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63"/>
  </p:notesMasterIdLst>
  <p:sldIdLst>
    <p:sldId id="960" r:id="rId2"/>
    <p:sldId id="956" r:id="rId3"/>
    <p:sldId id="1218" r:id="rId4"/>
    <p:sldId id="957" r:id="rId5"/>
    <p:sldId id="959" r:id="rId6"/>
    <p:sldId id="961" r:id="rId7"/>
    <p:sldId id="962" r:id="rId8"/>
    <p:sldId id="963" r:id="rId9"/>
    <p:sldId id="964" r:id="rId10"/>
    <p:sldId id="965" r:id="rId11"/>
    <p:sldId id="966" r:id="rId12"/>
    <p:sldId id="967" r:id="rId13"/>
    <p:sldId id="969" r:id="rId14"/>
    <p:sldId id="970" r:id="rId15"/>
    <p:sldId id="974" r:id="rId16"/>
    <p:sldId id="973" r:id="rId17"/>
    <p:sldId id="981" r:id="rId18"/>
    <p:sldId id="976" r:id="rId19"/>
    <p:sldId id="975" r:id="rId20"/>
    <p:sldId id="1195" r:id="rId21"/>
    <p:sldId id="977" r:id="rId22"/>
    <p:sldId id="978" r:id="rId23"/>
    <p:sldId id="979" r:id="rId24"/>
    <p:sldId id="980" r:id="rId25"/>
    <p:sldId id="968" r:id="rId26"/>
    <p:sldId id="982" r:id="rId27"/>
    <p:sldId id="985" r:id="rId28"/>
    <p:sldId id="1201" r:id="rId29"/>
    <p:sldId id="1202" r:id="rId30"/>
    <p:sldId id="983" r:id="rId31"/>
    <p:sldId id="1193" r:id="rId32"/>
    <p:sldId id="1194" r:id="rId33"/>
    <p:sldId id="986" r:id="rId34"/>
    <p:sldId id="988" r:id="rId35"/>
    <p:sldId id="989" r:id="rId36"/>
    <p:sldId id="1002" r:id="rId37"/>
    <p:sldId id="1003" r:id="rId38"/>
    <p:sldId id="1004" r:id="rId39"/>
    <p:sldId id="1005" r:id="rId40"/>
    <p:sldId id="1006" r:id="rId41"/>
    <p:sldId id="1007" r:id="rId42"/>
    <p:sldId id="1008" r:id="rId43"/>
    <p:sldId id="1009" r:id="rId44"/>
    <p:sldId id="1010" r:id="rId45"/>
    <p:sldId id="605" r:id="rId46"/>
    <p:sldId id="606" r:id="rId47"/>
    <p:sldId id="527" r:id="rId48"/>
    <p:sldId id="1011" r:id="rId49"/>
    <p:sldId id="1012" r:id="rId50"/>
    <p:sldId id="1013" r:id="rId51"/>
    <p:sldId id="1014" r:id="rId52"/>
    <p:sldId id="1023" r:id="rId53"/>
    <p:sldId id="1025" r:id="rId54"/>
    <p:sldId id="1028" r:id="rId55"/>
    <p:sldId id="1029" r:id="rId56"/>
    <p:sldId id="1208" r:id="rId57"/>
    <p:sldId id="1209" r:id="rId58"/>
    <p:sldId id="1216" r:id="rId59"/>
    <p:sldId id="1212" r:id="rId60"/>
    <p:sldId id="1030" r:id="rId61"/>
    <p:sldId id="765" r:id="rId6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6" userDrawn="1">
          <p15:clr>
            <a:srgbClr val="A4A3A4"/>
          </p15:clr>
        </p15:guide>
        <p15:guide id="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CDFF9"/>
    <a:srgbClr val="0000A8"/>
    <a:srgbClr val="3C6CDF"/>
    <a:srgbClr val="B8C2C9"/>
    <a:srgbClr val="D6DCE0"/>
    <a:srgbClr val="0000A3"/>
    <a:srgbClr val="010086"/>
    <a:srgbClr val="010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5627"/>
    <p:restoredTop sz="42721"/>
  </p:normalViewPr>
  <p:slideViewPr>
    <p:cSldViewPr snapToGrid="0" snapToObjects="1">
      <p:cViewPr varScale="1">
        <p:scale>
          <a:sx n="50" d="100"/>
          <a:sy n="50" d="100"/>
        </p:scale>
        <p:origin x="1616" y="176"/>
      </p:cViewPr>
      <p:guideLst>
        <p:guide orient="horz" pos="96"/>
        <p:guide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8/22/23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8.1. Updates throughout, including a lot more animations.  These are the ppt files used to make Chapter 2 online lectures in Sept. 2020.</a:t>
            </a:r>
          </a:p>
          <a:p>
            <a:endParaRPr lang="en-US" dirty="0"/>
          </a:p>
          <a:p>
            <a:r>
              <a:rPr lang="en-US" dirty="0"/>
              <a:t>8.0  (April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171214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80530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523466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716631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153368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43932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634349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907280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91566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660290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471729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719001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332836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695722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169207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056635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66622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703096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16921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668320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324076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578409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143634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321516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788800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67783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805944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270700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175023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553814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426317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69548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58315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450601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1401633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342921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E98C684-4E54-A24A-81B8-1A1EEBDC9232}" type="slidenum">
              <a:rPr lang="en-US" altLang="en-US" sz="1300">
                <a:latin typeface="Times New Roman" charset="0"/>
              </a:rPr>
              <a:pPr/>
              <a:t>45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413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131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  <a:p>
            <a:endParaRPr lang="en-US" altLang="en-US">
              <a:latin typeface="Times New Roman" charset="0"/>
              <a:ea typeface="ＭＳ Ｐゴシック" charset="-128"/>
            </a:endParaRPr>
          </a:p>
          <a:p>
            <a:r>
              <a:rPr lang="en-US" altLang="en-US">
                <a:latin typeface="Times New Roman" charset="0"/>
                <a:ea typeface="ＭＳ Ｐゴシック" charset="-128"/>
              </a:rPr>
              <a:t>Note: show this example</a:t>
            </a:r>
          </a:p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8234828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3069404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754852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0009235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5911989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16327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632161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283702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3842991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49644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7540003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970171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121076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846930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477835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148DFA2-92F9-A14B-BC66-77AE6A57E5EF}" type="slidenum">
              <a:rPr lang="en-US" altLang="en-US" sz="1300">
                <a:latin typeface="Times New Roman" charset="0"/>
              </a:rPr>
              <a:pPr/>
              <a:t>61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679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793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latin typeface="Times New Roman" charset="0"/>
                <a:ea typeface="ＭＳ Ｐゴシック" charset="-128"/>
              </a:rPr>
              <a:t>Now we look at the Internet protocol stack. There are five layers. We take a top-down approach, first covering the application layer and then to physical layer. </a:t>
            </a:r>
          </a:p>
          <a:p>
            <a:endParaRPr lang="en-US" altLang="en-US" dirty="0">
              <a:latin typeface="Times New Roman" charset="0"/>
              <a:ea typeface="ＭＳ Ｐゴシック" charset="-128"/>
            </a:endParaRP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The app layer is distributed over multiple end systems. This protocol allows the application in one end can communicate with the app layer in another end. 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Transport layer is responsible for data transfer in support of various applications. 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Network layer: route from source to </a:t>
            </a:r>
            <a:r>
              <a:rPr lang="en-US" altLang="en-US" dirty="0" err="1">
                <a:latin typeface="Times New Roman" charset="0"/>
                <a:ea typeface="ＭＳ Ｐゴシック" charset="-128"/>
              </a:rPr>
              <a:t>dest</a:t>
            </a:r>
            <a:endParaRPr lang="en-US" altLang="en-US" dirty="0">
              <a:latin typeface="Times New Roman" charset="0"/>
              <a:ea typeface="ＭＳ Ｐゴシック" charset="-128"/>
            </a:endParaRP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Link:            data transfer between neighbors 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PHY:           move each bit from one node to another.</a:t>
            </a:r>
          </a:p>
          <a:p>
            <a:endParaRPr lang="en-US" altLang="en-US" dirty="0">
              <a:latin typeface="Times New Roman" charset="0"/>
              <a:ea typeface="ＭＳ Ｐゴシック" charset="-128"/>
            </a:endParaRP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=== layering: decompose the delivery into fundamental components ===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(view from Scott </a:t>
            </a:r>
            <a:r>
              <a:rPr lang="en-US" altLang="en-US" dirty="0" err="1">
                <a:latin typeface="Times New Roman" charset="0"/>
                <a:ea typeface="ＭＳ Ｐゴシック" charset="-128"/>
              </a:rPr>
              <a:t>Shenker</a:t>
            </a:r>
            <a:r>
              <a:rPr lang="en-US" altLang="en-US" dirty="0">
                <a:latin typeface="Times New Roman" charset="0"/>
                <a:ea typeface="ＭＳ Ｐゴシック" charset="-128"/>
              </a:rPr>
              <a:t>)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Applications</a:t>
            </a:r>
          </a:p>
          <a:p>
            <a:r>
              <a:rPr lang="is-IS" altLang="en-US" dirty="0">
                <a:latin typeface="Times New Roman" charset="0"/>
                <a:ea typeface="ＭＳ Ｐゴシック" charset="-128"/>
              </a:rPr>
              <a:t>… built on ...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R</a:t>
            </a:r>
            <a:r>
              <a:rPr lang="is-IS" altLang="en-US" dirty="0">
                <a:latin typeface="Times New Roman" charset="0"/>
                <a:ea typeface="ＭＳ Ｐゴシック" charset="-128"/>
              </a:rPr>
              <a:t>eliable (or unreliable) transport </a:t>
            </a:r>
          </a:p>
          <a:p>
            <a:r>
              <a:rPr lang="is-IS" altLang="en-US" dirty="0">
                <a:latin typeface="Times New Roman" charset="0"/>
                <a:ea typeface="ＭＳ Ｐゴシック" charset="-128"/>
              </a:rPr>
              <a:t>… built on ...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Best-effort global packet delivery </a:t>
            </a:r>
          </a:p>
          <a:p>
            <a:r>
              <a:rPr lang="is-IS" altLang="en-US" dirty="0">
                <a:latin typeface="Times New Roman" charset="0"/>
                <a:ea typeface="ＭＳ Ｐゴシック" charset="-128"/>
              </a:rPr>
              <a:t>… built on ...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Best-effort local packet delivery </a:t>
            </a:r>
          </a:p>
          <a:p>
            <a:r>
              <a:rPr lang="is-IS" altLang="en-US" dirty="0">
                <a:latin typeface="Times New Roman" charset="0"/>
                <a:ea typeface="ＭＳ Ｐゴシック" charset="-128"/>
              </a:rPr>
              <a:t>… built on ...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Physical transfer of bits </a:t>
            </a:r>
          </a:p>
          <a:p>
            <a:endParaRPr lang="en-US" altLang="en-US" dirty="0">
              <a:latin typeface="Times New Roman" charset="0"/>
              <a:ea typeface="ＭＳ Ｐゴシック" charset="-128"/>
            </a:endParaRPr>
          </a:p>
          <a:p>
            <a:endParaRPr lang="en-US" altLang="en-US" dirty="0">
              <a:latin typeface="Times New Roman" charset="0"/>
              <a:ea typeface="ＭＳ Ｐゴシック" charset="-128"/>
            </a:endParaRPr>
          </a:p>
          <a:p>
            <a:endParaRPr lang="en-US" altLang="en-US" dirty="0">
              <a:latin typeface="Times New Roman" charset="0"/>
              <a:ea typeface="ＭＳ Ｐゴシック" charset="-128"/>
            </a:endParaRP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Application: message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Transport:  segment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Network:   datagram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Link:        frame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Generally speaking: packet</a:t>
            </a:r>
          </a:p>
          <a:p>
            <a:endParaRPr lang="en-US" altLang="en-US" dirty="0">
              <a:latin typeface="Times New Roman" charset="0"/>
              <a:ea typeface="ＭＳ Ｐゴシック" charset="-128"/>
            </a:endParaRPr>
          </a:p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0564562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Explain important points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/>
              <a:t>distributed</a:t>
            </a:r>
            <a:r>
              <a:rPr lang="en-US" dirty="0"/>
              <a:t> entities, exchanging messages (governed by protocols)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Time going down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go over definition of protocol (showing format, order of messages sent and received, and actions taken)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We’ll see these kinds of diagrams a lot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152266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493217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20012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94782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B905C2-8AF4-8A40-97E5-5C1277193DE4}" type="datetime1">
              <a:rPr lang="en-US" smtClean="0"/>
              <a:t>8/22/23</a:t>
            </a:fld>
            <a:endParaRPr lang="en-US"/>
          </a:p>
        </p:txBody>
      </p:sp>
      <p:sp>
        <p:nvSpPr>
          <p:cNvPr id="3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2-</a:t>
            </a:r>
            <a:fld id="{03339835-B4E9-D841-8D94-7CA42FBEC1E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373202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  <p:sldLayoutId id="2147483655" r:id="rId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n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8.png"/><Relationship Id="rId18" Type="http://schemas.openxmlformats.org/officeDocument/2006/relationships/image" Target="../media/image12.png"/><Relationship Id="rId3" Type="http://schemas.openxmlformats.org/officeDocument/2006/relationships/image" Target="../media/image19.png"/><Relationship Id="rId21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16.png"/><Relationship Id="rId17" Type="http://schemas.openxmlformats.org/officeDocument/2006/relationships/image" Target="../media/image24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23.png"/><Relationship Id="rId20" Type="http://schemas.openxmlformats.org/officeDocument/2006/relationships/image" Target="../media/image1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png"/><Relationship Id="rId11" Type="http://schemas.openxmlformats.org/officeDocument/2006/relationships/image" Target="../media/image21.png"/><Relationship Id="rId5" Type="http://schemas.openxmlformats.org/officeDocument/2006/relationships/image" Target="../media/image3.png"/><Relationship Id="rId15" Type="http://schemas.openxmlformats.org/officeDocument/2006/relationships/image" Target="../media/image22.png"/><Relationship Id="rId23" Type="http://schemas.openxmlformats.org/officeDocument/2006/relationships/image" Target="../media/image9.png"/><Relationship Id="rId10" Type="http://schemas.openxmlformats.org/officeDocument/2006/relationships/image" Target="../media/image20.png"/><Relationship Id="rId19" Type="http://schemas.openxmlformats.org/officeDocument/2006/relationships/image" Target="../media/image14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13.png"/><Relationship Id="rId22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7.pn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7.pn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7.png"/><Relationship Id="rId4" Type="http://schemas.openxmlformats.org/officeDocument/2006/relationships/image" Target="../media/image31.e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image" Target="../media/image4.png"/><Relationship Id="rId7" Type="http://schemas.openxmlformats.org/officeDocument/2006/relationships/image" Target="../media/image35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4.png"/><Relationship Id="rId11" Type="http://schemas.openxmlformats.org/officeDocument/2006/relationships/image" Target="../media/image38.png"/><Relationship Id="rId5" Type="http://schemas.openxmlformats.org/officeDocument/2006/relationships/image" Target="../media/image33.png"/><Relationship Id="rId10" Type="http://schemas.openxmlformats.org/officeDocument/2006/relationships/image" Target="../media/image37.png"/><Relationship Id="rId4" Type="http://schemas.openxmlformats.org/officeDocument/2006/relationships/image" Target="../media/image32.png"/><Relationship Id="rId9" Type="http://schemas.openxmlformats.org/officeDocument/2006/relationships/image" Target="../media/image27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13" Type="http://schemas.openxmlformats.org/officeDocument/2006/relationships/image" Target="../media/image3.png"/><Relationship Id="rId3" Type="http://schemas.openxmlformats.org/officeDocument/2006/relationships/image" Target="../media/image4.png"/><Relationship Id="rId7" Type="http://schemas.openxmlformats.org/officeDocument/2006/relationships/image" Target="../media/image41.png"/><Relationship Id="rId12" Type="http://schemas.openxmlformats.org/officeDocument/2006/relationships/image" Target="../media/image44.png"/><Relationship Id="rId2" Type="http://schemas.openxmlformats.org/officeDocument/2006/relationships/notesSlide" Target="../notesSlides/notesSlide16.xml"/><Relationship Id="rId16" Type="http://schemas.openxmlformats.org/officeDocument/2006/relationships/image" Target="../media/image47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0.png"/><Relationship Id="rId11" Type="http://schemas.openxmlformats.org/officeDocument/2006/relationships/image" Target="../media/image43.png"/><Relationship Id="rId5" Type="http://schemas.openxmlformats.org/officeDocument/2006/relationships/image" Target="../media/image39.png"/><Relationship Id="rId15" Type="http://schemas.openxmlformats.org/officeDocument/2006/relationships/image" Target="../media/image46.png"/><Relationship Id="rId10" Type="http://schemas.openxmlformats.org/officeDocument/2006/relationships/image" Target="../media/image42.png"/><Relationship Id="rId4" Type="http://schemas.openxmlformats.org/officeDocument/2006/relationships/image" Target="../media/image32.png"/><Relationship Id="rId9" Type="http://schemas.openxmlformats.org/officeDocument/2006/relationships/image" Target="../media/image38.png"/><Relationship Id="rId14" Type="http://schemas.openxmlformats.org/officeDocument/2006/relationships/image" Target="../media/image45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13" Type="http://schemas.openxmlformats.org/officeDocument/2006/relationships/image" Target="../media/image56.png"/><Relationship Id="rId3" Type="http://schemas.openxmlformats.org/officeDocument/2006/relationships/image" Target="../media/image4.png"/><Relationship Id="rId7" Type="http://schemas.openxmlformats.org/officeDocument/2006/relationships/image" Target="../media/image50.png"/><Relationship Id="rId12" Type="http://schemas.openxmlformats.org/officeDocument/2006/relationships/image" Target="../media/image5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9.png"/><Relationship Id="rId11" Type="http://schemas.openxmlformats.org/officeDocument/2006/relationships/image" Target="../media/image54.png"/><Relationship Id="rId5" Type="http://schemas.openxmlformats.org/officeDocument/2006/relationships/image" Target="../media/image48.png"/><Relationship Id="rId10" Type="http://schemas.openxmlformats.org/officeDocument/2006/relationships/image" Target="../media/image53.png"/><Relationship Id="rId4" Type="http://schemas.openxmlformats.org/officeDocument/2006/relationships/image" Target="../media/image32.png"/><Relationship Id="rId9" Type="http://schemas.openxmlformats.org/officeDocument/2006/relationships/image" Target="../media/image52.png"/><Relationship Id="rId14" Type="http://schemas.openxmlformats.org/officeDocument/2006/relationships/image" Target="../media/image2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5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8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24" Type="http://schemas.openxmlformats.org/officeDocument/2006/relationships/image" Target="../media/image57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14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7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9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1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3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24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66.png"/><Relationship Id="rId4" Type="http://schemas.openxmlformats.org/officeDocument/2006/relationships/image" Target="../media/image65.jp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9.emf"/><Relationship Id="rId5" Type="http://schemas.openxmlformats.org/officeDocument/2006/relationships/image" Target="../media/image69.png"/><Relationship Id="rId4" Type="http://schemas.openxmlformats.org/officeDocument/2006/relationships/image" Target="../media/image6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2.png"/><Relationship Id="rId5" Type="http://schemas.openxmlformats.org/officeDocument/2006/relationships/image" Target="../media/image71.png"/><Relationship Id="rId4" Type="http://schemas.openxmlformats.org/officeDocument/2006/relationships/image" Target="../media/image70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jpe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4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emf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3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7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google.com/" TargetMode="Externa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7.png"/><Relationship Id="rId4" Type="http://schemas.openxmlformats.org/officeDocument/2006/relationships/image" Target="../media/image80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2.png"/><Relationship Id="rId18" Type="http://schemas.openxmlformats.org/officeDocument/2006/relationships/image" Target="../media/image15.png"/><Relationship Id="rId3" Type="http://schemas.openxmlformats.org/officeDocument/2006/relationships/image" Target="../media/image5.png"/><Relationship Id="rId21" Type="http://schemas.openxmlformats.org/officeDocument/2006/relationships/image" Target="../media/image9.png"/><Relationship Id="rId7" Type="http://schemas.openxmlformats.org/officeDocument/2006/relationships/image" Target="../media/image17.png"/><Relationship Id="rId12" Type="http://schemas.openxmlformats.org/officeDocument/2006/relationships/image" Target="../media/image13.png"/><Relationship Id="rId17" Type="http://schemas.openxmlformats.org/officeDocument/2006/relationships/image" Target="../media/image14.png"/><Relationship Id="rId2" Type="http://schemas.openxmlformats.org/officeDocument/2006/relationships/image" Target="../media/image19.png"/><Relationship Id="rId16" Type="http://schemas.openxmlformats.org/officeDocument/2006/relationships/image" Target="../media/image12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8.png"/><Relationship Id="rId5" Type="http://schemas.openxmlformats.org/officeDocument/2006/relationships/image" Target="../media/image10.png"/><Relationship Id="rId15" Type="http://schemas.openxmlformats.org/officeDocument/2006/relationships/image" Target="../media/image24.png"/><Relationship Id="rId10" Type="http://schemas.openxmlformats.org/officeDocument/2006/relationships/image" Target="../media/image16.png"/><Relationship Id="rId19" Type="http://schemas.openxmlformats.org/officeDocument/2006/relationships/image" Target="../media/image7.png"/><Relationship Id="rId4" Type="http://schemas.openxmlformats.org/officeDocument/2006/relationships/image" Target="../media/image3.png"/><Relationship Id="rId9" Type="http://schemas.openxmlformats.org/officeDocument/2006/relationships/image" Target="../media/image21.png"/><Relationship Id="rId14" Type="http://schemas.openxmlformats.org/officeDocument/2006/relationships/image" Target="../media/image23.png"/><Relationship Id="rId22" Type="http://schemas.openxmlformats.org/officeDocument/2006/relationships/image" Target="../media/image4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2.png"/><Relationship Id="rId18" Type="http://schemas.openxmlformats.org/officeDocument/2006/relationships/image" Target="../media/image15.png"/><Relationship Id="rId3" Type="http://schemas.openxmlformats.org/officeDocument/2006/relationships/image" Target="../media/image5.png"/><Relationship Id="rId21" Type="http://schemas.openxmlformats.org/officeDocument/2006/relationships/image" Target="../media/image9.png"/><Relationship Id="rId7" Type="http://schemas.openxmlformats.org/officeDocument/2006/relationships/image" Target="../media/image17.png"/><Relationship Id="rId12" Type="http://schemas.openxmlformats.org/officeDocument/2006/relationships/image" Target="../media/image13.png"/><Relationship Id="rId17" Type="http://schemas.openxmlformats.org/officeDocument/2006/relationships/image" Target="../media/image14.png"/><Relationship Id="rId2" Type="http://schemas.openxmlformats.org/officeDocument/2006/relationships/image" Target="../media/image19.png"/><Relationship Id="rId16" Type="http://schemas.openxmlformats.org/officeDocument/2006/relationships/image" Target="../media/image12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8.png"/><Relationship Id="rId5" Type="http://schemas.openxmlformats.org/officeDocument/2006/relationships/image" Target="../media/image10.png"/><Relationship Id="rId15" Type="http://schemas.openxmlformats.org/officeDocument/2006/relationships/image" Target="../media/image24.png"/><Relationship Id="rId10" Type="http://schemas.openxmlformats.org/officeDocument/2006/relationships/image" Target="../media/image16.png"/><Relationship Id="rId19" Type="http://schemas.openxmlformats.org/officeDocument/2006/relationships/image" Target="../media/image7.png"/><Relationship Id="rId4" Type="http://schemas.openxmlformats.org/officeDocument/2006/relationships/image" Target="../media/image3.png"/><Relationship Id="rId9" Type="http://schemas.openxmlformats.org/officeDocument/2006/relationships/image" Target="../media/image21.png"/><Relationship Id="rId14" Type="http://schemas.openxmlformats.org/officeDocument/2006/relationships/image" Target="../media/image23.png"/><Relationship Id="rId22" Type="http://schemas.openxmlformats.org/officeDocument/2006/relationships/image" Target="../media/image4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5" y="561975"/>
            <a:ext cx="5378450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1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Introduction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7519" y="2286000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2540" y="3532941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1996-2020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D67D27E-258D-C546-967D-65B4E6ACE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    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pic>
        <p:nvPicPr>
          <p:cNvPr id="12" name="Picture 11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3BE6A818-0DC7-1C43-B5D9-6718F2878FB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</p:spPr>
      </p:pic>
      <p:sp>
        <p:nvSpPr>
          <p:cNvPr id="3" name="Text Box 6">
            <a:extLst>
              <a:ext uri="{FF2B5EF4-FFF2-40B4-BE49-F238E27FC236}">
                <a16:creationId xmlns:a16="http://schemas.microsoft.com/office/drawing/2014/main" id="{9E253B31-1F72-4B92-A258-5A4566F373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1" y="6049228"/>
            <a:ext cx="813209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FF0000"/>
                </a:solidFill>
                <a:latin typeface="+mn-lt"/>
              </a:rPr>
              <a:t>The source PowerPoint slides are public available, provided by Authors (JFK/KWR). They are revised for CS536@Purdue. </a:t>
            </a:r>
            <a:endParaRPr lang="en-US" alt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718300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39074" y="1859725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CEA6D79-FD00-1148-A95A-8E46A45625BA}"/>
              </a:ext>
            </a:extLst>
          </p:cNvPr>
          <p:cNvGrpSpPr/>
          <p:nvPr/>
        </p:nvGrpSpPr>
        <p:grpSpPr>
          <a:xfrm>
            <a:off x="7332141" y="1814171"/>
            <a:ext cx="4398669" cy="4440468"/>
            <a:chOff x="7295123" y="1843082"/>
            <a:chExt cx="4398669" cy="4440468"/>
          </a:xfrm>
        </p:grpSpPr>
        <p:sp>
          <p:nvSpPr>
            <p:cNvPr id="614" name="Oval 613">
              <a:extLst>
                <a:ext uri="{FF2B5EF4-FFF2-40B4-BE49-F238E27FC236}">
                  <a16:creationId xmlns:a16="http://schemas.microsoft.com/office/drawing/2014/main" id="{6D8354C1-1210-1940-9F91-B4758D5841DC}"/>
                </a:ext>
              </a:extLst>
            </p:cNvPr>
            <p:cNvSpPr/>
            <p:nvPr/>
          </p:nvSpPr>
          <p:spPr>
            <a:xfrm>
              <a:off x="7866885" y="3450880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E3958303-11B7-AC47-B40B-E7F34DA98B87}"/>
                </a:ext>
              </a:extLst>
            </p:cNvPr>
            <p:cNvSpPr/>
            <p:nvPr/>
          </p:nvSpPr>
          <p:spPr>
            <a:xfrm>
              <a:off x="7675465" y="324742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Oval 631">
              <a:extLst>
                <a:ext uri="{FF2B5EF4-FFF2-40B4-BE49-F238E27FC236}">
                  <a16:creationId xmlns:a16="http://schemas.microsoft.com/office/drawing/2014/main" id="{E52B2236-5BAD-4448-BEE0-0CD0D214FDEF}"/>
                </a:ext>
              </a:extLst>
            </p:cNvPr>
            <p:cNvSpPr/>
            <p:nvPr/>
          </p:nvSpPr>
          <p:spPr>
            <a:xfrm>
              <a:off x="7295123" y="334948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4D09F97-D3D9-764B-B75B-ED7B4816D5B9}"/>
                </a:ext>
              </a:extLst>
            </p:cNvPr>
            <p:cNvGrpSpPr/>
            <p:nvPr/>
          </p:nvGrpSpPr>
          <p:grpSpPr>
            <a:xfrm>
              <a:off x="7384850" y="1843082"/>
              <a:ext cx="4308942" cy="4440468"/>
              <a:chOff x="7384850" y="1843082"/>
              <a:chExt cx="4308942" cy="4440468"/>
            </a:xfrm>
          </p:grpSpPr>
          <p:sp>
            <p:nvSpPr>
              <p:cNvPr id="609" name="Oval 608">
                <a:extLst>
                  <a:ext uri="{FF2B5EF4-FFF2-40B4-BE49-F238E27FC236}">
                    <a16:creationId xmlns:a16="http://schemas.microsoft.com/office/drawing/2014/main" id="{8000236D-4FCB-8E42-8443-B60A47AB111C}"/>
                  </a:ext>
                </a:extLst>
              </p:cNvPr>
              <p:cNvSpPr/>
              <p:nvPr/>
            </p:nvSpPr>
            <p:spPr>
              <a:xfrm>
                <a:off x="9026135" y="5773481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D2A0E321-E076-5E4B-B83B-757AFB1A4CEA}"/>
                  </a:ext>
                </a:extLst>
              </p:cNvPr>
              <p:cNvSpPr/>
              <p:nvPr/>
            </p:nvSpPr>
            <p:spPr>
              <a:xfrm>
                <a:off x="8465833" y="5458029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1" name="Oval 610">
                <a:extLst>
                  <a:ext uri="{FF2B5EF4-FFF2-40B4-BE49-F238E27FC236}">
                    <a16:creationId xmlns:a16="http://schemas.microsoft.com/office/drawing/2014/main" id="{25D6BB58-705A-994A-A4C0-4597BD3E586E}"/>
                  </a:ext>
                </a:extLst>
              </p:cNvPr>
              <p:cNvSpPr/>
              <p:nvPr/>
            </p:nvSpPr>
            <p:spPr>
              <a:xfrm>
                <a:off x="7992829" y="538502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626C6AB3-E95B-4E45-912D-03BD50D0AB9E}"/>
                  </a:ext>
                </a:extLst>
              </p:cNvPr>
              <p:cNvSpPr/>
              <p:nvPr/>
            </p:nvSpPr>
            <p:spPr>
              <a:xfrm>
                <a:off x="7652236" y="518975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" name="Oval 612">
                <a:extLst>
                  <a:ext uri="{FF2B5EF4-FFF2-40B4-BE49-F238E27FC236}">
                    <a16:creationId xmlns:a16="http://schemas.microsoft.com/office/drawing/2014/main" id="{651092E3-127F-B747-AC6B-A506BBC80C9F}"/>
                  </a:ext>
                </a:extLst>
              </p:cNvPr>
              <p:cNvSpPr/>
              <p:nvPr/>
            </p:nvSpPr>
            <p:spPr>
              <a:xfrm>
                <a:off x="11017339" y="3399436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C302BF23-8204-FB46-A78D-495CB59FC0FB}"/>
                  </a:ext>
                </a:extLst>
              </p:cNvPr>
              <p:cNvSpPr/>
              <p:nvPr/>
            </p:nvSpPr>
            <p:spPr>
              <a:xfrm>
                <a:off x="8605132" y="192548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" name="Oval 633">
                <a:extLst>
                  <a:ext uri="{FF2B5EF4-FFF2-40B4-BE49-F238E27FC236}">
                    <a16:creationId xmlns:a16="http://schemas.microsoft.com/office/drawing/2014/main" id="{ED9D1CE7-97E7-BE42-9A9E-DFF564EF6FD2}"/>
                  </a:ext>
                </a:extLst>
              </p:cNvPr>
              <p:cNvSpPr/>
              <p:nvPr/>
            </p:nvSpPr>
            <p:spPr>
              <a:xfrm>
                <a:off x="7384850" y="2332725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Oval 634">
                <a:extLst>
                  <a:ext uri="{FF2B5EF4-FFF2-40B4-BE49-F238E27FC236}">
                    <a16:creationId xmlns:a16="http://schemas.microsoft.com/office/drawing/2014/main" id="{78E6AF30-B350-C649-8449-B69F6002DF42}"/>
                  </a:ext>
                </a:extLst>
              </p:cNvPr>
              <p:cNvSpPr/>
              <p:nvPr/>
            </p:nvSpPr>
            <p:spPr>
              <a:xfrm>
                <a:off x="7643306" y="184308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Oval 635">
                <a:extLst>
                  <a:ext uri="{FF2B5EF4-FFF2-40B4-BE49-F238E27FC236}">
                    <a16:creationId xmlns:a16="http://schemas.microsoft.com/office/drawing/2014/main" id="{33196CF4-E8B7-C748-AEBE-BE1C069588D5}"/>
                  </a:ext>
                </a:extLst>
              </p:cNvPr>
              <p:cNvSpPr/>
              <p:nvPr/>
            </p:nvSpPr>
            <p:spPr>
              <a:xfrm>
                <a:off x="11081481" y="4188998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B8AA2F12-9606-F944-8D71-78704F4F02AC}"/>
                  </a:ext>
                </a:extLst>
              </p:cNvPr>
              <p:cNvSpPr/>
              <p:nvPr/>
            </p:nvSpPr>
            <p:spPr>
              <a:xfrm>
                <a:off x="7866885" y="48089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8" name="Oval 637">
                <a:extLst>
                  <a:ext uri="{FF2B5EF4-FFF2-40B4-BE49-F238E27FC236}">
                    <a16:creationId xmlns:a16="http://schemas.microsoft.com/office/drawing/2014/main" id="{C1E7801D-A747-164C-BE12-1FDEB3DFE743}"/>
                  </a:ext>
                </a:extLst>
              </p:cNvPr>
              <p:cNvSpPr/>
              <p:nvPr/>
            </p:nvSpPr>
            <p:spPr>
              <a:xfrm>
                <a:off x="9786432" y="5583683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DF73A1CD-668E-B544-868D-FCFA8CE79DB9}"/>
                  </a:ext>
                </a:extLst>
              </p:cNvPr>
              <p:cNvSpPr/>
              <p:nvPr/>
            </p:nvSpPr>
            <p:spPr>
              <a:xfrm>
                <a:off x="10048818" y="51983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571" name="Slide Number Placeholder 5">
            <a:extLst>
              <a:ext uri="{FF2B5EF4-FFF2-40B4-BE49-F238E27FC236}">
                <a16:creationId xmlns:a16="http://schemas.microsoft.com/office/drawing/2014/main" id="{708DEF7C-B0F7-A64F-8A70-6995BEA8D4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1590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640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CED6763B-8C95-A249-B406-399CD97D3BBA}"/>
              </a:ext>
            </a:extLst>
          </p:cNvPr>
          <p:cNvSpPr/>
          <p:nvPr/>
        </p:nvSpPr>
        <p:spPr>
          <a:xfrm>
            <a:off x="683172" y="1681655"/>
            <a:ext cx="5787853" cy="1703362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A788B1F4-B4B8-854F-BF10-4760630704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405077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ja-JP" sz="6000" b="0" dirty="0"/>
              <a:t>A closer look at Internet structure</a:t>
            </a:r>
            <a:endParaRPr lang="en-US" sz="6000" b="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9525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interconnected routers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network of networks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96" name="Rectangle 495">
            <a:extLst>
              <a:ext uri="{FF2B5EF4-FFF2-40B4-BE49-F238E27FC236}">
                <a16:creationId xmlns:a16="http://schemas.microsoft.com/office/drawing/2014/main" id="{E9B89C25-995B-4D4B-BEAF-83AAF26ACE92}"/>
              </a:ext>
            </a:extLst>
          </p:cNvPr>
          <p:cNvSpPr/>
          <p:nvPr/>
        </p:nvSpPr>
        <p:spPr>
          <a:xfrm>
            <a:off x="807652" y="1884278"/>
            <a:ext cx="5787853" cy="2921876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Slide Number Placeholder 5">
            <a:extLst>
              <a:ext uri="{FF2B5EF4-FFF2-40B4-BE49-F238E27FC236}">
                <a16:creationId xmlns:a16="http://schemas.microsoft.com/office/drawing/2014/main" id="{9DD86218-2819-DB49-BA50-5AE1BB15CB0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859379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 and physical media</a:t>
            </a:r>
            <a:endParaRPr lang="en-US" sz="48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9285" y="1424002"/>
            <a:ext cx="5823897" cy="2635217"/>
          </a:xfrm>
        </p:spPr>
        <p:txBody>
          <a:bodyPr>
            <a:normAutofit/>
          </a:bodyPr>
          <a:lstStyle/>
          <a:p>
            <a:pPr>
              <a:spcBef>
                <a:spcPts val="600"/>
              </a:spcBef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 How to connect end systems to edge router?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residential access nets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institutional access networks (school, company)</a:t>
            </a:r>
          </a:p>
          <a:p>
            <a:pPr>
              <a:spcBef>
                <a:spcPts val="600"/>
              </a:spcBef>
              <a:spcAft>
                <a:spcPct val="30000"/>
              </a:spcAft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mobile access networks (WiFi, 4G/5G)</a:t>
            </a:r>
            <a:endParaRPr lang="en-US" altLang="en-US" sz="2400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07CB61A5-B745-9B48-98E1-9AC8048F5A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921837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758" name="Group 37">
            <a:extLst>
              <a:ext uri="{FF2B5EF4-FFF2-40B4-BE49-F238E27FC236}">
                <a16:creationId xmlns:a16="http://schemas.microsoft.com/office/drawing/2014/main" id="{2E8824F7-4522-D447-9DC0-38FAFCEAC5FD}"/>
              </a:ext>
            </a:extLst>
          </p:cNvPr>
          <p:cNvGrpSpPr>
            <a:grpSpLocks/>
          </p:cNvGrpSpPr>
          <p:nvPr/>
        </p:nvGrpSpPr>
        <p:grpSpPr bwMode="auto">
          <a:xfrm>
            <a:off x="4857805" y="3221611"/>
            <a:ext cx="2043112" cy="958850"/>
            <a:chOff x="2505" y="826"/>
            <a:chExt cx="1287" cy="604"/>
          </a:xfrm>
        </p:grpSpPr>
        <p:sp>
          <p:nvSpPr>
            <p:cNvPr id="759" name="Line 38">
              <a:extLst>
                <a:ext uri="{FF2B5EF4-FFF2-40B4-BE49-F238E27FC236}">
                  <a16:creationId xmlns:a16="http://schemas.microsoft.com/office/drawing/2014/main" id="{836381BA-38E7-1643-BF9A-B180406656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Freeform 39">
              <a:extLst>
                <a:ext uri="{FF2B5EF4-FFF2-40B4-BE49-F238E27FC236}">
                  <a16:creationId xmlns:a16="http://schemas.microsoft.com/office/drawing/2014/main" id="{A91A763D-8E94-C349-8834-D48E9C7C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Freeform 40">
              <a:extLst>
                <a:ext uri="{FF2B5EF4-FFF2-40B4-BE49-F238E27FC236}">
                  <a16:creationId xmlns:a16="http://schemas.microsoft.com/office/drawing/2014/main" id="{DE43773C-7E50-304C-B96C-1B9B432AB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Line 41">
              <a:extLst>
                <a:ext uri="{FF2B5EF4-FFF2-40B4-BE49-F238E27FC236}">
                  <a16:creationId xmlns:a16="http://schemas.microsoft.com/office/drawing/2014/main" id="{F3C41C4C-476A-2B45-A87C-AC86EB4B90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3" name="Group 42">
            <a:extLst>
              <a:ext uri="{FF2B5EF4-FFF2-40B4-BE49-F238E27FC236}">
                <a16:creationId xmlns:a16="http://schemas.microsoft.com/office/drawing/2014/main" id="{1414EDE7-3EB5-FA4B-9DD4-E6353E20A214}"/>
              </a:ext>
            </a:extLst>
          </p:cNvPr>
          <p:cNvGrpSpPr>
            <a:grpSpLocks/>
          </p:cNvGrpSpPr>
          <p:nvPr/>
        </p:nvGrpSpPr>
        <p:grpSpPr bwMode="auto">
          <a:xfrm>
            <a:off x="4148192" y="3378773"/>
            <a:ext cx="3021013" cy="2114550"/>
            <a:chOff x="2606" y="951"/>
            <a:chExt cx="1903" cy="1332"/>
          </a:xfrm>
        </p:grpSpPr>
        <p:sp>
          <p:nvSpPr>
            <p:cNvPr id="764" name="Text Box 43">
              <a:extLst>
                <a:ext uri="{FF2B5EF4-FFF2-40B4-BE49-F238E27FC236}">
                  <a16:creationId xmlns:a16="http://schemas.microsoft.com/office/drawing/2014/main" id="{DABDD206-5A3A-D340-BB90-8F77E10D8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8" y="2071"/>
              <a:ext cx="65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Channels</a:t>
              </a:r>
            </a:p>
          </p:txBody>
        </p:sp>
        <p:sp>
          <p:nvSpPr>
            <p:cNvPr id="765" name="Line 44">
              <a:extLst>
                <a:ext uri="{FF2B5EF4-FFF2-40B4-BE49-F238E27FC236}">
                  <a16:creationId xmlns:a16="http://schemas.microsoft.com/office/drawing/2014/main" id="{96A99A85-0F58-904A-AB9B-E4531C44D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Line 45">
              <a:extLst>
                <a:ext uri="{FF2B5EF4-FFF2-40B4-BE49-F238E27FC236}">
                  <a16:creationId xmlns:a16="http://schemas.microsoft.com/office/drawing/2014/main" id="{A885BDAD-38DA-9945-9914-5285D7B288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Text Box 46">
              <a:extLst>
                <a:ext uri="{FF2B5EF4-FFF2-40B4-BE49-F238E27FC236}">
                  <a16:creationId xmlns:a16="http://schemas.microsoft.com/office/drawing/2014/main" id="{8BF7E924-5AB7-6A4B-A536-D9B3F0CB3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68" name="Line 47">
              <a:extLst>
                <a:ext uri="{FF2B5EF4-FFF2-40B4-BE49-F238E27FC236}">
                  <a16:creationId xmlns:a16="http://schemas.microsoft.com/office/drawing/2014/main" id="{C5F7EC21-9A57-044C-B03E-D70253629E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Text Box 48">
              <a:extLst>
                <a:ext uri="{FF2B5EF4-FFF2-40B4-BE49-F238E27FC236}">
                  <a16:creationId xmlns:a16="http://schemas.microsoft.com/office/drawing/2014/main" id="{6475D001-0073-DB4C-A0B0-434A434B76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2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0" name="Text Box 49">
              <a:extLst>
                <a:ext uri="{FF2B5EF4-FFF2-40B4-BE49-F238E27FC236}">
                  <a16:creationId xmlns:a16="http://schemas.microsoft.com/office/drawing/2014/main" id="{1B807D23-BCCC-3D4C-B708-860B33956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1" name="Text Box 50">
              <a:extLst>
                <a:ext uri="{FF2B5EF4-FFF2-40B4-BE49-F238E27FC236}">
                  <a16:creationId xmlns:a16="http://schemas.microsoft.com/office/drawing/2014/main" id="{2C33566C-1F05-5942-A816-F796C365D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2" name="Text Box 51">
              <a:extLst>
                <a:ext uri="{FF2B5EF4-FFF2-40B4-BE49-F238E27FC236}">
                  <a16:creationId xmlns:a16="http://schemas.microsoft.com/office/drawing/2014/main" id="{DB987581-9E28-AC45-BEFB-196B623D00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0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3" name="Text Box 52">
              <a:extLst>
                <a:ext uri="{FF2B5EF4-FFF2-40B4-BE49-F238E27FC236}">
                  <a16:creationId xmlns:a16="http://schemas.microsoft.com/office/drawing/2014/main" id="{33A1BB55-0F18-824B-8857-AF323BE0F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6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4" name="Text Box 53">
              <a:extLst>
                <a:ext uri="{FF2B5EF4-FFF2-40B4-BE49-F238E27FC236}">
                  <a16:creationId xmlns:a16="http://schemas.microsoft.com/office/drawing/2014/main" id="{7B84E930-AB40-A748-8E0A-E98ABEEF0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8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5" name="Text Box 54">
              <a:extLst>
                <a:ext uri="{FF2B5EF4-FFF2-40B4-BE49-F238E27FC236}">
                  <a16:creationId xmlns:a16="http://schemas.microsoft.com/office/drawing/2014/main" id="{7D32602C-6A0F-7C40-A551-B7104647A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6" name="Text Box 55">
              <a:extLst>
                <a:ext uri="{FF2B5EF4-FFF2-40B4-BE49-F238E27FC236}">
                  <a16:creationId xmlns:a16="http://schemas.microsoft.com/office/drawing/2014/main" id="{581BF3CE-EA1F-7F45-A6B9-7961CB941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" y="1114"/>
              <a:ext cx="178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</a:t>
              </a:r>
            </a:p>
          </p:txBody>
        </p:sp>
        <p:sp>
          <p:nvSpPr>
            <p:cNvPr id="777" name="Line 56">
              <a:extLst>
                <a:ext uri="{FF2B5EF4-FFF2-40B4-BE49-F238E27FC236}">
                  <a16:creationId xmlns:a16="http://schemas.microsoft.com/office/drawing/2014/main" id="{0A951E6D-91FD-BC40-BE35-736F691CF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Line 57">
              <a:extLst>
                <a:ext uri="{FF2B5EF4-FFF2-40B4-BE49-F238E27FC236}">
                  <a16:creationId xmlns:a16="http://schemas.microsoft.com/office/drawing/2014/main" id="{5E999E18-DC3D-B24A-84D5-3F3C023E3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Line 58">
              <a:extLst>
                <a:ext uri="{FF2B5EF4-FFF2-40B4-BE49-F238E27FC236}">
                  <a16:creationId xmlns:a16="http://schemas.microsoft.com/office/drawing/2014/main" id="{B443EB33-B0B3-404F-9B62-D37E25919C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Line 59">
              <a:extLst>
                <a:ext uri="{FF2B5EF4-FFF2-40B4-BE49-F238E27FC236}">
                  <a16:creationId xmlns:a16="http://schemas.microsoft.com/office/drawing/2014/main" id="{A793C62D-57C3-2D4F-B19B-F421124A1C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Line 60">
              <a:extLst>
                <a:ext uri="{FF2B5EF4-FFF2-40B4-BE49-F238E27FC236}">
                  <a16:creationId xmlns:a16="http://schemas.microsoft.com/office/drawing/2014/main" id="{95DF33C1-5139-264C-9193-58D2C4E3D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Line 61">
              <a:extLst>
                <a:ext uri="{FF2B5EF4-FFF2-40B4-BE49-F238E27FC236}">
                  <a16:creationId xmlns:a16="http://schemas.microsoft.com/office/drawing/2014/main" id="{238C031D-4A29-2A49-A018-22AFDE6081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Line 62">
              <a:extLst>
                <a:ext uri="{FF2B5EF4-FFF2-40B4-BE49-F238E27FC236}">
                  <a16:creationId xmlns:a16="http://schemas.microsoft.com/office/drawing/2014/main" id="{62551AD8-B04E-164B-B96F-D9A6D99C52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Text Box 63">
              <a:extLst>
                <a:ext uri="{FF2B5EF4-FFF2-40B4-BE49-F238E27FC236}">
                  <a16:creationId xmlns:a16="http://schemas.microsoft.com/office/drawing/2014/main" id="{BCEF8A3A-5771-C646-B965-99C3210D4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785" name="Text Box 64">
              <a:extLst>
                <a:ext uri="{FF2B5EF4-FFF2-40B4-BE49-F238E27FC236}">
                  <a16:creationId xmlns:a16="http://schemas.microsoft.com/office/drawing/2014/main" id="{D6D160AE-E751-A445-AFBC-4A5A297DF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3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sp>
          <p:nvSpPr>
            <p:cNvPr id="786" name="Text Box 65">
              <a:extLst>
                <a:ext uri="{FF2B5EF4-FFF2-40B4-BE49-F238E27FC236}">
                  <a16:creationId xmlns:a16="http://schemas.microsoft.com/office/drawing/2014/main" id="{C78FDC46-A5E0-8E4B-A27F-2AE7E8E58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  <p:sp>
          <p:nvSpPr>
            <p:cNvPr id="787" name="Text Box 66">
              <a:extLst>
                <a:ext uri="{FF2B5EF4-FFF2-40B4-BE49-F238E27FC236}">
                  <a16:creationId xmlns:a16="http://schemas.microsoft.com/office/drawing/2014/main" id="{43B98151-958B-2048-A7D4-503448CF7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7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</a:p>
          </p:txBody>
        </p:sp>
        <p:sp>
          <p:nvSpPr>
            <p:cNvPr id="788" name="Text Box 67">
              <a:extLst>
                <a:ext uri="{FF2B5EF4-FFF2-40B4-BE49-F238E27FC236}">
                  <a16:creationId xmlns:a16="http://schemas.microsoft.com/office/drawing/2014/main" id="{600CEE94-BC49-B348-950C-BA97B4D4A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</a:p>
          </p:txBody>
        </p:sp>
        <p:sp>
          <p:nvSpPr>
            <p:cNvPr id="789" name="Text Box 68">
              <a:extLst>
                <a:ext uri="{FF2B5EF4-FFF2-40B4-BE49-F238E27FC236}">
                  <a16:creationId xmlns:a16="http://schemas.microsoft.com/office/drawing/2014/main" id="{05095793-31D3-914F-9F27-39504524F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3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</a:p>
          </p:txBody>
        </p:sp>
        <p:sp>
          <p:nvSpPr>
            <p:cNvPr id="790" name="Text Box 69">
              <a:extLst>
                <a:ext uri="{FF2B5EF4-FFF2-40B4-BE49-F238E27FC236}">
                  <a16:creationId xmlns:a16="http://schemas.microsoft.com/office/drawing/2014/main" id="{85BECD34-15AC-AE4C-AD97-183EE41CD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7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</a:p>
          </p:txBody>
        </p:sp>
        <p:sp>
          <p:nvSpPr>
            <p:cNvPr id="791" name="Text Box 70">
              <a:extLst>
                <a:ext uri="{FF2B5EF4-FFF2-40B4-BE49-F238E27FC236}">
                  <a16:creationId xmlns:a16="http://schemas.microsoft.com/office/drawing/2014/main" id="{BF7A1046-C5C6-4A46-AA39-D48887B74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</a:p>
          </p:txBody>
        </p:sp>
        <p:sp>
          <p:nvSpPr>
            <p:cNvPr id="792" name="Text Box 71">
              <a:extLst>
                <a:ext uri="{FF2B5EF4-FFF2-40B4-BE49-F238E27FC236}">
                  <a16:creationId xmlns:a16="http://schemas.microsoft.com/office/drawing/2014/main" id="{66F573F0-E355-984D-BB14-098438C95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9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</a:p>
          </p:txBody>
        </p:sp>
        <p:sp>
          <p:nvSpPr>
            <p:cNvPr id="793" name="Freeform 72">
              <a:extLst>
                <a:ext uri="{FF2B5EF4-FFF2-40B4-BE49-F238E27FC236}">
                  <a16:creationId xmlns:a16="http://schemas.microsoft.com/office/drawing/2014/main" id="{D4F248F8-0F2C-E74E-B550-F9A925A2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A8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94" name="Group 73">
            <a:extLst>
              <a:ext uri="{FF2B5EF4-FFF2-40B4-BE49-F238E27FC236}">
                <a16:creationId xmlns:a16="http://schemas.microsoft.com/office/drawing/2014/main" id="{03B9EEF1-DE3C-7048-980C-B0ACEAA55DF2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479730" y="2273873"/>
            <a:ext cx="1666875" cy="2062163"/>
            <a:chOff x="1511" y="1371"/>
            <a:chExt cx="1050" cy="1299"/>
          </a:xfrm>
        </p:grpSpPr>
        <p:grpSp>
          <p:nvGrpSpPr>
            <p:cNvPr id="795" name="Group 74">
              <a:extLst>
                <a:ext uri="{FF2B5EF4-FFF2-40B4-BE49-F238E27FC236}">
                  <a16:creationId xmlns:a16="http://schemas.microsoft.com/office/drawing/2014/main" id="{DBCD71CC-0E63-0D4A-BD4C-E0B99F8056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11" y="1371"/>
              <a:ext cx="1050" cy="198"/>
              <a:chOff x="1614" y="1494"/>
              <a:chExt cx="1050" cy="198"/>
            </a:xfrm>
          </p:grpSpPr>
          <p:sp>
            <p:nvSpPr>
              <p:cNvPr id="797" name="Rectangle 75">
                <a:extLst>
                  <a:ext uri="{FF2B5EF4-FFF2-40B4-BE49-F238E27FC236}">
                    <a16:creationId xmlns:a16="http://schemas.microsoft.com/office/drawing/2014/main" id="{B0909C13-5FD7-C24B-8A89-CD6B72081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" y="1500"/>
                <a:ext cx="168" cy="17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98" name="Freeform 76">
                <a:extLst>
                  <a:ext uri="{FF2B5EF4-FFF2-40B4-BE49-F238E27FC236}">
                    <a16:creationId xmlns:a16="http://schemas.microsoft.com/office/drawing/2014/main" id="{523176FF-760E-914C-B9AE-F376F40F4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494"/>
                <a:ext cx="896" cy="198"/>
              </a:xfrm>
              <a:custGeom>
                <a:avLst/>
                <a:gdLst>
                  <a:gd name="T0" fmla="*/ 18 w 896"/>
                  <a:gd name="T1" fmla="*/ 0 h 198"/>
                  <a:gd name="T2" fmla="*/ 0 w 896"/>
                  <a:gd name="T3" fmla="*/ 96 h 198"/>
                  <a:gd name="T4" fmla="*/ 18 w 896"/>
                  <a:gd name="T5" fmla="*/ 198 h 198"/>
                  <a:gd name="T6" fmla="*/ 774 w 896"/>
                  <a:gd name="T7" fmla="*/ 198 h 198"/>
                  <a:gd name="T8" fmla="*/ 750 w 896"/>
                  <a:gd name="T9" fmla="*/ 90 h 198"/>
                  <a:gd name="T10" fmla="*/ 774 w 896"/>
                  <a:gd name="T11" fmla="*/ 0 h 198"/>
                  <a:gd name="T12" fmla="*/ 18 w 896"/>
                  <a:gd name="T13" fmla="*/ 0 h 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6"/>
                  <a:gd name="T22" fmla="*/ 0 h 198"/>
                  <a:gd name="T23" fmla="*/ 896 w 896"/>
                  <a:gd name="T24" fmla="*/ 198 h 1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6" h="198">
                    <a:moveTo>
                      <a:pt x="18" y="0"/>
                    </a:moveTo>
                    <a:lnTo>
                      <a:pt x="0" y="96"/>
                    </a:lnTo>
                    <a:lnTo>
                      <a:pt x="18" y="198"/>
                    </a:lnTo>
                    <a:lnTo>
                      <a:pt x="774" y="198"/>
                    </a:lnTo>
                    <a:cubicBezTo>
                      <a:pt x="896" y="180"/>
                      <a:pt x="750" y="123"/>
                      <a:pt x="750" y="90"/>
                    </a:cubicBezTo>
                    <a:cubicBezTo>
                      <a:pt x="750" y="57"/>
                      <a:pt x="896" y="15"/>
                      <a:pt x="774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9" name="Oval 77">
                <a:extLst>
                  <a:ext uri="{FF2B5EF4-FFF2-40B4-BE49-F238E27FC236}">
                    <a16:creationId xmlns:a16="http://schemas.microsoft.com/office/drawing/2014/main" id="{EB6F8498-309C-5147-B645-AC0F35751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06"/>
                <a:ext cx="62" cy="16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00" name="Line 78">
                <a:extLst>
                  <a:ext uri="{FF2B5EF4-FFF2-40B4-BE49-F238E27FC236}">
                    <a16:creationId xmlns:a16="http://schemas.microsoft.com/office/drawing/2014/main" id="{13D6B6A0-C35F-1A40-A986-AA4731188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6" y="1584"/>
                <a:ext cx="13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96" name="Freeform 79">
              <a:extLst>
                <a:ext uri="{FF2B5EF4-FFF2-40B4-BE49-F238E27FC236}">
                  <a16:creationId xmlns:a16="http://schemas.microsoft.com/office/drawing/2014/main" id="{AB540E37-D74B-6A49-8313-1A8880AF3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563"/>
              <a:ext cx="1015" cy="1107"/>
            </a:xfrm>
            <a:custGeom>
              <a:avLst/>
              <a:gdLst>
                <a:gd name="T0" fmla="*/ 1015 w 1015"/>
                <a:gd name="T1" fmla="*/ 1107 h 1107"/>
                <a:gd name="T2" fmla="*/ 0 w 1015"/>
                <a:gd name="T3" fmla="*/ 0 h 1107"/>
                <a:gd name="T4" fmla="*/ 905 w 1015"/>
                <a:gd name="T5" fmla="*/ 0 h 1107"/>
                <a:gd name="T6" fmla="*/ 1015 w 1015"/>
                <a:gd name="T7" fmla="*/ 1107 h 1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5"/>
                <a:gd name="T13" fmla="*/ 0 h 1107"/>
                <a:gd name="T14" fmla="*/ 1015 w 1015"/>
                <a:gd name="T15" fmla="*/ 1107 h 1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5" h="1107">
                  <a:moveTo>
                    <a:pt x="1015" y="1107"/>
                  </a:moveTo>
                  <a:lnTo>
                    <a:pt x="0" y="0"/>
                  </a:lnTo>
                  <a:lnTo>
                    <a:pt x="905" y="0"/>
                  </a:lnTo>
                  <a:lnTo>
                    <a:pt x="1015" y="1107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01" name="Text Box 324">
            <a:extLst>
              <a:ext uri="{FF2B5EF4-FFF2-40B4-BE49-F238E27FC236}">
                <a16:creationId xmlns:a16="http://schemas.microsoft.com/office/drawing/2014/main" id="{50494245-6BC0-4744-8241-DE379EAB7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1869" y="5790510"/>
            <a:ext cx="9964671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frequency division multiplexing (FDM):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different channels transmitted in different frequency bands</a:t>
            </a: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0A83B500-DD61-DB49-8165-53644769A4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5513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9" name="Group 5">
            <a:extLst>
              <a:ext uri="{FF2B5EF4-FFF2-40B4-BE49-F238E27FC236}">
                <a16:creationId xmlns:a16="http://schemas.microsoft.com/office/drawing/2014/main" id="{2F6C783C-0026-4943-BF4A-677BBABDEDED}"/>
              </a:ext>
            </a:extLst>
          </p:cNvPr>
          <p:cNvGrpSpPr>
            <a:grpSpLocks/>
          </p:cNvGrpSpPr>
          <p:nvPr/>
        </p:nvGrpSpPr>
        <p:grpSpPr bwMode="auto">
          <a:xfrm>
            <a:off x="1815284" y="2250058"/>
            <a:ext cx="3092450" cy="1417637"/>
            <a:chOff x="256" y="1443"/>
            <a:chExt cx="1948" cy="893"/>
          </a:xfrm>
        </p:grpSpPr>
        <p:sp>
          <p:nvSpPr>
            <p:cNvPr id="260" name="Text Box 6">
              <a:extLst>
                <a:ext uri="{FF2B5EF4-FFF2-40B4-BE49-F238E27FC236}">
                  <a16:creationId xmlns:a16="http://schemas.microsoft.com/office/drawing/2014/main" id="{3A960207-651B-E74F-9A13-2415AC01B5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" y="1885"/>
              <a:ext cx="1948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data, TV transmitted at different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frequencies over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shared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cable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distribution network</a:t>
              </a:r>
            </a:p>
          </p:txBody>
        </p:sp>
        <p:sp>
          <p:nvSpPr>
            <p:cNvPr id="261" name="Line 7">
              <a:extLst>
                <a:ext uri="{FF2B5EF4-FFF2-40B4-BE49-F238E27FC236}">
                  <a16:creationId xmlns:a16="http://schemas.microsoft.com/office/drawing/2014/main" id="{FBA0C571-DE6E-AB4E-B457-4EE79045B6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63" name="Rectangle 3">
            <a:extLst>
              <a:ext uri="{FF2B5EF4-FFF2-40B4-BE49-F238E27FC236}">
                <a16:creationId xmlns:a16="http://schemas.microsoft.com/office/drawing/2014/main" id="{65731DA2-5F5C-CE45-8C28-78D072DBA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4196551"/>
            <a:ext cx="11503627" cy="238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marR="0" lvl="0" indent="-287338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HFC: hybrid fiber coax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asymmetric: up to 40 Mbps – 1.2 Gbps downstream transmission rate, 30-100 Mbps upstream transmission rate</a:t>
            </a:r>
          </a:p>
          <a:p>
            <a:pPr marL="342900" marR="0" lvl="0" indent="-342900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network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of cable, fiber attaches homes to ISP router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homes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share access network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to cable headend </a:t>
            </a:r>
          </a:p>
          <a:p>
            <a:pPr marL="742950" marR="0" lvl="1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25B97A1-27C5-EC40-B34A-476FC38D829B}"/>
              </a:ext>
            </a:extLst>
          </p:cNvPr>
          <p:cNvGrpSpPr/>
          <p:nvPr/>
        </p:nvGrpSpPr>
        <p:grpSpPr>
          <a:xfrm>
            <a:off x="6634372" y="2229423"/>
            <a:ext cx="3584575" cy="1858963"/>
            <a:chOff x="6634372" y="2229423"/>
            <a:chExt cx="3584575" cy="1858963"/>
          </a:xfrm>
        </p:grpSpPr>
        <p:grpSp>
          <p:nvGrpSpPr>
            <p:cNvPr id="256" name="Group 175">
              <a:extLst>
                <a:ext uri="{FF2B5EF4-FFF2-40B4-BE49-F238E27FC236}">
                  <a16:creationId xmlns:a16="http://schemas.microsoft.com/office/drawing/2014/main" id="{C8649510-55E2-8E4D-980F-F2253D56B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1172" y="2391348"/>
              <a:ext cx="2517775" cy="508000"/>
              <a:chOff x="3912" y="1484"/>
              <a:chExt cx="1586" cy="320"/>
            </a:xfrm>
          </p:grpSpPr>
          <p:sp>
            <p:nvSpPr>
              <p:cNvPr id="257" name="Line 176">
                <a:extLst>
                  <a:ext uri="{FF2B5EF4-FFF2-40B4-BE49-F238E27FC236}">
                    <a16:creationId xmlns:a16="http://schemas.microsoft.com/office/drawing/2014/main" id="{6C84205A-1EF0-9A40-9DC2-11FBC845B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12" y="1497"/>
                <a:ext cx="711" cy="94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Text Box 177">
                <a:extLst>
                  <a:ext uri="{FF2B5EF4-FFF2-40B4-BE49-F238E27FC236}">
                    <a16:creationId xmlns:a16="http://schemas.microsoft.com/office/drawing/2014/main" id="{1FDC6261-0139-DC43-8EE8-F1CB714296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7" y="1484"/>
                <a:ext cx="1191" cy="3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cable modem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termination system</a:t>
                </a:r>
              </a:p>
            </p:txBody>
          </p:sp>
        </p:grpSp>
        <p:sp>
          <p:nvSpPr>
            <p:cNvPr id="262" name="Text Box 126">
              <a:extLst>
                <a:ext uri="{FF2B5EF4-FFF2-40B4-BE49-F238E27FC236}">
                  <a16:creationId xmlns:a16="http://schemas.microsoft.com/office/drawing/2014/main" id="{87E3F100-F024-1944-A35D-301D8C8A70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6655" y="2478661"/>
              <a:ext cx="9509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CMTS</a:t>
              </a:r>
            </a:p>
          </p:txBody>
        </p:sp>
        <p:sp>
          <p:nvSpPr>
            <p:cNvPr id="255" name="Freeform 174">
              <a:extLst>
                <a:ext uri="{FF2B5EF4-FFF2-40B4-BE49-F238E27FC236}">
                  <a16:creationId xmlns:a16="http://schemas.microsoft.com/office/drawing/2014/main" id="{77071BA4-7575-3044-9EDE-3484F273E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447" y="2229423"/>
              <a:ext cx="206375" cy="927100"/>
            </a:xfrm>
            <a:custGeom>
              <a:avLst/>
              <a:gdLst>
                <a:gd name="T0" fmla="*/ 0 w 130"/>
                <a:gd name="T1" fmla="*/ 0 h 584"/>
                <a:gd name="T2" fmla="*/ 2147483647 w 130"/>
                <a:gd name="T3" fmla="*/ 0 h 584"/>
                <a:gd name="T4" fmla="*/ 2147483647 w 130"/>
                <a:gd name="T5" fmla="*/ 2147483647 h 584"/>
                <a:gd name="T6" fmla="*/ 0 60000 65536"/>
                <a:gd name="T7" fmla="*/ 0 60000 65536"/>
                <a:gd name="T8" fmla="*/ 0 60000 65536"/>
                <a:gd name="T9" fmla="*/ 0 w 130"/>
                <a:gd name="T10" fmla="*/ 0 h 584"/>
                <a:gd name="T11" fmla="*/ 130 w 130"/>
                <a:gd name="T12" fmla="*/ 584 h 5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0" h="584">
                  <a:moveTo>
                    <a:pt x="0" y="0"/>
                  </a:moveTo>
                  <a:lnTo>
                    <a:pt x="130" y="0"/>
                  </a:lnTo>
                  <a:lnTo>
                    <a:pt x="130" y="584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501E124-3E58-B143-B400-8C1CA0410903}"/>
                </a:ext>
              </a:extLst>
            </p:cNvPr>
            <p:cNvGrpSpPr/>
            <p:nvPr/>
          </p:nvGrpSpPr>
          <p:grpSpPr>
            <a:xfrm>
              <a:off x="6634372" y="2940623"/>
              <a:ext cx="2178050" cy="1147763"/>
              <a:chOff x="6634372" y="2940623"/>
              <a:chExt cx="2178050" cy="1147763"/>
            </a:xfrm>
          </p:grpSpPr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2714FDDC-4D17-7B45-B269-20EEE62DA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4372" y="2940623"/>
                <a:ext cx="2178050" cy="114776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Line 130">
                <a:extLst>
                  <a:ext uri="{FF2B5EF4-FFF2-40B4-BE49-F238E27FC236}">
                    <a16:creationId xmlns:a16="http://schemas.microsoft.com/office/drawing/2014/main" id="{97A8AF07-C5B4-6640-B645-1A49ED647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294636"/>
                <a:ext cx="168275" cy="1206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Line 131">
                <a:extLst>
                  <a:ext uri="{FF2B5EF4-FFF2-40B4-BE49-F238E27FC236}">
                    <a16:creationId xmlns:a16="http://schemas.microsoft.com/office/drawing/2014/main" id="{A1E962AC-8FDB-1E4E-BD0F-904307702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31272" y="3534348"/>
                <a:ext cx="0" cy="1143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Line 132">
                <a:extLst>
                  <a:ext uri="{FF2B5EF4-FFF2-40B4-BE49-F238E27FC236}">
                    <a16:creationId xmlns:a16="http://schemas.microsoft.com/office/drawing/2014/main" id="{4122262E-A7B6-7449-AB95-3FC64C5C2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391473"/>
                <a:ext cx="358775" cy="4000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Line 133">
                <a:extLst>
                  <a:ext uri="{FF2B5EF4-FFF2-40B4-BE49-F238E27FC236}">
                    <a16:creationId xmlns:a16="http://schemas.microsoft.com/office/drawing/2014/main" id="{7B0F03F2-5671-944D-B9F4-87F926A07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61522" y="3389886"/>
                <a:ext cx="0" cy="271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Line 134">
                <a:extLst>
                  <a:ext uri="{FF2B5EF4-FFF2-40B4-BE49-F238E27FC236}">
                    <a16:creationId xmlns:a16="http://schemas.microsoft.com/office/drawing/2014/main" id="{F0BA2E1D-EA0D-D24C-9CC5-8122F354D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90035" y="3813748"/>
                <a:ext cx="2571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Line 135">
                <a:extLst>
                  <a:ext uri="{FF2B5EF4-FFF2-40B4-BE49-F238E27FC236}">
                    <a16:creationId xmlns:a16="http://schemas.microsoft.com/office/drawing/2014/main" id="{41C88D92-E893-3547-A895-EE2536756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5685" y="3801048"/>
                <a:ext cx="241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Line 172">
                <a:extLst>
                  <a:ext uri="{FF2B5EF4-FFF2-40B4-BE49-F238E27FC236}">
                    <a16:creationId xmlns:a16="http://schemas.microsoft.com/office/drawing/2014/main" id="{1921FCA0-8355-3148-9A13-062F091A4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0797" y="3797873"/>
                <a:ext cx="24288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Text Box 580">
                <a:extLst>
                  <a:ext uri="{FF2B5EF4-FFF2-40B4-BE49-F238E27FC236}">
                    <a16:creationId xmlns:a16="http://schemas.microsoft.com/office/drawing/2014/main" id="{4A3D00CF-E661-5640-9D56-DEC692C4B7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07585" y="3191448"/>
                <a:ext cx="5524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ISP</a:t>
                </a:r>
              </a:p>
            </p:txBody>
          </p:sp>
          <p:grpSp>
            <p:nvGrpSpPr>
              <p:cNvPr id="302" name="Group 301">
                <a:extLst>
                  <a:ext uri="{FF2B5EF4-FFF2-40B4-BE49-F238E27FC236}">
                    <a16:creationId xmlns:a16="http://schemas.microsoft.com/office/drawing/2014/main" id="{E50386C4-B069-4C43-8CFF-1CE6BF8E6F35}"/>
                  </a:ext>
                </a:extLst>
              </p:cNvPr>
              <p:cNvGrpSpPr/>
              <p:nvPr/>
            </p:nvGrpSpPr>
            <p:grpSpPr>
              <a:xfrm>
                <a:off x="6972551" y="3193191"/>
                <a:ext cx="576221" cy="330754"/>
                <a:chOff x="7493876" y="2774731"/>
                <a:chExt cx="1481958" cy="894622"/>
              </a:xfrm>
            </p:grpSpPr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F6B400F7-8176-5D4D-B79C-399B6657277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D5DD275D-1BBB-DC48-ABA5-EBF01DD85CC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2C35B1C2-ED05-8144-83A6-62211C76656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06" name="Freeform 305">
                    <a:extLst>
                      <a:ext uri="{FF2B5EF4-FFF2-40B4-BE49-F238E27FC236}">
                        <a16:creationId xmlns:a16="http://schemas.microsoft.com/office/drawing/2014/main" id="{1AC0CB26-40B8-B844-97B1-817204D299A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>
                    <a:extLst>
                      <a:ext uri="{FF2B5EF4-FFF2-40B4-BE49-F238E27FC236}">
                        <a16:creationId xmlns:a16="http://schemas.microsoft.com/office/drawing/2014/main" id="{3E664694-5EEC-A641-9FCB-53282AB2F2A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>
                    <a:extLst>
                      <a:ext uri="{FF2B5EF4-FFF2-40B4-BE49-F238E27FC236}">
                        <a16:creationId xmlns:a16="http://schemas.microsoft.com/office/drawing/2014/main" id="{EDC3EEFD-A60B-B649-AC31-2A974A7A0A0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>
                    <a:extLst>
                      <a:ext uri="{FF2B5EF4-FFF2-40B4-BE49-F238E27FC236}">
                        <a16:creationId xmlns:a16="http://schemas.microsoft.com/office/drawing/2014/main" id="{A78726D5-64F7-814F-A0A5-F2F99379191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963510FF-BFE8-0848-A3AB-5E8FB082C76A}"/>
                  </a:ext>
                </a:extLst>
              </p:cNvPr>
              <p:cNvGrpSpPr/>
              <p:nvPr/>
            </p:nvGrpSpPr>
            <p:grpSpPr>
              <a:xfrm>
                <a:off x="6955883" y="3598924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C4A019C5-7F53-6647-B1F8-36A9E7850A4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2" name="Oval 311">
                  <a:extLst>
                    <a:ext uri="{FF2B5EF4-FFF2-40B4-BE49-F238E27FC236}">
                      <a16:creationId xmlns:a16="http://schemas.microsoft.com/office/drawing/2014/main" id="{7A90237A-6248-3A4D-8783-2E7C66E68FD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0DD0128B-ECE6-4643-A683-4B4324D7E55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B5ACBA40-6C98-4D43-AC27-C08351AB55E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Freeform 314">
                    <a:extLst>
                      <a:ext uri="{FF2B5EF4-FFF2-40B4-BE49-F238E27FC236}">
                        <a16:creationId xmlns:a16="http://schemas.microsoft.com/office/drawing/2014/main" id="{96A02CCB-7BC0-0145-AD57-FC0B4CCE657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" name="Freeform 315">
                    <a:extLst>
                      <a:ext uri="{FF2B5EF4-FFF2-40B4-BE49-F238E27FC236}">
                        <a16:creationId xmlns:a16="http://schemas.microsoft.com/office/drawing/2014/main" id="{48E39E91-1D0A-B04A-93B2-0FAE0974568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Freeform 316">
                    <a:extLst>
                      <a:ext uri="{FF2B5EF4-FFF2-40B4-BE49-F238E27FC236}">
                        <a16:creationId xmlns:a16="http://schemas.microsoft.com/office/drawing/2014/main" id="{F00BA411-4D8F-BF47-92F5-D890F7041A7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51F28CFC-CA6F-D84F-8E80-C98627F34B62}"/>
                  </a:ext>
                </a:extLst>
              </p:cNvPr>
              <p:cNvGrpSpPr/>
              <p:nvPr/>
            </p:nvGrpSpPr>
            <p:grpSpPr>
              <a:xfrm>
                <a:off x="7720114" y="3593282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6F4A5F65-E4F1-0C40-AC07-38C042A8D3A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20" name="Oval 319">
                  <a:extLst>
                    <a:ext uri="{FF2B5EF4-FFF2-40B4-BE49-F238E27FC236}">
                      <a16:creationId xmlns:a16="http://schemas.microsoft.com/office/drawing/2014/main" id="{7960C155-64DA-4F42-8B5E-08FF5CB27C4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E00DB61B-002E-9047-BCB1-D94BB8FBCC8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0A8FAC80-D4F8-604B-8B67-49E82742418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7285BE00-18E3-A048-B7ED-22DCE0CFD13B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78129E4B-CB99-694A-A77B-2E22814F235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 324">
                    <a:extLst>
                      <a:ext uri="{FF2B5EF4-FFF2-40B4-BE49-F238E27FC236}">
                        <a16:creationId xmlns:a16="http://schemas.microsoft.com/office/drawing/2014/main" id="{B0BDF800-7AEE-A94F-BECE-219E0320E3B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736946C1-1E2F-DF4A-9F00-C263EE5AE234}"/>
                  </a:ext>
                </a:extLst>
              </p:cNvPr>
              <p:cNvGrpSpPr/>
              <p:nvPr/>
            </p:nvGrpSpPr>
            <p:grpSpPr>
              <a:xfrm>
                <a:off x="7618622" y="3082478"/>
                <a:ext cx="576221" cy="330754"/>
                <a:chOff x="7493876" y="2774731"/>
                <a:chExt cx="1481958" cy="894622"/>
              </a:xfrm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148A40A3-9A45-F842-B673-319FA17C4C7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FA99FC29-A9F6-1D4A-BFA4-3ACEB5227B5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78" name="Group 277">
                  <a:extLst>
                    <a:ext uri="{FF2B5EF4-FFF2-40B4-BE49-F238E27FC236}">
                      <a16:creationId xmlns:a16="http://schemas.microsoft.com/office/drawing/2014/main" id="{3184AD4E-CBF9-304F-B87E-D3672E02487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79" name="Freeform 278">
                    <a:extLst>
                      <a:ext uri="{FF2B5EF4-FFF2-40B4-BE49-F238E27FC236}">
                        <a16:creationId xmlns:a16="http://schemas.microsoft.com/office/drawing/2014/main" id="{1E7C4115-9DB9-B742-ADA0-538B15DFC1D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>
                    <a:extLst>
                      <a:ext uri="{FF2B5EF4-FFF2-40B4-BE49-F238E27FC236}">
                        <a16:creationId xmlns:a16="http://schemas.microsoft.com/office/drawing/2014/main" id="{CE335472-B8B5-6B49-A72F-A564CB566AC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>
                    <a:extLst>
                      <a:ext uri="{FF2B5EF4-FFF2-40B4-BE49-F238E27FC236}">
                        <a16:creationId xmlns:a16="http://schemas.microsoft.com/office/drawing/2014/main" id="{15F1BD6F-0F3C-FC44-8552-C4E10F60DAC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>
                    <a:extLst>
                      <a:ext uri="{FF2B5EF4-FFF2-40B4-BE49-F238E27FC236}">
                        <a16:creationId xmlns:a16="http://schemas.microsoft.com/office/drawing/2014/main" id="{CBD5BA84-60F4-B943-9657-3E980A6686A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175" name="Slide Number Placeholder 5">
            <a:extLst>
              <a:ext uri="{FF2B5EF4-FFF2-40B4-BE49-F238E27FC236}">
                <a16:creationId xmlns:a16="http://schemas.microsoft.com/office/drawing/2014/main" id="{8AB4FB91-7996-6644-8110-7C90425FAA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987374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156">
            <a:extLst>
              <a:ext uri="{FF2B5EF4-FFF2-40B4-BE49-F238E27FC236}">
                <a16:creationId xmlns:a16="http://schemas.microsoft.com/office/drawing/2014/main" id="{4FE7365B-0CF2-6D4E-8662-17C5789974A9}"/>
              </a:ext>
            </a:extLst>
          </p:cNvPr>
          <p:cNvGrpSpPr/>
          <p:nvPr/>
        </p:nvGrpSpPr>
        <p:grpSpPr>
          <a:xfrm>
            <a:off x="6745014" y="2947413"/>
            <a:ext cx="2178050" cy="1147763"/>
            <a:chOff x="6634372" y="2940623"/>
            <a:chExt cx="2178050" cy="1147763"/>
          </a:xfrm>
        </p:grpSpPr>
        <p:sp>
          <p:nvSpPr>
            <p:cNvPr id="158" name="Freeform 129">
              <a:extLst>
                <a:ext uri="{FF2B5EF4-FFF2-40B4-BE49-F238E27FC236}">
                  <a16:creationId xmlns:a16="http://schemas.microsoft.com/office/drawing/2014/main" id="{40DE505F-8692-0345-9DB0-E86A6C74F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72" y="2940623"/>
              <a:ext cx="2178050" cy="1147763"/>
            </a:xfrm>
            <a:custGeom>
              <a:avLst/>
              <a:gdLst>
                <a:gd name="T0" fmla="*/ 1509012 w 765"/>
                <a:gd name="T1" fmla="*/ 5729 h 459"/>
                <a:gd name="T2" fmla="*/ 1027025 w 765"/>
                <a:gd name="T3" fmla="*/ 40395 h 459"/>
                <a:gd name="T4" fmla="*/ 340902 w 765"/>
                <a:gd name="T5" fmla="*/ 58024 h 459"/>
                <a:gd name="T6" fmla="*/ 49874 w 765"/>
                <a:gd name="T7" fmla="*/ 194383 h 459"/>
                <a:gd name="T8" fmla="*/ 640932 w 765"/>
                <a:gd name="T9" fmla="*/ 256788 h 459"/>
                <a:gd name="T10" fmla="*/ 1233656 w 765"/>
                <a:gd name="T11" fmla="*/ 246677 h 459"/>
                <a:gd name="T12" fmla="*/ 2079640 w 765"/>
                <a:gd name="T13" fmla="*/ 256788 h 459"/>
                <a:gd name="T14" fmla="*/ 2485867 w 765"/>
                <a:gd name="T15" fmla="*/ 251149 h 459"/>
                <a:gd name="T16" fmla="*/ 2678580 w 765"/>
                <a:gd name="T17" fmla="*/ 215337 h 459"/>
                <a:gd name="T18" fmla="*/ 2671282 w 765"/>
                <a:gd name="T19" fmla="*/ 91397 h 459"/>
                <a:gd name="T20" fmla="*/ 2357408 w 765"/>
                <a:gd name="T21" fmla="*/ 19830 h 459"/>
                <a:gd name="T22" fmla="*/ 1509012 w 765"/>
                <a:gd name="T23" fmla="*/ 572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9CDFF9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130">
              <a:extLst>
                <a:ext uri="{FF2B5EF4-FFF2-40B4-BE49-F238E27FC236}">
                  <a16:creationId xmlns:a16="http://schemas.microsoft.com/office/drawing/2014/main" id="{CC1BFC25-D727-AD4D-932D-8009CE2F7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294636"/>
              <a:ext cx="168275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131">
              <a:extLst>
                <a:ext uri="{FF2B5EF4-FFF2-40B4-BE49-F238E27FC236}">
                  <a16:creationId xmlns:a16="http://schemas.microsoft.com/office/drawing/2014/main" id="{61F57A9F-0CD0-5C4E-86E8-ADC53B557A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31272" y="3534348"/>
              <a:ext cx="0" cy="1143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132">
              <a:extLst>
                <a:ext uri="{FF2B5EF4-FFF2-40B4-BE49-F238E27FC236}">
                  <a16:creationId xmlns:a16="http://schemas.microsoft.com/office/drawing/2014/main" id="{1718B686-5972-DA46-8450-6B2CB8980D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391473"/>
              <a:ext cx="358775" cy="4000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133">
              <a:extLst>
                <a:ext uri="{FF2B5EF4-FFF2-40B4-BE49-F238E27FC236}">
                  <a16:creationId xmlns:a16="http://schemas.microsoft.com/office/drawing/2014/main" id="{B42FEC22-AB27-0D42-869D-64B05CD22D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1522" y="3389886"/>
              <a:ext cx="0" cy="2714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134">
              <a:extLst>
                <a:ext uri="{FF2B5EF4-FFF2-40B4-BE49-F238E27FC236}">
                  <a16:creationId xmlns:a16="http://schemas.microsoft.com/office/drawing/2014/main" id="{CAD79659-4AA7-BF43-AA32-59993085B2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0035" y="3813748"/>
              <a:ext cx="257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135">
              <a:extLst>
                <a:ext uri="{FF2B5EF4-FFF2-40B4-BE49-F238E27FC236}">
                  <a16:creationId xmlns:a16="http://schemas.microsoft.com/office/drawing/2014/main" id="{F7F9DB5C-1752-3341-B2E8-C273BF7864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5685" y="3801048"/>
              <a:ext cx="2413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172">
              <a:extLst>
                <a:ext uri="{FF2B5EF4-FFF2-40B4-BE49-F238E27FC236}">
                  <a16:creationId xmlns:a16="http://schemas.microsoft.com/office/drawing/2014/main" id="{FFC4002F-4477-624F-8ED5-E93EA6CC05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10797" y="3797873"/>
              <a:ext cx="24288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Text Box 580">
              <a:extLst>
                <a:ext uri="{FF2B5EF4-FFF2-40B4-BE49-F238E27FC236}">
                  <a16:creationId xmlns:a16="http://schemas.microsoft.com/office/drawing/2014/main" id="{ACBE8DF7-D16E-E14B-90B6-558C55C0D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7585" y="3191448"/>
              <a:ext cx="5524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4F16207F-582A-1640-9758-D1D4AB63C1AD}"/>
                </a:ext>
              </a:extLst>
            </p:cNvPr>
            <p:cNvGrpSpPr/>
            <p:nvPr/>
          </p:nvGrpSpPr>
          <p:grpSpPr>
            <a:xfrm>
              <a:off x="6972551" y="3193191"/>
              <a:ext cx="576221" cy="330754"/>
              <a:chOff x="7493876" y="2774731"/>
              <a:chExt cx="1481958" cy="894622"/>
            </a:xfrm>
          </p:grpSpPr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8CB87AD0-1F5F-CC48-8F7E-433D23860E6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6529692B-F269-C243-BA24-E4BF8FDA899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351E7744-7123-6D4B-85E6-B3A507AE763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D1029CA6-C2F3-FF45-91EF-15AF0F20C04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51839164-1EE5-804A-8D25-CC2C5B8885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FF2ADE02-E4B7-1F42-A6D9-9E518AE7455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6B699C31-703A-E049-8445-0251EF0EC7E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112657C9-2B1C-464C-B664-009C9B87C46E}"/>
                </a:ext>
              </a:extLst>
            </p:cNvPr>
            <p:cNvGrpSpPr/>
            <p:nvPr/>
          </p:nvGrpSpPr>
          <p:grpSpPr>
            <a:xfrm>
              <a:off x="6955883" y="3598924"/>
              <a:ext cx="576221" cy="330754"/>
              <a:chOff x="7493876" y="2774731"/>
              <a:chExt cx="1481958" cy="894622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45B05C36-2E4E-394B-9F08-B52E1B9FCEC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81F630B3-D1BF-5942-81D4-51DE1AA6E5A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EEB78467-07B5-234D-87F6-94C3F198E0D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9D366415-ABBC-F44B-9A8C-EF997C48DA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F661368A-D1A5-BD4D-8014-E42D38154A2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8992003-9DD6-FB4A-A6B8-C981B5A1B0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D51EB078-6D1B-A34F-BC6D-1132156447F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2BCDF68D-C756-C842-A015-6B56DEF238B7}"/>
                </a:ext>
              </a:extLst>
            </p:cNvPr>
            <p:cNvGrpSpPr/>
            <p:nvPr/>
          </p:nvGrpSpPr>
          <p:grpSpPr>
            <a:xfrm>
              <a:off x="7720114" y="3593282"/>
              <a:ext cx="576221" cy="330754"/>
              <a:chOff x="7493876" y="2774731"/>
              <a:chExt cx="1481958" cy="894622"/>
            </a:xfrm>
          </p:grpSpPr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50934850-2B02-CD47-ABA0-24759729C11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35B062D7-BF74-C14E-B1E8-702BA91D5CA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E0C6A5ED-08F2-4749-9658-C573A2633D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59DBE865-2695-8A45-82F3-DEE52966AF3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E3EEAA19-E572-7347-A807-3E19B64957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A5912A8E-8AC5-0A40-B58C-7A1236AB74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84AC52AA-A89D-A548-9B8A-36C520B687A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451DCC0B-CF83-FE4A-B66E-827D2B24DBF9}"/>
                </a:ext>
              </a:extLst>
            </p:cNvPr>
            <p:cNvGrpSpPr/>
            <p:nvPr/>
          </p:nvGrpSpPr>
          <p:grpSpPr>
            <a:xfrm>
              <a:off x="7618622" y="3082478"/>
              <a:ext cx="576221" cy="330754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00331BBA-EC67-F64D-BF3C-96A5FBF3D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863117E0-75B3-714A-8A78-456DB99C21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2E22C89F-90E0-564A-B49C-2943AA77A86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79344540-AE9B-F845-B49C-C25ABD4D096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46CF243F-7407-9A46-B12E-221427A59A7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1A40EBD6-E642-D14B-AA50-184636F20A0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ED79DD0B-A70A-4649-9BE9-2ACD3F88BC0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100" y="273146"/>
            <a:ext cx="114300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digital subscriber line (DSL)</a:t>
            </a:r>
            <a:endParaRPr lang="en-US" sz="4800" b="0" dirty="0"/>
          </a:p>
        </p:txBody>
      </p:sp>
      <p:sp>
        <p:nvSpPr>
          <p:cNvPr id="95" name="Freeform 3">
            <a:extLst>
              <a:ext uri="{FF2B5EF4-FFF2-40B4-BE49-F238E27FC236}">
                <a16:creationId xmlns:a16="http://schemas.microsoft.com/office/drawing/2014/main" id="{2CC01EB9-754B-CE41-8582-3B2E9CE9F114}"/>
              </a:ext>
            </a:extLst>
          </p:cNvPr>
          <p:cNvSpPr>
            <a:spLocks/>
          </p:cNvSpPr>
          <p:nvPr/>
        </p:nvSpPr>
        <p:spPr bwMode="auto">
          <a:xfrm>
            <a:off x="5902873" y="1444625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Oval 9">
            <a:extLst>
              <a:ext uri="{FF2B5EF4-FFF2-40B4-BE49-F238E27FC236}">
                <a16:creationId xmlns:a16="http://schemas.microsoft.com/office/drawing/2014/main" id="{B627A3EE-6F93-284A-83BB-FE4EAD9D5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2998" y="2151063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" name="Oval 12">
            <a:extLst>
              <a:ext uri="{FF2B5EF4-FFF2-40B4-BE49-F238E27FC236}">
                <a16:creationId xmlns:a16="http://schemas.microsoft.com/office/drawing/2014/main" id="{C57B5EF8-F77C-1B42-AB82-725292966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3998" y="1779588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" name="Line 15">
            <a:extLst>
              <a:ext uri="{FF2B5EF4-FFF2-40B4-BE49-F238E27FC236}">
                <a16:creationId xmlns:a16="http://schemas.microsoft.com/office/drawing/2014/main" id="{61C37BF6-4477-1B43-8E1D-3D1B221EC6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90311" y="192087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Line 16">
            <a:extLst>
              <a:ext uri="{FF2B5EF4-FFF2-40B4-BE49-F238E27FC236}">
                <a16:creationId xmlns:a16="http://schemas.microsoft.com/office/drawing/2014/main" id="{8B677416-ACBA-BE49-99D1-9E00AF65AB4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84011" y="189706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Rectangle 44">
            <a:extLst>
              <a:ext uri="{FF2B5EF4-FFF2-40B4-BE49-F238E27FC236}">
                <a16:creationId xmlns:a16="http://schemas.microsoft.com/office/drawing/2014/main" id="{8C3CA799-9994-7B4C-A236-0CBDAF9C4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2273" y="1900238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1" name="Text Box 45">
            <a:extLst>
              <a:ext uri="{FF2B5EF4-FFF2-40B4-BE49-F238E27FC236}">
                <a16:creationId xmlns:a16="http://schemas.microsoft.com/office/drawing/2014/main" id="{ABC0609F-F95A-6A4D-ACAE-3A0EAA895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7761" y="1419225"/>
            <a:ext cx="19256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central office</a:t>
            </a:r>
          </a:p>
        </p:txBody>
      </p:sp>
      <p:sp>
        <p:nvSpPr>
          <p:cNvPr id="102" name="Line 14">
            <a:extLst>
              <a:ext uri="{FF2B5EF4-FFF2-40B4-BE49-F238E27FC236}">
                <a16:creationId xmlns:a16="http://schemas.microsoft.com/office/drawing/2014/main" id="{C86E3CF4-AAAA-074D-BAA4-B02F477DCD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88386" y="230663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Text Box 17">
            <a:extLst>
              <a:ext uri="{FF2B5EF4-FFF2-40B4-BE49-F238E27FC236}">
                <a16:creationId xmlns:a16="http://schemas.microsoft.com/office/drawing/2014/main" id="{840DC24E-DBCB-E94C-8975-B46FBD3E0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9586" y="1473200"/>
            <a:ext cx="10747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telephone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grpSp>
        <p:nvGrpSpPr>
          <p:cNvPr id="104" name="Group 108">
            <a:extLst>
              <a:ext uri="{FF2B5EF4-FFF2-40B4-BE49-F238E27FC236}">
                <a16:creationId xmlns:a16="http://schemas.microsoft.com/office/drawing/2014/main" id="{218A2C9E-40B0-5943-B5FF-D927729FA1FA}"/>
              </a:ext>
            </a:extLst>
          </p:cNvPr>
          <p:cNvGrpSpPr>
            <a:grpSpLocks/>
          </p:cNvGrpSpPr>
          <p:nvPr/>
        </p:nvGrpSpPr>
        <p:grpSpPr bwMode="auto">
          <a:xfrm>
            <a:off x="6239423" y="2017713"/>
            <a:ext cx="368300" cy="519112"/>
            <a:chOff x="1852" y="2562"/>
            <a:chExt cx="355" cy="471"/>
          </a:xfrm>
        </p:grpSpPr>
        <p:sp>
          <p:nvSpPr>
            <p:cNvPr id="105" name="Freeform 109">
              <a:extLst>
                <a:ext uri="{FF2B5EF4-FFF2-40B4-BE49-F238E27FC236}">
                  <a16:creationId xmlns:a16="http://schemas.microsoft.com/office/drawing/2014/main" id="{45B8912E-0D7C-E043-A9BD-224FD05B1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 110">
              <a:extLst>
                <a:ext uri="{FF2B5EF4-FFF2-40B4-BE49-F238E27FC236}">
                  <a16:creationId xmlns:a16="http://schemas.microsoft.com/office/drawing/2014/main" id="{C648ABA8-AD4C-7045-B95D-4AFA6789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Line 111">
              <a:extLst>
                <a:ext uri="{FF2B5EF4-FFF2-40B4-BE49-F238E27FC236}">
                  <a16:creationId xmlns:a16="http://schemas.microsoft.com/office/drawing/2014/main" id="{880C7F42-24AB-BE42-A8D4-BCF7622D46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Line 112">
              <a:extLst>
                <a:ext uri="{FF2B5EF4-FFF2-40B4-BE49-F238E27FC236}">
                  <a16:creationId xmlns:a16="http://schemas.microsoft.com/office/drawing/2014/main" id="{CB4756AB-EF1F-9E4A-8E5F-FC03EF7B68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 113">
              <a:extLst>
                <a:ext uri="{FF2B5EF4-FFF2-40B4-BE49-F238E27FC236}">
                  <a16:creationId xmlns:a16="http://schemas.microsoft.com/office/drawing/2014/main" id="{F4FDFC8D-7497-0B4E-BB98-EC6A2F91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 114">
              <a:extLst>
                <a:ext uri="{FF2B5EF4-FFF2-40B4-BE49-F238E27FC236}">
                  <a16:creationId xmlns:a16="http://schemas.microsoft.com/office/drawing/2014/main" id="{59F7FFFC-6804-A54D-A576-FA1FEBB9A13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1" name="Text Box 115">
            <a:extLst>
              <a:ext uri="{FF2B5EF4-FFF2-40B4-BE49-F238E27FC236}">
                <a16:creationId xmlns:a16="http://schemas.microsoft.com/office/drawing/2014/main" id="{C49B2571-785F-8141-BD4A-B30372BAB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748" y="2562225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DSLAM</a:t>
            </a:r>
          </a:p>
        </p:txBody>
      </p:sp>
      <p:grpSp>
        <p:nvGrpSpPr>
          <p:cNvPr id="112" name="Group 118">
            <a:extLst>
              <a:ext uri="{FF2B5EF4-FFF2-40B4-BE49-F238E27FC236}">
                <a16:creationId xmlns:a16="http://schemas.microsoft.com/office/drawing/2014/main" id="{C9BAF3DB-0084-0642-AE8F-E48499FC4E61}"/>
              </a:ext>
            </a:extLst>
          </p:cNvPr>
          <p:cNvGrpSpPr>
            <a:grpSpLocks/>
          </p:cNvGrpSpPr>
          <p:nvPr/>
        </p:nvGrpSpPr>
        <p:grpSpPr bwMode="auto">
          <a:xfrm>
            <a:off x="4980536" y="1304925"/>
            <a:ext cx="796925" cy="658813"/>
            <a:chOff x="1671" y="1861"/>
            <a:chExt cx="502" cy="415"/>
          </a:xfrm>
        </p:grpSpPr>
        <p:sp>
          <p:nvSpPr>
            <p:cNvPr id="113" name="Rectangle 116">
              <a:extLst>
                <a:ext uri="{FF2B5EF4-FFF2-40B4-BE49-F238E27FC236}">
                  <a16:creationId xmlns:a16="http://schemas.microsoft.com/office/drawing/2014/main" id="{BF2CCE2C-7318-3F45-89ED-AC0CE601E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AutoShape 117">
              <a:extLst>
                <a:ext uri="{FF2B5EF4-FFF2-40B4-BE49-F238E27FC236}">
                  <a16:creationId xmlns:a16="http://schemas.microsoft.com/office/drawing/2014/main" id="{7F3ACC6C-EF23-B844-A225-435E1C02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5" name="Freeform 119">
            <a:extLst>
              <a:ext uri="{FF2B5EF4-FFF2-40B4-BE49-F238E27FC236}">
                <a16:creationId xmlns:a16="http://schemas.microsoft.com/office/drawing/2014/main" id="{AE2A4503-59F8-EE45-A067-8713395B9C4D}"/>
              </a:ext>
            </a:extLst>
          </p:cNvPr>
          <p:cNvSpPr>
            <a:spLocks/>
          </p:cNvSpPr>
          <p:nvPr/>
        </p:nvSpPr>
        <p:spPr bwMode="auto">
          <a:xfrm>
            <a:off x="5583786" y="189388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6" name="Line 120">
            <a:extLst>
              <a:ext uri="{FF2B5EF4-FFF2-40B4-BE49-F238E27FC236}">
                <a16:creationId xmlns:a16="http://schemas.microsoft.com/office/drawing/2014/main" id="{D69F4117-7839-1943-A5FE-926B01D84B78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2486" y="225901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7" name="Freeform 123">
            <a:extLst>
              <a:ext uri="{FF2B5EF4-FFF2-40B4-BE49-F238E27FC236}">
                <a16:creationId xmlns:a16="http://schemas.microsoft.com/office/drawing/2014/main" id="{71A3F73C-866C-2049-9C1B-445DBD854DB4}"/>
              </a:ext>
            </a:extLst>
          </p:cNvPr>
          <p:cNvSpPr>
            <a:spLocks/>
          </p:cNvSpPr>
          <p:nvPr/>
        </p:nvSpPr>
        <p:spPr bwMode="auto">
          <a:xfrm>
            <a:off x="6612486" y="232727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8" name="Group 135">
            <a:extLst>
              <a:ext uri="{FF2B5EF4-FFF2-40B4-BE49-F238E27FC236}">
                <a16:creationId xmlns:a16="http://schemas.microsoft.com/office/drawing/2014/main" id="{7DC11D2E-7EFC-264E-9DA3-A2DC76738630}"/>
              </a:ext>
            </a:extLst>
          </p:cNvPr>
          <p:cNvGrpSpPr>
            <a:grpSpLocks/>
          </p:cNvGrpSpPr>
          <p:nvPr/>
        </p:nvGrpSpPr>
        <p:grpSpPr bwMode="auto">
          <a:xfrm>
            <a:off x="2375448" y="2384425"/>
            <a:ext cx="3117850" cy="1611313"/>
            <a:chOff x="490" y="1538"/>
            <a:chExt cx="1964" cy="1015"/>
          </a:xfrm>
        </p:grpSpPr>
        <p:sp>
          <p:nvSpPr>
            <p:cNvPr id="119" name="Text Box 124">
              <a:extLst>
                <a:ext uri="{FF2B5EF4-FFF2-40B4-BE49-F238E27FC236}">
                  <a16:creationId xmlns:a16="http://schemas.microsoft.com/office/drawing/2014/main" id="{F820F6C6-093F-9C4E-AB3B-6C47EF093F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" y="2102"/>
              <a:ext cx="1809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voice, data transmitted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at different frequencies over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dedicated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line to central office</a:t>
              </a:r>
            </a:p>
          </p:txBody>
        </p:sp>
        <p:sp>
          <p:nvSpPr>
            <p:cNvPr id="120" name="Line 125">
              <a:extLst>
                <a:ext uri="{FF2B5EF4-FFF2-40B4-BE49-F238E27FC236}">
                  <a16:creationId xmlns:a16="http://schemas.microsoft.com/office/drawing/2014/main" id="{B265F954-771D-354D-8226-0A3C1F05D9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1" name="Rectangle 52">
            <a:extLst>
              <a:ext uri="{FF2B5EF4-FFF2-40B4-BE49-F238E27FC236}">
                <a16:creationId xmlns:a16="http://schemas.microsoft.com/office/drawing/2014/main" id="{2727FB33-7506-E74E-B6C6-D1B4CA8AE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672" y="4004660"/>
            <a:ext cx="10515599" cy="2585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use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existing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telephone line to central office DSLAM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over DSL phone line goes to Internet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voice over DSL phone line goes to telephone net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24-52 Mbps dedicated downstream transmission rate 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3.5-16 Mbps dedicated upstream transmission rate</a:t>
            </a:r>
          </a:p>
        </p:txBody>
      </p:sp>
      <p:sp>
        <p:nvSpPr>
          <p:cNvPr id="122" name="Rectangle 90">
            <a:extLst>
              <a:ext uri="{FF2B5EF4-FFF2-40B4-BE49-F238E27FC236}">
                <a16:creationId xmlns:a16="http://schemas.microsoft.com/office/drawing/2014/main" id="{2B92D0F8-9673-174E-ABDD-490B4CD83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823" y="1757363"/>
            <a:ext cx="1978025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3" name="Line 7">
            <a:extLst>
              <a:ext uri="{FF2B5EF4-FFF2-40B4-BE49-F238E27FC236}">
                <a16:creationId xmlns:a16="http://schemas.microsoft.com/office/drawing/2014/main" id="{C21251FC-E166-AC42-B133-BE3F95DBD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21598" y="230822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Text Box 39">
            <a:extLst>
              <a:ext uri="{FF2B5EF4-FFF2-40B4-BE49-F238E27FC236}">
                <a16:creationId xmlns:a16="http://schemas.microsoft.com/office/drawing/2014/main" id="{D8496936-8AB9-684C-9A18-7A7544551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3536" y="2414588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125" name="Text Box 41">
            <a:extLst>
              <a:ext uri="{FF2B5EF4-FFF2-40B4-BE49-F238E27FC236}">
                <a16:creationId xmlns:a16="http://schemas.microsoft.com/office/drawing/2014/main" id="{EADDD86B-745F-024B-9185-ADF0A4057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1398" y="2438400"/>
            <a:ext cx="70643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126" name="Group 94">
            <a:extLst>
              <a:ext uri="{FF2B5EF4-FFF2-40B4-BE49-F238E27FC236}">
                <a16:creationId xmlns:a16="http://schemas.microsoft.com/office/drawing/2014/main" id="{B8E4BADE-83DB-6E48-8758-3C586A60214D}"/>
              </a:ext>
            </a:extLst>
          </p:cNvPr>
          <p:cNvGrpSpPr>
            <a:grpSpLocks/>
          </p:cNvGrpSpPr>
          <p:nvPr/>
        </p:nvGrpSpPr>
        <p:grpSpPr bwMode="auto">
          <a:xfrm>
            <a:off x="3677198" y="2195513"/>
            <a:ext cx="614363" cy="220662"/>
            <a:chOff x="322" y="890"/>
            <a:chExt cx="872" cy="339"/>
          </a:xfrm>
        </p:grpSpPr>
        <p:sp>
          <p:nvSpPr>
            <p:cNvPr id="127" name="Rectangle 95">
              <a:extLst>
                <a:ext uri="{FF2B5EF4-FFF2-40B4-BE49-F238E27FC236}">
                  <a16:creationId xmlns:a16="http://schemas.microsoft.com/office/drawing/2014/main" id="{EF4650A9-E136-A746-BBB1-8E2CB021F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8" name="Rectangle 96">
              <a:extLst>
                <a:ext uri="{FF2B5EF4-FFF2-40B4-BE49-F238E27FC236}">
                  <a16:creationId xmlns:a16="http://schemas.microsoft.com/office/drawing/2014/main" id="{D0CF841A-8554-624D-86A1-1E42B847F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9" name="Rectangle 97">
              <a:extLst>
                <a:ext uri="{FF2B5EF4-FFF2-40B4-BE49-F238E27FC236}">
                  <a16:creationId xmlns:a16="http://schemas.microsoft.com/office/drawing/2014/main" id="{3FD8358D-90D2-0B45-973D-DDA1E5D95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0" name="Rectangle 98">
              <a:extLst>
                <a:ext uri="{FF2B5EF4-FFF2-40B4-BE49-F238E27FC236}">
                  <a16:creationId xmlns:a16="http://schemas.microsoft.com/office/drawing/2014/main" id="{22A39A62-0617-DE41-B483-0B36601B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1" name="Rectangle 99">
              <a:extLst>
                <a:ext uri="{FF2B5EF4-FFF2-40B4-BE49-F238E27FC236}">
                  <a16:creationId xmlns:a16="http://schemas.microsoft.com/office/drawing/2014/main" id="{70CBDBDE-EA6B-AD4F-9BBC-19A5D1E28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2" name="AutoShape 100">
              <a:extLst>
                <a:ext uri="{FF2B5EF4-FFF2-40B4-BE49-F238E27FC236}">
                  <a16:creationId xmlns:a16="http://schemas.microsoft.com/office/drawing/2014/main" id="{9E5FC757-6FA6-7344-948E-99FB53AF99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3" name="AutoShape 102">
            <a:extLst>
              <a:ext uri="{FF2B5EF4-FFF2-40B4-BE49-F238E27FC236}">
                <a16:creationId xmlns:a16="http://schemas.microsoft.com/office/drawing/2014/main" id="{CC195EEC-FB36-F24B-A858-23772E742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3248" y="1346200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" name="Rectangle 103">
            <a:extLst>
              <a:ext uri="{FF2B5EF4-FFF2-40B4-BE49-F238E27FC236}">
                <a16:creationId xmlns:a16="http://schemas.microsoft.com/office/drawing/2014/main" id="{E92D772C-9AFC-9349-9025-8376CFF02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1273" y="224631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5" name="Freeform 104">
            <a:extLst>
              <a:ext uri="{FF2B5EF4-FFF2-40B4-BE49-F238E27FC236}">
                <a16:creationId xmlns:a16="http://schemas.microsoft.com/office/drawing/2014/main" id="{31C23065-7938-0F48-81C0-C7E9438F805C}"/>
              </a:ext>
            </a:extLst>
          </p:cNvPr>
          <p:cNvSpPr>
            <a:spLocks/>
          </p:cNvSpPr>
          <p:nvPr/>
        </p:nvSpPr>
        <p:spPr bwMode="auto">
          <a:xfrm>
            <a:off x="4007398" y="1801813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36" name="Object 3">
            <a:extLst>
              <a:ext uri="{FF2B5EF4-FFF2-40B4-BE49-F238E27FC236}">
                <a16:creationId xmlns:a16="http://schemas.microsoft.com/office/drawing/2014/main" id="{5697AB3B-F080-8640-9CE2-419B33C50CF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667673" y="159861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9131300" imgH="6438900" progId="MS_ClipArt_Gallery.2">
                  <p:embed/>
                </p:oleObj>
              </mc:Choice>
              <mc:Fallback>
                <p:oleObj name="Clip" r:id="rId3" imgW="9131300" imgH="6438900" progId="MS_ClipArt_Gallery.2">
                  <p:embed/>
                  <p:pic>
                    <p:nvPicPr>
                      <p:cNvPr id="136" name="Object 3">
                        <a:extLst>
                          <a:ext uri="{FF2B5EF4-FFF2-40B4-BE49-F238E27FC236}">
                            <a16:creationId xmlns:a16="http://schemas.microsoft.com/office/drawing/2014/main" id="{5697AB3B-F080-8640-9CE2-419B33C50CF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7673" y="1598613"/>
                        <a:ext cx="490538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7" name="Line 130">
            <a:extLst>
              <a:ext uri="{FF2B5EF4-FFF2-40B4-BE49-F238E27FC236}">
                <a16:creationId xmlns:a16="http://schemas.microsoft.com/office/drawing/2014/main" id="{EB0812CC-AFEC-F147-B616-6659B4656A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94736" y="230822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8" name="AutoShape 131">
            <a:extLst>
              <a:ext uri="{FF2B5EF4-FFF2-40B4-BE49-F238E27FC236}">
                <a16:creationId xmlns:a16="http://schemas.microsoft.com/office/drawing/2014/main" id="{4A782F57-90A1-0546-906A-779DD4684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573" y="1646238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9" name="Group 136">
            <a:extLst>
              <a:ext uri="{FF2B5EF4-FFF2-40B4-BE49-F238E27FC236}">
                <a16:creationId xmlns:a16="http://schemas.microsoft.com/office/drawing/2014/main" id="{C3294CA0-A83A-DA46-8A62-EBF0F7BF323E}"/>
              </a:ext>
            </a:extLst>
          </p:cNvPr>
          <p:cNvGrpSpPr>
            <a:grpSpLocks/>
          </p:cNvGrpSpPr>
          <p:nvPr/>
        </p:nvGrpSpPr>
        <p:grpSpPr bwMode="auto">
          <a:xfrm>
            <a:off x="5275811" y="2809875"/>
            <a:ext cx="1323975" cy="1174750"/>
            <a:chOff x="2317" y="1806"/>
            <a:chExt cx="834" cy="740"/>
          </a:xfrm>
        </p:grpSpPr>
        <p:sp>
          <p:nvSpPr>
            <p:cNvPr id="140" name="Line 132">
              <a:extLst>
                <a:ext uri="{FF2B5EF4-FFF2-40B4-BE49-F238E27FC236}">
                  <a16:creationId xmlns:a16="http://schemas.microsoft.com/office/drawing/2014/main" id="{7ACA0D7A-9A8B-164D-8196-0D58A33B10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Text Box 133">
              <a:extLst>
                <a:ext uri="{FF2B5EF4-FFF2-40B4-BE49-F238E27FC236}">
                  <a16:creationId xmlns:a16="http://schemas.microsoft.com/office/drawing/2014/main" id="{217BB671-44AF-9E41-AB6C-D8AD58156A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7" y="2226"/>
              <a:ext cx="834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DSL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multiplexer</a:t>
              </a: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AAF6165-084E-AD4E-9369-2E1C7C7F794B}"/>
              </a:ext>
            </a:extLst>
          </p:cNvPr>
          <p:cNvGrpSpPr>
            <a:grpSpLocks/>
          </p:cNvGrpSpPr>
          <p:nvPr/>
        </p:nvGrpSpPr>
        <p:grpSpPr bwMode="auto">
          <a:xfrm>
            <a:off x="2740573" y="1985963"/>
            <a:ext cx="642938" cy="644525"/>
            <a:chOff x="-44" y="1473"/>
            <a:chExt cx="981" cy="1105"/>
          </a:xfrm>
        </p:grpSpPr>
        <p:pic>
          <p:nvPicPr>
            <p:cNvPr id="143" name="Picture 142" descr="desktop_computer_stylized_medium">
              <a:extLst>
                <a:ext uri="{FF2B5EF4-FFF2-40B4-BE49-F238E27FC236}">
                  <a16:creationId xmlns:a16="http://schemas.microsoft.com/office/drawing/2014/main" id="{AB8FFE91-63AE-D84F-86AA-964095AB9A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F37A1DB2-D794-F84F-AC85-6EB60FF36C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5" name="Slide Number Placeholder 5">
            <a:extLst>
              <a:ext uri="{FF2B5EF4-FFF2-40B4-BE49-F238E27FC236}">
                <a16:creationId xmlns:a16="http://schemas.microsoft.com/office/drawing/2014/main" id="{C1DD55C4-45D3-C345-BFAA-DE78A84DF0F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7112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home networks</a:t>
            </a:r>
            <a:endParaRPr lang="en-US" sz="5400" b="0" dirty="0"/>
          </a:p>
        </p:txBody>
      </p:sp>
      <p:sp>
        <p:nvSpPr>
          <p:cNvPr id="146" name="AutoShape 99">
            <a:extLst>
              <a:ext uri="{FF2B5EF4-FFF2-40B4-BE49-F238E27FC236}">
                <a16:creationId xmlns:a16="http://schemas.microsoft.com/office/drawing/2014/main" id="{4A160FD5-4C4D-7544-A021-EFE195A31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4905" y="154006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7" name="Text Box 26">
            <a:extLst>
              <a:ext uri="{FF2B5EF4-FFF2-40B4-BE49-F238E27FC236}">
                <a16:creationId xmlns:a16="http://schemas.microsoft.com/office/drawing/2014/main" id="{D0274863-BB77-C24E-B396-56EED77DE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942" y="3493569"/>
            <a:ext cx="2897188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to/from headend or central office</a:t>
            </a:r>
          </a:p>
        </p:txBody>
      </p:sp>
      <p:sp>
        <p:nvSpPr>
          <p:cNvPr id="148" name="Rectangle 87">
            <a:extLst>
              <a:ext uri="{FF2B5EF4-FFF2-40B4-BE49-F238E27FC236}">
                <a16:creationId xmlns:a16="http://schemas.microsoft.com/office/drawing/2014/main" id="{7D6B5C84-08A7-C741-8874-5BEAB1BC7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880" y="229412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49" name="Group 105">
            <a:extLst>
              <a:ext uri="{FF2B5EF4-FFF2-40B4-BE49-F238E27FC236}">
                <a16:creationId xmlns:a16="http://schemas.microsoft.com/office/drawing/2014/main" id="{B63ECFC0-CE11-5245-ADFB-E70CAF22F69D}"/>
              </a:ext>
            </a:extLst>
          </p:cNvPr>
          <p:cNvGrpSpPr>
            <a:grpSpLocks/>
          </p:cNvGrpSpPr>
          <p:nvPr/>
        </p:nvGrpSpPr>
        <p:grpSpPr bwMode="auto">
          <a:xfrm>
            <a:off x="6158680" y="3633978"/>
            <a:ext cx="3000375" cy="361950"/>
            <a:chOff x="2434" y="2109"/>
            <a:chExt cx="1890" cy="228"/>
          </a:xfrm>
        </p:grpSpPr>
        <p:grpSp>
          <p:nvGrpSpPr>
            <p:cNvPr id="150" name="Group 91">
              <a:extLst>
                <a:ext uri="{FF2B5EF4-FFF2-40B4-BE49-F238E27FC236}">
                  <a16:creationId xmlns:a16="http://schemas.microsoft.com/office/drawing/2014/main" id="{F907AE85-CF02-154A-8A53-7BFE20B382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153" name="Rectangle 92">
                <a:extLst>
                  <a:ext uri="{FF2B5EF4-FFF2-40B4-BE49-F238E27FC236}">
                    <a16:creationId xmlns:a16="http://schemas.microsoft.com/office/drawing/2014/main" id="{DC808D90-CA5B-CC4E-9F59-8446FCBD4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4" name="Rectangle 93">
                <a:extLst>
                  <a:ext uri="{FF2B5EF4-FFF2-40B4-BE49-F238E27FC236}">
                    <a16:creationId xmlns:a16="http://schemas.microsoft.com/office/drawing/2014/main" id="{1B2C7640-D539-9344-A812-A544BBE81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5" name="Rectangle 94">
                <a:extLst>
                  <a:ext uri="{FF2B5EF4-FFF2-40B4-BE49-F238E27FC236}">
                    <a16:creationId xmlns:a16="http://schemas.microsoft.com/office/drawing/2014/main" id="{575359A2-2620-6041-9836-24D2493EA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6" name="Rectangle 95">
                <a:extLst>
                  <a:ext uri="{FF2B5EF4-FFF2-40B4-BE49-F238E27FC236}">
                    <a16:creationId xmlns:a16="http://schemas.microsoft.com/office/drawing/2014/main" id="{E5B3B553-893B-584E-8E61-7820A60B1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99" name="Rectangle 96">
                <a:extLst>
                  <a:ext uri="{FF2B5EF4-FFF2-40B4-BE49-F238E27FC236}">
                    <a16:creationId xmlns:a16="http://schemas.microsoft.com/office/drawing/2014/main" id="{828B514D-B09C-D14D-AF7B-ABABEE49B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00" name="AutoShape 97">
                <a:extLst>
                  <a:ext uri="{FF2B5EF4-FFF2-40B4-BE49-F238E27FC236}">
                    <a16:creationId xmlns:a16="http://schemas.microsoft.com/office/drawing/2014/main" id="{421771C9-7AD4-CC4C-B3BA-4D57863F1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Line 102">
              <a:extLst>
                <a:ext uri="{FF2B5EF4-FFF2-40B4-BE49-F238E27FC236}">
                  <a16:creationId xmlns:a16="http://schemas.microsoft.com/office/drawing/2014/main" id="{9BAD5509-6D09-DB44-87DD-29C938B0C8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104">
              <a:extLst>
                <a:ext uri="{FF2B5EF4-FFF2-40B4-BE49-F238E27FC236}">
                  <a16:creationId xmlns:a16="http://schemas.microsoft.com/office/drawing/2014/main" id="{44F38783-51E9-1F46-8255-A525AF6577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0" name="Line 116">
            <a:extLst>
              <a:ext uri="{FF2B5EF4-FFF2-40B4-BE49-F238E27FC236}">
                <a16:creationId xmlns:a16="http://schemas.microsoft.com/office/drawing/2014/main" id="{7856E2F5-6F18-C846-8F52-6729FBB66F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06067" y="3845115"/>
            <a:ext cx="8223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1" name="Group 119">
            <a:extLst>
              <a:ext uri="{FF2B5EF4-FFF2-40B4-BE49-F238E27FC236}">
                <a16:creationId xmlns:a16="http://schemas.microsoft.com/office/drawing/2014/main" id="{EC5DA6E3-3363-1B48-B254-2EBFB5498103}"/>
              </a:ext>
            </a:extLst>
          </p:cNvPr>
          <p:cNvGrpSpPr>
            <a:grpSpLocks/>
          </p:cNvGrpSpPr>
          <p:nvPr/>
        </p:nvGrpSpPr>
        <p:grpSpPr bwMode="auto">
          <a:xfrm>
            <a:off x="3685355" y="3265678"/>
            <a:ext cx="1068387" cy="820737"/>
            <a:chOff x="2967" y="478"/>
            <a:chExt cx="788" cy="625"/>
          </a:xfrm>
        </p:grpSpPr>
        <p:pic>
          <p:nvPicPr>
            <p:cNvPr id="212" name="Picture 120" descr="access_point_stylized_small">
              <a:extLst>
                <a:ext uri="{FF2B5EF4-FFF2-40B4-BE49-F238E27FC236}">
                  <a16:creationId xmlns:a16="http://schemas.microsoft.com/office/drawing/2014/main" id="{C61FCE92-D1E3-EE4A-B69C-DF13FA394A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" name="Picture 121" descr="antenna_radiation_stylized">
              <a:extLst>
                <a:ext uri="{FF2B5EF4-FFF2-40B4-BE49-F238E27FC236}">
                  <a16:creationId xmlns:a16="http://schemas.microsoft.com/office/drawing/2014/main" id="{5D07953C-19D0-2E42-9860-0BDAE4B7F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4" name="Line 122">
            <a:extLst>
              <a:ext uri="{FF2B5EF4-FFF2-40B4-BE49-F238E27FC236}">
                <a16:creationId xmlns:a16="http://schemas.microsoft.com/office/drawing/2014/main" id="{BE64F84C-B27F-B442-9E28-B4C0179086A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32155" y="3109101"/>
            <a:ext cx="0" cy="4683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5" name="Group 138">
            <a:extLst>
              <a:ext uri="{FF2B5EF4-FFF2-40B4-BE49-F238E27FC236}">
                <a16:creationId xmlns:a16="http://schemas.microsoft.com/office/drawing/2014/main" id="{D742C348-83AB-E741-83A9-DF2ED1BEF85B}"/>
              </a:ext>
            </a:extLst>
          </p:cNvPr>
          <p:cNvGrpSpPr>
            <a:grpSpLocks/>
          </p:cNvGrpSpPr>
          <p:nvPr/>
        </p:nvGrpSpPr>
        <p:grpSpPr bwMode="auto">
          <a:xfrm>
            <a:off x="7196905" y="4084827"/>
            <a:ext cx="2527300" cy="1298574"/>
            <a:chOff x="3355" y="2333"/>
            <a:chExt cx="1592" cy="818"/>
          </a:xfrm>
        </p:grpSpPr>
        <p:sp>
          <p:nvSpPr>
            <p:cNvPr id="216" name="Text Box 39">
              <a:extLst>
                <a:ext uri="{FF2B5EF4-FFF2-40B4-BE49-F238E27FC236}">
                  <a16:creationId xmlns:a16="http://schemas.microsoft.com/office/drawing/2014/main" id="{646A742F-504F-3B40-89FE-C4D20BCCD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cable or DSL modem</a:t>
              </a:r>
            </a:p>
          </p:txBody>
        </p:sp>
        <p:sp>
          <p:nvSpPr>
            <p:cNvPr id="217" name="Line 129">
              <a:extLst>
                <a:ext uri="{FF2B5EF4-FFF2-40B4-BE49-F238E27FC236}">
                  <a16:creationId xmlns:a16="http://schemas.microsoft.com/office/drawing/2014/main" id="{7503FB48-7A18-9847-91A0-679C80B8D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8" name="Group 139">
            <a:extLst>
              <a:ext uri="{FF2B5EF4-FFF2-40B4-BE49-F238E27FC236}">
                <a16:creationId xmlns:a16="http://schemas.microsoft.com/office/drawing/2014/main" id="{D1281F21-D2B1-9B46-8003-6AB257C40294}"/>
              </a:ext>
            </a:extLst>
          </p:cNvPr>
          <p:cNvGrpSpPr>
            <a:grpSpLocks/>
          </p:cNvGrpSpPr>
          <p:nvPr/>
        </p:nvGrpSpPr>
        <p:grpSpPr bwMode="auto">
          <a:xfrm>
            <a:off x="5931667" y="4076891"/>
            <a:ext cx="2593975" cy="1811338"/>
            <a:chOff x="2558" y="2328"/>
            <a:chExt cx="1634" cy="1141"/>
          </a:xfrm>
        </p:grpSpPr>
        <p:sp>
          <p:nvSpPr>
            <p:cNvPr id="219" name="Text Box 39">
              <a:extLst>
                <a:ext uri="{FF2B5EF4-FFF2-40B4-BE49-F238E27FC236}">
                  <a16:creationId xmlns:a16="http://schemas.microsoft.com/office/drawing/2014/main" id="{F6831A30-ACB5-104B-98AE-925BD43DD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router, firewall, NAT</a:t>
              </a:r>
            </a:p>
          </p:txBody>
        </p:sp>
        <p:sp>
          <p:nvSpPr>
            <p:cNvPr id="220" name="Line 133">
              <a:extLst>
                <a:ext uri="{FF2B5EF4-FFF2-40B4-BE49-F238E27FC236}">
                  <a16:creationId xmlns:a16="http://schemas.microsoft.com/office/drawing/2014/main" id="{DABF8E2E-008F-544C-BCD6-751130DFA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1" name="Group 141">
            <a:extLst>
              <a:ext uri="{FF2B5EF4-FFF2-40B4-BE49-F238E27FC236}">
                <a16:creationId xmlns:a16="http://schemas.microsoft.com/office/drawing/2014/main" id="{49F7E4B1-9167-8448-9366-611119FFC227}"/>
              </a:ext>
            </a:extLst>
          </p:cNvPr>
          <p:cNvGrpSpPr>
            <a:grpSpLocks/>
          </p:cNvGrpSpPr>
          <p:nvPr/>
        </p:nvGrpSpPr>
        <p:grpSpPr bwMode="auto">
          <a:xfrm>
            <a:off x="5476055" y="4957952"/>
            <a:ext cx="2927350" cy="1425205"/>
            <a:chOff x="2062" y="2532"/>
            <a:chExt cx="1844" cy="1239"/>
          </a:xfrm>
        </p:grpSpPr>
        <p:sp>
          <p:nvSpPr>
            <p:cNvPr id="222" name="Line 134">
              <a:extLst>
                <a:ext uri="{FF2B5EF4-FFF2-40B4-BE49-F238E27FC236}">
                  <a16:creationId xmlns:a16="http://schemas.microsoft.com/office/drawing/2014/main" id="{30BA4B16-BA39-F546-81EE-7C093F7618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Text Box 39">
              <a:extLst>
                <a:ext uri="{FF2B5EF4-FFF2-40B4-BE49-F238E27FC236}">
                  <a16:creationId xmlns:a16="http://schemas.microsoft.com/office/drawing/2014/main" id="{A8AAE27C-6F91-8745-B8A0-54C5B6F4E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wired Ethernet (1 Gbps)</a:t>
              </a:r>
            </a:p>
          </p:txBody>
        </p:sp>
      </p:grpSp>
      <p:grpSp>
        <p:nvGrpSpPr>
          <p:cNvPr id="224" name="Group 140">
            <a:extLst>
              <a:ext uri="{FF2B5EF4-FFF2-40B4-BE49-F238E27FC236}">
                <a16:creationId xmlns:a16="http://schemas.microsoft.com/office/drawing/2014/main" id="{712546AE-4EB8-8246-8F62-5C8ACD7A1157}"/>
              </a:ext>
            </a:extLst>
          </p:cNvPr>
          <p:cNvGrpSpPr>
            <a:grpSpLocks/>
          </p:cNvGrpSpPr>
          <p:nvPr/>
        </p:nvGrpSpPr>
        <p:grpSpPr bwMode="auto">
          <a:xfrm>
            <a:off x="1907355" y="4107051"/>
            <a:ext cx="2354262" cy="2103436"/>
            <a:chOff x="23" y="2347"/>
            <a:chExt cx="1483" cy="1325"/>
          </a:xfrm>
        </p:grpSpPr>
        <p:sp>
          <p:nvSpPr>
            <p:cNvPr id="225" name="Line 136">
              <a:extLst>
                <a:ext uri="{FF2B5EF4-FFF2-40B4-BE49-F238E27FC236}">
                  <a16:creationId xmlns:a16="http://schemas.microsoft.com/office/drawing/2014/main" id="{826E64FA-8748-A443-9DDC-23B3930BB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Text Box 39">
              <a:extLst>
                <a:ext uri="{FF2B5EF4-FFF2-40B4-BE49-F238E27FC236}">
                  <a16:creationId xmlns:a16="http://schemas.microsoft.com/office/drawing/2014/main" id="{27BB7BBE-95DA-E14B-98DC-638CE33FC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3300"/>
              <a:ext cx="1483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WiFi wireless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point (54, 450 Mbps)</a:t>
              </a:r>
            </a:p>
          </p:txBody>
        </p:sp>
      </p:grpSp>
      <p:sp>
        <p:nvSpPr>
          <p:cNvPr id="227" name="Text Box 142">
            <a:extLst>
              <a:ext uri="{FF2B5EF4-FFF2-40B4-BE49-F238E27FC236}">
                <a16:creationId xmlns:a16="http://schemas.microsoft.com/office/drawing/2014/main" id="{E0D602B7-3D10-644F-A082-4AD00685B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5961" y="1599824"/>
            <a:ext cx="2569871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and wired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devices</a:t>
            </a:r>
          </a:p>
        </p:txBody>
      </p:sp>
      <p:grpSp>
        <p:nvGrpSpPr>
          <p:cNvPr id="228" name="Group 143">
            <a:extLst>
              <a:ext uri="{FF2B5EF4-FFF2-40B4-BE49-F238E27FC236}">
                <a16:creationId xmlns:a16="http://schemas.microsoft.com/office/drawing/2014/main" id="{9AA4B710-3339-A346-9EC7-A09E554F6751}"/>
              </a:ext>
            </a:extLst>
          </p:cNvPr>
          <p:cNvGrpSpPr>
            <a:grpSpLocks/>
          </p:cNvGrpSpPr>
          <p:nvPr/>
        </p:nvGrpSpPr>
        <p:grpSpPr bwMode="auto">
          <a:xfrm>
            <a:off x="3255142" y="2335403"/>
            <a:ext cx="733425" cy="758825"/>
            <a:chOff x="2751" y="1851"/>
            <a:chExt cx="462" cy="478"/>
          </a:xfrm>
        </p:grpSpPr>
        <p:pic>
          <p:nvPicPr>
            <p:cNvPr id="229" name="Picture 144" descr="iphone_stylized_small">
              <a:extLst>
                <a:ext uri="{FF2B5EF4-FFF2-40B4-BE49-F238E27FC236}">
                  <a16:creationId xmlns:a16="http://schemas.microsoft.com/office/drawing/2014/main" id="{41513B1D-08CB-D742-8152-CA81640B60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145" descr="antenna_radiation_stylized">
              <a:extLst>
                <a:ext uri="{FF2B5EF4-FFF2-40B4-BE49-F238E27FC236}">
                  <a16:creationId xmlns:a16="http://schemas.microsoft.com/office/drawing/2014/main" id="{F159AFE2-B4D2-464C-84AA-CF64E1E833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1" name="Line 146">
            <a:extLst>
              <a:ext uri="{FF2B5EF4-FFF2-40B4-BE49-F238E27FC236}">
                <a16:creationId xmlns:a16="http://schemas.microsoft.com/office/drawing/2014/main" id="{6BA2DD01-EC8E-9945-A63F-E69A2B22C1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2155" y="4054099"/>
            <a:ext cx="2" cy="225129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2" name="Oval 147">
            <a:extLst>
              <a:ext uri="{FF2B5EF4-FFF2-40B4-BE49-F238E27FC236}">
                <a16:creationId xmlns:a16="http://schemas.microsoft.com/office/drawing/2014/main" id="{F04BCE9C-46F3-6345-9348-15575C0EF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955" y="3382613"/>
            <a:ext cx="4895850" cy="810170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33" name="Group 150">
            <a:extLst>
              <a:ext uri="{FF2B5EF4-FFF2-40B4-BE49-F238E27FC236}">
                <a16:creationId xmlns:a16="http://schemas.microsoft.com/office/drawing/2014/main" id="{1BFB59FB-B949-4343-8746-FA556294EC0E}"/>
              </a:ext>
            </a:extLst>
          </p:cNvPr>
          <p:cNvGrpSpPr>
            <a:grpSpLocks/>
          </p:cNvGrpSpPr>
          <p:nvPr/>
        </p:nvGrpSpPr>
        <p:grpSpPr bwMode="auto">
          <a:xfrm>
            <a:off x="1907354" y="3913382"/>
            <a:ext cx="1730376" cy="774701"/>
            <a:chOff x="23" y="2225"/>
            <a:chExt cx="1090" cy="488"/>
          </a:xfrm>
        </p:grpSpPr>
        <p:sp>
          <p:nvSpPr>
            <p:cNvPr id="234" name="Text Box 148">
              <a:extLst>
                <a:ext uri="{FF2B5EF4-FFF2-40B4-BE49-F238E27FC236}">
                  <a16:creationId xmlns:a16="http://schemas.microsoft.com/office/drawing/2014/main" id="{2847F148-6A2D-A24E-9C3A-CB4657150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2357"/>
              <a:ext cx="1090" cy="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often combined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 single box</a:t>
              </a:r>
            </a:p>
          </p:txBody>
        </p:sp>
        <p:sp>
          <p:nvSpPr>
            <p:cNvPr id="235" name="Line 149">
              <a:extLst>
                <a:ext uri="{FF2B5EF4-FFF2-40B4-BE49-F238E27FC236}">
                  <a16:creationId xmlns:a16="http://schemas.microsoft.com/office/drawing/2014/main" id="{791A7321-82EF-304E-8F5B-C7B5BF553F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36" name="Group 151">
            <a:extLst>
              <a:ext uri="{FF2B5EF4-FFF2-40B4-BE49-F238E27FC236}">
                <a16:creationId xmlns:a16="http://schemas.microsoft.com/office/drawing/2014/main" id="{CAC24AE8-8B01-2646-892D-B47CEA005DE7}"/>
              </a:ext>
            </a:extLst>
          </p:cNvPr>
          <p:cNvGrpSpPr>
            <a:grpSpLocks/>
          </p:cNvGrpSpPr>
          <p:nvPr/>
        </p:nvGrpSpPr>
        <p:grpSpPr bwMode="auto">
          <a:xfrm>
            <a:off x="4250505" y="1948053"/>
            <a:ext cx="954087" cy="1027112"/>
            <a:chOff x="877" y="1008"/>
            <a:chExt cx="2747" cy="2591"/>
          </a:xfrm>
        </p:grpSpPr>
        <p:pic>
          <p:nvPicPr>
            <p:cNvPr id="237" name="Picture 152" descr="antenna_stylized">
              <a:extLst>
                <a:ext uri="{FF2B5EF4-FFF2-40B4-BE49-F238E27FC236}">
                  <a16:creationId xmlns:a16="http://schemas.microsoft.com/office/drawing/2014/main" id="{1BE3B9ED-47B2-614A-9C09-F039CFE3A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8" name="Picture 153" descr="laptop_keyboard">
              <a:extLst>
                <a:ext uri="{FF2B5EF4-FFF2-40B4-BE49-F238E27FC236}">
                  <a16:creationId xmlns:a16="http://schemas.microsoft.com/office/drawing/2014/main" id="{195E45EA-7733-D744-B06F-ACC6D6D56D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9" name="Freeform 154">
              <a:extLst>
                <a:ext uri="{FF2B5EF4-FFF2-40B4-BE49-F238E27FC236}">
                  <a16:creationId xmlns:a16="http://schemas.microsoft.com/office/drawing/2014/main" id="{F01194AD-C0B6-BD40-8B0C-95F73DDC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40" name="Picture 155" descr="screen">
              <a:extLst>
                <a:ext uri="{FF2B5EF4-FFF2-40B4-BE49-F238E27FC236}">
                  <a16:creationId xmlns:a16="http://schemas.microsoft.com/office/drawing/2014/main" id="{5AA702A9-39D0-0F44-9DAA-746AF6B659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1" name="Freeform 156">
              <a:extLst>
                <a:ext uri="{FF2B5EF4-FFF2-40B4-BE49-F238E27FC236}">
                  <a16:creationId xmlns:a16="http://schemas.microsoft.com/office/drawing/2014/main" id="{68A5CCA6-333E-7140-BA3D-1173FFD24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57">
              <a:extLst>
                <a:ext uri="{FF2B5EF4-FFF2-40B4-BE49-F238E27FC236}">
                  <a16:creationId xmlns:a16="http://schemas.microsoft.com/office/drawing/2014/main" id="{C4A8539F-1084-394E-A596-C0B374A3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58">
              <a:extLst>
                <a:ext uri="{FF2B5EF4-FFF2-40B4-BE49-F238E27FC236}">
                  <a16:creationId xmlns:a16="http://schemas.microsoft.com/office/drawing/2014/main" id="{C76F3FE2-141C-1D47-A04F-56C430C2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Freeform 159">
              <a:extLst>
                <a:ext uri="{FF2B5EF4-FFF2-40B4-BE49-F238E27FC236}">
                  <a16:creationId xmlns:a16="http://schemas.microsoft.com/office/drawing/2014/main" id="{7AC362EC-1B99-534E-95D8-5A24FAF2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Freeform 160">
              <a:extLst>
                <a:ext uri="{FF2B5EF4-FFF2-40B4-BE49-F238E27FC236}">
                  <a16:creationId xmlns:a16="http://schemas.microsoft.com/office/drawing/2014/main" id="{84D8536F-497F-2D44-8E01-C75CAE45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Freeform 161">
              <a:extLst>
                <a:ext uri="{FF2B5EF4-FFF2-40B4-BE49-F238E27FC236}">
                  <a16:creationId xmlns:a16="http://schemas.microsoft.com/office/drawing/2014/main" id="{01A5853F-2286-F74E-9472-2D882E49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7" name="Group 162">
              <a:extLst>
                <a:ext uri="{FF2B5EF4-FFF2-40B4-BE49-F238E27FC236}">
                  <a16:creationId xmlns:a16="http://schemas.microsoft.com/office/drawing/2014/main" id="{FC372C7C-5EC9-9544-AA74-D69BBB0D1A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856C9B59-FB1D-C848-9140-35A178B50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64">
                <a:extLst>
                  <a:ext uri="{FF2B5EF4-FFF2-40B4-BE49-F238E27FC236}">
                    <a16:creationId xmlns:a16="http://schemas.microsoft.com/office/drawing/2014/main" id="{7094626E-365E-9A43-BD33-797126F01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65">
                <a:extLst>
                  <a:ext uri="{FF2B5EF4-FFF2-40B4-BE49-F238E27FC236}">
                    <a16:creationId xmlns:a16="http://schemas.microsoft.com/office/drawing/2014/main" id="{B40F99D7-58E8-E040-B1F5-A267B2B3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66">
                <a:extLst>
                  <a:ext uri="{FF2B5EF4-FFF2-40B4-BE49-F238E27FC236}">
                    <a16:creationId xmlns:a16="http://schemas.microsoft.com/office/drawing/2014/main" id="{54B36EFA-A40E-3349-9364-BEF869A6C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 167">
                <a:extLst>
                  <a:ext uri="{FF2B5EF4-FFF2-40B4-BE49-F238E27FC236}">
                    <a16:creationId xmlns:a16="http://schemas.microsoft.com/office/drawing/2014/main" id="{72B5FEE0-627E-2A44-A802-F468CAA77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68">
                <a:extLst>
                  <a:ext uri="{FF2B5EF4-FFF2-40B4-BE49-F238E27FC236}">
                    <a16:creationId xmlns:a16="http://schemas.microsoft.com/office/drawing/2014/main" id="{64E86AD2-B652-474E-8F8E-4BEE58055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48" name="Freeform 169">
              <a:extLst>
                <a:ext uri="{FF2B5EF4-FFF2-40B4-BE49-F238E27FC236}">
                  <a16:creationId xmlns:a16="http://schemas.microsoft.com/office/drawing/2014/main" id="{14152147-A3DF-4443-82CD-24E6A7B8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Freeform 170">
              <a:extLst>
                <a:ext uri="{FF2B5EF4-FFF2-40B4-BE49-F238E27FC236}">
                  <a16:creationId xmlns:a16="http://schemas.microsoft.com/office/drawing/2014/main" id="{77E7A1C9-A3D9-AA47-AF22-8859F248B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Freeform 171">
              <a:extLst>
                <a:ext uri="{FF2B5EF4-FFF2-40B4-BE49-F238E27FC236}">
                  <a16:creationId xmlns:a16="http://schemas.microsoft.com/office/drawing/2014/main" id="{9364745C-5427-5047-A89F-23E55840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Freeform 172">
              <a:extLst>
                <a:ext uri="{FF2B5EF4-FFF2-40B4-BE49-F238E27FC236}">
                  <a16:creationId xmlns:a16="http://schemas.microsoft.com/office/drawing/2014/main" id="{32386009-1275-DE49-9140-E7500A951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73">
              <a:extLst>
                <a:ext uri="{FF2B5EF4-FFF2-40B4-BE49-F238E27FC236}">
                  <a16:creationId xmlns:a16="http://schemas.microsoft.com/office/drawing/2014/main" id="{87F49C34-B4C6-FA43-AA66-542D1E995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74">
              <a:extLst>
                <a:ext uri="{FF2B5EF4-FFF2-40B4-BE49-F238E27FC236}">
                  <a16:creationId xmlns:a16="http://schemas.microsoft.com/office/drawing/2014/main" id="{FEA4386D-E8CF-1A45-8AFD-BA52E4034AE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0" name="Group 175">
            <a:extLst>
              <a:ext uri="{FF2B5EF4-FFF2-40B4-BE49-F238E27FC236}">
                <a16:creationId xmlns:a16="http://schemas.microsoft.com/office/drawing/2014/main" id="{B6936DC6-44F7-CB40-83FE-8A8E8F6B6953}"/>
              </a:ext>
            </a:extLst>
          </p:cNvPr>
          <p:cNvGrpSpPr>
            <a:grpSpLocks/>
          </p:cNvGrpSpPr>
          <p:nvPr/>
        </p:nvGrpSpPr>
        <p:grpSpPr bwMode="auto">
          <a:xfrm>
            <a:off x="5020442" y="2413190"/>
            <a:ext cx="1123950" cy="862013"/>
            <a:chOff x="-44" y="1473"/>
            <a:chExt cx="981" cy="1105"/>
          </a:xfrm>
        </p:grpSpPr>
        <p:pic>
          <p:nvPicPr>
            <p:cNvPr id="261" name="Picture 176" descr="desktop_computer_stylized_medium">
              <a:extLst>
                <a:ext uri="{FF2B5EF4-FFF2-40B4-BE49-F238E27FC236}">
                  <a16:creationId xmlns:a16="http://schemas.microsoft.com/office/drawing/2014/main" id="{DD8A088B-92B7-C94B-A78B-C7EEF5CC9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2" name="Freeform 177">
              <a:extLst>
                <a:ext uri="{FF2B5EF4-FFF2-40B4-BE49-F238E27FC236}">
                  <a16:creationId xmlns:a16="http://schemas.microsoft.com/office/drawing/2014/main" id="{6BA9B84C-C884-674B-BC10-7591CA428A4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3" name="Group 178">
            <a:extLst>
              <a:ext uri="{FF2B5EF4-FFF2-40B4-BE49-F238E27FC236}">
                <a16:creationId xmlns:a16="http://schemas.microsoft.com/office/drawing/2014/main" id="{CA75072E-ACB4-2742-82C6-C3324A921E2D}"/>
              </a:ext>
            </a:extLst>
          </p:cNvPr>
          <p:cNvGrpSpPr>
            <a:grpSpLocks/>
          </p:cNvGrpSpPr>
          <p:nvPr/>
        </p:nvGrpSpPr>
        <p:grpSpPr bwMode="auto">
          <a:xfrm>
            <a:off x="4961705" y="4219765"/>
            <a:ext cx="849312" cy="712788"/>
            <a:chOff x="-44" y="1473"/>
            <a:chExt cx="981" cy="1105"/>
          </a:xfrm>
        </p:grpSpPr>
        <p:pic>
          <p:nvPicPr>
            <p:cNvPr id="264" name="Picture 179" descr="desktop_computer_stylized_medium">
              <a:extLst>
                <a:ext uri="{FF2B5EF4-FFF2-40B4-BE49-F238E27FC236}">
                  <a16:creationId xmlns:a16="http://schemas.microsoft.com/office/drawing/2014/main" id="{00E678F0-099F-6844-9F36-4E5530807C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5" name="Freeform 180">
              <a:extLst>
                <a:ext uri="{FF2B5EF4-FFF2-40B4-BE49-F238E27FC236}">
                  <a16:creationId xmlns:a16="http://schemas.microsoft.com/office/drawing/2014/main" id="{3F89BBB2-AF47-CE4F-8BCA-113B5761032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6" name="Group 98">
            <a:extLst>
              <a:ext uri="{FF2B5EF4-FFF2-40B4-BE49-F238E27FC236}">
                <a16:creationId xmlns:a16="http://schemas.microsoft.com/office/drawing/2014/main" id="{A3DA2B28-D9C2-BC43-A42F-30A066AEF6C2}"/>
              </a:ext>
            </a:extLst>
          </p:cNvPr>
          <p:cNvGrpSpPr>
            <a:grpSpLocks/>
          </p:cNvGrpSpPr>
          <p:nvPr/>
        </p:nvGrpSpPr>
        <p:grpSpPr bwMode="auto">
          <a:xfrm>
            <a:off x="6357117" y="2089340"/>
            <a:ext cx="958850" cy="1276350"/>
            <a:chOff x="5806938" y="3011924"/>
            <a:chExt cx="347997" cy="396620"/>
          </a:xfrm>
        </p:grpSpPr>
        <p:pic>
          <p:nvPicPr>
            <p:cNvPr id="267" name="Picture 101" descr="fridge2.png">
              <a:extLst>
                <a:ext uri="{FF2B5EF4-FFF2-40B4-BE49-F238E27FC236}">
                  <a16:creationId xmlns:a16="http://schemas.microsoft.com/office/drawing/2014/main" id="{59D46EB5-E84A-B84C-A47E-A7F91543AE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8" name="Picture 1115" descr="antenna_stylized">
              <a:extLst>
                <a:ext uri="{FF2B5EF4-FFF2-40B4-BE49-F238E27FC236}">
                  <a16:creationId xmlns:a16="http://schemas.microsoft.com/office/drawing/2014/main" id="{8EEB311B-0E27-4240-8EBE-6A91CB84D8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37A8C1F2-8D7B-3045-B15A-5DB56AB82DFE}"/>
              </a:ext>
            </a:extLst>
          </p:cNvPr>
          <p:cNvGrpSpPr/>
          <p:nvPr/>
        </p:nvGrpSpPr>
        <p:grpSpPr>
          <a:xfrm>
            <a:off x="5059243" y="3529374"/>
            <a:ext cx="1192203" cy="583857"/>
            <a:chOff x="7493876" y="2774731"/>
            <a:chExt cx="1481958" cy="894622"/>
          </a:xfrm>
        </p:grpSpPr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B49BEC54-DEA5-CA4E-B957-C65E2CEC65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0B80E2CA-F9B2-6349-BC4E-75B4DCD9E3A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C588090F-19FF-6E4C-84BC-12D7596DA01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BABB54BB-EBB6-9142-9753-E527BC1E910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3E0E4E3B-AF65-094E-8217-883961A8DB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9546C5AA-74FA-3A42-86B2-47124A8C6E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AF09D7B5-E321-AD40-818B-AD357E78BC2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9949E408-613C-0D4F-9EA9-41A0BFE4E59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2422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" grpId="0"/>
      <p:bldP spid="227" grpId="0"/>
      <p:bldP spid="23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Wireless access networks</a:t>
            </a:r>
            <a:endParaRPr lang="en-US" sz="5400" b="0" dirty="0"/>
          </a:p>
        </p:txBody>
      </p:sp>
      <p:sp>
        <p:nvSpPr>
          <p:cNvPr id="274" name="Rectangle 3">
            <a:extLst>
              <a:ext uri="{FF2B5EF4-FFF2-40B4-BE49-F238E27FC236}">
                <a16:creationId xmlns:a16="http://schemas.microsoft.com/office/drawing/2014/main" id="{C852E311-2B98-3D4D-B5CD-7B58FBE2D507}"/>
              </a:ext>
            </a:extLst>
          </p:cNvPr>
          <p:cNvSpPr txBox="1">
            <a:spLocks noChangeArrowheads="1"/>
          </p:cNvSpPr>
          <p:nvPr/>
        </p:nvSpPr>
        <p:spPr>
          <a:xfrm>
            <a:off x="889001" y="1174398"/>
            <a:ext cx="9379606" cy="11186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Shared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access network connects end system to router</a:t>
            </a:r>
          </a:p>
          <a:p>
            <a:pPr marL="339725" marR="0" lvl="0" indent="-2254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base station aka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access point”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63E597B-7570-D146-AF73-1D0E01AB468C}"/>
              </a:ext>
            </a:extLst>
          </p:cNvPr>
          <p:cNvGrpSpPr/>
          <p:nvPr/>
        </p:nvGrpSpPr>
        <p:grpSpPr>
          <a:xfrm>
            <a:off x="848711" y="2383154"/>
            <a:ext cx="4720964" cy="4020776"/>
            <a:chOff x="848711" y="2383154"/>
            <a:chExt cx="4720964" cy="4020776"/>
          </a:xfrm>
        </p:grpSpPr>
        <p:sp>
          <p:nvSpPr>
            <p:cNvPr id="275" name="Rectangle 3">
              <a:extLst>
                <a:ext uri="{FF2B5EF4-FFF2-40B4-BE49-F238E27FC236}">
                  <a16:creationId xmlns:a16="http://schemas.microsoft.com/office/drawing/2014/main" id="{507B7289-7AEE-9442-86FC-7846C9A20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711" y="2383154"/>
              <a:ext cx="4720964" cy="3118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Wireless local area networks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(WLANs)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typically within or around building (~100 ft)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802.11b/g/n/ac/</a:t>
              </a:r>
              <a:r>
                <a:rPr lang="en-US" b="0" i="0" dirty="0">
                  <a:solidFill>
                    <a:srgbClr val="202124"/>
                  </a:solidFill>
                  <a:effectLst/>
                  <a:latin typeface="Roboto" panose="02000000000000000000" pitchFamily="2" charset="0"/>
                </a:rPr>
                <a:t>be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(WiFi): up to 46 Gbps transmission rate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Also called </a:t>
              </a:r>
              <a:r>
                <a:rPr lang="en-US" altLang="en-US" dirty="0" err="1">
                  <a:solidFill>
                    <a:prstClr val="black"/>
                  </a:solidFill>
                  <a:latin typeface="Calibri" panose="020F0502020204030204"/>
                </a:rPr>
                <a:t>WiFi</a:t>
              </a:r>
              <a:r>
                <a:rPr lang="en-US" altLang="en-US" dirty="0">
                  <a:solidFill>
                    <a:prstClr val="black"/>
                  </a:solidFill>
                  <a:latin typeface="Calibri" panose="020F0502020204030204"/>
                </a:rPr>
                <a:t> 5, 6, 6e and 7 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6" name="Group 85">
              <a:extLst>
                <a:ext uri="{FF2B5EF4-FFF2-40B4-BE49-F238E27FC236}">
                  <a16:creationId xmlns:a16="http://schemas.microsoft.com/office/drawing/2014/main" id="{1E5C1FB4-96B5-1549-9EA9-C4C877601D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7197" y="4740844"/>
              <a:ext cx="2487613" cy="1562100"/>
              <a:chOff x="2889" y="1631"/>
              <a:chExt cx="980" cy="743"/>
            </a:xfrm>
          </p:grpSpPr>
          <p:sp>
            <p:nvSpPr>
              <p:cNvPr id="277" name="Rectangle 86">
                <a:extLst>
                  <a:ext uri="{FF2B5EF4-FFF2-40B4-BE49-F238E27FC236}">
                    <a16:creationId xmlns:a16="http://schemas.microsoft.com/office/drawing/2014/main" id="{0DEDFA50-4D81-5044-AECD-5FA9C8153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8" name="AutoShape 87">
                <a:extLst>
                  <a:ext uri="{FF2B5EF4-FFF2-40B4-BE49-F238E27FC236}">
                    <a16:creationId xmlns:a16="http://schemas.microsoft.com/office/drawing/2014/main" id="{F3166EDD-1642-CE42-8A80-905D2B2FC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9" name="Line 110">
              <a:extLst>
                <a:ext uri="{FF2B5EF4-FFF2-40B4-BE49-F238E27FC236}">
                  <a16:creationId xmlns:a16="http://schemas.microsoft.com/office/drawing/2014/main" id="{D363724C-D4D5-AE42-B0EB-49CDF8565A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3661" y="6082085"/>
              <a:ext cx="934073" cy="39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Line 116">
              <a:extLst>
                <a:ext uri="{FF2B5EF4-FFF2-40B4-BE49-F238E27FC236}">
                  <a16:creationId xmlns:a16="http://schemas.microsoft.com/office/drawing/2014/main" id="{C737A2C2-F349-534E-8E7F-DEE682F91C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1772" y="6010844"/>
              <a:ext cx="287338" cy="47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3" name="Group 246">
              <a:extLst>
                <a:ext uri="{FF2B5EF4-FFF2-40B4-BE49-F238E27FC236}">
                  <a16:creationId xmlns:a16="http://schemas.microsoft.com/office/drawing/2014/main" id="{30E16050-D356-0644-BE98-F9013447D0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522" y="5620319"/>
              <a:ext cx="863600" cy="588962"/>
              <a:chOff x="2967" y="478"/>
              <a:chExt cx="788" cy="625"/>
            </a:xfrm>
          </p:grpSpPr>
          <p:pic>
            <p:nvPicPr>
              <p:cNvPr id="384" name="Picture 247" descr="access_point_stylized_small">
                <a:extLst>
                  <a:ext uri="{FF2B5EF4-FFF2-40B4-BE49-F238E27FC236}">
                    <a16:creationId xmlns:a16="http://schemas.microsoft.com/office/drawing/2014/main" id="{38317097-25CA-3444-BCBF-133874013A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5" name="Picture 248" descr="antenna_radiation_stylized">
                <a:extLst>
                  <a:ext uri="{FF2B5EF4-FFF2-40B4-BE49-F238E27FC236}">
                    <a16:creationId xmlns:a16="http://schemas.microsoft.com/office/drawing/2014/main" id="{9B8610E4-100E-B349-B08F-C4E646F538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6" name="Group 390">
              <a:extLst>
                <a:ext uri="{FF2B5EF4-FFF2-40B4-BE49-F238E27FC236}">
                  <a16:creationId xmlns:a16="http://schemas.microsoft.com/office/drawing/2014/main" id="{FAAA55DA-ADE3-E443-841D-CDBF9B4C2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9797" y="4851969"/>
              <a:ext cx="757238" cy="682625"/>
              <a:chOff x="877" y="1008"/>
              <a:chExt cx="2747" cy="2591"/>
            </a:xfrm>
          </p:grpSpPr>
          <p:pic>
            <p:nvPicPr>
              <p:cNvPr id="387" name="Picture 391" descr="antenna_stylized">
                <a:extLst>
                  <a:ext uri="{FF2B5EF4-FFF2-40B4-BE49-F238E27FC236}">
                    <a16:creationId xmlns:a16="http://schemas.microsoft.com/office/drawing/2014/main" id="{1DEF40AC-79A6-904A-A606-A1BAF512D0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8" name="Picture 392" descr="laptop_keyboard">
                <a:extLst>
                  <a:ext uri="{FF2B5EF4-FFF2-40B4-BE49-F238E27FC236}">
                    <a16:creationId xmlns:a16="http://schemas.microsoft.com/office/drawing/2014/main" id="{54169649-35A6-144B-A18B-136B61B721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9" name="Freeform 393">
                <a:extLst>
                  <a:ext uri="{FF2B5EF4-FFF2-40B4-BE49-F238E27FC236}">
                    <a16:creationId xmlns:a16="http://schemas.microsoft.com/office/drawing/2014/main" id="{1334E773-93FF-1842-83E0-85D952851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390" name="Picture 394" descr="screen">
                <a:extLst>
                  <a:ext uri="{FF2B5EF4-FFF2-40B4-BE49-F238E27FC236}">
                    <a16:creationId xmlns:a16="http://schemas.microsoft.com/office/drawing/2014/main" id="{2EE963A1-67D0-6C4D-B557-6D983D0649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91" name="Freeform 395">
                <a:extLst>
                  <a:ext uri="{FF2B5EF4-FFF2-40B4-BE49-F238E27FC236}">
                    <a16:creationId xmlns:a16="http://schemas.microsoft.com/office/drawing/2014/main" id="{4490769E-9EE9-744B-8B95-4D0EA5E2C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2" name="Freeform 396">
                <a:extLst>
                  <a:ext uri="{FF2B5EF4-FFF2-40B4-BE49-F238E27FC236}">
                    <a16:creationId xmlns:a16="http://schemas.microsoft.com/office/drawing/2014/main" id="{86B549E5-F6AB-0243-8BA4-02E6A5C61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" name="Freeform 397">
                <a:extLst>
                  <a:ext uri="{FF2B5EF4-FFF2-40B4-BE49-F238E27FC236}">
                    <a16:creationId xmlns:a16="http://schemas.microsoft.com/office/drawing/2014/main" id="{2158DB92-5A91-F54B-89BD-22C15347A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" name="Freeform 398">
                <a:extLst>
                  <a:ext uri="{FF2B5EF4-FFF2-40B4-BE49-F238E27FC236}">
                    <a16:creationId xmlns:a16="http://schemas.microsoft.com/office/drawing/2014/main" id="{064AA7AE-552D-FC4B-AB18-43DD23E76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 399">
                <a:extLst>
                  <a:ext uri="{FF2B5EF4-FFF2-40B4-BE49-F238E27FC236}">
                    <a16:creationId xmlns:a16="http://schemas.microsoft.com/office/drawing/2014/main" id="{B109158B-A820-0C43-A7F4-AD2D27EB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00">
                <a:extLst>
                  <a:ext uri="{FF2B5EF4-FFF2-40B4-BE49-F238E27FC236}">
                    <a16:creationId xmlns:a16="http://schemas.microsoft.com/office/drawing/2014/main" id="{2B4B0633-4E89-864D-99B5-B369ABA21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3" name="Group 401">
                <a:extLst>
                  <a:ext uri="{FF2B5EF4-FFF2-40B4-BE49-F238E27FC236}">
                    <a16:creationId xmlns:a16="http://schemas.microsoft.com/office/drawing/2014/main" id="{D30B7833-DC10-DB4C-891B-956E992BB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28" name="Freeform 402">
                  <a:extLst>
                    <a:ext uri="{FF2B5EF4-FFF2-40B4-BE49-F238E27FC236}">
                      <a16:creationId xmlns:a16="http://schemas.microsoft.com/office/drawing/2014/main" id="{2A2DF47F-482A-4C4B-8F26-E682B9C84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9" name="Freeform 403">
                  <a:extLst>
                    <a:ext uri="{FF2B5EF4-FFF2-40B4-BE49-F238E27FC236}">
                      <a16:creationId xmlns:a16="http://schemas.microsoft.com/office/drawing/2014/main" id="{D89B427F-55D6-7F48-A040-E93E341821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0" name="Freeform 404">
                  <a:extLst>
                    <a:ext uri="{FF2B5EF4-FFF2-40B4-BE49-F238E27FC236}">
                      <a16:creationId xmlns:a16="http://schemas.microsoft.com/office/drawing/2014/main" id="{B8497482-C311-8A49-8EA0-97A9755C84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1" name="Freeform 405">
                  <a:extLst>
                    <a:ext uri="{FF2B5EF4-FFF2-40B4-BE49-F238E27FC236}">
                      <a16:creationId xmlns:a16="http://schemas.microsoft.com/office/drawing/2014/main" id="{79ECED84-E4CB-694E-A50E-9D06939B3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2" name="Freeform 406">
                  <a:extLst>
                    <a:ext uri="{FF2B5EF4-FFF2-40B4-BE49-F238E27FC236}">
                      <a16:creationId xmlns:a16="http://schemas.microsoft.com/office/drawing/2014/main" id="{80C19383-6CF7-544E-AD91-DC62824CFF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" name="Freeform 407">
                  <a:extLst>
                    <a:ext uri="{FF2B5EF4-FFF2-40B4-BE49-F238E27FC236}">
                      <a16:creationId xmlns:a16="http://schemas.microsoft.com/office/drawing/2014/main" id="{694FEF7D-90AA-B64C-B271-895E860B0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4" name="Freeform 408">
                <a:extLst>
                  <a:ext uri="{FF2B5EF4-FFF2-40B4-BE49-F238E27FC236}">
                    <a16:creationId xmlns:a16="http://schemas.microsoft.com/office/drawing/2014/main" id="{FCA32457-04CE-CC41-86F1-43D4958F9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 409">
                <a:extLst>
                  <a:ext uri="{FF2B5EF4-FFF2-40B4-BE49-F238E27FC236}">
                    <a16:creationId xmlns:a16="http://schemas.microsoft.com/office/drawing/2014/main" id="{A9D5B70C-2017-CC4E-8B0F-6BF50D56D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6" name="Freeform 410">
                <a:extLst>
                  <a:ext uri="{FF2B5EF4-FFF2-40B4-BE49-F238E27FC236}">
                    <a16:creationId xmlns:a16="http://schemas.microsoft.com/office/drawing/2014/main" id="{8E9EA5E7-2B72-5945-B81D-B56209A4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7" name="Freeform 411">
                <a:extLst>
                  <a:ext uri="{FF2B5EF4-FFF2-40B4-BE49-F238E27FC236}">
                    <a16:creationId xmlns:a16="http://schemas.microsoft.com/office/drawing/2014/main" id="{3086408F-FB97-0342-9DF4-2F6CEF480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8" name="Freeform 412">
                <a:extLst>
                  <a:ext uri="{FF2B5EF4-FFF2-40B4-BE49-F238E27FC236}">
                    <a16:creationId xmlns:a16="http://schemas.microsoft.com/office/drawing/2014/main" id="{A65312A3-A823-6847-AFEB-6B5C6CF2D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7" name="Freeform 413">
                <a:extLst>
                  <a:ext uri="{FF2B5EF4-FFF2-40B4-BE49-F238E27FC236}">
                    <a16:creationId xmlns:a16="http://schemas.microsoft.com/office/drawing/2014/main" id="{01CB1475-1200-8E4F-A96B-22BBF439F5B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94" name="Text Box 446">
              <a:extLst>
                <a:ext uri="{FF2B5EF4-FFF2-40B4-BE49-F238E27FC236}">
                  <a16:creationId xmlns:a16="http://schemas.microsoft.com/office/drawing/2014/main" id="{77B0C617-629A-E847-826F-89D4A80DBA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0431" y="6037217"/>
              <a:ext cx="12128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grpSp>
          <p:nvGrpSpPr>
            <p:cNvPr id="496" name="Group 114">
              <a:extLst>
                <a:ext uri="{FF2B5EF4-FFF2-40B4-BE49-F238E27FC236}">
                  <a16:creationId xmlns:a16="http://schemas.microsoft.com/office/drawing/2014/main" id="{B6E0C4FE-F286-644F-BAC2-A1DC8618F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8797" y="4912294"/>
              <a:ext cx="636588" cy="879475"/>
              <a:chOff x="5806938" y="3011924"/>
              <a:chExt cx="347997" cy="396620"/>
            </a:xfrm>
          </p:grpSpPr>
          <p:pic>
            <p:nvPicPr>
              <p:cNvPr id="497" name="Picture 117" descr="fridge2.png">
                <a:extLst>
                  <a:ext uri="{FF2B5EF4-FFF2-40B4-BE49-F238E27FC236}">
                    <a16:creationId xmlns:a16="http://schemas.microsoft.com/office/drawing/2014/main" id="{092DD1DD-274C-5543-92C3-6F5EA0CEC25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06702" y="307151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8" name="Picture 1115" descr="antenna_stylized">
                <a:extLst>
                  <a:ext uri="{FF2B5EF4-FFF2-40B4-BE49-F238E27FC236}">
                    <a16:creationId xmlns:a16="http://schemas.microsoft.com/office/drawing/2014/main" id="{77E3B796-99C6-C544-AF7A-E6CF22C59D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806938" y="30119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A8AFD06E-51F7-BC46-9B65-24254676E3FB}"/>
                </a:ext>
              </a:extLst>
            </p:cNvPr>
            <p:cNvGrpSpPr/>
            <p:nvPr/>
          </p:nvGrpSpPr>
          <p:grpSpPr>
            <a:xfrm>
              <a:off x="2789999" y="5883655"/>
              <a:ext cx="686068" cy="362749"/>
              <a:chOff x="7493876" y="2774731"/>
              <a:chExt cx="1481958" cy="894622"/>
            </a:xfrm>
          </p:grpSpPr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9B3AF3CF-631D-C049-AEC8-6B1A645482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22" name="Oval 521">
                <a:extLst>
                  <a:ext uri="{FF2B5EF4-FFF2-40B4-BE49-F238E27FC236}">
                    <a16:creationId xmlns:a16="http://schemas.microsoft.com/office/drawing/2014/main" id="{52CF3104-11F0-AB47-A540-B9EEE075A8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D6B1DC5D-1FB3-ED43-B200-16DCD1485E7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6E2041D5-1650-8247-B5F1-4231E7A5524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6C9729AF-3D56-0B4F-99AF-A7E83686740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58CA7E-67F5-574F-92F8-05C1E26C15B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6460EEC5-0ECA-EF4B-8CD6-D1A9A438051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A10AE25-0B57-C546-B85A-8CA4E50124F9}"/>
              </a:ext>
            </a:extLst>
          </p:cNvPr>
          <p:cNvGrpSpPr/>
          <p:nvPr/>
        </p:nvGrpSpPr>
        <p:grpSpPr>
          <a:xfrm>
            <a:off x="6622327" y="1977830"/>
            <a:ext cx="5443549" cy="4198133"/>
            <a:chOff x="6622327" y="1977830"/>
            <a:chExt cx="5443549" cy="4198133"/>
          </a:xfrm>
        </p:grpSpPr>
        <p:sp>
          <p:nvSpPr>
            <p:cNvPr id="435" name="Freeform 84">
              <a:extLst>
                <a:ext uri="{FF2B5EF4-FFF2-40B4-BE49-F238E27FC236}">
                  <a16:creationId xmlns:a16="http://schemas.microsoft.com/office/drawing/2014/main" id="{9CDCB2CD-4EE3-8A41-9279-3F5B5ED7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4928" y="4765952"/>
              <a:ext cx="2365994" cy="1410011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Line 93">
              <a:extLst>
                <a:ext uri="{FF2B5EF4-FFF2-40B4-BE49-F238E27FC236}">
                  <a16:creationId xmlns:a16="http://schemas.microsoft.com/office/drawing/2014/main" id="{6FDAE611-2E57-5A47-872E-E5E3B5F0E4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702" y="5771600"/>
              <a:ext cx="203294" cy="325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37" name="Picture 133" descr="car_icon_small">
              <a:extLst>
                <a:ext uri="{FF2B5EF4-FFF2-40B4-BE49-F238E27FC236}">
                  <a16:creationId xmlns:a16="http://schemas.microsoft.com/office/drawing/2014/main" id="{637721B2-956D-D641-840D-1562F36440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7747" y="4780575"/>
              <a:ext cx="1157044" cy="221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8" name="Group 134">
              <a:extLst>
                <a:ext uri="{FF2B5EF4-FFF2-40B4-BE49-F238E27FC236}">
                  <a16:creationId xmlns:a16="http://schemas.microsoft.com/office/drawing/2014/main" id="{0F7E2BCC-C8D7-BB4F-9192-511E99286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35067" y="4550795"/>
              <a:ext cx="566627" cy="507604"/>
              <a:chOff x="2751" y="1851"/>
              <a:chExt cx="462" cy="478"/>
            </a:xfrm>
          </p:grpSpPr>
          <p:pic>
            <p:nvPicPr>
              <p:cNvPr id="492" name="Picture 135" descr="iphone_stylized_small">
                <a:extLst>
                  <a:ext uri="{FF2B5EF4-FFF2-40B4-BE49-F238E27FC236}">
                    <a16:creationId xmlns:a16="http://schemas.microsoft.com/office/drawing/2014/main" id="{D235C6D0-2907-324E-B167-1D284A7162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3" name="Picture 136" descr="antenna_radiation_stylized">
                <a:extLst>
                  <a:ext uri="{FF2B5EF4-FFF2-40B4-BE49-F238E27FC236}">
                    <a16:creationId xmlns:a16="http://schemas.microsoft.com/office/drawing/2014/main" id="{28B99AF5-1D2E-3E41-B4BF-B68E85E0F0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39" name="Group 252">
              <a:extLst>
                <a:ext uri="{FF2B5EF4-FFF2-40B4-BE49-F238E27FC236}">
                  <a16:creationId xmlns:a16="http://schemas.microsoft.com/office/drawing/2014/main" id="{50E2A8EC-FB31-5641-8D7F-E159AC664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44949" y="4943509"/>
              <a:ext cx="622858" cy="831384"/>
              <a:chOff x="742" y="2409"/>
              <a:chExt cx="576" cy="881"/>
            </a:xfrm>
          </p:grpSpPr>
          <p:grpSp>
            <p:nvGrpSpPr>
              <p:cNvPr id="474" name="Group 253">
                <a:extLst>
                  <a:ext uri="{FF2B5EF4-FFF2-40B4-BE49-F238E27FC236}">
                    <a16:creationId xmlns:a16="http://schemas.microsoft.com/office/drawing/2014/main" id="{C32350E9-2A70-3C4B-AF84-F993852C3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77" name="Line 270">
                  <a:extLst>
                    <a:ext uri="{FF2B5EF4-FFF2-40B4-BE49-F238E27FC236}">
                      <a16:creationId xmlns:a16="http://schemas.microsoft.com/office/drawing/2014/main" id="{8583BEF8-BEDA-F244-88A4-7F9104FF63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Line 271">
                  <a:extLst>
                    <a:ext uri="{FF2B5EF4-FFF2-40B4-BE49-F238E27FC236}">
                      <a16:creationId xmlns:a16="http://schemas.microsoft.com/office/drawing/2014/main" id="{851DA692-9982-CD45-B908-27C6FE3171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Line 272">
                  <a:extLst>
                    <a:ext uri="{FF2B5EF4-FFF2-40B4-BE49-F238E27FC236}">
                      <a16:creationId xmlns:a16="http://schemas.microsoft.com/office/drawing/2014/main" id="{0EDF8D44-8A7A-9A44-890A-50EFE9EAB9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Line 273">
                  <a:extLst>
                    <a:ext uri="{FF2B5EF4-FFF2-40B4-BE49-F238E27FC236}">
                      <a16:creationId xmlns:a16="http://schemas.microsoft.com/office/drawing/2014/main" id="{7DA30A0E-02A3-004E-95E6-34261D127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Line 274">
                  <a:extLst>
                    <a:ext uri="{FF2B5EF4-FFF2-40B4-BE49-F238E27FC236}">
                      <a16:creationId xmlns:a16="http://schemas.microsoft.com/office/drawing/2014/main" id="{F656242D-4E39-AF46-854A-36BE29E104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2" name="Line 275">
                  <a:extLst>
                    <a:ext uri="{FF2B5EF4-FFF2-40B4-BE49-F238E27FC236}">
                      <a16:creationId xmlns:a16="http://schemas.microsoft.com/office/drawing/2014/main" id="{10AB3D00-F920-FF4C-8064-0CC634E57B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3" name="Line 276">
                  <a:extLst>
                    <a:ext uri="{FF2B5EF4-FFF2-40B4-BE49-F238E27FC236}">
                      <a16:creationId xmlns:a16="http://schemas.microsoft.com/office/drawing/2014/main" id="{183C87D5-A0A3-D349-9E9E-90CFF4AA1E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Line 277">
                  <a:extLst>
                    <a:ext uri="{FF2B5EF4-FFF2-40B4-BE49-F238E27FC236}">
                      <a16:creationId xmlns:a16="http://schemas.microsoft.com/office/drawing/2014/main" id="{DE4F5680-31BA-7D4A-9D85-201D7A179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Line 278">
                  <a:extLst>
                    <a:ext uri="{FF2B5EF4-FFF2-40B4-BE49-F238E27FC236}">
                      <a16:creationId xmlns:a16="http://schemas.microsoft.com/office/drawing/2014/main" id="{CA71A0A2-238B-6D4B-AC81-BCE2F78CD6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Line 279">
                  <a:extLst>
                    <a:ext uri="{FF2B5EF4-FFF2-40B4-BE49-F238E27FC236}">
                      <a16:creationId xmlns:a16="http://schemas.microsoft.com/office/drawing/2014/main" id="{6FCF58F0-3A90-0543-85ED-923CE620E0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Line 280">
                  <a:extLst>
                    <a:ext uri="{FF2B5EF4-FFF2-40B4-BE49-F238E27FC236}">
                      <a16:creationId xmlns:a16="http://schemas.microsoft.com/office/drawing/2014/main" id="{FB6B6298-E1B6-CD4D-909E-E331723D8B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Line 281">
                  <a:extLst>
                    <a:ext uri="{FF2B5EF4-FFF2-40B4-BE49-F238E27FC236}">
                      <a16:creationId xmlns:a16="http://schemas.microsoft.com/office/drawing/2014/main" id="{67EB7EA1-CA9C-3F43-BF34-9263C9C642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Line 282">
                  <a:extLst>
                    <a:ext uri="{FF2B5EF4-FFF2-40B4-BE49-F238E27FC236}">
                      <a16:creationId xmlns:a16="http://schemas.microsoft.com/office/drawing/2014/main" id="{EDF8C0D4-1D23-FC49-888E-6E37A4640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" name="Line 283">
                  <a:extLst>
                    <a:ext uri="{FF2B5EF4-FFF2-40B4-BE49-F238E27FC236}">
                      <a16:creationId xmlns:a16="http://schemas.microsoft.com/office/drawing/2014/main" id="{67F7C046-7A3F-F342-BB54-DCA37FD3E8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1" name="Line 284">
                  <a:extLst>
                    <a:ext uri="{FF2B5EF4-FFF2-40B4-BE49-F238E27FC236}">
                      <a16:creationId xmlns:a16="http://schemas.microsoft.com/office/drawing/2014/main" id="{B5CE6A48-9C71-BA49-B354-FB1B882DA4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75" name="Picture 269" descr="cell_tower_radiation copy">
                <a:extLst>
                  <a:ext uri="{FF2B5EF4-FFF2-40B4-BE49-F238E27FC236}">
                    <a16:creationId xmlns:a16="http://schemas.microsoft.com/office/drawing/2014/main" id="{07541E4F-69A0-9B40-B347-340BAEF770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6" name="Oval 270">
                <a:extLst>
                  <a:ext uri="{FF2B5EF4-FFF2-40B4-BE49-F238E27FC236}">
                    <a16:creationId xmlns:a16="http://schemas.microsoft.com/office/drawing/2014/main" id="{E70C0C6B-13F2-DD4E-A1F5-A46EEABDE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40" name="Group 342">
              <a:extLst>
                <a:ext uri="{FF2B5EF4-FFF2-40B4-BE49-F238E27FC236}">
                  <a16:creationId xmlns:a16="http://schemas.microsoft.com/office/drawing/2014/main" id="{E3D3FCB3-71E6-DE44-8A87-D991FFC36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1178" y="5204622"/>
              <a:ext cx="728830" cy="536849"/>
              <a:chOff x="877" y="1008"/>
              <a:chExt cx="2747" cy="2591"/>
            </a:xfrm>
          </p:grpSpPr>
          <p:pic>
            <p:nvPicPr>
              <p:cNvPr id="451" name="Picture 343" descr="antenna_stylized">
                <a:extLst>
                  <a:ext uri="{FF2B5EF4-FFF2-40B4-BE49-F238E27FC236}">
                    <a16:creationId xmlns:a16="http://schemas.microsoft.com/office/drawing/2014/main" id="{A6B9A133-8E91-AE41-9A82-C38BA1D1E0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2" name="Picture 344" descr="laptop_keyboard">
                <a:extLst>
                  <a:ext uri="{FF2B5EF4-FFF2-40B4-BE49-F238E27FC236}">
                    <a16:creationId xmlns:a16="http://schemas.microsoft.com/office/drawing/2014/main" id="{4935A9F8-287E-E64E-9A9A-DDFACF42A8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3" name="Freeform 345">
                <a:extLst>
                  <a:ext uri="{FF2B5EF4-FFF2-40B4-BE49-F238E27FC236}">
                    <a16:creationId xmlns:a16="http://schemas.microsoft.com/office/drawing/2014/main" id="{0F1D7158-01AF-CC4D-B0F9-AD2B12BE7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454" name="Picture 346" descr="screen">
                <a:extLst>
                  <a:ext uri="{FF2B5EF4-FFF2-40B4-BE49-F238E27FC236}">
                    <a16:creationId xmlns:a16="http://schemas.microsoft.com/office/drawing/2014/main" id="{4369ED44-99D4-8B4C-9091-3892F20AB4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5" name="Freeform 347">
                <a:extLst>
                  <a:ext uri="{FF2B5EF4-FFF2-40B4-BE49-F238E27FC236}">
                    <a16:creationId xmlns:a16="http://schemas.microsoft.com/office/drawing/2014/main" id="{67E4F183-1729-1D46-B293-5D7569535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" name="Freeform 348">
                <a:extLst>
                  <a:ext uri="{FF2B5EF4-FFF2-40B4-BE49-F238E27FC236}">
                    <a16:creationId xmlns:a16="http://schemas.microsoft.com/office/drawing/2014/main" id="{DDF32966-5894-0D4B-9173-E3125F5B2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" name="Freeform 349">
                <a:extLst>
                  <a:ext uri="{FF2B5EF4-FFF2-40B4-BE49-F238E27FC236}">
                    <a16:creationId xmlns:a16="http://schemas.microsoft.com/office/drawing/2014/main" id="{EDCA5A12-6CCA-B24C-8A6D-494F3C007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reeform 350">
                <a:extLst>
                  <a:ext uri="{FF2B5EF4-FFF2-40B4-BE49-F238E27FC236}">
                    <a16:creationId xmlns:a16="http://schemas.microsoft.com/office/drawing/2014/main" id="{2FDB6017-5761-3845-880C-92229B5C0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351">
                <a:extLst>
                  <a:ext uri="{FF2B5EF4-FFF2-40B4-BE49-F238E27FC236}">
                    <a16:creationId xmlns:a16="http://schemas.microsoft.com/office/drawing/2014/main" id="{D59CB996-4740-0C4D-A75E-DE4810638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352">
                <a:extLst>
                  <a:ext uri="{FF2B5EF4-FFF2-40B4-BE49-F238E27FC236}">
                    <a16:creationId xmlns:a16="http://schemas.microsoft.com/office/drawing/2014/main" id="{5312999F-D54F-1A4D-9720-CF3196361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61" name="Group 353">
                <a:extLst>
                  <a:ext uri="{FF2B5EF4-FFF2-40B4-BE49-F238E27FC236}">
                    <a16:creationId xmlns:a16="http://schemas.microsoft.com/office/drawing/2014/main" id="{3582A132-591C-CA4B-9465-7F64474005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8" name="Freeform 354">
                  <a:extLst>
                    <a:ext uri="{FF2B5EF4-FFF2-40B4-BE49-F238E27FC236}">
                      <a16:creationId xmlns:a16="http://schemas.microsoft.com/office/drawing/2014/main" id="{A7F9DE10-10D5-FF46-8F98-AFC1696E3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355">
                  <a:extLst>
                    <a:ext uri="{FF2B5EF4-FFF2-40B4-BE49-F238E27FC236}">
                      <a16:creationId xmlns:a16="http://schemas.microsoft.com/office/drawing/2014/main" id="{61166FBA-E660-3D40-AC29-29461BA3F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356">
                  <a:extLst>
                    <a:ext uri="{FF2B5EF4-FFF2-40B4-BE49-F238E27FC236}">
                      <a16:creationId xmlns:a16="http://schemas.microsoft.com/office/drawing/2014/main" id="{0301AC7E-4E70-6D44-8036-F42387066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reeform 357">
                  <a:extLst>
                    <a:ext uri="{FF2B5EF4-FFF2-40B4-BE49-F238E27FC236}">
                      <a16:creationId xmlns:a16="http://schemas.microsoft.com/office/drawing/2014/main" id="{4EDBF937-AECE-F044-BBD1-C494928413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2" name="Freeform 358">
                  <a:extLst>
                    <a:ext uri="{FF2B5EF4-FFF2-40B4-BE49-F238E27FC236}">
                      <a16:creationId xmlns:a16="http://schemas.microsoft.com/office/drawing/2014/main" id="{A336DEE2-1DAE-0D4B-B46D-00609E2C67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reeform 359">
                  <a:extLst>
                    <a:ext uri="{FF2B5EF4-FFF2-40B4-BE49-F238E27FC236}">
                      <a16:creationId xmlns:a16="http://schemas.microsoft.com/office/drawing/2014/main" id="{02CB1998-32DE-7B48-9CBD-361C1D3A2E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2" name="Freeform 360">
                <a:extLst>
                  <a:ext uri="{FF2B5EF4-FFF2-40B4-BE49-F238E27FC236}">
                    <a16:creationId xmlns:a16="http://schemas.microsoft.com/office/drawing/2014/main" id="{26757C20-D719-6A4A-8984-52BB641C5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361">
                <a:extLst>
                  <a:ext uri="{FF2B5EF4-FFF2-40B4-BE49-F238E27FC236}">
                    <a16:creationId xmlns:a16="http://schemas.microsoft.com/office/drawing/2014/main" id="{BD62CA5C-D26B-A846-B7B4-2307AEBE3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362">
                <a:extLst>
                  <a:ext uri="{FF2B5EF4-FFF2-40B4-BE49-F238E27FC236}">
                    <a16:creationId xmlns:a16="http://schemas.microsoft.com/office/drawing/2014/main" id="{9126BD70-551D-4A4A-B361-FF7350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 363">
                <a:extLst>
                  <a:ext uri="{FF2B5EF4-FFF2-40B4-BE49-F238E27FC236}">
                    <a16:creationId xmlns:a16="http://schemas.microsoft.com/office/drawing/2014/main" id="{93E901F0-D4A8-514B-9F20-C9620A95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 364">
                <a:extLst>
                  <a:ext uri="{FF2B5EF4-FFF2-40B4-BE49-F238E27FC236}">
                    <a16:creationId xmlns:a16="http://schemas.microsoft.com/office/drawing/2014/main" id="{A9CEC9B5-2324-8B4E-BF53-89EA24EEE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365">
                <a:extLst>
                  <a:ext uri="{FF2B5EF4-FFF2-40B4-BE49-F238E27FC236}">
                    <a16:creationId xmlns:a16="http://schemas.microsoft.com/office/drawing/2014/main" id="{272F2166-F980-0844-AB5C-698B428C521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42" name="Line 444">
              <a:extLst>
                <a:ext uri="{FF2B5EF4-FFF2-40B4-BE49-F238E27FC236}">
                  <a16:creationId xmlns:a16="http://schemas.microsoft.com/office/drawing/2014/main" id="{481CD60C-7E80-3046-BA38-7757FA0D7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33050" y="5885917"/>
              <a:ext cx="6293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Text Box 447">
              <a:extLst>
                <a:ext uri="{FF2B5EF4-FFF2-40B4-BE49-F238E27FC236}">
                  <a16:creationId xmlns:a16="http://schemas.microsoft.com/office/drawing/2014/main" id="{8B59250E-199D-2D4A-939F-41CE680CA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77842" y="5809251"/>
              <a:ext cx="1212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sp>
          <p:nvSpPr>
            <p:cNvPr id="519" name="Rectangle 3">
              <a:extLst>
                <a:ext uri="{FF2B5EF4-FFF2-40B4-BE49-F238E27FC236}">
                  <a16:creationId xmlns:a16="http://schemas.microsoft.com/office/drawing/2014/main" id="{5ACB1E0A-FDEE-D248-9701-84D389859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2327" y="1977830"/>
              <a:ext cx="5443549" cy="262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Char char="v"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+mn-cs"/>
              </a:endParaRP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Wide-area cellular access networks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provided by mobile, cellular network operator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s km)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10 - 1000 Mbps </a:t>
              </a:r>
            </a:p>
            <a:p>
              <a:pPr marL="457200" lvl="1" indent="-249238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5G/4G cellular networks </a:t>
              </a:r>
            </a:p>
            <a:p>
              <a:pPr marL="207962" marR="0" lvl="1" indent="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528" name="Group 527">
              <a:extLst>
                <a:ext uri="{FF2B5EF4-FFF2-40B4-BE49-F238E27FC236}">
                  <a16:creationId xmlns:a16="http://schemas.microsoft.com/office/drawing/2014/main" id="{28C4EE31-C504-7445-8D95-6A3C3DC5C5B1}"/>
                </a:ext>
              </a:extLst>
            </p:cNvPr>
            <p:cNvGrpSpPr/>
            <p:nvPr/>
          </p:nvGrpSpPr>
          <p:grpSpPr>
            <a:xfrm>
              <a:off x="8517156" y="5755545"/>
              <a:ext cx="499292" cy="246225"/>
              <a:chOff x="7493876" y="2774731"/>
              <a:chExt cx="1481958" cy="894622"/>
            </a:xfrm>
          </p:grpSpPr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2F9AC5A6-86B3-264E-9C95-738A625F1E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30" name="Oval 529">
                <a:extLst>
                  <a:ext uri="{FF2B5EF4-FFF2-40B4-BE49-F238E27FC236}">
                    <a16:creationId xmlns:a16="http://schemas.microsoft.com/office/drawing/2014/main" id="{E1D96795-4FCB-344B-8998-DD0683321A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31" name="Group 530">
                <a:extLst>
                  <a:ext uri="{FF2B5EF4-FFF2-40B4-BE49-F238E27FC236}">
                    <a16:creationId xmlns:a16="http://schemas.microsoft.com/office/drawing/2014/main" id="{35B010DA-EA36-324B-918D-6AC6F9C74C5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67E44A8D-A0DC-6B4F-B985-D75E7A9F239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9E1FF050-72AC-1741-8117-A9A4CDF1D4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23CC4FEB-E25B-6E4C-A347-C7C5CC68E14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9969B14E-BFE8-A344-87C5-0FCB6040CA4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11" name="Slide Number Placeholder 5">
            <a:extLst>
              <a:ext uri="{FF2B5EF4-FFF2-40B4-BE49-F238E27FC236}">
                <a16:creationId xmlns:a16="http://schemas.microsoft.com/office/drawing/2014/main" id="{699FA64F-871E-F74D-9176-12428F2FA4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818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enterprise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1016188" y="3974373"/>
            <a:ext cx="10847590" cy="24010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companies, universities, etc.</a:t>
            </a:r>
          </a:p>
          <a:p>
            <a:pPr marL="287338" marR="0" lvl="1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mix of wired, wireless link technologies, connecting a mix of switches and routers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(we’ll cover differences shortly)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Ethernet: wired access at 100Mbps, 1Gbps, 10Gbps </a:t>
            </a: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WiFi: wireless access points at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11, 54, 450 Mbps, 3.5Gbps, 46 Gbps  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Line 2">
            <a:extLst>
              <a:ext uri="{FF2B5EF4-FFF2-40B4-BE49-F238E27FC236}">
                <a16:creationId xmlns:a16="http://schemas.microsoft.com/office/drawing/2014/main" id="{78EC8EF9-E918-4047-8CA6-5136F4F71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70166" y="2675819"/>
            <a:ext cx="0" cy="30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3">
            <a:extLst>
              <a:ext uri="{FF2B5EF4-FFF2-40B4-BE49-F238E27FC236}">
                <a16:creationId xmlns:a16="http://schemas.microsoft.com/office/drawing/2014/main" id="{3430E7C9-5F72-3E41-BACC-F43489C6FEF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096" y="2681014"/>
            <a:ext cx="0" cy="365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4">
            <a:extLst>
              <a:ext uri="{FF2B5EF4-FFF2-40B4-BE49-F238E27FC236}">
                <a16:creationId xmlns:a16="http://schemas.microsoft.com/office/drawing/2014/main" id="{C70C76A9-2C86-B54E-BB1F-E5D1C0DC89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26933" y="2663348"/>
            <a:ext cx="512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Line 59">
            <a:extLst>
              <a:ext uri="{FF2B5EF4-FFF2-40B4-BE49-F238E27FC236}">
                <a16:creationId xmlns:a16="http://schemas.microsoft.com/office/drawing/2014/main" id="{37134444-A8BA-214B-A06A-AE9236E3F9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4851" y="2518893"/>
            <a:ext cx="78032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6" name="Line 61">
            <a:extLst>
              <a:ext uri="{FF2B5EF4-FFF2-40B4-BE49-F238E27FC236}">
                <a16:creationId xmlns:a16="http://schemas.microsoft.com/office/drawing/2014/main" id="{DB749FEF-C2E4-CD41-AD2C-5F18AEA1BA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96137" y="2114630"/>
            <a:ext cx="0" cy="35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9" name="Group 62">
            <a:extLst>
              <a:ext uri="{FF2B5EF4-FFF2-40B4-BE49-F238E27FC236}">
                <a16:creationId xmlns:a16="http://schemas.microsoft.com/office/drawing/2014/main" id="{7B79186C-6091-C54B-A71E-6C432BE2DE9C}"/>
              </a:ext>
            </a:extLst>
          </p:cNvPr>
          <p:cNvGrpSpPr>
            <a:grpSpLocks/>
          </p:cNvGrpSpPr>
          <p:nvPr/>
        </p:nvGrpSpPr>
        <p:grpSpPr bwMode="auto">
          <a:xfrm>
            <a:off x="4075687" y="1818447"/>
            <a:ext cx="641521" cy="410499"/>
            <a:chOff x="2967" y="478"/>
            <a:chExt cx="788" cy="625"/>
          </a:xfrm>
        </p:grpSpPr>
        <p:pic>
          <p:nvPicPr>
            <p:cNvPr id="200" name="Picture 63" descr="access_point_stylized_small">
              <a:extLst>
                <a:ext uri="{FF2B5EF4-FFF2-40B4-BE49-F238E27FC236}">
                  <a16:creationId xmlns:a16="http://schemas.microsoft.com/office/drawing/2014/main" id="{855B47FA-ECFF-7442-9320-1E8F8E5BE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" name="Picture 64" descr="antenna_radiation_stylized">
              <a:extLst>
                <a:ext uri="{FF2B5EF4-FFF2-40B4-BE49-F238E27FC236}">
                  <a16:creationId xmlns:a16="http://schemas.microsoft.com/office/drawing/2014/main" id="{6A2B1A1C-7A73-4841-A562-EB2D93E464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2" name="Group 65">
            <a:extLst>
              <a:ext uri="{FF2B5EF4-FFF2-40B4-BE49-F238E27FC236}">
                <a16:creationId xmlns:a16="http://schemas.microsoft.com/office/drawing/2014/main" id="{D053B7EE-BFEC-524C-AD4A-6CD534CEEE30}"/>
              </a:ext>
            </a:extLst>
          </p:cNvPr>
          <p:cNvGrpSpPr>
            <a:grpSpLocks/>
          </p:cNvGrpSpPr>
          <p:nvPr/>
        </p:nvGrpSpPr>
        <p:grpSpPr bwMode="auto">
          <a:xfrm>
            <a:off x="4558577" y="1396516"/>
            <a:ext cx="457229" cy="462461"/>
            <a:chOff x="877" y="1008"/>
            <a:chExt cx="2747" cy="2591"/>
          </a:xfrm>
        </p:grpSpPr>
        <p:pic>
          <p:nvPicPr>
            <p:cNvPr id="203" name="Picture 66" descr="antenna_stylized">
              <a:extLst>
                <a:ext uri="{FF2B5EF4-FFF2-40B4-BE49-F238E27FC236}">
                  <a16:creationId xmlns:a16="http://schemas.microsoft.com/office/drawing/2014/main" id="{33BEB7BB-6731-7F49-B6B7-31F8FEC63D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" name="Picture 67" descr="laptop_keyboard">
              <a:extLst>
                <a:ext uri="{FF2B5EF4-FFF2-40B4-BE49-F238E27FC236}">
                  <a16:creationId xmlns:a16="http://schemas.microsoft.com/office/drawing/2014/main" id="{BF1602EA-545E-B640-8592-119A84BEE4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" name="Freeform 68">
              <a:extLst>
                <a:ext uri="{FF2B5EF4-FFF2-40B4-BE49-F238E27FC236}">
                  <a16:creationId xmlns:a16="http://schemas.microsoft.com/office/drawing/2014/main" id="{11ECA48A-06A7-8447-BA87-0E8B723E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6" name="Picture 69" descr="screen">
              <a:extLst>
                <a:ext uri="{FF2B5EF4-FFF2-40B4-BE49-F238E27FC236}">
                  <a16:creationId xmlns:a16="http://schemas.microsoft.com/office/drawing/2014/main" id="{1C881AE4-B476-7A44-95A5-82A954B033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70">
              <a:extLst>
                <a:ext uri="{FF2B5EF4-FFF2-40B4-BE49-F238E27FC236}">
                  <a16:creationId xmlns:a16="http://schemas.microsoft.com/office/drawing/2014/main" id="{1B337601-D9B4-7448-83DD-77341DD6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71">
              <a:extLst>
                <a:ext uri="{FF2B5EF4-FFF2-40B4-BE49-F238E27FC236}">
                  <a16:creationId xmlns:a16="http://schemas.microsoft.com/office/drawing/2014/main" id="{161F090B-9EE2-B94E-A8DF-4A566336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72">
              <a:extLst>
                <a:ext uri="{FF2B5EF4-FFF2-40B4-BE49-F238E27FC236}">
                  <a16:creationId xmlns:a16="http://schemas.microsoft.com/office/drawing/2014/main" id="{EA85E2AB-125F-2C49-83F9-C42D1D6E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73">
              <a:extLst>
                <a:ext uri="{FF2B5EF4-FFF2-40B4-BE49-F238E27FC236}">
                  <a16:creationId xmlns:a16="http://schemas.microsoft.com/office/drawing/2014/main" id="{30C6296D-F737-B44E-BE30-85489809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74">
              <a:extLst>
                <a:ext uri="{FF2B5EF4-FFF2-40B4-BE49-F238E27FC236}">
                  <a16:creationId xmlns:a16="http://schemas.microsoft.com/office/drawing/2014/main" id="{243088FD-E61E-7648-AE02-DDA323B2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75">
              <a:extLst>
                <a:ext uri="{FF2B5EF4-FFF2-40B4-BE49-F238E27FC236}">
                  <a16:creationId xmlns:a16="http://schemas.microsoft.com/office/drawing/2014/main" id="{9198CF6D-764B-224A-9A95-622FA22F8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3" name="Group 76">
              <a:extLst>
                <a:ext uri="{FF2B5EF4-FFF2-40B4-BE49-F238E27FC236}">
                  <a16:creationId xmlns:a16="http://schemas.microsoft.com/office/drawing/2014/main" id="{9868D947-6DC7-3643-B7B5-D99B19673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20" name="Freeform 77">
                <a:extLst>
                  <a:ext uri="{FF2B5EF4-FFF2-40B4-BE49-F238E27FC236}">
                    <a16:creationId xmlns:a16="http://schemas.microsoft.com/office/drawing/2014/main" id="{50788173-0E26-0B42-B2E8-0EC7A938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78">
                <a:extLst>
                  <a:ext uri="{FF2B5EF4-FFF2-40B4-BE49-F238E27FC236}">
                    <a16:creationId xmlns:a16="http://schemas.microsoft.com/office/drawing/2014/main" id="{180BD8C5-F87F-7E49-B3C8-67A4CDB0C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79">
                <a:extLst>
                  <a:ext uri="{FF2B5EF4-FFF2-40B4-BE49-F238E27FC236}">
                    <a16:creationId xmlns:a16="http://schemas.microsoft.com/office/drawing/2014/main" id="{C149722A-E2E9-0E45-95F3-42B9BE380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80">
                <a:extLst>
                  <a:ext uri="{FF2B5EF4-FFF2-40B4-BE49-F238E27FC236}">
                    <a16:creationId xmlns:a16="http://schemas.microsoft.com/office/drawing/2014/main" id="{CFD7B918-016B-C94E-AB8C-4F58772CB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81">
                <a:extLst>
                  <a:ext uri="{FF2B5EF4-FFF2-40B4-BE49-F238E27FC236}">
                    <a16:creationId xmlns:a16="http://schemas.microsoft.com/office/drawing/2014/main" id="{64AD1518-EC35-5F4C-8F5B-8E223416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82">
                <a:extLst>
                  <a:ext uri="{FF2B5EF4-FFF2-40B4-BE49-F238E27FC236}">
                    <a16:creationId xmlns:a16="http://schemas.microsoft.com/office/drawing/2014/main" id="{EB6197E5-CEFD-934E-8641-906A57EB8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4" name="Freeform 83">
              <a:extLst>
                <a:ext uri="{FF2B5EF4-FFF2-40B4-BE49-F238E27FC236}">
                  <a16:creationId xmlns:a16="http://schemas.microsoft.com/office/drawing/2014/main" id="{33A1E63F-43CD-A044-BB06-91CEE273E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84">
              <a:extLst>
                <a:ext uri="{FF2B5EF4-FFF2-40B4-BE49-F238E27FC236}">
                  <a16:creationId xmlns:a16="http://schemas.microsoft.com/office/drawing/2014/main" id="{57A25C33-4D80-2B4B-A928-426B33FAC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85">
              <a:extLst>
                <a:ext uri="{FF2B5EF4-FFF2-40B4-BE49-F238E27FC236}">
                  <a16:creationId xmlns:a16="http://schemas.microsoft.com/office/drawing/2014/main" id="{E408CBEA-A44D-A342-B595-30BC7F4A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86">
              <a:extLst>
                <a:ext uri="{FF2B5EF4-FFF2-40B4-BE49-F238E27FC236}">
                  <a16:creationId xmlns:a16="http://schemas.microsoft.com/office/drawing/2014/main" id="{AD2A6909-FEE2-0C4D-B8B1-7F94F9D6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87">
              <a:extLst>
                <a:ext uri="{FF2B5EF4-FFF2-40B4-BE49-F238E27FC236}">
                  <a16:creationId xmlns:a16="http://schemas.microsoft.com/office/drawing/2014/main" id="{7865A40B-07FE-C945-A916-21A77EA65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88">
              <a:extLst>
                <a:ext uri="{FF2B5EF4-FFF2-40B4-BE49-F238E27FC236}">
                  <a16:creationId xmlns:a16="http://schemas.microsoft.com/office/drawing/2014/main" id="{4ECECCC6-85BE-3249-87B3-7075350D2FE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Group 89">
            <a:extLst>
              <a:ext uri="{FF2B5EF4-FFF2-40B4-BE49-F238E27FC236}">
                <a16:creationId xmlns:a16="http://schemas.microsoft.com/office/drawing/2014/main" id="{195FBDA6-1C42-ED46-BB36-3E5B4ADF9317}"/>
              </a:ext>
            </a:extLst>
          </p:cNvPr>
          <p:cNvGrpSpPr>
            <a:grpSpLocks/>
          </p:cNvGrpSpPr>
          <p:nvPr/>
        </p:nvGrpSpPr>
        <p:grpSpPr bwMode="auto">
          <a:xfrm>
            <a:off x="3434166" y="1579422"/>
            <a:ext cx="416406" cy="409460"/>
            <a:chOff x="877" y="1008"/>
            <a:chExt cx="2747" cy="2591"/>
          </a:xfrm>
        </p:grpSpPr>
        <p:pic>
          <p:nvPicPr>
            <p:cNvPr id="227" name="Picture 90" descr="antenna_stylized">
              <a:extLst>
                <a:ext uri="{FF2B5EF4-FFF2-40B4-BE49-F238E27FC236}">
                  <a16:creationId xmlns:a16="http://schemas.microsoft.com/office/drawing/2014/main" id="{FB6A7722-2BBA-1F4A-812C-C7E75F5060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" name="Picture 91" descr="laptop_keyboard">
              <a:extLst>
                <a:ext uri="{FF2B5EF4-FFF2-40B4-BE49-F238E27FC236}">
                  <a16:creationId xmlns:a16="http://schemas.microsoft.com/office/drawing/2014/main" id="{D8F9E3AD-6362-6042-823B-BF763AA9B6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9" name="Freeform 92">
              <a:extLst>
                <a:ext uri="{FF2B5EF4-FFF2-40B4-BE49-F238E27FC236}">
                  <a16:creationId xmlns:a16="http://schemas.microsoft.com/office/drawing/2014/main" id="{9D313A38-75E6-C14B-8BA9-04C45E90F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0" name="Picture 93" descr="screen">
              <a:extLst>
                <a:ext uri="{FF2B5EF4-FFF2-40B4-BE49-F238E27FC236}">
                  <a16:creationId xmlns:a16="http://schemas.microsoft.com/office/drawing/2014/main" id="{138BC760-A933-DC4F-8D13-AE4B30B8A5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1" name="Freeform 94">
              <a:extLst>
                <a:ext uri="{FF2B5EF4-FFF2-40B4-BE49-F238E27FC236}">
                  <a16:creationId xmlns:a16="http://schemas.microsoft.com/office/drawing/2014/main" id="{46B9C550-136D-8344-8F64-015D0509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Freeform 95">
              <a:extLst>
                <a:ext uri="{FF2B5EF4-FFF2-40B4-BE49-F238E27FC236}">
                  <a16:creationId xmlns:a16="http://schemas.microsoft.com/office/drawing/2014/main" id="{1AEF38EA-E3E6-684E-A05D-6FCE72C0F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Freeform 96">
              <a:extLst>
                <a:ext uri="{FF2B5EF4-FFF2-40B4-BE49-F238E27FC236}">
                  <a16:creationId xmlns:a16="http://schemas.microsoft.com/office/drawing/2014/main" id="{0CCAEDD5-29B9-EC48-9D02-3C7BCF21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Freeform 97">
              <a:extLst>
                <a:ext uri="{FF2B5EF4-FFF2-40B4-BE49-F238E27FC236}">
                  <a16:creationId xmlns:a16="http://schemas.microsoft.com/office/drawing/2014/main" id="{BCE03132-8C69-D847-8712-9E6015C5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Freeform 98">
              <a:extLst>
                <a:ext uri="{FF2B5EF4-FFF2-40B4-BE49-F238E27FC236}">
                  <a16:creationId xmlns:a16="http://schemas.microsoft.com/office/drawing/2014/main" id="{62262D6F-816A-3E4E-BD07-1409ECBA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Freeform 99">
              <a:extLst>
                <a:ext uri="{FF2B5EF4-FFF2-40B4-BE49-F238E27FC236}">
                  <a16:creationId xmlns:a16="http://schemas.microsoft.com/office/drawing/2014/main" id="{7E84ADC3-5174-F747-991F-E70D98EE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37" name="Group 100">
              <a:extLst>
                <a:ext uri="{FF2B5EF4-FFF2-40B4-BE49-F238E27FC236}">
                  <a16:creationId xmlns:a16="http://schemas.microsoft.com/office/drawing/2014/main" id="{33BB6422-44CD-D34D-BDF2-6A2EB041A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44" name="Freeform 101">
                <a:extLst>
                  <a:ext uri="{FF2B5EF4-FFF2-40B4-BE49-F238E27FC236}">
                    <a16:creationId xmlns:a16="http://schemas.microsoft.com/office/drawing/2014/main" id="{57104B12-227C-CB45-BE1C-4D6CBA1A5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102">
                <a:extLst>
                  <a:ext uri="{FF2B5EF4-FFF2-40B4-BE49-F238E27FC236}">
                    <a16:creationId xmlns:a16="http://schemas.microsoft.com/office/drawing/2014/main" id="{FDFB2D05-4F98-F149-B42D-DDCE84459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03">
                <a:extLst>
                  <a:ext uri="{FF2B5EF4-FFF2-40B4-BE49-F238E27FC236}">
                    <a16:creationId xmlns:a16="http://schemas.microsoft.com/office/drawing/2014/main" id="{A23B522D-B23A-674C-8D71-BA8102DB7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04">
                <a:extLst>
                  <a:ext uri="{FF2B5EF4-FFF2-40B4-BE49-F238E27FC236}">
                    <a16:creationId xmlns:a16="http://schemas.microsoft.com/office/drawing/2014/main" id="{170123EF-410A-0448-A9E9-5D00ED088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05">
                <a:extLst>
                  <a:ext uri="{FF2B5EF4-FFF2-40B4-BE49-F238E27FC236}">
                    <a16:creationId xmlns:a16="http://schemas.microsoft.com/office/drawing/2014/main" id="{1CA72CE1-7F70-A848-8469-9D90AD7E4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06">
                <a:extLst>
                  <a:ext uri="{FF2B5EF4-FFF2-40B4-BE49-F238E27FC236}">
                    <a16:creationId xmlns:a16="http://schemas.microsoft.com/office/drawing/2014/main" id="{FB74D4D3-7208-E742-9718-C72FDCF9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38" name="Freeform 107">
              <a:extLst>
                <a:ext uri="{FF2B5EF4-FFF2-40B4-BE49-F238E27FC236}">
                  <a16:creationId xmlns:a16="http://schemas.microsoft.com/office/drawing/2014/main" id="{9E7FF2C1-E20A-9A40-9EF9-5761BCDF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Freeform 108">
              <a:extLst>
                <a:ext uri="{FF2B5EF4-FFF2-40B4-BE49-F238E27FC236}">
                  <a16:creationId xmlns:a16="http://schemas.microsoft.com/office/drawing/2014/main" id="{7333190A-52B4-A447-8967-781E255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Freeform 109">
              <a:extLst>
                <a:ext uri="{FF2B5EF4-FFF2-40B4-BE49-F238E27FC236}">
                  <a16:creationId xmlns:a16="http://schemas.microsoft.com/office/drawing/2014/main" id="{616DE346-7268-F247-B3F1-2DA05CF31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Freeform 110">
              <a:extLst>
                <a:ext uri="{FF2B5EF4-FFF2-40B4-BE49-F238E27FC236}">
                  <a16:creationId xmlns:a16="http://schemas.microsoft.com/office/drawing/2014/main" id="{7DDDFB91-973A-9643-9FA2-506DBEE4F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11">
              <a:extLst>
                <a:ext uri="{FF2B5EF4-FFF2-40B4-BE49-F238E27FC236}">
                  <a16:creationId xmlns:a16="http://schemas.microsoft.com/office/drawing/2014/main" id="{84803906-43B0-3742-9B38-4F066FF4A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12">
              <a:extLst>
                <a:ext uri="{FF2B5EF4-FFF2-40B4-BE49-F238E27FC236}">
                  <a16:creationId xmlns:a16="http://schemas.microsoft.com/office/drawing/2014/main" id="{2E0643D3-4621-104F-B703-5116732F7C0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0" name="Group 113">
            <a:extLst>
              <a:ext uri="{FF2B5EF4-FFF2-40B4-BE49-F238E27FC236}">
                <a16:creationId xmlns:a16="http://schemas.microsoft.com/office/drawing/2014/main" id="{0E752C90-C514-3241-8B89-D3D2CCB8A1E8}"/>
              </a:ext>
            </a:extLst>
          </p:cNvPr>
          <p:cNvGrpSpPr>
            <a:grpSpLocks/>
          </p:cNvGrpSpPr>
          <p:nvPr/>
        </p:nvGrpSpPr>
        <p:grpSpPr bwMode="auto">
          <a:xfrm>
            <a:off x="3983542" y="1377810"/>
            <a:ext cx="466561" cy="403224"/>
            <a:chOff x="877" y="1008"/>
            <a:chExt cx="2747" cy="2591"/>
          </a:xfrm>
        </p:grpSpPr>
        <p:pic>
          <p:nvPicPr>
            <p:cNvPr id="251" name="Picture 114" descr="antenna_stylized">
              <a:extLst>
                <a:ext uri="{FF2B5EF4-FFF2-40B4-BE49-F238E27FC236}">
                  <a16:creationId xmlns:a16="http://schemas.microsoft.com/office/drawing/2014/main" id="{2841DB94-38B2-6046-B941-F658081795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115" descr="laptop_keyboard">
              <a:extLst>
                <a:ext uri="{FF2B5EF4-FFF2-40B4-BE49-F238E27FC236}">
                  <a16:creationId xmlns:a16="http://schemas.microsoft.com/office/drawing/2014/main" id="{0B971AB4-F783-2944-AA4E-FD359F6C40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116">
              <a:extLst>
                <a:ext uri="{FF2B5EF4-FFF2-40B4-BE49-F238E27FC236}">
                  <a16:creationId xmlns:a16="http://schemas.microsoft.com/office/drawing/2014/main" id="{44EC4260-9F60-EF4E-9337-91625F01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4" name="Picture 117" descr="screen">
              <a:extLst>
                <a:ext uri="{FF2B5EF4-FFF2-40B4-BE49-F238E27FC236}">
                  <a16:creationId xmlns:a16="http://schemas.microsoft.com/office/drawing/2014/main" id="{286BB844-0A27-2940-A39C-FDBAA3AA5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5" name="Freeform 118">
              <a:extLst>
                <a:ext uri="{FF2B5EF4-FFF2-40B4-BE49-F238E27FC236}">
                  <a16:creationId xmlns:a16="http://schemas.microsoft.com/office/drawing/2014/main" id="{1E9B5613-FBBA-4F41-8A83-AA56F6522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19">
              <a:extLst>
                <a:ext uri="{FF2B5EF4-FFF2-40B4-BE49-F238E27FC236}">
                  <a16:creationId xmlns:a16="http://schemas.microsoft.com/office/drawing/2014/main" id="{42455E03-081D-6F4D-8BEB-084B9B67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Freeform 120">
              <a:extLst>
                <a:ext uri="{FF2B5EF4-FFF2-40B4-BE49-F238E27FC236}">
                  <a16:creationId xmlns:a16="http://schemas.microsoft.com/office/drawing/2014/main" id="{E92542AF-6D62-DD48-9013-1BC66BED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Freeform 121">
              <a:extLst>
                <a:ext uri="{FF2B5EF4-FFF2-40B4-BE49-F238E27FC236}">
                  <a16:creationId xmlns:a16="http://schemas.microsoft.com/office/drawing/2014/main" id="{792BE613-81AF-B14C-A3B2-EE8DF1E9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 122">
              <a:extLst>
                <a:ext uri="{FF2B5EF4-FFF2-40B4-BE49-F238E27FC236}">
                  <a16:creationId xmlns:a16="http://schemas.microsoft.com/office/drawing/2014/main" id="{6F215839-7DAB-604E-87F6-6047DF19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Freeform 123">
              <a:extLst>
                <a:ext uri="{FF2B5EF4-FFF2-40B4-BE49-F238E27FC236}">
                  <a16:creationId xmlns:a16="http://schemas.microsoft.com/office/drawing/2014/main" id="{3E5F9781-A4BD-DB4D-82C3-2D92A853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1" name="Group 124">
              <a:extLst>
                <a:ext uri="{FF2B5EF4-FFF2-40B4-BE49-F238E27FC236}">
                  <a16:creationId xmlns:a16="http://schemas.microsoft.com/office/drawing/2014/main" id="{393E160F-AFD1-5D45-B819-DE879061F4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68" name="Freeform 125">
                <a:extLst>
                  <a:ext uri="{FF2B5EF4-FFF2-40B4-BE49-F238E27FC236}">
                    <a16:creationId xmlns:a16="http://schemas.microsoft.com/office/drawing/2014/main" id="{4904CC6D-453E-934A-818A-3CF1D255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126">
                <a:extLst>
                  <a:ext uri="{FF2B5EF4-FFF2-40B4-BE49-F238E27FC236}">
                    <a16:creationId xmlns:a16="http://schemas.microsoft.com/office/drawing/2014/main" id="{1D0387D3-CCB1-4F49-A44A-C641ACCCF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127">
                <a:extLst>
                  <a:ext uri="{FF2B5EF4-FFF2-40B4-BE49-F238E27FC236}">
                    <a16:creationId xmlns:a16="http://schemas.microsoft.com/office/drawing/2014/main" id="{270FA557-F288-8844-90C9-73F2E2AFC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 128">
                <a:extLst>
                  <a:ext uri="{FF2B5EF4-FFF2-40B4-BE49-F238E27FC236}">
                    <a16:creationId xmlns:a16="http://schemas.microsoft.com/office/drawing/2014/main" id="{B75AB632-12F1-C145-9D0E-E3D452E48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 129">
                <a:extLst>
                  <a:ext uri="{FF2B5EF4-FFF2-40B4-BE49-F238E27FC236}">
                    <a16:creationId xmlns:a16="http://schemas.microsoft.com/office/drawing/2014/main" id="{D2A4E0BA-8C8D-B548-97AF-4D8ED66D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Freeform 130">
                <a:extLst>
                  <a:ext uri="{FF2B5EF4-FFF2-40B4-BE49-F238E27FC236}">
                    <a16:creationId xmlns:a16="http://schemas.microsoft.com/office/drawing/2014/main" id="{C17C1EF5-66D1-E14D-A9E8-AF60C754F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1C23D2CA-C579-3D4F-9D1E-D5347D28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 132">
              <a:extLst>
                <a:ext uri="{FF2B5EF4-FFF2-40B4-BE49-F238E27FC236}">
                  <a16:creationId xmlns:a16="http://schemas.microsoft.com/office/drawing/2014/main" id="{A33C9E47-14D3-ED46-9A0A-92F7CCFD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1D805834-F99F-8348-B5AE-489B56E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216AC738-4685-0B48-97A3-46CAAFF2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 135">
              <a:extLst>
                <a:ext uri="{FF2B5EF4-FFF2-40B4-BE49-F238E27FC236}">
                  <a16:creationId xmlns:a16="http://schemas.microsoft.com/office/drawing/2014/main" id="{7A3FD7AC-5BB4-9F4F-86B5-3C7016BF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Freeform 136">
              <a:extLst>
                <a:ext uri="{FF2B5EF4-FFF2-40B4-BE49-F238E27FC236}">
                  <a16:creationId xmlns:a16="http://schemas.microsoft.com/office/drawing/2014/main" id="{7E600B2B-CDB3-BE48-AD4C-A5540AA76B3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83" name="Line 305">
            <a:extLst>
              <a:ext uri="{FF2B5EF4-FFF2-40B4-BE49-F238E27FC236}">
                <a16:creationId xmlns:a16="http://schemas.microsoft.com/office/drawing/2014/main" id="{044937FD-83F2-5849-B39F-4C2E6F70CF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81905" y="1972254"/>
            <a:ext cx="1225888" cy="50195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4" name="Line 306">
            <a:extLst>
              <a:ext uri="{FF2B5EF4-FFF2-40B4-BE49-F238E27FC236}">
                <a16:creationId xmlns:a16="http://schemas.microsoft.com/office/drawing/2014/main" id="{116BD36F-2C9B-894A-99DC-AD32A65DAE7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6269" y="2557345"/>
            <a:ext cx="0" cy="42712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Line 340">
            <a:extLst>
              <a:ext uri="{FF2B5EF4-FFF2-40B4-BE49-F238E27FC236}">
                <a16:creationId xmlns:a16="http://schemas.microsoft.com/office/drawing/2014/main" id="{AA687FF7-49CE-D841-9AB8-00A78E5865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96205" y="2552149"/>
            <a:ext cx="0" cy="42712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6" name="Group 230">
            <a:extLst>
              <a:ext uri="{FF2B5EF4-FFF2-40B4-BE49-F238E27FC236}">
                <a16:creationId xmlns:a16="http://schemas.microsoft.com/office/drawing/2014/main" id="{15AD3327-20C2-F44F-8051-39D4007F22C1}"/>
              </a:ext>
            </a:extLst>
          </p:cNvPr>
          <p:cNvGrpSpPr>
            <a:grpSpLocks/>
          </p:cNvGrpSpPr>
          <p:nvPr/>
        </p:nvGrpSpPr>
        <p:grpSpPr bwMode="auto">
          <a:xfrm>
            <a:off x="5797296" y="2957452"/>
            <a:ext cx="268272" cy="501952"/>
            <a:chOff x="4140" y="429"/>
            <a:chExt cx="1425" cy="2396"/>
          </a:xfrm>
        </p:grpSpPr>
        <p:sp>
          <p:nvSpPr>
            <p:cNvPr id="287" name="Freeform 231">
              <a:extLst>
                <a:ext uri="{FF2B5EF4-FFF2-40B4-BE49-F238E27FC236}">
                  <a16:creationId xmlns:a16="http://schemas.microsoft.com/office/drawing/2014/main" id="{F0ABE57A-D637-5C47-8DF4-FA99B089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Rectangle 232">
              <a:extLst>
                <a:ext uri="{FF2B5EF4-FFF2-40B4-BE49-F238E27FC236}">
                  <a16:creationId xmlns:a16="http://schemas.microsoft.com/office/drawing/2014/main" id="{7C25617C-1459-D649-AA8B-63DF31DE6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Freeform 233">
              <a:extLst>
                <a:ext uri="{FF2B5EF4-FFF2-40B4-BE49-F238E27FC236}">
                  <a16:creationId xmlns:a16="http://schemas.microsoft.com/office/drawing/2014/main" id="{6B116F4F-6EEE-524D-916E-A2B8DC28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234">
              <a:extLst>
                <a:ext uri="{FF2B5EF4-FFF2-40B4-BE49-F238E27FC236}">
                  <a16:creationId xmlns:a16="http://schemas.microsoft.com/office/drawing/2014/main" id="{D8A80062-832D-2148-A6AE-0E50F45D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Rectangle 235">
              <a:extLst>
                <a:ext uri="{FF2B5EF4-FFF2-40B4-BE49-F238E27FC236}">
                  <a16:creationId xmlns:a16="http://schemas.microsoft.com/office/drawing/2014/main" id="{1E6CD5FD-2185-F049-8BB1-7722AD12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2" name="Group 236">
              <a:extLst>
                <a:ext uri="{FF2B5EF4-FFF2-40B4-BE49-F238E27FC236}">
                  <a16:creationId xmlns:a16="http://schemas.microsoft.com/office/drawing/2014/main" id="{EC16BD93-C6E9-E44C-8265-25A74EDF50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7" name="AutoShape 237">
                <a:extLst>
                  <a:ext uri="{FF2B5EF4-FFF2-40B4-BE49-F238E27FC236}">
                    <a16:creationId xmlns:a16="http://schemas.microsoft.com/office/drawing/2014/main" id="{A48A0EE5-D373-7D42-80AF-6624D2B22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238">
                <a:extLst>
                  <a:ext uri="{FF2B5EF4-FFF2-40B4-BE49-F238E27FC236}">
                    <a16:creationId xmlns:a16="http://schemas.microsoft.com/office/drawing/2014/main" id="{62B3372D-24FD-224D-87B2-608BB33AF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3" name="Rectangle 239">
              <a:extLst>
                <a:ext uri="{FF2B5EF4-FFF2-40B4-BE49-F238E27FC236}">
                  <a16:creationId xmlns:a16="http://schemas.microsoft.com/office/drawing/2014/main" id="{34C89A3B-D23A-BC4F-98D0-9C3E37D15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4" name="Group 240">
              <a:extLst>
                <a:ext uri="{FF2B5EF4-FFF2-40B4-BE49-F238E27FC236}">
                  <a16:creationId xmlns:a16="http://schemas.microsoft.com/office/drawing/2014/main" id="{EF0991A6-3D9E-E240-9F78-C22FA850E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5" name="AutoShape 241">
                <a:extLst>
                  <a:ext uri="{FF2B5EF4-FFF2-40B4-BE49-F238E27FC236}">
                    <a16:creationId xmlns:a16="http://schemas.microsoft.com/office/drawing/2014/main" id="{37B22D79-C533-9C45-ACA8-4C435BD4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6" name="AutoShape 242">
                <a:extLst>
                  <a:ext uri="{FF2B5EF4-FFF2-40B4-BE49-F238E27FC236}">
                    <a16:creationId xmlns:a16="http://schemas.microsoft.com/office/drawing/2014/main" id="{A7FBB337-3C80-1D4F-9C16-CDA73008E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5" name="Rectangle 243">
              <a:extLst>
                <a:ext uri="{FF2B5EF4-FFF2-40B4-BE49-F238E27FC236}">
                  <a16:creationId xmlns:a16="http://schemas.microsoft.com/office/drawing/2014/main" id="{98CEF5B7-D2DC-4A45-B21D-4D45002D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44">
              <a:extLst>
                <a:ext uri="{FF2B5EF4-FFF2-40B4-BE49-F238E27FC236}">
                  <a16:creationId xmlns:a16="http://schemas.microsoft.com/office/drawing/2014/main" id="{97835B20-A1ED-E544-9C89-CC342049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7" name="Group 245">
              <a:extLst>
                <a:ext uri="{FF2B5EF4-FFF2-40B4-BE49-F238E27FC236}">
                  <a16:creationId xmlns:a16="http://schemas.microsoft.com/office/drawing/2014/main" id="{7A5529E5-2659-4647-9DFF-9F954D4AB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3" name="AutoShape 246">
                <a:extLst>
                  <a:ext uri="{FF2B5EF4-FFF2-40B4-BE49-F238E27FC236}">
                    <a16:creationId xmlns:a16="http://schemas.microsoft.com/office/drawing/2014/main" id="{DEADFAE0-EB4F-294C-A3F2-6B3F23A30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4" name="AutoShape 247">
                <a:extLst>
                  <a:ext uri="{FF2B5EF4-FFF2-40B4-BE49-F238E27FC236}">
                    <a16:creationId xmlns:a16="http://schemas.microsoft.com/office/drawing/2014/main" id="{FC511F02-E8D4-4A44-9F9F-740F8FD05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8" name="Freeform 248">
              <a:extLst>
                <a:ext uri="{FF2B5EF4-FFF2-40B4-BE49-F238E27FC236}">
                  <a16:creationId xmlns:a16="http://schemas.microsoft.com/office/drawing/2014/main" id="{4BDE68C7-631F-AC42-854B-493CB1A2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9" name="Group 249">
              <a:extLst>
                <a:ext uri="{FF2B5EF4-FFF2-40B4-BE49-F238E27FC236}">
                  <a16:creationId xmlns:a16="http://schemas.microsoft.com/office/drawing/2014/main" id="{FEA57B3C-78A9-8F42-A963-C7851FF77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1" name="AutoShape 250">
                <a:extLst>
                  <a:ext uri="{FF2B5EF4-FFF2-40B4-BE49-F238E27FC236}">
                    <a16:creationId xmlns:a16="http://schemas.microsoft.com/office/drawing/2014/main" id="{D6E24A6F-DD80-9140-8755-00540132A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2" name="AutoShape 251">
                <a:extLst>
                  <a:ext uri="{FF2B5EF4-FFF2-40B4-BE49-F238E27FC236}">
                    <a16:creationId xmlns:a16="http://schemas.microsoft.com/office/drawing/2014/main" id="{A252A03B-0C9A-AF43-8F54-8E31C2536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0" name="Rectangle 252">
              <a:extLst>
                <a:ext uri="{FF2B5EF4-FFF2-40B4-BE49-F238E27FC236}">
                  <a16:creationId xmlns:a16="http://schemas.microsoft.com/office/drawing/2014/main" id="{AD65A7A3-C3B2-2D48-823C-4716AFAF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Freeform 253">
              <a:extLst>
                <a:ext uri="{FF2B5EF4-FFF2-40B4-BE49-F238E27FC236}">
                  <a16:creationId xmlns:a16="http://schemas.microsoft.com/office/drawing/2014/main" id="{55060728-909E-DA45-ABF9-474FEB8D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Freeform 254">
              <a:extLst>
                <a:ext uri="{FF2B5EF4-FFF2-40B4-BE49-F238E27FC236}">
                  <a16:creationId xmlns:a16="http://schemas.microsoft.com/office/drawing/2014/main" id="{E827490C-3738-AD4C-88A6-A9C4923B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Oval 255">
              <a:extLst>
                <a:ext uri="{FF2B5EF4-FFF2-40B4-BE49-F238E27FC236}">
                  <a16:creationId xmlns:a16="http://schemas.microsoft.com/office/drawing/2014/main" id="{CCC3A224-18A2-AE4B-AD66-FCC527F30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Freeform 256">
              <a:extLst>
                <a:ext uri="{FF2B5EF4-FFF2-40B4-BE49-F238E27FC236}">
                  <a16:creationId xmlns:a16="http://schemas.microsoft.com/office/drawing/2014/main" id="{7C6501F6-6A0F-6641-AF44-CE0295D3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AutoShape 257">
              <a:extLst>
                <a:ext uri="{FF2B5EF4-FFF2-40B4-BE49-F238E27FC236}">
                  <a16:creationId xmlns:a16="http://schemas.microsoft.com/office/drawing/2014/main" id="{52FA1B61-3DC9-5C40-AAF2-19B14D2D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AutoShape 258">
              <a:extLst>
                <a:ext uri="{FF2B5EF4-FFF2-40B4-BE49-F238E27FC236}">
                  <a16:creationId xmlns:a16="http://schemas.microsoft.com/office/drawing/2014/main" id="{F9626126-AB4D-7746-9101-53DFEB4F8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Oval 259">
              <a:extLst>
                <a:ext uri="{FF2B5EF4-FFF2-40B4-BE49-F238E27FC236}">
                  <a16:creationId xmlns:a16="http://schemas.microsoft.com/office/drawing/2014/main" id="{021860D6-74E1-8441-9209-A901F763E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Oval 260">
              <a:extLst>
                <a:ext uri="{FF2B5EF4-FFF2-40B4-BE49-F238E27FC236}">
                  <a16:creationId xmlns:a16="http://schemas.microsoft.com/office/drawing/2014/main" id="{04E2F25B-A1A7-CD41-8A2E-06E71917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261">
              <a:extLst>
                <a:ext uri="{FF2B5EF4-FFF2-40B4-BE49-F238E27FC236}">
                  <a16:creationId xmlns:a16="http://schemas.microsoft.com/office/drawing/2014/main" id="{1C097505-D93B-EA4F-935B-69F2E390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Rectangle 262">
              <a:extLst>
                <a:ext uri="{FF2B5EF4-FFF2-40B4-BE49-F238E27FC236}">
                  <a16:creationId xmlns:a16="http://schemas.microsoft.com/office/drawing/2014/main" id="{80EF05EA-B207-E645-85AD-50DEBA997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20" name="Text Box 343">
            <a:extLst>
              <a:ext uri="{FF2B5EF4-FFF2-40B4-BE49-F238E27FC236}">
                <a16:creationId xmlns:a16="http://schemas.microsoft.com/office/drawing/2014/main" id="{DAA1BF42-CEB1-D44D-BFCC-227544D66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388" y="2906529"/>
            <a:ext cx="927409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Ethernet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switch</a:t>
            </a:r>
          </a:p>
        </p:txBody>
      </p:sp>
      <p:sp>
        <p:nvSpPr>
          <p:cNvPr id="321" name="Line 344">
            <a:extLst>
              <a:ext uri="{FF2B5EF4-FFF2-40B4-BE49-F238E27FC236}">
                <a16:creationId xmlns:a16="http://schemas.microsoft.com/office/drawing/2014/main" id="{641EC1AA-258E-9B4B-9C37-D25282975350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9983" y="3178810"/>
            <a:ext cx="386079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2" name="Text Box 345">
            <a:extLst>
              <a:ext uri="{FF2B5EF4-FFF2-40B4-BE49-F238E27FC236}">
                <a16:creationId xmlns:a16="http://schemas.microsoft.com/office/drawing/2014/main" id="{2B23CE10-4B02-6E4C-ADE8-8FB8E2016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0355" y="2915882"/>
            <a:ext cx="1603958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mail,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web servers</a:t>
            </a:r>
          </a:p>
        </p:txBody>
      </p:sp>
      <p:sp>
        <p:nvSpPr>
          <p:cNvPr id="323" name="Text Box 346">
            <a:extLst>
              <a:ext uri="{FF2B5EF4-FFF2-40B4-BE49-F238E27FC236}">
                <a16:creationId xmlns:a16="http://schemas.microsoft.com/office/drawing/2014/main" id="{C37B11C0-0373-D241-B3F6-6248BB3B2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8479" y="2511682"/>
            <a:ext cx="1719743" cy="269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router</a:t>
            </a:r>
          </a:p>
        </p:txBody>
      </p:sp>
      <p:sp>
        <p:nvSpPr>
          <p:cNvPr id="324" name="Line 347">
            <a:extLst>
              <a:ext uri="{FF2B5EF4-FFF2-40B4-BE49-F238E27FC236}">
                <a16:creationId xmlns:a16="http://schemas.microsoft.com/office/drawing/2014/main" id="{BC9F99E4-CA5B-FD49-A02D-5F85B229630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5783" y="2140611"/>
            <a:ext cx="739499" cy="4344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5" name="Line 348">
            <a:extLst>
              <a:ext uri="{FF2B5EF4-FFF2-40B4-BE49-F238E27FC236}">
                <a16:creationId xmlns:a16="http://schemas.microsoft.com/office/drawing/2014/main" id="{3C10B23E-2DA3-234F-BB19-4B7F3FD0C88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39438" y="1920292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6" name="Line 349">
            <a:extLst>
              <a:ext uri="{FF2B5EF4-FFF2-40B4-BE49-F238E27FC236}">
                <a16:creationId xmlns:a16="http://schemas.microsoft.com/office/drawing/2014/main" id="{0A81B4C1-C1C8-A345-A32D-A82E7EBAC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433" y="1918214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7" name="Line 350">
            <a:extLst>
              <a:ext uri="{FF2B5EF4-FFF2-40B4-BE49-F238E27FC236}">
                <a16:creationId xmlns:a16="http://schemas.microsoft.com/office/drawing/2014/main" id="{516F0A60-D8E9-6140-AD11-129F7CA811A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8534" y="1976411"/>
            <a:ext cx="369749" cy="2172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8" name="Text Box 351">
            <a:extLst>
              <a:ext uri="{FF2B5EF4-FFF2-40B4-BE49-F238E27FC236}">
                <a16:creationId xmlns:a16="http://schemas.microsoft.com/office/drawing/2014/main" id="{94641050-9D51-CA4C-90D5-813728713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915" y="2109434"/>
            <a:ext cx="1612869" cy="655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Enterprise link to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ISP (Internet)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5" name="Line 359">
            <a:extLst>
              <a:ext uri="{FF2B5EF4-FFF2-40B4-BE49-F238E27FC236}">
                <a16:creationId xmlns:a16="http://schemas.microsoft.com/office/drawing/2014/main" id="{97A12484-2FF1-6149-8ABD-D6D41AA5A96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02037" y="2116709"/>
            <a:ext cx="0" cy="1943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36" name="Group 360">
            <a:extLst>
              <a:ext uri="{FF2B5EF4-FFF2-40B4-BE49-F238E27FC236}">
                <a16:creationId xmlns:a16="http://schemas.microsoft.com/office/drawing/2014/main" id="{747942F1-CA1E-1B40-A6D9-EFC1C4EF177F}"/>
              </a:ext>
            </a:extLst>
          </p:cNvPr>
          <p:cNvGrpSpPr>
            <a:grpSpLocks/>
          </p:cNvGrpSpPr>
          <p:nvPr/>
        </p:nvGrpSpPr>
        <p:grpSpPr bwMode="auto">
          <a:xfrm>
            <a:off x="6120389" y="2953295"/>
            <a:ext cx="268272" cy="501952"/>
            <a:chOff x="4140" y="429"/>
            <a:chExt cx="1425" cy="2396"/>
          </a:xfrm>
        </p:grpSpPr>
        <p:sp>
          <p:nvSpPr>
            <p:cNvPr id="337" name="Freeform 361">
              <a:extLst>
                <a:ext uri="{FF2B5EF4-FFF2-40B4-BE49-F238E27FC236}">
                  <a16:creationId xmlns:a16="http://schemas.microsoft.com/office/drawing/2014/main" id="{A95DC624-B285-D246-93FF-BCD2C29F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Rectangle 362">
              <a:extLst>
                <a:ext uri="{FF2B5EF4-FFF2-40B4-BE49-F238E27FC236}">
                  <a16:creationId xmlns:a16="http://schemas.microsoft.com/office/drawing/2014/main" id="{9A79B284-8916-FD46-8350-4C85531A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Freeform 363">
              <a:extLst>
                <a:ext uri="{FF2B5EF4-FFF2-40B4-BE49-F238E27FC236}">
                  <a16:creationId xmlns:a16="http://schemas.microsoft.com/office/drawing/2014/main" id="{E442C2E6-5E48-F744-BC37-32D55EE9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Freeform 364">
              <a:extLst>
                <a:ext uri="{FF2B5EF4-FFF2-40B4-BE49-F238E27FC236}">
                  <a16:creationId xmlns:a16="http://schemas.microsoft.com/office/drawing/2014/main" id="{0A95ECE1-B6C3-5E4F-968C-F1815309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Rectangle 365">
              <a:extLst>
                <a:ext uri="{FF2B5EF4-FFF2-40B4-BE49-F238E27FC236}">
                  <a16:creationId xmlns:a16="http://schemas.microsoft.com/office/drawing/2014/main" id="{7E2F74EE-7534-BF42-B4B0-776EB1698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2" name="Group 366">
              <a:extLst>
                <a:ext uri="{FF2B5EF4-FFF2-40B4-BE49-F238E27FC236}">
                  <a16:creationId xmlns:a16="http://schemas.microsoft.com/office/drawing/2014/main" id="{5440758F-8C7D-534F-8781-BA459D2D4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67" name="AutoShape 367">
                <a:extLst>
                  <a:ext uri="{FF2B5EF4-FFF2-40B4-BE49-F238E27FC236}">
                    <a16:creationId xmlns:a16="http://schemas.microsoft.com/office/drawing/2014/main" id="{FA1BC11F-08E0-6741-A19A-91A95371C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8" name="AutoShape 368">
                <a:extLst>
                  <a:ext uri="{FF2B5EF4-FFF2-40B4-BE49-F238E27FC236}">
                    <a16:creationId xmlns:a16="http://schemas.microsoft.com/office/drawing/2014/main" id="{9CD110CA-53B7-F941-B8E8-DCF253E80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3" name="Rectangle 369">
              <a:extLst>
                <a:ext uri="{FF2B5EF4-FFF2-40B4-BE49-F238E27FC236}">
                  <a16:creationId xmlns:a16="http://schemas.microsoft.com/office/drawing/2014/main" id="{1EC69C20-EBCC-F94C-8E85-3BFDEA3EE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4" name="Group 370">
              <a:extLst>
                <a:ext uri="{FF2B5EF4-FFF2-40B4-BE49-F238E27FC236}">
                  <a16:creationId xmlns:a16="http://schemas.microsoft.com/office/drawing/2014/main" id="{07519735-A399-0245-A06D-45262AB76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65" name="AutoShape 371">
                <a:extLst>
                  <a:ext uri="{FF2B5EF4-FFF2-40B4-BE49-F238E27FC236}">
                    <a16:creationId xmlns:a16="http://schemas.microsoft.com/office/drawing/2014/main" id="{E8257B33-A34F-9542-B057-AAFF66A5C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6" name="AutoShape 372">
                <a:extLst>
                  <a:ext uri="{FF2B5EF4-FFF2-40B4-BE49-F238E27FC236}">
                    <a16:creationId xmlns:a16="http://schemas.microsoft.com/office/drawing/2014/main" id="{6206D05B-C4DF-2F4E-99A4-33B3EB7BE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5" name="Rectangle 373">
              <a:extLst>
                <a:ext uri="{FF2B5EF4-FFF2-40B4-BE49-F238E27FC236}">
                  <a16:creationId xmlns:a16="http://schemas.microsoft.com/office/drawing/2014/main" id="{34B7A55F-FAF6-8849-A14E-C0885CC2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374">
              <a:extLst>
                <a:ext uri="{FF2B5EF4-FFF2-40B4-BE49-F238E27FC236}">
                  <a16:creationId xmlns:a16="http://schemas.microsoft.com/office/drawing/2014/main" id="{C26AEB9F-96DA-1B4D-97DF-0A9854549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7" name="Group 375">
              <a:extLst>
                <a:ext uri="{FF2B5EF4-FFF2-40B4-BE49-F238E27FC236}">
                  <a16:creationId xmlns:a16="http://schemas.microsoft.com/office/drawing/2014/main" id="{0329E24E-6F06-BF4E-955D-9D0A6522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63" name="AutoShape 376">
                <a:extLst>
                  <a:ext uri="{FF2B5EF4-FFF2-40B4-BE49-F238E27FC236}">
                    <a16:creationId xmlns:a16="http://schemas.microsoft.com/office/drawing/2014/main" id="{FD17C6A2-EAC5-EF40-ABBB-CB758AF39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4" name="AutoShape 377">
                <a:extLst>
                  <a:ext uri="{FF2B5EF4-FFF2-40B4-BE49-F238E27FC236}">
                    <a16:creationId xmlns:a16="http://schemas.microsoft.com/office/drawing/2014/main" id="{D8BB3738-918B-854D-9E55-88D255A72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8" name="Freeform 378">
              <a:extLst>
                <a:ext uri="{FF2B5EF4-FFF2-40B4-BE49-F238E27FC236}">
                  <a16:creationId xmlns:a16="http://schemas.microsoft.com/office/drawing/2014/main" id="{F7337DC2-5413-BF46-B779-6F96A77DE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9" name="Group 379">
              <a:extLst>
                <a:ext uri="{FF2B5EF4-FFF2-40B4-BE49-F238E27FC236}">
                  <a16:creationId xmlns:a16="http://schemas.microsoft.com/office/drawing/2014/main" id="{F6601C7A-DE13-3B44-AE58-1B3092D2C5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61" name="AutoShape 380">
                <a:extLst>
                  <a:ext uri="{FF2B5EF4-FFF2-40B4-BE49-F238E27FC236}">
                    <a16:creationId xmlns:a16="http://schemas.microsoft.com/office/drawing/2014/main" id="{721AAB25-2061-A947-86F3-4BE381FC3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2" name="AutoShape 381">
                <a:extLst>
                  <a:ext uri="{FF2B5EF4-FFF2-40B4-BE49-F238E27FC236}">
                    <a16:creationId xmlns:a16="http://schemas.microsoft.com/office/drawing/2014/main" id="{429809BB-5207-CA46-808A-B1E3BDA81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0" name="Rectangle 382">
              <a:extLst>
                <a:ext uri="{FF2B5EF4-FFF2-40B4-BE49-F238E27FC236}">
                  <a16:creationId xmlns:a16="http://schemas.microsoft.com/office/drawing/2014/main" id="{E47E9CEA-B6EE-DE48-A618-79372629D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1" name="Freeform 383">
              <a:extLst>
                <a:ext uri="{FF2B5EF4-FFF2-40B4-BE49-F238E27FC236}">
                  <a16:creationId xmlns:a16="http://schemas.microsoft.com/office/drawing/2014/main" id="{9D844685-50C6-9F49-B75D-D38EF4841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Freeform 384">
              <a:extLst>
                <a:ext uri="{FF2B5EF4-FFF2-40B4-BE49-F238E27FC236}">
                  <a16:creationId xmlns:a16="http://schemas.microsoft.com/office/drawing/2014/main" id="{C856727D-A741-4248-AA97-E181A2BC5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Oval 385">
              <a:extLst>
                <a:ext uri="{FF2B5EF4-FFF2-40B4-BE49-F238E27FC236}">
                  <a16:creationId xmlns:a16="http://schemas.microsoft.com/office/drawing/2014/main" id="{2C4B4AB6-1D17-1F4D-8BA0-D5E9F83E8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Freeform 386">
              <a:extLst>
                <a:ext uri="{FF2B5EF4-FFF2-40B4-BE49-F238E27FC236}">
                  <a16:creationId xmlns:a16="http://schemas.microsoft.com/office/drawing/2014/main" id="{6C506339-85FF-E148-B5F8-049C6E14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AutoShape 387">
              <a:extLst>
                <a:ext uri="{FF2B5EF4-FFF2-40B4-BE49-F238E27FC236}">
                  <a16:creationId xmlns:a16="http://schemas.microsoft.com/office/drawing/2014/main" id="{ED12CE05-81E4-8946-99AA-9D0A1A7C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AutoShape 388">
              <a:extLst>
                <a:ext uri="{FF2B5EF4-FFF2-40B4-BE49-F238E27FC236}">
                  <a16:creationId xmlns:a16="http://schemas.microsoft.com/office/drawing/2014/main" id="{F7252737-5820-0244-AA4C-5506D7C76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Oval 389">
              <a:extLst>
                <a:ext uri="{FF2B5EF4-FFF2-40B4-BE49-F238E27FC236}">
                  <a16:creationId xmlns:a16="http://schemas.microsoft.com/office/drawing/2014/main" id="{159E8A40-2489-CD49-B9A0-9A2A2840B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8" name="Oval 390">
              <a:extLst>
                <a:ext uri="{FF2B5EF4-FFF2-40B4-BE49-F238E27FC236}">
                  <a16:creationId xmlns:a16="http://schemas.microsoft.com/office/drawing/2014/main" id="{DCC47899-EDAF-8243-B83E-B128262A9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9" name="Oval 391">
              <a:extLst>
                <a:ext uri="{FF2B5EF4-FFF2-40B4-BE49-F238E27FC236}">
                  <a16:creationId xmlns:a16="http://schemas.microsoft.com/office/drawing/2014/main" id="{46D30038-FDE6-B64A-85D1-5B400F229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0" name="Rectangle 392">
              <a:extLst>
                <a:ext uri="{FF2B5EF4-FFF2-40B4-BE49-F238E27FC236}">
                  <a16:creationId xmlns:a16="http://schemas.microsoft.com/office/drawing/2014/main" id="{F74E671F-6892-684D-A076-94F9230D2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70" name="Group 395">
            <a:extLst>
              <a:ext uri="{FF2B5EF4-FFF2-40B4-BE49-F238E27FC236}">
                <a16:creationId xmlns:a16="http://schemas.microsoft.com/office/drawing/2014/main" id="{F42AAE7E-5AFB-0249-BDBC-81D5F7DED0C2}"/>
              </a:ext>
            </a:extLst>
          </p:cNvPr>
          <p:cNvGrpSpPr>
            <a:grpSpLocks/>
          </p:cNvGrpSpPr>
          <p:nvPr/>
        </p:nvGrpSpPr>
        <p:grpSpPr bwMode="auto">
          <a:xfrm>
            <a:off x="2986268" y="2270516"/>
            <a:ext cx="531879" cy="435440"/>
            <a:chOff x="-44" y="1473"/>
            <a:chExt cx="981" cy="1105"/>
          </a:xfrm>
        </p:grpSpPr>
        <p:pic>
          <p:nvPicPr>
            <p:cNvPr id="371" name="Picture 396" descr="desktop_computer_stylized_medium">
              <a:extLst>
                <a:ext uri="{FF2B5EF4-FFF2-40B4-BE49-F238E27FC236}">
                  <a16:creationId xmlns:a16="http://schemas.microsoft.com/office/drawing/2014/main" id="{4AE8F020-6115-B04F-81B6-7656CAE9AA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397">
              <a:extLst>
                <a:ext uri="{FF2B5EF4-FFF2-40B4-BE49-F238E27FC236}">
                  <a16:creationId xmlns:a16="http://schemas.microsoft.com/office/drawing/2014/main" id="{C4FDE2C9-11FF-FA4F-A204-2288DCC33F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3" name="Group 398">
            <a:extLst>
              <a:ext uri="{FF2B5EF4-FFF2-40B4-BE49-F238E27FC236}">
                <a16:creationId xmlns:a16="http://schemas.microsoft.com/office/drawing/2014/main" id="{2FACFB54-A469-5245-B7FD-22A98FFC4DE7}"/>
              </a:ext>
            </a:extLst>
          </p:cNvPr>
          <p:cNvGrpSpPr>
            <a:grpSpLocks/>
          </p:cNvGrpSpPr>
          <p:nvPr/>
        </p:nvGrpSpPr>
        <p:grpSpPr bwMode="auto">
          <a:xfrm>
            <a:off x="3275536" y="2564620"/>
            <a:ext cx="531879" cy="435441"/>
            <a:chOff x="-44" y="1473"/>
            <a:chExt cx="981" cy="1105"/>
          </a:xfrm>
        </p:grpSpPr>
        <p:pic>
          <p:nvPicPr>
            <p:cNvPr id="374" name="Picture 399" descr="desktop_computer_stylized_medium">
              <a:extLst>
                <a:ext uri="{FF2B5EF4-FFF2-40B4-BE49-F238E27FC236}">
                  <a16:creationId xmlns:a16="http://schemas.microsoft.com/office/drawing/2014/main" id="{7119A347-68E9-F446-93E5-6AC58CB5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5" name="Freeform 400">
              <a:extLst>
                <a:ext uri="{FF2B5EF4-FFF2-40B4-BE49-F238E27FC236}">
                  <a16:creationId xmlns:a16="http://schemas.microsoft.com/office/drawing/2014/main" id="{B4F57E63-5822-F542-94A1-456B247E5C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6" name="Group 401">
            <a:extLst>
              <a:ext uri="{FF2B5EF4-FFF2-40B4-BE49-F238E27FC236}">
                <a16:creationId xmlns:a16="http://schemas.microsoft.com/office/drawing/2014/main" id="{216D9C2E-0D64-5E47-B3FD-92B1FA453364}"/>
              </a:ext>
            </a:extLst>
          </p:cNvPr>
          <p:cNvGrpSpPr>
            <a:grpSpLocks/>
          </p:cNvGrpSpPr>
          <p:nvPr/>
        </p:nvGrpSpPr>
        <p:grpSpPr bwMode="auto">
          <a:xfrm>
            <a:off x="3724601" y="2941863"/>
            <a:ext cx="531879" cy="435440"/>
            <a:chOff x="-44" y="1473"/>
            <a:chExt cx="981" cy="1105"/>
          </a:xfrm>
        </p:grpSpPr>
        <p:pic>
          <p:nvPicPr>
            <p:cNvPr id="377" name="Picture 402" descr="desktop_computer_stylized_medium">
              <a:extLst>
                <a:ext uri="{FF2B5EF4-FFF2-40B4-BE49-F238E27FC236}">
                  <a16:creationId xmlns:a16="http://schemas.microsoft.com/office/drawing/2014/main" id="{7B843EDE-21F6-3447-B5AB-5FA8D30015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" name="Freeform 403">
              <a:extLst>
                <a:ext uri="{FF2B5EF4-FFF2-40B4-BE49-F238E27FC236}">
                  <a16:creationId xmlns:a16="http://schemas.microsoft.com/office/drawing/2014/main" id="{CA3AAF42-95E2-F94C-AEA5-D68A152C1D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9" name="Group 404">
            <a:extLst>
              <a:ext uri="{FF2B5EF4-FFF2-40B4-BE49-F238E27FC236}">
                <a16:creationId xmlns:a16="http://schemas.microsoft.com/office/drawing/2014/main" id="{71F2F2F9-9859-2F4A-B7C5-8CBDD6A3A3EF}"/>
              </a:ext>
            </a:extLst>
          </p:cNvPr>
          <p:cNvGrpSpPr>
            <a:grpSpLocks/>
          </p:cNvGrpSpPr>
          <p:nvPr/>
        </p:nvGrpSpPr>
        <p:grpSpPr bwMode="auto">
          <a:xfrm>
            <a:off x="4145671" y="2951216"/>
            <a:ext cx="531879" cy="435441"/>
            <a:chOff x="-44" y="1473"/>
            <a:chExt cx="981" cy="1105"/>
          </a:xfrm>
        </p:grpSpPr>
        <p:pic>
          <p:nvPicPr>
            <p:cNvPr id="380" name="Picture 405" descr="desktop_computer_stylized_medium">
              <a:extLst>
                <a:ext uri="{FF2B5EF4-FFF2-40B4-BE49-F238E27FC236}">
                  <a16:creationId xmlns:a16="http://schemas.microsoft.com/office/drawing/2014/main" id="{2D98BDF3-7E55-BD4F-A14E-C9CFF9C71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1" name="Freeform 406">
              <a:extLst>
                <a:ext uri="{FF2B5EF4-FFF2-40B4-BE49-F238E27FC236}">
                  <a16:creationId xmlns:a16="http://schemas.microsoft.com/office/drawing/2014/main" id="{ACDA8376-3C3F-9041-98EB-1F7B7F4EFF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F717C28A-9467-D947-A38C-692D5D85A6B7}"/>
              </a:ext>
            </a:extLst>
          </p:cNvPr>
          <p:cNvGrpSpPr/>
          <p:nvPr/>
        </p:nvGrpSpPr>
        <p:grpSpPr>
          <a:xfrm>
            <a:off x="5763477" y="1758396"/>
            <a:ext cx="875961" cy="382215"/>
            <a:chOff x="7493876" y="2774731"/>
            <a:chExt cx="1481958" cy="894622"/>
          </a:xfrm>
        </p:grpSpPr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A1CB3C7B-EE14-8A40-8F81-643CED72C6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05" name="Oval 404">
              <a:extLst>
                <a:ext uri="{FF2B5EF4-FFF2-40B4-BE49-F238E27FC236}">
                  <a16:creationId xmlns:a16="http://schemas.microsoft.com/office/drawing/2014/main" id="{35D3F5D2-9919-304A-B981-CF776FEF77C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515934EB-C679-D746-B27A-91B74192C8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CC966F1C-A1E3-5C45-96A2-6B1B09E683C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97ECA770-694E-E24F-9999-797A6C07ED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E5D3E3BF-0513-2E4E-931E-7CA1937C20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412C650F-C0FA-0248-97F7-9D9A70090BD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A4FCD720-9796-A341-878E-FA6795923656}"/>
              </a:ext>
            </a:extLst>
          </p:cNvPr>
          <p:cNvGrpSpPr/>
          <p:nvPr/>
        </p:nvGrpSpPr>
        <p:grpSpPr>
          <a:xfrm>
            <a:off x="5810083" y="2299755"/>
            <a:ext cx="881870" cy="312528"/>
            <a:chOff x="3668110" y="2448910"/>
            <a:chExt cx="3794234" cy="2165130"/>
          </a:xfrm>
        </p:grpSpPr>
        <p:sp>
          <p:nvSpPr>
            <p:cNvPr id="397" name="Rectangle 396">
              <a:extLst>
                <a:ext uri="{FF2B5EF4-FFF2-40B4-BE49-F238E27FC236}">
                  <a16:creationId xmlns:a16="http://schemas.microsoft.com/office/drawing/2014/main" id="{7A60DFA1-F48E-1D4C-B020-75699DFB0A2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682A9A56-08F9-894A-9036-9420C61FD9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7F9B9834-8459-A643-B4AB-42560D2CD9E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14D64483-06E3-A049-8E3D-0DAB33C318E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F8D997CC-88FB-274A-93F1-94C03E43788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7C3A9D2D-28D6-5D45-85B4-8A8761DA346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A5D8BF35-9324-D34D-A712-0563EFB0298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19" name="Line 342">
            <a:extLst>
              <a:ext uri="{FF2B5EF4-FFF2-40B4-BE49-F238E27FC236}">
                <a16:creationId xmlns:a16="http://schemas.microsoft.com/office/drawing/2014/main" id="{34E502BA-8B29-C043-B1AD-12ABDB9B5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758032" y="2690368"/>
            <a:ext cx="369749" cy="217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Line 393">
            <a:extLst>
              <a:ext uri="{FF2B5EF4-FFF2-40B4-BE49-F238E27FC236}">
                <a16:creationId xmlns:a16="http://schemas.microsoft.com/office/drawing/2014/main" id="{EBCDBB71-5533-E348-ABDC-6A7616B095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4095" y="2587483"/>
            <a:ext cx="579702" cy="329439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46FE21B0-2A14-E543-8E0F-33BD68214A67}"/>
              </a:ext>
            </a:extLst>
          </p:cNvPr>
          <p:cNvGrpSpPr/>
          <p:nvPr/>
        </p:nvGrpSpPr>
        <p:grpSpPr>
          <a:xfrm>
            <a:off x="4009167" y="2420866"/>
            <a:ext cx="881870" cy="312528"/>
            <a:chOff x="3668110" y="2448910"/>
            <a:chExt cx="3794234" cy="2165130"/>
          </a:xfrm>
        </p:grpSpPr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F274DFC4-75C5-A14F-A595-4447E11F651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B6C04F47-B628-C640-B4BD-852D0B9CA9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FD10A4C-5BC1-4440-9E47-289CC78F147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5F5ABFA5-A0FA-A948-9FB8-59F9335417B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548E1035-CD49-5744-ADCA-210B41B34D7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AA015B4B-F15A-C24D-A122-28F325D8135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B7A4BCD1-2CF2-7640-82EE-BA8AB602F3B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4" name="Slide Number Placeholder 5">
            <a:extLst>
              <a:ext uri="{FF2B5EF4-FFF2-40B4-BE49-F238E27FC236}">
                <a16:creationId xmlns:a16="http://schemas.microsoft.com/office/drawing/2014/main" id="{C2C0494D-1C09-C34C-B630-93286BA7C3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017813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latin typeface="+mj-lt"/>
                <a:cs typeface="Calibri" panose="020F0502020204030204" pitchFamily="34" charset="0"/>
              </a:rPr>
              <a:t>Chapter 1: introduction</a:t>
            </a:r>
            <a:endParaRPr lang="en-US" dirty="0">
              <a:latin typeface="+mj-lt"/>
            </a:endParaRP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6E2ACD2-5E28-0840-A1E8-F9AB901FE8BC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>
            <a:noAutofit/>
          </a:bodyPr>
          <a:lstStyle/>
          <a:p>
            <a:pPr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Chapter goal:</a:t>
            </a:r>
            <a:r>
              <a:rPr lang="en-US" altLang="en-US" sz="3200" i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342900" indent="-225425">
              <a:spcBef>
                <a:spcPts val="600"/>
              </a:spcBef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Get “</a:t>
            </a:r>
            <a:r>
              <a:rPr lang="en-US" altLang="ja-JP" dirty="0">
                <a:latin typeface="Calibri" panose="020F0502020204030204" pitchFamily="34" charset="0"/>
                <a:cs typeface="Calibri" panose="020F0502020204030204" pitchFamily="34" charset="0"/>
              </a:rPr>
              <a:t>feel,” “big picture,” introduction to terminology</a:t>
            </a:r>
          </a:p>
          <a:p>
            <a:pPr marL="800100" lvl="1" indent="-225425">
              <a:spcBef>
                <a:spcPts val="600"/>
              </a:spcBef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more depth, detail </a:t>
            </a:r>
            <a:r>
              <a:rPr lang="en-US" altLang="en-US" sz="2800" i="1" dirty="0">
                <a:latin typeface="Calibri" panose="020F0502020204030204" pitchFamily="34" charset="0"/>
                <a:cs typeface="Calibri" panose="020F0502020204030204" pitchFamily="34" charset="0"/>
              </a:rPr>
              <a:t>later</a:t>
            </a: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in course</a:t>
            </a:r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/>
        <p:txBody>
          <a:bodyPr>
            <a:normAutofit/>
          </a:bodyPr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Overview/roadmap: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 the Internet?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loss, delay, throughput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Protocol </a:t>
            </a: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layers,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service models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46543528-0B87-1143-B8BF-CC1D9BA430A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  <p:pic>
        <p:nvPicPr>
          <p:cNvPr id="8" name="Picture 7" descr="Kurose&amp;Ross 8th ed cover picture">
            <a:extLst>
              <a:ext uri="{FF2B5EF4-FFF2-40B4-BE49-F238E27FC236}">
                <a16:creationId xmlns:a16="http://schemas.microsoft.com/office/drawing/2014/main" id="{B95BDA7C-AC0B-3A4E-88AC-B4ADDAD94A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21833" y="4034454"/>
            <a:ext cx="2745129" cy="205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238508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 fontScale="90000"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data center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698688" y="1650273"/>
            <a:ext cx="6238140" cy="129787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high-bandwidth links (10s to 100s Gbps) connect hundreds to thousands of servers together, and to Internet</a:t>
            </a:r>
          </a:p>
        </p:txBody>
      </p:sp>
      <p:sp>
        <p:nvSpPr>
          <p:cNvPr id="274" name="Rectangle 419">
            <a:extLst>
              <a:ext uri="{FF2B5EF4-FFF2-40B4-BE49-F238E27FC236}">
                <a16:creationId xmlns:a16="http://schemas.microsoft.com/office/drawing/2014/main" id="{36CA4233-EB37-DB41-B41F-8B89232E6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9058119D-C6F9-714F-B62F-932705596633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6" name="Freeform 417">
            <a:extLst>
              <a:ext uri="{FF2B5EF4-FFF2-40B4-BE49-F238E27FC236}">
                <a16:creationId xmlns:a16="http://schemas.microsoft.com/office/drawing/2014/main" id="{71103BD3-AA3A-3244-8495-DF6DE100EB4B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7" name="AutoShape 420">
            <a:extLst>
              <a:ext uri="{FF2B5EF4-FFF2-40B4-BE49-F238E27FC236}">
                <a16:creationId xmlns:a16="http://schemas.microsoft.com/office/drawing/2014/main" id="{61E390D3-84AC-0F4C-99D4-9DEA92128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8" name="Freeform 427">
            <a:extLst>
              <a:ext uri="{FF2B5EF4-FFF2-40B4-BE49-F238E27FC236}">
                <a16:creationId xmlns:a16="http://schemas.microsoft.com/office/drawing/2014/main" id="{BE68DC56-2AEB-4542-8A11-3E6532236986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9" name="Text Box 580">
            <a:extLst>
              <a:ext uri="{FF2B5EF4-FFF2-40B4-BE49-F238E27FC236}">
                <a16:creationId xmlns:a16="http://schemas.microsoft.com/office/drawing/2014/main" id="{5F230F19-4A93-8C4A-873D-D4CFAC295F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280" name="Text Box 580">
            <a:extLst>
              <a:ext uri="{FF2B5EF4-FFF2-40B4-BE49-F238E27FC236}">
                <a16:creationId xmlns:a16="http://schemas.microsoft.com/office/drawing/2014/main" id="{EFF12FAF-1CE5-3C47-A216-FF19F4EBFA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281" name="Text Box 580">
            <a:extLst>
              <a:ext uri="{FF2B5EF4-FFF2-40B4-BE49-F238E27FC236}">
                <a16:creationId xmlns:a16="http://schemas.microsoft.com/office/drawing/2014/main" id="{763FFDEF-27BC-0244-8C2D-F455EBED1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E6C8EA1E-5169-2247-A699-7AB42C9B9BB8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41AC2797-87FF-124D-8C36-8BD6CC3DA601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E15F01B7-41DC-2441-8AED-337BBB234027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D4E26D63-9231-924B-808B-5867BF710184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8D397B71-E004-D548-8E98-B15188084FF1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5FD2631D-27C8-9E4E-A893-C18FE03B692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Straight Connector 333">
              <a:extLst>
                <a:ext uri="{FF2B5EF4-FFF2-40B4-BE49-F238E27FC236}">
                  <a16:creationId xmlns:a16="http://schemas.microsoft.com/office/drawing/2014/main" id="{3A1B005B-CA42-B14B-B884-1421BDD15ADE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57ACD0A3-83AF-E546-8605-111E24C5E76E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CA315F96-ADC4-0C49-A900-F4A1B91F15B6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A649477B-5A45-5442-B86C-68467314F007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33B3C95D-F76C-5147-BF33-05A8163C47B8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DAB633DE-73CE-714C-8893-2D10448A9FB8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E42316FC-2612-4243-B7AF-8AB9E788A9A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462ED020-7125-0A4A-899E-33A0503C893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B0D89A3F-655E-6840-BDF9-07B8BEB16259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7B229DC0-BE19-BF44-8B74-EB0FABEEDD40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CA93DA1A-0D59-2544-9600-49E820B2A587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4A109A3-BDF0-EF4A-93DE-0DAD52601589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6E5C5DD8-2689-E646-9EFF-B26A852EC9C8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4" name="Freeform 393">
            <a:extLst>
              <a:ext uri="{FF2B5EF4-FFF2-40B4-BE49-F238E27FC236}">
                <a16:creationId xmlns:a16="http://schemas.microsoft.com/office/drawing/2014/main" id="{F8F60D57-DF2A-584D-9B4F-8598E08267A4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5175CEFD-B416-EC43-9D88-DE6ADA85F3B9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412" name="Rectangle 411">
            <a:extLst>
              <a:ext uri="{FF2B5EF4-FFF2-40B4-BE49-F238E27FC236}">
                <a16:creationId xmlns:a16="http://schemas.microsoft.com/office/drawing/2014/main" id="{482B2CA5-73F1-6B48-83A9-220EA45D6E11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3" name="TextBox 412">
            <a:extLst>
              <a:ext uri="{FF2B5EF4-FFF2-40B4-BE49-F238E27FC236}">
                <a16:creationId xmlns:a16="http://schemas.microsoft.com/office/drawing/2014/main" id="{1EBC6BD5-14CE-4945-B1BA-BE4545CA8008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DEC3A97D-1225-CD43-9C9F-8ECD38854617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BB3CA80D-AE31-9141-A3F3-5D2D97D6A49C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16" name="Straight Connector 415">
            <a:extLst>
              <a:ext uri="{FF2B5EF4-FFF2-40B4-BE49-F238E27FC236}">
                <a16:creationId xmlns:a16="http://schemas.microsoft.com/office/drawing/2014/main" id="{5CACB8BB-D800-3B44-984D-E6AEFC6C6A1C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Straight Connector 416">
            <a:extLst>
              <a:ext uri="{FF2B5EF4-FFF2-40B4-BE49-F238E27FC236}">
                <a16:creationId xmlns:a16="http://schemas.microsoft.com/office/drawing/2014/main" id="{6F1BACF3-CAA7-6E45-9AD3-604633297FDD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Straight Connector 417">
            <a:extLst>
              <a:ext uri="{FF2B5EF4-FFF2-40B4-BE49-F238E27FC236}">
                <a16:creationId xmlns:a16="http://schemas.microsoft.com/office/drawing/2014/main" id="{FA668F0F-CA0E-7640-91BD-0EA1D5F07B82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Straight Connector 426">
            <a:extLst>
              <a:ext uri="{FF2B5EF4-FFF2-40B4-BE49-F238E27FC236}">
                <a16:creationId xmlns:a16="http://schemas.microsoft.com/office/drawing/2014/main" id="{DEB06C55-3309-F547-9480-0B3401F581CF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Straight Connector 427">
            <a:extLst>
              <a:ext uri="{FF2B5EF4-FFF2-40B4-BE49-F238E27FC236}">
                <a16:creationId xmlns:a16="http://schemas.microsoft.com/office/drawing/2014/main" id="{043661B9-548C-AD4D-AF57-39494914AD48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Straight Connector 428">
            <a:extLst>
              <a:ext uri="{FF2B5EF4-FFF2-40B4-BE49-F238E27FC236}">
                <a16:creationId xmlns:a16="http://schemas.microsoft.com/office/drawing/2014/main" id="{1A67B166-D79C-B942-9DA2-5B0BB0E2CAA9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Straight Connector 429">
            <a:extLst>
              <a:ext uri="{FF2B5EF4-FFF2-40B4-BE49-F238E27FC236}">
                <a16:creationId xmlns:a16="http://schemas.microsoft.com/office/drawing/2014/main" id="{E412FD92-D929-5247-9E8C-F2DA6D35C9F8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87D421B1-BC86-3C48-9023-E75A030C0EA1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4D100E13-3563-2248-B4C9-022DB77AE9D7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2E90F774-2A56-A148-8467-E79EA92C2FF7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4E384DC2-3B49-2744-9B6C-032DDC6524C7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5" name="Straight Connector 434">
            <a:extLst>
              <a:ext uri="{FF2B5EF4-FFF2-40B4-BE49-F238E27FC236}">
                <a16:creationId xmlns:a16="http://schemas.microsoft.com/office/drawing/2014/main" id="{C9A49C1C-EDF9-1649-8BF2-8BBD599420E4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37677CC3-5E7F-FB43-AC9C-0C12A8C4730C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>
            <a:extLst>
              <a:ext uri="{FF2B5EF4-FFF2-40B4-BE49-F238E27FC236}">
                <a16:creationId xmlns:a16="http://schemas.microsoft.com/office/drawing/2014/main" id="{2072990B-D76F-9F46-B0E3-87C8C6A3033A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6976D38F-2A78-2947-B121-41AA986DC84E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9" name="Straight Connector 438">
            <a:extLst>
              <a:ext uri="{FF2B5EF4-FFF2-40B4-BE49-F238E27FC236}">
                <a16:creationId xmlns:a16="http://schemas.microsoft.com/office/drawing/2014/main" id="{EF6007F8-8918-CB43-9342-B4AE7A9F9DBD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0" name="Straight Connector 439">
            <a:extLst>
              <a:ext uri="{FF2B5EF4-FFF2-40B4-BE49-F238E27FC236}">
                <a16:creationId xmlns:a16="http://schemas.microsoft.com/office/drawing/2014/main" id="{24ACB63E-94EF-B74E-B560-667582FAA3C0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96D346AF-680E-0448-ABDA-D697BA051A9A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>
            <a:extLst>
              <a:ext uri="{FF2B5EF4-FFF2-40B4-BE49-F238E27FC236}">
                <a16:creationId xmlns:a16="http://schemas.microsoft.com/office/drawing/2014/main" id="{8927FD2C-1E27-CB4A-AED7-5A85061BA21E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3" name="Line 541">
            <a:extLst>
              <a:ext uri="{FF2B5EF4-FFF2-40B4-BE49-F238E27FC236}">
                <a16:creationId xmlns:a16="http://schemas.microsoft.com/office/drawing/2014/main" id="{7486D04A-35C5-1E48-87A7-E7BD6B1418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Line 424">
            <a:extLst>
              <a:ext uri="{FF2B5EF4-FFF2-40B4-BE49-F238E27FC236}">
                <a16:creationId xmlns:a16="http://schemas.microsoft.com/office/drawing/2014/main" id="{BAB59539-0C84-7244-B45B-D4A904C832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5" name="Oval 800">
            <a:extLst>
              <a:ext uri="{FF2B5EF4-FFF2-40B4-BE49-F238E27FC236}">
                <a16:creationId xmlns:a16="http://schemas.microsoft.com/office/drawing/2014/main" id="{5417F1AB-23AC-3942-A135-F7969927A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651E7FE8-6183-6744-ABAC-ECC3EBEAFC26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2C9335CD-A802-0C4F-8120-694F2D3B15A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48" name="Oval 447">
              <a:extLst>
                <a:ext uri="{FF2B5EF4-FFF2-40B4-BE49-F238E27FC236}">
                  <a16:creationId xmlns:a16="http://schemas.microsoft.com/office/drawing/2014/main" id="{2C6932CF-92C7-7E42-A862-E031F69472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6ACB8540-CBB7-7140-B640-D2CC9D08A13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C74BCB7D-3A08-574D-8108-D782B2FD14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E61989D5-1D39-0344-9A13-6400C025C09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49EFBE89-8085-824C-9C07-68751E664D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0A8C78AC-D568-DD48-B0F3-D2F57CBF804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DC8B14F2-759B-234F-8068-0D353D180912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C053ECA1-017A-B844-9C63-F2EFAE3E25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6" name="Oval 455">
              <a:extLst>
                <a:ext uri="{FF2B5EF4-FFF2-40B4-BE49-F238E27FC236}">
                  <a16:creationId xmlns:a16="http://schemas.microsoft.com/office/drawing/2014/main" id="{83D01575-8FDC-EF4B-80A4-09ECE8C67DD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7" name="Group 456">
              <a:extLst>
                <a:ext uri="{FF2B5EF4-FFF2-40B4-BE49-F238E27FC236}">
                  <a16:creationId xmlns:a16="http://schemas.microsoft.com/office/drawing/2014/main" id="{5D868A94-4C60-8F44-B227-C15B298362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6DC90444-9CD3-D044-8FD3-4E1C575A21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B3516423-BF7D-2247-BCF5-88691632F8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18FBB272-C56D-6542-84C0-26BDBB8B8D6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5688986C-695B-654D-B930-44E666652D8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509E70B8-C7A3-B345-B886-62EB0BB45FF5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2FB97B21-281E-D545-9A5B-87877EDF7D5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4" name="Oval 463">
              <a:extLst>
                <a:ext uri="{FF2B5EF4-FFF2-40B4-BE49-F238E27FC236}">
                  <a16:creationId xmlns:a16="http://schemas.microsoft.com/office/drawing/2014/main" id="{E337FB9C-CCF1-9644-85FD-4932EAB62D0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5" name="Group 464">
              <a:extLst>
                <a:ext uri="{FF2B5EF4-FFF2-40B4-BE49-F238E27FC236}">
                  <a16:creationId xmlns:a16="http://schemas.microsoft.com/office/drawing/2014/main" id="{81568088-0800-E94D-BE10-4CB6257C9E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3CBF4EB1-4EB5-A149-9611-586F7D38109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9DD94586-7D10-8C4F-99F0-D971D1A1CA3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B8C45E6-174D-5242-B3E7-CE36F4CB07F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F5D32C65-AA00-314E-A6ED-D343CCD32B8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3862EB8F-6EE2-BF4D-9BFF-D2EB7C21487E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4328317B-D336-8F42-98C3-0157282281F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2" name="Oval 471">
              <a:extLst>
                <a:ext uri="{FF2B5EF4-FFF2-40B4-BE49-F238E27FC236}">
                  <a16:creationId xmlns:a16="http://schemas.microsoft.com/office/drawing/2014/main" id="{BA0B33FC-2CE9-6546-B18A-570C6243E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6A6E038-B580-5442-8A68-B0CF72EA9B2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C61B7E13-1721-DD45-AB91-E7E7DCB6CC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04DF873-CEC9-4F4D-AD0F-10423B9BED9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90572109-6F55-7741-8C12-C487E7FA4B8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1FCA451D-CABF-7641-BCD6-9612D541B8F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77C034C2-7C32-104B-9414-B4EDFD1075D7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6E0C48F2-342A-A240-813F-D55AC7215C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4F63CAA9-8D8E-D042-9041-47931308AC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F60724F1-BE2F-EA47-9FF3-0F7E19CFA72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0D7842EC-3A4E-474A-B64C-40D60072FC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638A3CB6-125B-1948-AA12-CE79CE840A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440C0696-0D90-534A-A283-5B779ED5CBF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9C15702B-AF14-1D4D-AAB4-8033D7BCAE7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37F28CF1-9463-844F-9D7D-1DF566562F6F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C7B6F9B9-2882-E445-BF10-F6140A269D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8" name="Oval 487">
              <a:extLst>
                <a:ext uri="{FF2B5EF4-FFF2-40B4-BE49-F238E27FC236}">
                  <a16:creationId xmlns:a16="http://schemas.microsoft.com/office/drawing/2014/main" id="{4D634B98-08C6-3043-BCBF-AA60310F49D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9C4D8ADA-E1CC-2F42-9EBF-9068C208384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F23451D2-685A-1847-9FDA-3CFCC5CE688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4A79455A-AFE0-4642-A875-37043D6B267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F1CDDB40-7A84-F04C-BEE3-D4AB734947C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3CD91213-13A3-9049-AE75-9C2B21DB812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43605108-22C9-AF46-858F-65E17F727C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7E6F360E-1A8A-4748-8939-692E1266F49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3E726AD1-3BE3-8647-BC8E-7F5EE874DB6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97" name="Group 496">
              <a:extLst>
                <a:ext uri="{FF2B5EF4-FFF2-40B4-BE49-F238E27FC236}">
                  <a16:creationId xmlns:a16="http://schemas.microsoft.com/office/drawing/2014/main" id="{BDE7CD08-4BBD-1449-B8A8-434EBC9A66E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7CB81DB1-130E-9741-BF8C-45DB7CD67E7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1116311D-0B62-234F-9B3B-F50922D0B5C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78FF87C7-94E9-3B4D-992C-C26752A5887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64BB4DB4-CF06-404A-ACFE-FBD8C35BB8B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FDDCF7C1-81DD-A44D-B02D-4E79A183CA23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82B2EB82-9825-BE4B-A98F-1C25F19962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04" name="Oval 503">
              <a:extLst>
                <a:ext uri="{FF2B5EF4-FFF2-40B4-BE49-F238E27FC236}">
                  <a16:creationId xmlns:a16="http://schemas.microsoft.com/office/drawing/2014/main" id="{14B2ACAA-38BE-3344-8C8F-1290E45CE28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05" name="Group 504">
              <a:extLst>
                <a:ext uri="{FF2B5EF4-FFF2-40B4-BE49-F238E27FC236}">
                  <a16:creationId xmlns:a16="http://schemas.microsoft.com/office/drawing/2014/main" id="{305B21EB-654D-0B41-B12F-B237E1301E7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35E34F67-C7BF-0343-ACAD-CC0AEF8B6C2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EB02D296-BB24-BE49-B993-54EB54BA02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F85B47BE-B4D3-F74E-918C-EB32A7EBD5C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17941BAB-6451-7D45-BA18-1613CDCDF64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0" name="Group 509">
            <a:extLst>
              <a:ext uri="{FF2B5EF4-FFF2-40B4-BE49-F238E27FC236}">
                <a16:creationId xmlns:a16="http://schemas.microsoft.com/office/drawing/2014/main" id="{3BF157AC-1268-424C-BEFC-6855C063E990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33F99137-A4D9-284F-BF81-A22A53FB5D6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ACD21682-99F9-5449-BEE5-C5E3B22FCF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235BDB29-62B3-AB4D-A160-D8B9F5BA017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3F21DA86-D147-7242-9DEF-44EA4C591C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FA940848-F1DB-9D49-9C22-5F7CD2FBE4A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F997F3E7-881E-8E43-9314-E6F29E609B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CB94974B-79C7-164A-941F-CB0DFB307AA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518" name="Picture 653" descr="iphone_stylized_small">
            <a:extLst>
              <a:ext uri="{FF2B5EF4-FFF2-40B4-BE49-F238E27FC236}">
                <a16:creationId xmlns:a16="http://schemas.microsoft.com/office/drawing/2014/main" id="{576853A2-613B-1242-B1A5-A562921A45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9" name="Picture 1018" descr="laptop_keyboard">
            <a:extLst>
              <a:ext uri="{FF2B5EF4-FFF2-40B4-BE49-F238E27FC236}">
                <a16:creationId xmlns:a16="http://schemas.microsoft.com/office/drawing/2014/main" id="{DBE725B0-769E-104C-AF80-08CE7978C4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0" name="Freeform 1019">
            <a:extLst>
              <a:ext uri="{FF2B5EF4-FFF2-40B4-BE49-F238E27FC236}">
                <a16:creationId xmlns:a16="http://schemas.microsoft.com/office/drawing/2014/main" id="{9AD4842A-5EF0-3743-804F-B020734E0F29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21" name="Picture 1020" descr="screen">
            <a:extLst>
              <a:ext uri="{FF2B5EF4-FFF2-40B4-BE49-F238E27FC236}">
                <a16:creationId xmlns:a16="http://schemas.microsoft.com/office/drawing/2014/main" id="{FFE3B788-8D4E-DF45-8753-ADBC7512BC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" name="Freeform 1021">
            <a:extLst>
              <a:ext uri="{FF2B5EF4-FFF2-40B4-BE49-F238E27FC236}">
                <a16:creationId xmlns:a16="http://schemas.microsoft.com/office/drawing/2014/main" id="{F91B3D1C-9653-3148-8FB8-CBA0D113C3F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3" name="Freeform 1022">
            <a:extLst>
              <a:ext uri="{FF2B5EF4-FFF2-40B4-BE49-F238E27FC236}">
                <a16:creationId xmlns:a16="http://schemas.microsoft.com/office/drawing/2014/main" id="{CE501579-A9A1-D147-BCB2-D3BF8563B781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4" name="Freeform 1023">
            <a:extLst>
              <a:ext uri="{FF2B5EF4-FFF2-40B4-BE49-F238E27FC236}">
                <a16:creationId xmlns:a16="http://schemas.microsoft.com/office/drawing/2014/main" id="{8D4FD906-E95B-5B46-A95D-F41C77BCD5B3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5" name="Freeform 1024">
            <a:extLst>
              <a:ext uri="{FF2B5EF4-FFF2-40B4-BE49-F238E27FC236}">
                <a16:creationId xmlns:a16="http://schemas.microsoft.com/office/drawing/2014/main" id="{A2BED042-9143-E34C-8012-2DD0B8D0E593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6" name="Freeform 1025">
            <a:extLst>
              <a:ext uri="{FF2B5EF4-FFF2-40B4-BE49-F238E27FC236}">
                <a16:creationId xmlns:a16="http://schemas.microsoft.com/office/drawing/2014/main" id="{6D7532CB-004C-8D47-BB59-80DD81099AAB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7" name="Freeform 1026">
            <a:extLst>
              <a:ext uri="{FF2B5EF4-FFF2-40B4-BE49-F238E27FC236}">
                <a16:creationId xmlns:a16="http://schemas.microsoft.com/office/drawing/2014/main" id="{B7103C5B-ABB2-A647-AE9E-81E16C03FFD1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28" name="Group 1027">
            <a:extLst>
              <a:ext uri="{FF2B5EF4-FFF2-40B4-BE49-F238E27FC236}">
                <a16:creationId xmlns:a16="http://schemas.microsoft.com/office/drawing/2014/main" id="{EF2C84B1-C67B-FD41-84E2-8B67A20D69A6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529" name="Freeform 1028">
              <a:extLst>
                <a:ext uri="{FF2B5EF4-FFF2-40B4-BE49-F238E27FC236}">
                  <a16:creationId xmlns:a16="http://schemas.microsoft.com/office/drawing/2014/main" id="{F93D5D9C-8189-C64F-BB4F-6A87D82F3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Freeform 1029">
              <a:extLst>
                <a:ext uri="{FF2B5EF4-FFF2-40B4-BE49-F238E27FC236}">
                  <a16:creationId xmlns:a16="http://schemas.microsoft.com/office/drawing/2014/main" id="{3573A5D8-AC11-9C42-9FEF-2CC8D8F90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1030">
              <a:extLst>
                <a:ext uri="{FF2B5EF4-FFF2-40B4-BE49-F238E27FC236}">
                  <a16:creationId xmlns:a16="http://schemas.microsoft.com/office/drawing/2014/main" id="{8F3BC651-C680-1C42-82EB-88A2CC086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Freeform 1031">
              <a:extLst>
                <a:ext uri="{FF2B5EF4-FFF2-40B4-BE49-F238E27FC236}">
                  <a16:creationId xmlns:a16="http://schemas.microsoft.com/office/drawing/2014/main" id="{6F3F8FD1-E675-B541-9E44-0D5380EE5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Freeform 1032">
              <a:extLst>
                <a:ext uri="{FF2B5EF4-FFF2-40B4-BE49-F238E27FC236}">
                  <a16:creationId xmlns:a16="http://schemas.microsoft.com/office/drawing/2014/main" id="{0E8A1120-46FA-7040-B3EC-8B2F07290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Freeform 1033">
              <a:extLst>
                <a:ext uri="{FF2B5EF4-FFF2-40B4-BE49-F238E27FC236}">
                  <a16:creationId xmlns:a16="http://schemas.microsoft.com/office/drawing/2014/main" id="{D90AC69D-A108-7F4F-BD31-3FCCA3EBD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35" name="Freeform 1034">
            <a:extLst>
              <a:ext uri="{FF2B5EF4-FFF2-40B4-BE49-F238E27FC236}">
                <a16:creationId xmlns:a16="http://schemas.microsoft.com/office/drawing/2014/main" id="{7B3936A9-FA5B-0440-98BE-CCF5A6CA9545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6" name="Freeform 1035">
            <a:extLst>
              <a:ext uri="{FF2B5EF4-FFF2-40B4-BE49-F238E27FC236}">
                <a16:creationId xmlns:a16="http://schemas.microsoft.com/office/drawing/2014/main" id="{F4DC0485-D6F1-D845-9E11-0096FCF45B78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7" name="Freeform 1036">
            <a:extLst>
              <a:ext uri="{FF2B5EF4-FFF2-40B4-BE49-F238E27FC236}">
                <a16:creationId xmlns:a16="http://schemas.microsoft.com/office/drawing/2014/main" id="{1B1500E7-2F98-A548-B599-95FB64850388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8" name="Freeform 1037">
            <a:extLst>
              <a:ext uri="{FF2B5EF4-FFF2-40B4-BE49-F238E27FC236}">
                <a16:creationId xmlns:a16="http://schemas.microsoft.com/office/drawing/2014/main" id="{AD4230AF-52CC-A04B-9F93-A3F258438791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9" name="Freeform 1038">
            <a:extLst>
              <a:ext uri="{FF2B5EF4-FFF2-40B4-BE49-F238E27FC236}">
                <a16:creationId xmlns:a16="http://schemas.microsoft.com/office/drawing/2014/main" id="{12915212-C284-AC43-8ADA-7CE6203D54CE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0" name="Freeform 1039">
            <a:extLst>
              <a:ext uri="{FF2B5EF4-FFF2-40B4-BE49-F238E27FC236}">
                <a16:creationId xmlns:a16="http://schemas.microsoft.com/office/drawing/2014/main" id="{C6C87C33-6C45-1647-80D7-C65D5A8624C1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1" name="Picture 568" descr="light2.png">
            <a:extLst>
              <a:ext uri="{FF2B5EF4-FFF2-40B4-BE49-F238E27FC236}">
                <a16:creationId xmlns:a16="http://schemas.microsoft.com/office/drawing/2014/main" id="{111C830E-8A9B-0140-B1F2-8CD09534AE5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" name="Picture 603" descr="car_icon_small">
            <a:extLst>
              <a:ext uri="{FF2B5EF4-FFF2-40B4-BE49-F238E27FC236}">
                <a16:creationId xmlns:a16="http://schemas.microsoft.com/office/drawing/2014/main" id="{72B1BD49-361A-7145-8378-1A68212755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3" name="Picture 1116" descr="laptop_keyboard">
            <a:extLst>
              <a:ext uri="{FF2B5EF4-FFF2-40B4-BE49-F238E27FC236}">
                <a16:creationId xmlns:a16="http://schemas.microsoft.com/office/drawing/2014/main" id="{DB75202C-D4F7-CF45-8838-740075DBB5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4" name="Freeform 1117">
            <a:extLst>
              <a:ext uri="{FF2B5EF4-FFF2-40B4-BE49-F238E27FC236}">
                <a16:creationId xmlns:a16="http://schemas.microsoft.com/office/drawing/2014/main" id="{F2A6A09B-A38F-7A4B-BAA2-48ABCDB0C678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5" name="Picture 1118" descr="screen">
            <a:extLst>
              <a:ext uri="{FF2B5EF4-FFF2-40B4-BE49-F238E27FC236}">
                <a16:creationId xmlns:a16="http://schemas.microsoft.com/office/drawing/2014/main" id="{36D42757-AA82-BC4A-B762-02C1B9622A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6" name="Freeform 1119">
            <a:extLst>
              <a:ext uri="{FF2B5EF4-FFF2-40B4-BE49-F238E27FC236}">
                <a16:creationId xmlns:a16="http://schemas.microsoft.com/office/drawing/2014/main" id="{771B27C1-651A-E442-8B61-2CE9615A56F4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7" name="Freeform 1120">
            <a:extLst>
              <a:ext uri="{FF2B5EF4-FFF2-40B4-BE49-F238E27FC236}">
                <a16:creationId xmlns:a16="http://schemas.microsoft.com/office/drawing/2014/main" id="{01F889D1-8887-1C49-BA37-DFD1B9AB2ADA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8" name="Freeform 1121">
            <a:extLst>
              <a:ext uri="{FF2B5EF4-FFF2-40B4-BE49-F238E27FC236}">
                <a16:creationId xmlns:a16="http://schemas.microsoft.com/office/drawing/2014/main" id="{CDC9C001-630A-FA41-B495-4D40D0DD0A16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9" name="Freeform 1122">
            <a:extLst>
              <a:ext uri="{FF2B5EF4-FFF2-40B4-BE49-F238E27FC236}">
                <a16:creationId xmlns:a16="http://schemas.microsoft.com/office/drawing/2014/main" id="{64100BA3-0B54-DD43-BB5E-701CDD8B0F73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0" name="Freeform 1123">
            <a:extLst>
              <a:ext uri="{FF2B5EF4-FFF2-40B4-BE49-F238E27FC236}">
                <a16:creationId xmlns:a16="http://schemas.microsoft.com/office/drawing/2014/main" id="{9E9D3140-D9AE-4F45-8F84-4D3C98D78B6B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1" name="Freeform 1124">
            <a:extLst>
              <a:ext uri="{FF2B5EF4-FFF2-40B4-BE49-F238E27FC236}">
                <a16:creationId xmlns:a16="http://schemas.microsoft.com/office/drawing/2014/main" id="{CB680CE2-70CF-414B-A90C-4F185436FB1E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2" name="Group 1125">
            <a:extLst>
              <a:ext uri="{FF2B5EF4-FFF2-40B4-BE49-F238E27FC236}">
                <a16:creationId xmlns:a16="http://schemas.microsoft.com/office/drawing/2014/main" id="{9F60269C-87FC-7B4F-A842-9DC67B8EAA98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553" name="Freeform 1126">
              <a:extLst>
                <a:ext uri="{FF2B5EF4-FFF2-40B4-BE49-F238E27FC236}">
                  <a16:creationId xmlns:a16="http://schemas.microsoft.com/office/drawing/2014/main" id="{4FFBDA0B-A844-8843-929D-C2BE7773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Freeform 1127">
              <a:extLst>
                <a:ext uri="{FF2B5EF4-FFF2-40B4-BE49-F238E27FC236}">
                  <a16:creationId xmlns:a16="http://schemas.microsoft.com/office/drawing/2014/main" id="{4DD67F4B-94E5-6549-9752-6611AC95F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Freeform 1128">
              <a:extLst>
                <a:ext uri="{FF2B5EF4-FFF2-40B4-BE49-F238E27FC236}">
                  <a16:creationId xmlns:a16="http://schemas.microsoft.com/office/drawing/2014/main" id="{750A5FFB-1B12-7F4E-ACA4-2C377FE84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Freeform 1129">
              <a:extLst>
                <a:ext uri="{FF2B5EF4-FFF2-40B4-BE49-F238E27FC236}">
                  <a16:creationId xmlns:a16="http://schemas.microsoft.com/office/drawing/2014/main" id="{BF7E87D4-1AD3-EE4A-AFFC-99BD48F23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Freeform 1130">
              <a:extLst>
                <a:ext uri="{FF2B5EF4-FFF2-40B4-BE49-F238E27FC236}">
                  <a16:creationId xmlns:a16="http://schemas.microsoft.com/office/drawing/2014/main" id="{02E16596-C2DE-3647-A871-06DAECE0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Freeform 1131">
              <a:extLst>
                <a:ext uri="{FF2B5EF4-FFF2-40B4-BE49-F238E27FC236}">
                  <a16:creationId xmlns:a16="http://schemas.microsoft.com/office/drawing/2014/main" id="{B211ECED-3668-E64F-9A50-7022B4D89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59" name="Freeform 1132">
            <a:extLst>
              <a:ext uri="{FF2B5EF4-FFF2-40B4-BE49-F238E27FC236}">
                <a16:creationId xmlns:a16="http://schemas.microsoft.com/office/drawing/2014/main" id="{40336415-FBC4-6744-9E8F-8A7FFA68E1E9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0" name="Freeform 1133">
            <a:extLst>
              <a:ext uri="{FF2B5EF4-FFF2-40B4-BE49-F238E27FC236}">
                <a16:creationId xmlns:a16="http://schemas.microsoft.com/office/drawing/2014/main" id="{3285F14A-C4F3-9947-A672-077D1F6C1DF0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1" name="Freeform 1134">
            <a:extLst>
              <a:ext uri="{FF2B5EF4-FFF2-40B4-BE49-F238E27FC236}">
                <a16:creationId xmlns:a16="http://schemas.microsoft.com/office/drawing/2014/main" id="{67C2AAE8-4732-E741-A556-5B5FCAA1EF03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2" name="Freeform 1135">
            <a:extLst>
              <a:ext uri="{FF2B5EF4-FFF2-40B4-BE49-F238E27FC236}">
                <a16:creationId xmlns:a16="http://schemas.microsoft.com/office/drawing/2014/main" id="{7B5493A7-0ADE-DE4B-8A2D-B6930CC87E0D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3" name="Freeform 1136">
            <a:extLst>
              <a:ext uri="{FF2B5EF4-FFF2-40B4-BE49-F238E27FC236}">
                <a16:creationId xmlns:a16="http://schemas.microsoft.com/office/drawing/2014/main" id="{ABDF9575-98B6-4B4F-8A52-BE504AC28791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4" name="Freeform 1137">
            <a:extLst>
              <a:ext uri="{FF2B5EF4-FFF2-40B4-BE49-F238E27FC236}">
                <a16:creationId xmlns:a16="http://schemas.microsoft.com/office/drawing/2014/main" id="{0C2D4079-DE2C-DF42-840E-F0C84B211891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5" name="Picture 1140" descr="desktop_computer_stylized_medium">
            <a:extLst>
              <a:ext uri="{FF2B5EF4-FFF2-40B4-BE49-F238E27FC236}">
                <a16:creationId xmlns:a16="http://schemas.microsoft.com/office/drawing/2014/main" id="{A21E0DBE-D0FD-5041-856A-4ABB25A754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6" name="Freeform 1141">
            <a:extLst>
              <a:ext uri="{FF2B5EF4-FFF2-40B4-BE49-F238E27FC236}">
                <a16:creationId xmlns:a16="http://schemas.microsoft.com/office/drawing/2014/main" id="{53EA7EB9-B898-3D4C-B484-740149E12EE1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7" name="Picture 571" descr="fridge2.png">
            <a:extLst>
              <a:ext uri="{FF2B5EF4-FFF2-40B4-BE49-F238E27FC236}">
                <a16:creationId xmlns:a16="http://schemas.microsoft.com/office/drawing/2014/main" id="{577191EB-8A3F-834F-8B39-EC687206A99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8" name="Group 950">
            <a:extLst>
              <a:ext uri="{FF2B5EF4-FFF2-40B4-BE49-F238E27FC236}">
                <a16:creationId xmlns:a16="http://schemas.microsoft.com/office/drawing/2014/main" id="{5735042C-F4F6-E841-8E40-61483CCB327D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569" name="Freeform 951">
              <a:extLst>
                <a:ext uri="{FF2B5EF4-FFF2-40B4-BE49-F238E27FC236}">
                  <a16:creationId xmlns:a16="http://schemas.microsoft.com/office/drawing/2014/main" id="{22D3C551-A85F-3745-87FC-A070FB5E0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Rectangle 952">
              <a:extLst>
                <a:ext uri="{FF2B5EF4-FFF2-40B4-BE49-F238E27FC236}">
                  <a16:creationId xmlns:a16="http://schemas.microsoft.com/office/drawing/2014/main" id="{45DACCF3-C286-0A44-8A39-0E1089214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1" name="Freeform 953">
              <a:extLst>
                <a:ext uri="{FF2B5EF4-FFF2-40B4-BE49-F238E27FC236}">
                  <a16:creationId xmlns:a16="http://schemas.microsoft.com/office/drawing/2014/main" id="{96AEB937-A8A9-AC4F-B23A-6A1E4162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Freeform 954">
              <a:extLst>
                <a:ext uri="{FF2B5EF4-FFF2-40B4-BE49-F238E27FC236}">
                  <a16:creationId xmlns:a16="http://schemas.microsoft.com/office/drawing/2014/main" id="{783A8F2D-1994-A449-B405-01FDC788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Rectangle 955">
              <a:extLst>
                <a:ext uri="{FF2B5EF4-FFF2-40B4-BE49-F238E27FC236}">
                  <a16:creationId xmlns:a16="http://schemas.microsoft.com/office/drawing/2014/main" id="{79D1AAF6-E8EA-7047-903F-95811E5E5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4" name="Group 956">
              <a:extLst>
                <a:ext uri="{FF2B5EF4-FFF2-40B4-BE49-F238E27FC236}">
                  <a16:creationId xmlns:a16="http://schemas.microsoft.com/office/drawing/2014/main" id="{1986CD7C-E347-A446-88E4-265D76A881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99" name="AutoShape 957">
                <a:extLst>
                  <a:ext uri="{FF2B5EF4-FFF2-40B4-BE49-F238E27FC236}">
                    <a16:creationId xmlns:a16="http://schemas.microsoft.com/office/drawing/2014/main" id="{4C4FD478-8464-F646-81D2-1518B9D1A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00" name="AutoShape 958">
                <a:extLst>
                  <a:ext uri="{FF2B5EF4-FFF2-40B4-BE49-F238E27FC236}">
                    <a16:creationId xmlns:a16="http://schemas.microsoft.com/office/drawing/2014/main" id="{847BFDDE-1F32-9040-8229-CCE48BC9C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5" name="Rectangle 959">
              <a:extLst>
                <a:ext uri="{FF2B5EF4-FFF2-40B4-BE49-F238E27FC236}">
                  <a16:creationId xmlns:a16="http://schemas.microsoft.com/office/drawing/2014/main" id="{DA51FAAA-95BC-944E-9C3A-7AEC34F12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6" name="Group 960">
              <a:extLst>
                <a:ext uri="{FF2B5EF4-FFF2-40B4-BE49-F238E27FC236}">
                  <a16:creationId xmlns:a16="http://schemas.microsoft.com/office/drawing/2014/main" id="{0877EF25-76C4-0B4F-ACED-6500AD5778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97" name="AutoShape 961">
                <a:extLst>
                  <a:ext uri="{FF2B5EF4-FFF2-40B4-BE49-F238E27FC236}">
                    <a16:creationId xmlns:a16="http://schemas.microsoft.com/office/drawing/2014/main" id="{F5EB3355-E7EE-A34C-8207-46FCE1A47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8" name="AutoShape 962">
                <a:extLst>
                  <a:ext uri="{FF2B5EF4-FFF2-40B4-BE49-F238E27FC236}">
                    <a16:creationId xmlns:a16="http://schemas.microsoft.com/office/drawing/2014/main" id="{0AC6EC41-3E7E-9841-AA27-EDDD4280C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7" name="Rectangle 963">
              <a:extLst>
                <a:ext uri="{FF2B5EF4-FFF2-40B4-BE49-F238E27FC236}">
                  <a16:creationId xmlns:a16="http://schemas.microsoft.com/office/drawing/2014/main" id="{8FA0179A-A8BA-8A4D-B70B-90F6D3F1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8" name="Rectangle 964">
              <a:extLst>
                <a:ext uri="{FF2B5EF4-FFF2-40B4-BE49-F238E27FC236}">
                  <a16:creationId xmlns:a16="http://schemas.microsoft.com/office/drawing/2014/main" id="{6CD66963-1D27-A64B-8454-69F7B25BF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9" name="Group 965">
              <a:extLst>
                <a:ext uri="{FF2B5EF4-FFF2-40B4-BE49-F238E27FC236}">
                  <a16:creationId xmlns:a16="http://schemas.microsoft.com/office/drawing/2014/main" id="{CC6095E0-CC4B-1D4F-89A2-7F311C804C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95" name="AutoShape 966">
                <a:extLst>
                  <a:ext uri="{FF2B5EF4-FFF2-40B4-BE49-F238E27FC236}">
                    <a16:creationId xmlns:a16="http://schemas.microsoft.com/office/drawing/2014/main" id="{EB981CA6-F30D-7241-BDD5-D8C0C5731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6" name="AutoShape 967">
                <a:extLst>
                  <a:ext uri="{FF2B5EF4-FFF2-40B4-BE49-F238E27FC236}">
                    <a16:creationId xmlns:a16="http://schemas.microsoft.com/office/drawing/2014/main" id="{EC19E373-CAD4-6D4C-923F-C5D397A82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0" name="Freeform 968">
              <a:extLst>
                <a:ext uri="{FF2B5EF4-FFF2-40B4-BE49-F238E27FC236}">
                  <a16:creationId xmlns:a16="http://schemas.microsoft.com/office/drawing/2014/main" id="{72DFB21B-A2A0-1F46-B91B-027AD2996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1" name="Group 969">
              <a:extLst>
                <a:ext uri="{FF2B5EF4-FFF2-40B4-BE49-F238E27FC236}">
                  <a16:creationId xmlns:a16="http://schemas.microsoft.com/office/drawing/2014/main" id="{15849530-6472-3E49-8B7E-1A58856F5F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93" name="AutoShape 970">
                <a:extLst>
                  <a:ext uri="{FF2B5EF4-FFF2-40B4-BE49-F238E27FC236}">
                    <a16:creationId xmlns:a16="http://schemas.microsoft.com/office/drawing/2014/main" id="{CBCF62DB-5E67-CA49-8D3A-662080ADF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4" name="AutoShape 971">
                <a:extLst>
                  <a:ext uri="{FF2B5EF4-FFF2-40B4-BE49-F238E27FC236}">
                    <a16:creationId xmlns:a16="http://schemas.microsoft.com/office/drawing/2014/main" id="{6DB4EBDB-D578-3545-BDB8-9CA4781E0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2" name="Rectangle 972">
              <a:extLst>
                <a:ext uri="{FF2B5EF4-FFF2-40B4-BE49-F238E27FC236}">
                  <a16:creationId xmlns:a16="http://schemas.microsoft.com/office/drawing/2014/main" id="{E250C3E9-ACB1-6A4D-95A3-B9B16C1BD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3" name="Freeform 973">
              <a:extLst>
                <a:ext uri="{FF2B5EF4-FFF2-40B4-BE49-F238E27FC236}">
                  <a16:creationId xmlns:a16="http://schemas.microsoft.com/office/drawing/2014/main" id="{33C50C5C-2AB7-F242-98DA-3307FEF17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Freeform 974">
              <a:extLst>
                <a:ext uri="{FF2B5EF4-FFF2-40B4-BE49-F238E27FC236}">
                  <a16:creationId xmlns:a16="http://schemas.microsoft.com/office/drawing/2014/main" id="{A79D503A-1A02-C445-981A-74B8D6355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Oval 975">
              <a:extLst>
                <a:ext uri="{FF2B5EF4-FFF2-40B4-BE49-F238E27FC236}">
                  <a16:creationId xmlns:a16="http://schemas.microsoft.com/office/drawing/2014/main" id="{8FA994E3-BACE-B240-9222-28281650B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6" name="Freeform 976">
              <a:extLst>
                <a:ext uri="{FF2B5EF4-FFF2-40B4-BE49-F238E27FC236}">
                  <a16:creationId xmlns:a16="http://schemas.microsoft.com/office/drawing/2014/main" id="{3DD7BC31-D168-4F45-B7FD-B1E08C297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AutoShape 977">
              <a:extLst>
                <a:ext uri="{FF2B5EF4-FFF2-40B4-BE49-F238E27FC236}">
                  <a16:creationId xmlns:a16="http://schemas.microsoft.com/office/drawing/2014/main" id="{E3605F0E-FB5C-B54D-946F-B89035AB4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8" name="AutoShape 978">
              <a:extLst>
                <a:ext uri="{FF2B5EF4-FFF2-40B4-BE49-F238E27FC236}">
                  <a16:creationId xmlns:a16="http://schemas.microsoft.com/office/drawing/2014/main" id="{41BAAFA9-F4F1-EE4C-B44E-039A2CDB0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9" name="Oval 979">
              <a:extLst>
                <a:ext uri="{FF2B5EF4-FFF2-40B4-BE49-F238E27FC236}">
                  <a16:creationId xmlns:a16="http://schemas.microsoft.com/office/drawing/2014/main" id="{64F7C1B8-8B9D-F447-9E1C-8D97DA0DA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0" name="Oval 980">
              <a:extLst>
                <a:ext uri="{FF2B5EF4-FFF2-40B4-BE49-F238E27FC236}">
                  <a16:creationId xmlns:a16="http://schemas.microsoft.com/office/drawing/2014/main" id="{888761A6-604E-F84B-B426-6C858F3F6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1" name="Oval 981">
              <a:extLst>
                <a:ext uri="{FF2B5EF4-FFF2-40B4-BE49-F238E27FC236}">
                  <a16:creationId xmlns:a16="http://schemas.microsoft.com/office/drawing/2014/main" id="{A16AC956-F306-D849-B69D-37547256E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2" name="Rectangle 982">
              <a:extLst>
                <a:ext uri="{FF2B5EF4-FFF2-40B4-BE49-F238E27FC236}">
                  <a16:creationId xmlns:a16="http://schemas.microsoft.com/office/drawing/2014/main" id="{AF3FD570-AA67-6449-8E26-A1C308370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01" name="Group 590">
            <a:extLst>
              <a:ext uri="{FF2B5EF4-FFF2-40B4-BE49-F238E27FC236}">
                <a16:creationId xmlns:a16="http://schemas.microsoft.com/office/drawing/2014/main" id="{9F1CF6AA-66CE-0A4D-8006-7E7CF9B2A53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602" name="Picture 591" descr="desktop_computer_stylized_medium">
              <a:extLst>
                <a:ext uri="{FF2B5EF4-FFF2-40B4-BE49-F238E27FC236}">
                  <a16:creationId xmlns:a16="http://schemas.microsoft.com/office/drawing/2014/main" id="{44C24668-E691-0B42-ACD3-0BF868FDF5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3" name="Freeform 592">
              <a:extLst>
                <a:ext uri="{FF2B5EF4-FFF2-40B4-BE49-F238E27FC236}">
                  <a16:creationId xmlns:a16="http://schemas.microsoft.com/office/drawing/2014/main" id="{CABD3030-DCAF-DD41-B18D-347BE0F2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04" name="Picture 1066" descr="laptop_keyboard">
            <a:extLst>
              <a:ext uri="{FF2B5EF4-FFF2-40B4-BE49-F238E27FC236}">
                <a16:creationId xmlns:a16="http://schemas.microsoft.com/office/drawing/2014/main" id="{2DF4403F-5EFE-304B-81A0-50FF7891E3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5" name="Freeform 1067">
            <a:extLst>
              <a:ext uri="{FF2B5EF4-FFF2-40B4-BE49-F238E27FC236}">
                <a16:creationId xmlns:a16="http://schemas.microsoft.com/office/drawing/2014/main" id="{FB570DDF-A8FB-DF4A-A4CA-015B87954374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06" name="Picture 1068" descr="screen">
            <a:extLst>
              <a:ext uri="{FF2B5EF4-FFF2-40B4-BE49-F238E27FC236}">
                <a16:creationId xmlns:a16="http://schemas.microsoft.com/office/drawing/2014/main" id="{944E3410-7020-E24A-8524-F1E9D0026E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7" name="Freeform 1069">
            <a:extLst>
              <a:ext uri="{FF2B5EF4-FFF2-40B4-BE49-F238E27FC236}">
                <a16:creationId xmlns:a16="http://schemas.microsoft.com/office/drawing/2014/main" id="{E46192AD-5DCB-8E44-99ED-54F5A61D337B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8" name="Freeform 1070">
            <a:extLst>
              <a:ext uri="{FF2B5EF4-FFF2-40B4-BE49-F238E27FC236}">
                <a16:creationId xmlns:a16="http://schemas.microsoft.com/office/drawing/2014/main" id="{1A14EC36-AA1C-E445-9DA6-6967319BA1F6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9" name="Freeform 1071">
            <a:extLst>
              <a:ext uri="{FF2B5EF4-FFF2-40B4-BE49-F238E27FC236}">
                <a16:creationId xmlns:a16="http://schemas.microsoft.com/office/drawing/2014/main" id="{B69D8D33-8C94-864D-B235-74D8D2C228CE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0" name="Freeform 1072">
            <a:extLst>
              <a:ext uri="{FF2B5EF4-FFF2-40B4-BE49-F238E27FC236}">
                <a16:creationId xmlns:a16="http://schemas.microsoft.com/office/drawing/2014/main" id="{0841F627-5CDD-9F4A-AD85-20D9D6603BFB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2" name="Freeform 1073">
            <a:extLst>
              <a:ext uri="{FF2B5EF4-FFF2-40B4-BE49-F238E27FC236}">
                <a16:creationId xmlns:a16="http://schemas.microsoft.com/office/drawing/2014/main" id="{EB79CA9C-4D69-D94C-B9A4-DEEEC0130836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3" name="Freeform 1074">
            <a:extLst>
              <a:ext uri="{FF2B5EF4-FFF2-40B4-BE49-F238E27FC236}">
                <a16:creationId xmlns:a16="http://schemas.microsoft.com/office/drawing/2014/main" id="{7D676693-034F-6A46-83DB-3286BADB201C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4" name="Group 1075">
            <a:extLst>
              <a:ext uri="{FF2B5EF4-FFF2-40B4-BE49-F238E27FC236}">
                <a16:creationId xmlns:a16="http://schemas.microsoft.com/office/drawing/2014/main" id="{94CC2DD5-B63F-AB48-93E7-34EC93B0FA2D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615" name="Freeform 1076">
              <a:extLst>
                <a:ext uri="{FF2B5EF4-FFF2-40B4-BE49-F238E27FC236}">
                  <a16:creationId xmlns:a16="http://schemas.microsoft.com/office/drawing/2014/main" id="{45FC5ED1-B408-A24E-8D6D-9AFCF871C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Freeform 1077">
              <a:extLst>
                <a:ext uri="{FF2B5EF4-FFF2-40B4-BE49-F238E27FC236}">
                  <a16:creationId xmlns:a16="http://schemas.microsoft.com/office/drawing/2014/main" id="{63598A40-CC5C-0A49-B903-A698BEDF0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Freeform 1078">
              <a:extLst>
                <a:ext uri="{FF2B5EF4-FFF2-40B4-BE49-F238E27FC236}">
                  <a16:creationId xmlns:a16="http://schemas.microsoft.com/office/drawing/2014/main" id="{CF8B9475-AD03-7E4E-ADB6-4F03AD469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Freeform 1079">
              <a:extLst>
                <a:ext uri="{FF2B5EF4-FFF2-40B4-BE49-F238E27FC236}">
                  <a16:creationId xmlns:a16="http://schemas.microsoft.com/office/drawing/2014/main" id="{7AE14138-8A2C-5545-B830-2034C4721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Freeform 1080">
              <a:extLst>
                <a:ext uri="{FF2B5EF4-FFF2-40B4-BE49-F238E27FC236}">
                  <a16:creationId xmlns:a16="http://schemas.microsoft.com/office/drawing/2014/main" id="{BAFE176C-693C-D14B-8E54-419850E2F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Freeform 1081">
              <a:extLst>
                <a:ext uri="{FF2B5EF4-FFF2-40B4-BE49-F238E27FC236}">
                  <a16:creationId xmlns:a16="http://schemas.microsoft.com/office/drawing/2014/main" id="{481014CC-D260-FA4C-9486-DDB3782B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21" name="Freeform 1082">
            <a:extLst>
              <a:ext uri="{FF2B5EF4-FFF2-40B4-BE49-F238E27FC236}">
                <a16:creationId xmlns:a16="http://schemas.microsoft.com/office/drawing/2014/main" id="{0652B59F-8997-E44F-9DA2-A76CAE887548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2" name="Freeform 1083">
            <a:extLst>
              <a:ext uri="{FF2B5EF4-FFF2-40B4-BE49-F238E27FC236}">
                <a16:creationId xmlns:a16="http://schemas.microsoft.com/office/drawing/2014/main" id="{C134975A-D4F2-FC47-864A-EE4E8A5F50A3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3" name="Freeform 1084">
            <a:extLst>
              <a:ext uri="{FF2B5EF4-FFF2-40B4-BE49-F238E27FC236}">
                <a16:creationId xmlns:a16="http://schemas.microsoft.com/office/drawing/2014/main" id="{C8CF8631-059E-1B4C-8273-B06B328E8D68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4" name="Freeform 1085">
            <a:extLst>
              <a:ext uri="{FF2B5EF4-FFF2-40B4-BE49-F238E27FC236}">
                <a16:creationId xmlns:a16="http://schemas.microsoft.com/office/drawing/2014/main" id="{D070118A-6981-6146-8460-7167D293A57A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5" name="Freeform 1086">
            <a:extLst>
              <a:ext uri="{FF2B5EF4-FFF2-40B4-BE49-F238E27FC236}">
                <a16:creationId xmlns:a16="http://schemas.microsoft.com/office/drawing/2014/main" id="{57A6D50A-6D07-5F4F-A135-05162A22DF19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6" name="Freeform 1087">
            <a:extLst>
              <a:ext uri="{FF2B5EF4-FFF2-40B4-BE49-F238E27FC236}">
                <a16:creationId xmlns:a16="http://schemas.microsoft.com/office/drawing/2014/main" id="{B57CACCE-EA63-FA47-B046-754890CFF439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27" name="Group 590">
            <a:extLst>
              <a:ext uri="{FF2B5EF4-FFF2-40B4-BE49-F238E27FC236}">
                <a16:creationId xmlns:a16="http://schemas.microsoft.com/office/drawing/2014/main" id="{C684AD49-1F76-2E49-9875-F55F5C619E6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628" name="Picture 591" descr="desktop_computer_stylized_medium">
              <a:extLst>
                <a:ext uri="{FF2B5EF4-FFF2-40B4-BE49-F238E27FC236}">
                  <a16:creationId xmlns:a16="http://schemas.microsoft.com/office/drawing/2014/main" id="{9C233B01-D652-D94E-B3AD-055B6CE781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9" name="Freeform 592">
              <a:extLst>
                <a:ext uri="{FF2B5EF4-FFF2-40B4-BE49-F238E27FC236}">
                  <a16:creationId xmlns:a16="http://schemas.microsoft.com/office/drawing/2014/main" id="{45269DD4-CA63-354D-9145-2A95C038D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0" name="Group 590">
            <a:extLst>
              <a:ext uri="{FF2B5EF4-FFF2-40B4-BE49-F238E27FC236}">
                <a16:creationId xmlns:a16="http://schemas.microsoft.com/office/drawing/2014/main" id="{0649F6EB-AA9E-484D-9520-3B36D71ADC5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631" name="Picture 591" descr="desktop_computer_stylized_medium">
              <a:extLst>
                <a:ext uri="{FF2B5EF4-FFF2-40B4-BE49-F238E27FC236}">
                  <a16:creationId xmlns:a16="http://schemas.microsoft.com/office/drawing/2014/main" id="{A80EE6BA-65D7-E743-873F-A7517F7598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2" name="Freeform 592">
              <a:extLst>
                <a:ext uri="{FF2B5EF4-FFF2-40B4-BE49-F238E27FC236}">
                  <a16:creationId xmlns:a16="http://schemas.microsoft.com/office/drawing/2014/main" id="{C0427B55-470C-CE4E-8B2F-538CBD4C9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33" name="Picture 1066" descr="laptop_keyboard">
            <a:extLst>
              <a:ext uri="{FF2B5EF4-FFF2-40B4-BE49-F238E27FC236}">
                <a16:creationId xmlns:a16="http://schemas.microsoft.com/office/drawing/2014/main" id="{7E86700F-0659-2444-B8EB-DDF9D7443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" name="Freeform 1067">
            <a:extLst>
              <a:ext uri="{FF2B5EF4-FFF2-40B4-BE49-F238E27FC236}">
                <a16:creationId xmlns:a16="http://schemas.microsoft.com/office/drawing/2014/main" id="{D0C73A4D-4EE5-6547-9535-596AA6C1E74B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35" name="Picture 1068" descr="screen">
            <a:extLst>
              <a:ext uri="{FF2B5EF4-FFF2-40B4-BE49-F238E27FC236}">
                <a16:creationId xmlns:a16="http://schemas.microsoft.com/office/drawing/2014/main" id="{72679D1F-55A3-3D46-9C15-B6855404FA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6" name="Freeform 1069">
            <a:extLst>
              <a:ext uri="{FF2B5EF4-FFF2-40B4-BE49-F238E27FC236}">
                <a16:creationId xmlns:a16="http://schemas.microsoft.com/office/drawing/2014/main" id="{0090A7D7-2EEE-7A40-BDF6-D8EB8EC7D1AA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7" name="Freeform 1070">
            <a:extLst>
              <a:ext uri="{FF2B5EF4-FFF2-40B4-BE49-F238E27FC236}">
                <a16:creationId xmlns:a16="http://schemas.microsoft.com/office/drawing/2014/main" id="{62CD4469-E9F3-074E-8E3F-B2FB2BD5C728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8" name="Freeform 1071">
            <a:extLst>
              <a:ext uri="{FF2B5EF4-FFF2-40B4-BE49-F238E27FC236}">
                <a16:creationId xmlns:a16="http://schemas.microsoft.com/office/drawing/2014/main" id="{41C025FD-F727-2C4E-A46F-159776521102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9" name="Freeform 1072">
            <a:extLst>
              <a:ext uri="{FF2B5EF4-FFF2-40B4-BE49-F238E27FC236}">
                <a16:creationId xmlns:a16="http://schemas.microsoft.com/office/drawing/2014/main" id="{92FB0144-ED94-C644-8B90-48F964F041EE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0" name="Freeform 1073">
            <a:extLst>
              <a:ext uri="{FF2B5EF4-FFF2-40B4-BE49-F238E27FC236}">
                <a16:creationId xmlns:a16="http://schemas.microsoft.com/office/drawing/2014/main" id="{CC7DD2D1-2C6B-304B-886C-E637D8EECC42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1" name="Freeform 1074">
            <a:extLst>
              <a:ext uri="{FF2B5EF4-FFF2-40B4-BE49-F238E27FC236}">
                <a16:creationId xmlns:a16="http://schemas.microsoft.com/office/drawing/2014/main" id="{B5075C7D-43EF-CB4F-9772-0B399EF07E3C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42" name="Group 1075">
            <a:extLst>
              <a:ext uri="{FF2B5EF4-FFF2-40B4-BE49-F238E27FC236}">
                <a16:creationId xmlns:a16="http://schemas.microsoft.com/office/drawing/2014/main" id="{42D595E1-A9DF-AD4D-A448-EAE685181A33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643" name="Freeform 1076">
              <a:extLst>
                <a:ext uri="{FF2B5EF4-FFF2-40B4-BE49-F238E27FC236}">
                  <a16:creationId xmlns:a16="http://schemas.microsoft.com/office/drawing/2014/main" id="{73BB355F-7BE7-3643-AB0E-1E33B1E48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Freeform 1077">
              <a:extLst>
                <a:ext uri="{FF2B5EF4-FFF2-40B4-BE49-F238E27FC236}">
                  <a16:creationId xmlns:a16="http://schemas.microsoft.com/office/drawing/2014/main" id="{DD7674E1-A0E9-6546-9ED9-04C38C29D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Freeform 1078">
              <a:extLst>
                <a:ext uri="{FF2B5EF4-FFF2-40B4-BE49-F238E27FC236}">
                  <a16:creationId xmlns:a16="http://schemas.microsoft.com/office/drawing/2014/main" id="{6CFAEFD0-AD44-E043-941C-CA6230AED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Freeform 1079">
              <a:extLst>
                <a:ext uri="{FF2B5EF4-FFF2-40B4-BE49-F238E27FC236}">
                  <a16:creationId xmlns:a16="http://schemas.microsoft.com/office/drawing/2014/main" id="{F9E1206F-F131-CD41-B627-0F2E53467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Freeform 1080">
              <a:extLst>
                <a:ext uri="{FF2B5EF4-FFF2-40B4-BE49-F238E27FC236}">
                  <a16:creationId xmlns:a16="http://schemas.microsoft.com/office/drawing/2014/main" id="{C1E69A23-230D-E048-AB45-A8F1EB82D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Freeform 1081">
              <a:extLst>
                <a:ext uri="{FF2B5EF4-FFF2-40B4-BE49-F238E27FC236}">
                  <a16:creationId xmlns:a16="http://schemas.microsoft.com/office/drawing/2014/main" id="{5D1FA66C-543A-BE44-BBAD-820B337FE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9" name="Freeform 1082">
            <a:extLst>
              <a:ext uri="{FF2B5EF4-FFF2-40B4-BE49-F238E27FC236}">
                <a16:creationId xmlns:a16="http://schemas.microsoft.com/office/drawing/2014/main" id="{05A53DFD-D467-6641-9B5B-AA0B0347DAF9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Freeform 1083">
            <a:extLst>
              <a:ext uri="{FF2B5EF4-FFF2-40B4-BE49-F238E27FC236}">
                <a16:creationId xmlns:a16="http://schemas.microsoft.com/office/drawing/2014/main" id="{E45FA42A-135C-5E4B-8C86-F7D6D3290275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Freeform 1084">
            <a:extLst>
              <a:ext uri="{FF2B5EF4-FFF2-40B4-BE49-F238E27FC236}">
                <a16:creationId xmlns:a16="http://schemas.microsoft.com/office/drawing/2014/main" id="{08BCB393-F0B1-C74C-8664-A7480276FA77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Freeform 1085">
            <a:extLst>
              <a:ext uri="{FF2B5EF4-FFF2-40B4-BE49-F238E27FC236}">
                <a16:creationId xmlns:a16="http://schemas.microsoft.com/office/drawing/2014/main" id="{BA97F2EB-4585-B740-888A-642557480BDC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Freeform 1086">
            <a:extLst>
              <a:ext uri="{FF2B5EF4-FFF2-40B4-BE49-F238E27FC236}">
                <a16:creationId xmlns:a16="http://schemas.microsoft.com/office/drawing/2014/main" id="{FC4B34A3-ED6A-5C49-B61A-26C234FE910C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4" name="Freeform 1087">
            <a:extLst>
              <a:ext uri="{FF2B5EF4-FFF2-40B4-BE49-F238E27FC236}">
                <a16:creationId xmlns:a16="http://schemas.microsoft.com/office/drawing/2014/main" id="{609779CF-F45E-1A40-B368-F5391E30CFFA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55" name="Group 983">
            <a:extLst>
              <a:ext uri="{FF2B5EF4-FFF2-40B4-BE49-F238E27FC236}">
                <a16:creationId xmlns:a16="http://schemas.microsoft.com/office/drawing/2014/main" id="{0CA2A68F-7B1F-9841-B2DC-75135ED8D017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656" name="Freeform 984">
              <a:extLst>
                <a:ext uri="{FF2B5EF4-FFF2-40B4-BE49-F238E27FC236}">
                  <a16:creationId xmlns:a16="http://schemas.microsoft.com/office/drawing/2014/main" id="{FF08FA16-1BD8-6740-B637-D7406EE8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Rectangle 985">
              <a:extLst>
                <a:ext uri="{FF2B5EF4-FFF2-40B4-BE49-F238E27FC236}">
                  <a16:creationId xmlns:a16="http://schemas.microsoft.com/office/drawing/2014/main" id="{4632954C-254E-2D40-B4D8-B4FC143E6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58" name="Freeform 986">
              <a:extLst>
                <a:ext uri="{FF2B5EF4-FFF2-40B4-BE49-F238E27FC236}">
                  <a16:creationId xmlns:a16="http://schemas.microsoft.com/office/drawing/2014/main" id="{4A663A44-D828-6F4E-8E0E-24A502636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Freeform 987">
              <a:extLst>
                <a:ext uri="{FF2B5EF4-FFF2-40B4-BE49-F238E27FC236}">
                  <a16:creationId xmlns:a16="http://schemas.microsoft.com/office/drawing/2014/main" id="{1F9A777B-5FD5-D54B-B034-014CD5C7B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Rectangle 988">
              <a:extLst>
                <a:ext uri="{FF2B5EF4-FFF2-40B4-BE49-F238E27FC236}">
                  <a16:creationId xmlns:a16="http://schemas.microsoft.com/office/drawing/2014/main" id="{9DA9C864-EBFB-C845-A775-CD9BD10C6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1" name="Group 989">
              <a:extLst>
                <a:ext uri="{FF2B5EF4-FFF2-40B4-BE49-F238E27FC236}">
                  <a16:creationId xmlns:a16="http://schemas.microsoft.com/office/drawing/2014/main" id="{C10DD862-9750-AB40-A423-291A415DB5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86" name="AutoShape 990">
                <a:extLst>
                  <a:ext uri="{FF2B5EF4-FFF2-40B4-BE49-F238E27FC236}">
                    <a16:creationId xmlns:a16="http://schemas.microsoft.com/office/drawing/2014/main" id="{FC6DB9B2-5599-1241-AA92-A6803FE1F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7" name="AutoShape 991">
                <a:extLst>
                  <a:ext uri="{FF2B5EF4-FFF2-40B4-BE49-F238E27FC236}">
                    <a16:creationId xmlns:a16="http://schemas.microsoft.com/office/drawing/2014/main" id="{A4D63315-7800-E64F-9FDB-223C975DA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2" name="Rectangle 992">
              <a:extLst>
                <a:ext uri="{FF2B5EF4-FFF2-40B4-BE49-F238E27FC236}">
                  <a16:creationId xmlns:a16="http://schemas.microsoft.com/office/drawing/2014/main" id="{C5B0DA11-2139-474B-853B-636A9B475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3" name="Group 993">
              <a:extLst>
                <a:ext uri="{FF2B5EF4-FFF2-40B4-BE49-F238E27FC236}">
                  <a16:creationId xmlns:a16="http://schemas.microsoft.com/office/drawing/2014/main" id="{168377B5-DB44-0A44-A1C2-BA33B71A49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84" name="AutoShape 994">
                <a:extLst>
                  <a:ext uri="{FF2B5EF4-FFF2-40B4-BE49-F238E27FC236}">
                    <a16:creationId xmlns:a16="http://schemas.microsoft.com/office/drawing/2014/main" id="{B5ACFE45-E230-0048-94E7-A444BE3B0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5" name="AutoShape 995">
                <a:extLst>
                  <a:ext uri="{FF2B5EF4-FFF2-40B4-BE49-F238E27FC236}">
                    <a16:creationId xmlns:a16="http://schemas.microsoft.com/office/drawing/2014/main" id="{9C02DFCA-A242-4C47-ACD5-4371610F8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4" name="Rectangle 996">
              <a:extLst>
                <a:ext uri="{FF2B5EF4-FFF2-40B4-BE49-F238E27FC236}">
                  <a16:creationId xmlns:a16="http://schemas.microsoft.com/office/drawing/2014/main" id="{3C2910E2-D930-F848-860D-12A4867CF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5" name="Rectangle 997">
              <a:extLst>
                <a:ext uri="{FF2B5EF4-FFF2-40B4-BE49-F238E27FC236}">
                  <a16:creationId xmlns:a16="http://schemas.microsoft.com/office/drawing/2014/main" id="{F258DE3C-9D14-3946-B3C5-C8F76975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6" name="Group 998">
              <a:extLst>
                <a:ext uri="{FF2B5EF4-FFF2-40B4-BE49-F238E27FC236}">
                  <a16:creationId xmlns:a16="http://schemas.microsoft.com/office/drawing/2014/main" id="{AA28527E-0275-E74C-843A-4C63FF1893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2" name="AutoShape 999">
                <a:extLst>
                  <a:ext uri="{FF2B5EF4-FFF2-40B4-BE49-F238E27FC236}">
                    <a16:creationId xmlns:a16="http://schemas.microsoft.com/office/drawing/2014/main" id="{0454E723-8017-1E4A-A4F5-E795EA77E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3" name="AutoShape 1000">
                <a:extLst>
                  <a:ext uri="{FF2B5EF4-FFF2-40B4-BE49-F238E27FC236}">
                    <a16:creationId xmlns:a16="http://schemas.microsoft.com/office/drawing/2014/main" id="{3D1B2726-1C09-E14E-9DD0-63E52A89E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7" name="Freeform 1001">
              <a:extLst>
                <a:ext uri="{FF2B5EF4-FFF2-40B4-BE49-F238E27FC236}">
                  <a16:creationId xmlns:a16="http://schemas.microsoft.com/office/drawing/2014/main" id="{8303E497-6D7B-3A4D-A1E7-F7CC0F441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68" name="Group 1002">
              <a:extLst>
                <a:ext uri="{FF2B5EF4-FFF2-40B4-BE49-F238E27FC236}">
                  <a16:creationId xmlns:a16="http://schemas.microsoft.com/office/drawing/2014/main" id="{660A7463-A4A0-524F-A827-2B9CC38D4E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0" name="AutoShape 1003">
                <a:extLst>
                  <a:ext uri="{FF2B5EF4-FFF2-40B4-BE49-F238E27FC236}">
                    <a16:creationId xmlns:a16="http://schemas.microsoft.com/office/drawing/2014/main" id="{0D60C760-F7CE-F940-804B-72D0E13DD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1" name="AutoShape 1004">
                <a:extLst>
                  <a:ext uri="{FF2B5EF4-FFF2-40B4-BE49-F238E27FC236}">
                    <a16:creationId xmlns:a16="http://schemas.microsoft.com/office/drawing/2014/main" id="{27CADAC0-4E97-2841-ABD3-CFB82DDEC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9" name="Rectangle 1005">
              <a:extLst>
                <a:ext uri="{FF2B5EF4-FFF2-40B4-BE49-F238E27FC236}">
                  <a16:creationId xmlns:a16="http://schemas.microsoft.com/office/drawing/2014/main" id="{3842004F-C59C-364C-9A90-5492B5FB5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0" name="Freeform 1006">
              <a:extLst>
                <a:ext uri="{FF2B5EF4-FFF2-40B4-BE49-F238E27FC236}">
                  <a16:creationId xmlns:a16="http://schemas.microsoft.com/office/drawing/2014/main" id="{CDCD76B8-A3EF-F641-AB2E-6D2AAE610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Freeform 1007">
              <a:extLst>
                <a:ext uri="{FF2B5EF4-FFF2-40B4-BE49-F238E27FC236}">
                  <a16:creationId xmlns:a16="http://schemas.microsoft.com/office/drawing/2014/main" id="{329902B1-F17A-8448-97A0-873B2B1C9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Oval 1008">
              <a:extLst>
                <a:ext uri="{FF2B5EF4-FFF2-40B4-BE49-F238E27FC236}">
                  <a16:creationId xmlns:a16="http://schemas.microsoft.com/office/drawing/2014/main" id="{1BDC9B10-AE69-4A44-BE44-553FA299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3" name="Freeform 1009">
              <a:extLst>
                <a:ext uri="{FF2B5EF4-FFF2-40B4-BE49-F238E27FC236}">
                  <a16:creationId xmlns:a16="http://schemas.microsoft.com/office/drawing/2014/main" id="{DF30F9D0-0B64-1A40-989B-3F4C8708A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AutoShape 1010">
              <a:extLst>
                <a:ext uri="{FF2B5EF4-FFF2-40B4-BE49-F238E27FC236}">
                  <a16:creationId xmlns:a16="http://schemas.microsoft.com/office/drawing/2014/main" id="{FE4A2C71-C8BD-4A4E-A60C-A9B3EADC2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5" name="AutoShape 1011">
              <a:extLst>
                <a:ext uri="{FF2B5EF4-FFF2-40B4-BE49-F238E27FC236}">
                  <a16:creationId xmlns:a16="http://schemas.microsoft.com/office/drawing/2014/main" id="{EBD0648A-C802-B64D-AE4B-4FAC0F009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Oval 1012">
              <a:extLst>
                <a:ext uri="{FF2B5EF4-FFF2-40B4-BE49-F238E27FC236}">
                  <a16:creationId xmlns:a16="http://schemas.microsoft.com/office/drawing/2014/main" id="{858B5DBB-FEAB-FE4C-89A0-53321C8B6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7" name="Oval 1013">
              <a:extLst>
                <a:ext uri="{FF2B5EF4-FFF2-40B4-BE49-F238E27FC236}">
                  <a16:creationId xmlns:a16="http://schemas.microsoft.com/office/drawing/2014/main" id="{87FF97B1-E7BD-7B46-99E9-8B9DAE9B4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8" name="Oval 1014">
              <a:extLst>
                <a:ext uri="{FF2B5EF4-FFF2-40B4-BE49-F238E27FC236}">
                  <a16:creationId xmlns:a16="http://schemas.microsoft.com/office/drawing/2014/main" id="{A5AE0069-24A0-5742-BE8B-D0554E8E8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Rectangle 1015">
              <a:extLst>
                <a:ext uri="{FF2B5EF4-FFF2-40B4-BE49-F238E27FC236}">
                  <a16:creationId xmlns:a16="http://schemas.microsoft.com/office/drawing/2014/main" id="{04B21AAC-B875-A64F-858B-87B060344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88" name="Group 590">
            <a:extLst>
              <a:ext uri="{FF2B5EF4-FFF2-40B4-BE49-F238E27FC236}">
                <a16:creationId xmlns:a16="http://schemas.microsoft.com/office/drawing/2014/main" id="{29199B0D-5754-994B-BD15-78138DA6C8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689" name="Picture 591" descr="desktop_computer_stylized_medium">
              <a:extLst>
                <a:ext uri="{FF2B5EF4-FFF2-40B4-BE49-F238E27FC236}">
                  <a16:creationId xmlns:a16="http://schemas.microsoft.com/office/drawing/2014/main" id="{D720DC0E-12DB-B24B-9AA2-5856D8BCC2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592">
              <a:extLst>
                <a:ext uri="{FF2B5EF4-FFF2-40B4-BE49-F238E27FC236}">
                  <a16:creationId xmlns:a16="http://schemas.microsoft.com/office/drawing/2014/main" id="{AFDF3D60-A976-AF47-B2D5-B16367CD4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5B174846-657A-184A-9901-7C89E7B77AC1}"/>
              </a:ext>
            </a:extLst>
          </p:cNvPr>
          <p:cNvGrpSpPr/>
          <p:nvPr/>
        </p:nvGrpSpPr>
        <p:grpSpPr>
          <a:xfrm>
            <a:off x="7439074" y="1859725"/>
            <a:ext cx="1802647" cy="1120859"/>
            <a:chOff x="7439074" y="1859725"/>
            <a:chExt cx="1802647" cy="1120859"/>
          </a:xfrm>
        </p:grpSpPr>
        <p:pic>
          <p:nvPicPr>
            <p:cNvPr id="798" name="Picture 799" descr="cell_tower_radiation copy">
              <a:extLst>
                <a:ext uri="{FF2B5EF4-FFF2-40B4-BE49-F238E27FC236}">
                  <a16:creationId xmlns:a16="http://schemas.microsoft.com/office/drawing/2014/main" id="{0F3F181F-9B3B-0047-A196-F204B5AF08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9" name="Line 426">
              <a:extLst>
                <a:ext uri="{FF2B5EF4-FFF2-40B4-BE49-F238E27FC236}">
                  <a16:creationId xmlns:a16="http://schemas.microsoft.com/office/drawing/2014/main" id="{5F422E50-F228-D342-AFE4-531C3A8F2C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07860" y="2700359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00" name="Group 783">
              <a:extLst>
                <a:ext uri="{FF2B5EF4-FFF2-40B4-BE49-F238E27FC236}">
                  <a16:creationId xmlns:a16="http://schemas.microsoft.com/office/drawing/2014/main" id="{367216C3-087E-2F4A-8AB5-D7C4F44819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0698" y="2309376"/>
              <a:ext cx="298450" cy="464008"/>
              <a:chOff x="3130" y="3288"/>
              <a:chExt cx="410" cy="742"/>
            </a:xfrm>
          </p:grpSpPr>
          <p:sp>
            <p:nvSpPr>
              <p:cNvPr id="813" name="Line 270">
                <a:extLst>
                  <a:ext uri="{FF2B5EF4-FFF2-40B4-BE49-F238E27FC236}">
                    <a16:creationId xmlns:a16="http://schemas.microsoft.com/office/drawing/2014/main" id="{9B831ABE-379C-E144-B48A-C8EA6817D9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Line 271">
                <a:extLst>
                  <a:ext uri="{FF2B5EF4-FFF2-40B4-BE49-F238E27FC236}">
                    <a16:creationId xmlns:a16="http://schemas.microsoft.com/office/drawing/2014/main" id="{D8C5E467-D179-EB47-B339-89E3DFE2E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Line 272">
                <a:extLst>
                  <a:ext uri="{FF2B5EF4-FFF2-40B4-BE49-F238E27FC236}">
                    <a16:creationId xmlns:a16="http://schemas.microsoft.com/office/drawing/2014/main" id="{0A4C54B8-0FBE-C544-9657-F08564D9F6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" name="Line 273">
                <a:extLst>
                  <a:ext uri="{FF2B5EF4-FFF2-40B4-BE49-F238E27FC236}">
                    <a16:creationId xmlns:a16="http://schemas.microsoft.com/office/drawing/2014/main" id="{0C447304-57B1-9F41-83B4-3C526842B3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7" name="Line 274">
                <a:extLst>
                  <a:ext uri="{FF2B5EF4-FFF2-40B4-BE49-F238E27FC236}">
                    <a16:creationId xmlns:a16="http://schemas.microsoft.com/office/drawing/2014/main" id="{0F0C9BDB-22CC-C542-9EC9-9346CBDDF2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8" name="Line 275">
                <a:extLst>
                  <a:ext uri="{FF2B5EF4-FFF2-40B4-BE49-F238E27FC236}">
                    <a16:creationId xmlns:a16="http://schemas.microsoft.com/office/drawing/2014/main" id="{ADEE564A-0C19-2B4E-ACC0-3B3CE2E59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9" name="Line 276">
                <a:extLst>
                  <a:ext uri="{FF2B5EF4-FFF2-40B4-BE49-F238E27FC236}">
                    <a16:creationId xmlns:a16="http://schemas.microsoft.com/office/drawing/2014/main" id="{180D0D0D-B877-AE4B-8B63-859E335DA4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0" name="Line 277">
                <a:extLst>
                  <a:ext uri="{FF2B5EF4-FFF2-40B4-BE49-F238E27FC236}">
                    <a16:creationId xmlns:a16="http://schemas.microsoft.com/office/drawing/2014/main" id="{8870BFF5-544D-CD46-A0D3-8D1678DAC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1" name="Line 278">
                <a:extLst>
                  <a:ext uri="{FF2B5EF4-FFF2-40B4-BE49-F238E27FC236}">
                    <a16:creationId xmlns:a16="http://schemas.microsoft.com/office/drawing/2014/main" id="{3B7FCA89-96FF-3049-A46F-CB5466E0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2" name="Line 279">
                <a:extLst>
                  <a:ext uri="{FF2B5EF4-FFF2-40B4-BE49-F238E27FC236}">
                    <a16:creationId xmlns:a16="http://schemas.microsoft.com/office/drawing/2014/main" id="{68CBE7AC-B9AA-6C42-8B6F-8488EB27CF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3" name="Line 280">
                <a:extLst>
                  <a:ext uri="{FF2B5EF4-FFF2-40B4-BE49-F238E27FC236}">
                    <a16:creationId xmlns:a16="http://schemas.microsoft.com/office/drawing/2014/main" id="{B77493E3-FCE6-D847-8E5D-8EE6B86256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" name="Line 281">
                <a:extLst>
                  <a:ext uri="{FF2B5EF4-FFF2-40B4-BE49-F238E27FC236}">
                    <a16:creationId xmlns:a16="http://schemas.microsoft.com/office/drawing/2014/main" id="{C2A158BD-55F2-6F48-8CC2-4DB3E9C2B5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" name="Line 282">
                <a:extLst>
                  <a:ext uri="{FF2B5EF4-FFF2-40B4-BE49-F238E27FC236}">
                    <a16:creationId xmlns:a16="http://schemas.microsoft.com/office/drawing/2014/main" id="{A299FD2C-2D08-BD4A-8880-6A808A822D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6" name="Line 283">
                <a:extLst>
                  <a:ext uri="{FF2B5EF4-FFF2-40B4-BE49-F238E27FC236}">
                    <a16:creationId xmlns:a16="http://schemas.microsoft.com/office/drawing/2014/main" id="{416DF23E-B121-A44C-9E27-3D4055C469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7" name="Line 284">
                <a:extLst>
                  <a:ext uri="{FF2B5EF4-FFF2-40B4-BE49-F238E27FC236}">
                    <a16:creationId xmlns:a16="http://schemas.microsoft.com/office/drawing/2014/main" id="{877D3541-ADC7-F742-B84E-CDC9E86E22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1" name="Group 800">
              <a:extLst>
                <a:ext uri="{FF2B5EF4-FFF2-40B4-BE49-F238E27FC236}">
                  <a16:creationId xmlns:a16="http://schemas.microsoft.com/office/drawing/2014/main" id="{6A16B6BB-EAF4-C64E-BBDB-2CED8CBD91F4}"/>
                </a:ext>
              </a:extLst>
            </p:cNvPr>
            <p:cNvGrpSpPr/>
            <p:nvPr/>
          </p:nvGrpSpPr>
          <p:grpSpPr>
            <a:xfrm>
              <a:off x="8439827" y="2812309"/>
              <a:ext cx="353678" cy="168275"/>
              <a:chOff x="7493876" y="2774731"/>
              <a:chExt cx="1481958" cy="894622"/>
            </a:xfrm>
          </p:grpSpPr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5D0E3F0B-5A07-804B-895B-FEDAFBB7D15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7" name="Oval 806">
                <a:extLst>
                  <a:ext uri="{FF2B5EF4-FFF2-40B4-BE49-F238E27FC236}">
                    <a16:creationId xmlns:a16="http://schemas.microsoft.com/office/drawing/2014/main" id="{5EE244E3-B70C-7049-B95F-C5AED3D2163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08" name="Group 807">
                <a:extLst>
                  <a:ext uri="{FF2B5EF4-FFF2-40B4-BE49-F238E27FC236}">
                    <a16:creationId xmlns:a16="http://schemas.microsoft.com/office/drawing/2014/main" id="{9EEBCB0F-2224-6F4A-BD28-053E903B54C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09" name="Freeform 808">
                  <a:extLst>
                    <a:ext uri="{FF2B5EF4-FFF2-40B4-BE49-F238E27FC236}">
                      <a16:creationId xmlns:a16="http://schemas.microsoft.com/office/drawing/2014/main" id="{BBA53BE0-8593-5F46-B5FB-39E8D52F905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" name="Freeform 809">
                  <a:extLst>
                    <a:ext uri="{FF2B5EF4-FFF2-40B4-BE49-F238E27FC236}">
                      <a16:creationId xmlns:a16="http://schemas.microsoft.com/office/drawing/2014/main" id="{AC36D354-26B1-CE46-88EE-F9831E85F11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1" name="Freeform 810">
                  <a:extLst>
                    <a:ext uri="{FF2B5EF4-FFF2-40B4-BE49-F238E27FC236}">
                      <a16:creationId xmlns:a16="http://schemas.microsoft.com/office/drawing/2014/main" id="{77C2675D-9EBC-3941-8C9A-9F3DE269E9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2" name="Freeform 811">
                  <a:extLst>
                    <a:ext uri="{FF2B5EF4-FFF2-40B4-BE49-F238E27FC236}">
                      <a16:creationId xmlns:a16="http://schemas.microsoft.com/office/drawing/2014/main" id="{988F11CD-1245-E84A-AE4F-3F6E2CE4EB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802" name="Picture 654" descr="antenna_radiation_stylized">
              <a:extLst>
                <a:ext uri="{FF2B5EF4-FFF2-40B4-BE49-F238E27FC236}">
                  <a16:creationId xmlns:a16="http://schemas.microsoft.com/office/drawing/2014/main" id="{DF548A0C-8575-8C4E-A297-BD9D8ECDAE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0224" y="1859725"/>
              <a:ext cx="415925" cy="88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3" name="Picture 1017" descr="antenna_stylized">
              <a:extLst>
                <a:ext uri="{FF2B5EF4-FFF2-40B4-BE49-F238E27FC236}">
                  <a16:creationId xmlns:a16="http://schemas.microsoft.com/office/drawing/2014/main" id="{66AB5667-75D4-A94D-9F8C-425A6F69D8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9074" y="235661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4" name="Picture 1017" descr="antenna_stylized">
              <a:extLst>
                <a:ext uri="{FF2B5EF4-FFF2-40B4-BE49-F238E27FC236}">
                  <a16:creationId xmlns:a16="http://schemas.microsoft.com/office/drawing/2014/main" id="{829EAF33-F173-5D4B-A3FA-7C4D55FD46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7781" y="231972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5" name="Picture 1017" descr="antenna_stylized">
              <a:extLst>
                <a:ext uri="{FF2B5EF4-FFF2-40B4-BE49-F238E27FC236}">
                  <a16:creationId xmlns:a16="http://schemas.microsoft.com/office/drawing/2014/main" id="{C1D3975B-CC4F-4340-BEE6-84BEF60FB1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1019" y="205912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D4C0F681-03B6-964A-BAE3-205762CCA6B5}"/>
              </a:ext>
            </a:extLst>
          </p:cNvPr>
          <p:cNvGrpSpPr/>
          <p:nvPr/>
        </p:nvGrpSpPr>
        <p:grpSpPr>
          <a:xfrm>
            <a:off x="7493518" y="3325424"/>
            <a:ext cx="911538" cy="843226"/>
            <a:chOff x="7493518" y="3325424"/>
            <a:chExt cx="911538" cy="843226"/>
          </a:xfrm>
        </p:grpSpPr>
        <p:pic>
          <p:nvPicPr>
            <p:cNvPr id="783" name="Picture 777" descr="access_point_stylized_small">
              <a:extLst>
                <a:ext uri="{FF2B5EF4-FFF2-40B4-BE49-F238E27FC236}">
                  <a16:creationId xmlns:a16="http://schemas.microsoft.com/office/drawing/2014/main" id="{2841F168-7E00-DA47-A63E-4CBDD1444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3882" y="3861899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86DCDDDF-AFAE-1547-A0AE-2F70DAF3F592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16238"/>
              <a:chOff x="7493518" y="3325424"/>
              <a:chExt cx="911538" cy="816238"/>
            </a:xfrm>
          </p:grpSpPr>
          <p:sp>
            <p:nvSpPr>
              <p:cNvPr id="785" name="Line 443">
                <a:extLst>
                  <a:ext uri="{FF2B5EF4-FFF2-40B4-BE49-F238E27FC236}">
                    <a16:creationId xmlns:a16="http://schemas.microsoft.com/office/drawing/2014/main" id="{5D0DD196-A69E-7741-A20B-B3445A729D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7778" y="3829970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6" name="Line 449">
                <a:extLst>
                  <a:ext uri="{FF2B5EF4-FFF2-40B4-BE49-F238E27FC236}">
                    <a16:creationId xmlns:a16="http://schemas.microsoft.com/office/drawing/2014/main" id="{04F3D1A6-53B4-A547-A1BE-FC16FE6DDE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57253" y="4041107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87" name="Picture 778" descr="antenna_radiation_stylized">
                <a:extLst>
                  <a:ext uri="{FF2B5EF4-FFF2-40B4-BE49-F238E27FC236}">
                    <a16:creationId xmlns:a16="http://schemas.microsoft.com/office/drawing/2014/main" id="{F572F24E-2FED-7B47-9038-D48AE24886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88" name="Group 787">
                <a:extLst>
                  <a:ext uri="{FF2B5EF4-FFF2-40B4-BE49-F238E27FC236}">
                    <a16:creationId xmlns:a16="http://schemas.microsoft.com/office/drawing/2014/main" id="{3F5EDC11-7425-EA47-8922-670B4791D051}"/>
                  </a:ext>
                </a:extLst>
              </p:cNvPr>
              <p:cNvGrpSpPr/>
              <p:nvPr/>
            </p:nvGrpSpPr>
            <p:grpSpPr>
              <a:xfrm>
                <a:off x="8050070" y="3965994"/>
                <a:ext cx="354986" cy="175668"/>
                <a:chOff x="7493876" y="2774731"/>
                <a:chExt cx="1481958" cy="894622"/>
              </a:xfrm>
            </p:grpSpPr>
            <p:sp>
              <p:nvSpPr>
                <p:cNvPr id="791" name="Freeform 790">
                  <a:extLst>
                    <a:ext uri="{FF2B5EF4-FFF2-40B4-BE49-F238E27FC236}">
                      <a16:creationId xmlns:a16="http://schemas.microsoft.com/office/drawing/2014/main" id="{2C6868B5-8FE8-5440-8D6C-1E2D02C4167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92" name="Oval 791">
                  <a:extLst>
                    <a:ext uri="{FF2B5EF4-FFF2-40B4-BE49-F238E27FC236}">
                      <a16:creationId xmlns:a16="http://schemas.microsoft.com/office/drawing/2014/main" id="{5948F688-43AB-F849-8F32-527F6846418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93" name="Group 792">
                  <a:extLst>
                    <a:ext uri="{FF2B5EF4-FFF2-40B4-BE49-F238E27FC236}">
                      <a16:creationId xmlns:a16="http://schemas.microsoft.com/office/drawing/2014/main" id="{ED2C56A7-6B07-6541-846B-DB2BCD06787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94" name="Freeform 793">
                    <a:extLst>
                      <a:ext uri="{FF2B5EF4-FFF2-40B4-BE49-F238E27FC236}">
                        <a16:creationId xmlns:a16="http://schemas.microsoft.com/office/drawing/2014/main" id="{982899D8-60AC-D34D-99CB-EAE0213C704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5" name="Freeform 794">
                    <a:extLst>
                      <a:ext uri="{FF2B5EF4-FFF2-40B4-BE49-F238E27FC236}">
                        <a16:creationId xmlns:a16="http://schemas.microsoft.com/office/drawing/2014/main" id="{1EEC62B8-B295-0445-B6B3-5FEB276EE6C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6" name="Freeform 795">
                    <a:extLst>
                      <a:ext uri="{FF2B5EF4-FFF2-40B4-BE49-F238E27FC236}">
                        <a16:creationId xmlns:a16="http://schemas.microsoft.com/office/drawing/2014/main" id="{B353BEBF-42E4-3741-9D4B-38F8AB23ADDF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7" name="Freeform 796">
                    <a:extLst>
                      <a:ext uri="{FF2B5EF4-FFF2-40B4-BE49-F238E27FC236}">
                        <a16:creationId xmlns:a16="http://schemas.microsoft.com/office/drawing/2014/main" id="{5147EAB3-57D3-024C-8666-B45A03B9D86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89" name="Picture 1115" descr="antenna_stylized">
                <a:extLst>
                  <a:ext uri="{FF2B5EF4-FFF2-40B4-BE49-F238E27FC236}">
                    <a16:creationId xmlns:a16="http://schemas.microsoft.com/office/drawing/2014/main" id="{A0B69F9B-12DD-CC4B-9D9D-B55D119F01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93518" y="341914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90" name="Picture 1115" descr="antenna_stylized">
                <a:extLst>
                  <a:ext uri="{FF2B5EF4-FFF2-40B4-BE49-F238E27FC236}">
                    <a16:creationId xmlns:a16="http://schemas.microsoft.com/office/drawing/2014/main" id="{CC075267-6EBC-F048-ADFD-3F42F43247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03435" y="33254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6" name="Group 695">
            <a:extLst>
              <a:ext uri="{FF2B5EF4-FFF2-40B4-BE49-F238E27FC236}">
                <a16:creationId xmlns:a16="http://schemas.microsoft.com/office/drawing/2014/main" id="{0DCD27D4-221C-6D44-9F31-EBD7E36A04FF}"/>
              </a:ext>
            </a:extLst>
          </p:cNvPr>
          <p:cNvGrpSpPr/>
          <p:nvPr/>
        </p:nvGrpSpPr>
        <p:grpSpPr>
          <a:xfrm>
            <a:off x="7975881" y="4741266"/>
            <a:ext cx="2318709" cy="1245936"/>
            <a:chOff x="7948367" y="4775686"/>
            <a:chExt cx="2318709" cy="1245936"/>
          </a:xfrm>
        </p:grpSpPr>
        <p:sp>
          <p:nvSpPr>
            <p:cNvPr id="712" name="Line 428">
              <a:extLst>
                <a:ext uri="{FF2B5EF4-FFF2-40B4-BE49-F238E27FC236}">
                  <a16:creationId xmlns:a16="http://schemas.microsoft.com/office/drawing/2014/main" id="{EE23C8F6-122A-D148-A76E-6EA7F2BC39D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9789609" y="5251739"/>
              <a:ext cx="388062" cy="75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Line 435">
              <a:extLst>
                <a:ext uri="{FF2B5EF4-FFF2-40B4-BE49-F238E27FC236}">
                  <a16:creationId xmlns:a16="http://schemas.microsoft.com/office/drawing/2014/main" id="{D222CB2D-3ADA-0843-903A-8F48B10A9F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0207" y="5117334"/>
              <a:ext cx="226800" cy="127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Line 440">
              <a:extLst>
                <a:ext uri="{FF2B5EF4-FFF2-40B4-BE49-F238E27FC236}">
                  <a16:creationId xmlns:a16="http://schemas.microsoft.com/office/drawing/2014/main" id="{49B4C458-1BF7-194D-AE77-1227E631E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59425" y="5036562"/>
              <a:ext cx="404236" cy="20777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15" name="Group 714">
              <a:extLst>
                <a:ext uri="{FF2B5EF4-FFF2-40B4-BE49-F238E27FC236}">
                  <a16:creationId xmlns:a16="http://schemas.microsoft.com/office/drawing/2014/main" id="{4D06C368-FE89-684A-A1A5-D0633A430B28}"/>
                </a:ext>
              </a:extLst>
            </p:cNvPr>
            <p:cNvGrpSpPr/>
            <p:nvPr/>
          </p:nvGrpSpPr>
          <p:grpSpPr>
            <a:xfrm>
              <a:off x="7948367" y="4775686"/>
              <a:ext cx="2318709" cy="1245936"/>
              <a:chOff x="7948367" y="4775686"/>
              <a:chExt cx="2318709" cy="1245936"/>
            </a:xfrm>
          </p:grpSpPr>
          <p:sp>
            <p:nvSpPr>
              <p:cNvPr id="716" name="Line 430">
                <a:extLst>
                  <a:ext uri="{FF2B5EF4-FFF2-40B4-BE49-F238E27FC236}">
                    <a16:creationId xmlns:a16="http://schemas.microsoft.com/office/drawing/2014/main" id="{111E0023-CEDD-5847-80D5-885300C4DA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09926" y="5405286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431">
                <a:extLst>
                  <a:ext uri="{FF2B5EF4-FFF2-40B4-BE49-F238E27FC236}">
                    <a16:creationId xmlns:a16="http://schemas.microsoft.com/office/drawing/2014/main" id="{3E7CDC3C-3209-1A4F-87D3-674E359647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32959" y="4838517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8" name="Line 432">
                <a:extLst>
                  <a:ext uri="{FF2B5EF4-FFF2-40B4-BE49-F238E27FC236}">
                    <a16:creationId xmlns:a16="http://schemas.microsoft.com/office/drawing/2014/main" id="{CD147BEB-8DE6-D440-BF88-66217D74E8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50066" y="4838517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9" name="Line 433">
                <a:extLst>
                  <a:ext uri="{FF2B5EF4-FFF2-40B4-BE49-F238E27FC236}">
                    <a16:creationId xmlns:a16="http://schemas.microsoft.com/office/drawing/2014/main" id="{39694D1D-424B-B648-9E6F-76DAC6E8BD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21744" y="5108876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0" name="Line 436">
                <a:extLst>
                  <a:ext uri="{FF2B5EF4-FFF2-40B4-BE49-F238E27FC236}">
                    <a16:creationId xmlns:a16="http://schemas.microsoft.com/office/drawing/2014/main" id="{95F48D06-1D40-BF47-8A3C-D82F3A488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48367" y="5290470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1" name="Line 439">
                <a:extLst>
                  <a:ext uri="{FF2B5EF4-FFF2-40B4-BE49-F238E27FC236}">
                    <a16:creationId xmlns:a16="http://schemas.microsoft.com/office/drawing/2014/main" id="{5357C446-2FB3-E74C-8A07-179EB4EB5F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73817" y="5282252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2" name="Line 440">
                <a:extLst>
                  <a:ext uri="{FF2B5EF4-FFF2-40B4-BE49-F238E27FC236}">
                    <a16:creationId xmlns:a16="http://schemas.microsoft.com/office/drawing/2014/main" id="{08475D00-13F9-234F-AEC9-02A37C99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488731" y="5307931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3" name="Line 441">
                <a:extLst>
                  <a:ext uri="{FF2B5EF4-FFF2-40B4-BE49-F238E27FC236}">
                    <a16:creationId xmlns:a16="http://schemas.microsoft.com/office/drawing/2014/main" id="{B8ACC1C4-09B2-E54F-8E41-832BD0211F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488731" y="5258048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" name="Line 428">
                <a:extLst>
                  <a:ext uri="{FF2B5EF4-FFF2-40B4-BE49-F238E27FC236}">
                    <a16:creationId xmlns:a16="http://schemas.microsoft.com/office/drawing/2014/main" id="{18DD3761-537E-DD46-A17C-8ADAA7EE32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85545" y="5583471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25" name="Picture 781" descr="antenna_radiation_stylized">
                <a:extLst>
                  <a:ext uri="{FF2B5EF4-FFF2-40B4-BE49-F238E27FC236}">
                    <a16:creationId xmlns:a16="http://schemas.microsoft.com/office/drawing/2014/main" id="{2976AB02-6CE7-9249-9C93-C1332C048F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6" name="Picture 780" descr="access_point_stylized_small">
                <a:extLst>
                  <a:ext uri="{FF2B5EF4-FFF2-40B4-BE49-F238E27FC236}">
                    <a16:creationId xmlns:a16="http://schemas.microsoft.com/office/drawing/2014/main" id="{6F0EEAFB-7AC7-0946-8A7F-5EA6B72B11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90610" y="5524232"/>
                <a:ext cx="380935" cy="317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27" name="Group 726">
                <a:extLst>
                  <a:ext uri="{FF2B5EF4-FFF2-40B4-BE49-F238E27FC236}">
                    <a16:creationId xmlns:a16="http://schemas.microsoft.com/office/drawing/2014/main" id="{5954D618-FBF9-C345-9F23-C01280C127E5}"/>
                  </a:ext>
                </a:extLst>
              </p:cNvPr>
              <p:cNvGrpSpPr/>
              <p:nvPr/>
            </p:nvGrpSpPr>
            <p:grpSpPr>
              <a:xfrm>
                <a:off x="9783558" y="4989983"/>
                <a:ext cx="393760" cy="218578"/>
                <a:chOff x="7493876" y="2774731"/>
                <a:chExt cx="1481958" cy="894622"/>
              </a:xfrm>
            </p:grpSpPr>
            <p:sp>
              <p:nvSpPr>
                <p:cNvPr id="762" name="Freeform 761">
                  <a:extLst>
                    <a:ext uri="{FF2B5EF4-FFF2-40B4-BE49-F238E27FC236}">
                      <a16:creationId xmlns:a16="http://schemas.microsoft.com/office/drawing/2014/main" id="{636243EE-CD02-454D-82FD-6EEB25FCDD1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63" name="Oval 762">
                  <a:extLst>
                    <a:ext uri="{FF2B5EF4-FFF2-40B4-BE49-F238E27FC236}">
                      <a16:creationId xmlns:a16="http://schemas.microsoft.com/office/drawing/2014/main" id="{FB4E9FE5-4C60-AE44-BD2C-5BF23EFFEF91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64" name="Group 763">
                  <a:extLst>
                    <a:ext uri="{FF2B5EF4-FFF2-40B4-BE49-F238E27FC236}">
                      <a16:creationId xmlns:a16="http://schemas.microsoft.com/office/drawing/2014/main" id="{EFA6F8EE-C488-4349-878F-9BF60F346D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65" name="Freeform 764">
                    <a:extLst>
                      <a:ext uri="{FF2B5EF4-FFF2-40B4-BE49-F238E27FC236}">
                        <a16:creationId xmlns:a16="http://schemas.microsoft.com/office/drawing/2014/main" id="{97393DF7-195E-2F4F-82CB-3C6BD1D0E34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" name="Freeform 765">
                    <a:extLst>
                      <a:ext uri="{FF2B5EF4-FFF2-40B4-BE49-F238E27FC236}">
                        <a16:creationId xmlns:a16="http://schemas.microsoft.com/office/drawing/2014/main" id="{B14B71E7-B35F-244B-AE92-E22CEEBCB57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" name="Freeform 766">
                    <a:extLst>
                      <a:ext uri="{FF2B5EF4-FFF2-40B4-BE49-F238E27FC236}">
                        <a16:creationId xmlns:a16="http://schemas.microsoft.com/office/drawing/2014/main" id="{3F8D3E1D-561B-3B43-8AA8-D510E6D81FF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8" name="Freeform 767">
                    <a:extLst>
                      <a:ext uri="{FF2B5EF4-FFF2-40B4-BE49-F238E27FC236}">
                        <a16:creationId xmlns:a16="http://schemas.microsoft.com/office/drawing/2014/main" id="{0A8A1B98-CCC6-D04C-AB35-B4CF8E1FE6F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8" name="Group 727">
                <a:extLst>
                  <a:ext uri="{FF2B5EF4-FFF2-40B4-BE49-F238E27FC236}">
                    <a16:creationId xmlns:a16="http://schemas.microsoft.com/office/drawing/2014/main" id="{A4BF2326-F72B-4D44-AB5E-FA5677500BC1}"/>
                  </a:ext>
                </a:extLst>
              </p:cNvPr>
              <p:cNvGrpSpPr/>
              <p:nvPr/>
            </p:nvGrpSpPr>
            <p:grpSpPr>
              <a:xfrm>
                <a:off x="9849365" y="5339037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55" name="Rectangle 754">
                  <a:extLst>
                    <a:ext uri="{FF2B5EF4-FFF2-40B4-BE49-F238E27FC236}">
                      <a16:creationId xmlns:a16="http://schemas.microsoft.com/office/drawing/2014/main" id="{DC027102-0C14-7248-A2F3-65F33ABF562E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" name="Freeform 755">
                  <a:extLst>
                    <a:ext uri="{FF2B5EF4-FFF2-40B4-BE49-F238E27FC236}">
                      <a16:creationId xmlns:a16="http://schemas.microsoft.com/office/drawing/2014/main" id="{980E0FB0-7178-574B-9CC3-F983A49601A7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57" name="Group 756">
                  <a:extLst>
                    <a:ext uri="{FF2B5EF4-FFF2-40B4-BE49-F238E27FC236}">
                      <a16:creationId xmlns:a16="http://schemas.microsoft.com/office/drawing/2014/main" id="{F3718A2B-DF8C-644A-8AD5-9AE3A516ACAE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A646382B-2393-E749-A3D4-EF0CC3BF8F01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4C661089-6DD6-E04C-B3FB-704CA149AE07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0D85DFF8-1612-AE43-B01F-C23DD18940D1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1" name="Freeform 760">
                    <a:extLst>
                      <a:ext uri="{FF2B5EF4-FFF2-40B4-BE49-F238E27FC236}">
                        <a16:creationId xmlns:a16="http://schemas.microsoft.com/office/drawing/2014/main" id="{CAD8BC7C-EDFF-5E4F-9217-F38940897442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9" name="Group 728">
                <a:extLst>
                  <a:ext uri="{FF2B5EF4-FFF2-40B4-BE49-F238E27FC236}">
                    <a16:creationId xmlns:a16="http://schemas.microsoft.com/office/drawing/2014/main" id="{90BA791C-5E82-8E48-B01D-A70016EF25B1}"/>
                  </a:ext>
                </a:extLst>
              </p:cNvPr>
              <p:cNvGrpSpPr/>
              <p:nvPr/>
            </p:nvGrpSpPr>
            <p:grpSpPr>
              <a:xfrm>
                <a:off x="8676619" y="4967420"/>
                <a:ext cx="393760" cy="218578"/>
                <a:chOff x="7493876" y="2774731"/>
                <a:chExt cx="1481958" cy="894622"/>
              </a:xfrm>
            </p:grpSpPr>
            <p:sp>
              <p:nvSpPr>
                <p:cNvPr id="748" name="Freeform 747">
                  <a:extLst>
                    <a:ext uri="{FF2B5EF4-FFF2-40B4-BE49-F238E27FC236}">
                      <a16:creationId xmlns:a16="http://schemas.microsoft.com/office/drawing/2014/main" id="{7295C9B8-8891-F843-B2BC-F512083F8B3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49" name="Oval 748">
                  <a:extLst>
                    <a:ext uri="{FF2B5EF4-FFF2-40B4-BE49-F238E27FC236}">
                      <a16:creationId xmlns:a16="http://schemas.microsoft.com/office/drawing/2014/main" id="{62A1EBCC-A055-B14A-ACE0-FBB569B3789C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50" name="Group 749">
                  <a:extLst>
                    <a:ext uri="{FF2B5EF4-FFF2-40B4-BE49-F238E27FC236}">
                      <a16:creationId xmlns:a16="http://schemas.microsoft.com/office/drawing/2014/main" id="{A673596B-DF48-4443-95FF-67FD13B350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29BD7C6B-F549-004A-927F-E851051563D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A787B705-3029-374E-B732-8A7714A04A5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3" name="Freeform 752">
                    <a:extLst>
                      <a:ext uri="{FF2B5EF4-FFF2-40B4-BE49-F238E27FC236}">
                        <a16:creationId xmlns:a16="http://schemas.microsoft.com/office/drawing/2014/main" id="{BCD99309-683B-2142-B12D-3016AA72653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4" name="Freeform 753">
                    <a:extLst>
                      <a:ext uri="{FF2B5EF4-FFF2-40B4-BE49-F238E27FC236}">
                        <a16:creationId xmlns:a16="http://schemas.microsoft.com/office/drawing/2014/main" id="{B48E2BD3-D8E7-B44A-A9A8-4EF6F60EE3B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0" name="Group 729">
                <a:extLst>
                  <a:ext uri="{FF2B5EF4-FFF2-40B4-BE49-F238E27FC236}">
                    <a16:creationId xmlns:a16="http://schemas.microsoft.com/office/drawing/2014/main" id="{C0B13FE0-E014-6546-A016-44A612DE1C55}"/>
                  </a:ext>
                </a:extLst>
              </p:cNvPr>
              <p:cNvGrpSpPr/>
              <p:nvPr/>
            </p:nvGrpSpPr>
            <p:grpSpPr>
              <a:xfrm>
                <a:off x="8311520" y="5194433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41" name="Rectangle 740">
                  <a:extLst>
                    <a:ext uri="{FF2B5EF4-FFF2-40B4-BE49-F238E27FC236}">
                      <a16:creationId xmlns:a16="http://schemas.microsoft.com/office/drawing/2014/main" id="{EDA89DC9-5E4B-074C-9787-4F7236ACFD38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2" name="Freeform 741">
                  <a:extLst>
                    <a:ext uri="{FF2B5EF4-FFF2-40B4-BE49-F238E27FC236}">
                      <a16:creationId xmlns:a16="http://schemas.microsoft.com/office/drawing/2014/main" id="{F18987DF-ABB7-AD46-9C61-D6E7949C0F8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43" name="Group 742">
                  <a:extLst>
                    <a:ext uri="{FF2B5EF4-FFF2-40B4-BE49-F238E27FC236}">
                      <a16:creationId xmlns:a16="http://schemas.microsoft.com/office/drawing/2014/main" id="{942099AA-3C4C-B344-B1D2-FF577975231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44" name="Freeform 743">
                    <a:extLst>
                      <a:ext uri="{FF2B5EF4-FFF2-40B4-BE49-F238E27FC236}">
                        <a16:creationId xmlns:a16="http://schemas.microsoft.com/office/drawing/2014/main" id="{272F749C-C2D3-B543-A147-7CDAF9D20528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5" name="Freeform 744">
                    <a:extLst>
                      <a:ext uri="{FF2B5EF4-FFF2-40B4-BE49-F238E27FC236}">
                        <a16:creationId xmlns:a16="http://schemas.microsoft.com/office/drawing/2014/main" id="{9EEE5475-D87A-9E47-929E-ACA1C553A468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6" name="Freeform 745">
                    <a:extLst>
                      <a:ext uri="{FF2B5EF4-FFF2-40B4-BE49-F238E27FC236}">
                        <a16:creationId xmlns:a16="http://schemas.microsoft.com/office/drawing/2014/main" id="{8EEC67F2-35F0-6649-A4C3-F9D92646765D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" name="Freeform 746">
                    <a:extLst>
                      <a:ext uri="{FF2B5EF4-FFF2-40B4-BE49-F238E27FC236}">
                        <a16:creationId xmlns:a16="http://schemas.microsoft.com/office/drawing/2014/main" id="{ADD3B692-FB7F-9A40-84CE-458BD85ACA0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1" name="Group 730">
                <a:extLst>
                  <a:ext uri="{FF2B5EF4-FFF2-40B4-BE49-F238E27FC236}">
                    <a16:creationId xmlns:a16="http://schemas.microsoft.com/office/drawing/2014/main" id="{F35651AA-0479-DF4F-B945-A89BA27259A2}"/>
                  </a:ext>
                </a:extLst>
              </p:cNvPr>
              <p:cNvGrpSpPr/>
              <p:nvPr/>
            </p:nvGrpSpPr>
            <p:grpSpPr>
              <a:xfrm>
                <a:off x="9247893" y="4775686"/>
                <a:ext cx="393760" cy="218578"/>
                <a:chOff x="7493876" y="2774731"/>
                <a:chExt cx="1481958" cy="894622"/>
              </a:xfrm>
            </p:grpSpPr>
            <p:sp>
              <p:nvSpPr>
                <p:cNvPr id="734" name="Freeform 733">
                  <a:extLst>
                    <a:ext uri="{FF2B5EF4-FFF2-40B4-BE49-F238E27FC236}">
                      <a16:creationId xmlns:a16="http://schemas.microsoft.com/office/drawing/2014/main" id="{DEA0721B-F441-4C4F-98A9-2613C2273A64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35" name="Oval 734">
                  <a:extLst>
                    <a:ext uri="{FF2B5EF4-FFF2-40B4-BE49-F238E27FC236}">
                      <a16:creationId xmlns:a16="http://schemas.microsoft.com/office/drawing/2014/main" id="{66D1867D-6E69-5E41-A181-763D707AF96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36" name="Group 735">
                  <a:extLst>
                    <a:ext uri="{FF2B5EF4-FFF2-40B4-BE49-F238E27FC236}">
                      <a16:creationId xmlns:a16="http://schemas.microsoft.com/office/drawing/2014/main" id="{28241C44-BF4D-AD4D-95B8-15D036FC70A8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37" name="Freeform 736">
                    <a:extLst>
                      <a:ext uri="{FF2B5EF4-FFF2-40B4-BE49-F238E27FC236}">
                        <a16:creationId xmlns:a16="http://schemas.microsoft.com/office/drawing/2014/main" id="{149384C7-24ED-6E4B-80BF-9E01BCA709E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" name="Freeform 737">
                    <a:extLst>
                      <a:ext uri="{FF2B5EF4-FFF2-40B4-BE49-F238E27FC236}">
                        <a16:creationId xmlns:a16="http://schemas.microsoft.com/office/drawing/2014/main" id="{56752924-E0EA-DD41-A435-96CB86160F72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" name="Freeform 738">
                    <a:extLst>
                      <a:ext uri="{FF2B5EF4-FFF2-40B4-BE49-F238E27FC236}">
                        <a16:creationId xmlns:a16="http://schemas.microsoft.com/office/drawing/2014/main" id="{6855503F-0F66-2542-A01F-2F4D2A9908B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" name="Freeform 739">
                    <a:extLst>
                      <a:ext uri="{FF2B5EF4-FFF2-40B4-BE49-F238E27FC236}">
                        <a16:creationId xmlns:a16="http://schemas.microsoft.com/office/drawing/2014/main" id="{14482FFE-DD42-A649-8A13-0223FD33F57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32" name="Picture 1065" descr="antenna_stylized">
                <a:extLst>
                  <a:ext uri="{FF2B5EF4-FFF2-40B4-BE49-F238E27FC236}">
                    <a16:creationId xmlns:a16="http://schemas.microsoft.com/office/drawing/2014/main" id="{79F10334-532A-B04B-8924-5DE1BBE518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01681" y="5852809"/>
                <a:ext cx="307702" cy="168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3" name="Picture 1065" descr="antenna_stylized">
                <a:extLst>
                  <a:ext uri="{FF2B5EF4-FFF2-40B4-BE49-F238E27FC236}">
                    <a16:creationId xmlns:a16="http://schemas.microsoft.com/office/drawing/2014/main" id="{FB7AE41C-1F55-C340-AD66-050C2A4EDF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34746" y="5795138"/>
                <a:ext cx="316707" cy="1389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91" name="Rectangle 690">
            <a:extLst>
              <a:ext uri="{FF2B5EF4-FFF2-40B4-BE49-F238E27FC236}">
                <a16:creationId xmlns:a16="http://schemas.microsoft.com/office/drawing/2014/main" id="{C1D7B078-C7A6-F44D-AEF5-44DD747F3DEA}"/>
              </a:ext>
            </a:extLst>
          </p:cNvPr>
          <p:cNvSpPr/>
          <p:nvPr/>
        </p:nvSpPr>
        <p:spPr>
          <a:xfrm>
            <a:off x="7165428" y="1458055"/>
            <a:ext cx="4771884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9703A89-2812-1040-9CC3-7D50F0EBA100}"/>
              </a:ext>
            </a:extLst>
          </p:cNvPr>
          <p:cNvGrpSpPr/>
          <p:nvPr/>
        </p:nvGrpSpPr>
        <p:grpSpPr>
          <a:xfrm>
            <a:off x="10812889" y="3368642"/>
            <a:ext cx="890572" cy="1290085"/>
            <a:chOff x="10812889" y="3368642"/>
            <a:chExt cx="890572" cy="1290085"/>
          </a:xfrm>
        </p:grpSpPr>
        <p:sp>
          <p:nvSpPr>
            <p:cNvPr id="842" name="Oval 841">
              <a:extLst>
                <a:ext uri="{FF2B5EF4-FFF2-40B4-BE49-F238E27FC236}">
                  <a16:creationId xmlns:a16="http://schemas.microsoft.com/office/drawing/2014/main" id="{C93CD880-CF68-EE4B-8C16-070B95C89A1C}"/>
                </a:ext>
              </a:extLst>
            </p:cNvPr>
            <p:cNvSpPr/>
            <p:nvPr/>
          </p:nvSpPr>
          <p:spPr>
            <a:xfrm>
              <a:off x="10812889" y="3368642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Oval 842">
              <a:extLst>
                <a:ext uri="{FF2B5EF4-FFF2-40B4-BE49-F238E27FC236}">
                  <a16:creationId xmlns:a16="http://schemas.microsoft.com/office/drawing/2014/main" id="{30E2EA00-8881-B04F-93F9-85FC6B7CBA64}"/>
                </a:ext>
              </a:extLst>
            </p:cNvPr>
            <p:cNvSpPr/>
            <p:nvPr/>
          </p:nvSpPr>
          <p:spPr>
            <a:xfrm>
              <a:off x="10890418" y="4148658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27C44ADE-DBDD-6C45-BE46-4BD85E7C169D}"/>
              </a:ext>
            </a:extLst>
          </p:cNvPr>
          <p:cNvGrpSpPr/>
          <p:nvPr/>
        </p:nvGrpSpPr>
        <p:grpSpPr>
          <a:xfrm>
            <a:off x="10925982" y="4188911"/>
            <a:ext cx="657413" cy="451816"/>
            <a:chOff x="10925982" y="4188911"/>
            <a:chExt cx="657413" cy="451816"/>
          </a:xfrm>
        </p:grpSpPr>
        <p:grpSp>
          <p:nvGrpSpPr>
            <p:cNvPr id="698" name="Group 697">
              <a:extLst>
                <a:ext uri="{FF2B5EF4-FFF2-40B4-BE49-F238E27FC236}">
                  <a16:creationId xmlns:a16="http://schemas.microsoft.com/office/drawing/2014/main" id="{D56B297B-829D-4E47-89B5-3754FDB51ACD}"/>
                </a:ext>
              </a:extLst>
            </p:cNvPr>
            <p:cNvGrpSpPr/>
            <p:nvPr/>
          </p:nvGrpSpPr>
          <p:grpSpPr>
            <a:xfrm>
              <a:off x="11093556" y="4188911"/>
              <a:ext cx="489839" cy="451816"/>
              <a:chOff x="5103720" y="2693365"/>
              <a:chExt cx="611650" cy="414788"/>
            </a:xfrm>
          </p:grpSpPr>
          <p:cxnSp>
            <p:nvCxnSpPr>
              <p:cNvPr id="707" name="Straight Connector 706">
                <a:extLst>
                  <a:ext uri="{FF2B5EF4-FFF2-40B4-BE49-F238E27FC236}">
                    <a16:creationId xmlns:a16="http://schemas.microsoft.com/office/drawing/2014/main" id="{DEF22D8C-B2BE-2D49-A729-F0A5EEA168B9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08" name="Group 707">
                <a:extLst>
                  <a:ext uri="{FF2B5EF4-FFF2-40B4-BE49-F238E27FC236}">
                    <a16:creationId xmlns:a16="http://schemas.microsoft.com/office/drawing/2014/main" id="{5C0C0A0D-87CE-2E4F-AFAE-0EE30232979C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09" name="Picture 708" descr="server_rack.png">
                  <a:extLst>
                    <a:ext uri="{FF2B5EF4-FFF2-40B4-BE49-F238E27FC236}">
                      <a16:creationId xmlns:a16="http://schemas.microsoft.com/office/drawing/2014/main" id="{5562477B-400E-2B45-BE8E-551EFB1B0F6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0" name="Picture 709" descr="server_rack.png">
                  <a:extLst>
                    <a:ext uri="{FF2B5EF4-FFF2-40B4-BE49-F238E27FC236}">
                      <a16:creationId xmlns:a16="http://schemas.microsoft.com/office/drawing/2014/main" id="{E02C25DF-42E6-E64A-8716-84E6602161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1" name="Picture 710" descr="server_rack.png">
                  <a:extLst>
                    <a:ext uri="{FF2B5EF4-FFF2-40B4-BE49-F238E27FC236}">
                      <a16:creationId xmlns:a16="http://schemas.microsoft.com/office/drawing/2014/main" id="{8B99559D-D255-4948-A3E7-A60C41A8784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699" name="Group 698">
              <a:extLst>
                <a:ext uri="{FF2B5EF4-FFF2-40B4-BE49-F238E27FC236}">
                  <a16:creationId xmlns:a16="http://schemas.microsoft.com/office/drawing/2014/main" id="{B93F71A3-6B87-E94D-8930-107854C2A113}"/>
                </a:ext>
              </a:extLst>
            </p:cNvPr>
            <p:cNvGrpSpPr/>
            <p:nvPr/>
          </p:nvGrpSpPr>
          <p:grpSpPr>
            <a:xfrm>
              <a:off x="10925982" y="4369125"/>
              <a:ext cx="228295" cy="120400"/>
              <a:chOff x="7493876" y="2774731"/>
              <a:chExt cx="1481958" cy="894622"/>
            </a:xfrm>
          </p:grpSpPr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72B1CF24-8B2C-5A41-B708-DD0C448A7B2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01" name="Oval 700">
                <a:extLst>
                  <a:ext uri="{FF2B5EF4-FFF2-40B4-BE49-F238E27FC236}">
                    <a16:creationId xmlns:a16="http://schemas.microsoft.com/office/drawing/2014/main" id="{68AD8AF1-3EDA-2D4F-B68F-C78273AD7D3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02" name="Group 701">
                <a:extLst>
                  <a:ext uri="{FF2B5EF4-FFF2-40B4-BE49-F238E27FC236}">
                    <a16:creationId xmlns:a16="http://schemas.microsoft.com/office/drawing/2014/main" id="{8CBE9D29-044F-D846-9B53-7A5B17949AD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03" name="Freeform 702">
                  <a:extLst>
                    <a:ext uri="{FF2B5EF4-FFF2-40B4-BE49-F238E27FC236}">
                      <a16:creationId xmlns:a16="http://schemas.microsoft.com/office/drawing/2014/main" id="{57F26107-0AD7-1E48-86D5-588C79333F7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4" name="Freeform 703">
                  <a:extLst>
                    <a:ext uri="{FF2B5EF4-FFF2-40B4-BE49-F238E27FC236}">
                      <a16:creationId xmlns:a16="http://schemas.microsoft.com/office/drawing/2014/main" id="{F7905A03-592E-964A-821B-A9ADFEA9CA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5" name="Freeform 704">
                  <a:extLst>
                    <a:ext uri="{FF2B5EF4-FFF2-40B4-BE49-F238E27FC236}">
                      <a16:creationId xmlns:a16="http://schemas.microsoft.com/office/drawing/2014/main" id="{37A0F252-FF46-B64D-9EC8-C7D2AB56C65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6" name="Freeform 705">
                  <a:extLst>
                    <a:ext uri="{FF2B5EF4-FFF2-40B4-BE49-F238E27FC236}">
                      <a16:creationId xmlns:a16="http://schemas.microsoft.com/office/drawing/2014/main" id="{B06962A3-EE8A-CF47-AA2B-D1D3CA2B1DF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695" name="Group 694">
            <a:extLst>
              <a:ext uri="{FF2B5EF4-FFF2-40B4-BE49-F238E27FC236}">
                <a16:creationId xmlns:a16="http://schemas.microsoft.com/office/drawing/2014/main" id="{24E02CE3-8EE4-C04D-89FD-0BB704289629}"/>
              </a:ext>
            </a:extLst>
          </p:cNvPr>
          <p:cNvGrpSpPr/>
          <p:nvPr/>
        </p:nvGrpSpPr>
        <p:grpSpPr>
          <a:xfrm>
            <a:off x="10884085" y="3428485"/>
            <a:ext cx="604586" cy="405973"/>
            <a:chOff x="10884085" y="3428485"/>
            <a:chExt cx="604586" cy="405973"/>
          </a:xfrm>
        </p:grpSpPr>
        <p:grpSp>
          <p:nvGrpSpPr>
            <p:cNvPr id="769" name="Group 768">
              <a:extLst>
                <a:ext uri="{FF2B5EF4-FFF2-40B4-BE49-F238E27FC236}">
                  <a16:creationId xmlns:a16="http://schemas.microsoft.com/office/drawing/2014/main" id="{07BCE88E-5563-984A-B34F-30F0E6B35132}"/>
                </a:ext>
              </a:extLst>
            </p:cNvPr>
            <p:cNvGrpSpPr/>
            <p:nvPr/>
          </p:nvGrpSpPr>
          <p:grpSpPr>
            <a:xfrm>
              <a:off x="10884085" y="3601365"/>
              <a:ext cx="170989" cy="97052"/>
              <a:chOff x="7493876" y="2774731"/>
              <a:chExt cx="1481958" cy="894622"/>
            </a:xfrm>
          </p:grpSpPr>
          <p:sp>
            <p:nvSpPr>
              <p:cNvPr id="776" name="Freeform 775">
                <a:extLst>
                  <a:ext uri="{FF2B5EF4-FFF2-40B4-BE49-F238E27FC236}">
                    <a16:creationId xmlns:a16="http://schemas.microsoft.com/office/drawing/2014/main" id="{0A5B708B-8FCE-B04B-A369-E7BEA71E7AF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77" name="Oval 776">
                <a:extLst>
                  <a:ext uri="{FF2B5EF4-FFF2-40B4-BE49-F238E27FC236}">
                    <a16:creationId xmlns:a16="http://schemas.microsoft.com/office/drawing/2014/main" id="{D412B601-FC61-EC47-9BE1-E0DAFEC581F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78" name="Group 777">
                <a:extLst>
                  <a:ext uri="{FF2B5EF4-FFF2-40B4-BE49-F238E27FC236}">
                    <a16:creationId xmlns:a16="http://schemas.microsoft.com/office/drawing/2014/main" id="{E25C2619-A6AB-AE41-9E11-F75B9FBF5B9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79" name="Freeform 778">
                  <a:extLst>
                    <a:ext uri="{FF2B5EF4-FFF2-40B4-BE49-F238E27FC236}">
                      <a16:creationId xmlns:a16="http://schemas.microsoft.com/office/drawing/2014/main" id="{B503C3C0-F816-A941-9959-D78A0E87488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0" name="Freeform 779">
                  <a:extLst>
                    <a:ext uri="{FF2B5EF4-FFF2-40B4-BE49-F238E27FC236}">
                      <a16:creationId xmlns:a16="http://schemas.microsoft.com/office/drawing/2014/main" id="{E0AD4A62-9620-7742-90B4-E02FC0CEF23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1" name="Freeform 780">
                  <a:extLst>
                    <a:ext uri="{FF2B5EF4-FFF2-40B4-BE49-F238E27FC236}">
                      <a16:creationId xmlns:a16="http://schemas.microsoft.com/office/drawing/2014/main" id="{58AFCDDA-97B6-334C-8355-2FC27F40A71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" name="Freeform 781">
                  <a:extLst>
                    <a:ext uri="{FF2B5EF4-FFF2-40B4-BE49-F238E27FC236}">
                      <a16:creationId xmlns:a16="http://schemas.microsoft.com/office/drawing/2014/main" id="{BCE6B993-2546-A640-9F2A-6A378AEE64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70" name="Group 769">
              <a:extLst>
                <a:ext uri="{FF2B5EF4-FFF2-40B4-BE49-F238E27FC236}">
                  <a16:creationId xmlns:a16="http://schemas.microsoft.com/office/drawing/2014/main" id="{515E19E3-9283-F145-94B4-BFF4F1953ED3}"/>
                </a:ext>
              </a:extLst>
            </p:cNvPr>
            <p:cNvGrpSpPr/>
            <p:nvPr/>
          </p:nvGrpSpPr>
          <p:grpSpPr>
            <a:xfrm>
              <a:off x="11064947" y="3428485"/>
              <a:ext cx="423724" cy="405973"/>
              <a:chOff x="5103720" y="2693365"/>
              <a:chExt cx="611650" cy="414788"/>
            </a:xfrm>
          </p:grpSpPr>
          <p:cxnSp>
            <p:nvCxnSpPr>
              <p:cNvPr id="771" name="Straight Connector 770">
                <a:extLst>
                  <a:ext uri="{FF2B5EF4-FFF2-40B4-BE49-F238E27FC236}">
                    <a16:creationId xmlns:a16="http://schemas.microsoft.com/office/drawing/2014/main" id="{98230410-EACC-9946-B51B-4F35CECD923B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72" name="Group 771">
                <a:extLst>
                  <a:ext uri="{FF2B5EF4-FFF2-40B4-BE49-F238E27FC236}">
                    <a16:creationId xmlns:a16="http://schemas.microsoft.com/office/drawing/2014/main" id="{DFD5567E-6B11-0C4A-B14D-21C6708161A2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73" name="Picture 772" descr="server_rack.png">
                  <a:extLst>
                    <a:ext uri="{FF2B5EF4-FFF2-40B4-BE49-F238E27FC236}">
                      <a16:creationId xmlns:a16="http://schemas.microsoft.com/office/drawing/2014/main" id="{4C7C5920-D585-1443-8381-C103ECB4F64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4" name="Picture 773" descr="server_rack.png">
                  <a:extLst>
                    <a:ext uri="{FF2B5EF4-FFF2-40B4-BE49-F238E27FC236}">
                      <a16:creationId xmlns:a16="http://schemas.microsoft.com/office/drawing/2014/main" id="{24FEC400-95B7-4347-9F52-AA6D8EA94F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5" name="Picture 774" descr="server_rack.png">
                  <a:extLst>
                    <a:ext uri="{FF2B5EF4-FFF2-40B4-BE49-F238E27FC236}">
                      <a16:creationId xmlns:a16="http://schemas.microsoft.com/office/drawing/2014/main" id="{CC25D8FD-B4C7-8742-B028-D7509DF146F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pic>
        <p:nvPicPr>
          <p:cNvPr id="3074" name="Picture 2" descr="Big Data. Monster Storage: The Northeast Storage Exchange | MGHPCC">
            <a:extLst>
              <a:ext uri="{FF2B5EF4-FFF2-40B4-BE49-F238E27FC236}">
                <a16:creationId xmlns:a16="http://schemas.microsoft.com/office/drawing/2014/main" id="{C89DE861-360B-0E42-81AF-0A0B182D20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848" y="3263334"/>
            <a:ext cx="4773705" cy="23632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6BEE160-5109-3544-95E1-7962978DF301}"/>
              </a:ext>
            </a:extLst>
          </p:cNvPr>
          <p:cNvSpPr txBox="1"/>
          <p:nvPr/>
        </p:nvSpPr>
        <p:spPr>
          <a:xfrm flipH="1">
            <a:off x="860610" y="5688106"/>
            <a:ext cx="51098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Courtesy: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Massachusetts Green High Performance Computing Center (mghpcc.org)</a:t>
            </a:r>
          </a:p>
        </p:txBody>
      </p:sp>
      <p:sp>
        <p:nvSpPr>
          <p:cNvPr id="692" name="Slide Number Placeholder 5">
            <a:extLst>
              <a:ext uri="{FF2B5EF4-FFF2-40B4-BE49-F238E27FC236}">
                <a16:creationId xmlns:a16="http://schemas.microsoft.com/office/drawing/2014/main" id="{9C32830B-92C7-374B-922E-8C93D9E43E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36308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Host: sends </a:t>
            </a:r>
            <a:r>
              <a:rPr lang="en-US" altLang="en-US" sz="5400" b="0" i="1" dirty="0">
                <a:ea typeface="ＭＳ Ｐゴシック" panose="020B0600070205080204" pitchFamily="34" charset="-128"/>
              </a:rPr>
              <a:t>packets</a:t>
            </a:r>
            <a:r>
              <a:rPr lang="en-US" altLang="en-US" sz="5400" b="0" dirty="0">
                <a:ea typeface="ＭＳ Ｐゴシック" panose="020B0600070205080204" pitchFamily="34" charset="-128"/>
              </a:rPr>
              <a:t> of data</a:t>
            </a:r>
            <a:endParaRPr lang="en-US" sz="5400" b="0" dirty="0"/>
          </a:p>
        </p:txBody>
      </p:sp>
      <p:sp>
        <p:nvSpPr>
          <p:cNvPr id="110" name="Content Placeholder 52">
            <a:extLst>
              <a:ext uri="{FF2B5EF4-FFF2-40B4-BE49-F238E27FC236}">
                <a16:creationId xmlns:a16="http://schemas.microsoft.com/office/drawing/2014/main" id="{A98B0054-C347-AD46-AD0F-D56091B68BA0}"/>
              </a:ext>
            </a:extLst>
          </p:cNvPr>
          <p:cNvSpPr txBox="1">
            <a:spLocks/>
          </p:cNvSpPr>
          <p:nvPr/>
        </p:nvSpPr>
        <p:spPr>
          <a:xfrm>
            <a:off x="848710" y="1286477"/>
            <a:ext cx="5501619" cy="4672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host sending function: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takes application message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breaks into smaller chunks, known as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packets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of length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bits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transmits packet into access network at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transmission rate 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link transmission rate, aka link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capacity, aka link bandwidth</a:t>
            </a:r>
          </a:p>
        </p:txBody>
      </p:sp>
      <p:grpSp>
        <p:nvGrpSpPr>
          <p:cNvPr id="111" name="Group 219">
            <a:extLst>
              <a:ext uri="{FF2B5EF4-FFF2-40B4-BE49-F238E27FC236}">
                <a16:creationId xmlns:a16="http://schemas.microsoft.com/office/drawing/2014/main" id="{1783C255-624C-5A4A-B201-4875BCB2AD61}"/>
              </a:ext>
            </a:extLst>
          </p:cNvPr>
          <p:cNvGrpSpPr>
            <a:grpSpLocks/>
          </p:cNvGrpSpPr>
          <p:nvPr/>
        </p:nvGrpSpPr>
        <p:grpSpPr bwMode="auto">
          <a:xfrm>
            <a:off x="7825117" y="3017234"/>
            <a:ext cx="409575" cy="565150"/>
            <a:chOff x="375561" y="297711"/>
            <a:chExt cx="1252683" cy="2142487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89269C3F-0BE6-9D44-A53A-CF1E0B5B0B1E}"/>
                </a:ext>
              </a:extLst>
            </p:cNvPr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7F003663-2144-534A-8D8A-23C83C360D46}"/>
                </a:ext>
              </a:extLst>
            </p:cNvPr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007710C4-EE82-5149-B4B9-B5C3DF34C6A0}"/>
                </a:ext>
              </a:extLst>
            </p:cNvPr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5" name="Line 305">
            <a:extLst>
              <a:ext uri="{FF2B5EF4-FFF2-40B4-BE49-F238E27FC236}">
                <a16:creationId xmlns:a16="http://schemas.microsoft.com/office/drawing/2014/main" id="{BBE875D3-B5E1-D542-8736-8F7BF5F61AB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48979" y="3941159"/>
            <a:ext cx="2454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2" name="TextBox 1">
            <a:extLst>
              <a:ext uri="{FF2B5EF4-FFF2-40B4-BE49-F238E27FC236}">
                <a16:creationId xmlns:a16="http://schemas.microsoft.com/office/drawing/2014/main" id="{57CFAEA6-E43A-CC4A-9A23-AAEB7EC54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6979" y="4435965"/>
            <a:ext cx="316509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 transmission rate</a:t>
            </a:r>
          </a:p>
        </p:txBody>
      </p:sp>
      <p:grpSp>
        <p:nvGrpSpPr>
          <p:cNvPr id="123" name="Group 201">
            <a:extLst>
              <a:ext uri="{FF2B5EF4-FFF2-40B4-BE49-F238E27FC236}">
                <a16:creationId xmlns:a16="http://schemas.microsoft.com/office/drawing/2014/main" id="{F38845F8-A22A-0840-B6B2-BA9B57A2E12B}"/>
              </a:ext>
            </a:extLst>
          </p:cNvPr>
          <p:cNvGrpSpPr>
            <a:grpSpLocks/>
          </p:cNvGrpSpPr>
          <p:nvPr/>
        </p:nvGrpSpPr>
        <p:grpSpPr bwMode="auto">
          <a:xfrm>
            <a:off x="7577467" y="3023584"/>
            <a:ext cx="409575" cy="565150"/>
            <a:chOff x="375561" y="297711"/>
            <a:chExt cx="1252683" cy="213836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F0213471-FC5E-3740-8228-F482430433EE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D32F859-6ED6-3846-AD75-0B8D3DD8921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97C54F76-C247-2040-BB89-13AEDD66B619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27" name="TextBox 205">
            <a:extLst>
              <a:ext uri="{FF2B5EF4-FFF2-40B4-BE49-F238E27FC236}">
                <a16:creationId xmlns:a16="http://schemas.microsoft.com/office/drawing/2014/main" id="{56C0E3F4-BAC0-054D-864D-73B8404828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4579" y="4199922"/>
            <a:ext cx="63863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</a:t>
            </a:r>
          </a:p>
        </p:txBody>
      </p:sp>
      <p:grpSp>
        <p:nvGrpSpPr>
          <p:cNvPr id="128" name="Group 206">
            <a:extLst>
              <a:ext uri="{FF2B5EF4-FFF2-40B4-BE49-F238E27FC236}">
                <a16:creationId xmlns:a16="http://schemas.microsoft.com/office/drawing/2014/main" id="{2AB05662-A87F-5F48-9BEE-842E0153F175}"/>
              </a:ext>
            </a:extLst>
          </p:cNvPr>
          <p:cNvGrpSpPr>
            <a:grpSpLocks/>
          </p:cNvGrpSpPr>
          <p:nvPr/>
        </p:nvGrpSpPr>
        <p:grpSpPr bwMode="auto">
          <a:xfrm>
            <a:off x="7102804" y="3749072"/>
            <a:ext cx="1295400" cy="506412"/>
            <a:chOff x="1816230" y="6118900"/>
            <a:chExt cx="1843339" cy="739100"/>
          </a:xfrm>
        </p:grpSpPr>
        <p:pic>
          <p:nvPicPr>
            <p:cNvPr id="129" name="Picture 8">
              <a:extLst>
                <a:ext uri="{FF2B5EF4-FFF2-40B4-BE49-F238E27FC236}">
                  <a16:creationId xmlns:a16="http://schemas.microsoft.com/office/drawing/2014/main" id="{E6CEDF5D-D08B-B14B-A83A-85FD119A79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2069"/>
              <a:ext cx="1843339" cy="715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29048EF3-5E61-E84E-A403-E94CBDDEE0A1}"/>
                </a:ext>
              </a:extLst>
            </p:cNvPr>
            <p:cNvSpPr/>
            <p:nvPr/>
          </p:nvSpPr>
          <p:spPr>
            <a:xfrm rot="1049095">
              <a:off x="1947252" y="6118900"/>
              <a:ext cx="1651325" cy="463386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1" name="Group 209">
            <a:extLst>
              <a:ext uri="{FF2B5EF4-FFF2-40B4-BE49-F238E27FC236}">
                <a16:creationId xmlns:a16="http://schemas.microsoft.com/office/drawing/2014/main" id="{167721A3-FDBE-8C46-B6F4-8B59460C385E}"/>
              </a:ext>
            </a:extLst>
          </p:cNvPr>
          <p:cNvGrpSpPr>
            <a:grpSpLocks/>
          </p:cNvGrpSpPr>
          <p:nvPr/>
        </p:nvGrpSpPr>
        <p:grpSpPr bwMode="auto">
          <a:xfrm>
            <a:off x="7242504" y="2132997"/>
            <a:ext cx="1409700" cy="877887"/>
            <a:chOff x="2387973" y="4309243"/>
            <a:chExt cx="1771787" cy="1282262"/>
          </a:xfrm>
        </p:grpSpPr>
        <p:pic>
          <p:nvPicPr>
            <p:cNvPr id="132" name="Picture 9">
              <a:extLst>
                <a:ext uri="{FF2B5EF4-FFF2-40B4-BE49-F238E27FC236}">
                  <a16:creationId xmlns:a16="http://schemas.microsoft.com/office/drawing/2014/main" id="{51FAC978-0CFD-394B-81C0-80683828F7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508" y="4309243"/>
              <a:ext cx="1284945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8340CE55-B950-0B43-BD77-490D7F00C056}"/>
                </a:ext>
              </a:extLst>
            </p:cNvPr>
            <p:cNvSpPr/>
            <p:nvPr/>
          </p:nvSpPr>
          <p:spPr>
            <a:xfrm rot="11601822">
              <a:off x="2387973" y="5127757"/>
              <a:ext cx="1771787" cy="42433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34" name="TextBox 215">
            <a:extLst>
              <a:ext uri="{FF2B5EF4-FFF2-40B4-BE49-F238E27FC236}">
                <a16:creationId xmlns:a16="http://schemas.microsoft.com/office/drawing/2014/main" id="{08652FA1-7974-3443-8815-45FAE75FE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1804" y="3555397"/>
            <a:ext cx="288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135" name="TextBox 216">
            <a:extLst>
              <a:ext uri="{FF2B5EF4-FFF2-40B4-BE49-F238E27FC236}">
                <a16:creationId xmlns:a16="http://schemas.microsoft.com/office/drawing/2014/main" id="{B2DFB57D-4700-E945-86BB-18293CCD9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0504" y="3563334"/>
            <a:ext cx="288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cxnSp>
        <p:nvCxnSpPr>
          <p:cNvPr id="136" name="Straight Connector 3">
            <a:extLst>
              <a:ext uri="{FF2B5EF4-FFF2-40B4-BE49-F238E27FC236}">
                <a16:creationId xmlns:a16="http://schemas.microsoft.com/office/drawing/2014/main" id="{FBBE3444-7CBE-F14B-B7E8-0383406AC1F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241042" y="2577497"/>
            <a:ext cx="1225550" cy="565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" name="TextBox 234">
            <a:extLst>
              <a:ext uri="{FF2B5EF4-FFF2-40B4-BE49-F238E27FC236}">
                <a16:creationId xmlns:a16="http://schemas.microsoft.com/office/drawing/2014/main" id="{E4BF320B-881D-FC4C-AA1D-E8017D839D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4679" y="2228247"/>
            <a:ext cx="182447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two packets,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bits each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B19D0037-5A33-094A-B56A-A6725F0071E1}"/>
              </a:ext>
            </a:extLst>
          </p:cNvPr>
          <p:cNvGrpSpPr/>
          <p:nvPr/>
        </p:nvGrpSpPr>
        <p:grpSpPr>
          <a:xfrm>
            <a:off x="10506147" y="3669119"/>
            <a:ext cx="1200246" cy="477406"/>
            <a:chOff x="3668110" y="2448910"/>
            <a:chExt cx="3794234" cy="2165130"/>
          </a:xfrm>
        </p:grpSpPr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A9898D4-BC65-E748-94F3-2D54D26D96F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D5CAA6B7-B19A-704A-A583-2A25A6A2BDA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1807DB28-C49C-1F47-993A-E4A5D8E3AD3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12EFFE72-BC3C-CC49-AB49-16A0474F506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C69BFDC0-0B31-D049-BA7F-3FCD7CA2CF3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F93BED00-199F-094A-BBBD-21F3A38D650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0764D4E8-C385-5D47-B4A0-DC425C12DA6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46" name="Straight Connector 3">
            <a:extLst>
              <a:ext uri="{FF2B5EF4-FFF2-40B4-BE49-F238E27FC236}">
                <a16:creationId xmlns:a16="http://schemas.microsoft.com/office/drawing/2014/main" id="{5571A294-549C-9140-89B0-D3E6B5C20F8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9264979" y="4020904"/>
            <a:ext cx="0" cy="45830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" name="Right Arrow 2">
            <a:extLst>
              <a:ext uri="{FF2B5EF4-FFF2-40B4-BE49-F238E27FC236}">
                <a16:creationId xmlns:a16="http://schemas.microsoft.com/office/drawing/2014/main" id="{23DA3897-58AF-E74F-8974-5062251B6401}"/>
              </a:ext>
            </a:extLst>
          </p:cNvPr>
          <p:cNvSpPr/>
          <p:nvPr/>
        </p:nvSpPr>
        <p:spPr>
          <a:xfrm>
            <a:off x="8311695" y="3223689"/>
            <a:ext cx="978408" cy="260093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3E2A643-E19F-834C-A4A9-DFD2845E5A32}"/>
              </a:ext>
            </a:extLst>
          </p:cNvPr>
          <p:cNvGrpSpPr/>
          <p:nvPr/>
        </p:nvGrpSpPr>
        <p:grpSpPr>
          <a:xfrm>
            <a:off x="2541108" y="5251754"/>
            <a:ext cx="6446724" cy="1077218"/>
            <a:chOff x="2541108" y="5251754"/>
            <a:chExt cx="6446724" cy="1077218"/>
          </a:xfrm>
        </p:grpSpPr>
        <p:sp>
          <p:nvSpPr>
            <p:cNvPr id="150" name="TextBox 235">
              <a:extLst>
                <a:ext uri="{FF2B5EF4-FFF2-40B4-BE49-F238E27FC236}">
                  <a16:creationId xmlns:a16="http://schemas.microsoft.com/office/drawing/2014/main" id="{554D03F1-261B-274D-BE6B-68B0F085B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1108" y="5259812"/>
              <a:ext cx="1768561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transmission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delay</a:t>
              </a:r>
            </a:p>
          </p:txBody>
        </p:sp>
        <p:sp>
          <p:nvSpPr>
            <p:cNvPr id="151" name="TextBox 237">
              <a:extLst>
                <a:ext uri="{FF2B5EF4-FFF2-40B4-BE49-F238E27FC236}">
                  <a16:creationId xmlns:a16="http://schemas.microsoft.com/office/drawing/2014/main" id="{9CD3A186-E3CE-C042-8649-3B739F26D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8467" y="5291362"/>
              <a:ext cx="2103653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 needed to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transmit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-bit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into link</a:t>
              </a:r>
            </a:p>
          </p:txBody>
        </p:sp>
        <p:sp>
          <p:nvSpPr>
            <p:cNvPr id="152" name="TextBox 4">
              <a:extLst>
                <a:ext uri="{FF2B5EF4-FFF2-40B4-BE49-F238E27FC236}">
                  <a16:creationId xmlns:a16="http://schemas.microsoft.com/office/drawing/2014/main" id="{B952BAFD-58AC-214C-BE5D-ADF785D9B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019" y="5251754"/>
              <a:ext cx="1471813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(bits)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(bits/sec)</a:t>
              </a: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53" name="Straight Connector 9">
              <a:extLst>
                <a:ext uri="{FF2B5EF4-FFF2-40B4-BE49-F238E27FC236}">
                  <a16:creationId xmlns:a16="http://schemas.microsoft.com/office/drawing/2014/main" id="{67DC36C0-FB7F-C743-A67E-B459F261B2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03331" y="5796974"/>
              <a:ext cx="28687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4" name="TextBox 10">
              <a:extLst>
                <a:ext uri="{FF2B5EF4-FFF2-40B4-BE49-F238E27FC236}">
                  <a16:creationId xmlns:a16="http://schemas.microsoft.com/office/drawing/2014/main" id="{E6FBAEB0-9208-834B-AE45-DB91BAA9DB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6507" y="5477615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=</a:t>
              </a:r>
            </a:p>
          </p:txBody>
        </p:sp>
        <p:sp>
          <p:nvSpPr>
            <p:cNvPr id="155" name="TextBox 245">
              <a:extLst>
                <a:ext uri="{FF2B5EF4-FFF2-40B4-BE49-F238E27FC236}">
                  <a16:creationId xmlns:a16="http://schemas.microsoft.com/office/drawing/2014/main" id="{46450F73-8344-8247-AF42-74BDC01EF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9119" y="5484897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=</a:t>
              </a:r>
            </a:p>
          </p:txBody>
        </p:sp>
      </p:grpSp>
      <p:sp>
        <p:nvSpPr>
          <p:cNvPr id="42" name="Slide Number Placeholder 5">
            <a:extLst>
              <a:ext uri="{FF2B5EF4-FFF2-40B4-BE49-F238E27FC236}">
                <a16:creationId xmlns:a16="http://schemas.microsoft.com/office/drawing/2014/main" id="{B251BB5B-B793-A244-AD35-80C025284C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7441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B41BDD21-3AA2-5A47-848F-E5981CBA933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671911"/>
            <a:ext cx="4639003" cy="46482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propagates between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transmitter/receiver pairs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 link: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what lies between transmitter &amp; receiver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guided media: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in solid media: copper, fiber, coax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unguided media: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freely, e.g., radio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986260-6BBE-5549-A319-09906DD70AAA}"/>
              </a:ext>
            </a:extLst>
          </p:cNvPr>
          <p:cNvGrpSpPr/>
          <p:nvPr/>
        </p:nvGrpSpPr>
        <p:grpSpPr>
          <a:xfrm>
            <a:off x="6333223" y="1671911"/>
            <a:ext cx="5123052" cy="3611287"/>
            <a:chOff x="6333223" y="1671911"/>
            <a:chExt cx="5123052" cy="3611287"/>
          </a:xfrm>
        </p:grpSpPr>
        <p:sp>
          <p:nvSpPr>
            <p:cNvPr id="43" name="Rectangle 4">
              <a:extLst>
                <a:ext uri="{FF2B5EF4-FFF2-40B4-BE49-F238E27FC236}">
                  <a16:creationId xmlns:a16="http://schemas.microsoft.com/office/drawing/2014/main" id="{9573907E-68CA-1046-A0DB-1869CFA3841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11036" y="1671911"/>
              <a:ext cx="5045239" cy="3346450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29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Twisted pair (TP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)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22860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two insulated copper wires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5: 100 Mbps, 1 Gbps Ethernet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6: 10Gbps Ethernet</a:t>
              </a:r>
            </a:p>
          </p:txBody>
        </p:sp>
        <p:pic>
          <p:nvPicPr>
            <p:cNvPr id="11266" name="Picture 2" descr="Twisted_Pair_Cables">
              <a:extLst>
                <a:ext uri="{FF2B5EF4-FFF2-40B4-BE49-F238E27FC236}">
                  <a16:creationId xmlns:a16="http://schemas.microsoft.com/office/drawing/2014/main" id="{D6B65C46-A39A-504A-B7AF-C7226316E1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3223" y="3476662"/>
              <a:ext cx="2220035" cy="17094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268" name="Picture 4" descr="Image result for twisted pair">
              <a:extLst>
                <a:ext uri="{FF2B5EF4-FFF2-40B4-BE49-F238E27FC236}">
                  <a16:creationId xmlns:a16="http://schemas.microsoft.com/office/drawing/2014/main" id="{BD4509EA-366C-1C41-A7BB-9925F1143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5176" y="3594371"/>
              <a:ext cx="2359134" cy="16888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A3A14225-DCBF-BB44-B1DF-EA9373578A1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5222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BECEA851-800B-1A42-B1E6-3BCEBBFF06DD}"/>
              </a:ext>
            </a:extLst>
          </p:cNvPr>
          <p:cNvSpPr txBox="1">
            <a:spLocks noChangeArrowheads="1"/>
          </p:cNvSpPr>
          <p:nvPr/>
        </p:nvSpPr>
        <p:spPr>
          <a:xfrm>
            <a:off x="982262" y="1320920"/>
            <a:ext cx="4878973" cy="43275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190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Coaxial cable: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two concentric copper conductors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bidirectional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broadband: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multiple frequency channels on cable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100’s Mbps per channel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D4259C2-0AA0-BE4D-A5F7-362CC0D6A7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692153">
            <a:off x="1742089" y="3834600"/>
            <a:ext cx="1854420" cy="18544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F6FF9DA-97F1-3A4B-8FA4-5FF000565416}"/>
              </a:ext>
            </a:extLst>
          </p:cNvPr>
          <p:cNvGrpSpPr/>
          <p:nvPr/>
        </p:nvGrpSpPr>
        <p:grpSpPr>
          <a:xfrm>
            <a:off x="6360527" y="1276574"/>
            <a:ext cx="5602289" cy="5319638"/>
            <a:chOff x="6360527" y="1276574"/>
            <a:chExt cx="5602289" cy="5319638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0636A257-4BF5-0D40-8994-53C8EDAFC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527" y="1276574"/>
              <a:ext cx="5602289" cy="3438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Fiber optic cable: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glass fiber carrying light pulses, each pulse a bit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operation: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point-to-point transmission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s-100’s Gbps)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low error rate: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repeaters spaced far apart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immune to electromagnetic noise</a:t>
              </a:r>
            </a:p>
          </p:txBody>
        </p:sp>
        <p:pic>
          <p:nvPicPr>
            <p:cNvPr id="12290" name="Picture 2" descr="Image result for optical fiber">
              <a:extLst>
                <a:ext uri="{FF2B5EF4-FFF2-40B4-BE49-F238E27FC236}">
                  <a16:creationId xmlns:a16="http://schemas.microsoft.com/office/drawing/2014/main" id="{DE83E3CC-89A7-4743-A47D-FE0D94F681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5119" y="4700678"/>
              <a:ext cx="2872373" cy="18955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655E0361-C998-CE4A-A872-E67F1A5175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1356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0FE4FCF6-C044-7F40-BE10-AF4FF95479A4}"/>
              </a:ext>
            </a:extLst>
          </p:cNvPr>
          <p:cNvSpPr txBox="1">
            <a:spLocks noChangeArrowheads="1"/>
          </p:cNvSpPr>
          <p:nvPr/>
        </p:nvSpPr>
        <p:spPr>
          <a:xfrm>
            <a:off x="952499" y="1354420"/>
            <a:ext cx="4950759" cy="48768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radio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signal carried in various “bands” in electromagnetic spectrum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physical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wire”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broadcast, “half-duplex”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(sender to receiver)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 environment effects: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reflection 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obstruction by objects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Interference/noise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111B3EB7-227E-F543-AA3C-890766F25AA8}"/>
              </a:ext>
            </a:extLst>
          </p:cNvPr>
          <p:cNvSpPr txBox="1">
            <a:spLocks noChangeArrowheads="1"/>
          </p:cNvSpPr>
          <p:nvPr/>
        </p:nvSpPr>
        <p:spPr>
          <a:xfrm>
            <a:off x="6349562" y="1354420"/>
            <a:ext cx="5188014" cy="51182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Radio link types: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Wireless LAN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(WiFi)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10-100’s Mbps; 10’s of meters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wide-area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(e.g., 4G cellular)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10’s Mbps over ~10 Km </a:t>
            </a:r>
          </a:p>
          <a:p>
            <a:pPr marL="346075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Bluetooth: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cable replacement</a:t>
            </a:r>
          </a:p>
          <a:p>
            <a:pPr marL="747712" marR="0" lvl="1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prstClr val="black">
                  <a:lumMod val="95000"/>
                  <a:lumOff val="5000"/>
                </a:prstClr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short distances, limited rates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terrestrial  microwave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point-to-point; 45 Mbps channels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satellite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45 Mbps per channel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270 msec end-end delay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8205DD8-018E-E64A-86F3-58BAA2CE75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1293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uiExpand="1" build="p"/>
      <p:bldP spid="14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0466D51-7C04-8648-9FCA-079A421318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122709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3273" y="413683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ja-JP" sz="4800" dirty="0"/>
              <a:t>The network core</a:t>
            </a:r>
            <a:endParaRPr lang="en-US" sz="48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531645"/>
            <a:ext cx="6282647" cy="4617464"/>
          </a:xfrm>
        </p:spPr>
        <p:txBody>
          <a:bodyPr>
            <a:normAutofit/>
          </a:bodyPr>
          <a:lstStyle/>
          <a:p>
            <a:pPr marL="412750" indent="-282575"/>
            <a:r>
              <a:rPr lang="en-US" altLang="en-US" dirty="0">
                <a:ea typeface="ＭＳ Ｐゴシック" panose="020B0600070205080204" pitchFamily="34" charset="-128"/>
              </a:rPr>
              <a:t>mesh of interconnected routers</a:t>
            </a:r>
          </a:p>
          <a:p>
            <a:pPr marL="412750" indent="-282575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packet-switching: </a:t>
            </a:r>
            <a:r>
              <a:rPr lang="en-US" altLang="en-US" dirty="0">
                <a:ea typeface="ＭＳ Ｐゴシック" panose="020B0600070205080204" pitchFamily="34" charset="-128"/>
              </a:rPr>
              <a:t>hosts break application-layer messages into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packets</a:t>
            </a:r>
          </a:p>
          <a:p>
            <a:pPr lvl="1"/>
            <a:r>
              <a:rPr lang="en-US" altLang="en-US" sz="2800" dirty="0">
                <a:ea typeface="Arial" panose="020B0604020202020204" pitchFamily="34" charset="0"/>
              </a:rPr>
              <a:t>network </a:t>
            </a:r>
            <a:r>
              <a:rPr lang="en-US" altLang="en-US" sz="2800" dirty="0">
                <a:solidFill>
                  <a:srgbClr val="0000A3"/>
                </a:solidFill>
                <a:ea typeface="Arial" panose="020B0604020202020204" pitchFamily="34" charset="0"/>
              </a:rPr>
              <a:t>forwards</a:t>
            </a:r>
            <a:r>
              <a:rPr lang="en-US" altLang="en-US" sz="2800" dirty="0">
                <a:ea typeface="Arial" panose="020B0604020202020204" pitchFamily="34" charset="0"/>
              </a:rPr>
              <a:t> packets</a:t>
            </a:r>
            <a:r>
              <a:rPr lang="en-US" altLang="en-US" sz="2800" i="1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Arial" panose="020B0604020202020204" pitchFamily="34" charset="0"/>
              </a:rPr>
              <a:t>from one router to the next, across links on path from </a:t>
            </a:r>
            <a:r>
              <a:rPr lang="en-US" altLang="en-US" sz="2800" dirty="0">
                <a:solidFill>
                  <a:srgbClr val="0000A3"/>
                </a:solidFill>
                <a:ea typeface="Arial" panose="020B0604020202020204" pitchFamily="34" charset="0"/>
              </a:rPr>
              <a:t>source to destination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44396 w 4550979"/>
              <a:gd name="connsiteY5" fmla="*/ 278674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7693 w 4550979"/>
              <a:gd name="connsiteY6" fmla="*/ 2801156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604013" y="3143444"/>
                  <a:pt x="3109710" y="2969623"/>
                </a:cubicBezTo>
                <a:cubicBezTo>
                  <a:pt x="3247046" y="2914919"/>
                  <a:pt x="3336483" y="2864569"/>
                  <a:pt x="3447693" y="2801156"/>
                </a:cubicBez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3" name="Slide Number Placeholder 5">
            <a:extLst>
              <a:ext uri="{FF2B5EF4-FFF2-40B4-BE49-F238E27FC236}">
                <a16:creationId xmlns:a16="http://schemas.microsoft.com/office/drawing/2014/main" id="{6B82EE67-B3B1-B14B-8E9B-DB1ABF01A2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0082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Two key network-core functions</a:t>
            </a:r>
            <a:endParaRPr lang="en-US" dirty="0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006052" y="4251228"/>
            <a:ext cx="2848871" cy="1480906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5644427" y="4554393"/>
            <a:ext cx="543096" cy="295229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6686155" y="4548044"/>
            <a:ext cx="504984" cy="307927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5620607" y="4940095"/>
            <a:ext cx="481164" cy="238088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6568643" y="4916286"/>
            <a:ext cx="628848" cy="247611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7235603" y="4970253"/>
            <a:ext cx="206440" cy="50792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6000139" y="5503569"/>
            <a:ext cx="736832" cy="7460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5463395" y="4963904"/>
            <a:ext cx="193736" cy="425383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B688ADB-6522-BC42-B67F-D08C708EAF1F}"/>
              </a:ext>
            </a:extLst>
          </p:cNvPr>
          <p:cNvGrpSpPr/>
          <p:nvPr/>
        </p:nvGrpSpPr>
        <p:grpSpPr>
          <a:xfrm>
            <a:off x="5240209" y="4473413"/>
            <a:ext cx="623918" cy="823754"/>
            <a:chOff x="5240209" y="4473413"/>
            <a:chExt cx="623918" cy="823754"/>
          </a:xfrm>
        </p:grpSpPr>
        <p:sp>
          <p:nvSpPr>
            <p:cNvPr id="569" name="Text Box 100">
              <a:extLst>
                <a:ext uri="{FF2B5EF4-FFF2-40B4-BE49-F238E27FC236}">
                  <a16:creationId xmlns:a16="http://schemas.microsoft.com/office/drawing/2014/main" id="{D9EBBE7F-1AC1-DD49-9B12-0321B6BF1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962" y="4473413"/>
              <a:ext cx="311165" cy="3666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70" name="Text Box 101">
              <a:extLst>
                <a:ext uri="{FF2B5EF4-FFF2-40B4-BE49-F238E27FC236}">
                  <a16:creationId xmlns:a16="http://schemas.microsoft.com/office/drawing/2014/main" id="{559FA9C3-4C06-B748-9497-463EDB81D6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1046" y="4887671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</p:txBody>
        </p:sp>
        <p:sp>
          <p:nvSpPr>
            <p:cNvPr id="571" name="Text Box 102">
              <a:extLst>
                <a:ext uri="{FF2B5EF4-FFF2-40B4-BE49-F238E27FC236}">
                  <a16:creationId xmlns:a16="http://schemas.microsoft.com/office/drawing/2014/main" id="{3BBE9A1F-C0AA-2543-AF24-2DA796ADE9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40209" y="4960682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</p:txBody>
        </p:sp>
      </p:grpSp>
      <p:sp>
        <p:nvSpPr>
          <p:cNvPr id="574" name="Line 107">
            <a:extLst>
              <a:ext uri="{FF2B5EF4-FFF2-40B4-BE49-F238E27FC236}">
                <a16:creationId xmlns:a16="http://schemas.microsoft.com/office/drawing/2014/main" id="{072205A6-9619-2641-B84D-F2DB72368D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38363" y="4863862"/>
            <a:ext cx="1408179" cy="91422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372CE12-8493-1F4B-B52F-7AB4605C663F}"/>
              </a:ext>
            </a:extLst>
          </p:cNvPr>
          <p:cNvGrpSpPr/>
          <p:nvPr/>
        </p:nvGrpSpPr>
        <p:grpSpPr>
          <a:xfrm>
            <a:off x="2749550" y="5384964"/>
            <a:ext cx="2699778" cy="1236611"/>
            <a:chOff x="2749550" y="5384964"/>
            <a:chExt cx="2699778" cy="1236611"/>
          </a:xfrm>
        </p:grpSpPr>
        <p:grpSp>
          <p:nvGrpSpPr>
            <p:cNvPr id="572" name="Group 1">
              <a:extLst>
                <a:ext uri="{FF2B5EF4-FFF2-40B4-BE49-F238E27FC236}">
                  <a16:creationId xmlns:a16="http://schemas.microsoft.com/office/drawing/2014/main" id="{1DD5DCC4-02E2-1649-B2A3-9D4E0A262108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3755686" y="5384964"/>
              <a:ext cx="1447107" cy="274584"/>
              <a:chOff x="2437928" y="4584228"/>
              <a:chExt cx="1446652" cy="274627"/>
            </a:xfrm>
          </p:grpSpPr>
          <p:sp>
            <p:nvSpPr>
              <p:cNvPr id="623" name="Rectangle 98">
                <a:extLst>
                  <a:ext uri="{FF2B5EF4-FFF2-40B4-BE49-F238E27FC236}">
                    <a16:creationId xmlns:a16="http://schemas.microsoft.com/office/drawing/2014/main" id="{DAED8E30-7EFF-5D47-A9D9-1395C15AC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4" name="Line 99">
                <a:extLst>
                  <a:ext uri="{FF2B5EF4-FFF2-40B4-BE49-F238E27FC236}">
                    <a16:creationId xmlns:a16="http://schemas.microsoft.com/office/drawing/2014/main" id="{3B4DCCB4-358C-2945-BD39-D90CF9D09C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5" name="Rectangle 104">
                <a:extLst>
                  <a:ext uri="{FF2B5EF4-FFF2-40B4-BE49-F238E27FC236}">
                    <a16:creationId xmlns:a16="http://schemas.microsoft.com/office/drawing/2014/main" id="{509F2DE1-CFB9-584F-9A9E-EBE631DD6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6" name="Text Box 105">
                <a:extLst>
                  <a:ext uri="{FF2B5EF4-FFF2-40B4-BE49-F238E27FC236}">
                    <a16:creationId xmlns:a16="http://schemas.microsoft.com/office/drawing/2014/main" id="{32BE95A8-E240-0C46-886C-FB19052E1A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0111</a:t>
                </a:r>
              </a:p>
            </p:txBody>
          </p:sp>
        </p:grpSp>
        <p:sp>
          <p:nvSpPr>
            <p:cNvPr id="573" name="Text Box 106">
              <a:extLst>
                <a:ext uri="{FF2B5EF4-FFF2-40B4-BE49-F238E27FC236}">
                  <a16:creationId xmlns:a16="http://schemas.microsoft.com/office/drawing/2014/main" id="{6C2D30C9-C124-A14F-8E31-BC5CBF38EF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269977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destination address in arriving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packet’</a:t>
              </a:r>
              <a:r>
                <a:rPr kumimoji="0" lang="en-US" altLang="ja-JP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 header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75" name="Line 119">
              <a:extLst>
                <a:ext uri="{FF2B5EF4-FFF2-40B4-BE49-F238E27FC236}">
                  <a16:creationId xmlns:a16="http://schemas.microsoft.com/office/drawing/2014/main" id="{0B740026-EAE0-0240-86EC-A55B416CB5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60E2676-6685-FB46-BBA4-3FB4835943AA}"/>
              </a:ext>
            </a:extLst>
          </p:cNvPr>
          <p:cNvGrpSpPr/>
          <p:nvPr/>
        </p:nvGrpSpPr>
        <p:grpSpPr>
          <a:xfrm>
            <a:off x="6355851" y="3632200"/>
            <a:ext cx="578032" cy="815847"/>
            <a:chOff x="6355851" y="3632200"/>
            <a:chExt cx="578032" cy="815847"/>
          </a:xfrm>
        </p:grpSpPr>
        <p:sp>
          <p:nvSpPr>
            <p:cNvPr id="577" name="Freeform 122">
              <a:extLst>
                <a:ext uri="{FF2B5EF4-FFF2-40B4-BE49-F238E27FC236}">
                  <a16:creationId xmlns:a16="http://schemas.microsoft.com/office/drawing/2014/main" id="{F1A7D39F-695E-5640-85EA-21CF852D3A6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55851" y="4076630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1" name="Group 126">
              <a:extLst>
                <a:ext uri="{FF2B5EF4-FFF2-40B4-BE49-F238E27FC236}">
                  <a16:creationId xmlns:a16="http://schemas.microsoft.com/office/drawing/2014/main" id="{A0DBCF2A-68BC-0E49-9BC5-C97C8363D8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63791" y="3632200"/>
              <a:ext cx="551036" cy="452367"/>
              <a:chOff x="2886" y="1668"/>
              <a:chExt cx="347" cy="285"/>
            </a:xfrm>
          </p:grpSpPr>
          <p:sp>
            <p:nvSpPr>
              <p:cNvPr id="615" name="Rectangle 127">
                <a:extLst>
                  <a:ext uri="{FF2B5EF4-FFF2-40B4-BE49-F238E27FC236}">
                    <a16:creationId xmlns:a16="http://schemas.microsoft.com/office/drawing/2014/main" id="{71169ED3-AFC0-4148-B3AF-F5CDA7528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6" name="Oval 128">
                <a:extLst>
                  <a:ext uri="{FF2B5EF4-FFF2-40B4-BE49-F238E27FC236}">
                    <a16:creationId xmlns:a16="http://schemas.microsoft.com/office/drawing/2014/main" id="{AC629926-7E0E-2847-8D33-F54223348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7" name="Rectangle 129">
                <a:extLst>
                  <a:ext uri="{FF2B5EF4-FFF2-40B4-BE49-F238E27FC236}">
                    <a16:creationId xmlns:a16="http://schemas.microsoft.com/office/drawing/2014/main" id="{FC623931-6ACB-D741-B606-3ADCC24EC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8" name="Line 130">
                <a:extLst>
                  <a:ext uri="{FF2B5EF4-FFF2-40B4-BE49-F238E27FC236}">
                    <a16:creationId xmlns:a16="http://schemas.microsoft.com/office/drawing/2014/main" id="{089D0DF0-9BD9-F942-ABBC-2C2B3307EB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9" name="Line 131">
                <a:extLst>
                  <a:ext uri="{FF2B5EF4-FFF2-40B4-BE49-F238E27FC236}">
                    <a16:creationId xmlns:a16="http://schemas.microsoft.com/office/drawing/2014/main" id="{0E53DB83-F101-5545-A34E-97BFB2854F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0" name="Line 132">
                <a:extLst>
                  <a:ext uri="{FF2B5EF4-FFF2-40B4-BE49-F238E27FC236}">
                    <a16:creationId xmlns:a16="http://schemas.microsoft.com/office/drawing/2014/main" id="{EABDFEE7-706B-B849-BCF8-C4C3EBFA80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1" name="AutoShape 133">
                <a:extLst>
                  <a:ext uri="{FF2B5EF4-FFF2-40B4-BE49-F238E27FC236}">
                    <a16:creationId xmlns:a16="http://schemas.microsoft.com/office/drawing/2014/main" id="{891A9424-3FE8-FF4E-9F56-53905C437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70CCC9E-8AF4-B748-8E74-34D7E18B96BD}"/>
              </a:ext>
            </a:extLst>
          </p:cNvPr>
          <p:cNvGrpSpPr/>
          <p:nvPr/>
        </p:nvGrpSpPr>
        <p:grpSpPr>
          <a:xfrm>
            <a:off x="7355160" y="3958273"/>
            <a:ext cx="578032" cy="822878"/>
            <a:chOff x="7355160" y="3958273"/>
            <a:chExt cx="578032" cy="822878"/>
          </a:xfrm>
        </p:grpSpPr>
        <p:sp>
          <p:nvSpPr>
            <p:cNvPr id="576" name="Freeform 121">
              <a:extLst>
                <a:ext uri="{FF2B5EF4-FFF2-40B4-BE49-F238E27FC236}">
                  <a16:creationId xmlns:a16="http://schemas.microsoft.com/office/drawing/2014/main" id="{BA4C9CA2-C4D0-984B-AFE8-C9974B8B23F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355160" y="4409734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2" name="Group 134">
              <a:extLst>
                <a:ext uri="{FF2B5EF4-FFF2-40B4-BE49-F238E27FC236}">
                  <a16:creationId xmlns:a16="http://schemas.microsoft.com/office/drawing/2014/main" id="{19AA9F68-22E1-614E-ABF6-392E3AC11A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60606" y="3958273"/>
              <a:ext cx="551036" cy="452367"/>
              <a:chOff x="2886" y="1668"/>
              <a:chExt cx="347" cy="285"/>
            </a:xfrm>
          </p:grpSpPr>
          <p:sp>
            <p:nvSpPr>
              <p:cNvPr id="608" name="Rectangle 135">
                <a:extLst>
                  <a:ext uri="{FF2B5EF4-FFF2-40B4-BE49-F238E27FC236}">
                    <a16:creationId xmlns:a16="http://schemas.microsoft.com/office/drawing/2014/main" id="{EAD44720-65AD-9041-929E-69D918729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9" name="Oval 136">
                <a:extLst>
                  <a:ext uri="{FF2B5EF4-FFF2-40B4-BE49-F238E27FC236}">
                    <a16:creationId xmlns:a16="http://schemas.microsoft.com/office/drawing/2014/main" id="{5A2842E3-83E1-6F46-A170-FBD2EAFAA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0" name="Rectangle 137">
                <a:extLst>
                  <a:ext uri="{FF2B5EF4-FFF2-40B4-BE49-F238E27FC236}">
                    <a16:creationId xmlns:a16="http://schemas.microsoft.com/office/drawing/2014/main" id="{5D953EEF-DB10-AB46-89E0-2D0204A95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1" name="Line 138">
                <a:extLst>
                  <a:ext uri="{FF2B5EF4-FFF2-40B4-BE49-F238E27FC236}">
                    <a16:creationId xmlns:a16="http://schemas.microsoft.com/office/drawing/2014/main" id="{F94B58EF-BCEB-9C4C-8317-B25CD84B17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2" name="Line 139">
                <a:extLst>
                  <a:ext uri="{FF2B5EF4-FFF2-40B4-BE49-F238E27FC236}">
                    <a16:creationId xmlns:a16="http://schemas.microsoft.com/office/drawing/2014/main" id="{BBB093F8-922C-0344-B963-C8ECD30B65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3" name="Line 140">
                <a:extLst>
                  <a:ext uri="{FF2B5EF4-FFF2-40B4-BE49-F238E27FC236}">
                    <a16:creationId xmlns:a16="http://schemas.microsoft.com/office/drawing/2014/main" id="{D21DC1F8-C38D-B14D-A544-B1D9CF1CD7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4" name="AutoShape 141">
                <a:extLst>
                  <a:ext uri="{FF2B5EF4-FFF2-40B4-BE49-F238E27FC236}">
                    <a16:creationId xmlns:a16="http://schemas.microsoft.com/office/drawing/2014/main" id="{43F8D630-2301-B744-AE1A-D9F4AA9D1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45DD0882-93EC-3A47-8105-5E4C937584C2}"/>
              </a:ext>
            </a:extLst>
          </p:cNvPr>
          <p:cNvGrpSpPr/>
          <p:nvPr/>
        </p:nvGrpSpPr>
        <p:grpSpPr>
          <a:xfrm>
            <a:off x="7006931" y="5622613"/>
            <a:ext cx="560563" cy="811086"/>
            <a:chOff x="7006931" y="5622613"/>
            <a:chExt cx="560563" cy="811086"/>
          </a:xfrm>
        </p:grpSpPr>
        <p:sp>
          <p:nvSpPr>
            <p:cNvPr id="578" name="Freeform 123">
              <a:extLst>
                <a:ext uri="{FF2B5EF4-FFF2-40B4-BE49-F238E27FC236}">
                  <a16:creationId xmlns:a16="http://schemas.microsoft.com/office/drawing/2014/main" id="{E2E294CE-A2DB-714E-A0AC-422D97395F54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7024398" y="5622613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1" name="Rectangle 143">
              <a:extLst>
                <a:ext uri="{FF2B5EF4-FFF2-40B4-BE49-F238E27FC236}">
                  <a16:creationId xmlns:a16="http://schemas.microsoft.com/office/drawing/2014/main" id="{E300D31A-9F41-1046-8BDC-FA062AA6A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6931" y="5981332"/>
              <a:ext cx="551036" cy="45236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2" name="Oval 144">
              <a:extLst>
                <a:ext uri="{FF2B5EF4-FFF2-40B4-BE49-F238E27FC236}">
                  <a16:creationId xmlns:a16="http://schemas.microsoft.com/office/drawing/2014/main" id="{3CBE6854-ED5B-BB4C-96CF-87D28DDCE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103" y="5990856"/>
              <a:ext cx="498632" cy="11745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3" name="Rectangle 145">
              <a:extLst>
                <a:ext uri="{FF2B5EF4-FFF2-40B4-BE49-F238E27FC236}">
                  <a16:creationId xmlns:a16="http://schemas.microsoft.com/office/drawing/2014/main" id="{8AE3F3D6-CBEF-C24A-800F-FB4513598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9807" y="6167041"/>
              <a:ext cx="476400" cy="247611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Line 146">
              <a:extLst>
                <a:ext uri="{FF2B5EF4-FFF2-40B4-BE49-F238E27FC236}">
                  <a16:creationId xmlns:a16="http://schemas.microsoft.com/office/drawing/2014/main" id="{C64871C2-76E7-8247-8F42-BCCB69335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18179" y="6208309"/>
              <a:ext cx="1588" cy="2063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Line 147">
              <a:extLst>
                <a:ext uri="{FF2B5EF4-FFF2-40B4-BE49-F238E27FC236}">
                  <a16:creationId xmlns:a16="http://schemas.microsoft.com/office/drawing/2014/main" id="{14013ACF-BB40-FF4E-A4EF-9848CA9C1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9807" y="6257514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6" name="Line 148">
              <a:extLst>
                <a:ext uri="{FF2B5EF4-FFF2-40B4-BE49-F238E27FC236}">
                  <a16:creationId xmlns:a16="http://schemas.microsoft.com/office/drawing/2014/main" id="{E0DF6D46-E77F-4D44-90E6-2EFA295837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8219" y="6209896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7" name="AutoShape 149">
              <a:extLst>
                <a:ext uri="{FF2B5EF4-FFF2-40B4-BE49-F238E27FC236}">
                  <a16:creationId xmlns:a16="http://schemas.microsoft.com/office/drawing/2014/main" id="{B9FB9FE5-8C8F-134F-8BF9-5B707F4F28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7268962" y="6103535"/>
              <a:ext cx="46030" cy="65108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9D60082-1CC1-D344-BCF3-6717BF455279}"/>
              </a:ext>
            </a:extLst>
          </p:cNvPr>
          <p:cNvGrpSpPr/>
          <p:nvPr/>
        </p:nvGrpSpPr>
        <p:grpSpPr>
          <a:xfrm>
            <a:off x="6311387" y="5299841"/>
            <a:ext cx="553609" cy="931601"/>
            <a:chOff x="6311387" y="5299841"/>
            <a:chExt cx="553609" cy="931601"/>
          </a:xfrm>
        </p:grpSpPr>
        <p:sp>
          <p:nvSpPr>
            <p:cNvPr id="580" name="Freeform 125">
              <a:extLst>
                <a:ext uri="{FF2B5EF4-FFF2-40B4-BE49-F238E27FC236}">
                  <a16:creationId xmlns:a16="http://schemas.microsoft.com/office/drawing/2014/main" id="{EF252024-15E7-DD46-8C92-5B81D9757F49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6312396" y="5299841"/>
              <a:ext cx="552600" cy="477654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  <a:gd name="connsiteX0" fmla="*/ 0 w 10117"/>
                <a:gd name="connsiteY0" fmla="*/ 0 h 10550"/>
                <a:gd name="connsiteX1" fmla="*/ 7574 w 10117"/>
                <a:gd name="connsiteY1" fmla="*/ 10355 h 10550"/>
                <a:gd name="connsiteX2" fmla="*/ 9265 w 10117"/>
                <a:gd name="connsiteY2" fmla="*/ 10429 h 10550"/>
                <a:gd name="connsiteX3" fmla="*/ 10117 w 10117"/>
                <a:gd name="connsiteY3" fmla="*/ 833 h 10550"/>
                <a:gd name="connsiteX4" fmla="*/ 0 w 10117"/>
                <a:gd name="connsiteY4" fmla="*/ 0 h 10550"/>
                <a:gd name="connsiteX0" fmla="*/ 0 w 10175"/>
                <a:gd name="connsiteY0" fmla="*/ 9 h 10559"/>
                <a:gd name="connsiteX1" fmla="*/ 7574 w 10175"/>
                <a:gd name="connsiteY1" fmla="*/ 10364 h 10559"/>
                <a:gd name="connsiteX2" fmla="*/ 9265 w 10175"/>
                <a:gd name="connsiteY2" fmla="*/ 10438 h 10559"/>
                <a:gd name="connsiteX3" fmla="*/ 10175 w 10175"/>
                <a:gd name="connsiteY3" fmla="*/ 0 h 10559"/>
                <a:gd name="connsiteX4" fmla="*/ 0 w 10175"/>
                <a:gd name="connsiteY4" fmla="*/ 9 h 1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5" h="10559">
                  <a:moveTo>
                    <a:pt x="0" y="9"/>
                  </a:moveTo>
                  <a:cubicBezTo>
                    <a:pt x="3957" y="3502"/>
                    <a:pt x="6049" y="5781"/>
                    <a:pt x="7574" y="10364"/>
                  </a:cubicBezTo>
                  <a:cubicBezTo>
                    <a:pt x="8329" y="10279"/>
                    <a:pt x="8572" y="10781"/>
                    <a:pt x="9265" y="10438"/>
                  </a:cubicBezTo>
                  <a:cubicBezTo>
                    <a:pt x="8877" y="5033"/>
                    <a:pt x="9018" y="4253"/>
                    <a:pt x="10175" y="0"/>
                  </a:cubicBezTo>
                  <a:lnTo>
                    <a:pt x="0" y="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4" name="Group 150">
              <a:extLst>
                <a:ext uri="{FF2B5EF4-FFF2-40B4-BE49-F238E27FC236}">
                  <a16:creationId xmlns:a16="http://schemas.microsoft.com/office/drawing/2014/main" id="{794D8C65-863B-7440-89F4-69D1561AD1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1387" y="5779075"/>
              <a:ext cx="551036" cy="452367"/>
              <a:chOff x="2886" y="1668"/>
              <a:chExt cx="347" cy="285"/>
            </a:xfrm>
          </p:grpSpPr>
          <p:sp>
            <p:nvSpPr>
              <p:cNvPr id="594" name="Rectangle 151">
                <a:extLst>
                  <a:ext uri="{FF2B5EF4-FFF2-40B4-BE49-F238E27FC236}">
                    <a16:creationId xmlns:a16="http://schemas.microsoft.com/office/drawing/2014/main" id="{2825FAC5-6CFD-2E46-931F-D681BD625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5" name="Oval 152">
                <a:extLst>
                  <a:ext uri="{FF2B5EF4-FFF2-40B4-BE49-F238E27FC236}">
                    <a16:creationId xmlns:a16="http://schemas.microsoft.com/office/drawing/2014/main" id="{D6F4F3D5-1AF2-B242-902D-0665A266B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6" name="Rectangle 153">
                <a:extLst>
                  <a:ext uri="{FF2B5EF4-FFF2-40B4-BE49-F238E27FC236}">
                    <a16:creationId xmlns:a16="http://schemas.microsoft.com/office/drawing/2014/main" id="{BE2CF67F-599D-6C42-A399-894E9CA81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7" name="Line 154">
                <a:extLst>
                  <a:ext uri="{FF2B5EF4-FFF2-40B4-BE49-F238E27FC236}">
                    <a16:creationId xmlns:a16="http://schemas.microsoft.com/office/drawing/2014/main" id="{371F415A-A0F7-D045-ABCD-50703CBF5A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8" name="Line 155">
                <a:extLst>
                  <a:ext uri="{FF2B5EF4-FFF2-40B4-BE49-F238E27FC236}">
                    <a16:creationId xmlns:a16="http://schemas.microsoft.com/office/drawing/2014/main" id="{DD302482-684F-2343-93A8-2F996284F7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9" name="Line 156">
                <a:extLst>
                  <a:ext uri="{FF2B5EF4-FFF2-40B4-BE49-F238E27FC236}">
                    <a16:creationId xmlns:a16="http://schemas.microsoft.com/office/drawing/2014/main" id="{8D3FA778-9973-5E45-BBD7-6E5B0FA17F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0" name="AutoShape 157">
                <a:extLst>
                  <a:ext uri="{FF2B5EF4-FFF2-40B4-BE49-F238E27FC236}">
                    <a16:creationId xmlns:a16="http://schemas.microsoft.com/office/drawing/2014/main" id="{9BF1C706-69A5-F64D-8549-5FB64FFC0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14961CC-F520-1047-8300-0C6FB448D3E6}"/>
              </a:ext>
            </a:extLst>
          </p:cNvPr>
          <p:cNvGrpSpPr/>
          <p:nvPr/>
        </p:nvGrpSpPr>
        <p:grpSpPr>
          <a:xfrm>
            <a:off x="5655543" y="5606741"/>
            <a:ext cx="562152" cy="799974"/>
            <a:chOff x="5655543" y="5606741"/>
            <a:chExt cx="562152" cy="799974"/>
          </a:xfrm>
        </p:grpSpPr>
        <p:sp>
          <p:nvSpPr>
            <p:cNvPr id="579" name="Freeform 124">
              <a:extLst>
                <a:ext uri="{FF2B5EF4-FFF2-40B4-BE49-F238E27FC236}">
                  <a16:creationId xmlns:a16="http://schemas.microsoft.com/office/drawing/2014/main" id="{01D680E8-9A4D-5040-ACCF-79EE0764823F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674599" y="5606741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5" name="Group 158">
              <a:extLst>
                <a:ext uri="{FF2B5EF4-FFF2-40B4-BE49-F238E27FC236}">
                  <a16:creationId xmlns:a16="http://schemas.microsoft.com/office/drawing/2014/main" id="{10DF1FFB-5BD4-B34D-869E-FF2A21B927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55543" y="5954348"/>
              <a:ext cx="551036" cy="452367"/>
              <a:chOff x="2886" y="1668"/>
              <a:chExt cx="347" cy="285"/>
            </a:xfrm>
          </p:grpSpPr>
          <p:sp>
            <p:nvSpPr>
              <p:cNvPr id="587" name="Rectangle 159">
                <a:extLst>
                  <a:ext uri="{FF2B5EF4-FFF2-40B4-BE49-F238E27FC236}">
                    <a16:creationId xmlns:a16="http://schemas.microsoft.com/office/drawing/2014/main" id="{A91C4B44-0DD4-A341-8AA2-C361F078D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8" name="Oval 160">
                <a:extLst>
                  <a:ext uri="{FF2B5EF4-FFF2-40B4-BE49-F238E27FC236}">
                    <a16:creationId xmlns:a16="http://schemas.microsoft.com/office/drawing/2014/main" id="{8E1DE29A-03CB-C545-98EA-12E2D05F3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9" name="Rectangle 161">
                <a:extLst>
                  <a:ext uri="{FF2B5EF4-FFF2-40B4-BE49-F238E27FC236}">
                    <a16:creationId xmlns:a16="http://schemas.microsoft.com/office/drawing/2014/main" id="{81AA95AB-263F-834C-92D5-FD7617AE1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0" name="Line 162">
                <a:extLst>
                  <a:ext uri="{FF2B5EF4-FFF2-40B4-BE49-F238E27FC236}">
                    <a16:creationId xmlns:a16="http://schemas.microsoft.com/office/drawing/2014/main" id="{51CF65F6-671F-AD4D-B5B3-DF84B6F53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1" name="Line 163">
                <a:extLst>
                  <a:ext uri="{FF2B5EF4-FFF2-40B4-BE49-F238E27FC236}">
                    <a16:creationId xmlns:a16="http://schemas.microsoft.com/office/drawing/2014/main" id="{3BE02048-718D-7149-8610-55725AF95A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2" name="Line 164">
                <a:extLst>
                  <a:ext uri="{FF2B5EF4-FFF2-40B4-BE49-F238E27FC236}">
                    <a16:creationId xmlns:a16="http://schemas.microsoft.com/office/drawing/2014/main" id="{DDC9E059-0152-C446-8DB2-52D116DAA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3" name="AutoShape 165">
                <a:extLst>
                  <a:ext uri="{FF2B5EF4-FFF2-40B4-BE49-F238E27FC236}">
                    <a16:creationId xmlns:a16="http://schemas.microsoft.com/office/drawing/2014/main" id="{EC851BD2-FB97-7743-85E6-12DE087E4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7049868" y="4738514"/>
            <a:ext cx="578032" cy="285706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6681740" y="5392274"/>
            <a:ext cx="578032" cy="285706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5525266" y="5343605"/>
            <a:ext cx="578032" cy="285706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6130766" y="4428206"/>
            <a:ext cx="578032" cy="285706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6041427" y="5026045"/>
            <a:ext cx="578032" cy="285706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5094748" y="4736342"/>
            <a:ext cx="578032" cy="285706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374B185-CCF9-0F43-92E1-E9A2B51C7C81}"/>
              </a:ext>
            </a:extLst>
          </p:cNvPr>
          <p:cNvGrpSpPr/>
          <p:nvPr/>
        </p:nvGrpSpPr>
        <p:grpSpPr>
          <a:xfrm>
            <a:off x="3563785" y="1706808"/>
            <a:ext cx="2317750" cy="3038266"/>
            <a:chOff x="3563785" y="1706808"/>
            <a:chExt cx="2317750" cy="3038266"/>
          </a:xfrm>
        </p:grpSpPr>
        <p:sp>
          <p:nvSpPr>
            <p:cNvPr id="539" name="Freeform 3">
              <a:extLst>
                <a:ext uri="{FF2B5EF4-FFF2-40B4-BE49-F238E27FC236}">
                  <a16:creationId xmlns:a16="http://schemas.microsoft.com/office/drawing/2014/main" id="{DEA17EE7-6646-5049-8B03-582779382B3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55018" y="3236963"/>
              <a:ext cx="721461" cy="2294761"/>
            </a:xfrm>
            <a:custGeom>
              <a:avLst/>
              <a:gdLst>
                <a:gd name="T0" fmla="*/ 0 w 1443"/>
                <a:gd name="T1" fmla="*/ 0 h 816"/>
                <a:gd name="T2" fmla="*/ 1076 w 1443"/>
                <a:gd name="T3" fmla="*/ 782 h 816"/>
                <a:gd name="T4" fmla="*/ 1320 w 1443"/>
                <a:gd name="T5" fmla="*/ 788 h 816"/>
                <a:gd name="T6" fmla="*/ 1443 w 1443"/>
                <a:gd name="T7" fmla="*/ 5 h 816"/>
                <a:gd name="T8" fmla="*/ 0 w 1443"/>
                <a:gd name="T9" fmla="*/ 0 h 816"/>
                <a:gd name="connsiteX0" fmla="*/ 0 w 10000"/>
                <a:gd name="connsiteY0" fmla="*/ 0 h 9714"/>
                <a:gd name="connsiteX1" fmla="*/ 3718 w 10000"/>
                <a:gd name="connsiteY1" fmla="*/ 8779 h 9714"/>
                <a:gd name="connsiteX2" fmla="*/ 9148 w 10000"/>
                <a:gd name="connsiteY2" fmla="*/ 9657 h 9714"/>
                <a:gd name="connsiteX3" fmla="*/ 10000 w 10000"/>
                <a:gd name="connsiteY3" fmla="*/ 61 h 9714"/>
                <a:gd name="connsiteX4" fmla="*/ 0 w 10000"/>
                <a:gd name="connsiteY4" fmla="*/ 0 h 9714"/>
                <a:gd name="connsiteX0" fmla="*/ 0 w 10000"/>
                <a:gd name="connsiteY0" fmla="*/ 0 h 9095"/>
                <a:gd name="connsiteX1" fmla="*/ 3718 w 10000"/>
                <a:gd name="connsiteY1" fmla="*/ 9037 h 9095"/>
                <a:gd name="connsiteX2" fmla="*/ 5712 w 10000"/>
                <a:gd name="connsiteY2" fmla="*/ 8929 h 9095"/>
                <a:gd name="connsiteX3" fmla="*/ 10000 w 10000"/>
                <a:gd name="connsiteY3" fmla="*/ 63 h 9095"/>
                <a:gd name="connsiteX4" fmla="*/ 0 w 10000"/>
                <a:gd name="connsiteY4" fmla="*/ 0 h 9095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8989"/>
                <a:gd name="connsiteY0" fmla="*/ 0 h 11618"/>
                <a:gd name="connsiteX1" fmla="*/ 2707 w 8989"/>
                <a:gd name="connsiteY1" fmla="*/ 11554 h 11618"/>
                <a:gd name="connsiteX2" fmla="*/ 4701 w 8989"/>
                <a:gd name="connsiteY2" fmla="*/ 11435 h 11618"/>
                <a:gd name="connsiteX3" fmla="*/ 8989 w 8989"/>
                <a:gd name="connsiteY3" fmla="*/ 1687 h 11618"/>
                <a:gd name="connsiteX4" fmla="*/ 0 w 8989"/>
                <a:gd name="connsiteY4" fmla="*/ 0 h 11618"/>
                <a:gd name="connsiteX0" fmla="*/ 0 w 9888"/>
                <a:gd name="connsiteY0" fmla="*/ 115 h 10115"/>
                <a:gd name="connsiteX1" fmla="*/ 3011 w 9888"/>
                <a:gd name="connsiteY1" fmla="*/ 10060 h 10115"/>
                <a:gd name="connsiteX2" fmla="*/ 5230 w 9888"/>
                <a:gd name="connsiteY2" fmla="*/ 9957 h 10115"/>
                <a:gd name="connsiteX3" fmla="*/ 9888 w 9888"/>
                <a:gd name="connsiteY3" fmla="*/ 0 h 10115"/>
                <a:gd name="connsiteX4" fmla="*/ 0 w 9888"/>
                <a:gd name="connsiteY4" fmla="*/ 115 h 10115"/>
                <a:gd name="connsiteX0" fmla="*/ 0 w 9829"/>
                <a:gd name="connsiteY0" fmla="*/ 0 h 10833"/>
                <a:gd name="connsiteX1" fmla="*/ 2874 w 9829"/>
                <a:gd name="connsiteY1" fmla="*/ 10779 h 10833"/>
                <a:gd name="connsiteX2" fmla="*/ 5118 w 9829"/>
                <a:gd name="connsiteY2" fmla="*/ 10677 h 10833"/>
                <a:gd name="connsiteX3" fmla="*/ 9829 w 9829"/>
                <a:gd name="connsiteY3" fmla="*/ 833 h 10833"/>
                <a:gd name="connsiteX4" fmla="*/ 0 w 9829"/>
                <a:gd name="connsiteY4" fmla="*/ 0 h 10833"/>
                <a:gd name="connsiteX0" fmla="*/ 0 w 10289"/>
                <a:gd name="connsiteY0" fmla="*/ 0 h 10000"/>
                <a:gd name="connsiteX1" fmla="*/ 2924 w 10289"/>
                <a:gd name="connsiteY1" fmla="*/ 9950 h 10000"/>
                <a:gd name="connsiteX2" fmla="*/ 5207 w 10289"/>
                <a:gd name="connsiteY2" fmla="*/ 9856 h 10000"/>
                <a:gd name="connsiteX3" fmla="*/ 10289 w 10289"/>
                <a:gd name="connsiteY3" fmla="*/ 54 h 10000"/>
                <a:gd name="connsiteX4" fmla="*/ 0 w 10289"/>
                <a:gd name="connsiteY4" fmla="*/ 0 h 10000"/>
                <a:gd name="connsiteX0" fmla="*/ 0 w 10289"/>
                <a:gd name="connsiteY0" fmla="*/ 0 h 10953"/>
                <a:gd name="connsiteX1" fmla="*/ 2924 w 10289"/>
                <a:gd name="connsiteY1" fmla="*/ 9950 h 10953"/>
                <a:gd name="connsiteX2" fmla="*/ 3723 w 10289"/>
                <a:gd name="connsiteY2" fmla="*/ 10695 h 10953"/>
                <a:gd name="connsiteX3" fmla="*/ 5207 w 10289"/>
                <a:gd name="connsiteY3" fmla="*/ 9856 h 10953"/>
                <a:gd name="connsiteX4" fmla="*/ 10289 w 10289"/>
                <a:gd name="connsiteY4" fmla="*/ 54 h 10953"/>
                <a:gd name="connsiteX5" fmla="*/ 0 w 10289"/>
                <a:gd name="connsiteY5" fmla="*/ 0 h 10953"/>
                <a:gd name="connsiteX0" fmla="*/ 0 w 10289"/>
                <a:gd name="connsiteY0" fmla="*/ 0 h 11138"/>
                <a:gd name="connsiteX1" fmla="*/ 2924 w 10289"/>
                <a:gd name="connsiteY1" fmla="*/ 9950 h 11138"/>
                <a:gd name="connsiteX2" fmla="*/ 5207 w 10289"/>
                <a:gd name="connsiteY2" fmla="*/ 9856 h 11138"/>
                <a:gd name="connsiteX3" fmla="*/ 10289 w 10289"/>
                <a:gd name="connsiteY3" fmla="*/ 54 h 11138"/>
                <a:gd name="connsiteX4" fmla="*/ 0 w 10289"/>
                <a:gd name="connsiteY4" fmla="*/ 0 h 11138"/>
                <a:gd name="connsiteX0" fmla="*/ 0 w 10289"/>
                <a:gd name="connsiteY0" fmla="*/ 0 h 10669"/>
                <a:gd name="connsiteX1" fmla="*/ 2924 w 10289"/>
                <a:gd name="connsiteY1" fmla="*/ 9950 h 10669"/>
                <a:gd name="connsiteX2" fmla="*/ 5207 w 10289"/>
                <a:gd name="connsiteY2" fmla="*/ 9856 h 10669"/>
                <a:gd name="connsiteX3" fmla="*/ 10289 w 10289"/>
                <a:gd name="connsiteY3" fmla="*/ 54 h 10669"/>
                <a:gd name="connsiteX4" fmla="*/ 0 w 10289"/>
                <a:gd name="connsiteY4" fmla="*/ 0 h 10669"/>
                <a:gd name="connsiteX0" fmla="*/ 0 w 10289"/>
                <a:gd name="connsiteY0" fmla="*/ 0 h 10734"/>
                <a:gd name="connsiteX1" fmla="*/ 2924 w 10289"/>
                <a:gd name="connsiteY1" fmla="*/ 9950 h 10734"/>
                <a:gd name="connsiteX2" fmla="*/ 4455 w 10289"/>
                <a:gd name="connsiteY2" fmla="*/ 10094 h 10734"/>
                <a:gd name="connsiteX3" fmla="*/ 10289 w 10289"/>
                <a:gd name="connsiteY3" fmla="*/ 54 h 10734"/>
                <a:gd name="connsiteX4" fmla="*/ 0 w 10289"/>
                <a:gd name="connsiteY4" fmla="*/ 0 h 10734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9960"/>
                <a:gd name="connsiteX1" fmla="*/ 2924 w 10289"/>
                <a:gd name="connsiteY1" fmla="*/ 9950 h 9960"/>
                <a:gd name="connsiteX2" fmla="*/ 4166 w 10289"/>
                <a:gd name="connsiteY2" fmla="*/ 9776 h 9960"/>
                <a:gd name="connsiteX3" fmla="*/ 10289 w 10289"/>
                <a:gd name="connsiteY3" fmla="*/ 54 h 9960"/>
                <a:gd name="connsiteX4" fmla="*/ 0 w 10289"/>
                <a:gd name="connsiteY4" fmla="*/ 0 h 9960"/>
                <a:gd name="connsiteX0" fmla="*/ 0 w 10000"/>
                <a:gd name="connsiteY0" fmla="*/ 0 h 10000"/>
                <a:gd name="connsiteX1" fmla="*/ 2842 w 10000"/>
                <a:gd name="connsiteY1" fmla="*/ 9990 h 10000"/>
                <a:gd name="connsiteX2" fmla="*/ 4049 w 10000"/>
                <a:gd name="connsiteY2" fmla="*/ 9815 h 10000"/>
                <a:gd name="connsiteX3" fmla="*/ 10000 w 10000"/>
                <a:gd name="connsiteY3" fmla="*/ 54 h 10000"/>
                <a:gd name="connsiteX4" fmla="*/ 0 w 10000"/>
                <a:gd name="connsiteY4" fmla="*/ 0 h 10000"/>
                <a:gd name="connsiteX0" fmla="*/ 0 w 10000"/>
                <a:gd name="connsiteY0" fmla="*/ 0 h 10400"/>
                <a:gd name="connsiteX1" fmla="*/ 2740 w 10000"/>
                <a:gd name="connsiteY1" fmla="*/ 10397 h 10400"/>
                <a:gd name="connsiteX2" fmla="*/ 4049 w 10000"/>
                <a:gd name="connsiteY2" fmla="*/ 9815 h 10400"/>
                <a:gd name="connsiteX3" fmla="*/ 10000 w 10000"/>
                <a:gd name="connsiteY3" fmla="*/ 54 h 10400"/>
                <a:gd name="connsiteX4" fmla="*/ 0 w 10000"/>
                <a:gd name="connsiteY4" fmla="*/ 0 h 10400"/>
                <a:gd name="connsiteX0" fmla="*/ 0 w 10000"/>
                <a:gd name="connsiteY0" fmla="*/ 0 h 10419"/>
                <a:gd name="connsiteX1" fmla="*/ 2740 w 10000"/>
                <a:gd name="connsiteY1" fmla="*/ 10397 h 10419"/>
                <a:gd name="connsiteX2" fmla="*/ 3599 w 10000"/>
                <a:gd name="connsiteY2" fmla="*/ 10338 h 10419"/>
                <a:gd name="connsiteX3" fmla="*/ 10000 w 10000"/>
                <a:gd name="connsiteY3" fmla="*/ 54 h 10419"/>
                <a:gd name="connsiteX4" fmla="*/ 0 w 10000"/>
                <a:gd name="connsiteY4" fmla="*/ 0 h 10419"/>
                <a:gd name="connsiteX0" fmla="*/ 0 w 10000"/>
                <a:gd name="connsiteY0" fmla="*/ 0 h 10397"/>
                <a:gd name="connsiteX1" fmla="*/ 2740 w 10000"/>
                <a:gd name="connsiteY1" fmla="*/ 10397 h 10397"/>
                <a:gd name="connsiteX2" fmla="*/ 3599 w 10000"/>
                <a:gd name="connsiteY2" fmla="*/ 10338 h 10397"/>
                <a:gd name="connsiteX3" fmla="*/ 10000 w 10000"/>
                <a:gd name="connsiteY3" fmla="*/ 54 h 10397"/>
                <a:gd name="connsiteX4" fmla="*/ 0 w 10000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75"/>
                <a:gd name="connsiteY0" fmla="*/ 0 h 10310"/>
                <a:gd name="connsiteX1" fmla="*/ 2801 w 10675"/>
                <a:gd name="connsiteY1" fmla="*/ 10310 h 10310"/>
                <a:gd name="connsiteX2" fmla="*/ 3660 w 10675"/>
                <a:gd name="connsiteY2" fmla="*/ 10251 h 10310"/>
                <a:gd name="connsiteX3" fmla="*/ 10675 w 10675"/>
                <a:gd name="connsiteY3" fmla="*/ 25 h 10310"/>
                <a:gd name="connsiteX4" fmla="*/ 0 w 10675"/>
                <a:gd name="connsiteY4" fmla="*/ 0 h 10310"/>
                <a:gd name="connsiteX0" fmla="*/ 0 w 6741"/>
                <a:gd name="connsiteY0" fmla="*/ 0 h 15505"/>
                <a:gd name="connsiteX1" fmla="*/ 2801 w 6741"/>
                <a:gd name="connsiteY1" fmla="*/ 10310 h 15505"/>
                <a:gd name="connsiteX2" fmla="*/ 3660 w 6741"/>
                <a:gd name="connsiteY2" fmla="*/ 10251 h 15505"/>
                <a:gd name="connsiteX3" fmla="*/ 6741 w 6741"/>
                <a:gd name="connsiteY3" fmla="*/ 14932 h 15505"/>
                <a:gd name="connsiteX4" fmla="*/ 0 w 6741"/>
                <a:gd name="connsiteY4" fmla="*/ 0 h 15505"/>
                <a:gd name="connsiteX0" fmla="*/ 5612 w 7164"/>
                <a:gd name="connsiteY0" fmla="*/ 0 h 10410"/>
                <a:gd name="connsiteX1" fmla="*/ 13 w 7164"/>
                <a:gd name="connsiteY1" fmla="*/ 7060 h 10410"/>
                <a:gd name="connsiteX2" fmla="*/ 1287 w 7164"/>
                <a:gd name="connsiteY2" fmla="*/ 7022 h 10410"/>
                <a:gd name="connsiteX3" fmla="*/ 5858 w 7164"/>
                <a:gd name="connsiteY3" fmla="*/ 10041 h 10410"/>
                <a:gd name="connsiteX4" fmla="*/ 5612 w 7164"/>
                <a:gd name="connsiteY4" fmla="*/ 0 h 10410"/>
                <a:gd name="connsiteX0" fmla="*/ 7932 w 10098"/>
                <a:gd name="connsiteY0" fmla="*/ 0 h 10001"/>
                <a:gd name="connsiteX1" fmla="*/ 116 w 10098"/>
                <a:gd name="connsiteY1" fmla="*/ 6782 h 10001"/>
                <a:gd name="connsiteX2" fmla="*/ 1894 w 10098"/>
                <a:gd name="connsiteY2" fmla="*/ 6745 h 10001"/>
                <a:gd name="connsiteX3" fmla="*/ 8275 w 10098"/>
                <a:gd name="connsiteY3" fmla="*/ 9646 h 10001"/>
                <a:gd name="connsiteX4" fmla="*/ 7932 w 10098"/>
                <a:gd name="connsiteY4" fmla="*/ 0 h 10001"/>
                <a:gd name="connsiteX0" fmla="*/ 7932 w 11399"/>
                <a:gd name="connsiteY0" fmla="*/ 0 h 10001"/>
                <a:gd name="connsiteX1" fmla="*/ 116 w 11399"/>
                <a:gd name="connsiteY1" fmla="*/ 6782 h 10001"/>
                <a:gd name="connsiteX2" fmla="*/ 1894 w 11399"/>
                <a:gd name="connsiteY2" fmla="*/ 6745 h 10001"/>
                <a:gd name="connsiteX3" fmla="*/ 8275 w 11399"/>
                <a:gd name="connsiteY3" fmla="*/ 9646 h 10001"/>
                <a:gd name="connsiteX4" fmla="*/ 7932 w 11399"/>
                <a:gd name="connsiteY4" fmla="*/ 0 h 10001"/>
                <a:gd name="connsiteX0" fmla="*/ 7932 w 8463"/>
                <a:gd name="connsiteY0" fmla="*/ 0 h 10001"/>
                <a:gd name="connsiteX1" fmla="*/ 116 w 8463"/>
                <a:gd name="connsiteY1" fmla="*/ 6782 h 10001"/>
                <a:gd name="connsiteX2" fmla="*/ 1894 w 8463"/>
                <a:gd name="connsiteY2" fmla="*/ 6745 h 10001"/>
                <a:gd name="connsiteX3" fmla="*/ 8275 w 8463"/>
                <a:gd name="connsiteY3" fmla="*/ 9646 h 10001"/>
                <a:gd name="connsiteX4" fmla="*/ 7932 w 8463"/>
                <a:gd name="connsiteY4" fmla="*/ 0 h 10001"/>
                <a:gd name="connsiteX0" fmla="*/ 10170 w 10376"/>
                <a:gd name="connsiteY0" fmla="*/ 0 h 9753"/>
                <a:gd name="connsiteX1" fmla="*/ 109 w 10376"/>
                <a:gd name="connsiteY1" fmla="*/ 6534 h 9753"/>
                <a:gd name="connsiteX2" fmla="*/ 2210 w 10376"/>
                <a:gd name="connsiteY2" fmla="*/ 6497 h 9753"/>
                <a:gd name="connsiteX3" fmla="*/ 9750 w 10376"/>
                <a:gd name="connsiteY3" fmla="*/ 9398 h 9753"/>
                <a:gd name="connsiteX4" fmla="*/ 10170 w 10376"/>
                <a:gd name="connsiteY4" fmla="*/ 0 h 9753"/>
                <a:gd name="connsiteX0" fmla="*/ 9801 w 9999"/>
                <a:gd name="connsiteY0" fmla="*/ 0 h 9636"/>
                <a:gd name="connsiteX1" fmla="*/ 105 w 9999"/>
                <a:gd name="connsiteY1" fmla="*/ 6699 h 9636"/>
                <a:gd name="connsiteX2" fmla="*/ 2130 w 9999"/>
                <a:gd name="connsiteY2" fmla="*/ 6662 h 9636"/>
                <a:gd name="connsiteX3" fmla="*/ 9397 w 9999"/>
                <a:gd name="connsiteY3" fmla="*/ 9636 h 9636"/>
                <a:gd name="connsiteX4" fmla="*/ 9801 w 9999"/>
                <a:gd name="connsiteY4" fmla="*/ 0 h 9636"/>
                <a:gd name="connsiteX0" fmla="*/ 9802 w 10000"/>
                <a:gd name="connsiteY0" fmla="*/ 0 h 10000"/>
                <a:gd name="connsiteX1" fmla="*/ 105 w 10000"/>
                <a:gd name="connsiteY1" fmla="*/ 6952 h 10000"/>
                <a:gd name="connsiteX2" fmla="*/ 2130 w 10000"/>
                <a:gd name="connsiteY2" fmla="*/ 6914 h 10000"/>
                <a:gd name="connsiteX3" fmla="*/ 9398 w 10000"/>
                <a:gd name="connsiteY3" fmla="*/ 10000 h 10000"/>
                <a:gd name="connsiteX4" fmla="*/ 9802 w 10000"/>
                <a:gd name="connsiteY4" fmla="*/ 0 h 10000"/>
                <a:gd name="connsiteX0" fmla="*/ 9697 w 9895"/>
                <a:gd name="connsiteY0" fmla="*/ 0 h 10000"/>
                <a:gd name="connsiteX1" fmla="*/ 0 w 9895"/>
                <a:gd name="connsiteY1" fmla="*/ 6952 h 10000"/>
                <a:gd name="connsiteX2" fmla="*/ 2025 w 9895"/>
                <a:gd name="connsiteY2" fmla="*/ 6914 h 10000"/>
                <a:gd name="connsiteX3" fmla="*/ 9293 w 9895"/>
                <a:gd name="connsiteY3" fmla="*/ 10000 h 10000"/>
                <a:gd name="connsiteX4" fmla="*/ 9697 w 9895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2314 w 10148"/>
                <a:gd name="connsiteY2" fmla="*/ 7860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8194 w 8542"/>
                <a:gd name="connsiteY0" fmla="*/ 0 h 10158"/>
                <a:gd name="connsiteX1" fmla="*/ 0 w 8542"/>
                <a:gd name="connsiteY1" fmla="*/ 7601 h 10158"/>
                <a:gd name="connsiteX2" fmla="*/ 47 w 8542"/>
                <a:gd name="connsiteY2" fmla="*/ 8453 h 10158"/>
                <a:gd name="connsiteX3" fmla="*/ 8188 w 8542"/>
                <a:gd name="connsiteY3" fmla="*/ 10158 h 10158"/>
                <a:gd name="connsiteX4" fmla="*/ 8194 w 8542"/>
                <a:gd name="connsiteY4" fmla="*/ 0 h 10158"/>
                <a:gd name="connsiteX0" fmla="*/ 9538 w 9975"/>
                <a:gd name="connsiteY0" fmla="*/ 0 h 10128"/>
                <a:gd name="connsiteX1" fmla="*/ 0 w 9975"/>
                <a:gd name="connsiteY1" fmla="*/ 7611 h 10128"/>
                <a:gd name="connsiteX2" fmla="*/ 55 w 9975"/>
                <a:gd name="connsiteY2" fmla="*/ 8450 h 10128"/>
                <a:gd name="connsiteX3" fmla="*/ 9586 w 9975"/>
                <a:gd name="connsiteY3" fmla="*/ 10128 h 10128"/>
                <a:gd name="connsiteX4" fmla="*/ 9538 w 9975"/>
                <a:gd name="connsiteY4" fmla="*/ 0 h 10128"/>
                <a:gd name="connsiteX0" fmla="*/ 9562 w 9999"/>
                <a:gd name="connsiteY0" fmla="*/ 0 h 10000"/>
                <a:gd name="connsiteX1" fmla="*/ 0 w 9999"/>
                <a:gd name="connsiteY1" fmla="*/ 7515 h 10000"/>
                <a:gd name="connsiteX2" fmla="*/ 55 w 9999"/>
                <a:gd name="connsiteY2" fmla="*/ 8343 h 10000"/>
                <a:gd name="connsiteX3" fmla="*/ 9610 w 9999"/>
                <a:gd name="connsiteY3" fmla="*/ 10000 h 10000"/>
                <a:gd name="connsiteX4" fmla="*/ 9562 w 9999"/>
                <a:gd name="connsiteY4" fmla="*/ 0 h 10000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9799"/>
                <a:gd name="connsiteY0" fmla="*/ 0 h 10126"/>
                <a:gd name="connsiteX1" fmla="*/ 0 w 9799"/>
                <a:gd name="connsiteY1" fmla="*/ 7515 h 10126"/>
                <a:gd name="connsiteX2" fmla="*/ 55 w 9799"/>
                <a:gd name="connsiteY2" fmla="*/ 8343 h 10126"/>
                <a:gd name="connsiteX3" fmla="*/ 9611 w 9799"/>
                <a:gd name="connsiteY3" fmla="*/ 10126 h 10126"/>
                <a:gd name="connsiteX4" fmla="*/ 9563 w 9799"/>
                <a:gd name="connsiteY4" fmla="*/ 0 h 1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9" h="10126">
                  <a:moveTo>
                    <a:pt x="9563" y="0"/>
                  </a:moveTo>
                  <a:cubicBezTo>
                    <a:pt x="6380" y="3447"/>
                    <a:pt x="4378" y="4742"/>
                    <a:pt x="0" y="7515"/>
                  </a:cubicBezTo>
                  <a:cubicBezTo>
                    <a:pt x="19" y="7790"/>
                    <a:pt x="36" y="8067"/>
                    <a:pt x="55" y="8343"/>
                  </a:cubicBezTo>
                  <a:cubicBezTo>
                    <a:pt x="3592" y="8754"/>
                    <a:pt x="6787" y="8518"/>
                    <a:pt x="9611" y="10126"/>
                  </a:cubicBezTo>
                  <a:cubicBezTo>
                    <a:pt x="9580" y="4725"/>
                    <a:pt x="10082" y="3581"/>
                    <a:pt x="9563" y="0"/>
                  </a:cubicBezTo>
                  <a:close/>
                </a:path>
              </a:pathLst>
            </a:custGeom>
            <a:gradFill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75000"/>
                  </a:schemeClr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  <a:effectLst/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1" name="Rectangle 4">
              <a:extLst>
                <a:ext uri="{FF2B5EF4-FFF2-40B4-BE49-F238E27FC236}">
                  <a16:creationId xmlns:a16="http://schemas.microsoft.com/office/drawing/2014/main" id="{164DBCFC-5616-9547-B9D4-E3DCFE3BE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785" y="1706808"/>
              <a:ext cx="2317750" cy="23336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2" name="Oval 5">
              <a:extLst>
                <a:ext uri="{FF2B5EF4-FFF2-40B4-BE49-F238E27FC236}">
                  <a16:creationId xmlns:a16="http://schemas.microsoft.com/office/drawing/2014/main" id="{022CCE76-7473-384C-B8AD-4B26D3605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197" y="1759196"/>
              <a:ext cx="2095500" cy="60483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3" name="Text Box 108">
              <a:extLst>
                <a:ext uri="{FF2B5EF4-FFF2-40B4-BE49-F238E27FC236}">
                  <a16:creationId xmlns:a16="http://schemas.microsoft.com/office/drawing/2014/main" id="{5C8E906F-87BB-6246-A8F8-5B849D5609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2415" y="18661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  <p:sp>
          <p:nvSpPr>
            <p:cNvPr id="544" name="Rectangle 109">
              <a:extLst>
                <a:ext uri="{FF2B5EF4-FFF2-40B4-BE49-F238E27FC236}">
                  <a16:creationId xmlns:a16="http://schemas.microsoft.com/office/drawing/2014/main" id="{5814F0BC-A4E2-414A-8230-B48770800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172" y="2586219"/>
              <a:ext cx="2005013" cy="135737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6" name="Text Box 111">
              <a:extLst>
                <a:ext uri="{FF2B5EF4-FFF2-40B4-BE49-F238E27FC236}">
                  <a16:creationId xmlns:a16="http://schemas.microsoft.com/office/drawing/2014/main" id="{C638B8A1-75B3-8749-A235-1EE1778B6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660" y="286409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header value</a:t>
              </a:r>
            </a:p>
          </p:txBody>
        </p:sp>
        <p:sp>
          <p:nvSpPr>
            <p:cNvPr id="547" name="Text Box 112">
              <a:extLst>
                <a:ext uri="{FF2B5EF4-FFF2-40B4-BE49-F238E27FC236}">
                  <a16:creationId xmlns:a16="http://schemas.microsoft.com/office/drawing/2014/main" id="{CAC7F94E-387B-054D-AC5B-A6ACAFEBC9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3460" y="286568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output link</a:t>
              </a:r>
            </a:p>
          </p:txBody>
        </p:sp>
        <p:sp>
          <p:nvSpPr>
            <p:cNvPr id="548" name="Line 113">
              <a:extLst>
                <a:ext uri="{FF2B5EF4-FFF2-40B4-BE49-F238E27FC236}">
                  <a16:creationId xmlns:a16="http://schemas.microsoft.com/office/drawing/2014/main" id="{F1E4DBAB-F3DB-A040-865E-B04E531361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1885" y="2876796"/>
              <a:ext cx="7937" cy="1066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9" name="Text Box 114">
              <a:extLst>
                <a:ext uri="{FF2B5EF4-FFF2-40B4-BE49-F238E27FC236}">
                  <a16:creationId xmlns:a16="http://schemas.microsoft.com/office/drawing/2014/main" id="{632019DF-E579-4B45-A8CE-2312F51B8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2297" y="3148258"/>
              <a:ext cx="520700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0100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0111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1001</a:t>
              </a:r>
            </a:p>
          </p:txBody>
        </p:sp>
        <p:sp>
          <p:nvSpPr>
            <p:cNvPr id="550" name="Text Box 115">
              <a:extLst>
                <a:ext uri="{FF2B5EF4-FFF2-40B4-BE49-F238E27FC236}">
                  <a16:creationId xmlns:a16="http://schemas.microsoft.com/office/drawing/2014/main" id="{54502672-4BE9-284A-B3B3-FA8A482CE2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7760" y="3148258"/>
              <a:ext cx="268287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51" name="Line 116">
              <a:extLst>
                <a:ext uri="{FF2B5EF4-FFF2-40B4-BE49-F238E27FC236}">
                  <a16:creationId xmlns:a16="http://schemas.microsoft.com/office/drawing/2014/main" id="{7AC235F1-D847-EB45-9746-2E1D0ED697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3172" y="313397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52" name="Line 117">
              <a:extLst>
                <a:ext uri="{FF2B5EF4-FFF2-40B4-BE49-F238E27FC236}">
                  <a16:creationId xmlns:a16="http://schemas.microsoft.com/office/drawing/2014/main" id="{E3F3F0A3-B7B7-C84F-8E76-3C4C5F55CD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5235" y="288632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18" name="Text Box 108">
              <a:extLst>
                <a:ext uri="{FF2B5EF4-FFF2-40B4-BE49-F238E27FC236}">
                  <a16:creationId xmlns:a16="http://schemas.microsoft.com/office/drawing/2014/main" id="{E7C9C96C-2BC6-C44A-AE8A-01BCFB4741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1421" y="2588130"/>
              <a:ext cx="218185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local forwarding table</a:t>
              </a:r>
            </a:p>
          </p:txBody>
        </p:sp>
        <p:sp>
          <p:nvSpPr>
            <p:cNvPr id="553" name="AutoShape 118">
              <a:extLst>
                <a:ext uri="{FF2B5EF4-FFF2-40B4-BE49-F238E27FC236}">
                  <a16:creationId xmlns:a16="http://schemas.microsoft.com/office/drawing/2014/main" id="{CE405A55-DEFA-E34D-A391-3BAFA1DB29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641697" y="2356096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71" name="Content Placeholder 4">
            <a:extLst>
              <a:ext uri="{FF2B5EF4-FFF2-40B4-BE49-F238E27FC236}">
                <a16:creationId xmlns:a16="http://schemas.microsoft.com/office/drawing/2014/main" id="{5FE3427C-6327-DC4F-BEB5-B04B68C98F8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32534" y="2514905"/>
            <a:ext cx="2930611" cy="3063265"/>
          </a:xfrm>
        </p:spPr>
        <p:txBody>
          <a:bodyPr>
            <a:normAutofit fontScale="92500" lnSpcReduction="10000"/>
          </a:bodyPr>
          <a:lstStyle/>
          <a:p>
            <a:pPr marL="130175" indent="0">
              <a:buNone/>
            </a:pPr>
            <a:r>
              <a:rPr lang="en-US" altLang="en-US" sz="30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Forwarding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aka “switching”</a:t>
            </a:r>
          </a:p>
          <a:p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local</a:t>
            </a:r>
            <a:r>
              <a:rPr lang="en-US" altLang="en-US" i="1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action: move arriving packets from router’</a:t>
            </a:r>
            <a:r>
              <a:rPr lang="en-US" altLang="ja-JP" dirty="0">
                <a:ea typeface="ＭＳ Ｐゴシック" panose="020B0600070205080204" pitchFamily="34" charset="-128"/>
              </a:rPr>
              <a:t>s input link to appropriate router output link</a:t>
            </a:r>
          </a:p>
          <a:p>
            <a:endParaRPr lang="en-US" dirty="0"/>
          </a:p>
        </p:txBody>
      </p:sp>
      <p:cxnSp>
        <p:nvCxnSpPr>
          <p:cNvPr id="172" name="Straight Connector 421888">
            <a:extLst>
              <a:ext uri="{FF2B5EF4-FFF2-40B4-BE49-F238E27FC236}">
                <a16:creationId xmlns:a16="http://schemas.microsoft.com/office/drawing/2014/main" id="{67BEC5DA-6BEA-4541-B3B2-BF40B813A13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9758" y="2757407"/>
            <a:ext cx="1281663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C4AE8E60-10FA-844B-BD5E-0345F648B720}"/>
              </a:ext>
            </a:extLst>
          </p:cNvPr>
          <p:cNvGrpSpPr/>
          <p:nvPr/>
        </p:nvGrpSpPr>
        <p:grpSpPr>
          <a:xfrm>
            <a:off x="3744796" y="2580320"/>
            <a:ext cx="2017520" cy="338554"/>
            <a:chOff x="6181202" y="4326532"/>
            <a:chExt cx="2017520" cy="338554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3F05E7B2-15F6-4A4E-84F8-2F0C7DBC381C}"/>
                </a:ext>
              </a:extLst>
            </p:cNvPr>
            <p:cNvSpPr/>
            <p:nvPr/>
          </p:nvSpPr>
          <p:spPr>
            <a:xfrm>
              <a:off x="6192122" y="4338108"/>
              <a:ext cx="2006600" cy="29597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Text Box 110">
              <a:extLst>
                <a:ext uri="{FF2B5EF4-FFF2-40B4-BE49-F238E27FC236}">
                  <a16:creationId xmlns:a16="http://schemas.microsoft.com/office/drawing/2014/main" id="{269466F0-DCF5-FF48-986E-8EB8C52CE7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81202" y="4326532"/>
              <a:ext cx="2005677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local forwarding table</a:t>
              </a:r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A5553ADE-8F22-E143-9FEE-D8406830AC5F}"/>
              </a:ext>
            </a:extLst>
          </p:cNvPr>
          <p:cNvGrpSpPr/>
          <p:nvPr/>
        </p:nvGrpSpPr>
        <p:grpSpPr>
          <a:xfrm>
            <a:off x="5698975" y="3819688"/>
            <a:ext cx="2183401" cy="2394971"/>
            <a:chOff x="5698975" y="3819688"/>
            <a:chExt cx="2183401" cy="2394971"/>
          </a:xfrm>
        </p:grpSpPr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5F75045C-CAEF-BE41-B0E7-8DCF29B7EFBD}"/>
                </a:ext>
              </a:extLst>
            </p:cNvPr>
            <p:cNvSpPr/>
            <p:nvPr/>
          </p:nvSpPr>
          <p:spPr>
            <a:xfrm>
              <a:off x="7050700" y="6168940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1FB5981E-1E94-C34D-A30F-382C97EBC919}"/>
                </a:ext>
              </a:extLst>
            </p:cNvPr>
            <p:cNvSpPr/>
            <p:nvPr/>
          </p:nvSpPr>
          <p:spPr>
            <a:xfrm>
              <a:off x="6359921" y="596876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C2E83222-FB14-4F4B-AFE1-FC39D5330E7D}"/>
                </a:ext>
              </a:extLst>
            </p:cNvPr>
            <p:cNvSpPr/>
            <p:nvPr/>
          </p:nvSpPr>
          <p:spPr>
            <a:xfrm>
              <a:off x="5698975" y="6141541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DC19385-8E61-AD46-95C9-DDCD5449A73D}"/>
                </a:ext>
              </a:extLst>
            </p:cNvPr>
            <p:cNvSpPr/>
            <p:nvPr/>
          </p:nvSpPr>
          <p:spPr>
            <a:xfrm>
              <a:off x="7405975" y="4146032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2D366EE5-B582-514F-954C-D5D4F7048A25}"/>
                </a:ext>
              </a:extLst>
            </p:cNvPr>
            <p:cNvSpPr/>
            <p:nvPr/>
          </p:nvSpPr>
          <p:spPr>
            <a:xfrm>
              <a:off x="6407517" y="381968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1" name="Content Placeholder 4">
            <a:extLst>
              <a:ext uri="{FF2B5EF4-FFF2-40B4-BE49-F238E27FC236}">
                <a16:creationId xmlns:a16="http://schemas.microsoft.com/office/drawing/2014/main" id="{7657B180-3511-BD43-A1D3-883B21FB89BF}"/>
              </a:ext>
            </a:extLst>
          </p:cNvPr>
          <p:cNvSpPr txBox="1">
            <a:spLocks/>
          </p:cNvSpPr>
          <p:nvPr/>
        </p:nvSpPr>
        <p:spPr>
          <a:xfrm>
            <a:off x="8430283" y="1824271"/>
            <a:ext cx="3555414" cy="30062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Routing: 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global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action: determine source-destination paths taken by packets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algorithms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eform 120">
            <a:extLst>
              <a:ext uri="{FF2B5EF4-FFF2-40B4-BE49-F238E27FC236}">
                <a16:creationId xmlns:a16="http://schemas.microsoft.com/office/drawing/2014/main" id="{A85ABB82-D166-5E4F-B1B2-977AB9ED35FA}"/>
              </a:ext>
            </a:extLst>
          </p:cNvPr>
          <p:cNvSpPr>
            <a:spLocks/>
          </p:cNvSpPr>
          <p:nvPr/>
        </p:nvSpPr>
        <p:spPr bwMode="auto">
          <a:xfrm>
            <a:off x="4869344" y="4824326"/>
            <a:ext cx="1041867" cy="336451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F77D4F4E-82DC-B747-BFB8-E0F63F6EECB6}"/>
              </a:ext>
            </a:extLst>
          </p:cNvPr>
          <p:cNvGrpSpPr/>
          <p:nvPr/>
        </p:nvGrpSpPr>
        <p:grpSpPr>
          <a:xfrm>
            <a:off x="3689197" y="1759195"/>
            <a:ext cx="2095500" cy="604837"/>
            <a:chOff x="3839579" y="1912090"/>
            <a:chExt cx="2095500" cy="604837"/>
          </a:xfrm>
        </p:grpSpPr>
        <p:sp>
          <p:nvSpPr>
            <p:cNvPr id="194" name="Oval 5">
              <a:extLst>
                <a:ext uri="{FF2B5EF4-FFF2-40B4-BE49-F238E27FC236}">
                  <a16:creationId xmlns:a16="http://schemas.microsoft.com/office/drawing/2014/main" id="{6AA9AC6C-CC8B-064C-85B5-59909EAFB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579" y="1912090"/>
              <a:ext cx="2095500" cy="60483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95" name="Text Box 108">
              <a:extLst>
                <a:ext uri="{FF2B5EF4-FFF2-40B4-BE49-F238E27FC236}">
                  <a16:creationId xmlns:a16="http://schemas.microsoft.com/office/drawing/2014/main" id="{DE2FECE5-EA6F-3043-93EE-B61DA63B9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4815" y="20185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</p:grpSp>
      <p:sp>
        <p:nvSpPr>
          <p:cNvPr id="196" name="Freeform 195">
            <a:extLst>
              <a:ext uri="{FF2B5EF4-FFF2-40B4-BE49-F238E27FC236}">
                <a16:creationId xmlns:a16="http://schemas.microsoft.com/office/drawing/2014/main" id="{A5C87FD2-E0CC-8D44-AEED-45C86DD2F1BA}"/>
              </a:ext>
            </a:extLst>
          </p:cNvPr>
          <p:cNvSpPr/>
          <p:nvPr/>
        </p:nvSpPr>
        <p:spPr>
          <a:xfrm>
            <a:off x="5748185" y="4775202"/>
            <a:ext cx="2423480" cy="399173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B29142F9-CC29-5E4D-95CD-5C2306E2F53B}"/>
              </a:ext>
            </a:extLst>
          </p:cNvPr>
          <p:cNvGrpSpPr/>
          <p:nvPr/>
        </p:nvGrpSpPr>
        <p:grpSpPr>
          <a:xfrm>
            <a:off x="5600948" y="2059246"/>
            <a:ext cx="2852523" cy="3990339"/>
            <a:chOff x="5600948" y="2059246"/>
            <a:chExt cx="2852523" cy="3990339"/>
          </a:xfrm>
        </p:grpSpPr>
        <p:cxnSp>
          <p:nvCxnSpPr>
            <p:cNvPr id="198" name="Straight Connector 421894">
              <a:extLst>
                <a:ext uri="{FF2B5EF4-FFF2-40B4-BE49-F238E27FC236}">
                  <a16:creationId xmlns:a16="http://schemas.microsoft.com/office/drawing/2014/main" id="{F36971C0-1F13-4A41-BB18-D152D16F24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0948" y="2062812"/>
              <a:ext cx="2852523" cy="0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" name="Straight Connector 421894">
              <a:extLst>
                <a:ext uri="{FF2B5EF4-FFF2-40B4-BE49-F238E27FC236}">
                  <a16:creationId xmlns:a16="http://schemas.microsoft.com/office/drawing/2014/main" id="{986A894E-8D9E-4643-8C6D-EA7304E28F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643279" y="2072337"/>
              <a:ext cx="1781930" cy="1569387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" name="Straight Connector 421894">
              <a:extLst>
                <a:ext uri="{FF2B5EF4-FFF2-40B4-BE49-F238E27FC236}">
                  <a16:creationId xmlns:a16="http://schemas.microsoft.com/office/drawing/2014/main" id="{C67AD993-1126-0445-AE04-A913A9CBF8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640094" y="2059246"/>
              <a:ext cx="802722" cy="1908551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3D7816E0-E12B-0149-ACB6-EDCDC75F42FB}"/>
                </a:ext>
              </a:extLst>
            </p:cNvPr>
            <p:cNvGrpSpPr/>
            <p:nvPr/>
          </p:nvGrpSpPr>
          <p:grpSpPr>
            <a:xfrm>
              <a:off x="6178773" y="2060294"/>
              <a:ext cx="2270746" cy="3989291"/>
              <a:chOff x="6178773" y="2060294"/>
              <a:chExt cx="2270746" cy="3989291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DC634A93-9183-774E-AE03-FB170D41D36F}"/>
                  </a:ext>
                </a:extLst>
              </p:cNvPr>
              <p:cNvSpPr/>
              <p:nvPr/>
            </p:nvSpPr>
            <p:spPr>
              <a:xfrm>
                <a:off x="6852213" y="2060294"/>
                <a:ext cx="1597306" cy="3796496"/>
              </a:xfrm>
              <a:custGeom>
                <a:avLst/>
                <a:gdLst>
                  <a:gd name="connsiteX0" fmla="*/ 1597306 w 1597306"/>
                  <a:gd name="connsiteY0" fmla="*/ 0 h 3796496"/>
                  <a:gd name="connsiteX1" fmla="*/ 925974 w 1597306"/>
                  <a:gd name="connsiteY1" fmla="*/ 3784921 h 3796496"/>
                  <a:gd name="connsiteX2" fmla="*/ 0 w 1597306"/>
                  <a:gd name="connsiteY2" fmla="*/ 3796496 h 3796496"/>
                  <a:gd name="connsiteX3" fmla="*/ 0 w 1597306"/>
                  <a:gd name="connsiteY3" fmla="*/ 3796496 h 379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7306" h="3796496">
                    <a:moveTo>
                      <a:pt x="1597306" y="0"/>
                    </a:moveTo>
                    <a:lnTo>
                      <a:pt x="925974" y="3784921"/>
                    </a:lnTo>
                    <a:lnTo>
                      <a:pt x="0" y="3796496"/>
                    </a:lnTo>
                    <a:lnTo>
                      <a:pt x="0" y="3796496"/>
                    </a:ln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03" name="Straight Connector 421894">
                <a:extLst>
                  <a:ext uri="{FF2B5EF4-FFF2-40B4-BE49-F238E27FC236}">
                    <a16:creationId xmlns:a16="http://schemas.microsoft.com/office/drawing/2014/main" id="{6EDBDBAB-C930-F84D-80C9-D9E34D32A8C4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7535735" y="5845215"/>
                <a:ext cx="242452" cy="204370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4" name="Straight Connector 421894">
                <a:extLst>
                  <a:ext uri="{FF2B5EF4-FFF2-40B4-BE49-F238E27FC236}">
                    <a16:creationId xmlns:a16="http://schemas.microsoft.com/office/drawing/2014/main" id="{DE2ACEEC-DC6A-C94A-8BDD-A0D89E6FB1AD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6178773" y="5845215"/>
                <a:ext cx="1599414" cy="182258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4BB15F40-80D2-084B-8214-2C34569B8E3D}"/>
              </a:ext>
            </a:extLst>
          </p:cNvPr>
          <p:cNvGrpSpPr/>
          <p:nvPr/>
        </p:nvGrpSpPr>
        <p:grpSpPr>
          <a:xfrm>
            <a:off x="5679271" y="3642935"/>
            <a:ext cx="2210121" cy="2467075"/>
            <a:chOff x="5679271" y="3642935"/>
            <a:chExt cx="2210121" cy="2467075"/>
          </a:xfrm>
        </p:grpSpPr>
        <p:sp>
          <p:nvSpPr>
            <p:cNvPr id="206" name="Oval 144">
              <a:extLst>
                <a:ext uri="{FF2B5EF4-FFF2-40B4-BE49-F238E27FC236}">
                  <a16:creationId xmlns:a16="http://schemas.microsoft.com/office/drawing/2014/main" id="{83705B84-BD01-4145-9543-E1CD14378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4350" y="599255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7" name="Oval 144">
              <a:extLst>
                <a:ext uri="{FF2B5EF4-FFF2-40B4-BE49-F238E27FC236}">
                  <a16:creationId xmlns:a16="http://schemas.microsoft.com/office/drawing/2014/main" id="{EF6A0460-1F3E-174E-A84A-6B0DF9450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311" y="5792457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8" name="Oval 144">
              <a:extLst>
                <a:ext uri="{FF2B5EF4-FFF2-40B4-BE49-F238E27FC236}">
                  <a16:creationId xmlns:a16="http://schemas.microsoft.com/office/drawing/2014/main" id="{2ED11F2F-83D8-E442-802E-C3B091306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9271" y="5968768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9" name="Oval 144">
              <a:extLst>
                <a:ext uri="{FF2B5EF4-FFF2-40B4-BE49-F238E27FC236}">
                  <a16:creationId xmlns:a16="http://schemas.microsoft.com/office/drawing/2014/main" id="{944FD1E4-A18B-A34F-A81F-A72A7E921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0760" y="396984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0" name="Oval 144">
              <a:extLst>
                <a:ext uri="{FF2B5EF4-FFF2-40B4-BE49-F238E27FC236}">
                  <a16:creationId xmlns:a16="http://schemas.microsoft.com/office/drawing/2014/main" id="{C6042A49-3FA0-7E41-8444-677C9989C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551" y="3642935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46C04000-6460-9645-A637-B7F87E9F2D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5021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 uiExpand="1" build="p"/>
      <p:bldP spid="191" grpId="0"/>
      <p:bldP spid="192" grpId="0" animBg="1"/>
      <p:bldP spid="196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2" name="Freeform 11">
            <a:extLst>
              <a:ext uri="{FF2B5EF4-FFF2-40B4-BE49-F238E27FC236}">
                <a16:creationId xmlns:a16="http://schemas.microsoft.com/office/drawing/2014/main" id="{C70FDC37-2EAC-C64C-9EFA-73CEA5536552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92B7B64-31D9-F34E-AB1D-A6C3B77F6361}"/>
              </a:ext>
            </a:extLst>
          </p:cNvPr>
          <p:cNvSpPr txBox="1"/>
          <p:nvPr/>
        </p:nvSpPr>
        <p:spPr>
          <a:xfrm>
            <a:off x="4994031" y="2985477"/>
            <a:ext cx="200054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routing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BC4212C-7400-2A4D-BB5A-DA87D58FA4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0114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4" name="Freeform 13">
            <a:extLst>
              <a:ext uri="{FF2B5EF4-FFF2-40B4-BE49-F238E27FC236}">
                <a16:creationId xmlns:a16="http://schemas.microsoft.com/office/drawing/2014/main" id="{E84C0BF6-A90E-CC4F-AB22-9139D2CBAFD8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0F51B65-FAD0-FE4E-AF92-00453DE17EF0}"/>
              </a:ext>
            </a:extLst>
          </p:cNvPr>
          <p:cNvGrpSpPr/>
          <p:nvPr/>
        </p:nvGrpSpPr>
        <p:grpSpPr>
          <a:xfrm>
            <a:off x="1527142" y="1131216"/>
            <a:ext cx="2243580" cy="2158739"/>
            <a:chOff x="1527142" y="1131216"/>
            <a:chExt cx="2243580" cy="2158739"/>
          </a:xfrm>
        </p:grpSpPr>
        <p:pic>
          <p:nvPicPr>
            <p:cNvPr id="8" name="Picture 7" descr="A close up of a map&#10;&#10;Description automatically generated">
              <a:extLst>
                <a:ext uri="{FF2B5EF4-FFF2-40B4-BE49-F238E27FC236}">
                  <a16:creationId xmlns:a16="http://schemas.microsoft.com/office/drawing/2014/main" id="{421D9FAD-A37E-1745-8ED8-6DA01F78F1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668543" y="1163561"/>
              <a:ext cx="2078994" cy="1787029"/>
            </a:xfrm>
            <a:prstGeom prst="rect">
              <a:avLst/>
            </a:prstGeom>
          </p:spPr>
        </p:pic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D9FC91B-3FCD-2B4E-8C43-EB7B8E980EA2}"/>
                </a:ext>
              </a:extLst>
            </p:cNvPr>
            <p:cNvSpPr/>
            <p:nvPr/>
          </p:nvSpPr>
          <p:spPr>
            <a:xfrm>
              <a:off x="1527142" y="1131216"/>
              <a:ext cx="2243580" cy="2158739"/>
            </a:xfrm>
            <a:custGeom>
              <a:avLst/>
              <a:gdLst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3580" h="2158739">
                  <a:moveTo>
                    <a:pt x="0" y="2158739"/>
                  </a:moveTo>
                  <a:cubicBezTo>
                    <a:pt x="84842" y="1552281"/>
                    <a:pt x="94268" y="719580"/>
                    <a:pt x="141402" y="0"/>
                  </a:cubicBezTo>
                  <a:lnTo>
                    <a:pt x="160256" y="1800520"/>
                  </a:lnTo>
                  <a:lnTo>
                    <a:pt x="2243580" y="1781666"/>
                  </a:lnTo>
                  <a:cubicBezTo>
                    <a:pt x="656735" y="1973345"/>
                    <a:pt x="568751" y="1995341"/>
                    <a:pt x="0" y="2158739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8000">
                  <a:srgbClr val="D6DCE0"/>
                </a:gs>
                <a:gs pos="100000">
                  <a:schemeClr val="tx1">
                    <a:lumMod val="65000"/>
                    <a:lumOff val="35000"/>
                  </a:schemeClr>
                </a:gs>
              </a:gsLst>
              <a:lin ang="14400000" scaled="0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AEE08D0C-E295-2843-BCE6-87D6DAF6C84A}"/>
              </a:ext>
            </a:extLst>
          </p:cNvPr>
          <p:cNvSpPr txBox="1"/>
          <p:nvPr/>
        </p:nvSpPr>
        <p:spPr>
          <a:xfrm>
            <a:off x="1649047" y="2813539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A0DECB5-7CA5-914D-96D4-06F5D4D52482}"/>
              </a:ext>
            </a:extLst>
          </p:cNvPr>
          <p:cNvGrpSpPr/>
          <p:nvPr/>
        </p:nvGrpSpPr>
        <p:grpSpPr>
          <a:xfrm>
            <a:off x="8758797" y="2608289"/>
            <a:ext cx="2771818" cy="2930576"/>
            <a:chOff x="8758797" y="2608289"/>
            <a:chExt cx="2771818" cy="2930576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78213D7-34CD-4645-A4DA-48983233308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758797" y="2998032"/>
              <a:ext cx="2771818" cy="2540833"/>
            </a:xfrm>
            <a:prstGeom prst="rect">
              <a:avLst/>
            </a:prstGeom>
          </p:spPr>
        </p:pic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7159A03-9BBB-6440-BFDE-33A2FB78A1EB}"/>
                </a:ext>
              </a:extLst>
            </p:cNvPr>
            <p:cNvSpPr/>
            <p:nvPr/>
          </p:nvSpPr>
          <p:spPr>
            <a:xfrm>
              <a:off x="8769246" y="2608289"/>
              <a:ext cx="2683239" cy="404734"/>
            </a:xfrm>
            <a:custGeom>
              <a:avLst/>
              <a:gdLst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3239" h="404734">
                  <a:moveTo>
                    <a:pt x="239843" y="0"/>
                  </a:moveTo>
                  <a:cubicBezTo>
                    <a:pt x="234846" y="164891"/>
                    <a:pt x="259830" y="209862"/>
                    <a:pt x="0" y="404734"/>
                  </a:cubicBezTo>
                  <a:lnTo>
                    <a:pt x="2683239" y="389744"/>
                  </a:lnTo>
                  <a:cubicBezTo>
                    <a:pt x="969364" y="244839"/>
                    <a:pt x="1054308" y="189876"/>
                    <a:pt x="239843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4B00EA0-FEDF-2F48-8390-725DE11D70DE}"/>
              </a:ext>
            </a:extLst>
          </p:cNvPr>
          <p:cNvSpPr txBox="1"/>
          <p:nvPr/>
        </p:nvSpPr>
        <p:spPr>
          <a:xfrm>
            <a:off x="9032426" y="2448581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FFD888C3-5DDB-2F45-9577-B93B1F25C7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9916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5A463E3F-0C65-DE1D-1B63-0DFDB41090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is the Internet? </a:t>
            </a:r>
          </a:p>
        </p:txBody>
      </p:sp>
      <p:sp>
        <p:nvSpPr>
          <p:cNvPr id="2" name="Freeform 1">
            <a:extLst>
              <a:ext uri="{FF2B5EF4-FFF2-40B4-BE49-F238E27FC236}">
                <a16:creationId xmlns:a16="http://schemas.microsoft.com/office/drawing/2014/main" id="{BA431FCD-E781-CD65-9A0F-DCB3958730F3}"/>
              </a:ext>
            </a:extLst>
          </p:cNvPr>
          <p:cNvSpPr>
            <a:spLocks noChangeAspect="1"/>
          </p:cNvSpPr>
          <p:nvPr/>
        </p:nvSpPr>
        <p:spPr>
          <a:xfrm>
            <a:off x="2972891" y="1346443"/>
            <a:ext cx="5288731" cy="5486400"/>
          </a:xfrm>
          <a:custGeom>
            <a:avLst/>
            <a:gdLst>
              <a:gd name="connsiteX0" fmla="*/ 2112364 w 4107620"/>
              <a:gd name="connsiteY0" fmla="*/ 1261685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2112364 w 4107620"/>
              <a:gd name="connsiteY29" fmla="*/ 1261685 h 4330718"/>
              <a:gd name="connsiteX0" fmla="*/ 1996750 w 4107620"/>
              <a:gd name="connsiteY0" fmla="*/ 1366789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1996750 w 4107620"/>
              <a:gd name="connsiteY29" fmla="*/ 1366789 h 433071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185936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270019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1062"/>
              <a:gd name="connsiteY0" fmla="*/ 1290412 h 4254341"/>
              <a:gd name="connsiteX1" fmla="*/ 1712971 w 4101062"/>
              <a:gd name="connsiteY1" fmla="*/ 1216839 h 4254341"/>
              <a:gd name="connsiteX2" fmla="*/ 1387150 w 4101062"/>
              <a:gd name="connsiteY2" fmla="*/ 827956 h 4254341"/>
              <a:gd name="connsiteX3" fmla="*/ 1134902 w 4101062"/>
              <a:gd name="connsiteY3" fmla="*/ 491625 h 4254341"/>
              <a:gd name="connsiteX4" fmla="*/ 840612 w 4101062"/>
              <a:gd name="connsiteY4" fmla="*/ 775404 h 4254341"/>
              <a:gd name="connsiteX5" fmla="*/ 703978 w 4101062"/>
              <a:gd name="connsiteY5" fmla="*/ 1279901 h 4254341"/>
              <a:gd name="connsiteX6" fmla="*/ 1240006 w 4101062"/>
              <a:gd name="connsiteY6" fmla="*/ 1878991 h 4254341"/>
              <a:gd name="connsiteX7" fmla="*/ 1303068 w 4101062"/>
              <a:gd name="connsiteY7" fmla="*/ 2299404 h 4254341"/>
              <a:gd name="connsiteX8" fmla="*/ 220502 w 4101062"/>
              <a:gd name="connsiteY8" fmla="*/ 2225832 h 4254341"/>
              <a:gd name="connsiteX9" fmla="*/ 83868 w 4101062"/>
              <a:gd name="connsiteY9" fmla="*/ 2866963 h 4254341"/>
              <a:gd name="connsiteX10" fmla="*/ 1218985 w 4101062"/>
              <a:gd name="connsiteY10" fmla="*/ 3182273 h 4254341"/>
              <a:gd name="connsiteX11" fmla="*/ 1124392 w 4101062"/>
              <a:gd name="connsiteY11" fmla="*/ 3571156 h 4254341"/>
              <a:gd name="connsiteX12" fmla="*/ 924695 w 4101062"/>
              <a:gd name="connsiteY12" fmla="*/ 3686770 h 4254341"/>
              <a:gd name="connsiteX13" fmla="*/ 1324088 w 4101062"/>
              <a:gd name="connsiteY13" fmla="*/ 3886466 h 4254341"/>
              <a:gd name="connsiteX14" fmla="*/ 1576337 w 4101062"/>
              <a:gd name="connsiteY14" fmla="*/ 3823404 h 4254341"/>
              <a:gd name="connsiteX15" fmla="*/ 1818075 w 4101062"/>
              <a:gd name="connsiteY15" fmla="*/ 3960039 h 4254341"/>
              <a:gd name="connsiteX16" fmla="*/ 1996750 w 4101062"/>
              <a:gd name="connsiteY16" fmla="*/ 4222797 h 4254341"/>
              <a:gd name="connsiteX17" fmla="*/ 2448695 w 4101062"/>
              <a:gd name="connsiteY17" fmla="*/ 4222797 h 4254341"/>
              <a:gd name="connsiteX18" fmla="*/ 2764006 w 4101062"/>
              <a:gd name="connsiteY18" fmla="*/ 3981059 h 4254341"/>
              <a:gd name="connsiteX19" fmla="*/ 2995233 w 4101062"/>
              <a:gd name="connsiteY19" fmla="*/ 3949528 h 4254341"/>
              <a:gd name="connsiteX20" fmla="*/ 3016254 w 4101062"/>
              <a:gd name="connsiteY20" fmla="*/ 3655239 h 4254341"/>
              <a:gd name="connsiteX21" fmla="*/ 3194930 w 4101062"/>
              <a:gd name="connsiteY21" fmla="*/ 3224315 h 4254341"/>
              <a:gd name="connsiteX22" fmla="*/ 3972695 w 4101062"/>
              <a:gd name="connsiteY22" fmla="*/ 3045639 h 4254341"/>
              <a:gd name="connsiteX23" fmla="*/ 3909633 w 4101062"/>
              <a:gd name="connsiteY23" fmla="*/ 1742356 h 4254341"/>
              <a:gd name="connsiteX24" fmla="*/ 4046268 w 4101062"/>
              <a:gd name="connsiteY24" fmla="*/ 827956 h 4254341"/>
              <a:gd name="connsiteX25" fmla="*/ 3962185 w 4101062"/>
              <a:gd name="connsiteY25" fmla="*/ 71211 h 4254341"/>
              <a:gd name="connsiteX26" fmla="*/ 2574819 w 4101062"/>
              <a:gd name="connsiteY26" fmla="*/ 71211 h 4254341"/>
              <a:gd name="connsiteX27" fmla="*/ 2270019 w 4101062"/>
              <a:gd name="connsiteY27" fmla="*/ 418052 h 4254341"/>
              <a:gd name="connsiteX28" fmla="*/ 2238488 w 4101062"/>
              <a:gd name="connsiteY28" fmla="*/ 1153777 h 4254341"/>
              <a:gd name="connsiteX29" fmla="*/ 1996750 w 4101062"/>
              <a:gd name="connsiteY29" fmla="*/ 1290412 h 425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01062" h="4254341">
                <a:moveTo>
                  <a:pt x="1996750" y="1290412"/>
                </a:moveTo>
                <a:cubicBezTo>
                  <a:pt x="1909164" y="1300922"/>
                  <a:pt x="1814571" y="1293915"/>
                  <a:pt x="1712971" y="1216839"/>
                </a:cubicBezTo>
                <a:cubicBezTo>
                  <a:pt x="1611371" y="1139763"/>
                  <a:pt x="1483495" y="948825"/>
                  <a:pt x="1387150" y="827956"/>
                </a:cubicBezTo>
                <a:cubicBezTo>
                  <a:pt x="1290805" y="707087"/>
                  <a:pt x="1225992" y="500384"/>
                  <a:pt x="1134902" y="491625"/>
                </a:cubicBezTo>
                <a:cubicBezTo>
                  <a:pt x="1043812" y="482866"/>
                  <a:pt x="912433" y="644025"/>
                  <a:pt x="840612" y="775404"/>
                </a:cubicBezTo>
                <a:cubicBezTo>
                  <a:pt x="768791" y="906783"/>
                  <a:pt x="637412" y="1095970"/>
                  <a:pt x="703978" y="1279901"/>
                </a:cubicBezTo>
                <a:cubicBezTo>
                  <a:pt x="770544" y="1463832"/>
                  <a:pt x="1140158" y="1709074"/>
                  <a:pt x="1240006" y="1878991"/>
                </a:cubicBezTo>
                <a:cubicBezTo>
                  <a:pt x="1339854" y="2048908"/>
                  <a:pt x="1472985" y="2241597"/>
                  <a:pt x="1303068" y="2299404"/>
                </a:cubicBezTo>
                <a:cubicBezTo>
                  <a:pt x="1133151" y="2357211"/>
                  <a:pt x="423702" y="2131239"/>
                  <a:pt x="220502" y="2225832"/>
                </a:cubicBezTo>
                <a:cubicBezTo>
                  <a:pt x="17302" y="2320425"/>
                  <a:pt x="-82546" y="2707556"/>
                  <a:pt x="83868" y="2866963"/>
                </a:cubicBezTo>
                <a:cubicBezTo>
                  <a:pt x="250282" y="3026370"/>
                  <a:pt x="1045564" y="3064908"/>
                  <a:pt x="1218985" y="3182273"/>
                </a:cubicBezTo>
                <a:cubicBezTo>
                  <a:pt x="1392406" y="3299638"/>
                  <a:pt x="1173440" y="3487073"/>
                  <a:pt x="1124392" y="3571156"/>
                </a:cubicBezTo>
                <a:cubicBezTo>
                  <a:pt x="1075344" y="3655239"/>
                  <a:pt x="891412" y="3634218"/>
                  <a:pt x="924695" y="3686770"/>
                </a:cubicBezTo>
                <a:cubicBezTo>
                  <a:pt x="957978" y="3739322"/>
                  <a:pt x="1215481" y="3863694"/>
                  <a:pt x="1324088" y="3886466"/>
                </a:cubicBezTo>
                <a:cubicBezTo>
                  <a:pt x="1432695" y="3909238"/>
                  <a:pt x="1494006" y="3811142"/>
                  <a:pt x="1576337" y="3823404"/>
                </a:cubicBezTo>
                <a:cubicBezTo>
                  <a:pt x="1658668" y="3835666"/>
                  <a:pt x="1748006" y="3893474"/>
                  <a:pt x="1818075" y="3960039"/>
                </a:cubicBezTo>
                <a:cubicBezTo>
                  <a:pt x="1888144" y="4026604"/>
                  <a:pt x="1891647" y="4179004"/>
                  <a:pt x="1996750" y="4222797"/>
                </a:cubicBezTo>
                <a:cubicBezTo>
                  <a:pt x="2101853" y="4266590"/>
                  <a:pt x="2320819" y="4263087"/>
                  <a:pt x="2448695" y="4222797"/>
                </a:cubicBezTo>
                <a:cubicBezTo>
                  <a:pt x="2576571" y="4182507"/>
                  <a:pt x="2672916" y="4026604"/>
                  <a:pt x="2764006" y="3981059"/>
                </a:cubicBezTo>
                <a:cubicBezTo>
                  <a:pt x="2855096" y="3935514"/>
                  <a:pt x="2953192" y="4003831"/>
                  <a:pt x="2995233" y="3949528"/>
                </a:cubicBezTo>
                <a:cubicBezTo>
                  <a:pt x="3037274" y="3895225"/>
                  <a:pt x="2982971" y="3776108"/>
                  <a:pt x="3016254" y="3655239"/>
                </a:cubicBezTo>
                <a:cubicBezTo>
                  <a:pt x="3049537" y="3534370"/>
                  <a:pt x="3035523" y="3325915"/>
                  <a:pt x="3194930" y="3224315"/>
                </a:cubicBezTo>
                <a:cubicBezTo>
                  <a:pt x="3354337" y="3122715"/>
                  <a:pt x="3853578" y="3292632"/>
                  <a:pt x="3972695" y="3045639"/>
                </a:cubicBezTo>
                <a:cubicBezTo>
                  <a:pt x="4091812" y="2798646"/>
                  <a:pt x="3897371" y="2111970"/>
                  <a:pt x="3909633" y="1742356"/>
                </a:cubicBezTo>
                <a:cubicBezTo>
                  <a:pt x="3921895" y="1372742"/>
                  <a:pt x="4037509" y="1106480"/>
                  <a:pt x="4046268" y="827956"/>
                </a:cubicBezTo>
                <a:cubicBezTo>
                  <a:pt x="4055027" y="549432"/>
                  <a:pt x="4207426" y="197335"/>
                  <a:pt x="3962185" y="71211"/>
                </a:cubicBezTo>
                <a:cubicBezTo>
                  <a:pt x="3716944" y="-54913"/>
                  <a:pt x="2856847" y="13404"/>
                  <a:pt x="2574819" y="71211"/>
                </a:cubicBezTo>
                <a:cubicBezTo>
                  <a:pt x="2292791" y="129018"/>
                  <a:pt x="2310309" y="223611"/>
                  <a:pt x="2270019" y="418052"/>
                </a:cubicBezTo>
                <a:cubicBezTo>
                  <a:pt x="2229729" y="612493"/>
                  <a:pt x="2284033" y="1008384"/>
                  <a:pt x="2238488" y="1153777"/>
                </a:cubicBezTo>
                <a:cubicBezTo>
                  <a:pt x="2192943" y="1299170"/>
                  <a:pt x="2084336" y="1279902"/>
                  <a:pt x="1996750" y="1290412"/>
                </a:cubicBezTo>
                <a:close/>
              </a:path>
            </a:pathLst>
          </a:custGeom>
          <a:solidFill>
            <a:srgbClr val="9CDFF9"/>
          </a:solidFill>
          <a:ln>
            <a:solidFill>
              <a:schemeClr val="accent1">
                <a:shade val="50000"/>
                <a:alpha val="58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6FE3F17-DBD0-650B-6C44-901D467A0E2E}"/>
              </a:ext>
            </a:extLst>
          </p:cNvPr>
          <p:cNvSpPr txBox="1"/>
          <p:nvPr/>
        </p:nvSpPr>
        <p:spPr>
          <a:xfrm>
            <a:off x="5124939" y="3460624"/>
            <a:ext cx="2825261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4400" b="1" dirty="0">
                <a:solidFill>
                  <a:srgbClr val="0000A8"/>
                </a:solidFill>
              </a:rPr>
              <a:t>Internet</a:t>
            </a:r>
            <a:endParaRPr lang="en-US" sz="4400" dirty="0">
              <a:solidFill>
                <a:srgbClr val="0000A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456275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store-and-forward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46246" y="3960083"/>
            <a:ext cx="7063421" cy="1805286"/>
          </a:xfrm>
        </p:spPr>
        <p:txBody>
          <a:bodyPr>
            <a:noAutofit/>
          </a:bodyPr>
          <a:lstStyle/>
          <a:p>
            <a:pPr marL="287338" indent="-287338"/>
            <a:r>
              <a:rPr lang="en-US" altLang="en-US" sz="26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transmission delay: </a:t>
            </a:r>
            <a:r>
              <a:rPr lang="en-US" altLang="en-US" sz="2600" dirty="0">
                <a:ea typeface="ＭＳ Ｐゴシック" panose="020B0600070205080204" pitchFamily="34" charset="-128"/>
              </a:rPr>
              <a:t>takes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/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seconds to transmit (push out)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-bit packet into link at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bps</a:t>
            </a:r>
          </a:p>
          <a:p>
            <a:pPr marL="287338" indent="-287338"/>
            <a:r>
              <a:rPr lang="en-US" altLang="en-US" sz="26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store and forward:</a:t>
            </a:r>
            <a:r>
              <a:rPr lang="en-US" altLang="en-US" sz="2600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600" b="1" i="1" u="sng" dirty="0">
                <a:ea typeface="ＭＳ Ｐゴシック" panose="020B0600070205080204" pitchFamily="34" charset="-128"/>
              </a:rPr>
              <a:t>entire</a:t>
            </a:r>
            <a:r>
              <a:rPr lang="en-US" altLang="en-US" sz="2600" dirty="0">
                <a:ea typeface="ＭＳ Ｐゴシック" panose="020B0600070205080204" pitchFamily="34" charset="-128"/>
              </a:rPr>
              <a:t> packet must  arrive at router </a:t>
            </a:r>
            <a:r>
              <a:rPr lang="en-US" altLang="en-US" sz="2600" b="1" u="sng" dirty="0">
                <a:ea typeface="ＭＳ Ｐゴシック" panose="020B0600070205080204" pitchFamily="34" charset="-128"/>
              </a:rPr>
              <a:t>before</a:t>
            </a:r>
            <a:r>
              <a:rPr lang="en-US" altLang="en-US" sz="2600" dirty="0">
                <a:ea typeface="ＭＳ Ｐゴシック" panose="020B0600070205080204" pitchFamily="34" charset="-128"/>
              </a:rPr>
              <a:t> it can be transmitted on next link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marL="287338" indent="-287338">
              <a:spcBef>
                <a:spcPts val="400"/>
              </a:spcBef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pPr marL="174625" indent="0">
              <a:spcBef>
                <a:spcPts val="400"/>
              </a:spcBef>
              <a:buSzPct val="75000"/>
              <a:buNone/>
            </a:pPr>
            <a:endParaRPr lang="en-US" altLang="en-US" dirty="0"/>
          </a:p>
          <a:p>
            <a:pPr>
              <a:spcBef>
                <a:spcPts val="400"/>
              </a:spcBef>
            </a:pPr>
            <a:endParaRPr lang="en-US" dirty="0"/>
          </a:p>
        </p:txBody>
      </p:sp>
      <p:sp>
        <p:nvSpPr>
          <p:cNvPr id="444" name="TextBox 443">
            <a:extLst>
              <a:ext uri="{FF2B5EF4-FFF2-40B4-BE49-F238E27FC236}">
                <a16:creationId xmlns:a16="http://schemas.microsoft.com/office/drawing/2014/main" id="{1B79CF7E-9448-5544-BA0A-8BCEB44B02B9}"/>
              </a:ext>
            </a:extLst>
          </p:cNvPr>
          <p:cNvSpPr txBox="1"/>
          <p:nvPr/>
        </p:nvSpPr>
        <p:spPr>
          <a:xfrm>
            <a:off x="2329483" y="2650664"/>
            <a:ext cx="881973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source</a:t>
            </a:r>
          </a:p>
        </p:txBody>
      </p:sp>
      <p:grpSp>
        <p:nvGrpSpPr>
          <p:cNvPr id="445" name="Group 41">
            <a:extLst>
              <a:ext uri="{FF2B5EF4-FFF2-40B4-BE49-F238E27FC236}">
                <a16:creationId xmlns:a16="http://schemas.microsoft.com/office/drawing/2014/main" id="{D75B9901-C554-3A40-8E3F-BFD972AB9094}"/>
              </a:ext>
            </a:extLst>
          </p:cNvPr>
          <p:cNvGrpSpPr>
            <a:grpSpLocks/>
          </p:cNvGrpSpPr>
          <p:nvPr/>
        </p:nvGrpSpPr>
        <p:grpSpPr bwMode="auto">
          <a:xfrm>
            <a:off x="3152334" y="2709744"/>
            <a:ext cx="1074738" cy="450508"/>
            <a:chOff x="1816230" y="6118900"/>
            <a:chExt cx="1843339" cy="739100"/>
          </a:xfrm>
        </p:grpSpPr>
        <p:pic>
          <p:nvPicPr>
            <p:cNvPr id="446" name="Picture 8">
              <a:extLst>
                <a:ext uri="{FF2B5EF4-FFF2-40B4-BE49-F238E27FC236}">
                  <a16:creationId xmlns:a16="http://schemas.microsoft.com/office/drawing/2014/main" id="{075B6782-DAD3-5940-9C66-4FAAECFA13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6" name="Rectangle 495">
              <a:extLst>
                <a:ext uri="{FF2B5EF4-FFF2-40B4-BE49-F238E27FC236}">
                  <a16:creationId xmlns:a16="http://schemas.microsoft.com/office/drawing/2014/main" id="{02711796-4BEC-494E-B327-181C4E9262BA}"/>
                </a:ext>
              </a:extLst>
            </p:cNvPr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cxnSp>
        <p:nvCxnSpPr>
          <p:cNvPr id="571" name="Straight Connector 42">
            <a:extLst>
              <a:ext uri="{FF2B5EF4-FFF2-40B4-BE49-F238E27FC236}">
                <a16:creationId xmlns:a16="http://schemas.microsoft.com/office/drawing/2014/main" id="{6D359C0C-C85E-774D-B144-5FE09327883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15946" y="2845927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72" name="Group 43">
            <a:extLst>
              <a:ext uri="{FF2B5EF4-FFF2-40B4-BE49-F238E27FC236}">
                <a16:creationId xmlns:a16="http://schemas.microsoft.com/office/drawing/2014/main" id="{4A6CEE30-BDD0-7946-9B0F-803AE1C976BE}"/>
              </a:ext>
            </a:extLst>
          </p:cNvPr>
          <p:cNvGrpSpPr>
            <a:grpSpLocks/>
          </p:cNvGrpSpPr>
          <p:nvPr/>
        </p:nvGrpSpPr>
        <p:grpSpPr bwMode="auto">
          <a:xfrm>
            <a:off x="5462146" y="2658602"/>
            <a:ext cx="1058862" cy="384175"/>
            <a:chOff x="5142253" y="5649029"/>
            <a:chExt cx="1304545" cy="695633"/>
          </a:xfrm>
        </p:grpSpPr>
        <p:grpSp>
          <p:nvGrpSpPr>
            <p:cNvPr id="575" name="Group 92">
              <a:extLst>
                <a:ext uri="{FF2B5EF4-FFF2-40B4-BE49-F238E27FC236}">
                  <a16:creationId xmlns:a16="http://schemas.microsoft.com/office/drawing/2014/main" id="{56AFEAE4-C1CE-3F40-AC66-240FF7FDB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610" name="Picture 95">
                <a:extLst>
                  <a:ext uri="{FF2B5EF4-FFF2-40B4-BE49-F238E27FC236}">
                    <a16:creationId xmlns:a16="http://schemas.microsoft.com/office/drawing/2014/main" id="{CEDF4319-A88D-A940-804B-AC346DEE112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2" name="Rectangle 96">
                <a:extLst>
                  <a:ext uri="{FF2B5EF4-FFF2-40B4-BE49-F238E27FC236}">
                    <a16:creationId xmlns:a16="http://schemas.microsoft.com/office/drawing/2014/main" id="{17D711C1-F78A-184C-A078-3172E5CB6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3" name="Rectangle 97">
                <a:extLst>
                  <a:ext uri="{FF2B5EF4-FFF2-40B4-BE49-F238E27FC236}">
                    <a16:creationId xmlns:a16="http://schemas.microsoft.com/office/drawing/2014/main" id="{1402FE3D-A97D-524F-8333-BD24578CB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4" name="Oval 98">
                <a:extLst>
                  <a:ext uri="{FF2B5EF4-FFF2-40B4-BE49-F238E27FC236}">
                    <a16:creationId xmlns:a16="http://schemas.microsoft.com/office/drawing/2014/main" id="{2F4C992E-03ED-7948-B43B-45D80D717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576" name="Rectangle 93">
              <a:extLst>
                <a:ext uri="{FF2B5EF4-FFF2-40B4-BE49-F238E27FC236}">
                  <a16:creationId xmlns:a16="http://schemas.microsoft.com/office/drawing/2014/main" id="{3B805206-0A18-7443-AE9C-D5984F31A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09" name="Rectangle 94">
              <a:extLst>
                <a:ext uri="{FF2B5EF4-FFF2-40B4-BE49-F238E27FC236}">
                  <a16:creationId xmlns:a16="http://schemas.microsoft.com/office/drawing/2014/main" id="{6EF03B21-1655-B64C-A29C-130E0C70C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1" name="Group 44">
            <a:extLst>
              <a:ext uri="{FF2B5EF4-FFF2-40B4-BE49-F238E27FC236}">
                <a16:creationId xmlns:a16="http://schemas.microsoft.com/office/drawing/2014/main" id="{7C2ADEA2-72C5-7D49-88A5-BE85AF82D508}"/>
              </a:ext>
            </a:extLst>
          </p:cNvPr>
          <p:cNvGrpSpPr>
            <a:grpSpLocks/>
          </p:cNvGrpSpPr>
          <p:nvPr/>
        </p:nvGrpSpPr>
        <p:grpSpPr bwMode="auto">
          <a:xfrm>
            <a:off x="5416108" y="1579102"/>
            <a:ext cx="1092200" cy="303212"/>
            <a:chOff x="5128542" y="4838701"/>
            <a:chExt cx="1300833" cy="530211"/>
          </a:xfrm>
        </p:grpSpPr>
        <p:pic>
          <p:nvPicPr>
            <p:cNvPr id="632" name="Picture 2">
              <a:extLst>
                <a:ext uri="{FF2B5EF4-FFF2-40B4-BE49-F238E27FC236}">
                  <a16:creationId xmlns:a16="http://schemas.microsoft.com/office/drawing/2014/main" id="{E72DF6A2-4516-224F-8D11-E4AF1D626A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3" name="Rectangle 90">
              <a:extLst>
                <a:ext uri="{FF2B5EF4-FFF2-40B4-BE49-F238E27FC236}">
                  <a16:creationId xmlns:a16="http://schemas.microsoft.com/office/drawing/2014/main" id="{3E0650D2-915C-4141-86AF-D3B267B41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4" name="Rectangle 91">
              <a:extLst>
                <a:ext uri="{FF2B5EF4-FFF2-40B4-BE49-F238E27FC236}">
                  <a16:creationId xmlns:a16="http://schemas.microsoft.com/office/drawing/2014/main" id="{B3CD2B87-5709-5A4D-BBAA-A7822A6AA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5" name="Group 45">
            <a:extLst>
              <a:ext uri="{FF2B5EF4-FFF2-40B4-BE49-F238E27FC236}">
                <a16:creationId xmlns:a16="http://schemas.microsoft.com/office/drawing/2014/main" id="{B0C3E47A-9752-C14E-96E9-78DBC0436237}"/>
              </a:ext>
            </a:extLst>
          </p:cNvPr>
          <p:cNvGrpSpPr>
            <a:grpSpLocks/>
          </p:cNvGrpSpPr>
          <p:nvPr/>
        </p:nvGrpSpPr>
        <p:grpSpPr bwMode="auto">
          <a:xfrm>
            <a:off x="3333308" y="1241761"/>
            <a:ext cx="1092200" cy="656427"/>
            <a:chOff x="2387973" y="4309243"/>
            <a:chExt cx="1771787" cy="1282262"/>
          </a:xfrm>
        </p:grpSpPr>
        <p:pic>
          <p:nvPicPr>
            <p:cNvPr id="636" name="Picture 9">
              <a:extLst>
                <a:ext uri="{FF2B5EF4-FFF2-40B4-BE49-F238E27FC236}">
                  <a16:creationId xmlns:a16="http://schemas.microsoft.com/office/drawing/2014/main" id="{302CBE9C-7997-784F-91BA-C204727BA4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7" name="Rectangle 636">
              <a:extLst>
                <a:ext uri="{FF2B5EF4-FFF2-40B4-BE49-F238E27FC236}">
                  <a16:creationId xmlns:a16="http://schemas.microsoft.com/office/drawing/2014/main" id="{4002DC24-F0AD-4E40-A082-62B143F95C31}"/>
                </a:ext>
              </a:extLst>
            </p:cNvPr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sp>
        <p:nvSpPr>
          <p:cNvPr id="638" name="TextBox 637">
            <a:extLst>
              <a:ext uri="{FF2B5EF4-FFF2-40B4-BE49-F238E27FC236}">
                <a16:creationId xmlns:a16="http://schemas.microsoft.com/office/drawing/2014/main" id="{AF85F6AD-7423-A74F-BD1A-46B55A2B1C21}"/>
              </a:ext>
            </a:extLst>
          </p:cNvPr>
          <p:cNvSpPr txBox="1"/>
          <p:nvPr/>
        </p:nvSpPr>
        <p:spPr>
          <a:xfrm>
            <a:off x="4474721" y="2879264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bps</a:t>
            </a:r>
          </a:p>
        </p:txBody>
      </p:sp>
      <p:cxnSp>
        <p:nvCxnSpPr>
          <p:cNvPr id="639" name="Straight Connector 47">
            <a:extLst>
              <a:ext uri="{FF2B5EF4-FFF2-40B4-BE49-F238E27FC236}">
                <a16:creationId xmlns:a16="http://schemas.microsoft.com/office/drawing/2014/main" id="{28502E62-6C0C-4746-A594-30C5C1D8645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06721" y="2850689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41" name="Group 100">
            <a:extLst>
              <a:ext uri="{FF2B5EF4-FFF2-40B4-BE49-F238E27FC236}">
                <a16:creationId xmlns:a16="http://schemas.microsoft.com/office/drawing/2014/main" id="{3292F663-26EC-ED4F-BCEF-CD558D1BAFCB}"/>
              </a:ext>
            </a:extLst>
          </p:cNvPr>
          <p:cNvGrpSpPr>
            <a:grpSpLocks/>
          </p:cNvGrpSpPr>
          <p:nvPr/>
        </p:nvGrpSpPr>
        <p:grpSpPr bwMode="auto">
          <a:xfrm>
            <a:off x="7484621" y="2042652"/>
            <a:ext cx="1477962" cy="1284287"/>
            <a:chOff x="-44" y="1473"/>
            <a:chExt cx="981" cy="1105"/>
          </a:xfrm>
        </p:grpSpPr>
        <p:pic>
          <p:nvPicPr>
            <p:cNvPr id="642" name="Picture 101" descr="desktop_computer_stylized_medium">
              <a:extLst>
                <a:ext uri="{FF2B5EF4-FFF2-40B4-BE49-F238E27FC236}">
                  <a16:creationId xmlns:a16="http://schemas.microsoft.com/office/drawing/2014/main" id="{87AF4848-891E-F04B-B187-AD33D9D8FB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3" name="Freeform 102">
              <a:extLst>
                <a:ext uri="{FF2B5EF4-FFF2-40B4-BE49-F238E27FC236}">
                  <a16:creationId xmlns:a16="http://schemas.microsoft.com/office/drawing/2014/main" id="{F0C5CEDF-AF9D-8E40-AB03-374EC6EBEDF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44" name="TextBox 643">
            <a:extLst>
              <a:ext uri="{FF2B5EF4-FFF2-40B4-BE49-F238E27FC236}">
                <a16:creationId xmlns:a16="http://schemas.microsoft.com/office/drawing/2014/main" id="{EA272014-13A0-D54C-9A64-D4DFADFF846A}"/>
              </a:ext>
            </a:extLst>
          </p:cNvPr>
          <p:cNvSpPr txBox="1"/>
          <p:nvPr/>
        </p:nvSpPr>
        <p:spPr>
          <a:xfrm>
            <a:off x="8967346" y="2656489"/>
            <a:ext cx="1367682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destination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5" name="TextBox 52">
            <a:extLst>
              <a:ext uri="{FF2B5EF4-FFF2-40B4-BE49-F238E27FC236}">
                <a16:creationId xmlns:a16="http://schemas.microsoft.com/office/drawing/2014/main" id="{E422D171-4947-C94A-BE0E-147703EE2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4971" y="254588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646" name="TextBox 53">
            <a:extLst>
              <a:ext uri="{FF2B5EF4-FFF2-40B4-BE49-F238E27FC236}">
                <a16:creationId xmlns:a16="http://schemas.microsoft.com/office/drawing/2014/main" id="{D37BB4E5-D54C-B346-AEBA-6A176B85D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8121" y="255223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sp>
        <p:nvSpPr>
          <p:cNvPr id="647" name="TextBox 54">
            <a:extLst>
              <a:ext uri="{FF2B5EF4-FFF2-40B4-BE49-F238E27FC236}">
                <a16:creationId xmlns:a16="http://schemas.microsoft.com/office/drawing/2014/main" id="{E3E1F346-ABA7-6940-997A-8CCE658AC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0796" y="2549064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grpSp>
        <p:nvGrpSpPr>
          <p:cNvPr id="648" name="Group 55">
            <a:extLst>
              <a:ext uri="{FF2B5EF4-FFF2-40B4-BE49-F238E27FC236}">
                <a16:creationId xmlns:a16="http://schemas.microsoft.com/office/drawing/2014/main" id="{2E7741F3-2FE7-BA49-B72C-20AD1F1DE51B}"/>
              </a:ext>
            </a:extLst>
          </p:cNvPr>
          <p:cNvGrpSpPr>
            <a:grpSpLocks/>
          </p:cNvGrpSpPr>
          <p:nvPr/>
        </p:nvGrpSpPr>
        <p:grpSpPr bwMode="auto">
          <a:xfrm>
            <a:off x="3284096" y="1844214"/>
            <a:ext cx="2935287" cy="841375"/>
            <a:chOff x="593766" y="5264055"/>
            <a:chExt cx="3597129" cy="1011695"/>
          </a:xfrm>
        </p:grpSpPr>
        <p:grpSp>
          <p:nvGrpSpPr>
            <p:cNvPr id="649" name="Group 56">
              <a:extLst>
                <a:ext uri="{FF2B5EF4-FFF2-40B4-BE49-F238E27FC236}">
                  <a16:creationId xmlns:a16="http://schemas.microsoft.com/office/drawing/2014/main" id="{44B633EE-7AA3-B744-A7A9-478E5F6A6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674" name="Rectangle 77">
                <a:extLst>
                  <a:ext uri="{FF2B5EF4-FFF2-40B4-BE49-F238E27FC236}">
                    <a16:creationId xmlns:a16="http://schemas.microsoft.com/office/drawing/2014/main" id="{4422B562-DF60-A945-828A-2082F790F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F6D00EDF-29D0-5A40-BF0F-575802DDF3F2}"/>
                  </a:ext>
                </a:extLst>
              </p:cNvPr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9C8ACF1B-C011-104F-BA26-14933C6E952A}"/>
                  </a:ext>
                </a:extLst>
              </p:cNvPr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8EDE706E-408F-E541-8404-8860138BC4FC}"/>
                  </a:ext>
                </a:extLst>
              </p:cNvPr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8" name="Straight Connector 81">
                <a:extLst>
                  <a:ext uri="{FF2B5EF4-FFF2-40B4-BE49-F238E27FC236}">
                    <a16:creationId xmlns:a16="http://schemas.microsoft.com/office/drawing/2014/main" id="{89FBE44D-B292-AB4C-A5AA-BA7902F75FC7}"/>
                  </a:ext>
                </a:extLst>
              </p:cNvPr>
              <p:cNvCxnSpPr>
                <a:cxnSpLocks noChangeShapeType="1"/>
                <a:stCxn id="677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82">
                <a:extLst>
                  <a:ext uri="{FF2B5EF4-FFF2-40B4-BE49-F238E27FC236}">
                    <a16:creationId xmlns:a16="http://schemas.microsoft.com/office/drawing/2014/main" id="{8AA99D0F-0CA4-A248-95F8-F4BD9A31B155}"/>
                  </a:ext>
                </a:extLst>
              </p:cNvPr>
              <p:cNvCxnSpPr>
                <a:cxnSpLocks noChangeShapeType="1"/>
                <a:endCxn id="677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0" name="Straight Connector 83">
                <a:extLst>
                  <a:ext uri="{FF2B5EF4-FFF2-40B4-BE49-F238E27FC236}">
                    <a16:creationId xmlns:a16="http://schemas.microsoft.com/office/drawing/2014/main" id="{2218DF9C-65AB-484F-8B42-75408C04D711}"/>
                  </a:ext>
                </a:extLst>
              </p:cNvPr>
              <p:cNvCxnSpPr>
                <a:cxnSpLocks noChangeShapeType="1"/>
                <a:endCxn id="677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84">
                <a:extLst>
                  <a:ext uri="{FF2B5EF4-FFF2-40B4-BE49-F238E27FC236}">
                    <a16:creationId xmlns:a16="http://schemas.microsoft.com/office/drawing/2014/main" id="{3F8AAD6A-D940-0F45-855C-045DA5CAEC2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0" name="Group 57">
              <a:extLst>
                <a:ext uri="{FF2B5EF4-FFF2-40B4-BE49-F238E27FC236}">
                  <a16:creationId xmlns:a16="http://schemas.microsoft.com/office/drawing/2014/main" id="{29D54BB0-A3C9-4B4A-B19D-3E60D4DC8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B344A0D7-D463-F54E-BB9B-140C2EB9553B}"/>
                  </a:ext>
                </a:extLst>
              </p:cNvPr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831DF4B3-37F5-B845-8B81-10FE47EDD5D3}"/>
                  </a:ext>
                </a:extLst>
              </p:cNvPr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8" name="Rectangle 71">
                <a:extLst>
                  <a:ext uri="{FF2B5EF4-FFF2-40B4-BE49-F238E27FC236}">
                    <a16:creationId xmlns:a16="http://schemas.microsoft.com/office/drawing/2014/main" id="{3D6B9985-58A7-084E-A3C9-C3A092800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8503FBC4-0C65-9E42-B2E4-D4EDDF503058}"/>
                  </a:ext>
                </a:extLst>
              </p:cNvPr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0" name="Straight Connector 73">
                <a:extLst>
                  <a:ext uri="{FF2B5EF4-FFF2-40B4-BE49-F238E27FC236}">
                    <a16:creationId xmlns:a16="http://schemas.microsoft.com/office/drawing/2014/main" id="{A95C64C2-C9AA-594B-9B23-F0210A0746BF}"/>
                  </a:ext>
                </a:extLst>
              </p:cNvPr>
              <p:cNvCxnSpPr>
                <a:cxnSpLocks noChangeShapeType="1"/>
                <a:stCxn id="669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1" name="Straight Connector 74">
                <a:extLst>
                  <a:ext uri="{FF2B5EF4-FFF2-40B4-BE49-F238E27FC236}">
                    <a16:creationId xmlns:a16="http://schemas.microsoft.com/office/drawing/2014/main" id="{C16C1385-948D-FC4F-8743-4D24D5EC9901}"/>
                  </a:ext>
                </a:extLst>
              </p:cNvPr>
              <p:cNvCxnSpPr>
                <a:cxnSpLocks noChangeShapeType="1"/>
                <a:endCxn id="669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75">
                <a:extLst>
                  <a:ext uri="{FF2B5EF4-FFF2-40B4-BE49-F238E27FC236}">
                    <a16:creationId xmlns:a16="http://schemas.microsoft.com/office/drawing/2014/main" id="{005797F3-09C9-704D-BF8B-ED3224D83120}"/>
                  </a:ext>
                </a:extLst>
              </p:cNvPr>
              <p:cNvCxnSpPr>
                <a:cxnSpLocks noChangeShapeType="1"/>
                <a:endCxn id="669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3" name="Straight Connector 76">
                <a:extLst>
                  <a:ext uri="{FF2B5EF4-FFF2-40B4-BE49-F238E27FC236}">
                    <a16:creationId xmlns:a16="http://schemas.microsoft.com/office/drawing/2014/main" id="{5CCCDFF4-0612-8A41-9E29-00C0051D84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1" name="Group 58">
              <a:extLst>
                <a:ext uri="{FF2B5EF4-FFF2-40B4-BE49-F238E27FC236}">
                  <a16:creationId xmlns:a16="http://schemas.microsoft.com/office/drawing/2014/main" id="{2BC7E688-1666-9E48-9D35-8A3B7F6B60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87A34BD8-BCFA-7346-8219-00975B8E1A4E}"/>
                  </a:ext>
                </a:extLst>
              </p:cNvPr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5B686D4B-605F-204E-AF3D-DA46E1A20C49}"/>
                  </a:ext>
                </a:extLst>
              </p:cNvPr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5" name="Rectangle 68">
                <a:extLst>
                  <a:ext uri="{FF2B5EF4-FFF2-40B4-BE49-F238E27FC236}">
                    <a16:creationId xmlns:a16="http://schemas.microsoft.com/office/drawing/2014/main" id="{D50147F5-2DBD-594D-B7F5-9539ABC12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2" name="Rectangle 59">
              <a:extLst>
                <a:ext uri="{FF2B5EF4-FFF2-40B4-BE49-F238E27FC236}">
                  <a16:creationId xmlns:a16="http://schemas.microsoft.com/office/drawing/2014/main" id="{18CC1E0B-4825-0B49-8E20-1A4B35EAB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54" name="Right Arrow 60">
              <a:extLst>
                <a:ext uri="{FF2B5EF4-FFF2-40B4-BE49-F238E27FC236}">
                  <a16:creationId xmlns:a16="http://schemas.microsoft.com/office/drawing/2014/main" id="{C9ADCAE3-D54A-7944-A5C3-75177D484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6" name="Group 61">
              <a:extLst>
                <a:ext uri="{FF2B5EF4-FFF2-40B4-BE49-F238E27FC236}">
                  <a16:creationId xmlns:a16="http://schemas.microsoft.com/office/drawing/2014/main" id="{3B5D61CE-4118-DA4C-82DD-0044DDF65B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AF33AD4E-6341-CD45-92D6-302AE475AE22}"/>
                  </a:ext>
                </a:extLst>
              </p:cNvPr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F59CEEAB-304C-0A4F-A6A1-3B9DA87D8743}"/>
                  </a:ext>
                </a:extLst>
              </p:cNvPr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2" name="Rectangle 65">
                <a:extLst>
                  <a:ext uri="{FF2B5EF4-FFF2-40B4-BE49-F238E27FC236}">
                    <a16:creationId xmlns:a16="http://schemas.microsoft.com/office/drawing/2014/main" id="{6C69B056-F95C-664B-8B83-B7E5D4344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9" name="Right Arrow 62">
              <a:extLst>
                <a:ext uri="{FF2B5EF4-FFF2-40B4-BE49-F238E27FC236}">
                  <a16:creationId xmlns:a16="http://schemas.microsoft.com/office/drawing/2014/main" id="{D83CCDED-CE88-C34F-B2B8-73878CCD3B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82" name="TextBox 681">
            <a:extLst>
              <a:ext uri="{FF2B5EF4-FFF2-40B4-BE49-F238E27FC236}">
                <a16:creationId xmlns:a16="http://schemas.microsoft.com/office/drawing/2014/main" id="{D97E2904-AD6B-3943-9660-32B38BA8B0D1}"/>
              </a:ext>
            </a:extLst>
          </p:cNvPr>
          <p:cNvSpPr txBox="1"/>
          <p:nvPr/>
        </p:nvSpPr>
        <p:spPr>
          <a:xfrm>
            <a:off x="1931315" y="1919106"/>
            <a:ext cx="1293944" cy="54155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bits</a:t>
            </a:r>
          </a:p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per packet</a:t>
            </a:r>
          </a:p>
        </p:txBody>
      </p:sp>
      <p:sp>
        <p:nvSpPr>
          <p:cNvPr id="683" name="TextBox 682">
            <a:extLst>
              <a:ext uri="{FF2B5EF4-FFF2-40B4-BE49-F238E27FC236}">
                <a16:creationId xmlns:a16="http://schemas.microsoft.com/office/drawing/2014/main" id="{26793204-F087-2E4B-B5FE-0B276FE5FCEC}"/>
              </a:ext>
            </a:extLst>
          </p:cNvPr>
          <p:cNvSpPr txBox="1"/>
          <p:nvPr/>
        </p:nvSpPr>
        <p:spPr>
          <a:xfrm>
            <a:off x="6873433" y="2869739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bps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B89A616-088C-F944-A5D8-5B43B9716886}"/>
              </a:ext>
            </a:extLst>
          </p:cNvPr>
          <p:cNvGrpSpPr/>
          <p:nvPr/>
        </p:nvGrpSpPr>
        <p:grpSpPr>
          <a:xfrm>
            <a:off x="7945714" y="3980381"/>
            <a:ext cx="3855279" cy="2295280"/>
            <a:chOff x="7836061" y="3795186"/>
            <a:chExt cx="3855279" cy="2295280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9460DE1-A912-9A4F-A2FA-4D3A70344BA6}"/>
                </a:ext>
              </a:extLst>
            </p:cNvPr>
            <p:cNvSpPr/>
            <p:nvPr/>
          </p:nvSpPr>
          <p:spPr>
            <a:xfrm>
              <a:off x="7836061" y="3795186"/>
              <a:ext cx="3831220" cy="1969006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4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Rectangle 4">
              <a:extLst>
                <a:ext uri="{FF2B5EF4-FFF2-40B4-BE49-F238E27FC236}">
                  <a16:creationId xmlns:a16="http://schemas.microsoft.com/office/drawing/2014/main" id="{32BCE5D7-9636-A94A-AC39-ECE5D72B6BC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836061" y="3858441"/>
              <a:ext cx="3855279" cy="223202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1313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One-hop numerical example: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 Kbits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100 Mbps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one-hop transmission delay = 0.1 msec</a:t>
              </a:r>
            </a:p>
          </p:txBody>
        </p:sp>
      </p:grpSp>
      <p:sp>
        <p:nvSpPr>
          <p:cNvPr id="68" name="Slide Number Placeholder 5">
            <a:extLst>
              <a:ext uri="{FF2B5EF4-FFF2-40B4-BE49-F238E27FC236}">
                <a16:creationId xmlns:a16="http://schemas.microsoft.com/office/drawing/2014/main" id="{ED4AD52E-5F96-E84D-BA0F-63436360A2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6710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</a:t>
            </a:r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1.5 Mb/s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queue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of packets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waiting for transmission over output link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2F4F7BC-77D6-3043-887E-5AA5158E60AF}"/>
              </a:ext>
            </a:extLst>
          </p:cNvPr>
          <p:cNvGrpSpPr/>
          <p:nvPr/>
        </p:nvGrpSpPr>
        <p:grpSpPr>
          <a:xfrm>
            <a:off x="867906" y="3874035"/>
            <a:ext cx="9770367" cy="2270091"/>
            <a:chOff x="867905" y="3890077"/>
            <a:chExt cx="9770367" cy="2270091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0FDD6136-A4D4-9F4B-9F7E-413DFB46438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542220" y="4680735"/>
              <a:ext cx="2211634" cy="1456220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159CD9-3C65-A847-821F-CB514D943AB2}"/>
                </a:ext>
              </a:extLst>
            </p:cNvPr>
            <p:cNvSpPr txBox="1"/>
            <p:nvPr/>
          </p:nvSpPr>
          <p:spPr>
            <a:xfrm>
              <a:off x="867905" y="3890077"/>
              <a:ext cx="977036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Queueing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occurs when work arrives faster than it can be serviced:</a:t>
              </a: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2D597440-C1D3-E042-AA33-BC4269F06E6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87440" y="4679579"/>
              <a:ext cx="2575767" cy="1480589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82F0BB4F-5B1A-2F46-A641-AFE3A94778A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705104" y="4695225"/>
              <a:ext cx="2241534" cy="1448901"/>
            </a:xfrm>
            <a:prstGeom prst="rect">
              <a:avLst/>
            </a:prstGeom>
          </p:spPr>
        </p:pic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0032936D-70F5-0749-B579-2F32AE0C12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6687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</a:t>
            </a:r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1.5 Mb/s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queue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of packets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waiting for transmission over output link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Content Placeholder 2">
            <a:extLst>
              <a:ext uri="{FF2B5EF4-FFF2-40B4-BE49-F238E27FC236}">
                <a16:creationId xmlns:a16="http://schemas.microsoft.com/office/drawing/2014/main" id="{D16763EA-5374-AA46-AB35-8BC78C1F379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353612" y="4213229"/>
            <a:ext cx="10347608" cy="2234066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queuing and loss: </a:t>
            </a:r>
            <a:r>
              <a:rPr lang="en-US" altLang="en-US" sz="3200" dirty="0">
                <a:ea typeface="ＭＳ Ｐゴシック" panose="020B0600070205080204" pitchFamily="34" charset="-128"/>
              </a:rPr>
              <a:t>i</a:t>
            </a:r>
            <a:r>
              <a:rPr lang="en-US" altLang="en-US" dirty="0">
                <a:ea typeface="ＭＳ Ｐゴシック" panose="020B0600070205080204" pitchFamily="34" charset="-128"/>
              </a:rPr>
              <a:t>f arrival rate (in bps) to link exceeds transmission rate (bps) of link for some period of time: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will queue, waiting to be transmitted on output link 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can be dropped (lost) if memory (buffer) in router fills up</a:t>
            </a:r>
            <a:endParaRPr lang="en-US" altLang="en-US" dirty="0"/>
          </a:p>
          <a:p>
            <a:endParaRPr lang="en-US" dirty="0"/>
          </a:p>
        </p:txBody>
      </p:sp>
      <p:sp>
        <p:nvSpPr>
          <p:cNvPr id="79" name="Slide Number Placeholder 5">
            <a:extLst>
              <a:ext uri="{FF2B5EF4-FFF2-40B4-BE49-F238E27FC236}">
                <a16:creationId xmlns:a16="http://schemas.microsoft.com/office/drawing/2014/main" id="{1F3C5694-B3D1-9147-BB4D-3DE769EDB29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5663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uiExpand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altLang="ja-JP" dirty="0"/>
              <a:t>Alternative to packet switching: circuit switching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95788" y="1434849"/>
            <a:ext cx="5692665" cy="5310856"/>
          </a:xfrm>
        </p:spPr>
        <p:txBody>
          <a:bodyPr>
            <a:normAutofit/>
          </a:bodyPr>
          <a:lstStyle/>
          <a:p>
            <a:pPr marL="11113" indent="-11113">
              <a:buNone/>
            </a:pP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end-end resources allocated to, reserved for “</a:t>
            </a:r>
            <a:r>
              <a:rPr lang="en-US" altLang="ja-JP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call” between source and destination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in diagram, each link has four circuits. </a:t>
            </a:r>
          </a:p>
          <a:p>
            <a:pPr marL="682625" lvl="1" indent="-225425"/>
            <a:r>
              <a:rPr lang="en-US" altLang="en-US" dirty="0">
                <a:ea typeface="ＭＳ Ｐゴシック" panose="020B0600070205080204" pitchFamily="34" charset="-128"/>
              </a:rPr>
              <a:t>call gets 2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nd</a:t>
            </a:r>
            <a:r>
              <a:rPr lang="en-US" altLang="en-US" dirty="0">
                <a:ea typeface="ＭＳ Ｐゴシック" panose="020B0600070205080204" pitchFamily="34" charset="-128"/>
              </a:rPr>
              <a:t> circuit in top link and 1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st</a:t>
            </a:r>
            <a:r>
              <a:rPr lang="en-US" altLang="en-US" dirty="0">
                <a:ea typeface="ＭＳ Ｐゴシック" panose="020B0600070205080204" pitchFamily="34" charset="-128"/>
              </a:rPr>
              <a:t> circuit in right link.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dedicated resources: no sharing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circuit-like (guaranteed) performance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circuit segment idle if not used by call </a:t>
            </a:r>
            <a:r>
              <a:rPr lang="en-US" altLang="en-US" sz="2400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(no sharing)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14" name="Rectangle 613">
            <a:extLst>
              <a:ext uri="{FF2B5EF4-FFF2-40B4-BE49-F238E27FC236}">
                <a16:creationId xmlns:a16="http://schemas.microsoft.com/office/drawing/2014/main" id="{C85B1EBD-FEC9-7D47-95F3-A01E91DC9894}"/>
              </a:ext>
            </a:extLst>
          </p:cNvPr>
          <p:cNvSpPr/>
          <p:nvPr/>
        </p:nvSpPr>
        <p:spPr bwMode="auto">
          <a:xfrm>
            <a:off x="8424977" y="2768303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1" name="Rectangle 630">
            <a:extLst>
              <a:ext uri="{FF2B5EF4-FFF2-40B4-BE49-F238E27FC236}">
                <a16:creationId xmlns:a16="http://schemas.microsoft.com/office/drawing/2014/main" id="{C07D9778-DC6E-7345-9465-FB3BB6CE8E90}"/>
              </a:ext>
            </a:extLst>
          </p:cNvPr>
          <p:cNvSpPr/>
          <p:nvPr/>
        </p:nvSpPr>
        <p:spPr bwMode="auto">
          <a:xfrm>
            <a:off x="8424977" y="2831058"/>
            <a:ext cx="1498678" cy="62756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2" name="Rectangle 631">
            <a:extLst>
              <a:ext uri="{FF2B5EF4-FFF2-40B4-BE49-F238E27FC236}">
                <a16:creationId xmlns:a16="http://schemas.microsoft.com/office/drawing/2014/main" id="{61FD4856-E9C8-2A41-A5F2-E30BD123301C}"/>
              </a:ext>
            </a:extLst>
          </p:cNvPr>
          <p:cNvSpPr/>
          <p:nvPr/>
        </p:nvSpPr>
        <p:spPr bwMode="auto">
          <a:xfrm>
            <a:off x="8424977" y="2893815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3" name="Rectangle 632">
            <a:extLst>
              <a:ext uri="{FF2B5EF4-FFF2-40B4-BE49-F238E27FC236}">
                <a16:creationId xmlns:a16="http://schemas.microsoft.com/office/drawing/2014/main" id="{7AC453DB-05D4-EC4C-921B-39BF8237099E}"/>
              </a:ext>
            </a:extLst>
          </p:cNvPr>
          <p:cNvSpPr/>
          <p:nvPr/>
        </p:nvSpPr>
        <p:spPr bwMode="auto">
          <a:xfrm>
            <a:off x="8424977" y="2956570"/>
            <a:ext cx="1498678" cy="6275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35" name="Group 75">
            <a:extLst>
              <a:ext uri="{FF2B5EF4-FFF2-40B4-BE49-F238E27FC236}">
                <a16:creationId xmlns:a16="http://schemas.microsoft.com/office/drawing/2014/main" id="{5F6DF9A5-3FFC-8C4A-BBDB-ED9D3E810747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7309151" y="3674784"/>
            <a:ext cx="1446966" cy="261562"/>
            <a:chOff x="4876800" y="1143000"/>
            <a:chExt cx="1752600" cy="304800"/>
          </a:xfrm>
        </p:grpSpPr>
        <p:sp>
          <p:nvSpPr>
            <p:cNvPr id="675" name="Rectangle 674">
              <a:extLst>
                <a:ext uri="{FF2B5EF4-FFF2-40B4-BE49-F238E27FC236}">
                  <a16:creationId xmlns:a16="http://schemas.microsoft.com/office/drawing/2014/main" id="{977C84FC-032A-8445-8061-6975ED8A7912}"/>
                </a:ext>
              </a:extLst>
            </p:cNvPr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6" name="Rectangle 675">
              <a:extLst>
                <a:ext uri="{FF2B5EF4-FFF2-40B4-BE49-F238E27FC236}">
                  <a16:creationId xmlns:a16="http://schemas.microsoft.com/office/drawing/2014/main" id="{B419306E-4AE4-9E46-8222-E9A57C016985}"/>
                </a:ext>
              </a:extLst>
            </p:cNvPr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7" name="Rectangle 676">
              <a:extLst>
                <a:ext uri="{FF2B5EF4-FFF2-40B4-BE49-F238E27FC236}">
                  <a16:creationId xmlns:a16="http://schemas.microsoft.com/office/drawing/2014/main" id="{3197829C-6518-5743-A13E-C28A17ADE787}"/>
                </a:ext>
              </a:extLst>
            </p:cNvPr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8" name="Rectangle 677">
              <a:extLst>
                <a:ext uri="{FF2B5EF4-FFF2-40B4-BE49-F238E27FC236}">
                  <a16:creationId xmlns:a16="http://schemas.microsoft.com/office/drawing/2014/main" id="{D024E2F3-1A4C-0644-95D3-3003554E779D}"/>
                </a:ext>
              </a:extLst>
            </p:cNvPr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36" name="Group 80">
            <a:extLst>
              <a:ext uri="{FF2B5EF4-FFF2-40B4-BE49-F238E27FC236}">
                <a16:creationId xmlns:a16="http://schemas.microsoft.com/office/drawing/2014/main" id="{56F3148B-4ACA-6443-B079-C0ACA7BAE006}"/>
              </a:ext>
            </a:extLst>
          </p:cNvPr>
          <p:cNvGrpSpPr>
            <a:grpSpLocks/>
          </p:cNvGrpSpPr>
          <p:nvPr/>
        </p:nvGrpSpPr>
        <p:grpSpPr bwMode="auto">
          <a:xfrm>
            <a:off x="8509808" y="4656351"/>
            <a:ext cx="1479238" cy="251023"/>
            <a:chOff x="4876800" y="1143000"/>
            <a:chExt cx="1752600" cy="304800"/>
          </a:xfrm>
        </p:grpSpPr>
        <p:sp>
          <p:nvSpPr>
            <p:cNvPr id="671" name="Rectangle 670">
              <a:extLst>
                <a:ext uri="{FF2B5EF4-FFF2-40B4-BE49-F238E27FC236}">
                  <a16:creationId xmlns:a16="http://schemas.microsoft.com/office/drawing/2014/main" id="{80FE6752-34E1-E34F-A1F3-D2A6FE32F28D}"/>
                </a:ext>
              </a:extLst>
            </p:cNvPr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2" name="Rectangle 671">
              <a:extLst>
                <a:ext uri="{FF2B5EF4-FFF2-40B4-BE49-F238E27FC236}">
                  <a16:creationId xmlns:a16="http://schemas.microsoft.com/office/drawing/2014/main" id="{555D353A-0B50-B343-A01E-DE477259DB94}"/>
                </a:ext>
              </a:extLst>
            </p:cNvPr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3" name="Rectangle 672">
              <a:extLst>
                <a:ext uri="{FF2B5EF4-FFF2-40B4-BE49-F238E27FC236}">
                  <a16:creationId xmlns:a16="http://schemas.microsoft.com/office/drawing/2014/main" id="{8D8482C7-D95D-1A40-B1A5-03B3803003D0}"/>
                </a:ext>
              </a:extLst>
            </p:cNvPr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4" name="Rectangle 673">
              <a:extLst>
                <a:ext uri="{FF2B5EF4-FFF2-40B4-BE49-F238E27FC236}">
                  <a16:creationId xmlns:a16="http://schemas.microsoft.com/office/drawing/2014/main" id="{5E9D9B00-DD2C-5C45-B41D-E4131382D4BD}"/>
                </a:ext>
              </a:extLst>
            </p:cNvPr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37" name="Rectangle 636">
            <a:extLst>
              <a:ext uri="{FF2B5EF4-FFF2-40B4-BE49-F238E27FC236}">
                <a16:creationId xmlns:a16="http://schemas.microsoft.com/office/drawing/2014/main" id="{61AA9CF9-360C-1644-8229-070AF13E138A}"/>
              </a:ext>
            </a:extLst>
          </p:cNvPr>
          <p:cNvSpPr/>
          <p:nvPr/>
        </p:nvSpPr>
        <p:spPr bwMode="auto">
          <a:xfrm rot="5400000">
            <a:off x="9755990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8" name="Rectangle 637">
            <a:extLst>
              <a:ext uri="{FF2B5EF4-FFF2-40B4-BE49-F238E27FC236}">
                <a16:creationId xmlns:a16="http://schemas.microsoft.com/office/drawing/2014/main" id="{E9836985-853D-FD43-8624-3F7C8EFF868E}"/>
              </a:ext>
            </a:extLst>
          </p:cNvPr>
          <p:cNvSpPr/>
          <p:nvPr/>
        </p:nvSpPr>
        <p:spPr bwMode="auto">
          <a:xfrm rot="5400000">
            <a:off x="9690600" y="3772869"/>
            <a:ext cx="1446966" cy="6539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9" name="Rectangle 638">
            <a:extLst>
              <a:ext uri="{FF2B5EF4-FFF2-40B4-BE49-F238E27FC236}">
                <a16:creationId xmlns:a16="http://schemas.microsoft.com/office/drawing/2014/main" id="{2C3B99FD-EBC3-CC42-B85E-90D4E22B5F96}"/>
              </a:ext>
            </a:extLst>
          </p:cNvPr>
          <p:cNvSpPr/>
          <p:nvPr/>
        </p:nvSpPr>
        <p:spPr bwMode="auto">
          <a:xfrm rot="5400000">
            <a:off x="9625209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41" name="Rectangle 640">
            <a:extLst>
              <a:ext uri="{FF2B5EF4-FFF2-40B4-BE49-F238E27FC236}">
                <a16:creationId xmlns:a16="http://schemas.microsoft.com/office/drawing/2014/main" id="{1D7794B1-F2B2-5747-B891-005F045539B2}"/>
              </a:ext>
            </a:extLst>
          </p:cNvPr>
          <p:cNvSpPr/>
          <p:nvPr/>
        </p:nvSpPr>
        <p:spPr bwMode="auto">
          <a:xfrm rot="5400000">
            <a:off x="9559819" y="3772869"/>
            <a:ext cx="1446966" cy="6539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50" name="Group 100">
            <a:extLst>
              <a:ext uri="{FF2B5EF4-FFF2-40B4-BE49-F238E27FC236}">
                <a16:creationId xmlns:a16="http://schemas.microsoft.com/office/drawing/2014/main" id="{0639FADE-DF07-BC40-93A4-C1CAB6AE0566}"/>
              </a:ext>
            </a:extLst>
          </p:cNvPr>
          <p:cNvGrpSpPr>
            <a:grpSpLocks/>
          </p:cNvGrpSpPr>
          <p:nvPr/>
        </p:nvGrpSpPr>
        <p:grpSpPr bwMode="auto">
          <a:xfrm>
            <a:off x="10013910" y="1711520"/>
            <a:ext cx="701622" cy="568387"/>
            <a:chOff x="-44" y="1473"/>
            <a:chExt cx="981" cy="1105"/>
          </a:xfrm>
        </p:grpSpPr>
        <p:pic>
          <p:nvPicPr>
            <p:cNvPr id="669" name="Picture 101" descr="desktop_computer_stylized_medium">
              <a:extLst>
                <a:ext uri="{FF2B5EF4-FFF2-40B4-BE49-F238E27FC236}">
                  <a16:creationId xmlns:a16="http://schemas.microsoft.com/office/drawing/2014/main" id="{BA6FF0DF-0F0E-DD48-A690-E164D934CA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0" name="Freeform 102">
              <a:extLst>
                <a:ext uri="{FF2B5EF4-FFF2-40B4-BE49-F238E27FC236}">
                  <a16:creationId xmlns:a16="http://schemas.microsoft.com/office/drawing/2014/main" id="{C32A6522-BD56-1741-9275-687F917D71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54" name="Rectangle 653">
            <a:extLst>
              <a:ext uri="{FF2B5EF4-FFF2-40B4-BE49-F238E27FC236}">
                <a16:creationId xmlns:a16="http://schemas.microsoft.com/office/drawing/2014/main" id="{9D887EB2-57DD-3145-BFC4-C5FAB2A34C2C}"/>
              </a:ext>
            </a:extLst>
          </p:cNvPr>
          <p:cNvSpPr/>
          <p:nvPr/>
        </p:nvSpPr>
        <p:spPr bwMode="auto">
          <a:xfrm rot="2465437" flipV="1">
            <a:off x="10213493" y="4720899"/>
            <a:ext cx="581445" cy="64549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8" name="Rectangle 717">
            <a:extLst>
              <a:ext uri="{FF2B5EF4-FFF2-40B4-BE49-F238E27FC236}">
                <a16:creationId xmlns:a16="http://schemas.microsoft.com/office/drawing/2014/main" id="{A3B2F961-4F5F-024A-9053-8BCA979B88C9}"/>
              </a:ext>
            </a:extLst>
          </p:cNvPr>
          <p:cNvSpPr/>
          <p:nvPr/>
        </p:nvSpPr>
        <p:spPr bwMode="auto">
          <a:xfrm>
            <a:off x="7105364" y="479538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9" name="Rectangle 718">
            <a:extLst>
              <a:ext uri="{FF2B5EF4-FFF2-40B4-BE49-F238E27FC236}">
                <a16:creationId xmlns:a16="http://schemas.microsoft.com/office/drawing/2014/main" id="{AD473EEA-73C2-5D46-8AAF-564095CFE88B}"/>
              </a:ext>
            </a:extLst>
          </p:cNvPr>
          <p:cNvSpPr/>
          <p:nvPr/>
        </p:nvSpPr>
        <p:spPr bwMode="auto">
          <a:xfrm rot="5400000">
            <a:off x="7722581" y="2362276"/>
            <a:ext cx="513165" cy="69789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0" name="Rectangle 719">
            <a:extLst>
              <a:ext uri="{FF2B5EF4-FFF2-40B4-BE49-F238E27FC236}">
                <a16:creationId xmlns:a16="http://schemas.microsoft.com/office/drawing/2014/main" id="{C0FDD0FD-5960-3748-B19E-88536C7DDE78}"/>
              </a:ext>
            </a:extLst>
          </p:cNvPr>
          <p:cNvSpPr/>
          <p:nvPr/>
        </p:nvSpPr>
        <p:spPr bwMode="auto">
          <a:xfrm rot="5400000">
            <a:off x="7825925" y="5242087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1" name="Rectangle 720">
            <a:extLst>
              <a:ext uri="{FF2B5EF4-FFF2-40B4-BE49-F238E27FC236}">
                <a16:creationId xmlns:a16="http://schemas.microsoft.com/office/drawing/2014/main" id="{7E2AD029-98F7-B040-85B4-C43FAD1EB81B}"/>
              </a:ext>
            </a:extLst>
          </p:cNvPr>
          <p:cNvSpPr/>
          <p:nvPr/>
        </p:nvSpPr>
        <p:spPr bwMode="auto">
          <a:xfrm rot="5400000">
            <a:off x="10201295" y="5217275"/>
            <a:ext cx="493905" cy="6833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2" name="Rectangle 721">
            <a:extLst>
              <a:ext uri="{FF2B5EF4-FFF2-40B4-BE49-F238E27FC236}">
                <a16:creationId xmlns:a16="http://schemas.microsoft.com/office/drawing/2014/main" id="{52375AB8-0401-BC40-BE25-F5671327B1FC}"/>
              </a:ext>
            </a:extLst>
          </p:cNvPr>
          <p:cNvSpPr/>
          <p:nvPr/>
        </p:nvSpPr>
        <p:spPr bwMode="auto">
          <a:xfrm rot="10800000">
            <a:off x="10882518" y="4775822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3" name="Rectangle 722">
            <a:extLst>
              <a:ext uri="{FF2B5EF4-FFF2-40B4-BE49-F238E27FC236}">
                <a16:creationId xmlns:a16="http://schemas.microsoft.com/office/drawing/2014/main" id="{B1C6849C-11AE-A842-BDEB-776A39D89F36}"/>
              </a:ext>
            </a:extLst>
          </p:cNvPr>
          <p:cNvSpPr/>
          <p:nvPr/>
        </p:nvSpPr>
        <p:spPr bwMode="auto">
          <a:xfrm>
            <a:off x="7002625" y="2887816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4" name="Rectangle 723">
            <a:extLst>
              <a:ext uri="{FF2B5EF4-FFF2-40B4-BE49-F238E27FC236}">
                <a16:creationId xmlns:a16="http://schemas.microsoft.com/office/drawing/2014/main" id="{8024D8C7-10CA-5A41-B97C-725ABAF0833D}"/>
              </a:ext>
            </a:extLst>
          </p:cNvPr>
          <p:cNvSpPr/>
          <p:nvPr/>
        </p:nvSpPr>
        <p:spPr bwMode="auto">
          <a:xfrm>
            <a:off x="10811014" y="2867389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5" name="Rectangle 724">
            <a:extLst>
              <a:ext uri="{FF2B5EF4-FFF2-40B4-BE49-F238E27FC236}">
                <a16:creationId xmlns:a16="http://schemas.microsoft.com/office/drawing/2014/main" id="{14264F35-7A0D-DF4B-83B3-4CAF1770C5DA}"/>
              </a:ext>
            </a:extLst>
          </p:cNvPr>
          <p:cNvSpPr/>
          <p:nvPr/>
        </p:nvSpPr>
        <p:spPr bwMode="auto">
          <a:xfrm rot="5400000">
            <a:off x="10115327" y="234812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13" name="Group 100">
            <a:extLst>
              <a:ext uri="{FF2B5EF4-FFF2-40B4-BE49-F238E27FC236}">
                <a16:creationId xmlns:a16="http://schemas.microsoft.com/office/drawing/2014/main" id="{DBC0414B-31F1-1C4C-8261-EE67F4607DC0}"/>
              </a:ext>
            </a:extLst>
          </p:cNvPr>
          <p:cNvGrpSpPr>
            <a:grpSpLocks/>
          </p:cNvGrpSpPr>
          <p:nvPr/>
        </p:nvGrpSpPr>
        <p:grpSpPr bwMode="auto">
          <a:xfrm>
            <a:off x="9946631" y="5393995"/>
            <a:ext cx="703389" cy="568387"/>
            <a:chOff x="-44" y="1473"/>
            <a:chExt cx="981" cy="1105"/>
          </a:xfrm>
        </p:grpSpPr>
        <p:pic>
          <p:nvPicPr>
            <p:cNvPr id="687" name="Picture 101" descr="desktop_computer_stylized_medium">
              <a:extLst>
                <a:ext uri="{FF2B5EF4-FFF2-40B4-BE49-F238E27FC236}">
                  <a16:creationId xmlns:a16="http://schemas.microsoft.com/office/drawing/2014/main" id="{90934AB2-F45B-D54D-B91B-92C3572EB4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8" name="Freeform 102">
              <a:extLst>
                <a:ext uri="{FF2B5EF4-FFF2-40B4-BE49-F238E27FC236}">
                  <a16:creationId xmlns:a16="http://schemas.microsoft.com/office/drawing/2014/main" id="{DDB06B17-0C65-DF43-A056-8E67D11A00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12" name="Group 100">
            <a:extLst>
              <a:ext uri="{FF2B5EF4-FFF2-40B4-BE49-F238E27FC236}">
                <a16:creationId xmlns:a16="http://schemas.microsoft.com/office/drawing/2014/main" id="{604FD66B-8A15-8341-9AA9-BC9C0069CF6C}"/>
              </a:ext>
            </a:extLst>
          </p:cNvPr>
          <p:cNvGrpSpPr>
            <a:grpSpLocks/>
          </p:cNvGrpSpPr>
          <p:nvPr/>
        </p:nvGrpSpPr>
        <p:grpSpPr bwMode="auto">
          <a:xfrm>
            <a:off x="7560992" y="1744853"/>
            <a:ext cx="703389" cy="568387"/>
            <a:chOff x="-44" y="1473"/>
            <a:chExt cx="981" cy="1105"/>
          </a:xfrm>
        </p:grpSpPr>
        <p:pic>
          <p:nvPicPr>
            <p:cNvPr id="689" name="Picture 101" descr="desktop_computer_stylized_medium">
              <a:extLst>
                <a:ext uri="{FF2B5EF4-FFF2-40B4-BE49-F238E27FC236}">
                  <a16:creationId xmlns:a16="http://schemas.microsoft.com/office/drawing/2014/main" id="{8EC12789-4A74-CD4E-A96A-BA0B134A47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102">
              <a:extLst>
                <a:ext uri="{FF2B5EF4-FFF2-40B4-BE49-F238E27FC236}">
                  <a16:creationId xmlns:a16="http://schemas.microsoft.com/office/drawing/2014/main" id="{1C9CAF4D-3912-2C4B-94EA-BFD60B5F828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2A8EF875-64B6-FB4D-BBD1-BB83115D41F6}"/>
              </a:ext>
            </a:extLst>
          </p:cNvPr>
          <p:cNvGrpSpPr/>
          <p:nvPr/>
        </p:nvGrpSpPr>
        <p:grpSpPr>
          <a:xfrm>
            <a:off x="7484685" y="2654601"/>
            <a:ext cx="946204" cy="493906"/>
            <a:chOff x="7493876" y="2774731"/>
            <a:chExt cx="1481958" cy="894622"/>
          </a:xfrm>
        </p:grpSpPr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2C68BD66-9CBB-6D44-8BC8-E664FE1011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29" name="Oval 728">
              <a:extLst>
                <a:ext uri="{FF2B5EF4-FFF2-40B4-BE49-F238E27FC236}">
                  <a16:creationId xmlns:a16="http://schemas.microsoft.com/office/drawing/2014/main" id="{AAD7E178-EB97-9D49-BA85-B61E5871BFF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4C398AB5-D40E-9D45-9D9F-3195710DFE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5E9BAF8A-BA27-434D-91A2-E0D5DB090EF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7239671D-647B-C046-933C-48E52C3A1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72FEAD2C-B342-D84B-83AF-B34BD5B7B0E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BA83E8B5-18C5-D947-9CC6-154512253C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5" name="Group 734">
            <a:extLst>
              <a:ext uri="{FF2B5EF4-FFF2-40B4-BE49-F238E27FC236}">
                <a16:creationId xmlns:a16="http://schemas.microsoft.com/office/drawing/2014/main" id="{EBC6C3DB-3DD5-5143-813B-D24B718ED06D}"/>
              </a:ext>
            </a:extLst>
          </p:cNvPr>
          <p:cNvGrpSpPr/>
          <p:nvPr/>
        </p:nvGrpSpPr>
        <p:grpSpPr>
          <a:xfrm>
            <a:off x="7567435" y="4520082"/>
            <a:ext cx="946204" cy="493906"/>
            <a:chOff x="7493876" y="2774731"/>
            <a:chExt cx="1481958" cy="894622"/>
          </a:xfrm>
        </p:grpSpPr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5E0EBE43-DDB6-B548-BB2C-D6B6C1DAB7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7" name="Oval 736">
              <a:extLst>
                <a:ext uri="{FF2B5EF4-FFF2-40B4-BE49-F238E27FC236}">
                  <a16:creationId xmlns:a16="http://schemas.microsoft.com/office/drawing/2014/main" id="{BA79F427-8F60-1544-A84F-64AC0287445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8" name="Group 737">
              <a:extLst>
                <a:ext uri="{FF2B5EF4-FFF2-40B4-BE49-F238E27FC236}">
                  <a16:creationId xmlns:a16="http://schemas.microsoft.com/office/drawing/2014/main" id="{A6D233C7-8EB7-9B41-86B6-FC01A897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2DA248B7-610E-C34C-9FF3-57CCF829D46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9FD796FE-DDA7-CD43-8C1A-AD4F25774F8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6009BDFD-2C6D-324C-B98C-379BF8D444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04C2B104-2DF7-EC43-A8ED-F9900D3FC6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43" name="Group 742">
            <a:extLst>
              <a:ext uri="{FF2B5EF4-FFF2-40B4-BE49-F238E27FC236}">
                <a16:creationId xmlns:a16="http://schemas.microsoft.com/office/drawing/2014/main" id="{8910879B-032A-764B-B8A5-A88D63D74D64}"/>
              </a:ext>
            </a:extLst>
          </p:cNvPr>
          <p:cNvGrpSpPr/>
          <p:nvPr/>
        </p:nvGrpSpPr>
        <p:grpSpPr>
          <a:xfrm>
            <a:off x="9940980" y="4520082"/>
            <a:ext cx="946204" cy="493906"/>
            <a:chOff x="7493876" y="2774731"/>
            <a:chExt cx="1481958" cy="894622"/>
          </a:xfrm>
        </p:grpSpPr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D1149133-C350-2D42-8C9E-58585EBAF3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45" name="Oval 744">
              <a:extLst>
                <a:ext uri="{FF2B5EF4-FFF2-40B4-BE49-F238E27FC236}">
                  <a16:creationId xmlns:a16="http://schemas.microsoft.com/office/drawing/2014/main" id="{12C3EB20-8219-694C-85F2-6998D9337F6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6" name="Group 745">
              <a:extLst>
                <a:ext uri="{FF2B5EF4-FFF2-40B4-BE49-F238E27FC236}">
                  <a16:creationId xmlns:a16="http://schemas.microsoft.com/office/drawing/2014/main" id="{162CB454-0231-9744-8F9B-C6B6BD5914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8D7DE494-08F1-5B41-8C0A-D66274850B8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2A784FA2-85FF-7148-B9DC-8DE272915AD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8B03338E-B45A-FA4B-BFE9-2D0AB4D34AC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7D974B2C-FE1D-6349-A955-0E444D9110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51" name="Group 750">
            <a:extLst>
              <a:ext uri="{FF2B5EF4-FFF2-40B4-BE49-F238E27FC236}">
                <a16:creationId xmlns:a16="http://schemas.microsoft.com/office/drawing/2014/main" id="{08A7BD84-7E3B-0547-8C3C-4A918614BC02}"/>
              </a:ext>
            </a:extLst>
          </p:cNvPr>
          <p:cNvGrpSpPr/>
          <p:nvPr/>
        </p:nvGrpSpPr>
        <p:grpSpPr>
          <a:xfrm>
            <a:off x="9889177" y="2634520"/>
            <a:ext cx="946204" cy="493906"/>
            <a:chOff x="7493876" y="2774731"/>
            <a:chExt cx="1481958" cy="894622"/>
          </a:xfrm>
        </p:grpSpPr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55DE6B73-3A96-5C48-9E14-F3E5255162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53" name="Oval 752">
              <a:extLst>
                <a:ext uri="{FF2B5EF4-FFF2-40B4-BE49-F238E27FC236}">
                  <a16:creationId xmlns:a16="http://schemas.microsoft.com/office/drawing/2014/main" id="{0C2E4634-ECD7-1A42-BFF3-1C3C12DFDC4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54" name="Group 753">
              <a:extLst>
                <a:ext uri="{FF2B5EF4-FFF2-40B4-BE49-F238E27FC236}">
                  <a16:creationId xmlns:a16="http://schemas.microsoft.com/office/drawing/2014/main" id="{F0FBBA43-0B28-DB47-93A2-4CF98D644EF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D329D7EE-AD76-AB4B-953F-A01C8B47B8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589A456E-CB6E-0749-A626-282D17A7162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6618F299-10D3-6B46-9FD8-919E6C98C6F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514AE89A-3BDD-0546-829A-1EBCB7AB9A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52" name="Rectangle 651">
            <a:extLst>
              <a:ext uri="{FF2B5EF4-FFF2-40B4-BE49-F238E27FC236}">
                <a16:creationId xmlns:a16="http://schemas.microsoft.com/office/drawing/2014/main" id="{5035FBDB-8E25-7842-8C98-159D52E79B52}"/>
              </a:ext>
            </a:extLst>
          </p:cNvPr>
          <p:cNvSpPr/>
          <p:nvPr/>
        </p:nvSpPr>
        <p:spPr bwMode="auto">
          <a:xfrm rot="1634516">
            <a:off x="7940837" y="2709093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59" name="Rectangle 758">
            <a:extLst>
              <a:ext uri="{FF2B5EF4-FFF2-40B4-BE49-F238E27FC236}">
                <a16:creationId xmlns:a16="http://schemas.microsoft.com/office/drawing/2014/main" id="{CB9C91AF-8BEA-E84C-A2CC-A7D82A5CAB1D}"/>
              </a:ext>
            </a:extLst>
          </p:cNvPr>
          <p:cNvSpPr/>
          <p:nvPr/>
        </p:nvSpPr>
        <p:spPr bwMode="auto">
          <a:xfrm rot="2101064">
            <a:off x="9817292" y="2970721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0" name="Rectangle 759">
            <a:extLst>
              <a:ext uri="{FF2B5EF4-FFF2-40B4-BE49-F238E27FC236}">
                <a16:creationId xmlns:a16="http://schemas.microsoft.com/office/drawing/2014/main" id="{9DA88FB0-7AC5-3744-B89B-48F2B2492C28}"/>
              </a:ext>
            </a:extLst>
          </p:cNvPr>
          <p:cNvSpPr/>
          <p:nvPr/>
        </p:nvSpPr>
        <p:spPr bwMode="auto">
          <a:xfrm rot="4253584">
            <a:off x="10096993" y="4729744"/>
            <a:ext cx="547683" cy="75781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" name="TextBox 1">
            <a:extLst>
              <a:ext uri="{FF2B5EF4-FFF2-40B4-BE49-F238E27FC236}">
                <a16:creationId xmlns:a16="http://schemas.microsoft.com/office/drawing/2014/main" id="{E6E11A0C-EE74-6A44-A899-E6245F90CE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354126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* Check out the online interactive exercises for more examples: h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ttp://gaia.cs.umass.edu/kurose_ross/interactive</a:t>
            </a:r>
          </a:p>
        </p:txBody>
      </p:sp>
      <p:sp>
        <p:nvSpPr>
          <p:cNvPr id="77" name="Content Placeholder 2">
            <a:extLst>
              <a:ext uri="{FF2B5EF4-FFF2-40B4-BE49-F238E27FC236}">
                <a16:creationId xmlns:a16="http://schemas.microsoft.com/office/drawing/2014/main" id="{7CFDA170-11D3-5541-8A4F-1A2253DC8FAC}"/>
              </a:ext>
            </a:extLst>
          </p:cNvPr>
          <p:cNvSpPr txBox="1">
            <a:spLocks/>
          </p:cNvSpPr>
          <p:nvPr/>
        </p:nvSpPr>
        <p:spPr>
          <a:xfrm>
            <a:off x="893203" y="5522187"/>
            <a:ext cx="6884498" cy="9041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commonly used in traditional telephone networks</a:t>
            </a:r>
          </a:p>
          <a:p>
            <a:pPr marL="17462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Slide Number Placeholder 5">
            <a:extLst>
              <a:ext uri="{FF2B5EF4-FFF2-40B4-BE49-F238E27FC236}">
                <a16:creationId xmlns:a16="http://schemas.microsoft.com/office/drawing/2014/main" id="{E94B8DB8-C7EF-7A40-8154-BF28A6185E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5313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189" name="Rectangle 3">
            <a:extLst>
              <a:ext uri="{FF2B5EF4-FFF2-40B4-BE49-F238E27FC236}">
                <a16:creationId xmlns:a16="http://schemas.microsoft.com/office/drawing/2014/main" id="{17C01842-A8D9-3947-BFAD-E29BD4964F34}"/>
              </a:ext>
            </a:extLst>
          </p:cNvPr>
          <p:cNvSpPr txBox="1">
            <a:spLocks noChangeArrowheads="1"/>
          </p:cNvSpPr>
          <p:nvPr/>
        </p:nvSpPr>
        <p:spPr>
          <a:xfrm>
            <a:off x="1798051" y="1331088"/>
            <a:ext cx="4938590" cy="193818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>
                <a:tab pos="566738" algn="l"/>
              </a:tabLst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example: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 Gb/s link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user: </a:t>
            </a:r>
          </a:p>
          <a:p>
            <a:pPr marL="514350" marR="0" lvl="1" indent="-217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100 Mb/s when 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“active”</a:t>
            </a:r>
          </a:p>
          <a:p>
            <a:pPr marL="514350" marR="0" lvl="1" indent="-217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active 10% of time</a:t>
            </a:r>
          </a:p>
          <a:p>
            <a:pPr marL="566738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Rectangle 4">
            <a:extLst>
              <a:ext uri="{FF2B5EF4-FFF2-40B4-BE49-F238E27FC236}">
                <a16:creationId xmlns:a16="http://schemas.microsoft.com/office/drawing/2014/main" id="{7C386600-7D5F-2A48-8322-A74286FEE874}"/>
              </a:ext>
            </a:extLst>
          </p:cNvPr>
          <p:cNvSpPr txBox="1">
            <a:spLocks noChangeArrowheads="1"/>
          </p:cNvSpPr>
          <p:nvPr/>
        </p:nvSpPr>
        <p:spPr>
          <a:xfrm>
            <a:off x="770020" y="3313964"/>
            <a:ext cx="11085095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many users can use this network under circuit-switching and packet switching?</a:t>
            </a:r>
          </a:p>
        </p:txBody>
      </p:sp>
      <p:sp>
        <p:nvSpPr>
          <p:cNvPr id="208" name="TextBox 1">
            <a:extLst>
              <a:ext uri="{FF2B5EF4-FFF2-40B4-BE49-F238E27FC236}">
                <a16:creationId xmlns:a16="http://schemas.microsoft.com/office/drawing/2014/main" id="{7FA05B00-8070-F844-B8CC-0195B065B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491" y="6199144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* Check out the online interactive exercises for more examples: h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ttp://gaia.cs.umass.edu/kurose_ross/interactive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DCB3388-63D6-E94D-A6AC-103823FF44D9}"/>
              </a:ext>
            </a:extLst>
          </p:cNvPr>
          <p:cNvGrpSpPr/>
          <p:nvPr/>
        </p:nvGrpSpPr>
        <p:grpSpPr>
          <a:xfrm>
            <a:off x="5274718" y="1427105"/>
            <a:ext cx="4284372" cy="1665011"/>
            <a:chOff x="6463839" y="2201136"/>
            <a:chExt cx="5112300" cy="2005013"/>
          </a:xfrm>
        </p:grpSpPr>
        <p:sp>
          <p:nvSpPr>
            <p:cNvPr id="191" name="Line 15">
              <a:extLst>
                <a:ext uri="{FF2B5EF4-FFF2-40B4-BE49-F238E27FC236}">
                  <a16:creationId xmlns:a16="http://schemas.microsoft.com/office/drawing/2014/main" id="{8D3CAF60-F994-A546-AAAD-47571FD482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97264" y="2684966"/>
              <a:ext cx="838200" cy="45720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Line 16">
              <a:extLst>
                <a:ext uri="{FF2B5EF4-FFF2-40B4-BE49-F238E27FC236}">
                  <a16:creationId xmlns:a16="http://schemas.microsoft.com/office/drawing/2014/main" id="{DAFDB301-9C22-7E40-AB5C-B1019D11D0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142166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Line 17">
              <a:extLst>
                <a:ext uri="{FF2B5EF4-FFF2-40B4-BE49-F238E27FC236}">
                  <a16:creationId xmlns:a16="http://schemas.microsoft.com/office/drawing/2014/main" id="{08D96691-67D0-164A-8B20-0A8F49D82B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317507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Line 18">
              <a:extLst>
                <a:ext uri="{FF2B5EF4-FFF2-40B4-BE49-F238E27FC236}">
                  <a16:creationId xmlns:a16="http://schemas.microsoft.com/office/drawing/2014/main" id="{5E60CA0C-29AD-554D-BDE3-8F41053E47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3464" y="3317507"/>
              <a:ext cx="761999" cy="609599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Text Box 19">
              <a:extLst>
                <a:ext uri="{FF2B5EF4-FFF2-40B4-BE49-F238E27FC236}">
                  <a16:creationId xmlns:a16="http://schemas.microsoft.com/office/drawing/2014/main" id="{4727766D-8865-024A-9422-01733ADE9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79492" y="2909443"/>
              <a:ext cx="876970" cy="681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users</a:t>
              </a:r>
            </a:p>
          </p:txBody>
        </p:sp>
        <p:sp>
          <p:nvSpPr>
            <p:cNvPr id="196" name="Text Box 20">
              <a:extLst>
                <a:ext uri="{FF2B5EF4-FFF2-40B4-BE49-F238E27FC236}">
                  <a16:creationId xmlns:a16="http://schemas.microsoft.com/office/drawing/2014/main" id="{02F193D8-1895-D243-9C9D-86059DDF4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45005" y="3251831"/>
              <a:ext cx="133113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1 Gbps link</a:t>
              </a:r>
            </a:p>
          </p:txBody>
        </p:sp>
        <p:sp>
          <p:nvSpPr>
            <p:cNvPr id="197" name="Line 47">
              <a:extLst>
                <a:ext uri="{FF2B5EF4-FFF2-40B4-BE49-F238E27FC236}">
                  <a16:creationId xmlns:a16="http://schemas.microsoft.com/office/drawing/2014/main" id="{562BF16C-2907-8C4D-B28F-D8B95C2C23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8639" y="3234599"/>
              <a:ext cx="1409700" cy="0"/>
            </a:xfrm>
            <a:prstGeom prst="line">
              <a:avLst/>
            </a:prstGeom>
            <a:noFill/>
            <a:ln w="444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Text Box 34">
              <a:extLst>
                <a:ext uri="{FF2B5EF4-FFF2-40B4-BE49-F238E27FC236}">
                  <a16:creationId xmlns:a16="http://schemas.microsoft.com/office/drawing/2014/main" id="{C6727030-4F85-B845-B014-77B365B7FD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273514">
              <a:off x="6621034" y="2903648"/>
              <a:ext cx="736600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…..</a:t>
              </a:r>
            </a:p>
          </p:txBody>
        </p:sp>
        <p:grpSp>
          <p:nvGrpSpPr>
            <p:cNvPr id="202" name="Group 37">
              <a:extLst>
                <a:ext uri="{FF2B5EF4-FFF2-40B4-BE49-F238E27FC236}">
                  <a16:creationId xmlns:a16="http://schemas.microsoft.com/office/drawing/2014/main" id="{FC6117E2-B5D0-3248-96A0-171CEAC333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3839" y="2201136"/>
              <a:ext cx="779462" cy="679450"/>
              <a:chOff x="-44" y="1473"/>
              <a:chExt cx="981" cy="1105"/>
            </a:xfrm>
          </p:grpSpPr>
          <p:pic>
            <p:nvPicPr>
              <p:cNvPr id="203" name="Picture 38" descr="desktop_computer_stylized_medium">
                <a:extLst>
                  <a:ext uri="{FF2B5EF4-FFF2-40B4-BE49-F238E27FC236}">
                    <a16:creationId xmlns:a16="http://schemas.microsoft.com/office/drawing/2014/main" id="{02935161-CCBE-2A48-BC18-CA296B258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4" name="Freeform 39">
                <a:extLst>
                  <a:ext uri="{FF2B5EF4-FFF2-40B4-BE49-F238E27FC236}">
                    <a16:creationId xmlns:a16="http://schemas.microsoft.com/office/drawing/2014/main" id="{5B7E3C12-D98B-2E49-A821-F85CB5D7880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5" name="Group 40">
              <a:extLst>
                <a:ext uri="{FF2B5EF4-FFF2-40B4-BE49-F238E27FC236}">
                  <a16:creationId xmlns:a16="http://schemas.microsoft.com/office/drawing/2014/main" id="{0E3BE850-C184-E14C-9842-3CBC3C7E1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8601" y="3526699"/>
              <a:ext cx="779463" cy="679450"/>
              <a:chOff x="-44" y="1473"/>
              <a:chExt cx="981" cy="1105"/>
            </a:xfrm>
          </p:grpSpPr>
          <p:pic>
            <p:nvPicPr>
              <p:cNvPr id="206" name="Picture 41" descr="desktop_computer_stylized_medium">
                <a:extLst>
                  <a:ext uri="{FF2B5EF4-FFF2-40B4-BE49-F238E27FC236}">
                    <a16:creationId xmlns:a16="http://schemas.microsoft.com/office/drawing/2014/main" id="{34A00C7E-9612-B241-9898-B49B514E66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7" name="Freeform 42">
                <a:extLst>
                  <a:ext uri="{FF2B5EF4-FFF2-40B4-BE49-F238E27FC236}">
                    <a16:creationId xmlns:a16="http://schemas.microsoft.com/office/drawing/2014/main" id="{02AA78CC-14BC-8743-BD3C-4017C62F7EA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B3A0818-19B8-9E49-8541-BB1E767B23AC}"/>
                </a:ext>
              </a:extLst>
            </p:cNvPr>
            <p:cNvGrpSpPr/>
            <p:nvPr/>
          </p:nvGrpSpPr>
          <p:grpSpPr>
            <a:xfrm>
              <a:off x="8273141" y="2958864"/>
              <a:ext cx="1158784" cy="572412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CF8F931D-76DE-FE49-9C97-0EB9F8B3CE9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9BACE013-EB36-8F4C-858D-8A49A2D9AB1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AA52B1D-D65D-CA48-9107-33F16F5843B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AA4C5BCE-82B8-0048-8448-58CACF31A5B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58CE4538-1F7C-F447-B65D-F903F168741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BD10D606-81D5-2A4F-98EC-DD366D0D48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91356B23-1026-5749-BCDE-A884E53177D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2" name="Rectangle 3">
            <a:extLst>
              <a:ext uri="{FF2B5EF4-FFF2-40B4-BE49-F238E27FC236}">
                <a16:creationId xmlns:a16="http://schemas.microsoft.com/office/drawing/2014/main" id="{8C03B010-69E6-1B42-A828-F93C63189906}"/>
              </a:ext>
            </a:extLst>
          </p:cNvPr>
          <p:cNvSpPr txBox="1">
            <a:spLocks noChangeArrowheads="1"/>
          </p:cNvSpPr>
          <p:nvPr/>
        </p:nvSpPr>
        <p:spPr>
          <a:xfrm>
            <a:off x="908221" y="3603662"/>
            <a:ext cx="4938590" cy="9642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66738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circuit-switching: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 users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B5DB36C-372C-7849-A383-A0D110333457}"/>
              </a:ext>
            </a:extLst>
          </p:cNvPr>
          <p:cNvGrpSpPr/>
          <p:nvPr/>
        </p:nvGrpSpPr>
        <p:grpSpPr>
          <a:xfrm>
            <a:off x="914111" y="4198445"/>
            <a:ext cx="10214966" cy="2164114"/>
            <a:chOff x="949766" y="3703137"/>
            <a:chExt cx="10214966" cy="2164114"/>
          </a:xfrm>
        </p:grpSpPr>
        <p:grpSp>
          <p:nvGrpSpPr>
            <p:cNvPr id="198" name="Group 35">
              <a:extLst>
                <a:ext uri="{FF2B5EF4-FFF2-40B4-BE49-F238E27FC236}">
                  <a16:creationId xmlns:a16="http://schemas.microsoft.com/office/drawing/2014/main" id="{A49C0A36-CC03-E845-B104-1E5E28C28B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19664" y="4101095"/>
              <a:ext cx="4945068" cy="1295399"/>
              <a:chOff x="2915" y="2642"/>
              <a:chExt cx="3115" cy="816"/>
            </a:xfrm>
          </p:grpSpPr>
          <p:sp>
            <p:nvSpPr>
              <p:cNvPr id="199" name="Text Box 48">
                <a:extLst>
                  <a:ext uri="{FF2B5EF4-FFF2-40B4-BE49-F238E27FC236}">
                    <a16:creationId xmlns:a16="http://schemas.microsoft.com/office/drawing/2014/main" id="{9E10FA5A-2003-7947-A8C2-B7FD6785FC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15" y="2642"/>
                <a:ext cx="3115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Q: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how did we get value 0.0004?</a:t>
                </a:r>
              </a:p>
            </p:txBody>
          </p:sp>
          <p:sp>
            <p:nvSpPr>
              <p:cNvPr id="200" name="Text Box 48">
                <a:extLst>
                  <a:ext uri="{FF2B5EF4-FFF2-40B4-BE49-F238E27FC236}">
                    <a16:creationId xmlns:a16="http://schemas.microsoft.com/office/drawing/2014/main" id="{8EB381AD-3137-AD48-AB59-379F215355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30" y="2935"/>
                <a:ext cx="2986" cy="5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A: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</a:t>
                </a:r>
                <a:r>
                  <a:rPr lang="en-US" altLang="en-US" sz="2800" dirty="0">
                    <a:solidFill>
                      <a:prstClr val="black"/>
                    </a:solidFill>
                    <a:latin typeface="Calibri" panose="020F0502020204030204"/>
                  </a:rPr>
                  <a:t>A math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problem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(for those with course in probability only)</a:t>
                </a: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" name="Rectangle 3">
              <a:extLst>
                <a:ext uri="{FF2B5EF4-FFF2-40B4-BE49-F238E27FC236}">
                  <a16:creationId xmlns:a16="http://schemas.microsoft.com/office/drawing/2014/main" id="{0E79ECB0-50CE-C240-AF72-D00F8514346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49766" y="3703137"/>
              <a:ext cx="4938590" cy="216411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66738" marR="0" lvl="1" indent="-2190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endParaRP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kumimoji="0" lang="en-US" alt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switching: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with 35 users, probability &gt; 10 active at same time is less than .0004 *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5" name="Slide Number Placeholder 5">
            <a:extLst>
              <a:ext uri="{FF2B5EF4-FFF2-40B4-BE49-F238E27FC236}">
                <a16:creationId xmlns:a16="http://schemas.microsoft.com/office/drawing/2014/main" id="{541D33C7-A4DC-934F-8A9A-8D848D2D5A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8209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/>
      <p:bldP spid="32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1E1E91E4-C791-1C4D-B1E2-869BEEE107FE}"/>
              </a:ext>
            </a:extLst>
          </p:cNvPr>
          <p:cNvSpPr txBox="1">
            <a:spLocks noChangeArrowheads="1"/>
          </p:cNvSpPr>
          <p:nvPr/>
        </p:nvSpPr>
        <p:spPr>
          <a:xfrm>
            <a:off x="867714" y="1869451"/>
            <a:ext cx="1047058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great for “bursty” data – sometimes has data to send, but at other times not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resource sharing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simpler, no call setup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excessive congestion possible: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packet delay and loss due to buffer overflow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protocols needed for reliable data transfer, congestion control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to provide circuit-like behavior with packet-switching?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“It’s complicated.” We’ll study various techniques that try to make packet switching as “circuit-like” as possible.</a:t>
            </a: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9C2D0C7C-93C1-5F4F-9441-5CB1AFCF31E3}"/>
              </a:ext>
            </a:extLst>
          </p:cNvPr>
          <p:cNvSpPr txBox="1">
            <a:spLocks noChangeArrowheads="1"/>
          </p:cNvSpPr>
          <p:nvPr/>
        </p:nvSpPr>
        <p:spPr>
          <a:xfrm>
            <a:off x="726050" y="1206091"/>
            <a:ext cx="7620000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packet switching a “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slam dunk winner”?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" name="Text Box 20">
            <a:extLst>
              <a:ext uri="{FF2B5EF4-FFF2-40B4-BE49-F238E27FC236}">
                <a16:creationId xmlns:a16="http://schemas.microsoft.com/office/drawing/2014/main" id="{64D1D8C4-8925-DF49-90D8-9254DA1FD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9983" y="5381704"/>
            <a:ext cx="1047133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 human analogies of reserved resources (circuit switching) versus on-demand allocation (packet switching)?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7F353E-52FE-E046-AFD1-30F25FFD37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7476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449A3FFD-17A5-3548-87D2-0D98917E9F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078634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Line 26">
            <a:extLst>
              <a:ext uri="{FF2B5EF4-FFF2-40B4-BE49-F238E27FC236}">
                <a16:creationId xmlns:a16="http://schemas.microsoft.com/office/drawing/2014/main" id="{792C422C-E0B3-284D-90D1-78EE41CE1B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79371" y="4596717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AFCCB386-E080-BE4D-86AE-B67CDC4394C0}"/>
              </a:ext>
            </a:extLst>
          </p:cNvPr>
          <p:cNvGrpSpPr/>
          <p:nvPr/>
        </p:nvGrpSpPr>
        <p:grpSpPr>
          <a:xfrm>
            <a:off x="4584883" y="4186185"/>
            <a:ext cx="1511352" cy="863670"/>
            <a:chOff x="7493876" y="2774731"/>
            <a:chExt cx="1481958" cy="894622"/>
          </a:xfrm>
        </p:grpSpPr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59DD18B2-282C-6549-A49E-60E3E19F2A6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51031821-CCEB-7F4A-B58F-080033E04E6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86105421-33A8-6C4D-8961-627026B91B4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8952442E-1885-3E49-AB68-416A3E2001F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E05D2B3E-D3BE-6540-9837-84ECB6B5E38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C4191C4F-5CEE-5B4B-881D-8241D7AE9EA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0AD58D69-0B48-324F-A1A4-01181A17EF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How do packet delay and loss occur?</a:t>
            </a:r>
            <a:endParaRPr lang="en-US" sz="4400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4527315-9237-DF4C-A233-1FDCF6AF614A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825266" y="1253331"/>
            <a:ext cx="11137549" cy="4351338"/>
          </a:xfrm>
        </p:spPr>
        <p:txBody>
          <a:bodyPr/>
          <a:lstStyle/>
          <a:p>
            <a:pPr marL="514350" indent="-457200">
              <a:defRPr/>
            </a:pPr>
            <a:r>
              <a:rPr lang="en-US" dirty="0"/>
              <a:t>packets </a:t>
            </a:r>
            <a:r>
              <a:rPr lang="en-US" i="1" dirty="0">
                <a:solidFill>
                  <a:srgbClr val="C00000"/>
                </a:solidFill>
              </a:rPr>
              <a:t>queue</a:t>
            </a:r>
            <a:r>
              <a:rPr lang="en-US" dirty="0"/>
              <a:t> in router buffers, waiting for turn for transmission</a:t>
            </a:r>
          </a:p>
          <a:p>
            <a:pPr marL="750888" lvl="1" indent="-277813">
              <a:buFont typeface="Wingdings" charset="2"/>
              <a:buChar char="§"/>
              <a:defRPr/>
            </a:pPr>
            <a:r>
              <a:rPr lang="en-US" dirty="0"/>
              <a:t>queue length grows when arrival rate to link (temporarily) exceeds output link capacity </a:t>
            </a:r>
          </a:p>
          <a:p>
            <a:pPr marL="407988" indent="-277813" eaLnBrk="1" hangingPunct="1">
              <a:buFont typeface="Wingdings" charset="2"/>
              <a:buChar char="§"/>
              <a:defRPr/>
            </a:pPr>
            <a:r>
              <a:rPr lang="en-US" dirty="0"/>
              <a:t>packet </a:t>
            </a:r>
            <a:r>
              <a:rPr lang="en-US" i="1" dirty="0">
                <a:solidFill>
                  <a:srgbClr val="CC0000"/>
                </a:solidFill>
              </a:rPr>
              <a:t>loss</a:t>
            </a:r>
            <a:r>
              <a:rPr lang="en-US" dirty="0">
                <a:solidFill>
                  <a:srgbClr val="CC0000"/>
                </a:solidFill>
              </a:rPr>
              <a:t> </a:t>
            </a:r>
            <a:r>
              <a:rPr lang="en-US" dirty="0"/>
              <a:t>occurs when memory to hold queued packets fills up</a:t>
            </a:r>
          </a:p>
        </p:txBody>
      </p:sp>
      <p:sp>
        <p:nvSpPr>
          <p:cNvPr id="8" name="Line 24">
            <a:extLst>
              <a:ext uri="{FF2B5EF4-FFF2-40B4-BE49-F238E27FC236}">
                <a16:creationId xmlns:a16="http://schemas.microsoft.com/office/drawing/2014/main" id="{98D5C74F-DBE1-C34C-8A85-F480C540B7D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5321" y="4177617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Rectangle 30">
            <a:extLst>
              <a:ext uri="{FF2B5EF4-FFF2-40B4-BE49-F238E27FC236}">
                <a16:creationId xmlns:a16="http://schemas.microsoft.com/office/drawing/2014/main" id="{D9614611-AD9E-6646-B638-622773F00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996" y="4468129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" name="Rectangle 31">
            <a:extLst>
              <a:ext uri="{FF2B5EF4-FFF2-40B4-BE49-F238E27FC236}">
                <a16:creationId xmlns:a16="http://schemas.microsoft.com/office/drawing/2014/main" id="{A39734E3-ED9A-EC49-B73C-34CBE5CBF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1571" y="4468129"/>
            <a:ext cx="147637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2" name="Rectangle 38">
            <a:extLst>
              <a:ext uri="{FF2B5EF4-FFF2-40B4-BE49-F238E27FC236}">
                <a16:creationId xmlns:a16="http://schemas.microsoft.com/office/drawing/2014/main" id="{3AF0224D-49F6-7745-96F9-78A841403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6508" y="44062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" name="Line 25">
            <a:extLst>
              <a:ext uri="{FF2B5EF4-FFF2-40B4-BE49-F238E27FC236}">
                <a16:creationId xmlns:a16="http://schemas.microsoft.com/office/drawing/2014/main" id="{58B9B601-E851-654F-AA2B-143A70BEF3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3733" y="4717367"/>
            <a:ext cx="735013" cy="550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Rectangle 32">
            <a:extLst>
              <a:ext uri="{FF2B5EF4-FFF2-40B4-BE49-F238E27FC236}">
                <a16:creationId xmlns:a16="http://schemas.microsoft.com/office/drawing/2014/main" id="{647088DD-46B7-8A40-B3C8-FF97968F5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3483" y="43681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Line 33">
            <a:extLst>
              <a:ext uri="{FF2B5EF4-FFF2-40B4-BE49-F238E27FC236}">
                <a16:creationId xmlns:a16="http://schemas.microsoft.com/office/drawing/2014/main" id="{77696821-8A04-3945-AF9E-0065C2861C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4271" y="4304617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Text Box 36">
            <a:extLst>
              <a:ext uri="{FF2B5EF4-FFF2-40B4-BE49-F238E27FC236}">
                <a16:creationId xmlns:a16="http://schemas.microsoft.com/office/drawing/2014/main" id="{B6154A2C-EC19-F34F-ACCE-9E5D937822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1677" y="3861704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27" name="Text Box 37">
            <a:extLst>
              <a:ext uri="{FF2B5EF4-FFF2-40B4-BE49-F238E27FC236}">
                <a16:creationId xmlns:a16="http://schemas.microsoft.com/office/drawing/2014/main" id="{995F56C7-414D-8A48-884F-85A203498F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654" y="4814204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28" name="Group 66">
            <a:extLst>
              <a:ext uri="{FF2B5EF4-FFF2-40B4-BE49-F238E27FC236}">
                <a16:creationId xmlns:a16="http://schemas.microsoft.com/office/drawing/2014/main" id="{F052C581-6C44-5947-B232-97223D315667}"/>
              </a:ext>
            </a:extLst>
          </p:cNvPr>
          <p:cNvGrpSpPr>
            <a:grpSpLocks/>
          </p:cNvGrpSpPr>
          <p:nvPr/>
        </p:nvGrpSpPr>
        <p:grpSpPr bwMode="auto">
          <a:xfrm>
            <a:off x="3128246" y="3861704"/>
            <a:ext cx="779462" cy="679450"/>
            <a:chOff x="-44" y="1473"/>
            <a:chExt cx="981" cy="1105"/>
          </a:xfrm>
        </p:grpSpPr>
        <p:pic>
          <p:nvPicPr>
            <p:cNvPr id="29" name="Picture 67" descr="desktop_computer_stylized_medium">
              <a:extLst>
                <a:ext uri="{FF2B5EF4-FFF2-40B4-BE49-F238E27FC236}">
                  <a16:creationId xmlns:a16="http://schemas.microsoft.com/office/drawing/2014/main" id="{BB04112D-992F-1B48-BF73-2AE172AB41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Freeform 68">
              <a:extLst>
                <a:ext uri="{FF2B5EF4-FFF2-40B4-BE49-F238E27FC236}">
                  <a16:creationId xmlns:a16="http://schemas.microsoft.com/office/drawing/2014/main" id="{B442F163-2B26-9C41-A4DA-56CB0408A2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32" name="Picture 70" descr="desktop_computer_stylized_medium">
            <a:extLst>
              <a:ext uri="{FF2B5EF4-FFF2-40B4-BE49-F238E27FC236}">
                <a16:creationId xmlns:a16="http://schemas.microsoft.com/office/drawing/2014/main" id="{281B4469-5924-7847-99B5-6CF657E9E5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223290" y="4868179"/>
            <a:ext cx="779462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Freeform 71">
            <a:extLst>
              <a:ext uri="{FF2B5EF4-FFF2-40B4-BE49-F238E27FC236}">
                <a16:creationId xmlns:a16="http://schemas.microsoft.com/office/drawing/2014/main" id="{B1E6742A-3259-B348-BD9F-24C231CD73DB}"/>
              </a:ext>
            </a:extLst>
          </p:cNvPr>
          <p:cNvSpPr>
            <a:spLocks/>
          </p:cNvSpPr>
          <p:nvPr/>
        </p:nvSpPr>
        <p:spPr bwMode="auto">
          <a:xfrm flipH="1">
            <a:off x="3555416" y="4933357"/>
            <a:ext cx="379004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Rectangle 31">
            <a:extLst>
              <a:ext uri="{FF2B5EF4-FFF2-40B4-BE49-F238E27FC236}">
                <a16:creationId xmlns:a16="http://schemas.microsoft.com/office/drawing/2014/main" id="{E17EDB94-A18A-5345-B878-1F5CDE4C6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921" y="5023754"/>
            <a:ext cx="139700" cy="185738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5" name="Line 33">
            <a:extLst>
              <a:ext uri="{FF2B5EF4-FFF2-40B4-BE49-F238E27FC236}">
                <a16:creationId xmlns:a16="http://schemas.microsoft.com/office/drawing/2014/main" id="{72EE0D2E-3A6D-224A-A965-4A3CAB0E05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31546" y="4993592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Rectangle 89">
            <a:extLst>
              <a:ext uri="{FF2B5EF4-FFF2-40B4-BE49-F238E27FC236}">
                <a16:creationId xmlns:a16="http://schemas.microsoft.com/office/drawing/2014/main" id="{B8BAB5F9-E33D-6D40-AF1F-A688FE37C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3596" y="4469717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" name="Rectangle 89">
            <a:extLst>
              <a:ext uri="{FF2B5EF4-FFF2-40B4-BE49-F238E27FC236}">
                <a16:creationId xmlns:a16="http://schemas.microsoft.com/office/drawing/2014/main" id="{3A81C53A-7389-0940-8B19-188881DD0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4371" y="4468129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89">
            <a:extLst>
              <a:ext uri="{FF2B5EF4-FFF2-40B4-BE49-F238E27FC236}">
                <a16:creationId xmlns:a16="http://schemas.microsoft.com/office/drawing/2014/main" id="{55739AFA-3D6C-274F-AF45-B98657A19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1971" y="4471304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9" name="Group 93">
            <a:extLst>
              <a:ext uri="{FF2B5EF4-FFF2-40B4-BE49-F238E27FC236}">
                <a16:creationId xmlns:a16="http://schemas.microsoft.com/office/drawing/2014/main" id="{99FB082D-48A3-DB4E-B785-79F493984667}"/>
              </a:ext>
            </a:extLst>
          </p:cNvPr>
          <p:cNvGrpSpPr>
            <a:grpSpLocks/>
          </p:cNvGrpSpPr>
          <p:nvPr/>
        </p:nvGrpSpPr>
        <p:grpSpPr bwMode="auto">
          <a:xfrm>
            <a:off x="4277596" y="3137806"/>
            <a:ext cx="5876927" cy="1239838"/>
            <a:chOff x="1279" y="2225"/>
            <a:chExt cx="3702" cy="781"/>
          </a:xfrm>
        </p:grpSpPr>
        <p:sp>
          <p:nvSpPr>
            <p:cNvPr id="50" name="Text Box 66">
              <a:extLst>
                <a:ext uri="{FF2B5EF4-FFF2-40B4-BE49-F238E27FC236}">
                  <a16:creationId xmlns:a16="http://schemas.microsoft.com/office/drawing/2014/main" id="{15E16EFE-9699-4F4E-BFC6-790480667E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9" y="2225"/>
              <a:ext cx="370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being transmitted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(transmission delay)</a:t>
              </a:r>
            </a:p>
          </p:txBody>
        </p:sp>
        <p:sp>
          <p:nvSpPr>
            <p:cNvPr id="51" name="Line 67">
              <a:extLst>
                <a:ext uri="{FF2B5EF4-FFF2-40B4-BE49-F238E27FC236}">
                  <a16:creationId xmlns:a16="http://schemas.microsoft.com/office/drawing/2014/main" id="{13FF81C3-546D-F344-9FE2-4D72EFA0CD2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2259" y="2462"/>
              <a:ext cx="836" cy="5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" name="Group 94">
            <a:extLst>
              <a:ext uri="{FF2B5EF4-FFF2-40B4-BE49-F238E27FC236}">
                <a16:creationId xmlns:a16="http://schemas.microsoft.com/office/drawing/2014/main" id="{26EEA1DE-D9F0-2D47-AABB-733C528B384F}"/>
              </a:ext>
            </a:extLst>
          </p:cNvPr>
          <p:cNvGrpSpPr>
            <a:grpSpLocks/>
          </p:cNvGrpSpPr>
          <p:nvPr/>
        </p:nvGrpSpPr>
        <p:grpSpPr bwMode="auto">
          <a:xfrm>
            <a:off x="5550773" y="4742762"/>
            <a:ext cx="5216531" cy="900111"/>
            <a:chOff x="2103" y="3214"/>
            <a:chExt cx="3286" cy="567"/>
          </a:xfrm>
        </p:grpSpPr>
        <p:sp>
          <p:nvSpPr>
            <p:cNvPr id="53" name="Text Box 72">
              <a:extLst>
                <a:ext uri="{FF2B5EF4-FFF2-40B4-BE49-F238E27FC236}">
                  <a16:creationId xmlns:a16="http://schemas.microsoft.com/office/drawing/2014/main" id="{674A1D43-19A1-AA41-9CBF-545C92FF1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0" y="3490"/>
              <a:ext cx="2859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packets in buffers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(queueing delay)</a:t>
              </a:r>
            </a:p>
          </p:txBody>
        </p:sp>
        <p:sp>
          <p:nvSpPr>
            <p:cNvPr id="54" name="Line 73">
              <a:extLst>
                <a:ext uri="{FF2B5EF4-FFF2-40B4-BE49-F238E27FC236}">
                  <a16:creationId xmlns:a16="http://schemas.microsoft.com/office/drawing/2014/main" id="{CDBE935F-08EE-9646-85EA-B0063869E76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2103" y="3214"/>
              <a:ext cx="471" cy="4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5" name="Group 95">
            <a:extLst>
              <a:ext uri="{FF2B5EF4-FFF2-40B4-BE49-F238E27FC236}">
                <a16:creationId xmlns:a16="http://schemas.microsoft.com/office/drawing/2014/main" id="{BB37FD35-03D6-7647-8A50-07C919E6BBD2}"/>
              </a:ext>
            </a:extLst>
          </p:cNvPr>
          <p:cNvGrpSpPr>
            <a:grpSpLocks/>
          </p:cNvGrpSpPr>
          <p:nvPr/>
        </p:nvGrpSpPr>
        <p:grpSpPr bwMode="auto">
          <a:xfrm>
            <a:off x="4468095" y="4704672"/>
            <a:ext cx="5173663" cy="1757364"/>
            <a:chOff x="1421" y="3190"/>
            <a:chExt cx="3259" cy="1107"/>
          </a:xfrm>
        </p:grpSpPr>
        <p:sp>
          <p:nvSpPr>
            <p:cNvPr id="56" name="Line 91">
              <a:extLst>
                <a:ext uri="{FF2B5EF4-FFF2-40B4-BE49-F238E27FC236}">
                  <a16:creationId xmlns:a16="http://schemas.microsoft.com/office/drawing/2014/main" id="{A5A2CA5C-95AA-1E49-AE10-3C2A0148D79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1793" y="3190"/>
              <a:ext cx="110" cy="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Text Box 92">
              <a:extLst>
                <a:ext uri="{FF2B5EF4-FFF2-40B4-BE49-F238E27FC236}">
                  <a16:creationId xmlns:a16="http://schemas.microsoft.com/office/drawing/2014/main" id="{90578129-76D6-DA4C-AF38-D254E1E2AA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1" y="3774"/>
              <a:ext cx="3259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free (available) buffers: arriving packets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dropped (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loss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) if no free buffers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50A30BE-4517-024C-8E13-70C75C60C9A9}"/>
              </a:ext>
            </a:extLst>
          </p:cNvPr>
          <p:cNvGrpSpPr/>
          <p:nvPr/>
        </p:nvGrpSpPr>
        <p:grpSpPr>
          <a:xfrm>
            <a:off x="7723012" y="4224627"/>
            <a:ext cx="1511352" cy="863670"/>
            <a:chOff x="7493876" y="2774731"/>
            <a:chExt cx="1481958" cy="894622"/>
          </a:xfrm>
        </p:grpSpPr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D7769EBE-F27C-654D-9E70-D2F8F0CA4BC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5534D58D-15F7-4148-BD77-06281777455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FDB434E-DC0A-064F-BFB7-51AD3253C15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1906A403-4D02-E745-9F12-A4DD0B4A4D9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CEA9A27B-E199-2342-BF59-3743FE2428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3E302C75-BA44-2547-9BE3-5EE9C07B30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60B5EF7E-8EDB-5946-B230-2EAE3B474B0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8" name="Slide Number Placeholder 5">
            <a:extLst>
              <a:ext uri="{FF2B5EF4-FFF2-40B4-BE49-F238E27FC236}">
                <a16:creationId xmlns:a16="http://schemas.microsoft.com/office/drawing/2014/main" id="{45CC7D59-8063-2F4C-A4F4-9B16811F43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2070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>
            <a:extLst>
              <a:ext uri="{FF2B5EF4-FFF2-40B4-BE49-F238E27FC236}">
                <a16:creationId xmlns:a16="http://schemas.microsoft.com/office/drawing/2014/main" id="{3AD72523-4228-9C47-B195-4AAF96A160BD}"/>
              </a:ext>
            </a:extLst>
          </p:cNvPr>
          <p:cNvGrpSpPr/>
          <p:nvPr/>
        </p:nvGrpSpPr>
        <p:grpSpPr>
          <a:xfrm>
            <a:off x="3364430" y="1767623"/>
            <a:ext cx="1511352" cy="863670"/>
            <a:chOff x="7493876" y="2774731"/>
            <a:chExt cx="1481958" cy="894622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B9E0EF-9063-B545-BC2B-062A0488CC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B0BF60BF-9AF2-D948-8319-1FF102BC7D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32B55C6-F759-234F-8CF0-5FB387F35B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1153D6F-A3DF-7246-9629-9228753ADE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1C55D52C-AF37-4949-9428-203518D525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8904F43-F0C7-374E-ADE8-8A024A6627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4597C3-FAA4-A147-A86C-C510882704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Packet delay: four sources</a:t>
            </a:r>
            <a:endParaRPr lang="en-US" sz="4400" dirty="0"/>
          </a:p>
        </p:txBody>
      </p:sp>
      <p:sp>
        <p:nvSpPr>
          <p:cNvPr id="58" name="Rectangle 4">
            <a:extLst>
              <a:ext uri="{FF2B5EF4-FFF2-40B4-BE49-F238E27FC236}">
                <a16:creationId xmlns:a16="http://schemas.microsoft.com/office/drawing/2014/main" id="{AC2D03E9-7C61-0A43-A247-276B596B9942}"/>
              </a:ext>
            </a:extLst>
          </p:cNvPr>
          <p:cNvSpPr txBox="1">
            <a:spLocks noChangeArrowheads="1"/>
          </p:cNvSpPr>
          <p:nvPr/>
        </p:nvSpPr>
        <p:spPr>
          <a:xfrm>
            <a:off x="1621934" y="4604492"/>
            <a:ext cx="3810000" cy="183959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952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nodal processing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check bit errors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determine output link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typically &lt; microsecs</a:t>
            </a:r>
          </a:p>
        </p:txBody>
      </p:sp>
      <p:sp>
        <p:nvSpPr>
          <p:cNvPr id="75" name="Rectangle 58">
            <a:extLst>
              <a:ext uri="{FF2B5EF4-FFF2-40B4-BE49-F238E27FC236}">
                <a16:creationId xmlns:a16="http://schemas.microsoft.com/office/drawing/2014/main" id="{9033E5DB-6EA3-CE4C-B1A8-C9C804BDC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2541" y="4536106"/>
            <a:ext cx="5054724" cy="1394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marR="0" lvl="0" indent="-344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queue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queueing delay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time waiting at output link for transmission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depends on congestion level of router</a:t>
            </a:r>
          </a:p>
        </p:txBody>
      </p:sp>
      <p:sp>
        <p:nvSpPr>
          <p:cNvPr id="77" name="Line 24">
            <a:extLst>
              <a:ext uri="{FF2B5EF4-FFF2-40B4-BE49-F238E27FC236}">
                <a16:creationId xmlns:a16="http://schemas.microsoft.com/office/drawing/2014/main" id="{79DB8C95-768E-854F-9CEA-5533DCECB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1011" y="1783635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9803C6B5-AE4A-F54B-86CB-D404B2A71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378" y="2002710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Rectangle 30">
            <a:extLst>
              <a:ext uri="{FF2B5EF4-FFF2-40B4-BE49-F238E27FC236}">
                <a16:creationId xmlns:a16="http://schemas.microsoft.com/office/drawing/2014/main" id="{2BFFBBBA-8F3E-7640-8D9F-E3A7047BB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773" y="2074148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Rectangle 31">
            <a:extLst>
              <a:ext uri="{FF2B5EF4-FFF2-40B4-BE49-F238E27FC236}">
                <a16:creationId xmlns:a16="http://schemas.microsoft.com/office/drawing/2014/main" id="{212ACD5F-D6C3-824B-9E9F-FCD29265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707" y="2074148"/>
            <a:ext cx="147645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988CA620-4CC5-3D4B-81DA-0F82F93E3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42061" y="1833751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5F99C41D-D784-474B-94F5-AC461617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301" y="20122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5" name="Text Box 39">
            <a:extLst>
              <a:ext uri="{FF2B5EF4-FFF2-40B4-BE49-F238E27FC236}">
                <a16:creationId xmlns:a16="http://schemas.microsoft.com/office/drawing/2014/main" id="{4FBD0AA4-42C3-2B49-BDB1-0979DED2C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720" y="1587878"/>
            <a:ext cx="1700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6" name="Line 40">
            <a:extLst>
              <a:ext uri="{FF2B5EF4-FFF2-40B4-BE49-F238E27FC236}">
                <a16:creationId xmlns:a16="http://schemas.microsoft.com/office/drawing/2014/main" id="{7B62D1A5-A310-5848-8995-E8F4780C47C7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073803" y="1831109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Text Box 43">
            <a:extLst>
              <a:ext uri="{FF2B5EF4-FFF2-40B4-BE49-F238E27FC236}">
                <a16:creationId xmlns:a16="http://schemas.microsoft.com/office/drawing/2014/main" id="{867387BA-39EC-9E4E-8BB0-480BC442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098" y="2729785"/>
            <a:ext cx="151182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processing</a:t>
            </a:r>
          </a:p>
        </p:txBody>
      </p:sp>
      <p:sp>
        <p:nvSpPr>
          <p:cNvPr id="88" name="Line 44">
            <a:extLst>
              <a:ext uri="{FF2B5EF4-FFF2-40B4-BE49-F238E27FC236}">
                <a16:creationId xmlns:a16="http://schemas.microsoft.com/office/drawing/2014/main" id="{CDB7B374-4A7A-E246-8D88-69216785D71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63541" y="2729991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Line 45">
            <a:extLst>
              <a:ext uri="{FF2B5EF4-FFF2-40B4-BE49-F238E27FC236}">
                <a16:creationId xmlns:a16="http://schemas.microsoft.com/office/drawing/2014/main" id="{EDEDB796-E60B-E245-AAE8-8E7D4AD0954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959" y="2536110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0" name="Text Box 46">
            <a:extLst>
              <a:ext uri="{FF2B5EF4-FFF2-40B4-BE49-F238E27FC236}">
                <a16:creationId xmlns:a16="http://schemas.microsoft.com/office/drawing/2014/main" id="{EED5545D-BA61-2046-A423-41F4F0BC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969" y="2957464"/>
            <a:ext cx="1354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1" name="Line 47">
            <a:extLst>
              <a:ext uri="{FF2B5EF4-FFF2-40B4-BE49-F238E27FC236}">
                <a16:creationId xmlns:a16="http://schemas.microsoft.com/office/drawing/2014/main" id="{ACC9FCD3-B95B-4D4B-87FC-A93C4585FCF2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892" y="2536110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3" name="Line 25">
            <a:extLst>
              <a:ext uri="{FF2B5EF4-FFF2-40B4-BE49-F238E27FC236}">
                <a16:creationId xmlns:a16="http://schemas.microsoft.com/office/drawing/2014/main" id="{F5D3A1C5-3798-AA4A-9717-BC9CD2814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131" y="2323384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2">
            <a:extLst>
              <a:ext uri="{FF2B5EF4-FFF2-40B4-BE49-F238E27FC236}">
                <a16:creationId xmlns:a16="http://schemas.microsoft.com/office/drawing/2014/main" id="{499B4666-F248-7346-9FEA-7936F1E5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202" y="19741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33">
            <a:extLst>
              <a:ext uri="{FF2B5EF4-FFF2-40B4-BE49-F238E27FC236}">
                <a16:creationId xmlns:a16="http://schemas.microsoft.com/office/drawing/2014/main" id="{468D7A2B-9164-6E4A-96CE-D29F37040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88" y="1910635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Text Box 36">
            <a:extLst>
              <a:ext uri="{FF2B5EF4-FFF2-40B4-BE49-F238E27FC236}">
                <a16:creationId xmlns:a16="http://schemas.microsoft.com/office/drawing/2014/main" id="{3AB8F241-2337-4244-89DF-4C80D59B3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815" y="1467723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68CF5C6F-336B-3C4A-90BF-D34A02874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558" y="2420223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98" name="Group 66">
            <a:extLst>
              <a:ext uri="{FF2B5EF4-FFF2-40B4-BE49-F238E27FC236}">
                <a16:creationId xmlns:a16="http://schemas.microsoft.com/office/drawing/2014/main" id="{7A33E76B-0B7D-BD4C-95A3-F5F9B6632736}"/>
              </a:ext>
            </a:extLst>
          </p:cNvPr>
          <p:cNvGrpSpPr>
            <a:grpSpLocks/>
          </p:cNvGrpSpPr>
          <p:nvPr/>
        </p:nvGrpSpPr>
        <p:grpSpPr bwMode="auto">
          <a:xfrm>
            <a:off x="1923392" y="1467723"/>
            <a:ext cx="779505" cy="679450"/>
            <a:chOff x="-44" y="1473"/>
            <a:chExt cx="981" cy="1105"/>
          </a:xfrm>
        </p:grpSpPr>
        <p:pic>
          <p:nvPicPr>
            <p:cNvPr id="116" name="Picture 67" descr="desktop_computer_stylized_medium">
              <a:extLst>
                <a:ext uri="{FF2B5EF4-FFF2-40B4-BE49-F238E27FC236}">
                  <a16:creationId xmlns:a16="http://schemas.microsoft.com/office/drawing/2014/main" id="{388E3E99-7752-0140-B682-2CFDCCFDA0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68">
              <a:extLst>
                <a:ext uri="{FF2B5EF4-FFF2-40B4-BE49-F238E27FC236}">
                  <a16:creationId xmlns:a16="http://schemas.microsoft.com/office/drawing/2014/main" id="{C233087D-1E28-874B-99E3-90A56E5DA7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Group 69">
            <a:extLst>
              <a:ext uri="{FF2B5EF4-FFF2-40B4-BE49-F238E27FC236}">
                <a16:creationId xmlns:a16="http://schemas.microsoft.com/office/drawing/2014/main" id="{53B22ADC-2C36-5141-AAAC-31B53FC8C1F4}"/>
              </a:ext>
            </a:extLst>
          </p:cNvPr>
          <p:cNvGrpSpPr>
            <a:grpSpLocks/>
          </p:cNvGrpSpPr>
          <p:nvPr/>
        </p:nvGrpSpPr>
        <p:grpSpPr bwMode="auto">
          <a:xfrm>
            <a:off x="1914200" y="2474691"/>
            <a:ext cx="779506" cy="679450"/>
            <a:chOff x="-44" y="1473"/>
            <a:chExt cx="981" cy="1105"/>
          </a:xfrm>
        </p:grpSpPr>
        <p:pic>
          <p:nvPicPr>
            <p:cNvPr id="114" name="Picture 70" descr="desktop_computer_stylized_medium">
              <a:extLst>
                <a:ext uri="{FF2B5EF4-FFF2-40B4-BE49-F238E27FC236}">
                  <a16:creationId xmlns:a16="http://schemas.microsoft.com/office/drawing/2014/main" id="{DA4C023E-F595-544A-9929-08480475A5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BD3780DD-1306-2540-89B8-0A42DEECFC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Text Box 41">
            <a:extLst>
              <a:ext uri="{FF2B5EF4-FFF2-40B4-BE49-F238E27FC236}">
                <a16:creationId xmlns:a16="http://schemas.microsoft.com/office/drawing/2014/main" id="{488CD73E-ECC7-E842-9578-1478C5F1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3286" y="1145961"/>
            <a:ext cx="17685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transmission</a:t>
            </a:r>
          </a:p>
        </p:txBody>
      </p:sp>
      <p:sp>
        <p:nvSpPr>
          <p:cNvPr id="101" name="Line 42">
            <a:extLst>
              <a:ext uri="{FF2B5EF4-FFF2-40B4-BE49-F238E27FC236}">
                <a16:creationId xmlns:a16="http://schemas.microsoft.com/office/drawing/2014/main" id="{B22F26F3-A41E-8848-BDA7-FE528ACF22F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725" y="1443910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Rectangle 31">
            <a:extLst>
              <a:ext uri="{FF2B5EF4-FFF2-40B4-BE49-F238E27FC236}">
                <a16:creationId xmlns:a16="http://schemas.microsoft.com/office/drawing/2014/main" id="{9C43DB7F-CC6C-3D47-AEBE-0F3B6F74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441" y="2630267"/>
            <a:ext cx="139773" cy="185197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Line 33">
            <a:extLst>
              <a:ext uri="{FF2B5EF4-FFF2-40B4-BE49-F238E27FC236}">
                <a16:creationId xmlns:a16="http://schemas.microsoft.com/office/drawing/2014/main" id="{1420A34E-BA5D-D248-8FAC-DCC28151F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771" y="2599885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0E58503-FA9B-1542-A0D6-E85B92D1E5BA}"/>
              </a:ext>
            </a:extLst>
          </p:cNvPr>
          <p:cNvCxnSpPr/>
          <p:nvPr/>
        </p:nvCxnSpPr>
        <p:spPr>
          <a:xfrm>
            <a:off x="4880582" y="2238559"/>
            <a:ext cx="338899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9D3C3B-F6BB-8747-AE74-C4B438FB99F4}"/>
              </a:ext>
            </a:extLst>
          </p:cNvPr>
          <p:cNvGrpSpPr/>
          <p:nvPr/>
        </p:nvGrpSpPr>
        <p:grpSpPr>
          <a:xfrm>
            <a:off x="7991017" y="1778258"/>
            <a:ext cx="1511352" cy="863670"/>
            <a:chOff x="7493876" y="2774731"/>
            <a:chExt cx="1481958" cy="894622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D7E8999-C7DA-4C41-AF40-118E015147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FE0DA3-6E20-DC4B-8111-DD2816780A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27FD192-76B7-BB4E-8D74-8B6F33DBA7D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30CC598-6AE0-744A-9CEF-611CD26990D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F0B09B4D-82A4-6D4A-B104-F100560C44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CB1C4B0-5780-D24E-8D85-35BA5CE4255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A78B6DE2-15CA-DC49-A0BD-10E78562E1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1" name="Slide Number Placeholder 5">
            <a:extLst>
              <a:ext uri="{FF2B5EF4-FFF2-40B4-BE49-F238E27FC236}">
                <a16:creationId xmlns:a16="http://schemas.microsoft.com/office/drawing/2014/main" id="{B70D46B2-DA48-BC41-88EB-9A7ADF18AE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3457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75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>
            <a:extLst>
              <a:ext uri="{FF2B5EF4-FFF2-40B4-BE49-F238E27FC236}">
                <a16:creationId xmlns:a16="http://schemas.microsoft.com/office/drawing/2014/main" id="{3AD72523-4228-9C47-B195-4AAF96A160BD}"/>
              </a:ext>
            </a:extLst>
          </p:cNvPr>
          <p:cNvGrpSpPr/>
          <p:nvPr/>
        </p:nvGrpSpPr>
        <p:grpSpPr>
          <a:xfrm>
            <a:off x="3364430" y="1767623"/>
            <a:ext cx="1511352" cy="863670"/>
            <a:chOff x="7493876" y="2774731"/>
            <a:chExt cx="1481958" cy="894622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B9E0EF-9063-B545-BC2B-062A0488CC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B0BF60BF-9AF2-D948-8319-1FF102BC7D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32B55C6-F759-234F-8CF0-5FB387F35B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1153D6F-A3DF-7246-9629-9228753ADE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1C55D52C-AF37-4949-9428-203518D525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8904F43-F0C7-374E-ADE8-8A024A6627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4597C3-FAA4-A147-A86C-C510882704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Packet delay: four sources</a:t>
            </a:r>
            <a:endParaRPr lang="en-US" sz="4400" dirty="0"/>
          </a:p>
        </p:txBody>
      </p:sp>
      <p:sp>
        <p:nvSpPr>
          <p:cNvPr id="77" name="Line 24">
            <a:extLst>
              <a:ext uri="{FF2B5EF4-FFF2-40B4-BE49-F238E27FC236}">
                <a16:creationId xmlns:a16="http://schemas.microsoft.com/office/drawing/2014/main" id="{79DB8C95-768E-854F-9CEA-5533DCECB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1011" y="1783635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9803C6B5-AE4A-F54B-86CB-D404B2A71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378" y="2002710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Rectangle 30">
            <a:extLst>
              <a:ext uri="{FF2B5EF4-FFF2-40B4-BE49-F238E27FC236}">
                <a16:creationId xmlns:a16="http://schemas.microsoft.com/office/drawing/2014/main" id="{2BFFBBBA-8F3E-7640-8D9F-E3A7047BB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773" y="2074148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Rectangle 31">
            <a:extLst>
              <a:ext uri="{FF2B5EF4-FFF2-40B4-BE49-F238E27FC236}">
                <a16:creationId xmlns:a16="http://schemas.microsoft.com/office/drawing/2014/main" id="{212ACD5F-D6C3-824B-9E9F-FCD29265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707" y="2074148"/>
            <a:ext cx="147645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988CA620-4CC5-3D4B-81DA-0F82F93E3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42061" y="1833751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5F99C41D-D784-474B-94F5-AC461617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301" y="20122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5" name="Text Box 39">
            <a:extLst>
              <a:ext uri="{FF2B5EF4-FFF2-40B4-BE49-F238E27FC236}">
                <a16:creationId xmlns:a16="http://schemas.microsoft.com/office/drawing/2014/main" id="{4FBD0AA4-42C3-2B49-BDB1-0979DED2C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720" y="1587878"/>
            <a:ext cx="1700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6" name="Line 40">
            <a:extLst>
              <a:ext uri="{FF2B5EF4-FFF2-40B4-BE49-F238E27FC236}">
                <a16:creationId xmlns:a16="http://schemas.microsoft.com/office/drawing/2014/main" id="{7B62D1A5-A310-5848-8995-E8F4780C47C7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073803" y="1831109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Text Box 43">
            <a:extLst>
              <a:ext uri="{FF2B5EF4-FFF2-40B4-BE49-F238E27FC236}">
                <a16:creationId xmlns:a16="http://schemas.microsoft.com/office/drawing/2014/main" id="{867387BA-39EC-9E4E-8BB0-480BC442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098" y="2729785"/>
            <a:ext cx="151182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processing</a:t>
            </a:r>
          </a:p>
        </p:txBody>
      </p:sp>
      <p:sp>
        <p:nvSpPr>
          <p:cNvPr id="88" name="Line 44">
            <a:extLst>
              <a:ext uri="{FF2B5EF4-FFF2-40B4-BE49-F238E27FC236}">
                <a16:creationId xmlns:a16="http://schemas.microsoft.com/office/drawing/2014/main" id="{CDB7B374-4A7A-E246-8D88-69216785D71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63541" y="2729991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Line 45">
            <a:extLst>
              <a:ext uri="{FF2B5EF4-FFF2-40B4-BE49-F238E27FC236}">
                <a16:creationId xmlns:a16="http://schemas.microsoft.com/office/drawing/2014/main" id="{EDEDB796-E60B-E245-AAE8-8E7D4AD0954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959" y="2536110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0" name="Text Box 46">
            <a:extLst>
              <a:ext uri="{FF2B5EF4-FFF2-40B4-BE49-F238E27FC236}">
                <a16:creationId xmlns:a16="http://schemas.microsoft.com/office/drawing/2014/main" id="{EED5545D-BA61-2046-A423-41F4F0BC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969" y="2957464"/>
            <a:ext cx="1354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1" name="Line 47">
            <a:extLst>
              <a:ext uri="{FF2B5EF4-FFF2-40B4-BE49-F238E27FC236}">
                <a16:creationId xmlns:a16="http://schemas.microsoft.com/office/drawing/2014/main" id="{ACC9FCD3-B95B-4D4B-87FC-A93C4585FCF2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892" y="2536110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3" name="Line 25">
            <a:extLst>
              <a:ext uri="{FF2B5EF4-FFF2-40B4-BE49-F238E27FC236}">
                <a16:creationId xmlns:a16="http://schemas.microsoft.com/office/drawing/2014/main" id="{F5D3A1C5-3798-AA4A-9717-BC9CD2814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131" y="2323384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2">
            <a:extLst>
              <a:ext uri="{FF2B5EF4-FFF2-40B4-BE49-F238E27FC236}">
                <a16:creationId xmlns:a16="http://schemas.microsoft.com/office/drawing/2014/main" id="{499B4666-F248-7346-9FEA-7936F1E5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202" y="19741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33">
            <a:extLst>
              <a:ext uri="{FF2B5EF4-FFF2-40B4-BE49-F238E27FC236}">
                <a16:creationId xmlns:a16="http://schemas.microsoft.com/office/drawing/2014/main" id="{468D7A2B-9164-6E4A-96CE-D29F37040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88" y="1910635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Text Box 36">
            <a:extLst>
              <a:ext uri="{FF2B5EF4-FFF2-40B4-BE49-F238E27FC236}">
                <a16:creationId xmlns:a16="http://schemas.microsoft.com/office/drawing/2014/main" id="{3AB8F241-2337-4244-89DF-4C80D59B3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815" y="1467723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68CF5C6F-336B-3C4A-90BF-D34A02874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558" y="2420223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98" name="Group 66">
            <a:extLst>
              <a:ext uri="{FF2B5EF4-FFF2-40B4-BE49-F238E27FC236}">
                <a16:creationId xmlns:a16="http://schemas.microsoft.com/office/drawing/2014/main" id="{7A33E76B-0B7D-BD4C-95A3-F5F9B6632736}"/>
              </a:ext>
            </a:extLst>
          </p:cNvPr>
          <p:cNvGrpSpPr>
            <a:grpSpLocks/>
          </p:cNvGrpSpPr>
          <p:nvPr/>
        </p:nvGrpSpPr>
        <p:grpSpPr bwMode="auto">
          <a:xfrm>
            <a:off x="1923392" y="1467723"/>
            <a:ext cx="779505" cy="679450"/>
            <a:chOff x="-44" y="1473"/>
            <a:chExt cx="981" cy="1105"/>
          </a:xfrm>
        </p:grpSpPr>
        <p:pic>
          <p:nvPicPr>
            <p:cNvPr id="116" name="Picture 67" descr="desktop_computer_stylized_medium">
              <a:extLst>
                <a:ext uri="{FF2B5EF4-FFF2-40B4-BE49-F238E27FC236}">
                  <a16:creationId xmlns:a16="http://schemas.microsoft.com/office/drawing/2014/main" id="{388E3E99-7752-0140-B682-2CFDCCFDA0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68">
              <a:extLst>
                <a:ext uri="{FF2B5EF4-FFF2-40B4-BE49-F238E27FC236}">
                  <a16:creationId xmlns:a16="http://schemas.microsoft.com/office/drawing/2014/main" id="{C233087D-1E28-874B-99E3-90A56E5DA7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Group 69">
            <a:extLst>
              <a:ext uri="{FF2B5EF4-FFF2-40B4-BE49-F238E27FC236}">
                <a16:creationId xmlns:a16="http://schemas.microsoft.com/office/drawing/2014/main" id="{53B22ADC-2C36-5141-AAAC-31B53FC8C1F4}"/>
              </a:ext>
            </a:extLst>
          </p:cNvPr>
          <p:cNvGrpSpPr>
            <a:grpSpLocks/>
          </p:cNvGrpSpPr>
          <p:nvPr/>
        </p:nvGrpSpPr>
        <p:grpSpPr bwMode="auto">
          <a:xfrm>
            <a:off x="1914200" y="2474691"/>
            <a:ext cx="779506" cy="679450"/>
            <a:chOff x="-44" y="1473"/>
            <a:chExt cx="981" cy="1105"/>
          </a:xfrm>
        </p:grpSpPr>
        <p:pic>
          <p:nvPicPr>
            <p:cNvPr id="114" name="Picture 70" descr="desktop_computer_stylized_medium">
              <a:extLst>
                <a:ext uri="{FF2B5EF4-FFF2-40B4-BE49-F238E27FC236}">
                  <a16:creationId xmlns:a16="http://schemas.microsoft.com/office/drawing/2014/main" id="{DA4C023E-F595-544A-9929-08480475A5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BD3780DD-1306-2540-89B8-0A42DEECFC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Text Box 41">
            <a:extLst>
              <a:ext uri="{FF2B5EF4-FFF2-40B4-BE49-F238E27FC236}">
                <a16:creationId xmlns:a16="http://schemas.microsoft.com/office/drawing/2014/main" id="{488CD73E-ECC7-E842-9578-1478C5F1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3286" y="1145961"/>
            <a:ext cx="17685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transmission</a:t>
            </a:r>
          </a:p>
        </p:txBody>
      </p:sp>
      <p:sp>
        <p:nvSpPr>
          <p:cNvPr id="101" name="Line 42">
            <a:extLst>
              <a:ext uri="{FF2B5EF4-FFF2-40B4-BE49-F238E27FC236}">
                <a16:creationId xmlns:a16="http://schemas.microsoft.com/office/drawing/2014/main" id="{B22F26F3-A41E-8848-BDA7-FE528ACF22F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725" y="1443910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Rectangle 31">
            <a:extLst>
              <a:ext uri="{FF2B5EF4-FFF2-40B4-BE49-F238E27FC236}">
                <a16:creationId xmlns:a16="http://schemas.microsoft.com/office/drawing/2014/main" id="{9C43DB7F-CC6C-3D47-AEBE-0F3B6F74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441" y="2630267"/>
            <a:ext cx="139773" cy="185197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Line 33">
            <a:extLst>
              <a:ext uri="{FF2B5EF4-FFF2-40B4-BE49-F238E27FC236}">
                <a16:creationId xmlns:a16="http://schemas.microsoft.com/office/drawing/2014/main" id="{1420A34E-BA5D-D248-8FAC-DCC28151F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771" y="2599885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0E58503-FA9B-1542-A0D6-E85B92D1E5BA}"/>
              </a:ext>
            </a:extLst>
          </p:cNvPr>
          <p:cNvCxnSpPr/>
          <p:nvPr/>
        </p:nvCxnSpPr>
        <p:spPr>
          <a:xfrm>
            <a:off x="4880582" y="2238559"/>
            <a:ext cx="338899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9D3C3B-F6BB-8747-AE74-C4B438FB99F4}"/>
              </a:ext>
            </a:extLst>
          </p:cNvPr>
          <p:cNvGrpSpPr/>
          <p:nvPr/>
        </p:nvGrpSpPr>
        <p:grpSpPr>
          <a:xfrm>
            <a:off x="7991017" y="1778258"/>
            <a:ext cx="1511352" cy="863670"/>
            <a:chOff x="7493876" y="2774731"/>
            <a:chExt cx="1481958" cy="894622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D7E8999-C7DA-4C41-AF40-118E015147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FE0DA3-6E20-DC4B-8111-DD2816780A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27FD192-76B7-BB4E-8D74-8B6F33DBA7D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30CC598-6AE0-744A-9CEF-611CD26990D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F0B09B4D-82A4-6D4A-B104-F100560C44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CB1C4B0-5780-D24E-8D85-35BA5CE4255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A78B6DE2-15CA-DC49-A0BD-10E78562E1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Rectangle 3">
            <a:extLst>
              <a:ext uri="{FF2B5EF4-FFF2-40B4-BE49-F238E27FC236}">
                <a16:creationId xmlns:a16="http://schemas.microsoft.com/office/drawing/2014/main" id="{A295C9C7-DA39-ED42-847F-83EE93D04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746" y="4297060"/>
            <a:ext cx="4380277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transmission delay: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L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packet length (bits)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link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transmission rate (bps)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= L/R</a:t>
            </a:r>
          </a:p>
        </p:txBody>
      </p:sp>
      <p:sp>
        <p:nvSpPr>
          <p:cNvPr id="53" name="Rectangle 4">
            <a:extLst>
              <a:ext uri="{FF2B5EF4-FFF2-40B4-BE49-F238E27FC236}">
                <a16:creationId xmlns:a16="http://schemas.microsoft.com/office/drawing/2014/main" id="{4367B5FB-6961-314F-9C99-C943E30E4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008" y="4304008"/>
            <a:ext cx="5147743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propagation delay: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length of physical link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propagation speed (~2x10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m/sec)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=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/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7DB7FA8-F9A7-FB4D-B8FF-0FBB7086AF05}"/>
              </a:ext>
            </a:extLst>
          </p:cNvPr>
          <p:cNvGrpSpPr/>
          <p:nvPr/>
        </p:nvGrpSpPr>
        <p:grpSpPr>
          <a:xfrm>
            <a:off x="1211117" y="5494308"/>
            <a:ext cx="7076415" cy="1127327"/>
            <a:chOff x="1211117" y="5568048"/>
            <a:chExt cx="7076415" cy="1127327"/>
          </a:xfrm>
        </p:grpSpPr>
        <p:sp>
          <p:nvSpPr>
            <p:cNvPr id="55" name="Text Box 62">
              <a:extLst>
                <a:ext uri="{FF2B5EF4-FFF2-40B4-BE49-F238E27FC236}">
                  <a16:creationId xmlns:a16="http://schemas.microsoft.com/office/drawing/2014/main" id="{D2984E3F-88C6-FF46-A32F-B96D5A684C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6662" y="5864378"/>
              <a:ext cx="210522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and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very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different</a:t>
              </a:r>
            </a:p>
          </p:txBody>
        </p:sp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59F10034-6D54-554A-832D-40D2FC72B086}"/>
                </a:ext>
              </a:extLst>
            </p:cNvPr>
            <p:cNvSpPr/>
            <p:nvPr/>
          </p:nvSpPr>
          <p:spPr>
            <a:xfrm>
              <a:off x="1211117" y="5568048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10899A13-D659-FD40-BB86-F6944FFF8700}"/>
                </a:ext>
              </a:extLst>
            </p:cNvPr>
            <p:cNvSpPr/>
            <p:nvPr/>
          </p:nvSpPr>
          <p:spPr>
            <a:xfrm>
              <a:off x="6418157" y="5570209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B4BA02AB-689E-8049-956E-12333C1B2FBE}"/>
                </a:ext>
              </a:extLst>
            </p:cNvPr>
            <p:cNvCxnSpPr>
              <a:stCxn id="63" idx="2"/>
            </p:cNvCxnSpPr>
            <p:nvPr/>
          </p:nvCxnSpPr>
          <p:spPr>
            <a:xfrm flipH="1">
              <a:off x="5392908" y="5820526"/>
              <a:ext cx="1025249" cy="248156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7590E35C-F605-954E-9F43-19D0575FECCD}"/>
                </a:ext>
              </a:extLst>
            </p:cNvPr>
            <p:cNvCxnSpPr>
              <a:cxnSpLocks/>
            </p:cNvCxnSpPr>
            <p:nvPr/>
          </p:nvCxnSpPr>
          <p:spPr>
            <a:xfrm>
              <a:off x="3097924" y="5820526"/>
              <a:ext cx="940801" cy="248156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Slide Number Placeholder 5">
            <a:extLst>
              <a:ext uri="{FF2B5EF4-FFF2-40B4-BE49-F238E27FC236}">
                <a16:creationId xmlns:a16="http://schemas.microsoft.com/office/drawing/2014/main" id="{520C29B2-BF21-FD46-BEE5-C6688F2402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051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C27B58DA-1AEB-4740-B294-405BA04A628A}"/>
              </a:ext>
            </a:extLst>
          </p:cNvPr>
          <p:cNvSpPr/>
          <p:nvPr/>
        </p:nvSpPr>
        <p:spPr>
          <a:xfrm>
            <a:off x="7140446" y="1698661"/>
            <a:ext cx="4101062" cy="4254341"/>
          </a:xfrm>
          <a:custGeom>
            <a:avLst/>
            <a:gdLst>
              <a:gd name="connsiteX0" fmla="*/ 2112364 w 4107620"/>
              <a:gd name="connsiteY0" fmla="*/ 1261685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2112364 w 4107620"/>
              <a:gd name="connsiteY29" fmla="*/ 1261685 h 4330718"/>
              <a:gd name="connsiteX0" fmla="*/ 1996750 w 4107620"/>
              <a:gd name="connsiteY0" fmla="*/ 1366789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1996750 w 4107620"/>
              <a:gd name="connsiteY29" fmla="*/ 1366789 h 433071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185936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270019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1062"/>
              <a:gd name="connsiteY0" fmla="*/ 1290412 h 4254341"/>
              <a:gd name="connsiteX1" fmla="*/ 1712971 w 4101062"/>
              <a:gd name="connsiteY1" fmla="*/ 1216839 h 4254341"/>
              <a:gd name="connsiteX2" fmla="*/ 1387150 w 4101062"/>
              <a:gd name="connsiteY2" fmla="*/ 827956 h 4254341"/>
              <a:gd name="connsiteX3" fmla="*/ 1134902 w 4101062"/>
              <a:gd name="connsiteY3" fmla="*/ 491625 h 4254341"/>
              <a:gd name="connsiteX4" fmla="*/ 840612 w 4101062"/>
              <a:gd name="connsiteY4" fmla="*/ 775404 h 4254341"/>
              <a:gd name="connsiteX5" fmla="*/ 703978 w 4101062"/>
              <a:gd name="connsiteY5" fmla="*/ 1279901 h 4254341"/>
              <a:gd name="connsiteX6" fmla="*/ 1240006 w 4101062"/>
              <a:gd name="connsiteY6" fmla="*/ 1878991 h 4254341"/>
              <a:gd name="connsiteX7" fmla="*/ 1303068 w 4101062"/>
              <a:gd name="connsiteY7" fmla="*/ 2299404 h 4254341"/>
              <a:gd name="connsiteX8" fmla="*/ 220502 w 4101062"/>
              <a:gd name="connsiteY8" fmla="*/ 2225832 h 4254341"/>
              <a:gd name="connsiteX9" fmla="*/ 83868 w 4101062"/>
              <a:gd name="connsiteY9" fmla="*/ 2866963 h 4254341"/>
              <a:gd name="connsiteX10" fmla="*/ 1218985 w 4101062"/>
              <a:gd name="connsiteY10" fmla="*/ 3182273 h 4254341"/>
              <a:gd name="connsiteX11" fmla="*/ 1124392 w 4101062"/>
              <a:gd name="connsiteY11" fmla="*/ 3571156 h 4254341"/>
              <a:gd name="connsiteX12" fmla="*/ 924695 w 4101062"/>
              <a:gd name="connsiteY12" fmla="*/ 3686770 h 4254341"/>
              <a:gd name="connsiteX13" fmla="*/ 1324088 w 4101062"/>
              <a:gd name="connsiteY13" fmla="*/ 3886466 h 4254341"/>
              <a:gd name="connsiteX14" fmla="*/ 1576337 w 4101062"/>
              <a:gd name="connsiteY14" fmla="*/ 3823404 h 4254341"/>
              <a:gd name="connsiteX15" fmla="*/ 1818075 w 4101062"/>
              <a:gd name="connsiteY15" fmla="*/ 3960039 h 4254341"/>
              <a:gd name="connsiteX16" fmla="*/ 1996750 w 4101062"/>
              <a:gd name="connsiteY16" fmla="*/ 4222797 h 4254341"/>
              <a:gd name="connsiteX17" fmla="*/ 2448695 w 4101062"/>
              <a:gd name="connsiteY17" fmla="*/ 4222797 h 4254341"/>
              <a:gd name="connsiteX18" fmla="*/ 2764006 w 4101062"/>
              <a:gd name="connsiteY18" fmla="*/ 3981059 h 4254341"/>
              <a:gd name="connsiteX19" fmla="*/ 2995233 w 4101062"/>
              <a:gd name="connsiteY19" fmla="*/ 3949528 h 4254341"/>
              <a:gd name="connsiteX20" fmla="*/ 3016254 w 4101062"/>
              <a:gd name="connsiteY20" fmla="*/ 3655239 h 4254341"/>
              <a:gd name="connsiteX21" fmla="*/ 3194930 w 4101062"/>
              <a:gd name="connsiteY21" fmla="*/ 3224315 h 4254341"/>
              <a:gd name="connsiteX22" fmla="*/ 3972695 w 4101062"/>
              <a:gd name="connsiteY22" fmla="*/ 3045639 h 4254341"/>
              <a:gd name="connsiteX23" fmla="*/ 3909633 w 4101062"/>
              <a:gd name="connsiteY23" fmla="*/ 1742356 h 4254341"/>
              <a:gd name="connsiteX24" fmla="*/ 4046268 w 4101062"/>
              <a:gd name="connsiteY24" fmla="*/ 827956 h 4254341"/>
              <a:gd name="connsiteX25" fmla="*/ 3962185 w 4101062"/>
              <a:gd name="connsiteY25" fmla="*/ 71211 h 4254341"/>
              <a:gd name="connsiteX26" fmla="*/ 2574819 w 4101062"/>
              <a:gd name="connsiteY26" fmla="*/ 71211 h 4254341"/>
              <a:gd name="connsiteX27" fmla="*/ 2270019 w 4101062"/>
              <a:gd name="connsiteY27" fmla="*/ 418052 h 4254341"/>
              <a:gd name="connsiteX28" fmla="*/ 2238488 w 4101062"/>
              <a:gd name="connsiteY28" fmla="*/ 1153777 h 4254341"/>
              <a:gd name="connsiteX29" fmla="*/ 1996750 w 4101062"/>
              <a:gd name="connsiteY29" fmla="*/ 1290412 h 425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01062" h="4254341">
                <a:moveTo>
                  <a:pt x="1996750" y="1290412"/>
                </a:moveTo>
                <a:cubicBezTo>
                  <a:pt x="1909164" y="1300922"/>
                  <a:pt x="1814571" y="1293915"/>
                  <a:pt x="1712971" y="1216839"/>
                </a:cubicBezTo>
                <a:cubicBezTo>
                  <a:pt x="1611371" y="1139763"/>
                  <a:pt x="1483495" y="948825"/>
                  <a:pt x="1387150" y="827956"/>
                </a:cubicBezTo>
                <a:cubicBezTo>
                  <a:pt x="1290805" y="707087"/>
                  <a:pt x="1225992" y="500384"/>
                  <a:pt x="1134902" y="491625"/>
                </a:cubicBezTo>
                <a:cubicBezTo>
                  <a:pt x="1043812" y="482866"/>
                  <a:pt x="912433" y="644025"/>
                  <a:pt x="840612" y="775404"/>
                </a:cubicBezTo>
                <a:cubicBezTo>
                  <a:pt x="768791" y="906783"/>
                  <a:pt x="637412" y="1095970"/>
                  <a:pt x="703978" y="1279901"/>
                </a:cubicBezTo>
                <a:cubicBezTo>
                  <a:pt x="770544" y="1463832"/>
                  <a:pt x="1140158" y="1709074"/>
                  <a:pt x="1240006" y="1878991"/>
                </a:cubicBezTo>
                <a:cubicBezTo>
                  <a:pt x="1339854" y="2048908"/>
                  <a:pt x="1472985" y="2241597"/>
                  <a:pt x="1303068" y="2299404"/>
                </a:cubicBezTo>
                <a:cubicBezTo>
                  <a:pt x="1133151" y="2357211"/>
                  <a:pt x="423702" y="2131239"/>
                  <a:pt x="220502" y="2225832"/>
                </a:cubicBezTo>
                <a:cubicBezTo>
                  <a:pt x="17302" y="2320425"/>
                  <a:pt x="-82546" y="2707556"/>
                  <a:pt x="83868" y="2866963"/>
                </a:cubicBezTo>
                <a:cubicBezTo>
                  <a:pt x="250282" y="3026370"/>
                  <a:pt x="1045564" y="3064908"/>
                  <a:pt x="1218985" y="3182273"/>
                </a:cubicBezTo>
                <a:cubicBezTo>
                  <a:pt x="1392406" y="3299638"/>
                  <a:pt x="1173440" y="3487073"/>
                  <a:pt x="1124392" y="3571156"/>
                </a:cubicBezTo>
                <a:cubicBezTo>
                  <a:pt x="1075344" y="3655239"/>
                  <a:pt x="891412" y="3634218"/>
                  <a:pt x="924695" y="3686770"/>
                </a:cubicBezTo>
                <a:cubicBezTo>
                  <a:pt x="957978" y="3739322"/>
                  <a:pt x="1215481" y="3863694"/>
                  <a:pt x="1324088" y="3886466"/>
                </a:cubicBezTo>
                <a:cubicBezTo>
                  <a:pt x="1432695" y="3909238"/>
                  <a:pt x="1494006" y="3811142"/>
                  <a:pt x="1576337" y="3823404"/>
                </a:cubicBezTo>
                <a:cubicBezTo>
                  <a:pt x="1658668" y="3835666"/>
                  <a:pt x="1748006" y="3893474"/>
                  <a:pt x="1818075" y="3960039"/>
                </a:cubicBezTo>
                <a:cubicBezTo>
                  <a:pt x="1888144" y="4026604"/>
                  <a:pt x="1891647" y="4179004"/>
                  <a:pt x="1996750" y="4222797"/>
                </a:cubicBezTo>
                <a:cubicBezTo>
                  <a:pt x="2101853" y="4266590"/>
                  <a:pt x="2320819" y="4263087"/>
                  <a:pt x="2448695" y="4222797"/>
                </a:cubicBezTo>
                <a:cubicBezTo>
                  <a:pt x="2576571" y="4182507"/>
                  <a:pt x="2672916" y="4026604"/>
                  <a:pt x="2764006" y="3981059"/>
                </a:cubicBezTo>
                <a:cubicBezTo>
                  <a:pt x="2855096" y="3935514"/>
                  <a:pt x="2953192" y="4003831"/>
                  <a:pt x="2995233" y="3949528"/>
                </a:cubicBezTo>
                <a:cubicBezTo>
                  <a:pt x="3037274" y="3895225"/>
                  <a:pt x="2982971" y="3776108"/>
                  <a:pt x="3016254" y="3655239"/>
                </a:cubicBezTo>
                <a:cubicBezTo>
                  <a:pt x="3049537" y="3534370"/>
                  <a:pt x="3035523" y="3325915"/>
                  <a:pt x="3194930" y="3224315"/>
                </a:cubicBezTo>
                <a:cubicBezTo>
                  <a:pt x="3354337" y="3122715"/>
                  <a:pt x="3853578" y="3292632"/>
                  <a:pt x="3972695" y="3045639"/>
                </a:cubicBezTo>
                <a:cubicBezTo>
                  <a:pt x="4091812" y="2798646"/>
                  <a:pt x="3897371" y="2111970"/>
                  <a:pt x="3909633" y="1742356"/>
                </a:cubicBezTo>
                <a:cubicBezTo>
                  <a:pt x="3921895" y="1372742"/>
                  <a:pt x="4037509" y="1106480"/>
                  <a:pt x="4046268" y="827956"/>
                </a:cubicBezTo>
                <a:cubicBezTo>
                  <a:pt x="4055027" y="549432"/>
                  <a:pt x="4207426" y="197335"/>
                  <a:pt x="3962185" y="71211"/>
                </a:cubicBezTo>
                <a:cubicBezTo>
                  <a:pt x="3716944" y="-54913"/>
                  <a:pt x="2856847" y="13404"/>
                  <a:pt x="2574819" y="71211"/>
                </a:cubicBezTo>
                <a:cubicBezTo>
                  <a:pt x="2292791" y="129018"/>
                  <a:pt x="2310309" y="223611"/>
                  <a:pt x="2270019" y="418052"/>
                </a:cubicBezTo>
                <a:cubicBezTo>
                  <a:pt x="2229729" y="612493"/>
                  <a:pt x="2284033" y="1008384"/>
                  <a:pt x="2238488" y="1153777"/>
                </a:cubicBezTo>
                <a:cubicBezTo>
                  <a:pt x="2192943" y="1299170"/>
                  <a:pt x="2084336" y="1279902"/>
                  <a:pt x="1996750" y="1290412"/>
                </a:cubicBezTo>
                <a:close/>
              </a:path>
            </a:pathLst>
          </a:custGeom>
          <a:solidFill>
            <a:srgbClr val="9CDFF9"/>
          </a:solidFill>
          <a:ln>
            <a:solidFill>
              <a:schemeClr val="accent1">
                <a:shade val="50000"/>
                <a:alpha val="58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29037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enterprise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datacenter </a:t>
              </a:r>
            </a:p>
            <a:p>
              <a:pPr>
                <a:lnSpc>
                  <a:spcPct val="90000"/>
                </a:lnSpc>
              </a:pPr>
              <a:r>
                <a:rPr lang="en-US" sz="1050" dirty="0"/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content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provider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network</a:t>
              </a:r>
              <a:endParaRPr lang="en-US" sz="1000" dirty="0"/>
            </a:p>
          </p:txBody>
        </p:sp>
      </p:grpSp>
      <p:grpSp>
        <p:nvGrpSpPr>
          <p:cNvPr id="1030" name="Group 1029">
            <a:extLst>
              <a:ext uri="{FF2B5EF4-FFF2-40B4-BE49-F238E27FC236}">
                <a16:creationId xmlns:a16="http://schemas.microsoft.com/office/drawing/2014/main" id="{54348108-FD66-5941-95B5-3AA9BB3E9A2D}"/>
              </a:ext>
            </a:extLst>
          </p:cNvPr>
          <p:cNvGrpSpPr/>
          <p:nvPr/>
        </p:nvGrpSpPr>
        <p:grpSpPr>
          <a:xfrm>
            <a:off x="1297913" y="3134990"/>
            <a:ext cx="5623201" cy="1305077"/>
            <a:chOff x="1297913" y="3209940"/>
            <a:chExt cx="5623201" cy="1305077"/>
          </a:xfrm>
        </p:grpSpPr>
        <p:sp>
          <p:nvSpPr>
            <p:cNvPr id="666" name="Content Placeholder 2">
              <a:extLst>
                <a:ext uri="{FF2B5EF4-FFF2-40B4-BE49-F238E27FC236}">
                  <a16:creationId xmlns:a16="http://schemas.microsoft.com/office/drawing/2014/main" id="{B356736A-B49C-8045-8159-87CAE4974452}"/>
                </a:ext>
              </a:extLst>
            </p:cNvPr>
            <p:cNvSpPr txBox="1">
              <a:spLocks/>
            </p:cNvSpPr>
            <p:nvPr/>
          </p:nvSpPr>
          <p:spPr>
            <a:xfrm>
              <a:off x="3142962" y="3209940"/>
              <a:ext cx="3778152" cy="1305077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Packet switches</a:t>
              </a:r>
              <a:r>
                <a:rPr lang="en-US" altLang="en-US" sz="2400" dirty="0">
                  <a:latin typeface="+mn-lt"/>
                </a:rPr>
                <a:t>: forward packets (chunks of data)</a:t>
              </a:r>
            </a:p>
            <a:p>
              <a:pPr marL="346075" lvl="1" indent="-231775">
                <a:buClr>
                  <a:srgbClr val="0000A8"/>
                </a:buClr>
              </a:pP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routers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</a:rPr>
                <a:t>,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switches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1029" name="Group 1028">
              <a:extLst>
                <a:ext uri="{FF2B5EF4-FFF2-40B4-BE49-F238E27FC236}">
                  <a16:creationId xmlns:a16="http://schemas.microsoft.com/office/drawing/2014/main" id="{324B3D7B-0A87-684A-8AD5-E426CBAB8D91}"/>
                </a:ext>
              </a:extLst>
            </p:cNvPr>
            <p:cNvGrpSpPr/>
            <p:nvPr/>
          </p:nvGrpSpPr>
          <p:grpSpPr>
            <a:xfrm>
              <a:off x="1297913" y="3389820"/>
              <a:ext cx="1370315" cy="390629"/>
              <a:chOff x="1220207" y="3379800"/>
              <a:chExt cx="1448022" cy="400649"/>
            </a:xfrm>
          </p:grpSpPr>
          <p:grpSp>
            <p:nvGrpSpPr>
              <p:cNvPr id="745" name="Group 744">
                <a:extLst>
                  <a:ext uri="{FF2B5EF4-FFF2-40B4-BE49-F238E27FC236}">
                    <a16:creationId xmlns:a16="http://schemas.microsoft.com/office/drawing/2014/main" id="{BBA75EB6-A2DF-8442-902E-889D709A01F1}"/>
                  </a:ext>
                </a:extLst>
              </p:cNvPr>
              <p:cNvGrpSpPr/>
              <p:nvPr/>
            </p:nvGrpSpPr>
            <p:grpSpPr>
              <a:xfrm>
                <a:off x="1220207" y="3403733"/>
                <a:ext cx="608897" cy="339238"/>
                <a:chOff x="7493876" y="2774731"/>
                <a:chExt cx="1481958" cy="894622"/>
              </a:xfrm>
            </p:grpSpPr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57ECBDF9-CECF-C743-928A-01551F1149A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747" name="Oval 746">
                  <a:extLst>
                    <a:ext uri="{FF2B5EF4-FFF2-40B4-BE49-F238E27FC236}">
                      <a16:creationId xmlns:a16="http://schemas.microsoft.com/office/drawing/2014/main" id="{2CED8E12-8866-B24C-8ADD-B298A9E92CB3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748" name="Group 747">
                  <a:extLst>
                    <a:ext uri="{FF2B5EF4-FFF2-40B4-BE49-F238E27FC236}">
                      <a16:creationId xmlns:a16="http://schemas.microsoft.com/office/drawing/2014/main" id="{B88578A5-178A-394F-A0E8-E56A6CA32F7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49" name="Freeform 748">
                    <a:extLst>
                      <a:ext uri="{FF2B5EF4-FFF2-40B4-BE49-F238E27FC236}">
                        <a16:creationId xmlns:a16="http://schemas.microsoft.com/office/drawing/2014/main" id="{C0BC3D29-EE76-8343-B65A-EA82E9B3D47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Freeform 749">
                    <a:extLst>
                      <a:ext uri="{FF2B5EF4-FFF2-40B4-BE49-F238E27FC236}">
                        <a16:creationId xmlns:a16="http://schemas.microsoft.com/office/drawing/2014/main" id="{0CE947DD-742E-DB41-8709-8C742E1F315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4327083F-593C-164C-8B48-4EAC6FFF626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872F4F49-B007-CF47-9AE7-A2818399B5A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  <p:grpSp>
            <p:nvGrpSpPr>
              <p:cNvPr id="753" name="Group 752">
                <a:extLst>
                  <a:ext uri="{FF2B5EF4-FFF2-40B4-BE49-F238E27FC236}">
                    <a16:creationId xmlns:a16="http://schemas.microsoft.com/office/drawing/2014/main" id="{ABB80B22-84B3-E44D-B158-999620842AA7}"/>
                  </a:ext>
                </a:extLst>
              </p:cNvPr>
              <p:cNvGrpSpPr/>
              <p:nvPr/>
            </p:nvGrpSpPr>
            <p:grpSpPr>
              <a:xfrm>
                <a:off x="2172962" y="3379800"/>
                <a:ext cx="495267" cy="400649"/>
                <a:chOff x="3668110" y="2448910"/>
                <a:chExt cx="3794234" cy="2165130"/>
              </a:xfrm>
            </p:grpSpPr>
            <p:sp>
              <p:nvSpPr>
                <p:cNvPr id="754" name="Rectangle 753">
                  <a:extLst>
                    <a:ext uri="{FF2B5EF4-FFF2-40B4-BE49-F238E27FC236}">
                      <a16:creationId xmlns:a16="http://schemas.microsoft.com/office/drawing/2014/main" id="{87ED6994-8AAE-CE4F-9382-5B72DC8DF39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784A6571-0523-1D4B-BC2E-19620F5C60E1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56" name="Group 755">
                  <a:extLst>
                    <a:ext uri="{FF2B5EF4-FFF2-40B4-BE49-F238E27FC236}">
                      <a16:creationId xmlns:a16="http://schemas.microsoft.com/office/drawing/2014/main" id="{040EF2EE-7544-044B-8B2E-5E76FBF3EC4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7" name="Freeform 756">
                    <a:extLst>
                      <a:ext uri="{FF2B5EF4-FFF2-40B4-BE49-F238E27FC236}">
                        <a16:creationId xmlns:a16="http://schemas.microsoft.com/office/drawing/2014/main" id="{E671E855-462B-9F48-9621-5EEE15B3935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E5AE17A8-6FB1-3241-8C26-DCA5087F65E5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105030C8-02D0-8E46-B13A-AC9E5D59E2C5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F4B9D081-C772-7E49-BCB3-B3BD733377D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D0CE68AC-9608-4542-887A-2F687C3134E7}"/>
              </a:ext>
            </a:extLst>
          </p:cNvPr>
          <p:cNvGrpSpPr/>
          <p:nvPr/>
        </p:nvGrpSpPr>
        <p:grpSpPr>
          <a:xfrm>
            <a:off x="972848" y="3887572"/>
            <a:ext cx="5946258" cy="1994414"/>
            <a:chOff x="972848" y="3947532"/>
            <a:chExt cx="5946258" cy="1994414"/>
          </a:xfrm>
        </p:grpSpPr>
        <p:sp>
          <p:nvSpPr>
            <p:cNvPr id="665" name="Content Placeholder 2">
              <a:extLst>
                <a:ext uri="{FF2B5EF4-FFF2-40B4-BE49-F238E27FC236}">
                  <a16:creationId xmlns:a16="http://schemas.microsoft.com/office/drawing/2014/main" id="{56DCFF71-4A93-554C-87E6-E1CF58A6C86F}"/>
                </a:ext>
              </a:extLst>
            </p:cNvPr>
            <p:cNvSpPr txBox="1">
              <a:spLocks/>
            </p:cNvSpPr>
            <p:nvPr/>
          </p:nvSpPr>
          <p:spPr>
            <a:xfrm>
              <a:off x="3140954" y="3947532"/>
              <a:ext cx="3778152" cy="1994414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endParaRPr lang="en-US" altLang="en-US" dirty="0">
                <a:latin typeface="+mn-lt"/>
                <a:ea typeface="Arial" panose="020B0604020202020204" pitchFamily="34" charset="0"/>
              </a:endParaRPr>
            </a:p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Communication links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fiber, copper, radio, satellite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transmission rate: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bandwidth</a:t>
              </a:r>
              <a:b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</a:b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761" name="Group 523">
              <a:extLst>
                <a:ext uri="{FF2B5EF4-FFF2-40B4-BE49-F238E27FC236}">
                  <a16:creationId xmlns:a16="http://schemas.microsoft.com/office/drawing/2014/main" id="{3CE85344-DD21-5E4F-AD4D-61319F4B7B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8229" y="4382136"/>
              <a:ext cx="457200" cy="733152"/>
              <a:chOff x="6061075" y="1844675"/>
              <a:chExt cx="457200" cy="733152"/>
            </a:xfrm>
          </p:grpSpPr>
          <p:sp>
            <p:nvSpPr>
              <p:cNvPr id="762" name="Line 426">
                <a:extLst>
                  <a:ext uri="{FF2B5EF4-FFF2-40B4-BE49-F238E27FC236}">
                    <a16:creationId xmlns:a16="http://schemas.microsoft.com/office/drawing/2014/main" id="{9888E198-7917-2646-B0B1-5204D8AB1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5" y="2403475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763" name="Group 782">
                <a:extLst>
                  <a:ext uri="{FF2B5EF4-FFF2-40B4-BE49-F238E27FC236}">
                    <a16:creationId xmlns:a16="http://schemas.microsoft.com/office/drawing/2014/main" id="{58FC930D-315E-7643-B53D-BAC68BA239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1075" y="1844675"/>
                <a:ext cx="457200" cy="631825"/>
                <a:chOff x="742" y="2409"/>
                <a:chExt cx="576" cy="881"/>
              </a:xfrm>
            </p:grpSpPr>
            <p:grpSp>
              <p:nvGrpSpPr>
                <p:cNvPr id="764" name="Group 783">
                  <a:extLst>
                    <a:ext uri="{FF2B5EF4-FFF2-40B4-BE49-F238E27FC236}">
                      <a16:creationId xmlns:a16="http://schemas.microsoft.com/office/drawing/2014/main" id="{A47EEDDE-0CD1-D349-A579-20E32B19F1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2" y="2643"/>
                  <a:ext cx="376" cy="647"/>
                  <a:chOff x="3130" y="3288"/>
                  <a:chExt cx="410" cy="742"/>
                </a:xfrm>
              </p:grpSpPr>
              <p:sp>
                <p:nvSpPr>
                  <p:cNvPr id="767" name="Line 270">
                    <a:extLst>
                      <a:ext uri="{FF2B5EF4-FFF2-40B4-BE49-F238E27FC236}">
                        <a16:creationId xmlns:a16="http://schemas.microsoft.com/office/drawing/2014/main" id="{3180512C-4B0B-7F46-8A7F-667DFFD95C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8" name="Line 271">
                    <a:extLst>
                      <a:ext uri="{FF2B5EF4-FFF2-40B4-BE49-F238E27FC236}">
                        <a16:creationId xmlns:a16="http://schemas.microsoft.com/office/drawing/2014/main" id="{1D8B57FC-DE75-6140-998D-E59C776779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9" name="Line 272">
                    <a:extLst>
                      <a:ext uri="{FF2B5EF4-FFF2-40B4-BE49-F238E27FC236}">
                        <a16:creationId xmlns:a16="http://schemas.microsoft.com/office/drawing/2014/main" id="{0E3A10FA-121E-8F49-BD9A-8D316F4644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0" name="Line 273">
                    <a:extLst>
                      <a:ext uri="{FF2B5EF4-FFF2-40B4-BE49-F238E27FC236}">
                        <a16:creationId xmlns:a16="http://schemas.microsoft.com/office/drawing/2014/main" id="{B03955E7-72EA-E645-BD1F-3A51313D1C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1" name="Line 274">
                    <a:extLst>
                      <a:ext uri="{FF2B5EF4-FFF2-40B4-BE49-F238E27FC236}">
                        <a16:creationId xmlns:a16="http://schemas.microsoft.com/office/drawing/2014/main" id="{987291A3-F28E-B54C-9A3A-6A39ECE4F6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2" name="Line 275">
                    <a:extLst>
                      <a:ext uri="{FF2B5EF4-FFF2-40B4-BE49-F238E27FC236}">
                        <a16:creationId xmlns:a16="http://schemas.microsoft.com/office/drawing/2014/main" id="{628A289C-66A4-B640-8048-E92DF98B9F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3" name="Line 276">
                    <a:extLst>
                      <a:ext uri="{FF2B5EF4-FFF2-40B4-BE49-F238E27FC236}">
                        <a16:creationId xmlns:a16="http://schemas.microsoft.com/office/drawing/2014/main" id="{D4C14A7E-7E0D-1A4E-BDD8-CE26384AD6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4" name="Line 277">
                    <a:extLst>
                      <a:ext uri="{FF2B5EF4-FFF2-40B4-BE49-F238E27FC236}">
                        <a16:creationId xmlns:a16="http://schemas.microsoft.com/office/drawing/2014/main" id="{4292F8B0-C0F4-1245-BD1E-5A8D246809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5" name="Line 278">
                    <a:extLst>
                      <a:ext uri="{FF2B5EF4-FFF2-40B4-BE49-F238E27FC236}">
                        <a16:creationId xmlns:a16="http://schemas.microsoft.com/office/drawing/2014/main" id="{86843223-BFA3-8941-8F39-7E3A1DF198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6" name="Line 279">
                    <a:extLst>
                      <a:ext uri="{FF2B5EF4-FFF2-40B4-BE49-F238E27FC236}">
                        <a16:creationId xmlns:a16="http://schemas.microsoft.com/office/drawing/2014/main" id="{EB2A9D49-3E36-D849-8C87-89AF5AD76B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7" name="Line 280">
                    <a:extLst>
                      <a:ext uri="{FF2B5EF4-FFF2-40B4-BE49-F238E27FC236}">
                        <a16:creationId xmlns:a16="http://schemas.microsoft.com/office/drawing/2014/main" id="{76DF3186-C8BB-8C47-B549-17970E80E6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8" name="Line 281">
                    <a:extLst>
                      <a:ext uri="{FF2B5EF4-FFF2-40B4-BE49-F238E27FC236}">
                        <a16:creationId xmlns:a16="http://schemas.microsoft.com/office/drawing/2014/main" id="{5B3421DE-180E-CD4B-B22F-7BCD908C8C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9" name="Line 282">
                    <a:extLst>
                      <a:ext uri="{FF2B5EF4-FFF2-40B4-BE49-F238E27FC236}">
                        <a16:creationId xmlns:a16="http://schemas.microsoft.com/office/drawing/2014/main" id="{8771C100-8213-7D42-865F-6E0936A209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0" name="Line 283">
                    <a:extLst>
                      <a:ext uri="{FF2B5EF4-FFF2-40B4-BE49-F238E27FC236}">
                        <a16:creationId xmlns:a16="http://schemas.microsoft.com/office/drawing/2014/main" id="{D8E2062E-A026-E143-A095-B86CAAABCA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1" name="Line 284">
                    <a:extLst>
                      <a:ext uri="{FF2B5EF4-FFF2-40B4-BE49-F238E27FC236}">
                        <a16:creationId xmlns:a16="http://schemas.microsoft.com/office/drawing/2014/main" id="{EA0BC754-B5B5-1E4B-B9C6-EAFBFE7E44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pic>
              <p:nvPicPr>
                <p:cNvPr id="765" name="Picture 799" descr="cell_tower_radiation copy">
                  <a:extLst>
                    <a:ext uri="{FF2B5EF4-FFF2-40B4-BE49-F238E27FC236}">
                      <a16:creationId xmlns:a16="http://schemas.microsoft.com/office/drawing/2014/main" id="{AED3D0BD-C212-E844-B1BC-E1FA00DEC09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2" y="2409"/>
                  <a:ext cx="576" cy="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6" name="Oval 800">
                  <a:extLst>
                    <a:ext uri="{FF2B5EF4-FFF2-40B4-BE49-F238E27FC236}">
                      <a16:creationId xmlns:a16="http://schemas.microsoft.com/office/drawing/2014/main" id="{36C4F605-E562-D44F-B04E-2154B84D38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2597"/>
                  <a:ext cx="66" cy="69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82" name="Group 779">
              <a:extLst>
                <a:ext uri="{FF2B5EF4-FFF2-40B4-BE49-F238E27FC236}">
                  <a16:creationId xmlns:a16="http://schemas.microsoft.com/office/drawing/2014/main" id="{4D090097-C44B-8A45-AB77-7AF215F1B5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2848" y="4585926"/>
              <a:ext cx="452014" cy="316353"/>
              <a:chOff x="2967" y="478"/>
              <a:chExt cx="788" cy="625"/>
            </a:xfrm>
          </p:grpSpPr>
          <p:pic>
            <p:nvPicPr>
              <p:cNvPr id="783" name="Picture 780" descr="access_point_stylized_small">
                <a:extLst>
                  <a:ext uri="{FF2B5EF4-FFF2-40B4-BE49-F238E27FC236}">
                    <a16:creationId xmlns:a16="http://schemas.microsoft.com/office/drawing/2014/main" id="{1F07554B-D715-0D4E-AAF0-488CEBA86E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84" name="Picture 781" descr="antenna_radiation_stylized">
                <a:extLst>
                  <a:ext uri="{FF2B5EF4-FFF2-40B4-BE49-F238E27FC236}">
                    <a16:creationId xmlns:a16="http://schemas.microsoft.com/office/drawing/2014/main" id="{8C3F87E8-E561-1F45-A0CC-59530C690E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28" name="Picture 4" descr="Image result for Ethernet cable">
              <a:extLst>
                <a:ext uri="{FF2B5EF4-FFF2-40B4-BE49-F238E27FC236}">
                  <a16:creationId xmlns:a16="http://schemas.microsoft.com/office/drawing/2014/main" id="{4D6709F1-B65B-CB40-900E-0CC03ABDCB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310" y="4560750"/>
              <a:ext cx="874495" cy="5133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8E9854E9-7803-5740-9C99-B136AC17E35E}"/>
              </a:ext>
            </a:extLst>
          </p:cNvPr>
          <p:cNvGrpSpPr/>
          <p:nvPr/>
        </p:nvGrpSpPr>
        <p:grpSpPr>
          <a:xfrm>
            <a:off x="413554" y="1318241"/>
            <a:ext cx="6618129" cy="1705461"/>
            <a:chOff x="413554" y="1318241"/>
            <a:chExt cx="6618129" cy="1705461"/>
          </a:xfrm>
        </p:grpSpPr>
        <p:sp>
          <p:nvSpPr>
            <p:cNvPr id="664" name="Content Placeholder 2">
              <a:extLst>
                <a:ext uri="{FF2B5EF4-FFF2-40B4-BE49-F238E27FC236}">
                  <a16:creationId xmlns:a16="http://schemas.microsoft.com/office/drawing/2014/main" id="{DCE6B56E-C2B5-5B4B-AB11-E2D353C0D14D}"/>
                </a:ext>
              </a:extLst>
            </p:cNvPr>
            <p:cNvSpPr txBox="1">
              <a:spLocks/>
            </p:cNvSpPr>
            <p:nvPr/>
          </p:nvSpPr>
          <p:spPr>
            <a:xfrm>
              <a:off x="3142484" y="1318241"/>
              <a:ext cx="3889199" cy="1705461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spcBef>
                  <a:spcPct val="15000"/>
                </a:spcBef>
                <a:buClr>
                  <a:srgbClr val="0000A8"/>
                </a:buClr>
                <a:buNone/>
              </a:pPr>
              <a:r>
                <a:rPr lang="en-US" altLang="en-US" sz="2400" dirty="0">
                  <a:latin typeface="+mn-lt"/>
                </a:rPr>
                <a:t>Billions of connected computing </a:t>
              </a: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devices</a:t>
              </a:r>
              <a:r>
                <a:rPr lang="en-US" altLang="en-US" sz="2400" dirty="0">
                  <a:latin typeface="+mn-lt"/>
                </a:rPr>
                <a:t>: </a:t>
              </a:r>
            </a:p>
            <a:p>
              <a:pPr marL="346075" lvl="1" indent="-231775">
                <a:spcBef>
                  <a:spcPct val="15000"/>
                </a:spcBef>
                <a:buClr>
                  <a:srgbClr val="0000A3"/>
                </a:buClr>
              </a:pP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MS PGothic" panose="020B0600070205080204" pitchFamily="34" charset="-128"/>
                </a:rPr>
                <a:t>hosts</a:t>
              </a:r>
              <a:r>
                <a:rPr lang="en-US" altLang="en-US" sz="2000" i="1" dirty="0">
                  <a:solidFill>
                    <a:srgbClr val="CC0000"/>
                  </a:solidFill>
                  <a:latin typeface="+mn-lt"/>
                  <a:ea typeface="MS PGothic" panose="020B0600070205080204" pitchFamily="34" charset="-128"/>
                </a:rPr>
                <a:t>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</a:rPr>
                <a:t>= end systems 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running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network </a:t>
              </a: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apps 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at Internet’s “edge”</a:t>
              </a:r>
            </a:p>
          </p:txBody>
        </p:sp>
        <p:grpSp>
          <p:nvGrpSpPr>
            <p:cNvPr id="1027" name="Group 1026">
              <a:extLst>
                <a:ext uri="{FF2B5EF4-FFF2-40B4-BE49-F238E27FC236}">
                  <a16:creationId xmlns:a16="http://schemas.microsoft.com/office/drawing/2014/main" id="{8BBA7298-062F-6A4B-87BC-7B7336FE4AE0}"/>
                </a:ext>
              </a:extLst>
            </p:cNvPr>
            <p:cNvGrpSpPr/>
            <p:nvPr/>
          </p:nvGrpSpPr>
          <p:grpSpPr>
            <a:xfrm>
              <a:off x="413554" y="1342201"/>
              <a:ext cx="2520730" cy="1345159"/>
              <a:chOff x="177500" y="1428021"/>
              <a:chExt cx="2679234" cy="1453172"/>
            </a:xfrm>
          </p:grpSpPr>
          <p:grpSp>
            <p:nvGrpSpPr>
              <p:cNvPr id="667" name="Group 1064">
                <a:extLst>
                  <a:ext uri="{FF2B5EF4-FFF2-40B4-BE49-F238E27FC236}">
                    <a16:creationId xmlns:a16="http://schemas.microsoft.com/office/drawing/2014/main" id="{5022FF17-4E4A-B546-8D5E-67340101EF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805" y="1490654"/>
                <a:ext cx="627929" cy="611023"/>
                <a:chOff x="877" y="1008"/>
                <a:chExt cx="2747" cy="2591"/>
              </a:xfrm>
            </p:grpSpPr>
            <p:pic>
              <p:nvPicPr>
                <p:cNvPr id="668" name="Picture 1065" descr="antenna_stylized">
                  <a:extLst>
                    <a:ext uri="{FF2B5EF4-FFF2-40B4-BE49-F238E27FC236}">
                      <a16:creationId xmlns:a16="http://schemas.microsoft.com/office/drawing/2014/main" id="{B702F2D6-4760-AE4A-8D39-6444C3C22B6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7" y="1008"/>
                  <a:ext cx="2725" cy="14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9" name="Picture 1066" descr="laptop_keyboard">
                  <a:extLst>
                    <a:ext uri="{FF2B5EF4-FFF2-40B4-BE49-F238E27FC236}">
                      <a16:creationId xmlns:a16="http://schemas.microsoft.com/office/drawing/2014/main" id="{6F83D117-2593-C242-A397-BA633102C76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1009" y="2586"/>
                  <a:ext cx="2245" cy="10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0" name="Freeform 1067">
                  <a:extLst>
                    <a:ext uri="{FF2B5EF4-FFF2-40B4-BE49-F238E27FC236}">
                      <a16:creationId xmlns:a16="http://schemas.microsoft.com/office/drawing/2014/main" id="{A08BD328-7EC2-6143-96A3-54C445A89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3" y="1603"/>
                  <a:ext cx="1807" cy="1322"/>
                </a:xfrm>
                <a:custGeom>
                  <a:avLst/>
                  <a:gdLst>
                    <a:gd name="T0" fmla="*/ 1 w 2982"/>
                    <a:gd name="T1" fmla="*/ 0 h 2442"/>
                    <a:gd name="T2" fmla="*/ 0 w 2982"/>
                    <a:gd name="T3" fmla="*/ 1 h 2442"/>
                    <a:gd name="T4" fmla="*/ 2 w 2982"/>
                    <a:gd name="T5" fmla="*/ 1 h 2442"/>
                    <a:gd name="T6" fmla="*/ 2 w 2982"/>
                    <a:gd name="T7" fmla="*/ 1 h 2442"/>
                    <a:gd name="T8" fmla="*/ 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671" name="Picture 1068" descr="screen">
                  <a:extLst>
                    <a:ext uri="{FF2B5EF4-FFF2-40B4-BE49-F238E27FC236}">
                      <a16:creationId xmlns:a16="http://schemas.microsoft.com/office/drawing/2014/main" id="{2730AE22-E399-F741-992E-07BB830613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842" y="1637"/>
                  <a:ext cx="1642" cy="12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2" name="Freeform 1069">
                  <a:extLst>
                    <a:ext uri="{FF2B5EF4-FFF2-40B4-BE49-F238E27FC236}">
                      <a16:creationId xmlns:a16="http://schemas.microsoft.com/office/drawing/2014/main" id="{A44AEC1A-DDEF-8649-ACEF-C31525DC4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2" y="1564"/>
                  <a:ext cx="1531" cy="246"/>
                </a:xfrm>
                <a:custGeom>
                  <a:avLst/>
                  <a:gdLst>
                    <a:gd name="T0" fmla="*/ 1 w 2528"/>
                    <a:gd name="T1" fmla="*/ 0 h 455"/>
                    <a:gd name="T2" fmla="*/ 2 w 2528"/>
                    <a:gd name="T3" fmla="*/ 1 h 455"/>
                    <a:gd name="T4" fmla="*/ 2 w 2528"/>
                    <a:gd name="T5" fmla="*/ 1 h 455"/>
                    <a:gd name="T6" fmla="*/ 0 w 2528"/>
                    <a:gd name="T7" fmla="*/ 1 h 455"/>
                    <a:gd name="T8" fmla="*/ 1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3" name="Freeform 1070">
                  <a:extLst>
                    <a:ext uri="{FF2B5EF4-FFF2-40B4-BE49-F238E27FC236}">
                      <a16:creationId xmlns:a16="http://schemas.microsoft.com/office/drawing/2014/main" id="{5853CB23-D335-0343-9001-8E1A2BD6E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7" y="1562"/>
                  <a:ext cx="425" cy="1024"/>
                </a:xfrm>
                <a:custGeom>
                  <a:avLst/>
                  <a:gdLst>
                    <a:gd name="T0" fmla="*/ 1 w 702"/>
                    <a:gd name="T1" fmla="*/ 0 h 1893"/>
                    <a:gd name="T2" fmla="*/ 0 w 702"/>
                    <a:gd name="T3" fmla="*/ 1 h 1893"/>
                    <a:gd name="T4" fmla="*/ 1 w 702"/>
                    <a:gd name="T5" fmla="*/ 1 h 1893"/>
                    <a:gd name="T6" fmla="*/ 1 w 702"/>
                    <a:gd name="T7" fmla="*/ 1 h 1893"/>
                    <a:gd name="T8" fmla="*/ 1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4" name="Freeform 1071">
                  <a:extLst>
                    <a:ext uri="{FF2B5EF4-FFF2-40B4-BE49-F238E27FC236}">
                      <a16:creationId xmlns:a16="http://schemas.microsoft.com/office/drawing/2014/main" id="{9B0951B7-0F7D-9C4B-B650-994FE73C23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745"/>
                  <a:ext cx="458" cy="1182"/>
                </a:xfrm>
                <a:custGeom>
                  <a:avLst/>
                  <a:gdLst>
                    <a:gd name="T0" fmla="*/ 1 w 756"/>
                    <a:gd name="T1" fmla="*/ 0 h 2184"/>
                    <a:gd name="T2" fmla="*/ 1 w 756"/>
                    <a:gd name="T3" fmla="*/ 1 h 2184"/>
                    <a:gd name="T4" fmla="*/ 0 w 756"/>
                    <a:gd name="T5" fmla="*/ 1 h 2184"/>
                    <a:gd name="T6" fmla="*/ 1 w 756"/>
                    <a:gd name="T7" fmla="*/ 1 h 2184"/>
                    <a:gd name="T8" fmla="*/ 1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5" name="Freeform 1072">
                  <a:extLst>
                    <a:ext uri="{FF2B5EF4-FFF2-40B4-BE49-F238E27FC236}">
                      <a16:creationId xmlns:a16="http://schemas.microsoft.com/office/drawing/2014/main" id="{33FCA0B6-1595-5249-B422-13CD8769D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2" y="2534"/>
                  <a:ext cx="1680" cy="399"/>
                </a:xfrm>
                <a:custGeom>
                  <a:avLst/>
                  <a:gdLst>
                    <a:gd name="T0" fmla="*/ 1 w 2773"/>
                    <a:gd name="T1" fmla="*/ 0 h 738"/>
                    <a:gd name="T2" fmla="*/ 0 w 2773"/>
                    <a:gd name="T3" fmla="*/ 1 h 738"/>
                    <a:gd name="T4" fmla="*/ 2 w 2773"/>
                    <a:gd name="T5" fmla="*/ 1 h 738"/>
                    <a:gd name="T6" fmla="*/ 2 w 2773"/>
                    <a:gd name="T7" fmla="*/ 1 h 738"/>
                    <a:gd name="T8" fmla="*/ 1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6" name="Freeform 1073">
                  <a:extLst>
                    <a:ext uri="{FF2B5EF4-FFF2-40B4-BE49-F238E27FC236}">
                      <a16:creationId xmlns:a16="http://schemas.microsoft.com/office/drawing/2014/main" id="{F62240FB-2C21-464F-A37A-3A22AA3F6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5" y="1755"/>
                  <a:ext cx="429" cy="1187"/>
                </a:xfrm>
                <a:custGeom>
                  <a:avLst/>
                  <a:gdLst>
                    <a:gd name="T0" fmla="*/ 2 w 637"/>
                    <a:gd name="T1" fmla="*/ 0 h 1659"/>
                    <a:gd name="T2" fmla="*/ 2 w 637"/>
                    <a:gd name="T3" fmla="*/ 0 h 1659"/>
                    <a:gd name="T4" fmla="*/ 1 w 637"/>
                    <a:gd name="T5" fmla="*/ 15 h 1659"/>
                    <a:gd name="T6" fmla="*/ 0 w 637"/>
                    <a:gd name="T7" fmla="*/ 15 h 1659"/>
                    <a:gd name="T8" fmla="*/ 2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7" name="Freeform 1074">
                  <a:extLst>
                    <a:ext uri="{FF2B5EF4-FFF2-40B4-BE49-F238E27FC236}">
                      <a16:creationId xmlns:a16="http://schemas.microsoft.com/office/drawing/2014/main" id="{1C4D12B9-3576-0C40-A5F3-E88CED5A65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4" y="2587"/>
                  <a:ext cx="1494" cy="394"/>
                </a:xfrm>
                <a:custGeom>
                  <a:avLst/>
                  <a:gdLst>
                    <a:gd name="T0" fmla="*/ 0 w 2216"/>
                    <a:gd name="T1" fmla="*/ 0 h 550"/>
                    <a:gd name="T2" fmla="*/ 1 w 2216"/>
                    <a:gd name="T3" fmla="*/ 1 h 550"/>
                    <a:gd name="T4" fmla="*/ 9 w 2216"/>
                    <a:gd name="T5" fmla="*/ 5 h 550"/>
                    <a:gd name="T6" fmla="*/ 9 w 2216"/>
                    <a:gd name="T7" fmla="*/ 4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678" name="Group 1075">
                  <a:extLst>
                    <a:ext uri="{FF2B5EF4-FFF2-40B4-BE49-F238E27FC236}">
                      <a16:creationId xmlns:a16="http://schemas.microsoft.com/office/drawing/2014/main" id="{ED887E1E-DD70-534D-8096-6A84457968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3008"/>
                  <a:ext cx="507" cy="234"/>
                  <a:chOff x="1740" y="2642"/>
                  <a:chExt cx="752" cy="327"/>
                </a:xfrm>
              </p:grpSpPr>
              <p:sp>
                <p:nvSpPr>
                  <p:cNvPr id="685" name="Freeform 1076">
                    <a:extLst>
                      <a:ext uri="{FF2B5EF4-FFF2-40B4-BE49-F238E27FC236}">
                        <a16:creationId xmlns:a16="http://schemas.microsoft.com/office/drawing/2014/main" id="{16EAA6DD-B1A8-144B-9226-221860B2C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6" name="Freeform 1077">
                    <a:extLst>
                      <a:ext uri="{FF2B5EF4-FFF2-40B4-BE49-F238E27FC236}">
                        <a16:creationId xmlns:a16="http://schemas.microsoft.com/office/drawing/2014/main" id="{66B6CABD-230C-7243-A78E-898BA47EF0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7" name="Freeform 1078">
                    <a:extLst>
                      <a:ext uri="{FF2B5EF4-FFF2-40B4-BE49-F238E27FC236}">
                        <a16:creationId xmlns:a16="http://schemas.microsoft.com/office/drawing/2014/main" id="{4CC52902-7299-9D44-8559-C2ED9AE5E8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8" name="Freeform 1079">
                    <a:extLst>
                      <a:ext uri="{FF2B5EF4-FFF2-40B4-BE49-F238E27FC236}">
                        <a16:creationId xmlns:a16="http://schemas.microsoft.com/office/drawing/2014/main" id="{11ABD305-4F14-BC40-BD6A-352B5CDB3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9" name="Freeform 1080">
                    <a:extLst>
                      <a:ext uri="{FF2B5EF4-FFF2-40B4-BE49-F238E27FC236}">
                        <a16:creationId xmlns:a16="http://schemas.microsoft.com/office/drawing/2014/main" id="{17190967-E1E6-5043-B08E-8AC745D8F2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90" name="Freeform 1081">
                    <a:extLst>
                      <a:ext uri="{FF2B5EF4-FFF2-40B4-BE49-F238E27FC236}">
                        <a16:creationId xmlns:a16="http://schemas.microsoft.com/office/drawing/2014/main" id="{263B67CA-6E08-194D-A17F-B5F081E96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679" name="Freeform 1082">
                  <a:extLst>
                    <a:ext uri="{FF2B5EF4-FFF2-40B4-BE49-F238E27FC236}">
                      <a16:creationId xmlns:a16="http://schemas.microsoft.com/office/drawing/2014/main" id="{0B9D92C1-58EA-3545-8372-C7FB45D45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3043"/>
                  <a:ext cx="614" cy="514"/>
                </a:xfrm>
                <a:custGeom>
                  <a:avLst/>
                  <a:gdLst>
                    <a:gd name="T0" fmla="*/ 1 w 990"/>
                    <a:gd name="T1" fmla="*/ 2 h 792"/>
                    <a:gd name="T2" fmla="*/ 1 w 990"/>
                    <a:gd name="T3" fmla="*/ 0 h 792"/>
                    <a:gd name="T4" fmla="*/ 1 w 990"/>
                    <a:gd name="T5" fmla="*/ 1 h 792"/>
                    <a:gd name="T6" fmla="*/ 0 w 990"/>
                    <a:gd name="T7" fmla="*/ 2 h 792"/>
                    <a:gd name="T8" fmla="*/ 1 w 990"/>
                    <a:gd name="T9" fmla="*/ 2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0" name="Freeform 1083">
                  <a:extLst>
                    <a:ext uri="{FF2B5EF4-FFF2-40B4-BE49-F238E27FC236}">
                      <a16:creationId xmlns:a16="http://schemas.microsoft.com/office/drawing/2014/main" id="{8891C4B3-775A-5D4B-8605-353D88CA8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" y="3084"/>
                  <a:ext cx="1571" cy="469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4 w 2532"/>
                    <a:gd name="T5" fmla="*/ 2 h 723"/>
                    <a:gd name="T6" fmla="*/ 4 w 2532"/>
                    <a:gd name="T7" fmla="*/ 2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1" name="Freeform 1084">
                  <a:extLst>
                    <a:ext uri="{FF2B5EF4-FFF2-40B4-BE49-F238E27FC236}">
                      <a16:creationId xmlns:a16="http://schemas.microsoft.com/office/drawing/2014/main" id="{15D3C69E-0271-3E43-9366-2C696E0D69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" y="2998"/>
                  <a:ext cx="17" cy="95"/>
                </a:xfrm>
                <a:custGeom>
                  <a:avLst/>
                  <a:gdLst>
                    <a:gd name="T0" fmla="*/ 1 w 26"/>
                    <a:gd name="T1" fmla="*/ 1 h 147"/>
                    <a:gd name="T2" fmla="*/ 1 w 26"/>
                    <a:gd name="T3" fmla="*/ 1 h 147"/>
                    <a:gd name="T4" fmla="*/ 0 w 26"/>
                    <a:gd name="T5" fmla="*/ 1 h 147"/>
                    <a:gd name="T6" fmla="*/ 1 w 26"/>
                    <a:gd name="T7" fmla="*/ 0 h 147"/>
                    <a:gd name="T8" fmla="*/ 1 w 26"/>
                    <a:gd name="T9" fmla="*/ 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2" name="Freeform 1085">
                  <a:extLst>
                    <a:ext uri="{FF2B5EF4-FFF2-40B4-BE49-F238E27FC236}">
                      <a16:creationId xmlns:a16="http://schemas.microsoft.com/office/drawing/2014/main" id="{ADD26EEC-6896-C548-A843-E80F9DCD7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11"/>
                  <a:ext cx="730" cy="393"/>
                </a:xfrm>
                <a:custGeom>
                  <a:avLst/>
                  <a:gdLst>
                    <a:gd name="T0" fmla="*/ 1 w 1176"/>
                    <a:gd name="T1" fmla="*/ 0 h 606"/>
                    <a:gd name="T2" fmla="*/ 0 w 1176"/>
                    <a:gd name="T3" fmla="*/ 1 h 606"/>
                    <a:gd name="T4" fmla="*/ 1 w 1176"/>
                    <a:gd name="T5" fmla="*/ 1 h 606"/>
                    <a:gd name="T6" fmla="*/ 1 w 1176"/>
                    <a:gd name="T7" fmla="*/ 1 h 606"/>
                    <a:gd name="T8" fmla="*/ 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3" name="Freeform 1086">
                  <a:extLst>
                    <a:ext uri="{FF2B5EF4-FFF2-40B4-BE49-F238E27FC236}">
                      <a16:creationId xmlns:a16="http://schemas.microsoft.com/office/drawing/2014/main" id="{E53FD945-5CCA-D946-AE8F-F0FAEF2D22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" y="3018"/>
                  <a:ext cx="1490" cy="451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1 w 2532"/>
                    <a:gd name="T5" fmla="*/ 1 h 723"/>
                    <a:gd name="T6" fmla="*/ 1 w 2532"/>
                    <a:gd name="T7" fmla="*/ 1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4" name="Freeform 1087">
                  <a:extLst>
                    <a:ext uri="{FF2B5EF4-FFF2-40B4-BE49-F238E27FC236}">
                      <a16:creationId xmlns:a16="http://schemas.microsoft.com/office/drawing/2014/main" id="{0F3817C7-9A9B-0646-B0B3-A73EFFAB4B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549" y="2986"/>
                  <a:ext cx="608" cy="467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2 h 723"/>
                    <a:gd name="T6" fmla="*/ 0 w 2532"/>
                    <a:gd name="T7" fmla="*/ 2 h 723"/>
                    <a:gd name="T8" fmla="*/ 0 w 2532"/>
                    <a:gd name="T9" fmla="*/ 1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691" name="Group 652">
                <a:extLst>
                  <a:ext uri="{FF2B5EF4-FFF2-40B4-BE49-F238E27FC236}">
                    <a16:creationId xmlns:a16="http://schemas.microsoft.com/office/drawing/2014/main" id="{9D2EACAC-DF98-DA4A-AE3F-51E8DD2B4C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87669" y="1611378"/>
                <a:ext cx="511595" cy="419441"/>
                <a:chOff x="2751" y="1851"/>
                <a:chExt cx="462" cy="478"/>
              </a:xfrm>
            </p:grpSpPr>
            <p:pic>
              <p:nvPicPr>
                <p:cNvPr id="692" name="Picture 653" descr="iphone_stylized_small">
                  <a:extLst>
                    <a:ext uri="{FF2B5EF4-FFF2-40B4-BE49-F238E27FC236}">
                      <a16:creationId xmlns:a16="http://schemas.microsoft.com/office/drawing/2014/main" id="{740341C1-662D-A34D-8611-03419E53377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3" name="Picture 654" descr="antenna_radiation_stylized">
                  <a:extLst>
                    <a:ext uri="{FF2B5EF4-FFF2-40B4-BE49-F238E27FC236}">
                      <a16:creationId xmlns:a16="http://schemas.microsoft.com/office/drawing/2014/main" id="{91137A94-E2FE-3745-A6A1-7032FFAD30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5" name="Group 694">
                <a:extLst>
                  <a:ext uri="{FF2B5EF4-FFF2-40B4-BE49-F238E27FC236}">
                    <a16:creationId xmlns:a16="http://schemas.microsoft.com/office/drawing/2014/main" id="{8A1A4F59-101C-5A44-9353-F4F7B7B5C271}"/>
                  </a:ext>
                </a:extLst>
              </p:cNvPr>
              <p:cNvGrpSpPr/>
              <p:nvPr/>
            </p:nvGrpSpPr>
            <p:grpSpPr>
              <a:xfrm>
                <a:off x="1346422" y="2111586"/>
                <a:ext cx="580012" cy="769607"/>
                <a:chOff x="7797061" y="3296104"/>
                <a:chExt cx="347997" cy="396620"/>
              </a:xfrm>
            </p:grpSpPr>
            <p:pic>
              <p:nvPicPr>
                <p:cNvPr id="696" name="Picture 571" descr="fridge2.png">
                  <a:extLst>
                    <a:ext uri="{FF2B5EF4-FFF2-40B4-BE49-F238E27FC236}">
                      <a16:creationId xmlns:a16="http://schemas.microsoft.com/office/drawing/2014/main" id="{E4504F14-C086-2648-AE25-9099DA319E9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7" name="Picture 1115" descr="antenna_stylized">
                  <a:extLst>
                    <a:ext uri="{FF2B5EF4-FFF2-40B4-BE49-F238E27FC236}">
                      <a16:creationId xmlns:a16="http://schemas.microsoft.com/office/drawing/2014/main" id="{DBC8EDC7-746D-2C4D-9A17-8EB8D63AD7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8" name="Group 950">
                <a:extLst>
                  <a:ext uri="{FF2B5EF4-FFF2-40B4-BE49-F238E27FC236}">
                    <a16:creationId xmlns:a16="http://schemas.microsoft.com/office/drawing/2014/main" id="{7B618E2E-A39F-B846-A9D4-9090544DC3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8136" y="2414197"/>
                <a:ext cx="228492" cy="436354"/>
                <a:chOff x="4140" y="429"/>
                <a:chExt cx="1425" cy="2396"/>
              </a:xfrm>
            </p:grpSpPr>
            <p:sp>
              <p:nvSpPr>
                <p:cNvPr id="699" name="Freeform 951">
                  <a:extLst>
                    <a:ext uri="{FF2B5EF4-FFF2-40B4-BE49-F238E27FC236}">
                      <a16:creationId xmlns:a16="http://schemas.microsoft.com/office/drawing/2014/main" id="{81580889-B794-4446-8951-1A0DB18A0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0" name="Rectangle 952">
                  <a:extLst>
                    <a:ext uri="{FF2B5EF4-FFF2-40B4-BE49-F238E27FC236}">
                      <a16:creationId xmlns:a16="http://schemas.microsoft.com/office/drawing/2014/main" id="{13058817-CDE6-2646-BD08-C280F5000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1" name="Freeform 953">
                  <a:extLst>
                    <a:ext uri="{FF2B5EF4-FFF2-40B4-BE49-F238E27FC236}">
                      <a16:creationId xmlns:a16="http://schemas.microsoft.com/office/drawing/2014/main" id="{0ECC32FC-E1D8-2F43-935A-C6D3F86236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2" name="Freeform 954">
                  <a:extLst>
                    <a:ext uri="{FF2B5EF4-FFF2-40B4-BE49-F238E27FC236}">
                      <a16:creationId xmlns:a16="http://schemas.microsoft.com/office/drawing/2014/main" id="{F5DA1565-D316-C449-BE52-133DC9DB4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3" name="Rectangle 955">
                  <a:extLst>
                    <a:ext uri="{FF2B5EF4-FFF2-40B4-BE49-F238E27FC236}">
                      <a16:creationId xmlns:a16="http://schemas.microsoft.com/office/drawing/2014/main" id="{5F33C1DF-29B7-2D44-990C-5CEAB4757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4" name="Group 956">
                  <a:extLst>
                    <a:ext uri="{FF2B5EF4-FFF2-40B4-BE49-F238E27FC236}">
                      <a16:creationId xmlns:a16="http://schemas.microsoft.com/office/drawing/2014/main" id="{9F311C1D-F353-2947-854E-B69FE0FD86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29" name="AutoShape 957">
                    <a:extLst>
                      <a:ext uri="{FF2B5EF4-FFF2-40B4-BE49-F238E27FC236}">
                        <a16:creationId xmlns:a16="http://schemas.microsoft.com/office/drawing/2014/main" id="{516D1518-AD10-9A4F-9242-B6A1E5270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30" name="AutoShape 958">
                    <a:extLst>
                      <a:ext uri="{FF2B5EF4-FFF2-40B4-BE49-F238E27FC236}">
                        <a16:creationId xmlns:a16="http://schemas.microsoft.com/office/drawing/2014/main" id="{13A777B3-EDB4-DE4D-867B-3D1BAB79C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5" name="Rectangle 959">
                  <a:extLst>
                    <a:ext uri="{FF2B5EF4-FFF2-40B4-BE49-F238E27FC236}">
                      <a16:creationId xmlns:a16="http://schemas.microsoft.com/office/drawing/2014/main" id="{ABBF2549-7C28-A54A-92DF-235966861A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6" name="Group 960">
                  <a:extLst>
                    <a:ext uri="{FF2B5EF4-FFF2-40B4-BE49-F238E27FC236}">
                      <a16:creationId xmlns:a16="http://schemas.microsoft.com/office/drawing/2014/main" id="{0F04C3BD-023C-EC43-A70A-3034892DB3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27" name="AutoShape 961">
                    <a:extLst>
                      <a:ext uri="{FF2B5EF4-FFF2-40B4-BE49-F238E27FC236}">
                        <a16:creationId xmlns:a16="http://schemas.microsoft.com/office/drawing/2014/main" id="{296AE61C-5065-8B46-9B82-47F15AF7F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8" name="AutoShape 962">
                    <a:extLst>
                      <a:ext uri="{FF2B5EF4-FFF2-40B4-BE49-F238E27FC236}">
                        <a16:creationId xmlns:a16="http://schemas.microsoft.com/office/drawing/2014/main" id="{53D8E0CC-D820-E146-A130-C72FC95E3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7" name="Rectangle 963">
                  <a:extLst>
                    <a:ext uri="{FF2B5EF4-FFF2-40B4-BE49-F238E27FC236}">
                      <a16:creationId xmlns:a16="http://schemas.microsoft.com/office/drawing/2014/main" id="{4B57531B-B596-5544-9528-BFD23FCF4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8" name="Rectangle 964">
                  <a:extLst>
                    <a:ext uri="{FF2B5EF4-FFF2-40B4-BE49-F238E27FC236}">
                      <a16:creationId xmlns:a16="http://schemas.microsoft.com/office/drawing/2014/main" id="{50D26A27-3EA2-6740-9E67-0818730A88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9" name="Group 965">
                  <a:extLst>
                    <a:ext uri="{FF2B5EF4-FFF2-40B4-BE49-F238E27FC236}">
                      <a16:creationId xmlns:a16="http://schemas.microsoft.com/office/drawing/2014/main" id="{778BB7A9-22A2-1048-B18B-F862B25984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25" name="AutoShape 966">
                    <a:extLst>
                      <a:ext uri="{FF2B5EF4-FFF2-40B4-BE49-F238E27FC236}">
                        <a16:creationId xmlns:a16="http://schemas.microsoft.com/office/drawing/2014/main" id="{3CF2188D-8154-074B-A17A-44933C64F2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6" name="AutoShape 967">
                    <a:extLst>
                      <a:ext uri="{FF2B5EF4-FFF2-40B4-BE49-F238E27FC236}">
                        <a16:creationId xmlns:a16="http://schemas.microsoft.com/office/drawing/2014/main" id="{2C883BF5-FF0C-B44B-861D-11BD20501B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0" name="Freeform 968">
                  <a:extLst>
                    <a:ext uri="{FF2B5EF4-FFF2-40B4-BE49-F238E27FC236}">
                      <a16:creationId xmlns:a16="http://schemas.microsoft.com/office/drawing/2014/main" id="{90E801C3-1EB3-074D-9BBD-AE81B8AAA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711" name="Group 969">
                  <a:extLst>
                    <a:ext uri="{FF2B5EF4-FFF2-40B4-BE49-F238E27FC236}">
                      <a16:creationId xmlns:a16="http://schemas.microsoft.com/office/drawing/2014/main" id="{0B861F6D-6B6D-3044-B744-64935AA258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23" name="AutoShape 970">
                    <a:extLst>
                      <a:ext uri="{FF2B5EF4-FFF2-40B4-BE49-F238E27FC236}">
                        <a16:creationId xmlns:a16="http://schemas.microsoft.com/office/drawing/2014/main" id="{588E0EB5-C704-6646-A7DF-17C2C9237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4" name="AutoShape 971">
                    <a:extLst>
                      <a:ext uri="{FF2B5EF4-FFF2-40B4-BE49-F238E27FC236}">
                        <a16:creationId xmlns:a16="http://schemas.microsoft.com/office/drawing/2014/main" id="{125E70E5-5E94-EA4C-8970-6D8BC99D31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2" name="Rectangle 972">
                  <a:extLst>
                    <a:ext uri="{FF2B5EF4-FFF2-40B4-BE49-F238E27FC236}">
                      <a16:creationId xmlns:a16="http://schemas.microsoft.com/office/drawing/2014/main" id="{E5D3AE86-3AA9-6E46-BE96-5D22107EF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3" name="Freeform 973">
                  <a:extLst>
                    <a:ext uri="{FF2B5EF4-FFF2-40B4-BE49-F238E27FC236}">
                      <a16:creationId xmlns:a16="http://schemas.microsoft.com/office/drawing/2014/main" id="{56DA0D9F-D49E-8E40-A05B-A591E516A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4" name="Freeform 974">
                  <a:extLst>
                    <a:ext uri="{FF2B5EF4-FFF2-40B4-BE49-F238E27FC236}">
                      <a16:creationId xmlns:a16="http://schemas.microsoft.com/office/drawing/2014/main" id="{B1BD6DC2-2442-7F40-8912-04AD0AD66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5" name="Oval 975">
                  <a:extLst>
                    <a:ext uri="{FF2B5EF4-FFF2-40B4-BE49-F238E27FC236}">
                      <a16:creationId xmlns:a16="http://schemas.microsoft.com/office/drawing/2014/main" id="{2F05989C-6D89-364A-BB82-89E681188A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6" name="Freeform 976">
                  <a:extLst>
                    <a:ext uri="{FF2B5EF4-FFF2-40B4-BE49-F238E27FC236}">
                      <a16:creationId xmlns:a16="http://schemas.microsoft.com/office/drawing/2014/main" id="{68D8E8F3-FC40-184B-B332-4DA27CFD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7" name="AutoShape 977">
                  <a:extLst>
                    <a:ext uri="{FF2B5EF4-FFF2-40B4-BE49-F238E27FC236}">
                      <a16:creationId xmlns:a16="http://schemas.microsoft.com/office/drawing/2014/main" id="{0EDECD8B-0333-B945-A0B9-EB923B0561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8" name="AutoShape 978">
                  <a:extLst>
                    <a:ext uri="{FF2B5EF4-FFF2-40B4-BE49-F238E27FC236}">
                      <a16:creationId xmlns:a16="http://schemas.microsoft.com/office/drawing/2014/main" id="{6C701197-39E1-9342-985C-C17B4CD97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9" name="Oval 979">
                  <a:extLst>
                    <a:ext uri="{FF2B5EF4-FFF2-40B4-BE49-F238E27FC236}">
                      <a16:creationId xmlns:a16="http://schemas.microsoft.com/office/drawing/2014/main" id="{36907BAD-35A5-864D-9BC0-D6AB6AE515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0" name="Oval 980">
                  <a:extLst>
                    <a:ext uri="{FF2B5EF4-FFF2-40B4-BE49-F238E27FC236}">
                      <a16:creationId xmlns:a16="http://schemas.microsoft.com/office/drawing/2014/main" id="{D2A4BDF5-240B-A547-A854-A8E54F6A66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1" name="Oval 981">
                  <a:extLst>
                    <a:ext uri="{FF2B5EF4-FFF2-40B4-BE49-F238E27FC236}">
                      <a16:creationId xmlns:a16="http://schemas.microsoft.com/office/drawing/2014/main" id="{36A0FAEF-6623-0246-9799-BED3E56C9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2" name="Rectangle 982">
                  <a:extLst>
                    <a:ext uri="{FF2B5EF4-FFF2-40B4-BE49-F238E27FC236}">
                      <a16:creationId xmlns:a16="http://schemas.microsoft.com/office/drawing/2014/main" id="{2C86DB95-9A39-144E-82C0-930EAC6C34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33" name="Group 732">
                <a:extLst>
                  <a:ext uri="{FF2B5EF4-FFF2-40B4-BE49-F238E27FC236}">
                    <a16:creationId xmlns:a16="http://schemas.microsoft.com/office/drawing/2014/main" id="{4599802E-5DCE-8740-82B3-1318B6412EC2}"/>
                  </a:ext>
                </a:extLst>
              </p:cNvPr>
              <p:cNvGrpSpPr/>
              <p:nvPr/>
            </p:nvGrpSpPr>
            <p:grpSpPr>
              <a:xfrm>
                <a:off x="2053502" y="2245186"/>
                <a:ext cx="672582" cy="617342"/>
                <a:chOff x="5275406" y="2711455"/>
                <a:chExt cx="452949" cy="405518"/>
              </a:xfrm>
            </p:grpSpPr>
            <p:pic>
              <p:nvPicPr>
                <p:cNvPr id="734" name="Picture 733" descr="server_rack.png">
                  <a:extLst>
                    <a:ext uri="{FF2B5EF4-FFF2-40B4-BE49-F238E27FC236}">
                      <a16:creationId xmlns:a16="http://schemas.microsoft.com/office/drawing/2014/main" id="{E7A5369B-12BA-534E-89DB-EC5EDF954D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5" name="Picture 734" descr="server_rack.png">
                  <a:extLst>
                    <a:ext uri="{FF2B5EF4-FFF2-40B4-BE49-F238E27FC236}">
                      <a16:creationId xmlns:a16="http://schemas.microsoft.com/office/drawing/2014/main" id="{A1A7AD27-600E-554D-ACF5-603AB2D208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6" name="Picture 735" descr="server_rack.png">
                  <a:extLst>
                    <a:ext uri="{FF2B5EF4-FFF2-40B4-BE49-F238E27FC236}">
                      <a16:creationId xmlns:a16="http://schemas.microsoft.com/office/drawing/2014/main" id="{6352AB59-3424-1947-A902-45E2FFF24CD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  <p:grpSp>
            <p:nvGrpSpPr>
              <p:cNvPr id="737" name="Group 590">
                <a:extLst>
                  <a:ext uri="{FF2B5EF4-FFF2-40B4-BE49-F238E27FC236}">
                    <a16:creationId xmlns:a16="http://schemas.microsoft.com/office/drawing/2014/main" id="{572BBB3E-35BE-7341-92D5-A1D830B307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18085" y="1595547"/>
                <a:ext cx="517401" cy="503916"/>
                <a:chOff x="2839" y="3501"/>
                <a:chExt cx="755" cy="803"/>
              </a:xfrm>
            </p:grpSpPr>
            <p:pic>
              <p:nvPicPr>
                <p:cNvPr id="738" name="Picture 591" descr="desktop_computer_stylized_medium">
                  <a:extLst>
                    <a:ext uri="{FF2B5EF4-FFF2-40B4-BE49-F238E27FC236}">
                      <a16:creationId xmlns:a16="http://schemas.microsoft.com/office/drawing/2014/main" id="{4B6339C5-8B14-B747-B25F-54A251041EA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9" name="Freeform 592">
                  <a:extLst>
                    <a:ext uri="{FF2B5EF4-FFF2-40B4-BE49-F238E27FC236}">
                      <a16:creationId xmlns:a16="http://schemas.microsoft.com/office/drawing/2014/main" id="{C8A47756-1909-F941-BDCB-37836D980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741" name="Group 740">
                <a:extLst>
                  <a:ext uri="{FF2B5EF4-FFF2-40B4-BE49-F238E27FC236}">
                    <a16:creationId xmlns:a16="http://schemas.microsoft.com/office/drawing/2014/main" id="{0CD6FDAC-4A62-F644-A898-08237435CEE7}"/>
                  </a:ext>
                </a:extLst>
              </p:cNvPr>
              <p:cNvGrpSpPr/>
              <p:nvPr/>
            </p:nvGrpSpPr>
            <p:grpSpPr>
              <a:xfrm>
                <a:off x="1609415" y="1428021"/>
                <a:ext cx="748578" cy="712374"/>
                <a:chOff x="8631407" y="2290407"/>
                <a:chExt cx="530702" cy="478009"/>
              </a:xfrm>
            </p:grpSpPr>
            <p:pic>
              <p:nvPicPr>
                <p:cNvPr id="742" name="Picture 568" descr="light2.png">
                  <a:extLst>
                    <a:ext uri="{FF2B5EF4-FFF2-40B4-BE49-F238E27FC236}">
                      <a16:creationId xmlns:a16="http://schemas.microsoft.com/office/drawing/2014/main" id="{80F2F245-5874-164C-BC9E-BD1DF1724A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3" name="Picture 1017" descr="antenna_stylized">
                  <a:extLst>
                    <a:ext uri="{FF2B5EF4-FFF2-40B4-BE49-F238E27FC236}">
                      <a16:creationId xmlns:a16="http://schemas.microsoft.com/office/drawing/2014/main" id="{1AD2A78D-F97F-784F-ACAD-B716A9EDAFB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9" name="Group 788">
                <a:extLst>
                  <a:ext uri="{FF2B5EF4-FFF2-40B4-BE49-F238E27FC236}">
                    <a16:creationId xmlns:a16="http://schemas.microsoft.com/office/drawing/2014/main" id="{8BE00D22-4F3C-6E49-97D4-F851E2CC6728}"/>
                  </a:ext>
                </a:extLst>
              </p:cNvPr>
              <p:cNvGrpSpPr/>
              <p:nvPr/>
            </p:nvGrpSpPr>
            <p:grpSpPr>
              <a:xfrm>
                <a:off x="177500" y="2082690"/>
                <a:ext cx="849312" cy="226109"/>
                <a:chOff x="8493165" y="2029804"/>
                <a:chExt cx="849312" cy="226109"/>
              </a:xfrm>
            </p:grpSpPr>
            <p:pic>
              <p:nvPicPr>
                <p:cNvPr id="790" name="Picture 603" descr="car_icon_small">
                  <a:extLst>
                    <a:ext uri="{FF2B5EF4-FFF2-40B4-BE49-F238E27FC236}">
                      <a16:creationId xmlns:a16="http://schemas.microsoft.com/office/drawing/2014/main" id="{6DCAB099-A51A-9A49-B92D-E7B09B08E02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91" name="Picture 1017" descr="antenna_stylized">
                  <a:extLst>
                    <a:ext uri="{FF2B5EF4-FFF2-40B4-BE49-F238E27FC236}">
                      <a16:creationId xmlns:a16="http://schemas.microsoft.com/office/drawing/2014/main" id="{02B73421-B1D6-C74B-BF10-DBF86596B99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14072" y="1891912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036990DA-17DD-924D-9A43-4A9775E07569}"/>
              </a:ext>
            </a:extLst>
          </p:cNvPr>
          <p:cNvGrpSpPr/>
          <p:nvPr/>
        </p:nvGrpSpPr>
        <p:grpSpPr>
          <a:xfrm>
            <a:off x="1728873" y="5539150"/>
            <a:ext cx="5446393" cy="1149445"/>
            <a:chOff x="1728873" y="5539150"/>
            <a:chExt cx="5446393" cy="1149445"/>
          </a:xfrm>
        </p:grpSpPr>
        <p:sp>
          <p:nvSpPr>
            <p:cNvPr id="838" name="Freeform 417">
              <a:extLst>
                <a:ext uri="{FF2B5EF4-FFF2-40B4-BE49-F238E27FC236}">
                  <a16:creationId xmlns:a16="http://schemas.microsoft.com/office/drawing/2014/main" id="{F705D6E8-49A7-AA46-A818-65E5953E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873" y="5660145"/>
              <a:ext cx="1143514" cy="680533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2" name="Content Placeholder 2">
              <a:extLst>
                <a:ext uri="{FF2B5EF4-FFF2-40B4-BE49-F238E27FC236}">
                  <a16:creationId xmlns:a16="http://schemas.microsoft.com/office/drawing/2014/main" id="{5F6F3EFF-3938-B04A-9425-41262E778239}"/>
                </a:ext>
              </a:extLst>
            </p:cNvPr>
            <p:cNvSpPr txBox="1">
              <a:spLocks/>
            </p:cNvSpPr>
            <p:nvPr/>
          </p:nvSpPr>
          <p:spPr>
            <a:xfrm>
              <a:off x="3142713" y="5539150"/>
              <a:ext cx="4032553" cy="1149445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Networks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collection of devices, routers, links: managed by an organization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</p:grpSp>
      <p:sp>
        <p:nvSpPr>
          <p:cNvPr id="609" name="Slide Number Placeholder 2">
            <a:extLst>
              <a:ext uri="{FF2B5EF4-FFF2-40B4-BE49-F238E27FC236}">
                <a16:creationId xmlns:a16="http://schemas.microsoft.com/office/drawing/2014/main" id="{38380A22-97B4-C742-A3BB-4B30F64E0E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8317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Caravan analogy</a:t>
            </a:r>
            <a:endParaRPr lang="en-US" sz="4400" dirty="0"/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41B12F5C-6331-1347-85AF-E2E9F4F4F811}"/>
              </a:ext>
            </a:extLst>
          </p:cNvPr>
          <p:cNvSpPr txBox="1">
            <a:spLocks noChangeArrowheads="1"/>
          </p:cNvSpPr>
          <p:nvPr/>
        </p:nvSpPr>
        <p:spPr>
          <a:xfrm>
            <a:off x="929148" y="2992271"/>
            <a:ext cx="5377170" cy="33178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car ~ bit; caravan ~ packet; toll service ~ link transmission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 takes 12 sec to service car (bit transmission time)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propagate” at  100 km/hr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long until caravan is lined up before 2nd toll booth?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0" name="Rectangle 4">
            <a:extLst>
              <a:ext uri="{FF2B5EF4-FFF2-40B4-BE49-F238E27FC236}">
                <a16:creationId xmlns:a16="http://schemas.microsoft.com/office/drawing/2014/main" id="{761B03B4-E470-8748-91D1-0F853F7B927D}"/>
              </a:ext>
            </a:extLst>
          </p:cNvPr>
          <p:cNvSpPr txBox="1">
            <a:spLocks noChangeArrowheads="1"/>
          </p:cNvSpPr>
          <p:nvPr/>
        </p:nvSpPr>
        <p:spPr>
          <a:xfrm>
            <a:off x="6776218" y="3006559"/>
            <a:ext cx="4875008" cy="33655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to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push” entire caravan through toll booth onto highway = 12*10 = 120 sec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for last car to propagate from 1st to 2nd toll both: 100km/(100km/hr) = 1 hr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62 minutes</a:t>
            </a:r>
          </a:p>
        </p:txBody>
      </p:sp>
      <p:sp>
        <p:nvSpPr>
          <p:cNvPr id="119" name="Text Box 45">
            <a:extLst>
              <a:ext uri="{FF2B5EF4-FFF2-40B4-BE49-F238E27FC236}">
                <a16:creationId xmlns:a16="http://schemas.microsoft.com/office/drawing/2014/main" id="{A5BF8F48-588A-9542-B2DC-B2F53BE28C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6831" y="2031427"/>
            <a:ext cx="21272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</a:t>
            </a:r>
          </a:p>
        </p:txBody>
      </p:sp>
      <p:sp>
        <p:nvSpPr>
          <p:cNvPr id="113" name="Text Box 48">
            <a:extLst>
              <a:ext uri="{FF2B5EF4-FFF2-40B4-BE49-F238E27FC236}">
                <a16:creationId xmlns:a16="http://schemas.microsoft.com/office/drawing/2014/main" id="{538D52FE-8983-DE48-A549-A9D77BEDF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5981" y="2031428"/>
            <a:ext cx="2343150" cy="708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 booth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link)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031" y="20282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ten-car caravan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2693" y="14789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76318" y="16774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8618" y="14789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" name="Group 43">
            <a:extLst>
              <a:ext uri="{FF2B5EF4-FFF2-40B4-BE49-F238E27FC236}">
                <a16:creationId xmlns:a16="http://schemas.microsoft.com/office/drawing/2014/main" id="{06AB5747-7DF5-054B-A605-678C28B8F023}"/>
              </a:ext>
            </a:extLst>
          </p:cNvPr>
          <p:cNvGrpSpPr>
            <a:grpSpLocks/>
          </p:cNvGrpSpPr>
          <p:nvPr/>
        </p:nvGrpSpPr>
        <p:grpSpPr bwMode="auto">
          <a:xfrm>
            <a:off x="6396831" y="1369439"/>
            <a:ext cx="2127250" cy="1031875"/>
            <a:chOff x="1190" y="938"/>
            <a:chExt cx="1340" cy="650"/>
          </a:xfrm>
        </p:grpSpPr>
        <p:sp>
          <p:nvSpPr>
            <p:cNvPr id="33" name="Rectangle 44">
              <a:extLst>
                <a:ext uri="{FF2B5EF4-FFF2-40B4-BE49-F238E27FC236}">
                  <a16:creationId xmlns:a16="http://schemas.microsoft.com/office/drawing/2014/main" id="{30622299-93C7-C146-B64E-640C3A25A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Text Box 45">
              <a:extLst>
                <a:ext uri="{FF2B5EF4-FFF2-40B4-BE49-F238E27FC236}">
                  <a16:creationId xmlns:a16="http://schemas.microsoft.com/office/drawing/2014/main" id="{489F4DAA-3FA9-864E-AD92-AF346BDBE8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35" name="Group 46">
            <a:extLst>
              <a:ext uri="{FF2B5EF4-FFF2-40B4-BE49-F238E27FC236}">
                <a16:creationId xmlns:a16="http://schemas.microsoft.com/office/drawing/2014/main" id="{5A542ED3-A756-0848-962E-AB4EE1D071F5}"/>
              </a:ext>
            </a:extLst>
          </p:cNvPr>
          <p:cNvGrpSpPr>
            <a:grpSpLocks/>
          </p:cNvGrpSpPr>
          <p:nvPr/>
        </p:nvGrpSpPr>
        <p:grpSpPr bwMode="auto">
          <a:xfrm>
            <a:off x="3405981" y="1369440"/>
            <a:ext cx="2343150" cy="1370014"/>
            <a:chOff x="1103" y="938"/>
            <a:chExt cx="1476" cy="863"/>
          </a:xfrm>
        </p:grpSpPr>
        <p:sp>
          <p:nvSpPr>
            <p:cNvPr id="36" name="Rectangle 47">
              <a:extLst>
                <a:ext uri="{FF2B5EF4-FFF2-40B4-BE49-F238E27FC236}">
                  <a16:creationId xmlns:a16="http://schemas.microsoft.com/office/drawing/2014/main" id="{510AF9A5-1454-E54A-90C7-636E81FB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Text Box 48">
              <a:extLst>
                <a:ext uri="{FF2B5EF4-FFF2-40B4-BE49-F238E27FC236}">
                  <a16:creationId xmlns:a16="http://schemas.microsoft.com/office/drawing/2014/main" id="{AD1BF2BA-C5C0-9C44-A5CB-B96F3F468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 booth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(aka link)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8" name="Line 51">
            <a:extLst>
              <a:ext uri="{FF2B5EF4-FFF2-40B4-BE49-F238E27FC236}">
                <a16:creationId xmlns:a16="http://schemas.microsoft.com/office/drawing/2014/main" id="{CFEC8BD7-A104-544E-81BD-EB48859B2D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Line 53">
            <a:extLst>
              <a:ext uri="{FF2B5EF4-FFF2-40B4-BE49-F238E27FC236}">
                <a16:creationId xmlns:a16="http://schemas.microsoft.com/office/drawing/2014/main" id="{5D81F632-C42E-7F46-B3A6-E3822C140C8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76318" y="16774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Oval 56">
            <a:extLst>
              <a:ext uri="{FF2B5EF4-FFF2-40B4-BE49-F238E27FC236}">
                <a16:creationId xmlns:a16="http://schemas.microsoft.com/office/drawing/2014/main" id="{71A8F2B0-A705-BB40-B880-82FE39A58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80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" name="Oval 57">
            <a:extLst>
              <a:ext uri="{FF2B5EF4-FFF2-40B4-BE49-F238E27FC236}">
                <a16:creationId xmlns:a16="http://schemas.microsoft.com/office/drawing/2014/main" id="{524F089B-1FA8-1146-BBBE-36DECB41D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04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2" name="Oval 58">
            <a:extLst>
              <a:ext uri="{FF2B5EF4-FFF2-40B4-BE49-F238E27FC236}">
                <a16:creationId xmlns:a16="http://schemas.microsoft.com/office/drawing/2014/main" id="{CC5B0640-3D1B-084C-A930-6F9BBA4F8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4281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3" name="Group 61">
            <a:extLst>
              <a:ext uri="{FF2B5EF4-FFF2-40B4-BE49-F238E27FC236}">
                <a16:creationId xmlns:a16="http://schemas.microsoft.com/office/drawing/2014/main" id="{CB01D88B-27F5-5647-8AFC-25FBA13C651E}"/>
              </a:ext>
            </a:extLst>
          </p:cNvPr>
          <p:cNvGrpSpPr>
            <a:grpSpLocks/>
          </p:cNvGrpSpPr>
          <p:nvPr/>
        </p:nvGrpSpPr>
        <p:grpSpPr bwMode="auto">
          <a:xfrm>
            <a:off x="3931443" y="1280539"/>
            <a:ext cx="458788" cy="777875"/>
            <a:chOff x="2365" y="1352"/>
            <a:chExt cx="1022" cy="1616"/>
          </a:xfrm>
        </p:grpSpPr>
        <p:pic>
          <p:nvPicPr>
            <p:cNvPr id="44" name="Picture 62">
              <a:extLst>
                <a:ext uri="{FF2B5EF4-FFF2-40B4-BE49-F238E27FC236}">
                  <a16:creationId xmlns:a16="http://schemas.microsoft.com/office/drawing/2014/main" id="{2521BC6C-BFAD-AF46-8C2F-BB6A2B12C4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Rectangle 63">
              <a:extLst>
                <a:ext uri="{FF2B5EF4-FFF2-40B4-BE49-F238E27FC236}">
                  <a16:creationId xmlns:a16="http://schemas.microsoft.com/office/drawing/2014/main" id="{1AC1258A-A5AB-CC4B-91E1-77A558529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6" name="Group 65">
            <a:extLst>
              <a:ext uri="{FF2B5EF4-FFF2-40B4-BE49-F238E27FC236}">
                <a16:creationId xmlns:a16="http://schemas.microsoft.com/office/drawing/2014/main" id="{05A19510-C48C-F947-9C95-9F7A3D3055AF}"/>
              </a:ext>
            </a:extLst>
          </p:cNvPr>
          <p:cNvGrpSpPr>
            <a:grpSpLocks/>
          </p:cNvGrpSpPr>
          <p:nvPr/>
        </p:nvGrpSpPr>
        <p:grpSpPr bwMode="auto">
          <a:xfrm>
            <a:off x="6854031" y="1309114"/>
            <a:ext cx="458788" cy="777875"/>
            <a:chOff x="2365" y="1352"/>
            <a:chExt cx="1022" cy="1616"/>
          </a:xfrm>
        </p:grpSpPr>
        <p:pic>
          <p:nvPicPr>
            <p:cNvPr id="47" name="Picture 66">
              <a:extLst>
                <a:ext uri="{FF2B5EF4-FFF2-40B4-BE49-F238E27FC236}">
                  <a16:creationId xmlns:a16="http://schemas.microsoft.com/office/drawing/2014/main" id="{F539DA4F-C554-D54B-9D36-5BF94E02E9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Rectangle 67">
              <a:extLst>
                <a:ext uri="{FF2B5EF4-FFF2-40B4-BE49-F238E27FC236}">
                  <a16:creationId xmlns:a16="http://schemas.microsoft.com/office/drawing/2014/main" id="{F1E97A61-BADD-EA4E-9AF6-9F24A20DF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9" name="Line 68">
            <a:extLst>
              <a:ext uri="{FF2B5EF4-FFF2-40B4-BE49-F238E27FC236}">
                <a16:creationId xmlns:a16="http://schemas.microsoft.com/office/drawing/2014/main" id="{09207649-7747-E04F-84F0-159AAAF17088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Right Brace 49">
            <a:extLst>
              <a:ext uri="{FF2B5EF4-FFF2-40B4-BE49-F238E27FC236}">
                <a16:creationId xmlns:a16="http://schemas.microsoft.com/office/drawing/2014/main" id="{9A2E784B-3825-EA48-A706-36950E7815AA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1" name="Picture 2" descr="Icon Car Symbol - Free image on Pixabay">
            <a:extLst>
              <a:ext uri="{FF2B5EF4-FFF2-40B4-BE49-F238E27FC236}">
                <a16:creationId xmlns:a16="http://schemas.microsoft.com/office/drawing/2014/main" id="{D165B63F-B828-E74D-BC98-7880A92413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3543" y="1391341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2" descr="Icon Car Symbol - Free image on Pixabay">
            <a:extLst>
              <a:ext uri="{FF2B5EF4-FFF2-40B4-BE49-F238E27FC236}">
                <a16:creationId xmlns:a16="http://schemas.microsoft.com/office/drawing/2014/main" id="{0761F322-3712-964E-8FCE-994E52A145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1164" y="1388802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2" descr="Icon Car Symbol - Free image on Pixabay">
            <a:extLst>
              <a:ext uri="{FF2B5EF4-FFF2-40B4-BE49-F238E27FC236}">
                <a16:creationId xmlns:a16="http://schemas.microsoft.com/office/drawing/2014/main" id="{5ADA62AE-E69A-1B42-A91A-6D7F0B7386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6100" y="1389538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Line 68">
            <a:extLst>
              <a:ext uri="{FF2B5EF4-FFF2-40B4-BE49-F238E27FC236}">
                <a16:creationId xmlns:a16="http://schemas.microsoft.com/office/drawing/2014/main" id="{6B3DB616-2953-2245-B6FD-44CB696E2F5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8893" y="16647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" name="Group 43">
            <a:extLst>
              <a:ext uri="{FF2B5EF4-FFF2-40B4-BE49-F238E27FC236}">
                <a16:creationId xmlns:a16="http://schemas.microsoft.com/office/drawing/2014/main" id="{AD98D210-8B44-BC4B-BB55-D9C305D9A8EF}"/>
              </a:ext>
            </a:extLst>
          </p:cNvPr>
          <p:cNvGrpSpPr>
            <a:grpSpLocks/>
          </p:cNvGrpSpPr>
          <p:nvPr/>
        </p:nvGrpSpPr>
        <p:grpSpPr bwMode="auto">
          <a:xfrm>
            <a:off x="9203531" y="1356739"/>
            <a:ext cx="2127250" cy="1031875"/>
            <a:chOff x="1190" y="938"/>
            <a:chExt cx="1340" cy="650"/>
          </a:xfrm>
        </p:grpSpPr>
        <p:sp>
          <p:nvSpPr>
            <p:cNvPr id="56" name="Rectangle 44">
              <a:extLst>
                <a:ext uri="{FF2B5EF4-FFF2-40B4-BE49-F238E27FC236}">
                  <a16:creationId xmlns:a16="http://schemas.microsoft.com/office/drawing/2014/main" id="{C976B470-4CCA-E04F-AB63-C0C9D5358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7" name="Text Box 45">
              <a:extLst>
                <a:ext uri="{FF2B5EF4-FFF2-40B4-BE49-F238E27FC236}">
                  <a16:creationId xmlns:a16="http://schemas.microsoft.com/office/drawing/2014/main" id="{10CACC73-3E42-4C4B-B40A-F055DE27E5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58" name="Group 65">
            <a:extLst>
              <a:ext uri="{FF2B5EF4-FFF2-40B4-BE49-F238E27FC236}">
                <a16:creationId xmlns:a16="http://schemas.microsoft.com/office/drawing/2014/main" id="{9CCAA23B-821D-EC4E-873D-FE238A289978}"/>
              </a:ext>
            </a:extLst>
          </p:cNvPr>
          <p:cNvGrpSpPr>
            <a:grpSpLocks/>
          </p:cNvGrpSpPr>
          <p:nvPr/>
        </p:nvGrpSpPr>
        <p:grpSpPr bwMode="auto">
          <a:xfrm>
            <a:off x="9660731" y="1296414"/>
            <a:ext cx="458788" cy="777875"/>
            <a:chOff x="2365" y="1352"/>
            <a:chExt cx="1022" cy="1616"/>
          </a:xfrm>
        </p:grpSpPr>
        <p:pic>
          <p:nvPicPr>
            <p:cNvPr id="61" name="Picture 66">
              <a:extLst>
                <a:ext uri="{FF2B5EF4-FFF2-40B4-BE49-F238E27FC236}">
                  <a16:creationId xmlns:a16="http://schemas.microsoft.com/office/drawing/2014/main" id="{94B859A0-D13F-BA4F-924A-14098A58B6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" name="Rectangle 67">
              <a:extLst>
                <a:ext uri="{FF2B5EF4-FFF2-40B4-BE49-F238E27FC236}">
                  <a16:creationId xmlns:a16="http://schemas.microsoft.com/office/drawing/2014/main" id="{2DE93029-6EA6-D047-B25C-ABEC9DA2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5" name="Line 68">
            <a:extLst>
              <a:ext uri="{FF2B5EF4-FFF2-40B4-BE49-F238E27FC236}">
                <a16:creationId xmlns:a16="http://schemas.microsoft.com/office/drawing/2014/main" id="{B524C2FA-FE76-D04A-BA84-9E7D36987924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8893" y="16647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Slide Number Placeholder 5">
            <a:extLst>
              <a:ext uri="{FF2B5EF4-FFF2-40B4-BE49-F238E27FC236}">
                <a16:creationId xmlns:a16="http://schemas.microsoft.com/office/drawing/2014/main" id="{CF89E173-FF75-8A40-9D32-9F66CEC7EE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3255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build="p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Caravan analogy</a:t>
            </a:r>
            <a:endParaRPr lang="en-US" sz="4400" dirty="0"/>
          </a:p>
        </p:txBody>
      </p:sp>
      <p:grpSp>
        <p:nvGrpSpPr>
          <p:cNvPr id="62" name="Group 43">
            <a:extLst>
              <a:ext uri="{FF2B5EF4-FFF2-40B4-BE49-F238E27FC236}">
                <a16:creationId xmlns:a16="http://schemas.microsoft.com/office/drawing/2014/main" id="{A680721C-C41B-034D-A8A4-9579FCA6E54B}"/>
              </a:ext>
            </a:extLst>
          </p:cNvPr>
          <p:cNvGrpSpPr>
            <a:grpSpLocks/>
          </p:cNvGrpSpPr>
          <p:nvPr/>
        </p:nvGrpSpPr>
        <p:grpSpPr bwMode="auto">
          <a:xfrm>
            <a:off x="7158831" y="1420239"/>
            <a:ext cx="2127250" cy="1031875"/>
            <a:chOff x="1190" y="938"/>
            <a:chExt cx="1340" cy="650"/>
          </a:xfrm>
        </p:grpSpPr>
        <p:sp>
          <p:nvSpPr>
            <p:cNvPr id="118" name="Rectangle 44">
              <a:extLst>
                <a:ext uri="{FF2B5EF4-FFF2-40B4-BE49-F238E27FC236}">
                  <a16:creationId xmlns:a16="http://schemas.microsoft.com/office/drawing/2014/main" id="{0075AD55-9B7E-3845-84B9-5FC47820E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Text Box 45">
              <a:extLst>
                <a:ext uri="{FF2B5EF4-FFF2-40B4-BE49-F238E27FC236}">
                  <a16:creationId xmlns:a16="http://schemas.microsoft.com/office/drawing/2014/main" id="{A5BF8F48-588A-9542-B2DC-B2F53BE28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64" name="Group 46">
            <a:extLst>
              <a:ext uri="{FF2B5EF4-FFF2-40B4-BE49-F238E27FC236}">
                <a16:creationId xmlns:a16="http://schemas.microsoft.com/office/drawing/2014/main" id="{1E0845E3-4965-264F-85B3-251A72857D5C}"/>
              </a:ext>
            </a:extLst>
          </p:cNvPr>
          <p:cNvGrpSpPr>
            <a:grpSpLocks/>
          </p:cNvGrpSpPr>
          <p:nvPr/>
        </p:nvGrpSpPr>
        <p:grpSpPr bwMode="auto">
          <a:xfrm>
            <a:off x="4167981" y="1420240"/>
            <a:ext cx="2343150" cy="1370014"/>
            <a:chOff x="1103" y="938"/>
            <a:chExt cx="1476" cy="863"/>
          </a:xfrm>
        </p:grpSpPr>
        <p:sp>
          <p:nvSpPr>
            <p:cNvPr id="112" name="Rectangle 47">
              <a:extLst>
                <a:ext uri="{FF2B5EF4-FFF2-40B4-BE49-F238E27FC236}">
                  <a16:creationId xmlns:a16="http://schemas.microsoft.com/office/drawing/2014/main" id="{26085591-8185-6B44-97FE-F1C550916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Text Box 48">
              <a:extLst>
                <a:ext uri="{FF2B5EF4-FFF2-40B4-BE49-F238E27FC236}">
                  <a16:creationId xmlns:a16="http://schemas.microsoft.com/office/drawing/2014/main" id="{538D52FE-8983-DE48-A549-A9D77BEDF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 booth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(aka router)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9031" y="20790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ten-car caravan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5881" y="17298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4693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38318" y="17282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0618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3" name="Line 55">
            <a:extLst>
              <a:ext uri="{FF2B5EF4-FFF2-40B4-BE49-F238E27FC236}">
                <a16:creationId xmlns:a16="http://schemas.microsoft.com/office/drawing/2014/main" id="{169E470E-C0E6-F24E-B1E7-18A05B9767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670045" y="1728214"/>
            <a:ext cx="46955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Oval 56">
            <a:extLst>
              <a:ext uri="{FF2B5EF4-FFF2-40B4-BE49-F238E27FC236}">
                <a16:creationId xmlns:a16="http://schemas.microsoft.com/office/drawing/2014/main" id="{F868A4D3-B48D-C848-B37D-F3B07B765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0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" name="Oval 57">
            <a:extLst>
              <a:ext uri="{FF2B5EF4-FFF2-40B4-BE49-F238E27FC236}">
                <a16:creationId xmlns:a16="http://schemas.microsoft.com/office/drawing/2014/main" id="{56EAFA29-975D-474A-97BF-AFC41E8AC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24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6" name="Oval 58">
            <a:extLst>
              <a:ext uri="{FF2B5EF4-FFF2-40B4-BE49-F238E27FC236}">
                <a16:creationId xmlns:a16="http://schemas.microsoft.com/office/drawing/2014/main" id="{0E771CCE-C6A6-1E4D-A15A-E66651C3A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6281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78" name="Picture 59" descr="MCj03985170000[1]">
            <a:extLst>
              <a:ext uri="{FF2B5EF4-FFF2-40B4-BE49-F238E27FC236}">
                <a16:creationId xmlns:a16="http://schemas.microsoft.com/office/drawing/2014/main" id="{9CEB139B-515D-B54C-9C5C-AEB0E8CB6E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74231" y="1640902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" name="Picture 60" descr="MCj03985170000[1]">
            <a:extLst>
              <a:ext uri="{FF2B5EF4-FFF2-40B4-BE49-F238E27FC236}">
                <a16:creationId xmlns:a16="http://schemas.microsoft.com/office/drawing/2014/main" id="{6ACBF8D8-9A26-364E-A17B-BFCD2AA9A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107406" y="16361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" name="Group 61">
            <a:extLst>
              <a:ext uri="{FF2B5EF4-FFF2-40B4-BE49-F238E27FC236}">
                <a16:creationId xmlns:a16="http://schemas.microsoft.com/office/drawing/2014/main" id="{A95B855D-1C6D-414B-9F22-7729104A5F20}"/>
              </a:ext>
            </a:extLst>
          </p:cNvPr>
          <p:cNvGrpSpPr>
            <a:grpSpLocks/>
          </p:cNvGrpSpPr>
          <p:nvPr/>
        </p:nvGrpSpPr>
        <p:grpSpPr bwMode="auto">
          <a:xfrm>
            <a:off x="4693443" y="1331339"/>
            <a:ext cx="458788" cy="777875"/>
            <a:chOff x="2365" y="1352"/>
            <a:chExt cx="1022" cy="1616"/>
          </a:xfrm>
        </p:grpSpPr>
        <p:pic>
          <p:nvPicPr>
            <p:cNvPr id="110" name="Picture 62">
              <a:extLst>
                <a:ext uri="{FF2B5EF4-FFF2-40B4-BE49-F238E27FC236}">
                  <a16:creationId xmlns:a16="http://schemas.microsoft.com/office/drawing/2014/main" id="{EB674B22-7E46-2C44-AF9F-1E555966BB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Rectangle 63">
              <a:extLst>
                <a:ext uri="{FF2B5EF4-FFF2-40B4-BE49-F238E27FC236}">
                  <a16:creationId xmlns:a16="http://schemas.microsoft.com/office/drawing/2014/main" id="{F01353DF-CFF9-1647-A044-1F49D6785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pic>
        <p:nvPicPr>
          <p:cNvPr id="105" name="Picture 64" descr="MCj03985170000[1]">
            <a:extLst>
              <a:ext uri="{FF2B5EF4-FFF2-40B4-BE49-F238E27FC236}">
                <a16:creationId xmlns:a16="http://schemas.microsoft.com/office/drawing/2014/main" id="{2A0D7193-16A0-CF44-BE21-F6AC69F7BC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37818" y="16615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6" name="Group 65">
            <a:extLst>
              <a:ext uri="{FF2B5EF4-FFF2-40B4-BE49-F238E27FC236}">
                <a16:creationId xmlns:a16="http://schemas.microsoft.com/office/drawing/2014/main" id="{164B693F-1E0D-484C-BAAB-59C095BE0057}"/>
              </a:ext>
            </a:extLst>
          </p:cNvPr>
          <p:cNvGrpSpPr>
            <a:grpSpLocks/>
          </p:cNvGrpSpPr>
          <p:nvPr/>
        </p:nvGrpSpPr>
        <p:grpSpPr bwMode="auto">
          <a:xfrm>
            <a:off x="7616031" y="1359914"/>
            <a:ext cx="458788" cy="777875"/>
            <a:chOff x="2365" y="1352"/>
            <a:chExt cx="1022" cy="1616"/>
          </a:xfrm>
        </p:grpSpPr>
        <p:pic>
          <p:nvPicPr>
            <p:cNvPr id="108" name="Picture 66">
              <a:extLst>
                <a:ext uri="{FF2B5EF4-FFF2-40B4-BE49-F238E27FC236}">
                  <a16:creationId xmlns:a16="http://schemas.microsoft.com/office/drawing/2014/main" id="{3F538F10-B988-2C46-8412-F651183076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Rectangle 67">
              <a:extLst>
                <a:ext uri="{FF2B5EF4-FFF2-40B4-BE49-F238E27FC236}">
                  <a16:creationId xmlns:a16="http://schemas.microsoft.com/office/drawing/2014/main" id="{DDC87F5E-7874-804E-8DFC-06A9845A6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4193" y="17282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3376644" y="8145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E0A20531-724F-544A-A148-70EAC3D3CAB0}"/>
              </a:ext>
            </a:extLst>
          </p:cNvPr>
          <p:cNvSpPr txBox="1">
            <a:spLocks noChangeArrowheads="1"/>
          </p:cNvSpPr>
          <p:nvPr/>
        </p:nvSpPr>
        <p:spPr>
          <a:xfrm>
            <a:off x="825267" y="3347774"/>
            <a:ext cx="10515600" cy="16550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suppose cars now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propagate” at 1000 km/hr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 suppose toll booth now takes one min to service a car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Will cars arrive to 2nd booth before all cars serviced at first booth?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17691AC2-D326-384F-9424-A457AB12E339}"/>
              </a:ext>
            </a:extLst>
          </p:cNvPr>
          <p:cNvSpPr txBox="1">
            <a:spLocks noChangeArrowheads="1"/>
          </p:cNvSpPr>
          <p:nvPr/>
        </p:nvSpPr>
        <p:spPr>
          <a:xfrm>
            <a:off x="1127510" y="4881442"/>
            <a:ext cx="10649258" cy="14674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 Yes!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after 7 min, first car arrives at second booth; three cars still at first booth</a:t>
            </a:r>
          </a:p>
        </p:txBody>
      </p:sp>
      <p:sp>
        <p:nvSpPr>
          <p:cNvPr id="31" name="Slide Number Placeholder 5">
            <a:extLst>
              <a:ext uri="{FF2B5EF4-FFF2-40B4-BE49-F238E27FC236}">
                <a16:creationId xmlns:a16="http://schemas.microsoft.com/office/drawing/2014/main" id="{7CC7459C-C116-164E-B088-1D243F2DD5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659800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>
                <a:ea typeface="ＭＳ Ｐゴシック" panose="020B0600070205080204" pitchFamily="34" charset="-128"/>
              </a:rPr>
              <a:t>Packet q</a:t>
            </a:r>
            <a:r>
              <a:rPr lang="en-US" sz="4400" dirty="0">
                <a:ea typeface="ＭＳ Ｐゴシック" panose="020B0600070205080204" pitchFamily="34" charset="-128"/>
              </a:rPr>
              <a:t>ueueing delay (revisited)</a:t>
            </a:r>
            <a:endParaRPr lang="en-US" sz="4400" dirty="0"/>
          </a:p>
        </p:txBody>
      </p:sp>
      <p:sp>
        <p:nvSpPr>
          <p:cNvPr id="34" name="Rectangle 3">
            <a:extLst>
              <a:ext uri="{FF2B5EF4-FFF2-40B4-BE49-F238E27FC236}">
                <a16:creationId xmlns:a16="http://schemas.microsoft.com/office/drawing/2014/main" id="{98FB6AB4-1235-1542-AA41-4826D9F4BEA2}"/>
              </a:ext>
            </a:extLst>
          </p:cNvPr>
          <p:cNvSpPr txBox="1">
            <a:spLocks noChangeArrowheads="1"/>
          </p:cNvSpPr>
          <p:nvPr/>
        </p:nvSpPr>
        <p:spPr>
          <a:xfrm>
            <a:off x="919843" y="1385661"/>
            <a:ext cx="5655128" cy="17811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0188" marR="0" lvl="0" indent="-2301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average packet arrival rate</a:t>
            </a:r>
          </a:p>
          <a:p>
            <a:pPr marL="230188" marR="0" lvl="0" indent="-2301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packet length (bits)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link bandwidth (bit transmission rate)</a:t>
            </a:r>
          </a:p>
        </p:txBody>
      </p:sp>
      <p:sp>
        <p:nvSpPr>
          <p:cNvPr id="36" name="Rectangle 62">
            <a:extLst>
              <a:ext uri="{FF2B5EF4-FFF2-40B4-BE49-F238E27FC236}">
                <a16:creationId xmlns:a16="http://schemas.microsoft.com/office/drawing/2014/main" id="{A8C042B3-2BC8-9D42-8821-9A5ACDA9F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2543" y="4263423"/>
            <a:ext cx="5975117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1775" indent="-23177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31775" marR="0" lvl="0" indent="-2317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~ 0: avg. queueing delay small</a:t>
            </a:r>
          </a:p>
          <a:p>
            <a:pPr marL="231775" marR="0" lvl="0" indent="-2317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-&gt; 1: avg. queueing delay large</a:t>
            </a:r>
          </a:p>
          <a:p>
            <a:pPr marL="231775" marR="0" lvl="0" indent="-231775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&gt; 1: more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work” arriving  is more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than can be serviced -  average delay infinite!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960A8A-B0F3-FD4C-B50A-E891A58C0AC4}"/>
              </a:ext>
            </a:extLst>
          </p:cNvPr>
          <p:cNvGrpSpPr/>
          <p:nvPr/>
        </p:nvGrpSpPr>
        <p:grpSpPr>
          <a:xfrm>
            <a:off x="8407167" y="4367394"/>
            <a:ext cx="2782888" cy="2261260"/>
            <a:chOff x="8407167" y="4367394"/>
            <a:chExt cx="2782888" cy="2261260"/>
          </a:xfrm>
        </p:grpSpPr>
        <p:pic>
          <p:nvPicPr>
            <p:cNvPr id="38" name="Picture 13">
              <a:extLst>
                <a:ext uri="{FF2B5EF4-FFF2-40B4-BE49-F238E27FC236}">
                  <a16:creationId xmlns:a16="http://schemas.microsoft.com/office/drawing/2014/main" id="{B1A5FAD0-089C-3344-A046-DF1A7F274F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3830" y="5047839"/>
              <a:ext cx="1546225" cy="1239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" name="Picture 14">
              <a:extLst>
                <a:ext uri="{FF2B5EF4-FFF2-40B4-BE49-F238E27FC236}">
                  <a16:creationId xmlns:a16="http://schemas.microsoft.com/office/drawing/2014/main" id="{15A78139-2E6F-1241-B632-699E1D391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7167" y="4471879"/>
              <a:ext cx="1481138" cy="1117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" name="Text Box 15">
              <a:extLst>
                <a:ext uri="{FF2B5EF4-FFF2-40B4-BE49-F238E27FC236}">
                  <a16:creationId xmlns:a16="http://schemas.microsoft.com/office/drawing/2014/main" id="{2773BEED-18F1-E045-9842-B0961DCCE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9087" y="4367394"/>
              <a:ext cx="95410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~ 0</a:t>
              </a:r>
            </a:p>
          </p:txBody>
        </p:sp>
        <p:sp>
          <p:nvSpPr>
            <p:cNvPr id="41" name="Text Box 16">
              <a:extLst>
                <a:ext uri="{FF2B5EF4-FFF2-40B4-BE49-F238E27FC236}">
                  <a16:creationId xmlns:a16="http://schemas.microsoft.com/office/drawing/2014/main" id="{1431E193-344C-D942-A74A-5CEEDF81F3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43830" y="6259322"/>
              <a:ext cx="102463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 -&gt; 1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4CBB938-955C-5845-9EF9-984B02536D24}"/>
              </a:ext>
            </a:extLst>
          </p:cNvPr>
          <p:cNvGrpSpPr/>
          <p:nvPr/>
        </p:nvGrpSpPr>
        <p:grpSpPr>
          <a:xfrm>
            <a:off x="8001634" y="1103085"/>
            <a:ext cx="3246937" cy="2992869"/>
            <a:chOff x="7232377" y="708301"/>
            <a:chExt cx="3769920" cy="3402168"/>
          </a:xfrm>
        </p:grpSpPr>
        <p:sp>
          <p:nvSpPr>
            <p:cNvPr id="43" name="Rectangle 61">
              <a:extLst>
                <a:ext uri="{FF2B5EF4-FFF2-40B4-BE49-F238E27FC236}">
                  <a16:creationId xmlns:a16="http://schemas.microsoft.com/office/drawing/2014/main" id="{73B85C70-6AD3-A74E-B899-2CAB2E6D8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1311" y="3605438"/>
              <a:ext cx="2911022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traffic intensity =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</a:t>
              </a:r>
            </a:p>
          </p:txBody>
        </p:sp>
        <p:sp>
          <p:nvSpPr>
            <p:cNvPr id="44" name="Rectangle 61">
              <a:extLst>
                <a:ext uri="{FF2B5EF4-FFF2-40B4-BE49-F238E27FC236}">
                  <a16:creationId xmlns:a16="http://schemas.microsoft.com/office/drawing/2014/main" id="{D565FA6F-EE7F-1947-B171-B184CC6468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6114777" y="2075824"/>
              <a:ext cx="2740025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average  queueing delay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0ADD9BD-AAA5-0A4C-A989-80C8555AF5C9}"/>
                </a:ext>
              </a:extLst>
            </p:cNvPr>
            <p:cNvCxnSpPr/>
            <p:nvPr/>
          </p:nvCxnSpPr>
          <p:spPr>
            <a:xfrm>
              <a:off x="7616120" y="3540100"/>
              <a:ext cx="338617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092D706D-5B93-BF40-B02A-097828633F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601372" y="1041103"/>
              <a:ext cx="0" cy="250593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0D82080-1EB0-1D48-9322-5FD97E7CB228}"/>
                </a:ext>
              </a:extLst>
            </p:cNvPr>
            <p:cNvSpPr/>
            <p:nvPr/>
          </p:nvSpPr>
          <p:spPr>
            <a:xfrm>
              <a:off x="7616120" y="708301"/>
              <a:ext cx="2743200" cy="2816942"/>
            </a:xfrm>
            <a:custGeom>
              <a:avLst/>
              <a:gdLst>
                <a:gd name="connsiteX0" fmla="*/ 0 w 2743200"/>
                <a:gd name="connsiteY0" fmla="*/ 2816942 h 2824866"/>
                <a:gd name="connsiteX1" fmla="*/ 663677 w 2743200"/>
                <a:gd name="connsiteY1" fmla="*/ 2802193 h 2824866"/>
                <a:gd name="connsiteX2" fmla="*/ 1976284 w 2743200"/>
                <a:gd name="connsiteY2" fmla="*/ 2625212 h 2824866"/>
                <a:gd name="connsiteX3" fmla="*/ 2551471 w 2743200"/>
                <a:gd name="connsiteY3" fmla="*/ 1946787 h 2824866"/>
                <a:gd name="connsiteX4" fmla="*/ 2743200 w 2743200"/>
                <a:gd name="connsiteY4" fmla="*/ 0 h 2824866"/>
                <a:gd name="connsiteX0" fmla="*/ 0 w 2743200"/>
                <a:gd name="connsiteY0" fmla="*/ 2816942 h 2821238"/>
                <a:gd name="connsiteX1" fmla="*/ 663677 w 2743200"/>
                <a:gd name="connsiteY1" fmla="*/ 2802193 h 2821238"/>
                <a:gd name="connsiteX2" fmla="*/ 1976284 w 2743200"/>
                <a:gd name="connsiteY2" fmla="*/ 2625212 h 2821238"/>
                <a:gd name="connsiteX3" fmla="*/ 2551471 w 2743200"/>
                <a:gd name="connsiteY3" fmla="*/ 1946787 h 2821238"/>
                <a:gd name="connsiteX4" fmla="*/ 2743200 w 2743200"/>
                <a:gd name="connsiteY4" fmla="*/ 0 h 2821238"/>
                <a:gd name="connsiteX0" fmla="*/ 0 w 2743200"/>
                <a:gd name="connsiteY0" fmla="*/ 2816942 h 2816942"/>
                <a:gd name="connsiteX1" fmla="*/ 663677 w 2743200"/>
                <a:gd name="connsiteY1" fmla="*/ 2802193 h 2816942"/>
                <a:gd name="connsiteX2" fmla="*/ 1976284 w 2743200"/>
                <a:gd name="connsiteY2" fmla="*/ 2625212 h 2816942"/>
                <a:gd name="connsiteX3" fmla="*/ 2551471 w 2743200"/>
                <a:gd name="connsiteY3" fmla="*/ 1946787 h 2816942"/>
                <a:gd name="connsiteX4" fmla="*/ 2743200 w 2743200"/>
                <a:gd name="connsiteY4" fmla="*/ 0 h 2816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3200" h="2816942">
                  <a:moveTo>
                    <a:pt x="0" y="2816942"/>
                  </a:moveTo>
                  <a:cubicBezTo>
                    <a:pt x="363998" y="2816020"/>
                    <a:pt x="477171" y="2811923"/>
                    <a:pt x="663677" y="2802193"/>
                  </a:cubicBezTo>
                  <a:cubicBezTo>
                    <a:pt x="850183" y="2792463"/>
                    <a:pt x="1661652" y="2767780"/>
                    <a:pt x="1976284" y="2625212"/>
                  </a:cubicBezTo>
                  <a:cubicBezTo>
                    <a:pt x="2290916" y="2482644"/>
                    <a:pt x="2423652" y="2384322"/>
                    <a:pt x="2551471" y="1946787"/>
                  </a:cubicBezTo>
                  <a:cubicBezTo>
                    <a:pt x="2679290" y="1509252"/>
                    <a:pt x="2711245" y="754626"/>
                    <a:pt x="2743200" y="0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AD56710D-BCD1-D24F-A4F9-77096E20A7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442559" y="1034169"/>
              <a:ext cx="0" cy="2505931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Rectangle 61">
              <a:extLst>
                <a:ext uri="{FF2B5EF4-FFF2-40B4-BE49-F238E27FC236}">
                  <a16:creationId xmlns:a16="http://schemas.microsoft.com/office/drawing/2014/main" id="{0FBDF69D-B808-184B-8874-313F4C390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4306" y="3605644"/>
              <a:ext cx="509587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US" altLang="en-US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68DE26F-E1EB-6340-A73C-A69AEE44E1A3}"/>
              </a:ext>
            </a:extLst>
          </p:cNvPr>
          <p:cNvGrpSpPr/>
          <p:nvPr/>
        </p:nvGrpSpPr>
        <p:grpSpPr>
          <a:xfrm>
            <a:off x="1199878" y="3314700"/>
            <a:ext cx="3457968" cy="523220"/>
            <a:chOff x="1211074" y="3275230"/>
            <a:chExt cx="3457968" cy="52322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D8FA4E1-6E52-6E45-BE14-7A8BD35AF254}"/>
                </a:ext>
              </a:extLst>
            </p:cNvPr>
            <p:cNvSpPr txBox="1"/>
            <p:nvPr/>
          </p:nvSpPr>
          <p:spPr>
            <a:xfrm>
              <a:off x="2188876" y="3327958"/>
              <a:ext cx="248016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service rate of bits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01B4976-C8AE-174D-9311-91F8A265BA23}"/>
                </a:ext>
              </a:extLst>
            </p:cNvPr>
            <p:cNvSpPr txBox="1"/>
            <p:nvPr/>
          </p:nvSpPr>
          <p:spPr>
            <a:xfrm>
              <a:off x="1211074" y="3275230"/>
              <a:ext cx="38023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721EE9D-CD4D-004A-84CA-31C281B024A8}"/>
              </a:ext>
            </a:extLst>
          </p:cNvPr>
          <p:cNvGrpSpPr/>
          <p:nvPr/>
        </p:nvGrpSpPr>
        <p:grpSpPr>
          <a:xfrm>
            <a:off x="1066278" y="2847705"/>
            <a:ext cx="3490678" cy="523220"/>
            <a:chOff x="1066278" y="2873829"/>
            <a:chExt cx="3490678" cy="52322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F034B6D-9F3F-EF42-917A-B59F6EAB30BB}"/>
                </a:ext>
              </a:extLst>
            </p:cNvPr>
            <p:cNvSpPr txBox="1"/>
            <p:nvPr/>
          </p:nvSpPr>
          <p:spPr>
            <a:xfrm>
              <a:off x="2169123" y="2910251"/>
              <a:ext cx="238783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arrival rate of bits</a:t>
              </a:r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7C0CBFD6-32CD-E94E-9190-978FFA7B0691}"/>
                </a:ext>
              </a:extLst>
            </p:cNvPr>
            <p:cNvGrpSpPr/>
            <p:nvPr/>
          </p:nvGrpSpPr>
          <p:grpSpPr>
            <a:xfrm>
              <a:off x="1066278" y="2873829"/>
              <a:ext cx="681588" cy="523220"/>
              <a:chOff x="1066278" y="2873829"/>
              <a:chExt cx="681588" cy="523220"/>
            </a:xfrm>
          </p:grpSpPr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F9845216-48CA-8A4D-BC7A-8DFDC99E6171}"/>
                  </a:ext>
                </a:extLst>
              </p:cNvPr>
              <p:cNvSpPr txBox="1"/>
              <p:nvPr/>
            </p:nvSpPr>
            <p:spPr>
              <a:xfrm>
                <a:off x="1066278" y="2873829"/>
                <a:ext cx="335348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</a:t>
                </a: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1A53F0E9-8E80-A943-9832-323BDA97F5BF}"/>
                  </a:ext>
                </a:extLst>
              </p:cNvPr>
              <p:cNvSpPr txBox="1"/>
              <p:nvPr/>
            </p:nvSpPr>
            <p:spPr>
              <a:xfrm>
                <a:off x="1378854" y="2873829"/>
                <a:ext cx="36901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</a:t>
                </a: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E33B9835-FBCA-2945-B2FE-6A65F179414A}"/>
                  </a:ext>
                </a:extLst>
              </p:cNvPr>
              <p:cNvSpPr txBox="1"/>
              <p:nvPr/>
            </p:nvSpPr>
            <p:spPr>
              <a:xfrm>
                <a:off x="1278923" y="2909664"/>
                <a:ext cx="24237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.</a:t>
                </a:r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B8A52679-E3D0-7A40-AFD1-ED1F5DDCFEFF}"/>
              </a:ext>
            </a:extLst>
          </p:cNvPr>
          <p:cNvGrpSpPr/>
          <p:nvPr/>
        </p:nvGrpSpPr>
        <p:grpSpPr>
          <a:xfrm>
            <a:off x="1204684" y="2981937"/>
            <a:ext cx="3323775" cy="584775"/>
            <a:chOff x="1204684" y="2981937"/>
            <a:chExt cx="3323775" cy="584775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54B20A77-13F3-3949-9616-C4379DD39AC0}"/>
                </a:ext>
              </a:extLst>
            </p:cNvPr>
            <p:cNvCxnSpPr>
              <a:cxnSpLocks/>
            </p:cNvCxnSpPr>
            <p:nvPr/>
          </p:nvCxnSpPr>
          <p:spPr>
            <a:xfrm>
              <a:off x="2300167" y="3338737"/>
              <a:ext cx="2228292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3BD9D88F-A0EC-DA4A-90D7-298338304867}"/>
                </a:ext>
              </a:extLst>
            </p:cNvPr>
            <p:cNvCxnSpPr>
              <a:cxnSpLocks/>
            </p:cNvCxnSpPr>
            <p:nvPr/>
          </p:nvCxnSpPr>
          <p:spPr>
            <a:xfrm>
              <a:off x="1204684" y="3342018"/>
              <a:ext cx="348343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E5C3780-9436-0E4E-AA3C-69E9505009EA}"/>
                </a:ext>
              </a:extLst>
            </p:cNvPr>
            <p:cNvSpPr txBox="1"/>
            <p:nvPr/>
          </p:nvSpPr>
          <p:spPr>
            <a:xfrm>
              <a:off x="1687802" y="2981937"/>
              <a:ext cx="6386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: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9214578D-0F9A-7D4F-B8DE-DB101BD0AEFD}"/>
              </a:ext>
            </a:extLst>
          </p:cNvPr>
          <p:cNvSpPr txBox="1"/>
          <p:nvPr/>
        </p:nvSpPr>
        <p:spPr>
          <a:xfrm>
            <a:off x="5025350" y="2902857"/>
            <a:ext cx="158261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“traffic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intensity”</a:t>
            </a:r>
          </a:p>
        </p:txBody>
      </p: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0FDC591A-D31D-2A45-AA1E-B568041AA9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1701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25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Line 38">
            <a:extLst>
              <a:ext uri="{FF2B5EF4-FFF2-40B4-BE49-F238E27FC236}">
                <a16:creationId xmlns:a16="http://schemas.microsoft.com/office/drawing/2014/main" id="{54E266FC-2C53-E845-810D-72800D812F6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31406" y="5366286"/>
            <a:ext cx="469144" cy="315494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105">
            <a:extLst>
              <a:ext uri="{FF2B5EF4-FFF2-40B4-BE49-F238E27FC236}">
                <a16:creationId xmlns:a16="http://schemas.microsoft.com/office/drawing/2014/main" id="{BF1773B1-5019-2B4A-BE6A-B8195D8981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1311" y="5467468"/>
            <a:ext cx="639909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349EA779-C782-D646-A376-27962D2DE8E5}"/>
              </a:ext>
            </a:extLst>
          </p:cNvPr>
          <p:cNvGrpSpPr/>
          <p:nvPr/>
        </p:nvGrpSpPr>
        <p:grpSpPr>
          <a:xfrm>
            <a:off x="3109054" y="5514269"/>
            <a:ext cx="860625" cy="398511"/>
            <a:chOff x="7493876" y="2774731"/>
            <a:chExt cx="1481958" cy="894622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051DA911-6679-5545-AC55-97B68D0A590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1B387723-AD5A-6B40-86DC-4E06378B6C3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EAEAA504-561F-934C-865A-D764D9D4B58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B39429AE-64BE-C648-B108-3B471FFD1A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109B151A-13E2-DE44-ACE5-AC68DBD136E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EF70FD4D-FD10-ED44-BB61-DD85162EEA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F03C20EC-4A97-134D-9A10-FFE3DDFF03F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0" name="Line 106">
            <a:extLst>
              <a:ext uri="{FF2B5EF4-FFF2-40B4-BE49-F238E27FC236}">
                <a16:creationId xmlns:a16="http://schemas.microsoft.com/office/drawing/2014/main" id="{254FEBFF-881B-E94A-B5B4-5A077C547A5D}"/>
              </a:ext>
            </a:extLst>
          </p:cNvPr>
          <p:cNvSpPr>
            <a:spLocks noChangeShapeType="1"/>
          </p:cNvSpPr>
          <p:nvPr/>
        </p:nvSpPr>
        <p:spPr bwMode="auto">
          <a:xfrm>
            <a:off x="4626350" y="54515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Line 108">
            <a:extLst>
              <a:ext uri="{FF2B5EF4-FFF2-40B4-BE49-F238E27FC236}">
                <a16:creationId xmlns:a16="http://schemas.microsoft.com/office/drawing/2014/main" id="{524659AB-C458-864A-B318-E8190017E7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8223" y="5062655"/>
            <a:ext cx="661222" cy="2730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Line 291">
            <a:extLst>
              <a:ext uri="{FF2B5EF4-FFF2-40B4-BE49-F238E27FC236}">
                <a16:creationId xmlns:a16="http://schemas.microsoft.com/office/drawing/2014/main" id="{EB8F889A-4D2D-1B4E-8BFD-EC217EFF65EB}"/>
              </a:ext>
            </a:extLst>
          </p:cNvPr>
          <p:cNvSpPr>
            <a:spLocks noChangeShapeType="1"/>
          </p:cNvSpPr>
          <p:nvPr/>
        </p:nvSpPr>
        <p:spPr bwMode="auto">
          <a:xfrm>
            <a:off x="4356474" y="558335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DA77B42D-EF91-9343-B8AA-7F791CA6173D}"/>
              </a:ext>
            </a:extLst>
          </p:cNvPr>
          <p:cNvGrpSpPr/>
          <p:nvPr/>
        </p:nvGrpSpPr>
        <p:grpSpPr>
          <a:xfrm>
            <a:off x="3957067" y="5203592"/>
            <a:ext cx="860625" cy="398511"/>
            <a:chOff x="7493876" y="2774731"/>
            <a:chExt cx="1481958" cy="894622"/>
          </a:xfrm>
        </p:grpSpPr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717B3640-CBA8-9D4D-B10E-118D837582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3DF87D0C-16B9-0242-9434-F058BACF6A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875F2C4B-EC99-0546-B8BC-E6ABDA1C57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7AB43264-5575-584F-8FE6-D1C2C13E1C3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99D8A414-A25C-5C43-9BC9-95C40A420EC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B398E537-2A8D-B343-AFFC-0C206FB72B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F5B5F4D-A081-8041-8446-B98FF777149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2" name="Line 113">
            <a:extLst>
              <a:ext uri="{FF2B5EF4-FFF2-40B4-BE49-F238E27FC236}">
                <a16:creationId xmlns:a16="http://schemas.microsoft.com/office/drawing/2014/main" id="{EEC03E85-460E-344B-B658-EA55A92713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2660" y="5511918"/>
            <a:ext cx="865759" cy="144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Line 294">
            <a:extLst>
              <a:ext uri="{FF2B5EF4-FFF2-40B4-BE49-F238E27FC236}">
                <a16:creationId xmlns:a16="http://schemas.microsoft.com/office/drawing/2014/main" id="{6AFF4B42-51C0-8447-92BB-FCA57D50B6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97823" y="5773855"/>
            <a:ext cx="487128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CEAC493A-EEEF-7C4F-AA98-1801621812D4}"/>
              </a:ext>
            </a:extLst>
          </p:cNvPr>
          <p:cNvGrpSpPr/>
          <p:nvPr/>
        </p:nvGrpSpPr>
        <p:grpSpPr>
          <a:xfrm>
            <a:off x="4985387" y="5543879"/>
            <a:ext cx="860625" cy="398511"/>
            <a:chOff x="7493876" y="2774731"/>
            <a:chExt cx="1481958" cy="894622"/>
          </a:xfrm>
        </p:grpSpPr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7C772A01-ED51-DF4C-9654-6B6278386C2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B003DFE7-C366-8140-9629-CD63DF215ED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5F84292C-45D7-D245-AF05-1049328026B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672ECA71-4ED1-A742-8D27-C7DD78E8129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AB422B19-1B67-F744-AB96-3C00EBB25FA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64DBC56A-851B-1045-8E18-0E1AE5828A8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687D1E8F-A9D2-414E-B37C-C2A41CFCDB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“Real” Internet delays and routes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324511"/>
            <a:ext cx="10342830" cy="1885391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do “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real” Internet delay &amp; loss look like? 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traceroute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program: provides delay measurement from source to router along end-end Internet path towards destination.  For all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i:</a:t>
            </a:r>
          </a:p>
        </p:txBody>
      </p:sp>
      <p:sp>
        <p:nvSpPr>
          <p:cNvPr id="23" name="Line 260">
            <a:extLst>
              <a:ext uri="{FF2B5EF4-FFF2-40B4-BE49-F238E27FC236}">
                <a16:creationId xmlns:a16="http://schemas.microsoft.com/office/drawing/2014/main" id="{146ED7EC-5957-5A4D-8C10-71CB9EFF9CF6}"/>
              </a:ext>
            </a:extLst>
          </p:cNvPr>
          <p:cNvSpPr>
            <a:spLocks noChangeShapeType="1"/>
          </p:cNvSpPr>
          <p:nvPr/>
        </p:nvSpPr>
        <p:spPr bwMode="auto">
          <a:xfrm>
            <a:off x="6721850" y="54769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Line 261">
            <a:extLst>
              <a:ext uri="{FF2B5EF4-FFF2-40B4-BE49-F238E27FC236}">
                <a16:creationId xmlns:a16="http://schemas.microsoft.com/office/drawing/2014/main" id="{7F082344-D846-A442-8098-3870FBC04E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60060" y="5423018"/>
            <a:ext cx="777191" cy="277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Line 292">
            <a:extLst>
              <a:ext uri="{FF2B5EF4-FFF2-40B4-BE49-F238E27FC236}">
                <a16:creationId xmlns:a16="http://schemas.microsoft.com/office/drawing/2014/main" id="{F2A2632A-A659-1B45-9C0A-17E3A731294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80524" y="517060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Line 295">
            <a:extLst>
              <a:ext uri="{FF2B5EF4-FFF2-40B4-BE49-F238E27FC236}">
                <a16:creationId xmlns:a16="http://schemas.microsoft.com/office/drawing/2014/main" id="{69CE8977-5EAF-2D48-AB87-ABB232029696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4926" y="5277473"/>
            <a:ext cx="8857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 Box 300">
            <a:extLst>
              <a:ext uri="{FF2B5EF4-FFF2-40B4-BE49-F238E27FC236}">
                <a16:creationId xmlns:a16="http://schemas.microsoft.com/office/drawing/2014/main" id="{A650D718-81E6-C34A-AA06-669C83840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9161" y="5135680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sp>
        <p:nvSpPr>
          <p:cNvPr id="30" name="Text Box 302">
            <a:extLst>
              <a:ext uri="{FF2B5EF4-FFF2-40B4-BE49-F238E27FC236}">
                <a16:creationId xmlns:a16="http://schemas.microsoft.com/office/drawing/2014/main" id="{8C2F6269-CD63-DC47-AA5A-D6F6AD85E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3524" y="5696068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sp>
        <p:nvSpPr>
          <p:cNvPr id="31" name="Text Box 304">
            <a:extLst>
              <a:ext uri="{FF2B5EF4-FFF2-40B4-BE49-F238E27FC236}">
                <a16:creationId xmlns:a16="http://schemas.microsoft.com/office/drawing/2014/main" id="{43A2AD3C-9D79-9140-BB67-1BE3BD4261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2700" y="5044156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grpSp>
        <p:nvGrpSpPr>
          <p:cNvPr id="32" name="Group 100">
            <a:extLst>
              <a:ext uri="{FF2B5EF4-FFF2-40B4-BE49-F238E27FC236}">
                <a16:creationId xmlns:a16="http://schemas.microsoft.com/office/drawing/2014/main" id="{1BEC51D1-0886-F14D-B99F-4CA3879860C9}"/>
              </a:ext>
            </a:extLst>
          </p:cNvPr>
          <p:cNvGrpSpPr>
            <a:grpSpLocks/>
          </p:cNvGrpSpPr>
          <p:nvPr/>
        </p:nvGrpSpPr>
        <p:grpSpPr bwMode="auto">
          <a:xfrm>
            <a:off x="1934728" y="5072180"/>
            <a:ext cx="1027081" cy="688975"/>
            <a:chOff x="-44" y="1473"/>
            <a:chExt cx="981" cy="1105"/>
          </a:xfrm>
        </p:grpSpPr>
        <p:pic>
          <p:nvPicPr>
            <p:cNvPr id="33" name="Picture 101" descr="desktop_computer_stylized_medium">
              <a:extLst>
                <a:ext uri="{FF2B5EF4-FFF2-40B4-BE49-F238E27FC236}">
                  <a16:creationId xmlns:a16="http://schemas.microsoft.com/office/drawing/2014/main" id="{C4436358-53EB-1341-B2F7-BBA9BFD86F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" name="Freeform 102">
              <a:extLst>
                <a:ext uri="{FF2B5EF4-FFF2-40B4-BE49-F238E27FC236}">
                  <a16:creationId xmlns:a16="http://schemas.microsoft.com/office/drawing/2014/main" id="{4813CA23-213B-0C4B-B526-D05F84EB965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oup 103">
            <a:extLst>
              <a:ext uri="{FF2B5EF4-FFF2-40B4-BE49-F238E27FC236}">
                <a16:creationId xmlns:a16="http://schemas.microsoft.com/office/drawing/2014/main" id="{838A2555-9382-2A43-A8D2-3F77BF649C4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77586" y="5110280"/>
            <a:ext cx="1051754" cy="669925"/>
            <a:chOff x="-44" y="1473"/>
            <a:chExt cx="981" cy="1105"/>
          </a:xfrm>
        </p:grpSpPr>
        <p:pic>
          <p:nvPicPr>
            <p:cNvPr id="42" name="Picture 104" descr="desktop_computer_stylized_medium">
              <a:extLst>
                <a:ext uri="{FF2B5EF4-FFF2-40B4-BE49-F238E27FC236}">
                  <a16:creationId xmlns:a16="http://schemas.microsoft.com/office/drawing/2014/main" id="{99E32CCD-2CED-C441-BCF6-83FBBB7A20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105">
              <a:extLst>
                <a:ext uri="{FF2B5EF4-FFF2-40B4-BE49-F238E27FC236}">
                  <a16:creationId xmlns:a16="http://schemas.microsoft.com/office/drawing/2014/main" id="{1DE64A0C-778E-0542-AF02-9D5203B331A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4" name="Freeform 303">
            <a:extLst>
              <a:ext uri="{FF2B5EF4-FFF2-40B4-BE49-F238E27FC236}">
                <a16:creationId xmlns:a16="http://schemas.microsoft.com/office/drawing/2014/main" id="{D57CFF59-F6AE-0444-8D13-D8E49817EC92}"/>
              </a:ext>
            </a:extLst>
          </p:cNvPr>
          <p:cNvSpPr>
            <a:spLocks/>
          </p:cNvSpPr>
          <p:nvPr/>
        </p:nvSpPr>
        <p:spPr bwMode="auto">
          <a:xfrm>
            <a:off x="2868986" y="5356343"/>
            <a:ext cx="3135331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5" name="Freeform 299">
            <a:extLst>
              <a:ext uri="{FF2B5EF4-FFF2-40B4-BE49-F238E27FC236}">
                <a16:creationId xmlns:a16="http://schemas.microsoft.com/office/drawing/2014/main" id="{106F45C5-44D3-EB44-A1DD-18F6304B9226}"/>
              </a:ext>
            </a:extLst>
          </p:cNvPr>
          <p:cNvSpPr>
            <a:spLocks/>
          </p:cNvSpPr>
          <p:nvPr/>
        </p:nvSpPr>
        <p:spPr bwMode="auto">
          <a:xfrm>
            <a:off x="2900736" y="5392855"/>
            <a:ext cx="584553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Freeform 301">
            <a:extLst>
              <a:ext uri="{FF2B5EF4-FFF2-40B4-BE49-F238E27FC236}">
                <a16:creationId xmlns:a16="http://schemas.microsoft.com/office/drawing/2014/main" id="{B0DADD8E-881D-B14F-BA59-384DC3B918B6}"/>
              </a:ext>
            </a:extLst>
          </p:cNvPr>
          <p:cNvSpPr>
            <a:spLocks/>
          </p:cNvSpPr>
          <p:nvPr/>
        </p:nvSpPr>
        <p:spPr bwMode="auto">
          <a:xfrm>
            <a:off x="2894387" y="5307130"/>
            <a:ext cx="1877656" cy="474663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91E1CD52-668E-2940-80F2-B10C4C902272}"/>
              </a:ext>
            </a:extLst>
          </p:cNvPr>
          <p:cNvGrpSpPr/>
          <p:nvPr/>
        </p:nvGrpSpPr>
        <p:grpSpPr>
          <a:xfrm>
            <a:off x="6096000" y="5229664"/>
            <a:ext cx="860625" cy="398511"/>
            <a:chOff x="7493876" y="2774731"/>
            <a:chExt cx="1481958" cy="894622"/>
          </a:xfrm>
        </p:grpSpPr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524447EB-AF2A-A041-9AAF-22AE80BEBB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8" name="Oval 157">
              <a:extLst>
                <a:ext uri="{FF2B5EF4-FFF2-40B4-BE49-F238E27FC236}">
                  <a16:creationId xmlns:a16="http://schemas.microsoft.com/office/drawing/2014/main" id="{02DFC5C8-0F07-0646-B191-3F36D49C23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39560971-B62C-2E4C-935A-836B55269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E2E046A7-F455-5A48-9F2B-58FE95A5E2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B411AFE3-7C43-B447-9404-B41B6AD175D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149A557C-1B39-D44A-ABCE-44F29E0A3D1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C47C4949-2773-9643-AB8D-C5F0FC9CD57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0" name="Rectangle 5">
            <a:extLst>
              <a:ext uri="{FF2B5EF4-FFF2-40B4-BE49-F238E27FC236}">
                <a16:creationId xmlns:a16="http://schemas.microsoft.com/office/drawing/2014/main" id="{C45704CB-2C2D-E04A-BF4B-17BB274AE2EB}"/>
              </a:ext>
            </a:extLst>
          </p:cNvPr>
          <p:cNvSpPr txBox="1">
            <a:spLocks noChangeArrowheads="1"/>
          </p:cNvSpPr>
          <p:nvPr/>
        </p:nvSpPr>
        <p:spPr>
          <a:xfrm>
            <a:off x="909932" y="3067365"/>
            <a:ext cx="10342830" cy="172365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sends three packets that will reach router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on path towards destination (with time-to-live field value of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)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router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will return packets to sender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sender measures time interval between transmission and reply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sp>
        <p:nvSpPr>
          <p:cNvPr id="61" name="Slide Number Placeholder 5">
            <a:extLst>
              <a:ext uri="{FF2B5EF4-FFF2-40B4-BE49-F238E27FC236}">
                <a16:creationId xmlns:a16="http://schemas.microsoft.com/office/drawing/2014/main" id="{B25BBF9C-F6B7-D74C-8D2F-80041D2036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383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1" grpId="0"/>
      <p:bldP spid="60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Real Internet delays and routes</a:t>
            </a:r>
            <a:endParaRPr lang="en-US" sz="4400" dirty="0"/>
          </a:p>
        </p:txBody>
      </p:sp>
      <p:sp>
        <p:nvSpPr>
          <p:cNvPr id="68" name="Text Box 4">
            <a:extLst>
              <a:ext uri="{FF2B5EF4-FFF2-40B4-BE49-F238E27FC236}">
                <a16:creationId xmlns:a16="http://schemas.microsoft.com/office/drawing/2014/main" id="{7892B7DA-887D-4048-94A0-6C1A0FF21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3495" y="2282978"/>
            <a:ext cx="8229600" cy="3944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  cs-gw (128.119.240.254)  1 ms  1 ms  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  border1-rt-fa5-1-0.gw.umass.edu (128.119.3.145)  1 ms  1 ms  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  cht-vbns.gw.umass.edu (128.119.3.130)  6 ms 5 ms 5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4  jn1-at1-0-0-19.wor.vbns.net (204.147.132.129)  16 ms 11 ms 13 ms 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5  jn1-so7-0-0-0.wae.vbns.net (204.147.136.136)  21 ms 18 ms 18 ms 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6  abilene-vbns.abilene.ucaid.edu (198.32.11.9)  22 ms  18 ms  22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7  nycm-wash.abilene.ucaid.edu (198.32.8.46)  22 ms  22 ms  22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8  62.40.103.253 (62.40.103.253)  104 ms 109 ms 106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9  de2-1.de1.de.geant.net (62.40.96.129)  109 ms 102 ms 104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10  de.fr1.fr.geant.net (62.40.96.50)  113 ms 121 ms 114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11  renater-gw.fr1.fr.geant.net (62.40.103.54)  112 ms  114 ms  112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12  nio-n2.cssi.renater.fr (193.51.206.13)  111 ms  114 ms  116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13  nice.cssi.renater.fr (195.220.98.102)  123 ms  125 ms  124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14  r3t2-nice.cssi.renater.fr (195.220.98.110)  126 ms  126 ms  124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15  eurecom-valbonne.r3t2.ft.net (193.48.50.54)  135 ms  128 ms  133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16  194.214.211.25 (194.214.211.25)  126 ms  128 ms  126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17  * * *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18  * * *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19  fantasia.eurecom.fr (193.55.113.142)  132 ms  128 ms  136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ms</a:t>
            </a:r>
          </a:p>
        </p:txBody>
      </p:sp>
      <p:sp>
        <p:nvSpPr>
          <p:cNvPr id="69" name="Text Box 5">
            <a:extLst>
              <a:ext uri="{FF2B5EF4-FFF2-40B4-BE49-F238E27FC236}">
                <a16:creationId xmlns:a16="http://schemas.microsoft.com/office/drawing/2014/main" id="{6BA8008D-6458-AA4E-BF53-C2EE121DA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4133" y="1091177"/>
            <a:ext cx="81930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traceroute: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gaia.cs.umass.edu to www.eurecom.fr</a:t>
            </a:r>
          </a:p>
        </p:txBody>
      </p:sp>
      <p:sp>
        <p:nvSpPr>
          <p:cNvPr id="79" name="TextBox 1">
            <a:extLst>
              <a:ext uri="{FF2B5EF4-FFF2-40B4-BE49-F238E27FC236}">
                <a16:creationId xmlns:a16="http://schemas.microsoft.com/office/drawing/2014/main" id="{5B7BE9BA-BD29-2540-9F9F-541887F319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4770" y="6259665"/>
            <a:ext cx="652935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* Do some traceroutes from exotic countries at www.traceroute.org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586D7C8-597D-9743-AF6B-834300DFF928}"/>
              </a:ext>
            </a:extLst>
          </p:cNvPr>
          <p:cNvGrpSpPr/>
          <p:nvPr/>
        </p:nvGrpSpPr>
        <p:grpSpPr>
          <a:xfrm>
            <a:off x="2464209" y="5464534"/>
            <a:ext cx="7293694" cy="400110"/>
            <a:chOff x="2464209" y="5464534"/>
            <a:chExt cx="7293694" cy="400110"/>
          </a:xfrm>
        </p:grpSpPr>
        <p:sp>
          <p:nvSpPr>
            <p:cNvPr id="76" name="Text Box 12">
              <a:extLst>
                <a:ext uri="{FF2B5EF4-FFF2-40B4-BE49-F238E27FC236}">
                  <a16:creationId xmlns:a16="http://schemas.microsoft.com/office/drawing/2014/main" id="{417C0065-CF59-F04B-A2B4-24B98D2D91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1403" y="5464534"/>
              <a:ext cx="628650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* means no response (probe lost, router not replying)</a:t>
              </a:r>
            </a:p>
          </p:txBody>
        </p: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A2945742-6EAA-EB4A-8286-39E218644B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464209" y="5590849"/>
              <a:ext cx="1007194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517CFBCC-5D80-154D-AFE4-84B6F3DE8CD2}"/>
              </a:ext>
            </a:extLst>
          </p:cNvPr>
          <p:cNvGrpSpPr/>
          <p:nvPr/>
        </p:nvGrpSpPr>
        <p:grpSpPr>
          <a:xfrm>
            <a:off x="1915886" y="1596610"/>
            <a:ext cx="9454526" cy="899847"/>
            <a:chOff x="1915886" y="1596610"/>
            <a:chExt cx="9454526" cy="899847"/>
          </a:xfrm>
        </p:grpSpPr>
        <p:sp>
          <p:nvSpPr>
            <p:cNvPr id="71" name="Text Box 7">
              <a:extLst>
                <a:ext uri="{FF2B5EF4-FFF2-40B4-BE49-F238E27FC236}">
                  <a16:creationId xmlns:a16="http://schemas.microsoft.com/office/drawing/2014/main" id="{7FD28BA9-B712-134B-86AC-CFCC39EB2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3162" y="1596610"/>
              <a:ext cx="5937250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3 delay measurements from 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gaia.cs.umass.edu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cs-gw.cs.umass.edu 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2" name="Line 8">
              <a:extLst>
                <a:ext uri="{FF2B5EF4-FFF2-40B4-BE49-F238E27FC236}">
                  <a16:creationId xmlns:a16="http://schemas.microsoft.com/office/drawing/2014/main" id="{F1026D73-2E6E-CF45-8EF3-ADEA186C5F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30508" y="1909915"/>
              <a:ext cx="671512" cy="41275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Line 9">
              <a:extLst>
                <a:ext uri="{FF2B5EF4-FFF2-40B4-BE49-F238E27FC236}">
                  <a16:creationId xmlns:a16="http://schemas.microsoft.com/office/drawing/2014/main" id="{2DB0FD1B-3421-FB44-A67B-6CAF879C89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70258" y="1898803"/>
              <a:ext cx="139700" cy="404812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Line 10">
              <a:extLst>
                <a:ext uri="{FF2B5EF4-FFF2-40B4-BE49-F238E27FC236}">
                  <a16:creationId xmlns:a16="http://schemas.microsoft.com/office/drawing/2014/main" id="{B675A34D-78B1-1642-8329-2219BE4346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05195" y="1908328"/>
              <a:ext cx="366713" cy="39052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156CE76B-0913-694C-A88F-94E62A67C5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102020" y="1908328"/>
              <a:ext cx="512012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D80459DB-9FBC-AA43-AD0D-E4EC703C0CD5}"/>
                </a:ext>
              </a:extLst>
            </p:cNvPr>
            <p:cNvSpPr/>
            <p:nvPr/>
          </p:nvSpPr>
          <p:spPr>
            <a:xfrm>
              <a:off x="1915886" y="2307771"/>
              <a:ext cx="638628" cy="188686"/>
            </a:xfrm>
            <a:prstGeom prst="rect">
              <a:avLst/>
            </a:prstGeom>
            <a:solidFill>
              <a:srgbClr val="FFFF00">
                <a:alpha val="3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E048766B-8BD7-5447-A58F-0580BF2517D6}"/>
              </a:ext>
            </a:extLst>
          </p:cNvPr>
          <p:cNvGrpSpPr/>
          <p:nvPr/>
        </p:nvGrpSpPr>
        <p:grpSpPr>
          <a:xfrm>
            <a:off x="1959429" y="2305498"/>
            <a:ext cx="10306229" cy="617861"/>
            <a:chOff x="1959429" y="2305498"/>
            <a:chExt cx="10306229" cy="617861"/>
          </a:xfrm>
        </p:grpSpPr>
        <p:sp>
          <p:nvSpPr>
            <p:cNvPr id="19" name="Text Box 7">
              <a:extLst>
                <a:ext uri="{FF2B5EF4-FFF2-40B4-BE49-F238E27FC236}">
                  <a16:creationId xmlns:a16="http://schemas.microsoft.com/office/drawing/2014/main" id="{3C3101AA-04AC-604D-B1DD-586ADCDA24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79566" y="2305498"/>
              <a:ext cx="4086092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3 delay measurements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border1-rt-fa5-1-0.gw.umass.edu 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30144341-821E-C445-8967-E53F584FFF2F}"/>
                </a:ext>
              </a:extLst>
            </p:cNvPr>
            <p:cNvCxnSpPr/>
            <p:nvPr/>
          </p:nvCxnSpPr>
          <p:spPr>
            <a:xfrm flipH="1">
              <a:off x="8136140" y="2591761"/>
              <a:ext cx="738960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F7106E5-CEC9-5B4C-9D96-768239ACF3F9}"/>
                </a:ext>
              </a:extLst>
            </p:cNvPr>
            <p:cNvSpPr/>
            <p:nvPr/>
          </p:nvSpPr>
          <p:spPr>
            <a:xfrm>
              <a:off x="1959429" y="2525486"/>
              <a:ext cx="2975428" cy="159657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E93B100-C8EC-E14F-A08F-A5227BBD8A75}"/>
              </a:ext>
            </a:extLst>
          </p:cNvPr>
          <p:cNvGrpSpPr/>
          <p:nvPr/>
        </p:nvGrpSpPr>
        <p:grpSpPr>
          <a:xfrm>
            <a:off x="7046686" y="4088438"/>
            <a:ext cx="4427559" cy="617861"/>
            <a:chOff x="7046686" y="4088438"/>
            <a:chExt cx="4427559" cy="617861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69EA44-D208-F546-BC48-10986246EF9A}"/>
                </a:ext>
              </a:extLst>
            </p:cNvPr>
            <p:cNvGrpSpPr/>
            <p:nvPr/>
          </p:nvGrpSpPr>
          <p:grpSpPr>
            <a:xfrm>
              <a:off x="8136140" y="4088438"/>
              <a:ext cx="3338105" cy="617861"/>
              <a:chOff x="8136140" y="4088438"/>
              <a:chExt cx="3338105" cy="617861"/>
            </a:xfrm>
          </p:grpSpPr>
          <p:sp>
            <p:nvSpPr>
              <p:cNvPr id="16" name="Text Box 7">
                <a:extLst>
                  <a:ext uri="{FF2B5EF4-FFF2-40B4-BE49-F238E27FC236}">
                    <a16:creationId xmlns:a16="http://schemas.microsoft.com/office/drawing/2014/main" id="{461E9B9B-D89F-E045-903F-E4B91E6BDA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31045" y="4088438"/>
                <a:ext cx="2743200" cy="6178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looks like delays </a:t>
                </a:r>
                <a:r>
                  <a:rPr kumimoji="0" lang="en-US" alt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decrease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! Why?</a:t>
                </a:r>
              </a:p>
            </p:txBody>
          </p:sp>
          <p:cxnSp>
            <p:nvCxnSpPr>
              <p:cNvPr id="22" name="Straight Arrow Connector 21">
                <a:extLst>
                  <a:ext uri="{FF2B5EF4-FFF2-40B4-BE49-F238E27FC236}">
                    <a16:creationId xmlns:a16="http://schemas.microsoft.com/office/drawing/2014/main" id="{7B545969-F2B6-3640-A5C7-754982F63617}"/>
                  </a:ext>
                </a:extLst>
              </p:cNvPr>
              <p:cNvCxnSpPr/>
              <p:nvPr/>
            </p:nvCxnSpPr>
            <p:spPr>
              <a:xfrm flipH="1">
                <a:off x="8136140" y="4381712"/>
                <a:ext cx="738960" cy="0"/>
              </a:xfrm>
              <a:prstGeom prst="straightConnector1">
                <a:avLst/>
              </a:prstGeom>
              <a:ln w="12700">
                <a:solidFill>
                  <a:srgbClr val="C0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BDD5D0FA-CF95-C647-8691-03423CEA1D6E}"/>
                </a:ext>
              </a:extLst>
            </p:cNvPr>
            <p:cNvSpPr/>
            <p:nvPr/>
          </p:nvSpPr>
          <p:spPr>
            <a:xfrm>
              <a:off x="7402286" y="4223657"/>
              <a:ext cx="725714" cy="261257"/>
            </a:xfrm>
            <a:prstGeom prst="rect">
              <a:avLst/>
            </a:prstGeom>
            <a:solidFill>
              <a:srgbClr val="FFFF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DB422DF4-E50E-8C4F-8EDF-EA4A3399E21E}"/>
                </a:ext>
              </a:extLst>
            </p:cNvPr>
            <p:cNvSpPr/>
            <p:nvPr/>
          </p:nvSpPr>
          <p:spPr>
            <a:xfrm>
              <a:off x="7046686" y="4419600"/>
              <a:ext cx="725714" cy="261257"/>
            </a:xfrm>
            <a:prstGeom prst="rect">
              <a:avLst/>
            </a:prstGeom>
            <a:solidFill>
              <a:srgbClr val="FFFF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A6E80E2-2107-5945-8AA3-407451B7E60F}"/>
              </a:ext>
            </a:extLst>
          </p:cNvPr>
          <p:cNvGrpSpPr/>
          <p:nvPr/>
        </p:nvGrpSpPr>
        <p:grpSpPr>
          <a:xfrm>
            <a:off x="1937658" y="3381528"/>
            <a:ext cx="8901587" cy="508300"/>
            <a:chOff x="1937658" y="3381528"/>
            <a:chExt cx="8901587" cy="508300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2BE253E-6EA1-BB4E-8BF0-19C339C404C1}"/>
                </a:ext>
              </a:extLst>
            </p:cNvPr>
            <p:cNvGrpSpPr/>
            <p:nvPr/>
          </p:nvGrpSpPr>
          <p:grpSpPr>
            <a:xfrm>
              <a:off x="1937658" y="3381528"/>
              <a:ext cx="8901587" cy="460375"/>
              <a:chOff x="1937658" y="3381528"/>
              <a:chExt cx="8901587" cy="460375"/>
            </a:xfrm>
          </p:grpSpPr>
          <p:sp>
            <p:nvSpPr>
              <p:cNvPr id="77" name="Freeform 14">
                <a:extLst>
                  <a:ext uri="{FF2B5EF4-FFF2-40B4-BE49-F238E27FC236}">
                    <a16:creationId xmlns:a16="http://schemas.microsoft.com/office/drawing/2014/main" id="{D3347813-BBD3-9B4D-B4C4-CAF563726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470" y="3595840"/>
                <a:ext cx="1012825" cy="246063"/>
              </a:xfrm>
              <a:custGeom>
                <a:avLst/>
                <a:gdLst>
                  <a:gd name="T0" fmla="*/ 2147483647 w 638"/>
                  <a:gd name="T1" fmla="*/ 0 h 155"/>
                  <a:gd name="T2" fmla="*/ 2147483647 w 638"/>
                  <a:gd name="T3" fmla="*/ 2147483647 h 155"/>
                  <a:gd name="T4" fmla="*/ 2147483647 w 638"/>
                  <a:gd name="T5" fmla="*/ 2147483647 h 155"/>
                  <a:gd name="T6" fmla="*/ 2147483647 w 638"/>
                  <a:gd name="T7" fmla="*/ 2147483647 h 155"/>
                  <a:gd name="T8" fmla="*/ 0 w 638"/>
                  <a:gd name="T9" fmla="*/ 2147483647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8"/>
                  <a:gd name="T16" fmla="*/ 0 h 155"/>
                  <a:gd name="T17" fmla="*/ 638 w 638"/>
                  <a:gd name="T18" fmla="*/ 155 h 1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8" h="155">
                    <a:moveTo>
                      <a:pt x="593" y="0"/>
                    </a:moveTo>
                    <a:cubicBezTo>
                      <a:pt x="607" y="9"/>
                      <a:pt x="621" y="18"/>
                      <a:pt x="623" y="38"/>
                    </a:cubicBezTo>
                    <a:cubicBezTo>
                      <a:pt x="625" y="58"/>
                      <a:pt x="638" y="104"/>
                      <a:pt x="608" y="123"/>
                    </a:cubicBezTo>
                    <a:cubicBezTo>
                      <a:pt x="578" y="142"/>
                      <a:pt x="547" y="153"/>
                      <a:pt x="446" y="154"/>
                    </a:cubicBezTo>
                    <a:cubicBezTo>
                      <a:pt x="345" y="155"/>
                      <a:pt x="72" y="133"/>
                      <a:pt x="0" y="130"/>
                    </a:cubicBezTo>
                  </a:path>
                </a:pathLst>
              </a:custGeom>
              <a:noFill/>
              <a:ln w="19050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Text Box 15">
                <a:extLst>
                  <a:ext uri="{FF2B5EF4-FFF2-40B4-BE49-F238E27FC236}">
                    <a16:creationId xmlns:a16="http://schemas.microsoft.com/office/drawing/2014/main" id="{36225CEE-E8B5-D342-87EF-CF5AADE63F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96045" y="3381528"/>
                <a:ext cx="2743200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trans-oceanic link</a:t>
                </a:r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7FEDFBE5-9FAF-5841-909F-D0F941024CFF}"/>
                  </a:ext>
                </a:extLst>
              </p:cNvPr>
              <p:cNvSpPr/>
              <p:nvPr/>
            </p:nvSpPr>
            <p:spPr>
              <a:xfrm>
                <a:off x="1937658" y="3519717"/>
                <a:ext cx="2750456" cy="123370"/>
              </a:xfrm>
              <a:prstGeom prst="rect">
                <a:avLst/>
              </a:pr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74AAD3ED-1CE9-2F41-9A86-B86A45BB3764}"/>
                  </a:ext>
                </a:extLst>
              </p:cNvPr>
              <p:cNvSpPr/>
              <p:nvPr/>
            </p:nvSpPr>
            <p:spPr>
              <a:xfrm>
                <a:off x="2002973" y="3686630"/>
                <a:ext cx="1306284" cy="145141"/>
              </a:xfrm>
              <a:prstGeom prst="rect">
                <a:avLst/>
              </a:pr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C812C0CA-EC0F-6646-B05E-6CF824061878}"/>
                </a:ext>
              </a:extLst>
            </p:cNvPr>
            <p:cNvSpPr/>
            <p:nvPr/>
          </p:nvSpPr>
          <p:spPr>
            <a:xfrm>
              <a:off x="7315200" y="3468914"/>
              <a:ext cx="667657" cy="203200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B6B3651B-4FF4-7D4B-9806-691B5A2E72B0}"/>
                </a:ext>
              </a:extLst>
            </p:cNvPr>
            <p:cNvSpPr/>
            <p:nvPr/>
          </p:nvSpPr>
          <p:spPr>
            <a:xfrm>
              <a:off x="6320972" y="3679371"/>
              <a:ext cx="776514" cy="210457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5" name="Slide Number Placeholder 5">
            <a:extLst>
              <a:ext uri="{FF2B5EF4-FFF2-40B4-BE49-F238E27FC236}">
                <a16:creationId xmlns:a16="http://schemas.microsoft.com/office/drawing/2014/main" id="{55A976FD-BCA0-3B40-B7FA-0498D9E5EF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83248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73534535-12DC-4A88-33F8-30F50C4F43A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CC0000"/>
                </a:solidFill>
              </a:rPr>
              <a:t>traceroute:</a:t>
            </a:r>
            <a:r>
              <a:rPr lang="en-US" altLang="en-US" dirty="0"/>
              <a:t> </a:t>
            </a:r>
            <a:r>
              <a:rPr lang="en-US" altLang="en-US" dirty="0" err="1"/>
              <a:t>www.google.com</a:t>
            </a:r>
            <a:endParaRPr lang="en-US" altLang="en-US" dirty="0"/>
          </a:p>
          <a:p>
            <a:endParaRPr lang="en-US" dirty="0"/>
          </a:p>
        </p:txBody>
      </p:sp>
      <p:sp>
        <p:nvSpPr>
          <p:cNvPr id="14028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ja-JP" altLang="en-US" b="0">
                <a:latin typeface="Gill Sans MT" charset="0"/>
                <a:ea typeface="ＭＳ Ｐゴシック" charset="-128"/>
              </a:rPr>
              <a:t>“</a:t>
            </a:r>
            <a:r>
              <a:rPr lang="en-US" altLang="ja-JP" b="0" dirty="0">
                <a:latin typeface="Gill Sans MT" charset="0"/>
                <a:ea typeface="ＭＳ Ｐゴシック" charset="-128"/>
              </a:rPr>
              <a:t>Real</a:t>
            </a:r>
            <a:r>
              <a:rPr lang="ja-JP" altLang="en-US" b="0">
                <a:latin typeface="Gill Sans MT" charset="0"/>
                <a:ea typeface="ＭＳ Ｐゴシック" charset="-128"/>
              </a:rPr>
              <a:t>”</a:t>
            </a:r>
            <a:r>
              <a:rPr lang="en-US" altLang="ja-JP" b="0" dirty="0">
                <a:latin typeface="Gill Sans MT" charset="0"/>
                <a:ea typeface="ＭＳ Ｐゴシック" charset="-128"/>
              </a:rPr>
              <a:t> Internet delays, routes</a:t>
            </a:r>
            <a:endParaRPr lang="en-US" altLang="en-US" b="0" dirty="0">
              <a:latin typeface="Gill Sans MT" charset="0"/>
              <a:ea typeface="ＭＳ Ｐゴシック" charset="-128"/>
            </a:endParaRPr>
          </a:p>
        </p:txBody>
      </p:sp>
      <p:sp>
        <p:nvSpPr>
          <p:cNvPr id="140292" name="Text Box 7"/>
          <p:cNvSpPr txBox="1">
            <a:spLocks noChangeArrowheads="1"/>
          </p:cNvSpPr>
          <p:nvPr/>
        </p:nvSpPr>
        <p:spPr bwMode="auto">
          <a:xfrm>
            <a:off x="5873214" y="1650432"/>
            <a:ext cx="456565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dirty="0">
                <a:solidFill>
                  <a:srgbClr val="CC0000"/>
                </a:solidFill>
              </a:rPr>
              <a:t>3 delay measurements from home (ATT)</a:t>
            </a:r>
          </a:p>
        </p:txBody>
      </p:sp>
      <p:sp>
        <p:nvSpPr>
          <p:cNvPr id="140293" name="Line 8"/>
          <p:cNvSpPr>
            <a:spLocks noChangeShapeType="1"/>
          </p:cNvSpPr>
          <p:nvPr/>
        </p:nvSpPr>
        <p:spPr bwMode="auto">
          <a:xfrm flipV="1">
            <a:off x="5680180" y="1995061"/>
            <a:ext cx="1022246" cy="56081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294" name="Line 9"/>
          <p:cNvSpPr>
            <a:spLocks noChangeShapeType="1"/>
          </p:cNvSpPr>
          <p:nvPr/>
        </p:nvSpPr>
        <p:spPr bwMode="auto">
          <a:xfrm flipV="1">
            <a:off x="6702426" y="2068067"/>
            <a:ext cx="139700" cy="404812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295" name="Line 10"/>
          <p:cNvSpPr>
            <a:spLocks noChangeShapeType="1"/>
          </p:cNvSpPr>
          <p:nvPr/>
        </p:nvSpPr>
        <p:spPr bwMode="auto">
          <a:xfrm flipH="1" flipV="1">
            <a:off x="7010298" y="2055540"/>
            <a:ext cx="854075" cy="385762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01" name="TextBox 1"/>
          <p:cNvSpPr txBox="1">
            <a:spLocks noChangeArrowheads="1"/>
          </p:cNvSpPr>
          <p:nvPr/>
        </p:nvSpPr>
        <p:spPr bwMode="auto">
          <a:xfrm>
            <a:off x="2270126" y="6600825"/>
            <a:ext cx="545782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* Do some traceroutes from exotic countries at www.traceroute.org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E558771-7078-9D4F-8AF3-9651E2F924C1}"/>
              </a:ext>
            </a:extLst>
          </p:cNvPr>
          <p:cNvSpPr/>
          <p:nvPr/>
        </p:nvSpPr>
        <p:spPr>
          <a:xfrm>
            <a:off x="1752229" y="2452262"/>
            <a:ext cx="8890000" cy="40934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/>
              <a:t>1  192.168.0.1 (192.168.0.1)  2.079 </a:t>
            </a:r>
            <a:r>
              <a:rPr lang="en-US" sz="2000" dirty="0" err="1"/>
              <a:t>ms</a:t>
            </a:r>
            <a:r>
              <a:rPr lang="en-US" sz="2000" dirty="0"/>
              <a:t>  1.292 </a:t>
            </a:r>
            <a:r>
              <a:rPr lang="en-US" sz="2000" dirty="0" err="1"/>
              <a:t>ms</a:t>
            </a:r>
            <a:r>
              <a:rPr lang="en-US" sz="2000" dirty="0"/>
              <a:t>  1.299 </a:t>
            </a:r>
            <a:r>
              <a:rPr lang="en-US" sz="2000" dirty="0" err="1"/>
              <a:t>ms</a:t>
            </a:r>
            <a:endParaRPr lang="en-US" sz="2000" dirty="0"/>
          </a:p>
          <a:p>
            <a:r>
              <a:rPr lang="en-US" sz="2000" dirty="0"/>
              <a:t> 2  96.120.112.229 (96.120.112.229)  10.446 </a:t>
            </a:r>
            <a:r>
              <a:rPr lang="en-US" sz="2000" dirty="0" err="1"/>
              <a:t>ms</a:t>
            </a:r>
            <a:r>
              <a:rPr lang="en-US" sz="2000" dirty="0"/>
              <a:t>  10.082 </a:t>
            </a:r>
            <a:r>
              <a:rPr lang="en-US" sz="2000" dirty="0" err="1"/>
              <a:t>ms</a:t>
            </a:r>
            <a:r>
              <a:rPr lang="en-US" sz="2000" dirty="0"/>
              <a:t>  9.130 </a:t>
            </a:r>
            <a:r>
              <a:rPr lang="en-US" sz="2000" dirty="0" err="1"/>
              <a:t>ms</a:t>
            </a:r>
            <a:endParaRPr lang="en-US" sz="2000" dirty="0"/>
          </a:p>
          <a:p>
            <a:r>
              <a:rPr lang="en-US" sz="2000" dirty="0"/>
              <a:t> 3  96.110.168.189 (96.110.168.189)  9.258 </a:t>
            </a:r>
            <a:r>
              <a:rPr lang="en-US" sz="2000" dirty="0" err="1"/>
              <a:t>ms</a:t>
            </a:r>
            <a:r>
              <a:rPr lang="en-US" sz="2000" dirty="0"/>
              <a:t>  8.858 </a:t>
            </a:r>
            <a:r>
              <a:rPr lang="en-US" sz="2000" dirty="0" err="1"/>
              <a:t>ms</a:t>
            </a:r>
            <a:r>
              <a:rPr lang="en-US" sz="2000" dirty="0"/>
              <a:t>  9.012 </a:t>
            </a:r>
            <a:r>
              <a:rPr lang="en-US" sz="2000" dirty="0" err="1"/>
              <a:t>ms</a:t>
            </a:r>
            <a:endParaRPr lang="en-US" sz="2000" dirty="0"/>
          </a:p>
          <a:p>
            <a:r>
              <a:rPr lang="en-US" sz="2000" dirty="0"/>
              <a:t> 4  </a:t>
            </a:r>
            <a:r>
              <a:rPr lang="en-US" sz="2000" dirty="0">
                <a:solidFill>
                  <a:srgbClr val="FF0000"/>
                </a:solidFill>
              </a:rPr>
              <a:t>be-22-ar01.indianapolis.in.indiana.comcast.net </a:t>
            </a:r>
            <a:r>
              <a:rPr lang="en-US" sz="2000" dirty="0"/>
              <a:t>(68.86.188.97)  17.090 </a:t>
            </a:r>
            <a:r>
              <a:rPr lang="en-US" sz="2000" dirty="0" err="1"/>
              <a:t>ms</a:t>
            </a:r>
            <a:r>
              <a:rPr lang="en-US" sz="2000" dirty="0"/>
              <a:t>  16.266 </a:t>
            </a:r>
            <a:r>
              <a:rPr lang="en-US" sz="2000" dirty="0" err="1"/>
              <a:t>ms</a:t>
            </a:r>
            <a:r>
              <a:rPr lang="en-US" sz="2000" dirty="0"/>
              <a:t>  16.521 </a:t>
            </a:r>
            <a:r>
              <a:rPr lang="en-US" sz="2000" dirty="0" err="1"/>
              <a:t>ms</a:t>
            </a:r>
            <a:endParaRPr lang="en-US" sz="2000" dirty="0"/>
          </a:p>
          <a:p>
            <a:r>
              <a:rPr lang="en-US" sz="2000" dirty="0"/>
              <a:t> 5  </a:t>
            </a:r>
            <a:r>
              <a:rPr lang="en-US" sz="2000" dirty="0">
                <a:solidFill>
                  <a:srgbClr val="FF0000"/>
                </a:solidFill>
              </a:rPr>
              <a:t>be-3-ar01.area4.il.chicago.comcast.net </a:t>
            </a:r>
            <a:r>
              <a:rPr lang="en-US" sz="2000" dirty="0"/>
              <a:t>(68.86.188.181)  29.714 </a:t>
            </a:r>
            <a:r>
              <a:rPr lang="en-US" sz="2000" dirty="0" err="1"/>
              <a:t>ms</a:t>
            </a:r>
            <a:r>
              <a:rPr lang="en-US" sz="2000" dirty="0"/>
              <a:t>  28.072 </a:t>
            </a:r>
            <a:r>
              <a:rPr lang="en-US" sz="2000" dirty="0" err="1"/>
              <a:t>ms</a:t>
            </a:r>
            <a:r>
              <a:rPr lang="en-US" sz="2000" dirty="0"/>
              <a:t>  28.933 </a:t>
            </a:r>
            <a:r>
              <a:rPr lang="en-US" sz="2000" dirty="0" err="1"/>
              <a:t>ms</a:t>
            </a:r>
            <a:endParaRPr lang="en-US" sz="2000" dirty="0"/>
          </a:p>
          <a:p>
            <a:r>
              <a:rPr lang="en-US" sz="2000" dirty="0"/>
              <a:t> 6  be-33491-cr02.350ecermak.il.ibone.comcast.net (68.86.91.165)  30.148 </a:t>
            </a:r>
            <a:r>
              <a:rPr lang="en-US" sz="2000" dirty="0" err="1"/>
              <a:t>ms</a:t>
            </a:r>
            <a:r>
              <a:rPr lang="en-US" sz="2000" dirty="0"/>
              <a:t>  28.974 </a:t>
            </a:r>
            <a:r>
              <a:rPr lang="en-US" sz="2000" dirty="0" err="1"/>
              <a:t>ms</a:t>
            </a:r>
            <a:r>
              <a:rPr lang="en-US" sz="2000" dirty="0"/>
              <a:t>  29.939 </a:t>
            </a:r>
            <a:r>
              <a:rPr lang="en-US" sz="2000" dirty="0" err="1"/>
              <a:t>ms</a:t>
            </a:r>
            <a:endParaRPr lang="en-US" sz="2000" dirty="0"/>
          </a:p>
          <a:p>
            <a:r>
              <a:rPr lang="en-US" sz="2000" dirty="0"/>
              <a:t> 7  be-10577-pe03.350ecermak.il.ibone.comcast.net (68.86.86.2)  28.834 </a:t>
            </a:r>
            <a:r>
              <a:rPr lang="en-US" sz="2000" dirty="0" err="1"/>
              <a:t>ms</a:t>
            </a:r>
            <a:r>
              <a:rPr lang="en-US" sz="2000" dirty="0"/>
              <a:t>  28.609 </a:t>
            </a:r>
            <a:r>
              <a:rPr lang="en-US" sz="2000" dirty="0" err="1"/>
              <a:t>ms</a:t>
            </a:r>
            <a:r>
              <a:rPr lang="en-US" sz="2000" dirty="0"/>
              <a:t>  30.490 </a:t>
            </a:r>
            <a:r>
              <a:rPr lang="en-US" sz="2000" dirty="0" err="1"/>
              <a:t>ms</a:t>
            </a:r>
            <a:endParaRPr lang="en-US" sz="2000" dirty="0"/>
          </a:p>
          <a:p>
            <a:r>
              <a:rPr lang="en-US" sz="2000" dirty="0"/>
              <a:t> 8  173.167.56.22 (173.167.56.22)  27.929 </a:t>
            </a:r>
            <a:r>
              <a:rPr lang="en-US" sz="2000" dirty="0" err="1"/>
              <a:t>ms</a:t>
            </a:r>
            <a:r>
              <a:rPr lang="en-US" sz="2000" dirty="0"/>
              <a:t>  29.434 </a:t>
            </a:r>
            <a:r>
              <a:rPr lang="en-US" sz="2000" dirty="0" err="1"/>
              <a:t>ms</a:t>
            </a:r>
            <a:r>
              <a:rPr lang="en-US" sz="2000" dirty="0"/>
              <a:t>  28.429 </a:t>
            </a:r>
            <a:r>
              <a:rPr lang="en-US" sz="2000" dirty="0" err="1"/>
              <a:t>ms</a:t>
            </a:r>
            <a:endParaRPr lang="en-US" sz="2000" dirty="0"/>
          </a:p>
          <a:p>
            <a:r>
              <a:rPr lang="en-US" sz="2000" dirty="0"/>
              <a:t> 9  * *</a:t>
            </a:r>
          </a:p>
        </p:txBody>
      </p:sp>
    </p:spTree>
    <p:extLst>
      <p:ext uri="{BB962C8B-B14F-4D97-AF65-F5344CB8AC3E}">
        <p14:creationId xmlns:p14="http://schemas.microsoft.com/office/powerpoint/2010/main" val="1498969094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292" grpId="0"/>
      <p:bldP spid="140293" grpId="0" animBg="1"/>
      <p:bldP spid="140294" grpId="0" animBg="1"/>
      <p:bldP spid="140295" grpId="0" animBg="1"/>
      <p:bldP spid="3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BEB17F33-6A3D-C14A-ACA7-D4B066B885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en-US" dirty="0"/>
              <a:t>1. traceroute </a:t>
            </a:r>
            <a:r>
              <a:rPr lang="en-US" dirty="0">
                <a:solidFill>
                  <a:srgbClr val="FF0000"/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www.google.com</a:t>
            </a:r>
            <a:endParaRPr lang="en-US" dirty="0">
              <a:solidFill>
                <a:srgbClr val="FF0000"/>
              </a:solidFill>
            </a:endParaRPr>
          </a:p>
          <a:p>
            <a:pPr marL="0" indent="0">
              <a:buNone/>
            </a:pPr>
            <a:r>
              <a:rPr lang="en-US" dirty="0"/>
              <a:t>2. traceroute </a:t>
            </a:r>
            <a:r>
              <a:rPr lang="en-US" dirty="0" err="1">
                <a:solidFill>
                  <a:srgbClr val="FF0000"/>
                </a:solidFill>
              </a:rPr>
              <a:t>europa.eu</a:t>
            </a:r>
            <a:endParaRPr lang="en-US" dirty="0">
              <a:solidFill>
                <a:srgbClr val="FF0000"/>
              </a:solidFill>
            </a:endParaRPr>
          </a:p>
          <a:p>
            <a:pPr marL="0" indent="0">
              <a:buNone/>
            </a:pPr>
            <a:endParaRPr lang="en-US" dirty="0">
              <a:solidFill>
                <a:srgbClr val="FF0000"/>
              </a:solidFill>
            </a:endParaRPr>
          </a:p>
          <a:p>
            <a:r>
              <a:rPr lang="en-US" dirty="0"/>
              <a:t>What are differences you can see? </a:t>
            </a:r>
          </a:p>
          <a:p>
            <a:r>
              <a:rPr lang="en-US" dirty="0"/>
              <a:t>Can you see the link across the ocean?</a:t>
            </a:r>
          </a:p>
          <a:p>
            <a:r>
              <a:rPr lang="en-US" dirty="0"/>
              <a:t>Why? 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35FFF02-418A-B240-B911-1E1A624E5F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Demo in Class</a:t>
            </a:r>
          </a:p>
        </p:txBody>
      </p:sp>
    </p:spTree>
    <p:extLst>
      <p:ext uri="{BB962C8B-B14F-4D97-AF65-F5344CB8AC3E}">
        <p14:creationId xmlns:p14="http://schemas.microsoft.com/office/powerpoint/2010/main" val="531192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Title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b="0" dirty="0">
                <a:latin typeface="Gill Sans MT" charset="0"/>
                <a:ea typeface="ＭＳ Ｐゴシック" charset="-128"/>
              </a:rPr>
              <a:t>Networking tools: </a:t>
            </a:r>
            <a:r>
              <a:rPr lang="en-US" altLang="en-US" sz="4400" b="0" dirty="0">
                <a:ea typeface="ＭＳ Ｐゴシック" charset="-128"/>
              </a:rPr>
              <a:t> Packet sniffer and analyzer</a:t>
            </a:r>
            <a:r>
              <a:rPr lang="en-US" altLang="en-US" b="0" dirty="0">
                <a:latin typeface="Gill Sans MT" charset="0"/>
                <a:ea typeface="ＭＳ Ｐゴシック" charset="-128"/>
              </a:rPr>
              <a:t> </a:t>
            </a:r>
          </a:p>
        </p:txBody>
      </p:sp>
      <p:sp>
        <p:nvSpPr>
          <p:cNvPr id="173058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sz="3200" b="1" dirty="0"/>
              <a:t> </a:t>
            </a:r>
            <a:r>
              <a:rPr lang="en-US" altLang="en-US" sz="3200" b="1" dirty="0" err="1"/>
              <a:t>tcpdump</a:t>
            </a:r>
            <a:r>
              <a:rPr lang="en-US" altLang="en-US" sz="3200" b="1" dirty="0"/>
              <a:t> </a:t>
            </a:r>
            <a:r>
              <a:rPr lang="en-US" altLang="en-US" sz="3200" dirty="0"/>
              <a:t>(command)</a:t>
            </a:r>
          </a:p>
          <a:p>
            <a:pPr lvl="1"/>
            <a:r>
              <a:rPr lang="en-US" altLang="en-US" sz="2800" dirty="0"/>
              <a:t>&gt; </a:t>
            </a:r>
            <a:r>
              <a:rPr lang="en-US" altLang="en-US" sz="2800" dirty="0" err="1"/>
              <a:t>tcpdump</a:t>
            </a:r>
            <a:r>
              <a:rPr lang="en-US" altLang="en-US" sz="2800" dirty="0"/>
              <a:t> –</a:t>
            </a:r>
            <a:r>
              <a:rPr lang="en-US" altLang="en-US" sz="2800" dirty="0" err="1"/>
              <a:t>i</a:t>
            </a:r>
            <a:r>
              <a:rPr lang="en-US" altLang="en-US" sz="2800" dirty="0"/>
              <a:t> en0</a:t>
            </a:r>
          </a:p>
          <a:p>
            <a:pPr lvl="1"/>
            <a:r>
              <a:rPr lang="en-US" altLang="en-US" sz="2800" dirty="0"/>
              <a:t>&gt; </a:t>
            </a:r>
            <a:r>
              <a:rPr lang="en-US" altLang="en-US" sz="2800" dirty="0" err="1"/>
              <a:t>tcpdump</a:t>
            </a:r>
            <a:r>
              <a:rPr lang="en-US" altLang="en-US" sz="2800" dirty="0"/>
              <a:t> -</a:t>
            </a:r>
            <a:r>
              <a:rPr lang="en-US" altLang="en-US" sz="2800" dirty="0" err="1"/>
              <a:t>i</a:t>
            </a:r>
            <a:r>
              <a:rPr lang="en-US" altLang="en-US" sz="2800" dirty="0"/>
              <a:t> en0 -c 10 -w </a:t>
            </a:r>
            <a:r>
              <a:rPr lang="en-US" altLang="en-US" sz="2800" dirty="0" err="1"/>
              <a:t>test.cap</a:t>
            </a:r>
            <a:endParaRPr lang="en-US" altLang="en-US" sz="2800" dirty="0"/>
          </a:p>
          <a:p>
            <a:pPr lvl="1"/>
            <a:r>
              <a:rPr lang="en-US" altLang="en-US" sz="2800" dirty="0"/>
              <a:t>&gt; </a:t>
            </a:r>
            <a:r>
              <a:rPr lang="en-US" altLang="en-US" sz="2800" dirty="0" err="1"/>
              <a:t>tcpdump</a:t>
            </a:r>
            <a:r>
              <a:rPr lang="en-US" altLang="en-US" sz="2800" dirty="0"/>
              <a:t> –r </a:t>
            </a:r>
            <a:r>
              <a:rPr lang="en-US" altLang="en-US" sz="2800" dirty="0" err="1"/>
              <a:t>test.cap</a:t>
            </a:r>
            <a:endParaRPr lang="en-US" altLang="en-US" sz="2800" dirty="0"/>
          </a:p>
          <a:p>
            <a:pPr marL="463550" lvl="1" indent="0">
              <a:buNone/>
            </a:pPr>
            <a:endParaRPr lang="en-US" altLang="en-US" sz="2800" dirty="0"/>
          </a:p>
          <a:p>
            <a:endParaRPr lang="en-US" altLang="en-US" sz="3200" b="1" dirty="0"/>
          </a:p>
          <a:p>
            <a:endParaRPr lang="en-US" altLang="en-US" sz="3200" b="1" dirty="0"/>
          </a:p>
          <a:p>
            <a:r>
              <a:rPr lang="en-US" altLang="en-US" sz="3200" b="1" dirty="0" err="1"/>
              <a:t>wireshark</a:t>
            </a:r>
            <a:r>
              <a:rPr lang="en-US" altLang="en-US" sz="3200" b="1" dirty="0"/>
              <a:t> (UI)</a:t>
            </a:r>
          </a:p>
          <a:p>
            <a:pPr lvl="2"/>
            <a:endParaRPr lang="en-US" altLang="en-US" dirty="0">
              <a:latin typeface="Comic Sans MS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14D3DE8-8FA3-CCD6-292B-4963F16D2FA3}"/>
              </a:ext>
            </a:extLst>
          </p:cNvPr>
          <p:cNvGrpSpPr>
            <a:grpSpLocks/>
          </p:cNvGrpSpPr>
          <p:nvPr/>
        </p:nvGrpSpPr>
        <p:grpSpPr bwMode="auto">
          <a:xfrm>
            <a:off x="6493933" y="2202569"/>
            <a:ext cx="5643563" cy="4216400"/>
            <a:chOff x="824874" y="353539"/>
            <a:chExt cx="5643193" cy="421627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DA1B4227-D571-C12D-C07C-0DA3E259B143}"/>
                </a:ext>
              </a:extLst>
            </p:cNvPr>
            <p:cNvSpPr/>
            <p:nvPr/>
          </p:nvSpPr>
          <p:spPr>
            <a:xfrm>
              <a:off x="824874" y="366239"/>
              <a:ext cx="431772" cy="4203579"/>
            </a:xfrm>
            <a:custGeom>
              <a:avLst/>
              <a:gdLst>
                <a:gd name="connsiteX0" fmla="*/ 0 w 432078"/>
                <a:gd name="connsiteY0" fmla="*/ 4203185 h 4255561"/>
                <a:gd name="connsiteX1" fmla="*/ 418984 w 432078"/>
                <a:gd name="connsiteY1" fmla="*/ 3430637 h 4255561"/>
                <a:gd name="connsiteX2" fmla="*/ 432078 w 432078"/>
                <a:gd name="connsiteY2" fmla="*/ 0 h 4255561"/>
                <a:gd name="connsiteX3" fmla="*/ 117839 w 432078"/>
                <a:gd name="connsiteY3" fmla="*/ 4255561 h 4255561"/>
                <a:gd name="connsiteX0" fmla="*/ 26187 w 458265"/>
                <a:gd name="connsiteY0" fmla="*/ 4203185 h 4216279"/>
                <a:gd name="connsiteX1" fmla="*/ 445171 w 458265"/>
                <a:gd name="connsiteY1" fmla="*/ 3430637 h 4216279"/>
                <a:gd name="connsiteX2" fmla="*/ 458265 w 458265"/>
                <a:gd name="connsiteY2" fmla="*/ 0 h 4216279"/>
                <a:gd name="connsiteX3" fmla="*/ 0 w 458265"/>
                <a:gd name="connsiteY3" fmla="*/ 4216279 h 4216279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4" fmla="*/ 0 w 432078"/>
                <a:gd name="connsiteY4" fmla="*/ 4203185 h 420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78" h="4203185">
                  <a:moveTo>
                    <a:pt x="0" y="4203185"/>
                  </a:moveTo>
                  <a:lnTo>
                    <a:pt x="418984" y="3430637"/>
                  </a:lnTo>
                  <a:cubicBezTo>
                    <a:pt x="423349" y="2287091"/>
                    <a:pt x="427713" y="1143546"/>
                    <a:pt x="432078" y="0"/>
                  </a:cubicBezTo>
                  <a:lnTo>
                    <a:pt x="13093" y="4203185"/>
                  </a:lnTo>
                  <a:lnTo>
                    <a:pt x="0" y="420318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  <a:lin ang="10800000" scaled="0"/>
              <a:tileRect/>
            </a:gradFill>
            <a:ln>
              <a:noFill/>
            </a:ln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84A95CCA-55EF-6725-33B3-96D3E87C306F}"/>
                </a:ext>
              </a:extLst>
            </p:cNvPr>
            <p:cNvSpPr/>
            <p:nvPr/>
          </p:nvSpPr>
          <p:spPr bwMode="auto">
            <a:xfrm>
              <a:off x="1243947" y="353539"/>
              <a:ext cx="5224120" cy="3430489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pic>
        <p:nvPicPr>
          <p:cNvPr id="5" name="Picture 12" descr="segment.png">
            <a:extLst>
              <a:ext uri="{FF2B5EF4-FFF2-40B4-BE49-F238E27FC236}">
                <a16:creationId xmlns:a16="http://schemas.microsoft.com/office/drawing/2014/main" id="{E4CA9B5C-0DCE-4420-0DCF-B014614AC39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9146" y="6577719"/>
            <a:ext cx="3959225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10" descr="ethernet.png">
            <a:extLst>
              <a:ext uri="{FF2B5EF4-FFF2-40B4-BE49-F238E27FC236}">
                <a16:creationId xmlns:a16="http://schemas.microsoft.com/office/drawing/2014/main" id="{F68AB7E4-6466-D3C1-1E5B-369EFAD3036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338358" y="5971294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1" descr="ethernet.png">
            <a:extLst>
              <a:ext uri="{FF2B5EF4-FFF2-40B4-BE49-F238E27FC236}">
                <a16:creationId xmlns:a16="http://schemas.microsoft.com/office/drawing/2014/main" id="{90DA69C0-998C-D587-D4B4-E5802E1333A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85008" y="5974469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58C33748-65A0-5E6C-F1B3-65C0BD437B7F}"/>
              </a:ext>
            </a:extLst>
          </p:cNvPr>
          <p:cNvGrpSpPr>
            <a:grpSpLocks/>
          </p:cNvGrpSpPr>
          <p:nvPr/>
        </p:nvGrpSpPr>
        <p:grpSpPr bwMode="auto">
          <a:xfrm>
            <a:off x="9780058" y="2566106"/>
            <a:ext cx="2327275" cy="3171825"/>
            <a:chOff x="4556452" y="1162095"/>
            <a:chExt cx="2326213" cy="3172030"/>
          </a:xfrm>
        </p:grpSpPr>
        <p:cxnSp>
          <p:nvCxnSpPr>
            <p:cNvPr id="11" name="Straight Connector 46">
              <a:extLst>
                <a:ext uri="{FF2B5EF4-FFF2-40B4-BE49-F238E27FC236}">
                  <a16:creationId xmlns:a16="http://schemas.microsoft.com/office/drawing/2014/main" id="{0AD4EE6D-9B55-AB88-C3FA-B86C18DD290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30098" y="2252175"/>
              <a:ext cx="0" cy="208195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12" name="Group 31">
              <a:extLst>
                <a:ext uri="{FF2B5EF4-FFF2-40B4-BE49-F238E27FC236}">
                  <a16:creationId xmlns:a16="http://schemas.microsoft.com/office/drawing/2014/main" id="{8BA915B8-B510-1FD7-BFF5-B9F0582591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35010" y="2856756"/>
              <a:ext cx="2190234" cy="1214863"/>
              <a:chOff x="3862510" y="4375664"/>
              <a:chExt cx="2190234" cy="1214863"/>
            </a:xfrm>
          </p:grpSpPr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E58E7A17-2286-4FAB-6F23-116A49EFDE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1225" y="4425779"/>
                <a:ext cx="2164362" cy="11526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0" name="TextBox 26">
                <a:extLst>
                  <a:ext uri="{FF2B5EF4-FFF2-40B4-BE49-F238E27FC236}">
                    <a16:creationId xmlns:a16="http://schemas.microsoft.com/office/drawing/2014/main" id="{BF4241D8-1DE5-46C1-DDAD-DD235FF893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8617" y="4375664"/>
                <a:ext cx="2012565" cy="1214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Transport</a:t>
                </a:r>
                <a:r>
                  <a:rPr lang="en-US" altLang="en-US" sz="1400" dirty="0"/>
                  <a:t> (TCP/UDP)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Network</a:t>
                </a:r>
                <a:r>
                  <a:rPr lang="en-US" altLang="en-US" sz="1400" dirty="0"/>
                  <a:t> (IP)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Link</a:t>
                </a:r>
                <a:r>
                  <a:rPr lang="en-US" altLang="en-US" sz="1400" dirty="0"/>
                  <a:t> (Ethernet)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Physical</a:t>
                </a:r>
              </a:p>
            </p:txBody>
          </p: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83ACA25B-A6F8-B1BC-4045-6713B1030F9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62510" y="474004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60CE07FD-179B-96FF-6A4F-BABD771171D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0887" y="502338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7AF4CA4B-9A0E-6850-3832-A04E1D74C6B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9264" y="530672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3" name="Group 35">
              <a:extLst>
                <a:ext uri="{FF2B5EF4-FFF2-40B4-BE49-F238E27FC236}">
                  <a16:creationId xmlns:a16="http://schemas.microsoft.com/office/drawing/2014/main" id="{FEF512F8-3E39-CE4C-4C71-45F32BA149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11526" y="1162095"/>
              <a:ext cx="1529986" cy="1021335"/>
              <a:chOff x="4130677" y="5836665"/>
              <a:chExt cx="1529986" cy="1021335"/>
            </a:xfrm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044FEF78-1FA7-98EC-C691-7DAF2EF02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372" y="5836665"/>
                <a:ext cx="1464594" cy="102082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8" name="TextBox 34">
                <a:extLst>
                  <a:ext uri="{FF2B5EF4-FFF2-40B4-BE49-F238E27FC236}">
                    <a16:creationId xmlns:a16="http://schemas.microsoft.com/office/drawing/2014/main" id="{F6D951D6-63FD-9AAF-2DFB-31C8788106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30677" y="5913072"/>
                <a:ext cx="1529986" cy="892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600" dirty="0"/>
                  <a:t>application</a:t>
                </a:r>
              </a:p>
              <a:p>
                <a:pPr algn="ctr"/>
                <a:r>
                  <a:rPr lang="en-US" altLang="en-US" sz="1600" dirty="0"/>
                  <a:t>(www browser, </a:t>
                </a:r>
              </a:p>
              <a:p>
                <a:pPr algn="ctr"/>
                <a:r>
                  <a:rPr lang="en-US" altLang="en-US" sz="1600" dirty="0"/>
                  <a:t>email client</a:t>
                </a:r>
                <a:r>
                  <a:rPr lang="en-US" altLang="en-US" sz="2000" dirty="0"/>
                  <a:t>)</a:t>
                </a:r>
              </a:p>
            </p:txBody>
          </p:sp>
        </p:grpSp>
        <p:cxnSp>
          <p:nvCxnSpPr>
            <p:cNvPr id="14" name="Straight Connector 37">
              <a:extLst>
                <a:ext uri="{FF2B5EF4-FFF2-40B4-BE49-F238E27FC236}">
                  <a16:creationId xmlns:a16="http://schemas.microsoft.com/office/drawing/2014/main" id="{F17BC792-529C-DBD3-8DA1-60D100A7284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56452" y="2631900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" name="TextBox 38">
              <a:extLst>
                <a:ext uri="{FF2B5EF4-FFF2-40B4-BE49-F238E27FC236}">
                  <a16:creationId xmlns:a16="http://schemas.microsoft.com/office/drawing/2014/main" id="{8162DFC4-ACC2-7B7F-32E0-CB8E6F7DA9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39591" y="2252173"/>
              <a:ext cx="104307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 dirty="0"/>
                <a:t>application</a:t>
              </a:r>
            </a:p>
          </p:txBody>
        </p:sp>
        <p:sp>
          <p:nvSpPr>
            <p:cNvPr id="16" name="TextBox 39">
              <a:extLst>
                <a:ext uri="{FF2B5EF4-FFF2-40B4-BE49-F238E27FC236}">
                  <a16:creationId xmlns:a16="http://schemas.microsoft.com/office/drawing/2014/main" id="{A8675319-FD22-5476-1F78-D4C569D1A9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5684" y="2627171"/>
              <a:ext cx="4440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OS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0C25BE4-6F62-A365-87F0-5E3E22A4DF63}"/>
              </a:ext>
            </a:extLst>
          </p:cNvPr>
          <p:cNvGrpSpPr>
            <a:grpSpLocks/>
          </p:cNvGrpSpPr>
          <p:nvPr/>
        </p:nvGrpSpPr>
        <p:grpSpPr bwMode="auto">
          <a:xfrm>
            <a:off x="7000346" y="2281944"/>
            <a:ext cx="2925231" cy="3168113"/>
            <a:chOff x="1775964" y="877299"/>
            <a:chExt cx="2925206" cy="3168757"/>
          </a:xfrm>
        </p:grpSpPr>
        <p:grpSp>
          <p:nvGrpSpPr>
            <p:cNvPr id="25" name="Group 44">
              <a:extLst>
                <a:ext uri="{FF2B5EF4-FFF2-40B4-BE49-F238E27FC236}">
                  <a16:creationId xmlns:a16="http://schemas.microsoft.com/office/drawing/2014/main" id="{67A71AD7-9A17-C653-A49C-7AA8E04634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6152" y="877299"/>
              <a:ext cx="1597376" cy="3168757"/>
              <a:chOff x="1636659" y="183316"/>
              <a:chExt cx="1597376" cy="3168757"/>
            </a:xfrm>
          </p:grpSpPr>
          <p:grpSp>
            <p:nvGrpSpPr>
              <p:cNvPr id="30" name="Group 22">
                <a:extLst>
                  <a:ext uri="{FF2B5EF4-FFF2-40B4-BE49-F238E27FC236}">
                    <a16:creationId xmlns:a16="http://schemas.microsoft.com/office/drawing/2014/main" id="{72ACB41D-8C32-8402-5F6B-CCAB930B20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0781" y="2206785"/>
                <a:ext cx="1295389" cy="1041028"/>
                <a:chOff x="3116291" y="4275642"/>
                <a:chExt cx="1295389" cy="1041028"/>
              </a:xfrm>
            </p:grpSpPr>
            <p:sp>
              <p:nvSpPr>
                <p:cNvPr id="36" name="Rectangle 35">
                  <a:extLst>
                    <a:ext uri="{FF2B5EF4-FFF2-40B4-BE49-F238E27FC236}">
                      <a16:creationId xmlns:a16="http://schemas.microsoft.com/office/drawing/2014/main" id="{3EC55727-382E-FE5A-466E-CE16C8F851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16291" y="4298876"/>
                  <a:ext cx="1295389" cy="101779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37" name="TextBox 14">
                  <a:extLst>
                    <a:ext uri="{FF2B5EF4-FFF2-40B4-BE49-F238E27FC236}">
                      <a16:creationId xmlns:a16="http://schemas.microsoft.com/office/drawing/2014/main" id="{2A26E606-7839-1469-C6A6-B2F8B1E46B6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51788" y="4275642"/>
                  <a:ext cx="1197377" cy="10156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 dirty="0"/>
                    <a:t>packet</a:t>
                  </a:r>
                </a:p>
                <a:p>
                  <a:pPr algn="ctr"/>
                  <a:r>
                    <a:rPr lang="en-US" altLang="en-US" sz="2000" dirty="0"/>
                    <a:t>capture</a:t>
                  </a:r>
                </a:p>
                <a:p>
                  <a:pPr algn="ctr"/>
                  <a:r>
                    <a:rPr lang="en-US" altLang="en-US" sz="2000" dirty="0"/>
                    <a:t>(pcap)</a:t>
                  </a:r>
                </a:p>
              </p:txBody>
            </p:sp>
          </p:grpSp>
          <p:grpSp>
            <p:nvGrpSpPr>
              <p:cNvPr id="31" name="Group 23">
                <a:extLst>
                  <a:ext uri="{FF2B5EF4-FFF2-40B4-BE49-F238E27FC236}">
                    <a16:creationId xmlns:a16="http://schemas.microsoft.com/office/drawing/2014/main" id="{A679E5EE-B2EE-6BC1-0A71-706B35DE65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794" y="863478"/>
                <a:ext cx="1296233" cy="707886"/>
                <a:chOff x="865524" y="5161570"/>
                <a:chExt cx="1296233" cy="707886"/>
              </a:xfrm>
            </p:grpSpPr>
            <p:sp>
              <p:nvSpPr>
                <p:cNvPr id="34" name="Rectangle 33">
                  <a:extLst>
                    <a:ext uri="{FF2B5EF4-FFF2-40B4-BE49-F238E27FC236}">
                      <a16:creationId xmlns:a16="http://schemas.microsoft.com/office/drawing/2014/main" id="{1F8765E2-B718-18FC-54A9-9082553CBE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1399" y="5200691"/>
                  <a:ext cx="1300151" cy="66847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35" name="TextBox 16">
                  <a:extLst>
                    <a:ext uri="{FF2B5EF4-FFF2-40B4-BE49-F238E27FC236}">
                      <a16:creationId xmlns:a16="http://schemas.microsoft.com/office/drawing/2014/main" id="{0FC4DC13-9E8A-A203-B494-393361F5A9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37846" y="5161570"/>
                  <a:ext cx="1159292" cy="7078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 dirty="0"/>
                    <a:t>packet</a:t>
                  </a:r>
                </a:p>
                <a:p>
                  <a:pPr algn="ctr"/>
                  <a:r>
                    <a:rPr lang="en-US" altLang="en-US" sz="2000" dirty="0"/>
                    <a:t>analyzer</a:t>
                  </a:r>
                </a:p>
              </p:txBody>
            </p:sp>
          </p:grpSp>
          <p:sp>
            <p:nvSpPr>
              <p:cNvPr id="32" name="Rectangle 42">
                <a:extLst>
                  <a:ext uri="{FF2B5EF4-FFF2-40B4-BE49-F238E27FC236}">
                    <a16:creationId xmlns:a16="http://schemas.microsoft.com/office/drawing/2014/main" id="{A98988A9-6BF1-20E0-803C-37D7710E0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659" y="183316"/>
                <a:ext cx="1597376" cy="3168757"/>
              </a:xfrm>
              <a:prstGeom prst="rect">
                <a:avLst/>
              </a:prstGeom>
              <a:noFill/>
              <a:ln w="22225">
                <a:solidFill>
                  <a:srgbClr val="00009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/>
              </a:p>
            </p:txBody>
          </p:sp>
          <p:pic>
            <p:nvPicPr>
              <p:cNvPr id="33" name="Picture 43">
                <a:extLst>
                  <a:ext uri="{FF2B5EF4-FFF2-40B4-BE49-F238E27FC236}">
                    <a16:creationId xmlns:a16="http://schemas.microsoft.com/office/drawing/2014/main" id="{F3892487-640F-E9B5-ED4C-F767D516E2A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9241" y="230951"/>
                <a:ext cx="1089265" cy="3685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26" name="Straight Connector 47">
              <a:extLst>
                <a:ext uri="{FF2B5EF4-FFF2-40B4-BE49-F238E27FC236}">
                  <a16:creationId xmlns:a16="http://schemas.microsoft.com/office/drawing/2014/main" id="{8D6C3930-0696-3F39-A8B9-804232DB4B9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40118" y="2330738"/>
              <a:ext cx="0" cy="558315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7" name="Straight Connector 50">
              <a:extLst>
                <a:ext uri="{FF2B5EF4-FFF2-40B4-BE49-F238E27FC236}">
                  <a16:creationId xmlns:a16="http://schemas.microsoft.com/office/drawing/2014/main" id="{B61A8A8B-17A7-DA0A-7352-394CD427DF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6195" y="3653236"/>
              <a:ext cx="1427164" cy="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8" name="TextBox 56">
              <a:extLst>
                <a:ext uri="{FF2B5EF4-FFF2-40B4-BE49-F238E27FC236}">
                  <a16:creationId xmlns:a16="http://schemas.microsoft.com/office/drawing/2014/main" id="{F642FAAF-278A-414E-EDF8-8D49FC10AE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4194" y="3242589"/>
              <a:ext cx="1296976" cy="646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200" dirty="0"/>
                <a:t>copy of all Ethernet frames sent/received</a:t>
              </a:r>
            </a:p>
          </p:txBody>
        </p:sp>
        <p:cxnSp>
          <p:nvCxnSpPr>
            <p:cNvPr id="29" name="Straight Connector 64">
              <a:extLst>
                <a:ext uri="{FF2B5EF4-FFF2-40B4-BE49-F238E27FC236}">
                  <a16:creationId xmlns:a16="http://schemas.microsoft.com/office/drawing/2014/main" id="{77BFF1EF-E412-19BF-81BF-E02F01D3B5C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75964" y="2640266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8" name="Group 48">
            <a:extLst>
              <a:ext uri="{FF2B5EF4-FFF2-40B4-BE49-F238E27FC236}">
                <a16:creationId xmlns:a16="http://schemas.microsoft.com/office/drawing/2014/main" id="{2503261C-3E9D-1A05-D6BC-7B32D48E4263}"/>
              </a:ext>
            </a:extLst>
          </p:cNvPr>
          <p:cNvGrpSpPr>
            <a:grpSpLocks/>
          </p:cNvGrpSpPr>
          <p:nvPr/>
        </p:nvGrpSpPr>
        <p:grpSpPr bwMode="auto">
          <a:xfrm>
            <a:off x="4999775" y="5475441"/>
            <a:ext cx="1562100" cy="1511300"/>
            <a:chOff x="-44" y="1473"/>
            <a:chExt cx="981" cy="1105"/>
          </a:xfrm>
        </p:grpSpPr>
        <p:pic>
          <p:nvPicPr>
            <p:cNvPr id="39" name="Picture 49" descr="desktop_computer_stylized_medium">
              <a:extLst>
                <a:ext uri="{FF2B5EF4-FFF2-40B4-BE49-F238E27FC236}">
                  <a16:creationId xmlns:a16="http://schemas.microsoft.com/office/drawing/2014/main" id="{B2B5CE17-BB45-CDC1-610A-BD6FA921DC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" name="Freeform 50">
              <a:extLst>
                <a:ext uri="{FF2B5EF4-FFF2-40B4-BE49-F238E27FC236}">
                  <a16:creationId xmlns:a16="http://schemas.microsoft.com/office/drawing/2014/main" id="{D22618F9-57AB-C264-C267-58F6B2F6A6A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120487463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roup 108">
            <a:extLst>
              <a:ext uri="{FF2B5EF4-FFF2-40B4-BE49-F238E27FC236}">
                <a16:creationId xmlns:a16="http://schemas.microsoft.com/office/drawing/2014/main" id="{9DE51A5F-3BFD-AA45-9015-FA67A9068CEF}"/>
              </a:ext>
            </a:extLst>
          </p:cNvPr>
          <p:cNvGrpSpPr/>
          <p:nvPr/>
        </p:nvGrpSpPr>
        <p:grpSpPr>
          <a:xfrm>
            <a:off x="4551470" y="4236503"/>
            <a:ext cx="1463604" cy="737240"/>
            <a:chOff x="7493876" y="2774731"/>
            <a:chExt cx="1481958" cy="894622"/>
          </a:xfrm>
        </p:grpSpPr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15FA248B-2934-6745-9856-5AF3D55755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D4C2270C-F816-EB48-8C45-11D133A751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92D75490-DBD7-CD4E-9507-13309C8F3DF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908415A0-8A5C-1A4E-8070-093DC0E972F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53DC1CB9-E35D-8A47-96B9-69E6D0AB98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FB05914E-C150-9A4F-87FB-EFF6CABA3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3C399649-B712-6449-9877-189E4033C11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Packet loss</a:t>
            </a:r>
            <a:endParaRPr lang="en-US" sz="4400" dirty="0"/>
          </a:p>
        </p:txBody>
      </p:sp>
      <p:sp>
        <p:nvSpPr>
          <p:cNvPr id="17" name="Rectangle 3">
            <a:extLst>
              <a:ext uri="{FF2B5EF4-FFF2-40B4-BE49-F238E27FC236}">
                <a16:creationId xmlns:a16="http://schemas.microsoft.com/office/drawing/2014/main" id="{266CA32C-7D96-1F42-88EE-0CD26A415F37}"/>
              </a:ext>
            </a:extLst>
          </p:cNvPr>
          <p:cNvSpPr txBox="1">
            <a:spLocks noChangeArrowheads="1"/>
          </p:cNvSpPr>
          <p:nvPr/>
        </p:nvSpPr>
        <p:spPr>
          <a:xfrm>
            <a:off x="975618" y="1391460"/>
            <a:ext cx="10214897" cy="7193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 (aka buffer) preceding link in buffer has finite capacity</a:t>
            </a:r>
          </a:p>
        </p:txBody>
      </p:sp>
      <p:sp>
        <p:nvSpPr>
          <p:cNvPr id="79" name="Rectangle 7">
            <a:extLst>
              <a:ext uri="{FF2B5EF4-FFF2-40B4-BE49-F238E27FC236}">
                <a16:creationId xmlns:a16="http://schemas.microsoft.com/office/drawing/2014/main" id="{56569F92-5AAD-9F40-A054-24753CD82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4485753"/>
            <a:ext cx="1198563" cy="263525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" name="Line 23">
            <a:extLst>
              <a:ext uri="{FF2B5EF4-FFF2-40B4-BE49-F238E27FC236}">
                <a16:creationId xmlns:a16="http://schemas.microsoft.com/office/drawing/2014/main" id="{18F6CFB2-B4C3-FF4C-8EBD-C6BA5187D1C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6525" y="4252390"/>
            <a:ext cx="698500" cy="3333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1" name="Line 24">
            <a:extLst>
              <a:ext uri="{FF2B5EF4-FFF2-40B4-BE49-F238E27FC236}">
                <a16:creationId xmlns:a16="http://schemas.microsoft.com/office/drawing/2014/main" id="{F58C5444-79DC-A048-A0CF-7240C0E242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5450" y="4646090"/>
            <a:ext cx="411163" cy="5254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2" name="Line 25">
            <a:extLst>
              <a:ext uri="{FF2B5EF4-FFF2-40B4-BE49-F238E27FC236}">
                <a16:creationId xmlns:a16="http://schemas.microsoft.com/office/drawing/2014/main" id="{EFEEAE34-B698-3F47-9A0D-006ECF3EC594}"/>
              </a:ext>
            </a:extLst>
          </p:cNvPr>
          <p:cNvSpPr>
            <a:spLocks noChangeShapeType="1"/>
          </p:cNvSpPr>
          <p:nvPr/>
        </p:nvSpPr>
        <p:spPr bwMode="auto">
          <a:xfrm>
            <a:off x="5832475" y="4649265"/>
            <a:ext cx="1933575" cy="95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Rectangle 28">
            <a:extLst>
              <a:ext uri="{FF2B5EF4-FFF2-40B4-BE49-F238E27FC236}">
                <a16:creationId xmlns:a16="http://schemas.microsoft.com/office/drawing/2014/main" id="{AE188F1E-1184-A64B-B5F3-5F151D659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444924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4" name="Rectangle 29">
            <a:extLst>
              <a:ext uri="{FF2B5EF4-FFF2-40B4-BE49-F238E27FC236}">
                <a16:creationId xmlns:a16="http://schemas.microsoft.com/office/drawing/2014/main" id="{F30C236D-7EC4-B04F-8EB6-339D16864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910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5" name="Rectangle 30">
            <a:extLst>
              <a:ext uri="{FF2B5EF4-FFF2-40B4-BE49-F238E27FC236}">
                <a16:creationId xmlns:a16="http://schemas.microsoft.com/office/drawing/2014/main" id="{B7406385-23A2-9C4F-8A53-96A85929A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1025" y="4520678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8" name="Text Box 35">
            <a:extLst>
              <a:ext uri="{FF2B5EF4-FFF2-40B4-BE49-F238E27FC236}">
                <a16:creationId xmlns:a16="http://schemas.microsoft.com/office/drawing/2014/main" id="{C833E180-F225-A549-A822-0F0480D88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3863" y="3780903"/>
            <a:ext cx="362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</a:p>
        </p:txBody>
      </p:sp>
      <p:sp>
        <p:nvSpPr>
          <p:cNvPr id="89" name="Text Box 36">
            <a:extLst>
              <a:ext uri="{FF2B5EF4-FFF2-40B4-BE49-F238E27FC236}">
                <a16:creationId xmlns:a16="http://schemas.microsoft.com/office/drawing/2014/main" id="{C9D7A519-A3AA-6647-941B-B03611148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4538" y="4766740"/>
            <a:ext cx="3513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</a:p>
        </p:txBody>
      </p:sp>
      <p:sp>
        <p:nvSpPr>
          <p:cNvPr id="90" name="Text Box 40">
            <a:extLst>
              <a:ext uri="{FF2B5EF4-FFF2-40B4-BE49-F238E27FC236}">
                <a16:creationId xmlns:a16="http://schemas.microsoft.com/office/drawing/2014/main" id="{57B3723E-06BE-9E4B-B5FD-DB428178A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3690415"/>
            <a:ext cx="2790700" cy="344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packet being transmitted</a:t>
            </a:r>
          </a:p>
        </p:txBody>
      </p:sp>
      <p:sp>
        <p:nvSpPr>
          <p:cNvPr id="91" name="Line 41">
            <a:extLst>
              <a:ext uri="{FF2B5EF4-FFF2-40B4-BE49-F238E27FC236}">
                <a16:creationId xmlns:a16="http://schemas.microsoft.com/office/drawing/2014/main" id="{B860767E-6CC8-4645-AC66-7ECC72234871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5875338" y="3982515"/>
            <a:ext cx="681037" cy="565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2" name="Rectangle 56">
            <a:extLst>
              <a:ext uri="{FF2B5EF4-FFF2-40B4-BE49-F238E27FC236}">
                <a16:creationId xmlns:a16="http://schemas.microsoft.com/office/drawing/2014/main" id="{E3AED2F6-EFE4-C14B-9BB5-4F182D4B0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4519090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3" name="Rectangle 57">
            <a:extLst>
              <a:ext uri="{FF2B5EF4-FFF2-40B4-BE49-F238E27FC236}">
                <a16:creationId xmlns:a16="http://schemas.microsoft.com/office/drawing/2014/main" id="{29DF6AAC-1EDB-6E49-9208-EAB393D33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3663" y="452226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4" name="Rectangle 58">
            <a:extLst>
              <a:ext uri="{FF2B5EF4-FFF2-40B4-BE49-F238E27FC236}">
                <a16:creationId xmlns:a16="http://schemas.microsoft.com/office/drawing/2014/main" id="{07A9771F-08E4-EC45-A210-A58888CED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51909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5" name="Rectangle 59">
            <a:extLst>
              <a:ext uri="{FF2B5EF4-FFF2-40B4-BE49-F238E27FC236}">
                <a16:creationId xmlns:a16="http://schemas.microsoft.com/office/drawing/2014/main" id="{086BD240-8D3B-8946-8C05-8A6C5C278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0" y="4519090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6" name="Rectangle 61">
            <a:extLst>
              <a:ext uri="{FF2B5EF4-FFF2-40B4-BE49-F238E27FC236}">
                <a16:creationId xmlns:a16="http://schemas.microsoft.com/office/drawing/2014/main" id="{84D69E10-50C6-F34A-B4EE-565277C45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995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7" name="Rectangle 62">
            <a:extLst>
              <a:ext uri="{FF2B5EF4-FFF2-40B4-BE49-F238E27FC236}">
                <a16:creationId xmlns:a16="http://schemas.microsoft.com/office/drawing/2014/main" id="{75F2BC7C-9881-3742-BAF2-C9ADF04CD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375" y="4496865"/>
            <a:ext cx="1171575" cy="24288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00" name="Text Box 65">
            <a:extLst>
              <a:ext uri="{FF2B5EF4-FFF2-40B4-BE49-F238E27FC236}">
                <a16:creationId xmlns:a16="http://schemas.microsoft.com/office/drawing/2014/main" id="{2FE5E5BD-F2D9-044C-AF8E-8A3AB1A666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9629" y="3509440"/>
            <a:ext cx="1624291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buffer </a:t>
            </a:r>
          </a:p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(waiting area)</a:t>
            </a:r>
          </a:p>
        </p:txBody>
      </p:sp>
      <p:sp>
        <p:nvSpPr>
          <p:cNvPr id="101" name="Line 66">
            <a:extLst>
              <a:ext uri="{FF2B5EF4-FFF2-40B4-BE49-F238E27FC236}">
                <a16:creationId xmlns:a16="http://schemas.microsoft.com/office/drawing/2014/main" id="{F4810747-BBCA-F145-AF10-7157860AA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84725" y="4117453"/>
            <a:ext cx="0" cy="3333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2" name="Group 48">
            <a:extLst>
              <a:ext uri="{FF2B5EF4-FFF2-40B4-BE49-F238E27FC236}">
                <a16:creationId xmlns:a16="http://schemas.microsoft.com/office/drawing/2014/main" id="{ABFCEC87-7465-524D-A5DC-C75187D44BB1}"/>
              </a:ext>
            </a:extLst>
          </p:cNvPr>
          <p:cNvGrpSpPr>
            <a:grpSpLocks/>
          </p:cNvGrpSpPr>
          <p:nvPr/>
        </p:nvGrpSpPr>
        <p:grpSpPr bwMode="auto">
          <a:xfrm>
            <a:off x="3140075" y="3801540"/>
            <a:ext cx="820738" cy="688975"/>
            <a:chOff x="-44" y="1473"/>
            <a:chExt cx="981" cy="1105"/>
          </a:xfrm>
        </p:grpSpPr>
        <p:pic>
          <p:nvPicPr>
            <p:cNvPr id="103" name="Picture 49" descr="desktop_computer_stylized_medium">
              <a:extLst>
                <a:ext uri="{FF2B5EF4-FFF2-40B4-BE49-F238E27FC236}">
                  <a16:creationId xmlns:a16="http://schemas.microsoft.com/office/drawing/2014/main" id="{8250C605-2170-E94B-8DB9-90219930DE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B861D779-BA88-6649-AECC-FC09FC3CA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105" name="Group 51">
            <a:extLst>
              <a:ext uri="{FF2B5EF4-FFF2-40B4-BE49-F238E27FC236}">
                <a16:creationId xmlns:a16="http://schemas.microsoft.com/office/drawing/2014/main" id="{C2F7650A-DE11-CA4D-8362-974E3036A08A}"/>
              </a:ext>
            </a:extLst>
          </p:cNvPr>
          <p:cNvGrpSpPr>
            <a:grpSpLocks/>
          </p:cNvGrpSpPr>
          <p:nvPr/>
        </p:nvGrpSpPr>
        <p:grpSpPr bwMode="auto">
          <a:xfrm>
            <a:off x="3468688" y="4792140"/>
            <a:ext cx="820737" cy="688975"/>
            <a:chOff x="-44" y="1473"/>
            <a:chExt cx="981" cy="1105"/>
          </a:xfrm>
        </p:grpSpPr>
        <p:pic>
          <p:nvPicPr>
            <p:cNvPr id="106" name="Picture 52" descr="desktop_computer_stylized_medium">
              <a:extLst>
                <a:ext uri="{FF2B5EF4-FFF2-40B4-BE49-F238E27FC236}">
                  <a16:creationId xmlns:a16="http://schemas.microsoft.com/office/drawing/2014/main" id="{31AB66C4-A2A2-4F4D-B6A5-CBADCEEE67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" name="Freeform 53">
              <a:extLst>
                <a:ext uri="{FF2B5EF4-FFF2-40B4-BE49-F238E27FC236}">
                  <a16:creationId xmlns:a16="http://schemas.microsoft.com/office/drawing/2014/main" id="{8CFBA43E-78F2-5846-9CDF-6F8E882EA5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08" name="TextBox 1">
            <a:extLst>
              <a:ext uri="{FF2B5EF4-FFF2-40B4-BE49-F238E27FC236}">
                <a16:creationId xmlns:a16="http://schemas.microsoft.com/office/drawing/2014/main" id="{23257655-BFAB-7E4B-9721-E40633712A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0140" y="6114279"/>
            <a:ext cx="952549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* Check out the Java applet for an interactive animation (on publisher’s website) of queuing and loss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493C1C6-6FFC-4542-8569-381842BD5BB2}"/>
              </a:ext>
            </a:extLst>
          </p:cNvPr>
          <p:cNvGrpSpPr/>
          <p:nvPr/>
        </p:nvGrpSpPr>
        <p:grpSpPr>
          <a:xfrm>
            <a:off x="971989" y="1867073"/>
            <a:ext cx="10214897" cy="3871598"/>
            <a:chOff x="971989" y="1867073"/>
            <a:chExt cx="10214897" cy="387159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37FB3ADB-070D-EA41-8E10-638DD4679B17}"/>
                </a:ext>
              </a:extLst>
            </p:cNvPr>
            <p:cNvGrpSpPr/>
            <p:nvPr/>
          </p:nvGrpSpPr>
          <p:grpSpPr>
            <a:xfrm>
              <a:off x="4381500" y="4714353"/>
              <a:ext cx="2873096" cy="1024318"/>
              <a:chOff x="4381500" y="4714353"/>
              <a:chExt cx="2873096" cy="1024318"/>
            </a:xfrm>
          </p:grpSpPr>
          <p:sp>
            <p:nvSpPr>
              <p:cNvPr id="86" name="Rectangle 31">
                <a:extLst>
                  <a:ext uri="{FF2B5EF4-FFF2-40B4-BE49-F238E27FC236}">
                    <a16:creationId xmlns:a16="http://schemas.microsoft.com/office/drawing/2014/main" id="{E5168849-CF99-FD4F-B6DF-2D06EA648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663" y="4868340"/>
                <a:ext cx="147637" cy="200025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87" name="Line 33">
                <a:extLst>
                  <a:ext uri="{FF2B5EF4-FFF2-40B4-BE49-F238E27FC236}">
                    <a16:creationId xmlns:a16="http://schemas.microsoft.com/office/drawing/2014/main" id="{6D0E3F69-DD55-B34E-B881-C7D2F1D6A5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81500" y="4714353"/>
                <a:ext cx="106363" cy="1460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8" name="Line 63">
                <a:extLst>
                  <a:ext uri="{FF2B5EF4-FFF2-40B4-BE49-F238E27FC236}">
                    <a16:creationId xmlns:a16="http://schemas.microsoft.com/office/drawing/2014/main" id="{FD41187D-B5D0-F44B-B4AF-7556A07DC1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4638675" y="4988990"/>
                <a:ext cx="687388" cy="331788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9" name="Text Box 64">
                <a:extLst>
                  <a:ext uri="{FF2B5EF4-FFF2-40B4-BE49-F238E27FC236}">
                    <a16:creationId xmlns:a16="http://schemas.microsoft.com/office/drawing/2014/main" id="{F2BB1DAE-AB56-8246-A3D6-8E5A69B8FF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54625" y="5147740"/>
                <a:ext cx="1999971" cy="590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packet arriving to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full buffer is </a:t>
                </a:r>
                <a:r>
                  <a:rPr kumimoji="0" lang="en-US" alt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lost</a:t>
                </a:r>
              </a:p>
            </p:txBody>
          </p:sp>
        </p:grpSp>
        <p:sp>
          <p:nvSpPr>
            <p:cNvPr id="43" name="Rectangle 3">
              <a:extLst>
                <a:ext uri="{FF2B5EF4-FFF2-40B4-BE49-F238E27FC236}">
                  <a16:creationId xmlns:a16="http://schemas.microsoft.com/office/drawing/2014/main" id="{54211E9D-8A8E-BF41-BDEC-889453887B7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71989" y="1867073"/>
              <a:ext cx="10214897" cy="2117981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87338" marR="0" lvl="0" indent="-287338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arriving to full queue dropped (aka lost)</a:t>
              </a:r>
            </a:p>
            <a:p>
              <a:pPr marL="287338" marR="0" lvl="0" indent="-287338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lost packet may be retransmitted by previous node, by source end system, or not at all</a:t>
              </a:r>
            </a:p>
          </p:txBody>
        </p:sp>
      </p:grp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589565F1-CC81-D148-8C2B-5587C4713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6632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Line 321">
            <a:extLst>
              <a:ext uri="{FF2B5EF4-FFF2-40B4-BE49-F238E27FC236}">
                <a16:creationId xmlns:a16="http://schemas.microsoft.com/office/drawing/2014/main" id="{3126CBA0-B637-EA43-AF7F-E011318DF5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004779" y="4480629"/>
            <a:ext cx="6316663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9E117FAC-DD71-2841-B7A4-CC7377DD9672}"/>
              </a:ext>
            </a:extLst>
          </p:cNvPr>
          <p:cNvGrpSpPr/>
          <p:nvPr/>
        </p:nvGrpSpPr>
        <p:grpSpPr>
          <a:xfrm>
            <a:off x="4551470" y="4103771"/>
            <a:ext cx="1463604" cy="737240"/>
            <a:chOff x="7493876" y="2774731"/>
            <a:chExt cx="1481958" cy="894622"/>
          </a:xfrm>
        </p:grpSpPr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8BB48DB0-8C5D-004F-B9CE-3206F91F8A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ED05AE36-8F36-F942-94A6-2BA819CD3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A4729A4-A1F6-DF49-A60A-44BF1ECD735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897A26-02AE-B342-8B9D-CC1606C29E3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5AD51D90-0DBF-5941-A195-23707A53FCE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C2FFDCAB-1FB6-B14D-887A-093D9A7A5E7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7D1F7198-65E3-1B44-8C17-E6AF9ECF4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</a:t>
            </a:r>
            <a:endParaRPr lang="en-US" sz="4400" dirty="0"/>
          </a:p>
        </p:txBody>
      </p:sp>
      <p:sp>
        <p:nvSpPr>
          <p:cNvPr id="43" name="Rectangle 3">
            <a:extLst>
              <a:ext uri="{FF2B5EF4-FFF2-40B4-BE49-F238E27FC236}">
                <a16:creationId xmlns:a16="http://schemas.microsoft.com/office/drawing/2014/main" id="{494751C5-3228-E445-BD01-72428A7EAB59}"/>
              </a:ext>
            </a:extLst>
          </p:cNvPr>
          <p:cNvSpPr txBox="1">
            <a:spLocks noChangeArrowheads="1"/>
          </p:cNvSpPr>
          <p:nvPr/>
        </p:nvSpPr>
        <p:spPr>
          <a:xfrm>
            <a:off x="989013" y="1359295"/>
            <a:ext cx="10973804" cy="17795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throughput: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rate (bits/time unit) at which bits are being sent from sender to receiver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instantaneous: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rate at given point in time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average: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rate over longer period of time</a:t>
            </a:r>
          </a:p>
        </p:txBody>
      </p:sp>
      <p:sp>
        <p:nvSpPr>
          <p:cNvPr id="232" name="AutoShape 327">
            <a:extLst>
              <a:ext uri="{FF2B5EF4-FFF2-40B4-BE49-F238E27FC236}">
                <a16:creationId xmlns:a16="http://schemas.microsoft.com/office/drawing/2014/main" id="{5F173245-5658-9842-84FB-CB60E39B4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0004" y="3615115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33" name="Group 64">
            <a:extLst>
              <a:ext uri="{FF2B5EF4-FFF2-40B4-BE49-F238E27FC236}">
                <a16:creationId xmlns:a16="http://schemas.microsoft.com/office/drawing/2014/main" id="{67159F46-3967-E744-8DC9-4BF77234442F}"/>
              </a:ext>
            </a:extLst>
          </p:cNvPr>
          <p:cNvGrpSpPr>
            <a:grpSpLocks/>
          </p:cNvGrpSpPr>
          <p:nvPr/>
        </p:nvGrpSpPr>
        <p:grpSpPr bwMode="auto">
          <a:xfrm>
            <a:off x="2538054" y="4021842"/>
            <a:ext cx="352425" cy="876300"/>
            <a:chOff x="4140" y="429"/>
            <a:chExt cx="1425" cy="2396"/>
          </a:xfrm>
        </p:grpSpPr>
        <p:sp>
          <p:nvSpPr>
            <p:cNvPr id="234" name="Freeform 65">
              <a:extLst>
                <a:ext uri="{FF2B5EF4-FFF2-40B4-BE49-F238E27FC236}">
                  <a16:creationId xmlns:a16="http://schemas.microsoft.com/office/drawing/2014/main" id="{18E23374-8E41-5441-B267-3B9BBC53C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5" name="Rectangle 66">
              <a:extLst>
                <a:ext uri="{FF2B5EF4-FFF2-40B4-BE49-F238E27FC236}">
                  <a16:creationId xmlns:a16="http://schemas.microsoft.com/office/drawing/2014/main" id="{27E4969F-608F-ED4F-8638-18FB214A4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6" name="Freeform 67">
              <a:extLst>
                <a:ext uri="{FF2B5EF4-FFF2-40B4-BE49-F238E27FC236}">
                  <a16:creationId xmlns:a16="http://schemas.microsoft.com/office/drawing/2014/main" id="{846F4A49-2AF9-7341-80F3-DC7E3F141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7" name="Freeform 68">
              <a:extLst>
                <a:ext uri="{FF2B5EF4-FFF2-40B4-BE49-F238E27FC236}">
                  <a16:creationId xmlns:a16="http://schemas.microsoft.com/office/drawing/2014/main" id="{EC71E4BE-7627-F340-B915-B49710245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8" name="Rectangle 69">
              <a:extLst>
                <a:ext uri="{FF2B5EF4-FFF2-40B4-BE49-F238E27FC236}">
                  <a16:creationId xmlns:a16="http://schemas.microsoft.com/office/drawing/2014/main" id="{39BFB098-B374-994B-AE99-4F9D17A4D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39" name="Group 70">
              <a:extLst>
                <a:ext uri="{FF2B5EF4-FFF2-40B4-BE49-F238E27FC236}">
                  <a16:creationId xmlns:a16="http://schemas.microsoft.com/office/drawing/2014/main" id="{71537DBF-21A3-7C4A-9E72-AADF2D0ED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4" name="AutoShape 71">
                <a:extLst>
                  <a:ext uri="{FF2B5EF4-FFF2-40B4-BE49-F238E27FC236}">
                    <a16:creationId xmlns:a16="http://schemas.microsoft.com/office/drawing/2014/main" id="{66BF3AD7-2A1F-894F-AB3E-2B0CE27C8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5" name="AutoShape 72">
                <a:extLst>
                  <a:ext uri="{FF2B5EF4-FFF2-40B4-BE49-F238E27FC236}">
                    <a16:creationId xmlns:a16="http://schemas.microsoft.com/office/drawing/2014/main" id="{B978B677-CCD4-A441-ACE5-4B37776C7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0" name="Rectangle 73">
              <a:extLst>
                <a:ext uri="{FF2B5EF4-FFF2-40B4-BE49-F238E27FC236}">
                  <a16:creationId xmlns:a16="http://schemas.microsoft.com/office/drawing/2014/main" id="{87FAAAA1-868A-A144-AF79-9ADFFCEF3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1" name="Group 74">
              <a:extLst>
                <a:ext uri="{FF2B5EF4-FFF2-40B4-BE49-F238E27FC236}">
                  <a16:creationId xmlns:a16="http://schemas.microsoft.com/office/drawing/2014/main" id="{CDE6DCC7-0A8B-2541-8C76-B2190F25D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2" name="AutoShape 75">
                <a:extLst>
                  <a:ext uri="{FF2B5EF4-FFF2-40B4-BE49-F238E27FC236}">
                    <a16:creationId xmlns:a16="http://schemas.microsoft.com/office/drawing/2014/main" id="{6D9E7A58-B5A8-C440-B788-66B957245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3" name="AutoShape 76">
                <a:extLst>
                  <a:ext uri="{FF2B5EF4-FFF2-40B4-BE49-F238E27FC236}">
                    <a16:creationId xmlns:a16="http://schemas.microsoft.com/office/drawing/2014/main" id="{81AE3D1A-686F-644D-9B4E-3E1E85407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2" name="Rectangle 77">
              <a:extLst>
                <a:ext uri="{FF2B5EF4-FFF2-40B4-BE49-F238E27FC236}">
                  <a16:creationId xmlns:a16="http://schemas.microsoft.com/office/drawing/2014/main" id="{C9C2D902-8035-BE42-B27B-AB7485B0C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3" name="Rectangle 78">
              <a:extLst>
                <a:ext uri="{FF2B5EF4-FFF2-40B4-BE49-F238E27FC236}">
                  <a16:creationId xmlns:a16="http://schemas.microsoft.com/office/drawing/2014/main" id="{5A1C3FEB-4927-F742-8C1F-5CF5556DE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4" name="Group 79">
              <a:extLst>
                <a:ext uri="{FF2B5EF4-FFF2-40B4-BE49-F238E27FC236}">
                  <a16:creationId xmlns:a16="http://schemas.microsoft.com/office/drawing/2014/main" id="{D2A72B02-ADAB-FE44-9468-3B43E6DB3E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0" name="AutoShape 80">
                <a:extLst>
                  <a:ext uri="{FF2B5EF4-FFF2-40B4-BE49-F238E27FC236}">
                    <a16:creationId xmlns:a16="http://schemas.microsoft.com/office/drawing/2014/main" id="{A1A29232-9E86-634B-8831-8B3719318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1" name="AutoShape 81">
                <a:extLst>
                  <a:ext uri="{FF2B5EF4-FFF2-40B4-BE49-F238E27FC236}">
                    <a16:creationId xmlns:a16="http://schemas.microsoft.com/office/drawing/2014/main" id="{138F9F1B-5A09-C54A-8F38-4FBA6FFE4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5" name="Freeform 82">
              <a:extLst>
                <a:ext uri="{FF2B5EF4-FFF2-40B4-BE49-F238E27FC236}">
                  <a16:creationId xmlns:a16="http://schemas.microsoft.com/office/drawing/2014/main" id="{EDD21BCA-4123-324D-B71B-475B7D03C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6" name="Group 83">
              <a:extLst>
                <a:ext uri="{FF2B5EF4-FFF2-40B4-BE49-F238E27FC236}">
                  <a16:creationId xmlns:a16="http://schemas.microsoft.com/office/drawing/2014/main" id="{791D1F13-E15D-3C4F-AB67-56D2965D41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8" name="AutoShape 84">
                <a:extLst>
                  <a:ext uri="{FF2B5EF4-FFF2-40B4-BE49-F238E27FC236}">
                    <a16:creationId xmlns:a16="http://schemas.microsoft.com/office/drawing/2014/main" id="{13423582-B530-6D49-927C-1307226E7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59" name="AutoShape 85">
                <a:extLst>
                  <a:ext uri="{FF2B5EF4-FFF2-40B4-BE49-F238E27FC236}">
                    <a16:creationId xmlns:a16="http://schemas.microsoft.com/office/drawing/2014/main" id="{CC15074F-1F06-4B4F-9C77-C1CA17ACA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7" name="Rectangle 86">
              <a:extLst>
                <a:ext uri="{FF2B5EF4-FFF2-40B4-BE49-F238E27FC236}">
                  <a16:creationId xmlns:a16="http://schemas.microsoft.com/office/drawing/2014/main" id="{81BB7800-4ED5-D84D-B257-C94B51DF5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8" name="Freeform 87">
              <a:extLst>
                <a:ext uri="{FF2B5EF4-FFF2-40B4-BE49-F238E27FC236}">
                  <a16:creationId xmlns:a16="http://schemas.microsoft.com/office/drawing/2014/main" id="{AF9C8EDC-F5CE-1A46-A494-23925A5A7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9" name="Freeform 88">
              <a:extLst>
                <a:ext uri="{FF2B5EF4-FFF2-40B4-BE49-F238E27FC236}">
                  <a16:creationId xmlns:a16="http://schemas.microsoft.com/office/drawing/2014/main" id="{0663E233-F771-A246-84D6-36A0AA5C7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0" name="Oval 89">
              <a:extLst>
                <a:ext uri="{FF2B5EF4-FFF2-40B4-BE49-F238E27FC236}">
                  <a16:creationId xmlns:a16="http://schemas.microsoft.com/office/drawing/2014/main" id="{3F5ABDC5-D954-4D4D-A3B4-7A133CD71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1" name="Freeform 90">
              <a:extLst>
                <a:ext uri="{FF2B5EF4-FFF2-40B4-BE49-F238E27FC236}">
                  <a16:creationId xmlns:a16="http://schemas.microsoft.com/office/drawing/2014/main" id="{B976B037-AAAD-864E-94BA-6AFFD4E96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2" name="AutoShape 91">
              <a:extLst>
                <a:ext uri="{FF2B5EF4-FFF2-40B4-BE49-F238E27FC236}">
                  <a16:creationId xmlns:a16="http://schemas.microsoft.com/office/drawing/2014/main" id="{F4F4A156-282A-314C-8FCF-EB151E922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3" name="AutoShape 92">
              <a:extLst>
                <a:ext uri="{FF2B5EF4-FFF2-40B4-BE49-F238E27FC236}">
                  <a16:creationId xmlns:a16="http://schemas.microsoft.com/office/drawing/2014/main" id="{80AE788A-CE80-7741-B4E5-F6C880916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4" name="Oval 93">
              <a:extLst>
                <a:ext uri="{FF2B5EF4-FFF2-40B4-BE49-F238E27FC236}">
                  <a16:creationId xmlns:a16="http://schemas.microsoft.com/office/drawing/2014/main" id="{BB81643B-3A3A-0C41-86BE-809F30A17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5" name="Oval 94">
              <a:extLst>
                <a:ext uri="{FF2B5EF4-FFF2-40B4-BE49-F238E27FC236}">
                  <a16:creationId xmlns:a16="http://schemas.microsoft.com/office/drawing/2014/main" id="{0A2F6572-0039-324D-A51E-D01D404A5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6" name="Oval 95">
              <a:extLst>
                <a:ext uri="{FF2B5EF4-FFF2-40B4-BE49-F238E27FC236}">
                  <a16:creationId xmlns:a16="http://schemas.microsoft.com/office/drawing/2014/main" id="{43600795-A6CA-4C4B-9800-07AB28F89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7" name="Rectangle 96">
              <a:extLst>
                <a:ext uri="{FF2B5EF4-FFF2-40B4-BE49-F238E27FC236}">
                  <a16:creationId xmlns:a16="http://schemas.microsoft.com/office/drawing/2014/main" id="{32CFBA4E-295B-BF40-8717-00CE15115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266" name="Group 61">
            <a:extLst>
              <a:ext uri="{FF2B5EF4-FFF2-40B4-BE49-F238E27FC236}">
                <a16:creationId xmlns:a16="http://schemas.microsoft.com/office/drawing/2014/main" id="{2E0D8697-E30E-C84C-9F0E-29142F2D4E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843242" y="4083754"/>
            <a:ext cx="1192212" cy="1171575"/>
            <a:chOff x="-44" y="1473"/>
            <a:chExt cx="981" cy="1105"/>
          </a:xfrm>
        </p:grpSpPr>
        <p:pic>
          <p:nvPicPr>
            <p:cNvPr id="267" name="Picture 62" descr="desktop_computer_stylized_medium">
              <a:extLst>
                <a:ext uri="{FF2B5EF4-FFF2-40B4-BE49-F238E27FC236}">
                  <a16:creationId xmlns:a16="http://schemas.microsoft.com/office/drawing/2014/main" id="{85154182-D3D3-494A-8DEB-F001E6EB4B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8" name="Freeform 63">
              <a:extLst>
                <a:ext uri="{FF2B5EF4-FFF2-40B4-BE49-F238E27FC236}">
                  <a16:creationId xmlns:a16="http://schemas.microsoft.com/office/drawing/2014/main" id="{E36B34F6-C549-9143-AA71-C07DF7E0B17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69" name="Text Box 325">
            <a:extLst>
              <a:ext uri="{FF2B5EF4-FFF2-40B4-BE49-F238E27FC236}">
                <a16:creationId xmlns:a16="http://schemas.microsoft.com/office/drawing/2014/main" id="{2685AEBC-A012-9B46-B78A-88C2A3D512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820" y="5516537"/>
            <a:ext cx="2198742" cy="103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server, with</a:t>
            </a:r>
          </a:p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file of F bits </a:t>
            </a:r>
          </a:p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to send to client</a:t>
            </a:r>
          </a:p>
        </p:txBody>
      </p:sp>
      <p:sp>
        <p:nvSpPr>
          <p:cNvPr id="270" name="Text Box 328">
            <a:extLst>
              <a:ext uri="{FF2B5EF4-FFF2-40B4-BE49-F238E27FC236}">
                <a16:creationId xmlns:a16="http://schemas.microsoft.com/office/drawing/2014/main" id="{99E6BFD3-F62C-B043-9B11-0DBFC35AC6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7926" y="4936011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link capacity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R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sp>
        <p:nvSpPr>
          <p:cNvPr id="271" name="Text Box 329">
            <a:extLst>
              <a:ext uri="{FF2B5EF4-FFF2-40B4-BE49-F238E27FC236}">
                <a16:creationId xmlns:a16="http://schemas.microsoft.com/office/drawing/2014/main" id="{A5259771-F5CC-2A4E-B736-3B818B7FD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7773" y="4939162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link capacity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R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grpSp>
        <p:nvGrpSpPr>
          <p:cNvPr id="301" name="Group 99">
            <a:extLst>
              <a:ext uri="{FF2B5EF4-FFF2-40B4-BE49-F238E27FC236}">
                <a16:creationId xmlns:a16="http://schemas.microsoft.com/office/drawing/2014/main" id="{4B6F3DA1-2A9C-2E4C-B823-1CEA5B30C4A7}"/>
              </a:ext>
            </a:extLst>
          </p:cNvPr>
          <p:cNvGrpSpPr>
            <a:grpSpLocks/>
          </p:cNvGrpSpPr>
          <p:nvPr/>
        </p:nvGrpSpPr>
        <p:grpSpPr bwMode="auto">
          <a:xfrm>
            <a:off x="644751" y="4976621"/>
            <a:ext cx="9050338" cy="1484313"/>
            <a:chOff x="-335" y="3658"/>
            <a:chExt cx="5701" cy="935"/>
          </a:xfrm>
        </p:grpSpPr>
        <p:sp>
          <p:nvSpPr>
            <p:cNvPr id="302" name="Text Box 353">
              <a:extLst>
                <a:ext uri="{FF2B5EF4-FFF2-40B4-BE49-F238E27FC236}">
                  <a16:creationId xmlns:a16="http://schemas.microsoft.com/office/drawing/2014/main" id="{07E7AB23-0BD9-F14F-9990-6EF08491E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35" y="3942"/>
              <a:ext cx="1461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server sends bits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(fluid) into pipe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3" name="Text Box 336">
              <a:extLst>
                <a:ext uri="{FF2B5EF4-FFF2-40B4-BE49-F238E27FC236}">
                  <a16:creationId xmlns:a16="http://schemas.microsoft.com/office/drawing/2014/main" id="{22B4F102-0AE6-894B-9FDB-169832FE1D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3661"/>
              <a:ext cx="1769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 panose="020B0502020104020203" pitchFamily="34" charset="77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pipe that can carry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fluid at rate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(</a:t>
              </a:r>
              <a:r>
                <a:rPr kumimoji="0" lang="en-US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  <p:sp>
          <p:nvSpPr>
            <p:cNvPr id="304" name="Text Box 346">
              <a:extLst>
                <a:ext uri="{FF2B5EF4-FFF2-40B4-BE49-F238E27FC236}">
                  <a16:creationId xmlns:a16="http://schemas.microsoft.com/office/drawing/2014/main" id="{99C94E9C-7B58-B945-A1E2-8510D3FF8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3658"/>
              <a:ext cx="1860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pipe that can carry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fluid at rate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(R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A92D340-73A9-4F49-8534-B5C904B778B4}"/>
              </a:ext>
            </a:extLst>
          </p:cNvPr>
          <p:cNvGrpSpPr/>
          <p:nvPr/>
        </p:nvGrpSpPr>
        <p:grpSpPr>
          <a:xfrm>
            <a:off x="2071329" y="4013904"/>
            <a:ext cx="7826649" cy="763664"/>
            <a:chOff x="2071329" y="4013904"/>
            <a:chExt cx="7826649" cy="763664"/>
          </a:xfrm>
        </p:grpSpPr>
        <p:sp>
          <p:nvSpPr>
            <p:cNvPr id="290" name="AutoShape 350">
              <a:extLst>
                <a:ext uri="{FF2B5EF4-FFF2-40B4-BE49-F238E27FC236}">
                  <a16:creationId xmlns:a16="http://schemas.microsoft.com/office/drawing/2014/main" id="{3D33AE23-1C65-834A-A5D5-8D03E4720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8978" y="4275842"/>
              <a:ext cx="889000" cy="485775"/>
            </a:xfrm>
            <a:prstGeom prst="rightArrow">
              <a:avLst>
                <a:gd name="adj1" fmla="val 50000"/>
                <a:gd name="adj2" fmla="val 45752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91" name="Group 335">
              <a:extLst>
                <a:ext uri="{FF2B5EF4-FFF2-40B4-BE49-F238E27FC236}">
                  <a16:creationId xmlns:a16="http://schemas.microsoft.com/office/drawing/2014/main" id="{1AB0D837-8757-A24A-AA3E-5914390BD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6469" y="4319954"/>
              <a:ext cx="2322512" cy="392112"/>
              <a:chOff x="2249" y="3430"/>
              <a:chExt cx="1389" cy="256"/>
            </a:xfrm>
          </p:grpSpPr>
          <p:sp>
            <p:nvSpPr>
              <p:cNvPr id="292" name="Oval 333">
                <a:extLst>
                  <a:ext uri="{FF2B5EF4-FFF2-40B4-BE49-F238E27FC236}">
                    <a16:creationId xmlns:a16="http://schemas.microsoft.com/office/drawing/2014/main" id="{6E6EF4F3-E324-EE41-857E-2F00CC4C3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3" name="Rectangle 332">
                <a:extLst>
                  <a:ext uri="{FF2B5EF4-FFF2-40B4-BE49-F238E27FC236}">
                    <a16:creationId xmlns:a16="http://schemas.microsoft.com/office/drawing/2014/main" id="{B2682ADB-A65B-D047-86A5-56687D6DF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4" name="Oval 331">
                <a:extLst>
                  <a:ext uri="{FF2B5EF4-FFF2-40B4-BE49-F238E27FC236}">
                    <a16:creationId xmlns:a16="http://schemas.microsoft.com/office/drawing/2014/main" id="{C101BC4D-17C9-324C-82E8-C4AAA13D8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95" name="Rectangle 334">
                <a:extLst>
                  <a:ext uri="{FF2B5EF4-FFF2-40B4-BE49-F238E27FC236}">
                    <a16:creationId xmlns:a16="http://schemas.microsoft.com/office/drawing/2014/main" id="{4A8174FB-A99D-5C4E-ADC6-1958FC2B1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96" name="Group 341">
              <a:extLst>
                <a:ext uri="{FF2B5EF4-FFF2-40B4-BE49-F238E27FC236}">
                  <a16:creationId xmlns:a16="http://schemas.microsoft.com/office/drawing/2014/main" id="{0EB2E33F-C4E3-1644-9D50-3FCE1862D7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5852" y="4196543"/>
              <a:ext cx="2801937" cy="581025"/>
              <a:chOff x="2249" y="3430"/>
              <a:chExt cx="1389" cy="256"/>
            </a:xfrm>
          </p:grpSpPr>
          <p:sp>
            <p:nvSpPr>
              <p:cNvPr id="297" name="Oval 342">
                <a:extLst>
                  <a:ext uri="{FF2B5EF4-FFF2-40B4-BE49-F238E27FC236}">
                    <a16:creationId xmlns:a16="http://schemas.microsoft.com/office/drawing/2014/main" id="{8B0433EF-9C73-5648-874B-82F2F6B3F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8" name="Rectangle 343">
                <a:extLst>
                  <a:ext uri="{FF2B5EF4-FFF2-40B4-BE49-F238E27FC236}">
                    <a16:creationId xmlns:a16="http://schemas.microsoft.com/office/drawing/2014/main" id="{4E0FBD5F-0BE8-F549-8413-D4068F104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9" name="Oval 344">
                <a:extLst>
                  <a:ext uri="{FF2B5EF4-FFF2-40B4-BE49-F238E27FC236}">
                    <a16:creationId xmlns:a16="http://schemas.microsoft.com/office/drawing/2014/main" id="{48CAF989-114C-CC4C-8DBF-A27BA3216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00" name="Rectangle 345">
                <a:extLst>
                  <a:ext uri="{FF2B5EF4-FFF2-40B4-BE49-F238E27FC236}">
                    <a16:creationId xmlns:a16="http://schemas.microsoft.com/office/drawing/2014/main" id="{C659DCD3-540C-0146-BAAD-7DBA3AC0F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305" name="AutoShape 351">
              <a:extLst>
                <a:ext uri="{FF2B5EF4-FFF2-40B4-BE49-F238E27FC236}">
                  <a16:creationId xmlns:a16="http://schemas.microsoft.com/office/drawing/2014/main" id="{371DACA7-8356-6549-B395-6F1207E7F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542" y="4258379"/>
              <a:ext cx="1279525" cy="485775"/>
            </a:xfrm>
            <a:prstGeom prst="rightArrow">
              <a:avLst>
                <a:gd name="adj1" fmla="val 50000"/>
                <a:gd name="adj2" fmla="val 6585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6" name="AutoShape 349">
              <a:extLst>
                <a:ext uri="{FF2B5EF4-FFF2-40B4-BE49-F238E27FC236}">
                  <a16:creationId xmlns:a16="http://schemas.microsoft.com/office/drawing/2014/main" id="{DAF93F8F-35E4-524B-97A1-6252C154B95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071329" y="4013904"/>
              <a:ext cx="974725" cy="720725"/>
            </a:xfrm>
            <a:custGeom>
              <a:avLst/>
              <a:gdLst>
                <a:gd name="T0" fmla="*/ 2147483647 w 21600"/>
                <a:gd name="T1" fmla="*/ 0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27 w 21600"/>
                <a:gd name="T13" fmla="*/ 2912 h 21600"/>
                <a:gd name="T14" fmla="*/ 18227 w 21600"/>
                <a:gd name="T15" fmla="*/ 924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491116CC-72E2-1E41-B441-B2A46728B7B8}"/>
              </a:ext>
            </a:extLst>
          </p:cNvPr>
          <p:cNvCxnSpPr/>
          <p:nvPr/>
        </p:nvCxnSpPr>
        <p:spPr>
          <a:xfrm>
            <a:off x="2663444" y="4956164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0240B1B8-8762-A749-A5D9-196239F727C6}"/>
              </a:ext>
            </a:extLst>
          </p:cNvPr>
          <p:cNvCxnSpPr/>
          <p:nvPr/>
        </p:nvCxnSpPr>
        <p:spPr>
          <a:xfrm>
            <a:off x="3671250" y="4571341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8FDF4627-F3A2-F640-9920-1210DF3A14EE}"/>
              </a:ext>
            </a:extLst>
          </p:cNvPr>
          <p:cNvCxnSpPr/>
          <p:nvPr/>
        </p:nvCxnSpPr>
        <p:spPr>
          <a:xfrm>
            <a:off x="7773171" y="4574886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Slide Number Placeholder 5">
            <a:extLst>
              <a:ext uri="{FF2B5EF4-FFF2-40B4-BE49-F238E27FC236}">
                <a16:creationId xmlns:a16="http://schemas.microsoft.com/office/drawing/2014/main" id="{4DCC6A02-3817-1E4F-92DD-D0AA6AC8445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3818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13958" y="1708456"/>
            <a:ext cx="5394571" cy="957996"/>
          </a:xfrm>
        </p:spPr>
        <p:txBody>
          <a:bodyPr/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Internet: 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network of networks”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Interconnected ISPs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2BC3B19B-09E2-1747-9154-87E1DFE72365}"/>
              </a:ext>
            </a:extLst>
          </p:cNvPr>
          <p:cNvSpPr txBox="1">
            <a:spLocks/>
          </p:cNvSpPr>
          <p:nvPr/>
        </p:nvSpPr>
        <p:spPr>
          <a:xfrm>
            <a:off x="839601" y="2732121"/>
            <a:ext cx="5394571" cy="1824996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protocols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are </a:t>
            </a:r>
            <a:r>
              <a:rPr lang="en-US" altLang="en-US" i="1" dirty="0">
                <a:ea typeface="ＭＳ Ｐゴシック" panose="020B0600070205080204" pitchFamily="34" charset="-128"/>
                <a:cs typeface="Calibri" panose="020F0502020204030204" pitchFamily="34" charset="0"/>
              </a:rPr>
              <a:t>everywhere</a:t>
            </a:r>
          </a:p>
          <a:p>
            <a:pPr lvl="1">
              <a:buSzPct val="75000"/>
            </a:pP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control sending, receiving of messages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e.g., HTTP (Web), streaming video, Skype, TCP, IP, WiFi, 4G, Ethernet</a:t>
            </a:r>
            <a:endParaRPr lang="en-US" altLang="en-US" sz="2800" dirty="0">
              <a:ea typeface="Arial" panose="020B0604020202020204" pitchFamily="34" charset="0"/>
              <a:cs typeface="Calibri" panose="020F050202020403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F538D7F-D092-0B46-9D93-497135430F9C}"/>
              </a:ext>
            </a:extLst>
          </p:cNvPr>
          <p:cNvGrpSpPr/>
          <p:nvPr/>
        </p:nvGrpSpPr>
        <p:grpSpPr>
          <a:xfrm>
            <a:off x="6860324" y="4962204"/>
            <a:ext cx="1547658" cy="518734"/>
            <a:chOff x="6860324" y="4962204"/>
            <a:chExt cx="1547658" cy="518734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0CCA2A64-0E06-F545-9FC0-961CFBCC86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968718" y="5327774"/>
              <a:ext cx="439264" cy="15316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D9BBA3E-BB93-084A-B9DE-C031B991FC2B}"/>
                </a:ext>
              </a:extLst>
            </p:cNvPr>
            <p:cNvSpPr txBox="1"/>
            <p:nvPr/>
          </p:nvSpPr>
          <p:spPr>
            <a:xfrm>
              <a:off x="6860324" y="4962204"/>
              <a:ext cx="91210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Ethernet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1E38A1FD-ACE2-5F42-9B08-5B2D9CEBC672}"/>
                </a:ext>
              </a:extLst>
            </p:cNvPr>
            <p:cNvCxnSpPr>
              <a:cxnSpLocks/>
            </p:cNvCxnSpPr>
            <p:nvPr/>
          </p:nvCxnSpPr>
          <p:spPr>
            <a:xfrm>
              <a:off x="7704138" y="5144424"/>
              <a:ext cx="470403" cy="21674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091E281-A56A-C34A-A030-5A236D4E586A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45AD7D7E-22F3-B04F-B8D9-3DB14B4EB5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3" name="TextBox 612">
              <a:extLst>
                <a:ext uri="{FF2B5EF4-FFF2-40B4-BE49-F238E27FC236}">
                  <a16:creationId xmlns:a16="http://schemas.microsoft.com/office/drawing/2014/main" id="{1E2ACEB7-973B-E046-843B-EB2B7621639C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37BB92CD-AD73-F344-953E-3EFDD2781945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5BE2CBD-8554-CF42-81E0-EE46D8DE60ED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DE526F1B-649C-344E-8FAB-A9478EF8DA65}"/>
                </a:ext>
              </a:extLst>
            </p:cNvPr>
            <p:cNvCxnSpPr>
              <a:cxnSpLocks/>
              <a:endCxn id="91" idx="0"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TextBox 632">
              <a:extLst>
                <a:ext uri="{FF2B5EF4-FFF2-40B4-BE49-F238E27FC236}">
                  <a16:creationId xmlns:a16="http://schemas.microsoft.com/office/drawing/2014/main" id="{B4A890F6-DD55-B341-BDF4-AF2E70A3CC15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967D0F28-333C-D24F-9D2D-61124A38416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FD6F349B-89A1-1F4D-9830-6378C687F92A}"/>
              </a:ext>
            </a:extLst>
          </p:cNvPr>
          <p:cNvGrpSpPr/>
          <p:nvPr/>
        </p:nvGrpSpPr>
        <p:grpSpPr>
          <a:xfrm>
            <a:off x="9335579" y="2816377"/>
            <a:ext cx="675986" cy="552257"/>
            <a:chOff x="6710761" y="2934593"/>
            <a:chExt cx="675986" cy="552257"/>
          </a:xfrm>
        </p:grpSpPr>
        <p:cxnSp>
          <p:nvCxnSpPr>
            <p:cNvPr id="636" name="Straight Connector 635">
              <a:extLst>
                <a:ext uri="{FF2B5EF4-FFF2-40B4-BE49-F238E27FC236}">
                  <a16:creationId xmlns:a16="http://schemas.microsoft.com/office/drawing/2014/main" id="{38988E68-C8D7-1041-AEC2-7701BE5D10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84556" y="2978118"/>
              <a:ext cx="302191" cy="50873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7" name="TextBox 636">
              <a:extLst>
                <a:ext uri="{FF2B5EF4-FFF2-40B4-BE49-F238E27FC236}">
                  <a16:creationId xmlns:a16="http://schemas.microsoft.com/office/drawing/2014/main" id="{A6C4F23A-36F1-5E47-94EF-BAE3479A332E}"/>
                </a:ext>
              </a:extLst>
            </p:cNvPr>
            <p:cNvSpPr txBox="1"/>
            <p:nvPr/>
          </p:nvSpPr>
          <p:spPr>
            <a:xfrm>
              <a:off x="6710761" y="2934593"/>
              <a:ext cx="3417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IP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40A312C7-3E2E-8F40-B008-F9AB8292FEA3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262240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A0B59F70-E34B-7A47-8095-6CB4A425440B}"/>
              </a:ext>
            </a:extLst>
          </p:cNvPr>
          <p:cNvGrpSpPr/>
          <p:nvPr/>
        </p:nvGrpSpPr>
        <p:grpSpPr>
          <a:xfrm>
            <a:off x="9064971" y="5697822"/>
            <a:ext cx="554960" cy="927829"/>
            <a:chOff x="6934147" y="3177198"/>
            <a:chExt cx="554960" cy="927829"/>
          </a:xfrm>
        </p:grpSpPr>
        <p:cxnSp>
          <p:nvCxnSpPr>
            <p:cNvPr id="640" name="Straight Connector 639">
              <a:extLst>
                <a:ext uri="{FF2B5EF4-FFF2-40B4-BE49-F238E27FC236}">
                  <a16:creationId xmlns:a16="http://schemas.microsoft.com/office/drawing/2014/main" id="{7CF95D26-9671-0C42-8E8C-4CE179CE7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1527" y="3177198"/>
              <a:ext cx="204850" cy="289979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1" name="TextBox 640">
              <a:extLst>
                <a:ext uri="{FF2B5EF4-FFF2-40B4-BE49-F238E27FC236}">
                  <a16:creationId xmlns:a16="http://schemas.microsoft.com/office/drawing/2014/main" id="{99BE214C-A081-5541-8D5F-AB06808F8378}"/>
                </a:ext>
              </a:extLst>
            </p:cNvPr>
            <p:cNvSpPr txBox="1"/>
            <p:nvPr/>
          </p:nvSpPr>
          <p:spPr>
            <a:xfrm>
              <a:off x="6934147" y="3766473"/>
              <a:ext cx="5549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WiFi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2" name="Straight Connector 641">
              <a:extLst>
                <a:ext uri="{FF2B5EF4-FFF2-40B4-BE49-F238E27FC236}">
                  <a16:creationId xmlns:a16="http://schemas.microsoft.com/office/drawing/2014/main" id="{8DD32BFA-CE2F-B048-B320-A046B7A40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30890" y="3377014"/>
              <a:ext cx="1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1965E68E-3EF0-9445-A466-1B0BCA9A0A95}"/>
              </a:ext>
            </a:extLst>
          </p:cNvPr>
          <p:cNvGrpSpPr/>
          <p:nvPr/>
        </p:nvGrpSpPr>
        <p:grpSpPr>
          <a:xfrm>
            <a:off x="8229600" y="1604463"/>
            <a:ext cx="1050146" cy="671367"/>
            <a:chOff x="7375489" y="2684454"/>
            <a:chExt cx="1050146" cy="671367"/>
          </a:xfrm>
        </p:grpSpPr>
        <p:cxnSp>
          <p:nvCxnSpPr>
            <p:cNvPr id="644" name="Straight Connector 643">
              <a:extLst>
                <a:ext uri="{FF2B5EF4-FFF2-40B4-BE49-F238E27FC236}">
                  <a16:creationId xmlns:a16="http://schemas.microsoft.com/office/drawing/2014/main" id="{70102BD4-D7CF-EA44-B451-F173BE4D5B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75489" y="3222818"/>
              <a:ext cx="628291" cy="133003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5" name="TextBox 644">
              <a:extLst>
                <a:ext uri="{FF2B5EF4-FFF2-40B4-BE49-F238E27FC236}">
                  <a16:creationId xmlns:a16="http://schemas.microsoft.com/office/drawing/2014/main" id="{C50489E1-DD07-B045-9B42-9681020DCB49}"/>
                </a:ext>
              </a:extLst>
            </p:cNvPr>
            <p:cNvSpPr txBox="1"/>
            <p:nvPr/>
          </p:nvSpPr>
          <p:spPr>
            <a:xfrm>
              <a:off x="8006931" y="2684454"/>
              <a:ext cx="41870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4G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3B8E874C-0A2E-C546-9A26-12BBEB875B0D}"/>
                </a:ext>
              </a:extLst>
            </p:cNvPr>
            <p:cNvCxnSpPr>
              <a:cxnSpLocks/>
              <a:stCxn id="48" idx="1"/>
            </p:cNvCxnSpPr>
            <p:nvPr/>
          </p:nvCxnSpPr>
          <p:spPr>
            <a:xfrm flipV="1">
              <a:off x="7620426" y="2864310"/>
              <a:ext cx="430426" cy="44896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7" name="Group 646">
            <a:extLst>
              <a:ext uri="{FF2B5EF4-FFF2-40B4-BE49-F238E27FC236}">
                <a16:creationId xmlns:a16="http://schemas.microsoft.com/office/drawing/2014/main" id="{9278791A-6408-FE49-97C8-366AE865D0FC}"/>
              </a:ext>
            </a:extLst>
          </p:cNvPr>
          <p:cNvGrpSpPr/>
          <p:nvPr/>
        </p:nvGrpSpPr>
        <p:grpSpPr>
          <a:xfrm>
            <a:off x="10484543" y="4543615"/>
            <a:ext cx="1037942" cy="1262658"/>
            <a:chOff x="6559961" y="3177198"/>
            <a:chExt cx="1037942" cy="1262658"/>
          </a:xfrm>
        </p:grpSpPr>
        <p:cxnSp>
          <p:nvCxnSpPr>
            <p:cNvPr id="648" name="Straight Connector 647">
              <a:extLst>
                <a:ext uri="{FF2B5EF4-FFF2-40B4-BE49-F238E27FC236}">
                  <a16:creationId xmlns:a16="http://schemas.microsoft.com/office/drawing/2014/main" id="{54518172-05CD-6E4B-96A3-5AE490F57D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559961" y="3177198"/>
              <a:ext cx="736416" cy="89440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9" name="TextBox 648">
              <a:extLst>
                <a:ext uri="{FF2B5EF4-FFF2-40B4-BE49-F238E27FC236}">
                  <a16:creationId xmlns:a16="http://schemas.microsoft.com/office/drawing/2014/main" id="{4B6916C7-17C2-0043-9CA5-2291C94B8E33}"/>
                </a:ext>
              </a:extLst>
            </p:cNvPr>
            <p:cNvSpPr txBox="1"/>
            <p:nvPr/>
          </p:nvSpPr>
          <p:spPr>
            <a:xfrm>
              <a:off x="7104370" y="4101302"/>
              <a:ext cx="4935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TCP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0" name="Straight Connector 649">
              <a:extLst>
                <a:ext uri="{FF2B5EF4-FFF2-40B4-BE49-F238E27FC236}">
                  <a16:creationId xmlns:a16="http://schemas.microsoft.com/office/drawing/2014/main" id="{335A84F3-D0D9-FA40-8F7D-57F594BAB31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929789" y="3709511"/>
              <a:ext cx="297918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364A443-9918-5240-B7CC-82287B806A53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77901D56-40A9-044D-A6DB-ADD17E4B4B0E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4" name="TextBox 653">
              <a:extLst>
                <a:ext uri="{FF2B5EF4-FFF2-40B4-BE49-F238E27FC236}">
                  <a16:creationId xmlns:a16="http://schemas.microsoft.com/office/drawing/2014/main" id="{AAECF4C4-245B-3B4F-935D-656C1B7C4318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89160B6B-CFAC-0C4E-AFB5-940C8EF68F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5" name="Content Placeholder 2">
            <a:extLst>
              <a:ext uri="{FF2B5EF4-FFF2-40B4-BE49-F238E27FC236}">
                <a16:creationId xmlns:a16="http://schemas.microsoft.com/office/drawing/2014/main" id="{E555DF1E-6B68-E548-AEFD-AF3AF6587383}"/>
              </a:ext>
            </a:extLst>
          </p:cNvPr>
          <p:cNvSpPr txBox="1">
            <a:spLocks/>
          </p:cNvSpPr>
          <p:nvPr/>
        </p:nvSpPr>
        <p:spPr>
          <a:xfrm>
            <a:off x="852411" y="4676300"/>
            <a:ext cx="5394571" cy="18683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  standards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RFC: Request for Comments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IETF: Internet Engineering Task Force</a:t>
            </a: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571" name="Slide Number Placeholder 2">
            <a:extLst>
              <a:ext uri="{FF2B5EF4-FFF2-40B4-BE49-F238E27FC236}">
                <a16:creationId xmlns:a16="http://schemas.microsoft.com/office/drawing/2014/main" id="{D700D0DA-FF82-8C47-B06E-D85C6A43B7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4555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0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  <p:bldP spid="575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</a:t>
            </a:r>
            <a:endParaRPr lang="en-US" sz="4400" dirty="0"/>
          </a:p>
        </p:txBody>
      </p:sp>
      <p:grpSp>
        <p:nvGrpSpPr>
          <p:cNvPr id="429" name="Group 347">
            <a:extLst>
              <a:ext uri="{FF2B5EF4-FFF2-40B4-BE49-F238E27FC236}">
                <a16:creationId xmlns:a16="http://schemas.microsoft.com/office/drawing/2014/main" id="{29540C2D-9FA0-BB45-BE5F-03C752C3783C}"/>
              </a:ext>
            </a:extLst>
          </p:cNvPr>
          <p:cNvGrpSpPr>
            <a:grpSpLocks/>
          </p:cNvGrpSpPr>
          <p:nvPr/>
        </p:nvGrpSpPr>
        <p:grpSpPr bwMode="auto">
          <a:xfrm>
            <a:off x="4983726" y="4245735"/>
            <a:ext cx="912813" cy="415925"/>
            <a:chOff x="1871277" y="1576300"/>
            <a:chExt cx="1128371" cy="437861"/>
          </a:xfrm>
        </p:grpSpPr>
        <p:sp>
          <p:nvSpPr>
            <p:cNvPr id="430" name="Oval 429">
              <a:extLst>
                <a:ext uri="{FF2B5EF4-FFF2-40B4-BE49-F238E27FC236}">
                  <a16:creationId xmlns:a16="http://schemas.microsoft.com/office/drawing/2014/main" id="{D91E1173-2CC1-804A-8A29-AD5A2B05C5E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D26B5CB1-EFDC-AA4A-94A5-91F1F7893EBE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32" name="Oval 431">
              <a:extLst>
                <a:ext uri="{FF2B5EF4-FFF2-40B4-BE49-F238E27FC236}">
                  <a16:creationId xmlns:a16="http://schemas.microsoft.com/office/drawing/2014/main" id="{852CB226-E8E6-CA45-95E4-3E2F740D0CC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2F42ECA3-62AC-C34A-9330-F31499A994CD}"/>
                </a:ext>
              </a:extLst>
            </p:cNvPr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7DAD661B-B797-0E4F-A7A2-EECB211B3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6D956B9B-0BF1-184A-8A16-0E56F0D92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0CBF6073-15EC-8540-96C4-D4D3FCB6D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F655FBD6-0B65-C943-BD0C-04C522A429F3}"/>
                </a:ext>
              </a:extLst>
            </p:cNvPr>
            <p:cNvCxnSpPr>
              <a:cxnSpLocks noChangeShapeType="1"/>
              <a:endCxn id="43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8319B3C6-5722-1C44-A611-D2468A7B37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39" name="Group 347">
            <a:extLst>
              <a:ext uri="{FF2B5EF4-FFF2-40B4-BE49-F238E27FC236}">
                <a16:creationId xmlns:a16="http://schemas.microsoft.com/office/drawing/2014/main" id="{C4D1F210-8217-DF40-A30E-B4D781BD1617}"/>
              </a:ext>
            </a:extLst>
          </p:cNvPr>
          <p:cNvGrpSpPr>
            <a:grpSpLocks/>
          </p:cNvGrpSpPr>
          <p:nvPr/>
        </p:nvGrpSpPr>
        <p:grpSpPr bwMode="auto">
          <a:xfrm>
            <a:off x="4937689" y="2318255"/>
            <a:ext cx="911225" cy="415925"/>
            <a:chOff x="1871277" y="1576300"/>
            <a:chExt cx="1128371" cy="437861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6C6425EA-486B-F643-943D-D7089FD8840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1" name="Rectangle 440">
              <a:extLst>
                <a:ext uri="{FF2B5EF4-FFF2-40B4-BE49-F238E27FC236}">
                  <a16:creationId xmlns:a16="http://schemas.microsoft.com/office/drawing/2014/main" id="{72094855-C429-6140-9FC0-17D4134E8759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940E8085-E288-C843-8449-2EE8442917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E37F0E56-213E-8545-B9F2-BC5003B587C6}"/>
                </a:ext>
              </a:extLst>
            </p:cNvPr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57514748-4829-0749-95C6-8FF0B1CB4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81C91DDC-B728-614D-83D3-517272E01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94DD4D4E-9421-A140-AFBD-C2D8D5F7F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4BB3CF6-D387-034B-A66F-B0DB1B8D3A4B}"/>
                </a:ext>
              </a:extLst>
            </p:cNvPr>
            <p:cNvCxnSpPr>
              <a:cxnSpLocks noChangeShapeType="1"/>
              <a:endCxn id="44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8" name="Straight Connector 447">
              <a:extLst>
                <a:ext uri="{FF2B5EF4-FFF2-40B4-BE49-F238E27FC236}">
                  <a16:creationId xmlns:a16="http://schemas.microsoft.com/office/drawing/2014/main" id="{7248A1BD-6434-A24C-A1C8-CB863A313A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49" name="Group 140">
            <a:extLst>
              <a:ext uri="{FF2B5EF4-FFF2-40B4-BE49-F238E27FC236}">
                <a16:creationId xmlns:a16="http://schemas.microsoft.com/office/drawing/2014/main" id="{76E7BFD5-92F6-BB41-9E7A-389CECC7F12A}"/>
              </a:ext>
            </a:extLst>
          </p:cNvPr>
          <p:cNvGrpSpPr>
            <a:grpSpLocks/>
          </p:cNvGrpSpPr>
          <p:nvPr/>
        </p:nvGrpSpPr>
        <p:grpSpPr bwMode="auto">
          <a:xfrm>
            <a:off x="2292914" y="1991230"/>
            <a:ext cx="352425" cy="876300"/>
            <a:chOff x="4140" y="429"/>
            <a:chExt cx="1425" cy="2396"/>
          </a:xfrm>
        </p:grpSpPr>
        <p:sp>
          <p:nvSpPr>
            <p:cNvPr id="450" name="Freeform 141">
              <a:extLst>
                <a:ext uri="{FF2B5EF4-FFF2-40B4-BE49-F238E27FC236}">
                  <a16:creationId xmlns:a16="http://schemas.microsoft.com/office/drawing/2014/main" id="{76A5EB39-9919-2444-BBB8-371FCDAF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1" name="Rectangle 142">
              <a:extLst>
                <a:ext uri="{FF2B5EF4-FFF2-40B4-BE49-F238E27FC236}">
                  <a16:creationId xmlns:a16="http://schemas.microsoft.com/office/drawing/2014/main" id="{60EBDD34-6142-6945-9C14-B79C55F43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2" name="Freeform 143">
              <a:extLst>
                <a:ext uri="{FF2B5EF4-FFF2-40B4-BE49-F238E27FC236}">
                  <a16:creationId xmlns:a16="http://schemas.microsoft.com/office/drawing/2014/main" id="{B8A9862D-8A64-8A4B-AD3D-3D060A37F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3" name="Freeform 144">
              <a:extLst>
                <a:ext uri="{FF2B5EF4-FFF2-40B4-BE49-F238E27FC236}">
                  <a16:creationId xmlns:a16="http://schemas.microsoft.com/office/drawing/2014/main" id="{F1CBBF09-E39A-294C-817A-9DCD90223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4" name="Rectangle 145">
              <a:extLst>
                <a:ext uri="{FF2B5EF4-FFF2-40B4-BE49-F238E27FC236}">
                  <a16:creationId xmlns:a16="http://schemas.microsoft.com/office/drawing/2014/main" id="{0B890F94-5FF7-B74D-888E-B02AA2F69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5" name="Group 146">
              <a:extLst>
                <a:ext uri="{FF2B5EF4-FFF2-40B4-BE49-F238E27FC236}">
                  <a16:creationId xmlns:a16="http://schemas.microsoft.com/office/drawing/2014/main" id="{84C8FF9A-1DFE-5443-B94F-09F2CF1376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80" name="AutoShape 147">
                <a:extLst>
                  <a:ext uri="{FF2B5EF4-FFF2-40B4-BE49-F238E27FC236}">
                    <a16:creationId xmlns:a16="http://schemas.microsoft.com/office/drawing/2014/main" id="{82A932A3-A2B5-9E4C-A00D-8314C870E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81" name="AutoShape 148">
                <a:extLst>
                  <a:ext uri="{FF2B5EF4-FFF2-40B4-BE49-F238E27FC236}">
                    <a16:creationId xmlns:a16="http://schemas.microsoft.com/office/drawing/2014/main" id="{7341616C-DDDB-6D4B-8BC1-1DE0014BB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6" name="Rectangle 149">
              <a:extLst>
                <a:ext uri="{FF2B5EF4-FFF2-40B4-BE49-F238E27FC236}">
                  <a16:creationId xmlns:a16="http://schemas.microsoft.com/office/drawing/2014/main" id="{3016CB06-5ED2-8E44-8314-CF9B8D929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7" name="Group 150">
              <a:extLst>
                <a:ext uri="{FF2B5EF4-FFF2-40B4-BE49-F238E27FC236}">
                  <a16:creationId xmlns:a16="http://schemas.microsoft.com/office/drawing/2014/main" id="{50CD732F-502F-EC4B-9B23-19C3F75FAF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78" name="AutoShape 151">
                <a:extLst>
                  <a:ext uri="{FF2B5EF4-FFF2-40B4-BE49-F238E27FC236}">
                    <a16:creationId xmlns:a16="http://schemas.microsoft.com/office/drawing/2014/main" id="{A5BF82DD-4D73-B841-9282-B6B444B47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9" name="AutoShape 152">
                <a:extLst>
                  <a:ext uri="{FF2B5EF4-FFF2-40B4-BE49-F238E27FC236}">
                    <a16:creationId xmlns:a16="http://schemas.microsoft.com/office/drawing/2014/main" id="{507A60A5-AB7C-DA4B-BE79-74DC6F926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8" name="Rectangle 153">
              <a:extLst>
                <a:ext uri="{FF2B5EF4-FFF2-40B4-BE49-F238E27FC236}">
                  <a16:creationId xmlns:a16="http://schemas.microsoft.com/office/drawing/2014/main" id="{5585EA19-FC9A-834A-B1AA-AF0C3E6E4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9" name="Rectangle 154">
              <a:extLst>
                <a:ext uri="{FF2B5EF4-FFF2-40B4-BE49-F238E27FC236}">
                  <a16:creationId xmlns:a16="http://schemas.microsoft.com/office/drawing/2014/main" id="{770A4D2E-58C2-9F43-84EA-96616AE78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0" name="Group 155">
              <a:extLst>
                <a:ext uri="{FF2B5EF4-FFF2-40B4-BE49-F238E27FC236}">
                  <a16:creationId xmlns:a16="http://schemas.microsoft.com/office/drawing/2014/main" id="{602A4FA5-6127-4C42-9200-FC441714E0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76" name="AutoShape 156">
                <a:extLst>
                  <a:ext uri="{FF2B5EF4-FFF2-40B4-BE49-F238E27FC236}">
                    <a16:creationId xmlns:a16="http://schemas.microsoft.com/office/drawing/2014/main" id="{73B43881-7B88-5847-AA15-A459E12B9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7" name="AutoShape 157">
                <a:extLst>
                  <a:ext uri="{FF2B5EF4-FFF2-40B4-BE49-F238E27FC236}">
                    <a16:creationId xmlns:a16="http://schemas.microsoft.com/office/drawing/2014/main" id="{37DBC077-A3AE-D44B-9982-D763ECC92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1" name="Freeform 158">
              <a:extLst>
                <a:ext uri="{FF2B5EF4-FFF2-40B4-BE49-F238E27FC236}">
                  <a16:creationId xmlns:a16="http://schemas.microsoft.com/office/drawing/2014/main" id="{0AEC409A-A2D1-D245-802C-A7B4A1016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2" name="Group 159">
              <a:extLst>
                <a:ext uri="{FF2B5EF4-FFF2-40B4-BE49-F238E27FC236}">
                  <a16:creationId xmlns:a16="http://schemas.microsoft.com/office/drawing/2014/main" id="{E58988BF-BC15-CF49-B8AB-9F97656C22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74" name="AutoShape 160">
                <a:extLst>
                  <a:ext uri="{FF2B5EF4-FFF2-40B4-BE49-F238E27FC236}">
                    <a16:creationId xmlns:a16="http://schemas.microsoft.com/office/drawing/2014/main" id="{553DFEC9-BE4E-F94F-936E-C02FFF6CA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5" name="AutoShape 161">
                <a:extLst>
                  <a:ext uri="{FF2B5EF4-FFF2-40B4-BE49-F238E27FC236}">
                    <a16:creationId xmlns:a16="http://schemas.microsoft.com/office/drawing/2014/main" id="{43F743B0-ACF4-3044-851A-E1B9884FB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3" name="Rectangle 162">
              <a:extLst>
                <a:ext uri="{FF2B5EF4-FFF2-40B4-BE49-F238E27FC236}">
                  <a16:creationId xmlns:a16="http://schemas.microsoft.com/office/drawing/2014/main" id="{D8E8B7E8-6654-B141-80DA-2835D0B6D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4" name="Freeform 163">
              <a:extLst>
                <a:ext uri="{FF2B5EF4-FFF2-40B4-BE49-F238E27FC236}">
                  <a16:creationId xmlns:a16="http://schemas.microsoft.com/office/drawing/2014/main" id="{D47EC0CE-C9B0-544A-9F08-C5F74F5F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5" name="Freeform 164">
              <a:extLst>
                <a:ext uri="{FF2B5EF4-FFF2-40B4-BE49-F238E27FC236}">
                  <a16:creationId xmlns:a16="http://schemas.microsoft.com/office/drawing/2014/main" id="{B6D47BE6-5EDC-5F46-927F-15C18BEEF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6" name="Oval 165">
              <a:extLst>
                <a:ext uri="{FF2B5EF4-FFF2-40B4-BE49-F238E27FC236}">
                  <a16:creationId xmlns:a16="http://schemas.microsoft.com/office/drawing/2014/main" id="{8699D5C3-5E2F-5247-88B1-8F7A5068C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7" name="Freeform 166">
              <a:extLst>
                <a:ext uri="{FF2B5EF4-FFF2-40B4-BE49-F238E27FC236}">
                  <a16:creationId xmlns:a16="http://schemas.microsoft.com/office/drawing/2014/main" id="{BFDFB342-1B41-3C40-90B5-38F87DB8D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8" name="AutoShape 167">
              <a:extLst>
                <a:ext uri="{FF2B5EF4-FFF2-40B4-BE49-F238E27FC236}">
                  <a16:creationId xmlns:a16="http://schemas.microsoft.com/office/drawing/2014/main" id="{31EB1D99-2A1B-554C-9D92-24AAEE387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9" name="AutoShape 168">
              <a:extLst>
                <a:ext uri="{FF2B5EF4-FFF2-40B4-BE49-F238E27FC236}">
                  <a16:creationId xmlns:a16="http://schemas.microsoft.com/office/drawing/2014/main" id="{8C5166EA-4FF3-CA4A-89EF-1C89946C1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0" name="Oval 169">
              <a:extLst>
                <a:ext uri="{FF2B5EF4-FFF2-40B4-BE49-F238E27FC236}">
                  <a16:creationId xmlns:a16="http://schemas.microsoft.com/office/drawing/2014/main" id="{45C4253F-C6AA-8F41-9A95-B86147446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1" name="Oval 170">
              <a:extLst>
                <a:ext uri="{FF2B5EF4-FFF2-40B4-BE49-F238E27FC236}">
                  <a16:creationId xmlns:a16="http://schemas.microsoft.com/office/drawing/2014/main" id="{99937982-831E-014F-8011-31A38BC3F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2" name="Oval 171">
              <a:extLst>
                <a:ext uri="{FF2B5EF4-FFF2-40B4-BE49-F238E27FC236}">
                  <a16:creationId xmlns:a16="http://schemas.microsoft.com/office/drawing/2014/main" id="{CB852665-8191-CD47-9BBA-1BC8D1E83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3" name="Rectangle 172">
              <a:extLst>
                <a:ext uri="{FF2B5EF4-FFF2-40B4-BE49-F238E27FC236}">
                  <a16:creationId xmlns:a16="http://schemas.microsoft.com/office/drawing/2014/main" id="{A5B541A2-F634-3F4C-920F-8FEB757F7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482" name="Rectangle 4">
            <a:extLst>
              <a:ext uri="{FF2B5EF4-FFF2-40B4-BE49-F238E27FC236}">
                <a16:creationId xmlns:a16="http://schemas.microsoft.com/office/drawing/2014/main" id="{885A2C98-F0C5-4F48-973F-FB58C4816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7539" y="1361756"/>
            <a:ext cx="81502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</a:t>
            </a:r>
            <a:r>
              <a:rPr kumimoji="0" lang="en-US" altLang="en-US" sz="2800" b="0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&lt; R</a:t>
            </a:r>
            <a:r>
              <a:rPr kumimoji="0" lang="en-US" altLang="en-US" sz="2800" b="0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is average end-end throughput?</a:t>
            </a:r>
          </a:p>
        </p:txBody>
      </p:sp>
      <p:grpSp>
        <p:nvGrpSpPr>
          <p:cNvPr id="483" name="Group 34">
            <a:extLst>
              <a:ext uri="{FF2B5EF4-FFF2-40B4-BE49-F238E27FC236}">
                <a16:creationId xmlns:a16="http://schemas.microsoft.com/office/drawing/2014/main" id="{1D7513B2-BA27-CA43-AABC-A66648BC2AFF}"/>
              </a:ext>
            </a:extLst>
          </p:cNvPr>
          <p:cNvGrpSpPr>
            <a:grpSpLocks/>
          </p:cNvGrpSpPr>
          <p:nvPr/>
        </p:nvGrpSpPr>
        <p:grpSpPr bwMode="auto">
          <a:xfrm>
            <a:off x="2745351" y="2343655"/>
            <a:ext cx="2136775" cy="307975"/>
            <a:chOff x="2249" y="3430"/>
            <a:chExt cx="1389" cy="256"/>
          </a:xfrm>
        </p:grpSpPr>
        <p:sp>
          <p:nvSpPr>
            <p:cNvPr id="484" name="Oval 35">
              <a:extLst>
                <a:ext uri="{FF2B5EF4-FFF2-40B4-BE49-F238E27FC236}">
                  <a16:creationId xmlns:a16="http://schemas.microsoft.com/office/drawing/2014/main" id="{5340CEA1-5B2B-9B46-9AAF-4147EFCAE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5" name="Rectangle 36">
              <a:extLst>
                <a:ext uri="{FF2B5EF4-FFF2-40B4-BE49-F238E27FC236}">
                  <a16:creationId xmlns:a16="http://schemas.microsoft.com/office/drawing/2014/main" id="{18778160-DBBA-3B4C-9F3C-5804D071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6" name="Oval 37">
              <a:extLst>
                <a:ext uri="{FF2B5EF4-FFF2-40B4-BE49-F238E27FC236}">
                  <a16:creationId xmlns:a16="http://schemas.microsoft.com/office/drawing/2014/main" id="{8BF0591E-F2E4-8A4C-A92C-C81344F40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87" name="Rectangle 38">
              <a:extLst>
                <a:ext uri="{FF2B5EF4-FFF2-40B4-BE49-F238E27FC236}">
                  <a16:creationId xmlns:a16="http://schemas.microsoft.com/office/drawing/2014/main" id="{E207FABE-8267-D846-9F45-80EB05CCD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8" name="Text Box 39">
            <a:extLst>
              <a:ext uri="{FF2B5EF4-FFF2-40B4-BE49-F238E27FC236}">
                <a16:creationId xmlns:a16="http://schemas.microsoft.com/office/drawing/2014/main" id="{957E7C76-675E-574B-8ACD-614388DAE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4214" y="2270741"/>
            <a:ext cx="2586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 R</a:t>
            </a:r>
            <a:r>
              <a:rPr kumimoji="0" lang="en-US" alt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sp>
        <p:nvSpPr>
          <p:cNvPr id="489" name="AutoShape 42">
            <a:extLst>
              <a:ext uri="{FF2B5EF4-FFF2-40B4-BE49-F238E27FC236}">
                <a16:creationId xmlns:a16="http://schemas.microsoft.com/office/drawing/2014/main" id="{8A9CF8E3-1601-CD45-8200-B1516EA3BB30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934139" y="2111880"/>
            <a:ext cx="895350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90" name="AutoShape 43">
            <a:extLst>
              <a:ext uri="{FF2B5EF4-FFF2-40B4-BE49-F238E27FC236}">
                <a16:creationId xmlns:a16="http://schemas.microsoft.com/office/drawing/2014/main" id="{ED879A95-B645-8B4D-89AF-6D1789AFE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8251" y="2318255"/>
            <a:ext cx="941624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491" name="Group 54">
            <a:extLst>
              <a:ext uri="{FF2B5EF4-FFF2-40B4-BE49-F238E27FC236}">
                <a16:creationId xmlns:a16="http://schemas.microsoft.com/office/drawing/2014/main" id="{5C873AA0-FFD9-7542-BED1-8B7A71AB1C1E}"/>
              </a:ext>
            </a:extLst>
          </p:cNvPr>
          <p:cNvGrpSpPr>
            <a:grpSpLocks/>
          </p:cNvGrpSpPr>
          <p:nvPr/>
        </p:nvGrpSpPr>
        <p:grpSpPr bwMode="auto">
          <a:xfrm>
            <a:off x="6118790" y="2210305"/>
            <a:ext cx="2577607" cy="569913"/>
            <a:chOff x="3130" y="3069"/>
            <a:chExt cx="1765" cy="366"/>
          </a:xfrm>
        </p:grpSpPr>
        <p:grpSp>
          <p:nvGrpSpPr>
            <p:cNvPr id="492" name="Group 45">
              <a:extLst>
                <a:ext uri="{FF2B5EF4-FFF2-40B4-BE49-F238E27FC236}">
                  <a16:creationId xmlns:a16="http://schemas.microsoft.com/office/drawing/2014/main" id="{97D274BB-C29B-ED4E-859A-927860A3F5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494" name="Oval 46">
                <a:extLst>
                  <a:ext uri="{FF2B5EF4-FFF2-40B4-BE49-F238E27FC236}">
                    <a16:creationId xmlns:a16="http://schemas.microsoft.com/office/drawing/2014/main" id="{2EC17BEE-E58A-6140-B989-B0CDD1C1A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5" name="Rectangle 47">
                <a:extLst>
                  <a:ext uri="{FF2B5EF4-FFF2-40B4-BE49-F238E27FC236}">
                    <a16:creationId xmlns:a16="http://schemas.microsoft.com/office/drawing/2014/main" id="{AD336F13-B720-7341-B116-DA4D9171B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6" name="Oval 48">
                <a:extLst>
                  <a:ext uri="{FF2B5EF4-FFF2-40B4-BE49-F238E27FC236}">
                    <a16:creationId xmlns:a16="http://schemas.microsoft.com/office/drawing/2014/main" id="{4B7EF7CF-26D6-F04C-A388-9C2DE746E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97" name="Rectangle 49">
                <a:extLst>
                  <a:ext uri="{FF2B5EF4-FFF2-40B4-BE49-F238E27FC236}">
                    <a16:creationId xmlns:a16="http://schemas.microsoft.com/office/drawing/2014/main" id="{604E850F-FAD3-D34F-8D0B-B1F5F12A4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493" name="Text Box 50">
              <a:extLst>
                <a:ext uri="{FF2B5EF4-FFF2-40B4-BE49-F238E27FC236}">
                  <a16:creationId xmlns:a16="http://schemas.microsoft.com/office/drawing/2014/main" id="{48FDD660-FDC1-BC4D-AF14-61D75C0EB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1" y="3135"/>
              <a:ext cx="1702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</p:grpSp>
      <p:sp>
        <p:nvSpPr>
          <p:cNvPr id="498" name="Rectangle 56">
            <a:extLst>
              <a:ext uri="{FF2B5EF4-FFF2-40B4-BE49-F238E27FC236}">
                <a16:creationId xmlns:a16="http://schemas.microsoft.com/office/drawing/2014/main" id="{A7FBBFF4-7CCE-3745-9DBF-448559E76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4051" y="3170791"/>
            <a:ext cx="8062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&gt; R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What is average end-end throughput?</a:t>
            </a:r>
          </a:p>
        </p:txBody>
      </p:sp>
      <p:grpSp>
        <p:nvGrpSpPr>
          <p:cNvPr id="499" name="Group 209">
            <a:extLst>
              <a:ext uri="{FF2B5EF4-FFF2-40B4-BE49-F238E27FC236}">
                <a16:creationId xmlns:a16="http://schemas.microsoft.com/office/drawing/2014/main" id="{79A28CBF-CC98-364E-9CA1-5406DF2D3C3F}"/>
              </a:ext>
            </a:extLst>
          </p:cNvPr>
          <p:cNvGrpSpPr>
            <a:grpSpLocks/>
          </p:cNvGrpSpPr>
          <p:nvPr/>
        </p:nvGrpSpPr>
        <p:grpSpPr bwMode="auto">
          <a:xfrm>
            <a:off x="1327659" y="5111236"/>
            <a:ext cx="8847138" cy="1282702"/>
            <a:chOff x="186" y="3246"/>
            <a:chExt cx="5573" cy="808"/>
          </a:xfrm>
        </p:grpSpPr>
        <p:sp>
          <p:nvSpPr>
            <p:cNvPr id="500" name="Rectangle 102">
              <a:extLst>
                <a:ext uri="{FF2B5EF4-FFF2-40B4-BE49-F238E27FC236}">
                  <a16:creationId xmlns:a16="http://schemas.microsoft.com/office/drawing/2014/main" id="{A6EA76B5-34A9-BA4F-919C-79EC2F39D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" y="3414"/>
              <a:ext cx="5521" cy="64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01" name="Text Box 101">
              <a:extLst>
                <a:ext uri="{FF2B5EF4-FFF2-40B4-BE49-F238E27FC236}">
                  <a16:creationId xmlns:a16="http://schemas.microsoft.com/office/drawing/2014/main" id="{EC6D6C58-6370-D841-9FF4-E86B322102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" y="3585"/>
              <a:ext cx="5521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link on end-end path that constrains  end-end throughput</a:t>
              </a:r>
            </a:p>
          </p:txBody>
        </p:sp>
        <p:sp>
          <p:nvSpPr>
            <p:cNvPr id="502" name="Text Box 104">
              <a:extLst>
                <a:ext uri="{FF2B5EF4-FFF2-40B4-BE49-F238E27FC236}">
                  <a16:creationId xmlns:a16="http://schemas.microsoft.com/office/drawing/2014/main" id="{999DDB29-B5E4-4144-8D94-861082F6DF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5" y="3246"/>
              <a:ext cx="1629" cy="3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bottleneck link</a:t>
              </a:r>
            </a:p>
          </p:txBody>
        </p:sp>
      </p:grpSp>
      <p:sp>
        <p:nvSpPr>
          <p:cNvPr id="503" name="AutoShape 51">
            <a:extLst>
              <a:ext uri="{FF2B5EF4-FFF2-40B4-BE49-F238E27FC236}">
                <a16:creationId xmlns:a16="http://schemas.microsoft.com/office/drawing/2014/main" id="{ADA15BF7-93C3-524C-B9B7-716C2BEB0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3714" y="2311905"/>
            <a:ext cx="1365250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4" name="Group 132">
            <a:extLst>
              <a:ext uri="{FF2B5EF4-FFF2-40B4-BE49-F238E27FC236}">
                <a16:creationId xmlns:a16="http://schemas.microsoft.com/office/drawing/2014/main" id="{B3F5B0C7-9CEB-E049-B0C3-0F00703C408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58681" y="2157918"/>
            <a:ext cx="871538" cy="885825"/>
            <a:chOff x="-44" y="1473"/>
            <a:chExt cx="981" cy="1105"/>
          </a:xfrm>
        </p:grpSpPr>
        <p:pic>
          <p:nvPicPr>
            <p:cNvPr id="505" name="Picture 133" descr="desktop_computer_stylized_medium">
              <a:extLst>
                <a:ext uri="{FF2B5EF4-FFF2-40B4-BE49-F238E27FC236}">
                  <a16:creationId xmlns:a16="http://schemas.microsoft.com/office/drawing/2014/main" id="{9D7414AB-58AD-7D46-95D7-2D5B553092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6" name="Freeform 134">
              <a:extLst>
                <a:ext uri="{FF2B5EF4-FFF2-40B4-BE49-F238E27FC236}">
                  <a16:creationId xmlns:a16="http://schemas.microsoft.com/office/drawing/2014/main" id="{D5C4B243-FAF4-7842-9BC1-63CB23F7312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507" name="AutoShape 327">
            <a:extLst>
              <a:ext uri="{FF2B5EF4-FFF2-40B4-BE49-F238E27FC236}">
                <a16:creationId xmlns:a16="http://schemas.microsoft.com/office/drawing/2014/main" id="{2F56CE5E-CD88-F243-A5D6-997F5D7E1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826" y="1854705"/>
            <a:ext cx="407988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8" name="Group 206">
            <a:extLst>
              <a:ext uri="{FF2B5EF4-FFF2-40B4-BE49-F238E27FC236}">
                <a16:creationId xmlns:a16="http://schemas.microsoft.com/office/drawing/2014/main" id="{DC9267E1-3EDB-E748-8467-2A9B485898A2}"/>
              </a:ext>
            </a:extLst>
          </p:cNvPr>
          <p:cNvGrpSpPr>
            <a:grpSpLocks/>
          </p:cNvGrpSpPr>
          <p:nvPr/>
        </p:nvGrpSpPr>
        <p:grpSpPr bwMode="auto">
          <a:xfrm>
            <a:off x="1908739" y="3723447"/>
            <a:ext cx="8126412" cy="1166813"/>
            <a:chOff x="775" y="2474"/>
            <a:chExt cx="5119" cy="735"/>
          </a:xfrm>
        </p:grpSpPr>
        <p:grpSp>
          <p:nvGrpSpPr>
            <p:cNvPr id="509" name="Group 173">
              <a:extLst>
                <a:ext uri="{FF2B5EF4-FFF2-40B4-BE49-F238E27FC236}">
                  <a16:creationId xmlns:a16="http://schemas.microsoft.com/office/drawing/2014/main" id="{017DEB16-2C42-DB4F-AC8D-2F24A202D8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540" name="Freeform 174">
                <a:extLst>
                  <a:ext uri="{FF2B5EF4-FFF2-40B4-BE49-F238E27FC236}">
                    <a16:creationId xmlns:a16="http://schemas.microsoft.com/office/drawing/2014/main" id="{7071AEAE-A73F-D243-B123-B7B1D9BDF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1" name="Rectangle 175">
                <a:extLst>
                  <a:ext uri="{FF2B5EF4-FFF2-40B4-BE49-F238E27FC236}">
                    <a16:creationId xmlns:a16="http://schemas.microsoft.com/office/drawing/2014/main" id="{70DE3468-CF53-0346-8D80-E9385C7F7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2" name="Freeform 176">
                <a:extLst>
                  <a:ext uri="{FF2B5EF4-FFF2-40B4-BE49-F238E27FC236}">
                    <a16:creationId xmlns:a16="http://schemas.microsoft.com/office/drawing/2014/main" id="{ED311748-A5CC-494E-90AD-11746C8AC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3" name="Freeform 177">
                <a:extLst>
                  <a:ext uri="{FF2B5EF4-FFF2-40B4-BE49-F238E27FC236}">
                    <a16:creationId xmlns:a16="http://schemas.microsoft.com/office/drawing/2014/main" id="{8C78D907-80B8-AF4A-AB8A-5919F960D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4" name="Rectangle 178">
                <a:extLst>
                  <a:ext uri="{FF2B5EF4-FFF2-40B4-BE49-F238E27FC236}">
                    <a16:creationId xmlns:a16="http://schemas.microsoft.com/office/drawing/2014/main" id="{894B83D8-FCC8-084F-9660-A8CED18F9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5" name="Group 179">
                <a:extLst>
                  <a:ext uri="{FF2B5EF4-FFF2-40B4-BE49-F238E27FC236}">
                    <a16:creationId xmlns:a16="http://schemas.microsoft.com/office/drawing/2014/main" id="{FA4C49FB-332B-1C42-B0C2-F3D370F081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70" name="AutoShape 180">
                  <a:extLst>
                    <a:ext uri="{FF2B5EF4-FFF2-40B4-BE49-F238E27FC236}">
                      <a16:creationId xmlns:a16="http://schemas.microsoft.com/office/drawing/2014/main" id="{6BD6D33C-E791-F149-8310-5B3D390F6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71" name="AutoShape 181">
                  <a:extLst>
                    <a:ext uri="{FF2B5EF4-FFF2-40B4-BE49-F238E27FC236}">
                      <a16:creationId xmlns:a16="http://schemas.microsoft.com/office/drawing/2014/main" id="{5E71277F-C04C-3142-838B-6EE506CB21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6" name="Rectangle 182">
                <a:extLst>
                  <a:ext uri="{FF2B5EF4-FFF2-40B4-BE49-F238E27FC236}">
                    <a16:creationId xmlns:a16="http://schemas.microsoft.com/office/drawing/2014/main" id="{24A16DC6-2460-DC4F-994B-EF8DC5F2A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7" name="Group 183">
                <a:extLst>
                  <a:ext uri="{FF2B5EF4-FFF2-40B4-BE49-F238E27FC236}">
                    <a16:creationId xmlns:a16="http://schemas.microsoft.com/office/drawing/2014/main" id="{98E7E366-D731-D346-83EB-43C23A31E5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68" name="AutoShape 184">
                  <a:extLst>
                    <a:ext uri="{FF2B5EF4-FFF2-40B4-BE49-F238E27FC236}">
                      <a16:creationId xmlns:a16="http://schemas.microsoft.com/office/drawing/2014/main" id="{12E76A99-F292-4942-B7EA-16F260F71E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9" name="AutoShape 185">
                  <a:extLst>
                    <a:ext uri="{FF2B5EF4-FFF2-40B4-BE49-F238E27FC236}">
                      <a16:creationId xmlns:a16="http://schemas.microsoft.com/office/drawing/2014/main" id="{981E5C21-5C45-464D-B45B-155529C9BC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8" name="Rectangle 186">
                <a:extLst>
                  <a:ext uri="{FF2B5EF4-FFF2-40B4-BE49-F238E27FC236}">
                    <a16:creationId xmlns:a16="http://schemas.microsoft.com/office/drawing/2014/main" id="{464DC274-CDF8-6E47-9806-008A0A6CC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9" name="Rectangle 187">
                <a:extLst>
                  <a:ext uri="{FF2B5EF4-FFF2-40B4-BE49-F238E27FC236}">
                    <a16:creationId xmlns:a16="http://schemas.microsoft.com/office/drawing/2014/main" id="{98AC22BF-B25F-6142-87DB-E850C47D1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0" name="Group 188">
                <a:extLst>
                  <a:ext uri="{FF2B5EF4-FFF2-40B4-BE49-F238E27FC236}">
                    <a16:creationId xmlns:a16="http://schemas.microsoft.com/office/drawing/2014/main" id="{7D330731-B2DD-FA40-90B0-9AF6F55A2D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66" name="AutoShape 189">
                  <a:extLst>
                    <a:ext uri="{FF2B5EF4-FFF2-40B4-BE49-F238E27FC236}">
                      <a16:creationId xmlns:a16="http://schemas.microsoft.com/office/drawing/2014/main" id="{9DE72B9D-63C0-864A-8FD9-1B399D8E81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7" name="AutoShape 190">
                  <a:extLst>
                    <a:ext uri="{FF2B5EF4-FFF2-40B4-BE49-F238E27FC236}">
                      <a16:creationId xmlns:a16="http://schemas.microsoft.com/office/drawing/2014/main" id="{E1DF0355-58D1-FF48-A296-D36811A78B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1" name="Freeform 191">
                <a:extLst>
                  <a:ext uri="{FF2B5EF4-FFF2-40B4-BE49-F238E27FC236}">
                    <a16:creationId xmlns:a16="http://schemas.microsoft.com/office/drawing/2014/main" id="{0F425FAD-60C7-8D46-AC04-D61CF1C12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2" name="Group 192">
                <a:extLst>
                  <a:ext uri="{FF2B5EF4-FFF2-40B4-BE49-F238E27FC236}">
                    <a16:creationId xmlns:a16="http://schemas.microsoft.com/office/drawing/2014/main" id="{DD061A78-E747-F742-AAA6-0EBB1F0472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64" name="AutoShape 193">
                  <a:extLst>
                    <a:ext uri="{FF2B5EF4-FFF2-40B4-BE49-F238E27FC236}">
                      <a16:creationId xmlns:a16="http://schemas.microsoft.com/office/drawing/2014/main" id="{D1A721C9-09F8-CA49-8768-A4D6045775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5" name="AutoShape 194">
                  <a:extLst>
                    <a:ext uri="{FF2B5EF4-FFF2-40B4-BE49-F238E27FC236}">
                      <a16:creationId xmlns:a16="http://schemas.microsoft.com/office/drawing/2014/main" id="{62ACD839-F2C5-9845-AB4E-C5BA19C2E2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3" name="Rectangle 195">
                <a:extLst>
                  <a:ext uri="{FF2B5EF4-FFF2-40B4-BE49-F238E27FC236}">
                    <a16:creationId xmlns:a16="http://schemas.microsoft.com/office/drawing/2014/main" id="{372A6132-E5E3-D940-8B20-1C9F499C3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4" name="Freeform 196">
                <a:extLst>
                  <a:ext uri="{FF2B5EF4-FFF2-40B4-BE49-F238E27FC236}">
                    <a16:creationId xmlns:a16="http://schemas.microsoft.com/office/drawing/2014/main" id="{7FB8C692-1BF5-7148-BD0F-82D24606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5" name="Freeform 197">
                <a:extLst>
                  <a:ext uri="{FF2B5EF4-FFF2-40B4-BE49-F238E27FC236}">
                    <a16:creationId xmlns:a16="http://schemas.microsoft.com/office/drawing/2014/main" id="{B0320B70-5119-4C4A-9DDB-B708D3E77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6" name="Oval 198">
                <a:extLst>
                  <a:ext uri="{FF2B5EF4-FFF2-40B4-BE49-F238E27FC236}">
                    <a16:creationId xmlns:a16="http://schemas.microsoft.com/office/drawing/2014/main" id="{29E3337B-80AF-FE42-A33A-1B58F9866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7" name="Freeform 199">
                <a:extLst>
                  <a:ext uri="{FF2B5EF4-FFF2-40B4-BE49-F238E27FC236}">
                    <a16:creationId xmlns:a16="http://schemas.microsoft.com/office/drawing/2014/main" id="{09D40D09-BC4A-744B-BB47-8545C1DE0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8" name="AutoShape 200">
                <a:extLst>
                  <a:ext uri="{FF2B5EF4-FFF2-40B4-BE49-F238E27FC236}">
                    <a16:creationId xmlns:a16="http://schemas.microsoft.com/office/drawing/2014/main" id="{BF852A65-EDBF-594C-9A10-757D0496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9" name="AutoShape 201">
                <a:extLst>
                  <a:ext uri="{FF2B5EF4-FFF2-40B4-BE49-F238E27FC236}">
                    <a16:creationId xmlns:a16="http://schemas.microsoft.com/office/drawing/2014/main" id="{02863060-88F5-664A-BDBC-D1E1E1A55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0" name="Oval 202">
                <a:extLst>
                  <a:ext uri="{FF2B5EF4-FFF2-40B4-BE49-F238E27FC236}">
                    <a16:creationId xmlns:a16="http://schemas.microsoft.com/office/drawing/2014/main" id="{5E04EF61-FED3-3541-ACA1-9693CBB7F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1" name="Oval 203">
                <a:extLst>
                  <a:ext uri="{FF2B5EF4-FFF2-40B4-BE49-F238E27FC236}">
                    <a16:creationId xmlns:a16="http://schemas.microsoft.com/office/drawing/2014/main" id="{44A7BC25-D6E5-A44C-855D-AA7C5150A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2" name="Oval 204">
                <a:extLst>
                  <a:ext uri="{FF2B5EF4-FFF2-40B4-BE49-F238E27FC236}">
                    <a16:creationId xmlns:a16="http://schemas.microsoft.com/office/drawing/2014/main" id="{14F564A5-40D1-4A43-8039-CF1042677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3" name="Rectangle 205">
                <a:extLst>
                  <a:ext uri="{FF2B5EF4-FFF2-40B4-BE49-F238E27FC236}">
                    <a16:creationId xmlns:a16="http://schemas.microsoft.com/office/drawing/2014/main" id="{1AE270E5-AC06-504B-BF97-435964C8B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10" name="Line 57">
              <a:extLst>
                <a:ext uri="{FF2B5EF4-FFF2-40B4-BE49-F238E27FC236}">
                  <a16:creationId xmlns:a16="http://schemas.microsoft.com/office/drawing/2014/main" id="{E30AFCCA-07F4-A740-BD4B-5B28F2D980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1" name="Group 58">
              <a:extLst>
                <a:ext uri="{FF2B5EF4-FFF2-40B4-BE49-F238E27FC236}">
                  <a16:creationId xmlns:a16="http://schemas.microsoft.com/office/drawing/2014/main" id="{C24A23EE-8313-D64E-BD4F-3BFCD778F5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531" name="Line 60">
                <a:extLst>
                  <a:ext uri="{FF2B5EF4-FFF2-40B4-BE49-F238E27FC236}">
                    <a16:creationId xmlns:a16="http://schemas.microsoft.com/office/drawing/2014/main" id="{1E8C1397-8F48-5E4D-BC95-2AEEFF4329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2" name="Line 61">
                <a:extLst>
                  <a:ext uri="{FF2B5EF4-FFF2-40B4-BE49-F238E27FC236}">
                    <a16:creationId xmlns:a16="http://schemas.microsoft.com/office/drawing/2014/main" id="{A9B3CF61-A592-AA42-AE21-C6F6DDBF0E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3" name="Rectangle 62">
                <a:extLst>
                  <a:ext uri="{FF2B5EF4-FFF2-40B4-BE49-F238E27FC236}">
                    <a16:creationId xmlns:a16="http://schemas.microsoft.com/office/drawing/2014/main" id="{BD11C863-452F-AE46-9242-58534859C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34" name="Group 64">
                <a:extLst>
                  <a:ext uri="{FF2B5EF4-FFF2-40B4-BE49-F238E27FC236}">
                    <a16:creationId xmlns:a16="http://schemas.microsoft.com/office/drawing/2014/main" id="{A74AB26D-917E-1C43-8497-203578F54C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538" name="Line 66">
                  <a:extLst>
                    <a:ext uri="{FF2B5EF4-FFF2-40B4-BE49-F238E27FC236}">
                      <a16:creationId xmlns:a16="http://schemas.microsoft.com/office/drawing/2014/main" id="{B0ECEE3F-0D27-9E45-AD59-E3E44736B1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9" name="Line 67">
                  <a:extLst>
                    <a:ext uri="{FF2B5EF4-FFF2-40B4-BE49-F238E27FC236}">
                      <a16:creationId xmlns:a16="http://schemas.microsoft.com/office/drawing/2014/main" id="{EB55E3DC-430D-5347-B8CC-5709959197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535" name="Group 68">
                <a:extLst>
                  <a:ext uri="{FF2B5EF4-FFF2-40B4-BE49-F238E27FC236}">
                    <a16:creationId xmlns:a16="http://schemas.microsoft.com/office/drawing/2014/main" id="{EE23C2BF-5FE2-B644-AFE9-10E650F8E6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536" name="Line 69">
                  <a:extLst>
                    <a:ext uri="{FF2B5EF4-FFF2-40B4-BE49-F238E27FC236}">
                      <a16:creationId xmlns:a16="http://schemas.microsoft.com/office/drawing/2014/main" id="{9CEA633F-1910-4F48-AE5F-C3F267226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7" name="Line 71">
                  <a:extLst>
                    <a:ext uri="{FF2B5EF4-FFF2-40B4-BE49-F238E27FC236}">
                      <a16:creationId xmlns:a16="http://schemas.microsoft.com/office/drawing/2014/main" id="{0EEE95F5-28BD-5244-AB61-1D0DDB38D9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</p:grpSp>
        <p:sp>
          <p:nvSpPr>
            <p:cNvPr id="512" name="AutoShape 90">
              <a:extLst>
                <a:ext uri="{FF2B5EF4-FFF2-40B4-BE49-F238E27FC236}">
                  <a16:creationId xmlns:a16="http://schemas.microsoft.com/office/drawing/2014/main" id="{FBD38E77-2123-B941-9E3E-28175B8F1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2812"/>
              <a:ext cx="609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3" name="Group 92">
              <a:extLst>
                <a:ext uri="{FF2B5EF4-FFF2-40B4-BE49-F238E27FC236}">
                  <a16:creationId xmlns:a16="http://schemas.microsoft.com/office/drawing/2014/main" id="{DDC22D0D-F03A-C14E-9613-D042E5ACF0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8" y="2739"/>
              <a:ext cx="1347" cy="360"/>
              <a:chOff x="2249" y="3459"/>
              <a:chExt cx="1389" cy="257"/>
            </a:xfrm>
          </p:grpSpPr>
          <p:sp>
            <p:nvSpPr>
              <p:cNvPr id="527" name="Oval 93">
                <a:extLst>
                  <a:ext uri="{FF2B5EF4-FFF2-40B4-BE49-F238E27FC236}">
                    <a16:creationId xmlns:a16="http://schemas.microsoft.com/office/drawing/2014/main" id="{BD69A588-896C-CD4F-AF1D-5590117CB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6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8" name="Rectangle 94">
                <a:extLst>
                  <a:ext uri="{FF2B5EF4-FFF2-40B4-BE49-F238E27FC236}">
                    <a16:creationId xmlns:a16="http://schemas.microsoft.com/office/drawing/2014/main" id="{690BA38E-8C04-7D49-8A4D-F3EBD36EC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59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9" name="Oval 95">
                <a:extLst>
                  <a:ext uri="{FF2B5EF4-FFF2-40B4-BE49-F238E27FC236}">
                    <a16:creationId xmlns:a16="http://schemas.microsoft.com/office/drawing/2014/main" id="{F8BE880C-8629-DB4F-A98D-187B9D0ED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6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0" name="Rectangle 96">
                <a:extLst>
                  <a:ext uri="{FF2B5EF4-FFF2-40B4-BE49-F238E27FC236}">
                    <a16:creationId xmlns:a16="http://schemas.microsoft.com/office/drawing/2014/main" id="{CEA80494-8D88-874A-A154-9DE5B72CA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62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4" name="Text Box 97">
              <a:extLst>
                <a:ext uri="{FF2B5EF4-FFF2-40B4-BE49-F238E27FC236}">
                  <a16:creationId xmlns:a16="http://schemas.microsoft.com/office/drawing/2014/main" id="{1BBEC08D-B4E9-1244-8AFE-C137F04A0D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3" y="281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grpSp>
          <p:nvGrpSpPr>
            <p:cNvPr id="515" name="Group 83">
              <a:extLst>
                <a:ext uri="{FF2B5EF4-FFF2-40B4-BE49-F238E27FC236}">
                  <a16:creationId xmlns:a16="http://schemas.microsoft.com/office/drawing/2014/main" id="{453C8714-A6D0-E346-8A5B-615EFB01A0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523" name="Oval 84">
                <a:extLst>
                  <a:ext uri="{FF2B5EF4-FFF2-40B4-BE49-F238E27FC236}">
                    <a16:creationId xmlns:a16="http://schemas.microsoft.com/office/drawing/2014/main" id="{15F82EFE-0228-FC41-A2F8-7597E3503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4" name="Rectangle 85">
                <a:extLst>
                  <a:ext uri="{FF2B5EF4-FFF2-40B4-BE49-F238E27FC236}">
                    <a16:creationId xmlns:a16="http://schemas.microsoft.com/office/drawing/2014/main" id="{771827D6-CDB4-624D-966F-486A8E5AB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5" name="Oval 86">
                <a:extLst>
                  <a:ext uri="{FF2B5EF4-FFF2-40B4-BE49-F238E27FC236}">
                    <a16:creationId xmlns:a16="http://schemas.microsoft.com/office/drawing/2014/main" id="{2C2907FC-8499-0B4E-AA1A-72F4C0958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26" name="Rectangle 87">
                <a:extLst>
                  <a:ext uri="{FF2B5EF4-FFF2-40B4-BE49-F238E27FC236}">
                    <a16:creationId xmlns:a16="http://schemas.microsoft.com/office/drawing/2014/main" id="{0460CA79-401A-4C43-9BF8-05BF988C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6" name="Text Box 88">
              <a:extLst>
                <a:ext uri="{FF2B5EF4-FFF2-40B4-BE49-F238E27FC236}">
                  <a16:creationId xmlns:a16="http://schemas.microsoft.com/office/drawing/2014/main" id="{2215F4CA-83FF-2F43-A883-32EAB81F1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5" y="278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 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sp>
          <p:nvSpPr>
            <p:cNvPr id="517" name="AutoShape 98">
              <a:extLst>
                <a:ext uri="{FF2B5EF4-FFF2-40B4-BE49-F238E27FC236}">
                  <a16:creationId xmlns:a16="http://schemas.microsoft.com/office/drawing/2014/main" id="{7823CDE2-367E-FB44-BE34-956568F7C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18" name="AutoShape 89">
              <a:extLst>
                <a:ext uri="{FF2B5EF4-FFF2-40B4-BE49-F238E27FC236}">
                  <a16:creationId xmlns:a16="http://schemas.microsoft.com/office/drawing/2014/main" id="{D3D3E169-3E07-3B4A-A3F9-E35D17B6871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9" name="Group 135">
              <a:extLst>
                <a:ext uri="{FF2B5EF4-FFF2-40B4-BE49-F238E27FC236}">
                  <a16:creationId xmlns:a16="http://schemas.microsoft.com/office/drawing/2014/main" id="{5A825877-D688-F24C-8395-71DDEA807E2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345" y="2651"/>
              <a:ext cx="549" cy="558"/>
              <a:chOff x="-248" y="1473"/>
              <a:chExt cx="981" cy="1105"/>
            </a:xfrm>
          </p:grpSpPr>
          <p:pic>
            <p:nvPicPr>
              <p:cNvPr id="521" name="Picture 136" descr="desktop_computer_stylized_medium">
                <a:extLst>
                  <a:ext uri="{FF2B5EF4-FFF2-40B4-BE49-F238E27FC236}">
                    <a16:creationId xmlns:a16="http://schemas.microsoft.com/office/drawing/2014/main" id="{77517F6B-1BE4-F94A-BBF9-E9549AC02F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248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2" name="Freeform 137">
                <a:extLst>
                  <a:ext uri="{FF2B5EF4-FFF2-40B4-BE49-F238E27FC236}">
                    <a16:creationId xmlns:a16="http://schemas.microsoft.com/office/drawing/2014/main" id="{85644D17-8C0F-0840-B111-635B1B4F108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0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20" name="AutoShape 327">
              <a:extLst>
                <a:ext uri="{FF2B5EF4-FFF2-40B4-BE49-F238E27FC236}">
                  <a16:creationId xmlns:a16="http://schemas.microsoft.com/office/drawing/2014/main" id="{26E8FD56-0A05-7348-855A-94527638E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46" name="Slide Number Placeholder 5">
            <a:extLst>
              <a:ext uri="{FF2B5EF4-FFF2-40B4-BE49-F238E27FC236}">
                <a16:creationId xmlns:a16="http://schemas.microsoft.com/office/drawing/2014/main" id="{FB6AE8FF-6EB2-C544-80BC-6FF3FA7A62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1790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Throughput: network scenario</a:t>
            </a:r>
            <a:endParaRPr lang="en-US" sz="4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0BDC7F4-E0CA-5441-8A92-F3458106F4EB}"/>
              </a:ext>
            </a:extLst>
          </p:cNvPr>
          <p:cNvGrpSpPr/>
          <p:nvPr/>
        </p:nvGrpSpPr>
        <p:grpSpPr>
          <a:xfrm>
            <a:off x="1066778" y="1303830"/>
            <a:ext cx="4754562" cy="5021997"/>
            <a:chOff x="6096000" y="1390614"/>
            <a:chExt cx="4754562" cy="5021997"/>
          </a:xfrm>
        </p:grpSpPr>
        <p:sp>
          <p:nvSpPr>
            <p:cNvPr id="602" name="Text Box 44">
              <a:extLst>
                <a:ext uri="{FF2B5EF4-FFF2-40B4-BE49-F238E27FC236}">
                  <a16:creationId xmlns:a16="http://schemas.microsoft.com/office/drawing/2014/main" id="{42F82D1E-8ED4-4F44-9C3C-BDFDC81291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0" y="5581614"/>
              <a:ext cx="475456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10 connections (fairly) share backbone bottleneck link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sp>
          <p:nvSpPr>
            <p:cNvPr id="603" name="Freeform 296">
              <a:extLst>
                <a:ext uri="{FF2B5EF4-FFF2-40B4-BE49-F238E27FC236}">
                  <a16:creationId xmlns:a16="http://schemas.microsoft.com/office/drawing/2014/main" id="{12223E81-DDE4-C440-BABA-D7BC48DB1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2" y="2666964"/>
              <a:ext cx="3127375" cy="1498600"/>
            </a:xfrm>
            <a:custGeom>
              <a:avLst/>
              <a:gdLst>
                <a:gd name="T0" fmla="*/ 2147483647 w 1877"/>
                <a:gd name="T1" fmla="*/ 2147483647 h 917"/>
                <a:gd name="T2" fmla="*/ 2147483647 w 1877"/>
                <a:gd name="T3" fmla="*/ 2147483647 h 917"/>
                <a:gd name="T4" fmla="*/ 2147483647 w 1877"/>
                <a:gd name="T5" fmla="*/ 2147483647 h 917"/>
                <a:gd name="T6" fmla="*/ 2147483647 w 1877"/>
                <a:gd name="T7" fmla="*/ 2147483647 h 917"/>
                <a:gd name="T8" fmla="*/ 2147483647 w 1877"/>
                <a:gd name="T9" fmla="*/ 2147483647 h 917"/>
                <a:gd name="T10" fmla="*/ 2147483647 w 1877"/>
                <a:gd name="T11" fmla="*/ 2147483647 h 917"/>
                <a:gd name="T12" fmla="*/ 2147483647 w 1877"/>
                <a:gd name="T13" fmla="*/ 2147483647 h 917"/>
                <a:gd name="T14" fmla="*/ 2147483647 w 1877"/>
                <a:gd name="T15" fmla="*/ 2147483647 h 917"/>
                <a:gd name="T16" fmla="*/ 2147483647 w 1877"/>
                <a:gd name="T17" fmla="*/ 2147483647 h 917"/>
                <a:gd name="T18" fmla="*/ 2147483647 w 1877"/>
                <a:gd name="T19" fmla="*/ 2147483647 h 917"/>
                <a:gd name="T20" fmla="*/ 2147483647 w 1877"/>
                <a:gd name="T21" fmla="*/ 2147483647 h 917"/>
                <a:gd name="T22" fmla="*/ 2147483647 w 1877"/>
                <a:gd name="T23" fmla="*/ 2147483647 h 917"/>
                <a:gd name="T24" fmla="*/ 2147483647 w 1877"/>
                <a:gd name="T25" fmla="*/ 2147483647 h 917"/>
                <a:gd name="T26" fmla="*/ 2147483647 w 1877"/>
                <a:gd name="T27" fmla="*/ 2147483647 h 917"/>
                <a:gd name="T28" fmla="*/ 2147483647 w 1877"/>
                <a:gd name="T29" fmla="*/ 2147483647 h 917"/>
                <a:gd name="T30" fmla="*/ 2147483647 w 1877"/>
                <a:gd name="T31" fmla="*/ 2147483647 h 9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77"/>
                <a:gd name="T49" fmla="*/ 0 h 917"/>
                <a:gd name="T50" fmla="*/ 1877 w 1877"/>
                <a:gd name="T51" fmla="*/ 917 h 9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77" h="917">
                  <a:moveTo>
                    <a:pt x="889" y="23"/>
                  </a:moveTo>
                  <a:cubicBezTo>
                    <a:pt x="804" y="39"/>
                    <a:pt x="771" y="98"/>
                    <a:pt x="692" y="109"/>
                  </a:cubicBezTo>
                  <a:cubicBezTo>
                    <a:pt x="613" y="120"/>
                    <a:pt x="511" y="81"/>
                    <a:pt x="415" y="91"/>
                  </a:cubicBezTo>
                  <a:cubicBezTo>
                    <a:pt x="319" y="101"/>
                    <a:pt x="174" y="126"/>
                    <a:pt x="112" y="170"/>
                  </a:cubicBezTo>
                  <a:cubicBezTo>
                    <a:pt x="51" y="214"/>
                    <a:pt x="66" y="294"/>
                    <a:pt x="50" y="353"/>
                  </a:cubicBezTo>
                  <a:cubicBezTo>
                    <a:pt x="34" y="412"/>
                    <a:pt x="0" y="479"/>
                    <a:pt x="14" y="528"/>
                  </a:cubicBezTo>
                  <a:cubicBezTo>
                    <a:pt x="29" y="577"/>
                    <a:pt x="57" y="608"/>
                    <a:pt x="139" y="650"/>
                  </a:cubicBezTo>
                  <a:cubicBezTo>
                    <a:pt x="221" y="692"/>
                    <a:pt x="372" y="742"/>
                    <a:pt x="505" y="781"/>
                  </a:cubicBezTo>
                  <a:cubicBezTo>
                    <a:pt x="638" y="820"/>
                    <a:pt x="789" y="866"/>
                    <a:pt x="933" y="886"/>
                  </a:cubicBezTo>
                  <a:cubicBezTo>
                    <a:pt x="1077" y="906"/>
                    <a:pt x="1246" y="917"/>
                    <a:pt x="1370" y="901"/>
                  </a:cubicBezTo>
                  <a:cubicBezTo>
                    <a:pt x="1494" y="885"/>
                    <a:pt x="1594" y="839"/>
                    <a:pt x="1676" y="793"/>
                  </a:cubicBezTo>
                  <a:cubicBezTo>
                    <a:pt x="1758" y="747"/>
                    <a:pt x="1843" y="720"/>
                    <a:pt x="1860" y="624"/>
                  </a:cubicBezTo>
                  <a:cubicBezTo>
                    <a:pt x="1877" y="528"/>
                    <a:pt x="1835" y="306"/>
                    <a:pt x="1776" y="219"/>
                  </a:cubicBezTo>
                  <a:cubicBezTo>
                    <a:pt x="1717" y="132"/>
                    <a:pt x="1599" y="134"/>
                    <a:pt x="1503" y="100"/>
                  </a:cubicBezTo>
                  <a:cubicBezTo>
                    <a:pt x="1407" y="66"/>
                    <a:pt x="1302" y="26"/>
                    <a:pt x="1200" y="13"/>
                  </a:cubicBezTo>
                  <a:cubicBezTo>
                    <a:pt x="1098" y="0"/>
                    <a:pt x="974" y="7"/>
                    <a:pt x="889" y="23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Text Box 35">
              <a:extLst>
                <a:ext uri="{FF2B5EF4-FFF2-40B4-BE49-F238E27FC236}">
                  <a16:creationId xmlns:a16="http://schemas.microsoft.com/office/drawing/2014/main" id="{8E3A2589-33AD-0948-8AAD-49FBF5318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5587" y="2290727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Oval 40">
              <a:extLst>
                <a:ext uri="{FF2B5EF4-FFF2-40B4-BE49-F238E27FC236}">
                  <a16:creationId xmlns:a16="http://schemas.microsoft.com/office/drawing/2014/main" id="{8D4D9D6D-6FB5-AA4B-B509-A8973E6C8A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0106" y="3718683"/>
              <a:ext cx="50800" cy="52546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" name="Rectangle 41">
              <a:extLst>
                <a:ext uri="{FF2B5EF4-FFF2-40B4-BE49-F238E27FC236}">
                  <a16:creationId xmlns:a16="http://schemas.microsoft.com/office/drawing/2014/main" id="{557406FF-659D-D646-B73D-12838ED2BD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003381" y="3224971"/>
              <a:ext cx="984250" cy="5254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" name="Oval 42">
              <a:extLst>
                <a:ext uri="{FF2B5EF4-FFF2-40B4-BE49-F238E27FC236}">
                  <a16:creationId xmlns:a16="http://schemas.microsoft.com/office/drawing/2014/main" id="{0A481A93-ECB7-E246-837A-F6BC6402D6B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2739989"/>
              <a:ext cx="52387" cy="5254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8" name="Rectangle 43">
              <a:extLst>
                <a:ext uri="{FF2B5EF4-FFF2-40B4-BE49-F238E27FC236}">
                  <a16:creationId xmlns:a16="http://schemas.microsoft.com/office/drawing/2014/main" id="{A6B95B4A-EADA-2646-8C69-44AD71FF2F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3711539"/>
              <a:ext cx="31750" cy="5111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" name="Oval 31">
              <a:extLst>
                <a:ext uri="{FF2B5EF4-FFF2-40B4-BE49-F238E27FC236}">
                  <a16:creationId xmlns:a16="http://schemas.microsoft.com/office/drawing/2014/main" id="{D34D4E69-9BEB-E84C-9C95-F587DC39C7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80300" y="2614577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" name="Rectangle 32">
              <a:extLst>
                <a:ext uri="{FF2B5EF4-FFF2-40B4-BE49-F238E27FC236}">
                  <a16:creationId xmlns:a16="http://schemas.microsoft.com/office/drawing/2014/main" id="{AF4F01BC-E0BA-6145-9A94-C368A9DCD9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15137" y="2411377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" name="Oval 33">
              <a:extLst>
                <a:ext uri="{FF2B5EF4-FFF2-40B4-BE49-F238E27FC236}">
                  <a16:creationId xmlns:a16="http://schemas.microsoft.com/office/drawing/2014/main" id="{0FB3506E-741A-1449-B57D-DCE4E8B681A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50062" y="22113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2" name="Rectangle 34">
              <a:extLst>
                <a:ext uri="{FF2B5EF4-FFF2-40B4-BE49-F238E27FC236}">
                  <a16:creationId xmlns:a16="http://schemas.microsoft.com/office/drawing/2014/main" id="{323C4318-B148-DC47-ABE2-1E709105E92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77125" y="2611402"/>
              <a:ext cx="23812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3" name="Line 456">
              <a:extLst>
                <a:ext uri="{FF2B5EF4-FFF2-40B4-BE49-F238E27FC236}">
                  <a16:creationId xmlns:a16="http://schemas.microsoft.com/office/drawing/2014/main" id="{8173438F-0B9B-B64F-A181-BAB4D0B2F0C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6686550" y="2482814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4" name="Oval 469">
              <a:extLst>
                <a:ext uri="{FF2B5EF4-FFF2-40B4-BE49-F238E27FC236}">
                  <a16:creationId xmlns:a16="http://schemas.microsoft.com/office/drawing/2014/main" id="{7E85E8A1-86AF-324B-8460-F6A7D5EAC09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17752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5" name="Rectangle 470">
              <a:extLst>
                <a:ext uri="{FF2B5EF4-FFF2-40B4-BE49-F238E27FC236}">
                  <a16:creationId xmlns:a16="http://schemas.microsoft.com/office/drawing/2014/main" id="{55557922-2CFC-1B45-B737-1FBBBEAE26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268369" y="2285170"/>
              <a:ext cx="915988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" name="Oval 471">
              <a:extLst>
                <a:ext uri="{FF2B5EF4-FFF2-40B4-BE49-F238E27FC236}">
                  <a16:creationId xmlns:a16="http://schemas.microsoft.com/office/drawing/2014/main" id="{5D3F57BE-8666-1D44-A006-F78419384E9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419975" y="195893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7" name="Rectangle 472">
              <a:extLst>
                <a:ext uri="{FF2B5EF4-FFF2-40B4-BE49-F238E27FC236}">
                  <a16:creationId xmlns:a16="http://schemas.microsoft.com/office/drawing/2014/main" id="{64C792DE-6968-B34C-9D1B-D2467DCDD7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09814"/>
              <a:ext cx="30163" cy="13811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" name="Line 473">
              <a:extLst>
                <a:ext uri="{FF2B5EF4-FFF2-40B4-BE49-F238E27FC236}">
                  <a16:creationId xmlns:a16="http://schemas.microsoft.com/office/drawing/2014/main" id="{51F1769C-1A62-EC4E-B22E-FFF40B43E7C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768172">
              <a:off x="7111999" y="2341527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9" name="Oval 476">
              <a:extLst>
                <a:ext uri="{FF2B5EF4-FFF2-40B4-BE49-F238E27FC236}">
                  <a16:creationId xmlns:a16="http://schemas.microsoft.com/office/drawing/2014/main" id="{551553F9-6760-6E44-947E-2E2826C455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43725" y="4467189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" name="Rectangle 477">
              <a:extLst>
                <a:ext uri="{FF2B5EF4-FFF2-40B4-BE49-F238E27FC236}">
                  <a16:creationId xmlns:a16="http://schemas.microsoft.com/office/drawing/2014/main" id="{424063E3-158A-984A-BFC8-01ECC77182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16737" y="4263989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" name="Oval 478">
              <a:extLst>
                <a:ext uri="{FF2B5EF4-FFF2-40B4-BE49-F238E27FC236}">
                  <a16:creationId xmlns:a16="http://schemas.microsoft.com/office/drawing/2014/main" id="{E5AD8F86-97E2-7648-BE88-A4ABC6A350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7575550" y="4063964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2" name="Rectangle 479">
              <a:extLst>
                <a:ext uri="{FF2B5EF4-FFF2-40B4-BE49-F238E27FC236}">
                  <a16:creationId xmlns:a16="http://schemas.microsoft.com/office/drawing/2014/main" id="{598EC6E7-BD77-134B-A756-3D43B04CC7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59600" y="4464014"/>
              <a:ext cx="23812" cy="153988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" name="Line 480">
              <a:extLst>
                <a:ext uri="{FF2B5EF4-FFF2-40B4-BE49-F238E27FC236}">
                  <a16:creationId xmlns:a16="http://schemas.microsoft.com/office/drawing/2014/main" id="{AFDCBA44-8593-C94C-9FA7-FED9DC63A55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6821487" y="4335427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4" name="Oval 483">
              <a:extLst>
                <a:ext uri="{FF2B5EF4-FFF2-40B4-BE49-F238E27FC236}">
                  <a16:creationId xmlns:a16="http://schemas.microsoft.com/office/drawing/2014/main" id="{9B669AE7-0EE8-EC41-9DC1-37D185E643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0177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" name="Rectangle 484">
              <a:extLst>
                <a:ext uri="{FF2B5EF4-FFF2-40B4-BE49-F238E27FC236}">
                  <a16:creationId xmlns:a16="http://schemas.microsoft.com/office/drawing/2014/main" id="{C65A0801-59C0-0744-8000-2F197C940E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475537" y="4571964"/>
              <a:ext cx="917575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" name="Oval 485">
              <a:extLst>
                <a:ext uri="{FF2B5EF4-FFF2-40B4-BE49-F238E27FC236}">
                  <a16:creationId xmlns:a16="http://schemas.microsoft.com/office/drawing/2014/main" id="{618A0B18-5A9F-C940-A80E-7B06B49B60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629525" y="489898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7" name="Rectangle 486">
              <a:extLst>
                <a:ext uri="{FF2B5EF4-FFF2-40B4-BE49-F238E27FC236}">
                  <a16:creationId xmlns:a16="http://schemas.microsoft.com/office/drawing/2014/main" id="{0EC6AAEC-D5EF-0B44-AE75-B5161067D3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9702"/>
              <a:ext cx="30162" cy="13811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" name="Line 487">
              <a:extLst>
                <a:ext uri="{FF2B5EF4-FFF2-40B4-BE49-F238E27FC236}">
                  <a16:creationId xmlns:a16="http://schemas.microsoft.com/office/drawing/2014/main" id="{6C5A899D-7A45-874B-9EBC-4587CF6DE09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8831828" flipV="1">
              <a:off x="7319962" y="4657690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9" name="Oval 500">
              <a:extLst>
                <a:ext uri="{FF2B5EF4-FFF2-40B4-BE49-F238E27FC236}">
                  <a16:creationId xmlns:a16="http://schemas.microsoft.com/office/drawing/2014/main" id="{2C1CCE43-DB7D-AE44-BC92-2EC22940EC4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50350" y="2586002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" name="Rectangle 501">
              <a:extLst>
                <a:ext uri="{FF2B5EF4-FFF2-40B4-BE49-F238E27FC236}">
                  <a16:creationId xmlns:a16="http://schemas.microsoft.com/office/drawing/2014/main" id="{40D89921-5710-C74C-85E3-E00C000E60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23362" y="2382802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" name="Oval 502">
              <a:extLst>
                <a:ext uri="{FF2B5EF4-FFF2-40B4-BE49-F238E27FC236}">
                  <a16:creationId xmlns:a16="http://schemas.microsoft.com/office/drawing/2014/main" id="{04ED2CB6-E629-0044-88FF-DD5D436E58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782175" y="2182777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2" name="Rectangle 503">
              <a:extLst>
                <a:ext uri="{FF2B5EF4-FFF2-40B4-BE49-F238E27FC236}">
                  <a16:creationId xmlns:a16="http://schemas.microsoft.com/office/drawing/2014/main" id="{0D6041B8-7217-4F4F-92D9-8F4D04231E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66225" y="2582827"/>
              <a:ext cx="25400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3" name="Line 504">
              <a:extLst>
                <a:ext uri="{FF2B5EF4-FFF2-40B4-BE49-F238E27FC236}">
                  <a16:creationId xmlns:a16="http://schemas.microsoft.com/office/drawing/2014/main" id="{45C56574-1E78-FA49-9616-971A302E931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9028112" y="2454239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4" name="Oval 507">
              <a:extLst>
                <a:ext uri="{FF2B5EF4-FFF2-40B4-BE49-F238E27FC236}">
                  <a16:creationId xmlns:a16="http://schemas.microsoft.com/office/drawing/2014/main" id="{9F9B82D5-4B1D-6043-BBA5-D051EBBBCA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7587" y="4546564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5" name="Rectangle 508">
              <a:extLst>
                <a:ext uri="{FF2B5EF4-FFF2-40B4-BE49-F238E27FC236}">
                  <a16:creationId xmlns:a16="http://schemas.microsoft.com/office/drawing/2014/main" id="{0C717AD0-EA8E-2246-B4E3-6A0F4C1E9FA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40837" y="4341777"/>
              <a:ext cx="731838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6" name="Oval 509">
              <a:extLst>
                <a:ext uri="{FF2B5EF4-FFF2-40B4-BE49-F238E27FC236}">
                  <a16:creationId xmlns:a16="http://schemas.microsoft.com/office/drawing/2014/main" id="{EE3B1AF8-64A0-EC47-B91B-48B11E36D82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75762" y="41417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7" name="Rectangle 510">
              <a:extLst>
                <a:ext uri="{FF2B5EF4-FFF2-40B4-BE49-F238E27FC236}">
                  <a16:creationId xmlns:a16="http://schemas.microsoft.com/office/drawing/2014/main" id="{860AFC74-9568-6A49-803C-0B2D793022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2825" y="4543389"/>
              <a:ext cx="25400" cy="15240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8" name="Line 511">
              <a:extLst>
                <a:ext uri="{FF2B5EF4-FFF2-40B4-BE49-F238E27FC236}">
                  <a16:creationId xmlns:a16="http://schemas.microsoft.com/office/drawing/2014/main" id="{2B4EDB9F-73F1-C34D-96D9-5CDCB88B212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9102725" y="4441789"/>
              <a:ext cx="1062037" cy="1270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9" name="Text Box 513">
              <a:extLst>
                <a:ext uri="{FF2B5EF4-FFF2-40B4-BE49-F238E27FC236}">
                  <a16:creationId xmlns:a16="http://schemas.microsoft.com/office/drawing/2014/main" id="{4778714E-EE95-9947-8879-8B2FE318CB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5550" y="1849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0" name="Text Box 514">
              <a:extLst>
                <a:ext uri="{FF2B5EF4-FFF2-40B4-BE49-F238E27FC236}">
                  <a16:creationId xmlns:a16="http://schemas.microsoft.com/office/drawing/2014/main" id="{60849EC9-A207-4C41-AD9D-A92DEE98BF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2762" y="2357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1" name="Freeform 515">
              <a:extLst>
                <a:ext uri="{FF2B5EF4-FFF2-40B4-BE49-F238E27FC236}">
                  <a16:creationId xmlns:a16="http://schemas.microsoft.com/office/drawing/2014/main" id="{F6112B49-DFF7-4442-8AE0-8CF8CFAA6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0" y="2717764"/>
              <a:ext cx="800100" cy="1381125"/>
            </a:xfrm>
            <a:custGeom>
              <a:avLst/>
              <a:gdLst>
                <a:gd name="T0" fmla="*/ 0 w 504"/>
                <a:gd name="T1" fmla="*/ 0 h 870"/>
                <a:gd name="T2" fmla="*/ 2147483647 w 504"/>
                <a:gd name="T3" fmla="*/ 2147483647 h 870"/>
                <a:gd name="T4" fmla="*/ 2147483647 w 504"/>
                <a:gd name="T5" fmla="*/ 2147483647 h 870"/>
                <a:gd name="T6" fmla="*/ 2147483647 w 504"/>
                <a:gd name="T7" fmla="*/ 2147483647 h 870"/>
                <a:gd name="T8" fmla="*/ 2147483647 w 504"/>
                <a:gd name="T9" fmla="*/ 2147483647 h 870"/>
                <a:gd name="T10" fmla="*/ 2147483647 w 504"/>
                <a:gd name="T11" fmla="*/ 2147483647 h 870"/>
                <a:gd name="T12" fmla="*/ 2147483647 w 504"/>
                <a:gd name="T13" fmla="*/ 2147483647 h 870"/>
                <a:gd name="T14" fmla="*/ 2147483647 w 504"/>
                <a:gd name="T15" fmla="*/ 2147483647 h 870"/>
                <a:gd name="T16" fmla="*/ 2147483647 w 504"/>
                <a:gd name="T17" fmla="*/ 2147483647 h 870"/>
                <a:gd name="T18" fmla="*/ 2147483647 w 504"/>
                <a:gd name="T19" fmla="*/ 2147483647 h 8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4"/>
                <a:gd name="T31" fmla="*/ 0 h 870"/>
                <a:gd name="T32" fmla="*/ 504 w 504"/>
                <a:gd name="T33" fmla="*/ 870 h 8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4" h="870">
                  <a:moveTo>
                    <a:pt x="0" y="0"/>
                  </a:moveTo>
                  <a:cubicBezTo>
                    <a:pt x="21" y="11"/>
                    <a:pt x="79" y="44"/>
                    <a:pt x="129" y="63"/>
                  </a:cubicBezTo>
                  <a:cubicBezTo>
                    <a:pt x="179" y="82"/>
                    <a:pt x="255" y="102"/>
                    <a:pt x="299" y="112"/>
                  </a:cubicBezTo>
                  <a:cubicBezTo>
                    <a:pt x="343" y="122"/>
                    <a:pt x="362" y="116"/>
                    <a:pt x="392" y="121"/>
                  </a:cubicBezTo>
                  <a:cubicBezTo>
                    <a:pt x="417" y="124"/>
                    <a:pt x="469" y="100"/>
                    <a:pt x="479" y="145"/>
                  </a:cubicBezTo>
                  <a:cubicBezTo>
                    <a:pt x="490" y="191"/>
                    <a:pt x="504" y="700"/>
                    <a:pt x="490" y="772"/>
                  </a:cubicBezTo>
                  <a:cubicBezTo>
                    <a:pt x="477" y="845"/>
                    <a:pt x="447" y="842"/>
                    <a:pt x="406" y="839"/>
                  </a:cubicBezTo>
                  <a:cubicBezTo>
                    <a:pt x="365" y="836"/>
                    <a:pt x="323" y="835"/>
                    <a:pt x="286" y="833"/>
                  </a:cubicBezTo>
                  <a:cubicBezTo>
                    <a:pt x="250" y="831"/>
                    <a:pt x="226" y="822"/>
                    <a:pt x="192" y="828"/>
                  </a:cubicBezTo>
                  <a:cubicBezTo>
                    <a:pt x="158" y="834"/>
                    <a:pt x="107" y="861"/>
                    <a:pt x="84" y="870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2" name="Text Box 516">
              <a:extLst>
                <a:ext uri="{FF2B5EF4-FFF2-40B4-BE49-F238E27FC236}">
                  <a16:creationId xmlns:a16="http://schemas.microsoft.com/office/drawing/2014/main" id="{EFC98C88-858D-E34E-9C48-139358543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3362" y="383306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3" name="Freeform 517">
              <a:extLst>
                <a:ext uri="{FF2B5EF4-FFF2-40B4-BE49-F238E27FC236}">
                  <a16:creationId xmlns:a16="http://schemas.microsoft.com/office/drawing/2014/main" id="{3FAF4BE0-D787-B34B-BA37-0770AC8BF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2695539"/>
              <a:ext cx="431800" cy="1570038"/>
            </a:xfrm>
            <a:custGeom>
              <a:avLst/>
              <a:gdLst>
                <a:gd name="T0" fmla="*/ 0 w 272"/>
                <a:gd name="T1" fmla="*/ 0 h 989"/>
                <a:gd name="T2" fmla="*/ 2147483647 w 272"/>
                <a:gd name="T3" fmla="*/ 2147483647 h 989"/>
                <a:gd name="T4" fmla="*/ 2147483647 w 272"/>
                <a:gd name="T5" fmla="*/ 2147483647 h 989"/>
                <a:gd name="T6" fmla="*/ 2147483647 w 272"/>
                <a:gd name="T7" fmla="*/ 2147483647 h 989"/>
                <a:gd name="T8" fmla="*/ 2147483647 w 272"/>
                <a:gd name="T9" fmla="*/ 2147483647 h 989"/>
                <a:gd name="T10" fmla="*/ 2147483647 w 272"/>
                <a:gd name="T11" fmla="*/ 2147483647 h 989"/>
                <a:gd name="T12" fmla="*/ 2147483647 w 272"/>
                <a:gd name="T13" fmla="*/ 2147483647 h 9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2"/>
                <a:gd name="T22" fmla="*/ 0 h 989"/>
                <a:gd name="T23" fmla="*/ 272 w 272"/>
                <a:gd name="T24" fmla="*/ 989 h 98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2" h="989">
                  <a:moveTo>
                    <a:pt x="0" y="0"/>
                  </a:moveTo>
                  <a:cubicBezTo>
                    <a:pt x="15" y="13"/>
                    <a:pt x="49" y="56"/>
                    <a:pt x="92" y="80"/>
                  </a:cubicBezTo>
                  <a:cubicBezTo>
                    <a:pt x="231" y="84"/>
                    <a:pt x="204" y="89"/>
                    <a:pt x="257" y="147"/>
                  </a:cubicBezTo>
                  <a:cubicBezTo>
                    <a:pt x="270" y="295"/>
                    <a:pt x="272" y="652"/>
                    <a:pt x="268" y="774"/>
                  </a:cubicBezTo>
                  <a:cubicBezTo>
                    <a:pt x="268" y="895"/>
                    <a:pt x="261" y="853"/>
                    <a:pt x="257" y="875"/>
                  </a:cubicBezTo>
                  <a:cubicBezTo>
                    <a:pt x="251" y="894"/>
                    <a:pt x="257" y="889"/>
                    <a:pt x="242" y="908"/>
                  </a:cubicBezTo>
                  <a:cubicBezTo>
                    <a:pt x="227" y="927"/>
                    <a:pt x="183" y="972"/>
                    <a:pt x="167" y="98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4" name="Freeform 518">
              <a:extLst>
                <a:ext uri="{FF2B5EF4-FFF2-40B4-BE49-F238E27FC236}">
                  <a16:creationId xmlns:a16="http://schemas.microsoft.com/office/drawing/2014/main" id="{9EF6A7FC-B534-4346-A5DD-041A4F1C6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6950" y="2679664"/>
              <a:ext cx="638175" cy="1538288"/>
            </a:xfrm>
            <a:custGeom>
              <a:avLst/>
              <a:gdLst>
                <a:gd name="T0" fmla="*/ 2147483647 w 402"/>
                <a:gd name="T1" fmla="*/ 0 h 969"/>
                <a:gd name="T2" fmla="*/ 2147483647 w 402"/>
                <a:gd name="T3" fmla="*/ 2147483647 h 969"/>
                <a:gd name="T4" fmla="*/ 2147483647 w 402"/>
                <a:gd name="T5" fmla="*/ 2147483647 h 969"/>
                <a:gd name="T6" fmla="*/ 2147483647 w 402"/>
                <a:gd name="T7" fmla="*/ 2147483647 h 969"/>
                <a:gd name="T8" fmla="*/ 2147483647 w 402"/>
                <a:gd name="T9" fmla="*/ 2147483647 h 969"/>
                <a:gd name="T10" fmla="*/ 2147483647 w 402"/>
                <a:gd name="T11" fmla="*/ 2147483647 h 969"/>
                <a:gd name="T12" fmla="*/ 2147483647 w 402"/>
                <a:gd name="T13" fmla="*/ 2147483647 h 969"/>
                <a:gd name="T14" fmla="*/ 2147483647 w 402"/>
                <a:gd name="T15" fmla="*/ 2147483647 h 969"/>
                <a:gd name="T16" fmla="*/ 2147483647 w 402"/>
                <a:gd name="T17" fmla="*/ 2147483647 h 9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2"/>
                <a:gd name="T28" fmla="*/ 0 h 969"/>
                <a:gd name="T29" fmla="*/ 402 w 402"/>
                <a:gd name="T30" fmla="*/ 969 h 96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2" h="969">
                  <a:moveTo>
                    <a:pt x="306" y="0"/>
                  </a:moveTo>
                  <a:cubicBezTo>
                    <a:pt x="295" y="5"/>
                    <a:pt x="262" y="24"/>
                    <a:pt x="240" y="36"/>
                  </a:cubicBezTo>
                  <a:cubicBezTo>
                    <a:pt x="218" y="48"/>
                    <a:pt x="199" y="58"/>
                    <a:pt x="174" y="72"/>
                  </a:cubicBezTo>
                  <a:cubicBezTo>
                    <a:pt x="149" y="86"/>
                    <a:pt x="115" y="101"/>
                    <a:pt x="90" y="119"/>
                  </a:cubicBezTo>
                  <a:cubicBezTo>
                    <a:pt x="64" y="136"/>
                    <a:pt x="72" y="127"/>
                    <a:pt x="25" y="178"/>
                  </a:cubicBezTo>
                  <a:cubicBezTo>
                    <a:pt x="14" y="223"/>
                    <a:pt x="0" y="732"/>
                    <a:pt x="14" y="804"/>
                  </a:cubicBezTo>
                  <a:cubicBezTo>
                    <a:pt x="27" y="877"/>
                    <a:pt x="53" y="854"/>
                    <a:pt x="98" y="871"/>
                  </a:cubicBezTo>
                  <a:cubicBezTo>
                    <a:pt x="144" y="888"/>
                    <a:pt x="209" y="884"/>
                    <a:pt x="261" y="900"/>
                  </a:cubicBezTo>
                  <a:cubicBezTo>
                    <a:pt x="312" y="916"/>
                    <a:pt x="373" y="955"/>
                    <a:pt x="402" y="96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5" name="Text Box 519">
              <a:extLst>
                <a:ext uri="{FF2B5EF4-FFF2-40B4-BE49-F238E27FC236}">
                  <a16:creationId xmlns:a16="http://schemas.microsoft.com/office/drawing/2014/main" id="{1E5107AF-4847-B347-A6D3-3304434E8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42250" y="4444964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6" name="Text Box 520">
              <a:extLst>
                <a:ext uri="{FF2B5EF4-FFF2-40B4-BE49-F238E27FC236}">
                  <a16:creationId xmlns:a16="http://schemas.microsoft.com/office/drawing/2014/main" id="{7DD67220-8D5A-6E44-9C8F-8DC54227B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9762" y="393220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7" name="Text Box 521">
              <a:extLst>
                <a:ext uri="{FF2B5EF4-FFF2-40B4-BE49-F238E27FC236}">
                  <a16:creationId xmlns:a16="http://schemas.microsoft.com/office/drawing/2014/main" id="{5252B1FF-D0A1-1D49-8AD4-E08822F2F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58212" y="3303552"/>
              <a:ext cx="67627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</a:p>
          </p:txBody>
        </p:sp>
        <p:grpSp>
          <p:nvGrpSpPr>
            <p:cNvPr id="649" name="Group 81">
              <a:extLst>
                <a:ext uri="{FF2B5EF4-FFF2-40B4-BE49-F238E27FC236}">
                  <a16:creationId xmlns:a16="http://schemas.microsoft.com/office/drawing/2014/main" id="{6FDBF652-A395-234F-BA73-32CC54B472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5725" y="1730339"/>
              <a:ext cx="352425" cy="660400"/>
              <a:chOff x="4140" y="429"/>
              <a:chExt cx="1425" cy="2396"/>
            </a:xfrm>
          </p:grpSpPr>
          <p:sp>
            <p:nvSpPr>
              <p:cNvPr id="650" name="Freeform 82">
                <a:extLst>
                  <a:ext uri="{FF2B5EF4-FFF2-40B4-BE49-F238E27FC236}">
                    <a16:creationId xmlns:a16="http://schemas.microsoft.com/office/drawing/2014/main" id="{11ED42DE-3E1B-9B40-9A14-016018BA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1" name="Rectangle 83">
                <a:extLst>
                  <a:ext uri="{FF2B5EF4-FFF2-40B4-BE49-F238E27FC236}">
                    <a16:creationId xmlns:a16="http://schemas.microsoft.com/office/drawing/2014/main" id="{69066424-99FF-0247-8B01-B3EC332AA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2" name="Freeform 84">
                <a:extLst>
                  <a:ext uri="{FF2B5EF4-FFF2-40B4-BE49-F238E27FC236}">
                    <a16:creationId xmlns:a16="http://schemas.microsoft.com/office/drawing/2014/main" id="{024DB4DC-EB26-FF42-8E20-FFB6C8EF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3" name="Freeform 85">
                <a:extLst>
                  <a:ext uri="{FF2B5EF4-FFF2-40B4-BE49-F238E27FC236}">
                    <a16:creationId xmlns:a16="http://schemas.microsoft.com/office/drawing/2014/main" id="{E2B0F75E-1C81-FF41-A3F5-E7ADC8B67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4" name="Rectangle 86">
                <a:extLst>
                  <a:ext uri="{FF2B5EF4-FFF2-40B4-BE49-F238E27FC236}">
                    <a16:creationId xmlns:a16="http://schemas.microsoft.com/office/drawing/2014/main" id="{223D30BF-8699-6A44-AEB2-35D0F31FA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5" name="Group 87">
                <a:extLst>
                  <a:ext uri="{FF2B5EF4-FFF2-40B4-BE49-F238E27FC236}">
                    <a16:creationId xmlns:a16="http://schemas.microsoft.com/office/drawing/2014/main" id="{2B7A3D5E-6156-0044-BF32-DFE6857F6F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80" name="AutoShape 88">
                  <a:extLst>
                    <a:ext uri="{FF2B5EF4-FFF2-40B4-BE49-F238E27FC236}">
                      <a16:creationId xmlns:a16="http://schemas.microsoft.com/office/drawing/2014/main" id="{CE04A0BE-092C-E54B-91D3-87501C8CF3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81" name="AutoShape 89">
                  <a:extLst>
                    <a:ext uri="{FF2B5EF4-FFF2-40B4-BE49-F238E27FC236}">
                      <a16:creationId xmlns:a16="http://schemas.microsoft.com/office/drawing/2014/main" id="{F5E55A3E-082B-F842-9E07-78A2A99542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6" name="Rectangle 90">
                <a:extLst>
                  <a:ext uri="{FF2B5EF4-FFF2-40B4-BE49-F238E27FC236}">
                    <a16:creationId xmlns:a16="http://schemas.microsoft.com/office/drawing/2014/main" id="{3335A9A0-ABC5-1A45-A4DB-4B8E3B4F0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7" name="Group 91">
                <a:extLst>
                  <a:ext uri="{FF2B5EF4-FFF2-40B4-BE49-F238E27FC236}">
                    <a16:creationId xmlns:a16="http://schemas.microsoft.com/office/drawing/2014/main" id="{6C288698-9C54-614A-9160-55F71D5AEC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78" name="AutoShape 92">
                  <a:extLst>
                    <a:ext uri="{FF2B5EF4-FFF2-40B4-BE49-F238E27FC236}">
                      <a16:creationId xmlns:a16="http://schemas.microsoft.com/office/drawing/2014/main" id="{6A0C18A4-1291-7E43-9345-2A91D6A4B3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9" name="AutoShape 93">
                  <a:extLst>
                    <a:ext uri="{FF2B5EF4-FFF2-40B4-BE49-F238E27FC236}">
                      <a16:creationId xmlns:a16="http://schemas.microsoft.com/office/drawing/2014/main" id="{AC667623-4334-3148-A595-C268518DA6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8" name="Rectangle 94">
                <a:extLst>
                  <a:ext uri="{FF2B5EF4-FFF2-40B4-BE49-F238E27FC236}">
                    <a16:creationId xmlns:a16="http://schemas.microsoft.com/office/drawing/2014/main" id="{80DE7B80-C6BB-8A4D-BED5-F51D9888F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9" name="Rectangle 95">
                <a:extLst>
                  <a:ext uri="{FF2B5EF4-FFF2-40B4-BE49-F238E27FC236}">
                    <a16:creationId xmlns:a16="http://schemas.microsoft.com/office/drawing/2014/main" id="{53B39C8C-A4C0-E44F-A049-598F76D03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0" name="Group 96">
                <a:extLst>
                  <a:ext uri="{FF2B5EF4-FFF2-40B4-BE49-F238E27FC236}">
                    <a16:creationId xmlns:a16="http://schemas.microsoft.com/office/drawing/2014/main" id="{8FAE680F-D5F2-F141-AF0E-EFEDC93174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76" name="AutoShape 97">
                  <a:extLst>
                    <a:ext uri="{FF2B5EF4-FFF2-40B4-BE49-F238E27FC236}">
                      <a16:creationId xmlns:a16="http://schemas.microsoft.com/office/drawing/2014/main" id="{F6E6D6FE-5487-4B45-9CD9-034725C341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7" name="AutoShape 98">
                  <a:extLst>
                    <a:ext uri="{FF2B5EF4-FFF2-40B4-BE49-F238E27FC236}">
                      <a16:creationId xmlns:a16="http://schemas.microsoft.com/office/drawing/2014/main" id="{17E4B9CD-9942-AB49-9DCF-EA4C278CAD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1" name="Freeform 99">
                <a:extLst>
                  <a:ext uri="{FF2B5EF4-FFF2-40B4-BE49-F238E27FC236}">
                    <a16:creationId xmlns:a16="http://schemas.microsoft.com/office/drawing/2014/main" id="{66DBC1AB-D3D3-D54A-97DB-61ACDA498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2" name="Group 100">
                <a:extLst>
                  <a:ext uri="{FF2B5EF4-FFF2-40B4-BE49-F238E27FC236}">
                    <a16:creationId xmlns:a16="http://schemas.microsoft.com/office/drawing/2014/main" id="{0ACCF28A-C12F-C84F-B594-FD3A670B69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74" name="AutoShape 101">
                  <a:extLst>
                    <a:ext uri="{FF2B5EF4-FFF2-40B4-BE49-F238E27FC236}">
                      <a16:creationId xmlns:a16="http://schemas.microsoft.com/office/drawing/2014/main" id="{279BBDF1-57E3-A241-8A44-3F0A3BA124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5" name="AutoShape 102">
                  <a:extLst>
                    <a:ext uri="{FF2B5EF4-FFF2-40B4-BE49-F238E27FC236}">
                      <a16:creationId xmlns:a16="http://schemas.microsoft.com/office/drawing/2014/main" id="{0D4E61D6-1AA1-2940-BBA5-24DFE246E5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3" name="Rectangle 103">
                <a:extLst>
                  <a:ext uri="{FF2B5EF4-FFF2-40B4-BE49-F238E27FC236}">
                    <a16:creationId xmlns:a16="http://schemas.microsoft.com/office/drawing/2014/main" id="{564FBD96-ADF5-5342-92F4-3395008B5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4" name="Freeform 104">
                <a:extLst>
                  <a:ext uri="{FF2B5EF4-FFF2-40B4-BE49-F238E27FC236}">
                    <a16:creationId xmlns:a16="http://schemas.microsoft.com/office/drawing/2014/main" id="{F15B27D1-B45C-7141-AB8B-599571DEF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5" name="Freeform 105">
                <a:extLst>
                  <a:ext uri="{FF2B5EF4-FFF2-40B4-BE49-F238E27FC236}">
                    <a16:creationId xmlns:a16="http://schemas.microsoft.com/office/drawing/2014/main" id="{4DC70B30-DD3F-2740-89CC-C75EDB99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6" name="Oval 106">
                <a:extLst>
                  <a:ext uri="{FF2B5EF4-FFF2-40B4-BE49-F238E27FC236}">
                    <a16:creationId xmlns:a16="http://schemas.microsoft.com/office/drawing/2014/main" id="{A0C40071-87FF-864A-81D4-E4F739BF5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7" name="Freeform 107">
                <a:extLst>
                  <a:ext uri="{FF2B5EF4-FFF2-40B4-BE49-F238E27FC236}">
                    <a16:creationId xmlns:a16="http://schemas.microsoft.com/office/drawing/2014/main" id="{2F33C2FE-86C4-B34F-945A-3F9BDF777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8" name="AutoShape 108">
                <a:extLst>
                  <a:ext uri="{FF2B5EF4-FFF2-40B4-BE49-F238E27FC236}">
                    <a16:creationId xmlns:a16="http://schemas.microsoft.com/office/drawing/2014/main" id="{A771515B-1A0A-B646-9681-C95CE2F66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9" name="AutoShape 109">
                <a:extLst>
                  <a:ext uri="{FF2B5EF4-FFF2-40B4-BE49-F238E27FC236}">
                    <a16:creationId xmlns:a16="http://schemas.microsoft.com/office/drawing/2014/main" id="{8DE21308-0063-2D44-A69A-52DF4BDDD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0" name="Oval 110">
                <a:extLst>
                  <a:ext uri="{FF2B5EF4-FFF2-40B4-BE49-F238E27FC236}">
                    <a16:creationId xmlns:a16="http://schemas.microsoft.com/office/drawing/2014/main" id="{4B5FBC97-4AE7-1140-B25E-7DBB15568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1" name="Oval 111">
                <a:extLst>
                  <a:ext uri="{FF2B5EF4-FFF2-40B4-BE49-F238E27FC236}">
                    <a16:creationId xmlns:a16="http://schemas.microsoft.com/office/drawing/2014/main" id="{E22768CA-2A7E-3243-8775-0A66ECEBD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2" name="Oval 112">
                <a:extLst>
                  <a:ext uri="{FF2B5EF4-FFF2-40B4-BE49-F238E27FC236}">
                    <a16:creationId xmlns:a16="http://schemas.microsoft.com/office/drawing/2014/main" id="{D28018C4-A680-2845-A99A-8AA0A8E02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3" name="Rectangle 113">
                <a:extLst>
                  <a:ext uri="{FF2B5EF4-FFF2-40B4-BE49-F238E27FC236}">
                    <a16:creationId xmlns:a16="http://schemas.microsoft.com/office/drawing/2014/main" id="{8FC5897C-9D21-3A46-90EF-445C7839A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682" name="Group 114">
              <a:extLst>
                <a:ext uri="{FF2B5EF4-FFF2-40B4-BE49-F238E27FC236}">
                  <a16:creationId xmlns:a16="http://schemas.microsoft.com/office/drawing/2014/main" id="{B83A96A8-659A-C14A-81F1-36FF3203A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0400" y="1390614"/>
              <a:ext cx="352425" cy="660400"/>
              <a:chOff x="4140" y="429"/>
              <a:chExt cx="1425" cy="2396"/>
            </a:xfrm>
          </p:grpSpPr>
          <p:sp>
            <p:nvSpPr>
              <p:cNvPr id="683" name="Freeform 115">
                <a:extLst>
                  <a:ext uri="{FF2B5EF4-FFF2-40B4-BE49-F238E27FC236}">
                    <a16:creationId xmlns:a16="http://schemas.microsoft.com/office/drawing/2014/main" id="{51E7F745-188F-2049-8F3D-A9F1E48EA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4" name="Rectangle 116">
                <a:extLst>
                  <a:ext uri="{FF2B5EF4-FFF2-40B4-BE49-F238E27FC236}">
                    <a16:creationId xmlns:a16="http://schemas.microsoft.com/office/drawing/2014/main" id="{3330E9B6-9A70-F341-BB07-3C7E5FBB6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5" name="Freeform 117">
                <a:extLst>
                  <a:ext uri="{FF2B5EF4-FFF2-40B4-BE49-F238E27FC236}">
                    <a16:creationId xmlns:a16="http://schemas.microsoft.com/office/drawing/2014/main" id="{10DD9A9D-A76F-3641-9CE7-9F73150FB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6" name="Freeform 118">
                <a:extLst>
                  <a:ext uri="{FF2B5EF4-FFF2-40B4-BE49-F238E27FC236}">
                    <a16:creationId xmlns:a16="http://schemas.microsoft.com/office/drawing/2014/main" id="{1D744195-71CA-F84A-A0EC-B41BAA550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7" name="Rectangle 119">
                <a:extLst>
                  <a:ext uri="{FF2B5EF4-FFF2-40B4-BE49-F238E27FC236}">
                    <a16:creationId xmlns:a16="http://schemas.microsoft.com/office/drawing/2014/main" id="{08B258E9-429B-A04E-9B31-61FC9C0C9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88" name="Group 120">
                <a:extLst>
                  <a:ext uri="{FF2B5EF4-FFF2-40B4-BE49-F238E27FC236}">
                    <a16:creationId xmlns:a16="http://schemas.microsoft.com/office/drawing/2014/main" id="{052466FA-382D-B34A-B153-D2714C4495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13" name="AutoShape 121">
                  <a:extLst>
                    <a:ext uri="{FF2B5EF4-FFF2-40B4-BE49-F238E27FC236}">
                      <a16:creationId xmlns:a16="http://schemas.microsoft.com/office/drawing/2014/main" id="{A21CDD7A-2555-5B47-9078-A436ACA9B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4" name="AutoShape 122">
                  <a:extLst>
                    <a:ext uri="{FF2B5EF4-FFF2-40B4-BE49-F238E27FC236}">
                      <a16:creationId xmlns:a16="http://schemas.microsoft.com/office/drawing/2014/main" id="{CBF9610B-13CA-D841-A288-8379AC7B45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89" name="Rectangle 123">
                <a:extLst>
                  <a:ext uri="{FF2B5EF4-FFF2-40B4-BE49-F238E27FC236}">
                    <a16:creationId xmlns:a16="http://schemas.microsoft.com/office/drawing/2014/main" id="{CBC048D4-7B3A-6F41-A02E-503359CF5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0" name="Group 124">
                <a:extLst>
                  <a:ext uri="{FF2B5EF4-FFF2-40B4-BE49-F238E27FC236}">
                    <a16:creationId xmlns:a16="http://schemas.microsoft.com/office/drawing/2014/main" id="{4D7B123C-FEF1-E041-894F-F31DD588C3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11" name="AutoShape 125">
                  <a:extLst>
                    <a:ext uri="{FF2B5EF4-FFF2-40B4-BE49-F238E27FC236}">
                      <a16:creationId xmlns:a16="http://schemas.microsoft.com/office/drawing/2014/main" id="{DAEC4BE7-B702-0848-BF3B-82C6FCF0AE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2" name="AutoShape 126">
                  <a:extLst>
                    <a:ext uri="{FF2B5EF4-FFF2-40B4-BE49-F238E27FC236}">
                      <a16:creationId xmlns:a16="http://schemas.microsoft.com/office/drawing/2014/main" id="{FBEAEEDC-D373-2043-9097-A4F8AEA4ED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1" name="Rectangle 127">
                <a:extLst>
                  <a:ext uri="{FF2B5EF4-FFF2-40B4-BE49-F238E27FC236}">
                    <a16:creationId xmlns:a16="http://schemas.microsoft.com/office/drawing/2014/main" id="{4DD8CBA3-5EC3-7B48-9BE0-6003CD8A0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2" name="Rectangle 128">
                <a:extLst>
                  <a:ext uri="{FF2B5EF4-FFF2-40B4-BE49-F238E27FC236}">
                    <a16:creationId xmlns:a16="http://schemas.microsoft.com/office/drawing/2014/main" id="{BA5E53EA-3ECC-A847-B148-B8ED1636E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3" name="Group 129">
                <a:extLst>
                  <a:ext uri="{FF2B5EF4-FFF2-40B4-BE49-F238E27FC236}">
                    <a16:creationId xmlns:a16="http://schemas.microsoft.com/office/drawing/2014/main" id="{C816273C-68D1-2045-8CE5-F2A266739E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09" name="AutoShape 130">
                  <a:extLst>
                    <a:ext uri="{FF2B5EF4-FFF2-40B4-BE49-F238E27FC236}">
                      <a16:creationId xmlns:a16="http://schemas.microsoft.com/office/drawing/2014/main" id="{AE043AC3-A076-4449-9CD3-8DA37B0F09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0" name="AutoShape 131">
                  <a:extLst>
                    <a:ext uri="{FF2B5EF4-FFF2-40B4-BE49-F238E27FC236}">
                      <a16:creationId xmlns:a16="http://schemas.microsoft.com/office/drawing/2014/main" id="{E346A75D-7CBE-8A47-B07E-5D39EAB4BE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4" name="Freeform 132">
                <a:extLst>
                  <a:ext uri="{FF2B5EF4-FFF2-40B4-BE49-F238E27FC236}">
                    <a16:creationId xmlns:a16="http://schemas.microsoft.com/office/drawing/2014/main" id="{F00AFCE9-BD33-D444-BA2F-95E356063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5" name="Group 133">
                <a:extLst>
                  <a:ext uri="{FF2B5EF4-FFF2-40B4-BE49-F238E27FC236}">
                    <a16:creationId xmlns:a16="http://schemas.microsoft.com/office/drawing/2014/main" id="{DF061EE0-DC00-D341-ACD4-2D438E4D73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07" name="AutoShape 134">
                  <a:extLst>
                    <a:ext uri="{FF2B5EF4-FFF2-40B4-BE49-F238E27FC236}">
                      <a16:creationId xmlns:a16="http://schemas.microsoft.com/office/drawing/2014/main" id="{8A5DEFF2-82FF-9C4B-B30F-DD02A99BAB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08" name="AutoShape 135">
                  <a:extLst>
                    <a:ext uri="{FF2B5EF4-FFF2-40B4-BE49-F238E27FC236}">
                      <a16:creationId xmlns:a16="http://schemas.microsoft.com/office/drawing/2014/main" id="{9E0A6440-9A0A-834A-BE6A-CB243F8A04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6" name="Rectangle 136">
                <a:extLst>
                  <a:ext uri="{FF2B5EF4-FFF2-40B4-BE49-F238E27FC236}">
                    <a16:creationId xmlns:a16="http://schemas.microsoft.com/office/drawing/2014/main" id="{C3E6428A-F3CA-6646-8504-7A4B80873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7" name="Freeform 137">
                <a:extLst>
                  <a:ext uri="{FF2B5EF4-FFF2-40B4-BE49-F238E27FC236}">
                    <a16:creationId xmlns:a16="http://schemas.microsoft.com/office/drawing/2014/main" id="{36A1B92D-73B3-1E48-9DF6-56C52B1C0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8" name="Freeform 138">
                <a:extLst>
                  <a:ext uri="{FF2B5EF4-FFF2-40B4-BE49-F238E27FC236}">
                    <a16:creationId xmlns:a16="http://schemas.microsoft.com/office/drawing/2014/main" id="{BBCC47D2-9636-8645-A30A-A9FB9FEB7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9" name="Oval 139">
                <a:extLst>
                  <a:ext uri="{FF2B5EF4-FFF2-40B4-BE49-F238E27FC236}">
                    <a16:creationId xmlns:a16="http://schemas.microsoft.com/office/drawing/2014/main" id="{538F95FE-99F4-114C-88F1-20DC65C7D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0" name="Freeform 140">
                <a:extLst>
                  <a:ext uri="{FF2B5EF4-FFF2-40B4-BE49-F238E27FC236}">
                    <a16:creationId xmlns:a16="http://schemas.microsoft.com/office/drawing/2014/main" id="{3A2D7A8F-740E-E44C-8A64-6BF5A90E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1" name="AutoShape 141">
                <a:extLst>
                  <a:ext uri="{FF2B5EF4-FFF2-40B4-BE49-F238E27FC236}">
                    <a16:creationId xmlns:a16="http://schemas.microsoft.com/office/drawing/2014/main" id="{E95BA8FE-A8C5-0F4B-802A-0FFE3E934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2" name="AutoShape 142">
                <a:extLst>
                  <a:ext uri="{FF2B5EF4-FFF2-40B4-BE49-F238E27FC236}">
                    <a16:creationId xmlns:a16="http://schemas.microsoft.com/office/drawing/2014/main" id="{05E6F7D8-B8C8-534A-8606-ED1588904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3" name="Oval 143">
                <a:extLst>
                  <a:ext uri="{FF2B5EF4-FFF2-40B4-BE49-F238E27FC236}">
                    <a16:creationId xmlns:a16="http://schemas.microsoft.com/office/drawing/2014/main" id="{D7668313-20A1-7840-BCF9-D2778D9E7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4" name="Oval 144">
                <a:extLst>
                  <a:ext uri="{FF2B5EF4-FFF2-40B4-BE49-F238E27FC236}">
                    <a16:creationId xmlns:a16="http://schemas.microsoft.com/office/drawing/2014/main" id="{3152B3AD-E2B7-A045-8DF7-86DF2FE62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5" name="Oval 145">
                <a:extLst>
                  <a:ext uri="{FF2B5EF4-FFF2-40B4-BE49-F238E27FC236}">
                    <a16:creationId xmlns:a16="http://schemas.microsoft.com/office/drawing/2014/main" id="{7A3BC98F-1F3C-794E-BD03-4960366B4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6" name="Rectangle 146">
                <a:extLst>
                  <a:ext uri="{FF2B5EF4-FFF2-40B4-BE49-F238E27FC236}">
                    <a16:creationId xmlns:a16="http://schemas.microsoft.com/office/drawing/2014/main" id="{FD2E8B12-7E5B-534C-992F-CC974F01D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15" name="Group 147">
              <a:extLst>
                <a:ext uri="{FF2B5EF4-FFF2-40B4-BE49-F238E27FC236}">
                  <a16:creationId xmlns:a16="http://schemas.microsoft.com/office/drawing/2014/main" id="{4942FA46-AAAE-D947-BF1A-4481A34482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61550" y="1646202"/>
              <a:ext cx="352425" cy="660400"/>
              <a:chOff x="4140" y="429"/>
              <a:chExt cx="1425" cy="2396"/>
            </a:xfrm>
          </p:grpSpPr>
          <p:sp>
            <p:nvSpPr>
              <p:cNvPr id="716" name="Freeform 148">
                <a:extLst>
                  <a:ext uri="{FF2B5EF4-FFF2-40B4-BE49-F238E27FC236}">
                    <a16:creationId xmlns:a16="http://schemas.microsoft.com/office/drawing/2014/main" id="{CC23ABEE-8791-714B-8A1A-4F7AD8EF3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7" name="Rectangle 149">
                <a:extLst>
                  <a:ext uri="{FF2B5EF4-FFF2-40B4-BE49-F238E27FC236}">
                    <a16:creationId xmlns:a16="http://schemas.microsoft.com/office/drawing/2014/main" id="{2B86FF99-00DB-934B-8BA7-48C64B644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8" name="Freeform 150">
                <a:extLst>
                  <a:ext uri="{FF2B5EF4-FFF2-40B4-BE49-F238E27FC236}">
                    <a16:creationId xmlns:a16="http://schemas.microsoft.com/office/drawing/2014/main" id="{956FBF0C-5170-794A-B33B-82657D571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9" name="Freeform 151">
                <a:extLst>
                  <a:ext uri="{FF2B5EF4-FFF2-40B4-BE49-F238E27FC236}">
                    <a16:creationId xmlns:a16="http://schemas.microsoft.com/office/drawing/2014/main" id="{445CE280-0D0A-6B4F-84F6-532AE192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0" name="Rectangle 152">
                <a:extLst>
                  <a:ext uri="{FF2B5EF4-FFF2-40B4-BE49-F238E27FC236}">
                    <a16:creationId xmlns:a16="http://schemas.microsoft.com/office/drawing/2014/main" id="{0D6EBFB3-4B17-8B4D-84D1-393E2919B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1" name="Group 153">
                <a:extLst>
                  <a:ext uri="{FF2B5EF4-FFF2-40B4-BE49-F238E27FC236}">
                    <a16:creationId xmlns:a16="http://schemas.microsoft.com/office/drawing/2014/main" id="{68337FBF-F76C-C544-8BA6-563723BD11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46" name="AutoShape 154">
                  <a:extLst>
                    <a:ext uri="{FF2B5EF4-FFF2-40B4-BE49-F238E27FC236}">
                      <a16:creationId xmlns:a16="http://schemas.microsoft.com/office/drawing/2014/main" id="{7983AE2B-9F40-7446-964A-C0D1EC2552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7" name="AutoShape 155">
                  <a:extLst>
                    <a:ext uri="{FF2B5EF4-FFF2-40B4-BE49-F238E27FC236}">
                      <a16:creationId xmlns:a16="http://schemas.microsoft.com/office/drawing/2014/main" id="{ADC46602-CC63-8141-8BF1-5EC8D1824C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2" name="Rectangle 156">
                <a:extLst>
                  <a:ext uri="{FF2B5EF4-FFF2-40B4-BE49-F238E27FC236}">
                    <a16:creationId xmlns:a16="http://schemas.microsoft.com/office/drawing/2014/main" id="{0B0E3BE7-5708-A949-85C0-8553CB933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3" name="Group 157">
                <a:extLst>
                  <a:ext uri="{FF2B5EF4-FFF2-40B4-BE49-F238E27FC236}">
                    <a16:creationId xmlns:a16="http://schemas.microsoft.com/office/drawing/2014/main" id="{59EFAC4A-A3D4-9E4D-84E2-5BD8A5D33E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44" name="AutoShape 158">
                  <a:extLst>
                    <a:ext uri="{FF2B5EF4-FFF2-40B4-BE49-F238E27FC236}">
                      <a16:creationId xmlns:a16="http://schemas.microsoft.com/office/drawing/2014/main" id="{B68D7D2F-A4EC-6343-AAA2-E27A5BE917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5" name="AutoShape 159">
                  <a:extLst>
                    <a:ext uri="{FF2B5EF4-FFF2-40B4-BE49-F238E27FC236}">
                      <a16:creationId xmlns:a16="http://schemas.microsoft.com/office/drawing/2014/main" id="{5C8BE6BD-0D6C-BE4F-A7C1-CFA5A3A723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4" name="Rectangle 160">
                <a:extLst>
                  <a:ext uri="{FF2B5EF4-FFF2-40B4-BE49-F238E27FC236}">
                    <a16:creationId xmlns:a16="http://schemas.microsoft.com/office/drawing/2014/main" id="{584E618E-4A1F-8343-97FD-62858B78F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5" name="Rectangle 161">
                <a:extLst>
                  <a:ext uri="{FF2B5EF4-FFF2-40B4-BE49-F238E27FC236}">
                    <a16:creationId xmlns:a16="http://schemas.microsoft.com/office/drawing/2014/main" id="{12F0293A-C413-F449-BF89-9E1C83526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6" name="Group 162">
                <a:extLst>
                  <a:ext uri="{FF2B5EF4-FFF2-40B4-BE49-F238E27FC236}">
                    <a16:creationId xmlns:a16="http://schemas.microsoft.com/office/drawing/2014/main" id="{1A6200EB-5E59-2B47-9B1A-EF30A5EAD2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42" name="AutoShape 163">
                  <a:extLst>
                    <a:ext uri="{FF2B5EF4-FFF2-40B4-BE49-F238E27FC236}">
                      <a16:creationId xmlns:a16="http://schemas.microsoft.com/office/drawing/2014/main" id="{B97E9310-11F5-E248-A0DF-E45AE8F9B8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3" name="AutoShape 164">
                  <a:extLst>
                    <a:ext uri="{FF2B5EF4-FFF2-40B4-BE49-F238E27FC236}">
                      <a16:creationId xmlns:a16="http://schemas.microsoft.com/office/drawing/2014/main" id="{968E1571-41AC-434C-B887-D8EBC7A3B0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7" name="Freeform 165">
                <a:extLst>
                  <a:ext uri="{FF2B5EF4-FFF2-40B4-BE49-F238E27FC236}">
                    <a16:creationId xmlns:a16="http://schemas.microsoft.com/office/drawing/2014/main" id="{BE30363C-DD3A-B943-9269-1BAD5BA36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8" name="Group 166">
                <a:extLst>
                  <a:ext uri="{FF2B5EF4-FFF2-40B4-BE49-F238E27FC236}">
                    <a16:creationId xmlns:a16="http://schemas.microsoft.com/office/drawing/2014/main" id="{38788B69-339D-7F4E-B301-8175DEA9DE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40" name="AutoShape 167">
                  <a:extLst>
                    <a:ext uri="{FF2B5EF4-FFF2-40B4-BE49-F238E27FC236}">
                      <a16:creationId xmlns:a16="http://schemas.microsoft.com/office/drawing/2014/main" id="{97B97885-9739-1F45-B789-FBABCFF92A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1" name="AutoShape 168">
                  <a:extLst>
                    <a:ext uri="{FF2B5EF4-FFF2-40B4-BE49-F238E27FC236}">
                      <a16:creationId xmlns:a16="http://schemas.microsoft.com/office/drawing/2014/main" id="{84771018-17F5-D14A-8D8C-59EE601BC2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9" name="Rectangle 169">
                <a:extLst>
                  <a:ext uri="{FF2B5EF4-FFF2-40B4-BE49-F238E27FC236}">
                    <a16:creationId xmlns:a16="http://schemas.microsoft.com/office/drawing/2014/main" id="{7A058DA4-516B-7D41-BD30-6364FF15C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0" name="Freeform 170">
                <a:extLst>
                  <a:ext uri="{FF2B5EF4-FFF2-40B4-BE49-F238E27FC236}">
                    <a16:creationId xmlns:a16="http://schemas.microsoft.com/office/drawing/2014/main" id="{856E246C-1591-CA4F-8ADE-8DDDDAA7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1" name="Freeform 171">
                <a:extLst>
                  <a:ext uri="{FF2B5EF4-FFF2-40B4-BE49-F238E27FC236}">
                    <a16:creationId xmlns:a16="http://schemas.microsoft.com/office/drawing/2014/main" id="{31F0BA80-7560-4D47-A9F7-FD31AEA43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2" name="Oval 172">
                <a:extLst>
                  <a:ext uri="{FF2B5EF4-FFF2-40B4-BE49-F238E27FC236}">
                    <a16:creationId xmlns:a16="http://schemas.microsoft.com/office/drawing/2014/main" id="{0250F674-2E69-7A49-BD4A-7A0B63C62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3" name="Freeform 173">
                <a:extLst>
                  <a:ext uri="{FF2B5EF4-FFF2-40B4-BE49-F238E27FC236}">
                    <a16:creationId xmlns:a16="http://schemas.microsoft.com/office/drawing/2014/main" id="{D9EA6536-474B-D64B-B205-1D6C9BA82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4" name="AutoShape 174">
                <a:extLst>
                  <a:ext uri="{FF2B5EF4-FFF2-40B4-BE49-F238E27FC236}">
                    <a16:creationId xmlns:a16="http://schemas.microsoft.com/office/drawing/2014/main" id="{E488D72C-E2D7-A24F-8921-7455381C5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5" name="AutoShape 175">
                <a:extLst>
                  <a:ext uri="{FF2B5EF4-FFF2-40B4-BE49-F238E27FC236}">
                    <a16:creationId xmlns:a16="http://schemas.microsoft.com/office/drawing/2014/main" id="{912439D6-774F-1547-AA0D-047E22092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6" name="Oval 176">
                <a:extLst>
                  <a:ext uri="{FF2B5EF4-FFF2-40B4-BE49-F238E27FC236}">
                    <a16:creationId xmlns:a16="http://schemas.microsoft.com/office/drawing/2014/main" id="{A2D2898C-A040-C744-8B60-25B92A3ED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7" name="Oval 177">
                <a:extLst>
                  <a:ext uri="{FF2B5EF4-FFF2-40B4-BE49-F238E27FC236}">
                    <a16:creationId xmlns:a16="http://schemas.microsoft.com/office/drawing/2014/main" id="{6D69F5EA-B0E7-DA4A-8B00-86E1B289A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8" name="Oval 178">
                <a:extLst>
                  <a:ext uri="{FF2B5EF4-FFF2-40B4-BE49-F238E27FC236}">
                    <a16:creationId xmlns:a16="http://schemas.microsoft.com/office/drawing/2014/main" id="{CB13C9A5-3005-C744-AAF5-43F081367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9" name="Rectangle 179">
                <a:extLst>
                  <a:ext uri="{FF2B5EF4-FFF2-40B4-BE49-F238E27FC236}">
                    <a16:creationId xmlns:a16="http://schemas.microsoft.com/office/drawing/2014/main" id="{5E9EBF99-398D-4346-9CCC-C08D38A90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48" name="Group 180">
              <a:extLst>
                <a:ext uri="{FF2B5EF4-FFF2-40B4-BE49-F238E27FC236}">
                  <a16:creationId xmlns:a16="http://schemas.microsoft.com/office/drawing/2014/main" id="{68A8F3DD-C4CD-1A4A-A99E-EE08AE2B9AB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0010775" y="4435439"/>
              <a:ext cx="803275" cy="771525"/>
              <a:chOff x="-44" y="1473"/>
              <a:chExt cx="981" cy="1105"/>
            </a:xfrm>
          </p:grpSpPr>
          <p:pic>
            <p:nvPicPr>
              <p:cNvPr id="749" name="Picture 181" descr="desktop_computer_stylized_medium">
                <a:extLst>
                  <a:ext uri="{FF2B5EF4-FFF2-40B4-BE49-F238E27FC236}">
                    <a16:creationId xmlns:a16="http://schemas.microsoft.com/office/drawing/2014/main" id="{FB1222DE-2F29-E94E-BA2E-8430BD1F41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0" name="Freeform 182">
                <a:extLst>
                  <a:ext uri="{FF2B5EF4-FFF2-40B4-BE49-F238E27FC236}">
                    <a16:creationId xmlns:a16="http://schemas.microsoft.com/office/drawing/2014/main" id="{25C576CA-310E-BF45-AEA0-47D91F2AB2B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1" name="Group 183">
              <a:extLst>
                <a:ext uri="{FF2B5EF4-FFF2-40B4-BE49-F238E27FC236}">
                  <a16:creationId xmlns:a16="http://schemas.microsoft.com/office/drawing/2014/main" id="{292C5560-DFC2-574D-8C62-B6F62F2DC8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6000" y="4416389"/>
              <a:ext cx="803275" cy="771525"/>
              <a:chOff x="-44" y="1473"/>
              <a:chExt cx="981" cy="1105"/>
            </a:xfrm>
          </p:grpSpPr>
          <p:pic>
            <p:nvPicPr>
              <p:cNvPr id="752" name="Picture 184" descr="desktop_computer_stylized_medium">
                <a:extLst>
                  <a:ext uri="{FF2B5EF4-FFF2-40B4-BE49-F238E27FC236}">
                    <a16:creationId xmlns:a16="http://schemas.microsoft.com/office/drawing/2014/main" id="{5ADBABA6-9549-8F45-9CC6-895C1B7130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3" name="Freeform 185">
                <a:extLst>
                  <a:ext uri="{FF2B5EF4-FFF2-40B4-BE49-F238E27FC236}">
                    <a16:creationId xmlns:a16="http://schemas.microsoft.com/office/drawing/2014/main" id="{175C8E0C-2E66-F847-85BF-1DF27F6E9D5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4" name="Group 186">
              <a:extLst>
                <a:ext uri="{FF2B5EF4-FFF2-40B4-BE49-F238E27FC236}">
                  <a16:creationId xmlns:a16="http://schemas.microsoft.com/office/drawing/2014/main" id="{BFA50ABA-EF43-8248-BFEE-B2185F9FF4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18300" y="4865652"/>
              <a:ext cx="803275" cy="771525"/>
              <a:chOff x="-44" y="1473"/>
              <a:chExt cx="981" cy="1105"/>
            </a:xfrm>
          </p:grpSpPr>
          <p:pic>
            <p:nvPicPr>
              <p:cNvPr id="755" name="Picture 187" descr="desktop_computer_stylized_medium">
                <a:extLst>
                  <a:ext uri="{FF2B5EF4-FFF2-40B4-BE49-F238E27FC236}">
                    <a16:creationId xmlns:a16="http://schemas.microsoft.com/office/drawing/2014/main" id="{F7F3CEF1-4AEE-174D-A7EB-35D5923CD4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6" name="Freeform 188">
                <a:extLst>
                  <a:ext uri="{FF2B5EF4-FFF2-40B4-BE49-F238E27FC236}">
                    <a16:creationId xmlns:a16="http://schemas.microsoft.com/office/drawing/2014/main" id="{092BEB98-510F-A54D-8396-7B8E24FE092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3E66D11C-2FA6-994B-8F41-1BCDD73182B5}"/>
              </a:ext>
            </a:extLst>
          </p:cNvPr>
          <p:cNvGrpSpPr/>
          <p:nvPr/>
        </p:nvGrpSpPr>
        <p:grpSpPr>
          <a:xfrm>
            <a:off x="6423336" y="1491893"/>
            <a:ext cx="4706682" cy="4114800"/>
            <a:chOff x="877941" y="1593850"/>
            <a:chExt cx="4706682" cy="4114800"/>
          </a:xfrm>
        </p:grpSpPr>
        <p:sp>
          <p:nvSpPr>
            <p:cNvPr id="648" name="Rectangle 523">
              <a:extLst>
                <a:ext uri="{FF2B5EF4-FFF2-40B4-BE49-F238E27FC236}">
                  <a16:creationId xmlns:a16="http://schemas.microsoft.com/office/drawing/2014/main" id="{17573379-BEF3-6842-92C8-C7C11E0F1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7941" y="1593850"/>
              <a:ext cx="4522733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+mn-cs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+mn-lt"/>
                  <a:ea typeface="Arial" charset="0"/>
                  <a:cs typeface="+mn-cs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charset="0"/>
                  <a:cs typeface="+mn-cs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9pPr>
            </a:lstStyle>
            <a:p>
              <a:pPr marL="342900" marR="0" lvl="0" indent="-342900" algn="l" defTabSz="914400" rtl="0" eaLnBrk="1" fontAlgn="base" latinLnBrk="0" hangingPunct="1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per-connection end-end throughput: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min(R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,R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,R/10)</a:t>
              </a:r>
            </a:p>
            <a:p>
              <a:pPr marL="342900" marR="0" lvl="0" indent="-342900" algn="l" defTabSz="914400" rtl="0" eaLnBrk="1" fontAlgn="base" latinLnBrk="0" hangingPunct="1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 practice: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</a:t>
              </a: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or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</a:t>
              </a: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is often bottleneck</a:t>
              </a:r>
            </a:p>
          </p:txBody>
        </p:sp>
        <p:sp>
          <p:nvSpPr>
            <p:cNvPr id="757" name="TextBox 1">
              <a:extLst>
                <a:ext uri="{FF2B5EF4-FFF2-40B4-BE49-F238E27FC236}">
                  <a16:creationId xmlns:a16="http://schemas.microsoft.com/office/drawing/2014/main" id="{DA9B1A1A-980B-A04A-99EA-7721056B39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7710" y="4985599"/>
              <a:ext cx="4506913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* Check out the online interactive exercises for more examples: h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ttp://gaia.cs.umass.edu/kurose_ross/</a:t>
              </a:r>
            </a:p>
          </p:txBody>
        </p:sp>
      </p:grpSp>
      <p:sp>
        <p:nvSpPr>
          <p:cNvPr id="161" name="Slide Number Placeholder 5">
            <a:extLst>
              <a:ext uri="{FF2B5EF4-FFF2-40B4-BE49-F238E27FC236}">
                <a16:creationId xmlns:a16="http://schemas.microsoft.com/office/drawing/2014/main" id="{B3D70443-F3EE-CE47-AEBC-12DE161B94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2891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68817EC6-8DF7-E64F-9CA4-BFB8E60908E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478113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Protocol </a:t>
            </a:r>
            <a:r>
              <a:rPr lang="en-US" altLang="en-US" dirty="0">
                <a:ea typeface="ＭＳ Ｐゴシック" panose="020B0600070205080204" pitchFamily="34" charset="-128"/>
              </a:rPr>
              <a:t>“l</a:t>
            </a:r>
            <a:r>
              <a:rPr lang="en-US" altLang="ja-JP" sz="4400" dirty="0">
                <a:ea typeface="ＭＳ Ｐゴシック" panose="020B0600070205080204" pitchFamily="34" charset="-128"/>
              </a:rPr>
              <a:t>ayers</a:t>
            </a:r>
            <a:r>
              <a:rPr lang="en-US" altLang="ja-JP" dirty="0">
                <a:ea typeface="ＭＳ Ｐゴシック" panose="020B0600070205080204" pitchFamily="34" charset="-128"/>
              </a:rPr>
              <a:t>”</a:t>
            </a:r>
            <a:r>
              <a:rPr lang="en-US" altLang="ja-JP" sz="4400" dirty="0">
                <a:ea typeface="ＭＳ Ｐゴシック" panose="020B0600070205080204" pitchFamily="34" charset="-128"/>
              </a:rPr>
              <a:t> and reference </a:t>
            </a:r>
            <a:r>
              <a:rPr lang="en-US" altLang="ja-JP" dirty="0">
                <a:ea typeface="ＭＳ Ｐゴシック" panose="020B0600070205080204" pitchFamily="34" charset="-128"/>
              </a:rPr>
              <a:t>m</a:t>
            </a:r>
            <a:r>
              <a:rPr lang="en-US" altLang="ja-JP" sz="4400" dirty="0">
                <a:ea typeface="ＭＳ Ｐゴシック" panose="020B0600070205080204" pitchFamily="34" charset="-128"/>
              </a:rPr>
              <a:t>odels</a:t>
            </a:r>
            <a:endParaRPr lang="en-US" altLang="en-US" sz="4400" dirty="0">
              <a:ea typeface="ＭＳ Ｐゴシック" panose="020B0600070205080204" pitchFamily="34" charset="-128"/>
            </a:endParaRPr>
          </a:p>
        </p:txBody>
      </p: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800566" y="1575775"/>
            <a:ext cx="5615905" cy="50498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Networks are complex,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with many “</a:t>
            </a:r>
            <a:r>
              <a:rPr kumimoji="0" lang="en-US" altLang="ja-JP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pieces”: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hosts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routers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links of various media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applications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protocols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hardware, software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ja-JP" sz="32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1" name="Rectangle 4">
            <a:extLst>
              <a:ext uri="{FF2B5EF4-FFF2-40B4-BE49-F238E27FC236}">
                <a16:creationId xmlns:a16="http://schemas.microsoft.com/office/drawing/2014/main" id="{1B4EE37F-42F3-2442-ACAD-B722241FF92E}"/>
              </a:ext>
            </a:extLst>
          </p:cNvPr>
          <p:cNvSpPr txBox="1">
            <a:spLocks noChangeArrowheads="1"/>
          </p:cNvSpPr>
          <p:nvPr/>
        </p:nvSpPr>
        <p:spPr>
          <a:xfrm>
            <a:off x="6584274" y="1539452"/>
            <a:ext cx="4531739" cy="43430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7800" marR="0" lvl="0" indent="-47625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</a:t>
            </a:r>
            <a:r>
              <a:rPr kumimoji="0" lang="en-US" altLang="en-US" sz="2400" b="0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there any hope of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organizing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structure of network?</a:t>
            </a:r>
          </a:p>
          <a:p>
            <a:pPr marL="522288" indent="-223838"/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and/or our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discussion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networks?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A309F33-D0A0-8D42-AC5B-CD30631432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157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Why layering?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0297" y="1203575"/>
            <a:ext cx="10162523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Approach to designing/discussing complex systems: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5F7B519-61A4-984E-AD7F-1F86A8769FE7}"/>
              </a:ext>
            </a:extLst>
          </p:cNvPr>
          <p:cNvSpPr txBox="1">
            <a:spLocks noChangeArrowheads="1"/>
          </p:cNvSpPr>
          <p:nvPr/>
        </p:nvSpPr>
        <p:spPr>
          <a:xfrm>
            <a:off x="722834" y="1935296"/>
            <a:ext cx="7431816" cy="43455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73088" marR="0" lvl="0" indent="-355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explicit structure allows identification, relationship of system’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pieces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layered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reference model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for discussion</a:t>
            </a:r>
          </a:p>
          <a:p>
            <a:pPr marL="573088" marR="0" lvl="0" indent="-355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modularization eases maintenance, updating of system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change in layer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'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service </a:t>
            </a:r>
            <a:r>
              <a:rPr kumimoji="0" lang="en-US" altLang="ja-JP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implementation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 transparent to rest of system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e.g., change in gate procedure doesn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 affect rest of system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863566-BF3F-7A41-A14A-C94625DA76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5817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10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10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10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Layered Internet protocol </a:t>
            </a:r>
            <a:r>
              <a:rPr lang="en-US" altLang="en-US" dirty="0">
                <a:ea typeface="ＭＳ Ｐゴシック" panose="020B0600070205080204" pitchFamily="34" charset="-128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</a:rPr>
              <a:t>tack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79383" y="1472008"/>
            <a:ext cx="7368749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supporting network applications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HTTP, IMAP, SMTP, DNS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process-process data transfer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TCP, UDP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of datagrams from source to destination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IP, routing protocols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transfer between neighboring  network elements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Ethernet, 802.11 (WiFi), PPP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bits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on the wire”</a:t>
            </a: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7FC87645-22AD-8040-8C83-BC2F64C5D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3284" y="1902006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>
            <a:outerShdw blurRad="304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8C032AE1-21C7-1541-9531-59DC0E0F6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03820" y="4217549"/>
            <a:ext cx="700833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FF6CB9E-FC16-794F-9F97-8FE4CC7DA9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263769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E0C842E9-2804-A24B-90F5-1E76ED56B971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33425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80C10F46-6CD7-F647-A004-85EB56C772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0537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264B0C4A-9518-2F45-BBDA-97BCDD99E25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7649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7">
            <a:extLst>
              <a:ext uri="{FF2B5EF4-FFF2-40B4-BE49-F238E27FC236}">
                <a16:creationId xmlns:a16="http://schemas.microsoft.com/office/drawing/2014/main" id="{A1409CBF-F5BE-6642-ACCF-440DA30E3B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42478" y="2070093"/>
            <a:ext cx="1795813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</a:t>
            </a:r>
          </a:p>
        </p:txBody>
      </p:sp>
      <p:sp>
        <p:nvSpPr>
          <p:cNvPr id="15" name="Text Box 7">
            <a:extLst>
              <a:ext uri="{FF2B5EF4-FFF2-40B4-BE49-F238E27FC236}">
                <a16:creationId xmlns:a16="http://schemas.microsoft.com/office/drawing/2014/main" id="{4C8F71E2-C149-F549-B200-0E64A6F675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39934" y="3510968"/>
            <a:ext cx="1400896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sp>
        <p:nvSpPr>
          <p:cNvPr id="16" name="Text Box 7">
            <a:extLst>
              <a:ext uri="{FF2B5EF4-FFF2-40B4-BE49-F238E27FC236}">
                <a16:creationId xmlns:a16="http://schemas.microsoft.com/office/drawing/2014/main" id="{565AE4AB-C1CB-3E4C-B30F-33A869485D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24889" y="2776676"/>
            <a:ext cx="1547860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</a:t>
            </a:r>
          </a:p>
        </p:txBody>
      </p:sp>
      <p:sp>
        <p:nvSpPr>
          <p:cNvPr id="18" name="Text Box 7">
            <a:extLst>
              <a:ext uri="{FF2B5EF4-FFF2-40B4-BE49-F238E27FC236}">
                <a16:creationId xmlns:a16="http://schemas.microsoft.com/office/drawing/2014/main" id="{0C3D0051-24D3-9542-BC28-EF8E74513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97943" y="4884466"/>
            <a:ext cx="1340302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D5C6DD9-E1C8-9A47-B128-964947A9BCA1}"/>
              </a:ext>
            </a:extLst>
          </p:cNvPr>
          <p:cNvGrpSpPr/>
          <p:nvPr/>
        </p:nvGrpSpPr>
        <p:grpSpPr>
          <a:xfrm>
            <a:off x="8931728" y="1894114"/>
            <a:ext cx="1877786" cy="734786"/>
            <a:chOff x="8980714" y="751114"/>
            <a:chExt cx="1877786" cy="734786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763C0FF-36B6-664F-90B3-14AB76C3338D}"/>
                </a:ext>
              </a:extLst>
            </p:cNvPr>
            <p:cNvSpPr/>
            <p:nvPr/>
          </p:nvSpPr>
          <p:spPr>
            <a:xfrm>
              <a:off x="8980714" y="751114"/>
              <a:ext cx="1877786" cy="73478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 Box 7">
              <a:extLst>
                <a:ext uri="{FF2B5EF4-FFF2-40B4-BE49-F238E27FC236}">
                  <a16:creationId xmlns:a16="http://schemas.microsoft.com/office/drawing/2014/main" id="{D1D9D12F-41D2-1C43-BE10-20C3B18B6C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9564" y="899878"/>
              <a:ext cx="1795813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application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BC066ED-EC5C-E148-85B2-CE56D9C40F28}"/>
              </a:ext>
            </a:extLst>
          </p:cNvPr>
          <p:cNvGrpSpPr/>
          <p:nvPr/>
        </p:nvGrpSpPr>
        <p:grpSpPr>
          <a:xfrm>
            <a:off x="8933979" y="2649498"/>
            <a:ext cx="1861418" cy="688224"/>
            <a:chOff x="8993850" y="766270"/>
            <a:chExt cx="1861418" cy="688224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173E1221-1527-4744-A110-60E3BD72A69D}"/>
                </a:ext>
              </a:extLst>
            </p:cNvPr>
            <p:cNvSpPr/>
            <p:nvPr/>
          </p:nvSpPr>
          <p:spPr>
            <a:xfrm>
              <a:off x="8993850" y="766270"/>
              <a:ext cx="1861418" cy="688224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 Box 7">
              <a:extLst>
                <a:ext uri="{FF2B5EF4-FFF2-40B4-BE49-F238E27FC236}">
                  <a16:creationId xmlns:a16="http://schemas.microsoft.com/office/drawing/2014/main" id="{5D7E6050-1C4A-AC42-9C80-455BF3E89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3542" y="899878"/>
              <a:ext cx="1547860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transport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118D44F-D234-294A-9DFB-5BF4D5E069AC}"/>
              </a:ext>
            </a:extLst>
          </p:cNvPr>
          <p:cNvGrpSpPr/>
          <p:nvPr/>
        </p:nvGrpSpPr>
        <p:grpSpPr>
          <a:xfrm>
            <a:off x="8931286" y="3357646"/>
            <a:ext cx="1861418" cy="677992"/>
            <a:chOff x="8993850" y="766270"/>
            <a:chExt cx="1861418" cy="677992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5BB6D480-0EF6-9743-B8C0-63D799A0402B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 Box 7">
              <a:extLst>
                <a:ext uri="{FF2B5EF4-FFF2-40B4-BE49-F238E27FC236}">
                  <a16:creationId xmlns:a16="http://schemas.microsoft.com/office/drawing/2014/main" id="{2D6CC9E9-4EB8-C148-99C7-DE21615E7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27024" y="899878"/>
              <a:ext cx="1400896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C9AAF3B-AED3-A449-97D4-F0291249333B}"/>
              </a:ext>
            </a:extLst>
          </p:cNvPr>
          <p:cNvGrpSpPr/>
          <p:nvPr/>
        </p:nvGrpSpPr>
        <p:grpSpPr>
          <a:xfrm>
            <a:off x="8931824" y="4072257"/>
            <a:ext cx="1861418" cy="677992"/>
            <a:chOff x="8993850" y="766270"/>
            <a:chExt cx="1861418" cy="677992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821B1C9B-1511-9048-954A-42C526FFA552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 Box 7">
              <a:extLst>
                <a:ext uri="{FF2B5EF4-FFF2-40B4-BE49-F238E27FC236}">
                  <a16:creationId xmlns:a16="http://schemas.microsoft.com/office/drawing/2014/main" id="{94F6A773-D867-F74F-B5C6-8190F112D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77056" y="899878"/>
              <a:ext cx="700834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link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725BE4D-F37D-9C4B-B89A-22367E8DCDC6}"/>
              </a:ext>
            </a:extLst>
          </p:cNvPr>
          <p:cNvGrpSpPr/>
          <p:nvPr/>
        </p:nvGrpSpPr>
        <p:grpSpPr>
          <a:xfrm>
            <a:off x="8925900" y="4785252"/>
            <a:ext cx="1861418" cy="639758"/>
            <a:chOff x="8993850" y="784041"/>
            <a:chExt cx="1861418" cy="639758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0D53E4D4-FAC6-1E4B-882F-3AD5F8C274EF}"/>
                </a:ext>
              </a:extLst>
            </p:cNvPr>
            <p:cNvSpPr/>
            <p:nvPr/>
          </p:nvSpPr>
          <p:spPr>
            <a:xfrm>
              <a:off x="8993850" y="784041"/>
              <a:ext cx="1861418" cy="639758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 Box 7">
              <a:extLst>
                <a:ext uri="{FF2B5EF4-FFF2-40B4-BE49-F238E27FC236}">
                  <a16:creationId xmlns:a16="http://schemas.microsoft.com/office/drawing/2014/main" id="{2F3023D6-375B-E04C-A47A-CBC847CE6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7324" y="899878"/>
              <a:ext cx="1340303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physical</a:t>
              </a:r>
            </a:p>
          </p:txBody>
        </p:sp>
      </p:grp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BD8DF8F4-5414-EF4A-839E-C45585257CE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7245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462727" y="3394795"/>
            <a:ext cx="5831174" cy="20867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transport-layer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application-layer message, M, with </a:t>
            </a:r>
            <a:r>
              <a:rPr lang="en-US" sz="2400" i="1" dirty="0"/>
              <a:t>transport</a:t>
            </a:r>
            <a:r>
              <a:rPr lang="en-US" sz="2400" dirty="0"/>
              <a:t> layer-layer header H</a:t>
            </a:r>
            <a:r>
              <a:rPr lang="en-US" sz="2400" baseline="-25000" dirty="0"/>
              <a:t>t </a:t>
            </a:r>
            <a:r>
              <a:rPr lang="en-US" sz="2400" dirty="0"/>
              <a:t>to create a transport-layer </a:t>
            </a:r>
            <a:r>
              <a:rPr lang="en-US" sz="2400" dirty="0">
                <a:solidFill>
                  <a:srgbClr val="C00000"/>
                </a:solidFill>
              </a:rPr>
              <a:t>segment</a:t>
            </a:r>
            <a:endParaRPr lang="en-US" sz="2400" baseline="-25000" dirty="0">
              <a:solidFill>
                <a:srgbClr val="C00000"/>
              </a:solidFill>
            </a:endParaRPr>
          </a:p>
          <a:p>
            <a:pPr marL="574675" lvl="1" indent="-231775">
              <a:lnSpc>
                <a:spcPct val="90000"/>
              </a:lnSpc>
              <a:buClr>
                <a:srgbClr val="00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H</a:t>
            </a:r>
            <a:r>
              <a:rPr lang="en-US" sz="2400" baseline="-25000" dirty="0"/>
              <a:t>t </a:t>
            </a:r>
            <a:r>
              <a:rPr lang="en-US" sz="2400" dirty="0"/>
              <a:t> used by transport layer protocol to implement its service</a:t>
            </a:r>
            <a:endParaRPr lang="en-US" sz="2400" baseline="-25000" dirty="0"/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0204AF74-1396-104A-87D1-95A4614EA10A}"/>
              </a:ext>
            </a:extLst>
          </p:cNvPr>
          <p:cNvGrpSpPr/>
          <p:nvPr/>
        </p:nvGrpSpPr>
        <p:grpSpPr>
          <a:xfrm>
            <a:off x="3211642" y="2368401"/>
            <a:ext cx="5768716" cy="914472"/>
            <a:chOff x="3211642" y="2368401"/>
            <a:chExt cx="5768716" cy="914472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44026509-71C6-2A41-AD9B-DEF9BBBA327C}"/>
                </a:ext>
              </a:extLst>
            </p:cNvPr>
            <p:cNvCxnSpPr>
              <a:cxnSpLocks/>
            </p:cNvCxnSpPr>
            <p:nvPr/>
          </p:nvCxnSpPr>
          <p:spPr>
            <a:xfrm>
              <a:off x="3211642" y="2610788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EF3F96C4-7C44-5A46-A288-AFF998E8C12A}"/>
                </a:ext>
              </a:extLst>
            </p:cNvPr>
            <p:cNvSpPr txBox="1"/>
            <p:nvPr/>
          </p:nvSpPr>
          <p:spPr>
            <a:xfrm>
              <a:off x="3359490" y="2717590"/>
              <a:ext cx="5620868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Transport-layer </a:t>
              </a:r>
              <a:r>
                <a:rPr lang="en-US" dirty="0"/>
                <a:t>protocol transfers M (e.g., reliably) from one </a:t>
              </a:r>
              <a:r>
                <a:rPr lang="en-US" i="1" dirty="0"/>
                <a:t>process</a:t>
              </a:r>
              <a:r>
                <a:rPr lang="en-US" dirty="0"/>
                <a:t> to another, using services of network layer</a:t>
              </a: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7BCE6F83-E984-0A47-ACF6-560550DA22AC}"/>
                </a:ext>
              </a:extLst>
            </p:cNvPr>
            <p:cNvSpPr/>
            <p:nvPr/>
          </p:nvSpPr>
          <p:spPr>
            <a:xfrm>
              <a:off x="5584583" y="2368401"/>
              <a:ext cx="971760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81" name="Group 185">
              <a:extLst>
                <a:ext uri="{FF2B5EF4-FFF2-40B4-BE49-F238E27FC236}">
                  <a16:creationId xmlns:a16="http://schemas.microsoft.com/office/drawing/2014/main" id="{BBEFAA32-01D5-174D-A563-219B7E938E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90803" y="2434313"/>
              <a:ext cx="908050" cy="301625"/>
              <a:chOff x="1848" y="2046"/>
              <a:chExt cx="572" cy="190"/>
            </a:xfrm>
          </p:grpSpPr>
          <p:grpSp>
            <p:nvGrpSpPr>
              <p:cNvPr id="82" name="Group 179">
                <a:extLst>
                  <a:ext uri="{FF2B5EF4-FFF2-40B4-BE49-F238E27FC236}">
                    <a16:creationId xmlns:a16="http://schemas.microsoft.com/office/drawing/2014/main" id="{2F1E9753-461B-724C-ACD8-92A06085DC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48" y="2047"/>
                <a:ext cx="187" cy="184"/>
                <a:chOff x="1959" y="2058"/>
                <a:chExt cx="187" cy="184"/>
              </a:xfrm>
            </p:grpSpPr>
            <p:sp>
              <p:nvSpPr>
                <p:cNvPr id="86" name="Rectangle 180">
                  <a:extLst>
                    <a:ext uri="{FF2B5EF4-FFF2-40B4-BE49-F238E27FC236}">
                      <a16:creationId xmlns:a16="http://schemas.microsoft.com/office/drawing/2014/main" id="{458B0BF5-90AD-E548-AAB1-86D4685BA8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" name="Rectangle 181">
                  <a:extLst>
                    <a:ext uri="{FF2B5EF4-FFF2-40B4-BE49-F238E27FC236}">
                      <a16:creationId xmlns:a16="http://schemas.microsoft.com/office/drawing/2014/main" id="{1E3E44CE-06FB-264E-B1D2-5C7788F13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647AE73E-75D6-7D44-BB6A-A49CECE4F9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2" y="2046"/>
                <a:ext cx="428" cy="190"/>
                <a:chOff x="780" y="1553"/>
                <a:chExt cx="428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E2065433-0D2A-3446-BC7D-8CEDCA3DD6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6E32735B-6992-604C-B1C0-390BFA95D3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BDA85EA9-5376-4A4E-AEA3-D00FB0A25494}"/>
              </a:ext>
            </a:extLst>
          </p:cNvPr>
          <p:cNvSpPr txBox="1"/>
          <p:nvPr/>
        </p:nvSpPr>
        <p:spPr>
          <a:xfrm>
            <a:off x="3375461" y="1789390"/>
            <a:ext cx="5618811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Application </a:t>
            </a:r>
            <a:r>
              <a:rPr lang="en-US" dirty="0"/>
              <a:t>exchanges </a:t>
            </a:r>
            <a:r>
              <a:rPr lang="en-US" dirty="0">
                <a:solidFill>
                  <a:srgbClr val="C00000"/>
                </a:solidFill>
              </a:rPr>
              <a:t>messages</a:t>
            </a:r>
            <a:r>
              <a:rPr lang="en-US" dirty="0"/>
              <a:t> to implement some application service using </a:t>
            </a:r>
            <a:r>
              <a:rPr lang="en-US" i="1" dirty="0"/>
              <a:t>services</a:t>
            </a:r>
            <a:r>
              <a:rPr lang="en-US" dirty="0"/>
              <a:t> of transport layer</a:t>
            </a: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CB92BE64-DD95-B746-BF9A-8A0857499E1E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91" name="Straight Arrow Connector 90">
              <a:extLst>
                <a:ext uri="{FF2B5EF4-FFF2-40B4-BE49-F238E27FC236}">
                  <a16:creationId xmlns:a16="http://schemas.microsoft.com/office/drawing/2014/main" id="{995B0542-E9EB-D44C-B795-91D151650594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A492A489-FD20-604F-9599-77E085F78EE9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3" name="Group 175">
              <a:extLst>
                <a:ext uri="{FF2B5EF4-FFF2-40B4-BE49-F238E27FC236}">
                  <a16:creationId xmlns:a16="http://schemas.microsoft.com/office/drawing/2014/main" id="{88BE32B5-AD28-CB44-B25F-0BE0155F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4" name="Rectangle 176">
                <a:extLst>
                  <a:ext uri="{FF2B5EF4-FFF2-40B4-BE49-F238E27FC236}">
                    <a16:creationId xmlns:a16="http://schemas.microsoft.com/office/drawing/2014/main" id="{E5CD48DB-61FF-EC4F-B8FF-E51BCE938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5" name="Rectangle 177">
                <a:extLst>
                  <a:ext uri="{FF2B5EF4-FFF2-40B4-BE49-F238E27FC236}">
                    <a16:creationId xmlns:a16="http://schemas.microsoft.com/office/drawing/2014/main" id="{40D322D2-6F2A-0246-B033-7CB00E527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E7B29E55-88BD-AD40-949B-5E711ABB4016}"/>
              </a:ext>
            </a:extLst>
          </p:cNvPr>
          <p:cNvSpPr txBox="1"/>
          <p:nvPr/>
        </p:nvSpPr>
        <p:spPr>
          <a:xfrm>
            <a:off x="6982691" y="-781396"/>
            <a:ext cx="4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88" name="Slide Number Placeholder 5">
            <a:extLst>
              <a:ext uri="{FF2B5EF4-FFF2-40B4-BE49-F238E27FC236}">
                <a16:creationId xmlns:a16="http://schemas.microsoft.com/office/drawing/2014/main" id="{19C48C77-97C9-E641-9E95-A18076BB04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6706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89" grpId="0"/>
      <p:bldP spid="89" grpId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2ACB87E4-845E-A542-9CE2-5864050E17AD}"/>
              </a:ext>
            </a:extLst>
          </p:cNvPr>
          <p:cNvCxnSpPr>
            <a:cxnSpLocks/>
          </p:cNvCxnSpPr>
          <p:nvPr/>
        </p:nvCxnSpPr>
        <p:spPr>
          <a:xfrm>
            <a:off x="3211642" y="2610788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27">
            <a:extLst>
              <a:ext uri="{FF2B5EF4-FFF2-40B4-BE49-F238E27FC236}">
                <a16:creationId xmlns:a16="http://schemas.microsoft.com/office/drawing/2014/main" id="{C22C09FB-549C-8E44-8641-4B4BD5A57453}"/>
              </a:ext>
            </a:extLst>
          </p:cNvPr>
          <p:cNvSpPr txBox="1"/>
          <p:nvPr/>
        </p:nvSpPr>
        <p:spPr>
          <a:xfrm>
            <a:off x="3359490" y="2717590"/>
            <a:ext cx="5620868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Transport-layer </a:t>
            </a:r>
            <a:r>
              <a:rPr lang="en-US" dirty="0"/>
              <a:t>protocol transfers M (e.g., reliably) from one </a:t>
            </a:r>
            <a:r>
              <a:rPr lang="en-US" i="1" dirty="0"/>
              <a:t>process</a:t>
            </a:r>
            <a:r>
              <a:rPr lang="en-US" dirty="0"/>
              <a:t> to another, using services of network layer</a:t>
            </a: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462727" y="4339175"/>
            <a:ext cx="5831174" cy="20867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network-layer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transport-layer segment</a:t>
            </a:r>
            <a:r>
              <a:rPr lang="en-US" sz="2000" dirty="0"/>
              <a:t>  [H</a:t>
            </a:r>
            <a:r>
              <a:rPr lang="en-US" sz="2000" baseline="-25000" dirty="0"/>
              <a:t>t</a:t>
            </a:r>
            <a:r>
              <a:rPr lang="en-US" sz="2000" dirty="0"/>
              <a:t> | M] </a:t>
            </a:r>
            <a:r>
              <a:rPr lang="en-US" sz="2400" dirty="0"/>
              <a:t>with network layer-layer header H</a:t>
            </a:r>
            <a:r>
              <a:rPr lang="en-US" sz="2400" baseline="-25000" dirty="0"/>
              <a:t>n </a:t>
            </a:r>
            <a:r>
              <a:rPr lang="en-US" sz="2400" dirty="0"/>
              <a:t> to create a network-layer </a:t>
            </a:r>
            <a:r>
              <a:rPr lang="en-US" sz="2400" dirty="0">
                <a:solidFill>
                  <a:srgbClr val="C00000"/>
                </a:solidFill>
              </a:rPr>
              <a:t>datagram </a:t>
            </a:r>
          </a:p>
          <a:p>
            <a:pPr marL="574675" lvl="1" indent="-231775">
              <a:lnSpc>
                <a:spcPct val="90000"/>
              </a:lnSpc>
              <a:buClr>
                <a:srgbClr val="00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H</a:t>
            </a:r>
            <a:r>
              <a:rPr lang="en-US" sz="2400" baseline="-25000" dirty="0"/>
              <a:t>n </a:t>
            </a:r>
            <a:r>
              <a:rPr lang="en-US" sz="2400" dirty="0"/>
              <a:t> used by network layer protocol to implement its service</a:t>
            </a:r>
            <a:endParaRPr lang="en-US" sz="2400" baseline="-25000" dirty="0"/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9BA8D23A-DF12-2443-9B89-890BD7CDB6B8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A76A2E93-F723-6741-8FBC-288F6B0B758B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30C90201-2355-084F-A843-B545A899D6FE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EFD3EBC-45D5-C74A-B32F-79C699B23E2E}"/>
              </a:ext>
            </a:extLst>
          </p:cNvPr>
          <p:cNvGrpSpPr/>
          <p:nvPr/>
        </p:nvGrpSpPr>
        <p:grpSpPr>
          <a:xfrm>
            <a:off x="3211642" y="3319499"/>
            <a:ext cx="5882482" cy="895263"/>
            <a:chOff x="3211642" y="3319499"/>
            <a:chExt cx="5882482" cy="895263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B1705D36-44EB-7144-ADDD-2BCA5A49E36C}"/>
                </a:ext>
              </a:extLst>
            </p:cNvPr>
            <p:cNvCxnSpPr>
              <a:cxnSpLocks/>
            </p:cNvCxnSpPr>
            <p:nvPr/>
          </p:nvCxnSpPr>
          <p:spPr>
            <a:xfrm>
              <a:off x="3211642" y="3542677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664C90AC-8D4A-5646-A57F-0F37EE375E51}"/>
                </a:ext>
              </a:extLst>
            </p:cNvPr>
            <p:cNvSpPr/>
            <p:nvPr/>
          </p:nvSpPr>
          <p:spPr>
            <a:xfrm>
              <a:off x="5356172" y="3319499"/>
              <a:ext cx="1210365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B00013B-973D-F145-BC62-E1EB59B2D1F7}"/>
                </a:ext>
              </a:extLst>
            </p:cNvPr>
            <p:cNvGrpSpPr/>
            <p:nvPr/>
          </p:nvGrpSpPr>
          <p:grpSpPr>
            <a:xfrm>
              <a:off x="5418625" y="3360607"/>
              <a:ext cx="1058375" cy="307296"/>
              <a:chOff x="5509436" y="3287899"/>
              <a:chExt cx="1058375" cy="307296"/>
            </a:xfrm>
          </p:grpSpPr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92B476DA-1332-E245-A063-5F18A8ED56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35A3A0E8-5840-8E42-ADE8-7EB044576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55600375-23A3-CD4E-BBD9-EE07BA4AE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87" name="Rectangle 181">
                <a:extLst>
                  <a:ext uri="{FF2B5EF4-FFF2-40B4-BE49-F238E27FC236}">
                    <a16:creationId xmlns:a16="http://schemas.microsoft.com/office/drawing/2014/main" id="{51F428BA-8794-2B46-B109-1D511F62E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88" name="Rectangle 181">
                <a:extLst>
                  <a:ext uri="{FF2B5EF4-FFF2-40B4-BE49-F238E27FC236}">
                    <a16:creationId xmlns:a16="http://schemas.microsoft.com/office/drawing/2014/main" id="{E5D95958-8C54-6242-A3B1-968E6AC62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4" name="Straight Connector 3">
                <a:extLst>
                  <a:ext uri="{FF2B5EF4-FFF2-40B4-BE49-F238E27FC236}">
                    <a16:creationId xmlns:a16="http://schemas.microsoft.com/office/drawing/2014/main" id="{AE213470-EFFE-1143-AE70-3E6F1DF520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B823437-9FDA-D44D-8E28-4933018C3600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25A1DE96-E618-F245-B317-BF7C352A5215}"/>
                </a:ext>
              </a:extLst>
            </p:cNvPr>
            <p:cNvSpPr txBox="1"/>
            <p:nvPr/>
          </p:nvSpPr>
          <p:spPr>
            <a:xfrm>
              <a:off x="3359490" y="3649479"/>
              <a:ext cx="5734634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Network-layer </a:t>
              </a:r>
              <a:r>
                <a:rPr lang="en-US" dirty="0"/>
                <a:t>protocol transfers transport-layer segment [H</a:t>
              </a:r>
              <a:r>
                <a:rPr lang="en-US" baseline="-25000" dirty="0"/>
                <a:t>t</a:t>
              </a:r>
              <a:r>
                <a:rPr lang="en-US" dirty="0"/>
                <a:t> | M] from one </a:t>
              </a:r>
              <a:r>
                <a:rPr lang="en-US" i="1" dirty="0"/>
                <a:t>host</a:t>
              </a:r>
              <a:r>
                <a:rPr lang="en-US" dirty="0"/>
                <a:t> to another, using link layer services</a:t>
              </a:r>
            </a:p>
          </p:txBody>
        </p:sp>
      </p:grpSp>
      <p:sp>
        <p:nvSpPr>
          <p:cNvPr id="86" name="Slide Number Placeholder 5">
            <a:extLst>
              <a:ext uri="{FF2B5EF4-FFF2-40B4-BE49-F238E27FC236}">
                <a16:creationId xmlns:a16="http://schemas.microsoft.com/office/drawing/2014/main" id="{FCF8662E-6C10-1246-A632-4EAD39DCFA1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5770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/>
      <p:bldP spid="144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2ACB87E4-845E-A542-9CE2-5864050E17AD}"/>
              </a:ext>
            </a:extLst>
          </p:cNvPr>
          <p:cNvCxnSpPr>
            <a:cxnSpLocks/>
          </p:cNvCxnSpPr>
          <p:nvPr/>
        </p:nvCxnSpPr>
        <p:spPr>
          <a:xfrm>
            <a:off x="3211642" y="2610788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371603" y="5096823"/>
            <a:ext cx="583117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link-layer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network datagram </a:t>
            </a:r>
            <a:r>
              <a:rPr lang="en-US" sz="2000" dirty="0"/>
              <a:t>[H</a:t>
            </a:r>
            <a:r>
              <a:rPr lang="en-US" sz="2000" baseline="-25000" dirty="0"/>
              <a:t>n</a:t>
            </a:r>
            <a:r>
              <a:rPr lang="en-US" sz="2000" dirty="0"/>
              <a:t>| [H</a:t>
            </a:r>
            <a:r>
              <a:rPr lang="en-US" sz="2000" baseline="-25000" dirty="0"/>
              <a:t>t</a:t>
            </a:r>
            <a:r>
              <a:rPr lang="en-US" sz="2000" dirty="0"/>
              <a:t> |M], </a:t>
            </a:r>
            <a:r>
              <a:rPr lang="en-US" sz="2400" dirty="0"/>
              <a:t>with link-layer header H</a:t>
            </a:r>
            <a:r>
              <a:rPr lang="en-US" sz="2400" baseline="-25000" dirty="0"/>
              <a:t>l </a:t>
            </a:r>
            <a:r>
              <a:rPr lang="en-US" sz="2400" dirty="0"/>
              <a:t> to create a link-layer </a:t>
            </a:r>
            <a:r>
              <a:rPr lang="en-US" sz="2400" dirty="0">
                <a:solidFill>
                  <a:srgbClr val="C00000"/>
                </a:solidFill>
              </a:rPr>
              <a:t>frame 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9BA8D23A-DF12-2443-9B89-890BD7CDB6B8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A76A2E93-F723-6741-8FBC-288F6B0B758B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30C90201-2355-084F-A843-B545A899D6FE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B1705D36-44EB-7144-ADDD-2BCA5A49E36C}"/>
              </a:ext>
            </a:extLst>
          </p:cNvPr>
          <p:cNvCxnSpPr>
            <a:cxnSpLocks/>
          </p:cNvCxnSpPr>
          <p:nvPr/>
        </p:nvCxnSpPr>
        <p:spPr>
          <a:xfrm>
            <a:off x="3211642" y="3542677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2" name="TextBox 101">
            <a:extLst>
              <a:ext uri="{FF2B5EF4-FFF2-40B4-BE49-F238E27FC236}">
                <a16:creationId xmlns:a16="http://schemas.microsoft.com/office/drawing/2014/main" id="{203A67B3-AD0F-0041-BB55-345D4484BF78}"/>
              </a:ext>
            </a:extLst>
          </p:cNvPr>
          <p:cNvSpPr txBox="1"/>
          <p:nvPr/>
        </p:nvSpPr>
        <p:spPr>
          <a:xfrm>
            <a:off x="3374573" y="4483522"/>
            <a:ext cx="5620868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Link-layer </a:t>
            </a:r>
            <a:r>
              <a:rPr lang="en-US" dirty="0"/>
              <a:t>protocol transfers datagram [H</a:t>
            </a:r>
            <a:r>
              <a:rPr lang="en-US" baseline="-25000" dirty="0"/>
              <a:t>n</a:t>
            </a:r>
            <a:r>
              <a:rPr lang="en-US" dirty="0"/>
              <a:t>| [H</a:t>
            </a:r>
            <a:r>
              <a:rPr lang="en-US" baseline="-25000" dirty="0"/>
              <a:t>t</a:t>
            </a:r>
            <a:r>
              <a:rPr lang="en-US" dirty="0"/>
              <a:t> |M] from </a:t>
            </a:r>
            <a:r>
              <a:rPr lang="en-US" i="1" dirty="0"/>
              <a:t>host </a:t>
            </a:r>
            <a:r>
              <a:rPr lang="en-US" dirty="0"/>
              <a:t>to neighboring host, using network-layer services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91A965C-D49C-304E-9BCB-5B5079C4AD83}"/>
              </a:ext>
            </a:extLst>
          </p:cNvPr>
          <p:cNvGrpSpPr/>
          <p:nvPr/>
        </p:nvGrpSpPr>
        <p:grpSpPr>
          <a:xfrm>
            <a:off x="3226725" y="4169060"/>
            <a:ext cx="5651292" cy="374226"/>
            <a:chOff x="3226725" y="4169060"/>
            <a:chExt cx="5651292" cy="374226"/>
          </a:xfrm>
        </p:grpSpPr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6BFA270B-F048-734C-8D17-9C3EE129B47D}"/>
                </a:ext>
              </a:extLst>
            </p:cNvPr>
            <p:cNvCxnSpPr>
              <a:cxnSpLocks/>
            </p:cNvCxnSpPr>
            <p:nvPr/>
          </p:nvCxnSpPr>
          <p:spPr>
            <a:xfrm>
              <a:off x="3226725" y="4376720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08143C4-E722-4448-8DC9-B6DF8B0D299E}"/>
                </a:ext>
              </a:extLst>
            </p:cNvPr>
            <p:cNvGrpSpPr/>
            <p:nvPr/>
          </p:nvGrpSpPr>
          <p:grpSpPr>
            <a:xfrm>
              <a:off x="5062983" y="4169060"/>
              <a:ext cx="1518637" cy="374226"/>
              <a:chOff x="5062983" y="4252185"/>
              <a:chExt cx="1518637" cy="374226"/>
            </a:xfrm>
          </p:grpSpPr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76785350-92B7-9949-A608-9FBFA3760ED8}"/>
                  </a:ext>
                </a:extLst>
              </p:cNvPr>
              <p:cNvSpPr/>
              <p:nvPr/>
            </p:nvSpPr>
            <p:spPr>
              <a:xfrm>
                <a:off x="5062983" y="4252185"/>
                <a:ext cx="1518637" cy="37422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92" name="Group 182">
                <a:extLst>
                  <a:ext uri="{FF2B5EF4-FFF2-40B4-BE49-F238E27FC236}">
                    <a16:creationId xmlns:a16="http://schemas.microsoft.com/office/drawing/2014/main" id="{45CD0A72-C88E-6047-BB5F-DD34C8006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294" y="4283446"/>
                <a:ext cx="1347789" cy="301625"/>
                <a:chOff x="286" y="1531"/>
                <a:chExt cx="849" cy="190"/>
              </a:xfrm>
            </p:grpSpPr>
            <p:sp>
              <p:nvSpPr>
                <p:cNvPr id="100" name="Rectangle 183">
                  <a:extLst>
                    <a:ext uri="{FF2B5EF4-FFF2-40B4-BE49-F238E27FC236}">
                      <a16:creationId xmlns:a16="http://schemas.microsoft.com/office/drawing/2014/main" id="{C0F4519B-22A6-8C43-B106-B86515EA92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" y="1549"/>
                  <a:ext cx="849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" name="Rectangle 184">
                  <a:extLst>
                    <a:ext uri="{FF2B5EF4-FFF2-40B4-BE49-F238E27FC236}">
                      <a16:creationId xmlns:a16="http://schemas.microsoft.com/office/drawing/2014/main" id="{4A672F36-49EC-D34C-A30D-BFF6136048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93" name="Rectangle 181">
                <a:extLst>
                  <a:ext uri="{FF2B5EF4-FFF2-40B4-BE49-F238E27FC236}">
                    <a16:creationId xmlns:a16="http://schemas.microsoft.com/office/drawing/2014/main" id="{9CB56124-BE22-4744-B402-647CD871D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012" y="4295113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94" name="Rectangle 181">
                <a:extLst>
                  <a:ext uri="{FF2B5EF4-FFF2-40B4-BE49-F238E27FC236}">
                    <a16:creationId xmlns:a16="http://schemas.microsoft.com/office/drawing/2014/main" id="{FB07F637-8B3F-9948-AA28-F1F413F8F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3708" y="4277775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42006C5A-8B94-0C44-BBC3-909EA572E0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01149" y="431202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Connector 98">
                <a:extLst>
                  <a:ext uri="{FF2B5EF4-FFF2-40B4-BE49-F238E27FC236}">
                    <a16:creationId xmlns:a16="http://schemas.microsoft.com/office/drawing/2014/main" id="{B21F5BD4-1F06-964B-8B36-F5192E01256C}"/>
                  </a:ext>
                </a:extLst>
              </p:cNvPr>
              <p:cNvCxnSpPr/>
              <p:nvPr/>
            </p:nvCxnSpPr>
            <p:spPr>
              <a:xfrm>
                <a:off x="5720650" y="4310309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Rectangle 181">
                <a:extLst>
                  <a:ext uri="{FF2B5EF4-FFF2-40B4-BE49-F238E27FC236}">
                    <a16:creationId xmlns:a16="http://schemas.microsoft.com/office/drawing/2014/main" id="{C22AEA05-2A3E-8F46-BCF2-9FE184FF0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178" y="4281528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7CD4AFB-B9ED-7843-B804-83029ED5054D}"/>
                  </a:ext>
                </a:extLst>
              </p:cNvPr>
              <p:cNvCxnSpPr/>
              <p:nvPr/>
            </p:nvCxnSpPr>
            <p:spPr>
              <a:xfrm>
                <a:off x="5418102" y="4309558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06" name="Straight Arrow Connector 105">
            <a:extLst>
              <a:ext uri="{FF2B5EF4-FFF2-40B4-BE49-F238E27FC236}">
                <a16:creationId xmlns:a16="http://schemas.microsoft.com/office/drawing/2014/main" id="{04CD79AB-EFE6-E14B-878A-669E9C4D9042}"/>
              </a:ext>
            </a:extLst>
          </p:cNvPr>
          <p:cNvCxnSpPr>
            <a:cxnSpLocks/>
          </p:cNvCxnSpPr>
          <p:nvPr/>
        </p:nvCxnSpPr>
        <p:spPr>
          <a:xfrm>
            <a:off x="3594027" y="-1079199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Rectangle 106">
            <a:extLst>
              <a:ext uri="{FF2B5EF4-FFF2-40B4-BE49-F238E27FC236}">
                <a16:creationId xmlns:a16="http://schemas.microsoft.com/office/drawing/2014/main" id="{871C9FED-2DA1-3A44-B6FE-2B1DAB7A3D60}"/>
              </a:ext>
            </a:extLst>
          </p:cNvPr>
          <p:cNvSpPr/>
          <p:nvPr/>
        </p:nvSpPr>
        <p:spPr>
          <a:xfrm>
            <a:off x="5738557" y="-1302377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2AA69BF9-270A-F443-A92C-84A46DE35441}"/>
              </a:ext>
            </a:extLst>
          </p:cNvPr>
          <p:cNvGrpSpPr/>
          <p:nvPr/>
        </p:nvGrpSpPr>
        <p:grpSpPr>
          <a:xfrm>
            <a:off x="5801010" y="-1261269"/>
            <a:ext cx="1058375" cy="307296"/>
            <a:chOff x="5509436" y="3287899"/>
            <a:chExt cx="1058375" cy="307296"/>
          </a:xfrm>
        </p:grpSpPr>
        <p:grpSp>
          <p:nvGrpSpPr>
            <p:cNvPr id="110" name="Group 182">
              <a:extLst>
                <a:ext uri="{FF2B5EF4-FFF2-40B4-BE49-F238E27FC236}">
                  <a16:creationId xmlns:a16="http://schemas.microsoft.com/office/drawing/2014/main" id="{15D5F71B-2CF5-DE43-94EF-784236E59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116" name="Rectangle 183">
                <a:extLst>
                  <a:ext uri="{FF2B5EF4-FFF2-40B4-BE49-F238E27FC236}">
                    <a16:creationId xmlns:a16="http://schemas.microsoft.com/office/drawing/2014/main" id="{A054BB4B-B69C-D14C-8F5B-5BEEEDE8D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18" name="Rectangle 184">
                <a:extLst>
                  <a:ext uri="{FF2B5EF4-FFF2-40B4-BE49-F238E27FC236}">
                    <a16:creationId xmlns:a16="http://schemas.microsoft.com/office/drawing/2014/main" id="{2025D776-034C-8D48-A4B6-FF664F22F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111" name="Rectangle 181">
              <a:extLst>
                <a:ext uri="{FF2B5EF4-FFF2-40B4-BE49-F238E27FC236}">
                  <a16:creationId xmlns:a16="http://schemas.microsoft.com/office/drawing/2014/main" id="{D06D048B-900E-8F4D-8A64-20DA16D1F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13" name="Rectangle 181">
              <a:extLst>
                <a:ext uri="{FF2B5EF4-FFF2-40B4-BE49-F238E27FC236}">
                  <a16:creationId xmlns:a16="http://schemas.microsoft.com/office/drawing/2014/main" id="{580EB15C-4763-334C-B100-4D66978CB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F48100A0-01D0-7A4A-8CBD-6A4D5B9F1842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95FE4795-7D19-DF46-88AF-179D04B18878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00B31285-CEBC-B045-A3D2-E171BD35C682}"/>
              </a:ext>
            </a:extLst>
          </p:cNvPr>
          <p:cNvSpPr txBox="1"/>
          <p:nvPr/>
        </p:nvSpPr>
        <p:spPr>
          <a:xfrm>
            <a:off x="3359490" y="3649479"/>
            <a:ext cx="5734634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Network-layer </a:t>
            </a:r>
            <a:r>
              <a:rPr lang="en-US" dirty="0"/>
              <a:t>protocol transfers transport-layer segment [H</a:t>
            </a:r>
            <a:r>
              <a:rPr lang="en-US" baseline="-25000" dirty="0"/>
              <a:t>t</a:t>
            </a:r>
            <a:r>
              <a:rPr lang="en-US" dirty="0"/>
              <a:t> | M] from one </a:t>
            </a:r>
            <a:r>
              <a:rPr lang="en-US" i="1" dirty="0"/>
              <a:t>host</a:t>
            </a:r>
            <a:r>
              <a:rPr lang="en-US" dirty="0"/>
              <a:t> to another, using link layer services</a:t>
            </a:r>
          </a:p>
        </p:txBody>
      </p:sp>
      <p:sp>
        <p:nvSpPr>
          <p:cNvPr id="109" name="Slide Number Placeholder 5">
            <a:extLst>
              <a:ext uri="{FF2B5EF4-FFF2-40B4-BE49-F238E27FC236}">
                <a16:creationId xmlns:a16="http://schemas.microsoft.com/office/drawing/2014/main" id="{99BA57FE-A308-1E41-B606-A1B8A22BF1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408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02" grpId="0"/>
      <p:bldP spid="119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Freeform 8">
            <a:extLst>
              <a:ext uri="{FF2B5EF4-FFF2-40B4-BE49-F238E27FC236}">
                <a16:creationId xmlns:a16="http://schemas.microsoft.com/office/drawing/2014/main" id="{5C25CEF4-E407-5F48-A3E3-98E83E25849B}"/>
              </a:ext>
            </a:extLst>
          </p:cNvPr>
          <p:cNvSpPr>
            <a:spLocks/>
          </p:cNvSpPr>
          <p:nvPr/>
        </p:nvSpPr>
        <p:spPr bwMode="auto">
          <a:xfrm>
            <a:off x="3548141" y="1573968"/>
            <a:ext cx="4992" cy="3104606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2318"/>
              <a:gd name="connsiteY0" fmla="*/ 0 h 9961"/>
              <a:gd name="connsiteX1" fmla="*/ 12 w 2318"/>
              <a:gd name="connsiteY1" fmla="*/ 8378 h 9961"/>
              <a:gd name="connsiteX2" fmla="*/ 2318 w 2318"/>
              <a:gd name="connsiteY2" fmla="*/ 9961 h 9961"/>
              <a:gd name="connsiteX0" fmla="*/ 0 w 52"/>
              <a:gd name="connsiteY0" fmla="*/ 0 h 8411"/>
              <a:gd name="connsiteX1" fmla="*/ 52 w 52"/>
              <a:gd name="connsiteY1" fmla="*/ 8411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" h="8411">
                <a:moveTo>
                  <a:pt x="0" y="0"/>
                </a:moveTo>
                <a:cubicBezTo>
                  <a:pt x="17" y="2804"/>
                  <a:pt x="35" y="5607"/>
                  <a:pt x="52" y="8411"/>
                </a:cubicBez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96" name="Group 175">
            <a:extLst>
              <a:ext uri="{FF2B5EF4-FFF2-40B4-BE49-F238E27FC236}">
                <a16:creationId xmlns:a16="http://schemas.microsoft.com/office/drawing/2014/main" id="{AC026B9A-C8C6-C045-8CBD-B9022027FFE8}"/>
              </a:ext>
            </a:extLst>
          </p:cNvPr>
          <p:cNvGrpSpPr>
            <a:grpSpLocks/>
          </p:cNvGrpSpPr>
          <p:nvPr/>
        </p:nvGrpSpPr>
        <p:grpSpPr bwMode="auto">
          <a:xfrm>
            <a:off x="5937404" y="1548324"/>
            <a:ext cx="679450" cy="301625"/>
            <a:chOff x="780" y="1553"/>
            <a:chExt cx="428" cy="190"/>
          </a:xfrm>
        </p:grpSpPr>
        <p:sp>
          <p:nvSpPr>
            <p:cNvPr id="97" name="Rectangle 176">
              <a:extLst>
                <a:ext uri="{FF2B5EF4-FFF2-40B4-BE49-F238E27FC236}">
                  <a16:creationId xmlns:a16="http://schemas.microsoft.com/office/drawing/2014/main" id="{10F5A1DA-0939-D34B-B227-29AA407BC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8" name="Rectangle 177">
              <a:extLst>
                <a:ext uri="{FF2B5EF4-FFF2-40B4-BE49-F238E27FC236}">
                  <a16:creationId xmlns:a16="http://schemas.microsoft.com/office/drawing/2014/main" id="{2086AF53-43CC-814A-BA4C-260362990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5D21437-EB31-B049-BCA8-EA76E03FEDB7}"/>
              </a:ext>
            </a:extLst>
          </p:cNvPr>
          <p:cNvGrpSpPr/>
          <p:nvPr/>
        </p:nvGrpSpPr>
        <p:grpSpPr>
          <a:xfrm>
            <a:off x="7629993" y="1484027"/>
            <a:ext cx="1535906" cy="3792511"/>
            <a:chOff x="7629993" y="1484027"/>
            <a:chExt cx="1535906" cy="3792511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E3C13E9-FC91-E54D-9DC5-AFD70E3CBBAA}"/>
                </a:ext>
              </a:extLst>
            </p:cNvPr>
            <p:cNvSpPr/>
            <p:nvPr/>
          </p:nvSpPr>
          <p:spPr>
            <a:xfrm flipH="1">
              <a:off x="7629993" y="1484027"/>
              <a:ext cx="1201062" cy="3792511"/>
            </a:xfrm>
            <a:custGeom>
              <a:avLst/>
              <a:gdLst>
                <a:gd name="connsiteX0" fmla="*/ 1822537 w 1822537"/>
                <a:gd name="connsiteY0" fmla="*/ 3263030 h 3263030"/>
                <a:gd name="connsiteX1" fmla="*/ 6263 w 1822537"/>
                <a:gd name="connsiteY1" fmla="*/ 2743200 h 3263030"/>
                <a:gd name="connsiteX2" fmla="*/ 0 w 1822537"/>
                <a:gd name="connsiteY2" fmla="*/ 0 h 32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2537" h="3263030">
                  <a:moveTo>
                    <a:pt x="1822537" y="3263030"/>
                  </a:moveTo>
                  <a:lnTo>
                    <a:pt x="6263" y="2743200"/>
                  </a:lnTo>
                  <a:cubicBezTo>
                    <a:pt x="4175" y="1828800"/>
                    <a:pt x="2088" y="914400"/>
                    <a:pt x="0" y="0"/>
                  </a:cubicBezTo>
                </a:path>
              </a:pathLst>
            </a:custGeom>
            <a:noFill/>
            <a:ln w="44450">
              <a:solidFill>
                <a:srgbClr val="C00000"/>
              </a:solidFill>
              <a:tailEnd type="triangle" w="med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 </a:t>
              </a: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92B38A84-24FD-C544-987C-947AA35CE4C5}"/>
                </a:ext>
              </a:extLst>
            </p:cNvPr>
            <p:cNvGrpSpPr/>
            <p:nvPr/>
          </p:nvGrpSpPr>
          <p:grpSpPr>
            <a:xfrm>
              <a:off x="7693325" y="4097936"/>
              <a:ext cx="1470663" cy="389744"/>
              <a:chOff x="6216702" y="5375649"/>
              <a:chExt cx="1470663" cy="389744"/>
            </a:xfrm>
          </p:grpSpPr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4CDD6D97-0BE7-0549-9C77-11B2E0248059}"/>
                  </a:ext>
                </a:extLst>
              </p:cNvPr>
              <p:cNvSpPr/>
              <p:nvPr/>
            </p:nvSpPr>
            <p:spPr>
              <a:xfrm>
                <a:off x="6477000" y="5375649"/>
                <a:ext cx="1210365" cy="389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2" name="Group 182">
                <a:extLst>
                  <a:ext uri="{FF2B5EF4-FFF2-40B4-BE49-F238E27FC236}">
                    <a16:creationId xmlns:a16="http://schemas.microsoft.com/office/drawing/2014/main" id="{0DBA1D16-ECC0-6340-A5E0-A93C4A81AE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16702" y="5392448"/>
                <a:ext cx="1381126" cy="301625"/>
                <a:chOff x="265" y="1531"/>
                <a:chExt cx="870" cy="190"/>
              </a:xfrm>
            </p:grpSpPr>
            <p:sp>
              <p:nvSpPr>
                <p:cNvPr id="130" name="Rectangle 183">
                  <a:extLst>
                    <a:ext uri="{FF2B5EF4-FFF2-40B4-BE49-F238E27FC236}">
                      <a16:creationId xmlns:a16="http://schemas.microsoft.com/office/drawing/2014/main" id="{973B9FB6-C384-9B48-9B9C-233F0A0DB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" y="1549"/>
                  <a:ext cx="870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Rectangle 184">
                  <a:extLst>
                    <a:ext uri="{FF2B5EF4-FFF2-40B4-BE49-F238E27FC236}">
                      <a16:creationId xmlns:a16="http://schemas.microsoft.com/office/drawing/2014/main" id="{3F4F223D-5B6B-4E46-9BB6-14710B320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23" name="Rectangle 181">
                <a:extLst>
                  <a:ext uri="{FF2B5EF4-FFF2-40B4-BE49-F238E27FC236}">
                    <a16:creationId xmlns:a16="http://schemas.microsoft.com/office/drawing/2014/main" id="{5258144E-5499-AD49-BC8B-BE256AE9A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757" y="5404115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24" name="Rectangle 181">
                <a:extLst>
                  <a:ext uri="{FF2B5EF4-FFF2-40B4-BE49-F238E27FC236}">
                    <a16:creationId xmlns:a16="http://schemas.microsoft.com/office/drawing/2014/main" id="{AA376B89-1E9F-2B4E-BC10-4D886A940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9453" y="5386777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A158D1E0-EC39-B24D-B774-0F90A7D44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06894" y="542102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48C5D3C3-9FD9-A44F-928B-E71825DFF240}"/>
                  </a:ext>
                </a:extLst>
              </p:cNvPr>
              <p:cNvCxnSpPr/>
              <p:nvPr/>
            </p:nvCxnSpPr>
            <p:spPr>
              <a:xfrm>
                <a:off x="6826395" y="541931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Rectangle 181">
                <a:extLst>
                  <a:ext uri="{FF2B5EF4-FFF2-40B4-BE49-F238E27FC236}">
                    <a16:creationId xmlns:a16="http://schemas.microsoft.com/office/drawing/2014/main" id="{225DB40F-4099-ED4A-9278-26E92634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6418" y="5394426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9C2CF80-D780-354F-8B0F-64498B55F617}"/>
                  </a:ext>
                </a:extLst>
              </p:cNvPr>
              <p:cNvCxnSpPr/>
              <p:nvPr/>
            </p:nvCxnSpPr>
            <p:spPr>
              <a:xfrm>
                <a:off x="6505708" y="5419900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F9A41558-760A-B044-A2E4-76228C31F8A4}"/>
                </a:ext>
              </a:extLst>
            </p:cNvPr>
            <p:cNvGrpSpPr/>
            <p:nvPr/>
          </p:nvGrpSpPr>
          <p:grpSpPr>
            <a:xfrm>
              <a:off x="8014421" y="3363106"/>
              <a:ext cx="1058375" cy="307296"/>
              <a:chOff x="5509436" y="3287899"/>
              <a:chExt cx="1058375" cy="307296"/>
            </a:xfrm>
          </p:grpSpPr>
          <p:grpSp>
            <p:nvGrpSpPr>
              <p:cNvPr id="140" name="Group 182">
                <a:extLst>
                  <a:ext uri="{FF2B5EF4-FFF2-40B4-BE49-F238E27FC236}">
                    <a16:creationId xmlns:a16="http://schemas.microsoft.com/office/drawing/2014/main" id="{C1155C62-A602-444F-B19F-4DA3FA3F7D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147" name="Rectangle 183">
                  <a:extLst>
                    <a:ext uri="{FF2B5EF4-FFF2-40B4-BE49-F238E27FC236}">
                      <a16:creationId xmlns:a16="http://schemas.microsoft.com/office/drawing/2014/main" id="{2D53D250-0610-284E-81F1-879A700C0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" name="Rectangle 184">
                  <a:extLst>
                    <a:ext uri="{FF2B5EF4-FFF2-40B4-BE49-F238E27FC236}">
                      <a16:creationId xmlns:a16="http://schemas.microsoft.com/office/drawing/2014/main" id="{0ACD3527-E9B9-6D4D-8007-099BBDDFF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41" name="Rectangle 181">
                <a:extLst>
                  <a:ext uri="{FF2B5EF4-FFF2-40B4-BE49-F238E27FC236}">
                    <a16:creationId xmlns:a16="http://schemas.microsoft.com/office/drawing/2014/main" id="{38AD7C4D-A21D-0347-A026-DC5DDA65C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42" name="Rectangle 181">
                <a:extLst>
                  <a:ext uri="{FF2B5EF4-FFF2-40B4-BE49-F238E27FC236}">
                    <a16:creationId xmlns:a16="http://schemas.microsoft.com/office/drawing/2014/main" id="{283EF6F9-EBD6-0643-B547-9A89925CC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FF1A7170-6A51-3D48-AEA7-1F523F75B4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F7519B9E-323B-804C-8AD0-4C25771A040B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A2AE95C-185C-8444-B654-78F71C71DE49}"/>
                </a:ext>
              </a:extLst>
            </p:cNvPr>
            <p:cNvGrpSpPr/>
            <p:nvPr/>
          </p:nvGrpSpPr>
          <p:grpSpPr>
            <a:xfrm>
              <a:off x="8257849" y="2658970"/>
              <a:ext cx="908050" cy="301625"/>
              <a:chOff x="6877524" y="6049441"/>
              <a:chExt cx="908050" cy="301625"/>
            </a:xfrm>
          </p:grpSpPr>
          <p:grpSp>
            <p:nvGrpSpPr>
              <p:cNvPr id="155" name="Group 179">
                <a:extLst>
                  <a:ext uri="{FF2B5EF4-FFF2-40B4-BE49-F238E27FC236}">
                    <a16:creationId xmlns:a16="http://schemas.microsoft.com/office/drawing/2014/main" id="{F7F3A59D-8E1C-0843-A91C-661B48C2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77524" y="6051029"/>
                <a:ext cx="296863" cy="292100"/>
                <a:chOff x="1959" y="2058"/>
                <a:chExt cx="187" cy="184"/>
              </a:xfrm>
            </p:grpSpPr>
            <p:sp>
              <p:nvSpPr>
                <p:cNvPr id="159" name="Rectangle 180">
                  <a:extLst>
                    <a:ext uri="{FF2B5EF4-FFF2-40B4-BE49-F238E27FC236}">
                      <a16:creationId xmlns:a16="http://schemas.microsoft.com/office/drawing/2014/main" id="{D8D8CDAC-1743-F44C-8814-3E710C0D8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Rectangle 181">
                  <a:extLst>
                    <a:ext uri="{FF2B5EF4-FFF2-40B4-BE49-F238E27FC236}">
                      <a16:creationId xmlns:a16="http://schemas.microsoft.com/office/drawing/2014/main" id="{2BF6322B-3EB6-C74A-B78F-2C3780E0E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56" name="Group 182">
                <a:extLst>
                  <a:ext uri="{FF2B5EF4-FFF2-40B4-BE49-F238E27FC236}">
                    <a16:creationId xmlns:a16="http://schemas.microsoft.com/office/drawing/2014/main" id="{EEA95EC8-682A-ED49-9AD0-BB0068E93C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06124" y="6049441"/>
                <a:ext cx="679450" cy="301625"/>
                <a:chOff x="780" y="1553"/>
                <a:chExt cx="428" cy="190"/>
              </a:xfrm>
            </p:grpSpPr>
            <p:sp>
              <p:nvSpPr>
                <p:cNvPr id="157" name="Rectangle 183">
                  <a:extLst>
                    <a:ext uri="{FF2B5EF4-FFF2-40B4-BE49-F238E27FC236}">
                      <a16:creationId xmlns:a16="http://schemas.microsoft.com/office/drawing/2014/main" id="{FFE8EEA0-FBAD-384F-AB6F-D39C89FF6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tangle 184">
                  <a:extLst>
                    <a:ext uri="{FF2B5EF4-FFF2-40B4-BE49-F238E27FC236}">
                      <a16:creationId xmlns:a16="http://schemas.microsoft.com/office/drawing/2014/main" id="{9C401D53-7DDF-E146-8622-C9BE9D947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grpSp>
          <p:nvGrpSpPr>
            <p:cNvPr id="162" name="Group 175">
              <a:extLst>
                <a:ext uri="{FF2B5EF4-FFF2-40B4-BE49-F238E27FC236}">
                  <a16:creationId xmlns:a16="http://schemas.microsoft.com/office/drawing/2014/main" id="{22C4D71A-308A-D147-9E34-D1EFF8D1F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65451" y="1880020"/>
              <a:ext cx="679450" cy="301625"/>
              <a:chOff x="780" y="1553"/>
              <a:chExt cx="428" cy="190"/>
            </a:xfrm>
          </p:grpSpPr>
          <p:sp>
            <p:nvSpPr>
              <p:cNvPr id="163" name="Rectangle 176">
                <a:extLst>
                  <a:ext uri="{FF2B5EF4-FFF2-40B4-BE49-F238E27FC236}">
                    <a16:creationId xmlns:a16="http://schemas.microsoft.com/office/drawing/2014/main" id="{1BB3E472-5096-EB4B-9536-B45F30797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4" name="Rectangle 177">
                <a:extLst>
                  <a:ext uri="{FF2B5EF4-FFF2-40B4-BE49-F238E27FC236}">
                    <a16:creationId xmlns:a16="http://schemas.microsoft.com/office/drawing/2014/main" id="{37DB6D54-3397-3949-A1CA-B2DA4610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65" name="Freeform 8">
            <a:extLst>
              <a:ext uri="{FF2B5EF4-FFF2-40B4-BE49-F238E27FC236}">
                <a16:creationId xmlns:a16="http://schemas.microsoft.com/office/drawing/2014/main" id="{2F028C19-F830-D644-B8E0-645A3A1596FF}"/>
              </a:ext>
            </a:extLst>
          </p:cNvPr>
          <p:cNvSpPr>
            <a:spLocks/>
          </p:cNvSpPr>
          <p:nvPr/>
        </p:nvSpPr>
        <p:spPr bwMode="auto">
          <a:xfrm>
            <a:off x="3570599" y="4675377"/>
            <a:ext cx="4136844" cy="601045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9988"/>
              <a:gd name="connsiteY0" fmla="*/ 0 h 1622"/>
              <a:gd name="connsiteX1" fmla="*/ 2306 w 9988"/>
              <a:gd name="connsiteY1" fmla="*/ 1583 h 1622"/>
              <a:gd name="connsiteX2" fmla="*/ 9988 w 9988"/>
              <a:gd name="connsiteY2" fmla="*/ 1622 h 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88" h="1622">
                <a:moveTo>
                  <a:pt x="0" y="0"/>
                </a:moveTo>
                <a:lnTo>
                  <a:pt x="2306" y="1583"/>
                </a:lnTo>
                <a:lnTo>
                  <a:pt x="9988" y="1622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8972F90-3C74-DB40-87B9-AFD313A6FA79}"/>
              </a:ext>
            </a:extLst>
          </p:cNvPr>
          <p:cNvGrpSpPr/>
          <p:nvPr/>
        </p:nvGrpSpPr>
        <p:grpSpPr>
          <a:xfrm>
            <a:off x="3186222" y="2137612"/>
            <a:ext cx="1079388" cy="1910319"/>
            <a:chOff x="3186222" y="2137612"/>
            <a:chExt cx="1079388" cy="191031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282034-58EE-6443-97BE-4033A6975AE5}"/>
                </a:ext>
              </a:extLst>
            </p:cNvPr>
            <p:cNvSpPr txBox="1"/>
            <p:nvPr/>
          </p:nvSpPr>
          <p:spPr>
            <a:xfrm>
              <a:off x="3186222" y="2137612"/>
              <a:ext cx="99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message</a:t>
              </a:r>
            </a:p>
          </p:txBody>
        </p: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8BE5EF03-00F9-6A41-8F0C-CAAFE7A85EE6}"/>
                </a:ext>
              </a:extLst>
            </p:cNvPr>
            <p:cNvSpPr txBox="1"/>
            <p:nvPr/>
          </p:nvSpPr>
          <p:spPr>
            <a:xfrm>
              <a:off x="3192100" y="2928436"/>
              <a:ext cx="9952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segment</a:t>
              </a: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DD9ACBFF-6D46-1C46-8036-50329CCCA60E}"/>
                </a:ext>
              </a:extLst>
            </p:cNvPr>
            <p:cNvSpPr txBox="1"/>
            <p:nvPr/>
          </p:nvSpPr>
          <p:spPr>
            <a:xfrm>
              <a:off x="3186532" y="3678599"/>
              <a:ext cx="10790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datagram</a:t>
              </a:r>
            </a:p>
          </p:txBody>
        </p: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1BE94808-747E-4346-8BA9-1245F5340481}"/>
              </a:ext>
            </a:extLst>
          </p:cNvPr>
          <p:cNvSpPr txBox="1"/>
          <p:nvPr/>
        </p:nvSpPr>
        <p:spPr>
          <a:xfrm>
            <a:off x="3188967" y="4455188"/>
            <a:ext cx="7409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frame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0ABA56E-C19B-1E49-8691-B116C4BC92D9}"/>
              </a:ext>
            </a:extLst>
          </p:cNvPr>
          <p:cNvGrpSpPr/>
          <p:nvPr/>
        </p:nvGrpSpPr>
        <p:grpSpPr>
          <a:xfrm>
            <a:off x="5144294" y="4194650"/>
            <a:ext cx="1347789" cy="307296"/>
            <a:chOff x="5144294" y="4194650"/>
            <a:chExt cx="1347789" cy="307296"/>
          </a:xfrm>
        </p:grpSpPr>
        <p:grpSp>
          <p:nvGrpSpPr>
            <p:cNvPr id="210" name="Group 182">
              <a:extLst>
                <a:ext uri="{FF2B5EF4-FFF2-40B4-BE49-F238E27FC236}">
                  <a16:creationId xmlns:a16="http://schemas.microsoft.com/office/drawing/2014/main" id="{1C0D8E0C-30C7-D644-B53F-545AC3B41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4294" y="4200321"/>
              <a:ext cx="1347789" cy="301625"/>
              <a:chOff x="286" y="1531"/>
              <a:chExt cx="849" cy="190"/>
            </a:xfrm>
          </p:grpSpPr>
          <p:sp>
            <p:nvSpPr>
              <p:cNvPr id="226" name="Rectangle 183">
                <a:extLst>
                  <a:ext uri="{FF2B5EF4-FFF2-40B4-BE49-F238E27FC236}">
                    <a16:creationId xmlns:a16="http://schemas.microsoft.com/office/drawing/2014/main" id="{6DE19E5C-020A-764D-8F6B-6BB09EA73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" y="1549"/>
                <a:ext cx="849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27" name="Rectangle 184">
                <a:extLst>
                  <a:ext uri="{FF2B5EF4-FFF2-40B4-BE49-F238E27FC236}">
                    <a16:creationId xmlns:a16="http://schemas.microsoft.com/office/drawing/2014/main" id="{3DF40025-F95F-CB4C-938D-A1646D492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211" name="Rectangle 181">
              <a:extLst>
                <a:ext uri="{FF2B5EF4-FFF2-40B4-BE49-F238E27FC236}">
                  <a16:creationId xmlns:a16="http://schemas.microsoft.com/office/drawing/2014/main" id="{C5D484DA-CF52-D04F-9108-C2A5AAA25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6012" y="4211988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1" name="Rectangle 181">
              <a:extLst>
                <a:ext uri="{FF2B5EF4-FFF2-40B4-BE49-F238E27FC236}">
                  <a16:creationId xmlns:a16="http://schemas.microsoft.com/office/drawing/2014/main" id="{9A7A7B02-76C2-C24E-946A-4CBDBFE07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3708" y="4194650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104E923B-AAA4-BF49-886D-0890ABD390AE}"/>
                </a:ext>
              </a:extLst>
            </p:cNvPr>
            <p:cNvCxnSpPr>
              <a:cxnSpLocks/>
            </p:cNvCxnSpPr>
            <p:nvPr/>
          </p:nvCxnSpPr>
          <p:spPr>
            <a:xfrm>
              <a:off x="6001149" y="4228896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4096CE24-617A-E048-B706-AA2C9CEA0B54}"/>
                </a:ext>
              </a:extLst>
            </p:cNvPr>
            <p:cNvCxnSpPr/>
            <p:nvPr/>
          </p:nvCxnSpPr>
          <p:spPr>
            <a:xfrm>
              <a:off x="5720650" y="4227184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Rectangle 181">
              <a:extLst>
                <a:ext uri="{FF2B5EF4-FFF2-40B4-BE49-F238E27FC236}">
                  <a16:creationId xmlns:a16="http://schemas.microsoft.com/office/drawing/2014/main" id="{00739E25-7377-104B-A6E7-E26BE236C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9178" y="4198403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FB902E57-4D34-7F49-80B6-6C4A1D5EB080}"/>
                </a:ext>
              </a:extLst>
            </p:cNvPr>
            <p:cNvCxnSpPr/>
            <p:nvPr/>
          </p:nvCxnSpPr>
          <p:spPr>
            <a:xfrm>
              <a:off x="5418102" y="4226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7" name="Slide Number Placeholder 5">
            <a:extLst>
              <a:ext uri="{FF2B5EF4-FFF2-40B4-BE49-F238E27FC236}">
                <a16:creationId xmlns:a16="http://schemas.microsoft.com/office/drawing/2014/main" id="{60581BF3-DA2A-CA4C-99A4-DD38B81483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1627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1.48148E-6 L -0.17917 0.0101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58" y="50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85185E-6 L -0.20157 0.03403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78" y="169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81481E-6 L -0.22096 0.04953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55" y="247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2.22222E-6 L -0.16224 -0.00625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12" y="-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65" grpId="0" animBg="1"/>
      <p:bldP spid="201" grpId="0"/>
      <p:bldP spid="201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68663" y="1426343"/>
            <a:ext cx="5394571" cy="2251565"/>
          </a:xfrm>
        </p:spPr>
        <p:txBody>
          <a:bodyPr>
            <a:noAutofit/>
          </a:bodyPr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Infrastructure </a:t>
            </a:r>
            <a:r>
              <a:rPr lang="en-US" altLang="en-US" dirty="0">
                <a:ea typeface="ＭＳ Ｐゴシック" panose="020B0600070205080204" pitchFamily="34" charset="-128"/>
              </a:rPr>
              <a:t>that provides services to applications:</a:t>
            </a:r>
            <a:endParaRPr lang="en-US" altLang="en-US" sz="2400" dirty="0">
              <a:ea typeface="ＭＳ Ｐゴシック" panose="020B0600070205080204" pitchFamily="34" charset="-128"/>
            </a:endParaRP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Web, streaming video, multimedia teleconferencing, email, games, e-commerce, social media, inter-connected appliances, …</a:t>
            </a:r>
          </a:p>
          <a:p>
            <a:pPr marL="130175" indent="0">
              <a:buNone/>
            </a:pPr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“services” view</a:t>
            </a:r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6E7E1949-D432-8F47-806C-E1300655FD5B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572" name="Straight Connector 571">
              <a:extLst>
                <a:ext uri="{FF2B5EF4-FFF2-40B4-BE49-F238E27FC236}">
                  <a16:creationId xmlns:a16="http://schemas.microsoft.com/office/drawing/2014/main" id="{CDEF5ABA-1B3E-E140-B54D-1BC5001510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5" name="TextBox 574">
              <a:extLst>
                <a:ext uri="{FF2B5EF4-FFF2-40B4-BE49-F238E27FC236}">
                  <a16:creationId xmlns:a16="http://schemas.microsoft.com/office/drawing/2014/main" id="{E0F4780A-E96A-7C4F-98CD-8BE40652E91D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554065B8-11FC-3B4E-8CEB-951199B1DF2C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id="{FCFF39BD-FF72-D744-894D-516FB364E8AE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1AB1A9D8-C145-B64F-A99E-384F072DA600}"/>
                </a:ext>
              </a:extLst>
            </p:cNvPr>
            <p:cNvCxnSpPr>
              <a:cxnSpLocks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1" name="TextBox 650">
              <a:extLst>
                <a:ext uri="{FF2B5EF4-FFF2-40B4-BE49-F238E27FC236}">
                  <a16:creationId xmlns:a16="http://schemas.microsoft.com/office/drawing/2014/main" id="{488A4C35-0916-9F43-8EB4-57709849D76D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D72E54CC-6B2F-634D-BC7D-2171694AA3F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B4BC79F0-E00C-7044-BC07-1474A974BA16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B102C048-49F5-7548-812F-9F5B72021501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9" name="TextBox 658">
              <a:extLst>
                <a:ext uri="{FF2B5EF4-FFF2-40B4-BE49-F238E27FC236}">
                  <a16:creationId xmlns:a16="http://schemas.microsoft.com/office/drawing/2014/main" id="{F126167F-C8BB-234E-9136-D15CA93E673F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60" name="Straight Connector 659">
              <a:extLst>
                <a:ext uri="{FF2B5EF4-FFF2-40B4-BE49-F238E27FC236}">
                  <a16:creationId xmlns:a16="http://schemas.microsoft.com/office/drawing/2014/main" id="{662BF10B-C3AA-B044-B3C4-6ADB2CCF2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AA2FA344-354C-4B4C-B02C-3A8507EDA90B}"/>
              </a:ext>
            </a:extLst>
          </p:cNvPr>
          <p:cNvSpPr txBox="1">
            <a:spLocks/>
          </p:cNvSpPr>
          <p:nvPr/>
        </p:nvSpPr>
        <p:spPr>
          <a:xfrm>
            <a:off x="868663" y="3677908"/>
            <a:ext cx="5394571" cy="272101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dirty="0">
                <a:ea typeface="ＭＳ Ｐゴシック" panose="020B0600070205080204" pitchFamily="34" charset="-128"/>
              </a:rPr>
              <a:t>provides 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programming interface </a:t>
            </a:r>
            <a:r>
              <a:rPr lang="en-US" altLang="en-US" dirty="0">
                <a:ea typeface="ＭＳ Ｐゴシック" panose="020B0600070205080204" pitchFamily="34" charset="-128"/>
              </a:rPr>
              <a:t>to distributed applications: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“hooks” allowing sending/receiving  apps to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ea typeface="ＭＳ Ｐゴシック" panose="020B0600070205080204" pitchFamily="34" charset="-128"/>
              </a:rPr>
              <a:t>connect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to, use  Internet transport service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provides service options, analogous to postal service</a:t>
            </a:r>
          </a:p>
          <a:p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610" name="Slide Number Placeholder 2">
            <a:extLst>
              <a:ext uri="{FF2B5EF4-FFF2-40B4-BE49-F238E27FC236}">
                <a16:creationId xmlns:a16="http://schemas.microsoft.com/office/drawing/2014/main" id="{E60E8B63-DADE-E844-901A-5111527B4F8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4044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Freeform 99">
            <a:extLst>
              <a:ext uri="{FF2B5EF4-FFF2-40B4-BE49-F238E27FC236}">
                <a16:creationId xmlns:a16="http://schemas.microsoft.com/office/drawing/2014/main" id="{3E758716-A071-4141-B9BA-7927A5BFBD94}"/>
              </a:ext>
            </a:extLst>
          </p:cNvPr>
          <p:cNvSpPr>
            <a:spLocks/>
          </p:cNvSpPr>
          <p:nvPr/>
        </p:nvSpPr>
        <p:spPr bwMode="auto">
          <a:xfrm>
            <a:off x="8197855" y="4478480"/>
            <a:ext cx="454072" cy="992421"/>
          </a:xfrm>
          <a:custGeom>
            <a:avLst/>
            <a:gdLst>
              <a:gd name="T0" fmla="*/ 2147483646 w 413"/>
              <a:gd name="T1" fmla="*/ 2147483646 h 715"/>
              <a:gd name="T2" fmla="*/ 2147483646 w 413"/>
              <a:gd name="T3" fmla="*/ 0 h 715"/>
              <a:gd name="T4" fmla="*/ 0 w 413"/>
              <a:gd name="T5" fmla="*/ 2147483646 h 715"/>
              <a:gd name="T6" fmla="*/ 2147483646 w 413"/>
              <a:gd name="T7" fmla="*/ 2147483646 h 715"/>
              <a:gd name="T8" fmla="*/ 2147483646 w 413"/>
              <a:gd name="T9" fmla="*/ 2147483646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  <a:gd name="connsiteX0" fmla="*/ 10000 w 10000"/>
              <a:gd name="connsiteY0" fmla="*/ 7972 h 8825"/>
              <a:gd name="connsiteX1" fmla="*/ 218 w 10000"/>
              <a:gd name="connsiteY1" fmla="*/ 0 h 8825"/>
              <a:gd name="connsiteX2" fmla="*/ 0 w 10000"/>
              <a:gd name="connsiteY2" fmla="*/ 8448 h 8825"/>
              <a:gd name="connsiteX3" fmla="*/ 7224 w 10000"/>
              <a:gd name="connsiteY3" fmla="*/ 8825 h 8825"/>
              <a:gd name="connsiteX4" fmla="*/ 10000 w 10000"/>
              <a:gd name="connsiteY4" fmla="*/ 7972 h 8825"/>
              <a:gd name="connsiteX0" fmla="*/ 6901 w 7224"/>
              <a:gd name="connsiteY0" fmla="*/ 7744 h 10000"/>
              <a:gd name="connsiteX1" fmla="*/ 218 w 7224"/>
              <a:gd name="connsiteY1" fmla="*/ 0 h 10000"/>
              <a:gd name="connsiteX2" fmla="*/ 0 w 7224"/>
              <a:gd name="connsiteY2" fmla="*/ 9573 h 10000"/>
              <a:gd name="connsiteX3" fmla="*/ 7224 w 7224"/>
              <a:gd name="connsiteY3" fmla="*/ 10000 h 10000"/>
              <a:gd name="connsiteX4" fmla="*/ 6901 w 7224"/>
              <a:gd name="connsiteY4" fmla="*/ 7744 h 10000"/>
              <a:gd name="connsiteX0" fmla="*/ 9553 w 9587"/>
              <a:gd name="connsiteY0" fmla="*/ 7744 h 9750"/>
              <a:gd name="connsiteX1" fmla="*/ 302 w 9587"/>
              <a:gd name="connsiteY1" fmla="*/ 0 h 9750"/>
              <a:gd name="connsiteX2" fmla="*/ 0 w 9587"/>
              <a:gd name="connsiteY2" fmla="*/ 9573 h 9750"/>
              <a:gd name="connsiteX3" fmla="*/ 9464 w 9587"/>
              <a:gd name="connsiteY3" fmla="*/ 9750 h 9750"/>
              <a:gd name="connsiteX4" fmla="*/ 9553 w 9587"/>
              <a:gd name="connsiteY4" fmla="*/ 7744 h 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7" h="9750">
                <a:moveTo>
                  <a:pt x="9553" y="7744"/>
                </a:moveTo>
                <a:lnTo>
                  <a:pt x="302" y="0"/>
                </a:lnTo>
                <a:cubicBezTo>
                  <a:pt x="201" y="3191"/>
                  <a:pt x="101" y="6382"/>
                  <a:pt x="0" y="9573"/>
                </a:cubicBezTo>
                <a:lnTo>
                  <a:pt x="9464" y="9750"/>
                </a:lnTo>
                <a:cubicBezTo>
                  <a:pt x="9314" y="8998"/>
                  <a:pt x="9702" y="8496"/>
                  <a:pt x="9553" y="7744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DBEB0F95-AE9C-DA4D-9F9E-9C6AE4A652EE}"/>
              </a:ext>
            </a:extLst>
          </p:cNvPr>
          <p:cNvGrpSpPr/>
          <p:nvPr/>
        </p:nvGrpSpPr>
        <p:grpSpPr>
          <a:xfrm>
            <a:off x="8637066" y="5115960"/>
            <a:ext cx="958850" cy="476251"/>
            <a:chOff x="7493876" y="2774731"/>
            <a:chExt cx="1481958" cy="894622"/>
          </a:xfrm>
        </p:grpSpPr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6025F28A-8766-8949-96E6-DD0BD882AB2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9" name="Oval 298">
              <a:extLst>
                <a:ext uri="{FF2B5EF4-FFF2-40B4-BE49-F238E27FC236}">
                  <a16:creationId xmlns:a16="http://schemas.microsoft.com/office/drawing/2014/main" id="{DFA4B720-1D85-4E4A-A3DF-4E2D8BCABCA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DAD2409F-AAE1-4A47-A41C-4F8FC3073E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C10106D6-70AD-294D-966C-B6530FB2C38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03C28B18-54E7-EB4E-A70A-2F3A019FD15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090762B-1155-2347-B6D2-D77A21D74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F0881117-1317-CD49-B4BD-8B8A1E6EB2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32" name="Rectangle 90">
            <a:extLst>
              <a:ext uri="{FF2B5EF4-FFF2-40B4-BE49-F238E27FC236}">
                <a16:creationId xmlns:a16="http://schemas.microsoft.com/office/drawing/2014/main" id="{990C22D1-7679-CB44-8984-10C1D99DC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6745" y="4489446"/>
            <a:ext cx="1273175" cy="94615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127000" dist="38100" dir="18900000" sx="103000" sy="103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4" name="Text Box 92">
            <a:extLst>
              <a:ext uri="{FF2B5EF4-FFF2-40B4-BE49-F238E27FC236}">
                <a16:creationId xmlns:a16="http://schemas.microsoft.com/office/drawing/2014/main" id="{1CB4056D-0AB4-094A-9E8C-7C63E13B1C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82" y="4456108"/>
            <a:ext cx="1317625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44" name="Rectangle 24">
            <a:extLst>
              <a:ext uri="{FF2B5EF4-FFF2-40B4-BE49-F238E27FC236}">
                <a16:creationId xmlns:a16="http://schemas.microsoft.com/office/drawing/2014/main" id="{99237050-2EC8-FD44-B771-4FF0EAEAB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137" y="4865756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45" name="Text Box 26">
            <a:extLst>
              <a:ext uri="{FF2B5EF4-FFF2-40B4-BE49-F238E27FC236}">
                <a16:creationId xmlns:a16="http://schemas.microsoft.com/office/drawing/2014/main" id="{BA4F849D-1AD2-9F4B-A8A6-5D9737C83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2765" y="4821907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application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46" name="Line 25">
            <a:extLst>
              <a:ext uri="{FF2B5EF4-FFF2-40B4-BE49-F238E27FC236}">
                <a16:creationId xmlns:a16="http://schemas.microsoft.com/office/drawing/2014/main" id="{A3F12762-BE2E-E244-ADD0-3F754C8AA5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6136" y="518325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27">
            <a:extLst>
              <a:ext uri="{FF2B5EF4-FFF2-40B4-BE49-F238E27FC236}">
                <a16:creationId xmlns:a16="http://schemas.microsoft.com/office/drawing/2014/main" id="{D9CB41BB-F2D8-B74D-BA63-C9D69DF8D2F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4074" y="5503932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28">
            <a:extLst>
              <a:ext uri="{FF2B5EF4-FFF2-40B4-BE49-F238E27FC236}">
                <a16:creationId xmlns:a16="http://schemas.microsoft.com/office/drawing/2014/main" id="{383571D9-51C3-9042-A891-980960CA3F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578491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9" name="Line 29">
            <a:extLst>
              <a:ext uri="{FF2B5EF4-FFF2-40B4-BE49-F238E27FC236}">
                <a16:creationId xmlns:a16="http://schemas.microsoft.com/office/drawing/2014/main" id="{C49F8A27-7F5E-A74A-87FC-4C156780CED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606114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Rectangle 24">
            <a:extLst>
              <a:ext uri="{FF2B5EF4-FFF2-40B4-BE49-F238E27FC236}">
                <a16:creationId xmlns:a16="http://schemas.microsoft.com/office/drawing/2014/main" id="{7EA1E797-77D1-3E4E-BE7E-ACEB5C9F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357" y="985833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1" name="Text Box 26">
            <a:extLst>
              <a:ext uri="{FF2B5EF4-FFF2-40B4-BE49-F238E27FC236}">
                <a16:creationId xmlns:a16="http://schemas.microsoft.com/office/drawing/2014/main" id="{955E0381-1B0E-544A-A7DD-37ADCBB63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2985" y="941984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application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59" name="Freeform 3">
            <a:extLst>
              <a:ext uri="{FF2B5EF4-FFF2-40B4-BE49-F238E27FC236}">
                <a16:creationId xmlns:a16="http://schemas.microsoft.com/office/drawing/2014/main" id="{FF79401E-326D-8443-A822-64EFF7D91F62}"/>
              </a:ext>
            </a:extLst>
          </p:cNvPr>
          <p:cNvSpPr>
            <a:spLocks/>
          </p:cNvSpPr>
          <p:nvPr/>
        </p:nvSpPr>
        <p:spPr bwMode="auto">
          <a:xfrm>
            <a:off x="8317497" y="2564096"/>
            <a:ext cx="638175" cy="781777"/>
          </a:xfrm>
          <a:custGeom>
            <a:avLst/>
            <a:gdLst>
              <a:gd name="T0" fmla="*/ 2147483646 w 402"/>
              <a:gd name="T1" fmla="*/ 2147483646 h 537"/>
              <a:gd name="T2" fmla="*/ 2147483646 w 402"/>
              <a:gd name="T3" fmla="*/ 0 h 537"/>
              <a:gd name="T4" fmla="*/ 0 w 402"/>
              <a:gd name="T5" fmla="*/ 2147483646 h 537"/>
              <a:gd name="T6" fmla="*/ 2147483646 w 402"/>
              <a:gd name="T7" fmla="*/ 2147483646 h 537"/>
              <a:gd name="T8" fmla="*/ 2147483646 w 402"/>
              <a:gd name="T9" fmla="*/ 2147483646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A4E47CB1-938F-064D-AFFA-550D0F125117}"/>
              </a:ext>
            </a:extLst>
          </p:cNvPr>
          <p:cNvGrpSpPr/>
          <p:nvPr/>
        </p:nvGrpSpPr>
        <p:grpSpPr>
          <a:xfrm>
            <a:off x="8737109" y="2942202"/>
            <a:ext cx="959348" cy="478062"/>
            <a:chOff x="3668110" y="2448910"/>
            <a:chExt cx="3794234" cy="2165130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4113AFA1-3E53-2B44-844D-33D4D414E8F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6AACD184-A341-A64D-AF0A-E8273A8D120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397EA54E-AF9C-5E43-ABD4-420C1068CBF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AAA61B04-18ED-CB4C-AA56-9EE1A97FE5C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F58AB38C-C52F-C046-8B42-AB402232C8F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B533FA-5B0B-F640-8203-4E6686DF616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113B733F-5182-5C46-833B-B970C649E760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78813" y="264748"/>
            <a:ext cx="4683534" cy="1680850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Encapsulation: an end-end view</a:t>
            </a:r>
            <a:endParaRPr lang="en-US" sz="4400" dirty="0"/>
          </a:p>
        </p:txBody>
      </p:sp>
      <p:sp>
        <p:nvSpPr>
          <p:cNvPr id="175" name="Freeform 2">
            <a:extLst>
              <a:ext uri="{FF2B5EF4-FFF2-40B4-BE49-F238E27FC236}">
                <a16:creationId xmlns:a16="http://schemas.microsoft.com/office/drawing/2014/main" id="{230063FB-CBF2-814F-9B6D-159C714DB102}"/>
              </a:ext>
            </a:extLst>
          </p:cNvPr>
          <p:cNvSpPr>
            <a:spLocks/>
          </p:cNvSpPr>
          <p:nvPr/>
        </p:nvSpPr>
        <p:spPr bwMode="auto">
          <a:xfrm>
            <a:off x="5037145" y="1701796"/>
            <a:ext cx="4048125" cy="3833813"/>
          </a:xfrm>
          <a:custGeom>
            <a:avLst/>
            <a:gdLst>
              <a:gd name="T0" fmla="*/ 2147483646 w 2550"/>
              <a:gd name="T1" fmla="*/ 0 h 2415"/>
              <a:gd name="T2" fmla="*/ 2147483646 w 2550"/>
              <a:gd name="T3" fmla="*/ 0 h 2415"/>
              <a:gd name="T4" fmla="*/ 2147483646 w 2550"/>
              <a:gd name="T5" fmla="*/ 2147483646 h 2415"/>
              <a:gd name="T6" fmla="*/ 0 w 2550"/>
              <a:gd name="T7" fmla="*/ 2147483646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6" name="Text Box 8">
            <a:extLst>
              <a:ext uri="{FF2B5EF4-FFF2-40B4-BE49-F238E27FC236}">
                <a16:creationId xmlns:a16="http://schemas.microsoft.com/office/drawing/2014/main" id="{D0A7F162-BF56-0D42-AC1A-1EA608D15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20" y="477833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77" name="Freeform 10">
            <a:extLst>
              <a:ext uri="{FF2B5EF4-FFF2-40B4-BE49-F238E27FC236}">
                <a16:creationId xmlns:a16="http://schemas.microsoft.com/office/drawing/2014/main" id="{375C2B54-0F8A-624C-B0EA-326ECF0BEBFA}"/>
              </a:ext>
            </a:extLst>
          </p:cNvPr>
          <p:cNvSpPr>
            <a:spLocks/>
          </p:cNvSpPr>
          <p:nvPr/>
        </p:nvSpPr>
        <p:spPr bwMode="auto">
          <a:xfrm>
            <a:off x="5087944" y="959945"/>
            <a:ext cx="360362" cy="1596219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0" name="Line 25">
            <a:extLst>
              <a:ext uri="{FF2B5EF4-FFF2-40B4-BE49-F238E27FC236}">
                <a16:creationId xmlns:a16="http://schemas.microsoft.com/office/drawing/2014/main" id="{06DACFB6-A512-6346-ADF0-044A1E0D8B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356" y="130333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Line 27">
            <a:extLst>
              <a:ext uri="{FF2B5EF4-FFF2-40B4-BE49-F238E27FC236}">
                <a16:creationId xmlns:a16="http://schemas.microsoft.com/office/drawing/2014/main" id="{7F5AA9D2-E3F5-C947-8DEE-283B00AD051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4294" y="162400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3" name="Line 28">
            <a:extLst>
              <a:ext uri="{FF2B5EF4-FFF2-40B4-BE49-F238E27FC236}">
                <a16:creationId xmlns:a16="http://schemas.microsoft.com/office/drawing/2014/main" id="{D2FB6FCA-C219-0347-A799-A07286AA5F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190499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Line 29">
            <a:extLst>
              <a:ext uri="{FF2B5EF4-FFF2-40B4-BE49-F238E27FC236}">
                <a16:creationId xmlns:a16="http://schemas.microsoft.com/office/drawing/2014/main" id="{5DD86E94-6322-434A-87B3-1B856F1C7FC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21812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5" name="Group 39">
            <a:extLst>
              <a:ext uri="{FF2B5EF4-FFF2-40B4-BE49-F238E27FC236}">
                <a16:creationId xmlns:a16="http://schemas.microsoft.com/office/drawing/2014/main" id="{8AA541B8-399A-EF48-9EFE-5AF447CE2F83}"/>
              </a:ext>
            </a:extLst>
          </p:cNvPr>
          <p:cNvGrpSpPr>
            <a:grpSpLocks/>
          </p:cNvGrpSpPr>
          <p:nvPr/>
        </p:nvGrpSpPr>
        <p:grpSpPr bwMode="auto">
          <a:xfrm>
            <a:off x="2438406" y="1622421"/>
            <a:ext cx="1208088" cy="303213"/>
            <a:chOff x="501" y="1990"/>
            <a:chExt cx="761" cy="191"/>
          </a:xfrm>
        </p:grpSpPr>
        <p:sp>
          <p:nvSpPr>
            <p:cNvPr id="186" name="Rectangle 40">
              <a:extLst>
                <a:ext uri="{FF2B5EF4-FFF2-40B4-BE49-F238E27FC236}">
                  <a16:creationId xmlns:a16="http://schemas.microsoft.com/office/drawing/2014/main" id="{0387B9A7-F992-9246-A12A-3BB5DCDBD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Rectangle 41">
              <a:extLst>
                <a:ext uri="{FF2B5EF4-FFF2-40B4-BE49-F238E27FC236}">
                  <a16:creationId xmlns:a16="http://schemas.microsoft.com/office/drawing/2014/main" id="{313D90F6-44E7-5B43-9F40-EAB5A4BC3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88" name="Rectangle 42">
              <a:extLst>
                <a:ext uri="{FF2B5EF4-FFF2-40B4-BE49-F238E27FC236}">
                  <a16:creationId xmlns:a16="http://schemas.microsoft.com/office/drawing/2014/main" id="{09FD516E-DDA8-584C-AC12-7F5211BB3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189" name="Rectangle 43">
              <a:extLst>
                <a:ext uri="{FF2B5EF4-FFF2-40B4-BE49-F238E27FC236}">
                  <a16:creationId xmlns:a16="http://schemas.microsoft.com/office/drawing/2014/main" id="{6FFC472B-97D7-D347-9A3C-464686CD1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190" name="Line 44">
              <a:extLst>
                <a:ext uri="{FF2B5EF4-FFF2-40B4-BE49-F238E27FC236}">
                  <a16:creationId xmlns:a16="http://schemas.microsoft.com/office/drawing/2014/main" id="{72E3E927-7804-2B4F-BEB5-8E712FD0D8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Line 45">
              <a:extLst>
                <a:ext uri="{FF2B5EF4-FFF2-40B4-BE49-F238E27FC236}">
                  <a16:creationId xmlns:a16="http://schemas.microsoft.com/office/drawing/2014/main" id="{FB19C408-B20F-B545-913F-0B0F21C3B9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2" name="Text Box 5">
            <a:extLst>
              <a:ext uri="{FF2B5EF4-FFF2-40B4-BE49-F238E27FC236}">
                <a16:creationId xmlns:a16="http://schemas.microsoft.com/office/drawing/2014/main" id="{0D15D10E-958A-864A-A283-C2AB2D4E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94" y="1250945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segment</a:t>
            </a:r>
          </a:p>
        </p:txBody>
      </p:sp>
      <p:grpSp>
        <p:nvGrpSpPr>
          <p:cNvPr id="193" name="Group 178">
            <a:extLst>
              <a:ext uri="{FF2B5EF4-FFF2-40B4-BE49-F238E27FC236}">
                <a16:creationId xmlns:a16="http://schemas.microsoft.com/office/drawing/2014/main" id="{C602A8C6-FCB3-7248-AB25-E5D9AF0992ED}"/>
              </a:ext>
            </a:extLst>
          </p:cNvPr>
          <p:cNvGrpSpPr>
            <a:grpSpLocks/>
          </p:cNvGrpSpPr>
          <p:nvPr/>
        </p:nvGrpSpPr>
        <p:grpSpPr bwMode="auto">
          <a:xfrm>
            <a:off x="2755907" y="1290633"/>
            <a:ext cx="301625" cy="292100"/>
            <a:chOff x="1962" y="2058"/>
            <a:chExt cx="190" cy="184"/>
          </a:xfrm>
        </p:grpSpPr>
        <p:sp>
          <p:nvSpPr>
            <p:cNvPr id="194" name="Rectangle 47">
              <a:extLst>
                <a:ext uri="{FF2B5EF4-FFF2-40B4-BE49-F238E27FC236}">
                  <a16:creationId xmlns:a16="http://schemas.microsoft.com/office/drawing/2014/main" id="{74D4FADB-78FF-754C-9258-3499AEC56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Rectangle 48">
              <a:extLst>
                <a:ext uri="{FF2B5EF4-FFF2-40B4-BE49-F238E27FC236}">
                  <a16:creationId xmlns:a16="http://schemas.microsoft.com/office/drawing/2014/main" id="{9A86A925-4488-C149-AC92-7E56AC2DB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</p:grpSp>
      <p:sp>
        <p:nvSpPr>
          <p:cNvPr id="196" name="Text Box 4">
            <a:extLst>
              <a:ext uri="{FF2B5EF4-FFF2-40B4-BE49-F238E27FC236}">
                <a16:creationId xmlns:a16="http://schemas.microsoft.com/office/drawing/2014/main" id="{0E8F71B9-D739-9B4D-B3C4-4209B53F4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4470" y="1590670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datagram</a:t>
            </a:r>
          </a:p>
        </p:txBody>
      </p:sp>
      <p:sp>
        <p:nvSpPr>
          <p:cNvPr id="197" name="Text Box 54">
            <a:extLst>
              <a:ext uri="{FF2B5EF4-FFF2-40B4-BE49-F238E27FC236}">
                <a16:creationId xmlns:a16="http://schemas.microsoft.com/office/drawing/2014/main" id="{74C41705-B97B-5F4E-BB03-C374DF4919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20" y="4411659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destination</a:t>
            </a:r>
          </a:p>
        </p:txBody>
      </p:sp>
      <p:grpSp>
        <p:nvGrpSpPr>
          <p:cNvPr id="206" name="Group 64">
            <a:extLst>
              <a:ext uri="{FF2B5EF4-FFF2-40B4-BE49-F238E27FC236}">
                <a16:creationId xmlns:a16="http://schemas.microsoft.com/office/drawing/2014/main" id="{C50D7752-68C1-8540-988D-5347ECFD1886}"/>
              </a:ext>
            </a:extLst>
          </p:cNvPr>
          <p:cNvGrpSpPr>
            <a:grpSpLocks/>
          </p:cNvGrpSpPr>
          <p:nvPr/>
        </p:nvGrpSpPr>
        <p:grpSpPr bwMode="auto">
          <a:xfrm>
            <a:off x="1371606" y="5781671"/>
            <a:ext cx="1479550" cy="303213"/>
            <a:chOff x="332" y="2224"/>
            <a:chExt cx="932" cy="191"/>
          </a:xfrm>
        </p:grpSpPr>
        <p:sp>
          <p:nvSpPr>
            <p:cNvPr id="207" name="Rectangle 65">
              <a:extLst>
                <a:ext uri="{FF2B5EF4-FFF2-40B4-BE49-F238E27FC236}">
                  <a16:creationId xmlns:a16="http://schemas.microsoft.com/office/drawing/2014/main" id="{1F3E093B-217C-A04B-B5D1-A6C902542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8" name="Rectangle 66">
              <a:extLst>
                <a:ext uri="{FF2B5EF4-FFF2-40B4-BE49-F238E27FC236}">
                  <a16:creationId xmlns:a16="http://schemas.microsoft.com/office/drawing/2014/main" id="{12601678-594C-E14C-9193-F38CE9075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09" name="Rectangle 67">
              <a:extLst>
                <a:ext uri="{FF2B5EF4-FFF2-40B4-BE49-F238E27FC236}">
                  <a16:creationId xmlns:a16="http://schemas.microsoft.com/office/drawing/2014/main" id="{C60FF2A5-B680-E647-99BC-03E16BB18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0" name="Rectangle 68">
              <a:extLst>
                <a:ext uri="{FF2B5EF4-FFF2-40B4-BE49-F238E27FC236}">
                  <a16:creationId xmlns:a16="http://schemas.microsoft.com/office/drawing/2014/main" id="{397B1F1F-935A-C84B-968D-E29BC9F4E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11" name="Rectangle 69">
              <a:extLst>
                <a:ext uri="{FF2B5EF4-FFF2-40B4-BE49-F238E27FC236}">
                  <a16:creationId xmlns:a16="http://schemas.microsoft.com/office/drawing/2014/main" id="{F6478DF2-BC33-B343-8620-1D9F679E4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12" name="Line 70">
              <a:extLst>
                <a:ext uri="{FF2B5EF4-FFF2-40B4-BE49-F238E27FC236}">
                  <a16:creationId xmlns:a16="http://schemas.microsoft.com/office/drawing/2014/main" id="{B65227E4-D34A-B045-A564-9F588CE817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Line 71">
              <a:extLst>
                <a:ext uri="{FF2B5EF4-FFF2-40B4-BE49-F238E27FC236}">
                  <a16:creationId xmlns:a16="http://schemas.microsoft.com/office/drawing/2014/main" id="{89581348-A579-E648-AF77-CC0CCFD73A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Line 72">
              <a:extLst>
                <a:ext uri="{FF2B5EF4-FFF2-40B4-BE49-F238E27FC236}">
                  <a16:creationId xmlns:a16="http://schemas.microsoft.com/office/drawing/2014/main" id="{5CD35CDE-ACA7-B147-9033-013571F308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5" name="Group 73">
            <a:extLst>
              <a:ext uri="{FF2B5EF4-FFF2-40B4-BE49-F238E27FC236}">
                <a16:creationId xmlns:a16="http://schemas.microsoft.com/office/drawing/2014/main" id="{782EFA19-0788-864E-B946-830DAB797411}"/>
              </a:ext>
            </a:extLst>
          </p:cNvPr>
          <p:cNvGrpSpPr>
            <a:grpSpLocks/>
          </p:cNvGrpSpPr>
          <p:nvPr/>
        </p:nvGrpSpPr>
        <p:grpSpPr bwMode="auto">
          <a:xfrm>
            <a:off x="1639895" y="5483221"/>
            <a:ext cx="1208087" cy="303213"/>
            <a:chOff x="501" y="1990"/>
            <a:chExt cx="761" cy="191"/>
          </a:xfrm>
        </p:grpSpPr>
        <p:sp>
          <p:nvSpPr>
            <p:cNvPr id="216" name="Rectangle 74">
              <a:extLst>
                <a:ext uri="{FF2B5EF4-FFF2-40B4-BE49-F238E27FC236}">
                  <a16:creationId xmlns:a16="http://schemas.microsoft.com/office/drawing/2014/main" id="{D970D459-C7BE-CB4F-B370-10A7B56F6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7" name="Rectangle 75">
              <a:extLst>
                <a:ext uri="{FF2B5EF4-FFF2-40B4-BE49-F238E27FC236}">
                  <a16:creationId xmlns:a16="http://schemas.microsoft.com/office/drawing/2014/main" id="{1904B028-B6FD-624E-A3E6-5B05A1065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18" name="Rectangle 76">
              <a:extLst>
                <a:ext uri="{FF2B5EF4-FFF2-40B4-BE49-F238E27FC236}">
                  <a16:creationId xmlns:a16="http://schemas.microsoft.com/office/drawing/2014/main" id="{7E497BF0-01B9-9645-AADF-EC6ECCD69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9" name="Rectangle 77">
              <a:extLst>
                <a:ext uri="{FF2B5EF4-FFF2-40B4-BE49-F238E27FC236}">
                  <a16:creationId xmlns:a16="http://schemas.microsoft.com/office/drawing/2014/main" id="{F655CC88-7712-A040-B05C-B926BA640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0" name="Line 78">
              <a:extLst>
                <a:ext uri="{FF2B5EF4-FFF2-40B4-BE49-F238E27FC236}">
                  <a16:creationId xmlns:a16="http://schemas.microsoft.com/office/drawing/2014/main" id="{5F8C7ACF-60C6-EA40-ABF5-A21BAB3D73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Line 79">
              <a:extLst>
                <a:ext uri="{FF2B5EF4-FFF2-40B4-BE49-F238E27FC236}">
                  <a16:creationId xmlns:a16="http://schemas.microsoft.com/office/drawing/2014/main" id="{B9D1E0FC-D7EB-B94A-95BC-135127D00E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2" name="Group 80">
            <a:extLst>
              <a:ext uri="{FF2B5EF4-FFF2-40B4-BE49-F238E27FC236}">
                <a16:creationId xmlns:a16="http://schemas.microsoft.com/office/drawing/2014/main" id="{ED606BB4-B8BF-EE47-81F0-E3489EBF698D}"/>
              </a:ext>
            </a:extLst>
          </p:cNvPr>
          <p:cNvGrpSpPr>
            <a:grpSpLocks/>
          </p:cNvGrpSpPr>
          <p:nvPr/>
        </p:nvGrpSpPr>
        <p:grpSpPr bwMode="auto">
          <a:xfrm>
            <a:off x="1943106" y="5175246"/>
            <a:ext cx="890588" cy="303213"/>
            <a:chOff x="645" y="1734"/>
            <a:chExt cx="561" cy="191"/>
          </a:xfrm>
        </p:grpSpPr>
        <p:sp>
          <p:nvSpPr>
            <p:cNvPr id="223" name="Rectangle 81">
              <a:extLst>
                <a:ext uri="{FF2B5EF4-FFF2-40B4-BE49-F238E27FC236}">
                  <a16:creationId xmlns:a16="http://schemas.microsoft.com/office/drawing/2014/main" id="{5E750AC6-B9B9-BA47-9749-5BA61D17A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1751"/>
              <a:ext cx="4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Rectangle 82">
              <a:extLst>
                <a:ext uri="{FF2B5EF4-FFF2-40B4-BE49-F238E27FC236}">
                  <a16:creationId xmlns:a16="http://schemas.microsoft.com/office/drawing/2014/main" id="{203BBA7B-2CF5-6949-AEF6-9B5E4804A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" y="173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5" name="Rectangle 83">
              <a:extLst>
                <a:ext uri="{FF2B5EF4-FFF2-40B4-BE49-F238E27FC236}">
                  <a16:creationId xmlns:a16="http://schemas.microsoft.com/office/drawing/2014/main" id="{D9094A29-8FA3-604F-BCB2-C28018927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" y="173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6" name="Line 84">
              <a:extLst>
                <a:ext uri="{FF2B5EF4-FFF2-40B4-BE49-F238E27FC236}">
                  <a16:creationId xmlns:a16="http://schemas.microsoft.com/office/drawing/2014/main" id="{B797ADA3-EF18-7C49-99C2-2F8F051D96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" y="175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85">
            <a:extLst>
              <a:ext uri="{FF2B5EF4-FFF2-40B4-BE49-F238E27FC236}">
                <a16:creationId xmlns:a16="http://schemas.microsoft.com/office/drawing/2014/main" id="{11AB6D85-B7C0-8142-8671-E8110C22285E}"/>
              </a:ext>
            </a:extLst>
          </p:cNvPr>
          <p:cNvGrpSpPr>
            <a:grpSpLocks/>
          </p:cNvGrpSpPr>
          <p:nvPr/>
        </p:nvGrpSpPr>
        <p:grpSpPr bwMode="auto">
          <a:xfrm>
            <a:off x="2149481" y="4864096"/>
            <a:ext cx="679450" cy="301625"/>
            <a:chOff x="780" y="1553"/>
            <a:chExt cx="428" cy="190"/>
          </a:xfrm>
        </p:grpSpPr>
        <p:sp>
          <p:nvSpPr>
            <p:cNvPr id="228" name="Rectangle 86">
              <a:extLst>
                <a:ext uri="{FF2B5EF4-FFF2-40B4-BE49-F238E27FC236}">
                  <a16:creationId xmlns:a16="http://schemas.microsoft.com/office/drawing/2014/main" id="{5CCFD8AF-21AA-2143-8C8C-4C988C5ED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Rectangle 87">
              <a:extLst>
                <a:ext uri="{FF2B5EF4-FFF2-40B4-BE49-F238E27FC236}">
                  <a16:creationId xmlns:a16="http://schemas.microsoft.com/office/drawing/2014/main" id="{0247FE4B-63DA-1F45-A8DA-A5A5C63B6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233" name="Line 91">
            <a:extLst>
              <a:ext uri="{FF2B5EF4-FFF2-40B4-BE49-F238E27FC236}">
                <a16:creationId xmlns:a16="http://schemas.microsoft.com/office/drawing/2014/main" id="{19384907-F1F7-7342-B03B-0F3880C9074B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6745" y="480694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Line 93">
            <a:extLst>
              <a:ext uri="{FF2B5EF4-FFF2-40B4-BE49-F238E27FC236}">
                <a16:creationId xmlns:a16="http://schemas.microsoft.com/office/drawing/2014/main" id="{883D6FEA-BFB1-A54A-986E-6B39511738A6}"/>
              </a:ext>
            </a:extLst>
          </p:cNvPr>
          <p:cNvSpPr>
            <a:spLocks noChangeShapeType="1"/>
          </p:cNvSpPr>
          <p:nvPr/>
        </p:nvSpPr>
        <p:spPr bwMode="auto">
          <a:xfrm>
            <a:off x="6924682" y="51276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8" name="Rectangle 96">
            <a:extLst>
              <a:ext uri="{FF2B5EF4-FFF2-40B4-BE49-F238E27FC236}">
                <a16:creationId xmlns:a16="http://schemas.microsoft.com/office/drawing/2014/main" id="{259A49E6-709B-2347-990D-69F0B212F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3433" y="2597147"/>
            <a:ext cx="1273175" cy="655638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18900000" sx="102000" sy="102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9" name="Line 97">
            <a:extLst>
              <a:ext uri="{FF2B5EF4-FFF2-40B4-BE49-F238E27FC236}">
                <a16:creationId xmlns:a16="http://schemas.microsoft.com/office/drawing/2014/main" id="{D82D4EF1-E7DC-B146-B148-5E79F02BCC8B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3433" y="291464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1" name="Freeform 114">
            <a:extLst>
              <a:ext uri="{FF2B5EF4-FFF2-40B4-BE49-F238E27FC236}">
                <a16:creationId xmlns:a16="http://schemas.microsoft.com/office/drawing/2014/main" id="{BEDEB3A2-EFA9-6F44-A8E6-C8BD127C9FBD}"/>
              </a:ext>
            </a:extLst>
          </p:cNvPr>
          <p:cNvSpPr>
            <a:spLocks/>
          </p:cNvSpPr>
          <p:nvPr/>
        </p:nvSpPr>
        <p:spPr bwMode="auto">
          <a:xfrm>
            <a:off x="3048006" y="787395"/>
            <a:ext cx="5264150" cy="5494338"/>
          </a:xfrm>
          <a:custGeom>
            <a:avLst/>
            <a:gdLst>
              <a:gd name="T0" fmla="*/ 2147483646 w 3316"/>
              <a:gd name="T1" fmla="*/ 0 h 3461"/>
              <a:gd name="T2" fmla="*/ 2147483646 w 3316"/>
              <a:gd name="T3" fmla="*/ 2147483646 h 3461"/>
              <a:gd name="T4" fmla="*/ 2147483646 w 3316"/>
              <a:gd name="T5" fmla="*/ 2147483646 h 3461"/>
              <a:gd name="T6" fmla="*/ 2147483646 w 3316"/>
              <a:gd name="T7" fmla="*/ 2147483646 h 3461"/>
              <a:gd name="T8" fmla="*/ 2147483646 w 3316"/>
              <a:gd name="T9" fmla="*/ 2147483646 h 3461"/>
              <a:gd name="T10" fmla="*/ 2147483646 w 3316"/>
              <a:gd name="T11" fmla="*/ 2147483646 h 3461"/>
              <a:gd name="T12" fmla="*/ 2147483646 w 3316"/>
              <a:gd name="T13" fmla="*/ 2147483646 h 3461"/>
              <a:gd name="T14" fmla="*/ 2147483646 w 3316"/>
              <a:gd name="T15" fmla="*/ 2147483646 h 3461"/>
              <a:gd name="T16" fmla="*/ 2147483646 w 3316"/>
              <a:gd name="T17" fmla="*/ 2147483646 h 3461"/>
              <a:gd name="T18" fmla="*/ 2147483646 w 3316"/>
              <a:gd name="T19" fmla="*/ 2147483646 h 3461"/>
              <a:gd name="T20" fmla="*/ 2147483646 w 3316"/>
              <a:gd name="T21" fmla="*/ 2147483646 h 3461"/>
              <a:gd name="T22" fmla="*/ 0 w 3316"/>
              <a:gd name="T23" fmla="*/ 2147483646 h 3461"/>
              <a:gd name="T24" fmla="*/ 0 w 3316"/>
              <a:gd name="T25" fmla="*/ 2147483646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2" name="Group 115">
            <a:extLst>
              <a:ext uri="{FF2B5EF4-FFF2-40B4-BE49-F238E27FC236}">
                <a16:creationId xmlns:a16="http://schemas.microsoft.com/office/drawing/2014/main" id="{85B6340C-1412-DD49-A487-35E5DC0144AC}"/>
              </a:ext>
            </a:extLst>
          </p:cNvPr>
          <p:cNvGrpSpPr>
            <a:grpSpLocks/>
          </p:cNvGrpSpPr>
          <p:nvPr/>
        </p:nvGrpSpPr>
        <p:grpSpPr bwMode="auto">
          <a:xfrm>
            <a:off x="5457831" y="4800596"/>
            <a:ext cx="1479550" cy="303213"/>
            <a:chOff x="332" y="2224"/>
            <a:chExt cx="932" cy="191"/>
          </a:xfrm>
        </p:grpSpPr>
        <p:sp>
          <p:nvSpPr>
            <p:cNvPr id="243" name="Rectangle 116">
              <a:extLst>
                <a:ext uri="{FF2B5EF4-FFF2-40B4-BE49-F238E27FC236}">
                  <a16:creationId xmlns:a16="http://schemas.microsoft.com/office/drawing/2014/main" id="{504C038E-092B-1D4B-AD07-733B523A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44" name="Rectangle 117">
              <a:extLst>
                <a:ext uri="{FF2B5EF4-FFF2-40B4-BE49-F238E27FC236}">
                  <a16:creationId xmlns:a16="http://schemas.microsoft.com/office/drawing/2014/main" id="{99CDC4A5-2671-2F4C-AF10-D4F0B21A0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45" name="Rectangle 118">
              <a:extLst>
                <a:ext uri="{FF2B5EF4-FFF2-40B4-BE49-F238E27FC236}">
                  <a16:creationId xmlns:a16="http://schemas.microsoft.com/office/drawing/2014/main" id="{41C01446-A97C-0942-9110-AECA50BAD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46" name="Rectangle 119">
              <a:extLst>
                <a:ext uri="{FF2B5EF4-FFF2-40B4-BE49-F238E27FC236}">
                  <a16:creationId xmlns:a16="http://schemas.microsoft.com/office/drawing/2014/main" id="{AA06A8EE-28E9-AF46-9EEA-FBEDDAF18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47" name="Rectangle 120">
              <a:extLst>
                <a:ext uri="{FF2B5EF4-FFF2-40B4-BE49-F238E27FC236}">
                  <a16:creationId xmlns:a16="http://schemas.microsoft.com/office/drawing/2014/main" id="{EF7ADA06-A6C3-EC42-9026-08C964BC6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48" name="Line 121">
              <a:extLst>
                <a:ext uri="{FF2B5EF4-FFF2-40B4-BE49-F238E27FC236}">
                  <a16:creationId xmlns:a16="http://schemas.microsoft.com/office/drawing/2014/main" id="{F47A00CE-0D92-CA4D-9460-92CBEF8DE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Line 122">
              <a:extLst>
                <a:ext uri="{FF2B5EF4-FFF2-40B4-BE49-F238E27FC236}">
                  <a16:creationId xmlns:a16="http://schemas.microsoft.com/office/drawing/2014/main" id="{457AAAB2-E313-B54A-B86A-CBEACA43A8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Line 123">
              <a:extLst>
                <a:ext uri="{FF2B5EF4-FFF2-40B4-BE49-F238E27FC236}">
                  <a16:creationId xmlns:a16="http://schemas.microsoft.com/office/drawing/2014/main" id="{777075DA-53C1-4349-BD44-36049E94C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1" name="Group 124">
            <a:extLst>
              <a:ext uri="{FF2B5EF4-FFF2-40B4-BE49-F238E27FC236}">
                <a16:creationId xmlns:a16="http://schemas.microsoft.com/office/drawing/2014/main" id="{F09DD616-F735-7046-9C1C-D2103F4D1E5C}"/>
              </a:ext>
            </a:extLst>
          </p:cNvPr>
          <p:cNvGrpSpPr>
            <a:grpSpLocks/>
          </p:cNvGrpSpPr>
          <p:nvPr/>
        </p:nvGrpSpPr>
        <p:grpSpPr bwMode="auto">
          <a:xfrm>
            <a:off x="5716595" y="4494208"/>
            <a:ext cx="1208087" cy="303212"/>
            <a:chOff x="501" y="1990"/>
            <a:chExt cx="761" cy="191"/>
          </a:xfrm>
        </p:grpSpPr>
        <p:sp>
          <p:nvSpPr>
            <p:cNvPr id="252" name="Rectangle 125">
              <a:extLst>
                <a:ext uri="{FF2B5EF4-FFF2-40B4-BE49-F238E27FC236}">
                  <a16:creationId xmlns:a16="http://schemas.microsoft.com/office/drawing/2014/main" id="{DB941F93-1335-5645-94DE-59F001928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53" name="Rectangle 126">
              <a:extLst>
                <a:ext uri="{FF2B5EF4-FFF2-40B4-BE49-F238E27FC236}">
                  <a16:creationId xmlns:a16="http://schemas.microsoft.com/office/drawing/2014/main" id="{9EA1B2EB-B358-3D4C-841E-567FECFAD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54" name="Rectangle 127">
              <a:extLst>
                <a:ext uri="{FF2B5EF4-FFF2-40B4-BE49-F238E27FC236}">
                  <a16:creationId xmlns:a16="http://schemas.microsoft.com/office/drawing/2014/main" id="{13F00E9F-B735-5849-861F-39C839FD8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55" name="Rectangle 128">
              <a:extLst>
                <a:ext uri="{FF2B5EF4-FFF2-40B4-BE49-F238E27FC236}">
                  <a16:creationId xmlns:a16="http://schemas.microsoft.com/office/drawing/2014/main" id="{0CE33A55-3FFF-D247-A00E-5085ABE3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56" name="Line 129">
              <a:extLst>
                <a:ext uri="{FF2B5EF4-FFF2-40B4-BE49-F238E27FC236}">
                  <a16:creationId xmlns:a16="http://schemas.microsoft.com/office/drawing/2014/main" id="{5257F2F7-73B9-0943-A775-4320CC67F9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Line 130">
              <a:extLst>
                <a:ext uri="{FF2B5EF4-FFF2-40B4-BE49-F238E27FC236}">
                  <a16:creationId xmlns:a16="http://schemas.microsoft.com/office/drawing/2014/main" id="{F79FB15F-B9B5-1C48-A8C6-B6B142E79B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8" name="Group 140">
            <a:extLst>
              <a:ext uri="{FF2B5EF4-FFF2-40B4-BE49-F238E27FC236}">
                <a16:creationId xmlns:a16="http://schemas.microsoft.com/office/drawing/2014/main" id="{DC4925E6-41A9-8643-8E76-63BD0FB2392D}"/>
              </a:ext>
            </a:extLst>
          </p:cNvPr>
          <p:cNvGrpSpPr>
            <a:grpSpLocks/>
          </p:cNvGrpSpPr>
          <p:nvPr/>
        </p:nvGrpSpPr>
        <p:grpSpPr bwMode="auto">
          <a:xfrm>
            <a:off x="8488370" y="4860921"/>
            <a:ext cx="1208087" cy="303213"/>
            <a:chOff x="501" y="1990"/>
            <a:chExt cx="761" cy="191"/>
          </a:xfrm>
        </p:grpSpPr>
        <p:sp>
          <p:nvSpPr>
            <p:cNvPr id="259" name="Rectangle 141">
              <a:extLst>
                <a:ext uri="{FF2B5EF4-FFF2-40B4-BE49-F238E27FC236}">
                  <a16:creationId xmlns:a16="http://schemas.microsoft.com/office/drawing/2014/main" id="{24DA0C2F-17DB-7643-B65D-18F2B436D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0" name="Rectangle 142">
              <a:extLst>
                <a:ext uri="{FF2B5EF4-FFF2-40B4-BE49-F238E27FC236}">
                  <a16:creationId xmlns:a16="http://schemas.microsoft.com/office/drawing/2014/main" id="{296D85F8-DA00-E347-906C-91E4F9393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1" name="Rectangle 143">
              <a:extLst>
                <a:ext uri="{FF2B5EF4-FFF2-40B4-BE49-F238E27FC236}">
                  <a16:creationId xmlns:a16="http://schemas.microsoft.com/office/drawing/2014/main" id="{7E7E3D6E-A342-6648-9506-7A080F8B7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2" name="Rectangle 144">
              <a:extLst>
                <a:ext uri="{FF2B5EF4-FFF2-40B4-BE49-F238E27FC236}">
                  <a16:creationId xmlns:a16="http://schemas.microsoft.com/office/drawing/2014/main" id="{E27AB14D-C29B-DF45-8BD1-D050C50BE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63" name="Line 145">
              <a:extLst>
                <a:ext uri="{FF2B5EF4-FFF2-40B4-BE49-F238E27FC236}">
                  <a16:creationId xmlns:a16="http://schemas.microsoft.com/office/drawing/2014/main" id="{331963CB-8B11-1C4E-8253-0FDB3A375A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Line 146">
              <a:extLst>
                <a:ext uri="{FF2B5EF4-FFF2-40B4-BE49-F238E27FC236}">
                  <a16:creationId xmlns:a16="http://schemas.microsoft.com/office/drawing/2014/main" id="{432304F0-73BB-2748-8E18-7151D5E336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5" name="Group 156">
            <a:extLst>
              <a:ext uri="{FF2B5EF4-FFF2-40B4-BE49-F238E27FC236}">
                <a16:creationId xmlns:a16="http://schemas.microsoft.com/office/drawing/2014/main" id="{2999D032-84BD-264A-ADD9-A5141E317962}"/>
              </a:ext>
            </a:extLst>
          </p:cNvPr>
          <p:cNvGrpSpPr>
            <a:grpSpLocks/>
          </p:cNvGrpSpPr>
          <p:nvPr/>
        </p:nvGrpSpPr>
        <p:grpSpPr bwMode="auto">
          <a:xfrm>
            <a:off x="2157419" y="1919283"/>
            <a:ext cx="1479550" cy="303212"/>
            <a:chOff x="332" y="2224"/>
            <a:chExt cx="932" cy="191"/>
          </a:xfrm>
        </p:grpSpPr>
        <p:sp>
          <p:nvSpPr>
            <p:cNvPr id="266" name="Rectangle 157">
              <a:extLst>
                <a:ext uri="{FF2B5EF4-FFF2-40B4-BE49-F238E27FC236}">
                  <a16:creationId xmlns:a16="http://schemas.microsoft.com/office/drawing/2014/main" id="{0E7166F5-9BCE-6142-A6E7-CDF949808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7" name="Rectangle 158">
              <a:extLst>
                <a:ext uri="{FF2B5EF4-FFF2-40B4-BE49-F238E27FC236}">
                  <a16:creationId xmlns:a16="http://schemas.microsoft.com/office/drawing/2014/main" id="{754F1661-A032-B447-9C02-84330F1B1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8" name="Rectangle 159">
              <a:extLst>
                <a:ext uri="{FF2B5EF4-FFF2-40B4-BE49-F238E27FC236}">
                  <a16:creationId xmlns:a16="http://schemas.microsoft.com/office/drawing/2014/main" id="{1C7AD2C3-C553-2A4B-9171-A8E09BA84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9" name="Rectangle 160">
              <a:extLst>
                <a:ext uri="{FF2B5EF4-FFF2-40B4-BE49-F238E27FC236}">
                  <a16:creationId xmlns:a16="http://schemas.microsoft.com/office/drawing/2014/main" id="{CE64079E-3B67-F34D-801D-A92A1F3B0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70" name="Rectangle 161">
              <a:extLst>
                <a:ext uri="{FF2B5EF4-FFF2-40B4-BE49-F238E27FC236}">
                  <a16:creationId xmlns:a16="http://schemas.microsoft.com/office/drawing/2014/main" id="{1E8F4774-501D-1F43-80F6-8E0FBDD2E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71" name="Line 162">
              <a:extLst>
                <a:ext uri="{FF2B5EF4-FFF2-40B4-BE49-F238E27FC236}">
                  <a16:creationId xmlns:a16="http://schemas.microsoft.com/office/drawing/2014/main" id="{AC823B9C-431D-F442-BF16-B2BB25763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Line 163">
              <a:extLst>
                <a:ext uri="{FF2B5EF4-FFF2-40B4-BE49-F238E27FC236}">
                  <a16:creationId xmlns:a16="http://schemas.microsoft.com/office/drawing/2014/main" id="{027C6256-CE60-DF44-B53C-314BE2376C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Line 164">
              <a:extLst>
                <a:ext uri="{FF2B5EF4-FFF2-40B4-BE49-F238E27FC236}">
                  <a16:creationId xmlns:a16="http://schemas.microsoft.com/office/drawing/2014/main" id="{EB0B6073-A87E-8C45-871D-8531AA0655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74" name="Text Box 166">
            <a:extLst>
              <a:ext uri="{FF2B5EF4-FFF2-40B4-BE49-F238E27FC236}">
                <a16:creationId xmlns:a16="http://schemas.microsoft.com/office/drawing/2014/main" id="{B74B5829-1A8F-AE47-9517-C70C28E5B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831" y="5665783"/>
            <a:ext cx="84144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router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Text Box 167">
            <a:extLst>
              <a:ext uri="{FF2B5EF4-FFF2-40B4-BE49-F238E27FC236}">
                <a16:creationId xmlns:a16="http://schemas.microsoft.com/office/drawing/2014/main" id="{28AC982F-9E27-1847-9770-EC46EAFE4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55119" y="3386662"/>
            <a:ext cx="86927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switch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6" name="Text Box 174">
            <a:extLst>
              <a:ext uri="{FF2B5EF4-FFF2-40B4-BE49-F238E27FC236}">
                <a16:creationId xmlns:a16="http://schemas.microsoft.com/office/drawing/2014/main" id="{2A962AD2-9396-3D42-9E36-5C73F53C9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2469" y="946145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message</a:t>
            </a:r>
          </a:p>
        </p:txBody>
      </p:sp>
      <p:grpSp>
        <p:nvGrpSpPr>
          <p:cNvPr id="277" name="Group 175">
            <a:extLst>
              <a:ext uri="{FF2B5EF4-FFF2-40B4-BE49-F238E27FC236}">
                <a16:creationId xmlns:a16="http://schemas.microsoft.com/office/drawing/2014/main" id="{06D27889-C61F-0242-A608-3A140922A686}"/>
              </a:ext>
            </a:extLst>
          </p:cNvPr>
          <p:cNvGrpSpPr>
            <a:grpSpLocks/>
          </p:cNvGrpSpPr>
          <p:nvPr/>
        </p:nvGrpSpPr>
        <p:grpSpPr bwMode="auto">
          <a:xfrm>
            <a:off x="2982919" y="973134"/>
            <a:ext cx="679450" cy="301625"/>
            <a:chOff x="780" y="1553"/>
            <a:chExt cx="428" cy="190"/>
          </a:xfrm>
        </p:grpSpPr>
        <p:sp>
          <p:nvSpPr>
            <p:cNvPr id="278" name="Rectangle 176">
              <a:extLst>
                <a:ext uri="{FF2B5EF4-FFF2-40B4-BE49-F238E27FC236}">
                  <a16:creationId xmlns:a16="http://schemas.microsoft.com/office/drawing/2014/main" id="{8E4EC409-9300-A24E-856E-0C57A0500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79" name="Rectangle 177">
              <a:extLst>
                <a:ext uri="{FF2B5EF4-FFF2-40B4-BE49-F238E27FC236}">
                  <a16:creationId xmlns:a16="http://schemas.microsoft.com/office/drawing/2014/main" id="{C7120CFE-84DC-AE4A-96EA-467B21A3F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grpSp>
        <p:nvGrpSpPr>
          <p:cNvPr id="280" name="Group 185">
            <a:extLst>
              <a:ext uri="{FF2B5EF4-FFF2-40B4-BE49-F238E27FC236}">
                <a16:creationId xmlns:a16="http://schemas.microsoft.com/office/drawing/2014/main" id="{48F838C9-2064-8846-AE99-7D64C6F0E88A}"/>
              </a:ext>
            </a:extLst>
          </p:cNvPr>
          <p:cNvGrpSpPr>
            <a:grpSpLocks/>
          </p:cNvGrpSpPr>
          <p:nvPr/>
        </p:nvGrpSpPr>
        <p:grpSpPr bwMode="auto">
          <a:xfrm>
            <a:off x="2746384" y="1290634"/>
            <a:ext cx="908050" cy="301625"/>
            <a:chOff x="1848" y="2046"/>
            <a:chExt cx="572" cy="190"/>
          </a:xfrm>
        </p:grpSpPr>
        <p:grpSp>
          <p:nvGrpSpPr>
            <p:cNvPr id="281" name="Group 179">
              <a:extLst>
                <a:ext uri="{FF2B5EF4-FFF2-40B4-BE49-F238E27FC236}">
                  <a16:creationId xmlns:a16="http://schemas.microsoft.com/office/drawing/2014/main" id="{B8E6789C-1509-4C48-885B-AD08332F4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285" name="Rectangle 180">
                <a:extLst>
                  <a:ext uri="{FF2B5EF4-FFF2-40B4-BE49-F238E27FC236}">
                    <a16:creationId xmlns:a16="http://schemas.microsoft.com/office/drawing/2014/main" id="{06BC3922-CF81-3845-BA10-96DBBA1F4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6" name="Rectangle 181">
                <a:extLst>
                  <a:ext uri="{FF2B5EF4-FFF2-40B4-BE49-F238E27FC236}">
                    <a16:creationId xmlns:a16="http://schemas.microsoft.com/office/drawing/2014/main" id="{C4E3DD7C-9412-E741-BD84-C65290F3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282" name="Group 182">
              <a:extLst>
                <a:ext uri="{FF2B5EF4-FFF2-40B4-BE49-F238E27FC236}">
                  <a16:creationId xmlns:a16="http://schemas.microsoft.com/office/drawing/2014/main" id="{19C49CDA-616B-0942-AEEF-049BB04DF3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283" name="Rectangle 183">
                <a:extLst>
                  <a:ext uri="{FF2B5EF4-FFF2-40B4-BE49-F238E27FC236}">
                    <a16:creationId xmlns:a16="http://schemas.microsoft.com/office/drawing/2014/main" id="{4F97E7C1-6241-2842-9ACE-7FBCF045B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4" name="Rectangle 184">
                <a:extLst>
                  <a:ext uri="{FF2B5EF4-FFF2-40B4-BE49-F238E27FC236}">
                    <a16:creationId xmlns:a16="http://schemas.microsoft.com/office/drawing/2014/main" id="{FBAAFC8C-9356-294D-B8F3-F6E481079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87" name="Group 187">
            <a:extLst>
              <a:ext uri="{FF2B5EF4-FFF2-40B4-BE49-F238E27FC236}">
                <a16:creationId xmlns:a16="http://schemas.microsoft.com/office/drawing/2014/main" id="{11860688-7535-2242-95B7-51DB4FCD1617}"/>
              </a:ext>
            </a:extLst>
          </p:cNvPr>
          <p:cNvGrpSpPr>
            <a:grpSpLocks/>
          </p:cNvGrpSpPr>
          <p:nvPr/>
        </p:nvGrpSpPr>
        <p:grpSpPr bwMode="auto">
          <a:xfrm>
            <a:off x="2438407" y="1622425"/>
            <a:ext cx="323850" cy="295274"/>
            <a:chOff x="1948" y="2058"/>
            <a:chExt cx="204" cy="184"/>
          </a:xfrm>
        </p:grpSpPr>
        <p:sp>
          <p:nvSpPr>
            <p:cNvPr id="288" name="Rectangle 188">
              <a:extLst>
                <a:ext uri="{FF2B5EF4-FFF2-40B4-BE49-F238E27FC236}">
                  <a16:creationId xmlns:a16="http://schemas.microsoft.com/office/drawing/2014/main" id="{731A6D81-5EA1-834F-A9B7-29A362ECB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2075"/>
              <a:ext cx="191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89" name="Rectangle 189">
              <a:extLst>
                <a:ext uri="{FF2B5EF4-FFF2-40B4-BE49-F238E27FC236}">
                  <a16:creationId xmlns:a16="http://schemas.microsoft.com/office/drawing/2014/main" id="{2EAE3C28-1F19-034E-A583-4C40A2941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290" name="Text Box 7">
            <a:extLst>
              <a:ext uri="{FF2B5EF4-FFF2-40B4-BE49-F238E27FC236}">
                <a16:creationId xmlns:a16="http://schemas.microsoft.com/office/drawing/2014/main" id="{A538246A-59B9-0349-A984-2F7704DBA8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6369" y="1897058"/>
            <a:ext cx="704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frame</a:t>
            </a:r>
          </a:p>
        </p:txBody>
      </p:sp>
      <p:grpSp>
        <p:nvGrpSpPr>
          <p:cNvPr id="294" name="Group 190">
            <a:extLst>
              <a:ext uri="{FF2B5EF4-FFF2-40B4-BE49-F238E27FC236}">
                <a16:creationId xmlns:a16="http://schemas.microsoft.com/office/drawing/2014/main" id="{3A531A16-240C-9241-94EF-4C9AE49511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359407" y="1341434"/>
            <a:ext cx="803275" cy="771525"/>
            <a:chOff x="-44" y="1473"/>
            <a:chExt cx="981" cy="1105"/>
          </a:xfrm>
        </p:grpSpPr>
        <p:pic>
          <p:nvPicPr>
            <p:cNvPr id="295" name="Picture 191" descr="desktop_computer_stylized_medium">
              <a:extLst>
                <a:ext uri="{FF2B5EF4-FFF2-40B4-BE49-F238E27FC236}">
                  <a16:creationId xmlns:a16="http://schemas.microsoft.com/office/drawing/2014/main" id="{1407FE03-3BF1-1D45-8A83-D39E3D03C3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6" name="Freeform 192">
              <a:extLst>
                <a:ext uri="{FF2B5EF4-FFF2-40B4-BE49-F238E27FC236}">
                  <a16:creationId xmlns:a16="http://schemas.microsoft.com/office/drawing/2014/main" id="{24E88B51-BE9B-3C48-9F67-26465B74968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0" name="Freeform 10">
            <a:extLst>
              <a:ext uri="{FF2B5EF4-FFF2-40B4-BE49-F238E27FC236}">
                <a16:creationId xmlns:a16="http://schemas.microsoft.com/office/drawing/2014/main" id="{7497192E-FD73-AA40-BE80-ABE9A774CC99}"/>
              </a:ext>
            </a:extLst>
          </p:cNvPr>
          <p:cNvSpPr>
            <a:spLocks/>
          </p:cNvSpPr>
          <p:nvPr/>
        </p:nvSpPr>
        <p:spPr bwMode="auto">
          <a:xfrm>
            <a:off x="4178506" y="4871041"/>
            <a:ext cx="360362" cy="152290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1" name="Group 187">
            <a:extLst>
              <a:ext uri="{FF2B5EF4-FFF2-40B4-BE49-F238E27FC236}">
                <a16:creationId xmlns:a16="http://schemas.microsoft.com/office/drawing/2014/main" id="{4888665C-41EE-644D-80C5-A5B9017648C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397382" y="5224459"/>
            <a:ext cx="803275" cy="771525"/>
            <a:chOff x="-44" y="1473"/>
            <a:chExt cx="981" cy="1105"/>
          </a:xfrm>
        </p:grpSpPr>
        <p:pic>
          <p:nvPicPr>
            <p:cNvPr id="292" name="Picture 188" descr="desktop_computer_stylized_medium">
              <a:extLst>
                <a:ext uri="{FF2B5EF4-FFF2-40B4-BE49-F238E27FC236}">
                  <a16:creationId xmlns:a16="http://schemas.microsoft.com/office/drawing/2014/main" id="{7A9F9E63-740A-7147-A711-8D8238FD97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3" name="Freeform 189">
              <a:extLst>
                <a:ext uri="{FF2B5EF4-FFF2-40B4-BE49-F238E27FC236}">
                  <a16:creationId xmlns:a16="http://schemas.microsoft.com/office/drawing/2014/main" id="{B678C5E1-8916-9C47-B1F3-E8A3F8BB6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40" name="Text Box 98">
            <a:extLst>
              <a:ext uri="{FF2B5EF4-FFF2-40B4-BE49-F238E27FC236}">
                <a16:creationId xmlns:a16="http://schemas.microsoft.com/office/drawing/2014/main" id="{9BC58A09-0AC8-5F40-B8A7-C0AF48D1D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0180" y="2584590"/>
            <a:ext cx="1317625" cy="695325"/>
          </a:xfrm>
          <a:prstGeom prst="rect">
            <a:avLst/>
          </a:prstGeom>
          <a:noFill/>
          <a:ln>
            <a:noFill/>
          </a:ln>
          <a:effectLst>
            <a:outerShdw blurRad="114300" dist="38100" dir="18900000" sx="123000" sy="123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37" name="Slide Number Placeholder 5">
            <a:extLst>
              <a:ext uri="{FF2B5EF4-FFF2-40B4-BE49-F238E27FC236}">
                <a16:creationId xmlns:a16="http://schemas.microsoft.com/office/drawing/2014/main" id="{E70AE3D5-912C-A246-BEFD-E695C530DB2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7783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0.0037 L 3.95833E-6 0.0458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0047 L 0 0.04745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81481E-6 L 8.33333E-7 0.04213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1.85185E-6 C 0.00052 0.04653 -0.00013 0.07292 -0.00013 0.11273 L 0.29818 0.11158 L 0.29818 0.07315 L 0.58698 0.07084 C 0.58763 0.22384 0.58893 0.36829 0.59154 0.52292 L 0.49622 0.51852 C 0.49622 0.49144 0.49492 0.45185 0.49492 0.42454 " pathEditMode="relative" rAng="0" ptsTypes="AAAAAAAA">
                                      <p:cBhvr>
                                        <p:cTn id="64" dur="3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570" y="261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2.96296E-6 L -0.00078 -0.04931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-247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  <p:bldP spid="192" grpId="1"/>
      <p:bldP spid="196" grpId="0"/>
      <p:bldP spid="196" grpId="1"/>
      <p:bldP spid="276" grpId="0"/>
      <p:bldP spid="290" grpId="0"/>
      <p:bldP spid="290" grpId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5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eaLnBrk="1" hangingPunct="1"/>
            <a:r>
              <a:rPr lang="en-US" altLang="en-US" dirty="0">
                <a:latin typeface="Gill Sans MT" charset="0"/>
                <a:ea typeface="ＭＳ Ｐゴシック" charset="-128"/>
              </a:rPr>
              <a:t>Part I: Layering in Internet protocol stack</a:t>
            </a:r>
          </a:p>
        </p:txBody>
      </p:sp>
      <p:sp>
        <p:nvSpPr>
          <p:cNvPr id="166916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295400" y="1596572"/>
            <a:ext cx="5554663" cy="4648200"/>
          </a:xfrm>
        </p:spPr>
        <p:txBody>
          <a:bodyPr/>
          <a:lstStyle/>
          <a:p>
            <a:pPr marL="0" indent="0" algn="ctr">
              <a:buNone/>
            </a:pPr>
            <a:r>
              <a:rPr lang="en-US" altLang="en-US" b="1" dirty="0">
                <a:latin typeface="Times New Roman" charset="0"/>
                <a:ea typeface="ＭＳ Ｐゴシック" charset="-128"/>
              </a:rPr>
              <a:t>Applications</a:t>
            </a:r>
          </a:p>
          <a:p>
            <a:pPr marL="0" indent="0" algn="ctr">
              <a:buNone/>
            </a:pPr>
            <a:r>
              <a:rPr lang="is-IS" altLang="en-US" dirty="0">
                <a:latin typeface="Times New Roman" charset="0"/>
                <a:ea typeface="ＭＳ Ｐゴシック" charset="-128"/>
              </a:rPr>
              <a:t>… built on ...</a:t>
            </a:r>
          </a:p>
          <a:p>
            <a:pPr marL="0" indent="0" algn="ctr">
              <a:buNone/>
            </a:pPr>
            <a:r>
              <a:rPr lang="en-US" altLang="en-US" b="1" dirty="0">
                <a:latin typeface="Times New Roman" charset="0"/>
                <a:ea typeface="ＭＳ Ｐゴシック" charset="-128"/>
              </a:rPr>
              <a:t>R</a:t>
            </a:r>
            <a:r>
              <a:rPr lang="is-IS" altLang="en-US" b="1" dirty="0">
                <a:latin typeface="Times New Roman" charset="0"/>
                <a:ea typeface="ＭＳ Ｐゴシック" charset="-128"/>
              </a:rPr>
              <a:t>eliable (or unreliable) transport </a:t>
            </a:r>
          </a:p>
          <a:p>
            <a:pPr marL="0" indent="0" algn="ctr">
              <a:buNone/>
            </a:pPr>
            <a:r>
              <a:rPr lang="is-IS" altLang="en-US" dirty="0">
                <a:latin typeface="Times New Roman" charset="0"/>
                <a:ea typeface="ＭＳ Ｐゴシック" charset="-128"/>
              </a:rPr>
              <a:t>… built on ...</a:t>
            </a:r>
          </a:p>
          <a:p>
            <a:pPr marL="0" indent="0" algn="ctr">
              <a:buNone/>
            </a:pPr>
            <a:r>
              <a:rPr lang="en-US" altLang="en-US" b="1" dirty="0">
                <a:latin typeface="Times New Roman" charset="0"/>
                <a:ea typeface="ＭＳ Ｐゴシック" charset="-128"/>
              </a:rPr>
              <a:t>Best-effort global packet delivery </a:t>
            </a:r>
          </a:p>
          <a:p>
            <a:pPr marL="0" indent="0" algn="ctr">
              <a:buNone/>
            </a:pPr>
            <a:r>
              <a:rPr lang="is-IS" altLang="en-US" dirty="0">
                <a:latin typeface="Times New Roman" charset="0"/>
                <a:ea typeface="ＭＳ Ｐゴシック" charset="-128"/>
              </a:rPr>
              <a:t>… built on ...</a:t>
            </a:r>
          </a:p>
          <a:p>
            <a:pPr marL="0" indent="0" algn="ctr">
              <a:buNone/>
            </a:pPr>
            <a:r>
              <a:rPr lang="en-US" altLang="en-US" b="1" dirty="0">
                <a:latin typeface="Times New Roman" charset="0"/>
                <a:ea typeface="ＭＳ Ｐゴシック" charset="-128"/>
              </a:rPr>
              <a:t>Best-effort local packet delivery </a:t>
            </a:r>
          </a:p>
          <a:p>
            <a:pPr marL="0" indent="0" algn="ctr">
              <a:buNone/>
            </a:pPr>
            <a:r>
              <a:rPr lang="is-IS" altLang="en-US" dirty="0">
                <a:latin typeface="Times New Roman" charset="0"/>
                <a:ea typeface="ＭＳ Ｐゴシック" charset="-128"/>
              </a:rPr>
              <a:t>… built on ...</a:t>
            </a:r>
          </a:p>
          <a:p>
            <a:pPr marL="0" indent="0" algn="ctr">
              <a:buNone/>
            </a:pPr>
            <a:r>
              <a:rPr lang="en-US" altLang="en-US" dirty="0">
                <a:latin typeface="Times New Roman" charset="0"/>
                <a:ea typeface="ＭＳ Ｐゴシック" charset="-128"/>
              </a:rPr>
              <a:t>Physical transfer of bits </a:t>
            </a:r>
          </a:p>
          <a:p>
            <a:pPr marL="0" indent="0">
              <a:lnSpc>
                <a:spcPct val="80000"/>
              </a:lnSpc>
              <a:buNone/>
            </a:pPr>
            <a:endParaRPr lang="en-US" altLang="en-US" dirty="0">
              <a:latin typeface="Gill Sans MT" charset="0"/>
              <a:ea typeface="ＭＳ Ｐゴシック" charset="-12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0" y="6280943"/>
            <a:ext cx="121920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dirty="0">
                <a:solidFill>
                  <a:srgbClr val="FF0000"/>
                </a:solidFill>
                <a:latin typeface="Gill Sans MT" charset="0"/>
                <a:ea typeface="Gill Sans MT" charset="0"/>
                <a:cs typeface="Gill Sans MT" charset="0"/>
              </a:rPr>
              <a:t>Source: Scott </a:t>
            </a:r>
            <a:r>
              <a:rPr lang="en-US" altLang="en-US" dirty="0" err="1">
                <a:solidFill>
                  <a:srgbClr val="FF0000"/>
                </a:solidFill>
                <a:latin typeface="Gill Sans MT" charset="0"/>
                <a:ea typeface="Gill Sans MT" charset="0"/>
                <a:cs typeface="Gill Sans MT" charset="0"/>
              </a:rPr>
              <a:t>Shenker</a:t>
            </a:r>
            <a:r>
              <a:rPr lang="en-US" altLang="en-US" dirty="0">
                <a:solidFill>
                  <a:srgbClr val="FF0000"/>
                </a:solidFill>
                <a:latin typeface="Gill Sans MT" charset="0"/>
                <a:ea typeface="Gill Sans MT" charset="0"/>
                <a:cs typeface="Gill Sans MT" charset="0"/>
              </a:rPr>
              <a:t> (UC Berkeley): slide 7 at </a:t>
            </a:r>
            <a:r>
              <a:rPr lang="en-US" dirty="0">
                <a:solidFill>
                  <a:srgbClr val="FF0000"/>
                </a:solidFill>
                <a:latin typeface="Gill Sans MT" charset="0"/>
                <a:ea typeface="Gill Sans MT" charset="0"/>
                <a:cs typeface="Gill Sans MT" charset="0"/>
              </a:rPr>
              <a:t>The Future of Networking, and the Past of Protocols</a:t>
            </a:r>
            <a:endParaRPr lang="en-US" altLang="en-US" dirty="0">
              <a:solidFill>
                <a:srgbClr val="FF0000"/>
              </a:solidFill>
              <a:latin typeface="Gill Sans MT" charset="0"/>
              <a:ea typeface="Gill Sans MT" charset="0"/>
              <a:cs typeface="Gill Sans MT" charset="0"/>
            </a:endParaRPr>
          </a:p>
          <a:p>
            <a:pPr algn="ctr"/>
            <a:r>
              <a:rPr lang="en-US" altLang="en-US" dirty="0">
                <a:solidFill>
                  <a:srgbClr val="FF0000"/>
                </a:solidFill>
                <a:latin typeface="Gill Sans MT" charset="0"/>
                <a:ea typeface="Gill Sans MT" charset="0"/>
                <a:cs typeface="Gill Sans MT" charset="0"/>
              </a:rPr>
              <a:t>https://</a:t>
            </a:r>
            <a:r>
              <a:rPr lang="en-US" altLang="en-US" dirty="0" err="1">
                <a:solidFill>
                  <a:srgbClr val="FF0000"/>
                </a:solidFill>
                <a:latin typeface="Gill Sans MT" charset="0"/>
                <a:ea typeface="Gill Sans MT" charset="0"/>
                <a:cs typeface="Gill Sans MT" charset="0"/>
              </a:rPr>
              <a:t>www.youtube.com</a:t>
            </a:r>
            <a:r>
              <a:rPr lang="en-US" altLang="en-US" dirty="0">
                <a:solidFill>
                  <a:srgbClr val="FF0000"/>
                </a:solidFill>
                <a:latin typeface="Gill Sans MT" charset="0"/>
                <a:ea typeface="Gill Sans MT" charset="0"/>
                <a:cs typeface="Gill Sans MT" charset="0"/>
              </a:rPr>
              <a:t>/</a:t>
            </a:r>
            <a:r>
              <a:rPr lang="en-US" altLang="en-US" dirty="0" err="1">
                <a:solidFill>
                  <a:srgbClr val="FF0000"/>
                </a:solidFill>
                <a:latin typeface="Gill Sans MT" charset="0"/>
                <a:ea typeface="Gill Sans MT" charset="0"/>
                <a:cs typeface="Gill Sans MT" charset="0"/>
              </a:rPr>
              <a:t>watch?v</a:t>
            </a:r>
            <a:r>
              <a:rPr lang="en-US" altLang="en-US" dirty="0">
                <a:solidFill>
                  <a:srgbClr val="FF0000"/>
                </a:solidFill>
                <a:latin typeface="Gill Sans MT" charset="0"/>
                <a:ea typeface="Gill Sans MT" charset="0"/>
                <a:cs typeface="Gill Sans MT" charset="0"/>
              </a:rPr>
              <a:t>=YHeyuD89n1Y&amp;t=111s</a:t>
            </a:r>
          </a:p>
          <a:p>
            <a:pPr algn="ctr"/>
            <a:endParaRPr lang="en-US" altLang="en-US" dirty="0">
              <a:solidFill>
                <a:srgbClr val="FF0000"/>
              </a:solidFill>
              <a:latin typeface="Gill Sans MT" charset="0"/>
              <a:ea typeface="Gill Sans MT" charset="0"/>
              <a:cs typeface="Gill Sans MT" charset="0"/>
            </a:endParaRPr>
          </a:p>
        </p:txBody>
      </p:sp>
      <p:sp>
        <p:nvSpPr>
          <p:cNvPr id="3" name="Freeform 10">
            <a:extLst>
              <a:ext uri="{FF2B5EF4-FFF2-40B4-BE49-F238E27FC236}">
                <a16:creationId xmlns:a16="http://schemas.microsoft.com/office/drawing/2014/main" id="{FE92EF80-B94F-0F89-7D20-BCEB2C0E774D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9921014" y="1760062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950">
            <a:extLst>
              <a:ext uri="{FF2B5EF4-FFF2-40B4-BE49-F238E27FC236}">
                <a16:creationId xmlns:a16="http://schemas.microsoft.com/office/drawing/2014/main" id="{9F18804E-5DD7-4F51-A1EE-F3F8B023BA25}"/>
              </a:ext>
            </a:extLst>
          </p:cNvPr>
          <p:cNvGrpSpPr>
            <a:grpSpLocks/>
          </p:cNvGrpSpPr>
          <p:nvPr/>
        </p:nvGrpSpPr>
        <p:grpSpPr bwMode="auto">
          <a:xfrm>
            <a:off x="10112120" y="5144768"/>
            <a:ext cx="374754" cy="833726"/>
            <a:chOff x="4140" y="429"/>
            <a:chExt cx="1425" cy="2396"/>
          </a:xfrm>
        </p:grpSpPr>
        <p:sp>
          <p:nvSpPr>
            <p:cNvPr id="5" name="Freeform 951">
              <a:extLst>
                <a:ext uri="{FF2B5EF4-FFF2-40B4-BE49-F238E27FC236}">
                  <a16:creationId xmlns:a16="http://schemas.microsoft.com/office/drawing/2014/main" id="{89CDC287-8D41-7908-AB0C-5709299D1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Rectangle 952">
              <a:extLst>
                <a:ext uri="{FF2B5EF4-FFF2-40B4-BE49-F238E27FC236}">
                  <a16:creationId xmlns:a16="http://schemas.microsoft.com/office/drawing/2014/main" id="{A20690DE-EB0C-9D26-3E57-244B72F86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7" name="Freeform 953">
              <a:extLst>
                <a:ext uri="{FF2B5EF4-FFF2-40B4-BE49-F238E27FC236}">
                  <a16:creationId xmlns:a16="http://schemas.microsoft.com/office/drawing/2014/main" id="{DB562B90-1672-9F9E-E745-B1058F820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Freeform 954">
              <a:extLst>
                <a:ext uri="{FF2B5EF4-FFF2-40B4-BE49-F238E27FC236}">
                  <a16:creationId xmlns:a16="http://schemas.microsoft.com/office/drawing/2014/main" id="{56491E24-3A5F-7B94-27D2-847BF7D7D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Rectangle 955">
              <a:extLst>
                <a:ext uri="{FF2B5EF4-FFF2-40B4-BE49-F238E27FC236}">
                  <a16:creationId xmlns:a16="http://schemas.microsoft.com/office/drawing/2014/main" id="{2CA9A9BF-D237-E13E-88DE-237F1AF12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0" name="Group 956">
              <a:extLst>
                <a:ext uri="{FF2B5EF4-FFF2-40B4-BE49-F238E27FC236}">
                  <a16:creationId xmlns:a16="http://schemas.microsoft.com/office/drawing/2014/main" id="{C280DCE9-C8AE-3B4A-C0F9-1764ACC270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0" name="AutoShape 957">
                <a:extLst>
                  <a:ext uri="{FF2B5EF4-FFF2-40B4-BE49-F238E27FC236}">
                    <a16:creationId xmlns:a16="http://schemas.microsoft.com/office/drawing/2014/main" id="{415B29C4-9253-8D2D-6684-991185D7B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1" name="AutoShape 958">
                <a:extLst>
                  <a:ext uri="{FF2B5EF4-FFF2-40B4-BE49-F238E27FC236}">
                    <a16:creationId xmlns:a16="http://schemas.microsoft.com/office/drawing/2014/main" id="{2D5782EF-079E-D37E-84EE-165B1CA0B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1" name="Rectangle 959">
              <a:extLst>
                <a:ext uri="{FF2B5EF4-FFF2-40B4-BE49-F238E27FC236}">
                  <a16:creationId xmlns:a16="http://schemas.microsoft.com/office/drawing/2014/main" id="{8A15C49D-E92D-3CC0-7AB2-5E7D6F70F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" name="Group 960">
              <a:extLst>
                <a:ext uri="{FF2B5EF4-FFF2-40B4-BE49-F238E27FC236}">
                  <a16:creationId xmlns:a16="http://schemas.microsoft.com/office/drawing/2014/main" id="{4991E9A6-27D9-67DC-1C37-4564F2B751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8" name="AutoShape 961">
                <a:extLst>
                  <a:ext uri="{FF2B5EF4-FFF2-40B4-BE49-F238E27FC236}">
                    <a16:creationId xmlns:a16="http://schemas.microsoft.com/office/drawing/2014/main" id="{19B789FB-45E5-3D78-D241-C777A741C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" name="AutoShape 962">
                <a:extLst>
                  <a:ext uri="{FF2B5EF4-FFF2-40B4-BE49-F238E27FC236}">
                    <a16:creationId xmlns:a16="http://schemas.microsoft.com/office/drawing/2014/main" id="{1364FA55-6BDE-12E3-E506-DC0ACA26C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" name="Rectangle 963">
              <a:extLst>
                <a:ext uri="{FF2B5EF4-FFF2-40B4-BE49-F238E27FC236}">
                  <a16:creationId xmlns:a16="http://schemas.microsoft.com/office/drawing/2014/main" id="{4A30A05E-D3FB-8A07-8D9F-108FC31F1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" name="Rectangle 964">
              <a:extLst>
                <a:ext uri="{FF2B5EF4-FFF2-40B4-BE49-F238E27FC236}">
                  <a16:creationId xmlns:a16="http://schemas.microsoft.com/office/drawing/2014/main" id="{FB716451-C597-23C8-5A0B-E18CD8499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0" name="Group 965">
              <a:extLst>
                <a:ext uri="{FF2B5EF4-FFF2-40B4-BE49-F238E27FC236}">
                  <a16:creationId xmlns:a16="http://schemas.microsoft.com/office/drawing/2014/main" id="{8FD5B739-9E62-7A69-78D7-AD3DF78075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6" name="AutoShape 966">
                <a:extLst>
                  <a:ext uri="{FF2B5EF4-FFF2-40B4-BE49-F238E27FC236}">
                    <a16:creationId xmlns:a16="http://schemas.microsoft.com/office/drawing/2014/main" id="{19086384-9DDB-F3ED-2F60-18CB14F9B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" name="AutoShape 967">
                <a:extLst>
                  <a:ext uri="{FF2B5EF4-FFF2-40B4-BE49-F238E27FC236}">
                    <a16:creationId xmlns:a16="http://schemas.microsoft.com/office/drawing/2014/main" id="{A4DEB6C2-BE62-8C32-29D8-A9665A6B1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" name="Freeform 968">
              <a:extLst>
                <a:ext uri="{FF2B5EF4-FFF2-40B4-BE49-F238E27FC236}">
                  <a16:creationId xmlns:a16="http://schemas.microsoft.com/office/drawing/2014/main" id="{DA2C2BE3-86B9-B50C-B0C6-E6E2728DA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2" name="Group 969">
              <a:extLst>
                <a:ext uri="{FF2B5EF4-FFF2-40B4-BE49-F238E27FC236}">
                  <a16:creationId xmlns:a16="http://schemas.microsoft.com/office/drawing/2014/main" id="{F8E2301C-0419-AFEE-E678-77D2B4B240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4" name="AutoShape 970">
                <a:extLst>
                  <a:ext uri="{FF2B5EF4-FFF2-40B4-BE49-F238E27FC236}">
                    <a16:creationId xmlns:a16="http://schemas.microsoft.com/office/drawing/2014/main" id="{3E624718-4659-1108-7751-25E496DA7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" name="AutoShape 971">
                <a:extLst>
                  <a:ext uri="{FF2B5EF4-FFF2-40B4-BE49-F238E27FC236}">
                    <a16:creationId xmlns:a16="http://schemas.microsoft.com/office/drawing/2014/main" id="{EB0ECA9E-09D1-8C55-AB0E-586A90CAC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3" name="Rectangle 972">
              <a:extLst>
                <a:ext uri="{FF2B5EF4-FFF2-40B4-BE49-F238E27FC236}">
                  <a16:creationId xmlns:a16="http://schemas.microsoft.com/office/drawing/2014/main" id="{C205C492-B55E-9362-BA03-53884D8C6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4" name="Freeform 973">
              <a:extLst>
                <a:ext uri="{FF2B5EF4-FFF2-40B4-BE49-F238E27FC236}">
                  <a16:creationId xmlns:a16="http://schemas.microsoft.com/office/drawing/2014/main" id="{01DC9402-D36D-1BD0-2269-3CD508771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reeform 974">
              <a:extLst>
                <a:ext uri="{FF2B5EF4-FFF2-40B4-BE49-F238E27FC236}">
                  <a16:creationId xmlns:a16="http://schemas.microsoft.com/office/drawing/2014/main" id="{35427BE0-9F6A-BB39-DA2C-D2684F49B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Oval 975">
              <a:extLst>
                <a:ext uri="{FF2B5EF4-FFF2-40B4-BE49-F238E27FC236}">
                  <a16:creationId xmlns:a16="http://schemas.microsoft.com/office/drawing/2014/main" id="{95D1525A-D5D8-277B-0986-155E5396A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7" name="Freeform 976">
              <a:extLst>
                <a:ext uri="{FF2B5EF4-FFF2-40B4-BE49-F238E27FC236}">
                  <a16:creationId xmlns:a16="http://schemas.microsoft.com/office/drawing/2014/main" id="{B422FCFE-2A39-5529-D786-D34A8AC57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AutoShape 977">
              <a:extLst>
                <a:ext uri="{FF2B5EF4-FFF2-40B4-BE49-F238E27FC236}">
                  <a16:creationId xmlns:a16="http://schemas.microsoft.com/office/drawing/2014/main" id="{CE797ED0-DD9B-849A-13D1-69EBAFD8D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9" name="AutoShape 978">
              <a:extLst>
                <a:ext uri="{FF2B5EF4-FFF2-40B4-BE49-F238E27FC236}">
                  <a16:creationId xmlns:a16="http://schemas.microsoft.com/office/drawing/2014/main" id="{6552E04E-C581-243D-DA8A-DB6D8EB6C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0" name="Oval 979">
              <a:extLst>
                <a:ext uri="{FF2B5EF4-FFF2-40B4-BE49-F238E27FC236}">
                  <a16:creationId xmlns:a16="http://schemas.microsoft.com/office/drawing/2014/main" id="{E59484D0-143C-9346-4D30-07DCAECCE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" name="Oval 980">
              <a:extLst>
                <a:ext uri="{FF2B5EF4-FFF2-40B4-BE49-F238E27FC236}">
                  <a16:creationId xmlns:a16="http://schemas.microsoft.com/office/drawing/2014/main" id="{11F0B77A-B69C-BB09-28B9-B70C0420E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2" name="Oval 981">
              <a:extLst>
                <a:ext uri="{FF2B5EF4-FFF2-40B4-BE49-F238E27FC236}">
                  <a16:creationId xmlns:a16="http://schemas.microsoft.com/office/drawing/2014/main" id="{A0890D0F-13FF-7062-2DF3-DC55F6667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3" name="Rectangle 982">
              <a:extLst>
                <a:ext uri="{FF2B5EF4-FFF2-40B4-BE49-F238E27FC236}">
                  <a16:creationId xmlns:a16="http://schemas.microsoft.com/office/drawing/2014/main" id="{12F23FFC-1840-E1D5-01C2-22FD3A94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E6B38FBF-4105-88E1-C146-95EC7940F12C}"/>
              </a:ext>
            </a:extLst>
          </p:cNvPr>
          <p:cNvGrpSpPr/>
          <p:nvPr/>
        </p:nvGrpSpPr>
        <p:grpSpPr>
          <a:xfrm>
            <a:off x="8225857" y="1596572"/>
            <a:ext cx="1765726" cy="4034752"/>
            <a:chOff x="1484027" y="1706480"/>
            <a:chExt cx="1765726" cy="4034752"/>
          </a:xfrm>
        </p:grpSpPr>
        <p:sp>
          <p:nvSpPr>
            <p:cNvPr id="44" name="Rectangle 24">
              <a:extLst>
                <a:ext uri="{FF2B5EF4-FFF2-40B4-BE49-F238E27FC236}">
                  <a16:creationId xmlns:a16="http://schemas.microsoft.com/office/drawing/2014/main" id="{EEC90688-6FBE-D802-58B5-B59AB8B5F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" name="Text Box 26">
              <a:extLst>
                <a:ext uri="{FF2B5EF4-FFF2-40B4-BE49-F238E27FC236}">
                  <a16:creationId xmlns:a16="http://schemas.microsoft.com/office/drawing/2014/main" id="{713BE47A-EDB6-11AA-8A8B-187F3D4DCD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D0083161-852C-9C63-4384-F45175589EED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612C5163-80A2-6B6B-3B41-F89A71037ECC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82F21B08-AC9D-D3D3-A0BF-CCAC80DCDF52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BCD98855-6436-EFF4-D82E-A4481FF9C935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40717254"/>
      </p:ext>
    </p:extLst>
  </p:cSld>
  <p:clrMapOvr>
    <a:masterClrMapping/>
  </p:clrMapOvr>
  <p:transition spd="slow"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609" name="Rectangle 3">
            <a:extLst>
              <a:ext uri="{FF2B5EF4-FFF2-40B4-BE49-F238E27FC236}">
                <a16:creationId xmlns:a16="http://schemas.microsoft.com/office/drawing/2014/main" id="{206E5658-AD06-5B45-9559-3CE607888606}"/>
              </a:ext>
            </a:extLst>
          </p:cNvPr>
          <p:cNvSpPr txBox="1">
            <a:spLocks noChangeArrowheads="1"/>
          </p:cNvSpPr>
          <p:nvPr/>
        </p:nvSpPr>
        <p:spPr>
          <a:xfrm>
            <a:off x="844202" y="1490089"/>
            <a:ext cx="35814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Human protocols: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“what’s the time?”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“I have a question”</a:t>
            </a:r>
          </a:p>
          <a:p>
            <a:pPr marL="349250" indent="-220663"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introductions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10" name="Rectangle 4">
            <a:extLst>
              <a:ext uri="{FF2B5EF4-FFF2-40B4-BE49-F238E27FC236}">
                <a16:creationId xmlns:a16="http://schemas.microsoft.com/office/drawing/2014/main" id="{9D396FB4-4702-8A46-BFF5-B81AA58972AF}"/>
              </a:ext>
            </a:extLst>
          </p:cNvPr>
          <p:cNvSpPr txBox="1">
            <a:spLocks noChangeArrowheads="1"/>
          </p:cNvSpPr>
          <p:nvPr/>
        </p:nvSpPr>
        <p:spPr>
          <a:xfrm>
            <a:off x="5182172" y="1500137"/>
            <a:ext cx="5780439" cy="259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protocols: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computers (devices) rather than humans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all communication activity in Internet governed by protocols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D53E871-92D8-754E-98DE-E8454C077808}"/>
              </a:ext>
            </a:extLst>
          </p:cNvPr>
          <p:cNvGrpSpPr/>
          <p:nvPr/>
        </p:nvGrpSpPr>
        <p:grpSpPr>
          <a:xfrm>
            <a:off x="5192221" y="3708643"/>
            <a:ext cx="5860823" cy="2568587"/>
            <a:chOff x="5573361" y="3999310"/>
            <a:chExt cx="5860823" cy="2568587"/>
          </a:xfrm>
        </p:grpSpPr>
        <p:sp>
          <p:nvSpPr>
            <p:cNvPr id="612" name="Rectangle 5">
              <a:extLst>
                <a:ext uri="{FF2B5EF4-FFF2-40B4-BE49-F238E27FC236}">
                  <a16:creationId xmlns:a16="http://schemas.microsoft.com/office/drawing/2014/main" id="{638623C1-C1BD-AA44-B5D3-D4E898177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361" y="4205697"/>
              <a:ext cx="5720151" cy="2362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20000"/>
                </a:spcBef>
                <a:buClr>
                  <a:schemeClr val="accent2"/>
                </a:buClr>
                <a:buSzPct val="85000"/>
                <a:buFont typeface="Wingdings" pitchFamily="2" charset="2"/>
                <a:buNone/>
              </a:pP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Protocols</a:t>
              </a:r>
              <a:r>
                <a:rPr lang="en-US" altLang="en-US" sz="2800" i="1" dirty="0">
                  <a:latin typeface="+mn-lt"/>
                </a:rPr>
                <a:t> define the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format</a:t>
              </a:r>
              <a:r>
                <a:rPr lang="en-US" altLang="en-US" sz="2800" i="1" dirty="0">
                  <a:latin typeface="+mn-lt"/>
                </a:rPr>
                <a:t>,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order</a:t>
              </a:r>
              <a:r>
                <a:rPr lang="en-US" altLang="en-US" sz="2800" i="1" dirty="0">
                  <a:latin typeface="+mn-lt"/>
                </a:rPr>
                <a:t> of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messages sent and received</a:t>
              </a:r>
              <a:r>
                <a:rPr lang="en-US" altLang="en-US" sz="2800" i="1" dirty="0">
                  <a:latin typeface="+mn-lt"/>
                </a:rPr>
                <a:t> among network entities, and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actions taken</a:t>
              </a:r>
              <a:r>
                <a:rPr lang="en-US" altLang="en-US" sz="2800" i="1" dirty="0">
                  <a:latin typeface="+mn-lt"/>
                </a:rPr>
                <a:t> on message transmission, receipt</a:t>
              </a:r>
              <a:r>
                <a:rPr lang="en-US" altLang="en-US" i="1" dirty="0">
                  <a:solidFill>
                    <a:srgbClr val="FF0000"/>
                  </a:solidFill>
                  <a:latin typeface="+mn-lt"/>
                </a:rPr>
                <a:t> </a:t>
              </a:r>
            </a:p>
          </p:txBody>
        </p:sp>
        <p:sp>
          <p:nvSpPr>
            <p:cNvPr id="613" name="Rectangle 6">
              <a:extLst>
                <a:ext uri="{FF2B5EF4-FFF2-40B4-BE49-F238E27FC236}">
                  <a16:creationId xmlns:a16="http://schemas.microsoft.com/office/drawing/2014/main" id="{4BB2FBA9-962F-5D48-9F9D-959DBE62A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745" y="3999310"/>
              <a:ext cx="5780439" cy="2362200"/>
            </a:xfrm>
            <a:prstGeom prst="rect">
              <a:avLst/>
            </a:prstGeom>
            <a:noFill/>
            <a:ln w="19050">
              <a:solidFill>
                <a:srgbClr val="0000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Times New Roman" panose="02020603050405020304" pitchFamily="18" charset="0"/>
              </a:endParaRPr>
            </a:p>
          </p:txBody>
        </p:sp>
      </p:grpSp>
      <p:sp>
        <p:nvSpPr>
          <p:cNvPr id="9" name="Rectangle 3">
            <a:extLst>
              <a:ext uri="{FF2B5EF4-FFF2-40B4-BE49-F238E27FC236}">
                <a16:creationId xmlns:a16="http://schemas.microsoft.com/office/drawing/2014/main" id="{5C4EF36E-7FBB-D046-BD23-68A2AE89588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3843823"/>
            <a:ext cx="3581400" cy="20659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Rules for: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messages sent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actions taken when message received, or other events</a:t>
            </a: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AE2BFFF5-C0D1-DE46-8808-B7F7F61640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0174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0" grpId="0"/>
      <p:bldP spid="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5FDA5BE8-E15B-EA45-8818-A68BEA678236}"/>
              </a:ext>
            </a:extLst>
          </p:cNvPr>
          <p:cNvSpPr txBox="1">
            <a:spLocks noChangeArrowheads="1"/>
          </p:cNvSpPr>
          <p:nvPr/>
        </p:nvSpPr>
        <p:spPr>
          <a:xfrm>
            <a:off x="885095" y="1371600"/>
            <a:ext cx="8153400" cy="685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A human protocol and a computer network protocol: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CD43C19F-41ED-3443-B50D-7AA2E735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0344" y="5862638"/>
            <a:ext cx="5511891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Q: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other human protocols? </a:t>
            </a:r>
          </a:p>
        </p:txBody>
      </p:sp>
      <p:pic>
        <p:nvPicPr>
          <p:cNvPr id="13" name="Picture 62" descr="Alice">
            <a:extLst>
              <a:ext uri="{FF2B5EF4-FFF2-40B4-BE49-F238E27FC236}">
                <a16:creationId xmlns:a16="http://schemas.microsoft.com/office/drawing/2014/main" id="{6AC32637-72CC-184C-8EF2-C7474809C0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7642" y="2314576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63" descr="Bob">
            <a:extLst>
              <a:ext uri="{FF2B5EF4-FFF2-40B4-BE49-F238E27FC236}">
                <a16:creationId xmlns:a16="http://schemas.microsoft.com/office/drawing/2014/main" id="{0C9653DB-36BF-FC4E-96D5-398A63E280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6992" y="2709863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2A0AB36B-394C-B44E-9FDF-B5332733F92C}"/>
              </a:ext>
            </a:extLst>
          </p:cNvPr>
          <p:cNvGrpSpPr/>
          <p:nvPr/>
        </p:nvGrpSpPr>
        <p:grpSpPr>
          <a:xfrm>
            <a:off x="2925329" y="2422526"/>
            <a:ext cx="1762125" cy="563562"/>
            <a:chOff x="2925329" y="2422526"/>
            <a:chExt cx="1762125" cy="563562"/>
          </a:xfrm>
        </p:grpSpPr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AF107355-7D98-0B44-975B-CBF0C39942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329" y="2709863"/>
              <a:ext cx="1762125" cy="2762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Text Box 64">
              <a:extLst>
                <a:ext uri="{FF2B5EF4-FFF2-40B4-BE49-F238E27FC236}">
                  <a16:creationId xmlns:a16="http://schemas.microsoft.com/office/drawing/2014/main" id="{E3C8F55E-81A4-6845-B300-C80C498A8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6654" y="2422526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770EA7E-36C8-3342-B70C-2DA2FD8C7B3E}"/>
              </a:ext>
            </a:extLst>
          </p:cNvPr>
          <p:cNvGrpSpPr/>
          <p:nvPr/>
        </p:nvGrpSpPr>
        <p:grpSpPr>
          <a:xfrm>
            <a:off x="2617354" y="3046413"/>
            <a:ext cx="2085975" cy="584200"/>
            <a:chOff x="2617354" y="3046413"/>
            <a:chExt cx="2085975" cy="584200"/>
          </a:xfrm>
        </p:grpSpPr>
        <p:sp>
          <p:nvSpPr>
            <p:cNvPr id="16" name="Line 66">
              <a:extLst>
                <a:ext uri="{FF2B5EF4-FFF2-40B4-BE49-F238E27FC236}">
                  <a16:creationId xmlns:a16="http://schemas.microsoft.com/office/drawing/2014/main" id="{7BC224F4-2A52-C946-B3A2-501E3BADDE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7354" y="3268663"/>
              <a:ext cx="2085975" cy="3619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Text Box 67">
              <a:extLst>
                <a:ext uri="{FF2B5EF4-FFF2-40B4-BE49-F238E27FC236}">
                  <a16:creationId xmlns:a16="http://schemas.microsoft.com/office/drawing/2014/main" id="{EF38DB23-31AC-F649-B4F9-0760E840DF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7129" y="3046413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148AFC4-3C67-AC4E-9DBE-C6C666348971}"/>
              </a:ext>
            </a:extLst>
          </p:cNvPr>
          <p:cNvGrpSpPr/>
          <p:nvPr/>
        </p:nvGrpSpPr>
        <p:grpSpPr>
          <a:xfrm>
            <a:off x="2601479" y="3632201"/>
            <a:ext cx="2162175" cy="708025"/>
            <a:chOff x="2601479" y="3632201"/>
            <a:chExt cx="2162175" cy="708025"/>
          </a:xfrm>
        </p:grpSpPr>
        <p:sp>
          <p:nvSpPr>
            <p:cNvPr id="18" name="Line 70">
              <a:extLst>
                <a:ext uri="{FF2B5EF4-FFF2-40B4-BE49-F238E27FC236}">
                  <a16:creationId xmlns:a16="http://schemas.microsoft.com/office/drawing/2014/main" id="{D7E081E5-97A2-4147-A169-A6935464DF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1479" y="3700463"/>
              <a:ext cx="2162175" cy="4381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9" name="Group 72">
              <a:extLst>
                <a:ext uri="{FF2B5EF4-FFF2-40B4-BE49-F238E27FC236}">
                  <a16:creationId xmlns:a16="http://schemas.microsoft.com/office/drawing/2014/main" id="{A01E23B5-0258-7C4C-BA5D-199419A7F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8693" y="3632201"/>
              <a:ext cx="974725" cy="708025"/>
              <a:chOff x="773" y="2747"/>
              <a:chExt cx="614" cy="446"/>
            </a:xfrm>
          </p:grpSpPr>
          <p:sp>
            <p:nvSpPr>
              <p:cNvPr id="20" name="Rectangle 71">
                <a:extLst>
                  <a:ext uri="{FF2B5EF4-FFF2-40B4-BE49-F238E27FC236}">
                    <a16:creationId xmlns:a16="http://schemas.microsoft.com/office/drawing/2014/main" id="{66DE04EC-3AB2-4545-8A40-349D717B3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2790"/>
                <a:ext cx="588" cy="3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Text Box 69">
                <a:extLst>
                  <a:ext uri="{FF2B5EF4-FFF2-40B4-BE49-F238E27FC236}">
                    <a16:creationId xmlns:a16="http://schemas.microsoft.com/office/drawing/2014/main" id="{74B04ADF-02C6-6943-8532-39BACC3ED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3" y="2747"/>
                <a:ext cx="614" cy="44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Got the</a:t>
                </a:r>
              </a:p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time?</a:t>
                </a:r>
              </a:p>
            </p:txBody>
          </p:sp>
        </p:grp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746F316-9DC6-CE4A-B297-F2AB0B6A4762}"/>
              </a:ext>
            </a:extLst>
          </p:cNvPr>
          <p:cNvGrpSpPr/>
          <p:nvPr/>
        </p:nvGrpSpPr>
        <p:grpSpPr>
          <a:xfrm>
            <a:off x="2763404" y="4271963"/>
            <a:ext cx="1952625" cy="466731"/>
            <a:chOff x="2763404" y="4271963"/>
            <a:chExt cx="1952625" cy="466731"/>
          </a:xfrm>
        </p:grpSpPr>
        <p:sp>
          <p:nvSpPr>
            <p:cNvPr id="22" name="Line 73">
              <a:extLst>
                <a:ext uri="{FF2B5EF4-FFF2-40B4-BE49-F238E27FC236}">
                  <a16:creationId xmlns:a16="http://schemas.microsoft.com/office/drawing/2014/main" id="{33CD3426-2C89-A640-B8D9-4426CF1B0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63404" y="4271963"/>
              <a:ext cx="1952625" cy="33337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3" name="Group 76">
              <a:extLst>
                <a:ext uri="{FF2B5EF4-FFF2-40B4-BE49-F238E27FC236}">
                  <a16:creationId xmlns:a16="http://schemas.microsoft.com/office/drawing/2014/main" id="{A6420C74-64CF-2247-8D4B-DD2DBFA6F7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3304" y="4276731"/>
              <a:ext cx="796925" cy="461963"/>
              <a:chOff x="1046" y="2771"/>
              <a:chExt cx="502" cy="291"/>
            </a:xfrm>
          </p:grpSpPr>
          <p:sp>
            <p:nvSpPr>
              <p:cNvPr id="24" name="Rectangle 75">
                <a:extLst>
                  <a:ext uri="{FF2B5EF4-FFF2-40B4-BE49-F238E27FC236}">
                    <a16:creationId xmlns:a16="http://schemas.microsoft.com/office/drawing/2014/main" id="{D5183736-BE0E-AB46-AFBB-CE022786D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820"/>
                <a:ext cx="444" cy="1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Text Box 74">
                <a:extLst>
                  <a:ext uri="{FF2B5EF4-FFF2-40B4-BE49-F238E27FC236}">
                    <a16:creationId xmlns:a16="http://schemas.microsoft.com/office/drawing/2014/main" id="{1F4F822A-BED8-454A-AAC2-A1B3AFF6B9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6" y="2771"/>
                <a:ext cx="462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dirty="0">
                    <a:latin typeface="Calibri" panose="020F0502020204030204" pitchFamily="34" charset="0"/>
                    <a:cs typeface="Calibri" panose="020F0502020204030204" pitchFamily="34" charset="0"/>
                  </a:rPr>
                  <a:t>2:00</a:t>
                </a:r>
              </a:p>
            </p:txBody>
          </p:sp>
        </p:grpSp>
      </p:grpSp>
      <p:sp>
        <p:nvSpPr>
          <p:cNvPr id="37" name="Line 101">
            <a:extLst>
              <a:ext uri="{FF2B5EF4-FFF2-40B4-BE49-F238E27FC236}">
                <a16:creationId xmlns:a16="http://schemas.microsoft.com/office/drawing/2014/main" id="{CAF66A4D-D465-0449-A83A-EAD8BADEBC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145" y="2115345"/>
            <a:ext cx="0" cy="3573462"/>
          </a:xfrm>
          <a:prstGeom prst="line">
            <a:avLst/>
          </a:prstGeom>
          <a:noFill/>
          <a:ln w="19050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38" name="Group 105">
            <a:extLst>
              <a:ext uri="{FF2B5EF4-FFF2-40B4-BE49-F238E27FC236}">
                <a16:creationId xmlns:a16="http://schemas.microsoft.com/office/drawing/2014/main" id="{CC2D24A5-7C64-F545-A05A-3752F815F89F}"/>
              </a:ext>
            </a:extLst>
          </p:cNvPr>
          <p:cNvGrpSpPr>
            <a:grpSpLocks/>
          </p:cNvGrpSpPr>
          <p:nvPr/>
        </p:nvGrpSpPr>
        <p:grpSpPr bwMode="auto">
          <a:xfrm>
            <a:off x="5403417" y="4910138"/>
            <a:ext cx="720725" cy="396875"/>
            <a:chOff x="2198" y="3221"/>
            <a:chExt cx="454" cy="250"/>
          </a:xfrm>
        </p:grpSpPr>
        <p:sp>
          <p:nvSpPr>
            <p:cNvPr id="39" name="Rectangle 104">
              <a:extLst>
                <a:ext uri="{FF2B5EF4-FFF2-40B4-BE49-F238E27FC236}">
                  <a16:creationId xmlns:a16="http://schemas.microsoft.com/office/drawing/2014/main" id="{6BF887FC-DA49-BC42-A376-A29D67B8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Text Box 102">
              <a:extLst>
                <a:ext uri="{FF2B5EF4-FFF2-40B4-BE49-F238E27FC236}">
                  <a16:creationId xmlns:a16="http://schemas.microsoft.com/office/drawing/2014/main" id="{FD6E114D-BB61-5A43-A6C4-EB93B477D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 dirty="0">
                  <a:latin typeface="Calibri" panose="020F0502020204030204" pitchFamily="34" charset="0"/>
                  <a:cs typeface="Calibri" panose="020F0502020204030204" pitchFamily="34" charset="0"/>
                </a:rPr>
                <a:t>time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0CD6B86A-6F1B-0548-9764-136C60D90701}"/>
              </a:ext>
            </a:extLst>
          </p:cNvPr>
          <p:cNvGrpSpPr/>
          <p:nvPr/>
        </p:nvGrpSpPr>
        <p:grpSpPr>
          <a:xfrm>
            <a:off x="6786129" y="3255963"/>
            <a:ext cx="2216150" cy="589096"/>
            <a:chOff x="6786129" y="3255963"/>
            <a:chExt cx="2216150" cy="589096"/>
          </a:xfrm>
        </p:grpSpPr>
        <p:sp>
          <p:nvSpPr>
            <p:cNvPr id="28" name="Line 90">
              <a:extLst>
                <a:ext uri="{FF2B5EF4-FFF2-40B4-BE49-F238E27FC236}">
                  <a16:creationId xmlns:a16="http://schemas.microsoft.com/office/drawing/2014/main" id="{BE73EB41-048F-AA4A-A7C0-5C13D2C22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6129" y="3255963"/>
              <a:ext cx="2216150" cy="398463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Rectangle 92">
              <a:extLst>
                <a:ext uri="{FF2B5EF4-FFF2-40B4-BE49-F238E27FC236}">
                  <a16:creationId xmlns:a16="http://schemas.microsoft.com/office/drawing/2014/main" id="{3D5059BF-BB04-1840-B77C-F70CB09CD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104" y="3278188"/>
              <a:ext cx="1438275" cy="3937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Text Box 91">
              <a:extLst>
                <a:ext uri="{FF2B5EF4-FFF2-40B4-BE49-F238E27FC236}">
                  <a16:creationId xmlns:a16="http://schemas.microsoft.com/office/drawing/2014/main" id="{8B99F7C9-41C0-E948-A1F8-DBFF6271EF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5853" y="3279776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response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B3F6BB2A-A83B-6E42-97C8-7ABAD5335595}"/>
              </a:ext>
            </a:extLst>
          </p:cNvPr>
          <p:cNvGrpSpPr/>
          <p:nvPr/>
        </p:nvGrpSpPr>
        <p:grpSpPr>
          <a:xfrm>
            <a:off x="6833754" y="4448176"/>
            <a:ext cx="2343150" cy="461665"/>
            <a:chOff x="6833754" y="4448176"/>
            <a:chExt cx="2343150" cy="461665"/>
          </a:xfrm>
        </p:grpSpPr>
        <p:sp>
          <p:nvSpPr>
            <p:cNvPr id="26" name="Line 85">
              <a:extLst>
                <a:ext uri="{FF2B5EF4-FFF2-40B4-BE49-F238E27FC236}">
                  <a16:creationId xmlns:a16="http://schemas.microsoft.com/office/drawing/2014/main" id="{45CDA1E6-D436-1747-9985-487C3C2A7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33754" y="4464051"/>
              <a:ext cx="2343150" cy="4286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Rectangle 99">
              <a:extLst>
                <a:ext uri="{FF2B5EF4-FFF2-40B4-BE49-F238E27FC236}">
                  <a16:creationId xmlns:a16="http://schemas.microsoft.com/office/drawing/2014/main" id="{0522444E-A828-BE46-A531-855D0C77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2104" y="4562476"/>
              <a:ext cx="919163" cy="295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Text Box 100">
              <a:extLst>
                <a:ext uri="{FF2B5EF4-FFF2-40B4-BE49-F238E27FC236}">
                  <a16:creationId xmlns:a16="http://schemas.microsoft.com/office/drawing/2014/main" id="{D6A3FC64-B8C3-524A-97EA-7601A8235E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8767" y="4448176"/>
              <a:ext cx="8819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&lt;file&gt;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CDE2E27-ED1E-7344-9B31-50A4E5C09D16}"/>
              </a:ext>
            </a:extLst>
          </p:cNvPr>
          <p:cNvGrpSpPr/>
          <p:nvPr/>
        </p:nvGrpSpPr>
        <p:grpSpPr>
          <a:xfrm>
            <a:off x="6848042" y="2620963"/>
            <a:ext cx="2176462" cy="565283"/>
            <a:chOff x="6848042" y="2620963"/>
            <a:chExt cx="2176462" cy="565283"/>
          </a:xfrm>
        </p:grpSpPr>
        <p:sp>
          <p:nvSpPr>
            <p:cNvPr id="27" name="Line 89">
              <a:extLst>
                <a:ext uri="{FF2B5EF4-FFF2-40B4-BE49-F238E27FC236}">
                  <a16:creationId xmlns:a16="http://schemas.microsoft.com/office/drawing/2014/main" id="{ABF41D13-8507-D844-86E0-3E5322573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8042" y="2749551"/>
              <a:ext cx="2176462" cy="347662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Rectangle 52">
              <a:extLst>
                <a:ext uri="{FF2B5EF4-FFF2-40B4-BE49-F238E27FC236}">
                  <a16:creationId xmlns:a16="http://schemas.microsoft.com/office/drawing/2014/main" id="{3880A042-2FB6-1941-9EF6-2BBEF497D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3792" y="2689226"/>
              <a:ext cx="1365250" cy="4397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Text Box 91">
              <a:extLst>
                <a:ext uri="{FF2B5EF4-FFF2-40B4-BE49-F238E27FC236}">
                  <a16:creationId xmlns:a16="http://schemas.microsoft.com/office/drawing/2014/main" id="{520D7CEC-5ABE-CB47-A52E-8A54D3A49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0303" y="2620963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request</a:t>
              </a:r>
            </a:p>
          </p:txBody>
        </p:sp>
      </p:grpSp>
      <p:grpSp>
        <p:nvGrpSpPr>
          <p:cNvPr id="43" name="Group 57">
            <a:extLst>
              <a:ext uri="{FF2B5EF4-FFF2-40B4-BE49-F238E27FC236}">
                <a16:creationId xmlns:a16="http://schemas.microsoft.com/office/drawing/2014/main" id="{4A4CE652-658D-B343-B65F-6AC8513C167B}"/>
              </a:ext>
            </a:extLst>
          </p:cNvPr>
          <p:cNvGrpSpPr>
            <a:grpSpLocks/>
          </p:cNvGrpSpPr>
          <p:nvPr/>
        </p:nvGrpSpPr>
        <p:grpSpPr bwMode="auto">
          <a:xfrm>
            <a:off x="9080067" y="2720976"/>
            <a:ext cx="357186" cy="755650"/>
            <a:chOff x="4140" y="429"/>
            <a:chExt cx="1425" cy="2396"/>
          </a:xfrm>
        </p:grpSpPr>
        <p:sp>
          <p:nvSpPr>
            <p:cNvPr id="44" name="Freeform 58">
              <a:extLst>
                <a:ext uri="{FF2B5EF4-FFF2-40B4-BE49-F238E27FC236}">
                  <a16:creationId xmlns:a16="http://schemas.microsoft.com/office/drawing/2014/main" id="{ADF25789-D94D-6440-A211-5DCCB02C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Rectangle 59">
              <a:extLst>
                <a:ext uri="{FF2B5EF4-FFF2-40B4-BE49-F238E27FC236}">
                  <a16:creationId xmlns:a16="http://schemas.microsoft.com/office/drawing/2014/main" id="{E3F6D782-AA2A-884C-8F31-18FB963D4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Freeform 60">
              <a:extLst>
                <a:ext uri="{FF2B5EF4-FFF2-40B4-BE49-F238E27FC236}">
                  <a16:creationId xmlns:a16="http://schemas.microsoft.com/office/drawing/2014/main" id="{8E62C232-6002-7B40-98F7-09DFB865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Freeform 61">
              <a:extLst>
                <a:ext uri="{FF2B5EF4-FFF2-40B4-BE49-F238E27FC236}">
                  <a16:creationId xmlns:a16="http://schemas.microsoft.com/office/drawing/2014/main" id="{4AE6A750-54A6-B943-91AB-340390A7C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Rectangle 62">
              <a:extLst>
                <a:ext uri="{FF2B5EF4-FFF2-40B4-BE49-F238E27FC236}">
                  <a16:creationId xmlns:a16="http://schemas.microsoft.com/office/drawing/2014/main" id="{E71E8CB8-4382-3242-ABC5-C14F81AC8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49" name="Group 63">
              <a:extLst>
                <a:ext uri="{FF2B5EF4-FFF2-40B4-BE49-F238E27FC236}">
                  <a16:creationId xmlns:a16="http://schemas.microsoft.com/office/drawing/2014/main" id="{E7EC998A-9B7F-0746-ABE8-80C8192CA7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4" name="AutoShape 64">
                <a:extLst>
                  <a:ext uri="{FF2B5EF4-FFF2-40B4-BE49-F238E27FC236}">
                    <a16:creationId xmlns:a16="http://schemas.microsoft.com/office/drawing/2014/main" id="{89BFB453-7EA4-7040-A1A5-7D0E5E721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5" name="AutoShape 65">
                <a:extLst>
                  <a:ext uri="{FF2B5EF4-FFF2-40B4-BE49-F238E27FC236}">
                    <a16:creationId xmlns:a16="http://schemas.microsoft.com/office/drawing/2014/main" id="{DD4207D9-1C2C-A642-874A-C950D1B2F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0" name="Rectangle 66">
              <a:extLst>
                <a:ext uri="{FF2B5EF4-FFF2-40B4-BE49-F238E27FC236}">
                  <a16:creationId xmlns:a16="http://schemas.microsoft.com/office/drawing/2014/main" id="{B93B87B1-D6FF-1A43-AFA9-2F4308B46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1" name="Group 67">
              <a:extLst>
                <a:ext uri="{FF2B5EF4-FFF2-40B4-BE49-F238E27FC236}">
                  <a16:creationId xmlns:a16="http://schemas.microsoft.com/office/drawing/2014/main" id="{38088FF7-02F0-DB41-8855-F8E64BFD62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2" name="AutoShape 68">
                <a:extLst>
                  <a:ext uri="{FF2B5EF4-FFF2-40B4-BE49-F238E27FC236}">
                    <a16:creationId xmlns:a16="http://schemas.microsoft.com/office/drawing/2014/main" id="{2800C9B7-CBF6-284C-B26D-9F63F319D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3" name="AutoShape 69">
                <a:extLst>
                  <a:ext uri="{FF2B5EF4-FFF2-40B4-BE49-F238E27FC236}">
                    <a16:creationId xmlns:a16="http://schemas.microsoft.com/office/drawing/2014/main" id="{96A6E1AD-EAAE-7447-A0BC-68D76E1B9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2" name="Rectangle 70">
              <a:extLst>
                <a:ext uri="{FF2B5EF4-FFF2-40B4-BE49-F238E27FC236}">
                  <a16:creationId xmlns:a16="http://schemas.microsoft.com/office/drawing/2014/main" id="{81E7EE8D-57F7-6848-B16A-D11B811B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Rectangle 71">
              <a:extLst>
                <a:ext uri="{FF2B5EF4-FFF2-40B4-BE49-F238E27FC236}">
                  <a16:creationId xmlns:a16="http://schemas.microsoft.com/office/drawing/2014/main" id="{0C489C2A-C1EE-ED4E-915C-600DF0A7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4" name="Group 72">
              <a:extLst>
                <a:ext uri="{FF2B5EF4-FFF2-40B4-BE49-F238E27FC236}">
                  <a16:creationId xmlns:a16="http://schemas.microsoft.com/office/drawing/2014/main" id="{3D5AED95-1F84-444D-A859-E38C83F838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0" name="AutoShape 73">
                <a:extLst>
                  <a:ext uri="{FF2B5EF4-FFF2-40B4-BE49-F238E27FC236}">
                    <a16:creationId xmlns:a16="http://schemas.microsoft.com/office/drawing/2014/main" id="{A9389B09-349A-964B-85BC-37C0E562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AutoShape 74">
                <a:extLst>
                  <a:ext uri="{FF2B5EF4-FFF2-40B4-BE49-F238E27FC236}">
                    <a16:creationId xmlns:a16="http://schemas.microsoft.com/office/drawing/2014/main" id="{4ACE943E-F10C-654A-BD48-143DEEAAE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5" name="Freeform 75">
              <a:extLst>
                <a:ext uri="{FF2B5EF4-FFF2-40B4-BE49-F238E27FC236}">
                  <a16:creationId xmlns:a16="http://schemas.microsoft.com/office/drawing/2014/main" id="{9F74734C-9E68-9045-A6CE-133984B96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6" name="Group 76">
              <a:extLst>
                <a:ext uri="{FF2B5EF4-FFF2-40B4-BE49-F238E27FC236}">
                  <a16:creationId xmlns:a16="http://schemas.microsoft.com/office/drawing/2014/main" id="{99AB90FB-10F4-8646-A5E4-C5948E7CAD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" name="AutoShape 77">
                <a:extLst>
                  <a:ext uri="{FF2B5EF4-FFF2-40B4-BE49-F238E27FC236}">
                    <a16:creationId xmlns:a16="http://schemas.microsoft.com/office/drawing/2014/main" id="{7F4F7BD0-881C-EA41-BF03-C3C7AA0E1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9" name="AutoShape 78">
                <a:extLst>
                  <a:ext uri="{FF2B5EF4-FFF2-40B4-BE49-F238E27FC236}">
                    <a16:creationId xmlns:a16="http://schemas.microsoft.com/office/drawing/2014/main" id="{82794333-9BCA-1844-811D-E175BCA1C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7" name="Rectangle 79">
              <a:extLst>
                <a:ext uri="{FF2B5EF4-FFF2-40B4-BE49-F238E27FC236}">
                  <a16:creationId xmlns:a16="http://schemas.microsoft.com/office/drawing/2014/main" id="{68D85044-2238-9042-992D-932AE7A07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Freeform 80">
              <a:extLst>
                <a:ext uri="{FF2B5EF4-FFF2-40B4-BE49-F238E27FC236}">
                  <a16:creationId xmlns:a16="http://schemas.microsoft.com/office/drawing/2014/main" id="{E6A4A31B-CB3E-DB4B-8D15-11D8649E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Freeform 81">
              <a:extLst>
                <a:ext uri="{FF2B5EF4-FFF2-40B4-BE49-F238E27FC236}">
                  <a16:creationId xmlns:a16="http://schemas.microsoft.com/office/drawing/2014/main" id="{F52D98EE-0DD8-4D4C-98E3-A45D68AE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Oval 82">
              <a:extLst>
                <a:ext uri="{FF2B5EF4-FFF2-40B4-BE49-F238E27FC236}">
                  <a16:creationId xmlns:a16="http://schemas.microsoft.com/office/drawing/2014/main" id="{490E9F0F-6592-0E4D-A291-EBC6AB463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Freeform 83">
              <a:extLst>
                <a:ext uri="{FF2B5EF4-FFF2-40B4-BE49-F238E27FC236}">
                  <a16:creationId xmlns:a16="http://schemas.microsoft.com/office/drawing/2014/main" id="{250F3DCA-32F4-CC4A-891A-B30F6D8EC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AutoShape 84">
              <a:extLst>
                <a:ext uri="{FF2B5EF4-FFF2-40B4-BE49-F238E27FC236}">
                  <a16:creationId xmlns:a16="http://schemas.microsoft.com/office/drawing/2014/main" id="{6DF44EB1-30B7-8E4A-A62D-94C2ECCAE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AutoShape 85">
              <a:extLst>
                <a:ext uri="{FF2B5EF4-FFF2-40B4-BE49-F238E27FC236}">
                  <a16:creationId xmlns:a16="http://schemas.microsoft.com/office/drawing/2014/main" id="{1E80FD31-CF6D-E841-82CE-8485CA393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Oval 86">
              <a:extLst>
                <a:ext uri="{FF2B5EF4-FFF2-40B4-BE49-F238E27FC236}">
                  <a16:creationId xmlns:a16="http://schemas.microsoft.com/office/drawing/2014/main" id="{A6798635-53B6-DB47-8748-A593507CD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Oval 87">
              <a:extLst>
                <a:ext uri="{FF2B5EF4-FFF2-40B4-BE49-F238E27FC236}">
                  <a16:creationId xmlns:a16="http://schemas.microsoft.com/office/drawing/2014/main" id="{37BB0D05-8767-CF4E-8C65-67C1D8D3F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Oval 88">
              <a:extLst>
                <a:ext uri="{FF2B5EF4-FFF2-40B4-BE49-F238E27FC236}">
                  <a16:creationId xmlns:a16="http://schemas.microsoft.com/office/drawing/2014/main" id="{FA7F2C7C-7482-A14C-87FE-F9538208A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Rectangle 89">
              <a:extLst>
                <a:ext uri="{FF2B5EF4-FFF2-40B4-BE49-F238E27FC236}">
                  <a16:creationId xmlns:a16="http://schemas.microsoft.com/office/drawing/2014/main" id="{9D056117-88A7-394A-A294-1A033CE4F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76" name="Group 90">
            <a:extLst>
              <a:ext uri="{FF2B5EF4-FFF2-40B4-BE49-F238E27FC236}">
                <a16:creationId xmlns:a16="http://schemas.microsoft.com/office/drawing/2014/main" id="{95F59C81-FDB0-844F-941B-B561FC589D42}"/>
              </a:ext>
            </a:extLst>
          </p:cNvPr>
          <p:cNvGrpSpPr>
            <a:grpSpLocks/>
          </p:cNvGrpSpPr>
          <p:nvPr/>
        </p:nvGrpSpPr>
        <p:grpSpPr bwMode="auto">
          <a:xfrm>
            <a:off x="5943167" y="2278063"/>
            <a:ext cx="893762" cy="828675"/>
            <a:chOff x="-44" y="1473"/>
            <a:chExt cx="981" cy="1105"/>
          </a:xfrm>
        </p:grpSpPr>
        <p:pic>
          <p:nvPicPr>
            <p:cNvPr id="77" name="Picture 91" descr="desktop_computer_stylized_medium">
              <a:extLst>
                <a:ext uri="{FF2B5EF4-FFF2-40B4-BE49-F238E27FC236}">
                  <a16:creationId xmlns:a16="http://schemas.microsoft.com/office/drawing/2014/main" id="{82B0CE96-D20F-0542-B0DD-F5A7003AAB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" name="Freeform 92">
              <a:extLst>
                <a:ext uri="{FF2B5EF4-FFF2-40B4-BE49-F238E27FC236}">
                  <a16:creationId xmlns:a16="http://schemas.microsoft.com/office/drawing/2014/main" id="{F915E8C7-3CEB-4841-BD57-4B6D62B7028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FE692778-9BBA-824F-8F43-DA909E4E4FB8}"/>
              </a:ext>
            </a:extLst>
          </p:cNvPr>
          <p:cNvGrpSpPr/>
          <p:nvPr/>
        </p:nvGrpSpPr>
        <p:grpSpPr>
          <a:xfrm>
            <a:off x="6666309" y="3902076"/>
            <a:ext cx="2925958" cy="425450"/>
            <a:chOff x="6666309" y="3902076"/>
            <a:chExt cx="2925958" cy="425450"/>
          </a:xfrm>
        </p:grpSpPr>
        <p:sp>
          <p:nvSpPr>
            <p:cNvPr id="31" name="Line 94">
              <a:extLst>
                <a:ext uri="{FF2B5EF4-FFF2-40B4-BE49-F238E27FC236}">
                  <a16:creationId xmlns:a16="http://schemas.microsoft.com/office/drawing/2014/main" id="{1E51E9DA-15A6-C14B-AFD5-A46BE25514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33754" y="3902076"/>
              <a:ext cx="2400300" cy="41910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4E0794-86DC-1F40-8E76-AAAF9B0356E2}"/>
                </a:ext>
              </a:extLst>
            </p:cNvPr>
            <p:cNvSpPr/>
            <p:nvPr/>
          </p:nvSpPr>
          <p:spPr>
            <a:xfrm>
              <a:off x="7315200" y="4021087"/>
              <a:ext cx="1687079" cy="2829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 Box 95">
              <a:extLst>
                <a:ext uri="{FF2B5EF4-FFF2-40B4-BE49-F238E27FC236}">
                  <a16:creationId xmlns:a16="http://schemas.microsoft.com/office/drawing/2014/main" id="{F4BA7FFC-6F32-A047-8695-B7E781EB8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6309" y="3960813"/>
              <a:ext cx="2925958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GET</a:t>
              </a:r>
              <a:r>
                <a:rPr lang="en-US" altLang="en-US" sz="14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sz="1200" dirty="0">
                  <a:latin typeface="+mn-lt"/>
                  <a:cs typeface="Calibri" panose="020F0502020204030204" pitchFamily="34" charset="0"/>
                </a:rPr>
                <a:t>http://gaia.cs.umass.edu/kurose_ross</a:t>
              </a:r>
              <a:endParaRPr lang="en-US" altLang="en-US" dirty="0">
                <a:latin typeface="+mn-lt"/>
                <a:cs typeface="Calibri" panose="020F0502020204030204" pitchFamily="34" charset="0"/>
              </a:endParaRPr>
            </a:p>
          </p:txBody>
        </p:sp>
      </p:grpSp>
      <p:sp>
        <p:nvSpPr>
          <p:cNvPr id="86" name="Slide Number Placeholder 2">
            <a:extLst>
              <a:ext uri="{FF2B5EF4-FFF2-40B4-BE49-F238E27FC236}">
                <a16:creationId xmlns:a16="http://schemas.microsoft.com/office/drawing/2014/main" id="{A02DAD4C-5683-1744-A5AB-F5881D3D36A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3921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lnSpcReduction="100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D50F62E-24AA-E249-A90A-18C2FD2402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344214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7302</TotalTime>
  <Words>5619</Words>
  <Application>Microsoft Macintosh PowerPoint</Application>
  <PresentationFormat>Widescreen</PresentationFormat>
  <Paragraphs>1558</Paragraphs>
  <Slides>61</Slides>
  <Notes>57</Notes>
  <HiddenSlides>8</HiddenSlides>
  <MMClips>0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61</vt:i4>
      </vt:variant>
    </vt:vector>
  </HeadingPairs>
  <TitlesOfParts>
    <vt:vector size="71" baseType="lpstr">
      <vt:lpstr>Arial</vt:lpstr>
      <vt:lpstr>Calibri</vt:lpstr>
      <vt:lpstr>Calibri Light</vt:lpstr>
      <vt:lpstr>Comic Sans MS</vt:lpstr>
      <vt:lpstr>Gill Sans MT</vt:lpstr>
      <vt:lpstr>Roboto</vt:lpstr>
      <vt:lpstr>Times New Roman</vt:lpstr>
      <vt:lpstr>Wingdings</vt:lpstr>
      <vt:lpstr>Office Theme</vt:lpstr>
      <vt:lpstr>Clip</vt:lpstr>
      <vt:lpstr>PowerPoint Presentation</vt:lpstr>
      <vt:lpstr>Chapter 1: introduction</vt:lpstr>
      <vt:lpstr>What is the Internet? </vt:lpstr>
      <vt:lpstr>The Internet: a “nuts and bolts” view</vt:lpstr>
      <vt:lpstr>The Internet: a “nuts and bolts” view</vt:lpstr>
      <vt:lpstr>The Internet: a “services” view</vt:lpstr>
      <vt:lpstr>What’s a protocol?</vt:lpstr>
      <vt:lpstr>What’s a protocol?</vt:lpstr>
      <vt:lpstr>Chapter 1: roadmap</vt:lpstr>
      <vt:lpstr>A closer look at Internet structure</vt:lpstr>
      <vt:lpstr>A closer look at Internet structure</vt:lpstr>
      <vt:lpstr>A closer look at Internet structure</vt:lpstr>
      <vt:lpstr>Access networks and physical media</vt:lpstr>
      <vt:lpstr>Access networks: cable-based access</vt:lpstr>
      <vt:lpstr>Access networks: cable-based access</vt:lpstr>
      <vt:lpstr>Access networks: digital subscriber line (DSL)</vt:lpstr>
      <vt:lpstr>Access networks: home networks</vt:lpstr>
      <vt:lpstr>Wireless access networks</vt:lpstr>
      <vt:lpstr>Access networks: enterprise networks</vt:lpstr>
      <vt:lpstr>Access networks: data center networks</vt:lpstr>
      <vt:lpstr>Host: sends packets of data</vt:lpstr>
      <vt:lpstr>Links: physical media</vt:lpstr>
      <vt:lpstr>Links: physical media</vt:lpstr>
      <vt:lpstr>Links: physical media</vt:lpstr>
      <vt:lpstr>Chapter 1: roadmap</vt:lpstr>
      <vt:lpstr>The network core</vt:lpstr>
      <vt:lpstr>Two key network-core functions</vt:lpstr>
      <vt:lpstr>PowerPoint Presentation</vt:lpstr>
      <vt:lpstr>PowerPoint Presentation</vt:lpstr>
      <vt:lpstr>Packet-switching: store-and-forward</vt:lpstr>
      <vt:lpstr>Packet-switching: queueing</vt:lpstr>
      <vt:lpstr>Packet-switching: queueing</vt:lpstr>
      <vt:lpstr>Alternative to packet switching: circuit switching</vt:lpstr>
      <vt:lpstr>Packet switching versus circuit switching</vt:lpstr>
      <vt:lpstr>Packet switching versus circuit switching</vt:lpstr>
      <vt:lpstr>Chapter 1: roadmap</vt:lpstr>
      <vt:lpstr>How do packet delay and loss occur?</vt:lpstr>
      <vt:lpstr>Packet delay: four sources</vt:lpstr>
      <vt:lpstr>Packet delay: four sources</vt:lpstr>
      <vt:lpstr>Caravan analogy</vt:lpstr>
      <vt:lpstr>Caravan analogy</vt:lpstr>
      <vt:lpstr>Packet queueing delay (revisited)</vt:lpstr>
      <vt:lpstr>“Real” Internet delays and routes</vt:lpstr>
      <vt:lpstr>Real Internet delays and routes</vt:lpstr>
      <vt:lpstr>“Real” Internet delays, routes</vt:lpstr>
      <vt:lpstr>Demo in Class</vt:lpstr>
      <vt:lpstr>Networking tools:  Packet sniffer and analyzer </vt:lpstr>
      <vt:lpstr>Packet loss</vt:lpstr>
      <vt:lpstr>Throughput</vt:lpstr>
      <vt:lpstr>Throughput</vt:lpstr>
      <vt:lpstr>Throughput: network scenario</vt:lpstr>
      <vt:lpstr>Chapter 1: roadmap</vt:lpstr>
      <vt:lpstr>Protocol “layers” and reference models</vt:lpstr>
      <vt:lpstr>Why layering?</vt:lpstr>
      <vt:lpstr>Layered Internet protocol stack</vt:lpstr>
      <vt:lpstr>Services, Layering and Encapsulation</vt:lpstr>
      <vt:lpstr>Services, Layering and Encapsulation</vt:lpstr>
      <vt:lpstr>Services, Layering and Encapsulation</vt:lpstr>
      <vt:lpstr>Services, Layering and Encapsulation</vt:lpstr>
      <vt:lpstr>Encapsulation: an end-end view</vt:lpstr>
      <vt:lpstr>Part I: Layering in Internet protocol stack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Peng, Chunyi</cp:lastModifiedBy>
  <cp:revision>184</cp:revision>
  <dcterms:created xsi:type="dcterms:W3CDTF">2020-01-18T07:24:59Z</dcterms:created>
  <dcterms:modified xsi:type="dcterms:W3CDTF">2023-08-22T11:40:16Z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4044bd30-2ed7-4c9d-9d12-46200872a97b_Enabled">
    <vt:lpwstr>true</vt:lpwstr>
  </property>
  <property fmtid="{D5CDD505-2E9C-101B-9397-08002B2CF9AE}" pid="3" name="MSIP_Label_4044bd30-2ed7-4c9d-9d12-46200872a97b_SetDate">
    <vt:lpwstr>2023-08-22T11:25:35Z</vt:lpwstr>
  </property>
  <property fmtid="{D5CDD505-2E9C-101B-9397-08002B2CF9AE}" pid="4" name="MSIP_Label_4044bd30-2ed7-4c9d-9d12-46200872a97b_Method">
    <vt:lpwstr>Standard</vt:lpwstr>
  </property>
  <property fmtid="{D5CDD505-2E9C-101B-9397-08002B2CF9AE}" pid="5" name="MSIP_Label_4044bd30-2ed7-4c9d-9d12-46200872a97b_Name">
    <vt:lpwstr>defa4170-0d19-0005-0004-bc88714345d2</vt:lpwstr>
  </property>
  <property fmtid="{D5CDD505-2E9C-101B-9397-08002B2CF9AE}" pid="6" name="MSIP_Label_4044bd30-2ed7-4c9d-9d12-46200872a97b_SiteId">
    <vt:lpwstr>4130bd39-7c53-419c-b1e5-8758d6d63f21</vt:lpwstr>
  </property>
  <property fmtid="{D5CDD505-2E9C-101B-9397-08002B2CF9AE}" pid="7" name="MSIP_Label_4044bd30-2ed7-4c9d-9d12-46200872a97b_ActionId">
    <vt:lpwstr>2b6e190f-fc81-4a01-b096-beacc9c68e76</vt:lpwstr>
  </property>
  <property fmtid="{D5CDD505-2E9C-101B-9397-08002B2CF9AE}" pid="8" name="MSIP_Label_4044bd30-2ed7-4c9d-9d12-46200872a97b_ContentBits">
    <vt:lpwstr>0</vt:lpwstr>
  </property>
</Properties>
</file>