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961" r:id="rId2"/>
    <p:sldId id="981" r:id="rId3"/>
    <p:sldId id="516" r:id="rId4"/>
    <p:sldId id="504" r:id="rId5"/>
    <p:sldId id="505" r:id="rId6"/>
    <p:sldId id="975" r:id="rId7"/>
    <p:sldId id="974" r:id="rId8"/>
    <p:sldId id="979" r:id="rId9"/>
    <p:sldId id="976" r:id="rId10"/>
    <p:sldId id="980" r:id="rId11"/>
    <p:sldId id="963" r:id="rId12"/>
    <p:sldId id="964" r:id="rId13"/>
    <p:sldId id="966" r:id="rId14"/>
    <p:sldId id="508" r:id="rId15"/>
    <p:sldId id="507" r:id="rId16"/>
    <p:sldId id="982" r:id="rId17"/>
    <p:sldId id="497" r:id="rId18"/>
    <p:sldId id="977" r:id="rId19"/>
    <p:sldId id="983" r:id="rId20"/>
    <p:sldId id="4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3C6CDF"/>
    <a:srgbClr val="9CDFF9"/>
    <a:srgbClr val="B8C2C9"/>
    <a:srgbClr val="D6DCE0"/>
    <a:srgbClr val="0000A3"/>
    <a:srgbClr val="010086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/>
    <p:restoredTop sz="90612"/>
  </p:normalViewPr>
  <p:slideViewPr>
    <p:cSldViewPr snapToGrid="0" snapToObjects="1">
      <p:cViewPr varScale="1">
        <p:scale>
          <a:sx n="115" d="100"/>
          <a:sy n="115" d="100"/>
        </p:scale>
        <p:origin x="296" y="208"/>
      </p:cViewPr>
      <p:guideLst>
        <p:guide orient="horz" pos="9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8/22/23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Syllabus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4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5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How does it work?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7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D9FC2DB-DC29-5146-9DFE-A39D7FF3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7D467C6-82A2-904B-9FFF-D7F0E092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4E172AA-C303-B549-82C7-136D20C32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30DD52-D4AC-C242-8399-506E70DF3415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4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 Two mechanisms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Basic/Easy parts with higher weights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Be curved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1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31F6797-1746-B544-8B18-54D6185DA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3178680A-4058-D646-84FC-FA1DB783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Name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Department:  CS or others?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PhD, MS, Undergrad (senior/junior)?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Research areas/</a:t>
            </a:r>
            <a:r>
              <a:rPr lang="en-US" altLang="en-US" dirty="0" err="1">
                <a:ea typeface="ＭＳ Ｐゴシック" panose="020B0600070205080204" pitchFamily="34" charset="-128"/>
              </a:rPr>
              <a:t>interestes</a:t>
            </a:r>
            <a:r>
              <a:rPr lang="en-US" altLang="en-US" dirty="0">
                <a:ea typeface="ＭＳ Ｐゴシック" panose="020B0600070205080204" pitchFamily="34" charset="-128"/>
              </a:rPr>
              <a:t> if applicable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27614EDD-DECC-0C4A-A8A4-5CF087F7E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C234C0-A2DC-D042-855B-CE38AFAE79A9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5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Serverless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5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0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6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How does it work?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urdue.edu/homes/chunyi/teaching/cs536-fall23/cs536-fall23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chunyi/teaching/cs536-fall23/cs536-fall2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courses/558671" TargetMode="External"/><Relationship Id="rId2" Type="http://schemas.openxmlformats.org/officeDocument/2006/relationships/hyperlink" Target="https://campuswire.com/c/G6F1FC7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s536-ta@cs.purdue.edu" TargetMode="External"/><Relationship Id="rId4" Type="http://schemas.openxmlformats.org/officeDocument/2006/relationships/hyperlink" Target="https://forms.gle/1PBHc4eGbq2zvem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urdue.edu/homes/chuny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uo536@purdue.edu" TargetMode="External"/><Relationship Id="rId2" Type="http://schemas.openxmlformats.org/officeDocument/2006/relationships/hyperlink" Target="mailto:cs536-ta@cs.purdu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1PBHc4eGbq2zvemN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EB89D-6B33-41DD-C02D-06E0A7D2D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CS536: Data Communication &amp;</a:t>
            </a:r>
            <a:br>
              <a:rPr lang="en-US" dirty="0"/>
            </a:br>
            <a:r>
              <a:rPr lang="en-US" dirty="0"/>
              <a:t>Computer Networks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DF37D3-07AE-0C8E-540D-1B890630A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 err="1"/>
              <a:t>Chunyi</a:t>
            </a:r>
            <a:r>
              <a:rPr lang="en-US" sz="3200" dirty="0"/>
              <a:t> Peng</a:t>
            </a:r>
          </a:p>
          <a:p>
            <a:r>
              <a:rPr lang="en-US" sz="3200" dirty="0"/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246555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D944D2-AA3E-3EDD-7E54-D8BE0093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 </a:t>
            </a:r>
            <a:r>
              <a:rPr lang="en-US" sz="3200" b="1" dirty="0"/>
              <a:t>Be interactive </a:t>
            </a:r>
          </a:p>
          <a:p>
            <a:endParaRPr lang="en-US" sz="3200" b="1" dirty="0"/>
          </a:p>
          <a:p>
            <a:r>
              <a:rPr lang="en-US" sz="3200" dirty="0">
                <a:solidFill>
                  <a:srgbClr val="FF0000"/>
                </a:solidFill>
              </a:rPr>
              <a:t> Your feedback </a:t>
            </a:r>
            <a:r>
              <a:rPr lang="en-US" sz="3200" dirty="0"/>
              <a:t>will be used to tune how to teach CS536 </a:t>
            </a:r>
            <a:r>
              <a:rPr lang="en-US" sz="2800" b="1" dirty="0"/>
              <a:t>Scope: balance between Part I and Part II</a:t>
            </a:r>
          </a:p>
          <a:p>
            <a:pPr lvl="1"/>
            <a:r>
              <a:rPr lang="en-US" sz="2800" b="1" dirty="0"/>
              <a:t>Difficulty levels</a:t>
            </a:r>
            <a:r>
              <a:rPr lang="en-US" sz="2800" dirty="0"/>
              <a:t>: from basic to advanced</a:t>
            </a:r>
          </a:p>
          <a:p>
            <a:pPr lvl="1"/>
            <a:r>
              <a:rPr lang="en-US" sz="2800" b="1" dirty="0"/>
              <a:t>Assignments: </a:t>
            </a:r>
            <a:r>
              <a:rPr lang="en-US" sz="2800" dirty="0"/>
              <a:t>labs and homework </a:t>
            </a:r>
          </a:p>
          <a:p>
            <a:pPr lvl="1"/>
            <a:r>
              <a:rPr lang="en-US" sz="2800" b="1" dirty="0"/>
              <a:t>Quizzes and exams </a:t>
            </a:r>
          </a:p>
          <a:p>
            <a:pPr lvl="1"/>
            <a:endParaRPr lang="en-US" sz="2800" b="1" dirty="0"/>
          </a:p>
          <a:p>
            <a:r>
              <a:rPr lang="en-US" sz="3200" dirty="0"/>
              <a:t> Your feedback are welcome anytime</a:t>
            </a:r>
            <a:endParaRPr lang="en-US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E431E-066A-AE3F-3B46-E6EB2CA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survey? </a:t>
            </a:r>
          </a:p>
        </p:txBody>
      </p:sp>
    </p:spTree>
    <p:extLst>
      <p:ext uri="{BB962C8B-B14F-4D97-AF65-F5344CB8AC3E}">
        <p14:creationId xmlns:p14="http://schemas.microsoft.com/office/powerpoint/2010/main" val="34427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588DB53-920D-4C22-CD93-5A30E7363BF3}"/>
              </a:ext>
            </a:extLst>
          </p:cNvPr>
          <p:cNvSpPr/>
          <p:nvPr/>
        </p:nvSpPr>
        <p:spPr>
          <a:xfrm>
            <a:off x="2461173" y="1428243"/>
            <a:ext cx="5701519" cy="5139825"/>
          </a:xfrm>
          <a:custGeom>
            <a:avLst/>
            <a:gdLst>
              <a:gd name="connsiteX0" fmla="*/ 2112364 w 4107620"/>
              <a:gd name="connsiteY0" fmla="*/ 1261685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2112364 w 4107620"/>
              <a:gd name="connsiteY29" fmla="*/ 1261685 h 4330718"/>
              <a:gd name="connsiteX0" fmla="*/ 1996750 w 4107620"/>
              <a:gd name="connsiteY0" fmla="*/ 1366789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1996750 w 4107620"/>
              <a:gd name="connsiteY29" fmla="*/ 1366789 h 433071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185936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270019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1062"/>
              <a:gd name="connsiteY0" fmla="*/ 1290412 h 4254341"/>
              <a:gd name="connsiteX1" fmla="*/ 1712971 w 4101062"/>
              <a:gd name="connsiteY1" fmla="*/ 1216839 h 4254341"/>
              <a:gd name="connsiteX2" fmla="*/ 1387150 w 4101062"/>
              <a:gd name="connsiteY2" fmla="*/ 827956 h 4254341"/>
              <a:gd name="connsiteX3" fmla="*/ 1134902 w 4101062"/>
              <a:gd name="connsiteY3" fmla="*/ 491625 h 4254341"/>
              <a:gd name="connsiteX4" fmla="*/ 840612 w 4101062"/>
              <a:gd name="connsiteY4" fmla="*/ 775404 h 4254341"/>
              <a:gd name="connsiteX5" fmla="*/ 703978 w 4101062"/>
              <a:gd name="connsiteY5" fmla="*/ 1279901 h 4254341"/>
              <a:gd name="connsiteX6" fmla="*/ 1240006 w 4101062"/>
              <a:gd name="connsiteY6" fmla="*/ 1878991 h 4254341"/>
              <a:gd name="connsiteX7" fmla="*/ 1303068 w 4101062"/>
              <a:gd name="connsiteY7" fmla="*/ 2299404 h 4254341"/>
              <a:gd name="connsiteX8" fmla="*/ 220502 w 4101062"/>
              <a:gd name="connsiteY8" fmla="*/ 2225832 h 4254341"/>
              <a:gd name="connsiteX9" fmla="*/ 83868 w 4101062"/>
              <a:gd name="connsiteY9" fmla="*/ 2866963 h 4254341"/>
              <a:gd name="connsiteX10" fmla="*/ 1218985 w 4101062"/>
              <a:gd name="connsiteY10" fmla="*/ 3182273 h 4254341"/>
              <a:gd name="connsiteX11" fmla="*/ 1124392 w 4101062"/>
              <a:gd name="connsiteY11" fmla="*/ 3571156 h 4254341"/>
              <a:gd name="connsiteX12" fmla="*/ 924695 w 4101062"/>
              <a:gd name="connsiteY12" fmla="*/ 3686770 h 4254341"/>
              <a:gd name="connsiteX13" fmla="*/ 1324088 w 4101062"/>
              <a:gd name="connsiteY13" fmla="*/ 3886466 h 4254341"/>
              <a:gd name="connsiteX14" fmla="*/ 1576337 w 4101062"/>
              <a:gd name="connsiteY14" fmla="*/ 3823404 h 4254341"/>
              <a:gd name="connsiteX15" fmla="*/ 1818075 w 4101062"/>
              <a:gd name="connsiteY15" fmla="*/ 3960039 h 4254341"/>
              <a:gd name="connsiteX16" fmla="*/ 1996750 w 4101062"/>
              <a:gd name="connsiteY16" fmla="*/ 4222797 h 4254341"/>
              <a:gd name="connsiteX17" fmla="*/ 2448695 w 4101062"/>
              <a:gd name="connsiteY17" fmla="*/ 4222797 h 4254341"/>
              <a:gd name="connsiteX18" fmla="*/ 2764006 w 4101062"/>
              <a:gd name="connsiteY18" fmla="*/ 3981059 h 4254341"/>
              <a:gd name="connsiteX19" fmla="*/ 2995233 w 4101062"/>
              <a:gd name="connsiteY19" fmla="*/ 3949528 h 4254341"/>
              <a:gd name="connsiteX20" fmla="*/ 3016254 w 4101062"/>
              <a:gd name="connsiteY20" fmla="*/ 3655239 h 4254341"/>
              <a:gd name="connsiteX21" fmla="*/ 3194930 w 4101062"/>
              <a:gd name="connsiteY21" fmla="*/ 3224315 h 4254341"/>
              <a:gd name="connsiteX22" fmla="*/ 3972695 w 4101062"/>
              <a:gd name="connsiteY22" fmla="*/ 3045639 h 4254341"/>
              <a:gd name="connsiteX23" fmla="*/ 3909633 w 4101062"/>
              <a:gd name="connsiteY23" fmla="*/ 1742356 h 4254341"/>
              <a:gd name="connsiteX24" fmla="*/ 4046268 w 4101062"/>
              <a:gd name="connsiteY24" fmla="*/ 827956 h 4254341"/>
              <a:gd name="connsiteX25" fmla="*/ 3962185 w 4101062"/>
              <a:gd name="connsiteY25" fmla="*/ 71211 h 4254341"/>
              <a:gd name="connsiteX26" fmla="*/ 2574819 w 4101062"/>
              <a:gd name="connsiteY26" fmla="*/ 71211 h 4254341"/>
              <a:gd name="connsiteX27" fmla="*/ 2270019 w 4101062"/>
              <a:gd name="connsiteY27" fmla="*/ 418052 h 4254341"/>
              <a:gd name="connsiteX28" fmla="*/ 2238488 w 4101062"/>
              <a:gd name="connsiteY28" fmla="*/ 1153777 h 4254341"/>
              <a:gd name="connsiteX29" fmla="*/ 1996750 w 4101062"/>
              <a:gd name="connsiteY29" fmla="*/ 1290412 h 42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1062" h="4254341">
                <a:moveTo>
                  <a:pt x="1996750" y="1290412"/>
                </a:moveTo>
                <a:cubicBezTo>
                  <a:pt x="1909164" y="1300922"/>
                  <a:pt x="1814571" y="1293915"/>
                  <a:pt x="1712971" y="1216839"/>
                </a:cubicBezTo>
                <a:cubicBezTo>
                  <a:pt x="1611371" y="1139763"/>
                  <a:pt x="1483495" y="948825"/>
                  <a:pt x="1387150" y="827956"/>
                </a:cubicBezTo>
                <a:cubicBezTo>
                  <a:pt x="1290805" y="707087"/>
                  <a:pt x="1225992" y="500384"/>
                  <a:pt x="1134902" y="491625"/>
                </a:cubicBezTo>
                <a:cubicBezTo>
                  <a:pt x="1043812" y="482866"/>
                  <a:pt x="912433" y="644025"/>
                  <a:pt x="840612" y="775404"/>
                </a:cubicBezTo>
                <a:cubicBezTo>
                  <a:pt x="768791" y="906783"/>
                  <a:pt x="637412" y="1095970"/>
                  <a:pt x="703978" y="1279901"/>
                </a:cubicBezTo>
                <a:cubicBezTo>
                  <a:pt x="770544" y="1463832"/>
                  <a:pt x="1140158" y="1709074"/>
                  <a:pt x="1240006" y="1878991"/>
                </a:cubicBezTo>
                <a:cubicBezTo>
                  <a:pt x="1339854" y="2048908"/>
                  <a:pt x="1472985" y="2241597"/>
                  <a:pt x="1303068" y="2299404"/>
                </a:cubicBezTo>
                <a:cubicBezTo>
                  <a:pt x="1133151" y="2357211"/>
                  <a:pt x="423702" y="2131239"/>
                  <a:pt x="220502" y="2225832"/>
                </a:cubicBezTo>
                <a:cubicBezTo>
                  <a:pt x="17302" y="2320425"/>
                  <a:pt x="-82546" y="2707556"/>
                  <a:pt x="83868" y="2866963"/>
                </a:cubicBezTo>
                <a:cubicBezTo>
                  <a:pt x="250282" y="3026370"/>
                  <a:pt x="1045564" y="3064908"/>
                  <a:pt x="1218985" y="3182273"/>
                </a:cubicBezTo>
                <a:cubicBezTo>
                  <a:pt x="1392406" y="3299638"/>
                  <a:pt x="1173440" y="3487073"/>
                  <a:pt x="1124392" y="3571156"/>
                </a:cubicBezTo>
                <a:cubicBezTo>
                  <a:pt x="1075344" y="3655239"/>
                  <a:pt x="891412" y="3634218"/>
                  <a:pt x="924695" y="3686770"/>
                </a:cubicBezTo>
                <a:cubicBezTo>
                  <a:pt x="957978" y="3739322"/>
                  <a:pt x="1215481" y="3863694"/>
                  <a:pt x="1324088" y="3886466"/>
                </a:cubicBezTo>
                <a:cubicBezTo>
                  <a:pt x="1432695" y="3909238"/>
                  <a:pt x="1494006" y="3811142"/>
                  <a:pt x="1576337" y="3823404"/>
                </a:cubicBezTo>
                <a:cubicBezTo>
                  <a:pt x="1658668" y="3835666"/>
                  <a:pt x="1748006" y="3893474"/>
                  <a:pt x="1818075" y="3960039"/>
                </a:cubicBezTo>
                <a:cubicBezTo>
                  <a:pt x="1888144" y="4026604"/>
                  <a:pt x="1891647" y="4179004"/>
                  <a:pt x="1996750" y="4222797"/>
                </a:cubicBezTo>
                <a:cubicBezTo>
                  <a:pt x="2101853" y="4266590"/>
                  <a:pt x="2320819" y="4263087"/>
                  <a:pt x="2448695" y="4222797"/>
                </a:cubicBezTo>
                <a:cubicBezTo>
                  <a:pt x="2576571" y="4182507"/>
                  <a:pt x="2672916" y="4026604"/>
                  <a:pt x="2764006" y="3981059"/>
                </a:cubicBezTo>
                <a:cubicBezTo>
                  <a:pt x="2855096" y="3935514"/>
                  <a:pt x="2953192" y="4003831"/>
                  <a:pt x="2995233" y="3949528"/>
                </a:cubicBezTo>
                <a:cubicBezTo>
                  <a:pt x="3037274" y="3895225"/>
                  <a:pt x="2982971" y="3776108"/>
                  <a:pt x="3016254" y="3655239"/>
                </a:cubicBezTo>
                <a:cubicBezTo>
                  <a:pt x="3049537" y="3534370"/>
                  <a:pt x="3035523" y="3325915"/>
                  <a:pt x="3194930" y="3224315"/>
                </a:cubicBezTo>
                <a:cubicBezTo>
                  <a:pt x="3354337" y="3122715"/>
                  <a:pt x="3853578" y="3292632"/>
                  <a:pt x="3972695" y="3045639"/>
                </a:cubicBezTo>
                <a:cubicBezTo>
                  <a:pt x="4091812" y="2798646"/>
                  <a:pt x="3897371" y="2111970"/>
                  <a:pt x="3909633" y="1742356"/>
                </a:cubicBezTo>
                <a:cubicBezTo>
                  <a:pt x="3921895" y="1372742"/>
                  <a:pt x="4037509" y="1106480"/>
                  <a:pt x="4046268" y="827956"/>
                </a:cubicBezTo>
                <a:cubicBezTo>
                  <a:pt x="4055027" y="549432"/>
                  <a:pt x="4207426" y="197335"/>
                  <a:pt x="3962185" y="71211"/>
                </a:cubicBezTo>
                <a:cubicBezTo>
                  <a:pt x="3716944" y="-54913"/>
                  <a:pt x="2856847" y="13404"/>
                  <a:pt x="2574819" y="71211"/>
                </a:cubicBezTo>
                <a:cubicBezTo>
                  <a:pt x="2292791" y="129018"/>
                  <a:pt x="2310309" y="223611"/>
                  <a:pt x="2270019" y="418052"/>
                </a:cubicBezTo>
                <a:cubicBezTo>
                  <a:pt x="2229729" y="612493"/>
                  <a:pt x="2284033" y="1008384"/>
                  <a:pt x="2238488" y="1153777"/>
                </a:cubicBezTo>
                <a:cubicBezTo>
                  <a:pt x="2192943" y="1299170"/>
                  <a:pt x="2084336" y="1279902"/>
                  <a:pt x="1996750" y="1290412"/>
                </a:cubicBezTo>
                <a:close/>
              </a:path>
            </a:pathLst>
          </a:custGeom>
          <a:solidFill>
            <a:srgbClr val="9CDFF9"/>
          </a:solidFill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63E3F-0C65-DE1D-1B63-0DFDB410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course about?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A37F9-2A79-6971-5688-C8CB41E69596}"/>
              </a:ext>
            </a:extLst>
          </p:cNvPr>
          <p:cNvSpPr txBox="1"/>
          <p:nvPr/>
        </p:nvSpPr>
        <p:spPr>
          <a:xfrm>
            <a:off x="4683369" y="3766817"/>
            <a:ext cx="2825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00A8"/>
                </a:solidFill>
              </a:rPr>
              <a:t>Internet</a:t>
            </a:r>
            <a:endParaRPr lang="en-US" sz="4400" dirty="0">
              <a:solidFill>
                <a:srgbClr val="00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463E3F-0C65-DE1D-1B63-0DFDB410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course about?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CD27-1FB1-CE0F-7BED-F6A8DFA7FDF2}"/>
              </a:ext>
            </a:extLst>
          </p:cNvPr>
          <p:cNvSpPr txBox="1"/>
          <p:nvPr/>
        </p:nvSpPr>
        <p:spPr>
          <a:xfrm>
            <a:off x="361593" y="1268321"/>
            <a:ext cx="30772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/>
              <a:t>Billions of connected computing  </a:t>
            </a:r>
            <a:r>
              <a:rPr lang="en-US" altLang="ja-JP" sz="3200" dirty="0">
                <a:solidFill>
                  <a:srgbClr val="FF0000"/>
                </a:solidFill>
              </a:rPr>
              <a:t>devices (end systems/hosts)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B57998-E3DE-4401-AD6C-7A60894D9B30}"/>
              </a:ext>
            </a:extLst>
          </p:cNvPr>
          <p:cNvGrpSpPr>
            <a:grpSpLocks noChangeAspect="1"/>
          </p:cNvGrpSpPr>
          <p:nvPr/>
        </p:nvGrpSpPr>
        <p:grpSpPr>
          <a:xfrm>
            <a:off x="8403754" y="1268321"/>
            <a:ext cx="3579351" cy="2286000"/>
            <a:chOff x="618085" y="1428021"/>
            <a:chExt cx="2238649" cy="1453172"/>
          </a:xfrm>
        </p:grpSpPr>
        <p:grpSp>
          <p:nvGrpSpPr>
            <p:cNvPr id="12" name="Group 1064">
              <a:extLst>
                <a:ext uri="{FF2B5EF4-FFF2-40B4-BE49-F238E27FC236}">
                  <a16:creationId xmlns:a16="http://schemas.microsoft.com/office/drawing/2014/main" id="{7D83FE79-8524-3078-7E5E-C450553DD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8805" y="1490654"/>
              <a:ext cx="627929" cy="611023"/>
              <a:chOff x="877" y="1008"/>
              <a:chExt cx="2747" cy="2591"/>
            </a:xfrm>
          </p:grpSpPr>
          <p:pic>
            <p:nvPicPr>
              <p:cNvPr id="65" name="Picture 1065" descr="antenna_stylized">
                <a:extLst>
                  <a:ext uri="{FF2B5EF4-FFF2-40B4-BE49-F238E27FC236}">
                    <a16:creationId xmlns:a16="http://schemas.microsoft.com/office/drawing/2014/main" id="{284321CC-0757-2738-C8EA-3820ED0EE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1066" descr="laptop_keyboard">
                <a:extLst>
                  <a:ext uri="{FF2B5EF4-FFF2-40B4-BE49-F238E27FC236}">
                    <a16:creationId xmlns:a16="http://schemas.microsoft.com/office/drawing/2014/main" id="{50CB5BA7-C6C0-26C1-EACB-264F44285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Freeform 1067">
                <a:extLst>
                  <a:ext uri="{FF2B5EF4-FFF2-40B4-BE49-F238E27FC236}">
                    <a16:creationId xmlns:a16="http://schemas.microsoft.com/office/drawing/2014/main" id="{318B6F61-5260-AD7E-AE18-210E67A52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2 w 2982"/>
                  <a:gd name="T5" fmla="*/ 1 h 2442"/>
                  <a:gd name="T6" fmla="*/ 2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68" name="Picture 1068" descr="screen">
                <a:extLst>
                  <a:ext uri="{FF2B5EF4-FFF2-40B4-BE49-F238E27FC236}">
                    <a16:creationId xmlns:a16="http://schemas.microsoft.com/office/drawing/2014/main" id="{ACE89AA1-D988-15B1-9D4B-29B494FEC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Freeform 1069">
                <a:extLst>
                  <a:ext uri="{FF2B5EF4-FFF2-40B4-BE49-F238E27FC236}">
                    <a16:creationId xmlns:a16="http://schemas.microsoft.com/office/drawing/2014/main" id="{44150C1C-DF56-5766-6AF5-1F31826CC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2 w 2528"/>
                  <a:gd name="T3" fmla="*/ 1 h 455"/>
                  <a:gd name="T4" fmla="*/ 2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1070">
                <a:extLst>
                  <a:ext uri="{FF2B5EF4-FFF2-40B4-BE49-F238E27FC236}">
                    <a16:creationId xmlns:a16="http://schemas.microsoft.com/office/drawing/2014/main" id="{83A10073-F113-9128-4E7F-51C0C0F3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1071">
                <a:extLst>
                  <a:ext uri="{FF2B5EF4-FFF2-40B4-BE49-F238E27FC236}">
                    <a16:creationId xmlns:a16="http://schemas.microsoft.com/office/drawing/2014/main" id="{03C03156-90EE-ECEA-36A9-D18D7A5E9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1072">
                <a:extLst>
                  <a:ext uri="{FF2B5EF4-FFF2-40B4-BE49-F238E27FC236}">
                    <a16:creationId xmlns:a16="http://schemas.microsoft.com/office/drawing/2014/main" id="{5CCE57D8-BC6B-AA52-C5C5-9E1ED6A14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2 w 2773"/>
                  <a:gd name="T5" fmla="*/ 1 h 738"/>
                  <a:gd name="T6" fmla="*/ 2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1073">
                <a:extLst>
                  <a:ext uri="{FF2B5EF4-FFF2-40B4-BE49-F238E27FC236}">
                    <a16:creationId xmlns:a16="http://schemas.microsoft.com/office/drawing/2014/main" id="{C777F595-814F-3F07-ECEF-0A855130D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 w 637"/>
                  <a:gd name="T1" fmla="*/ 0 h 1659"/>
                  <a:gd name="T2" fmla="*/ 2 w 637"/>
                  <a:gd name="T3" fmla="*/ 0 h 1659"/>
                  <a:gd name="T4" fmla="*/ 1 w 637"/>
                  <a:gd name="T5" fmla="*/ 15 h 1659"/>
                  <a:gd name="T6" fmla="*/ 0 w 637"/>
                  <a:gd name="T7" fmla="*/ 15 h 1659"/>
                  <a:gd name="T8" fmla="*/ 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1074">
                <a:extLst>
                  <a:ext uri="{FF2B5EF4-FFF2-40B4-BE49-F238E27FC236}">
                    <a16:creationId xmlns:a16="http://schemas.microsoft.com/office/drawing/2014/main" id="{FA1759B5-71E0-F253-1DFE-05366583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9 w 2216"/>
                  <a:gd name="T5" fmla="*/ 5 h 550"/>
                  <a:gd name="T6" fmla="*/ 9 w 2216"/>
                  <a:gd name="T7" fmla="*/ 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5" name="Group 1075">
                <a:extLst>
                  <a:ext uri="{FF2B5EF4-FFF2-40B4-BE49-F238E27FC236}">
                    <a16:creationId xmlns:a16="http://schemas.microsoft.com/office/drawing/2014/main" id="{AA16F8BD-7FD1-5EA9-F6FE-2F17252C5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2" name="Freeform 1076">
                  <a:extLst>
                    <a:ext uri="{FF2B5EF4-FFF2-40B4-BE49-F238E27FC236}">
                      <a16:creationId xmlns:a16="http://schemas.microsoft.com/office/drawing/2014/main" id="{83C6DD50-99E1-8440-0EDC-B66C69F2A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3" name="Freeform 1077">
                  <a:extLst>
                    <a:ext uri="{FF2B5EF4-FFF2-40B4-BE49-F238E27FC236}">
                      <a16:creationId xmlns:a16="http://schemas.microsoft.com/office/drawing/2014/main" id="{DA4790BD-B596-74DC-1228-0DFD11F2A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4" name="Freeform 1078">
                  <a:extLst>
                    <a:ext uri="{FF2B5EF4-FFF2-40B4-BE49-F238E27FC236}">
                      <a16:creationId xmlns:a16="http://schemas.microsoft.com/office/drawing/2014/main" id="{6873428A-CC6A-CA78-4B65-7C6B00423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Freeform 1079">
                  <a:extLst>
                    <a:ext uri="{FF2B5EF4-FFF2-40B4-BE49-F238E27FC236}">
                      <a16:creationId xmlns:a16="http://schemas.microsoft.com/office/drawing/2014/main" id="{516A9C25-D65E-F181-D81F-F6F8366A6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Freeform 1080">
                  <a:extLst>
                    <a:ext uri="{FF2B5EF4-FFF2-40B4-BE49-F238E27FC236}">
                      <a16:creationId xmlns:a16="http://schemas.microsoft.com/office/drawing/2014/main" id="{4971141D-3512-598D-BC71-E7ABBA56F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Freeform 1081">
                  <a:extLst>
                    <a:ext uri="{FF2B5EF4-FFF2-40B4-BE49-F238E27FC236}">
                      <a16:creationId xmlns:a16="http://schemas.microsoft.com/office/drawing/2014/main" id="{06FB2D18-474A-E750-D50F-6C07EC1F86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6" name="Freeform 1082">
                <a:extLst>
                  <a:ext uri="{FF2B5EF4-FFF2-40B4-BE49-F238E27FC236}">
                    <a16:creationId xmlns:a16="http://schemas.microsoft.com/office/drawing/2014/main" id="{18255305-B2AC-AF06-68A6-EE5978530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2 h 792"/>
                  <a:gd name="T8" fmla="*/ 1 w 990"/>
                  <a:gd name="T9" fmla="*/ 2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083">
                <a:extLst>
                  <a:ext uri="{FF2B5EF4-FFF2-40B4-BE49-F238E27FC236}">
                    <a16:creationId xmlns:a16="http://schemas.microsoft.com/office/drawing/2014/main" id="{700D5177-7354-9CFD-4ABA-FF5D34A73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4 w 2532"/>
                  <a:gd name="T5" fmla="*/ 2 h 723"/>
                  <a:gd name="T6" fmla="*/ 4 w 2532"/>
                  <a:gd name="T7" fmla="*/ 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084">
                <a:extLst>
                  <a:ext uri="{FF2B5EF4-FFF2-40B4-BE49-F238E27FC236}">
                    <a16:creationId xmlns:a16="http://schemas.microsoft.com/office/drawing/2014/main" id="{BA17F7B4-C198-FB1B-57BD-BA9A1C59F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085">
                <a:extLst>
                  <a:ext uri="{FF2B5EF4-FFF2-40B4-BE49-F238E27FC236}">
                    <a16:creationId xmlns:a16="http://schemas.microsoft.com/office/drawing/2014/main" id="{C53E6DED-6FAD-B4EA-AAA8-6755955C0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086">
                <a:extLst>
                  <a:ext uri="{FF2B5EF4-FFF2-40B4-BE49-F238E27FC236}">
                    <a16:creationId xmlns:a16="http://schemas.microsoft.com/office/drawing/2014/main" id="{93E1AC86-46A8-00EE-1BA9-BEFAB2F2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087">
                <a:extLst>
                  <a:ext uri="{FF2B5EF4-FFF2-40B4-BE49-F238E27FC236}">
                    <a16:creationId xmlns:a16="http://schemas.microsoft.com/office/drawing/2014/main" id="{F341E36E-73F5-7DFC-926A-AF07F597950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 h 723"/>
                  <a:gd name="T6" fmla="*/ 0 w 2532"/>
                  <a:gd name="T7" fmla="*/ 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652">
              <a:extLst>
                <a:ext uri="{FF2B5EF4-FFF2-40B4-BE49-F238E27FC236}">
                  <a16:creationId xmlns:a16="http://schemas.microsoft.com/office/drawing/2014/main" id="{E14D5514-003B-B953-9206-680E361C0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669" y="1611378"/>
              <a:ext cx="511595" cy="419441"/>
              <a:chOff x="2751" y="1851"/>
              <a:chExt cx="462" cy="478"/>
            </a:xfrm>
          </p:grpSpPr>
          <p:pic>
            <p:nvPicPr>
              <p:cNvPr id="63" name="Picture 653" descr="iphone_stylized_small">
                <a:extLst>
                  <a:ext uri="{FF2B5EF4-FFF2-40B4-BE49-F238E27FC236}">
                    <a16:creationId xmlns:a16="http://schemas.microsoft.com/office/drawing/2014/main" id="{6FA21F08-107F-E019-212A-77EC1B1D4A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654" descr="antenna_radiation_stylized">
                <a:extLst>
                  <a:ext uri="{FF2B5EF4-FFF2-40B4-BE49-F238E27FC236}">
                    <a16:creationId xmlns:a16="http://schemas.microsoft.com/office/drawing/2014/main" id="{9A5DBE1C-43BB-56BD-F318-9EC5FC918D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5AF1E0-6828-A3E7-BA24-A7C5247E129C}"/>
                </a:ext>
              </a:extLst>
            </p:cNvPr>
            <p:cNvGrpSpPr/>
            <p:nvPr/>
          </p:nvGrpSpPr>
          <p:grpSpPr>
            <a:xfrm>
              <a:off x="1346422" y="2111586"/>
              <a:ext cx="580012" cy="769607"/>
              <a:chOff x="7797061" y="3296104"/>
              <a:chExt cx="347997" cy="396620"/>
            </a:xfrm>
          </p:grpSpPr>
          <p:pic>
            <p:nvPicPr>
              <p:cNvPr id="61" name="Picture 571" descr="fridge2.png">
                <a:extLst>
                  <a:ext uri="{FF2B5EF4-FFF2-40B4-BE49-F238E27FC236}">
                    <a16:creationId xmlns:a16="http://schemas.microsoft.com/office/drawing/2014/main" id="{DD83AB22-4608-C24C-D70A-B41D99395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1115" descr="antenna_stylized">
                <a:extLst>
                  <a:ext uri="{FF2B5EF4-FFF2-40B4-BE49-F238E27FC236}">
                    <a16:creationId xmlns:a16="http://schemas.microsoft.com/office/drawing/2014/main" id="{5D1B983C-F943-7E9A-11CF-D72B81857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950">
              <a:extLst>
                <a:ext uri="{FF2B5EF4-FFF2-40B4-BE49-F238E27FC236}">
                  <a16:creationId xmlns:a16="http://schemas.microsoft.com/office/drawing/2014/main" id="{12CC7E97-4029-9633-BC04-4F02D09D0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8136" y="2136649"/>
              <a:ext cx="228492" cy="713902"/>
              <a:chOff x="4140" y="-1095"/>
              <a:chExt cx="1425" cy="3920"/>
            </a:xfrm>
          </p:grpSpPr>
          <p:sp>
            <p:nvSpPr>
              <p:cNvPr id="29" name="Freeform 951">
                <a:extLst>
                  <a:ext uri="{FF2B5EF4-FFF2-40B4-BE49-F238E27FC236}">
                    <a16:creationId xmlns:a16="http://schemas.microsoft.com/office/drawing/2014/main" id="{1B1B9BF5-353E-25D2-A707-19970432F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Rectangle 952">
                <a:extLst>
                  <a:ext uri="{FF2B5EF4-FFF2-40B4-BE49-F238E27FC236}">
                    <a16:creationId xmlns:a16="http://schemas.microsoft.com/office/drawing/2014/main" id="{8564F144-440B-2D4C-DB43-9393F0247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953">
                <a:extLst>
                  <a:ext uri="{FF2B5EF4-FFF2-40B4-BE49-F238E27FC236}">
                    <a16:creationId xmlns:a16="http://schemas.microsoft.com/office/drawing/2014/main" id="{5C0B1325-6A08-CE29-554D-11F700C24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954">
                <a:extLst>
                  <a:ext uri="{FF2B5EF4-FFF2-40B4-BE49-F238E27FC236}">
                    <a16:creationId xmlns:a16="http://schemas.microsoft.com/office/drawing/2014/main" id="{C40A2750-6224-A895-A0B2-AA8F264D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Rectangle 955">
                <a:extLst>
                  <a:ext uri="{FF2B5EF4-FFF2-40B4-BE49-F238E27FC236}">
                    <a16:creationId xmlns:a16="http://schemas.microsoft.com/office/drawing/2014/main" id="{7567C84B-9E2E-3F98-757E-89FEFEBF5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4" name="Group 956">
                <a:extLst>
                  <a:ext uri="{FF2B5EF4-FFF2-40B4-BE49-F238E27FC236}">
                    <a16:creationId xmlns:a16="http://schemas.microsoft.com/office/drawing/2014/main" id="{A493A71C-5A09-0637-D4D8-0807E6FA0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9" name="AutoShape 957">
                  <a:extLst>
                    <a:ext uri="{FF2B5EF4-FFF2-40B4-BE49-F238E27FC236}">
                      <a16:creationId xmlns:a16="http://schemas.microsoft.com/office/drawing/2014/main" id="{C5F34247-B326-4448-C958-F39EABAC2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AutoShape 958">
                  <a:extLst>
                    <a:ext uri="{FF2B5EF4-FFF2-40B4-BE49-F238E27FC236}">
                      <a16:creationId xmlns:a16="http://schemas.microsoft.com/office/drawing/2014/main" id="{FBB46A18-747E-58FE-1AC3-3D23A2A90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Rectangle 959">
                <a:extLst>
                  <a:ext uri="{FF2B5EF4-FFF2-40B4-BE49-F238E27FC236}">
                    <a16:creationId xmlns:a16="http://schemas.microsoft.com/office/drawing/2014/main" id="{7DEA68D0-76D6-3873-5F8F-31D1621A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6" name="Group 960">
                <a:extLst>
                  <a:ext uri="{FF2B5EF4-FFF2-40B4-BE49-F238E27FC236}">
                    <a16:creationId xmlns:a16="http://schemas.microsoft.com/office/drawing/2014/main" id="{7070CBCB-8009-89EA-78C1-9282D1CAAB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7" name="AutoShape 961">
                  <a:extLst>
                    <a:ext uri="{FF2B5EF4-FFF2-40B4-BE49-F238E27FC236}">
                      <a16:creationId xmlns:a16="http://schemas.microsoft.com/office/drawing/2014/main" id="{64CAB8F3-F2B1-0BB8-5DE9-80AE54AA3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AutoShape 962">
                  <a:extLst>
                    <a:ext uri="{FF2B5EF4-FFF2-40B4-BE49-F238E27FC236}">
                      <a16:creationId xmlns:a16="http://schemas.microsoft.com/office/drawing/2014/main" id="{4B2500AD-3164-C418-C060-FCA73EB30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Rectangle 963">
                <a:extLst>
                  <a:ext uri="{FF2B5EF4-FFF2-40B4-BE49-F238E27FC236}">
                    <a16:creationId xmlns:a16="http://schemas.microsoft.com/office/drawing/2014/main" id="{6AF951AE-18DA-1B94-BAE8-C5A1D3699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964">
                <a:extLst>
                  <a:ext uri="{FF2B5EF4-FFF2-40B4-BE49-F238E27FC236}">
                    <a16:creationId xmlns:a16="http://schemas.microsoft.com/office/drawing/2014/main" id="{BD39636D-2277-9E6B-74D9-EA302E4B6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-109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9" name="Group 965">
                <a:extLst>
                  <a:ext uri="{FF2B5EF4-FFF2-40B4-BE49-F238E27FC236}">
                    <a16:creationId xmlns:a16="http://schemas.microsoft.com/office/drawing/2014/main" id="{B524B658-E768-F702-4FC6-942A6DE62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5" name="AutoShape 966">
                  <a:extLst>
                    <a:ext uri="{FF2B5EF4-FFF2-40B4-BE49-F238E27FC236}">
                      <a16:creationId xmlns:a16="http://schemas.microsoft.com/office/drawing/2014/main" id="{C822A019-1DD8-7F33-359F-5458EB089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AutoShape 967">
                  <a:extLst>
                    <a:ext uri="{FF2B5EF4-FFF2-40B4-BE49-F238E27FC236}">
                      <a16:creationId xmlns:a16="http://schemas.microsoft.com/office/drawing/2014/main" id="{338DF434-EBD7-4FFF-0C0E-9B984FD7A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Freeform 968">
                <a:extLst>
                  <a:ext uri="{FF2B5EF4-FFF2-40B4-BE49-F238E27FC236}">
                    <a16:creationId xmlns:a16="http://schemas.microsoft.com/office/drawing/2014/main" id="{5F627656-5386-631A-7F37-CEC2BD03E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1" name="Group 969">
                <a:extLst>
                  <a:ext uri="{FF2B5EF4-FFF2-40B4-BE49-F238E27FC236}">
                    <a16:creationId xmlns:a16="http://schemas.microsoft.com/office/drawing/2014/main" id="{574853B6-CDCE-03F0-1DA9-AE8C85EF7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3" name="AutoShape 970">
                  <a:extLst>
                    <a:ext uri="{FF2B5EF4-FFF2-40B4-BE49-F238E27FC236}">
                      <a16:creationId xmlns:a16="http://schemas.microsoft.com/office/drawing/2014/main" id="{38F46B90-73B6-28A1-4694-696B76B71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4" name="AutoShape 971">
                  <a:extLst>
                    <a:ext uri="{FF2B5EF4-FFF2-40B4-BE49-F238E27FC236}">
                      <a16:creationId xmlns:a16="http://schemas.microsoft.com/office/drawing/2014/main" id="{D2DD4FD5-80D2-D8AA-F4F2-E43C97492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Rectangle 972">
                <a:extLst>
                  <a:ext uri="{FF2B5EF4-FFF2-40B4-BE49-F238E27FC236}">
                    <a16:creationId xmlns:a16="http://schemas.microsoft.com/office/drawing/2014/main" id="{30DD15B6-8CD2-AA8A-1C05-CA48EDAF6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973">
                <a:extLst>
                  <a:ext uri="{FF2B5EF4-FFF2-40B4-BE49-F238E27FC236}">
                    <a16:creationId xmlns:a16="http://schemas.microsoft.com/office/drawing/2014/main" id="{DA2CFF1A-C3E9-7759-C34D-8CDFC8D2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974">
                <a:extLst>
                  <a:ext uri="{FF2B5EF4-FFF2-40B4-BE49-F238E27FC236}">
                    <a16:creationId xmlns:a16="http://schemas.microsoft.com/office/drawing/2014/main" id="{60EE63C8-3334-F89B-36CE-3A223649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Oval 975">
                <a:extLst>
                  <a:ext uri="{FF2B5EF4-FFF2-40B4-BE49-F238E27FC236}">
                    <a16:creationId xmlns:a16="http://schemas.microsoft.com/office/drawing/2014/main" id="{832B9C7B-1885-22BD-5BDD-60353171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976">
                <a:extLst>
                  <a:ext uri="{FF2B5EF4-FFF2-40B4-BE49-F238E27FC236}">
                    <a16:creationId xmlns:a16="http://schemas.microsoft.com/office/drawing/2014/main" id="{88AB5F67-77DD-19C7-3C55-3F785CB49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977">
                <a:extLst>
                  <a:ext uri="{FF2B5EF4-FFF2-40B4-BE49-F238E27FC236}">
                    <a16:creationId xmlns:a16="http://schemas.microsoft.com/office/drawing/2014/main" id="{012A63B6-7BE8-6BE1-9E8B-8EDAE37C7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AutoShape 978">
                <a:extLst>
                  <a:ext uri="{FF2B5EF4-FFF2-40B4-BE49-F238E27FC236}">
                    <a16:creationId xmlns:a16="http://schemas.microsoft.com/office/drawing/2014/main" id="{6056101D-0D3F-A821-EE01-53C241795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979">
                <a:extLst>
                  <a:ext uri="{FF2B5EF4-FFF2-40B4-BE49-F238E27FC236}">
                    <a16:creationId xmlns:a16="http://schemas.microsoft.com/office/drawing/2014/main" id="{D8A9C8AA-849B-C741-8879-3A6A6F5BE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Oval 980">
                <a:extLst>
                  <a:ext uri="{FF2B5EF4-FFF2-40B4-BE49-F238E27FC236}">
                    <a16:creationId xmlns:a16="http://schemas.microsoft.com/office/drawing/2014/main" id="{2D3EB66C-4B8F-FB50-0F85-0717BC9C4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Oval 981">
                <a:extLst>
                  <a:ext uri="{FF2B5EF4-FFF2-40B4-BE49-F238E27FC236}">
                    <a16:creationId xmlns:a16="http://schemas.microsoft.com/office/drawing/2014/main" id="{2B8C6DEE-FC63-4D92-7313-AF5E1D1A2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982">
                <a:extLst>
                  <a:ext uri="{FF2B5EF4-FFF2-40B4-BE49-F238E27FC236}">
                    <a16:creationId xmlns:a16="http://schemas.microsoft.com/office/drawing/2014/main" id="{8E18F2D8-5FCD-0BE6-9358-D2EF9A542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6B59ED-20DD-AC15-66BE-5B151E548F66}"/>
                </a:ext>
              </a:extLst>
            </p:cNvPr>
            <p:cNvGrpSpPr/>
            <p:nvPr/>
          </p:nvGrpSpPr>
          <p:grpSpPr>
            <a:xfrm>
              <a:off x="2053502" y="2245186"/>
              <a:ext cx="672582" cy="617342"/>
              <a:chOff x="5275406" y="2711455"/>
              <a:chExt cx="452949" cy="405518"/>
            </a:xfrm>
          </p:grpSpPr>
          <p:pic>
            <p:nvPicPr>
              <p:cNvPr id="26" name="Picture 25" descr="server_rack.png">
                <a:extLst>
                  <a:ext uri="{FF2B5EF4-FFF2-40B4-BE49-F238E27FC236}">
                    <a16:creationId xmlns:a16="http://schemas.microsoft.com/office/drawing/2014/main" id="{465B4AB3-9EDD-2663-F1D9-AFE5DB82E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7367" y="2770786"/>
                <a:ext cx="190988" cy="313366"/>
              </a:xfrm>
              <a:prstGeom prst="rect">
                <a:avLst/>
              </a:prstGeom>
            </p:spPr>
          </p:pic>
          <p:pic>
            <p:nvPicPr>
              <p:cNvPr id="27" name="Picture 26" descr="server_rack.png">
                <a:extLst>
                  <a:ext uri="{FF2B5EF4-FFF2-40B4-BE49-F238E27FC236}">
                    <a16:creationId xmlns:a16="http://schemas.microsoft.com/office/drawing/2014/main" id="{5A6F740D-5E23-FDB2-5090-9F29FB30D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5406" y="2764002"/>
                <a:ext cx="190988" cy="313366"/>
              </a:xfrm>
              <a:prstGeom prst="rect">
                <a:avLst/>
              </a:prstGeom>
            </p:spPr>
          </p:pic>
          <p:pic>
            <p:nvPicPr>
              <p:cNvPr id="28" name="Picture 27" descr="server_rack.png">
                <a:extLst>
                  <a:ext uri="{FF2B5EF4-FFF2-40B4-BE49-F238E27FC236}">
                    <a16:creationId xmlns:a16="http://schemas.microsoft.com/office/drawing/2014/main" id="{13616392-C9A8-34C6-6927-E7847387E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5676" y="2711455"/>
                <a:ext cx="247152" cy="405518"/>
              </a:xfrm>
              <a:prstGeom prst="rect">
                <a:avLst/>
              </a:prstGeom>
            </p:spPr>
          </p:pic>
        </p:grpSp>
        <p:grpSp>
          <p:nvGrpSpPr>
            <p:cNvPr id="17" name="Group 590">
              <a:extLst>
                <a:ext uri="{FF2B5EF4-FFF2-40B4-BE49-F238E27FC236}">
                  <a16:creationId xmlns:a16="http://schemas.microsoft.com/office/drawing/2014/main" id="{247EBB5B-FAD7-36C6-DA5A-2F4A7675447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18085" y="1595547"/>
              <a:ext cx="517401" cy="503916"/>
              <a:chOff x="2839" y="3501"/>
              <a:chExt cx="755" cy="803"/>
            </a:xfrm>
          </p:grpSpPr>
          <p:pic>
            <p:nvPicPr>
              <p:cNvPr id="24" name="Picture 591" descr="desktop_computer_stylized_medium">
                <a:extLst>
                  <a:ext uri="{FF2B5EF4-FFF2-40B4-BE49-F238E27FC236}">
                    <a16:creationId xmlns:a16="http://schemas.microsoft.com/office/drawing/2014/main" id="{ABBB9F17-3B1D-98B7-FD00-94B90E00C7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592">
                <a:extLst>
                  <a:ext uri="{FF2B5EF4-FFF2-40B4-BE49-F238E27FC236}">
                    <a16:creationId xmlns:a16="http://schemas.microsoft.com/office/drawing/2014/main" id="{D77B8F55-93A5-FFCD-0A51-234A92804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AC2BFDB-6291-3409-2CAA-6C20147B2BA3}"/>
                </a:ext>
              </a:extLst>
            </p:cNvPr>
            <p:cNvGrpSpPr/>
            <p:nvPr/>
          </p:nvGrpSpPr>
          <p:grpSpPr>
            <a:xfrm>
              <a:off x="1609415" y="1428021"/>
              <a:ext cx="748578" cy="712374"/>
              <a:chOff x="8631407" y="2290407"/>
              <a:chExt cx="530702" cy="478009"/>
            </a:xfrm>
          </p:grpSpPr>
          <p:pic>
            <p:nvPicPr>
              <p:cNvPr id="22" name="Picture 568" descr="light2.png">
                <a:extLst>
                  <a:ext uri="{FF2B5EF4-FFF2-40B4-BE49-F238E27FC236}">
                    <a16:creationId xmlns:a16="http://schemas.microsoft.com/office/drawing/2014/main" id="{3662220A-4EF1-F78B-B7C1-050024746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825293" y="2362969"/>
                <a:ext cx="92772" cy="40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017" descr="antenna_stylized">
                <a:extLst>
                  <a:ext uri="{FF2B5EF4-FFF2-40B4-BE49-F238E27FC236}">
                    <a16:creationId xmlns:a16="http://schemas.microsoft.com/office/drawing/2014/main" id="{35992576-8232-6BBB-5486-D0F8EF824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1407" y="2290407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77243B5-70FE-40B7-2A45-1D6BC1E3DB2F}"/>
              </a:ext>
            </a:extLst>
          </p:cNvPr>
          <p:cNvCxnSpPr>
            <a:cxnSpLocks/>
            <a:stCxn id="2" idx="4"/>
          </p:cNvCxnSpPr>
          <p:nvPr/>
        </p:nvCxnSpPr>
        <p:spPr>
          <a:xfrm flipH="1" flipV="1">
            <a:off x="2304863" y="1673205"/>
            <a:ext cx="1324974" cy="6918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DCE87F-E884-DD6A-4CE6-BF745A1C108F}"/>
              </a:ext>
            </a:extLst>
          </p:cNvPr>
          <p:cNvCxnSpPr>
            <a:cxnSpLocks/>
          </p:cNvCxnSpPr>
          <p:nvPr/>
        </p:nvCxnSpPr>
        <p:spPr>
          <a:xfrm flipH="1">
            <a:off x="2974299" y="5239578"/>
            <a:ext cx="841658" cy="43134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603" descr="car_icon_small">
            <a:extLst>
              <a:ext uri="{FF2B5EF4-FFF2-40B4-BE49-F238E27FC236}">
                <a16:creationId xmlns:a16="http://schemas.microsoft.com/office/drawing/2014/main" id="{D7E5ED12-105B-2408-D9F6-B223D194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4" y="5488567"/>
            <a:ext cx="2149630" cy="41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2FE4885-3972-EE52-D8F2-3D743BAF389B}"/>
              </a:ext>
            </a:extLst>
          </p:cNvPr>
          <p:cNvCxnSpPr>
            <a:cxnSpLocks/>
          </p:cNvCxnSpPr>
          <p:nvPr/>
        </p:nvCxnSpPr>
        <p:spPr>
          <a:xfrm flipH="1">
            <a:off x="8044214" y="2668304"/>
            <a:ext cx="71908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9D578DB-3DB5-CBC7-9B16-B53592E673F6}"/>
              </a:ext>
            </a:extLst>
          </p:cNvPr>
          <p:cNvCxnSpPr>
            <a:cxnSpLocks/>
          </p:cNvCxnSpPr>
          <p:nvPr/>
        </p:nvCxnSpPr>
        <p:spPr>
          <a:xfrm flipH="1">
            <a:off x="10086746" y="-800413"/>
            <a:ext cx="67374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25EF93B-CC82-FD92-77A7-8152D3ECB7AA}"/>
              </a:ext>
            </a:extLst>
          </p:cNvPr>
          <p:cNvCxnSpPr>
            <a:cxnSpLocks/>
          </p:cNvCxnSpPr>
          <p:nvPr/>
        </p:nvCxnSpPr>
        <p:spPr>
          <a:xfrm flipH="1" flipV="1">
            <a:off x="8117115" y="-1307137"/>
            <a:ext cx="573277" cy="5067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846E1C8-8A4F-E861-0BD3-D41F1E29BB69}"/>
              </a:ext>
            </a:extLst>
          </p:cNvPr>
          <p:cNvCxnSpPr>
            <a:cxnSpLocks/>
          </p:cNvCxnSpPr>
          <p:nvPr/>
        </p:nvCxnSpPr>
        <p:spPr>
          <a:xfrm>
            <a:off x="7926810" y="3850319"/>
            <a:ext cx="735716" cy="65494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>
            <a:extLst>
              <a:ext uri="{FF2B5EF4-FFF2-40B4-BE49-F238E27FC236}">
                <a16:creationId xmlns:a16="http://schemas.microsoft.com/office/drawing/2014/main" id="{2FAF7E10-E1A6-DC06-8849-2EEF7210AC02}"/>
              </a:ext>
            </a:extLst>
          </p:cNvPr>
          <p:cNvSpPr/>
          <p:nvPr/>
        </p:nvSpPr>
        <p:spPr>
          <a:xfrm>
            <a:off x="2461173" y="1428243"/>
            <a:ext cx="5701519" cy="5139825"/>
          </a:xfrm>
          <a:custGeom>
            <a:avLst/>
            <a:gdLst>
              <a:gd name="connsiteX0" fmla="*/ 2112364 w 4107620"/>
              <a:gd name="connsiteY0" fmla="*/ 1261685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2112364 w 4107620"/>
              <a:gd name="connsiteY29" fmla="*/ 1261685 h 4330718"/>
              <a:gd name="connsiteX0" fmla="*/ 1996750 w 4107620"/>
              <a:gd name="connsiteY0" fmla="*/ 1366789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1996750 w 4107620"/>
              <a:gd name="connsiteY29" fmla="*/ 1366789 h 433071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185936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270019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1062"/>
              <a:gd name="connsiteY0" fmla="*/ 1290412 h 4254341"/>
              <a:gd name="connsiteX1" fmla="*/ 1712971 w 4101062"/>
              <a:gd name="connsiteY1" fmla="*/ 1216839 h 4254341"/>
              <a:gd name="connsiteX2" fmla="*/ 1387150 w 4101062"/>
              <a:gd name="connsiteY2" fmla="*/ 827956 h 4254341"/>
              <a:gd name="connsiteX3" fmla="*/ 1134902 w 4101062"/>
              <a:gd name="connsiteY3" fmla="*/ 491625 h 4254341"/>
              <a:gd name="connsiteX4" fmla="*/ 840612 w 4101062"/>
              <a:gd name="connsiteY4" fmla="*/ 775404 h 4254341"/>
              <a:gd name="connsiteX5" fmla="*/ 703978 w 4101062"/>
              <a:gd name="connsiteY5" fmla="*/ 1279901 h 4254341"/>
              <a:gd name="connsiteX6" fmla="*/ 1240006 w 4101062"/>
              <a:gd name="connsiteY6" fmla="*/ 1878991 h 4254341"/>
              <a:gd name="connsiteX7" fmla="*/ 1303068 w 4101062"/>
              <a:gd name="connsiteY7" fmla="*/ 2299404 h 4254341"/>
              <a:gd name="connsiteX8" fmla="*/ 220502 w 4101062"/>
              <a:gd name="connsiteY8" fmla="*/ 2225832 h 4254341"/>
              <a:gd name="connsiteX9" fmla="*/ 83868 w 4101062"/>
              <a:gd name="connsiteY9" fmla="*/ 2866963 h 4254341"/>
              <a:gd name="connsiteX10" fmla="*/ 1218985 w 4101062"/>
              <a:gd name="connsiteY10" fmla="*/ 3182273 h 4254341"/>
              <a:gd name="connsiteX11" fmla="*/ 1124392 w 4101062"/>
              <a:gd name="connsiteY11" fmla="*/ 3571156 h 4254341"/>
              <a:gd name="connsiteX12" fmla="*/ 924695 w 4101062"/>
              <a:gd name="connsiteY12" fmla="*/ 3686770 h 4254341"/>
              <a:gd name="connsiteX13" fmla="*/ 1324088 w 4101062"/>
              <a:gd name="connsiteY13" fmla="*/ 3886466 h 4254341"/>
              <a:gd name="connsiteX14" fmla="*/ 1576337 w 4101062"/>
              <a:gd name="connsiteY14" fmla="*/ 3823404 h 4254341"/>
              <a:gd name="connsiteX15" fmla="*/ 1818075 w 4101062"/>
              <a:gd name="connsiteY15" fmla="*/ 3960039 h 4254341"/>
              <a:gd name="connsiteX16" fmla="*/ 1996750 w 4101062"/>
              <a:gd name="connsiteY16" fmla="*/ 4222797 h 4254341"/>
              <a:gd name="connsiteX17" fmla="*/ 2448695 w 4101062"/>
              <a:gd name="connsiteY17" fmla="*/ 4222797 h 4254341"/>
              <a:gd name="connsiteX18" fmla="*/ 2764006 w 4101062"/>
              <a:gd name="connsiteY18" fmla="*/ 3981059 h 4254341"/>
              <a:gd name="connsiteX19" fmla="*/ 2995233 w 4101062"/>
              <a:gd name="connsiteY19" fmla="*/ 3949528 h 4254341"/>
              <a:gd name="connsiteX20" fmla="*/ 3016254 w 4101062"/>
              <a:gd name="connsiteY20" fmla="*/ 3655239 h 4254341"/>
              <a:gd name="connsiteX21" fmla="*/ 3194930 w 4101062"/>
              <a:gd name="connsiteY21" fmla="*/ 3224315 h 4254341"/>
              <a:gd name="connsiteX22" fmla="*/ 3972695 w 4101062"/>
              <a:gd name="connsiteY22" fmla="*/ 3045639 h 4254341"/>
              <a:gd name="connsiteX23" fmla="*/ 3909633 w 4101062"/>
              <a:gd name="connsiteY23" fmla="*/ 1742356 h 4254341"/>
              <a:gd name="connsiteX24" fmla="*/ 4046268 w 4101062"/>
              <a:gd name="connsiteY24" fmla="*/ 827956 h 4254341"/>
              <a:gd name="connsiteX25" fmla="*/ 3962185 w 4101062"/>
              <a:gd name="connsiteY25" fmla="*/ 71211 h 4254341"/>
              <a:gd name="connsiteX26" fmla="*/ 2574819 w 4101062"/>
              <a:gd name="connsiteY26" fmla="*/ 71211 h 4254341"/>
              <a:gd name="connsiteX27" fmla="*/ 2270019 w 4101062"/>
              <a:gd name="connsiteY27" fmla="*/ 418052 h 4254341"/>
              <a:gd name="connsiteX28" fmla="*/ 2238488 w 4101062"/>
              <a:gd name="connsiteY28" fmla="*/ 1153777 h 4254341"/>
              <a:gd name="connsiteX29" fmla="*/ 1996750 w 4101062"/>
              <a:gd name="connsiteY29" fmla="*/ 1290412 h 42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1062" h="4254341">
                <a:moveTo>
                  <a:pt x="1996750" y="1290412"/>
                </a:moveTo>
                <a:cubicBezTo>
                  <a:pt x="1909164" y="1300922"/>
                  <a:pt x="1814571" y="1293915"/>
                  <a:pt x="1712971" y="1216839"/>
                </a:cubicBezTo>
                <a:cubicBezTo>
                  <a:pt x="1611371" y="1139763"/>
                  <a:pt x="1483495" y="948825"/>
                  <a:pt x="1387150" y="827956"/>
                </a:cubicBezTo>
                <a:cubicBezTo>
                  <a:pt x="1290805" y="707087"/>
                  <a:pt x="1225992" y="500384"/>
                  <a:pt x="1134902" y="491625"/>
                </a:cubicBezTo>
                <a:cubicBezTo>
                  <a:pt x="1043812" y="482866"/>
                  <a:pt x="912433" y="644025"/>
                  <a:pt x="840612" y="775404"/>
                </a:cubicBezTo>
                <a:cubicBezTo>
                  <a:pt x="768791" y="906783"/>
                  <a:pt x="637412" y="1095970"/>
                  <a:pt x="703978" y="1279901"/>
                </a:cubicBezTo>
                <a:cubicBezTo>
                  <a:pt x="770544" y="1463832"/>
                  <a:pt x="1140158" y="1709074"/>
                  <a:pt x="1240006" y="1878991"/>
                </a:cubicBezTo>
                <a:cubicBezTo>
                  <a:pt x="1339854" y="2048908"/>
                  <a:pt x="1472985" y="2241597"/>
                  <a:pt x="1303068" y="2299404"/>
                </a:cubicBezTo>
                <a:cubicBezTo>
                  <a:pt x="1133151" y="2357211"/>
                  <a:pt x="423702" y="2131239"/>
                  <a:pt x="220502" y="2225832"/>
                </a:cubicBezTo>
                <a:cubicBezTo>
                  <a:pt x="17302" y="2320425"/>
                  <a:pt x="-82546" y="2707556"/>
                  <a:pt x="83868" y="2866963"/>
                </a:cubicBezTo>
                <a:cubicBezTo>
                  <a:pt x="250282" y="3026370"/>
                  <a:pt x="1045564" y="3064908"/>
                  <a:pt x="1218985" y="3182273"/>
                </a:cubicBezTo>
                <a:cubicBezTo>
                  <a:pt x="1392406" y="3299638"/>
                  <a:pt x="1173440" y="3487073"/>
                  <a:pt x="1124392" y="3571156"/>
                </a:cubicBezTo>
                <a:cubicBezTo>
                  <a:pt x="1075344" y="3655239"/>
                  <a:pt x="891412" y="3634218"/>
                  <a:pt x="924695" y="3686770"/>
                </a:cubicBezTo>
                <a:cubicBezTo>
                  <a:pt x="957978" y="3739322"/>
                  <a:pt x="1215481" y="3863694"/>
                  <a:pt x="1324088" y="3886466"/>
                </a:cubicBezTo>
                <a:cubicBezTo>
                  <a:pt x="1432695" y="3909238"/>
                  <a:pt x="1494006" y="3811142"/>
                  <a:pt x="1576337" y="3823404"/>
                </a:cubicBezTo>
                <a:cubicBezTo>
                  <a:pt x="1658668" y="3835666"/>
                  <a:pt x="1748006" y="3893474"/>
                  <a:pt x="1818075" y="3960039"/>
                </a:cubicBezTo>
                <a:cubicBezTo>
                  <a:pt x="1888144" y="4026604"/>
                  <a:pt x="1891647" y="4179004"/>
                  <a:pt x="1996750" y="4222797"/>
                </a:cubicBezTo>
                <a:cubicBezTo>
                  <a:pt x="2101853" y="4266590"/>
                  <a:pt x="2320819" y="4263087"/>
                  <a:pt x="2448695" y="4222797"/>
                </a:cubicBezTo>
                <a:cubicBezTo>
                  <a:pt x="2576571" y="4182507"/>
                  <a:pt x="2672916" y="4026604"/>
                  <a:pt x="2764006" y="3981059"/>
                </a:cubicBezTo>
                <a:cubicBezTo>
                  <a:pt x="2855096" y="3935514"/>
                  <a:pt x="2953192" y="4003831"/>
                  <a:pt x="2995233" y="3949528"/>
                </a:cubicBezTo>
                <a:cubicBezTo>
                  <a:pt x="3037274" y="3895225"/>
                  <a:pt x="2982971" y="3776108"/>
                  <a:pt x="3016254" y="3655239"/>
                </a:cubicBezTo>
                <a:cubicBezTo>
                  <a:pt x="3049537" y="3534370"/>
                  <a:pt x="3035523" y="3325915"/>
                  <a:pt x="3194930" y="3224315"/>
                </a:cubicBezTo>
                <a:cubicBezTo>
                  <a:pt x="3354337" y="3122715"/>
                  <a:pt x="3853578" y="3292632"/>
                  <a:pt x="3972695" y="3045639"/>
                </a:cubicBezTo>
                <a:cubicBezTo>
                  <a:pt x="4091812" y="2798646"/>
                  <a:pt x="3897371" y="2111970"/>
                  <a:pt x="3909633" y="1742356"/>
                </a:cubicBezTo>
                <a:cubicBezTo>
                  <a:pt x="3921895" y="1372742"/>
                  <a:pt x="4037509" y="1106480"/>
                  <a:pt x="4046268" y="827956"/>
                </a:cubicBezTo>
                <a:cubicBezTo>
                  <a:pt x="4055027" y="549432"/>
                  <a:pt x="4207426" y="197335"/>
                  <a:pt x="3962185" y="71211"/>
                </a:cubicBezTo>
                <a:cubicBezTo>
                  <a:pt x="3716944" y="-54913"/>
                  <a:pt x="2856847" y="13404"/>
                  <a:pt x="2574819" y="71211"/>
                </a:cubicBezTo>
                <a:cubicBezTo>
                  <a:pt x="2292791" y="129018"/>
                  <a:pt x="2310309" y="223611"/>
                  <a:pt x="2270019" y="418052"/>
                </a:cubicBezTo>
                <a:cubicBezTo>
                  <a:pt x="2229729" y="612493"/>
                  <a:pt x="2284033" y="1008384"/>
                  <a:pt x="2238488" y="1153777"/>
                </a:cubicBezTo>
                <a:cubicBezTo>
                  <a:pt x="2192943" y="1299170"/>
                  <a:pt x="2084336" y="1279902"/>
                  <a:pt x="1996750" y="1290412"/>
                </a:cubicBezTo>
                <a:close/>
              </a:path>
            </a:pathLst>
          </a:custGeom>
          <a:solidFill>
            <a:srgbClr val="9CDFF9"/>
          </a:solidFill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7A927-9350-C68B-E77D-B888DE6159F8}"/>
              </a:ext>
            </a:extLst>
          </p:cNvPr>
          <p:cNvSpPr txBox="1"/>
          <p:nvPr/>
        </p:nvSpPr>
        <p:spPr>
          <a:xfrm>
            <a:off x="4683369" y="3766817"/>
            <a:ext cx="2825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00A8"/>
                </a:solidFill>
              </a:rPr>
              <a:t>Internet</a:t>
            </a:r>
            <a:endParaRPr lang="en-US" sz="4400" dirty="0">
              <a:solidFill>
                <a:srgbClr val="0000A8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B6F52FF-451B-02F3-B0B1-75C77986C9EF}"/>
              </a:ext>
            </a:extLst>
          </p:cNvPr>
          <p:cNvSpPr/>
          <p:nvPr/>
        </p:nvSpPr>
        <p:spPr>
          <a:xfrm>
            <a:off x="3438866" y="2330417"/>
            <a:ext cx="4046307" cy="3788154"/>
          </a:xfrm>
          <a:custGeom>
            <a:avLst/>
            <a:gdLst>
              <a:gd name="connsiteX0" fmla="*/ 2112364 w 4107620"/>
              <a:gd name="connsiteY0" fmla="*/ 1261685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2112364 w 4107620"/>
              <a:gd name="connsiteY29" fmla="*/ 1261685 h 4330718"/>
              <a:gd name="connsiteX0" fmla="*/ 1996750 w 4107620"/>
              <a:gd name="connsiteY0" fmla="*/ 1366789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1996750 w 4107620"/>
              <a:gd name="connsiteY29" fmla="*/ 1366789 h 433071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185936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270019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1062"/>
              <a:gd name="connsiteY0" fmla="*/ 1290412 h 4254341"/>
              <a:gd name="connsiteX1" fmla="*/ 1712971 w 4101062"/>
              <a:gd name="connsiteY1" fmla="*/ 1216839 h 4254341"/>
              <a:gd name="connsiteX2" fmla="*/ 1387150 w 4101062"/>
              <a:gd name="connsiteY2" fmla="*/ 827956 h 4254341"/>
              <a:gd name="connsiteX3" fmla="*/ 1134902 w 4101062"/>
              <a:gd name="connsiteY3" fmla="*/ 491625 h 4254341"/>
              <a:gd name="connsiteX4" fmla="*/ 840612 w 4101062"/>
              <a:gd name="connsiteY4" fmla="*/ 775404 h 4254341"/>
              <a:gd name="connsiteX5" fmla="*/ 703978 w 4101062"/>
              <a:gd name="connsiteY5" fmla="*/ 1279901 h 4254341"/>
              <a:gd name="connsiteX6" fmla="*/ 1240006 w 4101062"/>
              <a:gd name="connsiteY6" fmla="*/ 1878991 h 4254341"/>
              <a:gd name="connsiteX7" fmla="*/ 1303068 w 4101062"/>
              <a:gd name="connsiteY7" fmla="*/ 2299404 h 4254341"/>
              <a:gd name="connsiteX8" fmla="*/ 220502 w 4101062"/>
              <a:gd name="connsiteY8" fmla="*/ 2225832 h 4254341"/>
              <a:gd name="connsiteX9" fmla="*/ 83868 w 4101062"/>
              <a:gd name="connsiteY9" fmla="*/ 2866963 h 4254341"/>
              <a:gd name="connsiteX10" fmla="*/ 1218985 w 4101062"/>
              <a:gd name="connsiteY10" fmla="*/ 3182273 h 4254341"/>
              <a:gd name="connsiteX11" fmla="*/ 1124392 w 4101062"/>
              <a:gd name="connsiteY11" fmla="*/ 3571156 h 4254341"/>
              <a:gd name="connsiteX12" fmla="*/ 924695 w 4101062"/>
              <a:gd name="connsiteY12" fmla="*/ 3686770 h 4254341"/>
              <a:gd name="connsiteX13" fmla="*/ 1324088 w 4101062"/>
              <a:gd name="connsiteY13" fmla="*/ 3886466 h 4254341"/>
              <a:gd name="connsiteX14" fmla="*/ 1576337 w 4101062"/>
              <a:gd name="connsiteY14" fmla="*/ 3823404 h 4254341"/>
              <a:gd name="connsiteX15" fmla="*/ 1818075 w 4101062"/>
              <a:gd name="connsiteY15" fmla="*/ 3960039 h 4254341"/>
              <a:gd name="connsiteX16" fmla="*/ 1996750 w 4101062"/>
              <a:gd name="connsiteY16" fmla="*/ 4222797 h 4254341"/>
              <a:gd name="connsiteX17" fmla="*/ 2448695 w 4101062"/>
              <a:gd name="connsiteY17" fmla="*/ 4222797 h 4254341"/>
              <a:gd name="connsiteX18" fmla="*/ 2764006 w 4101062"/>
              <a:gd name="connsiteY18" fmla="*/ 3981059 h 4254341"/>
              <a:gd name="connsiteX19" fmla="*/ 2995233 w 4101062"/>
              <a:gd name="connsiteY19" fmla="*/ 3949528 h 4254341"/>
              <a:gd name="connsiteX20" fmla="*/ 3016254 w 4101062"/>
              <a:gd name="connsiteY20" fmla="*/ 3655239 h 4254341"/>
              <a:gd name="connsiteX21" fmla="*/ 3194930 w 4101062"/>
              <a:gd name="connsiteY21" fmla="*/ 3224315 h 4254341"/>
              <a:gd name="connsiteX22" fmla="*/ 3972695 w 4101062"/>
              <a:gd name="connsiteY22" fmla="*/ 3045639 h 4254341"/>
              <a:gd name="connsiteX23" fmla="*/ 3909633 w 4101062"/>
              <a:gd name="connsiteY23" fmla="*/ 1742356 h 4254341"/>
              <a:gd name="connsiteX24" fmla="*/ 4046268 w 4101062"/>
              <a:gd name="connsiteY24" fmla="*/ 827956 h 4254341"/>
              <a:gd name="connsiteX25" fmla="*/ 3962185 w 4101062"/>
              <a:gd name="connsiteY25" fmla="*/ 71211 h 4254341"/>
              <a:gd name="connsiteX26" fmla="*/ 2574819 w 4101062"/>
              <a:gd name="connsiteY26" fmla="*/ 71211 h 4254341"/>
              <a:gd name="connsiteX27" fmla="*/ 2270019 w 4101062"/>
              <a:gd name="connsiteY27" fmla="*/ 418052 h 4254341"/>
              <a:gd name="connsiteX28" fmla="*/ 2238488 w 4101062"/>
              <a:gd name="connsiteY28" fmla="*/ 1153777 h 4254341"/>
              <a:gd name="connsiteX29" fmla="*/ 1996750 w 4101062"/>
              <a:gd name="connsiteY29" fmla="*/ 1290412 h 42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1062" h="4254341">
                <a:moveTo>
                  <a:pt x="1996750" y="1290412"/>
                </a:moveTo>
                <a:cubicBezTo>
                  <a:pt x="1909164" y="1300922"/>
                  <a:pt x="1814571" y="1293915"/>
                  <a:pt x="1712971" y="1216839"/>
                </a:cubicBezTo>
                <a:cubicBezTo>
                  <a:pt x="1611371" y="1139763"/>
                  <a:pt x="1483495" y="948825"/>
                  <a:pt x="1387150" y="827956"/>
                </a:cubicBezTo>
                <a:cubicBezTo>
                  <a:pt x="1290805" y="707087"/>
                  <a:pt x="1225992" y="500384"/>
                  <a:pt x="1134902" y="491625"/>
                </a:cubicBezTo>
                <a:cubicBezTo>
                  <a:pt x="1043812" y="482866"/>
                  <a:pt x="912433" y="644025"/>
                  <a:pt x="840612" y="775404"/>
                </a:cubicBezTo>
                <a:cubicBezTo>
                  <a:pt x="768791" y="906783"/>
                  <a:pt x="637412" y="1095970"/>
                  <a:pt x="703978" y="1279901"/>
                </a:cubicBezTo>
                <a:cubicBezTo>
                  <a:pt x="770544" y="1463832"/>
                  <a:pt x="1140158" y="1709074"/>
                  <a:pt x="1240006" y="1878991"/>
                </a:cubicBezTo>
                <a:cubicBezTo>
                  <a:pt x="1339854" y="2048908"/>
                  <a:pt x="1472985" y="2241597"/>
                  <a:pt x="1303068" y="2299404"/>
                </a:cubicBezTo>
                <a:cubicBezTo>
                  <a:pt x="1133151" y="2357211"/>
                  <a:pt x="423702" y="2131239"/>
                  <a:pt x="220502" y="2225832"/>
                </a:cubicBezTo>
                <a:cubicBezTo>
                  <a:pt x="17302" y="2320425"/>
                  <a:pt x="-82546" y="2707556"/>
                  <a:pt x="83868" y="2866963"/>
                </a:cubicBezTo>
                <a:cubicBezTo>
                  <a:pt x="250282" y="3026370"/>
                  <a:pt x="1045564" y="3064908"/>
                  <a:pt x="1218985" y="3182273"/>
                </a:cubicBezTo>
                <a:cubicBezTo>
                  <a:pt x="1392406" y="3299638"/>
                  <a:pt x="1173440" y="3487073"/>
                  <a:pt x="1124392" y="3571156"/>
                </a:cubicBezTo>
                <a:cubicBezTo>
                  <a:pt x="1075344" y="3655239"/>
                  <a:pt x="891412" y="3634218"/>
                  <a:pt x="924695" y="3686770"/>
                </a:cubicBezTo>
                <a:cubicBezTo>
                  <a:pt x="957978" y="3739322"/>
                  <a:pt x="1215481" y="3863694"/>
                  <a:pt x="1324088" y="3886466"/>
                </a:cubicBezTo>
                <a:cubicBezTo>
                  <a:pt x="1432695" y="3909238"/>
                  <a:pt x="1494006" y="3811142"/>
                  <a:pt x="1576337" y="3823404"/>
                </a:cubicBezTo>
                <a:cubicBezTo>
                  <a:pt x="1658668" y="3835666"/>
                  <a:pt x="1748006" y="3893474"/>
                  <a:pt x="1818075" y="3960039"/>
                </a:cubicBezTo>
                <a:cubicBezTo>
                  <a:pt x="1888144" y="4026604"/>
                  <a:pt x="1891647" y="4179004"/>
                  <a:pt x="1996750" y="4222797"/>
                </a:cubicBezTo>
                <a:cubicBezTo>
                  <a:pt x="2101853" y="4266590"/>
                  <a:pt x="2320819" y="4263087"/>
                  <a:pt x="2448695" y="4222797"/>
                </a:cubicBezTo>
                <a:cubicBezTo>
                  <a:pt x="2576571" y="4182507"/>
                  <a:pt x="2672916" y="4026604"/>
                  <a:pt x="2764006" y="3981059"/>
                </a:cubicBezTo>
                <a:cubicBezTo>
                  <a:pt x="2855096" y="3935514"/>
                  <a:pt x="2953192" y="4003831"/>
                  <a:pt x="2995233" y="3949528"/>
                </a:cubicBezTo>
                <a:cubicBezTo>
                  <a:pt x="3037274" y="3895225"/>
                  <a:pt x="2982971" y="3776108"/>
                  <a:pt x="3016254" y="3655239"/>
                </a:cubicBezTo>
                <a:cubicBezTo>
                  <a:pt x="3049537" y="3534370"/>
                  <a:pt x="3035523" y="3325915"/>
                  <a:pt x="3194930" y="3224315"/>
                </a:cubicBezTo>
                <a:cubicBezTo>
                  <a:pt x="3354337" y="3122715"/>
                  <a:pt x="3853578" y="3292632"/>
                  <a:pt x="3972695" y="3045639"/>
                </a:cubicBezTo>
                <a:cubicBezTo>
                  <a:pt x="4091812" y="2798646"/>
                  <a:pt x="3897371" y="2111970"/>
                  <a:pt x="3909633" y="1742356"/>
                </a:cubicBezTo>
                <a:cubicBezTo>
                  <a:pt x="3921895" y="1372742"/>
                  <a:pt x="4037509" y="1106480"/>
                  <a:pt x="4046268" y="827956"/>
                </a:cubicBezTo>
                <a:cubicBezTo>
                  <a:pt x="4055027" y="549432"/>
                  <a:pt x="4207426" y="197335"/>
                  <a:pt x="3962185" y="71211"/>
                </a:cubicBezTo>
                <a:cubicBezTo>
                  <a:pt x="3716944" y="-54913"/>
                  <a:pt x="2856847" y="13404"/>
                  <a:pt x="2574819" y="71211"/>
                </a:cubicBezTo>
                <a:cubicBezTo>
                  <a:pt x="2292791" y="129018"/>
                  <a:pt x="2310309" y="223611"/>
                  <a:pt x="2270019" y="418052"/>
                </a:cubicBezTo>
                <a:cubicBezTo>
                  <a:pt x="2229729" y="612493"/>
                  <a:pt x="2284033" y="1008384"/>
                  <a:pt x="2238488" y="1153777"/>
                </a:cubicBezTo>
                <a:cubicBezTo>
                  <a:pt x="2192943" y="1299170"/>
                  <a:pt x="2084336" y="1279902"/>
                  <a:pt x="1996750" y="129041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472475-F561-743C-4528-8EC7C2237185}"/>
              </a:ext>
            </a:extLst>
          </p:cNvPr>
          <p:cNvGrpSpPr>
            <a:grpSpLocks noChangeAspect="1"/>
          </p:cNvGrpSpPr>
          <p:nvPr/>
        </p:nvGrpSpPr>
        <p:grpSpPr>
          <a:xfrm>
            <a:off x="7615842" y="4579081"/>
            <a:ext cx="4525684" cy="2286000"/>
            <a:chOff x="1917782" y="1507253"/>
            <a:chExt cx="8009387" cy="4045678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59D1FF6-4E76-3DDC-841E-F593D7B5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61956" y="2753382"/>
              <a:ext cx="1124188" cy="1136342"/>
            </a:xfrm>
            <a:prstGeom prst="rect">
              <a:avLst/>
            </a:prstGeom>
          </p:spPr>
        </p:pic>
        <p:pic>
          <p:nvPicPr>
            <p:cNvPr id="107" name="Picture 4" descr="whisper">
              <a:extLst>
                <a:ext uri="{FF2B5EF4-FFF2-40B4-BE49-F238E27FC236}">
                  <a16:creationId xmlns:a16="http://schemas.microsoft.com/office/drawing/2014/main" id="{1E79752E-0786-1EDE-E19D-76B87D69E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644" y="3992418"/>
              <a:ext cx="1895474" cy="1560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Picture 23">
              <a:extLst>
                <a:ext uri="{FF2B5EF4-FFF2-40B4-BE49-F238E27FC236}">
                  <a16:creationId xmlns:a16="http://schemas.microsoft.com/office/drawing/2014/main" id="{B897795C-76CC-054A-9160-9D2AB3911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988" y="1507253"/>
              <a:ext cx="695325" cy="109696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">
              <a:extLst>
                <a:ext uri="{FF2B5EF4-FFF2-40B4-BE49-F238E27FC236}">
                  <a16:creationId xmlns:a16="http://schemas.microsoft.com/office/drawing/2014/main" id="{FDFB68FF-B236-AF3C-11E6-6375BE56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405" y="2491170"/>
              <a:ext cx="1289050" cy="154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3B1628B-65D0-C990-D0F4-142BADFA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17782" y="1526443"/>
              <a:ext cx="550339" cy="1149734"/>
            </a:xfrm>
            <a:prstGeom prst="rect">
              <a:avLst/>
            </a:prstGeom>
          </p:spPr>
        </p:pic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4B03B3C-674C-35A6-DC0B-AB8058C3D83F}"/>
                </a:ext>
              </a:extLst>
            </p:cNvPr>
            <p:cNvGrpSpPr/>
            <p:nvPr/>
          </p:nvGrpSpPr>
          <p:grpSpPr>
            <a:xfrm>
              <a:off x="5065828" y="4588551"/>
              <a:ext cx="2735863" cy="741603"/>
              <a:chOff x="842590" y="5420084"/>
              <a:chExt cx="3127445" cy="82119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2037D625-AE94-6E06-8167-DF0265885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590" y="5420084"/>
                <a:ext cx="2016478" cy="821190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A703D8F-4750-25F4-5952-1588A474B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5"/>
              <a:stretch/>
            </p:blipFill>
            <p:spPr>
              <a:xfrm>
                <a:off x="2859067" y="5420084"/>
                <a:ext cx="1110968" cy="821190"/>
              </a:xfrm>
              <a:prstGeom prst="rect">
                <a:avLst/>
              </a:prstGeom>
            </p:spPr>
          </p:pic>
        </p:grp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8FAEB6EC-5371-42F4-7AE3-D613AC548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375547" y="4666317"/>
              <a:ext cx="1551622" cy="663838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8406D9A-8E76-8CC9-D785-0AB722EAD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79970" y="2985640"/>
              <a:ext cx="1308005" cy="1292102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3C88258-99AE-A274-F25A-BA5654F00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846499" y="1563585"/>
              <a:ext cx="1519767" cy="972325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C65DFFF-586F-95A2-0618-160410B16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783766" y="2774547"/>
              <a:ext cx="789402" cy="1483784"/>
            </a:xfrm>
            <a:prstGeom prst="rect">
              <a:avLst/>
            </a:prstGeom>
          </p:spPr>
        </p:pic>
      </p:grpSp>
      <p:pic>
        <p:nvPicPr>
          <p:cNvPr id="90" name="Graphic 89" descr="Robot with solid fill">
            <a:extLst>
              <a:ext uri="{FF2B5EF4-FFF2-40B4-BE49-F238E27FC236}">
                <a16:creationId xmlns:a16="http://schemas.microsoft.com/office/drawing/2014/main" id="{1FA71793-742B-685D-386D-3689F39861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23316" y="5943600"/>
            <a:ext cx="914400" cy="914400"/>
          </a:xfrm>
          <a:prstGeom prst="rect">
            <a:avLst/>
          </a:prstGeom>
        </p:spPr>
      </p:pic>
      <p:pic>
        <p:nvPicPr>
          <p:cNvPr id="92" name="Graphic 91" descr="Quadcopter with solid fill">
            <a:extLst>
              <a:ext uri="{FF2B5EF4-FFF2-40B4-BE49-F238E27FC236}">
                <a16:creationId xmlns:a16="http://schemas.microsoft.com/office/drawing/2014/main" id="{82EC4847-423F-D810-AD72-90A8FF97DE8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84741" y="45561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463E3F-0C65-DE1D-1B63-0DFDB410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course about?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DFD07-86FD-BDC9-FA46-4ECCBF381F7A}"/>
              </a:ext>
            </a:extLst>
          </p:cNvPr>
          <p:cNvSpPr txBox="1"/>
          <p:nvPr/>
        </p:nvSpPr>
        <p:spPr>
          <a:xfrm>
            <a:off x="270889" y="5328961"/>
            <a:ext cx="3167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Access networks </a:t>
            </a:r>
          </a:p>
          <a:p>
            <a:r>
              <a:rPr lang="en-US" sz="3200" dirty="0"/>
              <a:t>(heterogenous) 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7ACDDFD-51FE-1C73-045B-214B3312F9BA}"/>
              </a:ext>
            </a:extLst>
          </p:cNvPr>
          <p:cNvSpPr/>
          <p:nvPr/>
        </p:nvSpPr>
        <p:spPr>
          <a:xfrm>
            <a:off x="2461173" y="1428243"/>
            <a:ext cx="5701519" cy="5139825"/>
          </a:xfrm>
          <a:custGeom>
            <a:avLst/>
            <a:gdLst>
              <a:gd name="connsiteX0" fmla="*/ 2112364 w 4107620"/>
              <a:gd name="connsiteY0" fmla="*/ 1261685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2112364 w 4107620"/>
              <a:gd name="connsiteY29" fmla="*/ 1261685 h 4330718"/>
              <a:gd name="connsiteX0" fmla="*/ 1996750 w 4107620"/>
              <a:gd name="connsiteY0" fmla="*/ 1366789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1996750 w 4107620"/>
              <a:gd name="connsiteY29" fmla="*/ 1366789 h 433071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185936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270019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1062"/>
              <a:gd name="connsiteY0" fmla="*/ 1290412 h 4254341"/>
              <a:gd name="connsiteX1" fmla="*/ 1712971 w 4101062"/>
              <a:gd name="connsiteY1" fmla="*/ 1216839 h 4254341"/>
              <a:gd name="connsiteX2" fmla="*/ 1387150 w 4101062"/>
              <a:gd name="connsiteY2" fmla="*/ 827956 h 4254341"/>
              <a:gd name="connsiteX3" fmla="*/ 1134902 w 4101062"/>
              <a:gd name="connsiteY3" fmla="*/ 491625 h 4254341"/>
              <a:gd name="connsiteX4" fmla="*/ 840612 w 4101062"/>
              <a:gd name="connsiteY4" fmla="*/ 775404 h 4254341"/>
              <a:gd name="connsiteX5" fmla="*/ 703978 w 4101062"/>
              <a:gd name="connsiteY5" fmla="*/ 1279901 h 4254341"/>
              <a:gd name="connsiteX6" fmla="*/ 1240006 w 4101062"/>
              <a:gd name="connsiteY6" fmla="*/ 1878991 h 4254341"/>
              <a:gd name="connsiteX7" fmla="*/ 1303068 w 4101062"/>
              <a:gd name="connsiteY7" fmla="*/ 2299404 h 4254341"/>
              <a:gd name="connsiteX8" fmla="*/ 220502 w 4101062"/>
              <a:gd name="connsiteY8" fmla="*/ 2225832 h 4254341"/>
              <a:gd name="connsiteX9" fmla="*/ 83868 w 4101062"/>
              <a:gd name="connsiteY9" fmla="*/ 2866963 h 4254341"/>
              <a:gd name="connsiteX10" fmla="*/ 1218985 w 4101062"/>
              <a:gd name="connsiteY10" fmla="*/ 3182273 h 4254341"/>
              <a:gd name="connsiteX11" fmla="*/ 1124392 w 4101062"/>
              <a:gd name="connsiteY11" fmla="*/ 3571156 h 4254341"/>
              <a:gd name="connsiteX12" fmla="*/ 924695 w 4101062"/>
              <a:gd name="connsiteY12" fmla="*/ 3686770 h 4254341"/>
              <a:gd name="connsiteX13" fmla="*/ 1324088 w 4101062"/>
              <a:gd name="connsiteY13" fmla="*/ 3886466 h 4254341"/>
              <a:gd name="connsiteX14" fmla="*/ 1576337 w 4101062"/>
              <a:gd name="connsiteY14" fmla="*/ 3823404 h 4254341"/>
              <a:gd name="connsiteX15" fmla="*/ 1818075 w 4101062"/>
              <a:gd name="connsiteY15" fmla="*/ 3960039 h 4254341"/>
              <a:gd name="connsiteX16" fmla="*/ 1996750 w 4101062"/>
              <a:gd name="connsiteY16" fmla="*/ 4222797 h 4254341"/>
              <a:gd name="connsiteX17" fmla="*/ 2448695 w 4101062"/>
              <a:gd name="connsiteY17" fmla="*/ 4222797 h 4254341"/>
              <a:gd name="connsiteX18" fmla="*/ 2764006 w 4101062"/>
              <a:gd name="connsiteY18" fmla="*/ 3981059 h 4254341"/>
              <a:gd name="connsiteX19" fmla="*/ 2995233 w 4101062"/>
              <a:gd name="connsiteY19" fmla="*/ 3949528 h 4254341"/>
              <a:gd name="connsiteX20" fmla="*/ 3016254 w 4101062"/>
              <a:gd name="connsiteY20" fmla="*/ 3655239 h 4254341"/>
              <a:gd name="connsiteX21" fmla="*/ 3194930 w 4101062"/>
              <a:gd name="connsiteY21" fmla="*/ 3224315 h 4254341"/>
              <a:gd name="connsiteX22" fmla="*/ 3972695 w 4101062"/>
              <a:gd name="connsiteY22" fmla="*/ 3045639 h 4254341"/>
              <a:gd name="connsiteX23" fmla="*/ 3909633 w 4101062"/>
              <a:gd name="connsiteY23" fmla="*/ 1742356 h 4254341"/>
              <a:gd name="connsiteX24" fmla="*/ 4046268 w 4101062"/>
              <a:gd name="connsiteY24" fmla="*/ 827956 h 4254341"/>
              <a:gd name="connsiteX25" fmla="*/ 3962185 w 4101062"/>
              <a:gd name="connsiteY25" fmla="*/ 71211 h 4254341"/>
              <a:gd name="connsiteX26" fmla="*/ 2574819 w 4101062"/>
              <a:gd name="connsiteY26" fmla="*/ 71211 h 4254341"/>
              <a:gd name="connsiteX27" fmla="*/ 2270019 w 4101062"/>
              <a:gd name="connsiteY27" fmla="*/ 418052 h 4254341"/>
              <a:gd name="connsiteX28" fmla="*/ 2238488 w 4101062"/>
              <a:gd name="connsiteY28" fmla="*/ 1153777 h 4254341"/>
              <a:gd name="connsiteX29" fmla="*/ 1996750 w 4101062"/>
              <a:gd name="connsiteY29" fmla="*/ 1290412 h 42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1062" h="4254341">
                <a:moveTo>
                  <a:pt x="1996750" y="1290412"/>
                </a:moveTo>
                <a:cubicBezTo>
                  <a:pt x="1909164" y="1300922"/>
                  <a:pt x="1814571" y="1293915"/>
                  <a:pt x="1712971" y="1216839"/>
                </a:cubicBezTo>
                <a:cubicBezTo>
                  <a:pt x="1611371" y="1139763"/>
                  <a:pt x="1483495" y="948825"/>
                  <a:pt x="1387150" y="827956"/>
                </a:cubicBezTo>
                <a:cubicBezTo>
                  <a:pt x="1290805" y="707087"/>
                  <a:pt x="1225992" y="500384"/>
                  <a:pt x="1134902" y="491625"/>
                </a:cubicBezTo>
                <a:cubicBezTo>
                  <a:pt x="1043812" y="482866"/>
                  <a:pt x="912433" y="644025"/>
                  <a:pt x="840612" y="775404"/>
                </a:cubicBezTo>
                <a:cubicBezTo>
                  <a:pt x="768791" y="906783"/>
                  <a:pt x="637412" y="1095970"/>
                  <a:pt x="703978" y="1279901"/>
                </a:cubicBezTo>
                <a:cubicBezTo>
                  <a:pt x="770544" y="1463832"/>
                  <a:pt x="1140158" y="1709074"/>
                  <a:pt x="1240006" y="1878991"/>
                </a:cubicBezTo>
                <a:cubicBezTo>
                  <a:pt x="1339854" y="2048908"/>
                  <a:pt x="1472985" y="2241597"/>
                  <a:pt x="1303068" y="2299404"/>
                </a:cubicBezTo>
                <a:cubicBezTo>
                  <a:pt x="1133151" y="2357211"/>
                  <a:pt x="423702" y="2131239"/>
                  <a:pt x="220502" y="2225832"/>
                </a:cubicBezTo>
                <a:cubicBezTo>
                  <a:pt x="17302" y="2320425"/>
                  <a:pt x="-82546" y="2707556"/>
                  <a:pt x="83868" y="2866963"/>
                </a:cubicBezTo>
                <a:cubicBezTo>
                  <a:pt x="250282" y="3026370"/>
                  <a:pt x="1045564" y="3064908"/>
                  <a:pt x="1218985" y="3182273"/>
                </a:cubicBezTo>
                <a:cubicBezTo>
                  <a:pt x="1392406" y="3299638"/>
                  <a:pt x="1173440" y="3487073"/>
                  <a:pt x="1124392" y="3571156"/>
                </a:cubicBezTo>
                <a:cubicBezTo>
                  <a:pt x="1075344" y="3655239"/>
                  <a:pt x="891412" y="3634218"/>
                  <a:pt x="924695" y="3686770"/>
                </a:cubicBezTo>
                <a:cubicBezTo>
                  <a:pt x="957978" y="3739322"/>
                  <a:pt x="1215481" y="3863694"/>
                  <a:pt x="1324088" y="3886466"/>
                </a:cubicBezTo>
                <a:cubicBezTo>
                  <a:pt x="1432695" y="3909238"/>
                  <a:pt x="1494006" y="3811142"/>
                  <a:pt x="1576337" y="3823404"/>
                </a:cubicBezTo>
                <a:cubicBezTo>
                  <a:pt x="1658668" y="3835666"/>
                  <a:pt x="1748006" y="3893474"/>
                  <a:pt x="1818075" y="3960039"/>
                </a:cubicBezTo>
                <a:cubicBezTo>
                  <a:pt x="1888144" y="4026604"/>
                  <a:pt x="1891647" y="4179004"/>
                  <a:pt x="1996750" y="4222797"/>
                </a:cubicBezTo>
                <a:cubicBezTo>
                  <a:pt x="2101853" y="4266590"/>
                  <a:pt x="2320819" y="4263087"/>
                  <a:pt x="2448695" y="4222797"/>
                </a:cubicBezTo>
                <a:cubicBezTo>
                  <a:pt x="2576571" y="4182507"/>
                  <a:pt x="2672916" y="4026604"/>
                  <a:pt x="2764006" y="3981059"/>
                </a:cubicBezTo>
                <a:cubicBezTo>
                  <a:pt x="2855096" y="3935514"/>
                  <a:pt x="2953192" y="4003831"/>
                  <a:pt x="2995233" y="3949528"/>
                </a:cubicBezTo>
                <a:cubicBezTo>
                  <a:pt x="3037274" y="3895225"/>
                  <a:pt x="2982971" y="3776108"/>
                  <a:pt x="3016254" y="3655239"/>
                </a:cubicBezTo>
                <a:cubicBezTo>
                  <a:pt x="3049537" y="3534370"/>
                  <a:pt x="3035523" y="3325915"/>
                  <a:pt x="3194930" y="3224315"/>
                </a:cubicBezTo>
                <a:cubicBezTo>
                  <a:pt x="3354337" y="3122715"/>
                  <a:pt x="3853578" y="3292632"/>
                  <a:pt x="3972695" y="3045639"/>
                </a:cubicBezTo>
                <a:cubicBezTo>
                  <a:pt x="4091812" y="2798646"/>
                  <a:pt x="3897371" y="2111970"/>
                  <a:pt x="3909633" y="1742356"/>
                </a:cubicBezTo>
                <a:cubicBezTo>
                  <a:pt x="3921895" y="1372742"/>
                  <a:pt x="4037509" y="1106480"/>
                  <a:pt x="4046268" y="827956"/>
                </a:cubicBezTo>
                <a:cubicBezTo>
                  <a:pt x="4055027" y="549432"/>
                  <a:pt x="4207426" y="197335"/>
                  <a:pt x="3962185" y="71211"/>
                </a:cubicBezTo>
                <a:cubicBezTo>
                  <a:pt x="3716944" y="-54913"/>
                  <a:pt x="2856847" y="13404"/>
                  <a:pt x="2574819" y="71211"/>
                </a:cubicBezTo>
                <a:cubicBezTo>
                  <a:pt x="2292791" y="129018"/>
                  <a:pt x="2310309" y="223611"/>
                  <a:pt x="2270019" y="418052"/>
                </a:cubicBezTo>
                <a:cubicBezTo>
                  <a:pt x="2229729" y="612493"/>
                  <a:pt x="2284033" y="1008384"/>
                  <a:pt x="2238488" y="1153777"/>
                </a:cubicBezTo>
                <a:cubicBezTo>
                  <a:pt x="2192943" y="1299170"/>
                  <a:pt x="2084336" y="1279902"/>
                  <a:pt x="1996750" y="1290412"/>
                </a:cubicBezTo>
                <a:close/>
              </a:path>
            </a:pathLst>
          </a:custGeom>
          <a:solidFill>
            <a:srgbClr val="9CDFF9"/>
          </a:solidFill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1444FBA-D55B-BF39-D792-8EF198E6213F}"/>
              </a:ext>
            </a:extLst>
          </p:cNvPr>
          <p:cNvSpPr/>
          <p:nvPr/>
        </p:nvSpPr>
        <p:spPr>
          <a:xfrm>
            <a:off x="3438866" y="2330417"/>
            <a:ext cx="4046307" cy="3788154"/>
          </a:xfrm>
          <a:custGeom>
            <a:avLst/>
            <a:gdLst>
              <a:gd name="connsiteX0" fmla="*/ 2112364 w 4107620"/>
              <a:gd name="connsiteY0" fmla="*/ 1261685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2112364 w 4107620"/>
              <a:gd name="connsiteY29" fmla="*/ 1261685 h 4330718"/>
              <a:gd name="connsiteX0" fmla="*/ 1996750 w 4107620"/>
              <a:gd name="connsiteY0" fmla="*/ 1366789 h 4330718"/>
              <a:gd name="connsiteX1" fmla="*/ 1712971 w 4107620"/>
              <a:gd name="connsiteY1" fmla="*/ 1293216 h 4330718"/>
              <a:gd name="connsiteX2" fmla="*/ 1387150 w 4107620"/>
              <a:gd name="connsiteY2" fmla="*/ 904333 h 4330718"/>
              <a:gd name="connsiteX3" fmla="*/ 1134902 w 4107620"/>
              <a:gd name="connsiteY3" fmla="*/ 568002 h 4330718"/>
              <a:gd name="connsiteX4" fmla="*/ 840612 w 4107620"/>
              <a:gd name="connsiteY4" fmla="*/ 851781 h 4330718"/>
              <a:gd name="connsiteX5" fmla="*/ 703978 w 4107620"/>
              <a:gd name="connsiteY5" fmla="*/ 1356278 h 4330718"/>
              <a:gd name="connsiteX6" fmla="*/ 1240006 w 4107620"/>
              <a:gd name="connsiteY6" fmla="*/ 1955368 h 4330718"/>
              <a:gd name="connsiteX7" fmla="*/ 1303068 w 4107620"/>
              <a:gd name="connsiteY7" fmla="*/ 2375781 h 4330718"/>
              <a:gd name="connsiteX8" fmla="*/ 220502 w 4107620"/>
              <a:gd name="connsiteY8" fmla="*/ 2302209 h 4330718"/>
              <a:gd name="connsiteX9" fmla="*/ 83868 w 4107620"/>
              <a:gd name="connsiteY9" fmla="*/ 2943340 h 4330718"/>
              <a:gd name="connsiteX10" fmla="*/ 1218985 w 4107620"/>
              <a:gd name="connsiteY10" fmla="*/ 3258650 h 4330718"/>
              <a:gd name="connsiteX11" fmla="*/ 1124392 w 4107620"/>
              <a:gd name="connsiteY11" fmla="*/ 3647533 h 4330718"/>
              <a:gd name="connsiteX12" fmla="*/ 924695 w 4107620"/>
              <a:gd name="connsiteY12" fmla="*/ 3763147 h 4330718"/>
              <a:gd name="connsiteX13" fmla="*/ 1324088 w 4107620"/>
              <a:gd name="connsiteY13" fmla="*/ 3962843 h 4330718"/>
              <a:gd name="connsiteX14" fmla="*/ 1576337 w 4107620"/>
              <a:gd name="connsiteY14" fmla="*/ 3899781 h 4330718"/>
              <a:gd name="connsiteX15" fmla="*/ 1818075 w 4107620"/>
              <a:gd name="connsiteY15" fmla="*/ 4036416 h 4330718"/>
              <a:gd name="connsiteX16" fmla="*/ 1996750 w 4107620"/>
              <a:gd name="connsiteY16" fmla="*/ 4299174 h 4330718"/>
              <a:gd name="connsiteX17" fmla="*/ 2448695 w 4107620"/>
              <a:gd name="connsiteY17" fmla="*/ 4299174 h 4330718"/>
              <a:gd name="connsiteX18" fmla="*/ 2764006 w 4107620"/>
              <a:gd name="connsiteY18" fmla="*/ 4057436 h 4330718"/>
              <a:gd name="connsiteX19" fmla="*/ 2995233 w 4107620"/>
              <a:gd name="connsiteY19" fmla="*/ 4025905 h 4330718"/>
              <a:gd name="connsiteX20" fmla="*/ 3016254 w 4107620"/>
              <a:gd name="connsiteY20" fmla="*/ 3731616 h 4330718"/>
              <a:gd name="connsiteX21" fmla="*/ 3194930 w 4107620"/>
              <a:gd name="connsiteY21" fmla="*/ 3300692 h 4330718"/>
              <a:gd name="connsiteX22" fmla="*/ 3972695 w 4107620"/>
              <a:gd name="connsiteY22" fmla="*/ 3122016 h 4330718"/>
              <a:gd name="connsiteX23" fmla="*/ 3909633 w 4107620"/>
              <a:gd name="connsiteY23" fmla="*/ 1818733 h 4330718"/>
              <a:gd name="connsiteX24" fmla="*/ 4046268 w 4107620"/>
              <a:gd name="connsiteY24" fmla="*/ 904333 h 4330718"/>
              <a:gd name="connsiteX25" fmla="*/ 3962185 w 4107620"/>
              <a:gd name="connsiteY25" fmla="*/ 147588 h 4330718"/>
              <a:gd name="connsiteX26" fmla="*/ 2480226 w 4107620"/>
              <a:gd name="connsiteY26" fmla="*/ 63505 h 4330718"/>
              <a:gd name="connsiteX27" fmla="*/ 2133385 w 4107620"/>
              <a:gd name="connsiteY27" fmla="*/ 872802 h 4330718"/>
              <a:gd name="connsiteX28" fmla="*/ 2238488 w 4107620"/>
              <a:gd name="connsiteY28" fmla="*/ 1230154 h 4330718"/>
              <a:gd name="connsiteX29" fmla="*/ 1996750 w 4107620"/>
              <a:gd name="connsiteY29" fmla="*/ 1366789 h 433071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185936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7620"/>
              <a:gd name="connsiteY0" fmla="*/ 1339069 h 4302998"/>
              <a:gd name="connsiteX1" fmla="*/ 1712971 w 4107620"/>
              <a:gd name="connsiteY1" fmla="*/ 1265496 h 4302998"/>
              <a:gd name="connsiteX2" fmla="*/ 1387150 w 4107620"/>
              <a:gd name="connsiteY2" fmla="*/ 876613 h 4302998"/>
              <a:gd name="connsiteX3" fmla="*/ 1134902 w 4107620"/>
              <a:gd name="connsiteY3" fmla="*/ 540282 h 4302998"/>
              <a:gd name="connsiteX4" fmla="*/ 840612 w 4107620"/>
              <a:gd name="connsiteY4" fmla="*/ 824061 h 4302998"/>
              <a:gd name="connsiteX5" fmla="*/ 703978 w 4107620"/>
              <a:gd name="connsiteY5" fmla="*/ 1328558 h 4302998"/>
              <a:gd name="connsiteX6" fmla="*/ 1240006 w 4107620"/>
              <a:gd name="connsiteY6" fmla="*/ 1927648 h 4302998"/>
              <a:gd name="connsiteX7" fmla="*/ 1303068 w 4107620"/>
              <a:gd name="connsiteY7" fmla="*/ 2348061 h 4302998"/>
              <a:gd name="connsiteX8" fmla="*/ 220502 w 4107620"/>
              <a:gd name="connsiteY8" fmla="*/ 2274489 h 4302998"/>
              <a:gd name="connsiteX9" fmla="*/ 83868 w 4107620"/>
              <a:gd name="connsiteY9" fmla="*/ 2915620 h 4302998"/>
              <a:gd name="connsiteX10" fmla="*/ 1218985 w 4107620"/>
              <a:gd name="connsiteY10" fmla="*/ 3230930 h 4302998"/>
              <a:gd name="connsiteX11" fmla="*/ 1124392 w 4107620"/>
              <a:gd name="connsiteY11" fmla="*/ 3619813 h 4302998"/>
              <a:gd name="connsiteX12" fmla="*/ 924695 w 4107620"/>
              <a:gd name="connsiteY12" fmla="*/ 3735427 h 4302998"/>
              <a:gd name="connsiteX13" fmla="*/ 1324088 w 4107620"/>
              <a:gd name="connsiteY13" fmla="*/ 3935123 h 4302998"/>
              <a:gd name="connsiteX14" fmla="*/ 1576337 w 4107620"/>
              <a:gd name="connsiteY14" fmla="*/ 3872061 h 4302998"/>
              <a:gd name="connsiteX15" fmla="*/ 1818075 w 4107620"/>
              <a:gd name="connsiteY15" fmla="*/ 4008696 h 4302998"/>
              <a:gd name="connsiteX16" fmla="*/ 1996750 w 4107620"/>
              <a:gd name="connsiteY16" fmla="*/ 4271454 h 4302998"/>
              <a:gd name="connsiteX17" fmla="*/ 2448695 w 4107620"/>
              <a:gd name="connsiteY17" fmla="*/ 4271454 h 4302998"/>
              <a:gd name="connsiteX18" fmla="*/ 2764006 w 4107620"/>
              <a:gd name="connsiteY18" fmla="*/ 4029716 h 4302998"/>
              <a:gd name="connsiteX19" fmla="*/ 2995233 w 4107620"/>
              <a:gd name="connsiteY19" fmla="*/ 3998185 h 4302998"/>
              <a:gd name="connsiteX20" fmla="*/ 3016254 w 4107620"/>
              <a:gd name="connsiteY20" fmla="*/ 3703896 h 4302998"/>
              <a:gd name="connsiteX21" fmla="*/ 3194930 w 4107620"/>
              <a:gd name="connsiteY21" fmla="*/ 3272972 h 4302998"/>
              <a:gd name="connsiteX22" fmla="*/ 3972695 w 4107620"/>
              <a:gd name="connsiteY22" fmla="*/ 3094296 h 4302998"/>
              <a:gd name="connsiteX23" fmla="*/ 3909633 w 4107620"/>
              <a:gd name="connsiteY23" fmla="*/ 1791013 h 4302998"/>
              <a:gd name="connsiteX24" fmla="*/ 4046268 w 4107620"/>
              <a:gd name="connsiteY24" fmla="*/ 876613 h 4302998"/>
              <a:gd name="connsiteX25" fmla="*/ 3962185 w 4107620"/>
              <a:gd name="connsiteY25" fmla="*/ 119868 h 4302998"/>
              <a:gd name="connsiteX26" fmla="*/ 2480226 w 4107620"/>
              <a:gd name="connsiteY26" fmla="*/ 35785 h 4302998"/>
              <a:gd name="connsiteX27" fmla="*/ 2270019 w 4107620"/>
              <a:gd name="connsiteY27" fmla="*/ 466709 h 4302998"/>
              <a:gd name="connsiteX28" fmla="*/ 2238488 w 4107620"/>
              <a:gd name="connsiteY28" fmla="*/ 1202434 h 4302998"/>
              <a:gd name="connsiteX29" fmla="*/ 1996750 w 4107620"/>
              <a:gd name="connsiteY29" fmla="*/ 1339069 h 4302998"/>
              <a:gd name="connsiteX0" fmla="*/ 1996750 w 4101062"/>
              <a:gd name="connsiteY0" fmla="*/ 1290412 h 4254341"/>
              <a:gd name="connsiteX1" fmla="*/ 1712971 w 4101062"/>
              <a:gd name="connsiteY1" fmla="*/ 1216839 h 4254341"/>
              <a:gd name="connsiteX2" fmla="*/ 1387150 w 4101062"/>
              <a:gd name="connsiteY2" fmla="*/ 827956 h 4254341"/>
              <a:gd name="connsiteX3" fmla="*/ 1134902 w 4101062"/>
              <a:gd name="connsiteY3" fmla="*/ 491625 h 4254341"/>
              <a:gd name="connsiteX4" fmla="*/ 840612 w 4101062"/>
              <a:gd name="connsiteY4" fmla="*/ 775404 h 4254341"/>
              <a:gd name="connsiteX5" fmla="*/ 703978 w 4101062"/>
              <a:gd name="connsiteY5" fmla="*/ 1279901 h 4254341"/>
              <a:gd name="connsiteX6" fmla="*/ 1240006 w 4101062"/>
              <a:gd name="connsiteY6" fmla="*/ 1878991 h 4254341"/>
              <a:gd name="connsiteX7" fmla="*/ 1303068 w 4101062"/>
              <a:gd name="connsiteY7" fmla="*/ 2299404 h 4254341"/>
              <a:gd name="connsiteX8" fmla="*/ 220502 w 4101062"/>
              <a:gd name="connsiteY8" fmla="*/ 2225832 h 4254341"/>
              <a:gd name="connsiteX9" fmla="*/ 83868 w 4101062"/>
              <a:gd name="connsiteY9" fmla="*/ 2866963 h 4254341"/>
              <a:gd name="connsiteX10" fmla="*/ 1218985 w 4101062"/>
              <a:gd name="connsiteY10" fmla="*/ 3182273 h 4254341"/>
              <a:gd name="connsiteX11" fmla="*/ 1124392 w 4101062"/>
              <a:gd name="connsiteY11" fmla="*/ 3571156 h 4254341"/>
              <a:gd name="connsiteX12" fmla="*/ 924695 w 4101062"/>
              <a:gd name="connsiteY12" fmla="*/ 3686770 h 4254341"/>
              <a:gd name="connsiteX13" fmla="*/ 1324088 w 4101062"/>
              <a:gd name="connsiteY13" fmla="*/ 3886466 h 4254341"/>
              <a:gd name="connsiteX14" fmla="*/ 1576337 w 4101062"/>
              <a:gd name="connsiteY14" fmla="*/ 3823404 h 4254341"/>
              <a:gd name="connsiteX15" fmla="*/ 1818075 w 4101062"/>
              <a:gd name="connsiteY15" fmla="*/ 3960039 h 4254341"/>
              <a:gd name="connsiteX16" fmla="*/ 1996750 w 4101062"/>
              <a:gd name="connsiteY16" fmla="*/ 4222797 h 4254341"/>
              <a:gd name="connsiteX17" fmla="*/ 2448695 w 4101062"/>
              <a:gd name="connsiteY17" fmla="*/ 4222797 h 4254341"/>
              <a:gd name="connsiteX18" fmla="*/ 2764006 w 4101062"/>
              <a:gd name="connsiteY18" fmla="*/ 3981059 h 4254341"/>
              <a:gd name="connsiteX19" fmla="*/ 2995233 w 4101062"/>
              <a:gd name="connsiteY19" fmla="*/ 3949528 h 4254341"/>
              <a:gd name="connsiteX20" fmla="*/ 3016254 w 4101062"/>
              <a:gd name="connsiteY20" fmla="*/ 3655239 h 4254341"/>
              <a:gd name="connsiteX21" fmla="*/ 3194930 w 4101062"/>
              <a:gd name="connsiteY21" fmla="*/ 3224315 h 4254341"/>
              <a:gd name="connsiteX22" fmla="*/ 3972695 w 4101062"/>
              <a:gd name="connsiteY22" fmla="*/ 3045639 h 4254341"/>
              <a:gd name="connsiteX23" fmla="*/ 3909633 w 4101062"/>
              <a:gd name="connsiteY23" fmla="*/ 1742356 h 4254341"/>
              <a:gd name="connsiteX24" fmla="*/ 4046268 w 4101062"/>
              <a:gd name="connsiteY24" fmla="*/ 827956 h 4254341"/>
              <a:gd name="connsiteX25" fmla="*/ 3962185 w 4101062"/>
              <a:gd name="connsiteY25" fmla="*/ 71211 h 4254341"/>
              <a:gd name="connsiteX26" fmla="*/ 2574819 w 4101062"/>
              <a:gd name="connsiteY26" fmla="*/ 71211 h 4254341"/>
              <a:gd name="connsiteX27" fmla="*/ 2270019 w 4101062"/>
              <a:gd name="connsiteY27" fmla="*/ 418052 h 4254341"/>
              <a:gd name="connsiteX28" fmla="*/ 2238488 w 4101062"/>
              <a:gd name="connsiteY28" fmla="*/ 1153777 h 4254341"/>
              <a:gd name="connsiteX29" fmla="*/ 1996750 w 4101062"/>
              <a:gd name="connsiteY29" fmla="*/ 1290412 h 42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1062" h="4254341">
                <a:moveTo>
                  <a:pt x="1996750" y="1290412"/>
                </a:moveTo>
                <a:cubicBezTo>
                  <a:pt x="1909164" y="1300922"/>
                  <a:pt x="1814571" y="1293915"/>
                  <a:pt x="1712971" y="1216839"/>
                </a:cubicBezTo>
                <a:cubicBezTo>
                  <a:pt x="1611371" y="1139763"/>
                  <a:pt x="1483495" y="948825"/>
                  <a:pt x="1387150" y="827956"/>
                </a:cubicBezTo>
                <a:cubicBezTo>
                  <a:pt x="1290805" y="707087"/>
                  <a:pt x="1225992" y="500384"/>
                  <a:pt x="1134902" y="491625"/>
                </a:cubicBezTo>
                <a:cubicBezTo>
                  <a:pt x="1043812" y="482866"/>
                  <a:pt x="912433" y="644025"/>
                  <a:pt x="840612" y="775404"/>
                </a:cubicBezTo>
                <a:cubicBezTo>
                  <a:pt x="768791" y="906783"/>
                  <a:pt x="637412" y="1095970"/>
                  <a:pt x="703978" y="1279901"/>
                </a:cubicBezTo>
                <a:cubicBezTo>
                  <a:pt x="770544" y="1463832"/>
                  <a:pt x="1140158" y="1709074"/>
                  <a:pt x="1240006" y="1878991"/>
                </a:cubicBezTo>
                <a:cubicBezTo>
                  <a:pt x="1339854" y="2048908"/>
                  <a:pt x="1472985" y="2241597"/>
                  <a:pt x="1303068" y="2299404"/>
                </a:cubicBezTo>
                <a:cubicBezTo>
                  <a:pt x="1133151" y="2357211"/>
                  <a:pt x="423702" y="2131239"/>
                  <a:pt x="220502" y="2225832"/>
                </a:cubicBezTo>
                <a:cubicBezTo>
                  <a:pt x="17302" y="2320425"/>
                  <a:pt x="-82546" y="2707556"/>
                  <a:pt x="83868" y="2866963"/>
                </a:cubicBezTo>
                <a:cubicBezTo>
                  <a:pt x="250282" y="3026370"/>
                  <a:pt x="1045564" y="3064908"/>
                  <a:pt x="1218985" y="3182273"/>
                </a:cubicBezTo>
                <a:cubicBezTo>
                  <a:pt x="1392406" y="3299638"/>
                  <a:pt x="1173440" y="3487073"/>
                  <a:pt x="1124392" y="3571156"/>
                </a:cubicBezTo>
                <a:cubicBezTo>
                  <a:pt x="1075344" y="3655239"/>
                  <a:pt x="891412" y="3634218"/>
                  <a:pt x="924695" y="3686770"/>
                </a:cubicBezTo>
                <a:cubicBezTo>
                  <a:pt x="957978" y="3739322"/>
                  <a:pt x="1215481" y="3863694"/>
                  <a:pt x="1324088" y="3886466"/>
                </a:cubicBezTo>
                <a:cubicBezTo>
                  <a:pt x="1432695" y="3909238"/>
                  <a:pt x="1494006" y="3811142"/>
                  <a:pt x="1576337" y="3823404"/>
                </a:cubicBezTo>
                <a:cubicBezTo>
                  <a:pt x="1658668" y="3835666"/>
                  <a:pt x="1748006" y="3893474"/>
                  <a:pt x="1818075" y="3960039"/>
                </a:cubicBezTo>
                <a:cubicBezTo>
                  <a:pt x="1888144" y="4026604"/>
                  <a:pt x="1891647" y="4179004"/>
                  <a:pt x="1996750" y="4222797"/>
                </a:cubicBezTo>
                <a:cubicBezTo>
                  <a:pt x="2101853" y="4266590"/>
                  <a:pt x="2320819" y="4263087"/>
                  <a:pt x="2448695" y="4222797"/>
                </a:cubicBezTo>
                <a:cubicBezTo>
                  <a:pt x="2576571" y="4182507"/>
                  <a:pt x="2672916" y="4026604"/>
                  <a:pt x="2764006" y="3981059"/>
                </a:cubicBezTo>
                <a:cubicBezTo>
                  <a:pt x="2855096" y="3935514"/>
                  <a:pt x="2953192" y="4003831"/>
                  <a:pt x="2995233" y="3949528"/>
                </a:cubicBezTo>
                <a:cubicBezTo>
                  <a:pt x="3037274" y="3895225"/>
                  <a:pt x="2982971" y="3776108"/>
                  <a:pt x="3016254" y="3655239"/>
                </a:cubicBezTo>
                <a:cubicBezTo>
                  <a:pt x="3049537" y="3534370"/>
                  <a:pt x="3035523" y="3325915"/>
                  <a:pt x="3194930" y="3224315"/>
                </a:cubicBezTo>
                <a:cubicBezTo>
                  <a:pt x="3354337" y="3122715"/>
                  <a:pt x="3853578" y="3292632"/>
                  <a:pt x="3972695" y="3045639"/>
                </a:cubicBezTo>
                <a:cubicBezTo>
                  <a:pt x="4091812" y="2798646"/>
                  <a:pt x="3897371" y="2111970"/>
                  <a:pt x="3909633" y="1742356"/>
                </a:cubicBezTo>
                <a:cubicBezTo>
                  <a:pt x="3921895" y="1372742"/>
                  <a:pt x="4037509" y="1106480"/>
                  <a:pt x="4046268" y="827956"/>
                </a:cubicBezTo>
                <a:cubicBezTo>
                  <a:pt x="4055027" y="549432"/>
                  <a:pt x="4207426" y="197335"/>
                  <a:pt x="3962185" y="71211"/>
                </a:cubicBezTo>
                <a:cubicBezTo>
                  <a:pt x="3716944" y="-54913"/>
                  <a:pt x="2856847" y="13404"/>
                  <a:pt x="2574819" y="71211"/>
                </a:cubicBezTo>
                <a:cubicBezTo>
                  <a:pt x="2292791" y="129018"/>
                  <a:pt x="2310309" y="223611"/>
                  <a:pt x="2270019" y="418052"/>
                </a:cubicBezTo>
                <a:cubicBezTo>
                  <a:pt x="2229729" y="612493"/>
                  <a:pt x="2284033" y="1008384"/>
                  <a:pt x="2238488" y="1153777"/>
                </a:cubicBezTo>
                <a:cubicBezTo>
                  <a:pt x="2192943" y="1299170"/>
                  <a:pt x="2084336" y="1279902"/>
                  <a:pt x="1996750" y="129041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>
                <a:shade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CDC0F-CB3E-88EA-B5BD-C48AD19598DB}"/>
              </a:ext>
            </a:extLst>
          </p:cNvPr>
          <p:cNvSpPr txBox="1"/>
          <p:nvPr/>
        </p:nvSpPr>
        <p:spPr>
          <a:xfrm>
            <a:off x="3775187" y="3693446"/>
            <a:ext cx="4166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Core network </a:t>
            </a:r>
          </a:p>
          <a:p>
            <a:pPr algn="ctr"/>
            <a:r>
              <a:rPr lang="en-US" sz="3200" dirty="0"/>
              <a:t>(Internet backbone)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6B60B-5A80-BED2-1429-6F46B0F816C3}"/>
              </a:ext>
            </a:extLst>
          </p:cNvPr>
          <p:cNvSpPr txBox="1"/>
          <p:nvPr/>
        </p:nvSpPr>
        <p:spPr>
          <a:xfrm>
            <a:off x="361593" y="1268321"/>
            <a:ext cx="30772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/>
              <a:t>Billions of connected computing  </a:t>
            </a:r>
            <a:r>
              <a:rPr lang="en-US" altLang="ja-JP" sz="3200" dirty="0">
                <a:solidFill>
                  <a:srgbClr val="FF0000"/>
                </a:solidFill>
              </a:rPr>
              <a:t>devices (end systems/hosts)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CFE67F-2CDF-EDED-13FA-259686449ADA}"/>
              </a:ext>
            </a:extLst>
          </p:cNvPr>
          <p:cNvCxnSpPr>
            <a:cxnSpLocks/>
          </p:cNvCxnSpPr>
          <p:nvPr/>
        </p:nvCxnSpPr>
        <p:spPr>
          <a:xfrm flipH="1" flipV="1">
            <a:off x="2282053" y="1696893"/>
            <a:ext cx="1324974" cy="69183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7E8324-A68C-5A97-5FBE-3A68C5DB047B}"/>
              </a:ext>
            </a:extLst>
          </p:cNvPr>
          <p:cNvCxnSpPr>
            <a:cxnSpLocks/>
          </p:cNvCxnSpPr>
          <p:nvPr/>
        </p:nvCxnSpPr>
        <p:spPr>
          <a:xfrm flipH="1">
            <a:off x="3112700" y="5323450"/>
            <a:ext cx="1303859" cy="60739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3A22DC7-658C-F646-9CD8-7A363C4C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course about?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608A9B3-A910-5C4E-A3B2-D269FEAE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0175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Part I: Basic topics (Internet in the Past) </a:t>
            </a:r>
          </a:p>
          <a:p>
            <a:pPr lvl="1"/>
            <a:r>
              <a:rPr lang="en-US" altLang="en-US" sz="3000" dirty="0">
                <a:ea typeface="ＭＳ Ｐゴシック" panose="020B0600070205080204" pitchFamily="34" charset="-128"/>
              </a:rPr>
              <a:t>A focus on </a:t>
            </a:r>
            <a:r>
              <a:rPr lang="en-US" altLang="en-US" sz="3000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TCP/IP protocols </a:t>
            </a:r>
          </a:p>
          <a:p>
            <a:pPr lvl="1"/>
            <a:r>
              <a:rPr lang="en-US" altLang="en-US" sz="3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Understand  </a:t>
            </a:r>
            <a:r>
              <a:rPr lang="en-US" altLang="en-US" sz="3000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principles, concepts and main protocols</a:t>
            </a:r>
            <a:endParaRPr lang="en-US" altLang="en-US" sz="30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Develop </a:t>
            </a:r>
            <a:r>
              <a:rPr lang="en-US" altLang="en-US" sz="3000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basic network programming skills </a:t>
            </a:r>
          </a:p>
          <a:p>
            <a:pPr marL="463550" lvl="1" indent="0"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130175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Part II: Advanced topics (Internet today and in the future) 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A focus on </a:t>
            </a:r>
            <a:r>
              <a:rPr lang="en-US" altLang="en-US" sz="3200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wireless and mobile networks 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Topics: </a:t>
            </a:r>
            <a:r>
              <a:rPr lang="en-US" altLang="en-US" sz="3200" dirty="0">
                <a:solidFill>
                  <a:srgbClr val="0000A8"/>
                </a:solidFill>
                <a:ea typeface="ＭＳ Ｐゴシック" panose="020B0600070205080204" pitchFamily="34" charset="-128"/>
              </a:rPr>
              <a:t>Internet of Things,  AI for Net, edge computing … </a:t>
            </a:r>
          </a:p>
          <a:p>
            <a:pPr marL="644525" indent="-514350">
              <a:buFont typeface="+mj-lt"/>
              <a:buAutoNum type="arabicPeriod"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130175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4B17F-F062-1042-A415-297D7382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CS536-Intro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DD3FE276-31D8-FF47-A7B2-7B962153F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723FEE2-7F0D-7E43-A22F-DA16DFCA7348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96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78EABD9-61E6-4B45-AD18-0BC8A338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Textbook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15B35C-BBFD-7342-9726-8FC8E606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448043"/>
            <a:ext cx="5705475" cy="4800600"/>
          </a:xfrm>
        </p:spPr>
        <p:txBody>
          <a:bodyPr>
            <a:normAutofit/>
          </a:bodyPr>
          <a:lstStyle/>
          <a:p>
            <a:r>
              <a:rPr lang="en-US" dirty="0"/>
              <a:t>James F. Kurose &amp; Keith W. Ross, “Computer Networking: A Top Down Approach,” </a:t>
            </a:r>
            <a:r>
              <a:rPr lang="en-US" dirty="0">
                <a:solidFill>
                  <a:srgbClr val="FF0000"/>
                </a:solidFill>
              </a:rPr>
              <a:t>8th edition</a:t>
            </a:r>
            <a:r>
              <a:rPr lang="en-US" dirty="0"/>
              <a:t>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Online lecture notes</a:t>
            </a:r>
          </a:p>
          <a:p>
            <a:r>
              <a:rPr lang="en-US" dirty="0"/>
              <a:t>Additional readings </a:t>
            </a:r>
          </a:p>
        </p:txBody>
      </p:sp>
      <p:pic>
        <p:nvPicPr>
          <p:cNvPr id="15362" name="Picture 2" descr="Cover: Computer Networking">
            <a:extLst>
              <a:ext uri="{FF2B5EF4-FFF2-40B4-BE49-F238E27FC236}">
                <a16:creationId xmlns:a16="http://schemas.microsoft.com/office/drawing/2014/main" id="{A70153DF-0A90-E9F3-CB3B-EBFE0F54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40" y="1448043"/>
            <a:ext cx="3537712" cy="44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372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3A22DC7-658C-F646-9CD8-7A363C4C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(tentative)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608A9B3-A910-5C4E-A3B2-D269FEAE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0175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Part I: Basic topics (Internet in the Past) </a:t>
            </a:r>
          </a:p>
          <a:p>
            <a:pPr marL="463550" lvl="1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Chapter 1 – Chapter 6</a:t>
            </a:r>
          </a:p>
          <a:p>
            <a:pPr marL="463550" lvl="1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Application 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 Transport  Networking  Link (Ethernet) </a:t>
            </a:r>
          </a:p>
          <a:p>
            <a:pPr marL="463550" lvl="1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63550" lvl="1" indent="0"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130175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Part II: Advanced topics (Internet today and in the future) </a:t>
            </a:r>
          </a:p>
          <a:p>
            <a:pPr marL="130175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Chapter 7, Chapter 8 and additional materials</a:t>
            </a:r>
          </a:p>
          <a:p>
            <a:pPr marL="130175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	Wireless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Security   IoT, Edge computing 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 marL="130175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4B17F-F062-1042-A415-297D7382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CS536-Intro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DD3FE276-31D8-FF47-A7B2-7B962153F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723FEE2-7F0D-7E43-A22F-DA16DFCA7348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2444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97CE1526-55C7-BB43-BB2D-C7929BA8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682152"/>
          </a:xfrm>
        </p:spPr>
        <p:txBody>
          <a:bodyPr>
            <a:normAutofit fontScale="92500" lnSpcReduction="20000"/>
          </a:bodyPr>
          <a:lstStyle/>
          <a:p>
            <a:pPr marL="130175" indent="0">
              <a:buNone/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Syllabus: </a:t>
            </a:r>
            <a:r>
              <a:rPr lang="en-US" altLang="en-US" sz="3200" dirty="0">
                <a:ea typeface="ＭＳ Ｐゴシック" panose="020B0600070205080204" pitchFamily="34" charset="-128"/>
                <a:hlinkClick r:id="rId3"/>
              </a:rPr>
              <a:t>https://www.cs.purdue.edu/homes/chunyi/teaching/cs536-fall23/cs536-fall23.html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130175" indent="0">
              <a:buNone/>
              <a:defRPr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Exam 1: 			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23%</a:t>
            </a:r>
          </a:p>
          <a:p>
            <a:pPr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Exam 2: 			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23%</a:t>
            </a:r>
          </a:p>
          <a:p>
            <a:pPr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Pop-up Quiz: 		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4% </a:t>
            </a:r>
            <a:r>
              <a:rPr lang="en-US" altLang="en-US" sz="3200" dirty="0">
                <a:ea typeface="ＭＳ Ｐゴシック" panose="020B0600070205080204" pitchFamily="34" charset="-128"/>
              </a:rPr>
              <a:t>	(top-4 out of 5 counted)</a:t>
            </a:r>
          </a:p>
          <a:p>
            <a:pPr>
              <a:defRPr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Homework: 		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15%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Programming labs:  	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20%</a:t>
            </a:r>
          </a:p>
          <a:p>
            <a:pPr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Final Project:		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15%</a:t>
            </a:r>
          </a:p>
          <a:p>
            <a:pPr>
              <a:defRPr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3200" b="0" i="0" dirty="0">
              <a:solidFill>
                <a:srgbClr val="FF0000"/>
              </a:solidFill>
              <a:effectLst/>
              <a:ea typeface="ＭＳ Ｐゴシック" panose="020B0600070205080204" pitchFamily="34" charset="-128"/>
            </a:endParaRPr>
          </a:p>
          <a:p>
            <a:pPr marL="457200" lvl="1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3" name="Title 5">
            <a:extLst>
              <a:ext uri="{FF2B5EF4-FFF2-40B4-BE49-F238E27FC236}">
                <a16:creationId xmlns:a16="http://schemas.microsoft.com/office/drawing/2014/main" id="{0BC4E898-5B23-B740-9ADC-9763551C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Grading Policy</a:t>
            </a: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7A4D6E9-749F-BA42-A9F8-4BEA561119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723FEE2-7F0D-7E43-A22F-DA16DFCA7348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1622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AEF7E-DDE1-FD4D-0280-9877197D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 late days </a:t>
            </a:r>
          </a:p>
          <a:p>
            <a:r>
              <a:rPr lang="en-US" sz="3200" dirty="0"/>
              <a:t>5 Quizzes (top-4 counted)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Exam-1: in-class </a:t>
            </a:r>
            <a:r>
              <a:rPr lang="en-US" sz="3200" dirty="0"/>
              <a:t>(16:30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PM – 17:45PM on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Thur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Oct 5)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Exam-2: in-class </a:t>
            </a:r>
            <a:r>
              <a:rPr lang="en-US" sz="3200" dirty="0"/>
              <a:t>(16:30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PM – 17:45PM on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Thur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Nov 30) </a:t>
            </a:r>
          </a:p>
          <a:p>
            <a:r>
              <a:rPr lang="en-US" sz="3200" dirty="0"/>
              <a:t>5-6 homework assignments </a:t>
            </a:r>
          </a:p>
          <a:p>
            <a:r>
              <a:rPr lang="en-US" sz="3200" dirty="0"/>
              <a:t>Programming labs in C  (individual)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Final course project: a team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up to THREE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students; project topics released soon (much harder than any lab). 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650A41-866E-12D2-7169-7221D2CD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</a:t>
            </a:r>
          </a:p>
        </p:txBody>
      </p:sp>
    </p:spTree>
    <p:extLst>
      <p:ext uri="{BB962C8B-B14F-4D97-AF65-F5344CB8AC3E}">
        <p14:creationId xmlns:p14="http://schemas.microsoft.com/office/powerpoint/2010/main" val="28869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79BF1-A872-445A-6592-4282AB32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Easy to learn the basic; Hard to excel </a:t>
            </a:r>
          </a:p>
        </p:txBody>
      </p:sp>
      <p:sp>
        <p:nvSpPr>
          <p:cNvPr id="27649" name="Title 1">
            <a:extLst>
              <a:ext uri="{FF2B5EF4-FFF2-40B4-BE49-F238E27FC236}">
                <a16:creationId xmlns:a16="http://schemas.microsoft.com/office/drawing/2014/main" id="{63A22DC7-658C-F646-9CD8-7A363C4C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Perspective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A3EF99-9342-5766-7AFB-A38611641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4439"/>
              </p:ext>
            </p:extLst>
          </p:nvPr>
        </p:nvGraphicFramePr>
        <p:xfrm>
          <a:off x="697592" y="2253776"/>
          <a:ext cx="1079681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204">
                  <a:extLst>
                    <a:ext uri="{9D8B030D-6E8A-4147-A177-3AD203B41FA5}">
                      <a16:colId xmlns:a16="http://schemas.microsoft.com/office/drawing/2014/main" val="1383002326"/>
                    </a:ext>
                  </a:extLst>
                </a:gridCol>
                <a:gridCol w="2699204">
                  <a:extLst>
                    <a:ext uri="{9D8B030D-6E8A-4147-A177-3AD203B41FA5}">
                      <a16:colId xmlns:a16="http://schemas.microsoft.com/office/drawing/2014/main" val="2777011158"/>
                    </a:ext>
                  </a:extLst>
                </a:gridCol>
                <a:gridCol w="3166749">
                  <a:extLst>
                    <a:ext uri="{9D8B030D-6E8A-4147-A177-3AD203B41FA5}">
                      <a16:colId xmlns:a16="http://schemas.microsoft.com/office/drawing/2014/main" val="1888739917"/>
                    </a:ext>
                  </a:extLst>
                </a:gridCol>
                <a:gridCol w="2231659">
                  <a:extLst>
                    <a:ext uri="{9D8B030D-6E8A-4147-A177-3AD203B41FA5}">
                      <a16:colId xmlns:a16="http://schemas.microsoft.com/office/drawing/2014/main" val="3344971231"/>
                    </a:ext>
                  </a:extLst>
                </a:gridCol>
              </a:tblGrid>
              <a:tr h="157237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Programming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Final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2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0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Difficulty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Hard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1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Credit-per-Hour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04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B58C57C-189C-60F1-3A25-ECDAF3C8E3CC}"/>
              </a:ext>
            </a:extLst>
          </p:cNvPr>
          <p:cNvGrpSpPr/>
          <p:nvPr/>
        </p:nvGrpSpPr>
        <p:grpSpPr>
          <a:xfrm>
            <a:off x="3460608" y="3940021"/>
            <a:ext cx="1826897" cy="457200"/>
            <a:chOff x="5029200" y="5160965"/>
            <a:chExt cx="1826897" cy="457200"/>
          </a:xfrm>
        </p:grpSpPr>
        <p:pic>
          <p:nvPicPr>
            <p:cNvPr id="5" name="Graphic 4" descr="Star with solid fill">
              <a:extLst>
                <a:ext uri="{FF2B5EF4-FFF2-40B4-BE49-F238E27FC236}">
                  <a16:creationId xmlns:a16="http://schemas.microsoft.com/office/drawing/2014/main" id="{3AC05B9E-EDE7-A534-369A-F8F7D0C5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5160965"/>
              <a:ext cx="457200" cy="457200"/>
            </a:xfrm>
            <a:prstGeom prst="rect">
              <a:avLst/>
            </a:prstGeom>
          </p:spPr>
        </p:pic>
        <p:pic>
          <p:nvPicPr>
            <p:cNvPr id="6" name="Graphic 5" descr="Star with solid fill">
              <a:extLst>
                <a:ext uri="{FF2B5EF4-FFF2-40B4-BE49-F238E27FC236}">
                  <a16:creationId xmlns:a16="http://schemas.microsoft.com/office/drawing/2014/main" id="{691C67DF-05BB-723A-CCEF-B2C639DB2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1624" y="5160965"/>
              <a:ext cx="457200" cy="457200"/>
            </a:xfrm>
            <a:prstGeom prst="rect">
              <a:avLst/>
            </a:prstGeom>
          </p:spPr>
        </p:pic>
        <p:pic>
          <p:nvPicPr>
            <p:cNvPr id="7" name="Graphic 6" descr="Star with solid fill">
              <a:extLst>
                <a:ext uri="{FF2B5EF4-FFF2-40B4-BE49-F238E27FC236}">
                  <a16:creationId xmlns:a16="http://schemas.microsoft.com/office/drawing/2014/main" id="{59B62F9A-B7A5-6574-96F7-E82601664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4048" y="5160965"/>
              <a:ext cx="457200" cy="457200"/>
            </a:xfrm>
            <a:prstGeom prst="rect">
              <a:avLst/>
            </a:prstGeom>
          </p:spPr>
        </p:pic>
        <p:pic>
          <p:nvPicPr>
            <p:cNvPr id="8" name="Graphic 7" descr="Star with solid fill">
              <a:extLst>
                <a:ext uri="{FF2B5EF4-FFF2-40B4-BE49-F238E27FC236}">
                  <a16:creationId xmlns:a16="http://schemas.microsoft.com/office/drawing/2014/main" id="{9F8A8715-094A-8045-1CA6-E5FC1B895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56472" y="5160965"/>
              <a:ext cx="457200" cy="457200"/>
            </a:xfrm>
            <a:prstGeom prst="rect">
              <a:avLst/>
            </a:prstGeom>
          </p:spPr>
        </p:pic>
        <p:pic>
          <p:nvPicPr>
            <p:cNvPr id="9" name="Graphic 8" descr="Star with solid fill">
              <a:extLst>
                <a:ext uri="{FF2B5EF4-FFF2-40B4-BE49-F238E27FC236}">
                  <a16:creationId xmlns:a16="http://schemas.microsoft.com/office/drawing/2014/main" id="{5CD30286-F4CD-77C1-27B2-88981A47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98897" y="5160965"/>
              <a:ext cx="457200" cy="4572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8557CD-FA8F-4272-0C19-0D7DD58788C6}"/>
              </a:ext>
            </a:extLst>
          </p:cNvPr>
          <p:cNvGrpSpPr/>
          <p:nvPr/>
        </p:nvGrpSpPr>
        <p:grpSpPr>
          <a:xfrm>
            <a:off x="6162261" y="3955496"/>
            <a:ext cx="1484472" cy="457200"/>
            <a:chOff x="5029200" y="5160965"/>
            <a:chExt cx="1484472" cy="457200"/>
          </a:xfrm>
        </p:grpSpPr>
        <p:pic>
          <p:nvPicPr>
            <p:cNvPr id="12" name="Graphic 11" descr="Star with solid fill">
              <a:extLst>
                <a:ext uri="{FF2B5EF4-FFF2-40B4-BE49-F238E27FC236}">
                  <a16:creationId xmlns:a16="http://schemas.microsoft.com/office/drawing/2014/main" id="{781D1011-5CCF-7C4C-7578-0AFCC292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5160965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Star with solid fill">
              <a:extLst>
                <a:ext uri="{FF2B5EF4-FFF2-40B4-BE49-F238E27FC236}">
                  <a16:creationId xmlns:a16="http://schemas.microsoft.com/office/drawing/2014/main" id="{2214C799-83C2-F400-4255-CF59AD220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1624" y="5160965"/>
              <a:ext cx="457200" cy="457200"/>
            </a:xfrm>
            <a:prstGeom prst="rect">
              <a:avLst/>
            </a:prstGeom>
          </p:spPr>
        </p:pic>
        <p:pic>
          <p:nvPicPr>
            <p:cNvPr id="14" name="Graphic 13" descr="Star with solid fill">
              <a:extLst>
                <a:ext uri="{FF2B5EF4-FFF2-40B4-BE49-F238E27FC236}">
                  <a16:creationId xmlns:a16="http://schemas.microsoft.com/office/drawing/2014/main" id="{A2B1A9C7-B6FE-472C-B7C0-45D8DFFB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4048" y="5160965"/>
              <a:ext cx="457200" cy="457200"/>
            </a:xfrm>
            <a:prstGeom prst="rect">
              <a:avLst/>
            </a:prstGeom>
          </p:spPr>
        </p:pic>
        <p:pic>
          <p:nvPicPr>
            <p:cNvPr id="15" name="Graphic 14" descr="Star with solid fill">
              <a:extLst>
                <a:ext uri="{FF2B5EF4-FFF2-40B4-BE49-F238E27FC236}">
                  <a16:creationId xmlns:a16="http://schemas.microsoft.com/office/drawing/2014/main" id="{0C9BC2DF-018E-DD8A-40FF-CE29FD3A4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56472" y="5160965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E87093-516A-08C5-3B34-536B6AC880E5}"/>
              </a:ext>
            </a:extLst>
          </p:cNvPr>
          <p:cNvGrpSpPr/>
          <p:nvPr/>
        </p:nvGrpSpPr>
        <p:grpSpPr>
          <a:xfrm>
            <a:off x="9287589" y="3940021"/>
            <a:ext cx="1142048" cy="457200"/>
            <a:chOff x="5029200" y="5160965"/>
            <a:chExt cx="1142048" cy="457200"/>
          </a:xfrm>
        </p:grpSpPr>
        <p:pic>
          <p:nvPicPr>
            <p:cNvPr id="18" name="Graphic 17" descr="Star with solid fill">
              <a:extLst>
                <a:ext uri="{FF2B5EF4-FFF2-40B4-BE49-F238E27FC236}">
                  <a16:creationId xmlns:a16="http://schemas.microsoft.com/office/drawing/2014/main" id="{63F1F55F-722D-E260-A51C-8482FB09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5160965"/>
              <a:ext cx="457200" cy="457200"/>
            </a:xfrm>
            <a:prstGeom prst="rect">
              <a:avLst/>
            </a:prstGeom>
          </p:spPr>
        </p:pic>
        <p:pic>
          <p:nvPicPr>
            <p:cNvPr id="19" name="Graphic 18" descr="Star with solid fill">
              <a:extLst>
                <a:ext uri="{FF2B5EF4-FFF2-40B4-BE49-F238E27FC236}">
                  <a16:creationId xmlns:a16="http://schemas.microsoft.com/office/drawing/2014/main" id="{764777AE-BB88-BF68-AD0B-F1A55BF1A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71624" y="5160965"/>
              <a:ext cx="457200" cy="457200"/>
            </a:xfrm>
            <a:prstGeom prst="rect">
              <a:avLst/>
            </a:prstGeom>
          </p:spPr>
        </p:pic>
        <p:pic>
          <p:nvPicPr>
            <p:cNvPr id="20" name="Graphic 19" descr="Star with solid fill">
              <a:extLst>
                <a:ext uri="{FF2B5EF4-FFF2-40B4-BE49-F238E27FC236}">
                  <a16:creationId xmlns:a16="http://schemas.microsoft.com/office/drawing/2014/main" id="{4FCE9801-6D8A-F3B9-0B70-E598D9F2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4048" y="5160965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09E16E13-D634-1B30-F5A3-3A19624D6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89828"/>
              </p:ext>
            </p:extLst>
          </p:nvPr>
        </p:nvGraphicFramePr>
        <p:xfrm>
          <a:off x="1740893" y="4987930"/>
          <a:ext cx="82315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204">
                  <a:extLst>
                    <a:ext uri="{9D8B030D-6E8A-4147-A177-3AD203B41FA5}">
                      <a16:colId xmlns:a16="http://schemas.microsoft.com/office/drawing/2014/main" val="1383002326"/>
                    </a:ext>
                  </a:extLst>
                </a:gridCol>
                <a:gridCol w="2699204">
                  <a:extLst>
                    <a:ext uri="{9D8B030D-6E8A-4147-A177-3AD203B41FA5}">
                      <a16:colId xmlns:a16="http://schemas.microsoft.com/office/drawing/2014/main" val="2777011158"/>
                    </a:ext>
                  </a:extLst>
                </a:gridCol>
                <a:gridCol w="2833136">
                  <a:extLst>
                    <a:ext uri="{9D8B030D-6E8A-4147-A177-3AD203B41FA5}">
                      <a16:colId xmlns:a16="http://schemas.microsoft.com/office/drawing/2014/main" val="1888739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Part I: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Part II: 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2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60 – 70%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 30 – 40%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0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&gt;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 &lt;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1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630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80503-9987-9F70-8309-D4DCB631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CS536 Syllabus and basic course info </a:t>
            </a:r>
            <a:r>
              <a:rPr lang="en-US" dirty="0">
                <a:hlinkClick r:id="rId2"/>
              </a:rPr>
              <a:t>https://www.cs.purdue.edu/homes/chunyi/teaching/cs536-fall23/cs536-fall23.html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Chapter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761398-D1EA-FE94-F9A4-89FA43F5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61855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124818F-F347-5547-8A11-2635B3E6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7E9E-187D-084E-BDD7-67ACB1EC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Please sign in </a:t>
            </a:r>
            <a:r>
              <a:rPr lang="en-US" sz="3200" b="1" dirty="0" err="1"/>
              <a:t>Campuswire</a:t>
            </a:r>
            <a:r>
              <a:rPr lang="en-US" sz="3200" b="1" dirty="0"/>
              <a:t> &amp; </a:t>
            </a:r>
            <a:r>
              <a:rPr lang="en-US" sz="3200" b="1" dirty="0" err="1"/>
              <a:t>Gradescope</a:t>
            </a:r>
            <a:r>
              <a:rPr lang="en-US" sz="3200" b="1" dirty="0"/>
              <a:t> </a:t>
            </a:r>
          </a:p>
          <a:p>
            <a:pPr lvl="2"/>
            <a:r>
              <a:rPr lang="en-US" sz="3200" dirty="0">
                <a:hlinkClick r:id="rId2"/>
              </a:rPr>
              <a:t>https://campuswire.com/c/G6F1FC7BA</a:t>
            </a:r>
            <a:endParaRPr lang="en-US" sz="3200" dirty="0"/>
          </a:p>
          <a:p>
            <a:pPr lvl="2"/>
            <a:r>
              <a:rPr lang="en-US" sz="3200" dirty="0">
                <a:hlinkClick r:id="rId3"/>
              </a:rPr>
              <a:t>https://www.gradescope.com/courses/558671</a:t>
            </a:r>
            <a:endParaRPr lang="en-US" sz="3200" dirty="0"/>
          </a:p>
          <a:p>
            <a:pPr lvl="2"/>
            <a:endParaRPr lang="en-US" sz="3200" dirty="0"/>
          </a:p>
          <a:p>
            <a:r>
              <a:rPr lang="en-US" sz="3200" dirty="0"/>
              <a:t> Please finish attendee survey</a:t>
            </a:r>
          </a:p>
          <a:p>
            <a:pPr lvl="2"/>
            <a:r>
              <a:rPr lang="en-US" sz="3200" b="0" i="0" u="sng" dirty="0">
                <a:effectLst/>
                <a:hlinkClick r:id="rId4"/>
              </a:rPr>
              <a:t>https://forms.gle/1PBHc4eGbq2zvemNA</a:t>
            </a:r>
            <a:endParaRPr lang="en-US" sz="3200" b="0" i="0" u="sng" dirty="0">
              <a:effectLst/>
            </a:endParaRPr>
          </a:p>
          <a:p>
            <a:pPr lvl="2"/>
            <a:endParaRPr lang="en-US" sz="3200" dirty="0"/>
          </a:p>
          <a:p>
            <a:r>
              <a:rPr lang="en-US" sz="3200" dirty="0"/>
              <a:t> Contact me right away if you have concerns/questions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 Contact TAs and me: 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  <a:hlinkClick r:id="rId5"/>
              </a:rPr>
              <a:t>cs536-ta</a:t>
            </a:r>
            <a:r>
              <a:rPr lang="en-US" altLang="en-US" sz="3200" dirty="0">
                <a:ea typeface="ＭＳ Ｐゴシック" panose="020B0600070205080204" pitchFamily="34" charset="-128"/>
                <a:hlinkClick r:id="rId5"/>
              </a:rPr>
              <a:t>@cs.purdue.edu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813136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2C44-4148-A340-8A72-B1AA1B3B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About 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D298-BA3C-F443-A70F-CCA6273D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6"/>
            <a:ext cx="11353800" cy="5133973"/>
          </a:xfrm>
        </p:spPr>
        <p:txBody>
          <a:bodyPr>
            <a:normAutofit/>
          </a:bodyPr>
          <a:lstStyle/>
          <a:p>
            <a:r>
              <a:rPr lang="en-US" sz="3200" dirty="0" err="1"/>
              <a:t>Chunyi</a:t>
            </a:r>
            <a:r>
              <a:rPr lang="en-US" sz="3200" dirty="0"/>
              <a:t> Peng (</a:t>
            </a:r>
            <a:r>
              <a:rPr lang="en-US" sz="3200" dirty="0">
                <a:hlinkClick r:id="rId3"/>
              </a:rPr>
              <a:t>https://www.cs.purdue.edu/homes/chunyi/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2013, PhD, UCLA </a:t>
            </a:r>
          </a:p>
          <a:p>
            <a:pPr lvl="1"/>
            <a:r>
              <a:rPr lang="en-US" sz="3200" dirty="0"/>
              <a:t> 2013 – 2017, Assistant Prof, Ohio State University </a:t>
            </a:r>
          </a:p>
          <a:p>
            <a:pPr lvl="1"/>
            <a:r>
              <a:rPr lang="en-US" sz="3200" dirty="0"/>
              <a:t> 2017 – 2020, Assistant Prof, Purdue University </a:t>
            </a:r>
          </a:p>
          <a:p>
            <a:pPr lvl="1"/>
            <a:r>
              <a:rPr lang="en-US" sz="3200" dirty="0"/>
              <a:t> 2020 – Present: Associate Professor </a:t>
            </a:r>
          </a:p>
          <a:p>
            <a:r>
              <a:rPr lang="en-US" sz="3200" dirty="0"/>
              <a:t> Research Areas:</a:t>
            </a:r>
          </a:p>
          <a:p>
            <a:pPr lvl="1"/>
            <a:r>
              <a:rPr lang="en-US" sz="3200" dirty="0"/>
              <a:t>Mobile networks (5G/6G): AI for Network</a:t>
            </a:r>
          </a:p>
          <a:p>
            <a:pPr lvl="1"/>
            <a:r>
              <a:rPr lang="en-US" sz="3200" dirty="0"/>
              <a:t>5G/IoT security </a:t>
            </a:r>
          </a:p>
          <a:p>
            <a:pPr lvl="1"/>
            <a:r>
              <a:rPr lang="en-US" sz="3200" dirty="0"/>
              <a:t>Mobile edge computing (mainly for drones and robots)</a:t>
            </a:r>
          </a:p>
          <a:p>
            <a:r>
              <a:rPr lang="en-US" dirty="0">
                <a:solidFill>
                  <a:srgbClr val="FF0000"/>
                </a:solidFill>
              </a:rPr>
              <a:t>Office Hour: 1</a:t>
            </a:r>
            <a:r>
              <a:rPr lang="en-US" b="0" i="0" dirty="0">
                <a:solidFill>
                  <a:srgbClr val="FF0000"/>
                </a:solidFill>
                <a:effectLst/>
              </a:rPr>
              <a:t>1:00AM  - 12:00PM Tue, LWSN 2142E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771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6642F41-0F46-C541-B106-D58FECE3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About Three TAs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232D06D-7D0C-5842-B4CD-C32AA622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682152"/>
          </a:xfrm>
        </p:spPr>
        <p:txBody>
          <a:bodyPr>
            <a:normAutofit fontScale="85000" lnSpcReduction="20000"/>
          </a:bodyPr>
          <a:lstStyle/>
          <a:p>
            <a:pPr marL="457200" indent="-342900"/>
            <a:r>
              <a:rPr lang="en-US" altLang="en-US" sz="3200" dirty="0">
                <a:ea typeface="ＭＳ Ｐゴシック" panose="020B0600070205080204" pitchFamily="34" charset="-128"/>
              </a:rPr>
              <a:t>Contact us: 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  <a:hlinkClick r:id="rId2"/>
              </a:rPr>
              <a:t>cs536-ta</a:t>
            </a:r>
            <a:r>
              <a:rPr lang="en-US" altLang="en-US" sz="3200" dirty="0">
                <a:ea typeface="ＭＳ Ｐゴシック" panose="020B0600070205080204" pitchFamily="34" charset="-128"/>
                <a:hlinkClick r:id="rId2"/>
              </a:rPr>
              <a:t>@cs.purdue.edu</a:t>
            </a:r>
            <a:endParaRPr lang="en-US" sz="3200" b="0" i="0" u="none" strike="noStrike" dirty="0">
              <a:solidFill>
                <a:srgbClr val="224B8D"/>
              </a:solidFill>
              <a:effectLst/>
              <a:hlinkClick r:id="rId3"/>
            </a:endParaRPr>
          </a:p>
          <a:p>
            <a:pPr marL="800100" lvl="1" indent="-342900"/>
            <a:r>
              <a:rPr lang="en-US" sz="2800" b="0" i="0" u="none" strike="noStrike" dirty="0" err="1">
                <a:solidFill>
                  <a:srgbClr val="224B8D"/>
                </a:solidFill>
                <a:effectLst/>
              </a:rPr>
              <a:t>Junpeng</a:t>
            </a:r>
            <a:r>
              <a:rPr lang="en-US" sz="2800" b="0" i="0" u="none" strike="noStrike" dirty="0">
                <a:solidFill>
                  <a:srgbClr val="224B8D"/>
                </a:solidFill>
                <a:effectLst/>
              </a:rPr>
              <a:t> Guo</a:t>
            </a:r>
          </a:p>
          <a:p>
            <a:pPr marL="800100" lvl="1" indent="-342900"/>
            <a:r>
              <a:rPr lang="en-US" sz="2800" b="0" i="0" u="none" strike="noStrike" dirty="0">
                <a:solidFill>
                  <a:srgbClr val="224B8D"/>
                </a:solidFill>
                <a:effectLst/>
              </a:rPr>
              <a:t>Chen Peng</a:t>
            </a:r>
          </a:p>
          <a:p>
            <a:pPr marL="800100" lvl="1" indent="-342900"/>
            <a:r>
              <a:rPr lang="en-US" sz="2800" b="0" i="0" dirty="0" err="1">
                <a:solidFill>
                  <a:srgbClr val="000000"/>
                </a:solidFill>
                <a:effectLst/>
              </a:rPr>
              <a:t>Shilong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Lei </a:t>
            </a: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PSOs and Office Hours </a:t>
            </a:r>
          </a:p>
          <a:p>
            <a:pPr lvl="1">
              <a:defRPr/>
            </a:pPr>
            <a:r>
              <a:rPr lang="en-US" altLang="en-US" sz="3000" dirty="0">
                <a:ea typeface="ＭＳ Ｐゴシック" panose="020B0600070205080204" pitchFamily="34" charset="-128"/>
              </a:rPr>
              <a:t>No PSOs in the 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first</a:t>
            </a:r>
            <a:r>
              <a:rPr lang="en-US" altLang="en-US" sz="3000" dirty="0">
                <a:ea typeface="ＭＳ Ｐゴシック" panose="020B0600070205080204" pitchFamily="34" charset="-128"/>
              </a:rPr>
              <a:t> week</a:t>
            </a:r>
          </a:p>
          <a:p>
            <a:pPr lvl="2"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Tue 1:30p - 2:20p, </a:t>
            </a:r>
            <a:r>
              <a:rPr lang="en-US" altLang="en-US" sz="2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ONLINE</a:t>
            </a:r>
            <a:r>
              <a:rPr lang="en-US" altLang="en-US" sz="2600" dirty="0">
                <a:ea typeface="ＭＳ Ｐゴシック" panose="020B0600070205080204" pitchFamily="34" charset="-128"/>
              </a:rPr>
              <a:t>,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Shilong</a:t>
            </a:r>
            <a:r>
              <a:rPr lang="en-US" altLang="en-US" sz="2600" dirty="0">
                <a:ea typeface="ＭＳ Ｐゴシック" panose="020B0600070205080204" pitchFamily="34" charset="-128"/>
              </a:rPr>
              <a:t> Lei</a:t>
            </a:r>
          </a:p>
          <a:p>
            <a:pPr lvl="2"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Wed 11:30a - 12:20p, HAAS G050 , Chen Peng</a:t>
            </a:r>
          </a:p>
          <a:p>
            <a:pPr lvl="2"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Friday 9:30a - 10:20a, HAAS G050 ,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Junpeng</a:t>
            </a:r>
            <a:r>
              <a:rPr lang="en-US" altLang="en-US" sz="2600" dirty="0">
                <a:ea typeface="ＭＳ Ｐゴシック" panose="020B0600070205080204" pitchFamily="34" charset="-128"/>
              </a:rPr>
              <a:t> Guo</a:t>
            </a:r>
          </a:p>
          <a:p>
            <a:pPr lvl="1">
              <a:defRPr/>
            </a:pPr>
            <a:endParaRPr lang="en-US" altLang="en-US" sz="3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3000" dirty="0">
                <a:ea typeface="ＭＳ Ｐゴシック" panose="020B0600070205080204" pitchFamily="34" charset="-128"/>
              </a:rPr>
              <a:t>PSOs are optional but encouraged for homework, labs and exams </a:t>
            </a:r>
          </a:p>
          <a:p>
            <a:pPr lvl="1">
              <a:defRPr/>
            </a:pPr>
            <a:r>
              <a:rPr lang="en-US" altLang="en-US" sz="3000" dirty="0" err="1">
                <a:ea typeface="ＭＳ Ｐゴシック" panose="020B0600070205080204" pitchFamily="34" charset="-128"/>
              </a:rPr>
              <a:t>Campuswire</a:t>
            </a:r>
            <a:r>
              <a:rPr lang="en-US" altLang="en-US" sz="3000" dirty="0">
                <a:ea typeface="ＭＳ Ｐゴシック" panose="020B0600070205080204" pitchFamily="34" charset="-128"/>
              </a:rPr>
              <a:t> used for Q&amp;A online </a:t>
            </a:r>
          </a:p>
          <a:p>
            <a:pPr lvl="1">
              <a:defRPr/>
            </a:pPr>
            <a:r>
              <a:rPr lang="en-US" altLang="en-US" sz="3000" dirty="0">
                <a:ea typeface="ＭＳ Ｐゴシック" panose="020B0600070205080204" pitchFamily="34" charset="-128"/>
              </a:rPr>
              <a:t>Check your PSO schedule and contact us if you have concerns on attending PSOs</a:t>
            </a:r>
          </a:p>
        </p:txBody>
      </p:sp>
    </p:spTree>
    <p:extLst>
      <p:ext uri="{BB962C8B-B14F-4D97-AF65-F5344CB8AC3E}">
        <p14:creationId xmlns:p14="http://schemas.microsoft.com/office/powerpoint/2010/main" val="34566770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119339A-3491-5A40-BD0B-39A4EDD9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About You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39E1703D-BABE-8B45-9E0F-9D462209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20400" cy="4682152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Attendee Survey: </a:t>
            </a:r>
            <a:r>
              <a:rPr lang="en-US" altLang="en-US" sz="3200" dirty="0">
                <a:ea typeface="ＭＳ Ｐゴシック" panose="020B0600070205080204" pitchFamily="34" charset="-128"/>
                <a:hlinkClick r:id="rId3"/>
              </a:rPr>
              <a:t>https://forms.gle/1PBHc4eGbq2zvemNA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Your information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Why do you take this course?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What are your expectations with CS536?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What you know about computer networks (any prior experience)?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What else do you want to share about CS536?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Any other questions or concerns? 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130175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44196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A41F2-1E76-9960-69A6-C052F71A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Your department: CS and </a:t>
            </a:r>
            <a:r>
              <a:rPr lang="en-US" sz="3500" dirty="0">
                <a:solidFill>
                  <a:srgbClr val="FF0000"/>
                </a:solidFill>
              </a:rPr>
              <a:t>non-CS</a:t>
            </a:r>
          </a:p>
          <a:p>
            <a:r>
              <a:rPr lang="en-US" sz="3500" dirty="0"/>
              <a:t> Your program: </a:t>
            </a:r>
            <a:r>
              <a:rPr lang="en-US" altLang="en-US" sz="3500" dirty="0">
                <a:ea typeface="ＭＳ Ｐゴシック" panose="020B0600070205080204" pitchFamily="34" charset="-128"/>
              </a:rPr>
              <a:t>PhD/MS/Bachelor</a:t>
            </a:r>
          </a:p>
          <a:p>
            <a:pPr marL="130175" indent="0">
              <a:buNone/>
            </a:pPr>
            <a:endParaRPr lang="en-US" altLang="en-US" sz="3500" dirty="0">
              <a:ea typeface="ＭＳ Ｐゴシック" panose="020B0600070205080204" pitchFamily="34" charset="-128"/>
            </a:endParaRPr>
          </a:p>
          <a:p>
            <a:r>
              <a:rPr lang="en-US" altLang="en-US" sz="3500" dirty="0">
                <a:ea typeface="ＭＳ Ｐゴシック" panose="020B0600070205080204" pitchFamily="34" charset="-128"/>
              </a:rPr>
              <a:t>Why do you take this course? </a:t>
            </a:r>
          </a:p>
          <a:p>
            <a:pPr lvl="1"/>
            <a:r>
              <a:rPr lang="en-US" sz="3500" b="1" dirty="0"/>
              <a:t>To meet my core course requirement </a:t>
            </a:r>
          </a:p>
          <a:p>
            <a:pPr lvl="1"/>
            <a:r>
              <a:rPr lang="en-US" sz="3500" dirty="0">
                <a:solidFill>
                  <a:srgbClr val="FF0000"/>
                </a:solidFill>
              </a:rPr>
              <a:t>Interest (no need to meet a core course requirement)</a:t>
            </a:r>
          </a:p>
          <a:p>
            <a:pPr marL="130175" indent="0">
              <a:buNone/>
            </a:pPr>
            <a:endParaRPr lang="en-US" altLang="en-US" sz="3500" dirty="0">
              <a:ea typeface="ＭＳ Ｐゴシック" panose="020B0600070205080204" pitchFamily="34" charset="-128"/>
            </a:endParaRPr>
          </a:p>
          <a:p>
            <a:r>
              <a:rPr lang="en-US" altLang="en-US" sz="3500" dirty="0">
                <a:ea typeface="ＭＳ Ｐゴシック" panose="020B0600070205080204" pitchFamily="34" charset="-128"/>
              </a:rPr>
              <a:t>What is the minimal grade you need and expect?</a:t>
            </a:r>
          </a:p>
          <a:p>
            <a:pPr marL="463550" lvl="1" indent="0">
              <a:buNone/>
            </a:pPr>
            <a:r>
              <a:rPr lang="en-US" altLang="en-US" sz="3500" dirty="0">
                <a:ea typeface="ＭＳ Ｐゴシック" panose="020B0600070205080204" pitchFamily="34" charset="-128"/>
              </a:rPr>
              <a:t>A/A+        A-   	  B+	     B	       N/A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27D9A-05A1-804D-7FD1-C8A07A84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Survey</a:t>
            </a:r>
          </a:p>
        </p:txBody>
      </p:sp>
    </p:spTree>
    <p:extLst>
      <p:ext uri="{BB962C8B-B14F-4D97-AF65-F5344CB8AC3E}">
        <p14:creationId xmlns:p14="http://schemas.microsoft.com/office/powerpoint/2010/main" val="39957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7389F-8E4C-25C1-4A9D-D373A0A2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How much do you know about CS536?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32CE4-6EFD-42CA-DE8B-6B4F7016DEDE}"/>
              </a:ext>
            </a:extLst>
          </p:cNvPr>
          <p:cNvSpPr/>
          <p:nvPr/>
        </p:nvSpPr>
        <p:spPr>
          <a:xfrm>
            <a:off x="495302" y="1900965"/>
            <a:ext cx="22352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A8B9DC-2A34-99D8-A300-6D50DA2DB3F1}"/>
              </a:ext>
            </a:extLst>
          </p:cNvPr>
          <p:cNvSpPr/>
          <p:nvPr/>
        </p:nvSpPr>
        <p:spPr>
          <a:xfrm>
            <a:off x="3130551" y="1900965"/>
            <a:ext cx="22352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TCP/IP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50937-DAB2-6C76-616B-A073CE679F1E}"/>
              </a:ext>
            </a:extLst>
          </p:cNvPr>
          <p:cNvSpPr/>
          <p:nvPr/>
        </p:nvSpPr>
        <p:spPr>
          <a:xfrm>
            <a:off x="495303" y="3012948"/>
            <a:ext cx="2984498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End Hosts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06FFF-84FA-6744-260E-E35EB7F5C9F0}"/>
              </a:ext>
            </a:extLst>
          </p:cNvPr>
          <p:cNvSpPr/>
          <p:nvPr/>
        </p:nvSpPr>
        <p:spPr>
          <a:xfrm>
            <a:off x="495302" y="5511557"/>
            <a:ext cx="38735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Core 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07108-D9BB-3BC7-9ED9-4C5D3424609B}"/>
              </a:ext>
            </a:extLst>
          </p:cNvPr>
          <p:cNvSpPr/>
          <p:nvPr/>
        </p:nvSpPr>
        <p:spPr>
          <a:xfrm>
            <a:off x="495302" y="4272383"/>
            <a:ext cx="38735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Access Network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308B4C-D5C8-D3F9-077A-F354D8FCC193}"/>
              </a:ext>
            </a:extLst>
          </p:cNvPr>
          <p:cNvGrpSpPr/>
          <p:nvPr/>
        </p:nvGrpSpPr>
        <p:grpSpPr>
          <a:xfrm>
            <a:off x="5562600" y="1794548"/>
            <a:ext cx="3364875" cy="4904869"/>
            <a:chOff x="1382570" y="814149"/>
            <a:chExt cx="3364875" cy="4904869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8F7D6D-024C-4CAA-4CCC-932C740ED465}"/>
                </a:ext>
              </a:extLst>
            </p:cNvPr>
            <p:cNvGrpSpPr/>
            <p:nvPr/>
          </p:nvGrpSpPr>
          <p:grpSpPr>
            <a:xfrm>
              <a:off x="1382570" y="814149"/>
              <a:ext cx="3364875" cy="4904869"/>
              <a:chOff x="1484027" y="1706480"/>
              <a:chExt cx="1765726" cy="4904869"/>
            </a:xfrm>
            <a:grpFill/>
          </p:grpSpPr>
          <p:sp>
            <p:nvSpPr>
              <p:cNvPr id="19" name="Rectangle 24">
                <a:extLst>
                  <a:ext uri="{FF2B5EF4-FFF2-40B4-BE49-F238E27FC236}">
                    <a16:creationId xmlns:a16="http://schemas.microsoft.com/office/drawing/2014/main" id="{46ACE927-44E0-2A9B-8F27-C910081B2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997" y="1870247"/>
                <a:ext cx="1648917" cy="458475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18900000" sx="101000" sy="101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26">
                <a:extLst>
                  <a:ext uri="{FF2B5EF4-FFF2-40B4-BE49-F238E27FC236}">
                    <a16:creationId xmlns:a16="http://schemas.microsoft.com/office/drawing/2014/main" id="{8FE6F993-D804-4092-DA4C-14E219D16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027" y="1706480"/>
                <a:ext cx="1765726" cy="49048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  <a:cs typeface="Arial" panose="020B0604020202020204" pitchFamily="34" charset="0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  <a:cs typeface="Arial" panose="020B0604020202020204" pitchFamily="34" charset="0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  <a:cs typeface="Arial" panose="020B0604020202020204" pitchFamily="34" charset="0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  <a:cs typeface="Arial" panose="020B0604020202020204" pitchFamily="34" charset="0"/>
                  </a:rPr>
                  <a:t>physical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20BB572-855A-D69F-84CD-3B9EDB7CF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4432" y="2675745"/>
                <a:ext cx="164348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5908D02-6521-DA7C-DA0D-7A4F40DF81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1941" y="3777522"/>
                <a:ext cx="16559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4FED2-090F-89C5-2483-316441D6A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1947" y="4991726"/>
                <a:ext cx="165097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B5DEEF-560B-9E97-CF1F-72D9CD487FF8}"/>
                </a:ext>
              </a:extLst>
            </p:cNvPr>
            <p:cNvCxnSpPr>
              <a:cxnSpLocks/>
            </p:cNvCxnSpPr>
            <p:nvPr/>
          </p:nvCxnSpPr>
          <p:spPr>
            <a:xfrm>
              <a:off x="1454821" y="4905392"/>
              <a:ext cx="3179529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FAEB453-EE8F-0C1C-22AC-95431CC21D0C}"/>
              </a:ext>
            </a:extLst>
          </p:cNvPr>
          <p:cNvSpPr/>
          <p:nvPr/>
        </p:nvSpPr>
        <p:spPr>
          <a:xfrm>
            <a:off x="9067148" y="2395041"/>
            <a:ext cx="2959105" cy="1274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Congestion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 Control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4855D4-9737-DEF5-93B7-98313E4CD4B8}"/>
              </a:ext>
            </a:extLst>
          </p:cNvPr>
          <p:cNvSpPr/>
          <p:nvPr/>
        </p:nvSpPr>
        <p:spPr>
          <a:xfrm>
            <a:off x="9067148" y="3903540"/>
            <a:ext cx="2959105" cy="1274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Routing</a:t>
            </a:r>
          </a:p>
        </p:txBody>
      </p:sp>
    </p:spTree>
    <p:extLst>
      <p:ext uri="{BB962C8B-B14F-4D97-AF65-F5344CB8AC3E}">
        <p14:creationId xmlns:p14="http://schemas.microsoft.com/office/powerpoint/2010/main" val="34104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5" grpId="0" animBg="1"/>
      <p:bldP spid="8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E1DB4-2433-26C2-08BF-BA57F2BCFFF1}"/>
              </a:ext>
            </a:extLst>
          </p:cNvPr>
          <p:cNvSpPr/>
          <p:nvPr/>
        </p:nvSpPr>
        <p:spPr>
          <a:xfrm>
            <a:off x="889000" y="1057147"/>
            <a:ext cx="1676400" cy="894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BGP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3DDF7-135D-A75F-FBF5-1B78CFA6EA23}"/>
              </a:ext>
            </a:extLst>
          </p:cNvPr>
          <p:cNvSpPr/>
          <p:nvPr/>
        </p:nvSpPr>
        <p:spPr>
          <a:xfrm>
            <a:off x="2844803" y="1057148"/>
            <a:ext cx="16764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SDN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06190C-A51A-5E8A-015C-7C34EA528033}"/>
              </a:ext>
            </a:extLst>
          </p:cNvPr>
          <p:cNvSpPr/>
          <p:nvPr/>
        </p:nvSpPr>
        <p:spPr>
          <a:xfrm>
            <a:off x="888999" y="2245325"/>
            <a:ext cx="16764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MAC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855553-7E09-346C-837D-AE219A1C4C30}"/>
              </a:ext>
            </a:extLst>
          </p:cNvPr>
          <p:cNvSpPr/>
          <p:nvPr/>
        </p:nvSpPr>
        <p:spPr>
          <a:xfrm>
            <a:off x="2844803" y="2245325"/>
            <a:ext cx="2514598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Handover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C0417-087A-D515-6AD6-5E2FAEE5DC07}"/>
              </a:ext>
            </a:extLst>
          </p:cNvPr>
          <p:cNvSpPr/>
          <p:nvPr/>
        </p:nvSpPr>
        <p:spPr>
          <a:xfrm>
            <a:off x="914400" y="3460258"/>
            <a:ext cx="1600197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DASH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BD5FD-9711-88F8-8A1C-40C66D13DECC}"/>
              </a:ext>
            </a:extLst>
          </p:cNvPr>
          <p:cNvSpPr/>
          <p:nvPr/>
        </p:nvSpPr>
        <p:spPr>
          <a:xfrm>
            <a:off x="2844803" y="3487491"/>
            <a:ext cx="1600197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ARP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A3BB6C-383E-0E2D-63F6-45D494EBD4A5}"/>
              </a:ext>
            </a:extLst>
          </p:cNvPr>
          <p:cNvSpPr/>
          <p:nvPr/>
        </p:nvSpPr>
        <p:spPr>
          <a:xfrm>
            <a:off x="4876805" y="3487491"/>
            <a:ext cx="1676399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LEO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12DA12-0A5A-66C5-CB79-B340B9616DBE}"/>
              </a:ext>
            </a:extLst>
          </p:cNvPr>
          <p:cNvSpPr/>
          <p:nvPr/>
        </p:nvSpPr>
        <p:spPr>
          <a:xfrm>
            <a:off x="5715004" y="2245325"/>
            <a:ext cx="16764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WiFi</a:t>
            </a:r>
            <a:r>
              <a:rPr lang="en-US" sz="4400" b="1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C5E359-6445-B8F4-67D4-A23ADBC5E236}"/>
              </a:ext>
            </a:extLst>
          </p:cNvPr>
          <p:cNvSpPr/>
          <p:nvPr/>
        </p:nvSpPr>
        <p:spPr>
          <a:xfrm>
            <a:off x="914400" y="4729657"/>
            <a:ext cx="4190996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Edge Computing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1AB4BD-9630-57BC-18AE-2AFC7419A579}"/>
              </a:ext>
            </a:extLst>
          </p:cNvPr>
          <p:cNvSpPr/>
          <p:nvPr/>
        </p:nvSpPr>
        <p:spPr>
          <a:xfrm>
            <a:off x="5359401" y="4729657"/>
            <a:ext cx="5384796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Serverless Computing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2EDE7-D3CB-5C8E-62FC-9CFCADA2FF87}"/>
              </a:ext>
            </a:extLst>
          </p:cNvPr>
          <p:cNvSpPr/>
          <p:nvPr/>
        </p:nvSpPr>
        <p:spPr>
          <a:xfrm>
            <a:off x="7747007" y="2245325"/>
            <a:ext cx="1676400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9934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7389F-8E4C-25C1-4A9D-D373A0A2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What is your C programming level?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BF748-1B60-E6E5-DA46-E55C9ECDFF47}"/>
              </a:ext>
            </a:extLst>
          </p:cNvPr>
          <p:cNvSpPr/>
          <p:nvPr/>
        </p:nvSpPr>
        <p:spPr>
          <a:xfrm>
            <a:off x="996951" y="1646965"/>
            <a:ext cx="10198097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Never/rarely used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819488-5765-3D3A-EF19-8B9EB89E93EF}"/>
              </a:ext>
            </a:extLst>
          </p:cNvPr>
          <p:cNvSpPr/>
          <p:nvPr/>
        </p:nvSpPr>
        <p:spPr>
          <a:xfrm>
            <a:off x="996953" y="2758948"/>
            <a:ext cx="10198098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&lt; 3 times (&lt; 200 lines) used in my courses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A0AE7-0F3D-1BC7-CA28-3009B00508CF}"/>
              </a:ext>
            </a:extLst>
          </p:cNvPr>
          <p:cNvSpPr/>
          <p:nvPr/>
        </p:nvSpPr>
        <p:spPr>
          <a:xfrm>
            <a:off x="996951" y="3870931"/>
            <a:ext cx="10198097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&gt; 3 times or &gt;500 lines used in my courses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8A3CB4-2D17-853E-CB95-59241C869178}"/>
              </a:ext>
            </a:extLst>
          </p:cNvPr>
          <p:cNvSpPr/>
          <p:nvPr/>
        </p:nvSpPr>
        <p:spPr>
          <a:xfrm>
            <a:off x="933451" y="4993045"/>
            <a:ext cx="10198097" cy="894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</a:rPr>
              <a:t>Often used (beyond my course projects)</a:t>
            </a:r>
          </a:p>
        </p:txBody>
      </p:sp>
    </p:spTree>
    <p:extLst>
      <p:ext uri="{BB962C8B-B14F-4D97-AF65-F5344CB8AC3E}">
        <p14:creationId xmlns:p14="http://schemas.microsoft.com/office/powerpoint/2010/main" val="19887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6989</TotalTime>
  <Words>1024</Words>
  <Application>Microsoft Macintosh PowerPoint</Application>
  <PresentationFormat>Widescreen</PresentationFormat>
  <Paragraphs>207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Roboto</vt:lpstr>
      <vt:lpstr>Times New Roman</vt:lpstr>
      <vt:lpstr>Wingdings</vt:lpstr>
      <vt:lpstr>Office Theme</vt:lpstr>
      <vt:lpstr>CS536: Data Communication &amp; Computer Networks</vt:lpstr>
      <vt:lpstr>Agenda </vt:lpstr>
      <vt:lpstr>About Me</vt:lpstr>
      <vt:lpstr>About Three TAs</vt:lpstr>
      <vt:lpstr>About You</vt:lpstr>
      <vt:lpstr>In-Class Survey</vt:lpstr>
      <vt:lpstr>How much do you know about CS536?</vt:lpstr>
      <vt:lpstr>PowerPoint Presentation</vt:lpstr>
      <vt:lpstr>What is your C programming level? </vt:lpstr>
      <vt:lpstr>Why this survey? </vt:lpstr>
      <vt:lpstr>What is the course about? </vt:lpstr>
      <vt:lpstr>What is the course about? </vt:lpstr>
      <vt:lpstr>What is the course about? </vt:lpstr>
      <vt:lpstr>What is the course about? </vt:lpstr>
      <vt:lpstr>Textbook</vt:lpstr>
      <vt:lpstr>Topics (tentative)</vt:lpstr>
      <vt:lpstr>Grading Policy</vt:lpstr>
      <vt:lpstr>More Details </vt:lpstr>
      <vt:lpstr>Another Perspective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Peng, Chunyi</cp:lastModifiedBy>
  <cp:revision>206</cp:revision>
  <dcterms:created xsi:type="dcterms:W3CDTF">2020-01-18T07:24:59Z</dcterms:created>
  <dcterms:modified xsi:type="dcterms:W3CDTF">2023-08-22T11:43:08Z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2023-08-22T10:37:35Z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b7f25c12-f724-4dbd-a3f9-59eb28797b8b</vt:lpwstr>
  </property>
  <property fmtid="{D5CDD505-2E9C-101B-9397-08002B2CF9AE}" pid="8" name="MSIP_Label_4044bd30-2ed7-4c9d-9d12-46200872a97b_ContentBits">
    <vt:lpwstr>0</vt:lpwstr>
  </property>
</Properties>
</file>