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84" r:id="rId1"/>
  </p:sldMasterIdLst>
  <p:notesMasterIdLst>
    <p:notesMasterId r:id="rId6"/>
  </p:notesMasterIdLst>
  <p:sldIdLst>
    <p:sldId id="1732" r:id="rId2"/>
    <p:sldId id="1734" r:id="rId3"/>
    <p:sldId id="1733" r:id="rId4"/>
    <p:sldId id="173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3FAE"/>
    <a:srgbClr val="0070C0"/>
    <a:srgbClr val="8983BF"/>
    <a:srgbClr val="F27970"/>
    <a:srgbClr val="BB9727"/>
    <a:srgbClr val="05B9E2"/>
    <a:srgbClr val="54B345"/>
    <a:srgbClr val="999999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028"/>
    <p:restoredTop sz="62534"/>
  </p:normalViewPr>
  <p:slideViewPr>
    <p:cSldViewPr snapToGrid="0" snapToObjects="1" showGuides="1">
      <p:cViewPr varScale="1">
        <p:scale>
          <a:sx n="77" d="100"/>
          <a:sy n="77" d="100"/>
        </p:scale>
        <p:origin x="71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39BD9-D087-524F-9648-582B606FE12B}" type="datetimeFigureOut">
              <a:rPr lang="en-US" smtClean="0"/>
              <a:t>2/4/26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F9897A-57AA-9042-B70A-1502D33A3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041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ColorSet</a:t>
            </a:r>
            <a:r>
              <a:rPr lang="en-US" dirty="0"/>
              <a:t> 3</a:t>
            </a:r>
          </a:p>
          <a:p>
            <a:r>
              <a:rPr lang="en-US" dirty="0"/>
              <a:t>CS3green 	54B345</a:t>
            </a:r>
          </a:p>
          <a:p>
            <a:r>
              <a:rPr lang="en-US" dirty="0"/>
              <a:t>CS3orange	BB9727</a:t>
            </a:r>
          </a:p>
          <a:p>
            <a:r>
              <a:rPr lang="en-US" dirty="0"/>
              <a:t>CS3red 	F27970</a:t>
            </a:r>
          </a:p>
          <a:p>
            <a:r>
              <a:rPr lang="en-US" dirty="0"/>
              <a:t>CS3blue 	05B9E2</a:t>
            </a:r>
          </a:p>
          <a:p>
            <a:r>
              <a:rPr lang="en-US" dirty="0"/>
              <a:t>CS3purple 	8983BF</a:t>
            </a:r>
          </a:p>
          <a:p>
            <a:r>
              <a:rPr lang="en-US" dirty="0"/>
              <a:t>CS3pink		C76DA2</a:t>
            </a:r>
          </a:p>
          <a:p>
            <a:r>
              <a:rPr lang="en-US" dirty="0"/>
              <a:t>CS3greenlight 	32B897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F9897A-57AA-9042-B70A-1502D33A3A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778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Vera-Yanez, Daniel, et al. "Early Detection of Flying Obstacles by Optical Flow to Assist the Pilot in Avoiding Mid-Air Collisions." (2026).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F9897A-57AA-9042-B70A-1502D33A3A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332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F9897A-57AA-9042-B70A-1502D33A3A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724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[preprint26-EDFO] </a:t>
            </a:r>
            <a:r>
              <a:rPr lang="en-US" dirty="0" err="1"/>
              <a:t>ActiveSplat</a:t>
            </a:r>
            <a:r>
              <a:rPr lang="en-US" dirty="0"/>
              <a:t>: High-Fidelity Scene Reconstruction through Active Gaussian Splatting, https://</a:t>
            </a:r>
            <a:r>
              <a:rPr lang="en-US" dirty="0" err="1"/>
              <a:t>arxiv.org</a:t>
            </a:r>
            <a:r>
              <a:rPr lang="en-US" dirty="0"/>
              <a:t>/abs/2410.21955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F9897A-57AA-9042-B70A-1502D33A3A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847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E0722-C06E-D4D0-39AC-C5F7D0D2E4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1204006"/>
            <a:ext cx="109728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7DC68E-C6D8-7D19-ED6A-FC97FCE27D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3683681"/>
            <a:ext cx="109728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3235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1FE04-705B-A970-7BBC-89CD400DE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C5B8F2-0FDC-8EF9-3D87-5DE73E6647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E3BEC-AD1E-4AE5-5361-AF0DB9D01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CS592-DRN (Spring 2026)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8750D-B3FF-66B2-A883-AECC76475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Chunyi Peng (@CS.Purdue)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8EFA61-C826-804D-EAC5-7C33C4AC1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494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0BE997-C135-1612-A2B5-47809F7884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410705" y="365125"/>
            <a:ext cx="2628900" cy="603504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D47B9A-66CE-94E4-C40C-812E338F39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30629" y="365125"/>
            <a:ext cx="9144000" cy="603504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C3862-A6BB-6BC8-6537-998D640F8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CS592-DRN (Spring 2026)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E3772-B398-2706-7723-5C4CFC36D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Chunyi Peng (@CS.Purdue)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47181-E7C2-6A09-086F-19509B117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198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0953A-4AC6-5DD4-BB3C-E5E96EFE8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E8312-EF9C-6D3F-49F3-F1D206ADF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A9C04D-89DC-4A5C-00E6-1040CE40C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CS592-DRN (Spring 2026)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84322-59D1-7293-EDC3-473BBF3B1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Chunyi Peng (@CS.Purdue)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F8EC9-6EE6-DBFF-7AFA-EB1092CD1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544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4FBF4-9A3F-D099-78BF-55453943F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45B482-EA44-A588-037C-422E82990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2CAF6D-A4B7-D0D7-B5C8-98E6A6653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CS592-DRN (Spring 2026)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088465-2956-52D8-C6CF-D845BD83F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Chunyi Peng (@CS.Purdue)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2E608B-79B9-495F-EC38-0C7A66C75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A0B42-7FDA-1842-AE50-DF3AAEAB8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06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DC517-6A5C-2DDF-1ECA-5A775A290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365125"/>
            <a:ext cx="11887200" cy="10972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63C65-72FE-3EC8-588B-217983BE45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564365"/>
            <a:ext cx="5897880" cy="4800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551DC5-3EF2-DE30-76B7-1E5B0C6D26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55871" y="1564365"/>
            <a:ext cx="5897880" cy="4800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211F22-95C6-4E04-CE20-D765A1617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CS592-DRN (Spring 2026)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97ABE3-4632-D0AD-7862-5F05B546E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Chunyi Peng (@CS.Purdue)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9AE96-34F2-F6C2-6D6B-1C8F3BF0E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857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44E39-A7E7-79BE-43F7-0206DF7D3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435699"/>
            <a:ext cx="11887200" cy="10972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E84C4D-2802-2130-C210-E8111C04A7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81163"/>
            <a:ext cx="5897880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8E6ADA-1F65-5DDC-DE8F-2900C5A99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2400" y="2505075"/>
            <a:ext cx="5897880" cy="391722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A1324A-7DC1-57AC-0134-903085ABD1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897880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CB864C-7748-B780-3E90-A56392FF2D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897880" cy="39172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89CD02-528C-0E98-942D-6962DBC1A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/>
              <a:t>CS592-DRN (Spring 2026)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15F040-F45E-3CB4-6C4C-90CAFD3AA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Chunyi Peng (@CS.Purdue)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ADB9E7-DF48-9A5D-F108-1558DCE2A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86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A230B-4ECB-9271-6D76-4A095D6FE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B82574-5DDF-F127-906C-C19EA7761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CS592-DRN (Spring 2026)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EDEACB-FF93-546E-80F1-C96BB5A62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Chunyi Peng (@CS.Purdue)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90A00-4B21-B8E0-22B0-C78A4C38D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258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C81EDE-FB10-CFBB-D162-8D678A6C8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CS592-DRN (Spring 2026)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394C0C-F499-241C-1B0A-D3E611918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Chunyi Peng (@CS.Purdue)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4137EA-7903-1B1D-1D41-10839C747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276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86FEC-F801-BED7-F683-6EFD67163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1CF92-E699-3DE0-35AD-ABCB57D75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943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B68BF9-160D-3A37-5869-69394FD3B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3434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402B50-5ED9-BB41-9F2C-8362D8E50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CS592-DRN (Spring 2026)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904489-CE42-E8F7-4DD3-9052B8231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Chunyi Peng (@CS.Purdue)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91BDB0-ABC3-BC63-DA2A-DC012D4F7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176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08689-1FE3-2AC4-C8D4-18F7F4426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5E6D3E-DB7C-9DA6-10AA-D831C1B87C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0"/>
            <a:ext cx="6172200" cy="59435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C418BE-D708-2F4A-F1E1-5726AB0165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3434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5F9F02-AE01-F143-179C-B18788FB1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CS592-DRN (Spring 2026)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823627-E3D1-B7FA-6C65-5A2E885EF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Chunyi Peng (@CS.Purdue)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4A77C0-4AD2-57E8-6E68-C5FBD8EBF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356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86B5FE-B58B-4B34-1983-DD1490D66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8096" cy="1097280"/>
          </a:xfrm>
          <a:prstGeom prst="rect">
            <a:avLst/>
          </a:prstGeom>
          <a:solidFill>
            <a:srgbClr val="8983BF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86F980-0B4C-D14F-AE5A-BE4E94F1B9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143000"/>
            <a:ext cx="118872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 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93DAD-3CC5-013A-C69D-8F544FC35F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86400" y="6486032"/>
            <a:ext cx="4114800" cy="365125"/>
          </a:xfrm>
          <a:prstGeom prst="rect">
            <a:avLst/>
          </a:prstGeom>
          <a:solidFill>
            <a:srgbClr val="999999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CS592-DRN (Spring 2026)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8F2BC-E424-373B-C7B9-9D5649171F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486032"/>
            <a:ext cx="5486400" cy="365125"/>
          </a:xfrm>
          <a:prstGeom prst="rect">
            <a:avLst/>
          </a:prstGeom>
          <a:solidFill>
            <a:srgbClr val="8983BF"/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Chunyi Peng (@CS.Purdue)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5199A-66E8-A173-CE6E-0D067DC93D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01200" y="6486032"/>
            <a:ext cx="2606040" cy="365125"/>
          </a:xfrm>
          <a:prstGeom prst="rect">
            <a:avLst/>
          </a:prstGeom>
          <a:solidFill>
            <a:srgbClr val="8983BF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r>
              <a:rPr lang="en-US"/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854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bg1"/>
          </a:solidFill>
          <a:latin typeface="Candara" panose="020E05020303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i.meta.com/research/sam3d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arxiv.org/abs/2511.16719" TargetMode="External"/><Relationship Id="rId4" Type="http://schemas.openxmlformats.org/officeDocument/2006/relationships/hyperlink" Target="https://openaccess.thecvf.com/content/ICCV2023/html/Kirillov_Segment_Anything_ICCV_2023_paper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abs/2308.04079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rxiv.org/abs/2402.1877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0">
            <a:extLst>
              <a:ext uri="{FF2B5EF4-FFF2-40B4-BE49-F238E27FC236}">
                <a16:creationId xmlns:a16="http://schemas.microsoft.com/office/drawing/2014/main" id="{DFCFED83-555A-DEC8-5FC5-98C06276642B}"/>
              </a:ext>
            </a:extLst>
          </p:cNvPr>
          <p:cNvSpPr txBox="1">
            <a:spLocks/>
          </p:cNvSpPr>
          <p:nvPr/>
        </p:nvSpPr>
        <p:spPr>
          <a:xfrm>
            <a:off x="553826" y="4517154"/>
            <a:ext cx="11168062" cy="547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dirty="0"/>
              <a:t>Chunyi Peng (Spring 2026)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CF5A28-BCDE-81E0-1D3D-0F2BE1F51167}"/>
              </a:ext>
            </a:extLst>
          </p:cNvPr>
          <p:cNvSpPr txBox="1"/>
          <p:nvPr/>
        </p:nvSpPr>
        <p:spPr>
          <a:xfrm>
            <a:off x="553826" y="1375175"/>
            <a:ext cx="1148146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0" dirty="0">
                <a:solidFill>
                  <a:srgbClr val="7D3FAE"/>
                </a:solidFill>
                <a:latin typeface="Candara" panose="020E0502030303020204" pitchFamily="34" charset="0"/>
              </a:rPr>
              <a:t>CS592-DRN:  </a:t>
            </a:r>
          </a:p>
          <a:p>
            <a:r>
              <a:rPr lang="en-US" sz="6000" dirty="0">
                <a:solidFill>
                  <a:srgbClr val="7D3FAE"/>
                </a:solidFill>
                <a:latin typeface="Candara" panose="020E0502030303020204" pitchFamily="34" charset="0"/>
              </a:rPr>
              <a:t>advanced topics on on perception </a:t>
            </a:r>
          </a:p>
          <a:p>
            <a:r>
              <a:rPr lang="en-US" sz="6000" dirty="0">
                <a:solidFill>
                  <a:srgbClr val="7D3FAE"/>
                </a:solidFill>
                <a:latin typeface="Candara" panose="020E0502030303020204" pitchFamily="34" charset="0"/>
              </a:rPr>
              <a:t>(in-class presentation &amp; discussion)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73F4D7-C6AB-87F3-3649-F48BFEDB3584}"/>
              </a:ext>
            </a:extLst>
          </p:cNvPr>
          <p:cNvSpPr txBox="1"/>
          <p:nvPr/>
        </p:nvSpPr>
        <p:spPr>
          <a:xfrm>
            <a:off x="553826" y="7031865"/>
            <a:ext cx="1006728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0" i="0" kern="1200" dirty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Note: videos and pictures are found or generated by Gemini unless specified.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612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10D6388-5EAE-7A82-657C-1A9A5482D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Optical Flow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D45DE8-3431-3691-20E5-350CFA9D5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preprint26-EDFO: </a:t>
            </a:r>
            <a:r>
              <a:rPr lang="en-US" b="1" dirty="0"/>
              <a:t>Jiaxin</a:t>
            </a:r>
            <a:r>
              <a:rPr lang="en-US" dirty="0"/>
              <a:t> </a:t>
            </a:r>
          </a:p>
          <a:p>
            <a:r>
              <a:rPr lang="en-US" dirty="0"/>
              <a:t>IRAL25: </a:t>
            </a:r>
            <a:r>
              <a:rPr lang="en-US" b="1" dirty="0"/>
              <a:t>James and Jiaming</a:t>
            </a:r>
          </a:p>
          <a:p>
            <a:r>
              <a:rPr lang="en-US" dirty="0"/>
              <a:t>IROS24: </a:t>
            </a:r>
            <a:r>
              <a:rPr lang="en-US" b="1" dirty="0" err="1"/>
              <a:t>Shengqing</a:t>
            </a:r>
            <a:r>
              <a:rPr lang="en-US" dirty="0"/>
              <a:t> ?</a:t>
            </a:r>
          </a:p>
          <a:p>
            <a:r>
              <a:rPr lang="en-US" dirty="0"/>
              <a:t>Schedule </a:t>
            </a:r>
            <a:r>
              <a:rPr lang="en-US" dirty="0">
                <a:solidFill>
                  <a:srgbClr val="FF0000"/>
                </a:solidFill>
              </a:rPr>
              <a:t>(? Feb 12 2026, next Thursday)</a:t>
            </a:r>
          </a:p>
          <a:p>
            <a:pPr lvl="1"/>
            <a:r>
              <a:rPr lang="en-US" dirty="0"/>
              <a:t>Presentation: preprint26-EDFO by </a:t>
            </a:r>
            <a:r>
              <a:rPr lang="en-US" b="1" dirty="0"/>
              <a:t>Jiaxin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Presentation: IROS24 by </a:t>
            </a:r>
            <a:r>
              <a:rPr lang="en-US" b="1" dirty="0" err="1"/>
              <a:t>Shengqing</a:t>
            </a:r>
            <a:r>
              <a:rPr lang="en-US" b="1" dirty="0"/>
              <a:t> or James or Jiaming</a:t>
            </a:r>
            <a:endParaRPr lang="en-US" dirty="0"/>
          </a:p>
          <a:p>
            <a:pPr lvl="1"/>
            <a:r>
              <a:rPr lang="en-US" dirty="0"/>
              <a:t>Presentation: IRAL25 by </a:t>
            </a:r>
            <a:r>
              <a:rPr lang="en-US" b="1" dirty="0"/>
              <a:t>James or Jiaming </a:t>
            </a:r>
            <a:endParaRPr lang="en-US" dirty="0"/>
          </a:p>
          <a:p>
            <a:pPr lvl="1"/>
            <a:r>
              <a:rPr lang="en-US" dirty="0"/>
              <a:t>In-class discussion by </a:t>
            </a:r>
            <a:r>
              <a:rPr lang="en-US" b="1" dirty="0"/>
              <a:t>Jiaxin, </a:t>
            </a:r>
            <a:r>
              <a:rPr lang="en-US" b="1" dirty="0" err="1"/>
              <a:t>Shengqing</a:t>
            </a:r>
            <a:r>
              <a:rPr lang="en-US" b="1" dirty="0"/>
              <a:t>, James and Jiaming </a:t>
            </a:r>
          </a:p>
          <a:p>
            <a:r>
              <a:rPr lang="en-US" dirty="0"/>
              <a:t> Reference:</a:t>
            </a:r>
          </a:p>
          <a:p>
            <a:pPr lvl="1"/>
            <a:r>
              <a:rPr lang="en-US" sz="2400" dirty="0"/>
              <a:t>[IRAL25] Hu, Yu, et al. "Seeing through pixel motion: learning obstacle avoidance from optical flow with one camera." IEEE Robotics and Automation Letters (2025)</a:t>
            </a:r>
          </a:p>
          <a:p>
            <a:pPr lvl="1"/>
            <a:r>
              <a:rPr lang="en-US" sz="2400" dirty="0"/>
              <a:t>[IROS'24] Zhang, Zhiyong, </a:t>
            </a:r>
            <a:r>
              <a:rPr lang="en-US" sz="2400" dirty="0" err="1"/>
              <a:t>Huaizu</a:t>
            </a:r>
            <a:r>
              <a:rPr lang="en-US" sz="2400" dirty="0"/>
              <a:t> Jiang, and Hanumant Singh. "</a:t>
            </a:r>
            <a:r>
              <a:rPr lang="en-US" sz="2400" dirty="0" err="1"/>
              <a:t>Neuflow</a:t>
            </a:r>
            <a:r>
              <a:rPr lang="en-US" sz="2400" dirty="0"/>
              <a:t>: Real-time, high-accuracy optical flow estimation on robots using edge devices."</a:t>
            </a:r>
          </a:p>
          <a:p>
            <a:pPr lvl="1"/>
            <a:r>
              <a:rPr lang="en-US" sz="2400" dirty="0"/>
              <a:t>[preprint26-EDFO] Vera-Yanez, Daniel, et al. "Early Detection of Flying Obstacles by Optical Flow to Assist the Pilot in Avoiding Mid-Air Collisions." (2026).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9E16EE-222B-B9DF-7BED-603D66A89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CS592-DRN (Spring 2026)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94CC29-3D43-1B60-C398-72A487F8D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Chunyi Peng (@CS.Purdue)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7ED2C6-F070-C422-5831-D90262F80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799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3B8E972-4C36-78D6-4885-179DCE4C0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Semantic Segmentation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382FA5-D605-6C6E-CEDA-9671FD03C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 SAM3D: </a:t>
            </a:r>
            <a:r>
              <a:rPr lang="en-US" b="1" dirty="0"/>
              <a:t>Thomas &amp; Michael </a:t>
            </a:r>
          </a:p>
          <a:p>
            <a:pPr lvl="1"/>
            <a:r>
              <a:rPr lang="en-US" dirty="0"/>
              <a:t>SAM3: </a:t>
            </a:r>
            <a:r>
              <a:rPr lang="en-US" dirty="0" err="1"/>
              <a:t>Shengqing</a:t>
            </a:r>
            <a:r>
              <a:rPr lang="en-US" dirty="0"/>
              <a:t> (2</a:t>
            </a:r>
            <a:r>
              <a:rPr lang="en-US" baseline="30000" dirty="0"/>
              <a:t>nd</a:t>
            </a:r>
            <a:r>
              <a:rPr lang="en-US" dirty="0"/>
              <a:t> Option)</a:t>
            </a:r>
          </a:p>
          <a:p>
            <a:r>
              <a:rPr lang="en-US" dirty="0"/>
              <a:t> Schedule </a:t>
            </a:r>
            <a:r>
              <a:rPr lang="en-US" dirty="0">
                <a:solidFill>
                  <a:srgbClr val="FF0000"/>
                </a:solidFill>
              </a:rPr>
              <a:t>(? Feb 17 2026)</a:t>
            </a:r>
          </a:p>
          <a:p>
            <a:pPr lvl="1"/>
            <a:r>
              <a:rPr lang="en-US" dirty="0"/>
              <a:t>Presentation: A brief overview from SAM to SAM2 to SAM3  </a:t>
            </a:r>
            <a:r>
              <a:rPr lang="en-US" b="1" dirty="0"/>
              <a:t>by Thomas or Michael</a:t>
            </a:r>
          </a:p>
          <a:p>
            <a:pPr lvl="1"/>
            <a:r>
              <a:rPr lang="en-US" dirty="0"/>
              <a:t>Presentation: SAM3D  </a:t>
            </a:r>
            <a:r>
              <a:rPr lang="en-US" b="1" dirty="0"/>
              <a:t>by Thomas or Michael</a:t>
            </a:r>
            <a:endParaRPr lang="en-US" dirty="0"/>
          </a:p>
          <a:p>
            <a:pPr lvl="1"/>
            <a:r>
              <a:rPr lang="en-US" dirty="0"/>
              <a:t>In-class discussion by </a:t>
            </a:r>
            <a:r>
              <a:rPr lang="en-US" b="1" dirty="0"/>
              <a:t>Thomas, Michael and </a:t>
            </a:r>
            <a:r>
              <a:rPr lang="en-US" b="1" dirty="0" err="1"/>
              <a:t>Shengqing</a:t>
            </a:r>
            <a:r>
              <a:rPr lang="en-US" b="1" dirty="0"/>
              <a:t> </a:t>
            </a:r>
          </a:p>
          <a:p>
            <a:r>
              <a:rPr lang="en-US" dirty="0"/>
              <a:t>Reference </a:t>
            </a:r>
          </a:p>
          <a:p>
            <a:pPr lvl="1"/>
            <a:r>
              <a:rPr lang="en-US" sz="2200" dirty="0">
                <a:hlinkClick r:id="rId3"/>
              </a:rPr>
              <a:t>https://ai.meta.com/research/sam3d/</a:t>
            </a:r>
            <a:endParaRPr lang="en-US" sz="2200" dirty="0"/>
          </a:p>
          <a:p>
            <a:pPr lvl="1"/>
            <a:r>
              <a:rPr lang="en-US" sz="2200" dirty="0"/>
              <a:t>[SAM3D] "Sam3d: Segment anything in 3d scenes." </a:t>
            </a:r>
            <a:r>
              <a:rPr lang="en-US" sz="2200" dirty="0" err="1"/>
              <a:t>arXiv</a:t>
            </a:r>
            <a:r>
              <a:rPr lang="en-US" sz="2200" dirty="0"/>
              <a:t> preprint arXiv:2306.03908 (2023). https://</a:t>
            </a:r>
            <a:r>
              <a:rPr lang="en-US" sz="2200" dirty="0" err="1"/>
              <a:t>arxiv.org</a:t>
            </a:r>
            <a:r>
              <a:rPr lang="en-US" sz="2200" dirty="0"/>
              <a:t>/abs/2306.03908</a:t>
            </a:r>
          </a:p>
          <a:p>
            <a:pPr lvl="1"/>
            <a:r>
              <a:rPr lang="en-US" sz="2200" dirty="0"/>
              <a:t>[SAM], ICCV’23, </a:t>
            </a:r>
            <a:r>
              <a:rPr lang="en-US" sz="2200" dirty="0">
                <a:hlinkClick r:id="rId4"/>
              </a:rPr>
              <a:t>https://openaccess.thecvf.com/content/ICCV2023/html/Kirillov_Segment_Anything_ICCV_2023_paper.html</a:t>
            </a:r>
            <a:endParaRPr lang="en-US" sz="2200" dirty="0"/>
          </a:p>
          <a:p>
            <a:pPr lvl="1"/>
            <a:r>
              <a:rPr lang="en-US" sz="2200" dirty="0"/>
              <a:t>[SAM2]: Segment Anything in Images and Videos, </a:t>
            </a:r>
            <a:r>
              <a:rPr lang="en-US" sz="2200" dirty="0" err="1"/>
              <a:t>Arxiv</a:t>
            </a:r>
            <a:r>
              <a:rPr lang="en-US" sz="2200" dirty="0"/>
              <a:t>: https://</a:t>
            </a:r>
            <a:r>
              <a:rPr lang="en-US" sz="2200" dirty="0" err="1"/>
              <a:t>arxiv.org</a:t>
            </a:r>
            <a:r>
              <a:rPr lang="en-US" sz="2200" dirty="0"/>
              <a:t>/abs/2408.00714</a:t>
            </a:r>
          </a:p>
          <a:p>
            <a:pPr lvl="1"/>
            <a:r>
              <a:rPr lang="en-US" sz="2200" dirty="0"/>
              <a:t>[SAM3]: Segment Anything with Concepts, 2025, </a:t>
            </a:r>
            <a:r>
              <a:rPr lang="en-US" sz="2200" dirty="0" err="1"/>
              <a:t>Arxiv</a:t>
            </a:r>
            <a:r>
              <a:rPr lang="en-US" sz="2200" dirty="0"/>
              <a:t>: </a:t>
            </a:r>
            <a:r>
              <a:rPr lang="en-US" sz="2200" dirty="0">
                <a:hlinkClick r:id="rId5"/>
              </a:rPr>
              <a:t>https://arxiv.org/abs/2511.16719</a:t>
            </a:r>
            <a:endParaRPr lang="en-US" sz="2200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D13950-E6A0-8775-3FD9-FF4FBF060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CS592-DRN (Spring 2026)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8267F0-5AE7-61D3-9489-11C8D4AC2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Chunyi Peng (@CS.Purdue)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D2220-7D20-E533-F7A4-81DD53D61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280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655C14B-1FE3-EBD1-74E4-39E9C0E54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3D Reconstruction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BCC1B2-1385-3E55-CD12-0A4035D9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3DGS: </a:t>
            </a:r>
            <a:r>
              <a:rPr lang="en-US" b="1" dirty="0"/>
              <a:t>Yun Gwon</a:t>
            </a:r>
          </a:p>
          <a:p>
            <a:r>
              <a:rPr lang="en-US" dirty="0"/>
              <a:t>NARUTO (CVPR’24): </a:t>
            </a:r>
            <a:r>
              <a:rPr lang="en-US" b="1" dirty="0"/>
              <a:t>Sparsh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ActiveSplat</a:t>
            </a:r>
            <a:r>
              <a:rPr lang="en-US" dirty="0"/>
              <a:t> (Jiaxin, 2</a:t>
            </a:r>
            <a:r>
              <a:rPr lang="en-US" baseline="30000" dirty="0"/>
              <a:t>nd</a:t>
            </a:r>
            <a:r>
              <a:rPr lang="en-US" dirty="0"/>
              <a:t> Option ???)</a:t>
            </a:r>
            <a:endParaRPr lang="en-US" b="1" dirty="0"/>
          </a:p>
          <a:p>
            <a:r>
              <a:rPr lang="en-US" dirty="0"/>
              <a:t>Schedule </a:t>
            </a:r>
            <a:r>
              <a:rPr lang="en-US" dirty="0">
                <a:solidFill>
                  <a:srgbClr val="FF0000"/>
                </a:solidFill>
              </a:rPr>
              <a:t>(? Feb 19 2026)</a:t>
            </a:r>
          </a:p>
          <a:p>
            <a:pPr lvl="1"/>
            <a:r>
              <a:rPr lang="en-US" dirty="0"/>
              <a:t>Presentation:  3DGS by </a:t>
            </a:r>
            <a:r>
              <a:rPr lang="en-US" b="1" dirty="0"/>
              <a:t>Yun Gwon </a:t>
            </a:r>
          </a:p>
          <a:p>
            <a:pPr lvl="1"/>
            <a:r>
              <a:rPr lang="en-US" dirty="0"/>
              <a:t>Presentation:  NARUTO by </a:t>
            </a:r>
            <a:r>
              <a:rPr lang="en-US" b="1" dirty="0"/>
              <a:t>Sparsh </a:t>
            </a:r>
          </a:p>
          <a:p>
            <a:pPr lvl="1"/>
            <a:r>
              <a:rPr lang="en-US" dirty="0"/>
              <a:t>Presentation:  </a:t>
            </a:r>
            <a:r>
              <a:rPr lang="en-US" dirty="0" err="1"/>
              <a:t>ActiveSplat</a:t>
            </a:r>
            <a:r>
              <a:rPr lang="en-US" dirty="0"/>
              <a:t> by </a:t>
            </a:r>
            <a:r>
              <a:rPr lang="en-US" b="1" dirty="0"/>
              <a:t>Jiaxin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In-class discussion by </a:t>
            </a:r>
            <a:r>
              <a:rPr lang="en-US" b="1" dirty="0"/>
              <a:t>Sparsh, Yun Gwon and Jiaxin  </a:t>
            </a:r>
          </a:p>
          <a:p>
            <a:r>
              <a:rPr lang="en-US" dirty="0"/>
              <a:t> Reference:</a:t>
            </a:r>
          </a:p>
          <a:p>
            <a:pPr lvl="1"/>
            <a:r>
              <a:rPr lang="en-US" sz="2200" dirty="0"/>
              <a:t>[3DGS] 3D Gaussian Splatting for Real-Time Radiance Field Rendering</a:t>
            </a:r>
          </a:p>
          <a:p>
            <a:pPr lvl="1"/>
            <a:r>
              <a:rPr lang="en-US" sz="2200" dirty="0">
                <a:hlinkClick r:id="rId3"/>
              </a:rPr>
              <a:t>https://arxiv.org/abs/2308.04079</a:t>
            </a:r>
            <a:endParaRPr lang="en-US" sz="2200" dirty="0"/>
          </a:p>
          <a:p>
            <a:pPr lvl="1"/>
            <a:r>
              <a:rPr lang="en-US" sz="2200" dirty="0"/>
              <a:t>[CVPR24-NARUTO] NARUTO: Neural Active Reconstruction from Uncertain Target Observations, </a:t>
            </a:r>
            <a:r>
              <a:rPr lang="en-US" sz="2200" dirty="0">
                <a:hlinkClick r:id="rId4"/>
              </a:rPr>
              <a:t>https://arxiv.org/abs/2402.18771</a:t>
            </a:r>
            <a:r>
              <a:rPr lang="en-US" sz="2200" dirty="0"/>
              <a:t> </a:t>
            </a:r>
          </a:p>
          <a:p>
            <a:pPr lvl="1"/>
            <a:r>
              <a:rPr lang="en-US" sz="2200" dirty="0"/>
              <a:t>[</a:t>
            </a:r>
            <a:r>
              <a:rPr lang="en-US" sz="2200" dirty="0" err="1"/>
              <a:t>ActiveSplat</a:t>
            </a:r>
            <a:r>
              <a:rPr lang="en-US" sz="2200" dirty="0"/>
              <a:t>] </a:t>
            </a:r>
            <a:r>
              <a:rPr lang="en-US" sz="2200" dirty="0" err="1"/>
              <a:t>ActiveSplat</a:t>
            </a:r>
            <a:r>
              <a:rPr lang="en-US" sz="2200" dirty="0"/>
              <a:t>: High-Fidelity Scene Reconstruction through Active Gaussian Splatting, https://</a:t>
            </a:r>
            <a:r>
              <a:rPr lang="en-US" sz="2200" dirty="0" err="1"/>
              <a:t>arxiv.org</a:t>
            </a:r>
            <a:r>
              <a:rPr lang="en-US" sz="2200" dirty="0"/>
              <a:t>/abs/2410.21955</a:t>
            </a:r>
          </a:p>
          <a:p>
            <a:pPr lvl="1"/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8FCD82-0E9F-4C1C-555D-3E414FED1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CS592-DRN (Spring 2026)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AB7328-3397-7731-869B-2770219CA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Chunyi Peng (@CS.Purdue)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39A9F4-9F65-2D77-B42F-557726003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96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3686</TotalTime>
  <Words>588</Words>
  <Application>Microsoft Macintosh PowerPoint</Application>
  <PresentationFormat>Widescreen</PresentationFormat>
  <Paragraphs>72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Candara</vt:lpstr>
      <vt:lpstr>Palatino Linotype</vt:lpstr>
      <vt:lpstr>Wingdings</vt:lpstr>
      <vt:lpstr>Office Theme</vt:lpstr>
      <vt:lpstr>PowerPoint Presentation</vt:lpstr>
      <vt:lpstr> Optical Flow </vt:lpstr>
      <vt:lpstr> Semantic Segmentation </vt:lpstr>
      <vt:lpstr> 3D Reconstruction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Peng, Chunyi</dc:creator>
  <cp:lastModifiedBy>Chunyi Peng</cp:lastModifiedBy>
  <cp:revision>564</cp:revision>
  <dcterms:created xsi:type="dcterms:W3CDTF">2019-06-17T12:23:32Z</dcterms:created>
  <dcterms:modified xsi:type="dcterms:W3CDTF">2026-02-04T21:08:52Z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2023-03-03T14:30:14Z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6f6bec6b-6103-4cff-8166-55aef8cc29b0</vt:lpwstr>
  </property>
  <property fmtid="{D5CDD505-2E9C-101B-9397-08002B2CF9AE}" pid="8" name="MSIP_Label_4044bd30-2ed7-4c9d-9d12-46200872a97b_ContentBits">
    <vt:lpwstr>0</vt:lpwstr>
  </property>
</Properties>
</file>