
<file path=[Content_Types].xml><?xml version="1.0" encoding="utf-8"?>
<Types xmlns="http://schemas.openxmlformats.org/package/2006/content-types">
  <Default Extension="xml" ContentType="application/xml"/>
  <Default Extension="tiff" ContentType="image/tiff"/>
  <Default Extension="mp4" ContentType="video/mp4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772" r:id="rId2"/>
    <p:sldId id="1679" r:id="rId3"/>
    <p:sldId id="1694" r:id="rId4"/>
    <p:sldId id="1696" r:id="rId5"/>
    <p:sldId id="1695" r:id="rId6"/>
    <p:sldId id="2078" r:id="rId7"/>
    <p:sldId id="1697" r:id="rId8"/>
    <p:sldId id="1699" r:id="rId9"/>
    <p:sldId id="1958" r:id="rId10"/>
    <p:sldId id="1968" r:id="rId11"/>
    <p:sldId id="1969" r:id="rId12"/>
    <p:sldId id="2033" r:id="rId13"/>
    <p:sldId id="1951" r:id="rId14"/>
    <p:sldId id="1953" r:id="rId15"/>
    <p:sldId id="1956" r:id="rId16"/>
    <p:sldId id="2099" r:id="rId17"/>
    <p:sldId id="2100" r:id="rId18"/>
    <p:sldId id="2079" r:id="rId19"/>
    <p:sldId id="2043" r:id="rId20"/>
    <p:sldId id="2006" r:id="rId21"/>
    <p:sldId id="2102" r:id="rId22"/>
    <p:sldId id="2103" r:id="rId23"/>
    <p:sldId id="2044" r:id="rId24"/>
    <p:sldId id="2025" r:id="rId25"/>
    <p:sldId id="2026" r:id="rId26"/>
    <p:sldId id="2027" r:id="rId27"/>
    <p:sldId id="2028" r:id="rId28"/>
    <p:sldId id="2029" r:id="rId29"/>
    <p:sldId id="2038" r:id="rId30"/>
    <p:sldId id="2104" r:id="rId31"/>
    <p:sldId id="2081" r:id="rId32"/>
    <p:sldId id="2082" r:id="rId33"/>
    <p:sldId id="2083" r:id="rId34"/>
    <p:sldId id="2086" r:id="rId35"/>
    <p:sldId id="2087" r:id="rId36"/>
    <p:sldId id="2088" r:id="rId37"/>
    <p:sldId id="2089" r:id="rId38"/>
    <p:sldId id="2090" r:id="rId39"/>
    <p:sldId id="2091" r:id="rId40"/>
    <p:sldId id="2092" r:id="rId41"/>
    <p:sldId id="2094" r:id="rId42"/>
    <p:sldId id="2096" r:id="rId43"/>
    <p:sldId id="2098" r:id="rId44"/>
    <p:sldId id="2097" r:id="rId45"/>
    <p:sldId id="2093" r:id="rId46"/>
    <p:sldId id="2112" r:id="rId47"/>
    <p:sldId id="2113" r:id="rId48"/>
    <p:sldId id="2114" r:id="rId49"/>
    <p:sldId id="2115" r:id="rId50"/>
    <p:sldId id="2123" r:id="rId51"/>
    <p:sldId id="2128" r:id="rId52"/>
    <p:sldId id="2125" r:id="rId53"/>
    <p:sldId id="2126" r:id="rId54"/>
    <p:sldId id="2127" r:id="rId55"/>
    <p:sldId id="2064" r:id="rId56"/>
    <p:sldId id="2129" r:id="rId57"/>
    <p:sldId id="2130" r:id="rId58"/>
  </p:sldIdLst>
  <p:sldSz cx="12192000" cy="6858000"/>
  <p:notesSz cx="6858000" cy="9144000"/>
  <p:defaultTextStyle>
    <a:defPPr>
      <a:defRPr lang="en-US"/>
    </a:defPPr>
    <a:lvl1pPr marL="0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94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/>
  </p:cmAuthor>
  <p:cmAuthor id="2" name="Microsoft Office User" initials="Office [2]" lastIdx="1" clrIdx="1">
    <p:extLst/>
  </p:cmAuthor>
  <p:cmAuthor id="3" name="Microsoft Office User" initials="Office [3]" lastIdx="1" clrIdx="2">
    <p:extLst/>
  </p:cmAuthor>
  <p:cmAuthor id="4" name="Microsoft Office User" initials="Office [4]" lastIdx="1" clrIdx="3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3184BD"/>
    <a:srgbClr val="9985FF"/>
    <a:srgbClr val="D9D9D9"/>
    <a:srgbClr val="006AE6"/>
    <a:srgbClr val="000000"/>
    <a:srgbClr val="FEA8AA"/>
    <a:srgbClr val="0000DC"/>
    <a:srgbClr val="FF9300"/>
    <a:srgbClr val="12A5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39"/>
    <p:restoredTop sz="66744" autoAdjust="0"/>
  </p:normalViewPr>
  <p:slideViewPr>
    <p:cSldViewPr snapToGrid="0" snapToObjects="1">
      <p:cViewPr>
        <p:scale>
          <a:sx n="87" d="100"/>
          <a:sy n="87" d="100"/>
        </p:scale>
        <p:origin x="272" y="-4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7448"/>
    </p:cViewPr>
  </p:outlineViewPr>
  <p:notesTextViewPr>
    <p:cViewPr>
      <p:scale>
        <a:sx n="170" d="100"/>
        <a:sy n="170" d="100"/>
      </p:scale>
      <p:origin x="0" y="0"/>
    </p:cViewPr>
  </p:notesTextViewPr>
  <p:sorterViewPr>
    <p:cViewPr>
      <p:scale>
        <a:sx n="66" d="100"/>
        <a:sy n="66" d="100"/>
      </p:scale>
      <p:origin x="0" y="8664"/>
    </p:cViewPr>
  </p:sorterViewPr>
  <p:notesViewPr>
    <p:cSldViewPr snapToGrid="0" snapToObjects="1">
      <p:cViewPr varScale="1">
        <p:scale>
          <a:sx n="95" d="100"/>
          <a:sy n="95" d="100"/>
        </p:scale>
        <p:origin x="251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handoutMaster" Target="handoutMasters/handoutMaster1.xml"/><Relationship Id="rId61" Type="http://schemas.openxmlformats.org/officeDocument/2006/relationships/commentAuthors" Target="commentAuthors.xml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C:\Users\ensar\Dropbox\hackathon-samplecode\hackathon-2018-mobileinsight\sample-output.csv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/C:\Users\ensar\Dropbox\hackathon-samplecode\hackathon-2018-mobileinsight\sample-output.csv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val>
            <c:numRef>
              <c:f>'sample-output'!$H$143752:$H$143779</c:f>
              <c:numCache>
                <c:formatCode>General</c:formatCode>
                <c:ptCount val="28"/>
                <c:pt idx="0">
                  <c:v>328.0</c:v>
                </c:pt>
                <c:pt idx="1">
                  <c:v>90.0</c:v>
                </c:pt>
                <c:pt idx="2">
                  <c:v>20.0</c:v>
                </c:pt>
                <c:pt idx="3">
                  <c:v>11.0</c:v>
                </c:pt>
                <c:pt idx="4">
                  <c:v>141.0</c:v>
                </c:pt>
                <c:pt idx="5">
                  <c:v>33.0</c:v>
                </c:pt>
                <c:pt idx="6">
                  <c:v>67.0</c:v>
                </c:pt>
                <c:pt idx="7">
                  <c:v>23.0</c:v>
                </c:pt>
                <c:pt idx="8">
                  <c:v>0.0</c:v>
                </c:pt>
                <c:pt idx="9">
                  <c:v>151.0</c:v>
                </c:pt>
                <c:pt idx="10">
                  <c:v>49.0</c:v>
                </c:pt>
                <c:pt idx="11">
                  <c:v>68.0</c:v>
                </c:pt>
                <c:pt idx="12">
                  <c:v>275.0</c:v>
                </c:pt>
                <c:pt idx="13">
                  <c:v>91.0</c:v>
                </c:pt>
                <c:pt idx="14">
                  <c:v>63.0</c:v>
                </c:pt>
                <c:pt idx="15">
                  <c:v>52.0</c:v>
                </c:pt>
                <c:pt idx="16">
                  <c:v>211.0</c:v>
                </c:pt>
                <c:pt idx="17">
                  <c:v>90.0</c:v>
                </c:pt>
                <c:pt idx="18">
                  <c:v>63.0</c:v>
                </c:pt>
                <c:pt idx="19">
                  <c:v>56.0</c:v>
                </c:pt>
                <c:pt idx="20">
                  <c:v>21.0</c:v>
                </c:pt>
                <c:pt idx="21">
                  <c:v>0.0</c:v>
                </c:pt>
                <c:pt idx="22">
                  <c:v>74.0</c:v>
                </c:pt>
                <c:pt idx="23">
                  <c:v>13.0</c:v>
                </c:pt>
                <c:pt idx="24">
                  <c:v>17.0</c:v>
                </c:pt>
                <c:pt idx="25">
                  <c:v>16.0</c:v>
                </c:pt>
                <c:pt idx="26">
                  <c:v>38.0</c:v>
                </c:pt>
                <c:pt idx="27">
                  <c:v>76.0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F46-4C68-86D1-9518F920DB35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val>
            <c:numRef>
              <c:f>'sample-output'!$I$143752:$I$143779</c:f>
              <c:numCache>
                <c:formatCode>General</c:formatCode>
                <c:ptCount val="28"/>
                <c:pt idx="0">
                  <c:v>417.0</c:v>
                </c:pt>
                <c:pt idx="1">
                  <c:v>457.0</c:v>
                </c:pt>
                <c:pt idx="2">
                  <c:v>467.0</c:v>
                </c:pt>
                <c:pt idx="3">
                  <c:v>440.0</c:v>
                </c:pt>
                <c:pt idx="4">
                  <c:v>421.0</c:v>
                </c:pt>
                <c:pt idx="5">
                  <c:v>437.0</c:v>
                </c:pt>
                <c:pt idx="6">
                  <c:v>422.0</c:v>
                </c:pt>
                <c:pt idx="7">
                  <c:v>422.0</c:v>
                </c:pt>
                <c:pt idx="8">
                  <c:v>371.0</c:v>
                </c:pt>
                <c:pt idx="9">
                  <c:v>482.0</c:v>
                </c:pt>
                <c:pt idx="10">
                  <c:v>497.0</c:v>
                </c:pt>
                <c:pt idx="11">
                  <c:v>469.0</c:v>
                </c:pt>
                <c:pt idx="12">
                  <c:v>426.0</c:v>
                </c:pt>
                <c:pt idx="13">
                  <c:v>438.0</c:v>
                </c:pt>
                <c:pt idx="14">
                  <c:v>461.0</c:v>
                </c:pt>
                <c:pt idx="15">
                  <c:v>440.0</c:v>
                </c:pt>
                <c:pt idx="16">
                  <c:v>408.0</c:v>
                </c:pt>
                <c:pt idx="17">
                  <c:v>440.0</c:v>
                </c:pt>
                <c:pt idx="18">
                  <c:v>423.0</c:v>
                </c:pt>
                <c:pt idx="19">
                  <c:v>466.0</c:v>
                </c:pt>
                <c:pt idx="20">
                  <c:v>453.0</c:v>
                </c:pt>
                <c:pt idx="21">
                  <c:v>424.0</c:v>
                </c:pt>
                <c:pt idx="22">
                  <c:v>468.0</c:v>
                </c:pt>
                <c:pt idx="23">
                  <c:v>426.0</c:v>
                </c:pt>
                <c:pt idx="24">
                  <c:v>412.0</c:v>
                </c:pt>
                <c:pt idx="25">
                  <c:v>419.0</c:v>
                </c:pt>
                <c:pt idx="26">
                  <c:v>432.0</c:v>
                </c:pt>
                <c:pt idx="27">
                  <c:v>469.0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F46-4C68-86D1-9518F920DB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64945664"/>
        <c:axId val="-830458544"/>
      </c:areaChart>
      <c:catAx>
        <c:axId val="-464945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30458544"/>
        <c:crosses val="autoZero"/>
        <c:auto val="1"/>
        <c:lblAlgn val="ctr"/>
        <c:lblOffset val="100"/>
        <c:noMultiLvlLbl val="0"/>
      </c:catAx>
      <c:valAx>
        <c:axId val="-830458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649456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val>
            <c:numRef>
              <c:f>'sample-output'!$H$143752:$H$143779</c:f>
              <c:numCache>
                <c:formatCode>General</c:formatCode>
                <c:ptCount val="28"/>
                <c:pt idx="0">
                  <c:v>328.0</c:v>
                </c:pt>
                <c:pt idx="1">
                  <c:v>90.0</c:v>
                </c:pt>
                <c:pt idx="2">
                  <c:v>20.0</c:v>
                </c:pt>
                <c:pt idx="3">
                  <c:v>11.0</c:v>
                </c:pt>
                <c:pt idx="4">
                  <c:v>141.0</c:v>
                </c:pt>
                <c:pt idx="5">
                  <c:v>33.0</c:v>
                </c:pt>
                <c:pt idx="6">
                  <c:v>67.0</c:v>
                </c:pt>
                <c:pt idx="7">
                  <c:v>23.0</c:v>
                </c:pt>
                <c:pt idx="8">
                  <c:v>0.0</c:v>
                </c:pt>
                <c:pt idx="9">
                  <c:v>151.0</c:v>
                </c:pt>
                <c:pt idx="10">
                  <c:v>49.0</c:v>
                </c:pt>
                <c:pt idx="11">
                  <c:v>68.0</c:v>
                </c:pt>
                <c:pt idx="12">
                  <c:v>275.0</c:v>
                </c:pt>
                <c:pt idx="13">
                  <c:v>91.0</c:v>
                </c:pt>
                <c:pt idx="14">
                  <c:v>63.0</c:v>
                </c:pt>
                <c:pt idx="15">
                  <c:v>52.0</c:v>
                </c:pt>
                <c:pt idx="16">
                  <c:v>211.0</c:v>
                </c:pt>
                <c:pt idx="17">
                  <c:v>90.0</c:v>
                </c:pt>
                <c:pt idx="18">
                  <c:v>63.0</c:v>
                </c:pt>
                <c:pt idx="19">
                  <c:v>56.0</c:v>
                </c:pt>
                <c:pt idx="20">
                  <c:v>21.0</c:v>
                </c:pt>
                <c:pt idx="21">
                  <c:v>0.0</c:v>
                </c:pt>
                <c:pt idx="22">
                  <c:v>74.0</c:v>
                </c:pt>
                <c:pt idx="23">
                  <c:v>13.0</c:v>
                </c:pt>
                <c:pt idx="24">
                  <c:v>17.0</c:v>
                </c:pt>
                <c:pt idx="25">
                  <c:v>16.0</c:v>
                </c:pt>
                <c:pt idx="26">
                  <c:v>38.0</c:v>
                </c:pt>
                <c:pt idx="27">
                  <c:v>76.0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F46-4C68-86D1-9518F920DB35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val>
            <c:numRef>
              <c:f>'sample-output'!$I$143752:$I$143779</c:f>
              <c:numCache>
                <c:formatCode>General</c:formatCode>
                <c:ptCount val="28"/>
                <c:pt idx="0">
                  <c:v>417.0</c:v>
                </c:pt>
                <c:pt idx="1">
                  <c:v>457.0</c:v>
                </c:pt>
                <c:pt idx="2">
                  <c:v>467.0</c:v>
                </c:pt>
                <c:pt idx="3">
                  <c:v>440.0</c:v>
                </c:pt>
                <c:pt idx="4">
                  <c:v>421.0</c:v>
                </c:pt>
                <c:pt idx="5">
                  <c:v>437.0</c:v>
                </c:pt>
                <c:pt idx="6">
                  <c:v>422.0</c:v>
                </c:pt>
                <c:pt idx="7">
                  <c:v>422.0</c:v>
                </c:pt>
                <c:pt idx="8">
                  <c:v>371.0</c:v>
                </c:pt>
                <c:pt idx="9">
                  <c:v>482.0</c:v>
                </c:pt>
                <c:pt idx="10">
                  <c:v>497.0</c:v>
                </c:pt>
                <c:pt idx="11">
                  <c:v>469.0</c:v>
                </c:pt>
                <c:pt idx="12">
                  <c:v>426.0</c:v>
                </c:pt>
                <c:pt idx="13">
                  <c:v>438.0</c:v>
                </c:pt>
                <c:pt idx="14">
                  <c:v>461.0</c:v>
                </c:pt>
                <c:pt idx="15">
                  <c:v>440.0</c:v>
                </c:pt>
                <c:pt idx="16">
                  <c:v>408.0</c:v>
                </c:pt>
                <c:pt idx="17">
                  <c:v>440.0</c:v>
                </c:pt>
                <c:pt idx="18">
                  <c:v>423.0</c:v>
                </c:pt>
                <c:pt idx="19">
                  <c:v>466.0</c:v>
                </c:pt>
                <c:pt idx="20">
                  <c:v>453.0</c:v>
                </c:pt>
                <c:pt idx="21">
                  <c:v>424.0</c:v>
                </c:pt>
                <c:pt idx="22">
                  <c:v>468.0</c:v>
                </c:pt>
                <c:pt idx="23">
                  <c:v>426.0</c:v>
                </c:pt>
                <c:pt idx="24">
                  <c:v>412.0</c:v>
                </c:pt>
                <c:pt idx="25">
                  <c:v>419.0</c:v>
                </c:pt>
                <c:pt idx="26">
                  <c:v>432.0</c:v>
                </c:pt>
                <c:pt idx="27">
                  <c:v>469.0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F46-4C68-86D1-9518F920DB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03699376"/>
        <c:axId val="-402176080"/>
      </c:areaChart>
      <c:catAx>
        <c:axId val="-1103699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02176080"/>
        <c:crosses val="autoZero"/>
        <c:auto val="1"/>
        <c:lblAlgn val="ctr"/>
        <c:lblOffset val="100"/>
        <c:noMultiLvlLbl val="0"/>
      </c:catAx>
      <c:valAx>
        <c:axId val="-402176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036993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413407-AB4C-6F44-AB08-D513FBFCBAD8}" type="datetimeFigureOut">
              <a:rPr lang="en-US" smtClean="0"/>
              <a:t>8/26/18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A64B6-40C2-494B-81F9-46A0F7D63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048BF-9065-BA44-9600-27564D1AABFB}" type="datetimeFigureOut">
              <a:rPr lang="en-US" smtClean="0"/>
              <a:t>8/26/18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B3A5C0-12BC-F744-8C30-67926EB1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696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4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Relationship Id="rId3" Type="http://schemas.openxmlformats.org/officeDocument/2006/relationships/hyperlink" Target="https://ucla.app.box.com/s/cwd6yt8tg5orhbltckkvho9s73crk74d" TargetMode="Externa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gineering.leeds.ac.uk/staff/624/Dr_Syed_Ali_Raza_Zaidi" TargetMode="External"/><Relationship Id="rId4" Type="http://schemas.openxmlformats.org/officeDocument/2006/relationships/hyperlink" Target="https://www.uantwerpen.be/en/staff/ensar-zeljkovic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3A5C0-12BC-F744-8C30-67926EB12D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59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3A5C0-12BC-F744-8C30-67926EB12DC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89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complex functions on both control and data plane</a:t>
            </a:r>
          </a:p>
          <a:p>
            <a:r>
              <a:rPr lang="en-US" dirty="0" smtClean="0"/>
              <a:t>Operations are distributed across layers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3A5C0-12BC-F744-8C30-67926EB12DC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7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complex functions on both control and data plane</a:t>
            </a:r>
          </a:p>
          <a:p>
            <a:r>
              <a:rPr lang="en-US" dirty="0" smtClean="0"/>
              <a:t>Operations are distributed across layers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3A5C0-12BC-F744-8C30-67926EB12DC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6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complex functions on both control and data plane</a:t>
            </a:r>
          </a:p>
          <a:p>
            <a:r>
              <a:rPr lang="en-US" dirty="0" smtClean="0"/>
              <a:t>Operations are distributed across layers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3A5C0-12BC-F744-8C30-67926EB12DC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98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low-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hanging fruit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3A5C0-12BC-F744-8C30-67926EB12DC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338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low-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hanging fruit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3A5C0-12BC-F744-8C30-67926EB12DC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6916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low-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hanging fruit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3A5C0-12BC-F744-8C30-67926EB12DC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84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Weblatency</a:t>
            </a:r>
            <a:r>
              <a:rPr lang="en-US" dirty="0" smtClean="0"/>
              <a:t>:</a:t>
            </a:r>
            <a:r>
              <a:rPr lang="en-US" baseline="0" dirty="0" smtClean="0"/>
              <a:t> (cross-layer)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milab.cs.purdue.edu</a:t>
            </a:r>
            <a:r>
              <a:rPr lang="en-US" dirty="0" smtClean="0"/>
              <a:t>/</a:t>
            </a:r>
            <a:r>
              <a:rPr lang="en-US" dirty="0" err="1" smtClean="0"/>
              <a:t>taskrounds</a:t>
            </a:r>
            <a:r>
              <a:rPr lang="en-US" dirty="0" smtClean="0"/>
              <a:t>/75289190-df2c-4b0a-a30a-fd97c239ed05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3A5C0-12BC-F744-8C30-67926EB12DC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Weblatency</a:t>
            </a:r>
            <a:r>
              <a:rPr lang="en-US" dirty="0" smtClean="0"/>
              <a:t>:</a:t>
            </a:r>
            <a:r>
              <a:rPr lang="en-US" baseline="0" dirty="0" smtClean="0"/>
              <a:t> (cross-layer)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milab.cs.purdue.edu</a:t>
            </a:r>
            <a:r>
              <a:rPr lang="en-US" dirty="0" smtClean="0"/>
              <a:t>/</a:t>
            </a:r>
            <a:r>
              <a:rPr lang="en-US" dirty="0" err="1" smtClean="0"/>
              <a:t>taskrounds</a:t>
            </a:r>
            <a:r>
              <a:rPr lang="en-US" dirty="0" smtClean="0"/>
              <a:t>/75289190-df2c-4b0a-a30a-fd97c239ed05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3A5C0-12BC-F744-8C30-67926EB12DC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927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Time</a:t>
            </a:r>
            <a:r>
              <a:rPr lang="en-US" baseline="0" dirty="0" smtClean="0"/>
              <a:t> alignment: three levels: app, </a:t>
            </a:r>
            <a:r>
              <a:rPr lang="en-US" baseline="0" dirty="0" err="1" smtClean="0"/>
              <a:t>tcpdump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mobileinsight</a:t>
            </a:r>
            <a:endParaRPr lang="en-US" baseline="0" dirty="0" smtClean="0"/>
          </a:p>
          <a:p>
            <a:r>
              <a:rPr lang="en-US" dirty="0" smtClean="0"/>
              <a:t>Breakdown Along Message Flow 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3A5C0-12BC-F744-8C30-67926EB12DC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82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3A5C0-12BC-F744-8C30-67926EB12D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191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3A5C0-12BC-F744-8C30-67926EB12DC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199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 sz="1200" b="1" dirty="0" smtClean="0">
                <a:ea typeface="ＭＳ Ｐゴシック" charset="-128"/>
              </a:rPr>
              <a:t>Packet Data Convergence Protocol (PDCP) </a:t>
            </a:r>
            <a:r>
              <a:rPr lang="en-US" altLang="en-US" sz="1200" dirty="0" smtClean="0">
                <a:ea typeface="ＭＳ Ｐゴシック" charset="-128"/>
              </a:rPr>
              <a:t>– header compression, radio encryption</a:t>
            </a:r>
          </a:p>
          <a:p>
            <a:pPr>
              <a:lnSpc>
                <a:spcPct val="110000"/>
              </a:lnSpc>
            </a:pPr>
            <a:r>
              <a:rPr lang="en-US" altLang="en-US" sz="1200" b="1" dirty="0" smtClean="0">
                <a:ea typeface="ＭＳ Ｐゴシック" charset="-128"/>
              </a:rPr>
              <a:t>Radio Link Control (RLC) </a:t>
            </a:r>
            <a:r>
              <a:rPr lang="en-US" altLang="en-US" sz="1200" dirty="0" smtClean="0">
                <a:ea typeface="ＭＳ Ｐゴシック" charset="-128"/>
              </a:rPr>
              <a:t>– Readies packets to be transferred over the air interface</a:t>
            </a:r>
          </a:p>
          <a:p>
            <a:pPr>
              <a:lnSpc>
                <a:spcPct val="110000"/>
              </a:lnSpc>
            </a:pPr>
            <a:r>
              <a:rPr lang="en-US" altLang="en-US" sz="1200" b="1" dirty="0" smtClean="0">
                <a:ea typeface="ＭＳ Ｐゴシック" charset="-128"/>
              </a:rPr>
              <a:t>Medium Access Control (MAC)</a:t>
            </a:r>
            <a:r>
              <a:rPr lang="en-US" altLang="en-US" sz="1200" dirty="0" smtClean="0">
                <a:ea typeface="ＭＳ Ｐゴシック" charset="-128"/>
              </a:rPr>
              <a:t> – Multiplexing, </a:t>
            </a:r>
            <a:r>
              <a:rPr lang="en-US" altLang="en-US" sz="1200" dirty="0" err="1" smtClean="0">
                <a:ea typeface="ＭＳ Ｐゴシック" charset="-128"/>
              </a:rPr>
              <a:t>QoS</a:t>
            </a:r>
            <a:endParaRPr lang="en-US" altLang="en-US" sz="1200" dirty="0" smtClean="0">
              <a:ea typeface="ＭＳ Ｐゴシック" charset="-128"/>
            </a:endParaRPr>
          </a:p>
          <a:p>
            <a:pPr>
              <a:lnSpc>
                <a:spcPct val="110000"/>
              </a:lnSpc>
            </a:pPr>
            <a:r>
              <a:rPr lang="en-US" altLang="en-US" sz="1200" b="1" dirty="0" smtClean="0">
                <a:ea typeface="ＭＳ Ｐゴシック" charset="-128"/>
              </a:rPr>
              <a:t>Physical (PHY) </a:t>
            </a:r>
            <a:r>
              <a:rPr lang="en-US" altLang="en-US" sz="1200" dirty="0" smtClean="0">
                <a:ea typeface="ＭＳ Ｐゴシック" charset="-128"/>
              </a:rPr>
              <a:t>– preamble, sync, modulation and coding scheme, </a:t>
            </a:r>
            <a:r>
              <a:rPr lang="mr-IN" altLang="en-US" sz="1200" dirty="0" smtClean="0">
                <a:ea typeface="ＭＳ Ｐゴシック" charset="-128"/>
              </a:rPr>
              <a:t>…</a:t>
            </a:r>
            <a:endParaRPr lang="en-US" altLang="en-US" sz="1200" dirty="0" smtClean="0">
              <a:ea typeface="ＭＳ Ｐゴシック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3A5C0-12BC-F744-8C30-67926EB12DC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59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CDMA_Paging_Channel_Message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"1xEV_Connection_Attempt"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"1xEV_Connection_Release"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"1xEV_Signaling_Control_Channel_Broadcast"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"1xEV_Connected_State_Search_Info"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"Srch_TNG_1x_Searcher_Dump"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"1xEV_Rx_Partial_MultiRLP_Packet"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"_1xEVDO_Multi_Carrier_Pilot_Sets"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HDR_Pilot_Sets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WCDMA_Search_Cell_Reselection_Rank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WCDMA_RRC_States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WCDMA_RRC_Serv_Cell_Info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WCDMA_RRC_OTA_Packet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UMTS_NAS_GMM_State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UMTS_NAS_MM_State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UMTS_NAS_MM_REG_State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UMTS_NAS_OTA_Packet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LTE_RRC_OTA_Packet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LTE_RRC_MIB_Packet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LTE_RRC_MIB_Message_Log_Packet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LTE_RRC_Serv_Cell_Info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LTE_NAS_ESM_OTA_Incoming_Packet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LTE_NAS_ESM_OTA_Outgoing_Packet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LTE_NAS_EMM_OTA_Incoming_Packet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LTE_NAS_EMM_OTA_Outgoing_Packet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LTE_NAS_EMM_State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LTE_NAS_ESM_State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LTE_PDCP_DL_Config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LTE_PDCP_UL_Config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LTE_PDCP_UL_Data_PDU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LTE_PDCP_DL_Ctrl_PDU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LTE_PDCP_UL_Ctrl_PDU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LTE_PDCP_DL_Cipher_Data_PDU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LTE_PDCP_UL_Cipher_Data_PDU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LTE_PDCP_DL_Stats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LTE_PDCP_UL_Stats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LTE_PDCP_DL_SRB_Integrity_Data_PDU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LTE_PDCP_UL_SRB_Integrity_Data_PDU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LTE_MAC_Configuration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LTE_MAC_Rach_Trigger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LTE_MAC_Rach_Attempt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LTE_MAC_UL_Transport_Block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LTE_MAC_DL_Transport_Block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LTE_MAC_UL_Buffer_Status_Internal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LTE_MAC_UL_Tx_Statistics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LTE_RLC_UL_Config_Log_Packet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LTE_RLC_DL_Config_Log_Packet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LTE_RLC_UL_AM_All_PDU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LTE_RLC_DL_AM_All_PDU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LTE_RLC_UL_Stats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LTE_RLC_DL_Stats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LTE_PHY_PUCCH_Power_Control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LTE_PHY_PUSCH_Power_Control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LTE_PHY_PDCCH_PHICH_Indication_Report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LTE_PHY_PDSCH_Stat_Indication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LTE_PHY_Connected_Mode_Intra_Freq_Meas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LTE_PHY_Inter_RAT_CDMA_Measurement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LTE_PHY_Inter_RAT_Measurement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LTE_PHY_Inter_RAT_Measurement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LTE_PHY_RLM_Report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LTE_PHY_System_Scan_Results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LTE_PHY_Idle_Neighbor_Cell_Meas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LTE_PHY_Serv_Cell_Measurement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LTE_PHY_Connected_Mode_Neighbor_Measurement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LTE_RRC_CDRX_Events_Info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LTE_PHY_BPLMN_Cell_Request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LTE_PHY_BPLMN_Cell_Confirm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LTE_PHY_Serving_Cell_COM_Loop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LTE_PHY_PDSCH_Packet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LTE_PHY_PDCCH_Decoding_Result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LTE_PHY_PDSCH_Decoding_Result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LTE_PHY_PUSCH_Tx_Report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LTE_PHY_PUCCH_Tx_Report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"LTE_PHY_PUCCH_CSF"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"LTE_PHY_PUSCH_CSF"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GSM_Surround_Cell_BA_List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GSM_RR_Cell_Reselection_Parameters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GSM_RR_Cell_Information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GSM_RR_Cell_Reselection_Meas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GSM_RR_Signaling_Message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GSM_DSDS_RR_Cell_Reselection_Parameters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GSM_DSDS_RR_Cell_Information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GSM_DSDS_RR_Signaling_Message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Modem_debug_message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3A5C0-12BC-F744-8C30-67926EB12DC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022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CDMA_Paging_Channel_Message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"1xEV_Connection_Attempt"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"1xEV_Connection_Release"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"1xEV_Signaling_Control_Channel_Broadcast"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"1xEV_Connected_State_Search_Info"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"Srch_TNG_1x_Searcher_Dump"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"1xEV_Rx_Partial_MultiRLP_Packet"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"_1xEVDO_Multi_Carrier_Pilot_Sets"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HDR_Pilot_Sets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WCDMA_Search_Cell_Reselection_Rank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WCDMA_RRC_States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WCDMA_RRC_Serv_Cell_Info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WCDMA_RRC_OTA_Packet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UMTS_NAS_GMM_State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UMTS_NAS_MM_State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UMTS_NAS_MM_REG_State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UMTS_NAS_OTA_Packet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LTE_RRC_OTA_Packet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LTE_RRC_MIB_Packet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LTE_RRC_MIB_Message_Log_Packet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LTE_RRC_Serv_Cell_Info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LTE_NAS_ESM_OTA_Incoming_Packet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LTE_NAS_ESM_OTA_Outgoing_Packet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LTE_NAS_EMM_OTA_Incoming_Packet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LTE_NAS_EMM_OTA_Outgoing_Packet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LTE_NAS_EMM_State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LTE_NAS_ESM_State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LTE_PDCP_DL_Config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LTE_PDCP_UL_Config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LTE_PDCP_UL_Data_PDU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LTE_PDCP_DL_Ctrl_PDU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LTE_PDCP_UL_Ctrl_PDU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LTE_PDCP_DL_Cipher_Data_PDU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LTE_PDCP_UL_Cipher_Data_PDU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LTE_PDCP_DL_Stats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LTE_PDCP_UL_Stats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LTE_PDCP_DL_SRB_Integrity_Data_PDU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LTE_PDCP_UL_SRB_Integrity_Data_PDU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LTE_MAC_Configuration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LTE_MAC_Rach_Trigger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LTE_MAC_Rach_Attempt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LTE_MAC_UL_Transport_Block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LTE_MAC_DL_Transport_Block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LTE_MAC_UL_Buffer_Status_Internal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LTE_MAC_UL_Tx_Statistics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LTE_RLC_UL_Config_Log_Packet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LTE_RLC_DL_Config_Log_Packet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LTE_RLC_UL_AM_All_PDU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LTE_RLC_DL_AM_All_PDU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LTE_RLC_UL_Stats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LTE_RLC_DL_Stats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LTE_PHY_PUCCH_Power_Control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LTE_PHY_PUSCH_Power_Control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LTE_PHY_PDCCH_PHICH_Indication_Report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LTE_PHY_PDSCH_Stat_Indication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LTE_PHY_Connected_Mode_Intra_Freq_Meas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LTE_PHY_Inter_RAT_CDMA_Measurement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LTE_PHY_Inter_RAT_Measurement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LTE_PHY_Inter_RAT_Measurement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LTE_PHY_RLM_Report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LTE_PHY_System_Scan_Results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LTE_PHY_Idle_Neighbor_Cell_Meas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LTE_PHY_Serv_Cell_Measurement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LTE_PHY_Connected_Mode_Neighbor_Measurement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LTE_RRC_CDRX_Events_Info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LTE_PHY_BPLMN_Cell_Request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LTE_PHY_BPLMN_Cell_Confirm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LTE_PHY_Serving_Cell_COM_Loop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LTE_PHY_PDSCH_Packet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LTE_PHY_PDCCH_Decoding_Result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LTE_PHY_PDSCH_Decoding_Result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LTE_PHY_PUSCH_Tx_Report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LTE_PHY_PUCCH_Tx_Report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"LTE_PHY_PUCCH_CSF"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"LTE_PHY_PUSCH_CSF"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GSM_Surround_Cell_BA_List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GSM_RR_Cell_Reselection_Parameters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GSM_RR_Cell_Information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GSM_RR_Cell_Reselection_Meas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GSM_RR_Signaling_Message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GSM_DSDS_RR_Cell_Reselection_Parameters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GSM_DSDS_RR_Cell_Information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GSM_DSDS_RR_Signaling_Message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Modem_debug_message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3A5C0-12BC-F744-8C30-67926EB12DC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505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52728" lvl="2" indent="-457200">
              <a:buFont typeface="Wingdings" charset="2"/>
              <a:buChar char="Ø"/>
            </a:pPr>
            <a:r>
              <a:rPr lang="en-US" dirty="0" smtClean="0"/>
              <a:t>&gt; python </a:t>
            </a:r>
            <a:r>
              <a:rPr lang="en-US" dirty="0" err="1" smtClean="0"/>
              <a:t>example_pdcp.py</a:t>
            </a:r>
            <a:r>
              <a:rPr lang="en-US" dirty="0" smtClean="0"/>
              <a:t>  offline_log_example.mi2log  &gt; </a:t>
            </a:r>
            <a:r>
              <a:rPr lang="en-US" dirty="0" err="1" smtClean="0"/>
              <a:t>offline_log_example.txt</a:t>
            </a:r>
            <a:endParaRPr lang="en-US" dirty="0" smtClean="0"/>
          </a:p>
          <a:p>
            <a:pPr marL="1252728" lvl="3" indent="0">
              <a:buNone/>
            </a:pPr>
            <a:r>
              <a:rPr lang="en-US" dirty="0" smtClean="0"/>
              <a:t>[INFO] [</a:t>
            </a:r>
            <a:r>
              <a:rPr lang="en-US" dirty="0" err="1" smtClean="0"/>
              <a:t>OfflineReplayer</a:t>
            </a:r>
            <a:r>
              <a:rPr lang="en-US" dirty="0" smtClean="0"/>
              <a:t>]: Enable </a:t>
            </a:r>
            <a:r>
              <a:rPr lang="en-US" dirty="0" err="1" smtClean="0"/>
              <a:t>LTE_PDCP_DL_Cipher_Data_PDU</a:t>
            </a:r>
            <a:r>
              <a:rPr lang="en-US" dirty="0" smtClean="0"/>
              <a:t>[INFO] [</a:t>
            </a:r>
            <a:r>
              <a:rPr lang="en-US" dirty="0" err="1" smtClean="0"/>
              <a:t>OfflineReplayer</a:t>
            </a:r>
            <a:r>
              <a:rPr lang="en-US" dirty="0" smtClean="0"/>
              <a:t>]: Enable </a:t>
            </a:r>
            <a:r>
              <a:rPr lang="en-US" dirty="0" err="1" smtClean="0"/>
              <a:t>LTE_PDCP_UL_Cipher_Data_PDU</a:t>
            </a:r>
            <a:r>
              <a:rPr lang="en-US" dirty="0" smtClean="0"/>
              <a:t>[INFO] [</a:t>
            </a:r>
            <a:r>
              <a:rPr lang="en-US" dirty="0" err="1" smtClean="0"/>
              <a:t>OfflineReplayer</a:t>
            </a:r>
            <a:r>
              <a:rPr lang="en-US" dirty="0" smtClean="0"/>
              <a:t>]: STARTED: 1535161099.9[INFO] [</a:t>
            </a:r>
            <a:r>
              <a:rPr lang="en-US" dirty="0" err="1" smtClean="0"/>
              <a:t>OfflineReplayer</a:t>
            </a:r>
            <a:r>
              <a:rPr lang="en-US" dirty="0" smtClean="0"/>
              <a:t>]: Loading offline_log_example.mi2log[INFO] [</a:t>
            </a:r>
            <a:r>
              <a:rPr lang="en-US" dirty="0" err="1" smtClean="0"/>
              <a:t>OfflineReplayer</a:t>
            </a:r>
            <a:r>
              <a:rPr lang="en-US" dirty="0" smtClean="0"/>
              <a:t>]: Loading: 1535161099.9[INFO] [</a:t>
            </a:r>
            <a:r>
              <a:rPr lang="en-US" dirty="0" err="1" smtClean="0"/>
              <a:t>OfflineReplayer</a:t>
            </a:r>
            <a:r>
              <a:rPr lang="en-US" dirty="0" smtClean="0"/>
              <a:t>]: </a:t>
            </a:r>
            <a:r>
              <a:rPr lang="en-US" dirty="0" err="1" smtClean="0"/>
              <a:t>Decoding_inter</a:t>
            </a:r>
            <a:r>
              <a:rPr lang="en-US" dirty="0" smtClean="0"/>
              <a:t>: 0.000120878219604[INFO] [</a:t>
            </a:r>
            <a:r>
              <a:rPr lang="en-US" dirty="0" err="1" smtClean="0"/>
              <a:t>OfflineReplayer</a:t>
            </a:r>
            <a:r>
              <a:rPr lang="en-US" dirty="0" smtClean="0"/>
              <a:t>]: </a:t>
            </a:r>
            <a:r>
              <a:rPr lang="en-US" dirty="0" err="1" smtClean="0"/>
              <a:t>sending_inter</a:t>
            </a:r>
            <a:r>
              <a:rPr lang="en-US" dirty="0" smtClean="0"/>
              <a:t>: 0.0120270252228[INFO] [</a:t>
            </a:r>
            <a:r>
              <a:rPr lang="en-US" dirty="0" err="1" smtClean="0"/>
              <a:t>OfflineReplayer</a:t>
            </a:r>
            <a:r>
              <a:rPr lang="en-US" dirty="0" smtClean="0"/>
              <a:t>]: Offline replay is completed.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3A5C0-12BC-F744-8C30-67926EB12DC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3A5C0-12BC-F744-8C30-67926EB12DC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464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pPr marL="0" marR="0" lvl="2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hlinkClick r:id="rId3"/>
              </a:rPr>
              <a:t>https://ucla.app.box.com/s/cwd6yt8tg5orhbltckkvho9s73crk74d</a:t>
            </a:r>
            <a:endParaRPr lang="en-US" dirty="0" smtClean="0">
              <a:latin typeface="Helvetica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3A5C0-12BC-F744-8C30-67926EB12DC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071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Default analyzer (as your samples)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3A5C0-12BC-F744-8C30-67926EB12DC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725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Default analyzer (as your samples)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3A5C0-12BC-F744-8C30-67926EB12DC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3A5C0-12BC-F744-8C30-67926EB12D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49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Introduce myself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3A5C0-12BC-F744-8C30-67926EB12D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15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/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quentin.deconinck@uclouvain.be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pPr fontAlgn="ctr"/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ensar.zeljkovic@uantwerpen.be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pPr fontAlgn="ctr"/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s.a.zaidi@leeds.ac.uk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pPr fontAlgn="ctr"/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m.hafeez@hud.ac.uk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r>
              <a:rPr lang="en-US" dirty="0" smtClean="0">
                <a:hlinkClick r:id="rId3"/>
              </a:rPr>
              <a:t>Dr. Syed Ali Raza Zaidi</a:t>
            </a:r>
            <a:r>
              <a:rPr lang="en-US" dirty="0" smtClean="0"/>
              <a:t>, University of Leeds</a:t>
            </a:r>
          </a:p>
          <a:p>
            <a:r>
              <a:rPr lang="en-US" dirty="0" smtClean="0">
                <a:hlinkClick r:id="rId4"/>
              </a:rPr>
              <a:t>Ensar Zeljkovic</a:t>
            </a:r>
            <a:r>
              <a:rPr lang="en-US" dirty="0" smtClean="0"/>
              <a:t>, University of Antwerp</a:t>
            </a:r>
          </a:p>
          <a:p>
            <a:pPr fontAlgn="ctr"/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3A5C0-12BC-F744-8C30-67926EB12D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073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3A5C0-12BC-F744-8C30-67926EB12D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45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</a:t>
            </a:r>
            <a:r>
              <a:rPr lang="en-US" baseline="0" dirty="0" smtClean="0"/>
              <a:t> we move ahead, for those who are interested in development, I would suggest you </a:t>
            </a:r>
            <a:r>
              <a:rPr lang="en-US" baseline="0" smtClean="0"/>
              <a:t>install 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3A5C0-12BC-F744-8C30-67926EB12D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86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3A5C0-12BC-F744-8C30-67926EB12D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61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3A5C0-12BC-F744-8C30-67926EB12D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77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3509963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997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79162" y="6356351"/>
            <a:ext cx="3731591" cy="365125"/>
          </a:xfrm>
          <a:prstGeom prst="rect">
            <a:avLst/>
          </a:prstGeom>
        </p:spPr>
        <p:txBody>
          <a:bodyPr/>
          <a:lstStyle/>
          <a:p>
            <a:fld id="{33DA56C0-38C6-E84D-9157-341B5411EF9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MobileInsight@Hackathon'18,  © Chunyi Peng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42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79162" y="6356351"/>
            <a:ext cx="3731591" cy="365125"/>
          </a:xfrm>
          <a:prstGeom prst="rect">
            <a:avLst/>
          </a:prstGeom>
        </p:spPr>
        <p:txBody>
          <a:bodyPr/>
          <a:lstStyle/>
          <a:p>
            <a:fld id="{E7CBC2B7-ADD8-4C49-B617-19CE5F020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08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2"/>
          <p:cNvSpPr txBox="1">
            <a:spLocks/>
          </p:cNvSpPr>
          <p:nvPr userDrawn="1"/>
        </p:nvSpPr>
        <p:spPr>
          <a:xfrm>
            <a:off x="0" y="-1"/>
            <a:ext cx="12192000" cy="88442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endParaRPr lang="en-US" dirty="0"/>
          </a:p>
        </p:txBody>
      </p:sp>
      <p:sp>
        <p:nvSpPr>
          <p:cNvPr id="17" name="Title Placeholder 12"/>
          <p:cNvSpPr txBox="1">
            <a:spLocks/>
          </p:cNvSpPr>
          <p:nvPr userDrawn="1"/>
        </p:nvSpPr>
        <p:spPr>
          <a:xfrm>
            <a:off x="0" y="6359856"/>
            <a:ext cx="12192000" cy="498144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871438"/>
          </a:xfrm>
          <a:prstGeom prst="rect">
            <a:avLst/>
          </a:prstGeom>
          <a:noFill/>
          <a:effectLst/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r>
              <a:rPr lang="en-US" dirty="0" smtClean="0"/>
              <a:t>  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6607" y="935427"/>
            <a:ext cx="10954146" cy="5356934"/>
          </a:xfrm>
        </p:spPr>
        <p:txBody>
          <a:bodyPr/>
          <a:lstStyle>
            <a:lvl1pPr marL="571500" indent="-5715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Wingdings" charset="2"/>
              <a:buChar char="q"/>
              <a:defRPr sz="3600">
                <a:latin typeface="Century Gothic" charset="0"/>
                <a:ea typeface="Century Gothic" charset="0"/>
                <a:cs typeface="Century Gothic" charset="0"/>
              </a:defRPr>
            </a:lvl1pPr>
            <a:lvl2pPr marL="804672" indent="-347472">
              <a:lnSpc>
                <a:spcPct val="100000"/>
              </a:lnSpc>
              <a:buClr>
                <a:schemeClr val="tx1"/>
              </a:buClr>
              <a:buSzPct val="100000"/>
              <a:buFont typeface="Wingdings" charset="2"/>
              <a:buChar char="§"/>
              <a:defRPr lang="en-US" sz="3200" kern="12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143000" indent="-228600">
              <a:lnSpc>
                <a:spcPct val="100000"/>
              </a:lnSpc>
              <a:buClr>
                <a:schemeClr val="tx1"/>
              </a:buClr>
              <a:buFont typeface="Courier New" charset="0"/>
              <a:buChar char="o"/>
              <a:defRPr sz="2800"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lnSpc>
                <a:spcPct val="100000"/>
              </a:lnSpc>
              <a:defRPr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lnSpc>
                <a:spcPct val="100000"/>
              </a:lnSpc>
              <a:defRPr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 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54733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342429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5" y="1544393"/>
            <a:ext cx="10929078" cy="166350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6000" kern="12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718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2"/>
          <p:cNvSpPr txBox="1">
            <a:spLocks/>
          </p:cNvSpPr>
          <p:nvPr userDrawn="1"/>
        </p:nvSpPr>
        <p:spPr>
          <a:xfrm>
            <a:off x="0" y="-2"/>
            <a:ext cx="12192000" cy="899411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endParaRPr lang="en-US" dirty="0"/>
          </a:p>
        </p:txBody>
      </p:sp>
      <p:sp>
        <p:nvSpPr>
          <p:cNvPr id="11" name="Title Placeholder 12"/>
          <p:cNvSpPr txBox="1">
            <a:spLocks/>
          </p:cNvSpPr>
          <p:nvPr userDrawn="1"/>
        </p:nvSpPr>
        <p:spPr>
          <a:xfrm>
            <a:off x="0" y="6359856"/>
            <a:ext cx="12192000" cy="498144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123768"/>
            <a:ext cx="5181600" cy="505319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123768"/>
            <a:ext cx="5181600" cy="50531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994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14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051108"/>
            <a:ext cx="5157787" cy="1453967"/>
          </a:xfrm>
        </p:spPr>
        <p:txBody>
          <a:bodyPr anchor="b">
            <a:no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051108"/>
            <a:ext cx="5183188" cy="1453967"/>
          </a:xfrm>
        </p:spPr>
        <p:txBody>
          <a:bodyPr anchor="b">
            <a:no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8442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528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448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385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79162" y="6356351"/>
            <a:ext cx="3731591" cy="365125"/>
          </a:xfrm>
          <a:prstGeom prst="rect">
            <a:avLst/>
          </a:prstGeom>
        </p:spPr>
        <p:txBody>
          <a:bodyPr/>
          <a:lstStyle/>
          <a:p>
            <a:fld id="{33DA56C0-38C6-E84D-9157-341B5411EF9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3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MobileInsight@Hackathon'18,  © Chunyi Peng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85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79162" y="6356351"/>
            <a:ext cx="3731591" cy="365125"/>
          </a:xfrm>
          <a:prstGeom prst="rect">
            <a:avLst/>
          </a:prstGeom>
        </p:spPr>
        <p:txBody>
          <a:bodyPr/>
          <a:lstStyle/>
          <a:p>
            <a:fld id="{33DA56C0-38C6-E84D-9157-341B5411EF9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MobileInsight@Hackathon'18,  © Chunyi Peng    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28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1497" y="1082842"/>
            <a:ext cx="10969256" cy="5273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 Second level</a:t>
            </a:r>
          </a:p>
          <a:p>
            <a:pPr lvl="2"/>
            <a:r>
              <a:rPr lang="en-US" dirty="0" smtClean="0"/>
              <a:t> 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497" y="6356351"/>
            <a:ext cx="3021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August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20721" y="6356350"/>
            <a:ext cx="5090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844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4"/>
          </p:nvPr>
        </p:nvSpPr>
        <p:spPr>
          <a:xfrm>
            <a:off x="3948804" y="6356350"/>
            <a:ext cx="228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DB357161-5DEA-2647-84DD-306A7A5434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3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hf sldNum="0"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 Rounded MT Bold" charset="0"/>
          <a:ea typeface="Arial Rounded MT Bold" charset="0"/>
          <a:cs typeface="Arial Rounded MT Bold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charset="2"/>
        <a:buChar char="q"/>
        <a:defRPr sz="36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150000"/>
        <a:buFont typeface="Wingdings" charset="2"/>
        <a:buChar char="§"/>
        <a:defRPr sz="32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Courier New" charset="0"/>
        <a:buChar char="o"/>
        <a:defRPr sz="28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2.emf"/><Relationship Id="rId5" Type="http://schemas.openxmlformats.org/officeDocument/2006/relationships/image" Target="../media/image3.emf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emf"/><Relationship Id="rId9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2.emf"/><Relationship Id="rId5" Type="http://schemas.openxmlformats.org/officeDocument/2006/relationships/image" Target="../media/image3.emf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2.emf"/><Relationship Id="rId5" Type="http://schemas.openxmlformats.org/officeDocument/2006/relationships/image" Target="../media/image3.emf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emf"/><Relationship Id="rId9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6" Type="http://schemas.openxmlformats.org/officeDocument/2006/relationships/hyperlink" Target="http://mobileinsight.net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image" Target="../media/image1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s.purdue.edu/homes/chunyi/hackathon18-workspace" TargetMode="External"/><Relationship Id="rId3" Type="http://schemas.openxmlformats.org/officeDocument/2006/relationships/hyperlink" Target="https://github.com/qdeconinck/hackathon-2018-mobileinsight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obile-insight" TargetMode="External"/><Relationship Id="rId4" Type="http://schemas.openxmlformats.org/officeDocument/2006/relationships/hyperlink" Target="mailto:support@mobileinsight.net" TargetMode="External"/><Relationship Id="rId5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obileinsight.net/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metro.cs.ucla.edu/mobileVR.html" TargetMode="External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://http/www.cs.purdue.edu/homes/chunyi/talks/globecom17-tutorial-mobileinsight-public.pdf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bileinsight.net/" TargetMode="External"/><Relationship Id="rId4" Type="http://schemas.openxmlformats.org/officeDocument/2006/relationships/hyperlink" Target="http://www.mobileinsight.net/download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mobileinsight.net/mi-dev-vm.html" TargetMode="External"/><Relationship Id="rId4" Type="http://schemas.openxmlformats.org/officeDocument/2006/relationships/hyperlink" Target="https://www.virtualbox.org/wiki/Downloads" TargetMode="External"/><Relationship Id="rId5" Type="http://schemas.openxmlformats.org/officeDocument/2006/relationships/hyperlink" Target="https://www.vagrantup.com/downloads.html" TargetMode="External"/><Relationship Id="rId6" Type="http://schemas.openxmlformats.org/officeDocument/2006/relationships/hyperlink" Target="https://github.com/mobile-insight/mobileinsight-dev)" TargetMode="External"/><Relationship Id="rId7" Type="http://schemas.openxmlformats.org/officeDocument/2006/relationships/hyperlink" Target="https://github.com/mobile-insigh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3279913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Tutorial on 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MobileInsight @ Hackathon’18</a:t>
            </a:r>
            <a:br>
              <a:rPr lang="en-US" b="1" dirty="0" smtClean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0" y="3279913"/>
            <a:ext cx="12192000" cy="3095221"/>
          </a:xfrm>
        </p:spPr>
        <p:txBody>
          <a:bodyPr>
            <a:noAutofit/>
          </a:bodyPr>
          <a:lstStyle/>
          <a:p>
            <a:r>
              <a:rPr lang="en-US" b="1" dirty="0" err="1" smtClean="0"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b="1" dirty="0" err="1" smtClean="0"/>
              <a:t>hunyi</a:t>
            </a:r>
            <a:r>
              <a:rPr lang="en-US" b="1" dirty="0" smtClean="0"/>
              <a:t> Peng</a:t>
            </a:r>
            <a:r>
              <a:rPr lang="en-US" sz="3200" b="1" dirty="0"/>
              <a:t> </a:t>
            </a:r>
          </a:p>
          <a:p>
            <a:r>
              <a:rPr lang="en-US" sz="3200" b="1" dirty="0" smtClean="0"/>
              <a:t>Purdue University</a:t>
            </a:r>
            <a:endParaRPr lang="en-US" sz="3200" dirty="0"/>
          </a:p>
          <a:p>
            <a:r>
              <a:rPr lang="en-US" sz="3200" b="1" dirty="0"/>
              <a:t> </a:t>
            </a:r>
            <a:endParaRPr lang="en-US" sz="3200" b="1" dirty="0" smtClean="0"/>
          </a:p>
          <a:p>
            <a:r>
              <a:rPr lang="en-US" sz="2400" dirty="0" smtClean="0"/>
              <a:t>Nokia </a:t>
            </a:r>
            <a:r>
              <a:rPr lang="en-US" sz="2400" dirty="0" err="1" smtClean="0"/>
              <a:t>Skypark</a:t>
            </a:r>
            <a:r>
              <a:rPr lang="en-US" sz="2400" dirty="0" smtClean="0"/>
              <a:t>, Budapest</a:t>
            </a:r>
            <a:endParaRPr lang="en-US" sz="2400" dirty="0"/>
          </a:p>
          <a:p>
            <a:r>
              <a:rPr lang="en-US" sz="2400" dirty="0" smtClean="0"/>
              <a:t>Hackathon</a:t>
            </a:r>
            <a:r>
              <a:rPr lang="en-US" sz="2400" dirty="0"/>
              <a:t>, co-Located with SIGCOMM’18 </a:t>
            </a:r>
            <a:endParaRPr lang="en-US" sz="2400" dirty="0" smtClean="0"/>
          </a:p>
          <a:p>
            <a:r>
              <a:rPr lang="en-US" sz="2400" dirty="0" smtClean="0"/>
              <a:t>August </a:t>
            </a:r>
            <a:r>
              <a:rPr lang="en-US" sz="2400" dirty="0"/>
              <a:t>25, 2018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106178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This is particularly reorganized and greatly enhanced for online distribution!</a:t>
            </a:r>
          </a:p>
          <a:p>
            <a:r>
              <a:rPr lang="en-US" sz="2400" dirty="0">
                <a:solidFill>
                  <a:srgbClr val="FFFF00"/>
                </a:solidFill>
              </a:rPr>
              <a:t>Workspace is at http://</a:t>
            </a:r>
            <a:r>
              <a:rPr lang="en-US" sz="2400" dirty="0" err="1">
                <a:solidFill>
                  <a:srgbClr val="FFFF00"/>
                </a:solidFill>
              </a:rPr>
              <a:t>www.cs.purdue.edu</a:t>
            </a:r>
            <a:r>
              <a:rPr lang="en-US" sz="2400" dirty="0">
                <a:solidFill>
                  <a:srgbClr val="FFFF00"/>
                </a:solidFill>
              </a:rPr>
              <a:t>/homes/</a:t>
            </a:r>
            <a:r>
              <a:rPr lang="en-US" sz="2400" dirty="0" err="1">
                <a:solidFill>
                  <a:srgbClr val="FFFF00"/>
                </a:solidFill>
              </a:rPr>
              <a:t>chunyi</a:t>
            </a:r>
            <a:r>
              <a:rPr lang="en-US" sz="2400" dirty="0">
                <a:solidFill>
                  <a:srgbClr val="FFFF00"/>
                </a:solidFill>
              </a:rPr>
              <a:t>/hackathon18-workspace</a:t>
            </a:r>
          </a:p>
        </p:txBody>
      </p:sp>
    </p:spTree>
    <p:extLst>
      <p:ext uri="{BB962C8B-B14F-4D97-AF65-F5344CB8AC3E}">
        <p14:creationId xmlns:p14="http://schemas.microsoft.com/office/powerpoint/2010/main" val="201837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Team’s Pick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buClr>
                <a:schemeClr val="bg1">
                  <a:lumMod val="85000"/>
                </a:schemeClr>
              </a:buClr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Project 1 (easy)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: Collect L1/L2 information from MI and extract PHY-layer information (bandwidth, radio resource blocks, modulation, etc.) and MAC-layer information (retransmission, sequence etc.) and other options of your interests </a:t>
            </a:r>
          </a:p>
          <a:p>
            <a:pPr>
              <a:lnSpc>
                <a:spcPct val="120000"/>
              </a:lnSpc>
              <a:buClr>
                <a:schemeClr val="bg1">
                  <a:lumMod val="85000"/>
                </a:schemeClr>
              </a:buClr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  <a:buClr>
                <a:schemeClr val="bg1">
                  <a:lumMod val="85000"/>
                </a:schemeClr>
              </a:buClr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Project 2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(easy)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Visualize the L1/L2 analytics in project 1 on the desktop. Monitor their changes over time and under special events (e.g., handoff); Display basic statistics (percentiles over sliding windows) and perform anomaly detection. 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0070C0"/>
                </a:solidFill>
              </a:rPr>
              <a:t>Project 3 (advanced):  Extract the L1/L2 network latency out of above information. </a:t>
            </a:r>
            <a:r>
              <a:rPr lang="en-US" dirty="0"/>
              <a:t>Compare with higher-layer latency analysis using </a:t>
            </a:r>
            <a:r>
              <a:rPr lang="en-US" dirty="0" err="1"/>
              <a:t>tcpdump</a:t>
            </a:r>
            <a:r>
              <a:rPr lang="en-US" dirty="0"/>
              <a:t> (RTT in TCP) and build a full-stack latency analyzer (optional).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5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Brief </a:t>
            </a:r>
            <a:br>
              <a:rPr lang="en-US" dirty="0" smtClean="0"/>
            </a:br>
            <a:r>
              <a:rPr lang="en-US" dirty="0" smtClean="0"/>
              <a:t>Background &amp; </a:t>
            </a:r>
            <a:br>
              <a:rPr lang="en-US" dirty="0" smtClean="0"/>
            </a:br>
            <a:r>
              <a:rPr lang="en-US" dirty="0" smtClean="0"/>
              <a:t>MobileInsight Tutorial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24000" y="414477"/>
            <a:ext cx="2207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Reference 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67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Why MobileInsight?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86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 Cellular Network Architecture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16184" y="5654496"/>
            <a:ext cx="3289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User Equipment (UE)</a:t>
            </a:r>
            <a:endParaRPr lang="en-US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307792" y="5654496"/>
            <a:ext cx="4183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LTE Network Infrastructure</a:t>
            </a:r>
            <a:endParaRPr lang="en-US" sz="28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9733754" y="5654496"/>
            <a:ext cx="2160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Internet Host</a:t>
            </a:r>
            <a:endParaRPr lang="en-US" sz="2800" b="1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7811455" y="4152900"/>
            <a:ext cx="589830" cy="13141"/>
          </a:xfrm>
          <a:prstGeom prst="straightConnector1">
            <a:avLst/>
          </a:prstGeom>
          <a:ln w="38100">
            <a:solidFill>
              <a:srgbClr val="0000DC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9880524" y="4139759"/>
            <a:ext cx="589830" cy="13141"/>
          </a:xfrm>
          <a:prstGeom prst="straightConnector1">
            <a:avLst/>
          </a:prstGeom>
          <a:ln w="38100">
            <a:solidFill>
              <a:srgbClr val="0000DC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9880524" y="4318703"/>
            <a:ext cx="589830" cy="13141"/>
          </a:xfrm>
          <a:prstGeom prst="straightConnector1">
            <a:avLst/>
          </a:prstGeom>
          <a:ln w="38100">
            <a:solidFill>
              <a:srgbClr val="0000DC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7811455" y="4318703"/>
            <a:ext cx="589830" cy="13141"/>
          </a:xfrm>
          <a:prstGeom prst="straightConnector1">
            <a:avLst/>
          </a:prstGeom>
          <a:ln w="38100">
            <a:solidFill>
              <a:srgbClr val="0000DC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963275" y="4641948"/>
            <a:ext cx="1423311" cy="343675"/>
          </a:xfrm>
          <a:prstGeom prst="straightConnector1">
            <a:avLst/>
          </a:prstGeom>
          <a:ln w="38100">
            <a:solidFill>
              <a:srgbClr val="0000DC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914414" y="4457843"/>
            <a:ext cx="1472172" cy="344223"/>
          </a:xfrm>
          <a:prstGeom prst="straightConnector1">
            <a:avLst/>
          </a:prstGeom>
          <a:ln w="38100">
            <a:solidFill>
              <a:srgbClr val="0000DC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144" y="2084035"/>
            <a:ext cx="1807270" cy="35704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74" y="4806698"/>
            <a:ext cx="920262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4196" y="1788052"/>
            <a:ext cx="3515405" cy="36144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3677" y="3827191"/>
            <a:ext cx="1752600" cy="88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5437" y="3840525"/>
            <a:ext cx="801423" cy="80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230600" y="935622"/>
            <a:ext cx="2653144" cy="272788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Background: Protocol Stack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582027" y="2483720"/>
            <a:ext cx="7298497" cy="29136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582027" y="3489527"/>
            <a:ext cx="2573158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849415" y="1230674"/>
            <a:ext cx="965200" cy="40106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App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849415" y="1624593"/>
            <a:ext cx="965200" cy="40106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TCP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849415" y="2024143"/>
            <a:ext cx="965200" cy="40106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</a:rPr>
              <a:t>IP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49415" y="2604378"/>
            <a:ext cx="965200" cy="40106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Link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849415" y="3005446"/>
            <a:ext cx="965200" cy="40106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PHY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047808" y="2620310"/>
            <a:ext cx="965200" cy="40106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Link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047808" y="3021378"/>
            <a:ext cx="965200" cy="40106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PHY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768554" y="1193147"/>
            <a:ext cx="965200" cy="40106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App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768554" y="1587066"/>
            <a:ext cx="965200" cy="40106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TCP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768554" y="1986616"/>
            <a:ext cx="965200" cy="40106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</a:rPr>
              <a:t>IP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488959" y="2354979"/>
            <a:ext cx="2871430" cy="13208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flipH="1">
            <a:off x="3649581" y="4367514"/>
            <a:ext cx="6918416" cy="206210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70C0"/>
              </a:buClr>
              <a:buFont typeface="Wingdings" charset="2"/>
              <a:buChar char="q"/>
            </a:pPr>
            <a:r>
              <a:rPr lang="en-US" sz="3200" dirty="0" smtClean="0">
                <a:solidFill>
                  <a:srgbClr val="0070C0"/>
                </a:solidFill>
              </a:rPr>
              <a:t>Access network</a:t>
            </a:r>
          </a:p>
          <a:p>
            <a:pPr marL="457200" indent="-457200">
              <a:buClr>
                <a:srgbClr val="0070C0"/>
              </a:buClr>
              <a:buFont typeface="Wingdings" charset="2"/>
              <a:buChar char="q"/>
            </a:pPr>
            <a:r>
              <a:rPr lang="en-US" sz="3200" dirty="0" smtClean="0">
                <a:solidFill>
                  <a:srgbClr val="0070C0"/>
                </a:solidFill>
              </a:rPr>
              <a:t>cellular-specific L1/L2</a:t>
            </a:r>
          </a:p>
          <a:p>
            <a:pPr marL="457200" indent="-457200">
              <a:buClr>
                <a:srgbClr val="0070C0"/>
              </a:buClr>
              <a:buFont typeface="Wingdings" charset="2"/>
              <a:buChar char="q"/>
            </a:pPr>
            <a:r>
              <a:rPr lang="en-US" sz="3200" dirty="0" smtClean="0">
                <a:solidFill>
                  <a:srgbClr val="0070C0"/>
                </a:solidFill>
              </a:rPr>
              <a:t>data-plane &amp; control-plane (signaling)</a:t>
            </a:r>
          </a:p>
          <a:p>
            <a:pPr marL="457200" indent="-457200">
              <a:buFont typeface="Wingdings" charset="2"/>
              <a:buChar char="q"/>
            </a:pPr>
            <a:r>
              <a:rPr lang="en-US" sz="3200" dirty="0">
                <a:solidFill>
                  <a:srgbClr val="C00000"/>
                </a:solidFill>
              </a:rPr>
              <a:t>unfortunately </a:t>
            </a:r>
            <a:r>
              <a:rPr lang="en-US" sz="3200" dirty="0" smtClean="0">
                <a:solidFill>
                  <a:srgbClr val="C00000"/>
                </a:solidFill>
              </a:rPr>
              <a:t>“</a:t>
            </a:r>
            <a:r>
              <a:rPr lang="en-US" sz="3200" dirty="0">
                <a:solidFill>
                  <a:srgbClr val="C00000"/>
                </a:solidFill>
              </a:rPr>
              <a:t>closed</a:t>
            </a:r>
            <a:r>
              <a:rPr lang="en-US" sz="3200" dirty="0" smtClean="0">
                <a:solidFill>
                  <a:srgbClr val="C00000"/>
                </a:solidFill>
              </a:rPr>
              <a:t>”</a:t>
            </a:r>
          </a:p>
        </p:txBody>
      </p:sp>
      <p:cxnSp>
        <p:nvCxnSpPr>
          <p:cNvPr id="49" name="Straight Arrow Connector 48"/>
          <p:cNvCxnSpPr>
            <a:stCxn id="48" idx="5"/>
            <a:endCxn id="14" idx="0"/>
          </p:cNvCxnSpPr>
          <p:nvPr/>
        </p:nvCxnSpPr>
        <p:spPr>
          <a:xfrm>
            <a:off x="4939878" y="3482352"/>
            <a:ext cx="2168911" cy="885162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69672" y="4345498"/>
            <a:ext cx="2993973" cy="1569660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Wingdings" charset="2"/>
              <a:buChar char="q"/>
            </a:pPr>
            <a:r>
              <a:rPr lang="en-US" sz="3200" dirty="0" smtClean="0">
                <a:solidFill>
                  <a:srgbClr val="FFC000"/>
                </a:solidFill>
              </a:rPr>
              <a:t>end-to-end</a:t>
            </a:r>
          </a:p>
          <a:p>
            <a:pPr marL="457200" indent="-457200">
              <a:buFont typeface="Wingdings" charset="2"/>
              <a:buChar char="q"/>
            </a:pPr>
            <a:r>
              <a:rPr lang="en-US" sz="3200" dirty="0" smtClean="0">
                <a:solidFill>
                  <a:srgbClr val="FFC000"/>
                </a:solidFill>
              </a:rPr>
              <a:t>data-plane</a:t>
            </a:r>
          </a:p>
          <a:p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2702810" y="926618"/>
            <a:ext cx="1291544" cy="1566107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53" name="Straight Arrow Connector 52"/>
          <p:cNvCxnSpPr>
            <a:endCxn id="17" idx="0"/>
          </p:cNvCxnSpPr>
          <p:nvPr/>
        </p:nvCxnSpPr>
        <p:spPr>
          <a:xfrm flipH="1">
            <a:off x="1766659" y="2024143"/>
            <a:ext cx="996768" cy="2321355"/>
          </a:xfrm>
          <a:prstGeom prst="straightConnector1">
            <a:avLst/>
          </a:prstGeom>
          <a:ln w="3810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540" y="1110057"/>
            <a:ext cx="1329770" cy="262710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94" y="2972905"/>
            <a:ext cx="740294" cy="7355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0524" y="2092013"/>
            <a:ext cx="801423" cy="80142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656607" y="6362234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038600" y="6356351"/>
            <a:ext cx="5165361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4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44" grpId="0" animBg="1"/>
      <p:bldP spid="45" grpId="0" animBg="1"/>
      <p:bldP spid="46" grpId="0" animBg="1"/>
      <p:bldP spid="48" grpId="0" animBg="1"/>
      <p:bldP spid="14" grpId="0" animBg="1"/>
      <p:bldP spid="17" grpId="0" animBg="1"/>
      <p:bldP spid="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Cellular-Specific Protocol Stack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2582027" y="3489527"/>
            <a:ext cx="2573158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2849415" y="2604378"/>
            <a:ext cx="965200" cy="40106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Link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849415" y="3005446"/>
            <a:ext cx="965200" cy="40106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PHY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047808" y="2620310"/>
            <a:ext cx="965200" cy="40106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Link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047808" y="3021378"/>
            <a:ext cx="965200" cy="40106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PHY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474754" y="2387684"/>
            <a:ext cx="2882900" cy="13208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6AE6"/>
              </a:solidFill>
            </a:endParaRPr>
          </a:p>
        </p:txBody>
      </p:sp>
      <p:cxnSp>
        <p:nvCxnSpPr>
          <p:cNvPr id="49" name="Straight Arrow Connector 48"/>
          <p:cNvCxnSpPr>
            <a:stCxn id="48" idx="4"/>
          </p:cNvCxnSpPr>
          <p:nvPr/>
        </p:nvCxnSpPr>
        <p:spPr>
          <a:xfrm>
            <a:off x="3916204" y="3708484"/>
            <a:ext cx="1871321" cy="1671410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048972" y="10742079"/>
            <a:ext cx="4013201" cy="194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201372" y="10894479"/>
            <a:ext cx="4013201" cy="1943101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31" name="Straight Arrow Connector 30"/>
          <p:cNvCxnSpPr/>
          <p:nvPr/>
        </p:nvCxnSpPr>
        <p:spPr>
          <a:xfrm flipV="1">
            <a:off x="5126467" y="2423611"/>
            <a:ext cx="643937" cy="262808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5770404" y="2377308"/>
            <a:ext cx="5899295" cy="3002586"/>
            <a:chOff x="5155185" y="3715310"/>
            <a:chExt cx="5899295" cy="3002586"/>
          </a:xfrm>
        </p:grpSpPr>
        <p:cxnSp>
          <p:nvCxnSpPr>
            <p:cNvPr id="20" name="Elbow Connector 19"/>
            <p:cNvCxnSpPr/>
            <p:nvPr/>
          </p:nvCxnSpPr>
          <p:spPr>
            <a:xfrm flipV="1">
              <a:off x="5155185" y="3715310"/>
              <a:ext cx="3252215" cy="2933225"/>
            </a:xfrm>
            <a:prstGeom prst="bentConnector3">
              <a:avLst>
                <a:gd name="adj1" fmla="val 16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Elbow Connector 49"/>
            <p:cNvCxnSpPr/>
            <p:nvPr/>
          </p:nvCxnSpPr>
          <p:spPr>
            <a:xfrm flipV="1">
              <a:off x="5155185" y="5079768"/>
              <a:ext cx="5899294" cy="1638128"/>
            </a:xfrm>
            <a:prstGeom prst="bentConnector3">
              <a:avLst>
                <a:gd name="adj1" fmla="val 101452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Elbow Connector 50"/>
            <p:cNvCxnSpPr/>
            <p:nvPr/>
          </p:nvCxnSpPr>
          <p:spPr>
            <a:xfrm rot="10800000">
              <a:off x="8407400" y="3730716"/>
              <a:ext cx="2647080" cy="1349142"/>
            </a:xfrm>
            <a:prstGeom prst="bentConnector3">
              <a:avLst>
                <a:gd name="adj1" fmla="val 99417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540" y="1110057"/>
            <a:ext cx="1329770" cy="262710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594" y="2972905"/>
            <a:ext cx="740294" cy="735579"/>
          </a:xfrm>
          <a:prstGeom prst="rect">
            <a:avLst/>
          </a:prstGeom>
        </p:spPr>
      </p:pic>
      <p:pic>
        <p:nvPicPr>
          <p:cNvPr id="4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707876" y="2322511"/>
            <a:ext cx="6041471" cy="3033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353772" y="11046879"/>
            <a:ext cx="4013201" cy="194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7119" y="4258969"/>
            <a:ext cx="2315113" cy="11209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>
            <a:off x="2636651" y="1824586"/>
            <a:ext cx="3548840" cy="35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5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Rich Information </a:t>
            </a:r>
            <a:r>
              <a:rPr lang="mr-IN" dirty="0"/>
              <a:t>…</a:t>
            </a:r>
            <a:r>
              <a:rPr lang="en-US" dirty="0"/>
              <a:t> but </a:t>
            </a:r>
            <a:r>
              <a:rPr lang="en-US" dirty="0">
                <a:solidFill>
                  <a:srgbClr val="C00000"/>
                </a:solidFill>
              </a:rPr>
              <a:t>NO</a:t>
            </a:r>
            <a:r>
              <a:rPr lang="en-US" dirty="0"/>
              <a:t> Access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2582027" y="3489527"/>
            <a:ext cx="2573158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2849415" y="2604378"/>
            <a:ext cx="965200" cy="40106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Link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849415" y="3005446"/>
            <a:ext cx="965200" cy="40106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PHY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047808" y="2620310"/>
            <a:ext cx="965200" cy="40106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Link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047808" y="3021378"/>
            <a:ext cx="965200" cy="40106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PHY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474754" y="2387684"/>
            <a:ext cx="2882900" cy="13208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6AE6"/>
              </a:solidFill>
            </a:endParaRPr>
          </a:p>
        </p:txBody>
      </p:sp>
      <p:cxnSp>
        <p:nvCxnSpPr>
          <p:cNvPr id="49" name="Straight Arrow Connector 48"/>
          <p:cNvCxnSpPr>
            <a:stCxn id="48" idx="4"/>
          </p:cNvCxnSpPr>
          <p:nvPr/>
        </p:nvCxnSpPr>
        <p:spPr>
          <a:xfrm>
            <a:off x="3916204" y="3708484"/>
            <a:ext cx="1871321" cy="1671410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048972" y="10742079"/>
            <a:ext cx="4013201" cy="194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201372" y="10894479"/>
            <a:ext cx="4013201" cy="1943101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31" name="Straight Arrow Connector 30"/>
          <p:cNvCxnSpPr/>
          <p:nvPr/>
        </p:nvCxnSpPr>
        <p:spPr>
          <a:xfrm flipV="1">
            <a:off x="5126467" y="2423611"/>
            <a:ext cx="643937" cy="262808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5770404" y="2377308"/>
            <a:ext cx="5899295" cy="3002586"/>
            <a:chOff x="5155185" y="3715310"/>
            <a:chExt cx="5899295" cy="3002586"/>
          </a:xfrm>
        </p:grpSpPr>
        <p:cxnSp>
          <p:nvCxnSpPr>
            <p:cNvPr id="20" name="Elbow Connector 19"/>
            <p:cNvCxnSpPr/>
            <p:nvPr/>
          </p:nvCxnSpPr>
          <p:spPr>
            <a:xfrm flipV="1">
              <a:off x="5155185" y="3715310"/>
              <a:ext cx="3252215" cy="2933225"/>
            </a:xfrm>
            <a:prstGeom prst="bentConnector3">
              <a:avLst>
                <a:gd name="adj1" fmla="val 16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Elbow Connector 49"/>
            <p:cNvCxnSpPr/>
            <p:nvPr/>
          </p:nvCxnSpPr>
          <p:spPr>
            <a:xfrm flipV="1">
              <a:off x="5155185" y="5079768"/>
              <a:ext cx="5899294" cy="1638128"/>
            </a:xfrm>
            <a:prstGeom prst="bentConnector3">
              <a:avLst>
                <a:gd name="adj1" fmla="val 101452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Elbow Connector 50"/>
            <p:cNvCxnSpPr/>
            <p:nvPr/>
          </p:nvCxnSpPr>
          <p:spPr>
            <a:xfrm rot="10800000">
              <a:off x="8407400" y="3730716"/>
              <a:ext cx="2647080" cy="1349142"/>
            </a:xfrm>
            <a:prstGeom prst="bentConnector3">
              <a:avLst>
                <a:gd name="adj1" fmla="val 99417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540" y="1110057"/>
            <a:ext cx="1329770" cy="262710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594" y="2972905"/>
            <a:ext cx="740294" cy="735579"/>
          </a:xfrm>
          <a:prstGeom prst="rect">
            <a:avLst/>
          </a:prstGeom>
        </p:spPr>
      </p:pic>
      <p:pic>
        <p:nvPicPr>
          <p:cNvPr id="4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707876" y="2322511"/>
            <a:ext cx="6041471" cy="3033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353772" y="11046879"/>
            <a:ext cx="4013201" cy="194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7119" y="4258969"/>
            <a:ext cx="2315113" cy="11209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817357" y="2438047"/>
            <a:ext cx="5899294" cy="2927283"/>
            <a:chOff x="5196133" y="3778999"/>
            <a:chExt cx="5899294" cy="2927283"/>
          </a:xfrm>
        </p:grpSpPr>
        <p:sp>
          <p:nvSpPr>
            <p:cNvPr id="24" name="Rectangle 23"/>
            <p:cNvSpPr/>
            <p:nvPr/>
          </p:nvSpPr>
          <p:spPr>
            <a:xfrm>
              <a:off x="5196133" y="3778999"/>
              <a:ext cx="3211265" cy="2921747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0" dirty="0" smtClean="0">
                  <a:solidFill>
                    <a:srgbClr val="C00000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X</a:t>
              </a:r>
              <a:endParaRPr lang="en-US" sz="10000" dirty="0">
                <a:solidFill>
                  <a:srgbClr val="C00000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374702" y="5160200"/>
              <a:ext cx="2720725" cy="1546082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851864" y="1288999"/>
            <a:ext cx="70816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ppleColorEmoji" charset="0"/>
              <a:buChar char="☹️"/>
            </a:pPr>
            <a:r>
              <a:rPr lang="en-US" altLang="zh-CN" sz="2800" dirty="0" smtClean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Operator: no open access (NDA)</a:t>
            </a:r>
          </a:p>
          <a:p>
            <a:pPr marL="342900" indent="-342900">
              <a:buFont typeface="AppleColorEmoji" charset="0"/>
              <a:buChar char="☹️"/>
            </a:pPr>
            <a:r>
              <a:rPr lang="en-US" altLang="zh-CN" sz="2800" dirty="0" smtClean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Device: in chipset, no exposure</a:t>
            </a:r>
          </a:p>
          <a:p>
            <a:endParaRPr lang="en-US" sz="2800" dirty="0">
              <a:solidFill>
                <a:srgbClr val="C0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66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MobileInsight: </a:t>
            </a:r>
            <a:r>
              <a:rPr lang="en-US" dirty="0">
                <a:solidFill>
                  <a:srgbClr val="C00000"/>
                </a:solidFill>
              </a:rPr>
              <a:t>Open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Up</a:t>
            </a:r>
            <a:r>
              <a:rPr lang="en-US" dirty="0"/>
              <a:t> Access on Mobile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2582027" y="3489527"/>
            <a:ext cx="2573158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2849415" y="2604378"/>
            <a:ext cx="965200" cy="40106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Link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849415" y="3005446"/>
            <a:ext cx="965200" cy="40106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PHY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047808" y="2620310"/>
            <a:ext cx="965200" cy="40106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Link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047808" y="3021378"/>
            <a:ext cx="965200" cy="40106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PHY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474754" y="2387684"/>
            <a:ext cx="2882900" cy="13208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6AE6"/>
              </a:solidFill>
            </a:endParaRPr>
          </a:p>
        </p:txBody>
      </p:sp>
      <p:cxnSp>
        <p:nvCxnSpPr>
          <p:cNvPr id="49" name="Straight Arrow Connector 48"/>
          <p:cNvCxnSpPr>
            <a:stCxn id="48" idx="4"/>
          </p:cNvCxnSpPr>
          <p:nvPr/>
        </p:nvCxnSpPr>
        <p:spPr>
          <a:xfrm>
            <a:off x="3916204" y="3708484"/>
            <a:ext cx="1871321" cy="1671410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048972" y="10742079"/>
            <a:ext cx="4013201" cy="194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201372" y="10894479"/>
            <a:ext cx="4013201" cy="1943101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31" name="Straight Arrow Connector 30"/>
          <p:cNvCxnSpPr/>
          <p:nvPr/>
        </p:nvCxnSpPr>
        <p:spPr>
          <a:xfrm flipV="1">
            <a:off x="5126467" y="2423611"/>
            <a:ext cx="643937" cy="262808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5770404" y="2377308"/>
            <a:ext cx="5899295" cy="3002586"/>
            <a:chOff x="5155185" y="3715310"/>
            <a:chExt cx="5899295" cy="3002586"/>
          </a:xfrm>
        </p:grpSpPr>
        <p:cxnSp>
          <p:nvCxnSpPr>
            <p:cNvPr id="20" name="Elbow Connector 19"/>
            <p:cNvCxnSpPr/>
            <p:nvPr/>
          </p:nvCxnSpPr>
          <p:spPr>
            <a:xfrm flipV="1">
              <a:off x="5155185" y="3715310"/>
              <a:ext cx="3252215" cy="2933225"/>
            </a:xfrm>
            <a:prstGeom prst="bentConnector3">
              <a:avLst>
                <a:gd name="adj1" fmla="val 16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Elbow Connector 49"/>
            <p:cNvCxnSpPr/>
            <p:nvPr/>
          </p:nvCxnSpPr>
          <p:spPr>
            <a:xfrm flipV="1">
              <a:off x="5155185" y="5079768"/>
              <a:ext cx="5899294" cy="1638128"/>
            </a:xfrm>
            <a:prstGeom prst="bentConnector3">
              <a:avLst>
                <a:gd name="adj1" fmla="val 101452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Elbow Connector 50"/>
            <p:cNvCxnSpPr/>
            <p:nvPr/>
          </p:nvCxnSpPr>
          <p:spPr>
            <a:xfrm rot="10800000">
              <a:off x="8407400" y="3730716"/>
              <a:ext cx="2647080" cy="1349142"/>
            </a:xfrm>
            <a:prstGeom prst="bentConnector3">
              <a:avLst>
                <a:gd name="adj1" fmla="val 99417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540" y="1110057"/>
            <a:ext cx="1329770" cy="262710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594" y="2972905"/>
            <a:ext cx="740294" cy="735579"/>
          </a:xfrm>
          <a:prstGeom prst="rect">
            <a:avLst/>
          </a:prstGeom>
        </p:spPr>
      </p:pic>
      <p:pic>
        <p:nvPicPr>
          <p:cNvPr id="4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707876" y="2322511"/>
            <a:ext cx="6041471" cy="3033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353772" y="11046879"/>
            <a:ext cx="4013201" cy="194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7119" y="4258969"/>
            <a:ext cx="2315113" cy="11209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817357" y="2438047"/>
            <a:ext cx="5899294" cy="2927283"/>
            <a:chOff x="5196133" y="3778999"/>
            <a:chExt cx="5899294" cy="2927283"/>
          </a:xfrm>
        </p:grpSpPr>
        <p:sp>
          <p:nvSpPr>
            <p:cNvPr id="24" name="Rectangle 23"/>
            <p:cNvSpPr/>
            <p:nvPr/>
          </p:nvSpPr>
          <p:spPr>
            <a:xfrm>
              <a:off x="5196133" y="3778999"/>
              <a:ext cx="3211265" cy="2921747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0" dirty="0" smtClean="0">
                  <a:solidFill>
                    <a:srgbClr val="C00000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X</a:t>
              </a:r>
              <a:endParaRPr lang="en-US" sz="10000" dirty="0">
                <a:solidFill>
                  <a:srgbClr val="C00000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374702" y="5160200"/>
              <a:ext cx="2720725" cy="1546082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582027" y="1022903"/>
            <a:ext cx="95400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ppleColorEmoji" charset="0"/>
              <a:buChar char="😀"/>
            </a:pPr>
            <a:r>
              <a:rPr lang="en-US" altLang="zh-CN" sz="2800" dirty="0" smtClean="0">
                <a:solidFill>
                  <a:srgbClr val="006AE6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CN" sz="28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extract </a:t>
            </a:r>
            <a:r>
              <a:rPr lang="en-US" altLang="zh-CN" sz="2800" dirty="0" err="1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msgs</a:t>
            </a:r>
            <a:r>
              <a:rPr lang="en-US" altLang="zh-CN" sz="28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CN" sz="2800" dirty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btw device &amp; network</a:t>
            </a:r>
          </a:p>
          <a:p>
            <a:pPr marL="342900" indent="-342900">
              <a:buFont typeface="AppleColorEmoji" charset="0"/>
              <a:buChar char="😀"/>
            </a:pPr>
            <a:r>
              <a:rPr lang="en-US" altLang="zh-CN" sz="28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 leverage standard </a:t>
            </a:r>
            <a:r>
              <a:rPr lang="en-US" altLang="zh-CN" sz="2800" dirty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protocols &amp; common operations</a:t>
            </a:r>
          </a:p>
          <a:p>
            <a:pPr marL="342900" indent="-342900">
              <a:buFont typeface="AppleColorEmoji" charset="0"/>
              <a:buChar char="😀"/>
            </a:pPr>
            <a:r>
              <a:rPr lang="en-US" altLang="zh-CN" sz="28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 enable data </a:t>
            </a:r>
            <a:r>
              <a:rPr lang="en-US" altLang="zh-CN" sz="2800" dirty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monitor &amp; analysis (side-channel) </a:t>
            </a:r>
          </a:p>
          <a:p>
            <a:endParaRPr lang="en-US" sz="2800" dirty="0">
              <a:solidFill>
                <a:srgbClr val="C0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007" y="914476"/>
            <a:ext cx="1820744" cy="18288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778122" y="3898920"/>
            <a:ext cx="146706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0" b="1" dirty="0">
                <a:solidFill>
                  <a:srgbClr val="006AE6"/>
                </a:solidFill>
                <a:latin typeface="Century Gothic" charset="0"/>
                <a:ea typeface="Century Gothic" charset="0"/>
                <a:cs typeface="Century Gothic" charset="0"/>
              </a:rPr>
              <a:t>✔</a:t>
            </a:r>
            <a:endParaRPr lang="en-US" sz="10000" b="1" dirty="0">
              <a:solidFill>
                <a:srgbClr val="006AE6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92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Why MobileInsight?</a:t>
            </a:r>
            <a:endParaRPr lang="en-US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-1" y="3340907"/>
            <a:ext cx="12192001" cy="238760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b="0" dirty="0" smtClean="0">
                <a:solidFill>
                  <a:srgbClr val="0070C0"/>
                </a:solidFill>
              </a:rPr>
              <a:t>Break long-standing </a:t>
            </a:r>
            <a:r>
              <a:rPr lang="en-US" b="0" dirty="0">
                <a:solidFill>
                  <a:srgbClr val="0070C0"/>
                </a:solidFill>
              </a:rPr>
              <a:t> research </a:t>
            </a:r>
            <a:r>
              <a:rPr lang="en-US" b="0" dirty="0" smtClean="0">
                <a:solidFill>
                  <a:srgbClr val="0070C0"/>
                </a:solidFill>
              </a:rPr>
              <a:t>barriers and open up amble opportunities  </a:t>
            </a:r>
            <a:endParaRPr lang="en-US" b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17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82103"/>
            <a:ext cx="4720183" cy="24397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357" y="935622"/>
            <a:ext cx="2176550" cy="35989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34" y="935622"/>
            <a:ext cx="2176550" cy="35989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MobileInsight: Current Status</a:t>
            </a:r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5105424" y="1379227"/>
            <a:ext cx="6482842" cy="4977123"/>
          </a:xfrm>
        </p:spPr>
        <p:txBody>
          <a:bodyPr>
            <a:noAutofit/>
          </a:bodyPr>
          <a:lstStyle/>
          <a:p>
            <a:r>
              <a:rPr lang="en-US" sz="3200" dirty="0" smtClean="0"/>
              <a:t>Open source, open datasets</a:t>
            </a:r>
          </a:p>
          <a:p>
            <a:r>
              <a:rPr lang="en-US" sz="3200" dirty="0" smtClean="0"/>
              <a:t>Latest release (v3.3, 12/2017)</a:t>
            </a:r>
          </a:p>
          <a:p>
            <a:pPr marL="571500" lvl="1" indent="-571500">
              <a:spcBef>
                <a:spcPts val="0"/>
              </a:spcBef>
              <a:buSzPct val="90000"/>
              <a:buFont typeface="Wingdings" charset="2"/>
              <a:buChar char="q"/>
            </a:pPr>
            <a:r>
              <a:rPr lang="en-US" dirty="0" smtClean="0"/>
              <a:t>Download by </a:t>
            </a:r>
            <a:r>
              <a:rPr lang="en-US" dirty="0"/>
              <a:t>130+ companies and </a:t>
            </a:r>
            <a:r>
              <a:rPr lang="en-US" dirty="0" smtClean="0"/>
              <a:t>universities</a:t>
            </a:r>
          </a:p>
          <a:p>
            <a:pPr marL="571500" lvl="1" indent="-571500">
              <a:spcBef>
                <a:spcPts val="0"/>
              </a:spcBef>
              <a:buSzPct val="90000"/>
              <a:buFont typeface="Wingdings" charset="2"/>
              <a:buChar char="q"/>
            </a:pPr>
            <a:r>
              <a:rPr lang="en-US" dirty="0" smtClean="0"/>
              <a:t>10</a:t>
            </a:r>
            <a:r>
              <a:rPr lang="en-US" dirty="0"/>
              <a:t>+ </a:t>
            </a:r>
            <a:r>
              <a:rPr lang="en-US" dirty="0" smtClean="0"/>
              <a:t>projects </a:t>
            </a:r>
            <a:r>
              <a:rPr lang="en-US" dirty="0"/>
              <a:t>&amp;</a:t>
            </a:r>
            <a:r>
              <a:rPr lang="en-US" dirty="0" smtClean="0"/>
              <a:t> starts-up</a:t>
            </a:r>
            <a:endParaRPr lang="en-US" dirty="0"/>
          </a:p>
          <a:p>
            <a:pPr marL="909828" lvl="2" indent="-571500">
              <a:spcBef>
                <a:spcPts val="0"/>
              </a:spcBef>
              <a:buSzPct val="90000"/>
              <a:buFont typeface="Wingdings" charset="2"/>
              <a:buChar char="ü"/>
            </a:pPr>
            <a:r>
              <a:rPr lang="en-US" dirty="0" smtClean="0"/>
              <a:t>Several </a:t>
            </a:r>
            <a:r>
              <a:rPr lang="en-US" dirty="0"/>
              <a:t>top publications at SIGCOMM, </a:t>
            </a:r>
            <a:r>
              <a:rPr lang="en-US" dirty="0" err="1"/>
              <a:t>MobiCom</a:t>
            </a:r>
            <a:r>
              <a:rPr lang="en-US" dirty="0"/>
              <a:t>, </a:t>
            </a:r>
            <a:r>
              <a:rPr lang="en-US" dirty="0" err="1"/>
              <a:t>MobiSys</a:t>
            </a:r>
            <a:r>
              <a:rPr lang="en-US" dirty="0"/>
              <a:t>, SIGMETRICS, IMC, </a:t>
            </a:r>
            <a:r>
              <a:rPr lang="en-US" dirty="0" err="1"/>
              <a:t>CoNext</a:t>
            </a:r>
            <a:r>
              <a:rPr lang="en-US" dirty="0"/>
              <a:t>, TMC, 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986561" y="894871"/>
            <a:ext cx="44214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charset="0"/>
                <a:ea typeface="Century Gothic" charset="0"/>
                <a:cs typeface="Century Gothic" charset="0"/>
                <a:hlinkClick r:id="rId6"/>
              </a:rPr>
              <a:t>http://mobileinsight.net</a:t>
            </a:r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  <a:hlinkClick r:id="rId6"/>
              </a:rPr>
              <a:t>/</a:t>
            </a:r>
            <a:endParaRPr lang="en-US" sz="28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endParaRPr lang="en-US" sz="2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52078" y="5285482"/>
            <a:ext cx="77399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>
              <a:solidFill>
                <a:srgbClr val="C0000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3200" b="1" dirty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Join us early </a:t>
            </a:r>
            <a:r>
              <a:rPr lang="en-US" sz="3200" b="1" dirty="0" smtClean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&amp; pick low-hanging fruits!</a:t>
            </a:r>
            <a:endParaRPr lang="en-US" sz="3200" b="1" dirty="0">
              <a:solidFill>
                <a:srgbClr val="C0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9734" y="2443318"/>
            <a:ext cx="21765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mtClean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Android</a:t>
            </a:r>
          </a:p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App</a:t>
            </a:r>
            <a:endParaRPr lang="en-US" sz="3200" b="1" dirty="0">
              <a:solidFill>
                <a:srgbClr val="C0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1247" y="5630069"/>
            <a:ext cx="43900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Map of </a:t>
            </a:r>
          </a:p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download + view</a:t>
            </a:r>
            <a:endParaRPr lang="en-US" sz="3200" b="1" dirty="0">
              <a:solidFill>
                <a:srgbClr val="C0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9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 </a:t>
            </a:r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r>
              <a:rPr lang="en-US" dirty="0" smtClean="0"/>
              <a:t>Background &amp; MobileInsight overview</a:t>
            </a:r>
          </a:p>
          <a:p>
            <a:pPr lvl="1"/>
            <a:r>
              <a:rPr lang="en-US" dirty="0" smtClean="0"/>
              <a:t>Cellular network protocols</a:t>
            </a:r>
          </a:p>
          <a:p>
            <a:pPr lvl="1"/>
            <a:r>
              <a:rPr lang="en-US" dirty="0" smtClean="0"/>
              <a:t>Data relevant to latency</a:t>
            </a:r>
          </a:p>
          <a:p>
            <a:pPr marL="742950" indent="-742950">
              <a:buFont typeface="+mj-lt"/>
              <a:buAutoNum type="arabicPeriod"/>
            </a:pPr>
            <a:endParaRPr lang="en-US" dirty="0" smtClean="0"/>
          </a:p>
          <a:p>
            <a:r>
              <a:rPr lang="en-US" dirty="0"/>
              <a:t>Hackathon </a:t>
            </a:r>
            <a:r>
              <a:rPr lang="en-US" dirty="0" smtClean="0"/>
              <a:t>projects</a:t>
            </a:r>
          </a:p>
          <a:p>
            <a:pPr lvl="1"/>
            <a:r>
              <a:rPr lang="en-US" dirty="0" smtClean="0"/>
              <a:t>Sample </a:t>
            </a:r>
            <a:r>
              <a:rPr lang="en-US" dirty="0"/>
              <a:t>source </a:t>
            </a:r>
            <a:r>
              <a:rPr lang="en-US" dirty="0" smtClean="0"/>
              <a:t>codes</a:t>
            </a:r>
            <a:endParaRPr lang="en-US" dirty="0"/>
          </a:p>
          <a:p>
            <a:pPr marL="976122" lvl="1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dirty="0" smtClean="0"/>
              <a:t>MobileInsight@Hackathon'18,  © </a:t>
            </a:r>
            <a:r>
              <a:rPr lang="en-US" dirty="0" err="1" smtClean="0"/>
              <a:t>Chunyi</a:t>
            </a:r>
            <a:r>
              <a:rPr lang="en-US" dirty="0" smtClean="0"/>
              <a:t> Peng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64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to Use MobileInsight?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51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/>
              <a:t>Data Flow View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0" y="59721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263" rtl="0" eaLnBrk="1" latinLnBrk="0" hangingPunct="1">
              <a:defRPr sz="12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32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3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4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6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7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8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20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51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7026275" y="5965825"/>
            <a:ext cx="5165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263" rtl="0" eaLnBrk="1" latinLnBrk="0" hangingPunct="1">
              <a:defRPr sz="12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32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3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4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6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7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8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20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51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887566" y="3854913"/>
            <a:ext cx="10416868" cy="207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522054" y="3070441"/>
            <a:ext cx="23211" cy="3125873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35310" y="3104758"/>
            <a:ext cx="1887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Century Gothic" charset="0"/>
                <a:ea typeface="Century Gothic" charset="0"/>
                <a:cs typeface="Century Gothic" charset="0"/>
              </a:rPr>
              <a:t>Hardware</a:t>
            </a:r>
            <a:endParaRPr lang="en-US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7046719" y="3128871"/>
            <a:ext cx="16770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Century Gothic" charset="0"/>
                <a:ea typeface="Century Gothic" charset="0"/>
                <a:cs typeface="Century Gothic" charset="0"/>
              </a:rPr>
              <a:t>Software</a:t>
            </a:r>
            <a:endParaRPr lang="en-US" sz="2800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-103397" y="4029860"/>
            <a:ext cx="1735859" cy="2580345"/>
            <a:chOff x="-103397" y="4419600"/>
            <a:chExt cx="1735859" cy="2580345"/>
          </a:xfrm>
        </p:grpSpPr>
        <p:sp>
          <p:nvSpPr>
            <p:cNvPr id="15" name="Rectangle 14"/>
            <p:cNvSpPr/>
            <p:nvPr/>
          </p:nvSpPr>
          <p:spPr>
            <a:xfrm>
              <a:off x="-103397" y="5184063"/>
              <a:ext cx="1735859" cy="1815882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algn="ctr"/>
              <a:r>
                <a:rPr lang="en-US" sz="2800" dirty="0" err="1" smtClean="0">
                  <a:latin typeface="Century Gothic" charset="0"/>
                  <a:ea typeface="Century Gothic" charset="0"/>
                  <a:cs typeface="Century Gothic" charset="0"/>
                </a:rPr>
                <a:t>Msg</a:t>
              </a:r>
              <a:endParaRPr lang="en-US" sz="2800" dirty="0" smtClean="0">
                <a:latin typeface="Century Gothic" charset="0"/>
                <a:ea typeface="Century Gothic" charset="0"/>
                <a:cs typeface="Century Gothic" charset="0"/>
              </a:endParaRPr>
            </a:p>
            <a:p>
              <a:pPr algn="ctr"/>
              <a:r>
                <a:rPr lang="en-US" sz="2800" dirty="0" smtClean="0">
                  <a:latin typeface="Century Gothic" charset="0"/>
                  <a:ea typeface="Century Gothic" charset="0"/>
                  <a:cs typeface="Century Gothic" charset="0"/>
                </a:rPr>
                <a:t>stream in the air</a:t>
              </a:r>
            </a:p>
            <a:p>
              <a:pPr algn="ctr"/>
              <a:endParaRPr lang="en-US" sz="2800" dirty="0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77800" y="4419600"/>
              <a:ext cx="0" cy="4664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962332" y="4419600"/>
              <a:ext cx="0" cy="4664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77800" y="4616133"/>
              <a:ext cx="784532" cy="9034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77800" y="4500861"/>
              <a:ext cx="784532" cy="9034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77799" y="4785070"/>
              <a:ext cx="784533" cy="55851"/>
            </a:xfrm>
            <a:prstGeom prst="line">
              <a:avLst/>
            </a:prstGeom>
            <a:ln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Arrow Connector 20"/>
          <p:cNvCxnSpPr/>
          <p:nvPr/>
        </p:nvCxnSpPr>
        <p:spPr>
          <a:xfrm flipV="1">
            <a:off x="1328038" y="5027089"/>
            <a:ext cx="462662" cy="994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130440" y="4628058"/>
            <a:ext cx="2637271" cy="169277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Raw </a:t>
            </a:r>
          </a:p>
          <a:p>
            <a:pPr algn="ctr"/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data</a:t>
            </a:r>
          </a:p>
          <a:p>
            <a:pPr algn="ctr"/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Stream</a:t>
            </a:r>
            <a:endParaRPr lang="en-US" sz="2800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(</a:t>
            </a:r>
            <a:r>
              <a:rPr lang="en-US" sz="2000" dirty="0" smtClean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vendor-specific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)</a:t>
            </a:r>
            <a:endParaRPr lang="en-US" sz="20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522113" y="5015224"/>
            <a:ext cx="46266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/>
          <p:cNvSpPr/>
          <p:nvPr/>
        </p:nvSpPr>
        <p:spPr>
          <a:xfrm>
            <a:off x="1941319" y="4421402"/>
            <a:ext cx="419099" cy="719678"/>
          </a:xfrm>
          <a:prstGeom prst="arc">
            <a:avLst>
              <a:gd name="adj1" fmla="val 10082532"/>
              <a:gd name="adj2" fmla="val 84713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圓角矩形 67"/>
          <p:cNvSpPr/>
          <p:nvPr/>
        </p:nvSpPr>
        <p:spPr>
          <a:xfrm>
            <a:off x="3708368" y="3915976"/>
            <a:ext cx="1762907" cy="505425"/>
          </a:xfrm>
          <a:prstGeom prst="roundRect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/dev/</a:t>
            </a:r>
            <a:r>
              <a:rPr lang="en-US" altLang="zh-CN" sz="2400" dirty="0" err="1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diag</a:t>
            </a:r>
            <a:endParaRPr lang="en-US" altLang="zh-CN" sz="2400" dirty="0">
              <a:solidFill>
                <a:prstClr val="whit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737828" y="4610830"/>
            <a:ext cx="2354464" cy="126188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Extracted</a:t>
            </a:r>
          </a:p>
          <a:p>
            <a:pPr algn="ctr"/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info</a:t>
            </a:r>
          </a:p>
          <a:p>
            <a:pPr algn="ctr"/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(</a:t>
            </a:r>
            <a:r>
              <a:rPr lang="en-US" sz="2000" dirty="0" smtClean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of your interests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)</a:t>
            </a:r>
            <a:endParaRPr lang="en-US" sz="2000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904022" y="5027089"/>
            <a:ext cx="13716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202379" y="5037031"/>
            <a:ext cx="46266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8002994" y="4979745"/>
            <a:ext cx="46266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9476517" y="4979745"/>
            <a:ext cx="46266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346690" y="4579917"/>
            <a:ext cx="1939799" cy="169277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sz="2800" smtClean="0">
                <a:latin typeface="Century Gothic" charset="0"/>
                <a:ea typeface="Century Gothic" charset="0"/>
                <a:cs typeface="Century Gothic" charset="0"/>
              </a:rPr>
              <a:t>Parsed </a:t>
            </a:r>
          </a:p>
          <a:p>
            <a:pPr algn="ctr"/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data</a:t>
            </a:r>
          </a:p>
          <a:p>
            <a:pPr algn="ctr"/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Stream</a:t>
            </a:r>
            <a:endParaRPr lang="en-US" sz="2800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(</a:t>
            </a:r>
            <a:r>
              <a:rPr lang="en-US" sz="2000" dirty="0" smtClean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standard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)</a:t>
            </a:r>
            <a:endParaRPr lang="en-US" sz="20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540" y="1110057"/>
            <a:ext cx="1329770" cy="26271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94" y="2972905"/>
            <a:ext cx="740294" cy="73557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272" y="4743524"/>
            <a:ext cx="740294" cy="735579"/>
          </a:xfrm>
          <a:prstGeom prst="rect">
            <a:avLst/>
          </a:prstGeom>
        </p:spPr>
      </p:pic>
      <p:sp>
        <p:nvSpPr>
          <p:cNvPr id="35" name="圓角矩形 67"/>
          <p:cNvSpPr/>
          <p:nvPr/>
        </p:nvSpPr>
        <p:spPr>
          <a:xfrm>
            <a:off x="5252411" y="4686452"/>
            <a:ext cx="982431" cy="792651"/>
          </a:xfrm>
          <a:prstGeom prst="roundRect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monitor</a:t>
            </a:r>
            <a:endParaRPr lang="en-US" altLang="zh-CN" sz="2400" dirty="0">
              <a:solidFill>
                <a:prstClr val="whit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6" name="圓角矩形 67"/>
          <p:cNvSpPr/>
          <p:nvPr/>
        </p:nvSpPr>
        <p:spPr>
          <a:xfrm>
            <a:off x="8494086" y="4610830"/>
            <a:ext cx="982431" cy="792651"/>
          </a:xfrm>
          <a:prstGeom prst="roundRect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analyzer</a:t>
            </a:r>
            <a:endParaRPr lang="en-US" altLang="zh-CN" sz="2400" dirty="0">
              <a:solidFill>
                <a:prstClr val="whit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0628" y="1118404"/>
            <a:ext cx="1365558" cy="1371600"/>
          </a:xfrm>
          <a:prstGeom prst="rect">
            <a:avLst/>
          </a:prstGeom>
        </p:spPr>
      </p:pic>
      <p:sp>
        <p:nvSpPr>
          <p:cNvPr id="38" name="圓角矩形 67"/>
          <p:cNvSpPr/>
          <p:nvPr/>
        </p:nvSpPr>
        <p:spPr>
          <a:xfrm>
            <a:off x="6011055" y="1481602"/>
            <a:ext cx="2783431" cy="1129327"/>
          </a:xfrm>
          <a:prstGeom prst="roundRect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Cellular Network</a:t>
            </a:r>
          </a:p>
          <a:p>
            <a:pPr algn="ctr"/>
            <a:r>
              <a:rPr lang="en-US" altLang="zh-CN" sz="2400" dirty="0" smtClean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Domain Knowledge</a:t>
            </a:r>
            <a:endParaRPr lang="en-US" altLang="zh-CN" sz="2400" dirty="0">
              <a:solidFill>
                <a:prstClr val="whit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39" name="Straight Arrow Connector 43"/>
          <p:cNvCxnSpPr/>
          <p:nvPr/>
        </p:nvCxnSpPr>
        <p:spPr>
          <a:xfrm rot="10800000" flipV="1">
            <a:off x="5743627" y="2046266"/>
            <a:ext cx="267428" cy="2640186"/>
          </a:xfrm>
          <a:prstGeom prst="bentConnector2">
            <a:avLst/>
          </a:prstGeom>
          <a:ln w="38100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43"/>
          <p:cNvCxnSpPr/>
          <p:nvPr/>
        </p:nvCxnSpPr>
        <p:spPr>
          <a:xfrm>
            <a:off x="8794486" y="2046266"/>
            <a:ext cx="190816" cy="2564564"/>
          </a:xfrm>
          <a:prstGeom prst="bentConnector2">
            <a:avLst/>
          </a:prstGeom>
          <a:ln w="38100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47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2" grpId="0"/>
      <p:bldP spid="24" grpId="0" animBg="1"/>
      <p:bldP spid="25" grpId="0" animBg="1"/>
      <p:bldP spid="26" grpId="0"/>
      <p:bldP spid="31" grpId="0"/>
      <p:bldP spid="35" grpId="0" animBg="1"/>
      <p:bldP spid="36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Task Atop MobileInsight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7026274" y="6387168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0" y="59721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263" rtl="0" eaLnBrk="1" latinLnBrk="0" hangingPunct="1">
              <a:defRPr sz="12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32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3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4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6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7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8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20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51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7026275" y="5965825"/>
            <a:ext cx="5165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263" rtl="0" eaLnBrk="1" latinLnBrk="0" hangingPunct="1">
              <a:defRPr sz="12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32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3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4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6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7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8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20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51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887566" y="3854913"/>
            <a:ext cx="10416868" cy="207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522054" y="3070441"/>
            <a:ext cx="23211" cy="3125873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35310" y="3104758"/>
            <a:ext cx="1887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Century Gothic" charset="0"/>
                <a:ea typeface="Century Gothic" charset="0"/>
                <a:cs typeface="Century Gothic" charset="0"/>
              </a:rPr>
              <a:t>Hardware</a:t>
            </a:r>
            <a:endParaRPr lang="en-US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7046719" y="3128871"/>
            <a:ext cx="16770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Century Gothic" charset="0"/>
                <a:ea typeface="Century Gothic" charset="0"/>
                <a:cs typeface="Century Gothic" charset="0"/>
              </a:rPr>
              <a:t>Software</a:t>
            </a:r>
            <a:endParaRPr lang="en-US" sz="2800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-103397" y="4029860"/>
            <a:ext cx="1735859" cy="2580345"/>
            <a:chOff x="-103397" y="4419600"/>
            <a:chExt cx="1735859" cy="2580345"/>
          </a:xfrm>
        </p:grpSpPr>
        <p:sp>
          <p:nvSpPr>
            <p:cNvPr id="15" name="Rectangle 14"/>
            <p:cNvSpPr/>
            <p:nvPr/>
          </p:nvSpPr>
          <p:spPr>
            <a:xfrm>
              <a:off x="-103397" y="5184063"/>
              <a:ext cx="1735859" cy="1815882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algn="ctr"/>
              <a:r>
                <a:rPr lang="en-US" sz="2800" dirty="0" err="1" smtClean="0">
                  <a:latin typeface="Century Gothic" charset="0"/>
                  <a:ea typeface="Century Gothic" charset="0"/>
                  <a:cs typeface="Century Gothic" charset="0"/>
                </a:rPr>
                <a:t>Msg</a:t>
              </a:r>
              <a:endParaRPr lang="en-US" sz="2800" dirty="0" smtClean="0">
                <a:latin typeface="Century Gothic" charset="0"/>
                <a:ea typeface="Century Gothic" charset="0"/>
                <a:cs typeface="Century Gothic" charset="0"/>
              </a:endParaRPr>
            </a:p>
            <a:p>
              <a:pPr algn="ctr"/>
              <a:r>
                <a:rPr lang="en-US" sz="2800" dirty="0" smtClean="0">
                  <a:latin typeface="Century Gothic" charset="0"/>
                  <a:ea typeface="Century Gothic" charset="0"/>
                  <a:cs typeface="Century Gothic" charset="0"/>
                </a:rPr>
                <a:t>stream in the air</a:t>
              </a:r>
            </a:p>
            <a:p>
              <a:pPr algn="ctr"/>
              <a:endParaRPr lang="en-US" sz="2800" dirty="0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77800" y="4419600"/>
              <a:ext cx="0" cy="4664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962332" y="4419600"/>
              <a:ext cx="0" cy="4664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77800" y="4616133"/>
              <a:ext cx="784532" cy="9034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77800" y="4500861"/>
              <a:ext cx="784532" cy="9034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77799" y="4785070"/>
              <a:ext cx="784533" cy="55851"/>
            </a:xfrm>
            <a:prstGeom prst="line">
              <a:avLst/>
            </a:prstGeom>
            <a:ln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Arrow Connector 20"/>
          <p:cNvCxnSpPr/>
          <p:nvPr/>
        </p:nvCxnSpPr>
        <p:spPr>
          <a:xfrm flipV="1">
            <a:off x="1328038" y="5027089"/>
            <a:ext cx="462662" cy="994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130440" y="4628058"/>
            <a:ext cx="2637271" cy="169277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Raw </a:t>
            </a:r>
          </a:p>
          <a:p>
            <a:pPr algn="ctr"/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data</a:t>
            </a:r>
          </a:p>
          <a:p>
            <a:pPr algn="ctr"/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Stream</a:t>
            </a:r>
            <a:endParaRPr lang="en-US" sz="2800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(</a:t>
            </a:r>
            <a:r>
              <a:rPr lang="en-US" sz="2000" dirty="0" smtClean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vendor-specific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)</a:t>
            </a:r>
            <a:endParaRPr lang="en-US" sz="20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522113" y="5015224"/>
            <a:ext cx="46266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/>
          <p:cNvSpPr/>
          <p:nvPr/>
        </p:nvSpPr>
        <p:spPr>
          <a:xfrm>
            <a:off x="1941319" y="4421402"/>
            <a:ext cx="419099" cy="719678"/>
          </a:xfrm>
          <a:prstGeom prst="arc">
            <a:avLst>
              <a:gd name="adj1" fmla="val 10082532"/>
              <a:gd name="adj2" fmla="val 84713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圓角矩形 67"/>
          <p:cNvSpPr/>
          <p:nvPr/>
        </p:nvSpPr>
        <p:spPr>
          <a:xfrm>
            <a:off x="3708368" y="3915976"/>
            <a:ext cx="1762907" cy="505425"/>
          </a:xfrm>
          <a:prstGeom prst="roundRect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/dev/</a:t>
            </a:r>
            <a:r>
              <a:rPr lang="en-US" altLang="zh-CN" sz="2400" dirty="0" err="1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diag</a:t>
            </a:r>
            <a:endParaRPr lang="en-US" altLang="zh-CN" sz="2400" dirty="0">
              <a:solidFill>
                <a:prstClr val="whit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904022" y="5027089"/>
            <a:ext cx="13716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202379" y="5037031"/>
            <a:ext cx="46266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8002994" y="4979745"/>
            <a:ext cx="46266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346690" y="4579917"/>
            <a:ext cx="1939799" cy="169277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sz="2800" smtClean="0">
                <a:latin typeface="Century Gothic" charset="0"/>
                <a:ea typeface="Century Gothic" charset="0"/>
                <a:cs typeface="Century Gothic" charset="0"/>
              </a:rPr>
              <a:t>Parsed </a:t>
            </a:r>
          </a:p>
          <a:p>
            <a:pPr algn="ctr"/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data</a:t>
            </a:r>
          </a:p>
          <a:p>
            <a:pPr algn="ctr"/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Stream</a:t>
            </a:r>
            <a:endParaRPr lang="en-US" sz="2800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(</a:t>
            </a:r>
            <a:r>
              <a:rPr lang="en-US" sz="2000" dirty="0" smtClean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standard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)</a:t>
            </a:r>
            <a:endParaRPr lang="en-US" sz="20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540" y="1110057"/>
            <a:ext cx="1329770" cy="26271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94" y="2972905"/>
            <a:ext cx="740294" cy="73557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272" y="4743524"/>
            <a:ext cx="740294" cy="735579"/>
          </a:xfrm>
          <a:prstGeom prst="rect">
            <a:avLst/>
          </a:prstGeom>
        </p:spPr>
      </p:pic>
      <p:sp>
        <p:nvSpPr>
          <p:cNvPr id="35" name="圓角矩形 67"/>
          <p:cNvSpPr/>
          <p:nvPr/>
        </p:nvSpPr>
        <p:spPr>
          <a:xfrm>
            <a:off x="5252411" y="4686452"/>
            <a:ext cx="982431" cy="792651"/>
          </a:xfrm>
          <a:prstGeom prst="roundRect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monitor</a:t>
            </a:r>
            <a:endParaRPr lang="en-US" altLang="zh-CN" sz="2400" dirty="0">
              <a:solidFill>
                <a:prstClr val="whit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6" name="圓角矩形 67"/>
          <p:cNvSpPr/>
          <p:nvPr/>
        </p:nvSpPr>
        <p:spPr>
          <a:xfrm>
            <a:off x="8494086" y="4610830"/>
            <a:ext cx="982431" cy="792651"/>
          </a:xfrm>
          <a:prstGeom prst="roundRect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analyzer</a:t>
            </a:r>
            <a:endParaRPr lang="en-US" altLang="zh-CN" sz="2400" dirty="0">
              <a:solidFill>
                <a:prstClr val="whit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0628" y="1118404"/>
            <a:ext cx="1365558" cy="1371600"/>
          </a:xfrm>
          <a:prstGeom prst="rect">
            <a:avLst/>
          </a:prstGeom>
        </p:spPr>
      </p:pic>
      <p:sp>
        <p:nvSpPr>
          <p:cNvPr id="38" name="圓角矩形 67"/>
          <p:cNvSpPr/>
          <p:nvPr/>
        </p:nvSpPr>
        <p:spPr>
          <a:xfrm>
            <a:off x="6011055" y="1481602"/>
            <a:ext cx="2783431" cy="1129327"/>
          </a:xfrm>
          <a:prstGeom prst="roundRect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Cellular Network</a:t>
            </a:r>
          </a:p>
          <a:p>
            <a:pPr algn="ctr"/>
            <a:r>
              <a:rPr lang="en-US" altLang="zh-CN" sz="2400" dirty="0" smtClean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Domain Knowledge</a:t>
            </a:r>
            <a:endParaRPr lang="en-US" altLang="zh-CN" sz="2400" dirty="0">
              <a:solidFill>
                <a:prstClr val="whit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39" name="Straight Arrow Connector 43"/>
          <p:cNvCxnSpPr/>
          <p:nvPr/>
        </p:nvCxnSpPr>
        <p:spPr>
          <a:xfrm rot="10800000" flipV="1">
            <a:off x="5743627" y="2046266"/>
            <a:ext cx="267428" cy="2640186"/>
          </a:xfrm>
          <a:prstGeom prst="bentConnector2">
            <a:avLst/>
          </a:prstGeom>
          <a:ln w="38100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43"/>
          <p:cNvCxnSpPr/>
          <p:nvPr/>
        </p:nvCxnSpPr>
        <p:spPr>
          <a:xfrm>
            <a:off x="8794486" y="2046266"/>
            <a:ext cx="190816" cy="2564564"/>
          </a:xfrm>
          <a:prstGeom prst="bentConnector2">
            <a:avLst/>
          </a:prstGeom>
          <a:ln w="38100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0" y="871438"/>
            <a:ext cx="8095673" cy="5449391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9737828" y="4610830"/>
            <a:ext cx="2354464" cy="126188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Extracted</a:t>
            </a:r>
          </a:p>
          <a:p>
            <a:pPr algn="ctr"/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info</a:t>
            </a:r>
          </a:p>
          <a:p>
            <a:pPr algn="ctr"/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(</a:t>
            </a:r>
            <a:r>
              <a:rPr lang="en-US" sz="2000" dirty="0" smtClean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of your interests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)</a:t>
            </a:r>
            <a:endParaRPr lang="en-US" sz="2000" dirty="0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9476517" y="4979745"/>
            <a:ext cx="46266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8321345" y="888872"/>
            <a:ext cx="3805803" cy="5431957"/>
          </a:xfrm>
          <a:prstGeom prst="rect">
            <a:avLst/>
          </a:prstGeom>
          <a:solidFill>
            <a:srgbClr val="0070C0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endParaRPr lang="en-US" sz="3200" b="1" dirty="0" smtClean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endParaRPr lang="en-US" sz="3200" b="1" dirty="0" smtClean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Your Task </a:t>
            </a:r>
          </a:p>
          <a:p>
            <a:pPr algn="ctr"/>
            <a:endParaRPr lang="en-US" sz="3200" b="1" dirty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endParaRPr lang="en-US" sz="3200" b="1" dirty="0" smtClean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endParaRPr lang="en-US" sz="28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8794486" y="1074260"/>
            <a:ext cx="33685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Develop your own analyzer given</a:t>
            </a:r>
          </a:p>
          <a:p>
            <a:pPr marL="342900" indent="-342900">
              <a:buFont typeface="AppleColorEmoji" charset="0"/>
              <a:buChar char="😀"/>
            </a:pPr>
            <a:r>
              <a:rPr lang="en-US" altLang="zh-CN" sz="28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Built-in analyzers</a:t>
            </a:r>
          </a:p>
          <a:p>
            <a:pPr marL="342900" indent="-342900">
              <a:buFont typeface="AppleColorEmoji" charset="0"/>
              <a:buChar char="😀"/>
            </a:pPr>
            <a:r>
              <a:rPr lang="en-US" altLang="zh-CN" sz="2800" dirty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Sample </a:t>
            </a:r>
            <a:r>
              <a:rPr lang="en-US" altLang="zh-CN" sz="28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codes</a:t>
            </a:r>
            <a:endParaRPr lang="en-US" altLang="zh-CN" sz="2800" dirty="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342900" indent="-342900">
              <a:buFont typeface="AppleColorEmoji" charset="0"/>
              <a:buChar char="😀"/>
            </a:pPr>
            <a:endParaRPr lang="en-US" altLang="zh-CN" sz="2800" dirty="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69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 Back to Hackathon Project #3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buClr>
                <a:schemeClr val="bg1">
                  <a:lumMod val="85000"/>
                </a:schemeClr>
              </a:buClr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Project 1 (easy)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: Collect L1/L2 information from MI and extract PHY-layer information (bandwidth, radio resource blocks, modulation, etc.) and MAC-layer information (retransmission, sequence etc.) and other options of your interests </a:t>
            </a:r>
          </a:p>
          <a:p>
            <a:pPr>
              <a:lnSpc>
                <a:spcPct val="120000"/>
              </a:lnSpc>
              <a:buClr>
                <a:schemeClr val="bg1">
                  <a:lumMod val="85000"/>
                </a:schemeClr>
              </a:buClr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  <a:buClr>
                <a:schemeClr val="bg1">
                  <a:lumMod val="85000"/>
                </a:schemeClr>
              </a:buClr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Project 2 (easy)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: Visualize the L1/L2 analytics in project 1 on the desktop. Monitor their changes over time and under special events (e.g., handoff); Display basic statistics (percentiles over sliding windows) and perform anomaly detection. 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0070C0"/>
                </a:solidFill>
              </a:rPr>
              <a:t>Project 3 (advanced):  Extract the L1/L2 network latency out of above information. </a:t>
            </a:r>
            <a:r>
              <a:rPr lang="en-US" dirty="0"/>
              <a:t>Compare with higher-layer latency analysis using </a:t>
            </a:r>
            <a:r>
              <a:rPr lang="en-US" dirty="0" err="1"/>
              <a:t>tcpdump</a:t>
            </a:r>
            <a:r>
              <a:rPr lang="en-US" dirty="0"/>
              <a:t> (RTT in TCP) and build a full-stack latency analyzer (optional). 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19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 up via Project #1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Step 1: </a:t>
            </a:r>
            <a:r>
              <a:rPr lang="en-US" dirty="0"/>
              <a:t>installation and first run MobileInsight-Mobile</a:t>
            </a:r>
          </a:p>
          <a:p>
            <a:pPr lvl="1"/>
            <a:r>
              <a:rPr lang="en-US" dirty="0" smtClean="0"/>
              <a:t>Video tutorial on first-job-with MobileInsight  (next)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42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-tutorial-beginner-1-v3m12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1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for Project #1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Step 1: installation and first run MobileInsight-Mobile</a:t>
            </a:r>
          </a:p>
          <a:p>
            <a:endParaRPr lang="en-US" dirty="0" smtClean="0"/>
          </a:p>
          <a:p>
            <a:r>
              <a:rPr lang="en-US" dirty="0" smtClean="0"/>
              <a:t>Step 2: configure </a:t>
            </a:r>
            <a:r>
              <a:rPr lang="en-US" dirty="0" err="1" smtClean="0"/>
              <a:t>NetLogger</a:t>
            </a:r>
            <a:r>
              <a:rPr lang="en-US" dirty="0" smtClean="0"/>
              <a:t> and run</a:t>
            </a:r>
          </a:p>
          <a:p>
            <a:pPr lvl="1"/>
            <a:r>
              <a:rPr lang="en-US" dirty="0" smtClean="0"/>
              <a:t>&gt;Setting&gt;</a:t>
            </a:r>
            <a:r>
              <a:rPr lang="en-US" dirty="0" err="1" smtClean="0"/>
              <a:t>NetLogger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rgbClr val="FF0000"/>
                </a:solidFill>
              </a:rPr>
              <a:t>LTE PHY</a:t>
            </a:r>
            <a:r>
              <a:rPr lang="en-US" dirty="0" smtClean="0"/>
              <a:t>, LTE Control/Data, Read </a:t>
            </a:r>
            <a:r>
              <a:rPr lang="en-US" dirty="0" err="1" smtClean="0"/>
              <a:t>config</a:t>
            </a:r>
            <a:endParaRPr lang="en-US" dirty="0" smtClean="0"/>
          </a:p>
          <a:p>
            <a:pPr lvl="1"/>
            <a:r>
              <a:rPr lang="en-US" dirty="0" smtClean="0"/>
              <a:t>&gt; run </a:t>
            </a:r>
            <a:r>
              <a:rPr lang="en-US" dirty="0" err="1" smtClean="0"/>
              <a:t>NetLogger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 smtClean="0"/>
              <a:t>Step 3: View logs at the phone </a:t>
            </a:r>
          </a:p>
          <a:p>
            <a:pPr lvl="1"/>
            <a:r>
              <a:rPr lang="en-US" dirty="0" smtClean="0"/>
              <a:t>&gt;Log Browser, open logs</a:t>
            </a:r>
          </a:p>
          <a:p>
            <a:r>
              <a:rPr lang="en-US" dirty="0" smtClean="0"/>
              <a:t>Step 4: load logs to desktop</a:t>
            </a:r>
          </a:p>
          <a:p>
            <a:pPr lvl="1"/>
            <a:r>
              <a:rPr lang="en-US" dirty="0" smtClean="0"/>
              <a:t>&gt; </a:t>
            </a:r>
            <a:r>
              <a:rPr lang="en-US" dirty="0" err="1" smtClean="0"/>
              <a:t>adb</a:t>
            </a:r>
            <a:r>
              <a:rPr lang="en-US" dirty="0" smtClean="0"/>
              <a:t> pull /</a:t>
            </a:r>
            <a:r>
              <a:rPr lang="en-US" dirty="0" err="1" smtClean="0"/>
              <a:t>sdcard</a:t>
            </a:r>
            <a:r>
              <a:rPr lang="en-US" dirty="0" smtClean="0"/>
              <a:t>/</a:t>
            </a:r>
            <a:r>
              <a:rPr lang="en-US" dirty="0" err="1" smtClean="0"/>
              <a:t>mobileinsight</a:t>
            </a:r>
            <a:r>
              <a:rPr lang="en-US" dirty="0" smtClean="0"/>
              <a:t>/log/ ./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52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Step 5: parse logs offline (MobileInsight-Core)</a:t>
            </a:r>
          </a:p>
          <a:p>
            <a:pPr lvl="1"/>
            <a:r>
              <a:rPr lang="en-US" dirty="0" smtClean="0"/>
              <a:t>python </a:t>
            </a:r>
            <a:r>
              <a:rPr lang="en-US" dirty="0" err="1" smtClean="0"/>
              <a:t>mobile_insight_gui.py</a:t>
            </a:r>
            <a:r>
              <a:rPr lang="en-US" dirty="0" smtClean="0"/>
              <a:t>, open files</a:t>
            </a:r>
          </a:p>
          <a:p>
            <a:pPr lvl="1"/>
            <a:r>
              <a:rPr lang="en-US" dirty="0" smtClean="0"/>
              <a:t>Or revise \examples\*.</a:t>
            </a:r>
            <a:r>
              <a:rPr lang="en-US" dirty="0" err="1" smtClean="0"/>
              <a:t>py</a:t>
            </a:r>
            <a:r>
              <a:rPr lang="en-US" dirty="0" smtClean="0"/>
              <a:t> to parse messages of our interests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Step6: extract messages of our interests</a:t>
            </a:r>
          </a:p>
          <a:p>
            <a:pPr lvl="1"/>
            <a:r>
              <a:rPr lang="en-US" b="1" dirty="0" smtClean="0"/>
              <a:t>Require knowledge on cellular network protocols</a:t>
            </a:r>
          </a:p>
          <a:p>
            <a:pPr lvl="2"/>
            <a:r>
              <a:rPr lang="en-US" b="1" dirty="0" smtClean="0">
                <a:solidFill>
                  <a:srgbClr val="FF0000"/>
                </a:solidFill>
              </a:rPr>
              <a:t>Hardest part (mastering domain knowledge takes time)</a:t>
            </a:r>
          </a:p>
          <a:p>
            <a:pPr lvl="2"/>
            <a:r>
              <a:rPr lang="en-US" dirty="0" smtClean="0"/>
              <a:t>List relevant messages</a:t>
            </a:r>
          </a:p>
          <a:p>
            <a:pPr lvl="2"/>
            <a:r>
              <a:rPr lang="en-US" dirty="0" smtClean="0"/>
              <a:t>PHY-layer </a:t>
            </a:r>
            <a:r>
              <a:rPr lang="en-US" dirty="0"/>
              <a:t>information (bandwidth, radio resource blocks, modulation, etc</a:t>
            </a:r>
            <a:r>
              <a:rPr lang="en-US" dirty="0" smtClean="0"/>
              <a:t>.)</a:t>
            </a:r>
          </a:p>
          <a:p>
            <a:pPr lvl="2"/>
            <a:r>
              <a:rPr lang="en-US" dirty="0"/>
              <a:t>MAC-layer information (retransmission, sequence etc</a:t>
            </a:r>
            <a:r>
              <a:rPr lang="en-US" dirty="0" smtClean="0"/>
              <a:t>.)</a:t>
            </a:r>
          </a:p>
          <a:p>
            <a:pPr lvl="2"/>
            <a:r>
              <a:rPr lang="en-US" dirty="0" smtClean="0"/>
              <a:t>Refer to tutorial on cellular network protocols</a:t>
            </a:r>
          </a:p>
          <a:p>
            <a:pPr lvl="1"/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for Project #1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656607" y="6362234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4038600" y="6356351"/>
            <a:ext cx="5165361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15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Project #3: Offline L1/L2 Latency Analysis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Step 1</a:t>
            </a:r>
            <a:r>
              <a:rPr lang="en-US" dirty="0"/>
              <a:t>: run </a:t>
            </a:r>
            <a:r>
              <a:rPr lang="en-US" dirty="0" smtClean="0"/>
              <a:t>MI-Android </a:t>
            </a:r>
            <a:r>
              <a:rPr lang="en-US" dirty="0"/>
              <a:t>app, collect and load data to desktop </a:t>
            </a:r>
          </a:p>
          <a:p>
            <a:r>
              <a:rPr lang="en-US" b="1" dirty="0"/>
              <a:t>Step </a:t>
            </a:r>
            <a:r>
              <a:rPr lang="en-US" b="1" dirty="0" smtClean="0"/>
              <a:t>2 (optional): </a:t>
            </a:r>
            <a:r>
              <a:rPr lang="en-US" dirty="0"/>
              <a:t>use GUI to locate messages of interests and learn what can be used to infer latency</a:t>
            </a:r>
          </a:p>
          <a:p>
            <a:r>
              <a:rPr lang="en-US" b="1" dirty="0"/>
              <a:t>Step 3</a:t>
            </a:r>
            <a:r>
              <a:rPr lang="en-US" dirty="0"/>
              <a:t>: write codes to extract information, following the sample code </a:t>
            </a:r>
          </a:p>
          <a:p>
            <a:r>
              <a:rPr lang="en-US" b="1" dirty="0"/>
              <a:t>Step 4</a:t>
            </a:r>
            <a:r>
              <a:rPr lang="en-US" dirty="0"/>
              <a:t>: analyze the traces collected to obtain latency results </a:t>
            </a:r>
            <a:r>
              <a:rPr lang="en-US" dirty="0" smtClean="0"/>
              <a:t>offline</a:t>
            </a:r>
            <a:endParaRPr lang="en-US" dirty="0"/>
          </a:p>
          <a:p>
            <a:r>
              <a:rPr lang="en-US" b="1" dirty="0"/>
              <a:t>Step 5 (optional): </a:t>
            </a:r>
            <a:r>
              <a:rPr lang="en-US" dirty="0"/>
              <a:t>test under various </a:t>
            </a:r>
            <a:r>
              <a:rPr lang="en-US" dirty="0" err="1"/>
              <a:t>exp</a:t>
            </a:r>
            <a:r>
              <a:rPr lang="en-US" dirty="0"/>
              <a:t> </a:t>
            </a:r>
            <a:r>
              <a:rPr lang="en-US" dirty="0" smtClean="0"/>
              <a:t>settings </a:t>
            </a:r>
            <a:r>
              <a:rPr lang="en-US" dirty="0"/>
              <a:t>(apps, carriers, RATs) and see how latency </a:t>
            </a:r>
            <a:r>
              <a:rPr lang="en-US" dirty="0" smtClean="0"/>
              <a:t>varies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27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Background on Latency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18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ClrTx/>
              <a:buSzTx/>
              <a:buNone/>
              <a:defRPr/>
            </a:pPr>
            <a:r>
              <a:rPr lang="en-US" dirty="0" smtClean="0">
                <a:solidFill>
                  <a:srgbClr val="0070C0"/>
                </a:solidFill>
              </a:rPr>
              <a:t>Please introduce yourself</a:t>
            </a:r>
            <a:endParaRPr lang="en-US" dirty="0"/>
          </a:p>
          <a:p>
            <a:pPr>
              <a:lnSpc>
                <a:spcPct val="100000"/>
              </a:lnSpc>
              <a:buClrTx/>
              <a:buSzTx/>
            </a:pPr>
            <a:r>
              <a:rPr lang="en-US" dirty="0" smtClean="0"/>
              <a:t>Name</a:t>
            </a:r>
          </a:p>
          <a:p>
            <a:pPr>
              <a:lnSpc>
                <a:spcPct val="100000"/>
              </a:lnSpc>
              <a:buClrTx/>
              <a:buSzTx/>
            </a:pPr>
            <a:endParaRPr lang="en-US" dirty="0"/>
          </a:p>
          <a:p>
            <a:pPr>
              <a:lnSpc>
                <a:spcPct val="100000"/>
              </a:lnSpc>
              <a:buClrTx/>
              <a:buSzTx/>
            </a:pPr>
            <a:r>
              <a:rPr lang="en-US" dirty="0" smtClean="0"/>
              <a:t>Affiliation</a:t>
            </a:r>
          </a:p>
          <a:p>
            <a:pPr>
              <a:lnSpc>
                <a:spcPct val="100000"/>
              </a:lnSpc>
              <a:buClrTx/>
              <a:buSzTx/>
            </a:pPr>
            <a:endParaRPr lang="en-US" dirty="0"/>
          </a:p>
          <a:p>
            <a:pPr>
              <a:lnSpc>
                <a:spcPct val="100000"/>
              </a:lnSpc>
              <a:buClrTx/>
              <a:buSzTx/>
            </a:pPr>
            <a:r>
              <a:rPr lang="en-US" dirty="0" smtClean="0"/>
              <a:t>Research interests &amp; projects</a:t>
            </a:r>
          </a:p>
          <a:p>
            <a:pPr>
              <a:lnSpc>
                <a:spcPct val="100000"/>
              </a:lnSpc>
              <a:buClrTx/>
              <a:buSzTx/>
            </a:pPr>
            <a:endParaRPr lang="en-US" dirty="0"/>
          </a:p>
          <a:p>
            <a:pPr>
              <a:lnSpc>
                <a:spcPct val="100000"/>
              </a:lnSpc>
              <a:buClrTx/>
              <a:buSzTx/>
            </a:pPr>
            <a:r>
              <a:rPr lang="en-US" dirty="0" smtClean="0"/>
              <a:t>Expectations</a:t>
            </a:r>
          </a:p>
          <a:p>
            <a:pPr>
              <a:lnSpc>
                <a:spcPct val="100000"/>
              </a:lnSpc>
              <a:buClrTx/>
              <a:buSzTx/>
            </a:pPr>
            <a:endParaRPr lang="en-US" dirty="0"/>
          </a:p>
          <a:p>
            <a:pPr>
              <a:lnSpc>
                <a:spcPct val="100000"/>
              </a:lnSpc>
              <a:buClrTx/>
              <a:buSzTx/>
            </a:pPr>
            <a:r>
              <a:rPr lang="en-US" dirty="0" smtClean="0"/>
              <a:t>One hobby or fun fact</a:t>
            </a:r>
          </a:p>
          <a:p>
            <a:pPr>
              <a:lnSpc>
                <a:spcPct val="100000"/>
              </a:lnSpc>
              <a:buClrTx/>
              <a:buSzTx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20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Use Web </a:t>
            </a:r>
            <a:r>
              <a:rPr lang="en-US" dirty="0" smtClean="0"/>
              <a:t>Browsing </a:t>
            </a:r>
            <a:r>
              <a:rPr lang="en-US" dirty="0"/>
              <a:t>as an Example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101641" y="1151655"/>
            <a:ext cx="2940402" cy="4924477"/>
            <a:chOff x="1413233" y="1313959"/>
            <a:chExt cx="1503363" cy="2517768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568807" y="3004642"/>
              <a:ext cx="782638" cy="761998"/>
            </a:xfrm>
            <a:custGeom>
              <a:avLst/>
              <a:gdLst>
                <a:gd name="T0" fmla="*/ 318 w 339"/>
                <a:gd name="T1" fmla="*/ 8 h 329"/>
                <a:gd name="T2" fmla="*/ 176 w 339"/>
                <a:gd name="T3" fmla="*/ 0 h 329"/>
                <a:gd name="T4" fmla="*/ 176 w 339"/>
                <a:gd name="T5" fmla="*/ 3 h 329"/>
                <a:gd name="T6" fmla="*/ 163 w 339"/>
                <a:gd name="T7" fmla="*/ 3 h 329"/>
                <a:gd name="T8" fmla="*/ 163 w 339"/>
                <a:gd name="T9" fmla="*/ 0 h 329"/>
                <a:gd name="T10" fmla="*/ 21 w 339"/>
                <a:gd name="T11" fmla="*/ 8 h 329"/>
                <a:gd name="T12" fmla="*/ 49 w 339"/>
                <a:gd name="T13" fmla="*/ 329 h 329"/>
                <a:gd name="T14" fmla="*/ 133 w 339"/>
                <a:gd name="T15" fmla="*/ 329 h 329"/>
                <a:gd name="T16" fmla="*/ 163 w 339"/>
                <a:gd name="T17" fmla="*/ 114 h 329"/>
                <a:gd name="T18" fmla="*/ 176 w 339"/>
                <a:gd name="T19" fmla="*/ 114 h 329"/>
                <a:gd name="T20" fmla="*/ 206 w 339"/>
                <a:gd name="T21" fmla="*/ 329 h 329"/>
                <a:gd name="T22" fmla="*/ 290 w 339"/>
                <a:gd name="T23" fmla="*/ 329 h 329"/>
                <a:gd name="T24" fmla="*/ 318 w 339"/>
                <a:gd name="T25" fmla="*/ 8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9" h="329">
                  <a:moveTo>
                    <a:pt x="318" y="8"/>
                  </a:moveTo>
                  <a:cubicBezTo>
                    <a:pt x="176" y="0"/>
                    <a:pt x="176" y="0"/>
                    <a:pt x="176" y="0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63" y="3"/>
                    <a:pt x="163" y="3"/>
                    <a:pt x="163" y="3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0" y="185"/>
                    <a:pt x="49" y="329"/>
                  </a:cubicBezTo>
                  <a:cubicBezTo>
                    <a:pt x="133" y="329"/>
                    <a:pt x="133" y="329"/>
                    <a:pt x="133" y="329"/>
                  </a:cubicBezTo>
                  <a:cubicBezTo>
                    <a:pt x="133" y="329"/>
                    <a:pt x="158" y="278"/>
                    <a:pt x="163" y="114"/>
                  </a:cubicBezTo>
                  <a:cubicBezTo>
                    <a:pt x="176" y="114"/>
                    <a:pt x="176" y="114"/>
                    <a:pt x="176" y="114"/>
                  </a:cubicBezTo>
                  <a:cubicBezTo>
                    <a:pt x="181" y="278"/>
                    <a:pt x="206" y="329"/>
                    <a:pt x="206" y="329"/>
                  </a:cubicBezTo>
                  <a:cubicBezTo>
                    <a:pt x="290" y="329"/>
                    <a:pt x="290" y="329"/>
                    <a:pt x="290" y="329"/>
                  </a:cubicBezTo>
                  <a:cubicBezTo>
                    <a:pt x="339" y="185"/>
                    <a:pt x="318" y="8"/>
                    <a:pt x="318" y="8"/>
                  </a:cubicBezTo>
                  <a:close/>
                </a:path>
              </a:pathLst>
            </a:custGeom>
            <a:solidFill>
              <a:srgbClr val="563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1649771" y="3677740"/>
              <a:ext cx="257175" cy="153987"/>
            </a:xfrm>
            <a:custGeom>
              <a:avLst/>
              <a:gdLst>
                <a:gd name="T0" fmla="*/ 95 w 112"/>
                <a:gd name="T1" fmla="*/ 66 h 66"/>
                <a:gd name="T2" fmla="*/ 18 w 112"/>
                <a:gd name="T3" fmla="*/ 66 h 66"/>
                <a:gd name="T4" fmla="*/ 0 w 112"/>
                <a:gd name="T5" fmla="*/ 48 h 66"/>
                <a:gd name="T6" fmla="*/ 0 w 112"/>
                <a:gd name="T7" fmla="*/ 47 h 66"/>
                <a:gd name="T8" fmla="*/ 56 w 112"/>
                <a:gd name="T9" fmla="*/ 0 h 66"/>
                <a:gd name="T10" fmla="*/ 57 w 112"/>
                <a:gd name="T11" fmla="*/ 0 h 66"/>
                <a:gd name="T12" fmla="*/ 112 w 112"/>
                <a:gd name="T13" fmla="*/ 47 h 66"/>
                <a:gd name="T14" fmla="*/ 112 w 112"/>
                <a:gd name="T15" fmla="*/ 48 h 66"/>
                <a:gd name="T16" fmla="*/ 95 w 112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66">
                  <a:moveTo>
                    <a:pt x="95" y="66"/>
                  </a:moveTo>
                  <a:cubicBezTo>
                    <a:pt x="18" y="66"/>
                    <a:pt x="18" y="66"/>
                    <a:pt x="18" y="66"/>
                  </a:cubicBezTo>
                  <a:cubicBezTo>
                    <a:pt x="8" y="66"/>
                    <a:pt x="0" y="58"/>
                    <a:pt x="0" y="4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16"/>
                    <a:pt x="25" y="0"/>
                    <a:pt x="56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87" y="0"/>
                    <a:pt x="112" y="16"/>
                    <a:pt x="112" y="47"/>
                  </a:cubicBezTo>
                  <a:cubicBezTo>
                    <a:pt x="112" y="48"/>
                    <a:pt x="112" y="48"/>
                    <a:pt x="112" y="48"/>
                  </a:cubicBezTo>
                  <a:cubicBezTo>
                    <a:pt x="112" y="58"/>
                    <a:pt x="104" y="66"/>
                    <a:pt x="95" y="66"/>
                  </a:cubicBezTo>
                  <a:close/>
                </a:path>
              </a:pathLst>
            </a:custGeom>
            <a:solidFill>
              <a:srgbClr val="302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2011720" y="3677740"/>
              <a:ext cx="258763" cy="153987"/>
            </a:xfrm>
            <a:custGeom>
              <a:avLst/>
              <a:gdLst>
                <a:gd name="T0" fmla="*/ 18 w 112"/>
                <a:gd name="T1" fmla="*/ 66 h 66"/>
                <a:gd name="T2" fmla="*/ 94 w 112"/>
                <a:gd name="T3" fmla="*/ 66 h 66"/>
                <a:gd name="T4" fmla="*/ 112 w 112"/>
                <a:gd name="T5" fmla="*/ 48 h 66"/>
                <a:gd name="T6" fmla="*/ 112 w 112"/>
                <a:gd name="T7" fmla="*/ 47 h 66"/>
                <a:gd name="T8" fmla="*/ 57 w 112"/>
                <a:gd name="T9" fmla="*/ 0 h 66"/>
                <a:gd name="T10" fmla="*/ 55 w 112"/>
                <a:gd name="T11" fmla="*/ 0 h 66"/>
                <a:gd name="T12" fmla="*/ 0 w 112"/>
                <a:gd name="T13" fmla="*/ 47 h 66"/>
                <a:gd name="T14" fmla="*/ 0 w 112"/>
                <a:gd name="T15" fmla="*/ 48 h 66"/>
                <a:gd name="T16" fmla="*/ 18 w 112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66">
                  <a:moveTo>
                    <a:pt x="18" y="66"/>
                  </a:moveTo>
                  <a:cubicBezTo>
                    <a:pt x="94" y="66"/>
                    <a:pt x="94" y="66"/>
                    <a:pt x="94" y="66"/>
                  </a:cubicBezTo>
                  <a:cubicBezTo>
                    <a:pt x="104" y="66"/>
                    <a:pt x="112" y="58"/>
                    <a:pt x="112" y="48"/>
                  </a:cubicBezTo>
                  <a:cubicBezTo>
                    <a:pt x="112" y="47"/>
                    <a:pt x="112" y="47"/>
                    <a:pt x="112" y="47"/>
                  </a:cubicBezTo>
                  <a:cubicBezTo>
                    <a:pt x="112" y="16"/>
                    <a:pt x="87" y="0"/>
                    <a:pt x="57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25" y="0"/>
                    <a:pt x="0" y="16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8"/>
                    <a:pt x="8" y="66"/>
                    <a:pt x="18" y="66"/>
                  </a:cubicBezTo>
                  <a:close/>
                </a:path>
              </a:pathLst>
            </a:custGeom>
            <a:solidFill>
              <a:srgbClr val="302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1733909" y="2344244"/>
              <a:ext cx="419100" cy="679449"/>
            </a:xfrm>
            <a:prstGeom prst="rect">
              <a:avLst/>
            </a:prstGeom>
            <a:solidFill>
              <a:srgbClr val="F4EF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Oval 9"/>
            <p:cNvSpPr>
              <a:spLocks noChangeArrowheads="1"/>
            </p:cNvSpPr>
            <p:nvPr/>
          </p:nvSpPr>
          <p:spPr bwMode="auto">
            <a:xfrm>
              <a:off x="1957746" y="2523630"/>
              <a:ext cx="50800" cy="50800"/>
            </a:xfrm>
            <a:prstGeom prst="ellipse">
              <a:avLst/>
            </a:prstGeom>
            <a:solidFill>
              <a:srgbClr val="E2D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1797408" y="2387106"/>
              <a:ext cx="147638" cy="100013"/>
            </a:xfrm>
            <a:custGeom>
              <a:avLst/>
              <a:gdLst>
                <a:gd name="T0" fmla="*/ 64 w 64"/>
                <a:gd name="T1" fmla="*/ 18 h 43"/>
                <a:gd name="T2" fmla="*/ 64 w 64"/>
                <a:gd name="T3" fmla="*/ 27 h 43"/>
                <a:gd name="T4" fmla="*/ 12 w 64"/>
                <a:gd name="T5" fmla="*/ 41 h 43"/>
                <a:gd name="T6" fmla="*/ 0 w 64"/>
                <a:gd name="T7" fmla="*/ 32 h 43"/>
                <a:gd name="T8" fmla="*/ 0 w 64"/>
                <a:gd name="T9" fmla="*/ 11 h 43"/>
                <a:gd name="T10" fmla="*/ 12 w 64"/>
                <a:gd name="T11" fmla="*/ 2 h 43"/>
                <a:gd name="T12" fmla="*/ 64 w 64"/>
                <a:gd name="T13" fmla="*/ 1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43">
                  <a:moveTo>
                    <a:pt x="64" y="18"/>
                  </a:moveTo>
                  <a:cubicBezTo>
                    <a:pt x="64" y="27"/>
                    <a:pt x="64" y="27"/>
                    <a:pt x="64" y="27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6" y="43"/>
                    <a:pt x="0" y="38"/>
                    <a:pt x="0" y="3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4"/>
                    <a:pt x="6" y="0"/>
                    <a:pt x="12" y="2"/>
                  </a:cubicBezTo>
                  <a:lnTo>
                    <a:pt x="64" y="18"/>
                  </a:lnTo>
                  <a:close/>
                </a:path>
              </a:pathLst>
            </a:custGeom>
            <a:solidFill>
              <a:srgbClr val="C6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1945046" y="2387106"/>
              <a:ext cx="149225" cy="100013"/>
            </a:xfrm>
            <a:custGeom>
              <a:avLst/>
              <a:gdLst>
                <a:gd name="T0" fmla="*/ 0 w 65"/>
                <a:gd name="T1" fmla="*/ 18 h 43"/>
                <a:gd name="T2" fmla="*/ 0 w 65"/>
                <a:gd name="T3" fmla="*/ 27 h 43"/>
                <a:gd name="T4" fmla="*/ 53 w 65"/>
                <a:gd name="T5" fmla="*/ 41 h 43"/>
                <a:gd name="T6" fmla="*/ 65 w 65"/>
                <a:gd name="T7" fmla="*/ 32 h 43"/>
                <a:gd name="T8" fmla="*/ 65 w 65"/>
                <a:gd name="T9" fmla="*/ 11 h 43"/>
                <a:gd name="T10" fmla="*/ 53 w 65"/>
                <a:gd name="T11" fmla="*/ 2 h 43"/>
                <a:gd name="T12" fmla="*/ 0 w 65"/>
                <a:gd name="T13" fmla="*/ 1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43">
                  <a:moveTo>
                    <a:pt x="0" y="18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9" y="43"/>
                    <a:pt x="65" y="38"/>
                    <a:pt x="65" y="32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4"/>
                    <a:pt x="59" y="0"/>
                    <a:pt x="53" y="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C6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1906946" y="2406155"/>
              <a:ext cx="76200" cy="69850"/>
            </a:xfrm>
            <a:custGeom>
              <a:avLst/>
              <a:gdLst>
                <a:gd name="T0" fmla="*/ 23 w 33"/>
                <a:gd name="T1" fmla="*/ 30 h 30"/>
                <a:gd name="T2" fmla="*/ 10 w 33"/>
                <a:gd name="T3" fmla="*/ 30 h 30"/>
                <a:gd name="T4" fmla="*/ 0 w 33"/>
                <a:gd name="T5" fmla="*/ 19 h 30"/>
                <a:gd name="T6" fmla="*/ 0 w 33"/>
                <a:gd name="T7" fmla="*/ 10 h 30"/>
                <a:gd name="T8" fmla="*/ 10 w 33"/>
                <a:gd name="T9" fmla="*/ 0 h 30"/>
                <a:gd name="T10" fmla="*/ 23 w 33"/>
                <a:gd name="T11" fmla="*/ 0 h 30"/>
                <a:gd name="T12" fmla="*/ 33 w 33"/>
                <a:gd name="T13" fmla="*/ 10 h 30"/>
                <a:gd name="T14" fmla="*/ 33 w 33"/>
                <a:gd name="T15" fmla="*/ 19 h 30"/>
                <a:gd name="T16" fmla="*/ 23 w 33"/>
                <a:gd name="T1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0">
                  <a:moveTo>
                    <a:pt x="23" y="3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4" y="30"/>
                    <a:pt x="0" y="25"/>
                    <a:pt x="0" y="1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8" y="0"/>
                    <a:pt x="33" y="4"/>
                    <a:pt x="33" y="1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25"/>
                    <a:pt x="28" y="30"/>
                    <a:pt x="23" y="30"/>
                  </a:cubicBezTo>
                  <a:close/>
                </a:path>
              </a:pathLst>
            </a:custGeom>
            <a:solidFill>
              <a:srgbClr val="AD3E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1895833" y="2476005"/>
              <a:ext cx="49213" cy="542924"/>
            </a:xfrm>
            <a:custGeom>
              <a:avLst/>
              <a:gdLst>
                <a:gd name="T0" fmla="*/ 21 w 21"/>
                <a:gd name="T1" fmla="*/ 0 h 235"/>
                <a:gd name="T2" fmla="*/ 21 w 21"/>
                <a:gd name="T3" fmla="*/ 235 h 235"/>
                <a:gd name="T4" fmla="*/ 21 w 21"/>
                <a:gd name="T5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235">
                  <a:moveTo>
                    <a:pt x="21" y="0"/>
                  </a:moveTo>
                  <a:cubicBezTo>
                    <a:pt x="21" y="235"/>
                    <a:pt x="21" y="235"/>
                    <a:pt x="21" y="235"/>
                  </a:cubicBezTo>
                  <a:cubicBezTo>
                    <a:pt x="21" y="235"/>
                    <a:pt x="0" y="92"/>
                    <a:pt x="21" y="0"/>
                  </a:cubicBezTo>
                  <a:close/>
                </a:path>
              </a:pathLst>
            </a:custGeom>
            <a:solidFill>
              <a:srgbClr val="E2D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Oval 14"/>
            <p:cNvSpPr>
              <a:spLocks noChangeArrowheads="1"/>
            </p:cNvSpPr>
            <p:nvPr/>
          </p:nvSpPr>
          <p:spPr bwMode="auto">
            <a:xfrm>
              <a:off x="1957746" y="2683968"/>
              <a:ext cx="50800" cy="50800"/>
            </a:xfrm>
            <a:prstGeom prst="ellipse">
              <a:avLst/>
            </a:prstGeom>
            <a:solidFill>
              <a:srgbClr val="E2D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Oval 15"/>
            <p:cNvSpPr>
              <a:spLocks noChangeArrowheads="1"/>
            </p:cNvSpPr>
            <p:nvPr/>
          </p:nvSpPr>
          <p:spPr bwMode="auto">
            <a:xfrm>
              <a:off x="1957746" y="2842717"/>
              <a:ext cx="50800" cy="50800"/>
            </a:xfrm>
            <a:prstGeom prst="ellipse">
              <a:avLst/>
            </a:prstGeom>
            <a:solidFill>
              <a:srgbClr val="E2D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2457808" y="2237881"/>
              <a:ext cx="458788" cy="531811"/>
            </a:xfrm>
            <a:custGeom>
              <a:avLst/>
              <a:gdLst>
                <a:gd name="T0" fmla="*/ 194 w 199"/>
                <a:gd name="T1" fmla="*/ 176 h 230"/>
                <a:gd name="T2" fmla="*/ 99 w 199"/>
                <a:gd name="T3" fmla="*/ 228 h 230"/>
                <a:gd name="T4" fmla="*/ 91 w 199"/>
                <a:gd name="T5" fmla="*/ 226 h 230"/>
                <a:gd name="T6" fmla="*/ 1 w 199"/>
                <a:gd name="T7" fmla="*/ 63 h 230"/>
                <a:gd name="T8" fmla="*/ 4 w 199"/>
                <a:gd name="T9" fmla="*/ 54 h 230"/>
                <a:gd name="T10" fmla="*/ 99 w 199"/>
                <a:gd name="T11" fmla="*/ 2 h 230"/>
                <a:gd name="T12" fmla="*/ 107 w 199"/>
                <a:gd name="T13" fmla="*/ 4 h 230"/>
                <a:gd name="T14" fmla="*/ 197 w 199"/>
                <a:gd name="T15" fmla="*/ 167 h 230"/>
                <a:gd name="T16" fmla="*/ 194 w 199"/>
                <a:gd name="T17" fmla="*/ 176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9" h="230">
                  <a:moveTo>
                    <a:pt x="194" y="176"/>
                  </a:moveTo>
                  <a:cubicBezTo>
                    <a:pt x="99" y="228"/>
                    <a:pt x="99" y="228"/>
                    <a:pt x="99" y="228"/>
                  </a:cubicBezTo>
                  <a:cubicBezTo>
                    <a:pt x="96" y="230"/>
                    <a:pt x="92" y="229"/>
                    <a:pt x="91" y="226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0" y="60"/>
                    <a:pt x="1" y="56"/>
                    <a:pt x="4" y="54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102" y="0"/>
                    <a:pt x="106" y="1"/>
                    <a:pt x="107" y="4"/>
                  </a:cubicBezTo>
                  <a:cubicBezTo>
                    <a:pt x="197" y="167"/>
                    <a:pt x="197" y="167"/>
                    <a:pt x="197" y="167"/>
                  </a:cubicBezTo>
                  <a:cubicBezTo>
                    <a:pt x="199" y="170"/>
                    <a:pt x="197" y="174"/>
                    <a:pt x="194" y="176"/>
                  </a:cubicBezTo>
                  <a:close/>
                </a:path>
              </a:pathLst>
            </a:custGeom>
            <a:solidFill>
              <a:srgbClr val="3F3E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2499083" y="2283918"/>
              <a:ext cx="371475" cy="430211"/>
            </a:xfrm>
            <a:custGeom>
              <a:avLst/>
              <a:gdLst>
                <a:gd name="T0" fmla="*/ 156 w 161"/>
                <a:gd name="T1" fmla="*/ 144 h 186"/>
                <a:gd name="T2" fmla="*/ 82 w 161"/>
                <a:gd name="T3" fmla="*/ 185 h 186"/>
                <a:gd name="T4" fmla="*/ 73 w 161"/>
                <a:gd name="T5" fmla="*/ 182 h 186"/>
                <a:gd name="T6" fmla="*/ 1 w 161"/>
                <a:gd name="T7" fmla="*/ 51 h 186"/>
                <a:gd name="T8" fmla="*/ 4 w 161"/>
                <a:gd name="T9" fmla="*/ 43 h 186"/>
                <a:gd name="T10" fmla="*/ 78 w 161"/>
                <a:gd name="T11" fmla="*/ 2 h 186"/>
                <a:gd name="T12" fmla="*/ 87 w 161"/>
                <a:gd name="T13" fmla="*/ 4 h 186"/>
                <a:gd name="T14" fmla="*/ 159 w 161"/>
                <a:gd name="T15" fmla="*/ 135 h 186"/>
                <a:gd name="T16" fmla="*/ 156 w 161"/>
                <a:gd name="T17" fmla="*/ 144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1" h="186">
                  <a:moveTo>
                    <a:pt x="156" y="144"/>
                  </a:moveTo>
                  <a:cubicBezTo>
                    <a:pt x="82" y="185"/>
                    <a:pt x="82" y="185"/>
                    <a:pt x="82" y="185"/>
                  </a:cubicBezTo>
                  <a:cubicBezTo>
                    <a:pt x="79" y="186"/>
                    <a:pt x="75" y="185"/>
                    <a:pt x="73" y="182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0" y="48"/>
                    <a:pt x="1" y="44"/>
                    <a:pt x="4" y="43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81" y="0"/>
                    <a:pt x="85" y="1"/>
                    <a:pt x="87" y="4"/>
                  </a:cubicBezTo>
                  <a:cubicBezTo>
                    <a:pt x="159" y="135"/>
                    <a:pt x="159" y="135"/>
                    <a:pt x="159" y="135"/>
                  </a:cubicBezTo>
                  <a:cubicBezTo>
                    <a:pt x="161" y="138"/>
                    <a:pt x="159" y="142"/>
                    <a:pt x="156" y="144"/>
                  </a:cubicBezTo>
                  <a:close/>
                </a:path>
              </a:pathLst>
            </a:custGeom>
            <a:solidFill>
              <a:srgbClr val="F4EF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2753084" y="2658568"/>
              <a:ext cx="61913" cy="50800"/>
            </a:xfrm>
            <a:custGeom>
              <a:avLst/>
              <a:gdLst>
                <a:gd name="T0" fmla="*/ 23 w 27"/>
                <a:gd name="T1" fmla="*/ 13 h 22"/>
                <a:gd name="T2" fmla="*/ 11 w 27"/>
                <a:gd name="T3" fmla="*/ 20 h 22"/>
                <a:gd name="T4" fmla="*/ 2 w 27"/>
                <a:gd name="T5" fmla="*/ 17 h 22"/>
                <a:gd name="T6" fmla="*/ 2 w 27"/>
                <a:gd name="T7" fmla="*/ 17 h 22"/>
                <a:gd name="T8" fmla="*/ 5 w 27"/>
                <a:gd name="T9" fmla="*/ 8 h 22"/>
                <a:gd name="T10" fmla="*/ 17 w 27"/>
                <a:gd name="T11" fmla="*/ 2 h 22"/>
                <a:gd name="T12" fmla="*/ 25 w 27"/>
                <a:gd name="T13" fmla="*/ 5 h 22"/>
                <a:gd name="T14" fmla="*/ 25 w 27"/>
                <a:gd name="T15" fmla="*/ 5 h 22"/>
                <a:gd name="T16" fmla="*/ 23 w 27"/>
                <a:gd name="T17" fmla="*/ 1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2">
                  <a:moveTo>
                    <a:pt x="23" y="13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8" y="22"/>
                    <a:pt x="4" y="20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4"/>
                    <a:pt x="2" y="10"/>
                    <a:pt x="5" y="8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20" y="0"/>
                    <a:pt x="24" y="1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7" y="8"/>
                    <a:pt x="26" y="12"/>
                    <a:pt x="23" y="13"/>
                  </a:cubicBezTo>
                  <a:close/>
                </a:path>
              </a:pathLst>
            </a:custGeom>
            <a:solidFill>
              <a:srgbClr val="F4EF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2465746" y="2390281"/>
              <a:ext cx="211138" cy="379411"/>
            </a:xfrm>
            <a:custGeom>
              <a:avLst/>
              <a:gdLst>
                <a:gd name="T0" fmla="*/ 4 w 91"/>
                <a:gd name="T1" fmla="*/ 81 h 164"/>
                <a:gd name="T2" fmla="*/ 9 w 91"/>
                <a:gd name="T3" fmla="*/ 54 h 164"/>
                <a:gd name="T4" fmla="*/ 65 w 91"/>
                <a:gd name="T5" fmla="*/ 16 h 164"/>
                <a:gd name="T6" fmla="*/ 41 w 91"/>
                <a:gd name="T7" fmla="*/ 76 h 164"/>
                <a:gd name="T8" fmla="*/ 81 w 91"/>
                <a:gd name="T9" fmla="*/ 149 h 164"/>
                <a:gd name="T10" fmla="*/ 41 w 91"/>
                <a:gd name="T11" fmla="*/ 164 h 164"/>
                <a:gd name="T12" fmla="*/ 0 w 91"/>
                <a:gd name="T13" fmla="*/ 91 h 164"/>
                <a:gd name="T14" fmla="*/ 4 w 91"/>
                <a:gd name="T15" fmla="*/ 8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1" h="164">
                  <a:moveTo>
                    <a:pt x="4" y="81"/>
                  </a:moveTo>
                  <a:cubicBezTo>
                    <a:pt x="4" y="81"/>
                    <a:pt x="4" y="68"/>
                    <a:pt x="9" y="54"/>
                  </a:cubicBezTo>
                  <a:cubicBezTo>
                    <a:pt x="18" y="29"/>
                    <a:pt x="41" y="0"/>
                    <a:pt x="65" y="16"/>
                  </a:cubicBezTo>
                  <a:cubicBezTo>
                    <a:pt x="91" y="35"/>
                    <a:pt x="41" y="76"/>
                    <a:pt x="41" y="76"/>
                  </a:cubicBezTo>
                  <a:cubicBezTo>
                    <a:pt x="81" y="149"/>
                    <a:pt x="81" y="149"/>
                    <a:pt x="81" y="149"/>
                  </a:cubicBezTo>
                  <a:cubicBezTo>
                    <a:pt x="81" y="149"/>
                    <a:pt x="62" y="160"/>
                    <a:pt x="41" y="164"/>
                  </a:cubicBezTo>
                  <a:cubicBezTo>
                    <a:pt x="0" y="91"/>
                    <a:pt x="0" y="91"/>
                    <a:pt x="0" y="91"/>
                  </a:cubicBezTo>
                  <a:lnTo>
                    <a:pt x="4" y="81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2718159" y="2437906"/>
              <a:ext cx="187325" cy="146050"/>
            </a:xfrm>
            <a:custGeom>
              <a:avLst/>
              <a:gdLst>
                <a:gd name="T0" fmla="*/ 44 w 81"/>
                <a:gd name="T1" fmla="*/ 0 h 63"/>
                <a:gd name="T2" fmla="*/ 50 w 81"/>
                <a:gd name="T3" fmla="*/ 43 h 63"/>
                <a:gd name="T4" fmla="*/ 7 w 81"/>
                <a:gd name="T5" fmla="*/ 48 h 63"/>
                <a:gd name="T6" fmla="*/ 12 w 81"/>
                <a:gd name="T7" fmla="*/ 24 h 63"/>
                <a:gd name="T8" fmla="*/ 44 w 81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63">
                  <a:moveTo>
                    <a:pt x="44" y="0"/>
                  </a:moveTo>
                  <a:cubicBezTo>
                    <a:pt x="48" y="2"/>
                    <a:pt x="81" y="19"/>
                    <a:pt x="50" y="43"/>
                  </a:cubicBezTo>
                  <a:cubicBezTo>
                    <a:pt x="27" y="63"/>
                    <a:pt x="11" y="57"/>
                    <a:pt x="7" y="48"/>
                  </a:cubicBezTo>
                  <a:cubicBezTo>
                    <a:pt x="0" y="33"/>
                    <a:pt x="12" y="24"/>
                    <a:pt x="12" y="24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2729272" y="2442668"/>
              <a:ext cx="107950" cy="106363"/>
            </a:xfrm>
            <a:custGeom>
              <a:avLst/>
              <a:gdLst>
                <a:gd name="T0" fmla="*/ 0 w 47"/>
                <a:gd name="T1" fmla="*/ 29 h 46"/>
                <a:gd name="T2" fmla="*/ 0 w 47"/>
                <a:gd name="T3" fmla="*/ 34 h 46"/>
                <a:gd name="T4" fmla="*/ 47 w 47"/>
                <a:gd name="T5" fmla="*/ 5 h 46"/>
                <a:gd name="T6" fmla="*/ 47 w 47"/>
                <a:gd name="T7" fmla="*/ 4 h 46"/>
                <a:gd name="T8" fmla="*/ 42 w 47"/>
                <a:gd name="T9" fmla="*/ 0 h 46"/>
                <a:gd name="T10" fmla="*/ 0 w 47"/>
                <a:gd name="T1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46">
                  <a:moveTo>
                    <a:pt x="0" y="29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23" y="46"/>
                    <a:pt x="47" y="5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6" y="3"/>
                    <a:pt x="44" y="1"/>
                    <a:pt x="42" y="0"/>
                  </a:cubicBezTo>
                  <a:lnTo>
                    <a:pt x="0" y="29"/>
                  </a:lnTo>
                  <a:close/>
                </a:path>
              </a:pathLst>
            </a:custGeom>
            <a:solidFill>
              <a:srgbClr val="EFC4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2683233" y="2374406"/>
              <a:ext cx="174625" cy="163512"/>
            </a:xfrm>
            <a:custGeom>
              <a:avLst/>
              <a:gdLst>
                <a:gd name="T0" fmla="*/ 45 w 76"/>
                <a:gd name="T1" fmla="*/ 0 h 71"/>
                <a:gd name="T2" fmla="*/ 56 w 76"/>
                <a:gd name="T3" fmla="*/ 42 h 71"/>
                <a:gd name="T4" fmla="*/ 9 w 76"/>
                <a:gd name="T5" fmla="*/ 58 h 71"/>
                <a:gd name="T6" fmla="*/ 15 w 76"/>
                <a:gd name="T7" fmla="*/ 28 h 71"/>
                <a:gd name="T8" fmla="*/ 45 w 76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71">
                  <a:moveTo>
                    <a:pt x="45" y="0"/>
                  </a:moveTo>
                  <a:cubicBezTo>
                    <a:pt x="45" y="0"/>
                    <a:pt x="76" y="14"/>
                    <a:pt x="56" y="42"/>
                  </a:cubicBezTo>
                  <a:cubicBezTo>
                    <a:pt x="37" y="71"/>
                    <a:pt x="14" y="66"/>
                    <a:pt x="9" y="58"/>
                  </a:cubicBezTo>
                  <a:cubicBezTo>
                    <a:pt x="0" y="43"/>
                    <a:pt x="15" y="28"/>
                    <a:pt x="15" y="28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auto">
            <a:xfrm>
              <a:off x="2707047" y="2377581"/>
              <a:ext cx="98425" cy="95250"/>
            </a:xfrm>
            <a:custGeom>
              <a:avLst/>
              <a:gdLst>
                <a:gd name="T0" fmla="*/ 0 w 43"/>
                <a:gd name="T1" fmla="*/ 33 h 41"/>
                <a:gd name="T2" fmla="*/ 0 w 43"/>
                <a:gd name="T3" fmla="*/ 33 h 41"/>
                <a:gd name="T4" fmla="*/ 43 w 43"/>
                <a:gd name="T5" fmla="*/ 3 h 41"/>
                <a:gd name="T6" fmla="*/ 43 w 43"/>
                <a:gd name="T7" fmla="*/ 3 h 41"/>
                <a:gd name="T8" fmla="*/ 38 w 43"/>
                <a:gd name="T9" fmla="*/ 0 h 41"/>
                <a:gd name="T10" fmla="*/ 0 w 43"/>
                <a:gd name="T11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1"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23" y="41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2" y="2"/>
                    <a:pt x="40" y="1"/>
                    <a:pt x="38" y="0"/>
                  </a:cubicBezTo>
                  <a:lnTo>
                    <a:pt x="0" y="33"/>
                  </a:lnTo>
                  <a:close/>
                </a:path>
              </a:pathLst>
            </a:custGeom>
            <a:solidFill>
              <a:srgbClr val="EFC4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2641959" y="2301381"/>
              <a:ext cx="174625" cy="171449"/>
            </a:xfrm>
            <a:custGeom>
              <a:avLst/>
              <a:gdLst>
                <a:gd name="T0" fmla="*/ 24 w 76"/>
                <a:gd name="T1" fmla="*/ 20 h 74"/>
                <a:gd name="T2" fmla="*/ 12 w 76"/>
                <a:gd name="T3" fmla="*/ 60 h 74"/>
                <a:gd name="T4" fmla="*/ 52 w 76"/>
                <a:gd name="T5" fmla="*/ 53 h 74"/>
                <a:gd name="T6" fmla="*/ 63 w 76"/>
                <a:gd name="T7" fmla="*/ 12 h 74"/>
                <a:gd name="T8" fmla="*/ 24 w 76"/>
                <a:gd name="T9" fmla="*/ 2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74">
                  <a:moveTo>
                    <a:pt x="24" y="20"/>
                  </a:moveTo>
                  <a:cubicBezTo>
                    <a:pt x="18" y="25"/>
                    <a:pt x="0" y="46"/>
                    <a:pt x="12" y="60"/>
                  </a:cubicBezTo>
                  <a:cubicBezTo>
                    <a:pt x="24" y="74"/>
                    <a:pt x="42" y="63"/>
                    <a:pt x="52" y="53"/>
                  </a:cubicBezTo>
                  <a:cubicBezTo>
                    <a:pt x="62" y="43"/>
                    <a:pt x="76" y="24"/>
                    <a:pt x="63" y="12"/>
                  </a:cubicBezTo>
                  <a:cubicBezTo>
                    <a:pt x="49" y="0"/>
                    <a:pt x="29" y="14"/>
                    <a:pt x="24" y="20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25"/>
            <p:cNvSpPr>
              <a:spLocks/>
            </p:cNvSpPr>
            <p:nvPr/>
          </p:nvSpPr>
          <p:spPr bwMode="auto">
            <a:xfrm>
              <a:off x="1451332" y="3080841"/>
              <a:ext cx="220663" cy="307974"/>
            </a:xfrm>
            <a:custGeom>
              <a:avLst/>
              <a:gdLst>
                <a:gd name="T0" fmla="*/ 8 w 96"/>
                <a:gd name="T1" fmla="*/ 0 h 133"/>
                <a:gd name="T2" fmla="*/ 20 w 96"/>
                <a:gd name="T3" fmla="*/ 82 h 133"/>
                <a:gd name="T4" fmla="*/ 78 w 96"/>
                <a:gd name="T5" fmla="*/ 124 h 133"/>
                <a:gd name="T6" fmla="*/ 59 w 96"/>
                <a:gd name="T7" fmla="*/ 80 h 133"/>
                <a:gd name="T8" fmla="*/ 71 w 96"/>
                <a:gd name="T9" fmla="*/ 74 h 133"/>
                <a:gd name="T10" fmla="*/ 64 w 96"/>
                <a:gd name="T11" fmla="*/ 6 h 133"/>
                <a:gd name="T12" fmla="*/ 8 w 96"/>
                <a:gd name="T1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133">
                  <a:moveTo>
                    <a:pt x="8" y="0"/>
                  </a:moveTo>
                  <a:cubicBezTo>
                    <a:pt x="8" y="0"/>
                    <a:pt x="0" y="49"/>
                    <a:pt x="20" y="82"/>
                  </a:cubicBezTo>
                  <a:cubicBezTo>
                    <a:pt x="41" y="115"/>
                    <a:pt x="60" y="133"/>
                    <a:pt x="78" y="124"/>
                  </a:cubicBezTo>
                  <a:cubicBezTo>
                    <a:pt x="96" y="115"/>
                    <a:pt x="61" y="82"/>
                    <a:pt x="59" y="80"/>
                  </a:cubicBezTo>
                  <a:cubicBezTo>
                    <a:pt x="59" y="80"/>
                    <a:pt x="69" y="80"/>
                    <a:pt x="71" y="74"/>
                  </a:cubicBezTo>
                  <a:cubicBezTo>
                    <a:pt x="73" y="67"/>
                    <a:pt x="76" y="33"/>
                    <a:pt x="64" y="6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1544996" y="3222129"/>
              <a:ext cx="60325" cy="63500"/>
            </a:xfrm>
            <a:custGeom>
              <a:avLst/>
              <a:gdLst>
                <a:gd name="T0" fmla="*/ 26 w 26"/>
                <a:gd name="T1" fmla="*/ 27 h 27"/>
                <a:gd name="T2" fmla="*/ 18 w 26"/>
                <a:gd name="T3" fmla="*/ 19 h 27"/>
                <a:gd name="T4" fmla="*/ 2 w 26"/>
                <a:gd name="T5" fmla="*/ 0 h 27"/>
                <a:gd name="T6" fmla="*/ 26 w 26"/>
                <a:gd name="T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7">
                  <a:moveTo>
                    <a:pt x="26" y="27"/>
                  </a:moveTo>
                  <a:cubicBezTo>
                    <a:pt x="22" y="23"/>
                    <a:pt x="18" y="19"/>
                    <a:pt x="18" y="19"/>
                  </a:cubicBezTo>
                  <a:cubicBezTo>
                    <a:pt x="18" y="19"/>
                    <a:pt x="8" y="17"/>
                    <a:pt x="2" y="0"/>
                  </a:cubicBezTo>
                  <a:cubicBezTo>
                    <a:pt x="2" y="0"/>
                    <a:pt x="0" y="27"/>
                    <a:pt x="26" y="27"/>
                  </a:cubicBezTo>
                  <a:close/>
                </a:path>
              </a:pathLst>
            </a:custGeom>
            <a:solidFill>
              <a:srgbClr val="EFC4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1446570" y="2350594"/>
              <a:ext cx="295275" cy="784223"/>
            </a:xfrm>
            <a:custGeom>
              <a:avLst/>
              <a:gdLst>
                <a:gd name="T0" fmla="*/ 128 w 128"/>
                <a:gd name="T1" fmla="*/ 0 h 339"/>
                <a:gd name="T2" fmla="*/ 0 w 128"/>
                <a:gd name="T3" fmla="*/ 322 h 339"/>
                <a:gd name="T4" fmla="*/ 73 w 128"/>
                <a:gd name="T5" fmla="*/ 322 h 339"/>
                <a:gd name="T6" fmla="*/ 74 w 128"/>
                <a:gd name="T7" fmla="*/ 291 h 339"/>
                <a:gd name="T8" fmla="*/ 128 w 128"/>
                <a:gd name="T9" fmla="*/ 291 h 339"/>
                <a:gd name="T10" fmla="*/ 128 w 128"/>
                <a:gd name="T11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339">
                  <a:moveTo>
                    <a:pt x="128" y="0"/>
                  </a:moveTo>
                  <a:cubicBezTo>
                    <a:pt x="97" y="10"/>
                    <a:pt x="5" y="59"/>
                    <a:pt x="0" y="322"/>
                  </a:cubicBezTo>
                  <a:cubicBezTo>
                    <a:pt x="0" y="322"/>
                    <a:pt x="39" y="339"/>
                    <a:pt x="73" y="322"/>
                  </a:cubicBezTo>
                  <a:cubicBezTo>
                    <a:pt x="74" y="291"/>
                    <a:pt x="74" y="291"/>
                    <a:pt x="74" y="291"/>
                  </a:cubicBezTo>
                  <a:cubicBezTo>
                    <a:pt x="128" y="291"/>
                    <a:pt x="128" y="291"/>
                    <a:pt x="128" y="291"/>
                  </a:cubicBezTo>
                  <a:lnTo>
                    <a:pt x="128" y="0"/>
                  </a:lnTo>
                  <a:close/>
                </a:path>
              </a:pathLst>
            </a:custGeom>
            <a:solidFill>
              <a:srgbClr val="3F3E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28"/>
            <p:cNvSpPr>
              <a:spLocks/>
            </p:cNvSpPr>
            <p:nvPr/>
          </p:nvSpPr>
          <p:spPr bwMode="auto">
            <a:xfrm>
              <a:off x="2148246" y="2350594"/>
              <a:ext cx="431800" cy="793748"/>
            </a:xfrm>
            <a:custGeom>
              <a:avLst/>
              <a:gdLst>
                <a:gd name="T0" fmla="*/ 142 w 187"/>
                <a:gd name="T1" fmla="*/ 98 h 343"/>
                <a:gd name="T2" fmla="*/ 99 w 187"/>
                <a:gd name="T3" fmla="*/ 143 h 343"/>
                <a:gd name="T4" fmla="*/ 0 w 187"/>
                <a:gd name="T5" fmla="*/ 0 h 343"/>
                <a:gd name="T6" fmla="*/ 0 w 187"/>
                <a:gd name="T7" fmla="*/ 291 h 343"/>
                <a:gd name="T8" fmla="*/ 67 w 187"/>
                <a:gd name="T9" fmla="*/ 291 h 343"/>
                <a:gd name="T10" fmla="*/ 187 w 187"/>
                <a:gd name="T11" fmla="*/ 184 h 343"/>
                <a:gd name="T12" fmla="*/ 142 w 187"/>
                <a:gd name="T13" fmla="*/ 98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7" h="343">
                  <a:moveTo>
                    <a:pt x="142" y="98"/>
                  </a:moveTo>
                  <a:cubicBezTo>
                    <a:pt x="142" y="98"/>
                    <a:pt x="113" y="118"/>
                    <a:pt x="99" y="143"/>
                  </a:cubicBezTo>
                  <a:cubicBezTo>
                    <a:pt x="99" y="143"/>
                    <a:pt x="76" y="26"/>
                    <a:pt x="0" y="0"/>
                  </a:cubicBezTo>
                  <a:cubicBezTo>
                    <a:pt x="0" y="291"/>
                    <a:pt x="0" y="291"/>
                    <a:pt x="0" y="291"/>
                  </a:cubicBezTo>
                  <a:cubicBezTo>
                    <a:pt x="67" y="291"/>
                    <a:pt x="67" y="291"/>
                    <a:pt x="67" y="291"/>
                  </a:cubicBezTo>
                  <a:cubicBezTo>
                    <a:pt x="67" y="291"/>
                    <a:pt x="80" y="343"/>
                    <a:pt x="187" y="184"/>
                  </a:cubicBezTo>
                  <a:lnTo>
                    <a:pt x="142" y="98"/>
                  </a:lnTo>
                  <a:close/>
                </a:path>
              </a:pathLst>
            </a:custGeom>
            <a:solidFill>
              <a:srgbClr val="3F3E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29"/>
            <p:cNvSpPr>
              <a:spLocks/>
            </p:cNvSpPr>
            <p:nvPr/>
          </p:nvSpPr>
          <p:spPr bwMode="auto">
            <a:xfrm>
              <a:off x="1578332" y="2531568"/>
              <a:ext cx="38100" cy="492123"/>
            </a:xfrm>
            <a:custGeom>
              <a:avLst/>
              <a:gdLst>
                <a:gd name="T0" fmla="*/ 17 w 17"/>
                <a:gd name="T1" fmla="*/ 213 h 213"/>
                <a:gd name="T2" fmla="*/ 17 w 17"/>
                <a:gd name="T3" fmla="*/ 0 h 213"/>
                <a:gd name="T4" fmla="*/ 17 w 17"/>
                <a:gd name="T5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213">
                  <a:moveTo>
                    <a:pt x="17" y="213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0" y="167"/>
                    <a:pt x="17" y="213"/>
                  </a:cubicBezTo>
                  <a:close/>
                </a:path>
              </a:pathLst>
            </a:custGeom>
            <a:solidFill>
              <a:srgbClr val="302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30"/>
            <p:cNvSpPr>
              <a:spLocks/>
            </p:cNvSpPr>
            <p:nvPr/>
          </p:nvSpPr>
          <p:spPr bwMode="auto">
            <a:xfrm>
              <a:off x="2275247" y="2569668"/>
              <a:ext cx="58738" cy="454023"/>
            </a:xfrm>
            <a:custGeom>
              <a:avLst/>
              <a:gdLst>
                <a:gd name="T0" fmla="*/ 12 w 26"/>
                <a:gd name="T1" fmla="*/ 196 h 196"/>
                <a:gd name="T2" fmla="*/ 0 w 26"/>
                <a:gd name="T3" fmla="*/ 0 h 196"/>
                <a:gd name="T4" fmla="*/ 12 w 26"/>
                <a:gd name="T5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196">
                  <a:moveTo>
                    <a:pt x="12" y="19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6" y="123"/>
                    <a:pt x="12" y="196"/>
                  </a:cubicBezTo>
                  <a:close/>
                </a:path>
              </a:pathLst>
            </a:custGeom>
            <a:solidFill>
              <a:srgbClr val="302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31"/>
            <p:cNvSpPr>
              <a:spLocks/>
            </p:cNvSpPr>
            <p:nvPr/>
          </p:nvSpPr>
          <p:spPr bwMode="auto">
            <a:xfrm>
              <a:off x="1413233" y="1313959"/>
              <a:ext cx="1112839" cy="900110"/>
            </a:xfrm>
            <a:custGeom>
              <a:avLst/>
              <a:gdLst>
                <a:gd name="T0" fmla="*/ 33 w 482"/>
                <a:gd name="T1" fmla="*/ 333 h 389"/>
                <a:gd name="T2" fmla="*/ 33 w 482"/>
                <a:gd name="T3" fmla="*/ 158 h 389"/>
                <a:gd name="T4" fmla="*/ 302 w 482"/>
                <a:gd name="T5" fmla="*/ 85 h 389"/>
                <a:gd name="T6" fmla="*/ 429 w 482"/>
                <a:gd name="T7" fmla="*/ 333 h 389"/>
                <a:gd name="T8" fmla="*/ 225 w 482"/>
                <a:gd name="T9" fmla="*/ 389 h 389"/>
                <a:gd name="T10" fmla="*/ 33 w 482"/>
                <a:gd name="T11" fmla="*/ 333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2" h="389">
                  <a:moveTo>
                    <a:pt x="33" y="333"/>
                  </a:moveTo>
                  <a:cubicBezTo>
                    <a:pt x="33" y="333"/>
                    <a:pt x="0" y="237"/>
                    <a:pt x="33" y="158"/>
                  </a:cubicBezTo>
                  <a:cubicBezTo>
                    <a:pt x="68" y="74"/>
                    <a:pt x="194" y="0"/>
                    <a:pt x="302" y="85"/>
                  </a:cubicBezTo>
                  <a:cubicBezTo>
                    <a:pt x="302" y="85"/>
                    <a:pt x="482" y="54"/>
                    <a:pt x="429" y="333"/>
                  </a:cubicBezTo>
                  <a:cubicBezTo>
                    <a:pt x="225" y="389"/>
                    <a:pt x="225" y="389"/>
                    <a:pt x="225" y="389"/>
                  </a:cubicBezTo>
                  <a:lnTo>
                    <a:pt x="33" y="333"/>
                  </a:lnTo>
                  <a:close/>
                </a:path>
              </a:pathLst>
            </a:custGeom>
            <a:solidFill>
              <a:srgbClr val="3F3E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2081571" y="1444133"/>
              <a:ext cx="109538" cy="87313"/>
            </a:xfrm>
            <a:custGeom>
              <a:avLst/>
              <a:gdLst>
                <a:gd name="T0" fmla="*/ 0 w 48"/>
                <a:gd name="T1" fmla="*/ 35 h 38"/>
                <a:gd name="T2" fmla="*/ 0 w 48"/>
                <a:gd name="T3" fmla="*/ 0 h 38"/>
                <a:gd name="T4" fmla="*/ 19 w 48"/>
                <a:gd name="T5" fmla="*/ 14 h 38"/>
                <a:gd name="T6" fmla="*/ 48 w 48"/>
                <a:gd name="T7" fmla="*/ 15 h 38"/>
                <a:gd name="T8" fmla="*/ 12 w 48"/>
                <a:gd name="T9" fmla="*/ 38 h 38"/>
                <a:gd name="T10" fmla="*/ 0 w 48"/>
                <a:gd name="T11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38">
                  <a:moveTo>
                    <a:pt x="0" y="35"/>
                  </a:moveTo>
                  <a:cubicBezTo>
                    <a:pt x="0" y="35"/>
                    <a:pt x="10" y="7"/>
                    <a:pt x="0" y="0"/>
                  </a:cubicBezTo>
                  <a:cubicBezTo>
                    <a:pt x="0" y="0"/>
                    <a:pt x="16" y="3"/>
                    <a:pt x="19" y="14"/>
                  </a:cubicBezTo>
                  <a:cubicBezTo>
                    <a:pt x="19" y="14"/>
                    <a:pt x="36" y="4"/>
                    <a:pt x="48" y="15"/>
                  </a:cubicBezTo>
                  <a:cubicBezTo>
                    <a:pt x="48" y="15"/>
                    <a:pt x="16" y="17"/>
                    <a:pt x="12" y="38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3F3E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33"/>
            <p:cNvSpPr>
              <a:spLocks/>
            </p:cNvSpPr>
            <p:nvPr/>
          </p:nvSpPr>
          <p:spPr bwMode="auto">
            <a:xfrm>
              <a:off x="1417996" y="2023569"/>
              <a:ext cx="214313" cy="230187"/>
            </a:xfrm>
            <a:custGeom>
              <a:avLst/>
              <a:gdLst>
                <a:gd name="T0" fmla="*/ 85 w 93"/>
                <a:gd name="T1" fmla="*/ 27 h 99"/>
                <a:gd name="T2" fmla="*/ 28 w 93"/>
                <a:gd name="T3" fmla="*/ 21 h 99"/>
                <a:gd name="T4" fmla="*/ 93 w 93"/>
                <a:gd name="T5" fmla="*/ 99 h 99"/>
                <a:gd name="T6" fmla="*/ 85 w 93"/>
                <a:gd name="T7" fmla="*/ 27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99">
                  <a:moveTo>
                    <a:pt x="85" y="27"/>
                  </a:moveTo>
                  <a:cubicBezTo>
                    <a:pt x="85" y="27"/>
                    <a:pt x="53" y="0"/>
                    <a:pt x="28" y="21"/>
                  </a:cubicBezTo>
                  <a:cubicBezTo>
                    <a:pt x="0" y="43"/>
                    <a:pt x="36" y="99"/>
                    <a:pt x="93" y="99"/>
                  </a:cubicBezTo>
                  <a:lnTo>
                    <a:pt x="85" y="27"/>
                  </a:lnTo>
                  <a:close/>
                </a:path>
              </a:pathLst>
            </a:custGeom>
            <a:solidFill>
              <a:srgbClr val="F4D3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2257784" y="2023569"/>
              <a:ext cx="215900" cy="230187"/>
            </a:xfrm>
            <a:custGeom>
              <a:avLst/>
              <a:gdLst>
                <a:gd name="T0" fmla="*/ 9 w 93"/>
                <a:gd name="T1" fmla="*/ 27 h 99"/>
                <a:gd name="T2" fmla="*/ 65 w 93"/>
                <a:gd name="T3" fmla="*/ 21 h 99"/>
                <a:gd name="T4" fmla="*/ 0 w 93"/>
                <a:gd name="T5" fmla="*/ 99 h 99"/>
                <a:gd name="T6" fmla="*/ 9 w 93"/>
                <a:gd name="T7" fmla="*/ 27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99">
                  <a:moveTo>
                    <a:pt x="9" y="27"/>
                  </a:moveTo>
                  <a:cubicBezTo>
                    <a:pt x="9" y="27"/>
                    <a:pt x="40" y="0"/>
                    <a:pt x="65" y="21"/>
                  </a:cubicBezTo>
                  <a:cubicBezTo>
                    <a:pt x="93" y="43"/>
                    <a:pt x="57" y="99"/>
                    <a:pt x="0" y="99"/>
                  </a:cubicBezTo>
                  <a:lnTo>
                    <a:pt x="9" y="27"/>
                  </a:lnTo>
                  <a:close/>
                </a:path>
              </a:pathLst>
            </a:custGeom>
            <a:solidFill>
              <a:srgbClr val="F4D3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1578332" y="1728296"/>
              <a:ext cx="733426" cy="649285"/>
            </a:xfrm>
            <a:custGeom>
              <a:avLst/>
              <a:gdLst>
                <a:gd name="T0" fmla="*/ 204 w 318"/>
                <a:gd name="T1" fmla="*/ 281 h 281"/>
                <a:gd name="T2" fmla="*/ 114 w 318"/>
                <a:gd name="T3" fmla="*/ 281 h 281"/>
                <a:gd name="T4" fmla="*/ 0 w 318"/>
                <a:gd name="T5" fmla="*/ 168 h 281"/>
                <a:gd name="T6" fmla="*/ 0 w 318"/>
                <a:gd name="T7" fmla="*/ 110 h 281"/>
                <a:gd name="T8" fmla="*/ 227 w 318"/>
                <a:gd name="T9" fmla="*/ 0 h 281"/>
                <a:gd name="T10" fmla="*/ 318 w 318"/>
                <a:gd name="T11" fmla="*/ 79 h 281"/>
                <a:gd name="T12" fmla="*/ 318 w 318"/>
                <a:gd name="T13" fmla="*/ 168 h 281"/>
                <a:gd name="T14" fmla="*/ 204 w 318"/>
                <a:gd name="T15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8" h="281">
                  <a:moveTo>
                    <a:pt x="204" y="281"/>
                  </a:moveTo>
                  <a:cubicBezTo>
                    <a:pt x="114" y="281"/>
                    <a:pt x="114" y="281"/>
                    <a:pt x="114" y="281"/>
                  </a:cubicBezTo>
                  <a:cubicBezTo>
                    <a:pt x="51" y="281"/>
                    <a:pt x="0" y="230"/>
                    <a:pt x="0" y="168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1" y="97"/>
                    <a:pt x="178" y="74"/>
                    <a:pt x="227" y="0"/>
                  </a:cubicBezTo>
                  <a:cubicBezTo>
                    <a:pt x="255" y="47"/>
                    <a:pt x="272" y="63"/>
                    <a:pt x="318" y="79"/>
                  </a:cubicBezTo>
                  <a:cubicBezTo>
                    <a:pt x="318" y="168"/>
                    <a:pt x="318" y="168"/>
                    <a:pt x="318" y="168"/>
                  </a:cubicBezTo>
                  <a:cubicBezTo>
                    <a:pt x="318" y="230"/>
                    <a:pt x="267" y="281"/>
                    <a:pt x="204" y="281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Oval 36"/>
            <p:cNvSpPr>
              <a:spLocks noChangeArrowheads="1"/>
            </p:cNvSpPr>
            <p:nvPr/>
          </p:nvSpPr>
          <p:spPr bwMode="auto">
            <a:xfrm>
              <a:off x="1692633" y="2091832"/>
              <a:ext cx="100013" cy="98425"/>
            </a:xfrm>
            <a:prstGeom prst="ellipse">
              <a:avLst/>
            </a:prstGeom>
            <a:solidFill>
              <a:srgbClr val="3A33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>
              <a:off x="1711683" y="2096594"/>
              <a:ext cx="46038" cy="31750"/>
            </a:xfrm>
            <a:custGeom>
              <a:avLst/>
              <a:gdLst>
                <a:gd name="T0" fmla="*/ 20 w 20"/>
                <a:gd name="T1" fmla="*/ 5 h 14"/>
                <a:gd name="T2" fmla="*/ 11 w 20"/>
                <a:gd name="T3" fmla="*/ 13 h 14"/>
                <a:gd name="T4" fmla="*/ 0 w 20"/>
                <a:gd name="T5" fmla="*/ 9 h 14"/>
                <a:gd name="T6" fmla="*/ 9 w 20"/>
                <a:gd name="T7" fmla="*/ 2 h 14"/>
                <a:gd name="T8" fmla="*/ 20 w 20"/>
                <a:gd name="T9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20" y="5"/>
                  </a:moveTo>
                  <a:cubicBezTo>
                    <a:pt x="20" y="8"/>
                    <a:pt x="17" y="12"/>
                    <a:pt x="11" y="13"/>
                  </a:cubicBezTo>
                  <a:cubicBezTo>
                    <a:pt x="6" y="14"/>
                    <a:pt x="1" y="12"/>
                    <a:pt x="0" y="9"/>
                  </a:cubicBezTo>
                  <a:cubicBezTo>
                    <a:pt x="0" y="6"/>
                    <a:pt x="4" y="3"/>
                    <a:pt x="9" y="2"/>
                  </a:cubicBezTo>
                  <a:cubicBezTo>
                    <a:pt x="14" y="0"/>
                    <a:pt x="19" y="2"/>
                    <a:pt x="20" y="5"/>
                  </a:cubicBezTo>
                  <a:close/>
                </a:path>
              </a:pathLst>
            </a:custGeom>
            <a:solidFill>
              <a:srgbClr val="E8DF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1632308" y="1971182"/>
              <a:ext cx="195263" cy="69850"/>
            </a:xfrm>
            <a:custGeom>
              <a:avLst/>
              <a:gdLst>
                <a:gd name="T0" fmla="*/ 0 w 123"/>
                <a:gd name="T1" fmla="*/ 26 h 44"/>
                <a:gd name="T2" fmla="*/ 120 w 123"/>
                <a:gd name="T3" fmla="*/ 0 h 44"/>
                <a:gd name="T4" fmla="*/ 123 w 123"/>
                <a:gd name="T5" fmla="*/ 23 h 44"/>
                <a:gd name="T6" fmla="*/ 6 w 123"/>
                <a:gd name="T7" fmla="*/ 44 h 44"/>
                <a:gd name="T8" fmla="*/ 0 w 123"/>
                <a:gd name="T9" fmla="*/ 2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44">
                  <a:moveTo>
                    <a:pt x="0" y="26"/>
                  </a:moveTo>
                  <a:lnTo>
                    <a:pt x="120" y="0"/>
                  </a:lnTo>
                  <a:lnTo>
                    <a:pt x="123" y="23"/>
                  </a:lnTo>
                  <a:lnTo>
                    <a:pt x="6" y="44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3A33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Oval 39"/>
            <p:cNvSpPr>
              <a:spLocks noChangeArrowheads="1"/>
            </p:cNvSpPr>
            <p:nvPr/>
          </p:nvSpPr>
          <p:spPr bwMode="auto">
            <a:xfrm>
              <a:off x="2097445" y="2091832"/>
              <a:ext cx="101600" cy="98425"/>
            </a:xfrm>
            <a:prstGeom prst="ellipse">
              <a:avLst/>
            </a:prstGeom>
            <a:solidFill>
              <a:srgbClr val="3A33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>
              <a:off x="2118083" y="2096594"/>
              <a:ext cx="46038" cy="31750"/>
            </a:xfrm>
            <a:custGeom>
              <a:avLst/>
              <a:gdLst>
                <a:gd name="T0" fmla="*/ 20 w 20"/>
                <a:gd name="T1" fmla="*/ 5 h 14"/>
                <a:gd name="T2" fmla="*/ 11 w 20"/>
                <a:gd name="T3" fmla="*/ 13 h 14"/>
                <a:gd name="T4" fmla="*/ 0 w 20"/>
                <a:gd name="T5" fmla="*/ 9 h 14"/>
                <a:gd name="T6" fmla="*/ 9 w 20"/>
                <a:gd name="T7" fmla="*/ 2 h 14"/>
                <a:gd name="T8" fmla="*/ 20 w 20"/>
                <a:gd name="T9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20" y="5"/>
                  </a:moveTo>
                  <a:cubicBezTo>
                    <a:pt x="20" y="8"/>
                    <a:pt x="16" y="12"/>
                    <a:pt x="11" y="13"/>
                  </a:cubicBezTo>
                  <a:cubicBezTo>
                    <a:pt x="6" y="14"/>
                    <a:pt x="1" y="12"/>
                    <a:pt x="0" y="9"/>
                  </a:cubicBezTo>
                  <a:cubicBezTo>
                    <a:pt x="0" y="6"/>
                    <a:pt x="4" y="3"/>
                    <a:pt x="9" y="2"/>
                  </a:cubicBezTo>
                  <a:cubicBezTo>
                    <a:pt x="14" y="0"/>
                    <a:pt x="19" y="2"/>
                    <a:pt x="20" y="5"/>
                  </a:cubicBezTo>
                  <a:close/>
                </a:path>
              </a:pathLst>
            </a:custGeom>
            <a:solidFill>
              <a:srgbClr val="E8DF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1"/>
            <p:cNvSpPr>
              <a:spLocks/>
            </p:cNvSpPr>
            <p:nvPr/>
          </p:nvSpPr>
          <p:spPr bwMode="auto">
            <a:xfrm>
              <a:off x="2062520" y="1971183"/>
              <a:ext cx="193675" cy="69850"/>
            </a:xfrm>
            <a:custGeom>
              <a:avLst/>
              <a:gdLst>
                <a:gd name="T0" fmla="*/ 122 w 122"/>
                <a:gd name="T1" fmla="*/ 26 h 44"/>
                <a:gd name="T2" fmla="*/ 3 w 122"/>
                <a:gd name="T3" fmla="*/ 0 h 44"/>
                <a:gd name="T4" fmla="*/ 0 w 122"/>
                <a:gd name="T5" fmla="*/ 23 h 44"/>
                <a:gd name="T6" fmla="*/ 118 w 122"/>
                <a:gd name="T7" fmla="*/ 44 h 44"/>
                <a:gd name="T8" fmla="*/ 122 w 122"/>
                <a:gd name="T9" fmla="*/ 2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44">
                  <a:moveTo>
                    <a:pt x="122" y="26"/>
                  </a:moveTo>
                  <a:lnTo>
                    <a:pt x="3" y="0"/>
                  </a:lnTo>
                  <a:lnTo>
                    <a:pt x="0" y="23"/>
                  </a:lnTo>
                  <a:lnTo>
                    <a:pt x="118" y="44"/>
                  </a:lnTo>
                  <a:lnTo>
                    <a:pt x="122" y="26"/>
                  </a:lnTo>
                  <a:close/>
                </a:path>
              </a:pathLst>
            </a:custGeom>
            <a:solidFill>
              <a:srgbClr val="3A33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1886308" y="2172795"/>
              <a:ext cx="122238" cy="87313"/>
            </a:xfrm>
            <a:custGeom>
              <a:avLst/>
              <a:gdLst>
                <a:gd name="T0" fmla="*/ 0 w 53"/>
                <a:gd name="T1" fmla="*/ 9 h 38"/>
                <a:gd name="T2" fmla="*/ 53 w 53"/>
                <a:gd name="T3" fmla="*/ 0 h 38"/>
                <a:gd name="T4" fmla="*/ 0 w 53"/>
                <a:gd name="T5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38">
                  <a:moveTo>
                    <a:pt x="0" y="9"/>
                  </a:moveTo>
                  <a:cubicBezTo>
                    <a:pt x="0" y="9"/>
                    <a:pt x="42" y="25"/>
                    <a:pt x="53" y="0"/>
                  </a:cubicBezTo>
                  <a:cubicBezTo>
                    <a:pt x="53" y="0"/>
                    <a:pt x="43" y="38"/>
                    <a:pt x="0" y="9"/>
                  </a:cubicBezTo>
                  <a:close/>
                </a:path>
              </a:pathLst>
            </a:custGeom>
            <a:solidFill>
              <a:srgbClr val="EFC4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3"/>
            <p:cNvSpPr>
              <a:spLocks/>
            </p:cNvSpPr>
            <p:nvPr/>
          </p:nvSpPr>
          <p:spPr bwMode="auto">
            <a:xfrm rot="12095178">
              <a:off x="1802362" y="2234634"/>
              <a:ext cx="299658" cy="154132"/>
            </a:xfrm>
            <a:custGeom>
              <a:avLst/>
              <a:gdLst>
                <a:gd name="T0" fmla="*/ 47 w 168"/>
                <a:gd name="T1" fmla="*/ 27 h 27"/>
                <a:gd name="T2" fmla="*/ 3 w 168"/>
                <a:gd name="T3" fmla="*/ 25 h 27"/>
                <a:gd name="T4" fmla="*/ 1 w 168"/>
                <a:gd name="T5" fmla="*/ 22 h 27"/>
                <a:gd name="T6" fmla="*/ 4 w 168"/>
                <a:gd name="T7" fmla="*/ 19 h 27"/>
                <a:gd name="T8" fmla="*/ 163 w 168"/>
                <a:gd name="T9" fmla="*/ 1 h 27"/>
                <a:gd name="T10" fmla="*/ 167 w 168"/>
                <a:gd name="T11" fmla="*/ 2 h 27"/>
                <a:gd name="T12" fmla="*/ 166 w 168"/>
                <a:gd name="T13" fmla="*/ 7 h 27"/>
                <a:gd name="T14" fmla="*/ 47 w 168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" h="27">
                  <a:moveTo>
                    <a:pt x="47" y="27"/>
                  </a:moveTo>
                  <a:cubicBezTo>
                    <a:pt x="23" y="27"/>
                    <a:pt x="5" y="25"/>
                    <a:pt x="3" y="25"/>
                  </a:cubicBezTo>
                  <a:cubicBezTo>
                    <a:pt x="2" y="25"/>
                    <a:pt x="0" y="23"/>
                    <a:pt x="1" y="22"/>
                  </a:cubicBezTo>
                  <a:cubicBezTo>
                    <a:pt x="1" y="20"/>
                    <a:pt x="2" y="19"/>
                    <a:pt x="4" y="19"/>
                  </a:cubicBezTo>
                  <a:cubicBezTo>
                    <a:pt x="5" y="19"/>
                    <a:pt x="117" y="27"/>
                    <a:pt x="163" y="1"/>
                  </a:cubicBezTo>
                  <a:cubicBezTo>
                    <a:pt x="165" y="0"/>
                    <a:pt x="166" y="1"/>
                    <a:pt x="167" y="2"/>
                  </a:cubicBezTo>
                  <a:cubicBezTo>
                    <a:pt x="168" y="4"/>
                    <a:pt x="168" y="6"/>
                    <a:pt x="166" y="7"/>
                  </a:cubicBezTo>
                  <a:cubicBezTo>
                    <a:pt x="137" y="23"/>
                    <a:pt x="84" y="27"/>
                    <a:pt x="47" y="27"/>
                  </a:cubicBezTo>
                  <a:close/>
                </a:path>
              </a:pathLst>
            </a:custGeom>
            <a:solidFill>
              <a:srgbClr val="EFC4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501580" y="1511665"/>
            <a:ext cx="2030141" cy="4210664"/>
            <a:chOff x="5170759" y="1900474"/>
            <a:chExt cx="2030141" cy="4210664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0759" y="1900474"/>
              <a:ext cx="2030141" cy="4210664"/>
            </a:xfrm>
            <a:prstGeom prst="rect">
              <a:avLst/>
            </a:prstGeom>
          </p:spPr>
        </p:pic>
        <p:sp>
          <p:nvSpPr>
            <p:cNvPr id="51" name="Rounded Rectangle 50"/>
            <p:cNvSpPr/>
            <p:nvPr/>
          </p:nvSpPr>
          <p:spPr>
            <a:xfrm>
              <a:off x="5253310" y="2338883"/>
              <a:ext cx="1890010" cy="3395024"/>
            </a:xfrm>
            <a:prstGeom prst="roundRect">
              <a:avLst>
                <a:gd name="adj" fmla="val 2009"/>
              </a:avLst>
            </a:prstGeom>
            <a:solidFill>
              <a:schemeClr val="bg1"/>
            </a:solidFill>
            <a:ln w="381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9"/>
              <a:endPara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Group 51"/>
          <p:cNvGrpSpPr>
            <a:grpSpLocks noChangeAspect="1"/>
          </p:cNvGrpSpPr>
          <p:nvPr/>
        </p:nvGrpSpPr>
        <p:grpSpPr>
          <a:xfrm>
            <a:off x="6584131" y="1941086"/>
            <a:ext cx="1890009" cy="710267"/>
            <a:chOff x="3078480" y="2056446"/>
            <a:chExt cx="1641324" cy="616811"/>
          </a:xfrm>
        </p:grpSpPr>
        <p:grpSp>
          <p:nvGrpSpPr>
            <p:cNvPr id="53" name="Group 52"/>
            <p:cNvGrpSpPr/>
            <p:nvPr/>
          </p:nvGrpSpPr>
          <p:grpSpPr>
            <a:xfrm>
              <a:off x="3078480" y="2056446"/>
              <a:ext cx="1641324" cy="616811"/>
              <a:chOff x="3078480" y="2056446"/>
              <a:chExt cx="1641324" cy="616811"/>
            </a:xfrm>
          </p:grpSpPr>
          <p:sp>
            <p:nvSpPr>
              <p:cNvPr id="56" name="Freeform 152"/>
              <p:cNvSpPr>
                <a:spLocks/>
              </p:cNvSpPr>
              <p:nvPr/>
            </p:nvSpPr>
            <p:spPr bwMode="auto">
              <a:xfrm>
                <a:off x="3078480" y="2056446"/>
                <a:ext cx="1641324" cy="616811"/>
              </a:xfrm>
              <a:custGeom>
                <a:avLst/>
                <a:gdLst>
                  <a:gd name="T0" fmla="*/ 1840 w 1840"/>
                  <a:gd name="T1" fmla="*/ 188 h 188"/>
                  <a:gd name="T2" fmla="*/ 1840 w 1840"/>
                  <a:gd name="T3" fmla="*/ 16 h 188"/>
                  <a:gd name="T4" fmla="*/ 1824 w 1840"/>
                  <a:gd name="T5" fmla="*/ 0 h 188"/>
                  <a:gd name="T6" fmla="*/ 16 w 1840"/>
                  <a:gd name="T7" fmla="*/ 0 h 188"/>
                  <a:gd name="T8" fmla="*/ 0 w 1840"/>
                  <a:gd name="T9" fmla="*/ 16 h 188"/>
                  <a:gd name="T10" fmla="*/ 0 w 1840"/>
                  <a:gd name="T11" fmla="*/ 188 h 188"/>
                  <a:gd name="T12" fmla="*/ 1840 w 1840"/>
                  <a:gd name="T1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40" h="188">
                    <a:moveTo>
                      <a:pt x="1840" y="188"/>
                    </a:moveTo>
                    <a:cubicBezTo>
                      <a:pt x="1840" y="16"/>
                      <a:pt x="1840" y="16"/>
                      <a:pt x="1840" y="16"/>
                    </a:cubicBezTo>
                    <a:cubicBezTo>
                      <a:pt x="1840" y="7"/>
                      <a:pt x="1833" y="0"/>
                      <a:pt x="1824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188"/>
                      <a:pt x="0" y="188"/>
                      <a:pt x="0" y="188"/>
                    </a:cubicBezTo>
                    <a:lnTo>
                      <a:pt x="1840" y="188"/>
                    </a:lnTo>
                    <a:close/>
                  </a:path>
                </a:pathLst>
              </a:custGeom>
              <a:solidFill>
                <a:srgbClr val="D3D7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Rectangle 158"/>
              <p:cNvSpPr>
                <a:spLocks noChangeArrowheads="1"/>
              </p:cNvSpPr>
              <p:nvPr/>
            </p:nvSpPr>
            <p:spPr bwMode="auto">
              <a:xfrm>
                <a:off x="3078480" y="2485324"/>
                <a:ext cx="1641324" cy="149122"/>
              </a:xfrm>
              <a:prstGeom prst="rect">
                <a:avLst/>
              </a:prstGeom>
              <a:solidFill>
                <a:srgbClr val="D3D7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Rectangle 159"/>
              <p:cNvSpPr>
                <a:spLocks noChangeArrowheads="1"/>
              </p:cNvSpPr>
              <p:nvPr/>
            </p:nvSpPr>
            <p:spPr bwMode="auto">
              <a:xfrm>
                <a:off x="3097885" y="2437621"/>
                <a:ext cx="1279362" cy="196825"/>
              </a:xfrm>
              <a:prstGeom prst="rect">
                <a:avLst/>
              </a:pr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Rectangle 161"/>
              <p:cNvSpPr>
                <a:spLocks noChangeArrowheads="1"/>
              </p:cNvSpPr>
              <p:nvPr/>
            </p:nvSpPr>
            <p:spPr bwMode="auto">
              <a:xfrm>
                <a:off x="3504010" y="2229708"/>
                <a:ext cx="1104241" cy="1510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Oval 162"/>
              <p:cNvSpPr>
                <a:spLocks noChangeArrowheads="1"/>
              </p:cNvSpPr>
              <p:nvPr/>
            </p:nvSpPr>
            <p:spPr bwMode="auto">
              <a:xfrm>
                <a:off x="3107588" y="2204758"/>
                <a:ext cx="203756" cy="202369"/>
              </a:xfrm>
              <a:prstGeom prst="ellipse">
                <a:avLst/>
              </a:prstGeom>
              <a:solidFill>
                <a:srgbClr val="D6D7D8"/>
              </a:solidFill>
              <a:ln w="7938" cap="flat">
                <a:solidFill>
                  <a:srgbClr val="A7A9AC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Freeform 163"/>
              <p:cNvSpPr>
                <a:spLocks/>
              </p:cNvSpPr>
              <p:nvPr/>
            </p:nvSpPr>
            <p:spPr bwMode="auto">
              <a:xfrm>
                <a:off x="3150557" y="2250499"/>
                <a:ext cx="117818" cy="110887"/>
              </a:xfrm>
              <a:custGeom>
                <a:avLst/>
                <a:gdLst>
                  <a:gd name="T0" fmla="*/ 0 w 36"/>
                  <a:gd name="T1" fmla="*/ 17 h 34"/>
                  <a:gd name="T2" fmla="*/ 1 w 36"/>
                  <a:gd name="T3" fmla="*/ 18 h 34"/>
                  <a:gd name="T4" fmla="*/ 1 w 36"/>
                  <a:gd name="T5" fmla="*/ 19 h 34"/>
                  <a:gd name="T6" fmla="*/ 1 w 36"/>
                  <a:gd name="T7" fmla="*/ 19 h 34"/>
                  <a:gd name="T8" fmla="*/ 16 w 36"/>
                  <a:gd name="T9" fmla="*/ 34 h 34"/>
                  <a:gd name="T10" fmla="*/ 18 w 36"/>
                  <a:gd name="T11" fmla="*/ 34 h 34"/>
                  <a:gd name="T12" fmla="*/ 19 w 36"/>
                  <a:gd name="T13" fmla="*/ 32 h 34"/>
                  <a:gd name="T14" fmla="*/ 19 w 36"/>
                  <a:gd name="T15" fmla="*/ 30 h 34"/>
                  <a:gd name="T16" fmla="*/ 10 w 36"/>
                  <a:gd name="T17" fmla="*/ 20 h 34"/>
                  <a:gd name="T18" fmla="*/ 33 w 36"/>
                  <a:gd name="T19" fmla="*/ 20 h 34"/>
                  <a:gd name="T20" fmla="*/ 36 w 36"/>
                  <a:gd name="T21" fmla="*/ 18 h 34"/>
                  <a:gd name="T22" fmla="*/ 36 w 36"/>
                  <a:gd name="T23" fmla="*/ 16 h 34"/>
                  <a:gd name="T24" fmla="*/ 33 w 36"/>
                  <a:gd name="T25" fmla="*/ 13 h 34"/>
                  <a:gd name="T26" fmla="*/ 11 w 36"/>
                  <a:gd name="T27" fmla="*/ 13 h 34"/>
                  <a:gd name="T28" fmla="*/ 19 w 36"/>
                  <a:gd name="T29" fmla="*/ 5 h 34"/>
                  <a:gd name="T30" fmla="*/ 19 w 36"/>
                  <a:gd name="T31" fmla="*/ 2 h 34"/>
                  <a:gd name="T32" fmla="*/ 18 w 36"/>
                  <a:gd name="T33" fmla="*/ 1 h 34"/>
                  <a:gd name="T34" fmla="*/ 16 w 36"/>
                  <a:gd name="T35" fmla="*/ 1 h 34"/>
                  <a:gd name="T36" fmla="*/ 1 w 36"/>
                  <a:gd name="T37" fmla="*/ 16 h 34"/>
                  <a:gd name="T38" fmla="*/ 1 w 36"/>
                  <a:gd name="T39" fmla="*/ 16 h 34"/>
                  <a:gd name="T40" fmla="*/ 1 w 36"/>
                  <a:gd name="T41" fmla="*/ 16 h 34"/>
                  <a:gd name="T42" fmla="*/ 0 w 36"/>
                  <a:gd name="T43" fmla="*/ 17 h 34"/>
                  <a:gd name="T44" fmla="*/ 0 w 36"/>
                  <a:gd name="T45" fmla="*/ 17 h 34"/>
                  <a:gd name="T46" fmla="*/ 0 w 36"/>
                  <a:gd name="T47" fmla="*/ 1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6" h="34">
                    <a:moveTo>
                      <a:pt x="0" y="17"/>
                    </a:moveTo>
                    <a:cubicBezTo>
                      <a:pt x="0" y="18"/>
                      <a:pt x="0" y="18"/>
                      <a:pt x="1" y="18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8" y="34"/>
                      <a:pt x="18" y="34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0" y="32"/>
                      <a:pt x="20" y="31"/>
                      <a:pt x="19" y="3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5" y="20"/>
                      <a:pt x="36" y="19"/>
                      <a:pt x="36" y="18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6" y="14"/>
                      <a:pt x="35" y="13"/>
                      <a:pt x="33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20" y="4"/>
                      <a:pt x="20" y="3"/>
                      <a:pt x="19" y="2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8" y="0"/>
                      <a:pt x="16" y="0"/>
                      <a:pt x="16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6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Oval 164"/>
              <p:cNvSpPr>
                <a:spLocks noChangeArrowheads="1"/>
              </p:cNvSpPr>
              <p:nvPr/>
            </p:nvSpPr>
            <p:spPr bwMode="auto">
              <a:xfrm>
                <a:off x="3337679" y="2236638"/>
                <a:ext cx="137223" cy="134451"/>
              </a:xfrm>
              <a:prstGeom prst="ellipse">
                <a:avLst/>
              </a:prstGeom>
              <a:solidFill>
                <a:srgbClr val="D6D7D8"/>
              </a:solidFill>
              <a:ln w="7938" cap="flat">
                <a:solidFill>
                  <a:srgbClr val="A7A9AC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Freeform 165"/>
              <p:cNvSpPr>
                <a:spLocks/>
              </p:cNvSpPr>
              <p:nvPr/>
            </p:nvSpPr>
            <p:spPr bwMode="auto">
              <a:xfrm>
                <a:off x="3366787" y="2267132"/>
                <a:ext cx="79008" cy="74849"/>
              </a:xfrm>
              <a:custGeom>
                <a:avLst/>
                <a:gdLst>
                  <a:gd name="T0" fmla="*/ 24 w 24"/>
                  <a:gd name="T1" fmla="*/ 12 h 23"/>
                  <a:gd name="T2" fmla="*/ 24 w 24"/>
                  <a:gd name="T3" fmla="*/ 11 h 23"/>
                  <a:gd name="T4" fmla="*/ 24 w 24"/>
                  <a:gd name="T5" fmla="*/ 11 h 23"/>
                  <a:gd name="T6" fmla="*/ 24 w 24"/>
                  <a:gd name="T7" fmla="*/ 11 h 23"/>
                  <a:gd name="T8" fmla="*/ 14 w 24"/>
                  <a:gd name="T9" fmla="*/ 1 h 23"/>
                  <a:gd name="T10" fmla="*/ 12 w 24"/>
                  <a:gd name="T11" fmla="*/ 1 h 23"/>
                  <a:gd name="T12" fmla="*/ 11 w 24"/>
                  <a:gd name="T13" fmla="*/ 2 h 23"/>
                  <a:gd name="T14" fmla="*/ 11 w 24"/>
                  <a:gd name="T15" fmla="*/ 3 h 23"/>
                  <a:gd name="T16" fmla="*/ 18 w 24"/>
                  <a:gd name="T17" fmla="*/ 10 h 23"/>
                  <a:gd name="T18" fmla="*/ 2 w 24"/>
                  <a:gd name="T19" fmla="*/ 10 h 23"/>
                  <a:gd name="T20" fmla="*/ 0 w 24"/>
                  <a:gd name="T21" fmla="*/ 11 h 23"/>
                  <a:gd name="T22" fmla="*/ 0 w 24"/>
                  <a:gd name="T23" fmla="*/ 13 h 23"/>
                  <a:gd name="T24" fmla="*/ 2 w 24"/>
                  <a:gd name="T25" fmla="*/ 14 h 23"/>
                  <a:gd name="T26" fmla="*/ 17 w 24"/>
                  <a:gd name="T27" fmla="*/ 14 h 23"/>
                  <a:gd name="T28" fmla="*/ 11 w 24"/>
                  <a:gd name="T29" fmla="*/ 20 h 23"/>
                  <a:gd name="T30" fmla="*/ 11 w 24"/>
                  <a:gd name="T31" fmla="*/ 22 h 23"/>
                  <a:gd name="T32" fmla="*/ 12 w 24"/>
                  <a:gd name="T33" fmla="*/ 23 h 23"/>
                  <a:gd name="T34" fmla="*/ 14 w 24"/>
                  <a:gd name="T35" fmla="*/ 23 h 23"/>
                  <a:gd name="T36" fmla="*/ 24 w 24"/>
                  <a:gd name="T37" fmla="*/ 13 h 23"/>
                  <a:gd name="T38" fmla="*/ 24 w 24"/>
                  <a:gd name="T39" fmla="*/ 13 h 23"/>
                  <a:gd name="T40" fmla="*/ 24 w 24"/>
                  <a:gd name="T41" fmla="*/ 13 h 23"/>
                  <a:gd name="T42" fmla="*/ 24 w 24"/>
                  <a:gd name="T43" fmla="*/ 12 h 23"/>
                  <a:gd name="T44" fmla="*/ 24 w 24"/>
                  <a:gd name="T45" fmla="*/ 12 h 23"/>
                  <a:gd name="T46" fmla="*/ 24 w 24"/>
                  <a:gd name="T47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4" h="23">
                    <a:moveTo>
                      <a:pt x="24" y="12"/>
                    </a:move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0"/>
                      <a:pt x="12" y="0"/>
                      <a:pt x="12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3"/>
                      <a:pt x="11" y="3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0" y="10"/>
                      <a:pt x="0" y="11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4"/>
                      <a:pt x="1" y="14"/>
                      <a:pt x="2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1" y="22"/>
                      <a:pt x="11" y="22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3" y="23"/>
                      <a:pt x="14" y="2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2"/>
                      <a:pt x="24" y="12"/>
                      <a:pt x="24" y="1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Rectangle 166"/>
              <p:cNvSpPr>
                <a:spLocks noChangeArrowheads="1"/>
              </p:cNvSpPr>
              <p:nvPr/>
            </p:nvSpPr>
            <p:spPr bwMode="auto">
              <a:xfrm>
                <a:off x="4380020" y="2437621"/>
                <a:ext cx="200984" cy="196825"/>
              </a:xfrm>
              <a:prstGeom prst="rect">
                <a:avLst/>
              </a:pr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Freeform 167"/>
              <p:cNvSpPr>
                <a:spLocks/>
              </p:cNvSpPr>
              <p:nvPr/>
            </p:nvSpPr>
            <p:spPr bwMode="auto">
              <a:xfrm>
                <a:off x="4291310" y="2519400"/>
                <a:ext cx="49899" cy="48514"/>
              </a:xfrm>
              <a:custGeom>
                <a:avLst/>
                <a:gdLst>
                  <a:gd name="T0" fmla="*/ 36 w 36"/>
                  <a:gd name="T1" fmla="*/ 31 h 35"/>
                  <a:gd name="T2" fmla="*/ 24 w 36"/>
                  <a:gd name="T3" fmla="*/ 19 h 35"/>
                  <a:gd name="T4" fmla="*/ 36 w 36"/>
                  <a:gd name="T5" fmla="*/ 5 h 35"/>
                  <a:gd name="T6" fmla="*/ 31 w 36"/>
                  <a:gd name="T7" fmla="*/ 0 h 35"/>
                  <a:gd name="T8" fmla="*/ 19 w 36"/>
                  <a:gd name="T9" fmla="*/ 14 h 35"/>
                  <a:gd name="T10" fmla="*/ 5 w 36"/>
                  <a:gd name="T11" fmla="*/ 0 h 35"/>
                  <a:gd name="T12" fmla="*/ 0 w 36"/>
                  <a:gd name="T13" fmla="*/ 5 h 35"/>
                  <a:gd name="T14" fmla="*/ 15 w 36"/>
                  <a:gd name="T15" fmla="*/ 19 h 35"/>
                  <a:gd name="T16" fmla="*/ 0 w 36"/>
                  <a:gd name="T17" fmla="*/ 31 h 35"/>
                  <a:gd name="T18" fmla="*/ 5 w 36"/>
                  <a:gd name="T19" fmla="*/ 35 h 35"/>
                  <a:gd name="T20" fmla="*/ 19 w 36"/>
                  <a:gd name="T21" fmla="*/ 21 h 35"/>
                  <a:gd name="T22" fmla="*/ 31 w 36"/>
                  <a:gd name="T23" fmla="*/ 35 h 35"/>
                  <a:gd name="T24" fmla="*/ 36 w 36"/>
                  <a:gd name="T25" fmla="*/ 3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35">
                    <a:moveTo>
                      <a:pt x="36" y="31"/>
                    </a:moveTo>
                    <a:lnTo>
                      <a:pt x="24" y="19"/>
                    </a:lnTo>
                    <a:lnTo>
                      <a:pt x="36" y="5"/>
                    </a:lnTo>
                    <a:lnTo>
                      <a:pt x="31" y="0"/>
                    </a:lnTo>
                    <a:lnTo>
                      <a:pt x="19" y="14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15" y="19"/>
                    </a:lnTo>
                    <a:lnTo>
                      <a:pt x="0" y="31"/>
                    </a:lnTo>
                    <a:lnTo>
                      <a:pt x="5" y="35"/>
                    </a:lnTo>
                    <a:lnTo>
                      <a:pt x="19" y="21"/>
                    </a:lnTo>
                    <a:lnTo>
                      <a:pt x="31" y="35"/>
                    </a:lnTo>
                    <a:lnTo>
                      <a:pt x="36" y="31"/>
                    </a:lnTo>
                    <a:close/>
                  </a:path>
                </a:pathLst>
              </a:cu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Freeform 175"/>
              <p:cNvSpPr>
                <a:spLocks noEditPoints="1"/>
              </p:cNvSpPr>
              <p:nvPr/>
            </p:nvSpPr>
            <p:spPr bwMode="auto">
              <a:xfrm>
                <a:off x="4621918" y="2270237"/>
                <a:ext cx="72077" cy="72077"/>
              </a:xfrm>
              <a:custGeom>
                <a:avLst/>
                <a:gdLst>
                  <a:gd name="T0" fmla="*/ 22 w 22"/>
                  <a:gd name="T1" fmla="*/ 13 h 22"/>
                  <a:gd name="T2" fmla="*/ 22 w 22"/>
                  <a:gd name="T3" fmla="*/ 9 h 22"/>
                  <a:gd name="T4" fmla="*/ 21 w 22"/>
                  <a:gd name="T5" fmla="*/ 9 h 22"/>
                  <a:gd name="T6" fmla="*/ 19 w 22"/>
                  <a:gd name="T7" fmla="*/ 6 h 22"/>
                  <a:gd name="T8" fmla="*/ 20 w 22"/>
                  <a:gd name="T9" fmla="*/ 4 h 22"/>
                  <a:gd name="T10" fmla="*/ 18 w 22"/>
                  <a:gd name="T11" fmla="*/ 2 h 22"/>
                  <a:gd name="T12" fmla="*/ 17 w 22"/>
                  <a:gd name="T13" fmla="*/ 3 h 22"/>
                  <a:gd name="T14" fmla="*/ 13 w 22"/>
                  <a:gd name="T15" fmla="*/ 2 h 22"/>
                  <a:gd name="T16" fmla="*/ 13 w 22"/>
                  <a:gd name="T17" fmla="*/ 0 h 22"/>
                  <a:gd name="T18" fmla="*/ 10 w 22"/>
                  <a:gd name="T19" fmla="*/ 0 h 22"/>
                  <a:gd name="T20" fmla="*/ 10 w 22"/>
                  <a:gd name="T21" fmla="*/ 2 h 22"/>
                  <a:gd name="T22" fmla="*/ 6 w 22"/>
                  <a:gd name="T23" fmla="*/ 3 h 22"/>
                  <a:gd name="T24" fmla="*/ 4 w 22"/>
                  <a:gd name="T25" fmla="*/ 2 h 22"/>
                  <a:gd name="T26" fmla="*/ 2 w 22"/>
                  <a:gd name="T27" fmla="*/ 4 h 22"/>
                  <a:gd name="T28" fmla="*/ 3 w 22"/>
                  <a:gd name="T29" fmla="*/ 6 h 22"/>
                  <a:gd name="T30" fmla="*/ 2 w 22"/>
                  <a:gd name="T31" fmla="*/ 9 h 22"/>
                  <a:gd name="T32" fmla="*/ 0 w 22"/>
                  <a:gd name="T33" fmla="*/ 9 h 22"/>
                  <a:gd name="T34" fmla="*/ 0 w 22"/>
                  <a:gd name="T35" fmla="*/ 13 h 22"/>
                  <a:gd name="T36" fmla="*/ 2 w 22"/>
                  <a:gd name="T37" fmla="*/ 13 h 22"/>
                  <a:gd name="T38" fmla="*/ 3 w 22"/>
                  <a:gd name="T39" fmla="*/ 17 h 22"/>
                  <a:gd name="T40" fmla="*/ 2 w 22"/>
                  <a:gd name="T41" fmla="*/ 18 h 22"/>
                  <a:gd name="T42" fmla="*/ 4 w 22"/>
                  <a:gd name="T43" fmla="*/ 20 h 22"/>
                  <a:gd name="T44" fmla="*/ 6 w 22"/>
                  <a:gd name="T45" fmla="*/ 19 h 22"/>
                  <a:gd name="T46" fmla="*/ 10 w 22"/>
                  <a:gd name="T47" fmla="*/ 20 h 22"/>
                  <a:gd name="T48" fmla="*/ 10 w 22"/>
                  <a:gd name="T49" fmla="*/ 22 h 22"/>
                  <a:gd name="T50" fmla="*/ 13 w 22"/>
                  <a:gd name="T51" fmla="*/ 22 h 22"/>
                  <a:gd name="T52" fmla="*/ 13 w 22"/>
                  <a:gd name="T53" fmla="*/ 20 h 22"/>
                  <a:gd name="T54" fmla="*/ 17 w 22"/>
                  <a:gd name="T55" fmla="*/ 19 h 22"/>
                  <a:gd name="T56" fmla="*/ 18 w 22"/>
                  <a:gd name="T57" fmla="*/ 20 h 22"/>
                  <a:gd name="T58" fmla="*/ 20 w 22"/>
                  <a:gd name="T59" fmla="*/ 18 h 22"/>
                  <a:gd name="T60" fmla="*/ 19 w 22"/>
                  <a:gd name="T61" fmla="*/ 17 h 22"/>
                  <a:gd name="T62" fmla="*/ 21 w 22"/>
                  <a:gd name="T63" fmla="*/ 13 h 22"/>
                  <a:gd name="T64" fmla="*/ 22 w 22"/>
                  <a:gd name="T65" fmla="*/ 13 h 22"/>
                  <a:gd name="T66" fmla="*/ 11 w 22"/>
                  <a:gd name="T67" fmla="*/ 18 h 22"/>
                  <a:gd name="T68" fmla="*/ 5 w 22"/>
                  <a:gd name="T69" fmla="*/ 11 h 22"/>
                  <a:gd name="T70" fmla="*/ 11 w 22"/>
                  <a:gd name="T71" fmla="*/ 4 h 22"/>
                  <a:gd name="T72" fmla="*/ 18 w 22"/>
                  <a:gd name="T73" fmla="*/ 11 h 22"/>
                  <a:gd name="T74" fmla="*/ 11 w 22"/>
                  <a:gd name="T75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" h="22">
                    <a:moveTo>
                      <a:pt x="22" y="13"/>
                    </a:moveTo>
                    <a:cubicBezTo>
                      <a:pt x="22" y="9"/>
                      <a:pt x="22" y="9"/>
                      <a:pt x="22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0" y="8"/>
                      <a:pt x="20" y="7"/>
                      <a:pt x="19" y="6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2"/>
                      <a:pt x="14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2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3" y="15"/>
                      <a:pt x="3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20"/>
                      <a:pt x="8" y="20"/>
                      <a:pt x="10" y="20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6" y="20"/>
                      <a:pt x="17" y="19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0" y="15"/>
                      <a:pt x="20" y="14"/>
                      <a:pt x="21" y="13"/>
                    </a:cubicBezTo>
                    <a:lnTo>
                      <a:pt x="22" y="13"/>
                    </a:lnTo>
                    <a:close/>
                    <a:moveTo>
                      <a:pt x="11" y="18"/>
                    </a:moveTo>
                    <a:cubicBezTo>
                      <a:pt x="8" y="18"/>
                      <a:pt x="5" y="15"/>
                      <a:pt x="5" y="11"/>
                    </a:cubicBezTo>
                    <a:cubicBezTo>
                      <a:pt x="5" y="7"/>
                      <a:pt x="8" y="4"/>
                      <a:pt x="11" y="4"/>
                    </a:cubicBezTo>
                    <a:cubicBezTo>
                      <a:pt x="15" y="4"/>
                      <a:pt x="18" y="7"/>
                      <a:pt x="18" y="11"/>
                    </a:cubicBezTo>
                    <a:cubicBezTo>
                      <a:pt x="18" y="15"/>
                      <a:pt x="15" y="18"/>
                      <a:pt x="11" y="18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3474870" y="2218737"/>
              <a:ext cx="757572" cy="173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www.youtube.com</a:t>
              </a:r>
              <a:endParaRPr lang="en-US" sz="700" dirty="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131905" y="2453018"/>
              <a:ext cx="481939" cy="173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00" dirty="0" smtClean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Loading</a:t>
              </a:r>
              <a:r>
                <a:rPr lang="mr-IN" altLang="zh-CN" sz="700" dirty="0" smtClean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…</a:t>
              </a:r>
              <a:endParaRPr lang="en-US" sz="700" dirty="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963" y="3248614"/>
            <a:ext cx="1545166" cy="154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1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Full-Stack Latency Analysis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Enabled by MobileInsight [ICCCN’18]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  <p:pic>
        <p:nvPicPr>
          <p:cNvPr id="5" name="latency-breakdown.pdf" descr="latency-breakdown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059" y="1674634"/>
            <a:ext cx="10691694" cy="388487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5"/>
          <p:cNvSpPr/>
          <p:nvPr/>
        </p:nvSpPr>
        <p:spPr>
          <a:xfrm>
            <a:off x="179882" y="5983103"/>
            <a:ext cx="120121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[ICCCN'18] Yuan et. al, A Machine Learning Based Approach to Mobile Network </a:t>
            </a:r>
            <a:r>
              <a:rPr lang="en-US" dirty="0" smtClean="0"/>
              <a:t>Analysis. (courtesy from Yuan’s slide)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258" y="4251894"/>
            <a:ext cx="1365558" cy="1371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620410" y="4172083"/>
            <a:ext cx="146706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0" b="1" dirty="0">
                <a:solidFill>
                  <a:srgbClr val="006AE6"/>
                </a:solidFill>
                <a:latin typeface="Century Gothic" charset="0"/>
                <a:ea typeface="Century Gothic" charset="0"/>
                <a:cs typeface="Century Gothic" charset="0"/>
              </a:rPr>
              <a:t>✔</a:t>
            </a:r>
            <a:endParaRPr lang="en-US" sz="10000" b="1" dirty="0">
              <a:solidFill>
                <a:srgbClr val="006AE6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8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40" y="1022580"/>
            <a:ext cx="10478520" cy="518897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Alignment at Three levels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5635" y="1923489"/>
            <a:ext cx="1244600" cy="661430"/>
          </a:xfrm>
          <a:prstGeom prst="rect">
            <a:avLst/>
          </a:prstGeom>
          <a:noFill/>
          <a:ln w="38100">
            <a:solidFill>
              <a:srgbClr val="3184B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46235" y="2254204"/>
            <a:ext cx="1244600" cy="661430"/>
          </a:xfrm>
          <a:prstGeom prst="rect">
            <a:avLst/>
          </a:prstGeom>
          <a:noFill/>
          <a:ln w="38100">
            <a:solidFill>
              <a:srgbClr val="3184B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51400" y="2534231"/>
            <a:ext cx="1244600" cy="661430"/>
          </a:xfrm>
          <a:prstGeom prst="rect">
            <a:avLst/>
          </a:prstGeom>
          <a:noFill/>
          <a:ln w="38100">
            <a:solidFill>
              <a:srgbClr val="3184B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Particularly over Cellular Networks</a:t>
            </a:r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656607" y="935427"/>
            <a:ext cx="4649911" cy="535693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Control-plane latency</a:t>
            </a:r>
          </a:p>
          <a:p>
            <a:pPr lvl="1"/>
            <a:r>
              <a:rPr lang="en-US" dirty="0" smtClean="0"/>
              <a:t>Radio connectivity setup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Data-plane transmission</a:t>
            </a:r>
          </a:p>
          <a:p>
            <a:pPr lvl="1"/>
            <a:r>
              <a:rPr lang="en-US" dirty="0" smtClean="0"/>
              <a:t>PDCP</a:t>
            </a:r>
          </a:p>
          <a:p>
            <a:pPr lvl="1"/>
            <a:r>
              <a:rPr lang="en-US" dirty="0" smtClean="0"/>
              <a:t>RLC</a:t>
            </a:r>
          </a:p>
          <a:p>
            <a:pPr lvl="1"/>
            <a:r>
              <a:rPr lang="en-US" dirty="0" smtClean="0"/>
              <a:t>MAC</a:t>
            </a:r>
          </a:p>
          <a:p>
            <a:pPr lvl="1"/>
            <a:r>
              <a:rPr lang="en-US" dirty="0" smtClean="0"/>
              <a:t>PHY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</a:t>
            </a:r>
            <a:r>
              <a:rPr lang="en-US" dirty="0" err="1" smtClean="0"/>
              <a:t>Chunyi</a:t>
            </a:r>
            <a:r>
              <a:rPr lang="en-US" dirty="0" smtClean="0"/>
              <a:t> Peng                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193" y="935622"/>
            <a:ext cx="6158132" cy="3406875"/>
          </a:xfrm>
          <a:prstGeom prst="rect">
            <a:avLst/>
          </a:prstGeom>
          <a:ln w="38100">
            <a:solidFill>
              <a:srgbClr val="0070C0"/>
            </a:solidFill>
            <a:prstDash val="dash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4413" y="3953788"/>
            <a:ext cx="6153912" cy="2897760"/>
          </a:xfrm>
          <a:prstGeom prst="rect">
            <a:avLst/>
          </a:prstGeom>
          <a:ln w="38100">
            <a:solidFill>
              <a:srgbClr val="0070C0"/>
            </a:solidFill>
            <a:prstDash val="dash"/>
          </a:ln>
        </p:spPr>
      </p:pic>
      <p:sp>
        <p:nvSpPr>
          <p:cNvPr id="9" name="Rectangle 8"/>
          <p:cNvSpPr/>
          <p:nvPr/>
        </p:nvSpPr>
        <p:spPr>
          <a:xfrm>
            <a:off x="5306518" y="1567543"/>
            <a:ext cx="19936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3200" b="1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radio</a:t>
            </a:r>
            <a:endParaRPr lang="en-US" sz="3200" b="1" dirty="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06518" y="4063283"/>
            <a:ext cx="22746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3200" b="1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control</a:t>
            </a:r>
            <a:endParaRPr lang="en-US" sz="3200" b="1" dirty="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212236" y="2413416"/>
            <a:ext cx="1457957" cy="4438132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212235" y="877642"/>
            <a:ext cx="1457957" cy="1062293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77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Data-Plane Latency Below IP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PDCP </a:t>
            </a:r>
            <a:r>
              <a:rPr lang="en-US" dirty="0" smtClean="0"/>
              <a:t>(Packet </a:t>
            </a:r>
            <a:r>
              <a:rPr lang="en-US" dirty="0"/>
              <a:t>Data Convergence </a:t>
            </a:r>
            <a:r>
              <a:rPr lang="en-US" dirty="0" smtClean="0"/>
              <a:t>Protocol) </a:t>
            </a:r>
            <a:r>
              <a:rPr lang="en-US" dirty="0"/>
              <a:t>– header compression, radio </a:t>
            </a:r>
            <a:r>
              <a:rPr lang="en-US" dirty="0" smtClean="0"/>
              <a:t>encryption</a:t>
            </a:r>
          </a:p>
          <a:p>
            <a:endParaRPr lang="en-US" dirty="0" smtClean="0"/>
          </a:p>
          <a:p>
            <a:r>
              <a:rPr lang="en-US" b="1" dirty="0"/>
              <a:t>RLC</a:t>
            </a:r>
            <a:r>
              <a:rPr lang="en-US" dirty="0" smtClean="0"/>
              <a:t>(Radio </a:t>
            </a:r>
            <a:r>
              <a:rPr lang="en-US" dirty="0"/>
              <a:t>Link </a:t>
            </a:r>
            <a:r>
              <a:rPr lang="en-US" dirty="0" smtClean="0"/>
              <a:t>Control) </a:t>
            </a:r>
            <a:r>
              <a:rPr lang="en-US" dirty="0"/>
              <a:t>– </a:t>
            </a:r>
            <a:r>
              <a:rPr lang="en-US" dirty="0" smtClean="0"/>
              <a:t>Ready </a:t>
            </a:r>
            <a:r>
              <a:rPr lang="en-US" dirty="0"/>
              <a:t>packets to be transferred over the air </a:t>
            </a:r>
            <a:r>
              <a:rPr lang="en-US" dirty="0" smtClean="0"/>
              <a:t>interface</a:t>
            </a:r>
          </a:p>
          <a:p>
            <a:endParaRPr lang="en-US" dirty="0" smtClean="0"/>
          </a:p>
          <a:p>
            <a:r>
              <a:rPr lang="en-US" b="1" dirty="0" smtClean="0"/>
              <a:t>MAC </a:t>
            </a:r>
            <a:r>
              <a:rPr lang="en-US" dirty="0" smtClean="0"/>
              <a:t>(Medium </a:t>
            </a:r>
            <a:r>
              <a:rPr lang="en-US" dirty="0"/>
              <a:t>Access </a:t>
            </a:r>
            <a:r>
              <a:rPr lang="en-US" dirty="0" smtClean="0"/>
              <a:t>Control) </a:t>
            </a:r>
            <a:r>
              <a:rPr lang="en-US" dirty="0"/>
              <a:t>– Multiplexing, </a:t>
            </a:r>
            <a:r>
              <a:rPr lang="en-US" dirty="0" err="1" smtClean="0"/>
              <a:t>QoS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/>
              <a:t>PHY</a:t>
            </a:r>
            <a:r>
              <a:rPr lang="en-US" dirty="0"/>
              <a:t> </a:t>
            </a:r>
            <a:r>
              <a:rPr lang="en-US" dirty="0" smtClean="0"/>
              <a:t>(Physical) </a:t>
            </a:r>
            <a:r>
              <a:rPr lang="en-US" dirty="0"/>
              <a:t>– preamble, sync, modulation and coding scheme, …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52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Messages Supported by MI (v3.3)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PDCP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15869" y="1539577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r>
              <a:rPr lang="en-US" sz="2400" dirty="0" err="1">
                <a:solidFill>
                  <a:srgbClr val="212121"/>
                </a:solidFill>
                <a:latin typeface="Segoe UI" charset="0"/>
              </a:rPr>
              <a:t>LTE_PDCP_DL_Config</a:t>
            </a:r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r>
              <a:rPr lang="en-US" sz="2400" dirty="0" err="1">
                <a:solidFill>
                  <a:srgbClr val="212121"/>
                </a:solidFill>
                <a:latin typeface="Segoe UI" charset="0"/>
              </a:rPr>
              <a:t>LTE_PDCP_UL_Config</a:t>
            </a:r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r>
              <a:rPr lang="en-US" sz="2400" dirty="0" err="1">
                <a:solidFill>
                  <a:srgbClr val="212121"/>
                </a:solidFill>
                <a:latin typeface="Segoe UI" charset="0"/>
              </a:rPr>
              <a:t>LTE_PDCP_UL_Data_PDU</a:t>
            </a:r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r>
              <a:rPr lang="en-US" sz="2400" dirty="0" err="1">
                <a:solidFill>
                  <a:srgbClr val="212121"/>
                </a:solidFill>
                <a:latin typeface="Segoe UI" charset="0"/>
              </a:rPr>
              <a:t>LTE_PDCP_DL_Ctrl_PDU</a:t>
            </a:r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r>
              <a:rPr lang="en-US" sz="2400" dirty="0" err="1">
                <a:solidFill>
                  <a:srgbClr val="212121"/>
                </a:solidFill>
                <a:latin typeface="Segoe UI" charset="0"/>
              </a:rPr>
              <a:t>LTE_PDCP_UL_Ctrl_PDU</a:t>
            </a:r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>
                <a:solidFill>
                  <a:srgbClr val="0070C0"/>
                </a:solidFill>
                <a:latin typeface="Segoe UI" charset="0"/>
              </a:rPr>
              <a:t>"</a:t>
            </a:r>
            <a:r>
              <a:rPr lang="en-US" sz="2400" b="1" dirty="0" err="1">
                <a:solidFill>
                  <a:srgbClr val="0070C0"/>
                </a:solidFill>
                <a:latin typeface="Segoe UI" charset="0"/>
              </a:rPr>
              <a:t>LTE_PDCP_DL_Cipher_Data_PDU</a:t>
            </a:r>
            <a:r>
              <a:rPr lang="en-US" sz="2400" b="1" dirty="0">
                <a:solidFill>
                  <a:srgbClr val="0070C0"/>
                </a:solidFill>
                <a:latin typeface="Segoe UI" charset="0"/>
              </a:rPr>
              <a:t>"</a:t>
            </a:r>
            <a:r>
              <a:rPr lang="en-US" sz="2400" b="1" dirty="0">
                <a:solidFill>
                  <a:srgbClr val="0070C0"/>
                </a:solidFill>
              </a:rPr>
              <a:t/>
            </a:r>
            <a:br>
              <a:rPr lang="en-US" sz="2400" b="1" dirty="0">
                <a:solidFill>
                  <a:srgbClr val="0070C0"/>
                </a:solidFill>
              </a:rPr>
            </a:br>
            <a:r>
              <a:rPr lang="en-US" sz="2400" b="1" dirty="0">
                <a:solidFill>
                  <a:srgbClr val="0070C0"/>
                </a:solidFill>
                <a:latin typeface="Segoe UI" charset="0"/>
              </a:rPr>
              <a:t>"</a:t>
            </a:r>
            <a:r>
              <a:rPr lang="en-US" sz="2400" b="1" dirty="0" err="1">
                <a:solidFill>
                  <a:srgbClr val="0070C0"/>
                </a:solidFill>
                <a:latin typeface="Segoe UI" charset="0"/>
              </a:rPr>
              <a:t>LTE_PDCP_UL_Cipher_Data_PDU</a:t>
            </a:r>
            <a:r>
              <a:rPr lang="en-US" sz="2400" b="1" dirty="0">
                <a:solidFill>
                  <a:srgbClr val="0070C0"/>
                </a:solidFill>
                <a:latin typeface="Segoe UI" charset="0"/>
              </a:rPr>
              <a:t>"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r>
              <a:rPr lang="en-US" sz="2400" dirty="0" err="1">
                <a:solidFill>
                  <a:srgbClr val="212121"/>
                </a:solidFill>
                <a:latin typeface="Segoe UI" charset="0"/>
              </a:rPr>
              <a:t>LTE_PDCP_DL_Stats</a:t>
            </a:r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r>
              <a:rPr lang="en-US" sz="2400" dirty="0" err="1">
                <a:solidFill>
                  <a:srgbClr val="212121"/>
                </a:solidFill>
                <a:latin typeface="Segoe UI" charset="0"/>
              </a:rPr>
              <a:t>LTE_PDCP_UL_Stats</a:t>
            </a:r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r>
              <a:rPr lang="en-US" sz="2400" dirty="0" err="1">
                <a:solidFill>
                  <a:srgbClr val="212121"/>
                </a:solidFill>
                <a:latin typeface="Segoe UI" charset="0"/>
              </a:rPr>
              <a:t>LTE_PDCP_DL_SRB_Integrity_Data_PDU</a:t>
            </a:r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r>
              <a:rPr lang="en-US" sz="2400" dirty="0" err="1">
                <a:solidFill>
                  <a:srgbClr val="212121"/>
                </a:solidFill>
                <a:latin typeface="Segoe UI" charset="0"/>
              </a:rPr>
              <a:t>LTE_PDCP_UL_SRB_Integrity_Data_PDU</a:t>
            </a:r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5636302" y="871438"/>
            <a:ext cx="65556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Note: </a:t>
            </a:r>
            <a:r>
              <a:rPr lang="en-US" sz="2800" dirty="0" err="1" smtClean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Msgs</a:t>
            </a:r>
            <a:r>
              <a:rPr lang="en-US" sz="2800" dirty="0" smtClean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 by MI are not exhaustive.</a:t>
            </a:r>
            <a:endParaRPr lang="en-US" sz="2800" dirty="0">
              <a:solidFill>
                <a:srgbClr val="C0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36303" y="1625502"/>
            <a:ext cx="65556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Tip</a:t>
            </a:r>
            <a:r>
              <a:rPr lang="en-US" sz="280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: understand better </a:t>
            </a:r>
            <a:r>
              <a:rPr lang="en-US" sz="28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and </a:t>
            </a:r>
            <a:r>
              <a:rPr lang="en-US" sz="280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faster by </a:t>
            </a:r>
            <a:r>
              <a:rPr lang="en-US" sz="28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reading both 3GPP TS*.* + real logs</a:t>
            </a:r>
            <a:endParaRPr lang="en-US" sz="2800" dirty="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5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Messages Supported by MI (v3.3)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PDCP</a:t>
            </a:r>
          </a:p>
          <a:p>
            <a:r>
              <a:rPr lang="en-US" dirty="0" smtClean="0"/>
              <a:t>RLC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27319" y="2130655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r>
              <a:rPr lang="en-US" sz="2400" dirty="0" err="1">
                <a:solidFill>
                  <a:srgbClr val="212121"/>
                </a:solidFill>
                <a:latin typeface="Segoe UI" charset="0"/>
              </a:rPr>
              <a:t>LTE_RLC_UL_Config_Log_Packet</a:t>
            </a:r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r>
              <a:rPr lang="en-US" sz="2400" dirty="0" err="1">
                <a:solidFill>
                  <a:srgbClr val="212121"/>
                </a:solidFill>
                <a:latin typeface="Segoe UI" charset="0"/>
              </a:rPr>
              <a:t>LTE_RLC_DL_Config_Log_Packet</a:t>
            </a:r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>
                <a:solidFill>
                  <a:srgbClr val="0070C0"/>
                </a:solidFill>
                <a:latin typeface="Segoe UI" charset="0"/>
              </a:rPr>
              <a:t>"</a:t>
            </a:r>
            <a:r>
              <a:rPr lang="en-US" sz="2400" b="1" dirty="0" err="1">
                <a:solidFill>
                  <a:srgbClr val="0070C0"/>
                </a:solidFill>
                <a:latin typeface="Segoe UI" charset="0"/>
              </a:rPr>
              <a:t>LTE_RLC_UL_AM_All_PDU</a:t>
            </a:r>
            <a:r>
              <a:rPr lang="en-US" sz="2400" b="1" dirty="0">
                <a:solidFill>
                  <a:srgbClr val="0070C0"/>
                </a:solidFill>
                <a:latin typeface="Segoe UI" charset="0"/>
              </a:rPr>
              <a:t>"</a:t>
            </a:r>
            <a:r>
              <a:rPr lang="en-US" sz="2400" b="1" dirty="0">
                <a:solidFill>
                  <a:srgbClr val="0070C0"/>
                </a:solidFill>
              </a:rPr>
              <a:t/>
            </a:r>
            <a:br>
              <a:rPr lang="en-US" sz="2400" b="1" dirty="0">
                <a:solidFill>
                  <a:srgbClr val="0070C0"/>
                </a:solidFill>
              </a:rPr>
            </a:br>
            <a:r>
              <a:rPr lang="en-US" sz="2400" b="1" dirty="0">
                <a:solidFill>
                  <a:srgbClr val="0070C0"/>
                </a:solidFill>
                <a:latin typeface="Segoe UI" charset="0"/>
              </a:rPr>
              <a:t>"</a:t>
            </a:r>
            <a:r>
              <a:rPr lang="en-US" sz="2400" b="1" dirty="0" err="1">
                <a:solidFill>
                  <a:srgbClr val="0070C0"/>
                </a:solidFill>
                <a:latin typeface="Segoe UI" charset="0"/>
              </a:rPr>
              <a:t>LTE_RLC_DL_AM_All_PDU</a:t>
            </a:r>
            <a:r>
              <a:rPr lang="en-US" sz="2400" b="1" dirty="0">
                <a:solidFill>
                  <a:srgbClr val="0070C0"/>
                </a:solidFill>
                <a:latin typeface="Segoe UI" charset="0"/>
              </a:rPr>
              <a:t>"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r>
              <a:rPr lang="en-US" sz="2400" dirty="0" err="1">
                <a:solidFill>
                  <a:srgbClr val="212121"/>
                </a:solidFill>
                <a:latin typeface="Segoe UI" charset="0"/>
              </a:rPr>
              <a:t>LTE_RLC_UL_Stats</a:t>
            </a:r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r>
              <a:rPr lang="en-US" sz="2400" dirty="0" err="1">
                <a:solidFill>
                  <a:srgbClr val="212121"/>
                </a:solidFill>
                <a:latin typeface="Segoe UI" charset="0"/>
              </a:rPr>
              <a:t>LTE_RLC_DL_Stats</a:t>
            </a:r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5026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Messages Supported by MI (v3.3)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PDCP</a:t>
            </a:r>
          </a:p>
          <a:p>
            <a:r>
              <a:rPr lang="en-US" dirty="0" smtClean="0"/>
              <a:t>RLC</a:t>
            </a:r>
          </a:p>
          <a:p>
            <a:r>
              <a:rPr lang="en-US" dirty="0" smtClean="0"/>
              <a:t>MAC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38979" y="2726466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r>
              <a:rPr lang="en-US" sz="2400" dirty="0" err="1">
                <a:solidFill>
                  <a:srgbClr val="212121"/>
                </a:solidFill>
                <a:latin typeface="Segoe UI" charset="0"/>
              </a:rPr>
              <a:t>LTE_MAC_Configuration</a:t>
            </a:r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r>
              <a:rPr lang="en-US" sz="2400" dirty="0" err="1">
                <a:solidFill>
                  <a:srgbClr val="212121"/>
                </a:solidFill>
                <a:latin typeface="Segoe UI" charset="0"/>
              </a:rPr>
              <a:t>LTE_MAC_Rach_Trigger</a:t>
            </a:r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r>
              <a:rPr lang="en-US" sz="2400" dirty="0" err="1">
                <a:solidFill>
                  <a:srgbClr val="212121"/>
                </a:solidFill>
                <a:latin typeface="Segoe UI" charset="0"/>
              </a:rPr>
              <a:t>LTE_MAC_Rach_Attempt</a:t>
            </a:r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r>
              <a:rPr lang="en-US" sz="2400" dirty="0" err="1">
                <a:solidFill>
                  <a:srgbClr val="212121"/>
                </a:solidFill>
                <a:latin typeface="Segoe UI" charset="0"/>
              </a:rPr>
              <a:t>LTE_MAC_UL_Transport_Block</a:t>
            </a:r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r>
              <a:rPr lang="en-US" sz="2400" dirty="0" err="1">
                <a:solidFill>
                  <a:srgbClr val="212121"/>
                </a:solidFill>
                <a:latin typeface="Segoe UI" charset="0"/>
              </a:rPr>
              <a:t>LTE_MAC_DL_Transport_Block</a:t>
            </a:r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r>
              <a:rPr lang="en-US" sz="2400" dirty="0" err="1">
                <a:solidFill>
                  <a:srgbClr val="212121"/>
                </a:solidFill>
                <a:latin typeface="Segoe UI" charset="0"/>
              </a:rPr>
              <a:t>LTE_MAC_UL_Buffer_Status_Internal</a:t>
            </a:r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r>
              <a:rPr lang="en-US" sz="2400" dirty="0" err="1">
                <a:solidFill>
                  <a:srgbClr val="212121"/>
                </a:solidFill>
                <a:latin typeface="Segoe UI" charset="0"/>
              </a:rPr>
              <a:t>LTE_MAC_UL_Tx_Statistics</a:t>
            </a:r>
            <a:r>
              <a:rPr lang="en-US" sz="2400" dirty="0">
                <a:solidFill>
                  <a:srgbClr val="212121"/>
                </a:solidFill>
                <a:latin typeface="Segoe UI" charset="0"/>
              </a:rPr>
              <a:t>"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9855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Messages Supported by MI (v3.3)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PDCP</a:t>
            </a:r>
          </a:p>
          <a:p>
            <a:r>
              <a:rPr lang="en-US" dirty="0" smtClean="0"/>
              <a:t>RLC</a:t>
            </a:r>
          </a:p>
          <a:p>
            <a:r>
              <a:rPr lang="en-US" dirty="0" smtClean="0"/>
              <a:t>MAC</a:t>
            </a:r>
          </a:p>
          <a:p>
            <a:r>
              <a:rPr lang="en-US" dirty="0" smtClean="0"/>
              <a:t>PHY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76030" y="3017123"/>
            <a:ext cx="4597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“</a:t>
            </a:r>
            <a:r>
              <a:rPr lang="en-US" sz="2400" dirty="0" err="1"/>
              <a:t>LTE_PHY_PUCCH_Power_Control</a:t>
            </a:r>
            <a:r>
              <a:rPr lang="en-US" sz="2400" dirty="0"/>
              <a:t>"</a:t>
            </a:r>
            <a:br>
              <a:rPr lang="en-US" sz="2400" dirty="0"/>
            </a:br>
            <a:r>
              <a:rPr lang="en-US" sz="2400" dirty="0"/>
              <a:t>"</a:t>
            </a:r>
            <a:r>
              <a:rPr lang="en-US" sz="2400" dirty="0" err="1" smtClean="0"/>
              <a:t>LTE_PHY_PUSCH_Power_Control</a:t>
            </a:r>
            <a:r>
              <a:rPr lang="en-US" sz="2400" dirty="0" smtClean="0"/>
              <a:t>”</a:t>
            </a:r>
          </a:p>
          <a:p>
            <a:r>
              <a:rPr lang="en-US" sz="2400" dirty="0" smtClean="0"/>
              <a:t>"</a:t>
            </a:r>
            <a:r>
              <a:rPr lang="en-US" sz="2400" dirty="0" err="1" smtClean="0"/>
              <a:t>LTE_PHY_PDSCH_Stat_Indication</a:t>
            </a:r>
            <a:r>
              <a:rPr lang="en-US" sz="2400" dirty="0" smtClean="0"/>
              <a:t>”</a:t>
            </a:r>
          </a:p>
          <a:p>
            <a:r>
              <a:rPr lang="en-US" sz="2400" dirty="0"/>
              <a:t>"LTE_PHY_PUCCH_CSF"</a:t>
            </a:r>
            <a:br>
              <a:rPr lang="en-US" sz="2400" dirty="0"/>
            </a:br>
            <a:r>
              <a:rPr lang="en-US" sz="2400" dirty="0"/>
              <a:t>"LTE_PHY_PUSCH_CSF" </a:t>
            </a:r>
            <a:endParaRPr lang="en-US" sz="2400" dirty="0" smtClean="0"/>
          </a:p>
          <a:p>
            <a:r>
              <a:rPr lang="en-US" sz="2400" dirty="0"/>
              <a:t>"</a:t>
            </a:r>
            <a:r>
              <a:rPr lang="en-US" sz="2400" dirty="0" err="1"/>
              <a:t>LTE_PHY_RLM_Report</a:t>
            </a:r>
            <a:r>
              <a:rPr lang="en-US" sz="2400" dirty="0"/>
              <a:t>"</a:t>
            </a:r>
            <a:br>
              <a:rPr lang="en-US" sz="2400" dirty="0"/>
            </a:br>
            <a:r>
              <a:rPr lang="en-US" sz="2400" dirty="0"/>
              <a:t>"</a:t>
            </a:r>
            <a:r>
              <a:rPr lang="en-US" sz="2400" dirty="0" err="1" smtClean="0"/>
              <a:t>LTE_PHY_System_Scan_Results</a:t>
            </a:r>
            <a:r>
              <a:rPr lang="en-US" sz="2400" dirty="0" smtClean="0"/>
              <a:t>”</a:t>
            </a:r>
          </a:p>
          <a:p>
            <a:r>
              <a:rPr lang="en-US" sz="2400" dirty="0"/>
              <a:t>"</a:t>
            </a:r>
            <a:r>
              <a:rPr lang="en-US" sz="2400" dirty="0" err="1"/>
              <a:t>LTE_PHY_BPLMN_Cell_Request</a:t>
            </a:r>
            <a:r>
              <a:rPr lang="en-US" sz="2400" dirty="0"/>
              <a:t>"</a:t>
            </a:r>
            <a:br>
              <a:rPr lang="en-US" sz="2400" dirty="0"/>
            </a:br>
            <a:r>
              <a:rPr lang="en-US" sz="2400" dirty="0"/>
              <a:t>"</a:t>
            </a:r>
            <a:r>
              <a:rPr lang="en-US" sz="2400" dirty="0" err="1"/>
              <a:t>LTE_PHY_BPLMN_Cell_Confirm</a:t>
            </a:r>
            <a:r>
              <a:rPr lang="en-US" sz="2400" dirty="0"/>
              <a:t>"</a:t>
            </a:r>
          </a:p>
          <a:p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5797998" y="1225689"/>
            <a:ext cx="63253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"</a:t>
            </a:r>
            <a:r>
              <a:rPr lang="en-US" sz="2400" dirty="0" err="1"/>
              <a:t>LTE_PHY_Idle_Neighbor_Cell_Meas</a:t>
            </a:r>
            <a:r>
              <a:rPr lang="en-US" sz="2400" dirty="0"/>
              <a:t>"</a:t>
            </a:r>
            <a:br>
              <a:rPr lang="en-US" sz="2400" dirty="0"/>
            </a:br>
            <a:r>
              <a:rPr lang="en-US" sz="2400" dirty="0"/>
              <a:t>"</a:t>
            </a:r>
            <a:r>
              <a:rPr lang="en-US" sz="2400" dirty="0" err="1"/>
              <a:t>LTE_PHY_Serv_Cell_Measurement</a:t>
            </a:r>
            <a:r>
              <a:rPr lang="en-US" sz="2400" dirty="0" smtClean="0"/>
              <a:t>"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"</a:t>
            </a:r>
            <a:r>
              <a:rPr lang="en-US" sz="2400" dirty="0" err="1"/>
              <a:t>LTE_PHY_Serving_Cell_COM_Loop</a:t>
            </a:r>
            <a:r>
              <a:rPr lang="en-US" sz="2400" dirty="0"/>
              <a:t>"</a:t>
            </a:r>
            <a:br>
              <a:rPr lang="en-US" sz="2400" dirty="0"/>
            </a:br>
            <a:r>
              <a:rPr lang="en-US" sz="2400" dirty="0"/>
              <a:t>"</a:t>
            </a:r>
            <a:r>
              <a:rPr lang="en-US" sz="2400" dirty="0" err="1"/>
              <a:t>LTE_PHY_PDSCH_Packet</a:t>
            </a:r>
            <a:r>
              <a:rPr lang="en-US" sz="2400" dirty="0"/>
              <a:t>"</a:t>
            </a:r>
            <a:br>
              <a:rPr lang="en-US" sz="2400" dirty="0"/>
            </a:br>
            <a:r>
              <a:rPr lang="en-US" sz="2400" dirty="0"/>
              <a:t>"</a:t>
            </a:r>
            <a:r>
              <a:rPr lang="en-US" sz="2400" dirty="0" err="1"/>
              <a:t>LTE_PHY_PDCCH_Decoding_Result</a:t>
            </a:r>
            <a:r>
              <a:rPr lang="en-US" sz="2400" dirty="0"/>
              <a:t>"</a:t>
            </a:r>
            <a:br>
              <a:rPr lang="en-US" sz="2400" dirty="0"/>
            </a:br>
            <a:r>
              <a:rPr lang="en-US" sz="2400" dirty="0"/>
              <a:t>"</a:t>
            </a:r>
            <a:r>
              <a:rPr lang="en-US" sz="2400" dirty="0" err="1"/>
              <a:t>LTE_PHY_PDSCH_Decoding_Result</a:t>
            </a:r>
            <a:r>
              <a:rPr lang="en-US" sz="2400" dirty="0"/>
              <a:t>"</a:t>
            </a:r>
            <a:br>
              <a:rPr lang="en-US" sz="2400" dirty="0"/>
            </a:br>
            <a:r>
              <a:rPr lang="en-US" sz="2400" dirty="0"/>
              <a:t>"</a:t>
            </a:r>
            <a:r>
              <a:rPr lang="en-US" sz="2400" dirty="0" err="1"/>
              <a:t>LTE_PHY_PUSCH_Tx_Report</a:t>
            </a:r>
            <a:r>
              <a:rPr lang="en-US" sz="2400" dirty="0"/>
              <a:t>"</a:t>
            </a:r>
            <a:br>
              <a:rPr lang="en-US" sz="2400" dirty="0"/>
            </a:br>
            <a:r>
              <a:rPr lang="en-US" sz="2400" dirty="0"/>
              <a:t>"</a:t>
            </a:r>
            <a:r>
              <a:rPr lang="en-US" sz="2400" dirty="0" err="1"/>
              <a:t>LTE_PHY_PUCCH_Tx_Report</a:t>
            </a:r>
            <a:r>
              <a:rPr lang="en-US" sz="2400" dirty="0" smtClean="0"/>
              <a:t>"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"</a:t>
            </a:r>
            <a:r>
              <a:rPr lang="en-US" sz="2400" dirty="0" err="1"/>
              <a:t>LTE_PHY_Connected_Mode_Intra_Freq_Meas</a:t>
            </a:r>
            <a:r>
              <a:rPr lang="en-US" sz="2400" dirty="0"/>
              <a:t>"</a:t>
            </a:r>
            <a:br>
              <a:rPr lang="en-US" sz="2400" dirty="0"/>
            </a:br>
            <a:r>
              <a:rPr lang="en-US" sz="2400" dirty="0"/>
              <a:t>"</a:t>
            </a:r>
            <a:r>
              <a:rPr lang="en-US" sz="2400" dirty="0" err="1"/>
              <a:t>LTE_PHY_Inter_RAT_CDMA_Measurement</a:t>
            </a:r>
            <a:r>
              <a:rPr lang="en-US" sz="2400" dirty="0"/>
              <a:t>"</a:t>
            </a:r>
            <a:br>
              <a:rPr lang="en-US" sz="2400" dirty="0"/>
            </a:br>
            <a:r>
              <a:rPr lang="en-US" sz="2400" dirty="0"/>
              <a:t>"</a:t>
            </a:r>
            <a:r>
              <a:rPr lang="en-US" sz="2400" dirty="0" err="1"/>
              <a:t>LTE_PHY_Inter_RAT_Measurement</a:t>
            </a:r>
            <a:r>
              <a:rPr lang="en-US" sz="2400" dirty="0"/>
              <a:t>"</a:t>
            </a:r>
            <a:br>
              <a:rPr lang="en-US" sz="2400" dirty="0"/>
            </a:br>
            <a:r>
              <a:rPr lang="en-US" sz="2400" dirty="0"/>
              <a:t>"</a:t>
            </a:r>
            <a:r>
              <a:rPr lang="en-US" sz="2400" dirty="0" err="1"/>
              <a:t>LTE_PHY_Inter_RAT_Measurement</a:t>
            </a:r>
            <a:r>
              <a:rPr lang="en-US" sz="2400" dirty="0" smtClean="0"/>
              <a:t>"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"</a:t>
            </a:r>
            <a:r>
              <a:rPr lang="en-US" sz="2400" dirty="0" err="1"/>
              <a:t>LTE_PHY_PDCCH_PHICH_Indication_Report</a:t>
            </a:r>
            <a:r>
              <a:rPr lang="en-US" sz="2400" dirty="0" smtClean="0"/>
              <a:t>"</a:t>
            </a:r>
          </a:p>
          <a:p>
            <a:r>
              <a:rPr lang="en-US" sz="2400" dirty="0"/>
              <a:t>"</a:t>
            </a:r>
            <a:r>
              <a:rPr lang="en-US" sz="2400" dirty="0" err="1" smtClean="0"/>
              <a:t>LTE_PHY_Connected_Mode_Neighbor_Meas</a:t>
            </a:r>
            <a:r>
              <a:rPr lang="en-US" sz="2400" dirty="0" smtClean="0"/>
              <a:t>” 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533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Understand Them?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Message formats mostly regulated in 3GPP technical specifications </a:t>
            </a:r>
          </a:p>
          <a:p>
            <a:pPr lvl="1"/>
            <a:r>
              <a:rPr lang="en-US" dirty="0" smtClean="0"/>
              <a:t>Skipped here (refer to online protocol tutorials)</a:t>
            </a:r>
          </a:p>
          <a:p>
            <a:pPr lvl="1"/>
            <a:endParaRPr lang="en-US" dirty="0"/>
          </a:p>
          <a:p>
            <a:r>
              <a:rPr lang="en-US" dirty="0" smtClean="0"/>
              <a:t>First-hand practice (see the above demo) </a:t>
            </a:r>
          </a:p>
          <a:p>
            <a:pPr lvl="1"/>
            <a:r>
              <a:rPr lang="en-US" dirty="0" smtClean="0"/>
              <a:t>Use MI on Android to </a:t>
            </a:r>
            <a:r>
              <a:rPr lang="en-US" b="1" dirty="0" smtClean="0">
                <a:solidFill>
                  <a:srgbClr val="0070C0"/>
                </a:solidFill>
              </a:rPr>
              <a:t>collect</a:t>
            </a:r>
            <a:r>
              <a:rPr lang="en-US" dirty="0" smtClean="0"/>
              <a:t> logs (</a:t>
            </a:r>
            <a:r>
              <a:rPr lang="en-US" dirty="0" err="1" smtClean="0"/>
              <a:t>NetLogger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Use MI on Android to </a:t>
            </a:r>
            <a:r>
              <a:rPr lang="en-US" b="1" dirty="0" smtClean="0">
                <a:solidFill>
                  <a:srgbClr val="0070C0"/>
                </a:solidFill>
              </a:rPr>
              <a:t>view</a:t>
            </a:r>
            <a:r>
              <a:rPr lang="en-US" dirty="0" smtClean="0"/>
              <a:t> logs (Log Browser)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Or use a GUI tool (MI-Core) on Desktop to view logs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6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Me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buClrTx/>
              <a:buSzTx/>
            </a:pPr>
            <a:r>
              <a:rPr lang="en-US" dirty="0" smtClean="0"/>
              <a:t>Name: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</a:t>
            </a:r>
            <a:r>
              <a:rPr lang="en-US" dirty="0" err="1" smtClean="0">
                <a:solidFill>
                  <a:srgbClr val="0070C0"/>
                </a:solidFill>
              </a:rPr>
              <a:t>Chunyi</a:t>
            </a:r>
            <a:r>
              <a:rPr lang="en-US" dirty="0" smtClean="0">
                <a:solidFill>
                  <a:srgbClr val="0070C0"/>
                </a:solidFill>
              </a:rPr>
              <a:t> Peng</a:t>
            </a:r>
          </a:p>
          <a:p>
            <a:pPr>
              <a:lnSpc>
                <a:spcPct val="120000"/>
              </a:lnSpc>
              <a:buClrTx/>
              <a:buSzTx/>
            </a:pPr>
            <a:r>
              <a:rPr lang="en-US" dirty="0" smtClean="0"/>
              <a:t>Affiliation: </a:t>
            </a:r>
            <a:r>
              <a:rPr lang="en-US" dirty="0">
                <a:solidFill>
                  <a:srgbClr val="0070C0"/>
                </a:solidFill>
              </a:rPr>
              <a:t>assistant </a:t>
            </a:r>
            <a:r>
              <a:rPr lang="en-US" dirty="0" smtClean="0">
                <a:solidFill>
                  <a:srgbClr val="0070C0"/>
                </a:solidFill>
              </a:rPr>
              <a:t>Prof, </a:t>
            </a:r>
            <a:r>
              <a:rPr lang="en-US" dirty="0" err="1" smtClean="0">
                <a:solidFill>
                  <a:srgbClr val="0070C0"/>
                </a:solidFill>
              </a:rPr>
              <a:t>CS@Purdue</a:t>
            </a:r>
            <a:r>
              <a:rPr lang="en-US" dirty="0" smtClean="0">
                <a:solidFill>
                  <a:srgbClr val="0070C0"/>
                </a:solidFill>
              </a:rPr>
              <a:t> University</a:t>
            </a:r>
          </a:p>
          <a:p>
            <a:pPr lvl="1">
              <a:lnSpc>
                <a:spcPct val="120000"/>
              </a:lnSpc>
              <a:buClrTx/>
              <a:buSzTx/>
            </a:pPr>
            <a:r>
              <a:rPr lang="en-US" dirty="0" smtClean="0">
                <a:solidFill>
                  <a:srgbClr val="0070C0"/>
                </a:solidFill>
              </a:rPr>
              <a:t>2013/08~2017/08</a:t>
            </a:r>
            <a:r>
              <a:rPr lang="en-US" dirty="0">
                <a:solidFill>
                  <a:srgbClr val="0070C0"/>
                </a:solidFill>
              </a:rPr>
              <a:t>, Assistant professor </a:t>
            </a:r>
            <a:r>
              <a:rPr lang="en-US" dirty="0" smtClean="0">
                <a:solidFill>
                  <a:srgbClr val="0070C0"/>
                </a:solidFill>
              </a:rPr>
              <a:t>@Ohio State</a:t>
            </a:r>
          </a:p>
          <a:p>
            <a:pPr lvl="1">
              <a:lnSpc>
                <a:spcPct val="120000"/>
              </a:lnSpc>
              <a:buClrTx/>
              <a:buSzTx/>
            </a:pPr>
            <a:r>
              <a:rPr lang="en-US" dirty="0" smtClean="0">
                <a:solidFill>
                  <a:srgbClr val="0070C0"/>
                </a:solidFill>
              </a:rPr>
              <a:t>2009/09~2013/06, PhD @ UCLA</a:t>
            </a:r>
            <a:endParaRPr lang="en-US" dirty="0">
              <a:solidFill>
                <a:srgbClr val="0070C0"/>
              </a:solidFill>
            </a:endParaRPr>
          </a:p>
          <a:p>
            <a:pPr>
              <a:lnSpc>
                <a:spcPct val="120000"/>
              </a:lnSpc>
              <a:buClrTx/>
              <a:buSzTx/>
            </a:pPr>
            <a:r>
              <a:rPr lang="en-US" dirty="0" smtClean="0"/>
              <a:t>Research interests &amp; projects</a:t>
            </a:r>
          </a:p>
          <a:p>
            <a:pPr lvl="1">
              <a:lnSpc>
                <a:spcPct val="120000"/>
              </a:lnSpc>
              <a:buClrTx/>
              <a:buSzTx/>
            </a:pPr>
            <a:r>
              <a:rPr lang="en-US" dirty="0" smtClean="0">
                <a:solidFill>
                  <a:srgbClr val="0070C0"/>
                </a:solidFill>
              </a:rPr>
              <a:t>Innovating 5G/4G network access: performance &amp; reliability &amp; security</a:t>
            </a:r>
          </a:p>
          <a:p>
            <a:pPr lvl="1">
              <a:lnSpc>
                <a:spcPct val="120000"/>
              </a:lnSpc>
              <a:buClrTx/>
              <a:buSzTx/>
            </a:pPr>
            <a:r>
              <a:rPr lang="en-US" dirty="0" smtClean="0">
                <a:solidFill>
                  <a:srgbClr val="0070C0"/>
                </a:solidFill>
              </a:rPr>
              <a:t>Project: Mobile network intelligence (networking, data, AI, PL)</a:t>
            </a:r>
            <a:endParaRPr lang="en-US" dirty="0" smtClean="0"/>
          </a:p>
          <a:p>
            <a:pPr>
              <a:lnSpc>
                <a:spcPct val="120000"/>
              </a:lnSpc>
              <a:buClrTx/>
              <a:buSzTx/>
            </a:pPr>
            <a:r>
              <a:rPr lang="en-US" dirty="0" smtClean="0"/>
              <a:t>Expectation (Mission)</a:t>
            </a:r>
          </a:p>
          <a:p>
            <a:pPr lvl="1">
              <a:lnSpc>
                <a:spcPct val="120000"/>
              </a:lnSpc>
              <a:buClrTx/>
              <a:buSzTx/>
            </a:pPr>
            <a:r>
              <a:rPr lang="en-US" dirty="0" smtClean="0">
                <a:solidFill>
                  <a:srgbClr val="0070C0"/>
                </a:solidFill>
              </a:rPr>
              <a:t>Towards an open and growing community on mobile networking system research </a:t>
            </a:r>
          </a:p>
          <a:p>
            <a:pPr>
              <a:lnSpc>
                <a:spcPct val="120000"/>
              </a:lnSpc>
              <a:buClrTx/>
              <a:buSzTx/>
            </a:pPr>
            <a:r>
              <a:rPr lang="en-US" dirty="0" smtClean="0"/>
              <a:t>One hobby or fun fact</a:t>
            </a:r>
          </a:p>
          <a:p>
            <a:pPr lvl="1">
              <a:lnSpc>
                <a:spcPct val="120000"/>
              </a:lnSpc>
              <a:buClrTx/>
              <a:buSzTx/>
            </a:pPr>
            <a:r>
              <a:rPr lang="en-US" dirty="0" smtClean="0">
                <a:solidFill>
                  <a:srgbClr val="0070C0"/>
                </a:solidFill>
              </a:rPr>
              <a:t>Hiking/camping; Highest footprint so far: around 17,300 </a:t>
            </a:r>
            <a:r>
              <a:rPr lang="en-US" dirty="0" err="1" smtClean="0">
                <a:solidFill>
                  <a:srgbClr val="0070C0"/>
                </a:solidFill>
              </a:rPr>
              <a:t>ft</a:t>
            </a:r>
            <a:r>
              <a:rPr lang="en-US" dirty="0" smtClean="0">
                <a:solidFill>
                  <a:srgbClr val="0070C0"/>
                </a:solidFill>
              </a:rPr>
              <a:t> (5300m) </a:t>
            </a:r>
            <a:r>
              <a:rPr lang="en-US" dirty="0">
                <a:solidFill>
                  <a:srgbClr val="0070C0"/>
                </a:solidFill>
              </a:rPr>
              <a:t>in Mount </a:t>
            </a:r>
            <a:r>
              <a:rPr lang="en-US" dirty="0" smtClean="0">
                <a:solidFill>
                  <a:srgbClr val="0070C0"/>
                </a:solidFill>
              </a:rPr>
              <a:t>Everest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5088" y="-1"/>
            <a:ext cx="2156912" cy="287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871538"/>
          </a:xfrm>
        </p:spPr>
        <p:txBody>
          <a:bodyPr/>
          <a:lstStyle/>
          <a:p>
            <a:r>
              <a:rPr lang="en-US" dirty="0" smtClean="0"/>
              <a:t>Sample Logs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0566" y="6352143"/>
            <a:ext cx="109132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\sample-log\diag_log_20180825_102518_e455f102bb24b19902171144cd5f1290_Google-PixelXL_21630.mi2log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19" y="-1"/>
            <a:ext cx="1032076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5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379095" y="1169468"/>
            <a:ext cx="9463790" cy="2387600"/>
          </a:xfrm>
        </p:spPr>
        <p:txBody>
          <a:bodyPr/>
          <a:lstStyle/>
          <a:p>
            <a:r>
              <a:rPr lang="en-US" dirty="0" smtClean="0"/>
              <a:t>How Do We Really Achieve It?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32085" y="4995994"/>
            <a:ext cx="10957810" cy="790731"/>
          </a:xfrm>
        </p:spPr>
        <p:txBody>
          <a:bodyPr>
            <a:noAutofit/>
          </a:bodyPr>
          <a:lstStyle/>
          <a:p>
            <a:r>
              <a:rPr lang="en-US" sz="2800" smtClean="0">
                <a:solidFill>
                  <a:srgbClr val="0070C0"/>
                </a:solidFill>
              </a:rPr>
              <a:t>Thanks to sample </a:t>
            </a:r>
            <a:r>
              <a:rPr lang="en-US" sz="2800">
                <a:solidFill>
                  <a:srgbClr val="0070C0"/>
                </a:solidFill>
              </a:rPr>
              <a:t>codes from the MobileInsight Team</a:t>
            </a:r>
          </a:p>
          <a:p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81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Message Parser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\sample-codes\...\</a:t>
            </a:r>
            <a:r>
              <a:rPr lang="en-US" dirty="0" err="1" smtClean="0"/>
              <a:t>example_pdcp.py</a:t>
            </a:r>
            <a:endParaRPr lang="en-US" dirty="0" smtClean="0"/>
          </a:p>
          <a:p>
            <a:pPr lvl="1"/>
            <a:r>
              <a:rPr lang="en-US" dirty="0" smtClean="0"/>
              <a:t>Extensible to any message supported by MI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Run it yourself</a:t>
            </a:r>
          </a:p>
          <a:p>
            <a:pPr lvl="1"/>
            <a:r>
              <a:rPr lang="en-US" dirty="0" smtClean="0"/>
              <a:t>python </a:t>
            </a:r>
            <a:r>
              <a:rPr lang="en-US" dirty="0" err="1" smtClean="0"/>
              <a:t>example_pdcp.py</a:t>
            </a:r>
            <a:r>
              <a:rPr lang="en-US" dirty="0" smtClean="0"/>
              <a:t> offline_log_example.mi2log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2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Sample (For Your Reference)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34781" y="935622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Times New Roman" charset="0"/>
              </a:rPr>
              <a:t>&lt;?xml version="1.0" ?&gt;</a:t>
            </a:r>
          </a:p>
          <a:p>
            <a:r>
              <a:rPr lang="en-US" dirty="0" smtClean="0">
                <a:latin typeface="Calibri" charset="0"/>
                <a:ea typeface="Calibri" charset="0"/>
                <a:cs typeface="Times New Roman" charset="0"/>
              </a:rPr>
              <a:t>&lt;</a:t>
            </a:r>
            <a:r>
              <a:rPr lang="en-US" dirty="0" err="1" smtClean="0">
                <a:latin typeface="Calibri" charset="0"/>
                <a:ea typeface="Calibri" charset="0"/>
                <a:cs typeface="Times New Roman" charset="0"/>
              </a:rPr>
              <a:t>dm_log_packet</a:t>
            </a:r>
            <a:r>
              <a:rPr lang="en-US" dirty="0" smtClean="0">
                <a:latin typeface="Calibri" charset="0"/>
                <a:ea typeface="Calibri" charset="0"/>
                <a:cs typeface="Times New Roman" charset="0"/>
              </a:rPr>
              <a:t>&gt;</a:t>
            </a:r>
          </a:p>
          <a:p>
            <a:r>
              <a:rPr lang="en-US" dirty="0" smtClean="0">
                <a:latin typeface="Calibri" charset="0"/>
                <a:ea typeface="Calibri" charset="0"/>
                <a:cs typeface="Times New Roman" charset="0"/>
              </a:rPr>
              <a:t> &lt;pair key="</a:t>
            </a:r>
            <a:r>
              <a:rPr lang="en-US" dirty="0" err="1" smtClean="0">
                <a:latin typeface="Calibri" charset="0"/>
                <a:ea typeface="Calibri" charset="0"/>
                <a:cs typeface="Times New Roman" charset="0"/>
              </a:rPr>
              <a:t>log_msg_len</a:t>
            </a:r>
            <a:r>
              <a:rPr lang="en-US" dirty="0" smtClean="0">
                <a:latin typeface="Calibri" charset="0"/>
                <a:ea typeface="Calibri" charset="0"/>
                <a:cs typeface="Times New Roman" charset="0"/>
              </a:rPr>
              <a:t>"&gt;72&lt;/pair&gt;</a:t>
            </a:r>
          </a:p>
          <a:p>
            <a:r>
              <a:rPr lang="en-US" dirty="0" smtClean="0">
                <a:latin typeface="Calibri" charset="0"/>
                <a:ea typeface="Calibri" charset="0"/>
                <a:cs typeface="Times New Roman" charset="0"/>
              </a:rPr>
              <a:t> &lt;pair key="</a:t>
            </a:r>
            <a:r>
              <a:rPr lang="en-US" dirty="0" err="1" smtClean="0">
                <a:latin typeface="Calibri" charset="0"/>
                <a:ea typeface="Calibri" charset="0"/>
                <a:cs typeface="Times New Roman" charset="0"/>
              </a:rPr>
              <a:t>type_id</a:t>
            </a:r>
            <a:r>
              <a:rPr lang="en-US" dirty="0" smtClean="0">
                <a:latin typeface="Calibri" charset="0"/>
                <a:ea typeface="Calibri" charset="0"/>
                <a:cs typeface="Times New Roman" charset="0"/>
              </a:rPr>
              <a:t>"&gt;</a:t>
            </a:r>
            <a:r>
              <a:rPr lang="en-US" dirty="0" err="1" smtClean="0">
                <a:latin typeface="Calibri" charset="0"/>
                <a:ea typeface="Calibri" charset="0"/>
                <a:cs typeface="Times New Roman" charset="0"/>
              </a:rPr>
              <a:t>LTE_PDCP_UL_Cipher_Data_PDU</a:t>
            </a:r>
            <a:r>
              <a:rPr lang="en-US" dirty="0" smtClean="0">
                <a:latin typeface="Calibri" charset="0"/>
                <a:ea typeface="Calibri" charset="0"/>
                <a:cs typeface="Times New Roman" charset="0"/>
              </a:rPr>
              <a:t>&lt;/pair&gt;</a:t>
            </a:r>
          </a:p>
          <a:p>
            <a:r>
              <a:rPr lang="en-US" dirty="0" smtClean="0">
                <a:latin typeface="Calibri" charset="0"/>
                <a:ea typeface="Calibri" charset="0"/>
                <a:cs typeface="Times New Roman" charset="0"/>
              </a:rPr>
              <a:t> &lt;pair key="timestamp"&gt;2016-03-23 21:55:49.366944&lt;/pair&gt;</a:t>
            </a:r>
          </a:p>
          <a:p>
            <a:r>
              <a:rPr lang="en-US" dirty="0" smtClean="0">
                <a:latin typeface="Calibri" charset="0"/>
                <a:ea typeface="Calibri" charset="0"/>
                <a:cs typeface="Times New Roman" charset="0"/>
              </a:rPr>
              <a:t> &lt;pair key="Version"&gt;1&lt;/pair&gt;</a:t>
            </a:r>
          </a:p>
          <a:p>
            <a:r>
              <a:rPr lang="en-US" dirty="0" smtClean="0">
                <a:latin typeface="Calibri" charset="0"/>
                <a:ea typeface="Calibri" charset="0"/>
                <a:cs typeface="Times New Roman" charset="0"/>
              </a:rPr>
              <a:t> &lt;pair key="</a:t>
            </a:r>
            <a:r>
              <a:rPr lang="en-US" dirty="0" err="1" smtClean="0">
                <a:latin typeface="Calibri" charset="0"/>
                <a:ea typeface="Calibri" charset="0"/>
                <a:cs typeface="Times New Roman" charset="0"/>
              </a:rPr>
              <a:t>Num</a:t>
            </a:r>
            <a:r>
              <a:rPr lang="en-US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US" dirty="0" err="1" smtClean="0">
                <a:latin typeface="Calibri" charset="0"/>
                <a:ea typeface="Calibri" charset="0"/>
                <a:cs typeface="Times New Roman" charset="0"/>
              </a:rPr>
              <a:t>Subpkts</a:t>
            </a:r>
            <a:r>
              <a:rPr lang="en-US" dirty="0" smtClean="0">
                <a:latin typeface="Calibri" charset="0"/>
                <a:ea typeface="Calibri" charset="0"/>
                <a:cs typeface="Times New Roman" charset="0"/>
              </a:rPr>
              <a:t>"&gt;1&lt;/pair&gt;</a:t>
            </a:r>
          </a:p>
          <a:p>
            <a:r>
              <a:rPr lang="en-US" dirty="0" smtClean="0">
                <a:latin typeface="Calibri" charset="0"/>
                <a:ea typeface="Calibri" charset="0"/>
                <a:cs typeface="Times New Roman" charset="0"/>
              </a:rPr>
              <a:t> &lt;pair key="</a:t>
            </a:r>
            <a:r>
              <a:rPr lang="en-US" dirty="0" err="1" smtClean="0">
                <a:latin typeface="Calibri" charset="0"/>
                <a:ea typeface="Calibri" charset="0"/>
                <a:cs typeface="Times New Roman" charset="0"/>
              </a:rPr>
              <a:t>Subpackets</a:t>
            </a:r>
            <a:r>
              <a:rPr lang="en-US" dirty="0" smtClean="0">
                <a:latin typeface="Calibri" charset="0"/>
                <a:ea typeface="Calibri" charset="0"/>
                <a:cs typeface="Times New Roman" charset="0"/>
              </a:rPr>
              <a:t>" type="list"&gt;</a:t>
            </a:r>
          </a:p>
          <a:p>
            <a:r>
              <a:rPr lang="en-US" dirty="0" smtClean="0">
                <a:latin typeface="Calibri" charset="0"/>
                <a:ea typeface="Calibri" charset="0"/>
                <a:cs typeface="Times New Roman" charset="0"/>
              </a:rPr>
              <a:t>  &lt;list&gt;</a:t>
            </a:r>
          </a:p>
          <a:p>
            <a:r>
              <a:rPr lang="en-US" dirty="0" smtClean="0">
                <a:latin typeface="Calibri" charset="0"/>
                <a:ea typeface="Calibri" charset="0"/>
                <a:cs typeface="Times New Roman" charset="0"/>
              </a:rPr>
              <a:t>   &lt;item type="</a:t>
            </a:r>
            <a:r>
              <a:rPr lang="en-US" dirty="0" err="1" smtClean="0">
                <a:latin typeface="Calibri" charset="0"/>
                <a:ea typeface="Calibri" charset="0"/>
                <a:cs typeface="Times New Roman" charset="0"/>
              </a:rPr>
              <a:t>dict</a:t>
            </a:r>
            <a:r>
              <a:rPr lang="en-US" dirty="0" smtClean="0">
                <a:latin typeface="Calibri" charset="0"/>
                <a:ea typeface="Calibri" charset="0"/>
                <a:cs typeface="Times New Roman" charset="0"/>
              </a:rPr>
              <a:t>"&gt;</a:t>
            </a:r>
          </a:p>
          <a:p>
            <a:r>
              <a:rPr lang="en-US" dirty="0" smtClean="0">
                <a:latin typeface="Calibri" charset="0"/>
                <a:ea typeface="Calibri" charset="0"/>
                <a:cs typeface="Times New Roman" charset="0"/>
              </a:rPr>
              <a:t>    &lt;</a:t>
            </a:r>
            <a:r>
              <a:rPr lang="en-US" dirty="0" err="1" smtClean="0">
                <a:latin typeface="Calibri" charset="0"/>
                <a:ea typeface="Calibri" charset="0"/>
                <a:cs typeface="Times New Roman" charset="0"/>
              </a:rPr>
              <a:t>dict</a:t>
            </a:r>
            <a:r>
              <a:rPr lang="en-US" dirty="0" smtClean="0">
                <a:latin typeface="Calibri" charset="0"/>
                <a:ea typeface="Calibri" charset="0"/>
                <a:cs typeface="Times New Roman" charset="0"/>
              </a:rPr>
              <a:t>&gt;</a:t>
            </a:r>
          </a:p>
          <a:p>
            <a:r>
              <a:rPr lang="en-US" dirty="0" smtClean="0">
                <a:latin typeface="Calibri" charset="0"/>
                <a:ea typeface="Calibri" charset="0"/>
                <a:cs typeface="Times New Roman" charset="0"/>
              </a:rPr>
              <a:t>     &lt;pair key="</a:t>
            </a:r>
            <a:r>
              <a:rPr lang="en-US" dirty="0" err="1" smtClean="0">
                <a:latin typeface="Calibri" charset="0"/>
                <a:ea typeface="Calibri" charset="0"/>
                <a:cs typeface="Times New Roman" charset="0"/>
              </a:rPr>
              <a:t>Subpacket</a:t>
            </a:r>
            <a:r>
              <a:rPr lang="en-US" dirty="0" smtClean="0">
                <a:latin typeface="Calibri" charset="0"/>
                <a:ea typeface="Calibri" charset="0"/>
                <a:cs typeface="Times New Roman" charset="0"/>
              </a:rPr>
              <a:t> ID"&gt;195&lt;/pair&gt;</a:t>
            </a:r>
          </a:p>
          <a:p>
            <a:r>
              <a:rPr lang="en-US" dirty="0" smtClean="0">
                <a:latin typeface="Calibri" charset="0"/>
                <a:ea typeface="Calibri" charset="0"/>
                <a:cs typeface="Times New Roman" charset="0"/>
              </a:rPr>
              <a:t>     ...</a:t>
            </a:r>
          </a:p>
          <a:p>
            <a:r>
              <a:rPr lang="en-US" b="1" dirty="0" smtClean="0">
                <a:solidFill>
                  <a:srgbClr val="0070C0"/>
                </a:solidFill>
                <a:latin typeface="Calibri" charset="0"/>
                <a:ea typeface="Calibri" charset="0"/>
                <a:cs typeface="Times New Roman" charset="0"/>
              </a:rPr>
              <a:t>     &lt;pair key="</a:t>
            </a:r>
            <a:r>
              <a:rPr lang="en-US" b="1" dirty="0" err="1" smtClean="0">
                <a:solidFill>
                  <a:srgbClr val="0070C0"/>
                </a:solidFill>
                <a:latin typeface="Calibri" charset="0"/>
                <a:ea typeface="Calibri" charset="0"/>
                <a:cs typeface="Times New Roman" charset="0"/>
              </a:rPr>
              <a:t>Num</a:t>
            </a:r>
            <a:r>
              <a:rPr lang="en-US" b="1" dirty="0" smtClean="0">
                <a:solidFill>
                  <a:srgbClr val="0070C0"/>
                </a:solidFill>
                <a:latin typeface="Calibri" charset="0"/>
                <a:ea typeface="Calibri" charset="0"/>
                <a:cs typeface="Times New Roman" charset="0"/>
              </a:rPr>
              <a:t> PDUs"&gt;1&lt;/pair&gt;</a:t>
            </a:r>
          </a:p>
          <a:p>
            <a:r>
              <a:rPr lang="en-US" dirty="0" smtClean="0">
                <a:latin typeface="Calibri" charset="0"/>
                <a:ea typeface="Calibri" charset="0"/>
                <a:cs typeface="Times New Roman" charset="0"/>
              </a:rPr>
              <a:t>     &lt;pair key="PDCPUL CIPH DATA" type="list"&gt;</a:t>
            </a:r>
          </a:p>
          <a:p>
            <a:r>
              <a:rPr lang="en-US" dirty="0" smtClean="0">
                <a:latin typeface="Calibri" charset="0"/>
                <a:ea typeface="Calibri" charset="0"/>
                <a:cs typeface="Times New Roman" charset="0"/>
              </a:rPr>
              <a:t>      </a:t>
            </a:r>
            <a:endParaRPr lang="en-US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65562" y="1920162"/>
            <a:ext cx="539645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Times New Roman" charset="0"/>
              </a:rPr>
              <a:t>&lt;list&gt;</a:t>
            </a:r>
          </a:p>
          <a:p>
            <a:r>
              <a:rPr lang="en-US" dirty="0">
                <a:latin typeface="Calibri" charset="0"/>
                <a:ea typeface="Calibri" charset="0"/>
                <a:cs typeface="Times New Roman" charset="0"/>
              </a:rPr>
              <a:t>       &lt;item type="</a:t>
            </a:r>
            <a:r>
              <a:rPr lang="en-US" dirty="0" err="1">
                <a:latin typeface="Calibri" charset="0"/>
                <a:ea typeface="Calibri" charset="0"/>
                <a:cs typeface="Times New Roman" charset="0"/>
              </a:rPr>
              <a:t>dict</a:t>
            </a:r>
            <a:r>
              <a:rPr lang="en-US" dirty="0">
                <a:latin typeface="Calibri" charset="0"/>
                <a:ea typeface="Calibri" charset="0"/>
                <a:cs typeface="Times New Roman" charset="0"/>
              </a:rPr>
              <a:t>"&gt;</a:t>
            </a:r>
          </a:p>
          <a:p>
            <a:r>
              <a:rPr lang="en-US" dirty="0">
                <a:latin typeface="Calibri" charset="0"/>
                <a:ea typeface="Calibri" charset="0"/>
                <a:cs typeface="Times New Roman" charset="0"/>
              </a:rPr>
              <a:t>        &lt;</a:t>
            </a:r>
            <a:r>
              <a:rPr lang="en-US" dirty="0" err="1">
                <a:latin typeface="Calibri" charset="0"/>
                <a:ea typeface="Calibri" charset="0"/>
                <a:cs typeface="Times New Roman" charset="0"/>
              </a:rPr>
              <a:t>dict</a:t>
            </a:r>
            <a:r>
              <a:rPr lang="en-US" dirty="0">
                <a:latin typeface="Calibri" charset="0"/>
                <a:ea typeface="Calibri" charset="0"/>
                <a:cs typeface="Times New Roman" charset="0"/>
              </a:rPr>
              <a:t>&gt;</a:t>
            </a:r>
          </a:p>
          <a:p>
            <a:r>
              <a:rPr lang="en-US" dirty="0">
                <a:latin typeface="Calibri" charset="0"/>
                <a:ea typeface="Calibri" charset="0"/>
                <a:cs typeface="Times New Roman" charset="0"/>
              </a:rPr>
              <a:t>         &lt;pair key="</a:t>
            </a:r>
            <a:r>
              <a:rPr lang="en-US" dirty="0" err="1">
                <a:latin typeface="Calibri" charset="0"/>
                <a:ea typeface="Calibri" charset="0"/>
                <a:cs typeface="Times New Roman" charset="0"/>
              </a:rPr>
              <a:t>Cfg</a:t>
            </a:r>
            <a:r>
              <a:rPr lang="en-US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US" dirty="0" err="1">
                <a:latin typeface="Calibri" charset="0"/>
                <a:ea typeface="Calibri" charset="0"/>
                <a:cs typeface="Times New Roman" charset="0"/>
              </a:rPr>
              <a:t>Idx</a:t>
            </a:r>
            <a:r>
              <a:rPr lang="en-US" dirty="0">
                <a:latin typeface="Calibri" charset="0"/>
                <a:ea typeface="Calibri" charset="0"/>
                <a:cs typeface="Times New Roman" charset="0"/>
              </a:rPr>
              <a:t>"&gt;33&lt;/pair&gt;</a:t>
            </a:r>
          </a:p>
          <a:p>
            <a:r>
              <a:rPr lang="en-US" dirty="0">
                <a:latin typeface="Calibri" charset="0"/>
                <a:ea typeface="Calibri" charset="0"/>
                <a:cs typeface="Times New Roman" charset="0"/>
              </a:rPr>
              <a:t>         &lt;pair key="Mode"&gt;AM&lt;/pair&gt;</a:t>
            </a:r>
          </a:p>
          <a:p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Times New Roman" charset="0"/>
              </a:rPr>
              <a:t>         &lt;pair key="SN Length"&gt;5 bit&lt;/pair&gt;</a:t>
            </a:r>
          </a:p>
          <a:p>
            <a:r>
              <a:rPr lang="en-US" dirty="0">
                <a:latin typeface="Calibri" charset="0"/>
                <a:ea typeface="Calibri" charset="0"/>
                <a:cs typeface="Times New Roman" charset="0"/>
              </a:rPr>
              <a:t>         &lt;pair key="Bearer ID"&gt;0&lt;/pair&gt;</a:t>
            </a:r>
          </a:p>
          <a:p>
            <a:r>
              <a:rPr lang="en-US" dirty="0">
                <a:latin typeface="Calibri" charset="0"/>
                <a:ea typeface="Calibri" charset="0"/>
                <a:cs typeface="Times New Roman" charset="0"/>
              </a:rPr>
              <a:t>         &lt;pair key="Valid PDU"&gt;Yes&lt;/pair&gt;</a:t>
            </a:r>
          </a:p>
          <a:p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Times New Roman" charset="0"/>
              </a:rPr>
              <a:t>         &lt;pair key="PDU Size"&gt;132&lt;/pair&gt;</a:t>
            </a:r>
          </a:p>
          <a:p>
            <a:r>
              <a:rPr lang="en-US" dirty="0">
                <a:latin typeface="Calibri" charset="0"/>
                <a:ea typeface="Calibri" charset="0"/>
                <a:cs typeface="Times New Roman" charset="0"/>
              </a:rPr>
              <a:t>         &lt;pair key="Logged Bytes"&gt;3&lt;/pair&gt;</a:t>
            </a:r>
          </a:p>
          <a:p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Times New Roman" charset="0"/>
              </a:rPr>
              <a:t>         &lt;pair key="Sub FN"&gt;6&lt;/pair&gt;</a:t>
            </a:r>
          </a:p>
          <a:p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Times New Roman" charset="0"/>
              </a:rPr>
              <a:t>         &lt;pair key="Sys FN"&gt;574&lt;/pair&gt;</a:t>
            </a:r>
          </a:p>
          <a:p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Times New Roman" charset="0"/>
              </a:rPr>
              <a:t>         &lt;pair key="SN"&gt;0&lt;/pair&gt;</a:t>
            </a:r>
          </a:p>
          <a:p>
            <a:r>
              <a:rPr lang="en-US" dirty="0">
                <a:latin typeface="Calibri" charset="0"/>
                <a:ea typeface="Calibri" charset="0"/>
                <a:cs typeface="Times New Roman" charset="0"/>
              </a:rPr>
              <a:t>        &lt;/</a:t>
            </a:r>
            <a:r>
              <a:rPr lang="en-US" dirty="0" err="1">
                <a:latin typeface="Calibri" charset="0"/>
                <a:ea typeface="Calibri" charset="0"/>
                <a:cs typeface="Times New Roman" charset="0"/>
              </a:rPr>
              <a:t>dict</a:t>
            </a:r>
            <a:r>
              <a:rPr lang="en-US" dirty="0">
                <a:latin typeface="Calibri" charset="0"/>
                <a:ea typeface="Calibri" charset="0"/>
                <a:cs typeface="Times New Roman" charset="0"/>
              </a:rPr>
              <a:t>&gt;</a:t>
            </a:r>
          </a:p>
          <a:p>
            <a:r>
              <a:rPr lang="en-US" dirty="0">
                <a:latin typeface="Calibri" charset="0"/>
                <a:ea typeface="Calibri" charset="0"/>
                <a:cs typeface="Times New Roman" charset="0"/>
              </a:rPr>
              <a:t>       ...</a:t>
            </a:r>
          </a:p>
          <a:p>
            <a:r>
              <a:rPr lang="en-US" dirty="0">
                <a:latin typeface="Calibri" charset="0"/>
                <a:ea typeface="Calibri" charset="0"/>
                <a:cs typeface="Times New Roman" charset="0"/>
              </a:rPr>
              <a:t>&lt;/</a:t>
            </a:r>
            <a:r>
              <a:rPr lang="en-US" dirty="0" err="1">
                <a:latin typeface="Calibri" charset="0"/>
                <a:ea typeface="Calibri" charset="0"/>
                <a:cs typeface="Times New Roman" charset="0"/>
              </a:rPr>
              <a:t>dm_log_packet</a:t>
            </a:r>
            <a:r>
              <a:rPr lang="en-US" dirty="0" smtClean="0">
                <a:latin typeface="Calibri" charset="0"/>
                <a:ea typeface="Calibri" charset="0"/>
                <a:cs typeface="Times New Roman" charset="0"/>
              </a:rPr>
              <a:t>&gt;</a:t>
            </a:r>
          </a:p>
          <a:p>
            <a:r>
              <a:rPr lang="mr-IN" dirty="0" smtClean="0">
                <a:latin typeface="Calibri" charset="0"/>
                <a:ea typeface="Calibri" charset="0"/>
                <a:cs typeface="Times New Roman" charset="0"/>
              </a:rPr>
              <a:t>…</a:t>
            </a:r>
            <a:endParaRPr lang="en-US" dirty="0" smtClean="0">
              <a:latin typeface="Calibri" charset="0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7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Latency Analyzers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Sample codes: \sample-codes\</a:t>
            </a:r>
            <a:r>
              <a:rPr lang="en-US" dirty="0" err="1" smtClean="0"/>
              <a:t>weblatency</a:t>
            </a:r>
            <a:r>
              <a:rPr lang="en-US" dirty="0" smtClean="0"/>
              <a:t>\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Actually used for </a:t>
            </a:r>
            <a:r>
              <a:rPr lang="en-US" dirty="0" err="1" smtClean="0"/>
              <a:t>WebLatency</a:t>
            </a:r>
            <a:r>
              <a:rPr lang="en-US" dirty="0" smtClean="0"/>
              <a:t> task in MI-LAB</a:t>
            </a:r>
          </a:p>
          <a:p>
            <a:pPr lvl="1">
              <a:lnSpc>
                <a:spcPct val="120000"/>
              </a:lnSpc>
            </a:pPr>
            <a:r>
              <a:rPr lang="en-US" b="1" dirty="0" smtClean="0"/>
              <a:t>What messages are used?</a:t>
            </a:r>
          </a:p>
          <a:p>
            <a:pPr lvl="2">
              <a:lnSpc>
                <a:spcPct val="120000"/>
              </a:lnSpc>
            </a:pPr>
            <a:r>
              <a:rPr lang="en-US" dirty="0" smtClean="0"/>
              <a:t> </a:t>
            </a:r>
            <a:r>
              <a:rPr lang="en-US" dirty="0" err="1" smtClean="0"/>
              <a:t>ul_lat_alyzr.py</a:t>
            </a:r>
            <a:endParaRPr lang="en-US" dirty="0" smtClean="0"/>
          </a:p>
          <a:p>
            <a:pPr lvl="3">
              <a:lnSpc>
                <a:spcPct val="120000"/>
              </a:lnSpc>
            </a:pPr>
            <a:r>
              <a:rPr lang="en-US" dirty="0" err="1">
                <a:solidFill>
                  <a:srgbClr val="0070C0"/>
                </a:solidFill>
              </a:rPr>
              <a:t>source.enable_log</a:t>
            </a:r>
            <a:r>
              <a:rPr lang="en-US" dirty="0">
                <a:solidFill>
                  <a:srgbClr val="0070C0"/>
                </a:solidFill>
              </a:rPr>
              <a:t>("</a:t>
            </a:r>
            <a:r>
              <a:rPr lang="en-US" dirty="0" err="1">
                <a:solidFill>
                  <a:srgbClr val="0070C0"/>
                </a:solidFill>
              </a:rPr>
              <a:t>LTE_RRC_OTA_Packet</a:t>
            </a:r>
            <a:r>
              <a:rPr lang="en-US" dirty="0">
                <a:solidFill>
                  <a:srgbClr val="0070C0"/>
                </a:solidFill>
              </a:rPr>
              <a:t>")        </a:t>
            </a:r>
            <a:r>
              <a:rPr lang="en-US" dirty="0" err="1">
                <a:solidFill>
                  <a:srgbClr val="0070C0"/>
                </a:solidFill>
              </a:rPr>
              <a:t>source.enable_log</a:t>
            </a:r>
            <a:r>
              <a:rPr lang="en-US" dirty="0">
                <a:solidFill>
                  <a:srgbClr val="0070C0"/>
                </a:solidFill>
              </a:rPr>
              <a:t>("</a:t>
            </a:r>
            <a:r>
              <a:rPr lang="en-US" dirty="0" err="1">
                <a:solidFill>
                  <a:srgbClr val="0070C0"/>
                </a:solidFill>
              </a:rPr>
              <a:t>LTE_NAS_EMM_OTA_Outgoing_Packet</a:t>
            </a:r>
            <a:r>
              <a:rPr lang="en-US" dirty="0">
                <a:solidFill>
                  <a:srgbClr val="0070C0"/>
                </a:solidFill>
              </a:rPr>
              <a:t>")        </a:t>
            </a:r>
            <a:r>
              <a:rPr lang="en-US" dirty="0" err="1">
                <a:solidFill>
                  <a:srgbClr val="0070C0"/>
                </a:solidFill>
              </a:rPr>
              <a:t>source.enable_log</a:t>
            </a:r>
            <a:r>
              <a:rPr lang="en-US" dirty="0">
                <a:solidFill>
                  <a:srgbClr val="0070C0"/>
                </a:solidFill>
              </a:rPr>
              <a:t>("</a:t>
            </a:r>
            <a:r>
              <a:rPr lang="en-US" dirty="0" err="1">
                <a:solidFill>
                  <a:srgbClr val="0070C0"/>
                </a:solidFill>
              </a:rPr>
              <a:t>LTE_PDCP_UL_Cipher_Data_PDU</a:t>
            </a:r>
            <a:r>
              <a:rPr lang="en-US" dirty="0">
                <a:solidFill>
                  <a:srgbClr val="0070C0"/>
                </a:solidFill>
              </a:rPr>
              <a:t>")        </a:t>
            </a:r>
            <a:r>
              <a:rPr lang="en-US" dirty="0" err="1">
                <a:solidFill>
                  <a:srgbClr val="0070C0"/>
                </a:solidFill>
              </a:rPr>
              <a:t>source.enable_log</a:t>
            </a:r>
            <a:r>
              <a:rPr lang="en-US" dirty="0">
                <a:solidFill>
                  <a:srgbClr val="0070C0"/>
                </a:solidFill>
              </a:rPr>
              <a:t>("</a:t>
            </a:r>
            <a:r>
              <a:rPr lang="en-US" dirty="0" err="1">
                <a:solidFill>
                  <a:srgbClr val="0070C0"/>
                </a:solidFill>
              </a:rPr>
              <a:t>LTE_RLC_UL_AM_All_PDU</a:t>
            </a:r>
            <a:r>
              <a:rPr lang="en-US" dirty="0">
                <a:solidFill>
                  <a:srgbClr val="0070C0"/>
                </a:solidFill>
              </a:rPr>
              <a:t>")</a:t>
            </a:r>
          </a:p>
          <a:p>
            <a:pPr lvl="2">
              <a:lnSpc>
                <a:spcPct val="120000"/>
              </a:lnSpc>
            </a:pPr>
            <a:r>
              <a:rPr lang="en-US" dirty="0" smtClean="0"/>
              <a:t> </a:t>
            </a:r>
            <a:r>
              <a:rPr lang="en-US" dirty="0" err="1" smtClean="0"/>
              <a:t>ul_mac_lat_alyzr.py</a:t>
            </a:r>
            <a:endParaRPr lang="en-US" dirty="0"/>
          </a:p>
          <a:p>
            <a:pPr lvl="3">
              <a:lnSpc>
                <a:spcPct val="120000"/>
              </a:lnSpc>
            </a:pPr>
            <a:r>
              <a:rPr lang="en-US" dirty="0" err="1">
                <a:solidFill>
                  <a:srgbClr val="0070C0"/>
                </a:solidFill>
              </a:rPr>
              <a:t>source.enable_log</a:t>
            </a:r>
            <a:r>
              <a:rPr lang="en-US" dirty="0">
                <a:solidFill>
                  <a:srgbClr val="0070C0"/>
                </a:solidFill>
              </a:rPr>
              <a:t>("</a:t>
            </a:r>
            <a:r>
              <a:rPr lang="en-US" dirty="0" err="1">
                <a:solidFill>
                  <a:srgbClr val="0070C0"/>
                </a:solidFill>
              </a:rPr>
              <a:t>LTE_MAC_UL_Buffer_Status_Internal</a:t>
            </a:r>
            <a:r>
              <a:rPr lang="en-US" dirty="0" smtClean="0">
                <a:solidFill>
                  <a:srgbClr val="0070C0"/>
                </a:solidFill>
              </a:rPr>
              <a:t>")</a:t>
            </a:r>
          </a:p>
          <a:p>
            <a:pPr lvl="1">
              <a:lnSpc>
                <a:spcPct val="120000"/>
              </a:lnSpc>
            </a:pPr>
            <a:r>
              <a:rPr lang="en-US" b="1" dirty="0" smtClean="0"/>
              <a:t>How to calculate latency?</a:t>
            </a:r>
          </a:p>
          <a:p>
            <a:pPr lvl="2">
              <a:lnSpc>
                <a:spcPct val="120000"/>
              </a:lnSpc>
            </a:pPr>
            <a:r>
              <a:rPr lang="en-US" dirty="0" smtClean="0"/>
              <a:t>State-dependent (multiple messages involved)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 check </a:t>
            </a:r>
            <a:r>
              <a:rPr lang="en-US" dirty="0" err="1" smtClean="0">
                <a:solidFill>
                  <a:srgbClr val="C00000"/>
                </a:solidFill>
              </a:rPr>
              <a:t>wait_delay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olidFill>
                  <a:srgbClr val="C00000"/>
                </a:solidFill>
                <a:sym typeface="Wingdings"/>
              </a:rPr>
              <a:t>self.mapped_pdcp_rlc</a:t>
            </a:r>
            <a:r>
              <a:rPr lang="en-US" dirty="0" smtClean="0">
                <a:solidFill>
                  <a:srgbClr val="C00000"/>
                </a:solidFill>
                <a:sym typeface="Wingdings"/>
              </a:rPr>
              <a:t>[] </a:t>
            </a:r>
            <a:r>
              <a:rPr lang="en-US" dirty="0" smtClean="0">
                <a:sym typeface="Wingdings"/>
              </a:rPr>
              <a:t> </a:t>
            </a:r>
            <a:r>
              <a:rPr lang="mr-IN" dirty="0" smtClean="0">
                <a:sym typeface="Wingdings"/>
              </a:rPr>
              <a:t>…</a:t>
            </a:r>
            <a:endParaRPr lang="en-US" dirty="0" smtClean="0"/>
          </a:p>
          <a:p>
            <a:pPr lvl="2">
              <a:lnSpc>
                <a:spcPct val="120000"/>
              </a:lnSpc>
            </a:pPr>
            <a:r>
              <a:rPr lang="en-US" dirty="0"/>
              <a:t> check </a:t>
            </a:r>
            <a:r>
              <a:rPr lang="en-US" dirty="0">
                <a:solidFill>
                  <a:srgbClr val="C00000"/>
                </a:solidFill>
              </a:rPr>
              <a:t>__</a:t>
            </a:r>
            <a:r>
              <a:rPr lang="en-US" dirty="0" err="1" smtClean="0">
                <a:solidFill>
                  <a:srgbClr val="C00000"/>
                </a:solidFill>
              </a:rPr>
              <a:t>get_time_inter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mr-IN" dirty="0" smtClean="0">
                <a:solidFill>
                  <a:srgbClr val="C00000"/>
                </a:solidFill>
              </a:rPr>
              <a:t>…</a:t>
            </a:r>
            <a:endParaRPr lang="en-US" dirty="0" smtClean="0">
              <a:solidFill>
                <a:srgbClr val="C00000"/>
              </a:solidFill>
            </a:endParaRPr>
          </a:p>
          <a:p>
            <a:pPr lvl="2">
              <a:lnSpc>
                <a:spcPct val="120000"/>
              </a:lnSpc>
            </a:pP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/>
              <a:t>read sample codes and </a:t>
            </a:r>
            <a:r>
              <a:rPr lang="en-US" dirty="0" err="1" smtClean="0"/>
              <a:t>traceback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27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Accomplishment @ Hackathon’18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Project #3: Extract PDCP </a:t>
            </a:r>
            <a:r>
              <a:rPr lang="en-US" dirty="0"/>
              <a:t>latency </a:t>
            </a:r>
            <a:r>
              <a:rPr lang="en-US" dirty="0" smtClean="0"/>
              <a:t>not all </a:t>
            </a:r>
          </a:p>
          <a:p>
            <a:pPr lvl="1"/>
            <a:r>
              <a:rPr lang="en-US" dirty="0" smtClean="0"/>
              <a:t>Start from a scratch (no prior MI dev experience)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two remote members (via Skype conference calls)</a:t>
            </a:r>
          </a:p>
          <a:p>
            <a:pPr lvl="1"/>
            <a:r>
              <a:rPr lang="en-US" dirty="0" smtClean="0"/>
              <a:t>10:30AM-18:30AM (1hr tutorial, 2-2.5hr code study, </a:t>
            </a:r>
            <a:r>
              <a:rPr lang="en-US" b="1" dirty="0" smtClean="0"/>
              <a:t>1.5-2hr </a:t>
            </a:r>
            <a:r>
              <a:rPr lang="en-US" b="1" dirty="0" err="1" smtClean="0"/>
              <a:t>dev+debug</a:t>
            </a:r>
            <a:r>
              <a:rPr lang="en-US" dirty="0" smtClean="0"/>
              <a:t>, 0.5hr break, 0.5hr slide)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Incomplete but functionality demonstrated 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sz="3200" dirty="0" smtClean="0"/>
              <a:t>https</a:t>
            </a:r>
            <a:r>
              <a:rPr lang="en-US" sz="3200" dirty="0"/>
              <a:t>://</a:t>
            </a:r>
            <a:r>
              <a:rPr lang="en-US" sz="3200" dirty="0" err="1"/>
              <a:t>github.com</a:t>
            </a:r>
            <a:r>
              <a:rPr lang="en-US" sz="3200" dirty="0"/>
              <a:t>/</a:t>
            </a:r>
            <a:r>
              <a:rPr lang="en-US" sz="3200" dirty="0" err="1"/>
              <a:t>qdeconinck</a:t>
            </a:r>
            <a:r>
              <a:rPr lang="en-US" sz="3200" dirty="0"/>
              <a:t>/hackathon-2018-mobileinsight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8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Live Demo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56557" y="3337324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88" y="1119578"/>
            <a:ext cx="10477500" cy="57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288" y="1939218"/>
            <a:ext cx="10566400" cy="3403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413058" y="1826963"/>
            <a:ext cx="374312" cy="385528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850784" y="1811001"/>
            <a:ext cx="598315" cy="385528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465229" y="5713205"/>
            <a:ext cx="1170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PDCP</a:t>
            </a:r>
            <a:endParaRPr lang="en-US" sz="280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751841" y="5713207"/>
            <a:ext cx="768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</a:rPr>
              <a:t>E2E</a:t>
            </a:r>
            <a:endParaRPr lang="en-US" sz="2800">
              <a:solidFill>
                <a:schemeClr val="accent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15" name="Straight Arrow Connector 14"/>
          <p:cNvCxnSpPr>
            <a:stCxn id="12" idx="0"/>
          </p:cNvCxnSpPr>
          <p:nvPr/>
        </p:nvCxnSpPr>
        <p:spPr>
          <a:xfrm flipV="1">
            <a:off x="10050486" y="5462741"/>
            <a:ext cx="398100" cy="25046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3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PDCP vs. End-to-End Latency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="" xmlns:a16="http://schemas.microsoft.com/office/drawing/2014/main" id="{1814033D-6A55-462D-82A8-7EEDB7AB40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4438283"/>
              </p:ext>
            </p:extLst>
          </p:nvPr>
        </p:nvGraphicFramePr>
        <p:xfrm>
          <a:off x="1579034" y="1036745"/>
          <a:ext cx="8584298" cy="4674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472712" y="1036745"/>
            <a:ext cx="3719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Source: sample.mi2log</a:t>
            </a:r>
          </a:p>
          <a:p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Not all results presented</a:t>
            </a:r>
          </a:p>
        </p:txBody>
      </p:sp>
      <p:sp>
        <p:nvSpPr>
          <p:cNvPr id="9" name="Rectangle 8"/>
          <p:cNvSpPr/>
          <p:nvPr/>
        </p:nvSpPr>
        <p:spPr>
          <a:xfrm>
            <a:off x="7827400" y="5993368"/>
            <a:ext cx="4671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(source from </a:t>
            </a:r>
            <a:r>
              <a:rPr lang="en-US" dirty="0" smtClean="0"/>
              <a:t>Hackathon’s presentation slide)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985602" y="2885091"/>
            <a:ext cx="593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latin typeface="Century Gothic" charset="0"/>
                <a:ea typeface="Century Gothic" charset="0"/>
                <a:cs typeface="Century Gothic" charset="0"/>
              </a:rPr>
              <a:t>ms</a:t>
            </a:r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14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PDCP vs. End-to-End Latency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="" xmlns:a16="http://schemas.microsoft.com/office/drawing/2014/main" id="{1814033D-6A55-462D-82A8-7EEDB7AB4063}"/>
              </a:ext>
            </a:extLst>
          </p:cNvPr>
          <p:cNvGraphicFramePr>
            <a:graphicFrameLocks/>
          </p:cNvGraphicFramePr>
          <p:nvPr/>
        </p:nvGraphicFramePr>
        <p:xfrm>
          <a:off x="1579034" y="1036745"/>
          <a:ext cx="8584298" cy="4674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472712" y="1036745"/>
            <a:ext cx="3719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Source: sample.mi2log</a:t>
            </a:r>
          </a:p>
          <a:p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Not all results presented</a:t>
            </a:r>
          </a:p>
        </p:txBody>
      </p:sp>
      <p:sp>
        <p:nvSpPr>
          <p:cNvPr id="9" name="Rectangle 8"/>
          <p:cNvSpPr/>
          <p:nvPr/>
        </p:nvSpPr>
        <p:spPr>
          <a:xfrm>
            <a:off x="7827400" y="5993368"/>
            <a:ext cx="4671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(source from </a:t>
            </a:r>
            <a:r>
              <a:rPr lang="en-US" dirty="0" smtClean="0"/>
              <a:t>Hackathon’s presentation slide)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985602" y="2885091"/>
            <a:ext cx="593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latin typeface="Century Gothic" charset="0"/>
                <a:ea typeface="Century Gothic" charset="0"/>
                <a:cs typeface="Century Gothic" charset="0"/>
              </a:rPr>
              <a:t>ms</a:t>
            </a:r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812949"/>
            <a:ext cx="12192000" cy="149283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Observation: </a:t>
            </a:r>
            <a:endParaRPr lang="en-US" sz="32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Data transmission time (determined bandwidth) is NOT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main source of latency in most case. </a:t>
            </a:r>
            <a:endParaRPr lang="en-US" sz="32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3718493"/>
            <a:ext cx="12192000" cy="149283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Mobile Insight: </a:t>
            </a:r>
          </a:p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Increasing bandwidth will not reduce latency proportionally.</a:t>
            </a:r>
          </a:p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Efforts in other aspects are warranted!</a:t>
            </a:r>
            <a:endParaRPr lang="en-US" sz="3200" b="1" dirty="0">
              <a:solidFill>
                <a:srgbClr val="FFFF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7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Takeaways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56607" y="935427"/>
            <a:ext cx="10954146" cy="445563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Demonstration of </a:t>
            </a:r>
            <a:r>
              <a:rPr lang="en-US" b="1" dirty="0" smtClean="0"/>
              <a:t>unexplored possibilities </a:t>
            </a:r>
            <a:r>
              <a:rPr lang="en-US" dirty="0" smtClean="0"/>
              <a:t>exposed by MobileInsight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Easy </a:t>
            </a:r>
            <a:r>
              <a:rPr lang="en-US" dirty="0" smtClean="0"/>
              <a:t>to learn and develop (despite the barrier on cellular network domain knowledge)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Still at the tip of the iceberg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More on performance</a:t>
            </a:r>
            <a:r>
              <a:rPr lang="en-US" dirty="0"/>
              <a:t>, </a:t>
            </a:r>
            <a:r>
              <a:rPr lang="en-US" dirty="0" smtClean="0"/>
              <a:t>efficiency, reliability</a:t>
            </a:r>
            <a:r>
              <a:rPr lang="en-US" dirty="0"/>
              <a:t>, </a:t>
            </a:r>
            <a:r>
              <a:rPr lang="en-US" dirty="0" smtClean="0"/>
              <a:t>security</a:t>
            </a:r>
            <a:r>
              <a:rPr lang="en-US" dirty="0"/>
              <a:t>, </a:t>
            </a:r>
            <a:r>
              <a:rPr lang="mr-IN" dirty="0" smtClean="0"/>
              <a:t>…</a:t>
            </a:r>
            <a:endParaRPr lang="en-US" dirty="0" smtClean="0"/>
          </a:p>
          <a:p>
            <a:pPr lvl="1">
              <a:lnSpc>
                <a:spcPct val="120000"/>
              </a:lnSpc>
            </a:pPr>
            <a:r>
              <a:rPr lang="en-US" dirty="0" smtClean="0"/>
              <a:t>Check </a:t>
            </a:r>
            <a:r>
              <a:rPr lang="en-US" dirty="0"/>
              <a:t>recent </a:t>
            </a:r>
            <a:r>
              <a:rPr lang="en-US" dirty="0" smtClean="0"/>
              <a:t>results using MobileInsight (via </a:t>
            </a:r>
            <a:r>
              <a:rPr lang="en-US" dirty="0"/>
              <a:t>citations) 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Build our (mainly academic) community on mobile networking research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26806" y="5391065"/>
            <a:ext cx="109383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Code &amp; data: </a:t>
            </a:r>
            <a:r>
              <a:rPr lang="en-US" sz="20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  </a:t>
            </a:r>
            <a:r>
              <a:rPr lang="en-US" sz="20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  <a:hlinkClick r:id="rId2"/>
              </a:rPr>
              <a:t>http</a:t>
            </a:r>
            <a:r>
              <a:rPr lang="en-US" sz="2000" dirty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  <a:hlinkClick r:id="rId2"/>
              </a:rPr>
              <a:t>://</a:t>
            </a:r>
            <a:r>
              <a:rPr lang="en-US" sz="20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  <a:hlinkClick r:id="rId2"/>
              </a:rPr>
              <a:t>www.cs.purdue.edu/homes/chunyi/hackathon18-workspace</a:t>
            </a:r>
            <a:endParaRPr lang="en-US" sz="2000" dirty="0" smtClean="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000" dirty="0" err="1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Github</a:t>
            </a:r>
            <a:r>
              <a:rPr lang="en-US" sz="20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: </a:t>
            </a:r>
            <a:r>
              <a:rPr lang="en-US" sz="200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	</a:t>
            </a:r>
            <a:r>
              <a:rPr lang="en-US" sz="200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  </a:t>
            </a:r>
            <a:r>
              <a:rPr lang="en-US" sz="2000" smtClean="0">
                <a:latin typeface="Century Gothic" charset="0"/>
                <a:ea typeface="Century Gothic" charset="0"/>
                <a:cs typeface="Century Gothic" charset="0"/>
                <a:hlinkClick r:id="rId3"/>
              </a:rPr>
              <a:t>https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  <a:hlinkClick r:id="rId3"/>
              </a:rPr>
              <a:t>://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  <a:hlinkClick r:id="rId3"/>
              </a:rPr>
              <a:t>github.com/qdeconinck/hackathon-2018-mobileinsight</a:t>
            </a:r>
            <a:endParaRPr lang="en-US" sz="2000" dirty="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93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You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ClrTx/>
              <a:buSzTx/>
              <a:buNone/>
              <a:defRPr/>
            </a:pPr>
            <a:r>
              <a:rPr lang="en-US" dirty="0" smtClean="0">
                <a:solidFill>
                  <a:srgbClr val="0070C0"/>
                </a:solidFill>
              </a:rPr>
              <a:t>Please introduce yourself</a:t>
            </a:r>
          </a:p>
          <a:p>
            <a:pPr marL="0" indent="0">
              <a:buClrTx/>
              <a:buSzTx/>
              <a:buNone/>
              <a:defRPr/>
            </a:pPr>
            <a:endParaRPr lang="en-US" dirty="0"/>
          </a:p>
          <a:p>
            <a:pPr>
              <a:lnSpc>
                <a:spcPct val="100000"/>
              </a:lnSpc>
              <a:buClrTx/>
              <a:buSzTx/>
            </a:pPr>
            <a:r>
              <a:rPr lang="en-US" dirty="0" smtClean="0"/>
              <a:t>Name</a:t>
            </a:r>
          </a:p>
          <a:p>
            <a:pPr>
              <a:lnSpc>
                <a:spcPct val="100000"/>
              </a:lnSpc>
              <a:buClrTx/>
              <a:buSzTx/>
            </a:pPr>
            <a:endParaRPr lang="en-US" dirty="0"/>
          </a:p>
          <a:p>
            <a:pPr>
              <a:lnSpc>
                <a:spcPct val="100000"/>
              </a:lnSpc>
              <a:buClrTx/>
              <a:buSzTx/>
            </a:pPr>
            <a:r>
              <a:rPr lang="en-US" dirty="0" smtClean="0"/>
              <a:t>Affiliation</a:t>
            </a:r>
          </a:p>
          <a:p>
            <a:pPr>
              <a:lnSpc>
                <a:spcPct val="100000"/>
              </a:lnSpc>
              <a:buClrTx/>
              <a:buSzTx/>
            </a:pPr>
            <a:endParaRPr lang="en-US" dirty="0"/>
          </a:p>
          <a:p>
            <a:pPr>
              <a:lnSpc>
                <a:spcPct val="100000"/>
              </a:lnSpc>
              <a:buClrTx/>
              <a:buSzTx/>
            </a:pPr>
            <a:r>
              <a:rPr lang="en-US" dirty="0" smtClean="0"/>
              <a:t>Research interests &amp; projects</a:t>
            </a:r>
          </a:p>
          <a:p>
            <a:pPr>
              <a:lnSpc>
                <a:spcPct val="100000"/>
              </a:lnSpc>
              <a:buClrTx/>
              <a:buSzTx/>
            </a:pPr>
            <a:endParaRPr lang="en-US" dirty="0"/>
          </a:p>
          <a:p>
            <a:pPr>
              <a:lnSpc>
                <a:spcPct val="100000"/>
              </a:lnSpc>
              <a:buClrTx/>
              <a:buSzTx/>
            </a:pPr>
            <a:r>
              <a:rPr lang="en-US" dirty="0" smtClean="0"/>
              <a:t>Expectations</a:t>
            </a:r>
          </a:p>
          <a:p>
            <a:pPr>
              <a:lnSpc>
                <a:spcPct val="100000"/>
              </a:lnSpc>
              <a:buClrTx/>
              <a:buSzTx/>
            </a:pPr>
            <a:endParaRPr lang="en-US" dirty="0"/>
          </a:p>
          <a:p>
            <a:pPr>
              <a:lnSpc>
                <a:spcPct val="100000"/>
              </a:lnSpc>
              <a:buClrTx/>
              <a:buSzTx/>
            </a:pPr>
            <a:r>
              <a:rPr lang="en-US" dirty="0" smtClean="0"/>
              <a:t>One hobby or fun fact</a:t>
            </a:r>
          </a:p>
          <a:p>
            <a:pPr>
              <a:lnSpc>
                <a:spcPct val="100000"/>
              </a:lnSpc>
              <a:buClrTx/>
              <a:buSzTx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6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" y="841051"/>
            <a:ext cx="70570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Century Gothic" charset="0"/>
                <a:ea typeface="Century Gothic" charset="0"/>
                <a:cs typeface="Century Gothic" charset="0"/>
              </a:rPr>
              <a:t>MobileInsight Dev Team</a:t>
            </a:r>
          </a:p>
        </p:txBody>
      </p:sp>
      <p:sp>
        <p:nvSpPr>
          <p:cNvPr id="8" name="Rectangle 7"/>
          <p:cNvSpPr/>
          <p:nvPr/>
        </p:nvSpPr>
        <p:spPr>
          <a:xfrm>
            <a:off x="93888" y="1364358"/>
            <a:ext cx="55441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Prof. </a:t>
            </a:r>
            <a:r>
              <a:rPr lang="en-US" sz="2400" dirty="0" err="1" smtClean="0">
                <a:latin typeface="Century Gothic" charset="0"/>
                <a:ea typeface="Century Gothic" charset="0"/>
                <a:cs typeface="Century Gothic" charset="0"/>
              </a:rPr>
              <a:t>Songwu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Lu (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UCLA)  	</a:t>
            </a:r>
          </a:p>
          <a:p>
            <a:r>
              <a:rPr lang="en-US" sz="2400" dirty="0" err="1" smtClean="0">
                <a:latin typeface="Century Gothic" charset="0"/>
                <a:ea typeface="Century Gothic" charset="0"/>
                <a:cs typeface="Century Gothic" charset="0"/>
              </a:rPr>
              <a:t>Yuanjie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Li (UCLA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)</a:t>
            </a:r>
          </a:p>
          <a:p>
            <a:r>
              <a:rPr lang="en-US" sz="2400" dirty="0" err="1" smtClean="0">
                <a:latin typeface="Century Gothic" charset="0"/>
                <a:ea typeface="Century Gothic" charset="0"/>
                <a:cs typeface="Century Gothic" charset="0"/>
              </a:rPr>
              <a:t>Zengwen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Yuan (UCLA) </a:t>
            </a:r>
            <a:endParaRPr lang="en-US" sz="24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dirty="0" err="1" smtClean="0">
                <a:latin typeface="Century Gothic" charset="0"/>
                <a:ea typeface="Century Gothic" charset="0"/>
                <a:cs typeface="Century Gothic" charset="0"/>
              </a:rPr>
              <a:t>Haotian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Deng (Purdue) 	</a:t>
            </a:r>
          </a:p>
          <a:p>
            <a:r>
              <a:rPr lang="en-US" sz="2400" dirty="0" err="1" smtClean="0">
                <a:latin typeface="Century Gothic" charset="0"/>
                <a:ea typeface="Century Gothic" charset="0"/>
                <a:cs typeface="Century Gothic" charset="0"/>
              </a:rPr>
              <a:t>Jiayao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 Li (</a:t>
            </a: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Peking  </a:t>
            </a:r>
            <a:r>
              <a:rPr lang="en-US" sz="2400" dirty="0" err="1">
                <a:latin typeface="Century Gothic" charset="0"/>
                <a:ea typeface="Century Gothic" charset="0"/>
                <a:cs typeface="Century Gothic" charset="0"/>
              </a:rPr>
              <a:t>Univ</a:t>
            </a: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, 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UCLA)	</a:t>
            </a:r>
          </a:p>
          <a:p>
            <a:r>
              <a:rPr lang="mr-IN" sz="2400" dirty="0" smtClean="0">
                <a:latin typeface="Century Gothic" charset="0"/>
                <a:ea typeface="Century Gothic" charset="0"/>
                <a:cs typeface="Century Gothic" charset="0"/>
              </a:rPr>
              <a:t>…</a:t>
            </a:r>
            <a:endParaRPr lang="en-US" sz="2400" dirty="0" smtClean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78" y="3650502"/>
            <a:ext cx="94666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Century Gothic" charset="0"/>
                <a:ea typeface="Century Gothic" charset="0"/>
                <a:cs typeface="Century Gothic" charset="0"/>
              </a:rPr>
              <a:t>MobileInsight Users and Contributors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80923" y="1087318"/>
            <a:ext cx="5969839" cy="156966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en-US" sz="2400" dirty="0">
                <a:hlinkClick r:id="rId2"/>
              </a:rPr>
              <a:t>http://</a:t>
            </a:r>
            <a:r>
              <a:rPr lang="en-US" sz="2400" dirty="0" smtClean="0">
                <a:hlinkClick r:id="rId2"/>
              </a:rPr>
              <a:t>mobileinsight.net</a:t>
            </a:r>
            <a:endParaRPr lang="en-US" sz="2400" dirty="0" smtClean="0"/>
          </a:p>
          <a:p>
            <a:pPr algn="r"/>
            <a:r>
              <a:rPr lang="en-US" sz="2400" dirty="0">
                <a:hlinkClick r:id="rId3"/>
              </a:rPr>
              <a:t>https://</a:t>
            </a:r>
            <a:r>
              <a:rPr lang="en-US" sz="2400" dirty="0" smtClean="0">
                <a:hlinkClick r:id="rId3"/>
              </a:rPr>
              <a:t>github.com/mobile-insight</a:t>
            </a:r>
            <a:endParaRPr lang="en-US" sz="2400" dirty="0" smtClean="0"/>
          </a:p>
          <a:p>
            <a:pPr algn="r"/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Technical support: </a:t>
            </a:r>
            <a:r>
              <a:rPr lang="en-US" sz="2400" dirty="0" smtClean="0">
                <a:solidFill>
                  <a:srgbClr val="2FA4E7"/>
                </a:solidFill>
                <a:latin typeface="Calibri" charset="0"/>
                <a:ea typeface="Calibri" charset="0"/>
                <a:cs typeface="Calibri" charset="0"/>
                <a:hlinkClick r:id="rId4"/>
              </a:rPr>
              <a:t>support@mobileinsight.net</a:t>
            </a:r>
            <a:endParaRPr lang="en-US" sz="2400" dirty="0" smtClean="0">
              <a:solidFill>
                <a:srgbClr val="2FA4E7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r"/>
            <a:endParaRPr lang="en-US" sz="2400" dirty="0">
              <a:solidFill>
                <a:srgbClr val="2FA4E7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9137" y="3986730"/>
            <a:ext cx="2341625" cy="235573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3888" y="4235368"/>
            <a:ext cx="94067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30+ volunteering participators across the world (&gt;450GB data)</a:t>
            </a:r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888" y="4697033"/>
            <a:ext cx="6766418" cy="1569660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Sample </a:t>
            </a:r>
            <a:r>
              <a:rPr lang="en-US" sz="2400" b="1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codes from</a:t>
            </a:r>
            <a:endParaRPr lang="en-US" sz="2400" b="1" dirty="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\</a:t>
            </a:r>
            <a:r>
              <a:rPr lang="en-US" sz="2400" dirty="0" err="1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examples_pdcp</a:t>
            </a:r>
            <a:r>
              <a:rPr lang="en-US" sz="2400" dirty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Haotian</a:t>
            </a:r>
            <a:r>
              <a:rPr lang="en-US" sz="2400" dirty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 Deng (Purdue) </a:t>
            </a:r>
            <a:endParaRPr lang="en-US" sz="2400" dirty="0" smtClean="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\</a:t>
            </a:r>
            <a:r>
              <a:rPr lang="en-US" sz="2400" dirty="0" err="1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weblatency</a:t>
            </a:r>
            <a:r>
              <a:rPr lang="en-US" sz="2400" dirty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: </a:t>
            </a:r>
            <a:r>
              <a:rPr lang="en-US" sz="2400" dirty="0" err="1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Zengwen</a:t>
            </a:r>
            <a:r>
              <a:rPr lang="en-US" sz="24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Yuan (UCLA) </a:t>
            </a:r>
            <a:endParaRPr lang="en-US" sz="2400" dirty="0" smtClean="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\</a:t>
            </a:r>
            <a:r>
              <a:rPr lang="en-US" sz="2400" dirty="0" err="1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test_offline_latency</a:t>
            </a:r>
            <a:r>
              <a:rPr lang="en-US" sz="24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: </a:t>
            </a:r>
            <a:r>
              <a:rPr lang="en-US" sz="2400" dirty="0" err="1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Zhaowei</a:t>
            </a:r>
            <a:r>
              <a:rPr lang="en-US" sz="24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 Tan (UCLA)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08203" y="3260768"/>
            <a:ext cx="31005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Plus 15</a:t>
            </a:r>
            <a:r>
              <a:rPr lang="en-US" sz="2400" smtClean="0">
                <a:latin typeface="Century Gothic" charset="0"/>
                <a:ea typeface="Century Gothic" charset="0"/>
                <a:cs typeface="Century Gothic" charset="0"/>
              </a:rPr>
              <a:t>+ developers</a:t>
            </a:r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9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This Page is intentionally blank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53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Resources and References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56607" y="935427"/>
            <a:ext cx="10954146" cy="1859373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 smtClean="0">
                <a:solidFill>
                  <a:srgbClr val="0070C0"/>
                </a:solidFill>
              </a:rPr>
              <a:t>More source codes and recent studies on latency 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[</a:t>
            </a:r>
            <a:r>
              <a:rPr lang="en-US" dirty="0"/>
              <a:t>ICCCN'18] Yuan et. al, A Machine Learning Based Approach to Mobile Network Analysis </a:t>
            </a:r>
            <a:endParaRPr lang="en-US" dirty="0" smtClean="0"/>
          </a:p>
          <a:p>
            <a:pPr lvl="1">
              <a:lnSpc>
                <a:spcPct val="120000"/>
              </a:lnSpc>
            </a:pPr>
            <a:r>
              <a:rPr lang="en-US" dirty="0" smtClean="0"/>
              <a:t>Full-stack web latency analysis: App/TCP + cellular (control + data)</a:t>
            </a:r>
          </a:p>
          <a:p>
            <a:pPr lvl="1">
              <a:lnSpc>
                <a:spcPct val="120000"/>
              </a:lnSpc>
            </a:pP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243" y="2540120"/>
            <a:ext cx="6654383" cy="37799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6873" y="5246556"/>
            <a:ext cx="10008274" cy="314793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29295" y="4723336"/>
            <a:ext cx="41889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main source of latency</a:t>
            </a:r>
            <a:endParaRPr lang="en-US" sz="2800">
              <a:solidFill>
                <a:srgbClr val="C0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15632" y="2635694"/>
            <a:ext cx="334899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One real example</a:t>
            </a:r>
          </a:p>
          <a:p>
            <a:r>
              <a:rPr lang="en-US" sz="2800" dirty="0" smtClean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using chrome </a:t>
            </a:r>
            <a:endParaRPr lang="en-US" sz="2800" dirty="0">
              <a:solidFill>
                <a:srgbClr val="C0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50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 animBg="1"/>
      <p:bldP spid="8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Resources and References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56607" y="935427"/>
            <a:ext cx="10954146" cy="1137868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 smtClean="0">
                <a:solidFill>
                  <a:srgbClr val="0070C0"/>
                </a:solidFill>
              </a:rPr>
              <a:t>More source codes and recent studies on latency </a:t>
            </a:r>
          </a:p>
          <a:p>
            <a:pPr marL="571500" lvl="1" indent="-571500">
              <a:lnSpc>
                <a:spcPct val="120000"/>
              </a:lnSpc>
              <a:spcBef>
                <a:spcPts val="0"/>
              </a:spcBef>
              <a:buSzPct val="90000"/>
              <a:buFont typeface="Wingdings" charset="2"/>
              <a:buChar char="q"/>
            </a:pPr>
            <a:r>
              <a:rPr lang="en-US" dirty="0"/>
              <a:t>[ICCCN'18</a:t>
            </a:r>
            <a:r>
              <a:rPr lang="en-US" dirty="0" smtClean="0"/>
              <a:t>]: measurement of radio access latency </a:t>
            </a:r>
            <a:r>
              <a:rPr lang="en-US" dirty="0"/>
              <a:t>(radio + control</a:t>
            </a:r>
            <a:r>
              <a:rPr lang="en-US" dirty="0" smtClean="0"/>
              <a:t>)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 smtClean="0"/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 smtClean="0"/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 smtClean="0"/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 smtClean="0"/>
          </a:p>
          <a:p>
            <a:pPr>
              <a:lnSpc>
                <a:spcPct val="120000"/>
              </a:lnSpc>
            </a:pP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  <p:sp>
        <p:nvSpPr>
          <p:cNvPr id="10" name="77 — 2956 msec in 500K samples…"/>
          <p:cNvSpPr txBox="1">
            <a:spLocks/>
          </p:cNvSpPr>
          <p:nvPr/>
        </p:nvSpPr>
        <p:spPr>
          <a:xfrm>
            <a:off x="3980907" y="2137284"/>
            <a:ext cx="6745164" cy="2003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71500" indent="-5715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Wingdings" charset="2"/>
              <a:buChar char="q"/>
              <a:defRPr sz="36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804672" indent="-347472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lang="en-US" sz="3200" kern="12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Courier New" charset="0"/>
              <a:buChar char="o"/>
              <a:defRPr sz="28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</a:rPr>
              <a:t>77-2956 </a:t>
            </a:r>
            <a:r>
              <a:rPr lang="en-US" sz="2400" dirty="0" err="1" smtClean="0">
                <a:solidFill>
                  <a:srgbClr val="C00000"/>
                </a:solidFill>
              </a:rPr>
              <a:t>ms</a:t>
            </a:r>
            <a:r>
              <a:rPr lang="en-US" sz="2400" dirty="0" smtClean="0">
                <a:solidFill>
                  <a:srgbClr val="C00000"/>
                </a:solidFill>
              </a:rPr>
              <a:t> in 500K samples in the US</a:t>
            </a:r>
          </a:p>
          <a:p>
            <a:pPr lvl="1"/>
            <a:r>
              <a:rPr lang="en-US" sz="2400" dirty="0" smtClean="0"/>
              <a:t>Varies among different mobile carriers</a:t>
            </a:r>
          </a:p>
          <a:p>
            <a:pPr lvl="1"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lang="en-US" sz="2400" dirty="0" smtClean="0">
                <a:solidFill>
                  <a:srgbClr val="C00000"/>
                </a:solidFill>
              </a:rPr>
              <a:t>Insensitive to varying radio link quality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11" name="overall-latency-tmobile-v2.pdf" descr="overall-latency-tmobile-v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0314" y="1755267"/>
            <a:ext cx="3550593" cy="326179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Rectangle 12"/>
          <p:cNvSpPr/>
          <p:nvPr/>
        </p:nvSpPr>
        <p:spPr>
          <a:xfrm>
            <a:off x="430314" y="5458335"/>
            <a:ext cx="1176168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[Mobicom'17], Li et. al, A Control-Plane Perspective on Reducing Data Access Latency in LTE Networks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A new solution to reduce radio access latency via control-plane redesign (DPCM)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18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Resources and References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56607" y="935427"/>
            <a:ext cx="10954146" cy="522553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 smtClean="0">
                <a:solidFill>
                  <a:srgbClr val="0070C0"/>
                </a:solidFill>
              </a:rPr>
              <a:t>More source codes and recent studies on latency </a:t>
            </a:r>
          </a:p>
          <a:p>
            <a:pPr marL="571500" lvl="1" indent="-571500">
              <a:lnSpc>
                <a:spcPct val="120000"/>
              </a:lnSpc>
              <a:spcBef>
                <a:spcPts val="0"/>
              </a:spcBef>
              <a:buSzPct val="90000"/>
              <a:buFont typeface="Wingdings" charset="2"/>
              <a:buChar char="q"/>
            </a:pPr>
            <a:r>
              <a:rPr lang="en-US" dirty="0"/>
              <a:t>[ICCCN'18</a:t>
            </a:r>
            <a:r>
              <a:rPr lang="en-US" dirty="0" smtClean="0"/>
              <a:t>]: measurement of radio access latency </a:t>
            </a:r>
            <a:r>
              <a:rPr lang="en-US" dirty="0"/>
              <a:t>(radio + control</a:t>
            </a:r>
            <a:r>
              <a:rPr lang="en-US" dirty="0" smtClean="0"/>
              <a:t>)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 smtClean="0"/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 smtClean="0"/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 smtClean="0"/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 smtClean="0"/>
          </a:p>
          <a:p>
            <a:pPr>
              <a:lnSpc>
                <a:spcPct val="120000"/>
              </a:lnSpc>
            </a:pP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DPCM solution in [Mobicom'17</a:t>
            </a:r>
            <a:r>
              <a:rPr lang="en-US" dirty="0"/>
              <a:t>] Li et. al, A Control-Plane Perspective on Reducing Data Access Latency in LTE </a:t>
            </a:r>
            <a:r>
              <a:rPr lang="en-US" dirty="0" smtClean="0"/>
              <a:t>Networks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  <p:sp>
        <p:nvSpPr>
          <p:cNvPr id="10" name="77 — 2956 msec in 500K samples…"/>
          <p:cNvSpPr txBox="1">
            <a:spLocks/>
          </p:cNvSpPr>
          <p:nvPr/>
        </p:nvSpPr>
        <p:spPr>
          <a:xfrm>
            <a:off x="3787143" y="1975000"/>
            <a:ext cx="8222566" cy="2003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71500" indent="-5715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Wingdings" charset="2"/>
              <a:buChar char="q"/>
              <a:defRPr sz="36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804672" indent="-347472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lang="en-US" sz="3200" kern="12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Courier New" charset="0"/>
              <a:buChar char="o"/>
              <a:defRPr sz="28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solidFill>
                  <a:srgbClr val="C00000"/>
                </a:solidFill>
              </a:rPr>
              <a:t>77-2956 </a:t>
            </a:r>
            <a:r>
              <a:rPr lang="en-US" sz="2800" dirty="0" err="1" smtClean="0">
                <a:solidFill>
                  <a:srgbClr val="C00000"/>
                </a:solidFill>
              </a:rPr>
              <a:t>ms</a:t>
            </a:r>
            <a:r>
              <a:rPr lang="en-US" sz="2800" dirty="0" smtClean="0">
                <a:solidFill>
                  <a:srgbClr val="C00000"/>
                </a:solidFill>
              </a:rPr>
              <a:t> in 500K samples in the US</a:t>
            </a:r>
          </a:p>
          <a:p>
            <a:pPr lvl="1"/>
            <a:r>
              <a:rPr lang="en-US" sz="2400" dirty="0" smtClean="0"/>
              <a:t>Varies among different mobile carriers</a:t>
            </a:r>
          </a:p>
          <a:p>
            <a:pPr lvl="1"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lang="en-US" sz="2400" dirty="0" smtClean="0">
                <a:solidFill>
                  <a:srgbClr val="C00000"/>
                </a:solidFill>
              </a:rPr>
              <a:t>Insensitive to varying radio link quality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11" name="overall-latency-tmobile-v2.pdf" descr="overall-latency-tmobile-v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2263" y="1705065"/>
            <a:ext cx="3695908" cy="339528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11"/>
          <p:cNvSpPr txBox="1"/>
          <p:nvPr/>
        </p:nvSpPr>
        <p:spPr>
          <a:xfrm>
            <a:off x="12112052" y="43471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91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Resources and References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  <p:sp>
        <p:nvSpPr>
          <p:cNvPr id="24" name="Content Placeholder 1"/>
          <p:cNvSpPr>
            <a:spLocks noGrp="1"/>
          </p:cNvSpPr>
          <p:nvPr>
            <p:ph idx="1"/>
          </p:nvPr>
        </p:nvSpPr>
        <p:spPr>
          <a:xfrm>
            <a:off x="656606" y="935427"/>
            <a:ext cx="11071567" cy="343779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 smtClean="0">
                <a:solidFill>
                  <a:srgbClr val="0070C0"/>
                </a:solidFill>
              </a:rPr>
              <a:t>More source codes and recent studies on latency 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[SIGMETRICS'18</a:t>
            </a:r>
            <a:r>
              <a:rPr lang="en-US" dirty="0"/>
              <a:t>] </a:t>
            </a:r>
            <a:r>
              <a:rPr lang="en-US" dirty="0" smtClean="0"/>
              <a:t>Tan et</a:t>
            </a:r>
            <a:r>
              <a:rPr lang="en-US" dirty="0"/>
              <a:t>. al, </a:t>
            </a:r>
            <a:r>
              <a:rPr lang="en-US" dirty="0" smtClean="0"/>
              <a:t>supporting </a:t>
            </a:r>
            <a:r>
              <a:rPr lang="en-US" dirty="0"/>
              <a:t>Mobile VR in LTE Networks: How Close </a:t>
            </a:r>
            <a:r>
              <a:rPr lang="en-US" dirty="0" err="1"/>
              <a:t>AreWe</a:t>
            </a:r>
            <a:r>
              <a:rPr lang="en-US" dirty="0" smtClean="0"/>
              <a:t>?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L1/L2 latency analysis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Public dataset and source codes for mobile VR latency analysis</a:t>
            </a:r>
          </a:p>
          <a:p>
            <a:pPr lvl="2">
              <a:lnSpc>
                <a:spcPct val="120000"/>
              </a:lnSpc>
            </a:pPr>
            <a:r>
              <a:rPr lang="en-US" dirty="0" smtClean="0"/>
              <a:t>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metro.cs.ucla.edu/mobileVR.html</a:t>
            </a:r>
            <a:endParaRPr lang="en-US" dirty="0" smtClean="0"/>
          </a:p>
          <a:p>
            <a:pPr lvl="1">
              <a:lnSpc>
                <a:spcPct val="120000"/>
              </a:lnSpc>
            </a:pPr>
            <a:r>
              <a:rPr lang="en-US" dirty="0" smtClean="0"/>
              <a:t>Sample codes for data collected by MobileInsight</a:t>
            </a:r>
          </a:p>
          <a:p>
            <a:pPr lvl="2">
              <a:lnSpc>
                <a:spcPct val="120000"/>
              </a:lnSpc>
            </a:pPr>
            <a:r>
              <a:rPr lang="en-US" dirty="0" smtClean="0"/>
              <a:t>\sample-codes\</a:t>
            </a:r>
            <a:r>
              <a:rPr lang="en-US" dirty="0" err="1" smtClean="0"/>
              <a:t>test_offline_latency</a:t>
            </a:r>
            <a:endParaRPr lang="en-US" dirty="0" smtClean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9033" y="30293506"/>
            <a:ext cx="4738730" cy="279689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30745" y="30392437"/>
            <a:ext cx="4610100" cy="267652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2321283" y="33056163"/>
            <a:ext cx="5117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  <a:r>
              <a:rPr lang="en-US" sz="3200" dirty="0" smtClean="0"/>
              <a:t>) </a:t>
            </a:r>
            <a:r>
              <a:rPr lang="en-US" sz="3200" dirty="0"/>
              <a:t>Overall latency </a:t>
            </a:r>
            <a:r>
              <a:rPr lang="en-US" sz="3200" dirty="0" smtClean="0"/>
              <a:t>CDF </a:t>
            </a:r>
            <a:r>
              <a:rPr lang="en-US" sz="3200" dirty="0"/>
              <a:t>– </a:t>
            </a:r>
            <a:r>
              <a:rPr lang="en-US" altLang="zh-CN" sz="3200" dirty="0"/>
              <a:t>APP1</a:t>
            </a:r>
            <a:endParaRPr lang="en-US" sz="3200" dirty="0"/>
          </a:p>
        </p:txBody>
      </p:sp>
      <p:sp>
        <p:nvSpPr>
          <p:cNvPr id="30" name="TextBox 29"/>
          <p:cNvSpPr txBox="1"/>
          <p:nvPr/>
        </p:nvSpPr>
        <p:spPr>
          <a:xfrm>
            <a:off x="27350851" y="33056165"/>
            <a:ext cx="5117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  <a:r>
              <a:rPr lang="en-US" sz="3200" dirty="0" smtClean="0"/>
              <a:t>) </a:t>
            </a:r>
            <a:r>
              <a:rPr lang="en-US" sz="3200" dirty="0"/>
              <a:t>Overall latency </a:t>
            </a:r>
            <a:r>
              <a:rPr lang="en-US" sz="3200" dirty="0" smtClean="0"/>
              <a:t>CDF </a:t>
            </a:r>
            <a:r>
              <a:rPr lang="en-US" sz="3200" dirty="0"/>
              <a:t>– </a:t>
            </a:r>
            <a:r>
              <a:rPr lang="en-US" altLang="zh-CN" sz="3200" dirty="0"/>
              <a:t>APP2</a:t>
            </a:r>
            <a:endParaRPr lang="en-US" sz="3200" dirty="0"/>
          </a:p>
        </p:txBody>
      </p:sp>
      <p:pic>
        <p:nvPicPr>
          <p:cNvPr id="37" name="图片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5572" y="4373217"/>
            <a:ext cx="4077784" cy="24616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96001" y="4373217"/>
            <a:ext cx="59767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LTE-VR (their solution) </a:t>
            </a:r>
            <a:r>
              <a:rPr lang="en-US" sz="2400" dirty="0" smtClean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meets </a:t>
            </a:r>
            <a:r>
              <a:rPr lang="en-US" sz="2400" dirty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delay tolerance with 95% </a:t>
            </a:r>
            <a:r>
              <a:rPr lang="en-US" sz="2400" dirty="0" smtClean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probability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Reduce 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latency outlier frames by 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3.7x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zh-CN" sz="2000" dirty="0" smtClean="0">
                <a:latin typeface="Century Gothic" charset="0"/>
                <a:ea typeface="Century Gothic" charset="0"/>
                <a:cs typeface="Century Gothic" charset="0"/>
              </a:rPr>
              <a:t>Comparable to 10x bandwidth expansion</a:t>
            </a:r>
            <a:endParaRPr lang="en-US" altLang="zh-CN" sz="2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86275" y="5959136"/>
            <a:ext cx="4143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(Courtesy from Tan’s SIGMETRICS’18 slide)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09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MobileInsight Tutorial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Globecom’17: more research-centric</a:t>
            </a:r>
          </a:p>
          <a:p>
            <a:pPr lvl="1"/>
            <a:r>
              <a:rPr lang="en-US" dirty="0" smtClean="0"/>
              <a:t>Empower research ”impossible” (with a focus on network verification)</a:t>
            </a:r>
          </a:p>
          <a:p>
            <a:pPr lvl="1"/>
            <a:r>
              <a:rPr lang="en-US" dirty="0">
                <a:hlinkClick r:id="rId3"/>
              </a:rPr>
              <a:t>http://http//</a:t>
            </a:r>
            <a:r>
              <a:rPr lang="en-US" dirty="0" smtClean="0">
                <a:hlinkClick r:id="rId3"/>
              </a:rPr>
              <a:t>www.cs.purdue.edu/homes/chunyi/talks/globecom17-tutorial-mobileinsight-public.pdf</a:t>
            </a: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3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Built-In Analyzers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071266"/>
              </p:ext>
            </p:extLst>
          </p:nvPr>
        </p:nvGraphicFramePr>
        <p:xfrm>
          <a:off x="225201" y="916648"/>
          <a:ext cx="11712102" cy="5365962"/>
        </p:xfrm>
        <a:graphic>
          <a:graphicData uri="http://schemas.openxmlformats.org/drawingml/2006/table">
            <a:tbl>
              <a:tblPr/>
              <a:tblGrid>
                <a:gridCol w="3904034"/>
                <a:gridCol w="3904034"/>
                <a:gridCol w="3904034"/>
              </a:tblGrid>
              <a:tr h="22879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dirty="0">
                          <a:effectLst/>
                        </a:rPr>
                        <a:t>Analyze r</a:t>
                      </a:r>
                      <a:endParaRPr lang="en-US" sz="2000" dirty="0">
                        <a:effectLst/>
                      </a:endParaRPr>
                    </a:p>
                  </a:txBody>
                  <a:tcPr marL="30448" marR="30448" marT="30448" marB="30448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>
                          <a:effectLst/>
                        </a:rPr>
                        <a:t>Descrip tion</a:t>
                      </a:r>
                      <a:endParaRPr lang="en-US" sz="2000">
                        <a:effectLst/>
                      </a:endParaRPr>
                    </a:p>
                  </a:txBody>
                  <a:tcPr marL="30448" marR="30448" marT="30448" marB="30448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>
                          <a:effectLst/>
                        </a:rPr>
                        <a:t>Standar ds/Refere nce</a:t>
                      </a:r>
                      <a:endParaRPr lang="en-US" sz="2000">
                        <a:effectLst/>
                      </a:endParaRPr>
                    </a:p>
                  </a:txBody>
                  <a:tcPr marL="30448" marR="30448" marT="30448" marB="30448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9740"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effectLst/>
                        </a:rPr>
                        <a:t>lte_mac_analyzer .py</a:t>
                      </a:r>
                    </a:p>
                  </a:txBody>
                  <a:tcPr marL="30448" marR="30448" marT="30448" marB="304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effectLst/>
                        </a:rPr>
                        <a:t>4G MAC protocol analyzer</a:t>
                      </a:r>
                    </a:p>
                  </a:txBody>
                  <a:tcPr marL="30448" marR="30448" marT="30448" marB="304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r-HR" sz="2000">
                          <a:effectLst/>
                        </a:rPr>
                        <a:t>TS36.321</a:t>
                      </a:r>
                    </a:p>
                  </a:txBody>
                  <a:tcPr marL="30448" marR="30448" marT="30448" marB="304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54162"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effectLst/>
                        </a:rPr>
                        <a:t>lte_meas urement_ analyzer. py</a:t>
                      </a:r>
                    </a:p>
                  </a:txBody>
                  <a:tcPr marL="30448" marR="30448" marT="30448" marB="304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000" dirty="0">
                          <a:effectLst/>
                        </a:rPr>
                        <a:t>Reports 4G-RRC </a:t>
                      </a:r>
                      <a:r>
                        <a:rPr lang="en-US" sz="2000" dirty="0" err="1">
                          <a:effectLst/>
                        </a:rPr>
                        <a:t>measureme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nt</a:t>
                      </a:r>
                      <a:r>
                        <a:rPr lang="en-US" sz="2000" dirty="0">
                          <a:effectLst/>
                        </a:rPr>
                        <a:t> results</a:t>
                      </a:r>
                    </a:p>
                  </a:txBody>
                  <a:tcPr marL="30448" marR="30448" marT="30448" marB="304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r-HR" sz="2000" dirty="0">
                          <a:effectLst/>
                        </a:rPr>
                        <a:t>TS36.331</a:t>
                      </a:r>
                    </a:p>
                  </a:txBody>
                  <a:tcPr marL="30448" marR="30448" marT="30448" marB="304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9740"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effectLst/>
                        </a:rPr>
                        <a:t>lte_nas_analyzer .py</a:t>
                      </a:r>
                    </a:p>
                  </a:txBody>
                  <a:tcPr marL="30448" marR="30448" marT="30448" marB="304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effectLst/>
                        </a:rPr>
                        <a:t>4G EMM/ESM protocol analyzer</a:t>
                      </a:r>
                    </a:p>
                  </a:txBody>
                  <a:tcPr marL="30448" marR="30448" marT="30448" marB="304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r-HR" sz="2000" dirty="0">
                          <a:effectLst/>
                        </a:rPr>
                        <a:t>TS24.301</a:t>
                      </a:r>
                    </a:p>
                  </a:txBody>
                  <a:tcPr marL="30448" marR="30448" marT="30448" marB="304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9740">
                <a:tc>
                  <a:txBody>
                    <a:bodyPr/>
                    <a:lstStyle/>
                    <a:p>
                      <a:pPr fontAlgn="t"/>
                      <a:r>
                        <a:rPr lang="en-US" sz="2000" dirty="0" err="1">
                          <a:effectLst/>
                        </a:rPr>
                        <a:t>lte_pdcp</a:t>
                      </a:r>
                      <a:r>
                        <a:rPr lang="en-US" sz="2000" dirty="0">
                          <a:effectLst/>
                        </a:rPr>
                        <a:t> _analyze </a:t>
                      </a:r>
                      <a:r>
                        <a:rPr lang="en-US" sz="2000" dirty="0" err="1">
                          <a:effectLst/>
                        </a:rPr>
                        <a:t>r.py</a:t>
                      </a:r>
                      <a:endParaRPr lang="en-US" sz="2000" dirty="0">
                        <a:effectLst/>
                      </a:endParaRPr>
                    </a:p>
                  </a:txBody>
                  <a:tcPr marL="30448" marR="30448" marT="30448" marB="304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effectLst/>
                        </a:rPr>
                        <a:t>4G PDCP protocol analyzer</a:t>
                      </a:r>
                    </a:p>
                  </a:txBody>
                  <a:tcPr marL="30448" marR="30448" marT="30448" marB="304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r-HR" sz="2000" dirty="0">
                          <a:effectLst/>
                        </a:rPr>
                        <a:t>TS36.323</a:t>
                      </a:r>
                    </a:p>
                  </a:txBody>
                  <a:tcPr marL="30448" marR="30448" marT="30448" marB="304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9740"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effectLst/>
                        </a:rPr>
                        <a:t>lte_phy_analyzer .py</a:t>
                      </a:r>
                    </a:p>
                  </a:txBody>
                  <a:tcPr marL="30448" marR="30448" marT="30448" marB="304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effectLst/>
                        </a:rPr>
                        <a:t>4G PHY layer (LL1) analyzer</a:t>
                      </a:r>
                    </a:p>
                  </a:txBody>
                  <a:tcPr marL="30448" marR="30448" marT="30448" marB="304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s-IS" sz="2000" dirty="0">
                          <a:effectLst/>
                        </a:rPr>
                        <a:t>TS36.213, TS36.211</a:t>
                      </a:r>
                    </a:p>
                  </a:txBody>
                  <a:tcPr marL="30448" marR="30448" marT="30448" marB="304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9740"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effectLst/>
                        </a:rPr>
                        <a:t>lte_rlc_analyzer .py</a:t>
                      </a:r>
                    </a:p>
                  </a:txBody>
                  <a:tcPr marL="30448" marR="30448" marT="30448" marB="304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effectLst/>
                        </a:rPr>
                        <a:t>4G RLC protocol analyzer</a:t>
                      </a:r>
                    </a:p>
                  </a:txBody>
                  <a:tcPr marL="30448" marR="30448" marT="30448" marB="304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r-HR" sz="2000" dirty="0">
                          <a:effectLst/>
                        </a:rPr>
                        <a:t>TS36.322</a:t>
                      </a:r>
                    </a:p>
                  </a:txBody>
                  <a:tcPr marL="30448" marR="30448" marT="30448" marB="304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9740"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effectLst/>
                        </a:rPr>
                        <a:t>lte_rrc_analyzer .py</a:t>
                      </a:r>
                    </a:p>
                  </a:txBody>
                  <a:tcPr marL="30448" marR="30448" marT="30448" marB="304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effectLst/>
                        </a:rPr>
                        <a:t>4G RRC protocol analyzer</a:t>
                      </a:r>
                    </a:p>
                  </a:txBody>
                  <a:tcPr marL="30448" marR="30448" marT="30448" marB="304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r-HR" sz="2000" dirty="0">
                          <a:effectLst/>
                        </a:rPr>
                        <a:t>TS36.331</a:t>
                      </a:r>
                    </a:p>
                  </a:txBody>
                  <a:tcPr marL="30448" marR="30448" marT="30448" marB="304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18584">
                <a:tc>
                  <a:txBody>
                    <a:bodyPr/>
                    <a:lstStyle/>
                    <a:p>
                      <a:pPr fontAlgn="t"/>
                      <a:r>
                        <a:rPr lang="en-US" sz="2000" dirty="0" err="1">
                          <a:effectLst/>
                        </a:rPr>
                        <a:t>umts_nas</a:t>
                      </a:r>
                      <a:r>
                        <a:rPr lang="en-US" sz="2000" dirty="0">
                          <a:effectLst/>
                        </a:rPr>
                        <a:t> _analyze </a:t>
                      </a:r>
                      <a:r>
                        <a:rPr lang="en-US" sz="2000" dirty="0" err="1">
                          <a:effectLst/>
                        </a:rPr>
                        <a:t>r.py</a:t>
                      </a:r>
                      <a:endParaRPr lang="en-US" sz="2000" dirty="0">
                        <a:effectLst/>
                      </a:endParaRPr>
                    </a:p>
                  </a:txBody>
                  <a:tcPr marL="30448" marR="30448" marT="30448" marB="304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effectLst/>
                        </a:rPr>
                        <a:t>3G MM/GMM/SM /CM protocol analyzer</a:t>
                      </a:r>
                    </a:p>
                  </a:txBody>
                  <a:tcPr marL="30448" marR="30448" marT="30448" marB="304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s-IS" sz="2000">
                          <a:effectLst/>
                        </a:rPr>
                        <a:t>TS24.008</a:t>
                      </a:r>
                    </a:p>
                  </a:txBody>
                  <a:tcPr marL="30448" marR="30448" marT="30448" marB="304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83006"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effectLst/>
                        </a:rPr>
                        <a:t>mobility_mngt.py</a:t>
                      </a:r>
                    </a:p>
                  </a:txBody>
                  <a:tcPr marL="30448" marR="30448" marT="30448" marB="304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effectLst/>
                        </a:rPr>
                        <a:t>4G handoff decision logic inference</a:t>
                      </a:r>
                    </a:p>
                  </a:txBody>
                  <a:tcPr marL="30448" marR="30448" marT="30448" marB="304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effectLst/>
                        </a:rPr>
                        <a:t>TS36.304, TS36.331, MobileIns ight paper [Mobicom’ 16]</a:t>
                      </a:r>
                    </a:p>
                  </a:txBody>
                  <a:tcPr marL="30448" marR="30448" marT="30448" marB="304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9740"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effectLst/>
                        </a:rPr>
                        <a:t>wcdma_rr c_analyz er.py</a:t>
                      </a:r>
                    </a:p>
                  </a:txBody>
                  <a:tcPr marL="30448" marR="30448" marT="30448" marB="304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000" dirty="0">
                          <a:effectLst/>
                        </a:rPr>
                        <a:t>3G-RRC protocol analyzer</a:t>
                      </a:r>
                    </a:p>
                  </a:txBody>
                  <a:tcPr marL="30448" marR="30448" marT="30448" marB="304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2000" dirty="0">
                          <a:effectLst/>
                        </a:rPr>
                        <a:t>TS25.331</a:t>
                      </a:r>
                    </a:p>
                  </a:txBody>
                  <a:tcPr marL="30448" marR="30448" marT="30448" marB="3044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15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Our Team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70C0"/>
                </a:solidFill>
              </a:rPr>
              <a:t>Last </a:t>
            </a:r>
            <a:r>
              <a:rPr lang="en-US" sz="2800" dirty="0">
                <a:solidFill>
                  <a:srgbClr val="0070C0"/>
                </a:solidFill>
              </a:rPr>
              <a:t>Name </a:t>
            </a:r>
            <a:r>
              <a:rPr lang="en-US" sz="2800" dirty="0" smtClean="0">
                <a:solidFill>
                  <a:srgbClr val="0070C0"/>
                </a:solidFill>
              </a:rPr>
              <a:t>alphabetically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b="1" dirty="0"/>
              <a:t>Quentin De </a:t>
            </a:r>
            <a:r>
              <a:rPr lang="en-US" sz="2800" b="1" dirty="0" err="1" smtClean="0"/>
              <a:t>Coninck</a:t>
            </a:r>
            <a:r>
              <a:rPr lang="en-US" sz="2800" b="1" dirty="0" smtClean="0"/>
              <a:t>, </a:t>
            </a:r>
            <a:r>
              <a:rPr lang="en-US" sz="2800" dirty="0" smtClean="0"/>
              <a:t>University </a:t>
            </a:r>
            <a:r>
              <a:rPr lang="en-US" sz="2800" dirty="0"/>
              <a:t>of </a:t>
            </a:r>
            <a:r>
              <a:rPr lang="en-US" sz="2800" dirty="0" err="1" smtClean="0"/>
              <a:t>Clouvain</a:t>
            </a:r>
            <a:r>
              <a:rPr lang="en-US" sz="2800" dirty="0" smtClean="0"/>
              <a:t>, Belgium</a:t>
            </a:r>
          </a:p>
          <a:p>
            <a:endParaRPr lang="en-US" sz="2800" dirty="0"/>
          </a:p>
          <a:p>
            <a:r>
              <a:rPr lang="en-US" sz="2800" b="1" dirty="0"/>
              <a:t>Dr. Maryam </a:t>
            </a:r>
            <a:r>
              <a:rPr lang="en-US" sz="2800" b="1" dirty="0" err="1" smtClean="0"/>
              <a:t>Hafeez</a:t>
            </a:r>
            <a:r>
              <a:rPr lang="en-US" sz="2800" b="1" dirty="0" smtClean="0"/>
              <a:t>, </a:t>
            </a:r>
            <a:r>
              <a:rPr lang="en-US" sz="2800" dirty="0"/>
              <a:t>University of </a:t>
            </a:r>
            <a:r>
              <a:rPr lang="en-US" sz="2800" dirty="0" err="1" smtClean="0"/>
              <a:t>Huddersfield</a:t>
            </a:r>
            <a:r>
              <a:rPr lang="en-US" sz="2800" dirty="0" smtClean="0"/>
              <a:t>, UK (remote)</a:t>
            </a:r>
            <a:endParaRPr lang="en-US" sz="2800" dirty="0"/>
          </a:p>
          <a:p>
            <a:endParaRPr lang="en-US" sz="2800" b="1" dirty="0"/>
          </a:p>
          <a:p>
            <a:r>
              <a:rPr lang="en-US" sz="2800" b="1" dirty="0"/>
              <a:t>Dr. Syed Ali Raza </a:t>
            </a:r>
            <a:r>
              <a:rPr lang="en-US" sz="2800" b="1" dirty="0" smtClean="0"/>
              <a:t>Zaidi, </a:t>
            </a:r>
            <a:r>
              <a:rPr lang="en-US" sz="2800" dirty="0"/>
              <a:t>University of </a:t>
            </a:r>
            <a:r>
              <a:rPr lang="en-US" sz="2800" dirty="0" smtClean="0"/>
              <a:t>Leeds, UK (remote)</a:t>
            </a:r>
          </a:p>
          <a:p>
            <a:endParaRPr lang="en-US" sz="2800" dirty="0"/>
          </a:p>
          <a:p>
            <a:r>
              <a:rPr lang="en-US" sz="2800" b="1" dirty="0" err="1"/>
              <a:t>Ensar</a:t>
            </a:r>
            <a:r>
              <a:rPr lang="en-US" sz="2800" b="1" dirty="0"/>
              <a:t> </a:t>
            </a:r>
            <a:r>
              <a:rPr lang="en-US" sz="2800" b="1" dirty="0" err="1" smtClean="0"/>
              <a:t>Zeljkovic</a:t>
            </a:r>
            <a:r>
              <a:rPr lang="en-US" sz="2800" b="1" dirty="0" smtClean="0"/>
              <a:t>, </a:t>
            </a:r>
            <a:r>
              <a:rPr lang="en-US" sz="2800" dirty="0" smtClean="0"/>
              <a:t>University </a:t>
            </a:r>
            <a:r>
              <a:rPr lang="en-US" sz="2800" dirty="0"/>
              <a:t>of </a:t>
            </a:r>
            <a:r>
              <a:rPr lang="en-US" sz="2800" dirty="0" smtClean="0"/>
              <a:t>Antwerp, Belgium</a:t>
            </a:r>
            <a:endParaRPr lang="en-US" dirty="0" smtClean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97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We Start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MobileInsight</a:t>
            </a:r>
          </a:p>
          <a:p>
            <a:pPr lvl="1"/>
            <a:r>
              <a:rPr lang="en-US" dirty="0" smtClean="0">
                <a:hlinkClick r:id="rId3"/>
              </a:rPr>
              <a:t>http://www.mobileinsight.net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Android app on rooted phones</a:t>
            </a:r>
          </a:p>
          <a:p>
            <a:pPr lvl="1"/>
            <a:r>
              <a:rPr lang="en-US" dirty="0" smtClean="0"/>
              <a:t>Use phones provided by my lab</a:t>
            </a:r>
          </a:p>
          <a:p>
            <a:pPr lvl="1"/>
            <a:r>
              <a:rPr lang="en-US" dirty="0" smtClean="0"/>
              <a:t>Or install it on your phones if rooted (V3.3)</a:t>
            </a:r>
          </a:p>
          <a:p>
            <a:pPr lvl="2"/>
            <a:r>
              <a:rPr lang="en-US" dirty="0" smtClean="0">
                <a:hlinkClick r:id="rId4"/>
              </a:rPr>
              <a:t> http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www.mobileinsight.net/download.html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Developers (next, if interested)</a:t>
            </a:r>
          </a:p>
          <a:p>
            <a:pPr lvl="1"/>
            <a:r>
              <a:rPr lang="en-US" dirty="0" smtClean="0"/>
              <a:t>Setup </a:t>
            </a:r>
            <a:r>
              <a:rPr lang="en-US" dirty="0">
                <a:solidFill>
                  <a:srgbClr val="FF0000"/>
                </a:solidFill>
              </a:rPr>
              <a:t>(~ 30 minutes)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25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Install Dev </a:t>
            </a:r>
            <a:r>
              <a:rPr lang="en-US" dirty="0" smtClean="0"/>
              <a:t>Environment (Optional)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Install </a:t>
            </a:r>
            <a:r>
              <a:rPr lang="en-US" dirty="0"/>
              <a:t>all-in-one VM package (for developers only</a:t>
            </a:r>
            <a:r>
              <a:rPr lang="en-US" dirty="0" smtClean="0"/>
              <a:t>)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mobileinsight.net/mi-dev-vm.html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/>
              <a:t>Install </a:t>
            </a:r>
            <a:r>
              <a:rPr lang="en-US" dirty="0">
                <a:hlinkClick r:id="rId4"/>
              </a:rPr>
              <a:t>Virtualbox</a:t>
            </a:r>
            <a:r>
              <a:rPr lang="en-US" dirty="0"/>
              <a:t> and </a:t>
            </a:r>
            <a:r>
              <a:rPr lang="en-US" dirty="0">
                <a:hlinkClick r:id="rId5"/>
              </a:rPr>
              <a:t>Vagrant</a:t>
            </a:r>
            <a:r>
              <a:rPr lang="en-US" dirty="0"/>
              <a:t>;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Download the </a:t>
            </a:r>
            <a:r>
              <a:rPr lang="en-US" dirty="0" err="1"/>
              <a:t>MobileInsight’s</a:t>
            </a:r>
            <a:r>
              <a:rPr lang="en-US" dirty="0"/>
              <a:t> vagrant script (</a:t>
            </a:r>
            <a:r>
              <a:rPr lang="en-US" dirty="0">
                <a:hlinkClick r:id="rId6"/>
              </a:rPr>
              <a:t>https://github.com/mobile-insight/mobileinsight-dev)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/>
              <a:t>Create a folder and install it </a:t>
            </a:r>
            <a:r>
              <a:rPr lang="en-US" dirty="0">
                <a:solidFill>
                  <a:srgbClr val="FF0000"/>
                </a:solidFill>
              </a:rPr>
              <a:t>(~ 30 minutes)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&gt; cd MI_FOLDER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&gt; vagrant destroy </a:t>
            </a:r>
            <a:r>
              <a:rPr lang="en-US" i="1" dirty="0"/>
              <a:t># Run it only if you have installed VM before</a:t>
            </a:r>
            <a:endParaRPr lang="en-US" dirty="0"/>
          </a:p>
          <a:p>
            <a:pPr lvl="2">
              <a:lnSpc>
                <a:spcPct val="120000"/>
              </a:lnSpc>
            </a:pPr>
            <a:r>
              <a:rPr lang="en-US" dirty="0"/>
              <a:t>&gt; vagrant up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&gt; vagrant </a:t>
            </a:r>
            <a:r>
              <a:rPr lang="en-US" dirty="0" err="1"/>
              <a:t>ssh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smtClean="0"/>
              <a:t>Install from source codes (</a:t>
            </a:r>
            <a:r>
              <a:rPr lang="en-US" dirty="0" err="1" smtClean="0"/>
              <a:t>github</a:t>
            </a:r>
            <a:r>
              <a:rPr lang="en-US" dirty="0" smtClean="0"/>
              <a:t>)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github.com/mobile-insight</a:t>
            </a:r>
            <a:endParaRPr lang="en-US" dirty="0" smtClean="0"/>
          </a:p>
          <a:p>
            <a:pPr lvl="1">
              <a:lnSpc>
                <a:spcPct val="120000"/>
              </a:lnSpc>
            </a:pPr>
            <a:r>
              <a:rPr lang="en-US" dirty="0" smtClean="0"/>
              <a:t>Repo: </a:t>
            </a:r>
            <a:r>
              <a:rPr lang="en-US" b="1" dirty="0" smtClean="0"/>
              <a:t>mobile, core, </a:t>
            </a:r>
            <a:r>
              <a:rPr lang="en-US" dirty="0" smtClean="0"/>
              <a:t>libs, python-for-android</a:t>
            </a:r>
          </a:p>
          <a:p>
            <a:pPr lvl="1">
              <a:lnSpc>
                <a:spcPct val="120000"/>
              </a:lnSpc>
            </a:pPr>
            <a:endParaRPr lang="en-US" dirty="0" smtClean="0"/>
          </a:p>
          <a:p>
            <a:pPr>
              <a:lnSpc>
                <a:spcPct val="120000"/>
              </a:lnSpc>
            </a:pPr>
            <a:endParaRPr lang="en-US" dirty="0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216648" y="4276772"/>
            <a:ext cx="7024680" cy="4910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i="1" u="sng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Note: source </a:t>
            </a:r>
            <a:r>
              <a:rPr lang="en-US" sz="2400" i="1" u="sng" dirty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codes in /home/vagrant/mi-dev</a:t>
            </a:r>
          </a:p>
        </p:txBody>
      </p:sp>
    </p:spTree>
    <p:extLst>
      <p:ext uri="{BB962C8B-B14F-4D97-AF65-F5344CB8AC3E}">
        <p14:creationId xmlns:p14="http://schemas.microsoft.com/office/powerpoint/2010/main" val="147844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Projects @ Hackathon’18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b="1" dirty="0"/>
              <a:t>Project 1 (easy)</a:t>
            </a:r>
            <a:r>
              <a:rPr lang="en-US" dirty="0"/>
              <a:t>: Collect L1/L2 information from MI and extract PHY-layer information (bandwidth, radio resource blocks, modulation, etc.) and MAC-layer information (retransmission, sequence etc.) and other options of your interests 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b="1" dirty="0"/>
              <a:t>Project 2 </a:t>
            </a:r>
            <a:r>
              <a:rPr lang="en-US" b="1" dirty="0" smtClean="0"/>
              <a:t>(easy)</a:t>
            </a:r>
            <a:r>
              <a:rPr lang="en-US" dirty="0" smtClean="0"/>
              <a:t>: </a:t>
            </a:r>
            <a:r>
              <a:rPr lang="en-US" dirty="0"/>
              <a:t>Visualize the L1/L2 analytics in project 1 on the desktop. Monitor their changes over time and under special events (e.g., handoff); Display basic statistics (percentiles over sliding windows) and perform anomaly detection. 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b="1" dirty="0"/>
              <a:t>Project 3 (advanced)</a:t>
            </a:r>
            <a:r>
              <a:rPr lang="en-US" dirty="0"/>
              <a:t>:  Extract the L1/L2 network latency out of above information. Compare with higher-layer latency analysis using </a:t>
            </a:r>
            <a:r>
              <a:rPr lang="en-US" dirty="0" err="1"/>
              <a:t>tcpdump</a:t>
            </a:r>
            <a:r>
              <a:rPr lang="en-US" dirty="0"/>
              <a:t> (RTT in TCP) and build a full-stack latency analyzer (optional).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2743200" cy="365125"/>
          </a:xfrm>
        </p:spPr>
        <p:txBody>
          <a:bodyPr/>
          <a:lstStyle/>
          <a:p>
            <a:r>
              <a:rPr lang="en-US" smtClean="0"/>
              <a:t>August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026275" y="6356350"/>
            <a:ext cx="5165725" cy="365125"/>
          </a:xfrm>
        </p:spPr>
        <p:txBody>
          <a:bodyPr/>
          <a:lstStyle/>
          <a:p>
            <a:r>
              <a:rPr lang="en-US" smtClean="0"/>
              <a:t>MobileInsight@Hackathon'18,  © Chunyi Peng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23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45560</TotalTime>
  <Words>3140</Words>
  <Application>Microsoft Macintosh PowerPoint</Application>
  <PresentationFormat>Widescreen</PresentationFormat>
  <Paragraphs>685</Paragraphs>
  <Slides>57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1" baseType="lpstr">
      <vt:lpstr>AppleColorEmoji</vt:lpstr>
      <vt:lpstr>Arial Rounded MT Bold</vt:lpstr>
      <vt:lpstr>Calibri</vt:lpstr>
      <vt:lpstr>Century Gothic</vt:lpstr>
      <vt:lpstr>Courier New</vt:lpstr>
      <vt:lpstr>DengXian</vt:lpstr>
      <vt:lpstr>Helvetica</vt:lpstr>
      <vt:lpstr>Mangal</vt:lpstr>
      <vt:lpstr>ＭＳ Ｐゴシック</vt:lpstr>
      <vt:lpstr>Segoe UI</vt:lpstr>
      <vt:lpstr>Times New Roman</vt:lpstr>
      <vt:lpstr>Wingdings</vt:lpstr>
      <vt:lpstr>Arial</vt:lpstr>
      <vt:lpstr>Office Theme</vt:lpstr>
      <vt:lpstr>Tutorial on   MobileInsight @ Hackathon’18 </vt:lpstr>
      <vt:lpstr>Outline</vt:lpstr>
      <vt:lpstr>Introduction</vt:lpstr>
      <vt:lpstr>About Me</vt:lpstr>
      <vt:lpstr>About You</vt:lpstr>
      <vt:lpstr>Our Team</vt:lpstr>
      <vt:lpstr>Before We Start</vt:lpstr>
      <vt:lpstr>Install Dev Environment (Optional)</vt:lpstr>
      <vt:lpstr>Three Projects @ Hackathon’18</vt:lpstr>
      <vt:lpstr>The Team’s Pick</vt:lpstr>
      <vt:lpstr>Brief  Background &amp;  MobileInsight Tutorial </vt:lpstr>
      <vt:lpstr>Why MobileInsight?</vt:lpstr>
      <vt:lpstr>Background: Cellular Network Architecture</vt:lpstr>
      <vt:lpstr>Background: Protocol Stack</vt:lpstr>
      <vt:lpstr>Cellular-Specific Protocol Stack</vt:lpstr>
      <vt:lpstr>Rich Information … but NO Access</vt:lpstr>
      <vt:lpstr>MobileInsight: Open Up Access on Mobile</vt:lpstr>
      <vt:lpstr>Why MobileInsight?</vt:lpstr>
      <vt:lpstr>MobileInsight: Current Status</vt:lpstr>
      <vt:lpstr>How to Use MobileInsight?</vt:lpstr>
      <vt:lpstr>A Data Flow View</vt:lpstr>
      <vt:lpstr>Your Task Atop MobileInsight</vt:lpstr>
      <vt:lpstr>Go Back to Hackathon Project #3</vt:lpstr>
      <vt:lpstr>Warm up via Project #1</vt:lpstr>
      <vt:lpstr>PowerPoint Presentation</vt:lpstr>
      <vt:lpstr>Steps for Project #1</vt:lpstr>
      <vt:lpstr>Steps for Project #1</vt:lpstr>
      <vt:lpstr>Project #3: Offline L1/L2 Latency Analysis</vt:lpstr>
      <vt:lpstr>Background on Latency Analysis</vt:lpstr>
      <vt:lpstr>Use Web Browsing as an Example</vt:lpstr>
      <vt:lpstr>Full-Stack Latency Analysis</vt:lpstr>
      <vt:lpstr>Time Alignment at Three levels</vt:lpstr>
      <vt:lpstr>Particularly over Cellular Networks</vt:lpstr>
      <vt:lpstr>Data-Plane Latency Below IP</vt:lpstr>
      <vt:lpstr>Messages Supported by MI (v3.3)</vt:lpstr>
      <vt:lpstr>Messages Supported by MI (v3.3)</vt:lpstr>
      <vt:lpstr>Messages Supported by MI (v3.3)</vt:lpstr>
      <vt:lpstr>Messages Supported by MI (v3.3)</vt:lpstr>
      <vt:lpstr>How to Understand Them?</vt:lpstr>
      <vt:lpstr>Sample Logs</vt:lpstr>
      <vt:lpstr>How Do We Really Achieve It?</vt:lpstr>
      <vt:lpstr>Offline Message Parser</vt:lpstr>
      <vt:lpstr>One Sample (For Your Reference)</vt:lpstr>
      <vt:lpstr>Latency Analyzers</vt:lpstr>
      <vt:lpstr>Accomplishment @ Hackathon’18</vt:lpstr>
      <vt:lpstr>Live Demo</vt:lpstr>
      <vt:lpstr>PDCP vs. End-to-End Latency</vt:lpstr>
      <vt:lpstr>PDCP vs. End-to-End Latency</vt:lpstr>
      <vt:lpstr>Takeaways</vt:lpstr>
      <vt:lpstr>Acknowledgement</vt:lpstr>
      <vt:lpstr>This Page is intentionally blank</vt:lpstr>
      <vt:lpstr>More Resources and References</vt:lpstr>
      <vt:lpstr>More Resources and References</vt:lpstr>
      <vt:lpstr>More Resources and References</vt:lpstr>
      <vt:lpstr>More Resources and References</vt:lpstr>
      <vt:lpstr>Another MobileInsight Tutorial </vt:lpstr>
      <vt:lpstr>Built-In Analyzers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pengchunyi@gmail.com</cp:lastModifiedBy>
  <cp:revision>3380</cp:revision>
  <cp:lastPrinted>2017-12-06T21:55:33Z</cp:lastPrinted>
  <dcterms:created xsi:type="dcterms:W3CDTF">2016-12-24T22:10:56Z</dcterms:created>
  <dcterms:modified xsi:type="dcterms:W3CDTF">2018-08-27T00:35:54Z</dcterms:modified>
</cp:coreProperties>
</file>