
<file path=[Content_Types].xml><?xml version="1.0" encoding="utf-8"?>
<Types xmlns="http://schemas.openxmlformats.org/package/2006/content-types">
  <Default Extension="xml" ContentType="application/xml"/>
  <Default Extension="jpg" ContentType="image/png"/>
  <Default Extension="tiff" ContentType="image/tiff"/>
  <Default Extension="emf" ContentType="image/x-emf"/>
  <Default Extension="jpeg" ContentType="image/jpeg"/>
  <Default Extension="rels" ContentType="application/vnd.openxmlformats-package.relationships+xml"/>
  <Default Extension="gif" ContentType="image/gif"/>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4" r:id="rId1"/>
  </p:sldMasterIdLst>
  <p:notesMasterIdLst>
    <p:notesMasterId r:id="rId38"/>
  </p:notesMasterIdLst>
  <p:handoutMasterIdLst>
    <p:handoutMasterId r:id="rId39"/>
  </p:handoutMasterIdLst>
  <p:sldIdLst>
    <p:sldId id="303" r:id="rId2"/>
    <p:sldId id="523" r:id="rId3"/>
    <p:sldId id="524" r:id="rId4"/>
    <p:sldId id="522" r:id="rId5"/>
    <p:sldId id="478" r:id="rId6"/>
    <p:sldId id="479" r:id="rId7"/>
    <p:sldId id="466" r:id="rId8"/>
    <p:sldId id="467" r:id="rId9"/>
    <p:sldId id="527" r:id="rId10"/>
    <p:sldId id="531" r:id="rId11"/>
    <p:sldId id="469" r:id="rId12"/>
    <p:sldId id="486" r:id="rId13"/>
    <p:sldId id="470" r:id="rId14"/>
    <p:sldId id="515" r:id="rId15"/>
    <p:sldId id="471" r:id="rId16"/>
    <p:sldId id="472" r:id="rId17"/>
    <p:sldId id="473" r:id="rId18"/>
    <p:sldId id="488" r:id="rId19"/>
    <p:sldId id="489" r:id="rId20"/>
    <p:sldId id="491" r:id="rId21"/>
    <p:sldId id="492" r:id="rId22"/>
    <p:sldId id="510" r:id="rId23"/>
    <p:sldId id="516" r:id="rId24"/>
    <p:sldId id="474" r:id="rId25"/>
    <p:sldId id="475" r:id="rId26"/>
    <p:sldId id="494" r:id="rId27"/>
    <p:sldId id="476" r:id="rId28"/>
    <p:sldId id="506" r:id="rId29"/>
    <p:sldId id="507" r:id="rId30"/>
    <p:sldId id="495" r:id="rId31"/>
    <p:sldId id="496" r:id="rId32"/>
    <p:sldId id="509" r:id="rId33"/>
    <p:sldId id="533" r:id="rId34"/>
    <p:sldId id="484" r:id="rId35"/>
    <p:sldId id="477" r:id="rId36"/>
    <p:sldId id="406"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265" userDrawn="1">
          <p15:clr>
            <a:srgbClr val="A4A3A4"/>
          </p15:clr>
        </p15:guide>
        <p15:guide id="2" pos="519" userDrawn="1">
          <p15:clr>
            <a:srgbClr val="A4A3A4"/>
          </p15:clr>
        </p15:guide>
        <p15:guide id="3" pos="935" userDrawn="1">
          <p15:clr>
            <a:srgbClr val="A4A3A4"/>
          </p15:clr>
        </p15:guide>
        <p15:guide id="4" orient="horz" pos="2264">
          <p15:clr>
            <a:srgbClr val="A4A3A4"/>
          </p15:clr>
        </p15:guide>
        <p15:guide id="5" pos="550">
          <p15:clr>
            <a:srgbClr val="A4A3A4"/>
          </p15:clr>
        </p15:guide>
        <p15:guide id="6" pos="555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0C0"/>
    <a:srgbClr val="C00000"/>
    <a:srgbClr val="BB0000"/>
    <a:srgbClr val="237096"/>
    <a:srgbClr val="4489FF"/>
    <a:srgbClr val="BB3232"/>
    <a:srgbClr val="BB4058"/>
    <a:srgbClr val="B94058"/>
    <a:srgbClr val="BB5C6C"/>
    <a:srgbClr val="B61C2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63582" autoAdjust="0"/>
  </p:normalViewPr>
  <p:slideViewPr>
    <p:cSldViewPr snapToGrid="0" snapToObjects="1" showGuides="1">
      <p:cViewPr varScale="1">
        <p:scale>
          <a:sx n="80" d="100"/>
          <a:sy n="80" d="100"/>
        </p:scale>
        <p:origin x="3104" y="192"/>
      </p:cViewPr>
      <p:guideLst>
        <p:guide orient="horz" pos="4265"/>
        <p:guide pos="519"/>
        <p:guide pos="935"/>
        <p:guide orient="horz" pos="2264"/>
        <p:guide pos="550"/>
        <p:guide pos="5553"/>
      </p:guideLst>
    </p:cSldViewPr>
  </p:slideViewPr>
  <p:outlineViewPr>
    <p:cViewPr>
      <p:scale>
        <a:sx n="33" d="100"/>
        <a:sy n="33" d="100"/>
      </p:scale>
      <p:origin x="0" y="0"/>
    </p:cViewPr>
  </p:outlineViewPr>
  <p:notesTextViewPr>
    <p:cViewPr>
      <p:scale>
        <a:sx n="114" d="100"/>
        <a:sy n="114"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handoutMaster" Target="handoutMasters/handoutMaster1.xml"/><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9C5D88-7592-E145-B652-3FE3B1438579}" type="doc">
      <dgm:prSet loTypeId="urn:microsoft.com/office/officeart/2005/8/layout/process1" loCatId="" qsTypeId="urn:microsoft.com/office/officeart/2005/8/quickstyle/simple4" qsCatId="simple" csTypeId="urn:microsoft.com/office/officeart/2005/8/colors/accent1_2" csCatId="accent1" phldr="1"/>
      <dgm:spPr/>
      <dgm:t>
        <a:bodyPr/>
        <a:lstStyle/>
        <a:p>
          <a:endParaRPr lang="en-US"/>
        </a:p>
      </dgm:t>
    </dgm:pt>
    <dgm:pt modelId="{56E5A42D-99D3-D94A-B817-0227BF3CDA6C}">
      <dgm:prSet phldrT="[Text]" custT="1"/>
      <dgm:spPr>
        <a:solidFill>
          <a:srgbClr val="0070C0"/>
        </a:solidFill>
      </dgm:spPr>
      <dgm:t>
        <a:bodyPr/>
        <a:lstStyle/>
        <a:p>
          <a:endParaRPr lang="en-US" sz="3200" dirty="0" smtClean="0">
            <a:solidFill>
              <a:schemeClr val="bg1"/>
            </a:solidFill>
          </a:endParaRPr>
        </a:p>
        <a:p>
          <a:r>
            <a:rPr lang="en-US" sz="3200" dirty="0" smtClean="0">
              <a:solidFill>
                <a:schemeClr val="bg1"/>
              </a:solidFill>
            </a:rPr>
            <a:t>Deploy</a:t>
          </a:r>
        </a:p>
        <a:p>
          <a:r>
            <a:rPr lang="en-US" sz="3200" dirty="0" err="1" smtClean="0">
              <a:solidFill>
                <a:schemeClr val="bg1"/>
              </a:solidFill>
            </a:rPr>
            <a:t>Ment</a:t>
          </a:r>
          <a:endParaRPr lang="en-US" sz="3200" dirty="0" smtClean="0">
            <a:solidFill>
              <a:schemeClr val="bg1"/>
            </a:solidFill>
          </a:endParaRPr>
        </a:p>
        <a:p>
          <a:endParaRPr lang="en-US" sz="3200" dirty="0">
            <a:solidFill>
              <a:schemeClr val="bg1"/>
            </a:solidFill>
          </a:endParaRPr>
        </a:p>
      </dgm:t>
    </dgm:pt>
    <dgm:pt modelId="{50BC09AF-AB8A-C044-95C3-B4D6D62B5397}" type="parTrans" cxnId="{417A13F0-AFF3-6F45-87D8-7C2EFEA0CDBC}">
      <dgm:prSet/>
      <dgm:spPr/>
      <dgm:t>
        <a:bodyPr/>
        <a:lstStyle/>
        <a:p>
          <a:endParaRPr lang="en-US" sz="3200">
            <a:solidFill>
              <a:schemeClr val="bg1"/>
            </a:solidFill>
          </a:endParaRPr>
        </a:p>
      </dgm:t>
    </dgm:pt>
    <dgm:pt modelId="{B9FD858B-7479-0844-A63D-1592EE18B370}" type="sibTrans" cxnId="{417A13F0-AFF3-6F45-87D8-7C2EFEA0CDBC}">
      <dgm:prSet custT="1"/>
      <dgm:spPr>
        <a:solidFill>
          <a:srgbClr val="0070C0"/>
        </a:solidFill>
      </dgm:spPr>
      <dgm:t>
        <a:bodyPr/>
        <a:lstStyle/>
        <a:p>
          <a:endParaRPr lang="en-US" sz="3200">
            <a:solidFill>
              <a:schemeClr val="bg1"/>
            </a:solidFill>
          </a:endParaRPr>
        </a:p>
      </dgm:t>
    </dgm:pt>
    <dgm:pt modelId="{C9D9F178-7A23-DB48-8403-FB66CFFDD4BB}">
      <dgm:prSet phldrT="[Text]" custT="1"/>
      <dgm:spPr>
        <a:solidFill>
          <a:srgbClr val="0070C0"/>
        </a:solidFill>
      </dgm:spPr>
      <dgm:t>
        <a:bodyPr/>
        <a:lstStyle/>
        <a:p>
          <a:pPr lvl="0" algn="ctr" defTabSz="1422400">
            <a:lnSpc>
              <a:spcPct val="90000"/>
            </a:lnSpc>
            <a:spcBef>
              <a:spcPct val="0"/>
            </a:spcBef>
            <a:spcAft>
              <a:spcPct val="35000"/>
            </a:spcAft>
          </a:pPr>
          <a:r>
            <a:rPr lang="en-US" sz="3200" dirty="0" smtClean="0">
              <a:solidFill>
                <a:schemeClr val="bg1"/>
              </a:solidFill>
            </a:rPr>
            <a:t>Performance</a:t>
          </a:r>
          <a:endParaRPr lang="en-US" sz="3200" dirty="0">
            <a:solidFill>
              <a:schemeClr val="bg1"/>
            </a:solidFill>
          </a:endParaRPr>
        </a:p>
      </dgm:t>
    </dgm:pt>
    <dgm:pt modelId="{E9410B88-6C67-2D4B-9E12-FA779A229D56}" type="parTrans" cxnId="{9FD571A7-0C13-7849-B160-BFF016394258}">
      <dgm:prSet/>
      <dgm:spPr/>
      <dgm:t>
        <a:bodyPr/>
        <a:lstStyle/>
        <a:p>
          <a:endParaRPr lang="en-US" sz="3200">
            <a:solidFill>
              <a:schemeClr val="bg1"/>
            </a:solidFill>
          </a:endParaRPr>
        </a:p>
      </dgm:t>
    </dgm:pt>
    <dgm:pt modelId="{09BC4BE7-CDF1-C944-A76D-F6FAAA8CCAA1}" type="sibTrans" cxnId="{9FD571A7-0C13-7849-B160-BFF016394258}">
      <dgm:prSet custT="1"/>
      <dgm:spPr>
        <a:solidFill>
          <a:srgbClr val="0070C0"/>
        </a:solidFill>
      </dgm:spPr>
      <dgm:t>
        <a:bodyPr/>
        <a:lstStyle/>
        <a:p>
          <a:endParaRPr lang="en-US" sz="3200">
            <a:solidFill>
              <a:schemeClr val="bg1"/>
            </a:solidFill>
          </a:endParaRPr>
        </a:p>
      </dgm:t>
    </dgm:pt>
    <dgm:pt modelId="{F4A207B6-F1DA-FD4D-B542-19859EA13964}">
      <dgm:prSet phldrT="[Text]" custT="1"/>
      <dgm:spPr>
        <a:solidFill>
          <a:srgbClr val="0070C0"/>
        </a:solidFill>
      </dgm:spPr>
      <dgm:t>
        <a:bodyPr/>
        <a:lstStyle/>
        <a:p>
          <a:pPr lvl="0" algn="ctr" defTabSz="1778000">
            <a:lnSpc>
              <a:spcPct val="90000"/>
            </a:lnSpc>
            <a:spcBef>
              <a:spcPct val="0"/>
            </a:spcBef>
            <a:spcAft>
              <a:spcPct val="35000"/>
            </a:spcAft>
          </a:pPr>
          <a:endParaRPr lang="en-US" sz="4500" dirty="0" smtClean="0">
            <a:solidFill>
              <a:schemeClr val="bg1"/>
            </a:solidFill>
          </a:endParaRPr>
        </a:p>
        <a:p>
          <a:pPr lvl="0" algn="ctr" defTabSz="1778000">
            <a:lnSpc>
              <a:spcPct val="90000"/>
            </a:lnSpc>
            <a:spcBef>
              <a:spcPct val="0"/>
            </a:spcBef>
            <a:spcAft>
              <a:spcPct val="35000"/>
            </a:spcAft>
          </a:pPr>
          <a:r>
            <a:rPr lang="en-US" sz="3200" dirty="0" smtClean="0">
              <a:solidFill>
                <a:schemeClr val="bg1"/>
              </a:solidFill>
            </a:rPr>
            <a:t>Mobility</a:t>
          </a:r>
          <a:endParaRPr lang="en-US" sz="3200" dirty="0">
            <a:solidFill>
              <a:schemeClr val="bg1"/>
            </a:solidFill>
          </a:endParaRPr>
        </a:p>
      </dgm:t>
    </dgm:pt>
    <dgm:pt modelId="{96805529-B800-874C-B016-C27212ED08DA}" type="parTrans" cxnId="{F971E470-C87C-5F41-931A-EEAA4E77FF58}">
      <dgm:prSet/>
      <dgm:spPr/>
      <dgm:t>
        <a:bodyPr/>
        <a:lstStyle/>
        <a:p>
          <a:endParaRPr lang="en-US" sz="3200">
            <a:solidFill>
              <a:schemeClr val="bg1"/>
            </a:solidFill>
          </a:endParaRPr>
        </a:p>
      </dgm:t>
    </dgm:pt>
    <dgm:pt modelId="{A79D47BB-FACC-8E47-83A7-16A537CF079A}" type="sibTrans" cxnId="{F971E470-C87C-5F41-931A-EEAA4E77FF58}">
      <dgm:prSet/>
      <dgm:spPr/>
      <dgm:t>
        <a:bodyPr/>
        <a:lstStyle/>
        <a:p>
          <a:endParaRPr lang="en-US" sz="3200">
            <a:solidFill>
              <a:schemeClr val="bg1"/>
            </a:solidFill>
          </a:endParaRPr>
        </a:p>
      </dgm:t>
    </dgm:pt>
    <dgm:pt modelId="{6D95050C-98B0-E241-B8FD-4AB6F46E8041}">
      <dgm:prSet phldrT="[Text]" custT="1"/>
      <dgm:spPr/>
      <dgm:t>
        <a:bodyPr/>
        <a:lstStyle/>
        <a:p>
          <a:pPr marL="285750" marR="0" lvl="1" indent="-285750" algn="ctr" defTabSz="1377950" rtl="0" eaLnBrk="1" fontAlgn="auto" latinLnBrk="0" hangingPunct="1">
            <a:lnSpc>
              <a:spcPct val="90000"/>
            </a:lnSpc>
            <a:spcBef>
              <a:spcPct val="0"/>
            </a:spcBef>
            <a:spcAft>
              <a:spcPct val="15000"/>
            </a:spcAft>
            <a:buClrTx/>
            <a:buSzTx/>
            <a:buFontTx/>
            <a:buNone/>
            <a:tabLst/>
            <a:defRPr/>
          </a:pPr>
          <a:endParaRPr lang="en-US" sz="3200" dirty="0">
            <a:solidFill>
              <a:schemeClr val="bg1"/>
            </a:solidFill>
          </a:endParaRPr>
        </a:p>
      </dgm:t>
    </dgm:pt>
    <dgm:pt modelId="{56344716-729D-E742-AFA4-DC57C0434EBD}" type="parTrans" cxnId="{F4EF5071-9E16-D443-8A13-82B44DAB1725}">
      <dgm:prSet/>
      <dgm:spPr/>
      <dgm:t>
        <a:bodyPr/>
        <a:lstStyle/>
        <a:p>
          <a:endParaRPr lang="en-US" sz="3200">
            <a:solidFill>
              <a:schemeClr val="bg1"/>
            </a:solidFill>
          </a:endParaRPr>
        </a:p>
      </dgm:t>
    </dgm:pt>
    <dgm:pt modelId="{45B304FA-37BE-F544-B444-025F619EB1C7}" type="sibTrans" cxnId="{F4EF5071-9E16-D443-8A13-82B44DAB1725}">
      <dgm:prSet/>
      <dgm:spPr/>
      <dgm:t>
        <a:bodyPr/>
        <a:lstStyle/>
        <a:p>
          <a:endParaRPr lang="en-US" sz="3200">
            <a:solidFill>
              <a:schemeClr val="bg1"/>
            </a:solidFill>
          </a:endParaRPr>
        </a:p>
      </dgm:t>
    </dgm:pt>
    <dgm:pt modelId="{F8B19795-CA1C-7345-94CE-5295DB14E8B7}" type="pres">
      <dgm:prSet presAssocID="{589C5D88-7592-E145-B652-3FE3B1438579}" presName="Name0" presStyleCnt="0">
        <dgm:presLayoutVars>
          <dgm:dir/>
          <dgm:resizeHandles val="exact"/>
        </dgm:presLayoutVars>
      </dgm:prSet>
      <dgm:spPr/>
      <dgm:t>
        <a:bodyPr/>
        <a:lstStyle/>
        <a:p>
          <a:endParaRPr lang="en-US"/>
        </a:p>
      </dgm:t>
    </dgm:pt>
    <dgm:pt modelId="{C4BDA992-318E-2A48-87B9-100AB56E543F}" type="pres">
      <dgm:prSet presAssocID="{56E5A42D-99D3-D94A-B817-0227BF3CDA6C}" presName="node" presStyleLbl="node1" presStyleIdx="0" presStyleCnt="3">
        <dgm:presLayoutVars>
          <dgm:bulletEnabled val="1"/>
        </dgm:presLayoutVars>
      </dgm:prSet>
      <dgm:spPr/>
      <dgm:t>
        <a:bodyPr/>
        <a:lstStyle/>
        <a:p>
          <a:endParaRPr lang="en-US"/>
        </a:p>
      </dgm:t>
    </dgm:pt>
    <dgm:pt modelId="{7F6D52F4-F99D-474D-BD87-9FCADD7100C7}" type="pres">
      <dgm:prSet presAssocID="{B9FD858B-7479-0844-A63D-1592EE18B370}" presName="sibTrans" presStyleLbl="sibTrans2D1" presStyleIdx="0" presStyleCnt="2"/>
      <dgm:spPr/>
      <dgm:t>
        <a:bodyPr/>
        <a:lstStyle/>
        <a:p>
          <a:endParaRPr lang="en-US"/>
        </a:p>
      </dgm:t>
    </dgm:pt>
    <dgm:pt modelId="{10427155-054E-2342-9D1B-C9AF8AF4F5D5}" type="pres">
      <dgm:prSet presAssocID="{B9FD858B-7479-0844-A63D-1592EE18B370}" presName="connectorText" presStyleLbl="sibTrans2D1" presStyleIdx="0" presStyleCnt="2"/>
      <dgm:spPr/>
      <dgm:t>
        <a:bodyPr/>
        <a:lstStyle/>
        <a:p>
          <a:endParaRPr lang="en-US"/>
        </a:p>
      </dgm:t>
    </dgm:pt>
    <dgm:pt modelId="{6267A1FA-B017-A041-95EF-2F0CDBB0C7EE}" type="pres">
      <dgm:prSet presAssocID="{C9D9F178-7A23-DB48-8403-FB66CFFDD4BB}" presName="node" presStyleLbl="node1" presStyleIdx="1" presStyleCnt="3" custScaleX="143039" custScaleY="96216">
        <dgm:presLayoutVars>
          <dgm:bulletEnabled val="1"/>
        </dgm:presLayoutVars>
      </dgm:prSet>
      <dgm:spPr/>
      <dgm:t>
        <a:bodyPr/>
        <a:lstStyle/>
        <a:p>
          <a:endParaRPr lang="en-US"/>
        </a:p>
      </dgm:t>
    </dgm:pt>
    <dgm:pt modelId="{FCFA6334-2B1D-C248-98FC-0B3134C2B7E5}" type="pres">
      <dgm:prSet presAssocID="{09BC4BE7-CDF1-C944-A76D-F6FAAA8CCAA1}" presName="sibTrans" presStyleLbl="sibTrans2D1" presStyleIdx="1" presStyleCnt="2"/>
      <dgm:spPr/>
      <dgm:t>
        <a:bodyPr/>
        <a:lstStyle/>
        <a:p>
          <a:endParaRPr lang="en-US"/>
        </a:p>
      </dgm:t>
    </dgm:pt>
    <dgm:pt modelId="{6568D4C5-78A9-BA4B-8789-6CC62F2A0C96}" type="pres">
      <dgm:prSet presAssocID="{09BC4BE7-CDF1-C944-A76D-F6FAAA8CCAA1}" presName="connectorText" presStyleLbl="sibTrans2D1" presStyleIdx="1" presStyleCnt="2"/>
      <dgm:spPr/>
      <dgm:t>
        <a:bodyPr/>
        <a:lstStyle/>
        <a:p>
          <a:endParaRPr lang="en-US"/>
        </a:p>
      </dgm:t>
    </dgm:pt>
    <dgm:pt modelId="{7705FAD1-BACB-0047-BAFB-BADA7E5E076A}" type="pres">
      <dgm:prSet presAssocID="{F4A207B6-F1DA-FD4D-B542-19859EA13964}" presName="node" presStyleLbl="node1" presStyleIdx="2" presStyleCnt="3">
        <dgm:presLayoutVars>
          <dgm:bulletEnabled val="1"/>
        </dgm:presLayoutVars>
      </dgm:prSet>
      <dgm:spPr/>
      <dgm:t>
        <a:bodyPr/>
        <a:lstStyle/>
        <a:p>
          <a:endParaRPr lang="en-US"/>
        </a:p>
      </dgm:t>
    </dgm:pt>
  </dgm:ptLst>
  <dgm:cxnLst>
    <dgm:cxn modelId="{6090B862-9322-1841-994C-2C9CDB70D724}" type="presOf" srcId="{F4A207B6-F1DA-FD4D-B542-19859EA13964}" destId="{7705FAD1-BACB-0047-BAFB-BADA7E5E076A}" srcOrd="0" destOrd="0" presId="urn:microsoft.com/office/officeart/2005/8/layout/process1"/>
    <dgm:cxn modelId="{417A13F0-AFF3-6F45-87D8-7C2EFEA0CDBC}" srcId="{589C5D88-7592-E145-B652-3FE3B1438579}" destId="{56E5A42D-99D3-D94A-B817-0227BF3CDA6C}" srcOrd="0" destOrd="0" parTransId="{50BC09AF-AB8A-C044-95C3-B4D6D62B5397}" sibTransId="{B9FD858B-7479-0844-A63D-1592EE18B370}"/>
    <dgm:cxn modelId="{981AB53C-7781-1A46-8C6D-AFF42DAD91DF}" type="presOf" srcId="{09BC4BE7-CDF1-C944-A76D-F6FAAA8CCAA1}" destId="{FCFA6334-2B1D-C248-98FC-0B3134C2B7E5}" srcOrd="0" destOrd="0" presId="urn:microsoft.com/office/officeart/2005/8/layout/process1"/>
    <dgm:cxn modelId="{8000E93A-62B3-5740-8BCA-98292B62989F}" type="presOf" srcId="{C9D9F178-7A23-DB48-8403-FB66CFFDD4BB}" destId="{6267A1FA-B017-A041-95EF-2F0CDBB0C7EE}" srcOrd="0" destOrd="0" presId="urn:microsoft.com/office/officeart/2005/8/layout/process1"/>
    <dgm:cxn modelId="{F4EF5071-9E16-D443-8A13-82B44DAB1725}" srcId="{F4A207B6-F1DA-FD4D-B542-19859EA13964}" destId="{6D95050C-98B0-E241-B8FD-4AB6F46E8041}" srcOrd="0" destOrd="0" parTransId="{56344716-729D-E742-AFA4-DC57C0434EBD}" sibTransId="{45B304FA-37BE-F544-B444-025F619EB1C7}"/>
    <dgm:cxn modelId="{02E18B20-6D6C-144A-856E-4C914646C418}" type="presOf" srcId="{56E5A42D-99D3-D94A-B817-0227BF3CDA6C}" destId="{C4BDA992-318E-2A48-87B9-100AB56E543F}" srcOrd="0" destOrd="0" presId="urn:microsoft.com/office/officeart/2005/8/layout/process1"/>
    <dgm:cxn modelId="{9FD571A7-0C13-7849-B160-BFF016394258}" srcId="{589C5D88-7592-E145-B652-3FE3B1438579}" destId="{C9D9F178-7A23-DB48-8403-FB66CFFDD4BB}" srcOrd="1" destOrd="0" parTransId="{E9410B88-6C67-2D4B-9E12-FA779A229D56}" sibTransId="{09BC4BE7-CDF1-C944-A76D-F6FAAA8CCAA1}"/>
    <dgm:cxn modelId="{014C7427-8D0B-BC40-900F-15E571260323}" type="presOf" srcId="{589C5D88-7592-E145-B652-3FE3B1438579}" destId="{F8B19795-CA1C-7345-94CE-5295DB14E8B7}" srcOrd="0" destOrd="0" presId="urn:microsoft.com/office/officeart/2005/8/layout/process1"/>
    <dgm:cxn modelId="{8FDA83C0-B1C6-FD4D-AEBC-2B84482BAC18}" type="presOf" srcId="{6D95050C-98B0-E241-B8FD-4AB6F46E8041}" destId="{7705FAD1-BACB-0047-BAFB-BADA7E5E076A}" srcOrd="0" destOrd="1" presId="urn:microsoft.com/office/officeart/2005/8/layout/process1"/>
    <dgm:cxn modelId="{F971E470-C87C-5F41-931A-EEAA4E77FF58}" srcId="{589C5D88-7592-E145-B652-3FE3B1438579}" destId="{F4A207B6-F1DA-FD4D-B542-19859EA13964}" srcOrd="2" destOrd="0" parTransId="{96805529-B800-874C-B016-C27212ED08DA}" sibTransId="{A79D47BB-FACC-8E47-83A7-16A537CF079A}"/>
    <dgm:cxn modelId="{4CE46887-4966-7645-B80C-DAFBC459E7CE}" type="presOf" srcId="{B9FD858B-7479-0844-A63D-1592EE18B370}" destId="{7F6D52F4-F99D-474D-BD87-9FCADD7100C7}" srcOrd="0" destOrd="0" presId="urn:microsoft.com/office/officeart/2005/8/layout/process1"/>
    <dgm:cxn modelId="{C3C65E8A-D08C-F641-A698-A0384DBC7A85}" type="presOf" srcId="{B9FD858B-7479-0844-A63D-1592EE18B370}" destId="{10427155-054E-2342-9D1B-C9AF8AF4F5D5}" srcOrd="1" destOrd="0" presId="urn:microsoft.com/office/officeart/2005/8/layout/process1"/>
    <dgm:cxn modelId="{2FB49D09-DB30-7644-90FE-1DCA2A65C2A6}" type="presOf" srcId="{09BC4BE7-CDF1-C944-A76D-F6FAAA8CCAA1}" destId="{6568D4C5-78A9-BA4B-8789-6CC62F2A0C96}" srcOrd="1" destOrd="0" presId="urn:microsoft.com/office/officeart/2005/8/layout/process1"/>
    <dgm:cxn modelId="{656D4792-7180-B043-97D0-8346CD65A9FC}" type="presParOf" srcId="{F8B19795-CA1C-7345-94CE-5295DB14E8B7}" destId="{C4BDA992-318E-2A48-87B9-100AB56E543F}" srcOrd="0" destOrd="0" presId="urn:microsoft.com/office/officeart/2005/8/layout/process1"/>
    <dgm:cxn modelId="{93C574BF-0D96-1843-BFAD-42E0F2011F7F}" type="presParOf" srcId="{F8B19795-CA1C-7345-94CE-5295DB14E8B7}" destId="{7F6D52F4-F99D-474D-BD87-9FCADD7100C7}" srcOrd="1" destOrd="0" presId="urn:microsoft.com/office/officeart/2005/8/layout/process1"/>
    <dgm:cxn modelId="{66AB2C7D-2287-5E4A-8361-68B83552C978}" type="presParOf" srcId="{7F6D52F4-F99D-474D-BD87-9FCADD7100C7}" destId="{10427155-054E-2342-9D1B-C9AF8AF4F5D5}" srcOrd="0" destOrd="0" presId="urn:microsoft.com/office/officeart/2005/8/layout/process1"/>
    <dgm:cxn modelId="{6C05EFF2-224E-334B-9BE7-0435C51E86E6}" type="presParOf" srcId="{F8B19795-CA1C-7345-94CE-5295DB14E8B7}" destId="{6267A1FA-B017-A041-95EF-2F0CDBB0C7EE}" srcOrd="2" destOrd="0" presId="urn:microsoft.com/office/officeart/2005/8/layout/process1"/>
    <dgm:cxn modelId="{053D0367-F289-3A47-9B3E-4EF11C017ED1}" type="presParOf" srcId="{F8B19795-CA1C-7345-94CE-5295DB14E8B7}" destId="{FCFA6334-2B1D-C248-98FC-0B3134C2B7E5}" srcOrd="3" destOrd="0" presId="urn:microsoft.com/office/officeart/2005/8/layout/process1"/>
    <dgm:cxn modelId="{77E78DB0-EE64-2E4F-B361-1F658892038B}" type="presParOf" srcId="{FCFA6334-2B1D-C248-98FC-0B3134C2B7E5}" destId="{6568D4C5-78A9-BA4B-8789-6CC62F2A0C96}" srcOrd="0" destOrd="0" presId="urn:microsoft.com/office/officeart/2005/8/layout/process1"/>
    <dgm:cxn modelId="{C2FC4EDC-E5A5-E243-8AC6-B8BDD319BAB5}" type="presParOf" srcId="{F8B19795-CA1C-7345-94CE-5295DB14E8B7}" destId="{7705FAD1-BACB-0047-BAFB-BADA7E5E076A}"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89C5D88-7592-E145-B652-3FE3B1438579}" type="doc">
      <dgm:prSet loTypeId="urn:microsoft.com/office/officeart/2005/8/layout/process1" loCatId="" qsTypeId="urn:microsoft.com/office/officeart/2005/8/quickstyle/simple4" qsCatId="simple" csTypeId="urn:microsoft.com/office/officeart/2005/8/colors/accent1_2" csCatId="accent1" phldr="1"/>
      <dgm:spPr/>
      <dgm:t>
        <a:bodyPr/>
        <a:lstStyle/>
        <a:p>
          <a:endParaRPr lang="en-US"/>
        </a:p>
      </dgm:t>
    </dgm:pt>
    <dgm:pt modelId="{56E5A42D-99D3-D94A-B817-0227BF3CDA6C}">
      <dgm:prSet phldrT="[Text]" custT="1"/>
      <dgm:spPr>
        <a:solidFill>
          <a:srgbClr val="0070C0"/>
        </a:solidFill>
      </dgm:spPr>
      <dgm:t>
        <a:bodyPr/>
        <a:lstStyle/>
        <a:p>
          <a:endParaRPr lang="en-US" sz="3200" dirty="0" smtClean="0">
            <a:solidFill>
              <a:schemeClr val="bg1"/>
            </a:solidFill>
          </a:endParaRPr>
        </a:p>
        <a:p>
          <a:r>
            <a:rPr lang="en-US" sz="3200" dirty="0" smtClean="0">
              <a:solidFill>
                <a:schemeClr val="bg1"/>
              </a:solidFill>
            </a:rPr>
            <a:t>Deploy</a:t>
          </a:r>
        </a:p>
        <a:p>
          <a:r>
            <a:rPr lang="en-US" sz="3200" dirty="0" err="1" smtClean="0">
              <a:solidFill>
                <a:schemeClr val="bg1"/>
              </a:solidFill>
            </a:rPr>
            <a:t>Ment</a:t>
          </a:r>
          <a:endParaRPr lang="en-US" sz="3200" dirty="0" smtClean="0">
            <a:solidFill>
              <a:schemeClr val="bg1"/>
            </a:solidFill>
          </a:endParaRPr>
        </a:p>
        <a:p>
          <a:endParaRPr lang="en-US" sz="3200" dirty="0">
            <a:solidFill>
              <a:schemeClr val="bg1"/>
            </a:solidFill>
          </a:endParaRPr>
        </a:p>
      </dgm:t>
    </dgm:pt>
    <dgm:pt modelId="{50BC09AF-AB8A-C044-95C3-B4D6D62B5397}" type="parTrans" cxnId="{417A13F0-AFF3-6F45-87D8-7C2EFEA0CDBC}">
      <dgm:prSet/>
      <dgm:spPr/>
      <dgm:t>
        <a:bodyPr/>
        <a:lstStyle/>
        <a:p>
          <a:endParaRPr lang="en-US" sz="3200">
            <a:solidFill>
              <a:schemeClr val="bg1"/>
            </a:solidFill>
          </a:endParaRPr>
        </a:p>
      </dgm:t>
    </dgm:pt>
    <dgm:pt modelId="{B9FD858B-7479-0844-A63D-1592EE18B370}" type="sibTrans" cxnId="{417A13F0-AFF3-6F45-87D8-7C2EFEA0CDBC}">
      <dgm:prSet custT="1"/>
      <dgm:spPr>
        <a:solidFill>
          <a:srgbClr val="0070C0"/>
        </a:solidFill>
      </dgm:spPr>
      <dgm:t>
        <a:bodyPr/>
        <a:lstStyle/>
        <a:p>
          <a:endParaRPr lang="en-US" sz="3200">
            <a:solidFill>
              <a:schemeClr val="bg1"/>
            </a:solidFill>
          </a:endParaRPr>
        </a:p>
      </dgm:t>
    </dgm:pt>
    <dgm:pt modelId="{C9D9F178-7A23-DB48-8403-FB66CFFDD4BB}">
      <dgm:prSet phldrT="[Text]" custT="1"/>
      <dgm:spPr>
        <a:solidFill>
          <a:srgbClr val="0070C0"/>
        </a:solidFill>
      </dgm:spPr>
      <dgm:t>
        <a:bodyPr/>
        <a:lstStyle/>
        <a:p>
          <a:pPr lvl="0" algn="ctr" defTabSz="1422400">
            <a:lnSpc>
              <a:spcPct val="90000"/>
            </a:lnSpc>
            <a:spcBef>
              <a:spcPct val="0"/>
            </a:spcBef>
            <a:spcAft>
              <a:spcPct val="35000"/>
            </a:spcAft>
          </a:pPr>
          <a:r>
            <a:rPr lang="en-US" sz="3200" dirty="0" smtClean="0">
              <a:solidFill>
                <a:schemeClr val="bg1"/>
              </a:solidFill>
            </a:rPr>
            <a:t>Performance</a:t>
          </a:r>
          <a:endParaRPr lang="en-US" sz="3200" dirty="0">
            <a:solidFill>
              <a:schemeClr val="bg1"/>
            </a:solidFill>
          </a:endParaRPr>
        </a:p>
      </dgm:t>
    </dgm:pt>
    <dgm:pt modelId="{E9410B88-6C67-2D4B-9E12-FA779A229D56}" type="parTrans" cxnId="{9FD571A7-0C13-7849-B160-BFF016394258}">
      <dgm:prSet/>
      <dgm:spPr/>
      <dgm:t>
        <a:bodyPr/>
        <a:lstStyle/>
        <a:p>
          <a:endParaRPr lang="en-US" sz="3200">
            <a:solidFill>
              <a:schemeClr val="bg1"/>
            </a:solidFill>
          </a:endParaRPr>
        </a:p>
      </dgm:t>
    </dgm:pt>
    <dgm:pt modelId="{09BC4BE7-CDF1-C944-A76D-F6FAAA8CCAA1}" type="sibTrans" cxnId="{9FD571A7-0C13-7849-B160-BFF016394258}">
      <dgm:prSet custT="1"/>
      <dgm:spPr>
        <a:solidFill>
          <a:srgbClr val="0070C0"/>
        </a:solidFill>
      </dgm:spPr>
      <dgm:t>
        <a:bodyPr/>
        <a:lstStyle/>
        <a:p>
          <a:endParaRPr lang="en-US" sz="3200">
            <a:solidFill>
              <a:schemeClr val="bg1"/>
            </a:solidFill>
          </a:endParaRPr>
        </a:p>
      </dgm:t>
    </dgm:pt>
    <dgm:pt modelId="{F4A207B6-F1DA-FD4D-B542-19859EA13964}">
      <dgm:prSet phldrT="[Text]" custT="1"/>
      <dgm:spPr>
        <a:solidFill>
          <a:srgbClr val="0070C0"/>
        </a:solidFill>
      </dgm:spPr>
      <dgm:t>
        <a:bodyPr/>
        <a:lstStyle/>
        <a:p>
          <a:pPr lvl="0" algn="ctr" defTabSz="1778000">
            <a:lnSpc>
              <a:spcPct val="90000"/>
            </a:lnSpc>
            <a:spcBef>
              <a:spcPct val="0"/>
            </a:spcBef>
            <a:spcAft>
              <a:spcPct val="35000"/>
            </a:spcAft>
          </a:pPr>
          <a:endParaRPr lang="en-US" sz="4500" dirty="0" smtClean="0">
            <a:solidFill>
              <a:schemeClr val="bg1"/>
            </a:solidFill>
          </a:endParaRPr>
        </a:p>
        <a:p>
          <a:pPr lvl="0" algn="ctr" defTabSz="1778000">
            <a:lnSpc>
              <a:spcPct val="90000"/>
            </a:lnSpc>
            <a:spcBef>
              <a:spcPct val="0"/>
            </a:spcBef>
            <a:spcAft>
              <a:spcPct val="35000"/>
            </a:spcAft>
          </a:pPr>
          <a:r>
            <a:rPr lang="en-US" sz="3200" dirty="0" smtClean="0">
              <a:solidFill>
                <a:schemeClr val="bg1"/>
              </a:solidFill>
            </a:rPr>
            <a:t>Mobility</a:t>
          </a:r>
          <a:endParaRPr lang="en-US" sz="3200" dirty="0">
            <a:solidFill>
              <a:schemeClr val="bg1"/>
            </a:solidFill>
          </a:endParaRPr>
        </a:p>
      </dgm:t>
    </dgm:pt>
    <dgm:pt modelId="{96805529-B800-874C-B016-C27212ED08DA}" type="parTrans" cxnId="{F971E470-C87C-5F41-931A-EEAA4E77FF58}">
      <dgm:prSet/>
      <dgm:spPr/>
      <dgm:t>
        <a:bodyPr/>
        <a:lstStyle/>
        <a:p>
          <a:endParaRPr lang="en-US" sz="3200">
            <a:solidFill>
              <a:schemeClr val="bg1"/>
            </a:solidFill>
          </a:endParaRPr>
        </a:p>
      </dgm:t>
    </dgm:pt>
    <dgm:pt modelId="{A79D47BB-FACC-8E47-83A7-16A537CF079A}" type="sibTrans" cxnId="{F971E470-C87C-5F41-931A-EEAA4E77FF58}">
      <dgm:prSet/>
      <dgm:spPr/>
      <dgm:t>
        <a:bodyPr/>
        <a:lstStyle/>
        <a:p>
          <a:endParaRPr lang="en-US" sz="3200">
            <a:solidFill>
              <a:schemeClr val="bg1"/>
            </a:solidFill>
          </a:endParaRPr>
        </a:p>
      </dgm:t>
    </dgm:pt>
    <dgm:pt modelId="{6D95050C-98B0-E241-B8FD-4AB6F46E8041}">
      <dgm:prSet phldrT="[Text]" custT="1"/>
      <dgm:spPr/>
      <dgm:t>
        <a:bodyPr/>
        <a:lstStyle/>
        <a:p>
          <a:pPr marL="285750" marR="0" lvl="1" indent="-285750" algn="ctr" defTabSz="1377950" rtl="0" eaLnBrk="1" fontAlgn="auto" latinLnBrk="0" hangingPunct="1">
            <a:lnSpc>
              <a:spcPct val="90000"/>
            </a:lnSpc>
            <a:spcBef>
              <a:spcPct val="0"/>
            </a:spcBef>
            <a:spcAft>
              <a:spcPct val="15000"/>
            </a:spcAft>
            <a:buClrTx/>
            <a:buSzTx/>
            <a:buFontTx/>
            <a:buNone/>
            <a:tabLst/>
            <a:defRPr/>
          </a:pPr>
          <a:endParaRPr lang="en-US" sz="3200" dirty="0">
            <a:solidFill>
              <a:schemeClr val="bg1"/>
            </a:solidFill>
          </a:endParaRPr>
        </a:p>
      </dgm:t>
    </dgm:pt>
    <dgm:pt modelId="{56344716-729D-E742-AFA4-DC57C0434EBD}" type="parTrans" cxnId="{F4EF5071-9E16-D443-8A13-82B44DAB1725}">
      <dgm:prSet/>
      <dgm:spPr/>
      <dgm:t>
        <a:bodyPr/>
        <a:lstStyle/>
        <a:p>
          <a:endParaRPr lang="en-US" sz="3200">
            <a:solidFill>
              <a:schemeClr val="bg1"/>
            </a:solidFill>
          </a:endParaRPr>
        </a:p>
      </dgm:t>
    </dgm:pt>
    <dgm:pt modelId="{45B304FA-37BE-F544-B444-025F619EB1C7}" type="sibTrans" cxnId="{F4EF5071-9E16-D443-8A13-82B44DAB1725}">
      <dgm:prSet/>
      <dgm:spPr/>
      <dgm:t>
        <a:bodyPr/>
        <a:lstStyle/>
        <a:p>
          <a:endParaRPr lang="en-US" sz="3200">
            <a:solidFill>
              <a:schemeClr val="bg1"/>
            </a:solidFill>
          </a:endParaRPr>
        </a:p>
      </dgm:t>
    </dgm:pt>
    <dgm:pt modelId="{F8B19795-CA1C-7345-94CE-5295DB14E8B7}" type="pres">
      <dgm:prSet presAssocID="{589C5D88-7592-E145-B652-3FE3B1438579}" presName="Name0" presStyleCnt="0">
        <dgm:presLayoutVars>
          <dgm:dir/>
          <dgm:resizeHandles val="exact"/>
        </dgm:presLayoutVars>
      </dgm:prSet>
      <dgm:spPr/>
      <dgm:t>
        <a:bodyPr/>
        <a:lstStyle/>
        <a:p>
          <a:endParaRPr lang="en-US"/>
        </a:p>
      </dgm:t>
    </dgm:pt>
    <dgm:pt modelId="{C4BDA992-318E-2A48-87B9-100AB56E543F}" type="pres">
      <dgm:prSet presAssocID="{56E5A42D-99D3-D94A-B817-0227BF3CDA6C}" presName="node" presStyleLbl="node1" presStyleIdx="0" presStyleCnt="3">
        <dgm:presLayoutVars>
          <dgm:bulletEnabled val="1"/>
        </dgm:presLayoutVars>
      </dgm:prSet>
      <dgm:spPr/>
      <dgm:t>
        <a:bodyPr/>
        <a:lstStyle/>
        <a:p>
          <a:endParaRPr lang="en-US"/>
        </a:p>
      </dgm:t>
    </dgm:pt>
    <dgm:pt modelId="{7F6D52F4-F99D-474D-BD87-9FCADD7100C7}" type="pres">
      <dgm:prSet presAssocID="{B9FD858B-7479-0844-A63D-1592EE18B370}" presName="sibTrans" presStyleLbl="sibTrans2D1" presStyleIdx="0" presStyleCnt="2"/>
      <dgm:spPr/>
      <dgm:t>
        <a:bodyPr/>
        <a:lstStyle/>
        <a:p>
          <a:endParaRPr lang="en-US"/>
        </a:p>
      </dgm:t>
    </dgm:pt>
    <dgm:pt modelId="{10427155-054E-2342-9D1B-C9AF8AF4F5D5}" type="pres">
      <dgm:prSet presAssocID="{B9FD858B-7479-0844-A63D-1592EE18B370}" presName="connectorText" presStyleLbl="sibTrans2D1" presStyleIdx="0" presStyleCnt="2"/>
      <dgm:spPr/>
      <dgm:t>
        <a:bodyPr/>
        <a:lstStyle/>
        <a:p>
          <a:endParaRPr lang="en-US"/>
        </a:p>
      </dgm:t>
    </dgm:pt>
    <dgm:pt modelId="{6267A1FA-B017-A041-95EF-2F0CDBB0C7EE}" type="pres">
      <dgm:prSet presAssocID="{C9D9F178-7A23-DB48-8403-FB66CFFDD4BB}" presName="node" presStyleLbl="node1" presStyleIdx="1" presStyleCnt="3" custScaleX="143039" custScaleY="96216">
        <dgm:presLayoutVars>
          <dgm:bulletEnabled val="1"/>
        </dgm:presLayoutVars>
      </dgm:prSet>
      <dgm:spPr/>
      <dgm:t>
        <a:bodyPr/>
        <a:lstStyle/>
        <a:p>
          <a:endParaRPr lang="en-US"/>
        </a:p>
      </dgm:t>
    </dgm:pt>
    <dgm:pt modelId="{FCFA6334-2B1D-C248-98FC-0B3134C2B7E5}" type="pres">
      <dgm:prSet presAssocID="{09BC4BE7-CDF1-C944-A76D-F6FAAA8CCAA1}" presName="sibTrans" presStyleLbl="sibTrans2D1" presStyleIdx="1" presStyleCnt="2"/>
      <dgm:spPr/>
      <dgm:t>
        <a:bodyPr/>
        <a:lstStyle/>
        <a:p>
          <a:endParaRPr lang="en-US"/>
        </a:p>
      </dgm:t>
    </dgm:pt>
    <dgm:pt modelId="{6568D4C5-78A9-BA4B-8789-6CC62F2A0C96}" type="pres">
      <dgm:prSet presAssocID="{09BC4BE7-CDF1-C944-A76D-F6FAAA8CCAA1}" presName="connectorText" presStyleLbl="sibTrans2D1" presStyleIdx="1" presStyleCnt="2"/>
      <dgm:spPr/>
      <dgm:t>
        <a:bodyPr/>
        <a:lstStyle/>
        <a:p>
          <a:endParaRPr lang="en-US"/>
        </a:p>
      </dgm:t>
    </dgm:pt>
    <dgm:pt modelId="{7705FAD1-BACB-0047-BAFB-BADA7E5E076A}" type="pres">
      <dgm:prSet presAssocID="{F4A207B6-F1DA-FD4D-B542-19859EA13964}" presName="node" presStyleLbl="node1" presStyleIdx="2" presStyleCnt="3">
        <dgm:presLayoutVars>
          <dgm:bulletEnabled val="1"/>
        </dgm:presLayoutVars>
      </dgm:prSet>
      <dgm:spPr/>
      <dgm:t>
        <a:bodyPr/>
        <a:lstStyle/>
        <a:p>
          <a:endParaRPr lang="en-US"/>
        </a:p>
      </dgm:t>
    </dgm:pt>
  </dgm:ptLst>
  <dgm:cxnLst>
    <dgm:cxn modelId="{8AF99948-48AF-EF41-8C2B-3791AAC663D3}" type="presOf" srcId="{09BC4BE7-CDF1-C944-A76D-F6FAAA8CCAA1}" destId="{6568D4C5-78A9-BA4B-8789-6CC62F2A0C96}" srcOrd="1" destOrd="0" presId="urn:microsoft.com/office/officeart/2005/8/layout/process1"/>
    <dgm:cxn modelId="{718C2C89-A666-7F44-ABFF-B60AF9B03C17}" type="presOf" srcId="{F4A207B6-F1DA-FD4D-B542-19859EA13964}" destId="{7705FAD1-BACB-0047-BAFB-BADA7E5E076A}" srcOrd="0" destOrd="0" presId="urn:microsoft.com/office/officeart/2005/8/layout/process1"/>
    <dgm:cxn modelId="{F971E470-C87C-5F41-931A-EEAA4E77FF58}" srcId="{589C5D88-7592-E145-B652-3FE3B1438579}" destId="{F4A207B6-F1DA-FD4D-B542-19859EA13964}" srcOrd="2" destOrd="0" parTransId="{96805529-B800-874C-B016-C27212ED08DA}" sibTransId="{A79D47BB-FACC-8E47-83A7-16A537CF079A}"/>
    <dgm:cxn modelId="{BF352725-4E77-964E-8416-BEC1664C17D5}" type="presOf" srcId="{56E5A42D-99D3-D94A-B817-0227BF3CDA6C}" destId="{C4BDA992-318E-2A48-87B9-100AB56E543F}" srcOrd="0" destOrd="0" presId="urn:microsoft.com/office/officeart/2005/8/layout/process1"/>
    <dgm:cxn modelId="{8645D960-A782-0047-889E-F4BADDC7C7EF}" type="presOf" srcId="{589C5D88-7592-E145-B652-3FE3B1438579}" destId="{F8B19795-CA1C-7345-94CE-5295DB14E8B7}" srcOrd="0" destOrd="0" presId="urn:microsoft.com/office/officeart/2005/8/layout/process1"/>
    <dgm:cxn modelId="{23E430E0-79CD-9449-A7C7-94F045BB9887}" type="presOf" srcId="{6D95050C-98B0-E241-B8FD-4AB6F46E8041}" destId="{7705FAD1-BACB-0047-BAFB-BADA7E5E076A}" srcOrd="0" destOrd="1" presId="urn:microsoft.com/office/officeart/2005/8/layout/process1"/>
    <dgm:cxn modelId="{F4EF5071-9E16-D443-8A13-82B44DAB1725}" srcId="{F4A207B6-F1DA-FD4D-B542-19859EA13964}" destId="{6D95050C-98B0-E241-B8FD-4AB6F46E8041}" srcOrd="0" destOrd="0" parTransId="{56344716-729D-E742-AFA4-DC57C0434EBD}" sibTransId="{45B304FA-37BE-F544-B444-025F619EB1C7}"/>
    <dgm:cxn modelId="{BCCD628B-9143-EE4B-9A5B-0E84CC641F9E}" type="presOf" srcId="{B9FD858B-7479-0844-A63D-1592EE18B370}" destId="{7F6D52F4-F99D-474D-BD87-9FCADD7100C7}" srcOrd="0" destOrd="0" presId="urn:microsoft.com/office/officeart/2005/8/layout/process1"/>
    <dgm:cxn modelId="{D751F13F-8521-EE4D-A532-39260753A20E}" type="presOf" srcId="{09BC4BE7-CDF1-C944-A76D-F6FAAA8CCAA1}" destId="{FCFA6334-2B1D-C248-98FC-0B3134C2B7E5}" srcOrd="0" destOrd="0" presId="urn:microsoft.com/office/officeart/2005/8/layout/process1"/>
    <dgm:cxn modelId="{AC16BB96-FAC1-5040-81ED-BF4E191E8015}" type="presOf" srcId="{C9D9F178-7A23-DB48-8403-FB66CFFDD4BB}" destId="{6267A1FA-B017-A041-95EF-2F0CDBB0C7EE}" srcOrd="0" destOrd="0" presId="urn:microsoft.com/office/officeart/2005/8/layout/process1"/>
    <dgm:cxn modelId="{9FD571A7-0C13-7849-B160-BFF016394258}" srcId="{589C5D88-7592-E145-B652-3FE3B1438579}" destId="{C9D9F178-7A23-DB48-8403-FB66CFFDD4BB}" srcOrd="1" destOrd="0" parTransId="{E9410B88-6C67-2D4B-9E12-FA779A229D56}" sibTransId="{09BC4BE7-CDF1-C944-A76D-F6FAAA8CCAA1}"/>
    <dgm:cxn modelId="{DF652927-040D-E944-A1A6-6A5560DD23E0}" type="presOf" srcId="{B9FD858B-7479-0844-A63D-1592EE18B370}" destId="{10427155-054E-2342-9D1B-C9AF8AF4F5D5}" srcOrd="1" destOrd="0" presId="urn:microsoft.com/office/officeart/2005/8/layout/process1"/>
    <dgm:cxn modelId="{417A13F0-AFF3-6F45-87D8-7C2EFEA0CDBC}" srcId="{589C5D88-7592-E145-B652-3FE3B1438579}" destId="{56E5A42D-99D3-D94A-B817-0227BF3CDA6C}" srcOrd="0" destOrd="0" parTransId="{50BC09AF-AB8A-C044-95C3-B4D6D62B5397}" sibTransId="{B9FD858B-7479-0844-A63D-1592EE18B370}"/>
    <dgm:cxn modelId="{402A32D4-1D0C-5840-AE12-1F050496ECFE}" type="presParOf" srcId="{F8B19795-CA1C-7345-94CE-5295DB14E8B7}" destId="{C4BDA992-318E-2A48-87B9-100AB56E543F}" srcOrd="0" destOrd="0" presId="urn:microsoft.com/office/officeart/2005/8/layout/process1"/>
    <dgm:cxn modelId="{9706D975-3757-4644-9371-C90F2EB98DE4}" type="presParOf" srcId="{F8B19795-CA1C-7345-94CE-5295DB14E8B7}" destId="{7F6D52F4-F99D-474D-BD87-9FCADD7100C7}" srcOrd="1" destOrd="0" presId="urn:microsoft.com/office/officeart/2005/8/layout/process1"/>
    <dgm:cxn modelId="{F34FAEF2-9929-EE42-8C75-87E22378557B}" type="presParOf" srcId="{7F6D52F4-F99D-474D-BD87-9FCADD7100C7}" destId="{10427155-054E-2342-9D1B-C9AF8AF4F5D5}" srcOrd="0" destOrd="0" presId="urn:microsoft.com/office/officeart/2005/8/layout/process1"/>
    <dgm:cxn modelId="{9C86F8E8-363C-2046-8639-2E66225F0554}" type="presParOf" srcId="{F8B19795-CA1C-7345-94CE-5295DB14E8B7}" destId="{6267A1FA-B017-A041-95EF-2F0CDBB0C7EE}" srcOrd="2" destOrd="0" presId="urn:microsoft.com/office/officeart/2005/8/layout/process1"/>
    <dgm:cxn modelId="{2BBBD869-25A9-B148-9830-DD94FBFAE74C}" type="presParOf" srcId="{F8B19795-CA1C-7345-94CE-5295DB14E8B7}" destId="{FCFA6334-2B1D-C248-98FC-0B3134C2B7E5}" srcOrd="3" destOrd="0" presId="urn:microsoft.com/office/officeart/2005/8/layout/process1"/>
    <dgm:cxn modelId="{AD993D14-E96C-314A-802D-BE7835ACFCAC}" type="presParOf" srcId="{FCFA6334-2B1D-C248-98FC-0B3134C2B7E5}" destId="{6568D4C5-78A9-BA4B-8789-6CC62F2A0C96}" srcOrd="0" destOrd="0" presId="urn:microsoft.com/office/officeart/2005/8/layout/process1"/>
    <dgm:cxn modelId="{C200A649-046C-1449-8C74-A219815D9513}" type="presParOf" srcId="{F8B19795-CA1C-7345-94CE-5295DB14E8B7}" destId="{7705FAD1-BACB-0047-BAFB-BADA7E5E076A}"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89C5D88-7592-E145-B652-3FE3B1438579}" type="doc">
      <dgm:prSet loTypeId="urn:microsoft.com/office/officeart/2005/8/layout/process1" loCatId="" qsTypeId="urn:microsoft.com/office/officeart/2005/8/quickstyle/simple4" qsCatId="simple" csTypeId="urn:microsoft.com/office/officeart/2005/8/colors/accent1_2" csCatId="accent1" phldr="1"/>
      <dgm:spPr/>
      <dgm:t>
        <a:bodyPr/>
        <a:lstStyle/>
        <a:p>
          <a:endParaRPr lang="en-US"/>
        </a:p>
      </dgm:t>
    </dgm:pt>
    <dgm:pt modelId="{56E5A42D-99D3-D94A-B817-0227BF3CDA6C}">
      <dgm:prSet phldrT="[Text]" custT="1"/>
      <dgm:spPr>
        <a:solidFill>
          <a:srgbClr val="0070C0"/>
        </a:solidFill>
      </dgm:spPr>
      <dgm:t>
        <a:bodyPr/>
        <a:lstStyle/>
        <a:p>
          <a:endParaRPr lang="en-US" sz="3200" dirty="0" smtClean="0">
            <a:solidFill>
              <a:schemeClr val="bg1"/>
            </a:solidFill>
          </a:endParaRPr>
        </a:p>
        <a:p>
          <a:r>
            <a:rPr lang="en-US" sz="3200" dirty="0" smtClean="0">
              <a:solidFill>
                <a:schemeClr val="bg1"/>
              </a:solidFill>
            </a:rPr>
            <a:t>Deploy</a:t>
          </a:r>
        </a:p>
        <a:p>
          <a:r>
            <a:rPr lang="en-US" sz="3200" dirty="0" err="1" smtClean="0">
              <a:solidFill>
                <a:schemeClr val="bg1"/>
              </a:solidFill>
            </a:rPr>
            <a:t>Ment</a:t>
          </a:r>
          <a:endParaRPr lang="en-US" sz="3200" dirty="0" smtClean="0">
            <a:solidFill>
              <a:schemeClr val="bg1"/>
            </a:solidFill>
          </a:endParaRPr>
        </a:p>
        <a:p>
          <a:endParaRPr lang="en-US" sz="3200" dirty="0">
            <a:solidFill>
              <a:schemeClr val="bg1"/>
            </a:solidFill>
          </a:endParaRPr>
        </a:p>
      </dgm:t>
    </dgm:pt>
    <dgm:pt modelId="{50BC09AF-AB8A-C044-95C3-B4D6D62B5397}" type="parTrans" cxnId="{417A13F0-AFF3-6F45-87D8-7C2EFEA0CDBC}">
      <dgm:prSet/>
      <dgm:spPr/>
      <dgm:t>
        <a:bodyPr/>
        <a:lstStyle/>
        <a:p>
          <a:endParaRPr lang="en-US" sz="3200">
            <a:solidFill>
              <a:schemeClr val="bg1"/>
            </a:solidFill>
          </a:endParaRPr>
        </a:p>
      </dgm:t>
    </dgm:pt>
    <dgm:pt modelId="{B9FD858B-7479-0844-A63D-1592EE18B370}" type="sibTrans" cxnId="{417A13F0-AFF3-6F45-87D8-7C2EFEA0CDBC}">
      <dgm:prSet custT="1"/>
      <dgm:spPr>
        <a:solidFill>
          <a:srgbClr val="D9D9D9"/>
        </a:solidFill>
      </dgm:spPr>
      <dgm:t>
        <a:bodyPr/>
        <a:lstStyle/>
        <a:p>
          <a:endParaRPr lang="en-US" sz="3200">
            <a:solidFill>
              <a:schemeClr val="bg1"/>
            </a:solidFill>
          </a:endParaRPr>
        </a:p>
      </dgm:t>
    </dgm:pt>
    <dgm:pt modelId="{C9D9F178-7A23-DB48-8403-FB66CFFDD4BB}">
      <dgm:prSet phldrT="[Text]" custT="1"/>
      <dgm:spPr>
        <a:solidFill>
          <a:schemeClr val="bg1">
            <a:lumMod val="85000"/>
          </a:schemeClr>
        </a:solidFill>
      </dgm:spPr>
      <dgm:t>
        <a:bodyPr/>
        <a:lstStyle/>
        <a:p>
          <a:pPr lvl="0" algn="ctr" defTabSz="1422400">
            <a:lnSpc>
              <a:spcPct val="90000"/>
            </a:lnSpc>
            <a:spcBef>
              <a:spcPct val="0"/>
            </a:spcBef>
            <a:spcAft>
              <a:spcPct val="35000"/>
            </a:spcAft>
          </a:pPr>
          <a:r>
            <a:rPr lang="en-US" sz="3200" dirty="0" smtClean="0">
              <a:solidFill>
                <a:schemeClr val="bg1"/>
              </a:solidFill>
            </a:rPr>
            <a:t>Performance</a:t>
          </a:r>
          <a:endParaRPr lang="en-US" sz="3200" dirty="0">
            <a:solidFill>
              <a:schemeClr val="bg1"/>
            </a:solidFill>
          </a:endParaRPr>
        </a:p>
      </dgm:t>
    </dgm:pt>
    <dgm:pt modelId="{E9410B88-6C67-2D4B-9E12-FA779A229D56}" type="parTrans" cxnId="{9FD571A7-0C13-7849-B160-BFF016394258}">
      <dgm:prSet/>
      <dgm:spPr/>
      <dgm:t>
        <a:bodyPr/>
        <a:lstStyle/>
        <a:p>
          <a:endParaRPr lang="en-US" sz="3200">
            <a:solidFill>
              <a:schemeClr val="bg1"/>
            </a:solidFill>
          </a:endParaRPr>
        </a:p>
      </dgm:t>
    </dgm:pt>
    <dgm:pt modelId="{09BC4BE7-CDF1-C944-A76D-F6FAAA8CCAA1}" type="sibTrans" cxnId="{9FD571A7-0C13-7849-B160-BFF016394258}">
      <dgm:prSet custT="1"/>
      <dgm:spPr>
        <a:solidFill>
          <a:srgbClr val="D9D9D9"/>
        </a:solidFill>
      </dgm:spPr>
      <dgm:t>
        <a:bodyPr/>
        <a:lstStyle/>
        <a:p>
          <a:endParaRPr lang="en-US" sz="3200">
            <a:solidFill>
              <a:schemeClr val="bg1"/>
            </a:solidFill>
          </a:endParaRPr>
        </a:p>
      </dgm:t>
    </dgm:pt>
    <dgm:pt modelId="{F4A207B6-F1DA-FD4D-B542-19859EA13964}">
      <dgm:prSet phldrT="[Text]" custT="1"/>
      <dgm:spPr>
        <a:solidFill>
          <a:srgbClr val="D9D9D9"/>
        </a:solidFill>
      </dgm:spPr>
      <dgm:t>
        <a:bodyPr/>
        <a:lstStyle/>
        <a:p>
          <a:pPr lvl="0" algn="ctr" defTabSz="1778000">
            <a:lnSpc>
              <a:spcPct val="90000"/>
            </a:lnSpc>
            <a:spcBef>
              <a:spcPct val="0"/>
            </a:spcBef>
            <a:spcAft>
              <a:spcPct val="35000"/>
            </a:spcAft>
          </a:pPr>
          <a:endParaRPr lang="en-US" sz="4500" dirty="0" smtClean="0">
            <a:solidFill>
              <a:schemeClr val="bg1"/>
            </a:solidFill>
          </a:endParaRPr>
        </a:p>
        <a:p>
          <a:pPr lvl="0" algn="ctr" defTabSz="1778000">
            <a:lnSpc>
              <a:spcPct val="90000"/>
            </a:lnSpc>
            <a:spcBef>
              <a:spcPct val="0"/>
            </a:spcBef>
            <a:spcAft>
              <a:spcPct val="35000"/>
            </a:spcAft>
          </a:pPr>
          <a:r>
            <a:rPr lang="en-US" sz="3200" dirty="0" smtClean="0">
              <a:solidFill>
                <a:schemeClr val="bg1"/>
              </a:solidFill>
            </a:rPr>
            <a:t>Mobility</a:t>
          </a:r>
          <a:endParaRPr lang="en-US" sz="3200" dirty="0">
            <a:solidFill>
              <a:schemeClr val="bg1"/>
            </a:solidFill>
          </a:endParaRPr>
        </a:p>
      </dgm:t>
    </dgm:pt>
    <dgm:pt modelId="{96805529-B800-874C-B016-C27212ED08DA}" type="parTrans" cxnId="{F971E470-C87C-5F41-931A-EEAA4E77FF58}">
      <dgm:prSet/>
      <dgm:spPr/>
      <dgm:t>
        <a:bodyPr/>
        <a:lstStyle/>
        <a:p>
          <a:endParaRPr lang="en-US" sz="3200">
            <a:solidFill>
              <a:schemeClr val="bg1"/>
            </a:solidFill>
          </a:endParaRPr>
        </a:p>
      </dgm:t>
    </dgm:pt>
    <dgm:pt modelId="{A79D47BB-FACC-8E47-83A7-16A537CF079A}" type="sibTrans" cxnId="{F971E470-C87C-5F41-931A-EEAA4E77FF58}">
      <dgm:prSet/>
      <dgm:spPr/>
      <dgm:t>
        <a:bodyPr/>
        <a:lstStyle/>
        <a:p>
          <a:endParaRPr lang="en-US" sz="3200">
            <a:solidFill>
              <a:schemeClr val="bg1"/>
            </a:solidFill>
          </a:endParaRPr>
        </a:p>
      </dgm:t>
    </dgm:pt>
    <dgm:pt modelId="{6D95050C-98B0-E241-B8FD-4AB6F46E8041}">
      <dgm:prSet phldrT="[Text]" custT="1"/>
      <dgm:spPr>
        <a:solidFill>
          <a:srgbClr val="D9D9D9"/>
        </a:solidFill>
      </dgm:spPr>
      <dgm:t>
        <a:bodyPr/>
        <a:lstStyle/>
        <a:p>
          <a:pPr marL="285750" marR="0" lvl="1" indent="-285750" algn="ctr" defTabSz="1377950" rtl="0" eaLnBrk="1" fontAlgn="auto" latinLnBrk="0" hangingPunct="1">
            <a:lnSpc>
              <a:spcPct val="90000"/>
            </a:lnSpc>
            <a:spcBef>
              <a:spcPct val="0"/>
            </a:spcBef>
            <a:spcAft>
              <a:spcPct val="15000"/>
            </a:spcAft>
            <a:buClrTx/>
            <a:buSzTx/>
            <a:buFontTx/>
            <a:buNone/>
            <a:tabLst/>
            <a:defRPr/>
          </a:pPr>
          <a:endParaRPr lang="en-US" sz="3200" dirty="0">
            <a:solidFill>
              <a:schemeClr val="bg1"/>
            </a:solidFill>
          </a:endParaRPr>
        </a:p>
      </dgm:t>
    </dgm:pt>
    <dgm:pt modelId="{56344716-729D-E742-AFA4-DC57C0434EBD}" type="parTrans" cxnId="{F4EF5071-9E16-D443-8A13-82B44DAB1725}">
      <dgm:prSet/>
      <dgm:spPr/>
      <dgm:t>
        <a:bodyPr/>
        <a:lstStyle/>
        <a:p>
          <a:endParaRPr lang="en-US" sz="3200">
            <a:solidFill>
              <a:schemeClr val="bg1"/>
            </a:solidFill>
          </a:endParaRPr>
        </a:p>
      </dgm:t>
    </dgm:pt>
    <dgm:pt modelId="{45B304FA-37BE-F544-B444-025F619EB1C7}" type="sibTrans" cxnId="{F4EF5071-9E16-D443-8A13-82B44DAB1725}">
      <dgm:prSet/>
      <dgm:spPr/>
      <dgm:t>
        <a:bodyPr/>
        <a:lstStyle/>
        <a:p>
          <a:endParaRPr lang="en-US" sz="3200">
            <a:solidFill>
              <a:schemeClr val="bg1"/>
            </a:solidFill>
          </a:endParaRPr>
        </a:p>
      </dgm:t>
    </dgm:pt>
    <dgm:pt modelId="{F8B19795-CA1C-7345-94CE-5295DB14E8B7}" type="pres">
      <dgm:prSet presAssocID="{589C5D88-7592-E145-B652-3FE3B1438579}" presName="Name0" presStyleCnt="0">
        <dgm:presLayoutVars>
          <dgm:dir/>
          <dgm:resizeHandles val="exact"/>
        </dgm:presLayoutVars>
      </dgm:prSet>
      <dgm:spPr/>
      <dgm:t>
        <a:bodyPr/>
        <a:lstStyle/>
        <a:p>
          <a:endParaRPr lang="en-US"/>
        </a:p>
      </dgm:t>
    </dgm:pt>
    <dgm:pt modelId="{C4BDA992-318E-2A48-87B9-100AB56E543F}" type="pres">
      <dgm:prSet presAssocID="{56E5A42D-99D3-D94A-B817-0227BF3CDA6C}" presName="node" presStyleLbl="node1" presStyleIdx="0" presStyleCnt="3">
        <dgm:presLayoutVars>
          <dgm:bulletEnabled val="1"/>
        </dgm:presLayoutVars>
      </dgm:prSet>
      <dgm:spPr/>
      <dgm:t>
        <a:bodyPr/>
        <a:lstStyle/>
        <a:p>
          <a:endParaRPr lang="en-US"/>
        </a:p>
      </dgm:t>
    </dgm:pt>
    <dgm:pt modelId="{7F6D52F4-F99D-474D-BD87-9FCADD7100C7}" type="pres">
      <dgm:prSet presAssocID="{B9FD858B-7479-0844-A63D-1592EE18B370}" presName="sibTrans" presStyleLbl="sibTrans2D1" presStyleIdx="0" presStyleCnt="2"/>
      <dgm:spPr/>
      <dgm:t>
        <a:bodyPr/>
        <a:lstStyle/>
        <a:p>
          <a:endParaRPr lang="en-US"/>
        </a:p>
      </dgm:t>
    </dgm:pt>
    <dgm:pt modelId="{10427155-054E-2342-9D1B-C9AF8AF4F5D5}" type="pres">
      <dgm:prSet presAssocID="{B9FD858B-7479-0844-A63D-1592EE18B370}" presName="connectorText" presStyleLbl="sibTrans2D1" presStyleIdx="0" presStyleCnt="2"/>
      <dgm:spPr/>
      <dgm:t>
        <a:bodyPr/>
        <a:lstStyle/>
        <a:p>
          <a:endParaRPr lang="en-US"/>
        </a:p>
      </dgm:t>
    </dgm:pt>
    <dgm:pt modelId="{6267A1FA-B017-A041-95EF-2F0CDBB0C7EE}" type="pres">
      <dgm:prSet presAssocID="{C9D9F178-7A23-DB48-8403-FB66CFFDD4BB}" presName="node" presStyleLbl="node1" presStyleIdx="1" presStyleCnt="3" custScaleX="143039" custScaleY="96216">
        <dgm:presLayoutVars>
          <dgm:bulletEnabled val="1"/>
        </dgm:presLayoutVars>
      </dgm:prSet>
      <dgm:spPr/>
      <dgm:t>
        <a:bodyPr/>
        <a:lstStyle/>
        <a:p>
          <a:endParaRPr lang="en-US"/>
        </a:p>
      </dgm:t>
    </dgm:pt>
    <dgm:pt modelId="{FCFA6334-2B1D-C248-98FC-0B3134C2B7E5}" type="pres">
      <dgm:prSet presAssocID="{09BC4BE7-CDF1-C944-A76D-F6FAAA8CCAA1}" presName="sibTrans" presStyleLbl="sibTrans2D1" presStyleIdx="1" presStyleCnt="2"/>
      <dgm:spPr/>
      <dgm:t>
        <a:bodyPr/>
        <a:lstStyle/>
        <a:p>
          <a:endParaRPr lang="en-US"/>
        </a:p>
      </dgm:t>
    </dgm:pt>
    <dgm:pt modelId="{6568D4C5-78A9-BA4B-8789-6CC62F2A0C96}" type="pres">
      <dgm:prSet presAssocID="{09BC4BE7-CDF1-C944-A76D-F6FAAA8CCAA1}" presName="connectorText" presStyleLbl="sibTrans2D1" presStyleIdx="1" presStyleCnt="2"/>
      <dgm:spPr/>
      <dgm:t>
        <a:bodyPr/>
        <a:lstStyle/>
        <a:p>
          <a:endParaRPr lang="en-US"/>
        </a:p>
      </dgm:t>
    </dgm:pt>
    <dgm:pt modelId="{7705FAD1-BACB-0047-BAFB-BADA7E5E076A}" type="pres">
      <dgm:prSet presAssocID="{F4A207B6-F1DA-FD4D-B542-19859EA13964}" presName="node" presStyleLbl="node1" presStyleIdx="2" presStyleCnt="3">
        <dgm:presLayoutVars>
          <dgm:bulletEnabled val="1"/>
        </dgm:presLayoutVars>
      </dgm:prSet>
      <dgm:spPr/>
      <dgm:t>
        <a:bodyPr/>
        <a:lstStyle/>
        <a:p>
          <a:endParaRPr lang="en-US"/>
        </a:p>
      </dgm:t>
    </dgm:pt>
  </dgm:ptLst>
  <dgm:cxnLst>
    <dgm:cxn modelId="{0D61494F-5684-404B-99F4-B7FF1B5BFD79}" type="presOf" srcId="{09BC4BE7-CDF1-C944-A76D-F6FAAA8CCAA1}" destId="{FCFA6334-2B1D-C248-98FC-0B3134C2B7E5}" srcOrd="0" destOrd="0" presId="urn:microsoft.com/office/officeart/2005/8/layout/process1"/>
    <dgm:cxn modelId="{F971E470-C87C-5F41-931A-EEAA4E77FF58}" srcId="{589C5D88-7592-E145-B652-3FE3B1438579}" destId="{F4A207B6-F1DA-FD4D-B542-19859EA13964}" srcOrd="2" destOrd="0" parTransId="{96805529-B800-874C-B016-C27212ED08DA}" sibTransId="{A79D47BB-FACC-8E47-83A7-16A537CF079A}"/>
    <dgm:cxn modelId="{E24C008E-D564-814D-8F46-1C387A54695B}" type="presOf" srcId="{6D95050C-98B0-E241-B8FD-4AB6F46E8041}" destId="{7705FAD1-BACB-0047-BAFB-BADA7E5E076A}" srcOrd="0" destOrd="1" presId="urn:microsoft.com/office/officeart/2005/8/layout/process1"/>
    <dgm:cxn modelId="{F4B14CAB-3FC0-4146-BC4B-01B094591FF8}" type="presOf" srcId="{09BC4BE7-CDF1-C944-A76D-F6FAAA8CCAA1}" destId="{6568D4C5-78A9-BA4B-8789-6CC62F2A0C96}" srcOrd="1" destOrd="0" presId="urn:microsoft.com/office/officeart/2005/8/layout/process1"/>
    <dgm:cxn modelId="{CC488BE5-2EC2-454B-888A-09AA38C23BF2}" type="presOf" srcId="{B9FD858B-7479-0844-A63D-1592EE18B370}" destId="{7F6D52F4-F99D-474D-BD87-9FCADD7100C7}" srcOrd="0" destOrd="0" presId="urn:microsoft.com/office/officeart/2005/8/layout/process1"/>
    <dgm:cxn modelId="{C19BABDE-9E47-9448-B765-4283CB7F1ACD}" type="presOf" srcId="{C9D9F178-7A23-DB48-8403-FB66CFFDD4BB}" destId="{6267A1FA-B017-A041-95EF-2F0CDBB0C7EE}" srcOrd="0" destOrd="0" presId="urn:microsoft.com/office/officeart/2005/8/layout/process1"/>
    <dgm:cxn modelId="{F4EF5071-9E16-D443-8A13-82B44DAB1725}" srcId="{F4A207B6-F1DA-FD4D-B542-19859EA13964}" destId="{6D95050C-98B0-E241-B8FD-4AB6F46E8041}" srcOrd="0" destOrd="0" parTransId="{56344716-729D-E742-AFA4-DC57C0434EBD}" sibTransId="{45B304FA-37BE-F544-B444-025F619EB1C7}"/>
    <dgm:cxn modelId="{26A76C64-CEED-6441-ABDE-9FBACC6BE33B}" type="presOf" srcId="{F4A207B6-F1DA-FD4D-B542-19859EA13964}" destId="{7705FAD1-BACB-0047-BAFB-BADA7E5E076A}" srcOrd="0" destOrd="0" presId="urn:microsoft.com/office/officeart/2005/8/layout/process1"/>
    <dgm:cxn modelId="{9FD571A7-0C13-7849-B160-BFF016394258}" srcId="{589C5D88-7592-E145-B652-3FE3B1438579}" destId="{C9D9F178-7A23-DB48-8403-FB66CFFDD4BB}" srcOrd="1" destOrd="0" parTransId="{E9410B88-6C67-2D4B-9E12-FA779A229D56}" sibTransId="{09BC4BE7-CDF1-C944-A76D-F6FAAA8CCAA1}"/>
    <dgm:cxn modelId="{B3DF3C8B-0B43-0645-825C-D1D2E95358A9}" type="presOf" srcId="{589C5D88-7592-E145-B652-3FE3B1438579}" destId="{F8B19795-CA1C-7345-94CE-5295DB14E8B7}" srcOrd="0" destOrd="0" presId="urn:microsoft.com/office/officeart/2005/8/layout/process1"/>
    <dgm:cxn modelId="{BF5B9FE6-66F7-4B47-A70E-856A89459590}" type="presOf" srcId="{B9FD858B-7479-0844-A63D-1592EE18B370}" destId="{10427155-054E-2342-9D1B-C9AF8AF4F5D5}" srcOrd="1" destOrd="0" presId="urn:microsoft.com/office/officeart/2005/8/layout/process1"/>
    <dgm:cxn modelId="{BC0CEB1F-2073-364F-9C8C-40501DC62E90}" type="presOf" srcId="{56E5A42D-99D3-D94A-B817-0227BF3CDA6C}" destId="{C4BDA992-318E-2A48-87B9-100AB56E543F}" srcOrd="0" destOrd="0" presId="urn:microsoft.com/office/officeart/2005/8/layout/process1"/>
    <dgm:cxn modelId="{417A13F0-AFF3-6F45-87D8-7C2EFEA0CDBC}" srcId="{589C5D88-7592-E145-B652-3FE3B1438579}" destId="{56E5A42D-99D3-D94A-B817-0227BF3CDA6C}" srcOrd="0" destOrd="0" parTransId="{50BC09AF-AB8A-C044-95C3-B4D6D62B5397}" sibTransId="{B9FD858B-7479-0844-A63D-1592EE18B370}"/>
    <dgm:cxn modelId="{55920C70-C59B-5D4A-A252-F0596CAE1D84}" type="presParOf" srcId="{F8B19795-CA1C-7345-94CE-5295DB14E8B7}" destId="{C4BDA992-318E-2A48-87B9-100AB56E543F}" srcOrd="0" destOrd="0" presId="urn:microsoft.com/office/officeart/2005/8/layout/process1"/>
    <dgm:cxn modelId="{FADBF8BC-74AD-564B-B9C2-2F05D7AD117A}" type="presParOf" srcId="{F8B19795-CA1C-7345-94CE-5295DB14E8B7}" destId="{7F6D52F4-F99D-474D-BD87-9FCADD7100C7}" srcOrd="1" destOrd="0" presId="urn:microsoft.com/office/officeart/2005/8/layout/process1"/>
    <dgm:cxn modelId="{94BDF339-7550-CE44-B9EA-122669E3E246}" type="presParOf" srcId="{7F6D52F4-F99D-474D-BD87-9FCADD7100C7}" destId="{10427155-054E-2342-9D1B-C9AF8AF4F5D5}" srcOrd="0" destOrd="0" presId="urn:microsoft.com/office/officeart/2005/8/layout/process1"/>
    <dgm:cxn modelId="{6134D12A-D9DD-7F40-BF00-381039D8F2EA}" type="presParOf" srcId="{F8B19795-CA1C-7345-94CE-5295DB14E8B7}" destId="{6267A1FA-B017-A041-95EF-2F0CDBB0C7EE}" srcOrd="2" destOrd="0" presId="urn:microsoft.com/office/officeart/2005/8/layout/process1"/>
    <dgm:cxn modelId="{511D1741-BEC2-484A-9BBC-C4B91E432E48}" type="presParOf" srcId="{F8B19795-CA1C-7345-94CE-5295DB14E8B7}" destId="{FCFA6334-2B1D-C248-98FC-0B3134C2B7E5}" srcOrd="3" destOrd="0" presId="urn:microsoft.com/office/officeart/2005/8/layout/process1"/>
    <dgm:cxn modelId="{B04D2702-9209-B94B-B1FA-E85A1959736F}" type="presParOf" srcId="{FCFA6334-2B1D-C248-98FC-0B3134C2B7E5}" destId="{6568D4C5-78A9-BA4B-8789-6CC62F2A0C96}" srcOrd="0" destOrd="0" presId="urn:microsoft.com/office/officeart/2005/8/layout/process1"/>
    <dgm:cxn modelId="{63C7B64D-12FB-CD4D-8F2F-B0AE72ABC599}" type="presParOf" srcId="{F8B19795-CA1C-7345-94CE-5295DB14E8B7}" destId="{7705FAD1-BACB-0047-BAFB-BADA7E5E076A}"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89C5D88-7592-E145-B652-3FE3B1438579}" type="doc">
      <dgm:prSet loTypeId="urn:microsoft.com/office/officeart/2005/8/layout/process1" loCatId="" qsTypeId="urn:microsoft.com/office/officeart/2005/8/quickstyle/simple4" qsCatId="simple" csTypeId="urn:microsoft.com/office/officeart/2005/8/colors/accent1_2" csCatId="accent1" phldr="1"/>
      <dgm:spPr/>
      <dgm:t>
        <a:bodyPr/>
        <a:lstStyle/>
        <a:p>
          <a:endParaRPr lang="en-US"/>
        </a:p>
      </dgm:t>
    </dgm:pt>
    <dgm:pt modelId="{56E5A42D-99D3-D94A-B817-0227BF3CDA6C}">
      <dgm:prSet phldrT="[Text]" custT="1"/>
      <dgm:spPr>
        <a:solidFill>
          <a:schemeClr val="bg1">
            <a:lumMod val="85000"/>
          </a:schemeClr>
        </a:solidFill>
      </dgm:spPr>
      <dgm:t>
        <a:bodyPr/>
        <a:lstStyle/>
        <a:p>
          <a:endParaRPr lang="en-US" sz="3200" dirty="0" smtClean="0">
            <a:solidFill>
              <a:schemeClr val="bg1"/>
            </a:solidFill>
          </a:endParaRPr>
        </a:p>
        <a:p>
          <a:r>
            <a:rPr lang="en-US" sz="3200" dirty="0" smtClean="0">
              <a:solidFill>
                <a:schemeClr val="bg1"/>
              </a:solidFill>
            </a:rPr>
            <a:t>Deploy</a:t>
          </a:r>
        </a:p>
        <a:p>
          <a:r>
            <a:rPr lang="en-US" sz="3200" dirty="0" err="1" smtClean="0">
              <a:solidFill>
                <a:schemeClr val="bg1"/>
              </a:solidFill>
            </a:rPr>
            <a:t>Ment</a:t>
          </a:r>
          <a:endParaRPr lang="en-US" sz="3200" dirty="0" smtClean="0">
            <a:solidFill>
              <a:schemeClr val="bg1"/>
            </a:solidFill>
          </a:endParaRPr>
        </a:p>
        <a:p>
          <a:endParaRPr lang="en-US" sz="3200" dirty="0">
            <a:solidFill>
              <a:schemeClr val="bg1"/>
            </a:solidFill>
          </a:endParaRPr>
        </a:p>
      </dgm:t>
    </dgm:pt>
    <dgm:pt modelId="{50BC09AF-AB8A-C044-95C3-B4D6D62B5397}" type="parTrans" cxnId="{417A13F0-AFF3-6F45-87D8-7C2EFEA0CDBC}">
      <dgm:prSet/>
      <dgm:spPr/>
      <dgm:t>
        <a:bodyPr/>
        <a:lstStyle/>
        <a:p>
          <a:endParaRPr lang="en-US" sz="3200">
            <a:solidFill>
              <a:schemeClr val="bg1"/>
            </a:solidFill>
          </a:endParaRPr>
        </a:p>
      </dgm:t>
    </dgm:pt>
    <dgm:pt modelId="{B9FD858B-7479-0844-A63D-1592EE18B370}" type="sibTrans" cxnId="{417A13F0-AFF3-6F45-87D8-7C2EFEA0CDBC}">
      <dgm:prSet custT="1"/>
      <dgm:spPr>
        <a:solidFill>
          <a:srgbClr val="D9D9D9"/>
        </a:solidFill>
      </dgm:spPr>
      <dgm:t>
        <a:bodyPr/>
        <a:lstStyle/>
        <a:p>
          <a:endParaRPr lang="en-US" sz="3200">
            <a:solidFill>
              <a:schemeClr val="bg1"/>
            </a:solidFill>
          </a:endParaRPr>
        </a:p>
      </dgm:t>
    </dgm:pt>
    <dgm:pt modelId="{C9D9F178-7A23-DB48-8403-FB66CFFDD4BB}">
      <dgm:prSet phldrT="[Text]" custT="1"/>
      <dgm:spPr>
        <a:solidFill>
          <a:srgbClr val="0070C0"/>
        </a:solidFill>
      </dgm:spPr>
      <dgm:t>
        <a:bodyPr/>
        <a:lstStyle/>
        <a:p>
          <a:pPr lvl="0" algn="ctr" defTabSz="1422400">
            <a:lnSpc>
              <a:spcPct val="90000"/>
            </a:lnSpc>
            <a:spcBef>
              <a:spcPct val="0"/>
            </a:spcBef>
            <a:spcAft>
              <a:spcPct val="35000"/>
            </a:spcAft>
          </a:pPr>
          <a:r>
            <a:rPr lang="en-US" sz="3200" dirty="0" smtClean="0">
              <a:solidFill>
                <a:schemeClr val="bg1"/>
              </a:solidFill>
            </a:rPr>
            <a:t>Performance</a:t>
          </a:r>
          <a:endParaRPr lang="en-US" sz="3200" dirty="0">
            <a:solidFill>
              <a:schemeClr val="bg1"/>
            </a:solidFill>
          </a:endParaRPr>
        </a:p>
      </dgm:t>
    </dgm:pt>
    <dgm:pt modelId="{E9410B88-6C67-2D4B-9E12-FA779A229D56}" type="parTrans" cxnId="{9FD571A7-0C13-7849-B160-BFF016394258}">
      <dgm:prSet/>
      <dgm:spPr/>
      <dgm:t>
        <a:bodyPr/>
        <a:lstStyle/>
        <a:p>
          <a:endParaRPr lang="en-US" sz="3200">
            <a:solidFill>
              <a:schemeClr val="bg1"/>
            </a:solidFill>
          </a:endParaRPr>
        </a:p>
      </dgm:t>
    </dgm:pt>
    <dgm:pt modelId="{09BC4BE7-CDF1-C944-A76D-F6FAAA8CCAA1}" type="sibTrans" cxnId="{9FD571A7-0C13-7849-B160-BFF016394258}">
      <dgm:prSet custT="1"/>
      <dgm:spPr>
        <a:solidFill>
          <a:srgbClr val="D9D9D9"/>
        </a:solidFill>
      </dgm:spPr>
      <dgm:t>
        <a:bodyPr/>
        <a:lstStyle/>
        <a:p>
          <a:endParaRPr lang="en-US" sz="3200">
            <a:solidFill>
              <a:schemeClr val="bg1"/>
            </a:solidFill>
          </a:endParaRPr>
        </a:p>
      </dgm:t>
    </dgm:pt>
    <dgm:pt modelId="{F4A207B6-F1DA-FD4D-B542-19859EA13964}">
      <dgm:prSet phldrT="[Text]" custT="1"/>
      <dgm:spPr>
        <a:solidFill>
          <a:srgbClr val="D9D9D9"/>
        </a:solidFill>
      </dgm:spPr>
      <dgm:t>
        <a:bodyPr/>
        <a:lstStyle/>
        <a:p>
          <a:pPr lvl="0" algn="ctr" defTabSz="1778000">
            <a:lnSpc>
              <a:spcPct val="90000"/>
            </a:lnSpc>
            <a:spcBef>
              <a:spcPct val="0"/>
            </a:spcBef>
            <a:spcAft>
              <a:spcPct val="35000"/>
            </a:spcAft>
          </a:pPr>
          <a:endParaRPr lang="en-US" sz="4500" dirty="0" smtClean="0">
            <a:solidFill>
              <a:schemeClr val="bg1"/>
            </a:solidFill>
          </a:endParaRPr>
        </a:p>
        <a:p>
          <a:pPr lvl="0" algn="ctr" defTabSz="1778000">
            <a:lnSpc>
              <a:spcPct val="90000"/>
            </a:lnSpc>
            <a:spcBef>
              <a:spcPct val="0"/>
            </a:spcBef>
            <a:spcAft>
              <a:spcPct val="35000"/>
            </a:spcAft>
          </a:pPr>
          <a:r>
            <a:rPr lang="en-US" sz="3200" dirty="0" smtClean="0">
              <a:solidFill>
                <a:schemeClr val="bg1"/>
              </a:solidFill>
            </a:rPr>
            <a:t>Mobility</a:t>
          </a:r>
          <a:endParaRPr lang="en-US" sz="3200" dirty="0">
            <a:solidFill>
              <a:schemeClr val="bg1"/>
            </a:solidFill>
          </a:endParaRPr>
        </a:p>
      </dgm:t>
    </dgm:pt>
    <dgm:pt modelId="{96805529-B800-874C-B016-C27212ED08DA}" type="parTrans" cxnId="{F971E470-C87C-5F41-931A-EEAA4E77FF58}">
      <dgm:prSet/>
      <dgm:spPr/>
      <dgm:t>
        <a:bodyPr/>
        <a:lstStyle/>
        <a:p>
          <a:endParaRPr lang="en-US" sz="3200">
            <a:solidFill>
              <a:schemeClr val="bg1"/>
            </a:solidFill>
          </a:endParaRPr>
        </a:p>
      </dgm:t>
    </dgm:pt>
    <dgm:pt modelId="{A79D47BB-FACC-8E47-83A7-16A537CF079A}" type="sibTrans" cxnId="{F971E470-C87C-5F41-931A-EEAA4E77FF58}">
      <dgm:prSet/>
      <dgm:spPr/>
      <dgm:t>
        <a:bodyPr/>
        <a:lstStyle/>
        <a:p>
          <a:endParaRPr lang="en-US" sz="3200">
            <a:solidFill>
              <a:schemeClr val="bg1"/>
            </a:solidFill>
          </a:endParaRPr>
        </a:p>
      </dgm:t>
    </dgm:pt>
    <dgm:pt modelId="{6D95050C-98B0-E241-B8FD-4AB6F46E8041}">
      <dgm:prSet phldrT="[Text]" custT="1"/>
      <dgm:spPr>
        <a:solidFill>
          <a:srgbClr val="D9D9D9"/>
        </a:solidFill>
      </dgm:spPr>
      <dgm:t>
        <a:bodyPr/>
        <a:lstStyle/>
        <a:p>
          <a:pPr marL="285750" marR="0" lvl="1" indent="-285750" algn="ctr" defTabSz="1377950" rtl="0" eaLnBrk="1" fontAlgn="auto" latinLnBrk="0" hangingPunct="1">
            <a:lnSpc>
              <a:spcPct val="90000"/>
            </a:lnSpc>
            <a:spcBef>
              <a:spcPct val="0"/>
            </a:spcBef>
            <a:spcAft>
              <a:spcPct val="15000"/>
            </a:spcAft>
            <a:buClrTx/>
            <a:buSzTx/>
            <a:buFontTx/>
            <a:buNone/>
            <a:tabLst/>
            <a:defRPr/>
          </a:pPr>
          <a:endParaRPr lang="en-US" sz="3200" dirty="0">
            <a:solidFill>
              <a:schemeClr val="bg1"/>
            </a:solidFill>
          </a:endParaRPr>
        </a:p>
      </dgm:t>
    </dgm:pt>
    <dgm:pt modelId="{56344716-729D-E742-AFA4-DC57C0434EBD}" type="parTrans" cxnId="{F4EF5071-9E16-D443-8A13-82B44DAB1725}">
      <dgm:prSet/>
      <dgm:spPr/>
      <dgm:t>
        <a:bodyPr/>
        <a:lstStyle/>
        <a:p>
          <a:endParaRPr lang="en-US" sz="3200">
            <a:solidFill>
              <a:schemeClr val="bg1"/>
            </a:solidFill>
          </a:endParaRPr>
        </a:p>
      </dgm:t>
    </dgm:pt>
    <dgm:pt modelId="{45B304FA-37BE-F544-B444-025F619EB1C7}" type="sibTrans" cxnId="{F4EF5071-9E16-D443-8A13-82B44DAB1725}">
      <dgm:prSet/>
      <dgm:spPr/>
      <dgm:t>
        <a:bodyPr/>
        <a:lstStyle/>
        <a:p>
          <a:endParaRPr lang="en-US" sz="3200">
            <a:solidFill>
              <a:schemeClr val="bg1"/>
            </a:solidFill>
          </a:endParaRPr>
        </a:p>
      </dgm:t>
    </dgm:pt>
    <dgm:pt modelId="{F8B19795-CA1C-7345-94CE-5295DB14E8B7}" type="pres">
      <dgm:prSet presAssocID="{589C5D88-7592-E145-B652-3FE3B1438579}" presName="Name0" presStyleCnt="0">
        <dgm:presLayoutVars>
          <dgm:dir/>
          <dgm:resizeHandles val="exact"/>
        </dgm:presLayoutVars>
      </dgm:prSet>
      <dgm:spPr/>
      <dgm:t>
        <a:bodyPr/>
        <a:lstStyle/>
        <a:p>
          <a:endParaRPr lang="en-US"/>
        </a:p>
      </dgm:t>
    </dgm:pt>
    <dgm:pt modelId="{C4BDA992-318E-2A48-87B9-100AB56E543F}" type="pres">
      <dgm:prSet presAssocID="{56E5A42D-99D3-D94A-B817-0227BF3CDA6C}" presName="node" presStyleLbl="node1" presStyleIdx="0" presStyleCnt="3">
        <dgm:presLayoutVars>
          <dgm:bulletEnabled val="1"/>
        </dgm:presLayoutVars>
      </dgm:prSet>
      <dgm:spPr/>
      <dgm:t>
        <a:bodyPr/>
        <a:lstStyle/>
        <a:p>
          <a:endParaRPr lang="en-US"/>
        </a:p>
      </dgm:t>
    </dgm:pt>
    <dgm:pt modelId="{7F6D52F4-F99D-474D-BD87-9FCADD7100C7}" type="pres">
      <dgm:prSet presAssocID="{B9FD858B-7479-0844-A63D-1592EE18B370}" presName="sibTrans" presStyleLbl="sibTrans2D1" presStyleIdx="0" presStyleCnt="2"/>
      <dgm:spPr/>
      <dgm:t>
        <a:bodyPr/>
        <a:lstStyle/>
        <a:p>
          <a:endParaRPr lang="en-US"/>
        </a:p>
      </dgm:t>
    </dgm:pt>
    <dgm:pt modelId="{10427155-054E-2342-9D1B-C9AF8AF4F5D5}" type="pres">
      <dgm:prSet presAssocID="{B9FD858B-7479-0844-A63D-1592EE18B370}" presName="connectorText" presStyleLbl="sibTrans2D1" presStyleIdx="0" presStyleCnt="2"/>
      <dgm:spPr/>
      <dgm:t>
        <a:bodyPr/>
        <a:lstStyle/>
        <a:p>
          <a:endParaRPr lang="en-US"/>
        </a:p>
      </dgm:t>
    </dgm:pt>
    <dgm:pt modelId="{6267A1FA-B017-A041-95EF-2F0CDBB0C7EE}" type="pres">
      <dgm:prSet presAssocID="{C9D9F178-7A23-DB48-8403-FB66CFFDD4BB}" presName="node" presStyleLbl="node1" presStyleIdx="1" presStyleCnt="3" custScaleX="143039" custScaleY="96216">
        <dgm:presLayoutVars>
          <dgm:bulletEnabled val="1"/>
        </dgm:presLayoutVars>
      </dgm:prSet>
      <dgm:spPr/>
      <dgm:t>
        <a:bodyPr/>
        <a:lstStyle/>
        <a:p>
          <a:endParaRPr lang="en-US"/>
        </a:p>
      </dgm:t>
    </dgm:pt>
    <dgm:pt modelId="{FCFA6334-2B1D-C248-98FC-0B3134C2B7E5}" type="pres">
      <dgm:prSet presAssocID="{09BC4BE7-CDF1-C944-A76D-F6FAAA8CCAA1}" presName="sibTrans" presStyleLbl="sibTrans2D1" presStyleIdx="1" presStyleCnt="2"/>
      <dgm:spPr/>
      <dgm:t>
        <a:bodyPr/>
        <a:lstStyle/>
        <a:p>
          <a:endParaRPr lang="en-US"/>
        </a:p>
      </dgm:t>
    </dgm:pt>
    <dgm:pt modelId="{6568D4C5-78A9-BA4B-8789-6CC62F2A0C96}" type="pres">
      <dgm:prSet presAssocID="{09BC4BE7-CDF1-C944-A76D-F6FAAA8CCAA1}" presName="connectorText" presStyleLbl="sibTrans2D1" presStyleIdx="1" presStyleCnt="2"/>
      <dgm:spPr/>
      <dgm:t>
        <a:bodyPr/>
        <a:lstStyle/>
        <a:p>
          <a:endParaRPr lang="en-US"/>
        </a:p>
      </dgm:t>
    </dgm:pt>
    <dgm:pt modelId="{7705FAD1-BACB-0047-BAFB-BADA7E5E076A}" type="pres">
      <dgm:prSet presAssocID="{F4A207B6-F1DA-FD4D-B542-19859EA13964}" presName="node" presStyleLbl="node1" presStyleIdx="2" presStyleCnt="3">
        <dgm:presLayoutVars>
          <dgm:bulletEnabled val="1"/>
        </dgm:presLayoutVars>
      </dgm:prSet>
      <dgm:spPr/>
      <dgm:t>
        <a:bodyPr/>
        <a:lstStyle/>
        <a:p>
          <a:endParaRPr lang="en-US"/>
        </a:p>
      </dgm:t>
    </dgm:pt>
  </dgm:ptLst>
  <dgm:cxnLst>
    <dgm:cxn modelId="{0782535B-EF67-814A-898B-3F403DB120E7}" type="presOf" srcId="{589C5D88-7592-E145-B652-3FE3B1438579}" destId="{F8B19795-CA1C-7345-94CE-5295DB14E8B7}" srcOrd="0" destOrd="0" presId="urn:microsoft.com/office/officeart/2005/8/layout/process1"/>
    <dgm:cxn modelId="{9F0F09F8-13CF-CD47-89BE-A88FE9D05AFE}" type="presOf" srcId="{B9FD858B-7479-0844-A63D-1592EE18B370}" destId="{10427155-054E-2342-9D1B-C9AF8AF4F5D5}" srcOrd="1" destOrd="0" presId="urn:microsoft.com/office/officeart/2005/8/layout/process1"/>
    <dgm:cxn modelId="{F971E470-C87C-5F41-931A-EEAA4E77FF58}" srcId="{589C5D88-7592-E145-B652-3FE3B1438579}" destId="{F4A207B6-F1DA-FD4D-B542-19859EA13964}" srcOrd="2" destOrd="0" parTransId="{96805529-B800-874C-B016-C27212ED08DA}" sibTransId="{A79D47BB-FACC-8E47-83A7-16A537CF079A}"/>
    <dgm:cxn modelId="{EBBE2355-B963-5D44-9E6C-4FA04F274279}" type="presOf" srcId="{B9FD858B-7479-0844-A63D-1592EE18B370}" destId="{7F6D52F4-F99D-474D-BD87-9FCADD7100C7}" srcOrd="0" destOrd="0" presId="urn:microsoft.com/office/officeart/2005/8/layout/process1"/>
    <dgm:cxn modelId="{DB46FDBA-4D6F-E94E-9EFB-AB01304458BA}" type="presOf" srcId="{F4A207B6-F1DA-FD4D-B542-19859EA13964}" destId="{7705FAD1-BACB-0047-BAFB-BADA7E5E076A}" srcOrd="0" destOrd="0" presId="urn:microsoft.com/office/officeart/2005/8/layout/process1"/>
    <dgm:cxn modelId="{2FE48C10-A9ED-6B47-8DEE-BDEE396C4E75}" type="presOf" srcId="{C9D9F178-7A23-DB48-8403-FB66CFFDD4BB}" destId="{6267A1FA-B017-A041-95EF-2F0CDBB0C7EE}" srcOrd="0" destOrd="0" presId="urn:microsoft.com/office/officeart/2005/8/layout/process1"/>
    <dgm:cxn modelId="{3BF53CBD-C232-0D41-8EFF-AD85D082E3AD}" type="presOf" srcId="{09BC4BE7-CDF1-C944-A76D-F6FAAA8CCAA1}" destId="{6568D4C5-78A9-BA4B-8789-6CC62F2A0C96}" srcOrd="1" destOrd="0" presId="urn:microsoft.com/office/officeart/2005/8/layout/process1"/>
    <dgm:cxn modelId="{C6E695B1-2A88-0E41-A910-E647FD626EC1}" type="presOf" srcId="{6D95050C-98B0-E241-B8FD-4AB6F46E8041}" destId="{7705FAD1-BACB-0047-BAFB-BADA7E5E076A}" srcOrd="0" destOrd="1" presId="urn:microsoft.com/office/officeart/2005/8/layout/process1"/>
    <dgm:cxn modelId="{F4EF5071-9E16-D443-8A13-82B44DAB1725}" srcId="{F4A207B6-F1DA-FD4D-B542-19859EA13964}" destId="{6D95050C-98B0-E241-B8FD-4AB6F46E8041}" srcOrd="0" destOrd="0" parTransId="{56344716-729D-E742-AFA4-DC57C0434EBD}" sibTransId="{45B304FA-37BE-F544-B444-025F619EB1C7}"/>
    <dgm:cxn modelId="{5A422F9A-CDD6-324F-BBD9-286EB5BC2B84}" type="presOf" srcId="{56E5A42D-99D3-D94A-B817-0227BF3CDA6C}" destId="{C4BDA992-318E-2A48-87B9-100AB56E543F}" srcOrd="0" destOrd="0" presId="urn:microsoft.com/office/officeart/2005/8/layout/process1"/>
    <dgm:cxn modelId="{9FD571A7-0C13-7849-B160-BFF016394258}" srcId="{589C5D88-7592-E145-B652-3FE3B1438579}" destId="{C9D9F178-7A23-DB48-8403-FB66CFFDD4BB}" srcOrd="1" destOrd="0" parTransId="{E9410B88-6C67-2D4B-9E12-FA779A229D56}" sibTransId="{09BC4BE7-CDF1-C944-A76D-F6FAAA8CCAA1}"/>
    <dgm:cxn modelId="{8F0E1E44-9A4E-BD4F-87E9-E8C09DC37BB6}" type="presOf" srcId="{09BC4BE7-CDF1-C944-A76D-F6FAAA8CCAA1}" destId="{FCFA6334-2B1D-C248-98FC-0B3134C2B7E5}" srcOrd="0" destOrd="0" presId="urn:microsoft.com/office/officeart/2005/8/layout/process1"/>
    <dgm:cxn modelId="{417A13F0-AFF3-6F45-87D8-7C2EFEA0CDBC}" srcId="{589C5D88-7592-E145-B652-3FE3B1438579}" destId="{56E5A42D-99D3-D94A-B817-0227BF3CDA6C}" srcOrd="0" destOrd="0" parTransId="{50BC09AF-AB8A-C044-95C3-B4D6D62B5397}" sibTransId="{B9FD858B-7479-0844-A63D-1592EE18B370}"/>
    <dgm:cxn modelId="{AB776693-F38C-CF40-BCFB-C0335CA6D4B7}" type="presParOf" srcId="{F8B19795-CA1C-7345-94CE-5295DB14E8B7}" destId="{C4BDA992-318E-2A48-87B9-100AB56E543F}" srcOrd="0" destOrd="0" presId="urn:microsoft.com/office/officeart/2005/8/layout/process1"/>
    <dgm:cxn modelId="{FE98ED8A-29A3-6140-8A72-E3DB2DE214E7}" type="presParOf" srcId="{F8B19795-CA1C-7345-94CE-5295DB14E8B7}" destId="{7F6D52F4-F99D-474D-BD87-9FCADD7100C7}" srcOrd="1" destOrd="0" presId="urn:microsoft.com/office/officeart/2005/8/layout/process1"/>
    <dgm:cxn modelId="{17B47A0C-433E-A449-8A9A-5FF0A350D67C}" type="presParOf" srcId="{7F6D52F4-F99D-474D-BD87-9FCADD7100C7}" destId="{10427155-054E-2342-9D1B-C9AF8AF4F5D5}" srcOrd="0" destOrd="0" presId="urn:microsoft.com/office/officeart/2005/8/layout/process1"/>
    <dgm:cxn modelId="{56F471C6-14AC-4448-8C98-7E3EE1C9F862}" type="presParOf" srcId="{F8B19795-CA1C-7345-94CE-5295DB14E8B7}" destId="{6267A1FA-B017-A041-95EF-2F0CDBB0C7EE}" srcOrd="2" destOrd="0" presId="urn:microsoft.com/office/officeart/2005/8/layout/process1"/>
    <dgm:cxn modelId="{CFEFEB07-9BEA-BF4C-B28C-800A3E5E95A2}" type="presParOf" srcId="{F8B19795-CA1C-7345-94CE-5295DB14E8B7}" destId="{FCFA6334-2B1D-C248-98FC-0B3134C2B7E5}" srcOrd="3" destOrd="0" presId="urn:microsoft.com/office/officeart/2005/8/layout/process1"/>
    <dgm:cxn modelId="{14449620-0958-BA44-A5B6-60E0E45F7F25}" type="presParOf" srcId="{FCFA6334-2B1D-C248-98FC-0B3134C2B7E5}" destId="{6568D4C5-78A9-BA4B-8789-6CC62F2A0C96}" srcOrd="0" destOrd="0" presId="urn:microsoft.com/office/officeart/2005/8/layout/process1"/>
    <dgm:cxn modelId="{B2B5F429-C392-2D43-8176-769BACB2841F}" type="presParOf" srcId="{F8B19795-CA1C-7345-94CE-5295DB14E8B7}" destId="{7705FAD1-BACB-0047-BAFB-BADA7E5E076A}"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89C5D88-7592-E145-B652-3FE3B1438579}" type="doc">
      <dgm:prSet loTypeId="urn:microsoft.com/office/officeart/2005/8/layout/process1" loCatId="" qsTypeId="urn:microsoft.com/office/officeart/2005/8/quickstyle/simple4" qsCatId="simple" csTypeId="urn:microsoft.com/office/officeart/2005/8/colors/accent1_2" csCatId="accent1" phldr="1"/>
      <dgm:spPr/>
      <dgm:t>
        <a:bodyPr/>
        <a:lstStyle/>
        <a:p>
          <a:endParaRPr lang="en-US"/>
        </a:p>
      </dgm:t>
    </dgm:pt>
    <dgm:pt modelId="{56E5A42D-99D3-D94A-B817-0227BF3CDA6C}">
      <dgm:prSet phldrT="[Text]" custT="1"/>
      <dgm:spPr>
        <a:solidFill>
          <a:schemeClr val="bg1">
            <a:lumMod val="85000"/>
          </a:schemeClr>
        </a:solidFill>
      </dgm:spPr>
      <dgm:t>
        <a:bodyPr/>
        <a:lstStyle/>
        <a:p>
          <a:endParaRPr lang="en-US" sz="3200" dirty="0" smtClean="0">
            <a:solidFill>
              <a:schemeClr val="bg1"/>
            </a:solidFill>
          </a:endParaRPr>
        </a:p>
        <a:p>
          <a:r>
            <a:rPr lang="en-US" sz="3200" dirty="0" smtClean="0">
              <a:solidFill>
                <a:schemeClr val="bg1"/>
              </a:solidFill>
            </a:rPr>
            <a:t>Deploy</a:t>
          </a:r>
        </a:p>
        <a:p>
          <a:r>
            <a:rPr lang="en-US" sz="3200" dirty="0" err="1" smtClean="0">
              <a:solidFill>
                <a:schemeClr val="bg1"/>
              </a:solidFill>
            </a:rPr>
            <a:t>Ment</a:t>
          </a:r>
          <a:endParaRPr lang="en-US" sz="3200" dirty="0" smtClean="0">
            <a:solidFill>
              <a:schemeClr val="bg1"/>
            </a:solidFill>
          </a:endParaRPr>
        </a:p>
        <a:p>
          <a:endParaRPr lang="en-US" sz="3200" dirty="0">
            <a:solidFill>
              <a:schemeClr val="bg1"/>
            </a:solidFill>
          </a:endParaRPr>
        </a:p>
      </dgm:t>
    </dgm:pt>
    <dgm:pt modelId="{50BC09AF-AB8A-C044-95C3-B4D6D62B5397}" type="parTrans" cxnId="{417A13F0-AFF3-6F45-87D8-7C2EFEA0CDBC}">
      <dgm:prSet/>
      <dgm:spPr/>
      <dgm:t>
        <a:bodyPr/>
        <a:lstStyle/>
        <a:p>
          <a:endParaRPr lang="en-US" sz="3200">
            <a:solidFill>
              <a:schemeClr val="bg1"/>
            </a:solidFill>
          </a:endParaRPr>
        </a:p>
      </dgm:t>
    </dgm:pt>
    <dgm:pt modelId="{B9FD858B-7479-0844-A63D-1592EE18B370}" type="sibTrans" cxnId="{417A13F0-AFF3-6F45-87D8-7C2EFEA0CDBC}">
      <dgm:prSet custT="1"/>
      <dgm:spPr>
        <a:solidFill>
          <a:srgbClr val="D9D9D9"/>
        </a:solidFill>
      </dgm:spPr>
      <dgm:t>
        <a:bodyPr/>
        <a:lstStyle/>
        <a:p>
          <a:endParaRPr lang="en-US" sz="3200">
            <a:solidFill>
              <a:schemeClr val="bg1"/>
            </a:solidFill>
          </a:endParaRPr>
        </a:p>
      </dgm:t>
    </dgm:pt>
    <dgm:pt modelId="{C9D9F178-7A23-DB48-8403-FB66CFFDD4BB}">
      <dgm:prSet phldrT="[Text]" custT="1"/>
      <dgm:spPr>
        <a:solidFill>
          <a:schemeClr val="bg1">
            <a:lumMod val="85000"/>
          </a:schemeClr>
        </a:solidFill>
      </dgm:spPr>
      <dgm:t>
        <a:bodyPr/>
        <a:lstStyle/>
        <a:p>
          <a:pPr lvl="0" algn="ctr" defTabSz="1422400">
            <a:lnSpc>
              <a:spcPct val="90000"/>
            </a:lnSpc>
            <a:spcBef>
              <a:spcPct val="0"/>
            </a:spcBef>
            <a:spcAft>
              <a:spcPct val="35000"/>
            </a:spcAft>
          </a:pPr>
          <a:r>
            <a:rPr lang="en-US" sz="3200" dirty="0" smtClean="0">
              <a:solidFill>
                <a:schemeClr val="bg1"/>
              </a:solidFill>
            </a:rPr>
            <a:t>Performance</a:t>
          </a:r>
          <a:endParaRPr lang="en-US" sz="3200" dirty="0">
            <a:solidFill>
              <a:schemeClr val="bg1"/>
            </a:solidFill>
          </a:endParaRPr>
        </a:p>
      </dgm:t>
    </dgm:pt>
    <dgm:pt modelId="{E9410B88-6C67-2D4B-9E12-FA779A229D56}" type="parTrans" cxnId="{9FD571A7-0C13-7849-B160-BFF016394258}">
      <dgm:prSet/>
      <dgm:spPr/>
      <dgm:t>
        <a:bodyPr/>
        <a:lstStyle/>
        <a:p>
          <a:endParaRPr lang="en-US" sz="3200">
            <a:solidFill>
              <a:schemeClr val="bg1"/>
            </a:solidFill>
          </a:endParaRPr>
        </a:p>
      </dgm:t>
    </dgm:pt>
    <dgm:pt modelId="{09BC4BE7-CDF1-C944-A76D-F6FAAA8CCAA1}" type="sibTrans" cxnId="{9FD571A7-0C13-7849-B160-BFF016394258}">
      <dgm:prSet custT="1"/>
      <dgm:spPr>
        <a:solidFill>
          <a:srgbClr val="D9D9D9"/>
        </a:solidFill>
      </dgm:spPr>
      <dgm:t>
        <a:bodyPr/>
        <a:lstStyle/>
        <a:p>
          <a:endParaRPr lang="en-US" sz="3200">
            <a:solidFill>
              <a:schemeClr val="bg1"/>
            </a:solidFill>
          </a:endParaRPr>
        </a:p>
      </dgm:t>
    </dgm:pt>
    <dgm:pt modelId="{F4A207B6-F1DA-FD4D-B542-19859EA13964}">
      <dgm:prSet phldrT="[Text]" custT="1"/>
      <dgm:spPr>
        <a:solidFill>
          <a:srgbClr val="0070C0"/>
        </a:solidFill>
      </dgm:spPr>
      <dgm:t>
        <a:bodyPr/>
        <a:lstStyle/>
        <a:p>
          <a:pPr lvl="0" algn="ctr" defTabSz="1778000">
            <a:lnSpc>
              <a:spcPct val="90000"/>
            </a:lnSpc>
            <a:spcBef>
              <a:spcPct val="0"/>
            </a:spcBef>
            <a:spcAft>
              <a:spcPct val="35000"/>
            </a:spcAft>
          </a:pPr>
          <a:endParaRPr lang="en-US" sz="4500" dirty="0" smtClean="0">
            <a:solidFill>
              <a:schemeClr val="bg1"/>
            </a:solidFill>
          </a:endParaRPr>
        </a:p>
        <a:p>
          <a:pPr lvl="0" algn="ctr" defTabSz="1778000">
            <a:lnSpc>
              <a:spcPct val="90000"/>
            </a:lnSpc>
            <a:spcBef>
              <a:spcPct val="0"/>
            </a:spcBef>
            <a:spcAft>
              <a:spcPct val="35000"/>
            </a:spcAft>
          </a:pPr>
          <a:r>
            <a:rPr lang="en-US" sz="3200" dirty="0" smtClean="0">
              <a:solidFill>
                <a:schemeClr val="bg1"/>
              </a:solidFill>
            </a:rPr>
            <a:t>Mobility</a:t>
          </a:r>
          <a:endParaRPr lang="en-US" sz="3200" dirty="0">
            <a:solidFill>
              <a:schemeClr val="bg1"/>
            </a:solidFill>
          </a:endParaRPr>
        </a:p>
      </dgm:t>
    </dgm:pt>
    <dgm:pt modelId="{96805529-B800-874C-B016-C27212ED08DA}" type="parTrans" cxnId="{F971E470-C87C-5F41-931A-EEAA4E77FF58}">
      <dgm:prSet/>
      <dgm:spPr/>
      <dgm:t>
        <a:bodyPr/>
        <a:lstStyle/>
        <a:p>
          <a:endParaRPr lang="en-US" sz="3200">
            <a:solidFill>
              <a:schemeClr val="bg1"/>
            </a:solidFill>
          </a:endParaRPr>
        </a:p>
      </dgm:t>
    </dgm:pt>
    <dgm:pt modelId="{A79D47BB-FACC-8E47-83A7-16A537CF079A}" type="sibTrans" cxnId="{F971E470-C87C-5F41-931A-EEAA4E77FF58}">
      <dgm:prSet/>
      <dgm:spPr/>
      <dgm:t>
        <a:bodyPr/>
        <a:lstStyle/>
        <a:p>
          <a:endParaRPr lang="en-US" sz="3200">
            <a:solidFill>
              <a:schemeClr val="bg1"/>
            </a:solidFill>
          </a:endParaRPr>
        </a:p>
      </dgm:t>
    </dgm:pt>
    <dgm:pt modelId="{6D95050C-98B0-E241-B8FD-4AB6F46E8041}">
      <dgm:prSet phldrT="[Text]" custT="1"/>
      <dgm:spPr>
        <a:solidFill>
          <a:srgbClr val="0070C0"/>
        </a:solidFill>
      </dgm:spPr>
      <dgm:t>
        <a:bodyPr/>
        <a:lstStyle/>
        <a:p>
          <a:pPr marL="285750" marR="0" lvl="1" indent="-285750" algn="ctr" defTabSz="1377950" rtl="0" eaLnBrk="1" fontAlgn="auto" latinLnBrk="0" hangingPunct="1">
            <a:lnSpc>
              <a:spcPct val="90000"/>
            </a:lnSpc>
            <a:spcBef>
              <a:spcPct val="0"/>
            </a:spcBef>
            <a:spcAft>
              <a:spcPct val="15000"/>
            </a:spcAft>
            <a:buClrTx/>
            <a:buSzTx/>
            <a:buFontTx/>
            <a:buNone/>
            <a:tabLst/>
            <a:defRPr/>
          </a:pPr>
          <a:endParaRPr lang="en-US" sz="3200" dirty="0">
            <a:solidFill>
              <a:schemeClr val="bg1"/>
            </a:solidFill>
          </a:endParaRPr>
        </a:p>
      </dgm:t>
    </dgm:pt>
    <dgm:pt modelId="{56344716-729D-E742-AFA4-DC57C0434EBD}" type="parTrans" cxnId="{F4EF5071-9E16-D443-8A13-82B44DAB1725}">
      <dgm:prSet/>
      <dgm:spPr/>
      <dgm:t>
        <a:bodyPr/>
        <a:lstStyle/>
        <a:p>
          <a:endParaRPr lang="en-US" sz="3200">
            <a:solidFill>
              <a:schemeClr val="bg1"/>
            </a:solidFill>
          </a:endParaRPr>
        </a:p>
      </dgm:t>
    </dgm:pt>
    <dgm:pt modelId="{45B304FA-37BE-F544-B444-025F619EB1C7}" type="sibTrans" cxnId="{F4EF5071-9E16-D443-8A13-82B44DAB1725}">
      <dgm:prSet/>
      <dgm:spPr/>
      <dgm:t>
        <a:bodyPr/>
        <a:lstStyle/>
        <a:p>
          <a:endParaRPr lang="en-US" sz="3200">
            <a:solidFill>
              <a:schemeClr val="bg1"/>
            </a:solidFill>
          </a:endParaRPr>
        </a:p>
      </dgm:t>
    </dgm:pt>
    <dgm:pt modelId="{F8B19795-CA1C-7345-94CE-5295DB14E8B7}" type="pres">
      <dgm:prSet presAssocID="{589C5D88-7592-E145-B652-3FE3B1438579}" presName="Name0" presStyleCnt="0">
        <dgm:presLayoutVars>
          <dgm:dir/>
          <dgm:resizeHandles val="exact"/>
        </dgm:presLayoutVars>
      </dgm:prSet>
      <dgm:spPr/>
      <dgm:t>
        <a:bodyPr/>
        <a:lstStyle/>
        <a:p>
          <a:endParaRPr lang="en-US"/>
        </a:p>
      </dgm:t>
    </dgm:pt>
    <dgm:pt modelId="{C4BDA992-318E-2A48-87B9-100AB56E543F}" type="pres">
      <dgm:prSet presAssocID="{56E5A42D-99D3-D94A-B817-0227BF3CDA6C}" presName="node" presStyleLbl="node1" presStyleIdx="0" presStyleCnt="3">
        <dgm:presLayoutVars>
          <dgm:bulletEnabled val="1"/>
        </dgm:presLayoutVars>
      </dgm:prSet>
      <dgm:spPr/>
      <dgm:t>
        <a:bodyPr/>
        <a:lstStyle/>
        <a:p>
          <a:endParaRPr lang="en-US"/>
        </a:p>
      </dgm:t>
    </dgm:pt>
    <dgm:pt modelId="{7F6D52F4-F99D-474D-BD87-9FCADD7100C7}" type="pres">
      <dgm:prSet presAssocID="{B9FD858B-7479-0844-A63D-1592EE18B370}" presName="sibTrans" presStyleLbl="sibTrans2D1" presStyleIdx="0" presStyleCnt="2"/>
      <dgm:spPr/>
      <dgm:t>
        <a:bodyPr/>
        <a:lstStyle/>
        <a:p>
          <a:endParaRPr lang="en-US"/>
        </a:p>
      </dgm:t>
    </dgm:pt>
    <dgm:pt modelId="{10427155-054E-2342-9D1B-C9AF8AF4F5D5}" type="pres">
      <dgm:prSet presAssocID="{B9FD858B-7479-0844-A63D-1592EE18B370}" presName="connectorText" presStyleLbl="sibTrans2D1" presStyleIdx="0" presStyleCnt="2"/>
      <dgm:spPr/>
      <dgm:t>
        <a:bodyPr/>
        <a:lstStyle/>
        <a:p>
          <a:endParaRPr lang="en-US"/>
        </a:p>
      </dgm:t>
    </dgm:pt>
    <dgm:pt modelId="{6267A1FA-B017-A041-95EF-2F0CDBB0C7EE}" type="pres">
      <dgm:prSet presAssocID="{C9D9F178-7A23-DB48-8403-FB66CFFDD4BB}" presName="node" presStyleLbl="node1" presStyleIdx="1" presStyleCnt="3" custScaleX="143039" custScaleY="96216">
        <dgm:presLayoutVars>
          <dgm:bulletEnabled val="1"/>
        </dgm:presLayoutVars>
      </dgm:prSet>
      <dgm:spPr/>
      <dgm:t>
        <a:bodyPr/>
        <a:lstStyle/>
        <a:p>
          <a:endParaRPr lang="en-US"/>
        </a:p>
      </dgm:t>
    </dgm:pt>
    <dgm:pt modelId="{FCFA6334-2B1D-C248-98FC-0B3134C2B7E5}" type="pres">
      <dgm:prSet presAssocID="{09BC4BE7-CDF1-C944-A76D-F6FAAA8CCAA1}" presName="sibTrans" presStyleLbl="sibTrans2D1" presStyleIdx="1" presStyleCnt="2"/>
      <dgm:spPr/>
      <dgm:t>
        <a:bodyPr/>
        <a:lstStyle/>
        <a:p>
          <a:endParaRPr lang="en-US"/>
        </a:p>
      </dgm:t>
    </dgm:pt>
    <dgm:pt modelId="{6568D4C5-78A9-BA4B-8789-6CC62F2A0C96}" type="pres">
      <dgm:prSet presAssocID="{09BC4BE7-CDF1-C944-A76D-F6FAAA8CCAA1}" presName="connectorText" presStyleLbl="sibTrans2D1" presStyleIdx="1" presStyleCnt="2"/>
      <dgm:spPr/>
      <dgm:t>
        <a:bodyPr/>
        <a:lstStyle/>
        <a:p>
          <a:endParaRPr lang="en-US"/>
        </a:p>
      </dgm:t>
    </dgm:pt>
    <dgm:pt modelId="{7705FAD1-BACB-0047-BAFB-BADA7E5E076A}" type="pres">
      <dgm:prSet presAssocID="{F4A207B6-F1DA-FD4D-B542-19859EA13964}" presName="node" presStyleLbl="node1" presStyleIdx="2" presStyleCnt="3">
        <dgm:presLayoutVars>
          <dgm:bulletEnabled val="1"/>
        </dgm:presLayoutVars>
      </dgm:prSet>
      <dgm:spPr/>
      <dgm:t>
        <a:bodyPr/>
        <a:lstStyle/>
        <a:p>
          <a:endParaRPr lang="en-US"/>
        </a:p>
      </dgm:t>
    </dgm:pt>
  </dgm:ptLst>
  <dgm:cxnLst>
    <dgm:cxn modelId="{F971E470-C87C-5F41-931A-EEAA4E77FF58}" srcId="{589C5D88-7592-E145-B652-3FE3B1438579}" destId="{F4A207B6-F1DA-FD4D-B542-19859EA13964}" srcOrd="2" destOrd="0" parTransId="{96805529-B800-874C-B016-C27212ED08DA}" sibTransId="{A79D47BB-FACC-8E47-83A7-16A537CF079A}"/>
    <dgm:cxn modelId="{50ABAA7A-056A-8642-8216-5AA6024BC090}" type="presOf" srcId="{6D95050C-98B0-E241-B8FD-4AB6F46E8041}" destId="{7705FAD1-BACB-0047-BAFB-BADA7E5E076A}" srcOrd="0" destOrd="1" presId="urn:microsoft.com/office/officeart/2005/8/layout/process1"/>
    <dgm:cxn modelId="{70796E26-735D-5D4C-A50F-89798143D4D0}" type="presOf" srcId="{C9D9F178-7A23-DB48-8403-FB66CFFDD4BB}" destId="{6267A1FA-B017-A041-95EF-2F0CDBB0C7EE}" srcOrd="0" destOrd="0" presId="urn:microsoft.com/office/officeart/2005/8/layout/process1"/>
    <dgm:cxn modelId="{9FD571A7-0C13-7849-B160-BFF016394258}" srcId="{589C5D88-7592-E145-B652-3FE3B1438579}" destId="{C9D9F178-7A23-DB48-8403-FB66CFFDD4BB}" srcOrd="1" destOrd="0" parTransId="{E9410B88-6C67-2D4B-9E12-FA779A229D56}" sibTransId="{09BC4BE7-CDF1-C944-A76D-F6FAAA8CCAA1}"/>
    <dgm:cxn modelId="{65A88AB7-0CC3-BA4E-992B-31A6697D38AB}" type="presOf" srcId="{09BC4BE7-CDF1-C944-A76D-F6FAAA8CCAA1}" destId="{6568D4C5-78A9-BA4B-8789-6CC62F2A0C96}" srcOrd="1" destOrd="0" presId="urn:microsoft.com/office/officeart/2005/8/layout/process1"/>
    <dgm:cxn modelId="{4E6B5304-3CE8-8F4C-83C3-B0BC602704C4}" type="presOf" srcId="{B9FD858B-7479-0844-A63D-1592EE18B370}" destId="{7F6D52F4-F99D-474D-BD87-9FCADD7100C7}" srcOrd="0" destOrd="0" presId="urn:microsoft.com/office/officeart/2005/8/layout/process1"/>
    <dgm:cxn modelId="{F4EF5071-9E16-D443-8A13-82B44DAB1725}" srcId="{F4A207B6-F1DA-FD4D-B542-19859EA13964}" destId="{6D95050C-98B0-E241-B8FD-4AB6F46E8041}" srcOrd="0" destOrd="0" parTransId="{56344716-729D-E742-AFA4-DC57C0434EBD}" sibTransId="{45B304FA-37BE-F544-B444-025F619EB1C7}"/>
    <dgm:cxn modelId="{3FA7890E-D6E3-464D-960D-ABDBE597B2C7}" type="presOf" srcId="{09BC4BE7-CDF1-C944-A76D-F6FAAA8CCAA1}" destId="{FCFA6334-2B1D-C248-98FC-0B3134C2B7E5}" srcOrd="0" destOrd="0" presId="urn:microsoft.com/office/officeart/2005/8/layout/process1"/>
    <dgm:cxn modelId="{417A13F0-AFF3-6F45-87D8-7C2EFEA0CDBC}" srcId="{589C5D88-7592-E145-B652-3FE3B1438579}" destId="{56E5A42D-99D3-D94A-B817-0227BF3CDA6C}" srcOrd="0" destOrd="0" parTransId="{50BC09AF-AB8A-C044-95C3-B4D6D62B5397}" sibTransId="{B9FD858B-7479-0844-A63D-1592EE18B370}"/>
    <dgm:cxn modelId="{1644046D-864A-3344-9201-6FE058060BE8}" type="presOf" srcId="{B9FD858B-7479-0844-A63D-1592EE18B370}" destId="{10427155-054E-2342-9D1B-C9AF8AF4F5D5}" srcOrd="1" destOrd="0" presId="urn:microsoft.com/office/officeart/2005/8/layout/process1"/>
    <dgm:cxn modelId="{AD0E28C9-3703-8A4C-AF40-A285843872D6}" type="presOf" srcId="{56E5A42D-99D3-D94A-B817-0227BF3CDA6C}" destId="{C4BDA992-318E-2A48-87B9-100AB56E543F}" srcOrd="0" destOrd="0" presId="urn:microsoft.com/office/officeart/2005/8/layout/process1"/>
    <dgm:cxn modelId="{E2F2609B-9843-924B-BFEC-AE723E545CBD}" type="presOf" srcId="{589C5D88-7592-E145-B652-3FE3B1438579}" destId="{F8B19795-CA1C-7345-94CE-5295DB14E8B7}" srcOrd="0" destOrd="0" presId="urn:microsoft.com/office/officeart/2005/8/layout/process1"/>
    <dgm:cxn modelId="{64655C26-C048-2748-8DD1-25C44C56E08A}" type="presOf" srcId="{F4A207B6-F1DA-FD4D-B542-19859EA13964}" destId="{7705FAD1-BACB-0047-BAFB-BADA7E5E076A}" srcOrd="0" destOrd="0" presId="urn:microsoft.com/office/officeart/2005/8/layout/process1"/>
    <dgm:cxn modelId="{0DE1BE9A-026D-0442-A5B8-27575525BB16}" type="presParOf" srcId="{F8B19795-CA1C-7345-94CE-5295DB14E8B7}" destId="{C4BDA992-318E-2A48-87B9-100AB56E543F}" srcOrd="0" destOrd="0" presId="urn:microsoft.com/office/officeart/2005/8/layout/process1"/>
    <dgm:cxn modelId="{E981D5CC-EDA0-9743-932B-E54CA4BD3E88}" type="presParOf" srcId="{F8B19795-CA1C-7345-94CE-5295DB14E8B7}" destId="{7F6D52F4-F99D-474D-BD87-9FCADD7100C7}" srcOrd="1" destOrd="0" presId="urn:microsoft.com/office/officeart/2005/8/layout/process1"/>
    <dgm:cxn modelId="{B35DEEE5-7888-7B43-88F0-3184C47BCFFD}" type="presParOf" srcId="{7F6D52F4-F99D-474D-BD87-9FCADD7100C7}" destId="{10427155-054E-2342-9D1B-C9AF8AF4F5D5}" srcOrd="0" destOrd="0" presId="urn:microsoft.com/office/officeart/2005/8/layout/process1"/>
    <dgm:cxn modelId="{632367D0-B452-C74D-A6C2-461A0A213D5B}" type="presParOf" srcId="{F8B19795-CA1C-7345-94CE-5295DB14E8B7}" destId="{6267A1FA-B017-A041-95EF-2F0CDBB0C7EE}" srcOrd="2" destOrd="0" presId="urn:microsoft.com/office/officeart/2005/8/layout/process1"/>
    <dgm:cxn modelId="{5D5884A1-9F35-8144-8F05-9EA84F220C19}" type="presParOf" srcId="{F8B19795-CA1C-7345-94CE-5295DB14E8B7}" destId="{FCFA6334-2B1D-C248-98FC-0B3134C2B7E5}" srcOrd="3" destOrd="0" presId="urn:microsoft.com/office/officeart/2005/8/layout/process1"/>
    <dgm:cxn modelId="{6D9E8595-A323-1244-B737-37905CC190CD}" type="presParOf" srcId="{FCFA6334-2B1D-C248-98FC-0B3134C2B7E5}" destId="{6568D4C5-78A9-BA4B-8789-6CC62F2A0C96}" srcOrd="0" destOrd="0" presId="urn:microsoft.com/office/officeart/2005/8/layout/process1"/>
    <dgm:cxn modelId="{63B3E442-1145-CA46-8420-27F6C8EE8AC6}" type="presParOf" srcId="{F8B19795-CA1C-7345-94CE-5295DB14E8B7}" destId="{7705FAD1-BACB-0047-BAFB-BADA7E5E076A}"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89C5D88-7592-E145-B652-3FE3B1438579}" type="doc">
      <dgm:prSet loTypeId="urn:microsoft.com/office/officeart/2005/8/layout/process1" loCatId="" qsTypeId="urn:microsoft.com/office/officeart/2005/8/quickstyle/simple4" qsCatId="simple" csTypeId="urn:microsoft.com/office/officeart/2005/8/colors/accent1_2" csCatId="accent1" phldr="1"/>
      <dgm:spPr/>
      <dgm:t>
        <a:bodyPr/>
        <a:lstStyle/>
        <a:p>
          <a:endParaRPr lang="en-US"/>
        </a:p>
      </dgm:t>
    </dgm:pt>
    <dgm:pt modelId="{56E5A42D-99D3-D94A-B817-0227BF3CDA6C}">
      <dgm:prSet phldrT="[Text]" custT="1"/>
      <dgm:spPr>
        <a:solidFill>
          <a:srgbClr val="0070C0"/>
        </a:solidFill>
      </dgm:spPr>
      <dgm:t>
        <a:bodyPr/>
        <a:lstStyle/>
        <a:p>
          <a:pPr algn="ctr"/>
          <a:r>
            <a:rPr lang="en-US" sz="3200" dirty="0" smtClean="0">
              <a:solidFill>
                <a:schemeClr val="bg1"/>
              </a:solidFill>
            </a:rPr>
            <a:t>Deploy</a:t>
          </a:r>
        </a:p>
        <a:p>
          <a:pPr algn="ctr"/>
          <a:r>
            <a:rPr lang="en-US" sz="3200" dirty="0" err="1" smtClean="0">
              <a:solidFill>
                <a:schemeClr val="bg1"/>
              </a:solidFill>
            </a:rPr>
            <a:t>Ment</a:t>
          </a:r>
          <a:endParaRPr lang="en-US" sz="3200" dirty="0" smtClean="0">
            <a:solidFill>
              <a:schemeClr val="bg1"/>
            </a:solidFill>
          </a:endParaRPr>
        </a:p>
        <a:p>
          <a:pPr algn="ctr"/>
          <a:endParaRPr lang="en-US" sz="3200" dirty="0">
            <a:solidFill>
              <a:schemeClr val="bg1"/>
            </a:solidFill>
          </a:endParaRPr>
        </a:p>
      </dgm:t>
    </dgm:pt>
    <dgm:pt modelId="{50BC09AF-AB8A-C044-95C3-B4D6D62B5397}" type="parTrans" cxnId="{417A13F0-AFF3-6F45-87D8-7C2EFEA0CDBC}">
      <dgm:prSet/>
      <dgm:spPr/>
      <dgm:t>
        <a:bodyPr/>
        <a:lstStyle/>
        <a:p>
          <a:pPr algn="ctr"/>
          <a:endParaRPr lang="en-US" sz="3200">
            <a:solidFill>
              <a:schemeClr val="bg1"/>
            </a:solidFill>
          </a:endParaRPr>
        </a:p>
      </dgm:t>
    </dgm:pt>
    <dgm:pt modelId="{B9FD858B-7479-0844-A63D-1592EE18B370}" type="sibTrans" cxnId="{417A13F0-AFF3-6F45-87D8-7C2EFEA0CDBC}">
      <dgm:prSet custT="1"/>
      <dgm:spPr>
        <a:solidFill>
          <a:srgbClr val="0070C0"/>
        </a:solidFill>
      </dgm:spPr>
      <dgm:t>
        <a:bodyPr/>
        <a:lstStyle/>
        <a:p>
          <a:pPr algn="ctr"/>
          <a:endParaRPr lang="en-US" sz="3200">
            <a:solidFill>
              <a:schemeClr val="bg1"/>
            </a:solidFill>
          </a:endParaRPr>
        </a:p>
      </dgm:t>
    </dgm:pt>
    <dgm:pt modelId="{C9D9F178-7A23-DB48-8403-FB66CFFDD4BB}">
      <dgm:prSet phldrT="[Text]" custT="1"/>
      <dgm:spPr>
        <a:solidFill>
          <a:srgbClr val="0070C0"/>
        </a:solidFill>
      </dgm:spPr>
      <dgm:t>
        <a:bodyPr/>
        <a:lstStyle/>
        <a:p>
          <a:pPr lvl="0" algn="ctr" defTabSz="1422400">
            <a:lnSpc>
              <a:spcPct val="90000"/>
            </a:lnSpc>
            <a:spcBef>
              <a:spcPct val="0"/>
            </a:spcBef>
            <a:spcAft>
              <a:spcPct val="35000"/>
            </a:spcAft>
          </a:pPr>
          <a:r>
            <a:rPr lang="en-US" sz="3200" dirty="0" smtClean="0">
              <a:solidFill>
                <a:schemeClr val="bg1"/>
              </a:solidFill>
            </a:rPr>
            <a:t>Performance</a:t>
          </a:r>
          <a:endParaRPr lang="en-US" sz="3200" dirty="0">
            <a:solidFill>
              <a:schemeClr val="bg1"/>
            </a:solidFill>
          </a:endParaRPr>
        </a:p>
      </dgm:t>
    </dgm:pt>
    <dgm:pt modelId="{E9410B88-6C67-2D4B-9E12-FA779A229D56}" type="parTrans" cxnId="{9FD571A7-0C13-7849-B160-BFF016394258}">
      <dgm:prSet/>
      <dgm:spPr/>
      <dgm:t>
        <a:bodyPr/>
        <a:lstStyle/>
        <a:p>
          <a:pPr algn="ctr"/>
          <a:endParaRPr lang="en-US" sz="3200">
            <a:solidFill>
              <a:schemeClr val="bg1"/>
            </a:solidFill>
          </a:endParaRPr>
        </a:p>
      </dgm:t>
    </dgm:pt>
    <dgm:pt modelId="{09BC4BE7-CDF1-C944-A76D-F6FAAA8CCAA1}" type="sibTrans" cxnId="{9FD571A7-0C13-7849-B160-BFF016394258}">
      <dgm:prSet custT="1"/>
      <dgm:spPr>
        <a:solidFill>
          <a:srgbClr val="0070C0"/>
        </a:solidFill>
      </dgm:spPr>
      <dgm:t>
        <a:bodyPr/>
        <a:lstStyle/>
        <a:p>
          <a:pPr algn="ctr"/>
          <a:endParaRPr lang="en-US" sz="3200">
            <a:solidFill>
              <a:schemeClr val="bg1"/>
            </a:solidFill>
          </a:endParaRPr>
        </a:p>
      </dgm:t>
    </dgm:pt>
    <dgm:pt modelId="{7651E389-91E9-5C40-B0F9-7468AB0E1A7C}">
      <dgm:prSet phldrT="[Text]" custT="1"/>
      <dgm:spPr/>
      <dgm:t>
        <a:bodyPr/>
        <a:lstStyle/>
        <a:p>
          <a:pPr marL="285750" marR="0" lvl="1" indent="-285750" algn="ctr" defTabSz="1600200" rtl="0" eaLnBrk="1" fontAlgn="auto" latinLnBrk="0" hangingPunct="1">
            <a:lnSpc>
              <a:spcPct val="90000"/>
            </a:lnSpc>
            <a:spcBef>
              <a:spcPct val="0"/>
            </a:spcBef>
            <a:spcAft>
              <a:spcPct val="15000"/>
            </a:spcAft>
            <a:buClrTx/>
            <a:buSzTx/>
            <a:buFontTx/>
            <a:buNone/>
            <a:tabLst/>
            <a:defRPr/>
          </a:pPr>
          <a:endParaRPr lang="en-US" sz="3200" dirty="0">
            <a:solidFill>
              <a:schemeClr val="bg1"/>
            </a:solidFill>
          </a:endParaRPr>
        </a:p>
      </dgm:t>
    </dgm:pt>
    <dgm:pt modelId="{C6E2747C-B81A-5F42-A210-A100541B5453}" type="parTrans" cxnId="{FB391325-F0B0-B84D-B35E-8645C668DF08}">
      <dgm:prSet/>
      <dgm:spPr/>
      <dgm:t>
        <a:bodyPr/>
        <a:lstStyle/>
        <a:p>
          <a:pPr algn="ctr"/>
          <a:endParaRPr lang="en-US" sz="3200">
            <a:solidFill>
              <a:schemeClr val="bg1"/>
            </a:solidFill>
          </a:endParaRPr>
        </a:p>
      </dgm:t>
    </dgm:pt>
    <dgm:pt modelId="{51D629CC-BF90-5F44-8359-40F5196303FA}" type="sibTrans" cxnId="{FB391325-F0B0-B84D-B35E-8645C668DF08}">
      <dgm:prSet/>
      <dgm:spPr/>
      <dgm:t>
        <a:bodyPr/>
        <a:lstStyle/>
        <a:p>
          <a:pPr algn="ctr"/>
          <a:endParaRPr lang="en-US" sz="3200">
            <a:solidFill>
              <a:schemeClr val="bg1"/>
            </a:solidFill>
          </a:endParaRPr>
        </a:p>
      </dgm:t>
    </dgm:pt>
    <dgm:pt modelId="{F4A207B6-F1DA-FD4D-B542-19859EA13964}">
      <dgm:prSet phldrT="[Text]" custT="1"/>
      <dgm:spPr>
        <a:solidFill>
          <a:srgbClr val="0070C0"/>
        </a:solidFill>
      </dgm:spPr>
      <dgm:t>
        <a:bodyPr/>
        <a:lstStyle/>
        <a:p>
          <a:pPr lvl="0" algn="ctr" defTabSz="1778000">
            <a:lnSpc>
              <a:spcPct val="90000"/>
            </a:lnSpc>
            <a:spcBef>
              <a:spcPct val="0"/>
            </a:spcBef>
            <a:spcAft>
              <a:spcPct val="35000"/>
            </a:spcAft>
          </a:pPr>
          <a:r>
            <a:rPr lang="en-US" sz="3200" dirty="0" smtClean="0">
              <a:solidFill>
                <a:schemeClr val="bg1"/>
              </a:solidFill>
            </a:rPr>
            <a:t>Mobility</a:t>
          </a:r>
          <a:endParaRPr lang="en-US" sz="3200" dirty="0">
            <a:solidFill>
              <a:schemeClr val="bg1"/>
            </a:solidFill>
          </a:endParaRPr>
        </a:p>
      </dgm:t>
    </dgm:pt>
    <dgm:pt modelId="{96805529-B800-874C-B016-C27212ED08DA}" type="parTrans" cxnId="{F971E470-C87C-5F41-931A-EEAA4E77FF58}">
      <dgm:prSet/>
      <dgm:spPr/>
      <dgm:t>
        <a:bodyPr/>
        <a:lstStyle/>
        <a:p>
          <a:pPr algn="ctr"/>
          <a:endParaRPr lang="en-US" sz="3200">
            <a:solidFill>
              <a:schemeClr val="bg1"/>
            </a:solidFill>
          </a:endParaRPr>
        </a:p>
      </dgm:t>
    </dgm:pt>
    <dgm:pt modelId="{A79D47BB-FACC-8E47-83A7-16A537CF079A}" type="sibTrans" cxnId="{F971E470-C87C-5F41-931A-EEAA4E77FF58}">
      <dgm:prSet/>
      <dgm:spPr/>
      <dgm:t>
        <a:bodyPr/>
        <a:lstStyle/>
        <a:p>
          <a:pPr algn="ctr"/>
          <a:endParaRPr lang="en-US" sz="3200">
            <a:solidFill>
              <a:schemeClr val="bg1"/>
            </a:solidFill>
          </a:endParaRPr>
        </a:p>
      </dgm:t>
    </dgm:pt>
    <dgm:pt modelId="{6D95050C-98B0-E241-B8FD-4AB6F46E8041}">
      <dgm:prSet phldrT="[Text]" custT="1"/>
      <dgm:spPr/>
      <dgm:t>
        <a:bodyPr/>
        <a:lstStyle/>
        <a:p>
          <a:pPr marL="285750" marR="0" lvl="1" indent="-285750" algn="ctr" defTabSz="1377950" rtl="0" eaLnBrk="1" fontAlgn="auto" latinLnBrk="0" hangingPunct="1">
            <a:lnSpc>
              <a:spcPct val="90000"/>
            </a:lnSpc>
            <a:spcBef>
              <a:spcPct val="0"/>
            </a:spcBef>
            <a:spcAft>
              <a:spcPct val="15000"/>
            </a:spcAft>
            <a:buClrTx/>
            <a:buSzTx/>
            <a:buFontTx/>
            <a:buNone/>
            <a:tabLst/>
            <a:defRPr/>
          </a:pPr>
          <a:endParaRPr lang="en-US" sz="3200" dirty="0">
            <a:solidFill>
              <a:schemeClr val="bg1"/>
            </a:solidFill>
          </a:endParaRPr>
        </a:p>
      </dgm:t>
    </dgm:pt>
    <dgm:pt modelId="{56344716-729D-E742-AFA4-DC57C0434EBD}" type="parTrans" cxnId="{F4EF5071-9E16-D443-8A13-82B44DAB1725}">
      <dgm:prSet/>
      <dgm:spPr/>
      <dgm:t>
        <a:bodyPr/>
        <a:lstStyle/>
        <a:p>
          <a:pPr algn="ctr"/>
          <a:endParaRPr lang="en-US" sz="3200">
            <a:solidFill>
              <a:schemeClr val="bg1"/>
            </a:solidFill>
          </a:endParaRPr>
        </a:p>
      </dgm:t>
    </dgm:pt>
    <dgm:pt modelId="{45B304FA-37BE-F544-B444-025F619EB1C7}" type="sibTrans" cxnId="{F4EF5071-9E16-D443-8A13-82B44DAB1725}">
      <dgm:prSet/>
      <dgm:spPr/>
      <dgm:t>
        <a:bodyPr/>
        <a:lstStyle/>
        <a:p>
          <a:pPr algn="ctr"/>
          <a:endParaRPr lang="en-US" sz="3200">
            <a:solidFill>
              <a:schemeClr val="bg1"/>
            </a:solidFill>
          </a:endParaRPr>
        </a:p>
      </dgm:t>
    </dgm:pt>
    <dgm:pt modelId="{F8B19795-CA1C-7345-94CE-5295DB14E8B7}" type="pres">
      <dgm:prSet presAssocID="{589C5D88-7592-E145-B652-3FE3B1438579}" presName="Name0" presStyleCnt="0">
        <dgm:presLayoutVars>
          <dgm:dir/>
          <dgm:resizeHandles val="exact"/>
        </dgm:presLayoutVars>
      </dgm:prSet>
      <dgm:spPr/>
      <dgm:t>
        <a:bodyPr/>
        <a:lstStyle/>
        <a:p>
          <a:endParaRPr lang="en-US"/>
        </a:p>
      </dgm:t>
    </dgm:pt>
    <dgm:pt modelId="{C4BDA992-318E-2A48-87B9-100AB56E543F}" type="pres">
      <dgm:prSet presAssocID="{56E5A42D-99D3-D94A-B817-0227BF3CDA6C}" presName="node" presStyleLbl="node1" presStyleIdx="0" presStyleCnt="3" custScaleX="110519">
        <dgm:presLayoutVars>
          <dgm:bulletEnabled val="1"/>
        </dgm:presLayoutVars>
      </dgm:prSet>
      <dgm:spPr/>
      <dgm:t>
        <a:bodyPr/>
        <a:lstStyle/>
        <a:p>
          <a:endParaRPr lang="en-US"/>
        </a:p>
      </dgm:t>
    </dgm:pt>
    <dgm:pt modelId="{7F6D52F4-F99D-474D-BD87-9FCADD7100C7}" type="pres">
      <dgm:prSet presAssocID="{B9FD858B-7479-0844-A63D-1592EE18B370}" presName="sibTrans" presStyleLbl="sibTrans2D1" presStyleIdx="0" presStyleCnt="2"/>
      <dgm:spPr/>
      <dgm:t>
        <a:bodyPr/>
        <a:lstStyle/>
        <a:p>
          <a:endParaRPr lang="en-US"/>
        </a:p>
      </dgm:t>
    </dgm:pt>
    <dgm:pt modelId="{10427155-054E-2342-9D1B-C9AF8AF4F5D5}" type="pres">
      <dgm:prSet presAssocID="{B9FD858B-7479-0844-A63D-1592EE18B370}" presName="connectorText" presStyleLbl="sibTrans2D1" presStyleIdx="0" presStyleCnt="2"/>
      <dgm:spPr/>
      <dgm:t>
        <a:bodyPr/>
        <a:lstStyle/>
        <a:p>
          <a:endParaRPr lang="en-US"/>
        </a:p>
      </dgm:t>
    </dgm:pt>
    <dgm:pt modelId="{6267A1FA-B017-A041-95EF-2F0CDBB0C7EE}" type="pres">
      <dgm:prSet presAssocID="{C9D9F178-7A23-DB48-8403-FB66CFFDD4BB}" presName="node" presStyleLbl="node1" presStyleIdx="1" presStyleCnt="3" custScaleX="188901">
        <dgm:presLayoutVars>
          <dgm:bulletEnabled val="1"/>
        </dgm:presLayoutVars>
      </dgm:prSet>
      <dgm:spPr/>
      <dgm:t>
        <a:bodyPr/>
        <a:lstStyle/>
        <a:p>
          <a:endParaRPr lang="en-US"/>
        </a:p>
      </dgm:t>
    </dgm:pt>
    <dgm:pt modelId="{FCFA6334-2B1D-C248-98FC-0B3134C2B7E5}" type="pres">
      <dgm:prSet presAssocID="{09BC4BE7-CDF1-C944-A76D-F6FAAA8CCAA1}" presName="sibTrans" presStyleLbl="sibTrans2D1" presStyleIdx="1" presStyleCnt="2"/>
      <dgm:spPr/>
      <dgm:t>
        <a:bodyPr/>
        <a:lstStyle/>
        <a:p>
          <a:endParaRPr lang="en-US"/>
        </a:p>
      </dgm:t>
    </dgm:pt>
    <dgm:pt modelId="{6568D4C5-78A9-BA4B-8789-6CC62F2A0C96}" type="pres">
      <dgm:prSet presAssocID="{09BC4BE7-CDF1-C944-A76D-F6FAAA8CCAA1}" presName="connectorText" presStyleLbl="sibTrans2D1" presStyleIdx="1" presStyleCnt="2"/>
      <dgm:spPr/>
      <dgm:t>
        <a:bodyPr/>
        <a:lstStyle/>
        <a:p>
          <a:endParaRPr lang="en-US"/>
        </a:p>
      </dgm:t>
    </dgm:pt>
    <dgm:pt modelId="{7705FAD1-BACB-0047-BAFB-BADA7E5E076A}" type="pres">
      <dgm:prSet presAssocID="{F4A207B6-F1DA-FD4D-B542-19859EA13964}" presName="node" presStyleLbl="node1" presStyleIdx="2" presStyleCnt="3">
        <dgm:presLayoutVars>
          <dgm:bulletEnabled val="1"/>
        </dgm:presLayoutVars>
      </dgm:prSet>
      <dgm:spPr/>
      <dgm:t>
        <a:bodyPr/>
        <a:lstStyle/>
        <a:p>
          <a:endParaRPr lang="en-US"/>
        </a:p>
      </dgm:t>
    </dgm:pt>
  </dgm:ptLst>
  <dgm:cxnLst>
    <dgm:cxn modelId="{C9D33188-724A-9441-9ED3-9445B74F71DA}" type="presOf" srcId="{7651E389-91E9-5C40-B0F9-7468AB0E1A7C}" destId="{6267A1FA-B017-A041-95EF-2F0CDBB0C7EE}" srcOrd="0" destOrd="1" presId="urn:microsoft.com/office/officeart/2005/8/layout/process1"/>
    <dgm:cxn modelId="{F971E470-C87C-5F41-931A-EEAA4E77FF58}" srcId="{589C5D88-7592-E145-B652-3FE3B1438579}" destId="{F4A207B6-F1DA-FD4D-B542-19859EA13964}" srcOrd="2" destOrd="0" parTransId="{96805529-B800-874C-B016-C27212ED08DA}" sibTransId="{A79D47BB-FACC-8E47-83A7-16A537CF079A}"/>
    <dgm:cxn modelId="{499FB269-9911-4A42-B8C4-96D96A700D65}" type="presOf" srcId="{09BC4BE7-CDF1-C944-A76D-F6FAAA8CCAA1}" destId="{6568D4C5-78A9-BA4B-8789-6CC62F2A0C96}" srcOrd="1" destOrd="0" presId="urn:microsoft.com/office/officeart/2005/8/layout/process1"/>
    <dgm:cxn modelId="{18F5A118-F8CE-CD45-99DD-AEE28C1E15C8}" type="presOf" srcId="{C9D9F178-7A23-DB48-8403-FB66CFFDD4BB}" destId="{6267A1FA-B017-A041-95EF-2F0CDBB0C7EE}" srcOrd="0" destOrd="0" presId="urn:microsoft.com/office/officeart/2005/8/layout/process1"/>
    <dgm:cxn modelId="{FB391325-F0B0-B84D-B35E-8645C668DF08}" srcId="{C9D9F178-7A23-DB48-8403-FB66CFFDD4BB}" destId="{7651E389-91E9-5C40-B0F9-7468AB0E1A7C}" srcOrd="0" destOrd="0" parTransId="{C6E2747C-B81A-5F42-A210-A100541B5453}" sibTransId="{51D629CC-BF90-5F44-8359-40F5196303FA}"/>
    <dgm:cxn modelId="{786FD81C-F61E-ED4E-9D97-9AA6EB9C458B}" type="presOf" srcId="{589C5D88-7592-E145-B652-3FE3B1438579}" destId="{F8B19795-CA1C-7345-94CE-5295DB14E8B7}" srcOrd="0" destOrd="0" presId="urn:microsoft.com/office/officeart/2005/8/layout/process1"/>
    <dgm:cxn modelId="{C73570FF-9C7B-8241-AB54-65DB2AB77616}" type="presOf" srcId="{B9FD858B-7479-0844-A63D-1592EE18B370}" destId="{7F6D52F4-F99D-474D-BD87-9FCADD7100C7}" srcOrd="0" destOrd="0" presId="urn:microsoft.com/office/officeart/2005/8/layout/process1"/>
    <dgm:cxn modelId="{A68289FB-C16A-854D-9E90-780C07398B4C}" type="presOf" srcId="{F4A207B6-F1DA-FD4D-B542-19859EA13964}" destId="{7705FAD1-BACB-0047-BAFB-BADA7E5E076A}" srcOrd="0" destOrd="0" presId="urn:microsoft.com/office/officeart/2005/8/layout/process1"/>
    <dgm:cxn modelId="{2195EAFC-F4A4-BE43-978C-15112C2A71C5}" type="presOf" srcId="{B9FD858B-7479-0844-A63D-1592EE18B370}" destId="{10427155-054E-2342-9D1B-C9AF8AF4F5D5}" srcOrd="1" destOrd="0" presId="urn:microsoft.com/office/officeart/2005/8/layout/process1"/>
    <dgm:cxn modelId="{F4EF5071-9E16-D443-8A13-82B44DAB1725}" srcId="{F4A207B6-F1DA-FD4D-B542-19859EA13964}" destId="{6D95050C-98B0-E241-B8FD-4AB6F46E8041}" srcOrd="0" destOrd="0" parTransId="{56344716-729D-E742-AFA4-DC57C0434EBD}" sibTransId="{45B304FA-37BE-F544-B444-025F619EB1C7}"/>
    <dgm:cxn modelId="{5AAD5BC8-8A34-6F45-BE93-F298600A5636}" type="presOf" srcId="{56E5A42D-99D3-D94A-B817-0227BF3CDA6C}" destId="{C4BDA992-318E-2A48-87B9-100AB56E543F}" srcOrd="0" destOrd="0" presId="urn:microsoft.com/office/officeart/2005/8/layout/process1"/>
    <dgm:cxn modelId="{67E74A7D-2D3E-C049-9075-948D2A5CDFD1}" type="presOf" srcId="{6D95050C-98B0-E241-B8FD-4AB6F46E8041}" destId="{7705FAD1-BACB-0047-BAFB-BADA7E5E076A}" srcOrd="0" destOrd="1" presId="urn:microsoft.com/office/officeart/2005/8/layout/process1"/>
    <dgm:cxn modelId="{3513D5A4-CB5F-1346-BD06-6D308E2D41A4}" type="presOf" srcId="{09BC4BE7-CDF1-C944-A76D-F6FAAA8CCAA1}" destId="{FCFA6334-2B1D-C248-98FC-0B3134C2B7E5}" srcOrd="0" destOrd="0" presId="urn:microsoft.com/office/officeart/2005/8/layout/process1"/>
    <dgm:cxn modelId="{9FD571A7-0C13-7849-B160-BFF016394258}" srcId="{589C5D88-7592-E145-B652-3FE3B1438579}" destId="{C9D9F178-7A23-DB48-8403-FB66CFFDD4BB}" srcOrd="1" destOrd="0" parTransId="{E9410B88-6C67-2D4B-9E12-FA779A229D56}" sibTransId="{09BC4BE7-CDF1-C944-A76D-F6FAAA8CCAA1}"/>
    <dgm:cxn modelId="{417A13F0-AFF3-6F45-87D8-7C2EFEA0CDBC}" srcId="{589C5D88-7592-E145-B652-3FE3B1438579}" destId="{56E5A42D-99D3-D94A-B817-0227BF3CDA6C}" srcOrd="0" destOrd="0" parTransId="{50BC09AF-AB8A-C044-95C3-B4D6D62B5397}" sibTransId="{B9FD858B-7479-0844-A63D-1592EE18B370}"/>
    <dgm:cxn modelId="{AC6315E9-437B-A64A-9C1D-0F8FF47A0D03}" type="presParOf" srcId="{F8B19795-CA1C-7345-94CE-5295DB14E8B7}" destId="{C4BDA992-318E-2A48-87B9-100AB56E543F}" srcOrd="0" destOrd="0" presId="urn:microsoft.com/office/officeart/2005/8/layout/process1"/>
    <dgm:cxn modelId="{45F67B71-0681-6A47-AB65-34E2DA68D0C1}" type="presParOf" srcId="{F8B19795-CA1C-7345-94CE-5295DB14E8B7}" destId="{7F6D52F4-F99D-474D-BD87-9FCADD7100C7}" srcOrd="1" destOrd="0" presId="urn:microsoft.com/office/officeart/2005/8/layout/process1"/>
    <dgm:cxn modelId="{B0385BE7-B90F-3A4F-9204-3DEECCEAA635}" type="presParOf" srcId="{7F6D52F4-F99D-474D-BD87-9FCADD7100C7}" destId="{10427155-054E-2342-9D1B-C9AF8AF4F5D5}" srcOrd="0" destOrd="0" presId="urn:microsoft.com/office/officeart/2005/8/layout/process1"/>
    <dgm:cxn modelId="{09BD24C7-2B41-AE49-83F7-5F03DF432497}" type="presParOf" srcId="{F8B19795-CA1C-7345-94CE-5295DB14E8B7}" destId="{6267A1FA-B017-A041-95EF-2F0CDBB0C7EE}" srcOrd="2" destOrd="0" presId="urn:microsoft.com/office/officeart/2005/8/layout/process1"/>
    <dgm:cxn modelId="{6D372776-9E64-1E43-86CA-0612E7DF8292}" type="presParOf" srcId="{F8B19795-CA1C-7345-94CE-5295DB14E8B7}" destId="{FCFA6334-2B1D-C248-98FC-0B3134C2B7E5}" srcOrd="3" destOrd="0" presId="urn:microsoft.com/office/officeart/2005/8/layout/process1"/>
    <dgm:cxn modelId="{531EA9EF-5B89-624C-870D-8EAC04CF911B}" type="presParOf" srcId="{FCFA6334-2B1D-C248-98FC-0B3134C2B7E5}" destId="{6568D4C5-78A9-BA4B-8789-6CC62F2A0C96}" srcOrd="0" destOrd="0" presId="urn:microsoft.com/office/officeart/2005/8/layout/process1"/>
    <dgm:cxn modelId="{56925497-5778-084F-8D93-76194D9B7088}" type="presParOf" srcId="{F8B19795-CA1C-7345-94CE-5295DB14E8B7}" destId="{7705FAD1-BACB-0047-BAFB-BADA7E5E076A}"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BDA992-318E-2A48-87B9-100AB56E543F}">
      <dsp:nvSpPr>
        <dsp:cNvPr id="0" name=""/>
        <dsp:cNvSpPr/>
      </dsp:nvSpPr>
      <dsp:spPr>
        <a:xfrm>
          <a:off x="5479" y="66989"/>
          <a:ext cx="2127292" cy="2592637"/>
        </a:xfrm>
        <a:prstGeom prst="roundRect">
          <a:avLst>
            <a:gd name="adj" fmla="val 10000"/>
          </a:avLst>
        </a:prstGeom>
        <a:solidFill>
          <a:srgbClr val="0070C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endParaRPr lang="en-US" sz="3200" kern="1200" dirty="0" smtClean="0">
            <a:solidFill>
              <a:schemeClr val="bg1"/>
            </a:solidFill>
          </a:endParaRPr>
        </a:p>
        <a:p>
          <a:pPr lvl="0" algn="ctr" defTabSz="1422400">
            <a:lnSpc>
              <a:spcPct val="90000"/>
            </a:lnSpc>
            <a:spcBef>
              <a:spcPct val="0"/>
            </a:spcBef>
            <a:spcAft>
              <a:spcPct val="35000"/>
            </a:spcAft>
          </a:pPr>
          <a:r>
            <a:rPr lang="en-US" sz="3200" kern="1200" dirty="0" smtClean="0">
              <a:solidFill>
                <a:schemeClr val="bg1"/>
              </a:solidFill>
            </a:rPr>
            <a:t>Deploy</a:t>
          </a:r>
        </a:p>
        <a:p>
          <a:pPr lvl="0" algn="ctr" defTabSz="1422400">
            <a:lnSpc>
              <a:spcPct val="90000"/>
            </a:lnSpc>
            <a:spcBef>
              <a:spcPct val="0"/>
            </a:spcBef>
            <a:spcAft>
              <a:spcPct val="35000"/>
            </a:spcAft>
          </a:pPr>
          <a:r>
            <a:rPr lang="en-US" sz="3200" kern="1200" dirty="0" err="1" smtClean="0">
              <a:solidFill>
                <a:schemeClr val="bg1"/>
              </a:solidFill>
            </a:rPr>
            <a:t>Ment</a:t>
          </a:r>
          <a:endParaRPr lang="en-US" sz="3200" kern="1200" dirty="0" smtClean="0">
            <a:solidFill>
              <a:schemeClr val="bg1"/>
            </a:solidFill>
          </a:endParaRPr>
        </a:p>
        <a:p>
          <a:pPr lvl="0" algn="ctr" defTabSz="1422400">
            <a:lnSpc>
              <a:spcPct val="90000"/>
            </a:lnSpc>
            <a:spcBef>
              <a:spcPct val="0"/>
            </a:spcBef>
            <a:spcAft>
              <a:spcPct val="35000"/>
            </a:spcAft>
          </a:pPr>
          <a:endParaRPr lang="en-US" sz="3200" kern="1200" dirty="0">
            <a:solidFill>
              <a:schemeClr val="bg1"/>
            </a:solidFill>
          </a:endParaRPr>
        </a:p>
      </dsp:txBody>
      <dsp:txXfrm>
        <a:off x="67785" y="129295"/>
        <a:ext cx="2002680" cy="2468025"/>
      </dsp:txXfrm>
    </dsp:sp>
    <dsp:sp modelId="{7F6D52F4-F99D-474D-BD87-9FCADD7100C7}">
      <dsp:nvSpPr>
        <dsp:cNvPr id="0" name=""/>
        <dsp:cNvSpPr/>
      </dsp:nvSpPr>
      <dsp:spPr>
        <a:xfrm>
          <a:off x="2345501" y="1099524"/>
          <a:ext cx="450986" cy="527568"/>
        </a:xfrm>
        <a:prstGeom prst="rightArrow">
          <a:avLst>
            <a:gd name="adj1" fmla="val 60000"/>
            <a:gd name="adj2" fmla="val 50000"/>
          </a:avLst>
        </a:prstGeom>
        <a:solidFill>
          <a:srgbClr val="0070C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422400">
            <a:lnSpc>
              <a:spcPct val="90000"/>
            </a:lnSpc>
            <a:spcBef>
              <a:spcPct val="0"/>
            </a:spcBef>
            <a:spcAft>
              <a:spcPct val="35000"/>
            </a:spcAft>
          </a:pPr>
          <a:endParaRPr lang="en-US" sz="3200" kern="1200">
            <a:solidFill>
              <a:schemeClr val="bg1"/>
            </a:solidFill>
          </a:endParaRPr>
        </a:p>
      </dsp:txBody>
      <dsp:txXfrm>
        <a:off x="2345501" y="1205038"/>
        <a:ext cx="315690" cy="316540"/>
      </dsp:txXfrm>
    </dsp:sp>
    <dsp:sp modelId="{6267A1FA-B017-A041-95EF-2F0CDBB0C7EE}">
      <dsp:nvSpPr>
        <dsp:cNvPr id="0" name=""/>
        <dsp:cNvSpPr/>
      </dsp:nvSpPr>
      <dsp:spPr>
        <a:xfrm>
          <a:off x="2983688" y="116042"/>
          <a:ext cx="3042858" cy="2494532"/>
        </a:xfrm>
        <a:prstGeom prst="roundRect">
          <a:avLst>
            <a:gd name="adj" fmla="val 10000"/>
          </a:avLst>
        </a:prstGeom>
        <a:solidFill>
          <a:srgbClr val="0070C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smtClean="0">
              <a:solidFill>
                <a:schemeClr val="bg1"/>
              </a:solidFill>
            </a:rPr>
            <a:t>Performance</a:t>
          </a:r>
          <a:endParaRPr lang="en-US" sz="3200" kern="1200" dirty="0">
            <a:solidFill>
              <a:schemeClr val="bg1"/>
            </a:solidFill>
          </a:endParaRPr>
        </a:p>
      </dsp:txBody>
      <dsp:txXfrm>
        <a:off x="3056750" y="189104"/>
        <a:ext cx="2896734" cy="2348408"/>
      </dsp:txXfrm>
    </dsp:sp>
    <dsp:sp modelId="{FCFA6334-2B1D-C248-98FC-0B3134C2B7E5}">
      <dsp:nvSpPr>
        <dsp:cNvPr id="0" name=""/>
        <dsp:cNvSpPr/>
      </dsp:nvSpPr>
      <dsp:spPr>
        <a:xfrm>
          <a:off x="6239276" y="1099524"/>
          <a:ext cx="450986" cy="527568"/>
        </a:xfrm>
        <a:prstGeom prst="rightArrow">
          <a:avLst>
            <a:gd name="adj1" fmla="val 60000"/>
            <a:gd name="adj2" fmla="val 50000"/>
          </a:avLst>
        </a:prstGeom>
        <a:solidFill>
          <a:srgbClr val="0070C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422400">
            <a:lnSpc>
              <a:spcPct val="90000"/>
            </a:lnSpc>
            <a:spcBef>
              <a:spcPct val="0"/>
            </a:spcBef>
            <a:spcAft>
              <a:spcPct val="35000"/>
            </a:spcAft>
          </a:pPr>
          <a:endParaRPr lang="en-US" sz="3200" kern="1200">
            <a:solidFill>
              <a:schemeClr val="bg1"/>
            </a:solidFill>
          </a:endParaRPr>
        </a:p>
      </dsp:txBody>
      <dsp:txXfrm>
        <a:off x="6239276" y="1205038"/>
        <a:ext cx="315690" cy="316540"/>
      </dsp:txXfrm>
    </dsp:sp>
    <dsp:sp modelId="{7705FAD1-BACB-0047-BAFB-BADA7E5E076A}">
      <dsp:nvSpPr>
        <dsp:cNvPr id="0" name=""/>
        <dsp:cNvSpPr/>
      </dsp:nvSpPr>
      <dsp:spPr>
        <a:xfrm>
          <a:off x="6877464" y="66989"/>
          <a:ext cx="2127292" cy="2592637"/>
        </a:xfrm>
        <a:prstGeom prst="roundRect">
          <a:avLst>
            <a:gd name="adj" fmla="val 10000"/>
          </a:avLst>
        </a:prstGeom>
        <a:solidFill>
          <a:srgbClr val="0070C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1450" tIns="171450" rIns="171450" bIns="171450" numCol="1" spcCol="1270" anchor="t" anchorCtr="0">
          <a:noAutofit/>
        </a:bodyPr>
        <a:lstStyle/>
        <a:p>
          <a:pPr lvl="0" algn="ctr" defTabSz="1778000">
            <a:lnSpc>
              <a:spcPct val="90000"/>
            </a:lnSpc>
            <a:spcBef>
              <a:spcPct val="0"/>
            </a:spcBef>
            <a:spcAft>
              <a:spcPct val="35000"/>
            </a:spcAft>
          </a:pPr>
          <a:endParaRPr lang="en-US" sz="4500" kern="1200" dirty="0" smtClean="0">
            <a:solidFill>
              <a:schemeClr val="bg1"/>
            </a:solidFill>
          </a:endParaRPr>
        </a:p>
        <a:p>
          <a:pPr lvl="0" algn="ctr" defTabSz="1778000">
            <a:lnSpc>
              <a:spcPct val="90000"/>
            </a:lnSpc>
            <a:spcBef>
              <a:spcPct val="0"/>
            </a:spcBef>
            <a:spcAft>
              <a:spcPct val="35000"/>
            </a:spcAft>
          </a:pPr>
          <a:r>
            <a:rPr lang="en-US" sz="3200" kern="1200" dirty="0" smtClean="0">
              <a:solidFill>
                <a:schemeClr val="bg1"/>
              </a:solidFill>
            </a:rPr>
            <a:t>Mobility</a:t>
          </a:r>
          <a:endParaRPr lang="en-US" sz="3200" kern="1200" dirty="0">
            <a:solidFill>
              <a:schemeClr val="bg1"/>
            </a:solidFill>
          </a:endParaRPr>
        </a:p>
        <a:p>
          <a:pPr marL="285750" marR="0" lvl="1" indent="-285750" algn="ctr" defTabSz="1377950" rtl="0" eaLnBrk="1" fontAlgn="auto" latinLnBrk="0" hangingPunct="1">
            <a:lnSpc>
              <a:spcPct val="90000"/>
            </a:lnSpc>
            <a:spcBef>
              <a:spcPct val="0"/>
            </a:spcBef>
            <a:spcAft>
              <a:spcPct val="15000"/>
            </a:spcAft>
            <a:buClrTx/>
            <a:buSzTx/>
            <a:buFontTx/>
            <a:buChar char="••"/>
            <a:tabLst/>
            <a:defRPr/>
          </a:pPr>
          <a:endParaRPr lang="en-US" sz="3200" kern="1200" dirty="0">
            <a:solidFill>
              <a:schemeClr val="bg1"/>
            </a:solidFill>
          </a:endParaRPr>
        </a:p>
      </dsp:txBody>
      <dsp:txXfrm>
        <a:off x="6939770" y="129295"/>
        <a:ext cx="2002680" cy="24680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BDA992-318E-2A48-87B9-100AB56E543F}">
      <dsp:nvSpPr>
        <dsp:cNvPr id="0" name=""/>
        <dsp:cNvSpPr/>
      </dsp:nvSpPr>
      <dsp:spPr>
        <a:xfrm>
          <a:off x="5479" y="66989"/>
          <a:ext cx="2127292" cy="2592637"/>
        </a:xfrm>
        <a:prstGeom prst="roundRect">
          <a:avLst>
            <a:gd name="adj" fmla="val 10000"/>
          </a:avLst>
        </a:prstGeom>
        <a:solidFill>
          <a:srgbClr val="0070C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endParaRPr lang="en-US" sz="3200" kern="1200" dirty="0" smtClean="0">
            <a:solidFill>
              <a:schemeClr val="bg1"/>
            </a:solidFill>
          </a:endParaRPr>
        </a:p>
        <a:p>
          <a:pPr lvl="0" algn="ctr" defTabSz="1422400">
            <a:lnSpc>
              <a:spcPct val="90000"/>
            </a:lnSpc>
            <a:spcBef>
              <a:spcPct val="0"/>
            </a:spcBef>
            <a:spcAft>
              <a:spcPct val="35000"/>
            </a:spcAft>
          </a:pPr>
          <a:r>
            <a:rPr lang="en-US" sz="3200" kern="1200" dirty="0" smtClean="0">
              <a:solidFill>
                <a:schemeClr val="bg1"/>
              </a:solidFill>
            </a:rPr>
            <a:t>Deploy</a:t>
          </a:r>
        </a:p>
        <a:p>
          <a:pPr lvl="0" algn="ctr" defTabSz="1422400">
            <a:lnSpc>
              <a:spcPct val="90000"/>
            </a:lnSpc>
            <a:spcBef>
              <a:spcPct val="0"/>
            </a:spcBef>
            <a:spcAft>
              <a:spcPct val="35000"/>
            </a:spcAft>
          </a:pPr>
          <a:r>
            <a:rPr lang="en-US" sz="3200" kern="1200" dirty="0" err="1" smtClean="0">
              <a:solidFill>
                <a:schemeClr val="bg1"/>
              </a:solidFill>
            </a:rPr>
            <a:t>Ment</a:t>
          </a:r>
          <a:endParaRPr lang="en-US" sz="3200" kern="1200" dirty="0" smtClean="0">
            <a:solidFill>
              <a:schemeClr val="bg1"/>
            </a:solidFill>
          </a:endParaRPr>
        </a:p>
        <a:p>
          <a:pPr lvl="0" algn="ctr" defTabSz="1422400">
            <a:lnSpc>
              <a:spcPct val="90000"/>
            </a:lnSpc>
            <a:spcBef>
              <a:spcPct val="0"/>
            </a:spcBef>
            <a:spcAft>
              <a:spcPct val="35000"/>
            </a:spcAft>
          </a:pPr>
          <a:endParaRPr lang="en-US" sz="3200" kern="1200" dirty="0">
            <a:solidFill>
              <a:schemeClr val="bg1"/>
            </a:solidFill>
          </a:endParaRPr>
        </a:p>
      </dsp:txBody>
      <dsp:txXfrm>
        <a:off x="67785" y="129295"/>
        <a:ext cx="2002680" cy="2468025"/>
      </dsp:txXfrm>
    </dsp:sp>
    <dsp:sp modelId="{7F6D52F4-F99D-474D-BD87-9FCADD7100C7}">
      <dsp:nvSpPr>
        <dsp:cNvPr id="0" name=""/>
        <dsp:cNvSpPr/>
      </dsp:nvSpPr>
      <dsp:spPr>
        <a:xfrm>
          <a:off x="2345501" y="1099524"/>
          <a:ext cx="450986" cy="527568"/>
        </a:xfrm>
        <a:prstGeom prst="rightArrow">
          <a:avLst>
            <a:gd name="adj1" fmla="val 60000"/>
            <a:gd name="adj2" fmla="val 50000"/>
          </a:avLst>
        </a:prstGeom>
        <a:solidFill>
          <a:srgbClr val="0070C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422400">
            <a:lnSpc>
              <a:spcPct val="90000"/>
            </a:lnSpc>
            <a:spcBef>
              <a:spcPct val="0"/>
            </a:spcBef>
            <a:spcAft>
              <a:spcPct val="35000"/>
            </a:spcAft>
          </a:pPr>
          <a:endParaRPr lang="en-US" sz="3200" kern="1200">
            <a:solidFill>
              <a:schemeClr val="bg1"/>
            </a:solidFill>
          </a:endParaRPr>
        </a:p>
      </dsp:txBody>
      <dsp:txXfrm>
        <a:off x="2345501" y="1205038"/>
        <a:ext cx="315690" cy="316540"/>
      </dsp:txXfrm>
    </dsp:sp>
    <dsp:sp modelId="{6267A1FA-B017-A041-95EF-2F0CDBB0C7EE}">
      <dsp:nvSpPr>
        <dsp:cNvPr id="0" name=""/>
        <dsp:cNvSpPr/>
      </dsp:nvSpPr>
      <dsp:spPr>
        <a:xfrm>
          <a:off x="2983688" y="116042"/>
          <a:ext cx="3042858" cy="2494532"/>
        </a:xfrm>
        <a:prstGeom prst="roundRect">
          <a:avLst>
            <a:gd name="adj" fmla="val 10000"/>
          </a:avLst>
        </a:prstGeom>
        <a:solidFill>
          <a:srgbClr val="0070C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smtClean="0">
              <a:solidFill>
                <a:schemeClr val="bg1"/>
              </a:solidFill>
            </a:rPr>
            <a:t>Performance</a:t>
          </a:r>
          <a:endParaRPr lang="en-US" sz="3200" kern="1200" dirty="0">
            <a:solidFill>
              <a:schemeClr val="bg1"/>
            </a:solidFill>
          </a:endParaRPr>
        </a:p>
      </dsp:txBody>
      <dsp:txXfrm>
        <a:off x="3056750" y="189104"/>
        <a:ext cx="2896734" cy="2348408"/>
      </dsp:txXfrm>
    </dsp:sp>
    <dsp:sp modelId="{FCFA6334-2B1D-C248-98FC-0B3134C2B7E5}">
      <dsp:nvSpPr>
        <dsp:cNvPr id="0" name=""/>
        <dsp:cNvSpPr/>
      </dsp:nvSpPr>
      <dsp:spPr>
        <a:xfrm>
          <a:off x="6239276" y="1099524"/>
          <a:ext cx="450986" cy="527568"/>
        </a:xfrm>
        <a:prstGeom prst="rightArrow">
          <a:avLst>
            <a:gd name="adj1" fmla="val 60000"/>
            <a:gd name="adj2" fmla="val 50000"/>
          </a:avLst>
        </a:prstGeom>
        <a:solidFill>
          <a:srgbClr val="0070C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422400">
            <a:lnSpc>
              <a:spcPct val="90000"/>
            </a:lnSpc>
            <a:spcBef>
              <a:spcPct val="0"/>
            </a:spcBef>
            <a:spcAft>
              <a:spcPct val="35000"/>
            </a:spcAft>
          </a:pPr>
          <a:endParaRPr lang="en-US" sz="3200" kern="1200">
            <a:solidFill>
              <a:schemeClr val="bg1"/>
            </a:solidFill>
          </a:endParaRPr>
        </a:p>
      </dsp:txBody>
      <dsp:txXfrm>
        <a:off x="6239276" y="1205038"/>
        <a:ext cx="315690" cy="316540"/>
      </dsp:txXfrm>
    </dsp:sp>
    <dsp:sp modelId="{7705FAD1-BACB-0047-BAFB-BADA7E5E076A}">
      <dsp:nvSpPr>
        <dsp:cNvPr id="0" name=""/>
        <dsp:cNvSpPr/>
      </dsp:nvSpPr>
      <dsp:spPr>
        <a:xfrm>
          <a:off x="6877464" y="66989"/>
          <a:ext cx="2127292" cy="2592637"/>
        </a:xfrm>
        <a:prstGeom prst="roundRect">
          <a:avLst>
            <a:gd name="adj" fmla="val 10000"/>
          </a:avLst>
        </a:prstGeom>
        <a:solidFill>
          <a:srgbClr val="0070C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1450" tIns="171450" rIns="171450" bIns="171450" numCol="1" spcCol="1270" anchor="t" anchorCtr="0">
          <a:noAutofit/>
        </a:bodyPr>
        <a:lstStyle/>
        <a:p>
          <a:pPr lvl="0" algn="ctr" defTabSz="1778000">
            <a:lnSpc>
              <a:spcPct val="90000"/>
            </a:lnSpc>
            <a:spcBef>
              <a:spcPct val="0"/>
            </a:spcBef>
            <a:spcAft>
              <a:spcPct val="35000"/>
            </a:spcAft>
          </a:pPr>
          <a:endParaRPr lang="en-US" sz="4500" kern="1200" dirty="0" smtClean="0">
            <a:solidFill>
              <a:schemeClr val="bg1"/>
            </a:solidFill>
          </a:endParaRPr>
        </a:p>
        <a:p>
          <a:pPr lvl="0" algn="ctr" defTabSz="1778000">
            <a:lnSpc>
              <a:spcPct val="90000"/>
            </a:lnSpc>
            <a:spcBef>
              <a:spcPct val="0"/>
            </a:spcBef>
            <a:spcAft>
              <a:spcPct val="35000"/>
            </a:spcAft>
          </a:pPr>
          <a:r>
            <a:rPr lang="en-US" sz="3200" kern="1200" dirty="0" smtClean="0">
              <a:solidFill>
                <a:schemeClr val="bg1"/>
              </a:solidFill>
            </a:rPr>
            <a:t>Mobility</a:t>
          </a:r>
          <a:endParaRPr lang="en-US" sz="3200" kern="1200" dirty="0">
            <a:solidFill>
              <a:schemeClr val="bg1"/>
            </a:solidFill>
          </a:endParaRPr>
        </a:p>
        <a:p>
          <a:pPr marL="285750" marR="0" lvl="1" indent="-285750" algn="ctr" defTabSz="1377950" rtl="0" eaLnBrk="1" fontAlgn="auto" latinLnBrk="0" hangingPunct="1">
            <a:lnSpc>
              <a:spcPct val="90000"/>
            </a:lnSpc>
            <a:spcBef>
              <a:spcPct val="0"/>
            </a:spcBef>
            <a:spcAft>
              <a:spcPct val="15000"/>
            </a:spcAft>
            <a:buClrTx/>
            <a:buSzTx/>
            <a:buFontTx/>
            <a:buChar char="••"/>
            <a:tabLst/>
            <a:defRPr/>
          </a:pPr>
          <a:endParaRPr lang="en-US" sz="3200" kern="1200" dirty="0">
            <a:solidFill>
              <a:schemeClr val="bg1"/>
            </a:solidFill>
          </a:endParaRPr>
        </a:p>
      </dsp:txBody>
      <dsp:txXfrm>
        <a:off x="6939770" y="129295"/>
        <a:ext cx="2002680" cy="246802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BDA992-318E-2A48-87B9-100AB56E543F}">
      <dsp:nvSpPr>
        <dsp:cNvPr id="0" name=""/>
        <dsp:cNvSpPr/>
      </dsp:nvSpPr>
      <dsp:spPr>
        <a:xfrm>
          <a:off x="5479" y="66989"/>
          <a:ext cx="2127292" cy="2592637"/>
        </a:xfrm>
        <a:prstGeom prst="roundRect">
          <a:avLst>
            <a:gd name="adj" fmla="val 10000"/>
          </a:avLst>
        </a:prstGeom>
        <a:solidFill>
          <a:srgbClr val="0070C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endParaRPr lang="en-US" sz="3200" kern="1200" dirty="0" smtClean="0">
            <a:solidFill>
              <a:schemeClr val="bg1"/>
            </a:solidFill>
          </a:endParaRPr>
        </a:p>
        <a:p>
          <a:pPr lvl="0" algn="ctr" defTabSz="1422400">
            <a:lnSpc>
              <a:spcPct val="90000"/>
            </a:lnSpc>
            <a:spcBef>
              <a:spcPct val="0"/>
            </a:spcBef>
            <a:spcAft>
              <a:spcPct val="35000"/>
            </a:spcAft>
          </a:pPr>
          <a:r>
            <a:rPr lang="en-US" sz="3200" kern="1200" dirty="0" smtClean="0">
              <a:solidFill>
                <a:schemeClr val="bg1"/>
              </a:solidFill>
            </a:rPr>
            <a:t>Deploy</a:t>
          </a:r>
        </a:p>
        <a:p>
          <a:pPr lvl="0" algn="ctr" defTabSz="1422400">
            <a:lnSpc>
              <a:spcPct val="90000"/>
            </a:lnSpc>
            <a:spcBef>
              <a:spcPct val="0"/>
            </a:spcBef>
            <a:spcAft>
              <a:spcPct val="35000"/>
            </a:spcAft>
          </a:pPr>
          <a:r>
            <a:rPr lang="en-US" sz="3200" kern="1200" dirty="0" err="1" smtClean="0">
              <a:solidFill>
                <a:schemeClr val="bg1"/>
              </a:solidFill>
            </a:rPr>
            <a:t>Ment</a:t>
          </a:r>
          <a:endParaRPr lang="en-US" sz="3200" kern="1200" dirty="0" smtClean="0">
            <a:solidFill>
              <a:schemeClr val="bg1"/>
            </a:solidFill>
          </a:endParaRPr>
        </a:p>
        <a:p>
          <a:pPr lvl="0" algn="ctr" defTabSz="1422400">
            <a:lnSpc>
              <a:spcPct val="90000"/>
            </a:lnSpc>
            <a:spcBef>
              <a:spcPct val="0"/>
            </a:spcBef>
            <a:spcAft>
              <a:spcPct val="35000"/>
            </a:spcAft>
          </a:pPr>
          <a:endParaRPr lang="en-US" sz="3200" kern="1200" dirty="0">
            <a:solidFill>
              <a:schemeClr val="bg1"/>
            </a:solidFill>
          </a:endParaRPr>
        </a:p>
      </dsp:txBody>
      <dsp:txXfrm>
        <a:off x="67785" y="129295"/>
        <a:ext cx="2002680" cy="2468025"/>
      </dsp:txXfrm>
    </dsp:sp>
    <dsp:sp modelId="{7F6D52F4-F99D-474D-BD87-9FCADD7100C7}">
      <dsp:nvSpPr>
        <dsp:cNvPr id="0" name=""/>
        <dsp:cNvSpPr/>
      </dsp:nvSpPr>
      <dsp:spPr>
        <a:xfrm>
          <a:off x="2345501" y="1099524"/>
          <a:ext cx="450986" cy="527568"/>
        </a:xfrm>
        <a:prstGeom prst="rightArrow">
          <a:avLst>
            <a:gd name="adj1" fmla="val 60000"/>
            <a:gd name="adj2" fmla="val 50000"/>
          </a:avLst>
        </a:prstGeom>
        <a:solidFill>
          <a:srgbClr val="D9D9D9"/>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422400">
            <a:lnSpc>
              <a:spcPct val="90000"/>
            </a:lnSpc>
            <a:spcBef>
              <a:spcPct val="0"/>
            </a:spcBef>
            <a:spcAft>
              <a:spcPct val="35000"/>
            </a:spcAft>
          </a:pPr>
          <a:endParaRPr lang="en-US" sz="3200" kern="1200">
            <a:solidFill>
              <a:schemeClr val="bg1"/>
            </a:solidFill>
          </a:endParaRPr>
        </a:p>
      </dsp:txBody>
      <dsp:txXfrm>
        <a:off x="2345501" y="1205038"/>
        <a:ext cx="315690" cy="316540"/>
      </dsp:txXfrm>
    </dsp:sp>
    <dsp:sp modelId="{6267A1FA-B017-A041-95EF-2F0CDBB0C7EE}">
      <dsp:nvSpPr>
        <dsp:cNvPr id="0" name=""/>
        <dsp:cNvSpPr/>
      </dsp:nvSpPr>
      <dsp:spPr>
        <a:xfrm>
          <a:off x="2983688" y="116042"/>
          <a:ext cx="3042858" cy="2494532"/>
        </a:xfrm>
        <a:prstGeom prst="roundRect">
          <a:avLst>
            <a:gd name="adj" fmla="val 10000"/>
          </a:avLst>
        </a:prstGeom>
        <a:solidFill>
          <a:schemeClr val="bg1">
            <a:lumMod val="8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smtClean="0">
              <a:solidFill>
                <a:schemeClr val="bg1"/>
              </a:solidFill>
            </a:rPr>
            <a:t>Performance</a:t>
          </a:r>
          <a:endParaRPr lang="en-US" sz="3200" kern="1200" dirty="0">
            <a:solidFill>
              <a:schemeClr val="bg1"/>
            </a:solidFill>
          </a:endParaRPr>
        </a:p>
      </dsp:txBody>
      <dsp:txXfrm>
        <a:off x="3056750" y="189104"/>
        <a:ext cx="2896734" cy="2348408"/>
      </dsp:txXfrm>
    </dsp:sp>
    <dsp:sp modelId="{FCFA6334-2B1D-C248-98FC-0B3134C2B7E5}">
      <dsp:nvSpPr>
        <dsp:cNvPr id="0" name=""/>
        <dsp:cNvSpPr/>
      </dsp:nvSpPr>
      <dsp:spPr>
        <a:xfrm>
          <a:off x="6239276" y="1099524"/>
          <a:ext cx="450986" cy="527568"/>
        </a:xfrm>
        <a:prstGeom prst="rightArrow">
          <a:avLst>
            <a:gd name="adj1" fmla="val 60000"/>
            <a:gd name="adj2" fmla="val 50000"/>
          </a:avLst>
        </a:prstGeom>
        <a:solidFill>
          <a:srgbClr val="D9D9D9"/>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422400">
            <a:lnSpc>
              <a:spcPct val="90000"/>
            </a:lnSpc>
            <a:spcBef>
              <a:spcPct val="0"/>
            </a:spcBef>
            <a:spcAft>
              <a:spcPct val="35000"/>
            </a:spcAft>
          </a:pPr>
          <a:endParaRPr lang="en-US" sz="3200" kern="1200">
            <a:solidFill>
              <a:schemeClr val="bg1"/>
            </a:solidFill>
          </a:endParaRPr>
        </a:p>
      </dsp:txBody>
      <dsp:txXfrm>
        <a:off x="6239276" y="1205038"/>
        <a:ext cx="315690" cy="316540"/>
      </dsp:txXfrm>
    </dsp:sp>
    <dsp:sp modelId="{7705FAD1-BACB-0047-BAFB-BADA7E5E076A}">
      <dsp:nvSpPr>
        <dsp:cNvPr id="0" name=""/>
        <dsp:cNvSpPr/>
      </dsp:nvSpPr>
      <dsp:spPr>
        <a:xfrm>
          <a:off x="6877464" y="66989"/>
          <a:ext cx="2127292" cy="2592637"/>
        </a:xfrm>
        <a:prstGeom prst="roundRect">
          <a:avLst>
            <a:gd name="adj" fmla="val 10000"/>
          </a:avLst>
        </a:prstGeom>
        <a:solidFill>
          <a:srgbClr val="D9D9D9"/>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1450" tIns="171450" rIns="171450" bIns="171450" numCol="1" spcCol="1270" anchor="t" anchorCtr="0">
          <a:noAutofit/>
        </a:bodyPr>
        <a:lstStyle/>
        <a:p>
          <a:pPr lvl="0" algn="ctr" defTabSz="1778000">
            <a:lnSpc>
              <a:spcPct val="90000"/>
            </a:lnSpc>
            <a:spcBef>
              <a:spcPct val="0"/>
            </a:spcBef>
            <a:spcAft>
              <a:spcPct val="35000"/>
            </a:spcAft>
          </a:pPr>
          <a:endParaRPr lang="en-US" sz="4500" kern="1200" dirty="0" smtClean="0">
            <a:solidFill>
              <a:schemeClr val="bg1"/>
            </a:solidFill>
          </a:endParaRPr>
        </a:p>
        <a:p>
          <a:pPr lvl="0" algn="ctr" defTabSz="1778000">
            <a:lnSpc>
              <a:spcPct val="90000"/>
            </a:lnSpc>
            <a:spcBef>
              <a:spcPct val="0"/>
            </a:spcBef>
            <a:spcAft>
              <a:spcPct val="35000"/>
            </a:spcAft>
          </a:pPr>
          <a:r>
            <a:rPr lang="en-US" sz="3200" kern="1200" dirty="0" smtClean="0">
              <a:solidFill>
                <a:schemeClr val="bg1"/>
              </a:solidFill>
            </a:rPr>
            <a:t>Mobility</a:t>
          </a:r>
          <a:endParaRPr lang="en-US" sz="3200" kern="1200" dirty="0">
            <a:solidFill>
              <a:schemeClr val="bg1"/>
            </a:solidFill>
          </a:endParaRPr>
        </a:p>
        <a:p>
          <a:pPr marL="285750" marR="0" lvl="1" indent="-285750" algn="ctr" defTabSz="1377950" rtl="0" eaLnBrk="1" fontAlgn="auto" latinLnBrk="0" hangingPunct="1">
            <a:lnSpc>
              <a:spcPct val="90000"/>
            </a:lnSpc>
            <a:spcBef>
              <a:spcPct val="0"/>
            </a:spcBef>
            <a:spcAft>
              <a:spcPct val="15000"/>
            </a:spcAft>
            <a:buClrTx/>
            <a:buSzTx/>
            <a:buFontTx/>
            <a:buChar char="••"/>
            <a:tabLst/>
            <a:defRPr/>
          </a:pPr>
          <a:endParaRPr lang="en-US" sz="3200" kern="1200" dirty="0">
            <a:solidFill>
              <a:schemeClr val="bg1"/>
            </a:solidFill>
          </a:endParaRPr>
        </a:p>
      </dsp:txBody>
      <dsp:txXfrm>
        <a:off x="6939770" y="129295"/>
        <a:ext cx="2002680" cy="246802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BDA992-318E-2A48-87B9-100AB56E543F}">
      <dsp:nvSpPr>
        <dsp:cNvPr id="0" name=""/>
        <dsp:cNvSpPr/>
      </dsp:nvSpPr>
      <dsp:spPr>
        <a:xfrm>
          <a:off x="5479" y="66989"/>
          <a:ext cx="2127292" cy="2592637"/>
        </a:xfrm>
        <a:prstGeom prst="roundRect">
          <a:avLst>
            <a:gd name="adj" fmla="val 10000"/>
          </a:avLst>
        </a:prstGeom>
        <a:solidFill>
          <a:schemeClr val="bg1">
            <a:lumMod val="8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endParaRPr lang="en-US" sz="3200" kern="1200" dirty="0" smtClean="0">
            <a:solidFill>
              <a:schemeClr val="bg1"/>
            </a:solidFill>
          </a:endParaRPr>
        </a:p>
        <a:p>
          <a:pPr lvl="0" algn="ctr" defTabSz="1422400">
            <a:lnSpc>
              <a:spcPct val="90000"/>
            </a:lnSpc>
            <a:spcBef>
              <a:spcPct val="0"/>
            </a:spcBef>
            <a:spcAft>
              <a:spcPct val="35000"/>
            </a:spcAft>
          </a:pPr>
          <a:r>
            <a:rPr lang="en-US" sz="3200" kern="1200" dirty="0" smtClean="0">
              <a:solidFill>
                <a:schemeClr val="bg1"/>
              </a:solidFill>
            </a:rPr>
            <a:t>Deploy</a:t>
          </a:r>
        </a:p>
        <a:p>
          <a:pPr lvl="0" algn="ctr" defTabSz="1422400">
            <a:lnSpc>
              <a:spcPct val="90000"/>
            </a:lnSpc>
            <a:spcBef>
              <a:spcPct val="0"/>
            </a:spcBef>
            <a:spcAft>
              <a:spcPct val="35000"/>
            </a:spcAft>
          </a:pPr>
          <a:r>
            <a:rPr lang="en-US" sz="3200" kern="1200" dirty="0" err="1" smtClean="0">
              <a:solidFill>
                <a:schemeClr val="bg1"/>
              </a:solidFill>
            </a:rPr>
            <a:t>Ment</a:t>
          </a:r>
          <a:endParaRPr lang="en-US" sz="3200" kern="1200" dirty="0" smtClean="0">
            <a:solidFill>
              <a:schemeClr val="bg1"/>
            </a:solidFill>
          </a:endParaRPr>
        </a:p>
        <a:p>
          <a:pPr lvl="0" algn="ctr" defTabSz="1422400">
            <a:lnSpc>
              <a:spcPct val="90000"/>
            </a:lnSpc>
            <a:spcBef>
              <a:spcPct val="0"/>
            </a:spcBef>
            <a:spcAft>
              <a:spcPct val="35000"/>
            </a:spcAft>
          </a:pPr>
          <a:endParaRPr lang="en-US" sz="3200" kern="1200" dirty="0">
            <a:solidFill>
              <a:schemeClr val="bg1"/>
            </a:solidFill>
          </a:endParaRPr>
        </a:p>
      </dsp:txBody>
      <dsp:txXfrm>
        <a:off x="67785" y="129295"/>
        <a:ext cx="2002680" cy="2468025"/>
      </dsp:txXfrm>
    </dsp:sp>
    <dsp:sp modelId="{7F6D52F4-F99D-474D-BD87-9FCADD7100C7}">
      <dsp:nvSpPr>
        <dsp:cNvPr id="0" name=""/>
        <dsp:cNvSpPr/>
      </dsp:nvSpPr>
      <dsp:spPr>
        <a:xfrm>
          <a:off x="2345501" y="1099524"/>
          <a:ext cx="450986" cy="527568"/>
        </a:xfrm>
        <a:prstGeom prst="rightArrow">
          <a:avLst>
            <a:gd name="adj1" fmla="val 60000"/>
            <a:gd name="adj2" fmla="val 50000"/>
          </a:avLst>
        </a:prstGeom>
        <a:solidFill>
          <a:srgbClr val="D9D9D9"/>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422400">
            <a:lnSpc>
              <a:spcPct val="90000"/>
            </a:lnSpc>
            <a:spcBef>
              <a:spcPct val="0"/>
            </a:spcBef>
            <a:spcAft>
              <a:spcPct val="35000"/>
            </a:spcAft>
          </a:pPr>
          <a:endParaRPr lang="en-US" sz="3200" kern="1200">
            <a:solidFill>
              <a:schemeClr val="bg1"/>
            </a:solidFill>
          </a:endParaRPr>
        </a:p>
      </dsp:txBody>
      <dsp:txXfrm>
        <a:off x="2345501" y="1205038"/>
        <a:ext cx="315690" cy="316540"/>
      </dsp:txXfrm>
    </dsp:sp>
    <dsp:sp modelId="{6267A1FA-B017-A041-95EF-2F0CDBB0C7EE}">
      <dsp:nvSpPr>
        <dsp:cNvPr id="0" name=""/>
        <dsp:cNvSpPr/>
      </dsp:nvSpPr>
      <dsp:spPr>
        <a:xfrm>
          <a:off x="2983688" y="116042"/>
          <a:ext cx="3042858" cy="2494532"/>
        </a:xfrm>
        <a:prstGeom prst="roundRect">
          <a:avLst>
            <a:gd name="adj" fmla="val 10000"/>
          </a:avLst>
        </a:prstGeom>
        <a:solidFill>
          <a:srgbClr val="0070C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smtClean="0">
              <a:solidFill>
                <a:schemeClr val="bg1"/>
              </a:solidFill>
            </a:rPr>
            <a:t>Performance</a:t>
          </a:r>
          <a:endParaRPr lang="en-US" sz="3200" kern="1200" dirty="0">
            <a:solidFill>
              <a:schemeClr val="bg1"/>
            </a:solidFill>
          </a:endParaRPr>
        </a:p>
      </dsp:txBody>
      <dsp:txXfrm>
        <a:off x="3056750" y="189104"/>
        <a:ext cx="2896734" cy="2348408"/>
      </dsp:txXfrm>
    </dsp:sp>
    <dsp:sp modelId="{FCFA6334-2B1D-C248-98FC-0B3134C2B7E5}">
      <dsp:nvSpPr>
        <dsp:cNvPr id="0" name=""/>
        <dsp:cNvSpPr/>
      </dsp:nvSpPr>
      <dsp:spPr>
        <a:xfrm>
          <a:off x="6239276" y="1099524"/>
          <a:ext cx="450986" cy="527568"/>
        </a:xfrm>
        <a:prstGeom prst="rightArrow">
          <a:avLst>
            <a:gd name="adj1" fmla="val 60000"/>
            <a:gd name="adj2" fmla="val 50000"/>
          </a:avLst>
        </a:prstGeom>
        <a:solidFill>
          <a:srgbClr val="D9D9D9"/>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422400">
            <a:lnSpc>
              <a:spcPct val="90000"/>
            </a:lnSpc>
            <a:spcBef>
              <a:spcPct val="0"/>
            </a:spcBef>
            <a:spcAft>
              <a:spcPct val="35000"/>
            </a:spcAft>
          </a:pPr>
          <a:endParaRPr lang="en-US" sz="3200" kern="1200">
            <a:solidFill>
              <a:schemeClr val="bg1"/>
            </a:solidFill>
          </a:endParaRPr>
        </a:p>
      </dsp:txBody>
      <dsp:txXfrm>
        <a:off x="6239276" y="1205038"/>
        <a:ext cx="315690" cy="316540"/>
      </dsp:txXfrm>
    </dsp:sp>
    <dsp:sp modelId="{7705FAD1-BACB-0047-BAFB-BADA7E5E076A}">
      <dsp:nvSpPr>
        <dsp:cNvPr id="0" name=""/>
        <dsp:cNvSpPr/>
      </dsp:nvSpPr>
      <dsp:spPr>
        <a:xfrm>
          <a:off x="6877464" y="66989"/>
          <a:ext cx="2127292" cy="2592637"/>
        </a:xfrm>
        <a:prstGeom prst="roundRect">
          <a:avLst>
            <a:gd name="adj" fmla="val 10000"/>
          </a:avLst>
        </a:prstGeom>
        <a:solidFill>
          <a:srgbClr val="D9D9D9"/>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1450" tIns="171450" rIns="171450" bIns="171450" numCol="1" spcCol="1270" anchor="t" anchorCtr="0">
          <a:noAutofit/>
        </a:bodyPr>
        <a:lstStyle/>
        <a:p>
          <a:pPr lvl="0" algn="ctr" defTabSz="1778000">
            <a:lnSpc>
              <a:spcPct val="90000"/>
            </a:lnSpc>
            <a:spcBef>
              <a:spcPct val="0"/>
            </a:spcBef>
            <a:spcAft>
              <a:spcPct val="35000"/>
            </a:spcAft>
          </a:pPr>
          <a:endParaRPr lang="en-US" sz="4500" kern="1200" dirty="0" smtClean="0">
            <a:solidFill>
              <a:schemeClr val="bg1"/>
            </a:solidFill>
          </a:endParaRPr>
        </a:p>
        <a:p>
          <a:pPr lvl="0" algn="ctr" defTabSz="1778000">
            <a:lnSpc>
              <a:spcPct val="90000"/>
            </a:lnSpc>
            <a:spcBef>
              <a:spcPct val="0"/>
            </a:spcBef>
            <a:spcAft>
              <a:spcPct val="35000"/>
            </a:spcAft>
          </a:pPr>
          <a:r>
            <a:rPr lang="en-US" sz="3200" kern="1200" dirty="0" smtClean="0">
              <a:solidFill>
                <a:schemeClr val="bg1"/>
              </a:solidFill>
            </a:rPr>
            <a:t>Mobility</a:t>
          </a:r>
          <a:endParaRPr lang="en-US" sz="3200" kern="1200" dirty="0">
            <a:solidFill>
              <a:schemeClr val="bg1"/>
            </a:solidFill>
          </a:endParaRPr>
        </a:p>
        <a:p>
          <a:pPr marL="285750" marR="0" lvl="1" indent="-285750" algn="ctr" defTabSz="1377950" rtl="0" eaLnBrk="1" fontAlgn="auto" latinLnBrk="0" hangingPunct="1">
            <a:lnSpc>
              <a:spcPct val="90000"/>
            </a:lnSpc>
            <a:spcBef>
              <a:spcPct val="0"/>
            </a:spcBef>
            <a:spcAft>
              <a:spcPct val="15000"/>
            </a:spcAft>
            <a:buClrTx/>
            <a:buSzTx/>
            <a:buFontTx/>
            <a:buChar char="••"/>
            <a:tabLst/>
            <a:defRPr/>
          </a:pPr>
          <a:endParaRPr lang="en-US" sz="3200" kern="1200" dirty="0">
            <a:solidFill>
              <a:schemeClr val="bg1"/>
            </a:solidFill>
          </a:endParaRPr>
        </a:p>
      </dsp:txBody>
      <dsp:txXfrm>
        <a:off x="6939770" y="129295"/>
        <a:ext cx="2002680" cy="246802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BDA992-318E-2A48-87B9-100AB56E543F}">
      <dsp:nvSpPr>
        <dsp:cNvPr id="0" name=""/>
        <dsp:cNvSpPr/>
      </dsp:nvSpPr>
      <dsp:spPr>
        <a:xfrm>
          <a:off x="5479" y="66989"/>
          <a:ext cx="2127292" cy="2592637"/>
        </a:xfrm>
        <a:prstGeom prst="roundRect">
          <a:avLst>
            <a:gd name="adj" fmla="val 10000"/>
          </a:avLst>
        </a:prstGeom>
        <a:solidFill>
          <a:schemeClr val="bg1">
            <a:lumMod val="8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endParaRPr lang="en-US" sz="3200" kern="1200" dirty="0" smtClean="0">
            <a:solidFill>
              <a:schemeClr val="bg1"/>
            </a:solidFill>
          </a:endParaRPr>
        </a:p>
        <a:p>
          <a:pPr lvl="0" algn="ctr" defTabSz="1422400">
            <a:lnSpc>
              <a:spcPct val="90000"/>
            </a:lnSpc>
            <a:spcBef>
              <a:spcPct val="0"/>
            </a:spcBef>
            <a:spcAft>
              <a:spcPct val="35000"/>
            </a:spcAft>
          </a:pPr>
          <a:r>
            <a:rPr lang="en-US" sz="3200" kern="1200" dirty="0" smtClean="0">
              <a:solidFill>
                <a:schemeClr val="bg1"/>
              </a:solidFill>
            </a:rPr>
            <a:t>Deploy</a:t>
          </a:r>
        </a:p>
        <a:p>
          <a:pPr lvl="0" algn="ctr" defTabSz="1422400">
            <a:lnSpc>
              <a:spcPct val="90000"/>
            </a:lnSpc>
            <a:spcBef>
              <a:spcPct val="0"/>
            </a:spcBef>
            <a:spcAft>
              <a:spcPct val="35000"/>
            </a:spcAft>
          </a:pPr>
          <a:r>
            <a:rPr lang="en-US" sz="3200" kern="1200" dirty="0" err="1" smtClean="0">
              <a:solidFill>
                <a:schemeClr val="bg1"/>
              </a:solidFill>
            </a:rPr>
            <a:t>Ment</a:t>
          </a:r>
          <a:endParaRPr lang="en-US" sz="3200" kern="1200" dirty="0" smtClean="0">
            <a:solidFill>
              <a:schemeClr val="bg1"/>
            </a:solidFill>
          </a:endParaRPr>
        </a:p>
        <a:p>
          <a:pPr lvl="0" algn="ctr" defTabSz="1422400">
            <a:lnSpc>
              <a:spcPct val="90000"/>
            </a:lnSpc>
            <a:spcBef>
              <a:spcPct val="0"/>
            </a:spcBef>
            <a:spcAft>
              <a:spcPct val="35000"/>
            </a:spcAft>
          </a:pPr>
          <a:endParaRPr lang="en-US" sz="3200" kern="1200" dirty="0">
            <a:solidFill>
              <a:schemeClr val="bg1"/>
            </a:solidFill>
          </a:endParaRPr>
        </a:p>
      </dsp:txBody>
      <dsp:txXfrm>
        <a:off x="67785" y="129295"/>
        <a:ext cx="2002680" cy="2468025"/>
      </dsp:txXfrm>
    </dsp:sp>
    <dsp:sp modelId="{7F6D52F4-F99D-474D-BD87-9FCADD7100C7}">
      <dsp:nvSpPr>
        <dsp:cNvPr id="0" name=""/>
        <dsp:cNvSpPr/>
      </dsp:nvSpPr>
      <dsp:spPr>
        <a:xfrm>
          <a:off x="2345501" y="1099524"/>
          <a:ext cx="450986" cy="527568"/>
        </a:xfrm>
        <a:prstGeom prst="rightArrow">
          <a:avLst>
            <a:gd name="adj1" fmla="val 60000"/>
            <a:gd name="adj2" fmla="val 50000"/>
          </a:avLst>
        </a:prstGeom>
        <a:solidFill>
          <a:srgbClr val="D9D9D9"/>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422400">
            <a:lnSpc>
              <a:spcPct val="90000"/>
            </a:lnSpc>
            <a:spcBef>
              <a:spcPct val="0"/>
            </a:spcBef>
            <a:spcAft>
              <a:spcPct val="35000"/>
            </a:spcAft>
          </a:pPr>
          <a:endParaRPr lang="en-US" sz="3200" kern="1200">
            <a:solidFill>
              <a:schemeClr val="bg1"/>
            </a:solidFill>
          </a:endParaRPr>
        </a:p>
      </dsp:txBody>
      <dsp:txXfrm>
        <a:off x="2345501" y="1205038"/>
        <a:ext cx="315690" cy="316540"/>
      </dsp:txXfrm>
    </dsp:sp>
    <dsp:sp modelId="{6267A1FA-B017-A041-95EF-2F0CDBB0C7EE}">
      <dsp:nvSpPr>
        <dsp:cNvPr id="0" name=""/>
        <dsp:cNvSpPr/>
      </dsp:nvSpPr>
      <dsp:spPr>
        <a:xfrm>
          <a:off x="2983688" y="116042"/>
          <a:ext cx="3042858" cy="2494532"/>
        </a:xfrm>
        <a:prstGeom prst="roundRect">
          <a:avLst>
            <a:gd name="adj" fmla="val 10000"/>
          </a:avLst>
        </a:prstGeom>
        <a:solidFill>
          <a:schemeClr val="bg1">
            <a:lumMod val="8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smtClean="0">
              <a:solidFill>
                <a:schemeClr val="bg1"/>
              </a:solidFill>
            </a:rPr>
            <a:t>Performance</a:t>
          </a:r>
          <a:endParaRPr lang="en-US" sz="3200" kern="1200" dirty="0">
            <a:solidFill>
              <a:schemeClr val="bg1"/>
            </a:solidFill>
          </a:endParaRPr>
        </a:p>
      </dsp:txBody>
      <dsp:txXfrm>
        <a:off x="3056750" y="189104"/>
        <a:ext cx="2896734" cy="2348408"/>
      </dsp:txXfrm>
    </dsp:sp>
    <dsp:sp modelId="{FCFA6334-2B1D-C248-98FC-0B3134C2B7E5}">
      <dsp:nvSpPr>
        <dsp:cNvPr id="0" name=""/>
        <dsp:cNvSpPr/>
      </dsp:nvSpPr>
      <dsp:spPr>
        <a:xfrm>
          <a:off x="6239276" y="1099524"/>
          <a:ext cx="450986" cy="527568"/>
        </a:xfrm>
        <a:prstGeom prst="rightArrow">
          <a:avLst>
            <a:gd name="adj1" fmla="val 60000"/>
            <a:gd name="adj2" fmla="val 50000"/>
          </a:avLst>
        </a:prstGeom>
        <a:solidFill>
          <a:srgbClr val="D9D9D9"/>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422400">
            <a:lnSpc>
              <a:spcPct val="90000"/>
            </a:lnSpc>
            <a:spcBef>
              <a:spcPct val="0"/>
            </a:spcBef>
            <a:spcAft>
              <a:spcPct val="35000"/>
            </a:spcAft>
          </a:pPr>
          <a:endParaRPr lang="en-US" sz="3200" kern="1200">
            <a:solidFill>
              <a:schemeClr val="bg1"/>
            </a:solidFill>
          </a:endParaRPr>
        </a:p>
      </dsp:txBody>
      <dsp:txXfrm>
        <a:off x="6239276" y="1205038"/>
        <a:ext cx="315690" cy="316540"/>
      </dsp:txXfrm>
    </dsp:sp>
    <dsp:sp modelId="{7705FAD1-BACB-0047-BAFB-BADA7E5E076A}">
      <dsp:nvSpPr>
        <dsp:cNvPr id="0" name=""/>
        <dsp:cNvSpPr/>
      </dsp:nvSpPr>
      <dsp:spPr>
        <a:xfrm>
          <a:off x="6877464" y="66989"/>
          <a:ext cx="2127292" cy="2592637"/>
        </a:xfrm>
        <a:prstGeom prst="roundRect">
          <a:avLst>
            <a:gd name="adj" fmla="val 10000"/>
          </a:avLst>
        </a:prstGeom>
        <a:solidFill>
          <a:srgbClr val="0070C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1450" tIns="171450" rIns="171450" bIns="171450" numCol="1" spcCol="1270" anchor="t" anchorCtr="0">
          <a:noAutofit/>
        </a:bodyPr>
        <a:lstStyle/>
        <a:p>
          <a:pPr lvl="0" algn="ctr" defTabSz="1778000">
            <a:lnSpc>
              <a:spcPct val="90000"/>
            </a:lnSpc>
            <a:spcBef>
              <a:spcPct val="0"/>
            </a:spcBef>
            <a:spcAft>
              <a:spcPct val="35000"/>
            </a:spcAft>
          </a:pPr>
          <a:endParaRPr lang="en-US" sz="4500" kern="1200" dirty="0" smtClean="0">
            <a:solidFill>
              <a:schemeClr val="bg1"/>
            </a:solidFill>
          </a:endParaRPr>
        </a:p>
        <a:p>
          <a:pPr lvl="0" algn="ctr" defTabSz="1778000">
            <a:lnSpc>
              <a:spcPct val="90000"/>
            </a:lnSpc>
            <a:spcBef>
              <a:spcPct val="0"/>
            </a:spcBef>
            <a:spcAft>
              <a:spcPct val="35000"/>
            </a:spcAft>
          </a:pPr>
          <a:r>
            <a:rPr lang="en-US" sz="3200" kern="1200" dirty="0" smtClean="0">
              <a:solidFill>
                <a:schemeClr val="bg1"/>
              </a:solidFill>
            </a:rPr>
            <a:t>Mobility</a:t>
          </a:r>
          <a:endParaRPr lang="en-US" sz="3200" kern="1200" dirty="0">
            <a:solidFill>
              <a:schemeClr val="bg1"/>
            </a:solidFill>
          </a:endParaRPr>
        </a:p>
        <a:p>
          <a:pPr marL="285750" marR="0" lvl="1" indent="-285750" algn="ctr" defTabSz="1377950" rtl="0" eaLnBrk="1" fontAlgn="auto" latinLnBrk="0" hangingPunct="1">
            <a:lnSpc>
              <a:spcPct val="90000"/>
            </a:lnSpc>
            <a:spcBef>
              <a:spcPct val="0"/>
            </a:spcBef>
            <a:spcAft>
              <a:spcPct val="15000"/>
            </a:spcAft>
            <a:buClrTx/>
            <a:buSzTx/>
            <a:buFontTx/>
            <a:buChar char="••"/>
            <a:tabLst/>
            <a:defRPr/>
          </a:pPr>
          <a:endParaRPr lang="en-US" sz="3200" kern="1200" dirty="0">
            <a:solidFill>
              <a:schemeClr val="bg1"/>
            </a:solidFill>
          </a:endParaRPr>
        </a:p>
      </dsp:txBody>
      <dsp:txXfrm>
        <a:off x="6939770" y="129295"/>
        <a:ext cx="2002680" cy="246802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BDA992-318E-2A48-87B9-100AB56E543F}">
      <dsp:nvSpPr>
        <dsp:cNvPr id="0" name=""/>
        <dsp:cNvSpPr/>
      </dsp:nvSpPr>
      <dsp:spPr>
        <a:xfrm>
          <a:off x="5847" y="0"/>
          <a:ext cx="1917231" cy="1832481"/>
        </a:xfrm>
        <a:prstGeom prst="roundRect">
          <a:avLst>
            <a:gd name="adj" fmla="val 10000"/>
          </a:avLst>
        </a:prstGeom>
        <a:solidFill>
          <a:srgbClr val="0070C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smtClean="0">
              <a:solidFill>
                <a:schemeClr val="bg1"/>
              </a:solidFill>
            </a:rPr>
            <a:t>Deploy</a:t>
          </a:r>
        </a:p>
        <a:p>
          <a:pPr lvl="0" algn="ctr" defTabSz="1422400">
            <a:lnSpc>
              <a:spcPct val="90000"/>
            </a:lnSpc>
            <a:spcBef>
              <a:spcPct val="0"/>
            </a:spcBef>
            <a:spcAft>
              <a:spcPct val="35000"/>
            </a:spcAft>
          </a:pPr>
          <a:r>
            <a:rPr lang="en-US" sz="3200" kern="1200" dirty="0" err="1" smtClean="0">
              <a:solidFill>
                <a:schemeClr val="bg1"/>
              </a:solidFill>
            </a:rPr>
            <a:t>Ment</a:t>
          </a:r>
          <a:endParaRPr lang="en-US" sz="3200" kern="1200" dirty="0" smtClean="0">
            <a:solidFill>
              <a:schemeClr val="bg1"/>
            </a:solidFill>
          </a:endParaRPr>
        </a:p>
        <a:p>
          <a:pPr lvl="0" algn="ctr" defTabSz="1422400">
            <a:lnSpc>
              <a:spcPct val="90000"/>
            </a:lnSpc>
            <a:spcBef>
              <a:spcPct val="0"/>
            </a:spcBef>
            <a:spcAft>
              <a:spcPct val="35000"/>
            </a:spcAft>
          </a:pPr>
          <a:endParaRPr lang="en-US" sz="3200" kern="1200" dirty="0">
            <a:solidFill>
              <a:schemeClr val="bg1"/>
            </a:solidFill>
          </a:endParaRPr>
        </a:p>
      </dsp:txBody>
      <dsp:txXfrm>
        <a:off x="59519" y="53672"/>
        <a:ext cx="1809887" cy="1725137"/>
      </dsp:txXfrm>
    </dsp:sp>
    <dsp:sp modelId="{7F6D52F4-F99D-474D-BD87-9FCADD7100C7}">
      <dsp:nvSpPr>
        <dsp:cNvPr id="0" name=""/>
        <dsp:cNvSpPr/>
      </dsp:nvSpPr>
      <dsp:spPr>
        <a:xfrm>
          <a:off x="2096554" y="701131"/>
          <a:ext cx="367767" cy="430218"/>
        </a:xfrm>
        <a:prstGeom prst="rightArrow">
          <a:avLst>
            <a:gd name="adj1" fmla="val 60000"/>
            <a:gd name="adj2" fmla="val 50000"/>
          </a:avLst>
        </a:prstGeom>
        <a:solidFill>
          <a:srgbClr val="0070C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422400">
            <a:lnSpc>
              <a:spcPct val="90000"/>
            </a:lnSpc>
            <a:spcBef>
              <a:spcPct val="0"/>
            </a:spcBef>
            <a:spcAft>
              <a:spcPct val="35000"/>
            </a:spcAft>
          </a:pPr>
          <a:endParaRPr lang="en-US" sz="3200" kern="1200">
            <a:solidFill>
              <a:schemeClr val="bg1"/>
            </a:solidFill>
          </a:endParaRPr>
        </a:p>
      </dsp:txBody>
      <dsp:txXfrm>
        <a:off x="2096554" y="787175"/>
        <a:ext cx="257437" cy="258130"/>
      </dsp:txXfrm>
    </dsp:sp>
    <dsp:sp modelId="{6267A1FA-B017-A041-95EF-2F0CDBB0C7EE}">
      <dsp:nvSpPr>
        <dsp:cNvPr id="0" name=""/>
        <dsp:cNvSpPr/>
      </dsp:nvSpPr>
      <dsp:spPr>
        <a:xfrm>
          <a:off x="2616980" y="0"/>
          <a:ext cx="3276965" cy="1832481"/>
        </a:xfrm>
        <a:prstGeom prst="roundRect">
          <a:avLst>
            <a:gd name="adj" fmla="val 10000"/>
          </a:avLst>
        </a:prstGeom>
        <a:solidFill>
          <a:srgbClr val="0070C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t" anchorCtr="0">
          <a:noAutofit/>
        </a:bodyPr>
        <a:lstStyle/>
        <a:p>
          <a:pPr lvl="0" algn="ctr" defTabSz="1422400">
            <a:lnSpc>
              <a:spcPct val="90000"/>
            </a:lnSpc>
            <a:spcBef>
              <a:spcPct val="0"/>
            </a:spcBef>
            <a:spcAft>
              <a:spcPct val="35000"/>
            </a:spcAft>
          </a:pPr>
          <a:r>
            <a:rPr lang="en-US" sz="3200" kern="1200" dirty="0" smtClean="0">
              <a:solidFill>
                <a:schemeClr val="bg1"/>
              </a:solidFill>
            </a:rPr>
            <a:t>Performance</a:t>
          </a:r>
          <a:endParaRPr lang="en-US" sz="3200" kern="1200" dirty="0">
            <a:solidFill>
              <a:schemeClr val="bg1"/>
            </a:solidFill>
          </a:endParaRPr>
        </a:p>
        <a:p>
          <a:pPr marL="285750" marR="0" lvl="1" indent="-285750" algn="ctr" defTabSz="1600200" rtl="0" eaLnBrk="1" fontAlgn="auto" latinLnBrk="0" hangingPunct="1">
            <a:lnSpc>
              <a:spcPct val="90000"/>
            </a:lnSpc>
            <a:spcBef>
              <a:spcPct val="0"/>
            </a:spcBef>
            <a:spcAft>
              <a:spcPct val="15000"/>
            </a:spcAft>
            <a:buClrTx/>
            <a:buSzTx/>
            <a:buFontTx/>
            <a:buChar char="••"/>
            <a:tabLst/>
            <a:defRPr/>
          </a:pPr>
          <a:endParaRPr lang="en-US" sz="3200" kern="1200" dirty="0">
            <a:solidFill>
              <a:schemeClr val="bg1"/>
            </a:solidFill>
          </a:endParaRPr>
        </a:p>
      </dsp:txBody>
      <dsp:txXfrm>
        <a:off x="2670652" y="53672"/>
        <a:ext cx="3169621" cy="1725137"/>
      </dsp:txXfrm>
    </dsp:sp>
    <dsp:sp modelId="{FCFA6334-2B1D-C248-98FC-0B3134C2B7E5}">
      <dsp:nvSpPr>
        <dsp:cNvPr id="0" name=""/>
        <dsp:cNvSpPr/>
      </dsp:nvSpPr>
      <dsp:spPr>
        <a:xfrm>
          <a:off x="6067420" y="701131"/>
          <a:ext cx="367767" cy="430218"/>
        </a:xfrm>
        <a:prstGeom prst="rightArrow">
          <a:avLst>
            <a:gd name="adj1" fmla="val 60000"/>
            <a:gd name="adj2" fmla="val 50000"/>
          </a:avLst>
        </a:prstGeom>
        <a:solidFill>
          <a:srgbClr val="0070C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422400">
            <a:lnSpc>
              <a:spcPct val="90000"/>
            </a:lnSpc>
            <a:spcBef>
              <a:spcPct val="0"/>
            </a:spcBef>
            <a:spcAft>
              <a:spcPct val="35000"/>
            </a:spcAft>
          </a:pPr>
          <a:endParaRPr lang="en-US" sz="3200" kern="1200">
            <a:solidFill>
              <a:schemeClr val="bg1"/>
            </a:solidFill>
          </a:endParaRPr>
        </a:p>
      </dsp:txBody>
      <dsp:txXfrm>
        <a:off x="6067420" y="787175"/>
        <a:ext cx="257437" cy="258130"/>
      </dsp:txXfrm>
    </dsp:sp>
    <dsp:sp modelId="{7705FAD1-BACB-0047-BAFB-BADA7E5E076A}">
      <dsp:nvSpPr>
        <dsp:cNvPr id="0" name=""/>
        <dsp:cNvSpPr/>
      </dsp:nvSpPr>
      <dsp:spPr>
        <a:xfrm>
          <a:off x="6587846" y="0"/>
          <a:ext cx="1734752" cy="1832481"/>
        </a:xfrm>
        <a:prstGeom prst="roundRect">
          <a:avLst>
            <a:gd name="adj" fmla="val 10000"/>
          </a:avLst>
        </a:prstGeom>
        <a:solidFill>
          <a:srgbClr val="0070C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t" anchorCtr="0">
          <a:noAutofit/>
        </a:bodyPr>
        <a:lstStyle/>
        <a:p>
          <a:pPr lvl="0" algn="ctr" defTabSz="1778000">
            <a:lnSpc>
              <a:spcPct val="90000"/>
            </a:lnSpc>
            <a:spcBef>
              <a:spcPct val="0"/>
            </a:spcBef>
            <a:spcAft>
              <a:spcPct val="35000"/>
            </a:spcAft>
          </a:pPr>
          <a:r>
            <a:rPr lang="en-US" sz="3200" kern="1200" dirty="0" smtClean="0">
              <a:solidFill>
                <a:schemeClr val="bg1"/>
              </a:solidFill>
            </a:rPr>
            <a:t>Mobility</a:t>
          </a:r>
          <a:endParaRPr lang="en-US" sz="3200" kern="1200" dirty="0">
            <a:solidFill>
              <a:schemeClr val="bg1"/>
            </a:solidFill>
          </a:endParaRPr>
        </a:p>
        <a:p>
          <a:pPr marL="285750" marR="0" lvl="1" indent="-285750" algn="ctr" defTabSz="1377950" rtl="0" eaLnBrk="1" fontAlgn="auto" latinLnBrk="0" hangingPunct="1">
            <a:lnSpc>
              <a:spcPct val="90000"/>
            </a:lnSpc>
            <a:spcBef>
              <a:spcPct val="0"/>
            </a:spcBef>
            <a:spcAft>
              <a:spcPct val="15000"/>
            </a:spcAft>
            <a:buClrTx/>
            <a:buSzTx/>
            <a:buFontTx/>
            <a:buChar char="••"/>
            <a:tabLst/>
            <a:defRPr/>
          </a:pPr>
          <a:endParaRPr lang="en-US" sz="3200" kern="1200" dirty="0">
            <a:solidFill>
              <a:schemeClr val="bg1"/>
            </a:solidFill>
          </a:endParaRPr>
        </a:p>
      </dsp:txBody>
      <dsp:txXfrm>
        <a:off x="6638655" y="50809"/>
        <a:ext cx="1633134" cy="1730863"/>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2D9F70B-1E2F-E949-8CFA-AC9E33D15E8F}" type="datetimeFigureOut">
              <a:rPr lang="en-US" smtClean="0"/>
              <a:t>8/8/16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C2A7DCB-A481-2F4E-9618-780BC98A7D0F}" type="slidenum">
              <a:rPr lang="en-US" smtClean="0"/>
              <a:t>‹#›</a:t>
            </a:fld>
            <a:endParaRPr lang="en-US"/>
          </a:p>
        </p:txBody>
      </p:sp>
    </p:spTree>
    <p:extLst>
      <p:ext uri="{BB962C8B-B14F-4D97-AF65-F5344CB8AC3E}">
        <p14:creationId xmlns:p14="http://schemas.microsoft.com/office/powerpoint/2010/main" val="124651626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8D18D0-1E1E-6D46-B070-1E72E69ADAA6}" type="datetimeFigureOut">
              <a:rPr lang="en-US" smtClean="0"/>
              <a:t>8/8/16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C3F0D24-CF08-7749-BA54-94547E6D1E8D}" type="slidenum">
              <a:rPr lang="en-US" smtClean="0"/>
              <a:t>‹#›</a:t>
            </a:fld>
            <a:endParaRPr lang="en-US"/>
          </a:p>
        </p:txBody>
      </p:sp>
    </p:spTree>
    <p:extLst>
      <p:ext uri="{BB962C8B-B14F-4D97-AF65-F5344CB8AC3E}">
        <p14:creationId xmlns:p14="http://schemas.microsoft.com/office/powerpoint/2010/main" val="379238664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buNone/>
            </a:pPr>
            <a:r>
              <a:rPr lang="en-US" altLang="zh-CN" baseline="0" dirty="0" smtClean="0"/>
              <a:t>This is a measurement  paper to disclose </a:t>
            </a:r>
            <a:r>
              <a:rPr lang="en-US" altLang="zh-CN" baseline="0" dirty="0" err="1" smtClean="0"/>
              <a:t>femtocell</a:t>
            </a:r>
            <a:r>
              <a:rPr lang="en-US" altLang="zh-CN" baseline="0" dirty="0" smtClean="0"/>
              <a:t> performance problems in real world. </a:t>
            </a:r>
          </a:p>
          <a:p>
            <a:pPr marL="0" indent="0">
              <a:buNone/>
            </a:pPr>
            <a:endParaRPr lang="en-US" altLang="zh-CN" baseline="0" dirty="0" smtClean="0"/>
          </a:p>
        </p:txBody>
      </p:sp>
      <p:sp>
        <p:nvSpPr>
          <p:cNvPr id="4" name="Slide Number Placeholder 3"/>
          <p:cNvSpPr>
            <a:spLocks noGrp="1"/>
          </p:cNvSpPr>
          <p:nvPr>
            <p:ph type="sldNum" sz="quarter" idx="10"/>
          </p:nvPr>
        </p:nvSpPr>
        <p:spPr/>
        <p:txBody>
          <a:bodyPr/>
          <a:lstStyle/>
          <a:p>
            <a:fld id="{0C3F0D24-CF08-7749-BA54-94547E6D1E8D}" type="slidenum">
              <a:rPr lang="en-US" smtClean="0"/>
              <a:t>1</a:t>
            </a:fld>
            <a:endParaRPr lang="en-US"/>
          </a:p>
        </p:txBody>
      </p:sp>
    </p:spTree>
    <p:extLst>
      <p:ext uri="{BB962C8B-B14F-4D97-AF65-F5344CB8AC3E}">
        <p14:creationId xmlns:p14="http://schemas.microsoft.com/office/powerpoint/2010/main" val="34985365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This</a:t>
            </a:r>
            <a:r>
              <a:rPr lang="en-US" baseline="0" dirty="0" smtClean="0"/>
              <a:t> is a first piece of work </a:t>
            </a:r>
            <a:endParaRPr lang="en-US" dirty="0"/>
          </a:p>
        </p:txBody>
      </p:sp>
      <p:sp>
        <p:nvSpPr>
          <p:cNvPr id="4" name="Slide Number Placeholder 3"/>
          <p:cNvSpPr>
            <a:spLocks noGrp="1"/>
          </p:cNvSpPr>
          <p:nvPr>
            <p:ph type="sldNum" sz="quarter" idx="10"/>
          </p:nvPr>
        </p:nvSpPr>
        <p:spPr/>
        <p:txBody>
          <a:bodyPr/>
          <a:lstStyle/>
          <a:p>
            <a:fld id="{0C3F0D24-CF08-7749-BA54-94547E6D1E8D}" type="slidenum">
              <a:rPr lang="en-US" smtClean="0"/>
              <a:t>10</a:t>
            </a:fld>
            <a:endParaRPr lang="en-US"/>
          </a:p>
        </p:txBody>
      </p:sp>
    </p:spTree>
    <p:extLst>
      <p:ext uri="{BB962C8B-B14F-4D97-AF65-F5344CB8AC3E}">
        <p14:creationId xmlns:p14="http://schemas.microsoft.com/office/powerpoint/2010/main" val="20804003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 Figure 3a gives a snapshot of</a:t>
            </a:r>
          </a:p>
          <a:p>
            <a:r>
              <a:rPr lang="en-US" sz="1200" b="0" i="0" u="none" strike="noStrike" kern="1200" baseline="0" dirty="0" smtClean="0">
                <a:solidFill>
                  <a:schemeClr val="tx1"/>
                </a:solidFill>
                <a:latin typeface="+mn-lt"/>
                <a:ea typeface="+mn-ea"/>
                <a:cs typeface="+mn-cs"/>
              </a:rPr>
              <a:t>3G and 4G radio quality per second while walking in three lab</a:t>
            </a:r>
          </a:p>
          <a:p>
            <a:r>
              <a:rPr lang="en-US" sz="1200" b="0" i="0" u="none" strike="noStrike" kern="1200" baseline="0" dirty="0" smtClean="0">
                <a:solidFill>
                  <a:schemeClr val="tx1"/>
                </a:solidFill>
                <a:latin typeface="+mn-lt"/>
                <a:ea typeface="+mn-ea"/>
                <a:cs typeface="+mn-cs"/>
              </a:rPr>
              <a:t>buildings. Since 3G and 4G use different physical-layer technologies,</a:t>
            </a:r>
          </a:p>
          <a:p>
            <a:r>
              <a:rPr lang="en-US" sz="1200" b="0" i="0" u="none" strike="noStrike" kern="1200" baseline="0" dirty="0" smtClean="0">
                <a:solidFill>
                  <a:schemeClr val="tx1"/>
                </a:solidFill>
                <a:latin typeface="+mn-lt"/>
                <a:ea typeface="+mn-ea"/>
                <a:cs typeface="+mn-cs"/>
              </a:rPr>
              <a:t>they adopt different radio quality metrics: Received</a:t>
            </a:r>
          </a:p>
          <a:p>
            <a:r>
              <a:rPr lang="en-US" sz="1200" b="0" i="0" u="none" strike="noStrike" kern="1200" baseline="0" dirty="0" smtClean="0">
                <a:solidFill>
                  <a:schemeClr val="tx1"/>
                </a:solidFill>
                <a:latin typeface="+mn-lt"/>
                <a:ea typeface="+mn-ea"/>
                <a:cs typeface="+mn-cs"/>
              </a:rPr>
              <a:t>Signal Strength Indicator (RSSI) for 3G and Reference Signal</a:t>
            </a:r>
          </a:p>
          <a:p>
            <a:r>
              <a:rPr lang="en-US" sz="1200" b="0" i="0" u="none" strike="noStrike" kern="1200" baseline="0" dirty="0" smtClean="0">
                <a:solidFill>
                  <a:schemeClr val="tx1"/>
                </a:solidFill>
                <a:latin typeface="+mn-lt"/>
                <a:ea typeface="+mn-ea"/>
                <a:cs typeface="+mn-cs"/>
              </a:rPr>
              <a:t>Received Power (RSRP) for 4G. The former is in a range of</a:t>
            </a:r>
          </a:p>
          <a:p>
            <a:r>
              <a:rPr lang="en-US" sz="1200" b="0" i="0" u="none" strike="noStrike" kern="1200" baseline="0" dirty="0" smtClean="0">
                <a:solidFill>
                  <a:schemeClr val="tx1"/>
                </a:solidFill>
                <a:latin typeface="+mn-lt"/>
                <a:ea typeface="+mn-ea"/>
                <a:cs typeface="+mn-cs"/>
              </a:rPr>
              <a:t>[-113, -70] </a:t>
            </a:r>
            <a:r>
              <a:rPr lang="en-US" sz="1200" b="0" i="0" u="none" strike="noStrike" kern="1200" baseline="0" dirty="0" err="1" smtClean="0">
                <a:solidFill>
                  <a:schemeClr val="tx1"/>
                </a:solidFill>
                <a:latin typeface="+mn-lt"/>
                <a:ea typeface="+mn-ea"/>
                <a:cs typeface="+mn-cs"/>
              </a:rPr>
              <a:t>dBm</a:t>
            </a:r>
            <a:r>
              <a:rPr lang="en-US" sz="1200" b="0" i="0" u="none" strike="noStrike" kern="1200" baseline="0" dirty="0" smtClean="0">
                <a:solidFill>
                  <a:schemeClr val="tx1"/>
                </a:solidFill>
                <a:latin typeface="+mn-lt"/>
                <a:ea typeface="+mn-ea"/>
                <a:cs typeface="+mn-cs"/>
              </a:rPr>
              <a:t> (out of coverage if -113dBm) and the latter</a:t>
            </a:r>
          </a:p>
          <a:p>
            <a:r>
              <a:rPr lang="en-US" sz="1200" b="0" i="0" u="none" strike="noStrike" kern="1200" baseline="0" dirty="0" smtClean="0">
                <a:solidFill>
                  <a:schemeClr val="tx1"/>
                </a:solidFill>
                <a:latin typeface="+mn-lt"/>
                <a:ea typeface="+mn-ea"/>
                <a:cs typeface="+mn-cs"/>
              </a:rPr>
              <a:t>is in [-135, -75] </a:t>
            </a:r>
            <a:r>
              <a:rPr lang="en-US" sz="1200" b="0" i="0" u="none" strike="noStrike" kern="1200" baseline="0" dirty="0" err="1" smtClean="0">
                <a:solidFill>
                  <a:schemeClr val="tx1"/>
                </a:solidFill>
                <a:latin typeface="+mn-lt"/>
                <a:ea typeface="+mn-ea"/>
                <a:cs typeface="+mn-cs"/>
              </a:rPr>
              <a:t>dBm</a:t>
            </a:r>
            <a:r>
              <a:rPr lang="en-US" sz="1200" b="0" i="0" u="none" strike="noStrike" kern="1200" baseline="0" dirty="0" smtClean="0">
                <a:solidFill>
                  <a:schemeClr val="tx1"/>
                </a:solidFill>
                <a:latin typeface="+mn-lt"/>
                <a:ea typeface="+mn-ea"/>
                <a:cs typeface="+mn-cs"/>
              </a:rPr>
              <a:t> and there is almost no coverage when</a:t>
            </a:r>
          </a:p>
          <a:p>
            <a:r>
              <a:rPr lang="en-US" sz="1200" b="0" i="0" u="none" strike="noStrike" kern="1200" baseline="0" dirty="0" smtClean="0">
                <a:solidFill>
                  <a:schemeClr val="tx1"/>
                </a:solidFill>
                <a:latin typeface="+mn-lt"/>
                <a:ea typeface="+mn-ea"/>
                <a:cs typeface="+mn-cs"/>
              </a:rPr>
              <a:t>the value is below -120 </a:t>
            </a:r>
            <a:r>
              <a:rPr lang="en-US" sz="1200" b="0" i="0" u="none" strike="noStrike" kern="1200" baseline="0" dirty="0" err="1" smtClean="0">
                <a:solidFill>
                  <a:schemeClr val="tx1"/>
                </a:solidFill>
                <a:latin typeface="+mn-lt"/>
                <a:ea typeface="+mn-ea"/>
                <a:cs typeface="+mn-cs"/>
              </a:rPr>
              <a:t>dBm</a:t>
            </a:r>
            <a:r>
              <a:rPr lang="en-US" sz="1200" b="0" i="0" u="none" strike="noStrike" kern="1200" baseline="0" dirty="0" smtClean="0">
                <a:solidFill>
                  <a:schemeClr val="tx1"/>
                </a:solidFill>
                <a:latin typeface="+mn-lt"/>
                <a:ea typeface="+mn-ea"/>
                <a:cs typeface="+mn-cs"/>
              </a:rPr>
              <a:t>. The out-of-coverage zones (also</a:t>
            </a:r>
          </a:p>
          <a:p>
            <a:r>
              <a:rPr lang="en-US" sz="1200" b="0" i="0" u="none" strike="noStrike" kern="1200" baseline="0" dirty="0" smtClean="0">
                <a:solidFill>
                  <a:schemeClr val="tx1"/>
                </a:solidFill>
                <a:latin typeface="+mn-lt"/>
                <a:ea typeface="+mn-ea"/>
                <a:cs typeface="+mn-cs"/>
              </a:rPr>
              <a:t>called dead zones) are marked with pink strips in Figure 3a.</a:t>
            </a:r>
          </a:p>
          <a:p>
            <a:r>
              <a:rPr lang="en-US" sz="1200" b="0" i="0" u="none" strike="noStrike" kern="1200" baseline="0" dirty="0" smtClean="0">
                <a:solidFill>
                  <a:schemeClr val="tx1"/>
                </a:solidFill>
                <a:latin typeface="+mn-lt"/>
                <a:ea typeface="+mn-ea"/>
                <a:cs typeface="+mn-cs"/>
              </a:rPr>
              <a:t>Figure 3b plots the cumulative distribution function (CDF) of</a:t>
            </a:r>
          </a:p>
          <a:p>
            <a:r>
              <a:rPr lang="en-US" sz="1200" b="0" i="0" u="none" strike="noStrike" kern="1200" baseline="0" dirty="0" smtClean="0">
                <a:solidFill>
                  <a:schemeClr val="tx1"/>
                </a:solidFill>
                <a:latin typeface="+mn-lt"/>
                <a:ea typeface="+mn-ea"/>
                <a:cs typeface="+mn-cs"/>
              </a:rPr>
              <a:t>radio quality measured in all the test buildings. It implies that</a:t>
            </a:r>
          </a:p>
          <a:p>
            <a:r>
              <a:rPr lang="en-US" sz="1200" b="0" i="0" u="none" strike="noStrike" kern="1200" baseline="0" dirty="0" smtClean="0">
                <a:solidFill>
                  <a:schemeClr val="tx1"/>
                </a:solidFill>
                <a:latin typeface="+mn-lt"/>
                <a:ea typeface="+mn-ea"/>
                <a:cs typeface="+mn-cs"/>
              </a:rPr>
              <a:t>while indoor coverage is largely acceptable, there indeed exists</a:t>
            </a:r>
          </a:p>
          <a:p>
            <a:r>
              <a:rPr lang="en-US" sz="1200" b="0" i="0" u="none" strike="noStrike" kern="1200" baseline="0" dirty="0" smtClean="0">
                <a:solidFill>
                  <a:schemeClr val="tx1"/>
                </a:solidFill>
                <a:latin typeface="+mn-lt"/>
                <a:ea typeface="+mn-ea"/>
                <a:cs typeface="+mn-cs"/>
              </a:rPr>
              <a:t>some coverage holes. 11.3% of test locations suffer from no</a:t>
            </a:r>
          </a:p>
          <a:p>
            <a:r>
              <a:rPr lang="en-US" sz="1200" b="0" i="0" u="none" strike="noStrike" kern="1200" baseline="0" dirty="0" smtClean="0">
                <a:solidFill>
                  <a:schemeClr val="tx1"/>
                </a:solidFill>
                <a:latin typeface="+mn-lt"/>
                <a:ea typeface="+mn-ea"/>
                <a:cs typeface="+mn-cs"/>
              </a:rPr>
              <a:t>3G coverage while 6.1% have no 4G coverage.</a:t>
            </a:r>
          </a:p>
          <a:p>
            <a:r>
              <a:rPr lang="en-US" sz="1200" b="0" i="0" u="none" strike="noStrike" kern="1200" baseline="0" dirty="0" smtClean="0">
                <a:solidFill>
                  <a:schemeClr val="tx1"/>
                </a:solidFill>
                <a:latin typeface="+mn-lt"/>
                <a:ea typeface="+mn-ea"/>
                <a:cs typeface="+mn-cs"/>
              </a:rPr>
              <a:t>Consider most phones support both 3G and 4G, the devices</a:t>
            </a:r>
          </a:p>
          <a:p>
            <a:r>
              <a:rPr lang="en-US" sz="1200" b="0" i="0" u="none" strike="noStrike" kern="1200" baseline="0" dirty="0" smtClean="0">
                <a:solidFill>
                  <a:schemeClr val="tx1"/>
                </a:solidFill>
                <a:latin typeface="+mn-lt"/>
                <a:ea typeface="+mn-ea"/>
                <a:cs typeface="+mn-cs"/>
              </a:rPr>
              <a:t>can automatically switch to another better technology if the</a:t>
            </a:r>
          </a:p>
          <a:p>
            <a:r>
              <a:rPr lang="en-US" sz="1200" b="0" i="0" u="none" strike="noStrike" kern="1200" baseline="0" dirty="0" smtClean="0">
                <a:solidFill>
                  <a:schemeClr val="tx1"/>
                </a:solidFill>
                <a:latin typeface="+mn-lt"/>
                <a:ea typeface="+mn-ea"/>
                <a:cs typeface="+mn-cs"/>
              </a:rPr>
              <a:t>currently serving one is too weak. As a result, the serving</a:t>
            </a:r>
          </a:p>
          <a:p>
            <a:r>
              <a:rPr lang="en-US" sz="1200" b="0" i="0" u="none" strike="noStrike" kern="1200" baseline="0" dirty="0" err="1" smtClean="0">
                <a:solidFill>
                  <a:schemeClr val="tx1"/>
                </a:solidFill>
                <a:latin typeface="+mn-lt"/>
                <a:ea typeface="+mn-ea"/>
                <a:cs typeface="+mn-cs"/>
              </a:rPr>
              <a:t>Macrocell</a:t>
            </a:r>
            <a:r>
              <a:rPr lang="en-US" sz="1200" b="0" i="0" u="none" strike="noStrike" kern="1200" baseline="0" dirty="0" smtClean="0">
                <a:solidFill>
                  <a:schemeClr val="tx1"/>
                </a:solidFill>
                <a:latin typeface="+mn-lt"/>
                <a:ea typeface="+mn-ea"/>
                <a:cs typeface="+mn-cs"/>
              </a:rPr>
              <a:t> at one location depends both co-located 3G and</a:t>
            </a:r>
          </a:p>
          <a:p>
            <a:r>
              <a:rPr lang="en-US" sz="1200" b="0" i="0" u="none" strike="noStrike" kern="1200" baseline="0" dirty="0" smtClean="0">
                <a:solidFill>
                  <a:schemeClr val="tx1"/>
                </a:solidFill>
                <a:latin typeface="+mn-lt"/>
                <a:ea typeface="+mn-ea"/>
                <a:cs typeface="+mn-cs"/>
              </a:rPr>
              <a:t>4G radio signal strength. We thus define weak and strong</a:t>
            </a:r>
          </a:p>
          <a:p>
            <a:r>
              <a:rPr lang="en-US" sz="1200" b="0" i="0" u="none" strike="noStrike" kern="1200" baseline="0" dirty="0" smtClean="0">
                <a:solidFill>
                  <a:schemeClr val="tx1"/>
                </a:solidFill>
                <a:latin typeface="+mn-lt"/>
                <a:ea typeface="+mn-ea"/>
                <a:cs typeface="+mn-cs"/>
              </a:rPr>
              <a:t>thresholds and classify all the test spots into the following four</a:t>
            </a:r>
          </a:p>
          <a:p>
            <a:r>
              <a:rPr lang="en-US" sz="1200" b="0" i="0" u="none" strike="noStrike" kern="1200" baseline="0" dirty="0" smtClean="0">
                <a:solidFill>
                  <a:schemeClr val="tx1"/>
                </a:solidFill>
                <a:latin typeface="+mn-lt"/>
                <a:ea typeface="+mn-ea"/>
                <a:cs typeface="+mn-cs"/>
              </a:rPr>
              <a:t>coverage types: (1) Strong -zone (at least one strong): 3G,</a:t>
            </a:r>
          </a:p>
          <a:p>
            <a:r>
              <a:rPr lang="en-US" sz="1200" b="0" i="0" u="none" strike="noStrike" kern="1200" baseline="0" dirty="0" smtClean="0">
                <a:solidFill>
                  <a:schemeClr val="tx1"/>
                </a:solidFill>
                <a:latin typeface="+mn-lt"/>
                <a:ea typeface="+mn-ea"/>
                <a:cs typeface="+mn-cs"/>
              </a:rPr>
              <a:t>4G or both have their measured radio quality better than their</a:t>
            </a:r>
          </a:p>
          <a:p>
            <a:r>
              <a:rPr lang="en-US" sz="1200" b="0" i="0" u="none" strike="noStrike" kern="1200" baseline="0" dirty="0" smtClean="0">
                <a:solidFill>
                  <a:schemeClr val="tx1"/>
                </a:solidFill>
                <a:latin typeface="+mn-lt"/>
                <a:ea typeface="+mn-ea"/>
                <a:cs typeface="+mn-cs"/>
              </a:rPr>
              <a:t>strong thresholds (3G: -85dBm  and 4G: -95dBm ); (2) OK –zone</a:t>
            </a:r>
          </a:p>
          <a:p>
            <a:r>
              <a:rPr lang="en-US" sz="1200" b="0" i="0" u="none" strike="noStrike" kern="1200" baseline="0" dirty="0" smtClean="0">
                <a:solidFill>
                  <a:schemeClr val="tx1"/>
                </a:solidFill>
                <a:latin typeface="+mn-lt"/>
                <a:ea typeface="+mn-ea"/>
                <a:cs typeface="+mn-cs"/>
              </a:rPr>
              <a:t> (at least one OK): at least one has its radio quality larger than</a:t>
            </a:r>
          </a:p>
          <a:p>
            <a:r>
              <a:rPr lang="en-US" sz="1200" b="0" i="0" u="none" strike="noStrike" kern="1200" baseline="0" dirty="0" smtClean="0">
                <a:solidFill>
                  <a:schemeClr val="tx1"/>
                </a:solidFill>
                <a:latin typeface="+mn-lt"/>
                <a:ea typeface="+mn-ea"/>
                <a:cs typeface="+mn-cs"/>
              </a:rPr>
              <a:t>its weak threshold (3G: -105dBm and 4G: -110dBm ), but none</a:t>
            </a:r>
          </a:p>
          <a:p>
            <a:r>
              <a:rPr lang="en-US" sz="1200" b="0" i="0" u="none" strike="noStrike" kern="1200" baseline="0" dirty="0" smtClean="0">
                <a:solidFill>
                  <a:schemeClr val="tx1"/>
                </a:solidFill>
                <a:latin typeface="+mn-lt"/>
                <a:ea typeface="+mn-ea"/>
                <a:cs typeface="+mn-cs"/>
              </a:rPr>
              <a:t>is larger than its strong threshold; (3) Weak -zone (both weak):</a:t>
            </a:r>
          </a:p>
          <a:p>
            <a:r>
              <a:rPr lang="en-US" sz="1200" b="0" i="0" u="none" strike="noStrike" kern="1200" baseline="0" dirty="0" smtClean="0">
                <a:solidFill>
                  <a:schemeClr val="tx1"/>
                </a:solidFill>
                <a:latin typeface="+mn-lt"/>
                <a:ea typeface="+mn-ea"/>
                <a:cs typeface="+mn-cs"/>
              </a:rPr>
              <a:t>none of their radio quality is larger than their weak thresholds</a:t>
            </a:r>
          </a:p>
          <a:p>
            <a:r>
              <a:rPr lang="en-US" sz="1200" b="0" i="0" u="none" strike="noStrike" kern="1200" baseline="0" dirty="0" smtClean="0">
                <a:solidFill>
                  <a:schemeClr val="tx1"/>
                </a:solidFill>
                <a:latin typeface="+mn-lt"/>
                <a:ea typeface="+mn-ea"/>
                <a:cs typeface="+mn-cs"/>
              </a:rPr>
              <a:t>but is covered by at least one technology; and (4) Dead zone</a:t>
            </a:r>
          </a:p>
          <a:p>
            <a:r>
              <a:rPr lang="en-US" sz="1200" b="0" i="0" u="none" strike="noStrike" kern="1200" baseline="0" dirty="0" smtClean="0">
                <a:solidFill>
                  <a:schemeClr val="tx1"/>
                </a:solidFill>
                <a:latin typeface="+mn-lt"/>
                <a:ea typeface="+mn-ea"/>
                <a:cs typeface="+mn-cs"/>
              </a:rPr>
              <a:t>(uncovered in both): both has no coverage. Thresholds</a:t>
            </a:r>
          </a:p>
          <a:p>
            <a:r>
              <a:rPr lang="en-US" sz="1200" b="0" i="0" u="none" strike="noStrike" kern="1200" baseline="0" dirty="0" smtClean="0">
                <a:solidFill>
                  <a:schemeClr val="tx1"/>
                </a:solidFill>
                <a:latin typeface="+mn-lt"/>
                <a:ea typeface="+mn-ea"/>
                <a:cs typeface="+mn-cs"/>
              </a:rPr>
              <a:t>are determined by our experience and match with a large</a:t>
            </a:r>
          </a:p>
          <a:p>
            <a:r>
              <a:rPr lang="en-US" sz="1200" b="0" i="0" u="none" strike="noStrike" kern="1200" baseline="0" dirty="0" smtClean="0">
                <a:solidFill>
                  <a:schemeClr val="tx1"/>
                </a:solidFill>
                <a:latin typeface="+mn-lt"/>
                <a:ea typeface="+mn-ea"/>
                <a:cs typeface="+mn-cs"/>
              </a:rPr>
              <a:t>amount of prior measurement [25]. Roughly, they correspond</a:t>
            </a:r>
          </a:p>
          <a:p>
            <a:r>
              <a:rPr lang="en-US" sz="1200" b="0" i="0" u="none" strike="noStrike" kern="1200" baseline="0" dirty="0" smtClean="0">
                <a:solidFill>
                  <a:schemeClr val="tx1"/>
                </a:solidFill>
                <a:latin typeface="+mn-lt"/>
                <a:ea typeface="+mn-ea"/>
                <a:cs typeface="+mn-cs"/>
              </a:rPr>
              <a:t>to different signal bars on the phone: 0 (dead ), 1 (weak ), 2-</a:t>
            </a:r>
          </a:p>
          <a:p>
            <a:r>
              <a:rPr lang="en-US" sz="1200" b="0" i="0" u="none" strike="noStrike" kern="1200" baseline="0" dirty="0" smtClean="0">
                <a:solidFill>
                  <a:schemeClr val="tx1"/>
                </a:solidFill>
                <a:latin typeface="+mn-lt"/>
                <a:ea typeface="+mn-ea"/>
                <a:cs typeface="+mn-cs"/>
              </a:rPr>
              <a:t>3 (OK ), 3-4 (strong ). Figure 3c plots the histogram of four</a:t>
            </a:r>
          </a:p>
          <a:p>
            <a:r>
              <a:rPr lang="en-US" sz="1200" b="0" i="0" u="none" strike="noStrike" kern="1200" baseline="0" dirty="0" smtClean="0">
                <a:solidFill>
                  <a:schemeClr val="tx1"/>
                </a:solidFill>
                <a:latin typeface="+mn-lt"/>
                <a:ea typeface="+mn-ea"/>
                <a:cs typeface="+mn-cs"/>
              </a:rPr>
              <a:t>coverage types at all the test spots. Clearly, it is seen that while</a:t>
            </a:r>
          </a:p>
          <a:p>
            <a:r>
              <a:rPr lang="en-US" sz="1200" b="0" i="0" u="none" strike="noStrike" kern="1200" baseline="0" dirty="0" smtClean="0">
                <a:solidFill>
                  <a:schemeClr val="tx1"/>
                </a:solidFill>
                <a:latin typeface="+mn-lt"/>
                <a:ea typeface="+mn-ea"/>
                <a:cs typeface="+mn-cs"/>
              </a:rPr>
              <a:t>the indoor coverage is largely acceptable, a portion of places</a:t>
            </a:r>
          </a:p>
          <a:p>
            <a:r>
              <a:rPr lang="en-US" sz="1200" b="0" i="0" u="none" strike="noStrike" kern="1200" baseline="0" dirty="0" smtClean="0">
                <a:solidFill>
                  <a:schemeClr val="tx1"/>
                </a:solidFill>
                <a:latin typeface="+mn-lt"/>
                <a:ea typeface="+mn-ea"/>
                <a:cs typeface="+mn-cs"/>
              </a:rPr>
              <a:t>(22% in our tests) suffer from dead /weak  coverage: dead :</a:t>
            </a:r>
          </a:p>
          <a:p>
            <a:r>
              <a:rPr lang="en-US" sz="1200" b="0" i="0" u="none" strike="noStrike" kern="1200" baseline="0" dirty="0" smtClean="0">
                <a:solidFill>
                  <a:schemeClr val="tx1"/>
                </a:solidFill>
                <a:latin typeface="+mn-lt"/>
                <a:ea typeface="+mn-ea"/>
                <a:cs typeface="+mn-cs"/>
              </a:rPr>
              <a:t>5.5%, weak  (weaker 3G): 9.7%, weak  (weaker 4G): 7.2%.</a:t>
            </a:r>
            <a:endParaRPr lang="en-US" dirty="0"/>
          </a:p>
        </p:txBody>
      </p:sp>
      <p:sp>
        <p:nvSpPr>
          <p:cNvPr id="4" name="Slide Number Placeholder 3"/>
          <p:cNvSpPr>
            <a:spLocks noGrp="1"/>
          </p:cNvSpPr>
          <p:nvPr>
            <p:ph type="sldNum" sz="quarter" idx="10"/>
          </p:nvPr>
        </p:nvSpPr>
        <p:spPr/>
        <p:txBody>
          <a:bodyPr/>
          <a:lstStyle/>
          <a:p>
            <a:fld id="{0C3F0D24-CF08-7749-BA54-94547E6D1E8D}" type="slidenum">
              <a:rPr lang="en-US" smtClean="0"/>
              <a:t>11</a:t>
            </a:fld>
            <a:endParaRPr lang="en-US"/>
          </a:p>
        </p:txBody>
      </p:sp>
    </p:spTree>
    <p:extLst>
      <p:ext uri="{BB962C8B-B14F-4D97-AF65-F5344CB8AC3E}">
        <p14:creationId xmlns:p14="http://schemas.microsoft.com/office/powerpoint/2010/main" val="17306401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22%</a:t>
            </a:r>
            <a:r>
              <a:rPr lang="en-US" baseline="0" dirty="0" smtClean="0"/>
              <a:t> indoor environment have </a:t>
            </a:r>
            <a:r>
              <a:rPr lang="en-US" dirty="0" smtClean="0"/>
              <a:t>no/weak coverage.</a:t>
            </a:r>
            <a:r>
              <a:rPr lang="en-US" baseline="0" dirty="0" smtClean="0"/>
              <a:t> </a:t>
            </a:r>
          </a:p>
          <a:p>
            <a:r>
              <a:rPr lang="en-US" baseline="0" dirty="0" err="1" smtClean="0"/>
              <a:t>Femtocells</a:t>
            </a:r>
            <a:r>
              <a:rPr lang="en-US" baseline="0" dirty="0" smtClean="0"/>
              <a:t> could help in these scenarios. </a:t>
            </a:r>
            <a:endParaRPr lang="en-US" dirty="0"/>
          </a:p>
        </p:txBody>
      </p:sp>
      <p:sp>
        <p:nvSpPr>
          <p:cNvPr id="4" name="Slide Number Placeholder 3"/>
          <p:cNvSpPr>
            <a:spLocks noGrp="1"/>
          </p:cNvSpPr>
          <p:nvPr>
            <p:ph type="sldNum" sz="quarter" idx="10"/>
          </p:nvPr>
        </p:nvSpPr>
        <p:spPr/>
        <p:txBody>
          <a:bodyPr/>
          <a:lstStyle/>
          <a:p>
            <a:fld id="{0C3F0D24-CF08-7749-BA54-94547E6D1E8D}" type="slidenum">
              <a:rPr lang="en-US" smtClean="0"/>
              <a:t>12</a:t>
            </a:fld>
            <a:endParaRPr lang="en-US"/>
          </a:p>
        </p:txBody>
      </p:sp>
    </p:spTree>
    <p:extLst>
      <p:ext uri="{BB962C8B-B14F-4D97-AF65-F5344CB8AC3E}">
        <p14:creationId xmlns:p14="http://schemas.microsoft.com/office/powerpoint/2010/main" val="20770004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although </a:t>
            </a:r>
            <a:r>
              <a:rPr lang="en-US" sz="1200" b="0" i="0" u="none" strike="noStrike" kern="1200" baseline="0" dirty="0" err="1" smtClean="0">
                <a:solidFill>
                  <a:schemeClr val="tx1"/>
                </a:solidFill>
                <a:latin typeface="+mn-lt"/>
                <a:ea typeface="+mn-ea"/>
                <a:cs typeface="+mn-cs"/>
              </a:rPr>
              <a:t>Femtocells</a:t>
            </a:r>
            <a:r>
              <a:rPr lang="en-US" sz="1200" b="0" i="0" u="none" strike="noStrike" kern="1200" baseline="0" dirty="0" smtClean="0">
                <a:solidFill>
                  <a:schemeClr val="tx1"/>
                </a:solidFill>
                <a:latin typeface="+mn-lt"/>
                <a:ea typeface="+mn-ea"/>
                <a:cs typeface="+mn-cs"/>
              </a:rPr>
              <a:t> are highly desirable at dead /weak  coverage spots, we find that not all </a:t>
            </a:r>
            <a:r>
              <a:rPr lang="en-US" sz="1200" b="0" i="0" u="none" strike="noStrike" kern="1200" baseline="0" dirty="0" err="1" smtClean="0">
                <a:solidFill>
                  <a:schemeClr val="tx1"/>
                </a:solidFill>
                <a:latin typeface="+mn-lt"/>
                <a:ea typeface="+mn-ea"/>
                <a:cs typeface="+mn-cs"/>
              </a:rPr>
              <a:t>Femtocell</a:t>
            </a:r>
            <a:r>
              <a:rPr lang="en-US" sz="1200" b="0" i="0" u="none" strike="noStrike" kern="1200" baseline="0" dirty="0" smtClean="0">
                <a:solidFill>
                  <a:schemeClr val="tx1"/>
                </a:solidFill>
                <a:latin typeface="+mn-lt"/>
                <a:ea typeface="+mn-ea"/>
                <a:cs typeface="+mn-cs"/>
              </a:rPr>
              <a:t> deployment can succeed</a:t>
            </a:r>
          </a:p>
          <a:p>
            <a:r>
              <a:rPr lang="en-US" sz="1200" b="0" i="0" u="none" strike="noStrike" kern="1200" baseline="0" dirty="0" smtClean="0">
                <a:solidFill>
                  <a:schemeClr val="tx1"/>
                </a:solidFill>
                <a:latin typeface="+mn-lt"/>
                <a:ea typeface="+mn-ea"/>
                <a:cs typeface="+mn-cs"/>
              </a:rPr>
              <a:t>at these places. </a:t>
            </a:r>
          </a:p>
          <a:p>
            <a:r>
              <a:rPr lang="en-US" sz="1200" b="0" i="0" u="none" strike="noStrike" kern="1200" baseline="0" dirty="0" smtClean="0">
                <a:solidFill>
                  <a:schemeClr val="tx1"/>
                </a:solidFill>
                <a:latin typeface="+mn-lt"/>
                <a:ea typeface="+mn-ea"/>
                <a:cs typeface="+mn-cs"/>
              </a:rPr>
              <a:t>In a test with 20 dead /weak coverage spots, </a:t>
            </a:r>
            <a:r>
              <a:rPr lang="en-US" sz="1200" b="0" i="0" u="none" strike="noStrike" kern="1200" baseline="0" dirty="0" err="1" smtClean="0">
                <a:solidFill>
                  <a:schemeClr val="tx1"/>
                </a:solidFill>
                <a:latin typeface="+mn-lt"/>
                <a:ea typeface="+mn-ea"/>
                <a:cs typeface="+mn-cs"/>
              </a:rPr>
              <a:t>femtocells</a:t>
            </a:r>
            <a:r>
              <a:rPr lang="en-US" sz="1200" b="0" i="0" u="none" strike="noStrike" kern="1200" baseline="0" dirty="0" smtClean="0">
                <a:solidFill>
                  <a:schemeClr val="tx1"/>
                </a:solidFill>
                <a:latin typeface="+mn-lt"/>
                <a:ea typeface="+mn-ea"/>
                <a:cs typeface="+mn-cs"/>
              </a:rPr>
              <a:t> can’t work at 30-40% spots.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It is because the current </a:t>
            </a:r>
            <a:r>
              <a:rPr lang="en-US" sz="1200" b="0" i="0" u="none" strike="noStrike" kern="1200" baseline="0" dirty="0" err="1" smtClean="0">
                <a:solidFill>
                  <a:schemeClr val="tx1"/>
                </a:solidFill>
                <a:latin typeface="+mn-lt"/>
                <a:ea typeface="+mn-ea"/>
                <a:cs typeface="+mn-cs"/>
              </a:rPr>
              <a:t>Femtocell</a:t>
            </a:r>
            <a:r>
              <a:rPr lang="en-US" sz="1200" b="0" i="0" u="none" strike="noStrike" kern="1200" baseline="0" dirty="0" smtClean="0">
                <a:solidFill>
                  <a:schemeClr val="tx1"/>
                </a:solidFill>
                <a:latin typeface="+mn-lt"/>
                <a:ea typeface="+mn-ea"/>
                <a:cs typeface="+mn-cs"/>
              </a:rPr>
              <a:t> registration practice requires GPS information to report its location. </a:t>
            </a:r>
          </a:p>
          <a:p>
            <a:r>
              <a:rPr lang="en-US" sz="1200" b="0" i="0" u="none" strike="noStrike" kern="1200" baseline="0" dirty="0" smtClean="0">
                <a:solidFill>
                  <a:schemeClr val="tx1"/>
                </a:solidFill>
                <a:latin typeface="+mn-lt"/>
                <a:ea typeface="+mn-ea"/>
                <a:cs typeface="+mn-cs"/>
              </a:rPr>
              <a:t>It aims to help operators to manage </a:t>
            </a:r>
            <a:r>
              <a:rPr lang="en-US" sz="1200" b="0" i="0" u="none" strike="noStrike" kern="1200" baseline="0" dirty="0" err="1" smtClean="0">
                <a:solidFill>
                  <a:schemeClr val="tx1"/>
                </a:solidFill>
                <a:latin typeface="+mn-lt"/>
                <a:ea typeface="+mn-ea"/>
                <a:cs typeface="+mn-cs"/>
              </a:rPr>
              <a:t>femtocells</a:t>
            </a:r>
            <a:r>
              <a:rPr lang="en-US" sz="1200" b="0" i="0" u="none" strike="noStrike" kern="1200" baseline="0" dirty="0" smtClean="0">
                <a:solidFill>
                  <a:schemeClr val="tx1"/>
                </a:solidFill>
                <a:latin typeface="+mn-lt"/>
                <a:ea typeface="+mn-ea"/>
                <a:cs typeface="+mn-cs"/>
              </a:rPr>
              <a:t> (to know how many </a:t>
            </a:r>
            <a:r>
              <a:rPr lang="en-US" sz="1200" b="0" i="0" u="none" strike="noStrike" kern="1200" baseline="0" dirty="0" err="1" smtClean="0">
                <a:solidFill>
                  <a:schemeClr val="tx1"/>
                </a:solidFill>
                <a:latin typeface="+mn-lt"/>
                <a:ea typeface="+mn-ea"/>
                <a:cs typeface="+mn-cs"/>
              </a:rPr>
              <a:t>femtocells</a:t>
            </a:r>
            <a:r>
              <a:rPr lang="en-US" sz="1200" b="0" i="0" u="none" strike="noStrike" kern="1200" baseline="0" dirty="0" smtClean="0">
                <a:solidFill>
                  <a:schemeClr val="tx1"/>
                </a:solidFill>
                <a:latin typeface="+mn-lt"/>
                <a:ea typeface="+mn-ea"/>
                <a:cs typeface="+mn-cs"/>
              </a:rPr>
              <a:t> are deployed around their </a:t>
            </a:r>
            <a:r>
              <a:rPr lang="en-US" sz="1200" b="0" i="0" u="none" strike="noStrike" kern="1200" baseline="0" dirty="0" err="1" smtClean="0">
                <a:solidFill>
                  <a:schemeClr val="tx1"/>
                </a:solidFill>
                <a:latin typeface="+mn-lt"/>
                <a:ea typeface="+mn-ea"/>
                <a:cs typeface="+mn-cs"/>
              </a:rPr>
              <a:t>macrocells</a:t>
            </a:r>
            <a:r>
              <a:rPr lang="en-US" sz="1200" b="0" i="0" u="none" strike="noStrike" kern="1200" baseline="0" dirty="0" smtClean="0">
                <a:solidFill>
                  <a:schemeClr val="tx1"/>
                </a:solidFill>
                <a:latin typeface="+mn-lt"/>
                <a:ea typeface="+mn-ea"/>
                <a:cs typeface="+mn-cs"/>
              </a:rPr>
              <a:t>). </a:t>
            </a:r>
          </a:p>
          <a:p>
            <a:r>
              <a:rPr lang="en-US" sz="1200" b="0" i="0" u="none" strike="noStrike" kern="1200" baseline="0" dirty="0" smtClean="0">
                <a:solidFill>
                  <a:schemeClr val="tx1"/>
                </a:solidFill>
                <a:latin typeface="+mn-lt"/>
                <a:ea typeface="+mn-ea"/>
                <a:cs typeface="+mn-cs"/>
              </a:rPr>
              <a:t>However, it is not hard to understand that most weak/no coverage areas do not have valid GPS info. </a:t>
            </a:r>
          </a:p>
          <a:p>
            <a:r>
              <a:rPr lang="en-US" sz="1200" b="0" i="0" u="none" strike="noStrike" kern="1200" baseline="0" dirty="0" smtClean="0">
                <a:solidFill>
                  <a:schemeClr val="tx1"/>
                </a:solidFill>
                <a:latin typeface="+mn-lt"/>
                <a:ea typeface="+mn-ea"/>
                <a:cs typeface="+mn-cs"/>
              </a:rPr>
              <a:t>This limits its usage and effects in real world. </a:t>
            </a: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t>
            </a: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In one</a:t>
            </a:r>
          </a:p>
          <a:p>
            <a:r>
              <a:rPr lang="en-US" sz="1200" b="0" i="0" u="none" strike="noStrike" kern="1200" baseline="0" dirty="0" err="1" smtClean="0">
                <a:solidFill>
                  <a:schemeClr val="tx1"/>
                </a:solidFill>
                <a:latin typeface="+mn-lt"/>
                <a:ea typeface="+mn-ea"/>
                <a:cs typeface="+mn-cs"/>
              </a:rPr>
              <a:t>testbed</a:t>
            </a:r>
            <a:r>
              <a:rPr lang="en-US" sz="1200" b="0" i="0" u="none" strike="noStrike" kern="1200" baseline="0" dirty="0" smtClean="0">
                <a:solidFill>
                  <a:schemeClr val="tx1"/>
                </a:solidFill>
                <a:latin typeface="+mn-lt"/>
                <a:ea typeface="+mn-ea"/>
                <a:cs typeface="+mn-cs"/>
              </a:rPr>
              <a:t> with 20 dead /weak  coverage spots, we find that 6</a:t>
            </a:r>
          </a:p>
          <a:p>
            <a:r>
              <a:rPr lang="en-US" sz="1200" b="0" i="0" u="none" strike="noStrike" kern="1200" baseline="0" dirty="0" smtClean="0">
                <a:solidFill>
                  <a:schemeClr val="tx1"/>
                </a:solidFill>
                <a:latin typeface="+mn-lt"/>
                <a:ea typeface="+mn-ea"/>
                <a:cs typeface="+mn-cs"/>
              </a:rPr>
              <a:t>spots never obtain GPS information, and 2 spots occasionally</a:t>
            </a:r>
          </a:p>
          <a:p>
            <a:r>
              <a:rPr lang="en-US" sz="1200" b="0" i="0" u="none" strike="noStrike" kern="1200" baseline="0" dirty="0" smtClean="0">
                <a:solidFill>
                  <a:schemeClr val="tx1"/>
                </a:solidFill>
                <a:latin typeface="+mn-lt"/>
                <a:ea typeface="+mn-ea"/>
                <a:cs typeface="+mn-cs"/>
              </a:rPr>
              <a:t>receive valid GPS information. Registration fails in 30-40%</a:t>
            </a:r>
          </a:p>
          <a:p>
            <a:r>
              <a:rPr lang="en-US" sz="1200" b="0" i="0" u="none" strike="noStrike" kern="1200" baseline="0" dirty="0" smtClean="0">
                <a:solidFill>
                  <a:schemeClr val="tx1"/>
                </a:solidFill>
                <a:latin typeface="+mn-lt"/>
                <a:ea typeface="+mn-ea"/>
                <a:cs typeface="+mn-cs"/>
              </a:rPr>
              <a:t>cases with dead /weak  coverage and succeeds at the all spots</a:t>
            </a:r>
          </a:p>
          <a:p>
            <a:r>
              <a:rPr lang="en-US" sz="1200" b="0" i="0" u="none" strike="noStrike" kern="1200" baseline="0" dirty="0" smtClean="0">
                <a:solidFill>
                  <a:schemeClr val="tx1"/>
                </a:solidFill>
                <a:latin typeface="+mn-lt"/>
                <a:ea typeface="+mn-ea"/>
                <a:cs typeface="+mn-cs"/>
              </a:rPr>
              <a:t>with OK /strong  coverage.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problem is rooted in the current </a:t>
            </a:r>
            <a:r>
              <a:rPr lang="en-US" sz="1200" b="0" i="0" u="none" strike="noStrike" kern="1200" baseline="0" dirty="0" err="1" smtClean="0">
                <a:solidFill>
                  <a:schemeClr val="tx1"/>
                </a:solidFill>
                <a:latin typeface="+mn-lt"/>
                <a:ea typeface="+mn-ea"/>
                <a:cs typeface="+mn-cs"/>
              </a:rPr>
              <a:t>Femtocell</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registration practice which reports its address solely depending</a:t>
            </a:r>
          </a:p>
          <a:p>
            <a:r>
              <a:rPr lang="en-US" sz="1200" b="0" i="0" u="none" strike="noStrike" kern="1200" baseline="0" dirty="0" smtClean="0">
                <a:solidFill>
                  <a:schemeClr val="tx1"/>
                </a:solidFill>
                <a:latin typeface="+mn-lt"/>
                <a:ea typeface="+mn-ea"/>
                <a:cs typeface="+mn-cs"/>
              </a:rPr>
              <a:t>on GPS signals, which are not available at all the spots.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This is not hard to understand.</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GPS information is usually unavailable at certain complicated</a:t>
            </a:r>
          </a:p>
          <a:p>
            <a:r>
              <a:rPr lang="en-US" sz="1200" b="0" i="0" u="none" strike="noStrike" kern="1200" baseline="0" dirty="0" smtClean="0">
                <a:solidFill>
                  <a:schemeClr val="tx1"/>
                </a:solidFill>
                <a:latin typeface="+mn-lt"/>
                <a:ea typeface="+mn-ea"/>
                <a:cs typeface="+mn-cs"/>
              </a:rPr>
              <a:t>indoor environment, such as at the basement floor or around</a:t>
            </a:r>
          </a:p>
          <a:p>
            <a:r>
              <a:rPr lang="en-US" sz="1200" b="0" i="0" u="none" strike="noStrike" kern="1200" baseline="0" dirty="0" smtClean="0">
                <a:solidFill>
                  <a:schemeClr val="tx1"/>
                </a:solidFill>
                <a:latin typeface="+mn-lt"/>
                <a:ea typeface="+mn-ea"/>
                <a:cs typeface="+mn-cs"/>
              </a:rPr>
              <a:t>the corner/obstacles. This coincides with the dead /weak</a:t>
            </a:r>
          </a:p>
          <a:p>
            <a:r>
              <a:rPr lang="en-US" sz="1200" b="0" i="0" u="none" strike="noStrike" kern="1200" baseline="0" dirty="0" smtClean="0">
                <a:solidFill>
                  <a:schemeClr val="tx1"/>
                </a:solidFill>
                <a:latin typeface="+mn-lt"/>
                <a:ea typeface="+mn-ea"/>
                <a:cs typeface="+mn-cs"/>
              </a:rPr>
              <a:t> radio coverage. Ironically, such failures are exactly against one major intention to deploy </a:t>
            </a:r>
            <a:r>
              <a:rPr lang="en-US" sz="1200" b="0" i="0" u="none" strike="noStrike" kern="1200" baseline="0" dirty="0" err="1" smtClean="0">
                <a:solidFill>
                  <a:schemeClr val="tx1"/>
                </a:solidFill>
                <a:latin typeface="+mn-lt"/>
                <a:ea typeface="+mn-ea"/>
                <a:cs typeface="+mn-cs"/>
              </a:rPr>
              <a:t>Femto</a:t>
            </a:r>
            <a:r>
              <a:rPr lang="en-US" sz="1200" b="0" i="0" u="none" strike="noStrike" kern="1200" baseline="0" dirty="0" smtClean="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0C3F0D24-CF08-7749-BA54-94547E6D1E8D}" type="slidenum">
              <a:rPr lang="en-US" smtClean="0"/>
              <a:t>13</a:t>
            </a:fld>
            <a:endParaRPr lang="en-US"/>
          </a:p>
        </p:txBody>
      </p:sp>
    </p:spTree>
    <p:extLst>
      <p:ext uri="{BB962C8B-B14F-4D97-AF65-F5344CB8AC3E}">
        <p14:creationId xmlns:p14="http://schemas.microsoft.com/office/powerpoint/2010/main" val="2435658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Deploy </a:t>
            </a:r>
            <a:r>
              <a:rPr lang="en-US" dirty="0" err="1" smtClean="0"/>
              <a:t>Femtocells</a:t>
            </a:r>
            <a:r>
              <a:rPr lang="en-US" dirty="0" smtClean="0"/>
              <a:t> at different areas</a:t>
            </a:r>
            <a:r>
              <a:rPr lang="en-US" baseline="0" dirty="0" smtClean="0"/>
              <a:t> with </a:t>
            </a:r>
            <a:r>
              <a:rPr lang="en-US" dirty="0" smtClean="0"/>
              <a:t>strong/ok/weak/dead coverage</a:t>
            </a:r>
          </a:p>
          <a:p>
            <a:pPr marL="0" indent="0">
              <a:buNone/>
            </a:pPr>
            <a:endParaRPr lang="en-US" dirty="0" smtClean="0"/>
          </a:p>
          <a:p>
            <a:r>
              <a:rPr lang="en-US" dirty="0" smtClean="0"/>
              <a:t>We</a:t>
            </a:r>
            <a:r>
              <a:rPr lang="en-US" baseline="0" dirty="0" smtClean="0"/>
              <a:t> run data </a:t>
            </a:r>
            <a:r>
              <a:rPr lang="en-US" dirty="0" smtClean="0"/>
              <a:t>services (</a:t>
            </a:r>
            <a:r>
              <a:rPr lang="en-US" dirty="0" err="1" smtClean="0"/>
              <a:t>speedtest</a:t>
            </a:r>
            <a:r>
              <a:rPr lang="en-US" dirty="0" smtClean="0"/>
              <a:t>) at different hours of a day</a:t>
            </a:r>
          </a:p>
          <a:p>
            <a:pPr lvl="1"/>
            <a:r>
              <a:rPr lang="en-US" dirty="0" smtClean="0"/>
              <a:t>speed and latency</a:t>
            </a:r>
          </a:p>
          <a:p>
            <a:endParaRPr lang="en-US" dirty="0" smtClean="0"/>
          </a:p>
          <a:p>
            <a:endParaRPr lang="en-US" dirty="0" smtClean="0"/>
          </a:p>
          <a:p>
            <a:r>
              <a:rPr lang="en-US" dirty="0" smtClean="0"/>
              <a:t>%IP backhaul: not a bottleneck</a:t>
            </a:r>
          </a:p>
          <a:p>
            <a:pPr lvl="1"/>
            <a:r>
              <a:rPr lang="en-US" dirty="0" smtClean="0"/>
              <a:t>Campus (80-100Mbps), Home (10-25Mbps)</a:t>
            </a:r>
          </a:p>
          <a:p>
            <a:endParaRPr lang="en-US" dirty="0"/>
          </a:p>
        </p:txBody>
      </p:sp>
      <p:sp>
        <p:nvSpPr>
          <p:cNvPr id="4" name="Slide Number Placeholder 3"/>
          <p:cNvSpPr>
            <a:spLocks noGrp="1"/>
          </p:cNvSpPr>
          <p:nvPr>
            <p:ph type="sldNum" sz="quarter" idx="10"/>
          </p:nvPr>
        </p:nvSpPr>
        <p:spPr/>
        <p:txBody>
          <a:bodyPr/>
          <a:lstStyle/>
          <a:p>
            <a:fld id="{0C3F0D24-CF08-7749-BA54-94547E6D1E8D}" type="slidenum">
              <a:rPr lang="en-US" smtClean="0"/>
              <a:t>14</a:t>
            </a:fld>
            <a:endParaRPr lang="en-US"/>
          </a:p>
        </p:txBody>
      </p:sp>
    </p:spTree>
    <p:extLst>
      <p:ext uri="{BB962C8B-B14F-4D97-AF65-F5344CB8AC3E}">
        <p14:creationId xmlns:p14="http://schemas.microsoft.com/office/powerpoint/2010/main" val="20804003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 In our</a:t>
            </a:r>
          </a:p>
          <a:p>
            <a:r>
              <a:rPr lang="en-US" sz="1200" b="0" i="0" u="none" strike="noStrike" kern="1200" baseline="0" dirty="0" smtClean="0">
                <a:solidFill>
                  <a:schemeClr val="tx1"/>
                </a:solidFill>
                <a:latin typeface="+mn-lt"/>
                <a:ea typeface="+mn-ea"/>
                <a:cs typeface="+mn-cs"/>
              </a:rPr>
              <a:t>tests, </a:t>
            </a:r>
            <a:r>
              <a:rPr lang="en-US" sz="1200" b="0" i="0" u="none" strike="noStrike" kern="1200" baseline="0" dirty="0" err="1" smtClean="0">
                <a:solidFill>
                  <a:schemeClr val="tx1"/>
                </a:solidFill>
                <a:latin typeface="+mn-lt"/>
                <a:ea typeface="+mn-ea"/>
                <a:cs typeface="+mn-cs"/>
              </a:rPr>
              <a:t>Femtocells</a:t>
            </a:r>
            <a:r>
              <a:rPr lang="en-US" sz="1200" b="0" i="0" u="none" strike="noStrike" kern="1200" baseline="0" dirty="0" smtClean="0">
                <a:solidFill>
                  <a:schemeClr val="tx1"/>
                </a:solidFill>
                <a:latin typeface="+mn-lt"/>
                <a:ea typeface="+mn-ea"/>
                <a:cs typeface="+mn-cs"/>
              </a:rPr>
              <a:t> yield lower peak speed than 3G </a:t>
            </a:r>
            <a:r>
              <a:rPr lang="en-US" sz="1200" b="0" i="0" u="none" strike="noStrike" kern="1200" baseline="0" dirty="0" err="1" smtClean="0">
                <a:solidFill>
                  <a:schemeClr val="tx1"/>
                </a:solidFill>
                <a:latin typeface="+mn-lt"/>
                <a:ea typeface="+mn-ea"/>
                <a:cs typeface="+mn-cs"/>
              </a:rPr>
              <a:t>Macrocells</a:t>
            </a:r>
            <a:r>
              <a:rPr lang="en-US" sz="1200" b="0" i="0" u="none" strike="noStrike" kern="1200" baseline="0" dirty="0" smtClean="0">
                <a:solidFill>
                  <a:schemeClr val="tx1"/>
                </a:solidFill>
                <a:latin typeface="+mn-lt"/>
                <a:ea typeface="+mn-ea"/>
                <a:cs typeface="+mn-cs"/>
              </a:rPr>
              <a:t>.</a:t>
            </a:r>
          </a:p>
          <a:p>
            <a:r>
              <a:rPr lang="en-US" sz="1200" b="0" i="0" u="none" strike="noStrike" kern="1200" baseline="0" dirty="0" smtClean="0">
                <a:solidFill>
                  <a:schemeClr val="tx1"/>
                </a:solidFill>
                <a:latin typeface="+mn-lt"/>
                <a:ea typeface="+mn-ea"/>
                <a:cs typeface="+mn-cs"/>
              </a:rPr>
              <a:t>Even using the same 3G technology, </a:t>
            </a:r>
            <a:r>
              <a:rPr lang="en-US" sz="1200" b="0" i="0" u="none" strike="noStrike" kern="1200" baseline="0" dirty="0" err="1" smtClean="0">
                <a:solidFill>
                  <a:schemeClr val="tx1"/>
                </a:solidFill>
                <a:latin typeface="+mn-lt"/>
                <a:ea typeface="+mn-ea"/>
                <a:cs typeface="+mn-cs"/>
              </a:rPr>
              <a:t>Femtocells</a:t>
            </a:r>
            <a:r>
              <a:rPr lang="en-US" sz="1200" b="0" i="0" u="none" strike="noStrike" kern="1200" baseline="0" dirty="0" smtClean="0">
                <a:solidFill>
                  <a:schemeClr val="tx1"/>
                </a:solidFill>
                <a:latin typeface="+mn-lt"/>
                <a:ea typeface="+mn-ea"/>
                <a:cs typeface="+mn-cs"/>
              </a:rPr>
              <a:t> support up</a:t>
            </a:r>
          </a:p>
          <a:p>
            <a:r>
              <a:rPr lang="en-US" sz="1200" b="0" i="0" u="none" strike="noStrike" kern="1200" baseline="0" dirty="0" smtClean="0">
                <a:solidFill>
                  <a:schemeClr val="tx1"/>
                </a:solidFill>
                <a:latin typeface="+mn-lt"/>
                <a:ea typeface="+mn-ea"/>
                <a:cs typeface="+mn-cs"/>
              </a:rPr>
              <a:t>to 9.2Mbps, smaller than the maximum speed observed in</a:t>
            </a:r>
          </a:p>
          <a:p>
            <a:r>
              <a:rPr lang="en-US" sz="1200" b="0" i="0" u="none" strike="noStrike" kern="1200" baseline="0" dirty="0" smtClean="0">
                <a:solidFill>
                  <a:schemeClr val="tx1"/>
                </a:solidFill>
                <a:latin typeface="+mn-lt"/>
                <a:ea typeface="+mn-ea"/>
                <a:cs typeface="+mn-cs"/>
              </a:rPr>
              <a:t>3G </a:t>
            </a:r>
            <a:r>
              <a:rPr lang="en-US" sz="1200" b="0" i="0" u="none" strike="noStrike" kern="1200" baseline="0" dirty="0" err="1" smtClean="0">
                <a:solidFill>
                  <a:schemeClr val="tx1"/>
                </a:solidFill>
                <a:latin typeface="+mn-lt"/>
                <a:ea typeface="+mn-ea"/>
                <a:cs typeface="+mn-cs"/>
              </a:rPr>
              <a:t>Macrocells</a:t>
            </a:r>
            <a:r>
              <a:rPr lang="en-US" sz="1200" b="0" i="0" u="none" strike="noStrike" kern="1200" baseline="0" dirty="0" smtClean="0">
                <a:solidFill>
                  <a:schemeClr val="tx1"/>
                </a:solidFill>
                <a:latin typeface="+mn-lt"/>
                <a:ea typeface="+mn-ea"/>
                <a:cs typeface="+mn-cs"/>
              </a:rPr>
              <a:t> (11.5 </a:t>
            </a:r>
            <a:r>
              <a:rPr lang="en-US" sz="1200" b="0" i="0" u="none" strike="noStrike" kern="1200" baseline="0" dirty="0" err="1" smtClean="0">
                <a:solidFill>
                  <a:schemeClr val="tx1"/>
                </a:solidFill>
                <a:latin typeface="+mn-lt"/>
                <a:ea typeface="+mn-ea"/>
                <a:cs typeface="+mn-cs"/>
              </a:rPr>
              <a:t>Mpbs</a:t>
            </a:r>
            <a:r>
              <a:rPr lang="en-US" sz="1200" b="0" i="0" u="none" strike="noStrike" kern="1200" baseline="0" dirty="0" smtClean="0">
                <a:solidFill>
                  <a:schemeClr val="tx1"/>
                </a:solidFill>
                <a:latin typeface="+mn-lt"/>
                <a:ea typeface="+mn-ea"/>
                <a:cs typeface="+mn-cs"/>
              </a:rPr>
              <a:t>). Moreover, actual data speed</a:t>
            </a:r>
          </a:p>
          <a:p>
            <a:r>
              <a:rPr lang="en-US" sz="1200" b="0" i="0" u="none" strike="noStrike" kern="1200" baseline="0" dirty="0" smtClean="0">
                <a:solidFill>
                  <a:schemeClr val="tx1"/>
                </a:solidFill>
                <a:latin typeface="+mn-lt"/>
                <a:ea typeface="+mn-ea"/>
                <a:cs typeface="+mn-cs"/>
              </a:rPr>
              <a:t>vibrates more intensively in a larger scope (see 25th, 75th</a:t>
            </a:r>
          </a:p>
          <a:p>
            <a:r>
              <a:rPr lang="en-US" sz="1200" b="0" i="0" u="none" strike="noStrike" kern="1200" baseline="0" dirty="0" smtClean="0">
                <a:solidFill>
                  <a:schemeClr val="tx1"/>
                </a:solidFill>
                <a:latin typeface="+mn-lt"/>
                <a:ea typeface="+mn-ea"/>
                <a:cs typeface="+mn-cs"/>
              </a:rPr>
              <a:t>percentiles). We compare the CDF of downlink speed using</a:t>
            </a:r>
          </a:p>
          <a:p>
            <a:r>
              <a:rPr lang="en-US" sz="1200" b="0" i="0" u="none" strike="noStrike" kern="1200" baseline="0" dirty="0" smtClean="0">
                <a:solidFill>
                  <a:schemeClr val="tx1"/>
                </a:solidFill>
                <a:latin typeface="+mn-lt"/>
                <a:ea typeface="+mn-ea"/>
                <a:cs typeface="+mn-cs"/>
              </a:rPr>
              <a:t>3G </a:t>
            </a:r>
            <a:r>
              <a:rPr lang="en-US" sz="1200" b="0" i="0" u="none" strike="noStrike" kern="1200" baseline="0" dirty="0" err="1" smtClean="0">
                <a:solidFill>
                  <a:schemeClr val="tx1"/>
                </a:solidFill>
                <a:latin typeface="+mn-lt"/>
                <a:ea typeface="+mn-ea"/>
                <a:cs typeface="+mn-cs"/>
              </a:rPr>
              <a:t>Femtocells</a:t>
            </a:r>
            <a:r>
              <a:rPr lang="en-US" sz="1200" b="0" i="0" u="none" strike="noStrike" kern="1200" baseline="0" dirty="0" smtClean="0">
                <a:solidFill>
                  <a:schemeClr val="tx1"/>
                </a:solidFill>
                <a:latin typeface="+mn-lt"/>
                <a:ea typeface="+mn-ea"/>
                <a:cs typeface="+mn-cs"/>
              </a:rPr>
              <a:t> and 3G </a:t>
            </a:r>
            <a:r>
              <a:rPr lang="en-US" sz="1200" b="0" i="0" u="none" strike="noStrike" kern="1200" baseline="0" dirty="0" err="1" smtClean="0">
                <a:solidFill>
                  <a:schemeClr val="tx1"/>
                </a:solidFill>
                <a:latin typeface="+mn-lt"/>
                <a:ea typeface="+mn-ea"/>
                <a:cs typeface="+mn-cs"/>
              </a:rPr>
              <a:t>Macrocells</a:t>
            </a:r>
            <a:r>
              <a:rPr lang="en-US" sz="1200" b="0" i="0" u="none" strike="noStrike" kern="1200" baseline="0" dirty="0" smtClean="0">
                <a:solidFill>
                  <a:schemeClr val="tx1"/>
                </a:solidFill>
                <a:latin typeface="+mn-lt"/>
                <a:ea typeface="+mn-ea"/>
                <a:cs typeface="+mn-cs"/>
              </a:rPr>
              <a:t> in good settings (with</a:t>
            </a:r>
          </a:p>
          <a:p>
            <a:r>
              <a:rPr lang="en-US" sz="1200" b="0" i="0" u="none" strike="noStrike" kern="1200" baseline="0" dirty="0" smtClean="0">
                <a:solidFill>
                  <a:schemeClr val="tx1"/>
                </a:solidFill>
                <a:latin typeface="+mn-lt"/>
                <a:ea typeface="+mn-ea"/>
                <a:cs typeface="+mn-cs"/>
              </a:rPr>
              <a:t>Good  coverage during non-busy hours, around 8AM, 20PM-</a:t>
            </a:r>
          </a:p>
          <a:p>
            <a:r>
              <a:rPr lang="en-US" sz="1200" b="0" i="0" u="none" strike="noStrike" kern="1200" baseline="0" dirty="0" smtClean="0">
                <a:solidFill>
                  <a:schemeClr val="tx1"/>
                </a:solidFill>
                <a:latin typeface="+mn-lt"/>
                <a:ea typeface="+mn-ea"/>
                <a:cs typeface="+mn-cs"/>
              </a:rPr>
              <a:t>22PM) in Figure 4d. The speed via </a:t>
            </a:r>
            <a:r>
              <a:rPr lang="en-US" sz="1200" b="0" i="0" u="none" strike="noStrike" kern="1200" baseline="0" dirty="0" err="1" smtClean="0">
                <a:solidFill>
                  <a:schemeClr val="tx1"/>
                </a:solidFill>
                <a:latin typeface="+mn-lt"/>
                <a:ea typeface="+mn-ea"/>
                <a:cs typeface="+mn-cs"/>
              </a:rPr>
              <a:t>Femtocells</a:t>
            </a:r>
            <a:r>
              <a:rPr lang="en-US" sz="1200" b="0" i="0" u="none" strike="noStrike" kern="1200" baseline="0" dirty="0" smtClean="0">
                <a:solidFill>
                  <a:schemeClr val="tx1"/>
                </a:solidFill>
                <a:latin typeface="+mn-lt"/>
                <a:ea typeface="+mn-ea"/>
                <a:cs typeface="+mn-cs"/>
              </a:rPr>
              <a:t> is much lower</a:t>
            </a:r>
          </a:p>
          <a:p>
            <a:r>
              <a:rPr lang="en-US" sz="1200" b="0" i="0" u="none" strike="noStrike" kern="1200" baseline="0" dirty="0" smtClean="0">
                <a:solidFill>
                  <a:schemeClr val="tx1"/>
                </a:solidFill>
                <a:latin typeface="+mn-lt"/>
                <a:ea typeface="+mn-ea"/>
                <a:cs typeface="+mn-cs"/>
              </a:rPr>
              <a:t>than expected. Data speed using 3G </a:t>
            </a:r>
            <a:r>
              <a:rPr lang="en-US" sz="1200" b="0" i="0" u="none" strike="noStrike" kern="1200" baseline="0" dirty="0" err="1" smtClean="0">
                <a:solidFill>
                  <a:schemeClr val="tx1"/>
                </a:solidFill>
                <a:latin typeface="+mn-lt"/>
                <a:ea typeface="+mn-ea"/>
                <a:cs typeface="+mn-cs"/>
              </a:rPr>
              <a:t>Macrocells</a:t>
            </a:r>
            <a:r>
              <a:rPr lang="en-US" sz="1200" b="0" i="0" u="none" strike="noStrike" kern="1200" baseline="0" dirty="0" smtClean="0">
                <a:solidFill>
                  <a:schemeClr val="tx1"/>
                </a:solidFill>
                <a:latin typeface="+mn-lt"/>
                <a:ea typeface="+mn-ea"/>
                <a:cs typeface="+mn-cs"/>
              </a:rPr>
              <a:t> is larger than</a:t>
            </a:r>
          </a:p>
          <a:p>
            <a:r>
              <a:rPr lang="en-US" sz="1200" b="0" i="0" u="none" strike="noStrike" kern="1200" baseline="0" dirty="0" smtClean="0">
                <a:solidFill>
                  <a:schemeClr val="tx1"/>
                </a:solidFill>
                <a:latin typeface="+mn-lt"/>
                <a:ea typeface="+mn-ea"/>
                <a:cs typeface="+mn-cs"/>
              </a:rPr>
              <a:t>6Mbps in 72% cases, whereas the speed via </a:t>
            </a:r>
            <a:r>
              <a:rPr lang="en-US" sz="1200" b="0" i="0" u="none" strike="noStrike" kern="1200" baseline="0" dirty="0" err="1" smtClean="0">
                <a:solidFill>
                  <a:schemeClr val="tx1"/>
                </a:solidFill>
                <a:latin typeface="+mn-lt"/>
                <a:ea typeface="+mn-ea"/>
                <a:cs typeface="+mn-cs"/>
              </a:rPr>
              <a:t>Femtocells</a:t>
            </a:r>
            <a:r>
              <a:rPr lang="en-US" sz="1200" b="0" i="0" u="none" strike="noStrike" kern="1200" baseline="0" dirty="0" smtClean="0">
                <a:solidFill>
                  <a:schemeClr val="tx1"/>
                </a:solidFill>
                <a:latin typeface="+mn-lt"/>
                <a:ea typeface="+mn-ea"/>
                <a:cs typeface="+mn-cs"/>
              </a:rPr>
              <a:t> is</a:t>
            </a:r>
          </a:p>
          <a:p>
            <a:r>
              <a:rPr lang="en-US" sz="1200" b="0" i="0" u="none" strike="noStrike" kern="1200" baseline="0" dirty="0" smtClean="0">
                <a:solidFill>
                  <a:schemeClr val="tx1"/>
                </a:solidFill>
                <a:latin typeface="+mn-lt"/>
                <a:ea typeface="+mn-ea"/>
                <a:cs typeface="+mn-cs"/>
              </a:rPr>
              <a:t>smaller than 6Mbps in 60% cases and is even smaller than</a:t>
            </a:r>
          </a:p>
          <a:p>
            <a:r>
              <a:rPr lang="en-US" sz="1200" b="0" i="0" u="none" strike="noStrike" kern="1200" baseline="0" dirty="0" smtClean="0">
                <a:solidFill>
                  <a:schemeClr val="tx1"/>
                </a:solidFill>
                <a:latin typeface="+mn-lt"/>
                <a:ea typeface="+mn-ea"/>
                <a:cs typeface="+mn-cs"/>
              </a:rPr>
              <a:t>2Mbps in 21% tests.</a:t>
            </a:r>
            <a:endParaRPr lang="en-US" dirty="0"/>
          </a:p>
        </p:txBody>
      </p:sp>
      <p:sp>
        <p:nvSpPr>
          <p:cNvPr id="4" name="Slide Number Placeholder 3"/>
          <p:cNvSpPr>
            <a:spLocks noGrp="1"/>
          </p:cNvSpPr>
          <p:nvPr>
            <p:ph type="sldNum" sz="quarter" idx="10"/>
          </p:nvPr>
        </p:nvSpPr>
        <p:spPr/>
        <p:txBody>
          <a:bodyPr/>
          <a:lstStyle/>
          <a:p>
            <a:fld id="{0C3F0D24-CF08-7749-BA54-94547E6D1E8D}" type="slidenum">
              <a:rPr lang="en-US" smtClean="0"/>
              <a:t>17</a:t>
            </a:fld>
            <a:endParaRPr lang="en-US"/>
          </a:p>
        </p:txBody>
      </p:sp>
    </p:spTree>
    <p:extLst>
      <p:ext uri="{BB962C8B-B14F-4D97-AF65-F5344CB8AC3E}">
        <p14:creationId xmlns:p14="http://schemas.microsoft.com/office/powerpoint/2010/main" val="9077689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we compare </a:t>
            </a:r>
            <a:r>
              <a:rPr lang="en-US" dirty="0" err="1" smtClean="0"/>
              <a:t>femtocell</a:t>
            </a:r>
            <a:r>
              <a:rPr lang="en-US" baseline="0" dirty="0" smtClean="0"/>
              <a:t> speed with 3G </a:t>
            </a:r>
            <a:r>
              <a:rPr lang="en-US" baseline="0" dirty="0" err="1" smtClean="0"/>
              <a:t>Macrocell</a:t>
            </a:r>
            <a:r>
              <a:rPr lang="en-US" baseline="0" dirty="0" smtClean="0"/>
              <a:t>, we find that </a:t>
            </a:r>
            <a:r>
              <a:rPr lang="en-US" sz="1200" b="0" i="0" u="none" strike="noStrike" kern="1200" baseline="0" dirty="0" err="1" smtClean="0">
                <a:solidFill>
                  <a:schemeClr val="tx1"/>
                </a:solidFill>
                <a:latin typeface="+mn-lt"/>
                <a:ea typeface="+mn-ea"/>
                <a:cs typeface="+mn-cs"/>
              </a:rPr>
              <a:t>Femtocells</a:t>
            </a:r>
            <a:r>
              <a:rPr lang="en-US" sz="1200" b="0" i="0" u="none" strike="noStrike" kern="1200" baseline="0" dirty="0" smtClean="0">
                <a:solidFill>
                  <a:schemeClr val="tx1"/>
                </a:solidFill>
                <a:latin typeface="+mn-lt"/>
                <a:ea typeface="+mn-ea"/>
                <a:cs typeface="+mn-cs"/>
              </a:rPr>
              <a:t> yield lower peak speed than 3G </a:t>
            </a:r>
            <a:r>
              <a:rPr lang="en-US" sz="1200" b="0" i="0" u="none" strike="noStrike" kern="1200" baseline="0" dirty="0" err="1" smtClean="0">
                <a:solidFill>
                  <a:schemeClr val="tx1"/>
                </a:solidFill>
                <a:latin typeface="+mn-lt"/>
                <a:ea typeface="+mn-ea"/>
                <a:cs typeface="+mn-cs"/>
              </a:rPr>
              <a:t>Macrocells</a:t>
            </a:r>
            <a:r>
              <a:rPr lang="en-US" sz="1200" b="0" i="0" u="none" strike="noStrike" kern="1200" baseline="0" dirty="0" smtClean="0">
                <a:solidFill>
                  <a:schemeClr val="tx1"/>
                </a:solidFill>
                <a:latin typeface="+mn-lt"/>
                <a:ea typeface="+mn-ea"/>
                <a:cs typeface="+mn-cs"/>
              </a:rPr>
              <a:t>.</a:t>
            </a:r>
          </a:p>
          <a:p>
            <a:r>
              <a:rPr lang="en-US" sz="1200" b="0" i="0" u="none" strike="noStrike" kern="1200" baseline="0" dirty="0" smtClean="0">
                <a:solidFill>
                  <a:schemeClr val="tx1"/>
                </a:solidFill>
                <a:latin typeface="+mn-lt"/>
                <a:ea typeface="+mn-ea"/>
                <a:cs typeface="+mn-cs"/>
              </a:rPr>
              <a:t>Even using the same 3G technology, </a:t>
            </a:r>
            <a:r>
              <a:rPr lang="en-US" sz="1200" b="0" i="0" u="none" strike="noStrike" kern="1200" baseline="0" dirty="0" err="1" smtClean="0">
                <a:solidFill>
                  <a:schemeClr val="tx1"/>
                </a:solidFill>
                <a:latin typeface="+mn-lt"/>
                <a:ea typeface="+mn-ea"/>
                <a:cs typeface="+mn-cs"/>
              </a:rPr>
              <a:t>Femtocells</a:t>
            </a:r>
            <a:r>
              <a:rPr lang="en-US" sz="1200" b="0" i="0" u="none" strike="noStrike" kern="1200" baseline="0" dirty="0" smtClean="0">
                <a:solidFill>
                  <a:schemeClr val="tx1"/>
                </a:solidFill>
                <a:latin typeface="+mn-lt"/>
                <a:ea typeface="+mn-ea"/>
                <a:cs typeface="+mn-cs"/>
              </a:rPr>
              <a:t> support up</a:t>
            </a:r>
          </a:p>
          <a:p>
            <a:r>
              <a:rPr lang="en-US" sz="1200" b="0" i="0" u="none" strike="noStrike" kern="1200" baseline="0" dirty="0" smtClean="0">
                <a:solidFill>
                  <a:schemeClr val="tx1"/>
                </a:solidFill>
                <a:latin typeface="+mn-lt"/>
                <a:ea typeface="+mn-ea"/>
                <a:cs typeface="+mn-cs"/>
              </a:rPr>
              <a:t>to 9.2Mbps, smaller than the maximum speed observed in</a:t>
            </a:r>
          </a:p>
          <a:p>
            <a:r>
              <a:rPr lang="en-US" sz="1200" b="0" i="0" u="none" strike="noStrike" kern="1200" baseline="0" dirty="0" smtClean="0">
                <a:solidFill>
                  <a:schemeClr val="tx1"/>
                </a:solidFill>
                <a:latin typeface="+mn-lt"/>
                <a:ea typeface="+mn-ea"/>
                <a:cs typeface="+mn-cs"/>
              </a:rPr>
              <a:t>3G </a:t>
            </a:r>
            <a:r>
              <a:rPr lang="en-US" sz="1200" b="0" i="0" u="none" strike="noStrike" kern="1200" baseline="0" dirty="0" err="1" smtClean="0">
                <a:solidFill>
                  <a:schemeClr val="tx1"/>
                </a:solidFill>
                <a:latin typeface="+mn-lt"/>
                <a:ea typeface="+mn-ea"/>
                <a:cs typeface="+mn-cs"/>
              </a:rPr>
              <a:t>Macrocells</a:t>
            </a:r>
            <a:r>
              <a:rPr lang="en-US" sz="1200" b="0" i="0" u="none" strike="noStrike" kern="1200" baseline="0" dirty="0" smtClean="0">
                <a:solidFill>
                  <a:schemeClr val="tx1"/>
                </a:solidFill>
                <a:latin typeface="+mn-lt"/>
                <a:ea typeface="+mn-ea"/>
                <a:cs typeface="+mn-cs"/>
              </a:rPr>
              <a:t> (11.5 </a:t>
            </a:r>
            <a:r>
              <a:rPr lang="en-US" sz="1200" b="0" i="0" u="none" strike="noStrike" kern="1200" baseline="0" dirty="0" err="1" smtClean="0">
                <a:solidFill>
                  <a:schemeClr val="tx1"/>
                </a:solidFill>
                <a:latin typeface="+mn-lt"/>
                <a:ea typeface="+mn-ea"/>
                <a:cs typeface="+mn-cs"/>
              </a:rPr>
              <a:t>Mpbs</a:t>
            </a:r>
            <a:r>
              <a:rPr lang="en-US" sz="1200" b="0" i="0" u="none" strike="noStrike" kern="1200" baseline="0" dirty="0" smtClean="0">
                <a:solidFill>
                  <a:schemeClr val="tx1"/>
                </a:solidFill>
                <a:latin typeface="+mn-lt"/>
                <a:ea typeface="+mn-ea"/>
                <a:cs typeface="+mn-cs"/>
              </a:rPr>
              <a:t>). </a:t>
            </a:r>
          </a:p>
          <a:p>
            <a:r>
              <a:rPr lang="en-US" sz="1200" b="0" i="0" u="none" strike="noStrike" kern="1200" baseline="0" dirty="0" smtClean="0">
                <a:solidFill>
                  <a:schemeClr val="tx1"/>
                </a:solidFill>
                <a:latin typeface="+mn-lt"/>
                <a:ea typeface="+mn-ea"/>
                <a:cs typeface="+mn-cs"/>
              </a:rPr>
              <a:t>We compare its CDF and the speed via </a:t>
            </a:r>
            <a:r>
              <a:rPr lang="en-US" sz="1200" b="0" i="0" u="none" strike="noStrike" kern="1200" baseline="0" dirty="0" err="1" smtClean="0">
                <a:solidFill>
                  <a:schemeClr val="tx1"/>
                </a:solidFill>
                <a:latin typeface="+mn-lt"/>
                <a:ea typeface="+mn-ea"/>
                <a:cs typeface="+mn-cs"/>
              </a:rPr>
              <a:t>Femtocells</a:t>
            </a:r>
            <a:r>
              <a:rPr lang="en-US" sz="1200" b="0" i="0" u="none" strike="noStrike" kern="1200" baseline="0" dirty="0" smtClean="0">
                <a:solidFill>
                  <a:schemeClr val="tx1"/>
                </a:solidFill>
                <a:latin typeface="+mn-lt"/>
                <a:ea typeface="+mn-ea"/>
                <a:cs typeface="+mn-cs"/>
              </a:rPr>
              <a:t> is much lower</a:t>
            </a:r>
          </a:p>
          <a:p>
            <a:r>
              <a:rPr lang="en-US" sz="1200" b="0" i="0" u="none" strike="noStrike" kern="1200" baseline="0" dirty="0" smtClean="0">
                <a:solidFill>
                  <a:schemeClr val="tx1"/>
                </a:solidFill>
                <a:latin typeface="+mn-lt"/>
                <a:ea typeface="+mn-ea"/>
                <a:cs typeface="+mn-cs"/>
              </a:rPr>
              <a:t>than expected. It has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Data speed using 3G </a:t>
            </a:r>
            <a:r>
              <a:rPr lang="en-US" sz="1200" b="0" i="0" u="none" strike="noStrike" kern="1200" baseline="0" dirty="0" err="1" smtClean="0">
                <a:solidFill>
                  <a:schemeClr val="tx1"/>
                </a:solidFill>
                <a:latin typeface="+mn-lt"/>
                <a:ea typeface="+mn-ea"/>
                <a:cs typeface="+mn-cs"/>
              </a:rPr>
              <a:t>Macrocells</a:t>
            </a:r>
            <a:r>
              <a:rPr lang="en-US" sz="1200" b="0" i="0" u="none" strike="noStrike" kern="1200" baseline="0" dirty="0" smtClean="0">
                <a:solidFill>
                  <a:schemeClr val="tx1"/>
                </a:solidFill>
                <a:latin typeface="+mn-lt"/>
                <a:ea typeface="+mn-ea"/>
                <a:cs typeface="+mn-cs"/>
              </a:rPr>
              <a:t> is larger than 6Mbps in 72% cases, whereas the speed via </a:t>
            </a:r>
            <a:r>
              <a:rPr lang="en-US" sz="1200" b="0" i="0" u="none" strike="noStrike" kern="1200" baseline="0" dirty="0" err="1" smtClean="0">
                <a:solidFill>
                  <a:schemeClr val="tx1"/>
                </a:solidFill>
                <a:latin typeface="+mn-lt"/>
                <a:ea typeface="+mn-ea"/>
                <a:cs typeface="+mn-cs"/>
              </a:rPr>
              <a:t>Femtocells</a:t>
            </a:r>
            <a:r>
              <a:rPr lang="en-US" sz="1200" b="0" i="0" u="none" strike="noStrike" kern="1200" baseline="0" dirty="0" smtClean="0">
                <a:solidFill>
                  <a:schemeClr val="tx1"/>
                </a:solidFill>
                <a:latin typeface="+mn-lt"/>
                <a:ea typeface="+mn-ea"/>
                <a:cs typeface="+mn-cs"/>
              </a:rPr>
              <a:t> is smaller than 6Mbps in 60% cases and is even smaller than  2Mbps in 21% tests.</a:t>
            </a:r>
            <a:endParaRPr lang="en-US" dirty="0" smtClean="0"/>
          </a:p>
          <a:p>
            <a:endParaRPr lang="en-US" dirty="0"/>
          </a:p>
        </p:txBody>
      </p:sp>
      <p:sp>
        <p:nvSpPr>
          <p:cNvPr id="4" name="Slide Number Placeholder 3"/>
          <p:cNvSpPr>
            <a:spLocks noGrp="1"/>
          </p:cNvSpPr>
          <p:nvPr>
            <p:ph type="sldNum" sz="quarter" idx="10"/>
          </p:nvPr>
        </p:nvSpPr>
        <p:spPr/>
        <p:txBody>
          <a:bodyPr/>
          <a:lstStyle/>
          <a:p>
            <a:fld id="{0C3F0D24-CF08-7749-BA54-94547E6D1E8D}" type="slidenum">
              <a:rPr lang="en-US" smtClean="0"/>
              <a:t>18</a:t>
            </a:fld>
            <a:endParaRPr lang="en-US"/>
          </a:p>
        </p:txBody>
      </p:sp>
    </p:spTree>
    <p:extLst>
      <p:ext uri="{BB962C8B-B14F-4D97-AF65-F5344CB8AC3E}">
        <p14:creationId xmlns:p14="http://schemas.microsoft.com/office/powerpoint/2010/main" val="9787794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Scatter</a:t>
            </a:r>
            <a:r>
              <a:rPr lang="en-US" baseline="0" dirty="0" smtClean="0"/>
              <a:t>plot of xxx</a:t>
            </a:r>
            <a:endParaRPr lang="en-US" dirty="0"/>
          </a:p>
        </p:txBody>
      </p:sp>
      <p:sp>
        <p:nvSpPr>
          <p:cNvPr id="4" name="Slide Number Placeholder 3"/>
          <p:cNvSpPr>
            <a:spLocks noGrp="1"/>
          </p:cNvSpPr>
          <p:nvPr>
            <p:ph type="sldNum" sz="quarter" idx="10"/>
          </p:nvPr>
        </p:nvSpPr>
        <p:spPr/>
        <p:txBody>
          <a:bodyPr/>
          <a:lstStyle/>
          <a:p>
            <a:fld id="{0C3F0D24-CF08-7749-BA54-94547E6D1E8D}" type="slidenum">
              <a:rPr lang="en-US" smtClean="0"/>
              <a:t>19</a:t>
            </a:fld>
            <a:endParaRPr lang="en-US"/>
          </a:p>
        </p:txBody>
      </p:sp>
    </p:spTree>
    <p:extLst>
      <p:ext uri="{BB962C8B-B14F-4D97-AF65-F5344CB8AC3E}">
        <p14:creationId xmlns:p14="http://schemas.microsoft.com/office/powerpoint/2010/main" val="29931923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This</a:t>
            </a:r>
            <a:r>
              <a:rPr lang="en-US" baseline="0" dirty="0" smtClean="0"/>
              <a:t> is a first piece of work </a:t>
            </a:r>
            <a:endParaRPr lang="en-US" dirty="0"/>
          </a:p>
        </p:txBody>
      </p:sp>
      <p:sp>
        <p:nvSpPr>
          <p:cNvPr id="4" name="Slide Number Placeholder 3"/>
          <p:cNvSpPr>
            <a:spLocks noGrp="1"/>
          </p:cNvSpPr>
          <p:nvPr>
            <p:ph type="sldNum" sz="quarter" idx="10"/>
          </p:nvPr>
        </p:nvSpPr>
        <p:spPr/>
        <p:txBody>
          <a:bodyPr/>
          <a:lstStyle/>
          <a:p>
            <a:fld id="{0C3F0D24-CF08-7749-BA54-94547E6D1E8D}" type="slidenum">
              <a:rPr lang="en-US" smtClean="0"/>
              <a:t>23</a:t>
            </a:fld>
            <a:endParaRPr lang="en-US"/>
          </a:p>
        </p:txBody>
      </p:sp>
    </p:spTree>
    <p:extLst>
      <p:ext uri="{BB962C8B-B14F-4D97-AF65-F5344CB8AC3E}">
        <p14:creationId xmlns:p14="http://schemas.microsoft.com/office/powerpoint/2010/main" val="2080400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IDLE: cell reselection (disconnect-connect)</a:t>
            </a:r>
          </a:p>
          <a:p>
            <a:r>
              <a:rPr lang="en-US" sz="1200" dirty="0" smtClean="0"/>
              <a:t>F</a:t>
            </a:r>
            <a:r>
              <a:rPr lang="en-US" sz="1200" dirty="0" smtClean="0">
                <a:sym typeface="Wingdings"/>
              </a:rPr>
              <a:t>M </a:t>
            </a:r>
            <a:r>
              <a:rPr lang="en-US" sz="1200" dirty="0" smtClean="0"/>
              <a:t>Voice: Handoff </a:t>
            </a:r>
          </a:p>
          <a:p>
            <a:r>
              <a:rPr lang="en-US" sz="1200" dirty="0" smtClean="0"/>
              <a:t>					(Radio bearer reconfiguration) </a:t>
            </a:r>
          </a:p>
          <a:p>
            <a:endParaRPr lang="en-US" sz="1200" dirty="0" smtClean="0"/>
          </a:p>
          <a:p>
            <a:endParaRPr lang="en-US" dirty="0"/>
          </a:p>
        </p:txBody>
      </p:sp>
      <p:sp>
        <p:nvSpPr>
          <p:cNvPr id="4" name="Slide Number Placeholder 3"/>
          <p:cNvSpPr>
            <a:spLocks noGrp="1"/>
          </p:cNvSpPr>
          <p:nvPr>
            <p:ph type="sldNum" sz="quarter" idx="10"/>
          </p:nvPr>
        </p:nvSpPr>
        <p:spPr/>
        <p:txBody>
          <a:bodyPr/>
          <a:lstStyle/>
          <a:p>
            <a:fld id="{0C3F0D24-CF08-7749-BA54-94547E6D1E8D}" type="slidenum">
              <a:rPr lang="en-US" smtClean="0"/>
              <a:t>25</a:t>
            </a:fld>
            <a:endParaRPr lang="en-US"/>
          </a:p>
        </p:txBody>
      </p:sp>
    </p:spTree>
    <p:extLst>
      <p:ext uri="{BB962C8B-B14F-4D97-AF65-F5344CB8AC3E}">
        <p14:creationId xmlns:p14="http://schemas.microsoft.com/office/powerpoint/2010/main" val="3875877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 us start with our motivation. </a:t>
            </a:r>
          </a:p>
          <a:p>
            <a:r>
              <a:rPr lang="en-US" baseline="0" dirty="0" smtClean="0"/>
              <a:t>		%</a:t>
            </a:r>
            <a:r>
              <a:rPr lang="en-US" dirty="0" err="1" smtClean="0"/>
              <a:t>Femtocells</a:t>
            </a:r>
            <a:r>
              <a:rPr lang="en-US" dirty="0" smtClean="0"/>
              <a:t> are small</a:t>
            </a:r>
            <a:r>
              <a:rPr lang="en-US" baseline="0" dirty="0" smtClean="0"/>
              <a:t>, low-power base stations which are used to augment the traditional cellular networks.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This</a:t>
            </a:r>
            <a:r>
              <a:rPr lang="en-US" baseline="0" dirty="0" smtClean="0"/>
              <a:t> is a traditional cellular network.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It has two parts: base stations at the forefront and the core network backhaul.</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Through deploying a large number of base stations (also called </a:t>
            </a:r>
            <a:r>
              <a:rPr lang="en-US" baseline="0" dirty="0" err="1" smtClean="0"/>
              <a:t>macrocells</a:t>
            </a:r>
            <a:r>
              <a:rPr lang="en-US" baseline="0" dirty="0" smtClean="0"/>
              <a:t>) in different areas,  operators provide wireless access to mobile devices everywhere. </a:t>
            </a:r>
          </a:p>
          <a:p>
            <a:endParaRPr lang="en-US" dirty="0" smtClean="0"/>
          </a:p>
        </p:txBody>
      </p:sp>
      <p:sp>
        <p:nvSpPr>
          <p:cNvPr id="4" name="Slide Number Placeholder 3"/>
          <p:cNvSpPr>
            <a:spLocks noGrp="1"/>
          </p:cNvSpPr>
          <p:nvPr>
            <p:ph type="sldNum" sz="quarter" idx="10"/>
          </p:nvPr>
        </p:nvSpPr>
        <p:spPr/>
        <p:txBody>
          <a:bodyPr/>
          <a:lstStyle/>
          <a:p>
            <a:fld id="{0C3F0D24-CF08-7749-BA54-94547E6D1E8D}" type="slidenum">
              <a:rPr lang="en-US" smtClean="0"/>
              <a:t>2</a:t>
            </a:fld>
            <a:endParaRPr lang="en-US"/>
          </a:p>
        </p:txBody>
      </p:sp>
    </p:spTree>
    <p:extLst>
      <p:ext uri="{BB962C8B-B14F-4D97-AF65-F5344CB8AC3E}">
        <p14:creationId xmlns:p14="http://schemas.microsoft.com/office/powerpoint/2010/main" val="28200008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 We run data services in F! M walking experiments. We</a:t>
            </a:r>
          </a:p>
          <a:p>
            <a:r>
              <a:rPr lang="en-US" sz="1200" b="0" i="0" u="none" strike="noStrike" kern="1200" baseline="0" dirty="0" smtClean="0">
                <a:solidFill>
                  <a:schemeClr val="tx1"/>
                </a:solidFill>
                <a:latin typeface="+mn-lt"/>
                <a:ea typeface="+mn-ea"/>
                <a:cs typeface="+mn-cs"/>
              </a:rPr>
              <a:t>first use constant-rate (say, 1Mbps) UDP traffic. Figure 8</a:t>
            </a:r>
          </a:p>
          <a:p>
            <a:r>
              <a:rPr lang="en-US" sz="1200" b="0" i="0" u="none" strike="noStrike" kern="1200" baseline="0" dirty="0" smtClean="0">
                <a:solidFill>
                  <a:schemeClr val="tx1"/>
                </a:solidFill>
                <a:latin typeface="+mn-lt"/>
                <a:ea typeface="+mn-ea"/>
                <a:cs typeface="+mn-cs"/>
              </a:rPr>
              <a:t>gives three illustrative traces which represent three symptoms</a:t>
            </a:r>
          </a:p>
          <a:p>
            <a:r>
              <a:rPr lang="en-US" sz="1200" b="0" i="0" u="none" strike="noStrike" kern="1200" baseline="0" dirty="0" smtClean="0">
                <a:solidFill>
                  <a:schemeClr val="tx1"/>
                </a:solidFill>
                <a:latin typeface="+mn-lt"/>
                <a:ea typeface="+mn-ea"/>
                <a:cs typeface="+mn-cs"/>
              </a:rPr>
              <a:t>observed in our experiments: one suspension (top), one suspension</a:t>
            </a:r>
          </a:p>
          <a:p>
            <a:r>
              <a:rPr lang="en-US" sz="1200" b="0" i="0" u="none" strike="noStrike" kern="1200" baseline="0" dirty="0" smtClean="0">
                <a:solidFill>
                  <a:schemeClr val="tx1"/>
                </a:solidFill>
                <a:latin typeface="+mn-lt"/>
                <a:ea typeface="+mn-ea"/>
                <a:cs typeface="+mn-cs"/>
              </a:rPr>
              <a:t>with additional throughput slump ahead (middle) and</a:t>
            </a:r>
          </a:p>
          <a:p>
            <a:r>
              <a:rPr lang="en-US" sz="1200" b="0" i="0" u="none" strike="noStrike" kern="1200" baseline="0" dirty="0" smtClean="0">
                <a:solidFill>
                  <a:schemeClr val="tx1"/>
                </a:solidFill>
                <a:latin typeface="+mn-lt"/>
                <a:ea typeface="+mn-ea"/>
                <a:cs typeface="+mn-cs"/>
              </a:rPr>
              <a:t>two or more suspensions (bottom). First, data freezes when the</a:t>
            </a:r>
          </a:p>
          <a:p>
            <a:r>
              <a:rPr lang="en-US" sz="1200" b="0" i="0" u="none" strike="noStrike" kern="1200" baseline="0" dirty="0" smtClean="0">
                <a:solidFill>
                  <a:schemeClr val="tx1"/>
                </a:solidFill>
                <a:latin typeface="+mn-lt"/>
                <a:ea typeface="+mn-ea"/>
                <a:cs typeface="+mn-cs"/>
              </a:rPr>
              <a:t>radio bearer is down; at least one suspension is observed in</a:t>
            </a:r>
          </a:p>
          <a:p>
            <a:r>
              <a:rPr lang="en-US" sz="1200" b="0" i="0" u="none" strike="noStrike" kern="1200" baseline="0" dirty="0" smtClean="0">
                <a:solidFill>
                  <a:schemeClr val="tx1"/>
                </a:solidFill>
                <a:latin typeface="+mn-lt"/>
                <a:ea typeface="+mn-ea"/>
                <a:cs typeface="+mn-cs"/>
              </a:rPr>
              <a:t>all the tests. Second, prior to data suspension, data throughput</a:t>
            </a:r>
          </a:p>
          <a:p>
            <a:r>
              <a:rPr lang="en-US" sz="1200" b="0" i="0" u="none" strike="noStrike" kern="1200" baseline="0" dirty="0" smtClean="0">
                <a:solidFill>
                  <a:schemeClr val="tx1"/>
                </a:solidFill>
                <a:latin typeface="+mn-lt"/>
                <a:ea typeface="+mn-ea"/>
                <a:cs typeface="+mn-cs"/>
              </a:rPr>
              <a:t>may quickly shrinks to a small value (in this example, 23-</a:t>
            </a:r>
          </a:p>
          <a:p>
            <a:r>
              <a:rPr lang="en-US" sz="1200" b="0" i="0" u="none" strike="noStrike" kern="1200" baseline="0" dirty="0" smtClean="0">
                <a:solidFill>
                  <a:schemeClr val="tx1"/>
                </a:solidFill>
                <a:latin typeface="+mn-lt"/>
                <a:ea typeface="+mn-ea"/>
                <a:cs typeface="+mn-cs"/>
              </a:rPr>
              <a:t>87Kbps) due to lousy radio connection before it is released,</a:t>
            </a:r>
          </a:p>
          <a:p>
            <a:r>
              <a:rPr lang="en-US" sz="1200" b="0" i="0" u="none" strike="noStrike" kern="1200" baseline="0" dirty="0" smtClean="0">
                <a:solidFill>
                  <a:schemeClr val="tx1"/>
                </a:solidFill>
                <a:latin typeface="+mn-lt"/>
                <a:ea typeface="+mn-ea"/>
                <a:cs typeface="+mn-cs"/>
              </a:rPr>
              <a:t>in most tests. Third, two or more suspensions are observed in</a:t>
            </a:r>
          </a:p>
          <a:p>
            <a:r>
              <a:rPr lang="en-US" sz="1200" b="0" i="0" u="none" strike="noStrike" kern="1200" baseline="0" dirty="0" smtClean="0">
                <a:solidFill>
                  <a:schemeClr val="tx1"/>
                </a:solidFill>
                <a:latin typeface="+mn-lt"/>
                <a:ea typeface="+mn-ea"/>
                <a:cs typeface="+mn-cs"/>
              </a:rPr>
              <a:t>some tests. This is caused by RRC oscillation (explained in</a:t>
            </a:r>
          </a:p>
          <a:p>
            <a:r>
              <a:rPr lang="en-US" sz="1200" b="0" i="0" u="none" strike="noStrike" kern="1200" baseline="0" dirty="0" smtClean="0">
                <a:solidFill>
                  <a:schemeClr val="tx1"/>
                </a:solidFill>
                <a:latin typeface="+mn-lt"/>
                <a:ea typeface="+mn-ea"/>
                <a:cs typeface="+mn-cs"/>
              </a:rPr>
              <a:t>F8) in the current mobility support. Suspensions can happen</a:t>
            </a:r>
          </a:p>
          <a:p>
            <a:r>
              <a:rPr lang="en-US" sz="1200" b="0" i="0" u="none" strike="noStrike" kern="1200" baseline="0" dirty="0" smtClean="0">
                <a:solidFill>
                  <a:schemeClr val="tx1"/>
                </a:solidFill>
                <a:latin typeface="+mn-lt"/>
                <a:ea typeface="+mn-ea"/>
                <a:cs typeface="+mn-cs"/>
              </a:rPr>
              <a:t>many times at some place, e.g. , at the </a:t>
            </a:r>
            <a:r>
              <a:rPr lang="en-US" sz="1200" b="0" i="0" u="none" strike="noStrike" kern="1200" baseline="0" dirty="0" err="1" smtClean="0">
                <a:solidFill>
                  <a:schemeClr val="tx1"/>
                </a:solidFill>
                <a:latin typeface="+mn-lt"/>
                <a:ea typeface="+mn-ea"/>
                <a:cs typeface="+mn-cs"/>
              </a:rPr>
              <a:t>Femtocell</a:t>
            </a:r>
            <a:r>
              <a:rPr lang="en-US" sz="1200" b="0" i="0" u="none" strike="noStrike" kern="1200" baseline="0" dirty="0" smtClean="0">
                <a:solidFill>
                  <a:schemeClr val="tx1"/>
                </a:solidFill>
                <a:latin typeface="+mn-lt"/>
                <a:ea typeface="+mn-ea"/>
                <a:cs typeface="+mn-cs"/>
              </a:rPr>
              <a:t> edge with</a:t>
            </a:r>
          </a:p>
          <a:p>
            <a:r>
              <a:rPr lang="en-US" sz="1200" b="0" i="0" u="none" strike="noStrike" kern="1200" baseline="0" dirty="0" smtClean="0">
                <a:solidFill>
                  <a:schemeClr val="tx1"/>
                </a:solidFill>
                <a:latin typeface="+mn-lt"/>
                <a:ea typeface="+mn-ea"/>
                <a:cs typeface="+mn-cs"/>
              </a:rPr>
              <a:t>weak </a:t>
            </a:r>
            <a:r>
              <a:rPr lang="en-US" sz="1200" b="0" i="0" u="none" strike="noStrike" kern="1200" baseline="0" dirty="0" err="1" smtClean="0">
                <a:solidFill>
                  <a:schemeClr val="tx1"/>
                </a:solidFill>
                <a:latin typeface="+mn-lt"/>
                <a:ea typeface="+mn-ea"/>
                <a:cs typeface="+mn-cs"/>
              </a:rPr>
              <a:t>Macrocell</a:t>
            </a:r>
            <a:r>
              <a:rPr lang="en-US" sz="1200" b="0" i="0" u="none" strike="noStrike" kern="1200" baseline="0" dirty="0" smtClean="0">
                <a:solidFill>
                  <a:schemeClr val="tx1"/>
                </a:solidFill>
                <a:latin typeface="+mn-lt"/>
                <a:ea typeface="+mn-ea"/>
                <a:cs typeface="+mn-cs"/>
              </a:rPr>
              <a:t> coverage.</a:t>
            </a: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Figure 9 shows the CDF of the impact time, excluding</a:t>
            </a:r>
          </a:p>
          <a:p>
            <a:r>
              <a:rPr lang="en-US" sz="1200" b="0" i="0" u="none" strike="noStrike" kern="1200" baseline="0" dirty="0" smtClean="0">
                <a:solidFill>
                  <a:schemeClr val="tx1"/>
                </a:solidFill>
                <a:latin typeface="+mn-lt"/>
                <a:ea typeface="+mn-ea"/>
                <a:cs typeface="+mn-cs"/>
              </a:rPr>
              <a:t>the persistent-loop case (data always suspends). Overall, the</a:t>
            </a:r>
          </a:p>
          <a:p>
            <a:r>
              <a:rPr lang="en-US" sz="1200" b="0" i="0" u="none" strike="noStrike" kern="1200" baseline="0" dirty="0" smtClean="0">
                <a:solidFill>
                  <a:schemeClr val="tx1"/>
                </a:solidFill>
                <a:latin typeface="+mn-lt"/>
                <a:ea typeface="+mn-ea"/>
                <a:cs typeface="+mn-cs"/>
              </a:rPr>
              <a:t>suspension time lasts 2.6 – 45 seconds while the throughput</a:t>
            </a:r>
          </a:p>
          <a:p>
            <a:r>
              <a:rPr lang="en-US" sz="1200" b="0" i="0" u="none" strike="noStrike" kern="1200" baseline="0" dirty="0" smtClean="0">
                <a:solidFill>
                  <a:schemeClr val="tx1"/>
                </a:solidFill>
                <a:latin typeface="+mn-lt"/>
                <a:ea typeface="+mn-ea"/>
                <a:cs typeface="+mn-cs"/>
              </a:rPr>
              <a:t>slump may last up to 76 seconds. In addition to expected</a:t>
            </a:r>
          </a:p>
          <a:p>
            <a:r>
              <a:rPr lang="en-US" sz="1200" b="0" i="0" u="none" strike="noStrike" kern="1200" baseline="0" dirty="0" smtClean="0">
                <a:solidFill>
                  <a:schemeClr val="tx1"/>
                </a:solidFill>
                <a:latin typeface="+mn-lt"/>
                <a:ea typeface="+mn-ea"/>
                <a:cs typeface="+mn-cs"/>
              </a:rPr>
              <a:t>suspension caused by the RRC connection release-setup, we</a:t>
            </a:r>
          </a:p>
          <a:p>
            <a:r>
              <a:rPr lang="en-US" sz="1200" b="0" i="0" u="none" strike="noStrike" kern="1200" baseline="0" dirty="0" smtClean="0">
                <a:solidFill>
                  <a:schemeClr val="tx1"/>
                </a:solidFill>
                <a:latin typeface="+mn-lt"/>
                <a:ea typeface="+mn-ea"/>
                <a:cs typeface="+mn-cs"/>
              </a:rPr>
              <a:t>also observe the suspension contributed by location update</a:t>
            </a:r>
          </a:p>
          <a:p>
            <a:r>
              <a:rPr lang="en-US" sz="1200" b="0" i="0" u="none" strike="noStrike" kern="1200" baseline="0" dirty="0" smtClean="0">
                <a:solidFill>
                  <a:schemeClr val="tx1"/>
                </a:solidFill>
                <a:latin typeface="+mn-lt"/>
                <a:ea typeface="+mn-ea"/>
                <a:cs typeface="+mn-cs"/>
              </a:rPr>
              <a:t>(1.2–6.4 seconds). While it is ready for data transfer with</a:t>
            </a:r>
          </a:p>
          <a:p>
            <a:r>
              <a:rPr lang="en-US" sz="1200" b="0" i="0" u="none" strike="noStrike" kern="1200" baseline="0" dirty="0" smtClean="0">
                <a:solidFill>
                  <a:schemeClr val="tx1"/>
                </a:solidFill>
                <a:latin typeface="+mn-lt"/>
                <a:ea typeface="+mn-ea"/>
                <a:cs typeface="+mn-cs"/>
              </a:rPr>
              <a:t>an established radio connection in the data plane, the device</a:t>
            </a:r>
          </a:p>
          <a:p>
            <a:r>
              <a:rPr lang="en-US" sz="1200" b="0" i="0" u="none" strike="noStrike" kern="1200" baseline="0" dirty="0" smtClean="0">
                <a:solidFill>
                  <a:schemeClr val="tx1"/>
                </a:solidFill>
                <a:latin typeface="+mn-lt"/>
                <a:ea typeface="+mn-ea"/>
                <a:cs typeface="+mn-cs"/>
              </a:rPr>
              <a:t>has to wait for the signal of mobility management from the</a:t>
            </a:r>
          </a:p>
          <a:p>
            <a:r>
              <a:rPr lang="en-US" sz="1200" b="0" i="0" u="none" strike="noStrike" kern="1200" baseline="0" dirty="0" smtClean="0">
                <a:solidFill>
                  <a:schemeClr val="tx1"/>
                </a:solidFill>
                <a:latin typeface="+mn-lt"/>
                <a:ea typeface="+mn-ea"/>
                <a:cs typeface="+mn-cs"/>
              </a:rPr>
              <a:t>control-plane. We also test with popular apps: </a:t>
            </a:r>
            <a:r>
              <a:rPr lang="en-US" sz="1200" b="0" i="0" u="none" strike="noStrike" kern="1200" baseline="0" dirty="0" err="1" smtClean="0">
                <a:solidFill>
                  <a:schemeClr val="tx1"/>
                </a:solidFill>
                <a:latin typeface="+mn-lt"/>
                <a:ea typeface="+mn-ea"/>
                <a:cs typeface="+mn-cs"/>
              </a:rPr>
              <a:t>Webkit</a:t>
            </a:r>
            <a:r>
              <a:rPr lang="en-US" sz="1200" b="0" i="0" u="none" strike="noStrike" kern="1200" baseline="0" dirty="0" smtClean="0">
                <a:solidFill>
                  <a:schemeClr val="tx1"/>
                </a:solidFill>
                <a:latin typeface="+mn-lt"/>
                <a:ea typeface="+mn-ea"/>
                <a:cs typeface="+mn-cs"/>
              </a:rPr>
              <a:t> (web</a:t>
            </a:r>
          </a:p>
          <a:p>
            <a:r>
              <a:rPr lang="en-US" sz="1200" b="0" i="0" u="none" strike="noStrike" kern="1200" baseline="0" dirty="0" smtClean="0">
                <a:solidFill>
                  <a:schemeClr val="tx1"/>
                </a:solidFill>
                <a:latin typeface="+mn-lt"/>
                <a:ea typeface="+mn-ea"/>
                <a:cs typeface="+mn-cs"/>
              </a:rPr>
              <a:t>browsing), </a:t>
            </a:r>
            <a:r>
              <a:rPr lang="en-US" sz="1200" b="0" i="0" u="none" strike="noStrike" kern="1200" baseline="0" dirty="0" err="1" smtClean="0">
                <a:solidFill>
                  <a:schemeClr val="tx1"/>
                </a:solidFill>
                <a:latin typeface="+mn-lt"/>
                <a:ea typeface="+mn-ea"/>
                <a:cs typeface="+mn-cs"/>
              </a:rPr>
              <a:t>AndFtp</a:t>
            </a:r>
            <a:r>
              <a:rPr lang="en-US" sz="1200" b="0" i="0" u="none" strike="noStrike" kern="1200" baseline="0" dirty="0" smtClean="0">
                <a:solidFill>
                  <a:schemeClr val="tx1"/>
                </a:solidFill>
                <a:latin typeface="+mn-lt"/>
                <a:ea typeface="+mn-ea"/>
                <a:cs typeface="+mn-cs"/>
              </a:rPr>
              <a:t> (file downloading), Facebook, Skype and</a:t>
            </a:r>
          </a:p>
          <a:p>
            <a:r>
              <a:rPr lang="en-US" sz="1200" b="0" i="0" u="none" strike="noStrike" kern="1200" baseline="0" dirty="0" err="1" smtClean="0">
                <a:solidFill>
                  <a:schemeClr val="tx1"/>
                </a:solidFill>
                <a:latin typeface="+mn-lt"/>
                <a:ea typeface="+mn-ea"/>
                <a:cs typeface="+mn-cs"/>
              </a:rPr>
              <a:t>Youtube</a:t>
            </a:r>
            <a:r>
              <a:rPr lang="en-US" sz="1200" b="0" i="0" u="none" strike="noStrike" kern="1200" baseline="0" dirty="0" smtClean="0">
                <a:solidFill>
                  <a:schemeClr val="tx1"/>
                </a:solidFill>
                <a:latin typeface="+mn-lt"/>
                <a:ea typeface="+mn-ea"/>
                <a:cs typeface="+mn-cs"/>
              </a:rPr>
              <a:t>. Except Skype, all four use TCP. All respond slowly;</a:t>
            </a:r>
          </a:p>
          <a:p>
            <a:r>
              <a:rPr lang="en-US" sz="1200" b="0" i="0" u="none" strike="noStrike" kern="1200" baseline="0" dirty="0" smtClean="0">
                <a:solidFill>
                  <a:schemeClr val="tx1"/>
                </a:solidFill>
                <a:latin typeface="+mn-lt"/>
                <a:ea typeface="+mn-ea"/>
                <a:cs typeface="+mn-cs"/>
              </a:rPr>
              <a:t>Skype will abort when the suspension is too long and </a:t>
            </a:r>
            <a:r>
              <a:rPr lang="en-US" sz="1200" b="0" i="0" u="none" strike="noStrike" kern="1200" baseline="0" dirty="0" err="1" smtClean="0">
                <a:solidFill>
                  <a:schemeClr val="tx1"/>
                </a:solidFill>
                <a:latin typeface="+mn-lt"/>
                <a:ea typeface="+mn-ea"/>
                <a:cs typeface="+mn-cs"/>
              </a:rPr>
              <a:t>Youtube</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video streaming will freeze when the buffer runs out.</a:t>
            </a:r>
            <a:endParaRPr lang="en-US" dirty="0"/>
          </a:p>
        </p:txBody>
      </p:sp>
      <p:sp>
        <p:nvSpPr>
          <p:cNvPr id="4" name="Slide Number Placeholder 3"/>
          <p:cNvSpPr>
            <a:spLocks noGrp="1"/>
          </p:cNvSpPr>
          <p:nvPr>
            <p:ph type="sldNum" sz="quarter" idx="10"/>
          </p:nvPr>
        </p:nvSpPr>
        <p:spPr/>
        <p:txBody>
          <a:bodyPr/>
          <a:lstStyle/>
          <a:p>
            <a:fld id="{0C3F0D24-CF08-7749-BA54-94547E6D1E8D}" type="slidenum">
              <a:rPr lang="en-US" smtClean="0"/>
              <a:t>27</a:t>
            </a:fld>
            <a:endParaRPr lang="en-US"/>
          </a:p>
        </p:txBody>
      </p:sp>
    </p:spTree>
    <p:extLst>
      <p:ext uri="{BB962C8B-B14F-4D97-AF65-F5344CB8AC3E}">
        <p14:creationId xmlns:p14="http://schemas.microsoft.com/office/powerpoint/2010/main" val="14249206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We run data services in F! M walking experiments. We</a:t>
            </a:r>
          </a:p>
          <a:p>
            <a:r>
              <a:rPr lang="en-US" sz="1200" b="0" i="0" u="none" strike="noStrike" kern="1200" baseline="0" dirty="0" smtClean="0">
                <a:solidFill>
                  <a:schemeClr val="tx1"/>
                </a:solidFill>
                <a:latin typeface="+mn-lt"/>
                <a:ea typeface="+mn-ea"/>
                <a:cs typeface="+mn-cs"/>
              </a:rPr>
              <a:t>first use constant-rate (say, 1Mbps) UDP traffic. Figure 8</a:t>
            </a:r>
          </a:p>
          <a:p>
            <a:r>
              <a:rPr lang="en-US" sz="1200" b="0" i="0" u="none" strike="noStrike" kern="1200" baseline="0" dirty="0" smtClean="0">
                <a:solidFill>
                  <a:schemeClr val="tx1"/>
                </a:solidFill>
                <a:latin typeface="+mn-lt"/>
                <a:ea typeface="+mn-ea"/>
                <a:cs typeface="+mn-cs"/>
              </a:rPr>
              <a:t>gives three illustrative traces which represent three symptoms</a:t>
            </a:r>
          </a:p>
          <a:p>
            <a:r>
              <a:rPr lang="en-US" sz="1200" b="0" i="0" u="none" strike="noStrike" kern="1200" baseline="0" dirty="0" smtClean="0">
                <a:solidFill>
                  <a:schemeClr val="tx1"/>
                </a:solidFill>
                <a:latin typeface="+mn-lt"/>
                <a:ea typeface="+mn-ea"/>
                <a:cs typeface="+mn-cs"/>
              </a:rPr>
              <a:t>observed in our experiments: one suspension (top), one suspension</a:t>
            </a:r>
          </a:p>
          <a:p>
            <a:r>
              <a:rPr lang="en-US" sz="1200" b="0" i="0" u="none" strike="noStrike" kern="1200" baseline="0" dirty="0" smtClean="0">
                <a:solidFill>
                  <a:schemeClr val="tx1"/>
                </a:solidFill>
                <a:latin typeface="+mn-lt"/>
                <a:ea typeface="+mn-ea"/>
                <a:cs typeface="+mn-cs"/>
              </a:rPr>
              <a:t>with additional throughput slump ahead (middle) and</a:t>
            </a:r>
          </a:p>
          <a:p>
            <a:r>
              <a:rPr lang="en-US" sz="1200" b="0" i="0" u="none" strike="noStrike" kern="1200" baseline="0" dirty="0" smtClean="0">
                <a:solidFill>
                  <a:schemeClr val="tx1"/>
                </a:solidFill>
                <a:latin typeface="+mn-lt"/>
                <a:ea typeface="+mn-ea"/>
                <a:cs typeface="+mn-cs"/>
              </a:rPr>
              <a:t>two or more suspensions (bottom). First, data freezes when the</a:t>
            </a:r>
          </a:p>
          <a:p>
            <a:r>
              <a:rPr lang="en-US" sz="1200" b="0" i="0" u="none" strike="noStrike" kern="1200" baseline="0" dirty="0" smtClean="0">
                <a:solidFill>
                  <a:schemeClr val="tx1"/>
                </a:solidFill>
                <a:latin typeface="+mn-lt"/>
                <a:ea typeface="+mn-ea"/>
                <a:cs typeface="+mn-cs"/>
              </a:rPr>
              <a:t>radio bearer is down; at least one suspension is observed in</a:t>
            </a:r>
          </a:p>
          <a:p>
            <a:r>
              <a:rPr lang="en-US" sz="1200" b="0" i="0" u="none" strike="noStrike" kern="1200" baseline="0" dirty="0" smtClean="0">
                <a:solidFill>
                  <a:schemeClr val="tx1"/>
                </a:solidFill>
                <a:latin typeface="+mn-lt"/>
                <a:ea typeface="+mn-ea"/>
                <a:cs typeface="+mn-cs"/>
              </a:rPr>
              <a:t>all the tests. Second, prior to data suspension, data throughput</a:t>
            </a:r>
          </a:p>
          <a:p>
            <a:r>
              <a:rPr lang="en-US" sz="1200" b="0" i="0" u="none" strike="noStrike" kern="1200" baseline="0" dirty="0" smtClean="0">
                <a:solidFill>
                  <a:schemeClr val="tx1"/>
                </a:solidFill>
                <a:latin typeface="+mn-lt"/>
                <a:ea typeface="+mn-ea"/>
                <a:cs typeface="+mn-cs"/>
              </a:rPr>
              <a:t>may quickly shrinks to a small value (in this example, 23-</a:t>
            </a:r>
          </a:p>
          <a:p>
            <a:r>
              <a:rPr lang="en-US" sz="1200" b="0" i="0" u="none" strike="noStrike" kern="1200" baseline="0" dirty="0" smtClean="0">
                <a:solidFill>
                  <a:schemeClr val="tx1"/>
                </a:solidFill>
                <a:latin typeface="+mn-lt"/>
                <a:ea typeface="+mn-ea"/>
                <a:cs typeface="+mn-cs"/>
              </a:rPr>
              <a:t>87Kbps) due to lousy radio connection before it is released,</a:t>
            </a:r>
          </a:p>
          <a:p>
            <a:r>
              <a:rPr lang="en-US" sz="1200" b="0" i="0" u="none" strike="noStrike" kern="1200" baseline="0" dirty="0" smtClean="0">
                <a:solidFill>
                  <a:schemeClr val="tx1"/>
                </a:solidFill>
                <a:latin typeface="+mn-lt"/>
                <a:ea typeface="+mn-ea"/>
                <a:cs typeface="+mn-cs"/>
              </a:rPr>
              <a:t>in most tests. Third, two or more suspensions are observed in</a:t>
            </a:r>
          </a:p>
          <a:p>
            <a:r>
              <a:rPr lang="en-US" sz="1200" b="0" i="0" u="none" strike="noStrike" kern="1200" baseline="0" dirty="0" smtClean="0">
                <a:solidFill>
                  <a:schemeClr val="tx1"/>
                </a:solidFill>
                <a:latin typeface="+mn-lt"/>
                <a:ea typeface="+mn-ea"/>
                <a:cs typeface="+mn-cs"/>
              </a:rPr>
              <a:t>some tests. This is caused by RRC oscillation (explained in</a:t>
            </a:r>
          </a:p>
          <a:p>
            <a:r>
              <a:rPr lang="en-US" sz="1200" b="0" i="0" u="none" strike="noStrike" kern="1200" baseline="0" dirty="0" smtClean="0">
                <a:solidFill>
                  <a:schemeClr val="tx1"/>
                </a:solidFill>
                <a:latin typeface="+mn-lt"/>
                <a:ea typeface="+mn-ea"/>
                <a:cs typeface="+mn-cs"/>
              </a:rPr>
              <a:t>F8) in the current mobility support. Suspensions can happen</a:t>
            </a:r>
          </a:p>
          <a:p>
            <a:r>
              <a:rPr lang="en-US" sz="1200" b="0" i="0" u="none" strike="noStrike" kern="1200" baseline="0" dirty="0" smtClean="0">
                <a:solidFill>
                  <a:schemeClr val="tx1"/>
                </a:solidFill>
                <a:latin typeface="+mn-lt"/>
                <a:ea typeface="+mn-ea"/>
                <a:cs typeface="+mn-cs"/>
              </a:rPr>
              <a:t>many times at some place, e.g. , at the </a:t>
            </a:r>
            <a:r>
              <a:rPr lang="en-US" sz="1200" b="0" i="0" u="none" strike="noStrike" kern="1200" baseline="0" dirty="0" err="1" smtClean="0">
                <a:solidFill>
                  <a:schemeClr val="tx1"/>
                </a:solidFill>
                <a:latin typeface="+mn-lt"/>
                <a:ea typeface="+mn-ea"/>
                <a:cs typeface="+mn-cs"/>
              </a:rPr>
              <a:t>Femtocell</a:t>
            </a:r>
            <a:r>
              <a:rPr lang="en-US" sz="1200" b="0" i="0" u="none" strike="noStrike" kern="1200" baseline="0" dirty="0" smtClean="0">
                <a:solidFill>
                  <a:schemeClr val="tx1"/>
                </a:solidFill>
                <a:latin typeface="+mn-lt"/>
                <a:ea typeface="+mn-ea"/>
                <a:cs typeface="+mn-cs"/>
              </a:rPr>
              <a:t> edge with</a:t>
            </a:r>
          </a:p>
          <a:p>
            <a:r>
              <a:rPr lang="en-US" sz="1200" b="0" i="0" u="none" strike="noStrike" kern="1200" baseline="0" dirty="0" smtClean="0">
                <a:solidFill>
                  <a:schemeClr val="tx1"/>
                </a:solidFill>
                <a:latin typeface="+mn-lt"/>
                <a:ea typeface="+mn-ea"/>
                <a:cs typeface="+mn-cs"/>
              </a:rPr>
              <a:t>weak </a:t>
            </a:r>
            <a:r>
              <a:rPr lang="en-US" sz="1200" b="0" i="0" u="none" strike="noStrike" kern="1200" baseline="0" dirty="0" err="1" smtClean="0">
                <a:solidFill>
                  <a:schemeClr val="tx1"/>
                </a:solidFill>
                <a:latin typeface="+mn-lt"/>
                <a:ea typeface="+mn-ea"/>
                <a:cs typeface="+mn-cs"/>
              </a:rPr>
              <a:t>Macrocell</a:t>
            </a:r>
            <a:r>
              <a:rPr lang="en-US" sz="1200" b="0" i="0" u="none" strike="noStrike" kern="1200" baseline="0" dirty="0" smtClean="0">
                <a:solidFill>
                  <a:schemeClr val="tx1"/>
                </a:solidFill>
                <a:latin typeface="+mn-lt"/>
                <a:ea typeface="+mn-ea"/>
                <a:cs typeface="+mn-cs"/>
              </a:rPr>
              <a:t> coverage.</a:t>
            </a: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Figure 9 shows the CDF of the impact time, excluding</a:t>
            </a:r>
          </a:p>
          <a:p>
            <a:r>
              <a:rPr lang="en-US" sz="1200" b="0" i="0" u="none" strike="noStrike" kern="1200" baseline="0" dirty="0" smtClean="0">
                <a:solidFill>
                  <a:schemeClr val="tx1"/>
                </a:solidFill>
                <a:latin typeface="+mn-lt"/>
                <a:ea typeface="+mn-ea"/>
                <a:cs typeface="+mn-cs"/>
              </a:rPr>
              <a:t>the persistent-loop case (data always suspends). Overall, the</a:t>
            </a:r>
          </a:p>
          <a:p>
            <a:r>
              <a:rPr lang="en-US" sz="1200" b="0" i="0" u="none" strike="noStrike" kern="1200" baseline="0" dirty="0" smtClean="0">
                <a:solidFill>
                  <a:schemeClr val="tx1"/>
                </a:solidFill>
                <a:latin typeface="+mn-lt"/>
                <a:ea typeface="+mn-ea"/>
                <a:cs typeface="+mn-cs"/>
              </a:rPr>
              <a:t>suspension time lasts 2.6 – 45 seconds while the throughput</a:t>
            </a:r>
          </a:p>
          <a:p>
            <a:r>
              <a:rPr lang="en-US" sz="1200" b="0" i="0" u="none" strike="noStrike" kern="1200" baseline="0" dirty="0" smtClean="0">
                <a:solidFill>
                  <a:schemeClr val="tx1"/>
                </a:solidFill>
                <a:latin typeface="+mn-lt"/>
                <a:ea typeface="+mn-ea"/>
                <a:cs typeface="+mn-cs"/>
              </a:rPr>
              <a:t>slump may last up to 76 seconds. In addition to expected</a:t>
            </a:r>
          </a:p>
          <a:p>
            <a:r>
              <a:rPr lang="en-US" sz="1200" b="0" i="0" u="none" strike="noStrike" kern="1200" baseline="0" dirty="0" smtClean="0">
                <a:solidFill>
                  <a:schemeClr val="tx1"/>
                </a:solidFill>
                <a:latin typeface="+mn-lt"/>
                <a:ea typeface="+mn-ea"/>
                <a:cs typeface="+mn-cs"/>
              </a:rPr>
              <a:t>suspension caused by the RRC connection release-setup, we</a:t>
            </a:r>
          </a:p>
          <a:p>
            <a:r>
              <a:rPr lang="en-US" sz="1200" b="0" i="0" u="none" strike="noStrike" kern="1200" baseline="0" dirty="0" smtClean="0">
                <a:solidFill>
                  <a:schemeClr val="tx1"/>
                </a:solidFill>
                <a:latin typeface="+mn-lt"/>
                <a:ea typeface="+mn-ea"/>
                <a:cs typeface="+mn-cs"/>
              </a:rPr>
              <a:t>also observe the suspension contributed by location update</a:t>
            </a:r>
          </a:p>
          <a:p>
            <a:r>
              <a:rPr lang="en-US" sz="1200" b="0" i="0" u="none" strike="noStrike" kern="1200" baseline="0" dirty="0" smtClean="0">
                <a:solidFill>
                  <a:schemeClr val="tx1"/>
                </a:solidFill>
                <a:latin typeface="+mn-lt"/>
                <a:ea typeface="+mn-ea"/>
                <a:cs typeface="+mn-cs"/>
              </a:rPr>
              <a:t>(1.2–6.4 seconds). While it is ready for data transfer with</a:t>
            </a:r>
          </a:p>
          <a:p>
            <a:r>
              <a:rPr lang="en-US" sz="1200" b="0" i="0" u="none" strike="noStrike" kern="1200" baseline="0" dirty="0" smtClean="0">
                <a:solidFill>
                  <a:schemeClr val="tx1"/>
                </a:solidFill>
                <a:latin typeface="+mn-lt"/>
                <a:ea typeface="+mn-ea"/>
                <a:cs typeface="+mn-cs"/>
              </a:rPr>
              <a:t>an established radio connection in the data plane, the device</a:t>
            </a:r>
          </a:p>
          <a:p>
            <a:r>
              <a:rPr lang="en-US" sz="1200" b="0" i="0" u="none" strike="noStrike" kern="1200" baseline="0" dirty="0" smtClean="0">
                <a:solidFill>
                  <a:schemeClr val="tx1"/>
                </a:solidFill>
                <a:latin typeface="+mn-lt"/>
                <a:ea typeface="+mn-ea"/>
                <a:cs typeface="+mn-cs"/>
              </a:rPr>
              <a:t>has to wait for the signal of mobility management from the</a:t>
            </a:r>
          </a:p>
          <a:p>
            <a:r>
              <a:rPr lang="en-US" sz="1200" b="0" i="0" u="none" strike="noStrike" kern="1200" baseline="0" dirty="0" smtClean="0">
                <a:solidFill>
                  <a:schemeClr val="tx1"/>
                </a:solidFill>
                <a:latin typeface="+mn-lt"/>
                <a:ea typeface="+mn-ea"/>
                <a:cs typeface="+mn-cs"/>
              </a:rPr>
              <a:t>control-plane. We also test with popular apps: </a:t>
            </a:r>
            <a:r>
              <a:rPr lang="en-US" sz="1200" b="0" i="0" u="none" strike="noStrike" kern="1200" baseline="0" dirty="0" err="1" smtClean="0">
                <a:solidFill>
                  <a:schemeClr val="tx1"/>
                </a:solidFill>
                <a:latin typeface="+mn-lt"/>
                <a:ea typeface="+mn-ea"/>
                <a:cs typeface="+mn-cs"/>
              </a:rPr>
              <a:t>Webkit</a:t>
            </a:r>
            <a:r>
              <a:rPr lang="en-US" sz="1200" b="0" i="0" u="none" strike="noStrike" kern="1200" baseline="0" dirty="0" smtClean="0">
                <a:solidFill>
                  <a:schemeClr val="tx1"/>
                </a:solidFill>
                <a:latin typeface="+mn-lt"/>
                <a:ea typeface="+mn-ea"/>
                <a:cs typeface="+mn-cs"/>
              </a:rPr>
              <a:t> (web</a:t>
            </a:r>
          </a:p>
          <a:p>
            <a:r>
              <a:rPr lang="en-US" sz="1200" b="0" i="0" u="none" strike="noStrike" kern="1200" baseline="0" dirty="0" smtClean="0">
                <a:solidFill>
                  <a:schemeClr val="tx1"/>
                </a:solidFill>
                <a:latin typeface="+mn-lt"/>
                <a:ea typeface="+mn-ea"/>
                <a:cs typeface="+mn-cs"/>
              </a:rPr>
              <a:t>browsing), </a:t>
            </a:r>
            <a:r>
              <a:rPr lang="en-US" sz="1200" b="0" i="0" u="none" strike="noStrike" kern="1200" baseline="0" dirty="0" err="1" smtClean="0">
                <a:solidFill>
                  <a:schemeClr val="tx1"/>
                </a:solidFill>
                <a:latin typeface="+mn-lt"/>
                <a:ea typeface="+mn-ea"/>
                <a:cs typeface="+mn-cs"/>
              </a:rPr>
              <a:t>AndFtp</a:t>
            </a:r>
            <a:r>
              <a:rPr lang="en-US" sz="1200" b="0" i="0" u="none" strike="noStrike" kern="1200" baseline="0" dirty="0" smtClean="0">
                <a:solidFill>
                  <a:schemeClr val="tx1"/>
                </a:solidFill>
                <a:latin typeface="+mn-lt"/>
                <a:ea typeface="+mn-ea"/>
                <a:cs typeface="+mn-cs"/>
              </a:rPr>
              <a:t> (file downloading), Facebook, Skype and</a:t>
            </a:r>
          </a:p>
          <a:p>
            <a:r>
              <a:rPr lang="en-US" sz="1200" b="0" i="0" u="none" strike="noStrike" kern="1200" baseline="0" dirty="0" err="1" smtClean="0">
                <a:solidFill>
                  <a:schemeClr val="tx1"/>
                </a:solidFill>
                <a:latin typeface="+mn-lt"/>
                <a:ea typeface="+mn-ea"/>
                <a:cs typeface="+mn-cs"/>
              </a:rPr>
              <a:t>Youtube</a:t>
            </a:r>
            <a:r>
              <a:rPr lang="en-US" sz="1200" b="0" i="0" u="none" strike="noStrike" kern="1200" baseline="0" dirty="0" smtClean="0">
                <a:solidFill>
                  <a:schemeClr val="tx1"/>
                </a:solidFill>
                <a:latin typeface="+mn-lt"/>
                <a:ea typeface="+mn-ea"/>
                <a:cs typeface="+mn-cs"/>
              </a:rPr>
              <a:t>. Except Skype, all four use TCP. All respond slowly;</a:t>
            </a:r>
          </a:p>
          <a:p>
            <a:r>
              <a:rPr lang="en-US" sz="1200" b="0" i="0" u="none" strike="noStrike" kern="1200" baseline="0" dirty="0" smtClean="0">
                <a:solidFill>
                  <a:schemeClr val="tx1"/>
                </a:solidFill>
                <a:latin typeface="+mn-lt"/>
                <a:ea typeface="+mn-ea"/>
                <a:cs typeface="+mn-cs"/>
              </a:rPr>
              <a:t>Skype will abort when the suspension is too long and </a:t>
            </a:r>
            <a:r>
              <a:rPr lang="en-US" sz="1200" b="0" i="0" u="none" strike="noStrike" kern="1200" baseline="0" dirty="0" err="1" smtClean="0">
                <a:solidFill>
                  <a:schemeClr val="tx1"/>
                </a:solidFill>
                <a:latin typeface="+mn-lt"/>
                <a:ea typeface="+mn-ea"/>
                <a:cs typeface="+mn-cs"/>
              </a:rPr>
              <a:t>Youtube</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video streaming will freeze when the buffer runs out.</a:t>
            </a:r>
            <a:endParaRPr lang="en-US" dirty="0" smtClean="0"/>
          </a:p>
          <a:p>
            <a:endParaRPr lang="en-US" dirty="0"/>
          </a:p>
        </p:txBody>
      </p:sp>
      <p:sp>
        <p:nvSpPr>
          <p:cNvPr id="4" name="Slide Number Placeholder 3"/>
          <p:cNvSpPr>
            <a:spLocks noGrp="1"/>
          </p:cNvSpPr>
          <p:nvPr>
            <p:ph type="sldNum" sz="quarter" idx="10"/>
          </p:nvPr>
        </p:nvSpPr>
        <p:spPr/>
        <p:txBody>
          <a:bodyPr/>
          <a:lstStyle/>
          <a:p>
            <a:fld id="{0C3F0D24-CF08-7749-BA54-94547E6D1E8D}" type="slidenum">
              <a:rPr lang="en-US" smtClean="0"/>
              <a:t>28</a:t>
            </a:fld>
            <a:endParaRPr lang="en-US"/>
          </a:p>
        </p:txBody>
      </p:sp>
    </p:spTree>
    <p:extLst>
      <p:ext uri="{BB962C8B-B14F-4D97-AF65-F5344CB8AC3E}">
        <p14:creationId xmlns:p14="http://schemas.microsoft.com/office/powerpoint/2010/main" val="13017798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3F0D24-CF08-7749-BA54-94547E6D1E8D}" type="slidenum">
              <a:rPr lang="en-US" smtClean="0"/>
              <a:t>30</a:t>
            </a:fld>
            <a:endParaRPr lang="en-US"/>
          </a:p>
        </p:txBody>
      </p:sp>
    </p:spTree>
    <p:extLst>
      <p:ext uri="{BB962C8B-B14F-4D97-AF65-F5344CB8AC3E}">
        <p14:creationId xmlns:p14="http://schemas.microsoft.com/office/powerpoint/2010/main" val="5924872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reveal one configuration problem in </a:t>
            </a:r>
            <a:r>
              <a:rPr lang="en-US" dirty="0" err="1" smtClean="0"/>
              <a:t>Femtocell-Macrocell</a:t>
            </a:r>
            <a:r>
              <a:rPr lang="en-US" dirty="0" smtClean="0"/>
              <a:t> mobility support: </a:t>
            </a:r>
            <a:r>
              <a:rPr lang="en-US" dirty="0" err="1" smtClean="0"/>
              <a:t>Femtocell</a:t>
            </a:r>
            <a:r>
              <a:rPr lang="en-US" dirty="0" smtClean="0"/>
              <a:t> oscillation loop will be persistently triggered in real-usage scenarios where its release threshold is not appropriately configured. We observe, as long as the </a:t>
            </a:r>
            <a:r>
              <a:rPr lang="en-US" dirty="0" err="1" smtClean="0"/>
              <a:t>Femtocell's</a:t>
            </a:r>
            <a:r>
              <a:rPr lang="en-US" dirty="0" smtClean="0"/>
              <a:t> signal strength is below its \</a:t>
            </a:r>
            <a:r>
              <a:rPr lang="en-US" dirty="0" err="1" smtClean="0"/>
              <a:t>texttt</a:t>
            </a:r>
            <a:r>
              <a:rPr lang="en-US" dirty="0" smtClean="0"/>
              <a:t>{RRC Release} threshold ($-89$ </a:t>
            </a:r>
            <a:r>
              <a:rPr lang="en-US" dirty="0" err="1" smtClean="0"/>
              <a:t>dBm</a:t>
            </a:r>
            <a:r>
              <a:rPr lang="en-US" dirty="0" smtClean="0"/>
              <a:t>, here) but still stronger than </a:t>
            </a:r>
            <a:r>
              <a:rPr lang="en-US" dirty="0" err="1" smtClean="0"/>
              <a:t>Macrocell</a:t>
            </a:r>
            <a:r>
              <a:rPr lang="en-US" dirty="0" smtClean="0"/>
              <a:t>, the data service is prone to the following loop:% (see Figure~\ref{fig:f2m-loop}), though it always stays in the </a:t>
            </a:r>
            <a:r>
              <a:rPr lang="en-US" dirty="0" err="1" smtClean="0"/>
              <a:t>Femtocell</a:t>
            </a:r>
            <a:r>
              <a:rPr lang="en-US" dirty="0" smtClean="0"/>
              <a:t>:\</a:t>
            </a:r>
            <a:r>
              <a:rPr lang="en-US" dirty="0" err="1" smtClean="0"/>
              <a:t>texttt</a:t>
            </a:r>
            <a:r>
              <a:rPr lang="en-US" dirty="0" smtClean="0"/>
              <a:t>{RRC Release} $\</a:t>
            </a:r>
            <a:r>
              <a:rPr lang="en-US" dirty="0" err="1" smtClean="0"/>
              <a:t>rightarrow</a:t>
            </a:r>
            <a:r>
              <a:rPr lang="en-US" dirty="0" smtClean="0"/>
              <a:t>$ \</a:t>
            </a:r>
            <a:r>
              <a:rPr lang="en-US" dirty="0" err="1" smtClean="0"/>
              <a:t>texttt</a:t>
            </a:r>
            <a:r>
              <a:rPr lang="en-US" dirty="0" smtClean="0"/>
              <a:t>{re-selection} (</a:t>
            </a:r>
            <a:r>
              <a:rPr lang="en-US" dirty="0" err="1" smtClean="0"/>
              <a:t>Femtocell</a:t>
            </a:r>
            <a:r>
              <a:rPr lang="en-US" dirty="0" smtClean="0"/>
              <a:t>) $\</a:t>
            </a:r>
            <a:r>
              <a:rPr lang="en-US" dirty="0" err="1" smtClean="0"/>
              <a:t>rightarrow</a:t>
            </a:r>
            <a:r>
              <a:rPr lang="en-US" dirty="0" smtClean="0"/>
              <a:t>$ \</a:t>
            </a:r>
            <a:r>
              <a:rPr lang="en-US" dirty="0" err="1" smtClean="0"/>
              <a:t>texttt</a:t>
            </a:r>
            <a:r>
              <a:rPr lang="en-US" dirty="0" smtClean="0"/>
              <a:t>{RRC Setup} $\</a:t>
            </a:r>
            <a:r>
              <a:rPr lang="en-US" dirty="0" err="1" smtClean="0"/>
              <a:t>rightarrow</a:t>
            </a:r>
            <a:r>
              <a:rPr lang="en-US" dirty="0" smtClean="0"/>
              <a:t>$ \</a:t>
            </a:r>
            <a:r>
              <a:rPr lang="en-US" dirty="0" err="1" smtClean="0"/>
              <a:t>texttt</a:t>
            </a:r>
            <a:r>
              <a:rPr lang="en-US" dirty="0" smtClean="0"/>
              <a:t>{Data Transfer} $\</a:t>
            </a:r>
            <a:r>
              <a:rPr lang="en-US" dirty="0" err="1" smtClean="0"/>
              <a:t>rightarrow</a:t>
            </a:r>
            <a:r>
              <a:rPr lang="en-US" dirty="0" smtClean="0"/>
              <a:t>$  \</a:t>
            </a:r>
            <a:r>
              <a:rPr lang="en-US" dirty="0" err="1" smtClean="0"/>
              <a:t>texttt</a:t>
            </a:r>
            <a:r>
              <a:rPr lang="en-US" dirty="0" smtClean="0"/>
              <a:t>{RRC Release} $\</a:t>
            </a:r>
            <a:r>
              <a:rPr lang="en-US" dirty="0" err="1" smtClean="0"/>
              <a:t>cdots</a:t>
            </a:r>
            <a:r>
              <a:rPr lang="en-US" dirty="0" smtClean="0"/>
              <a:t>$.Each suspension lasts 3 seconds on average (in range of 2-6.7 seconds), followed by about 2.5-second delivery. As a result, throughput greatly shrinks and the data session almost freezes. This loop is caused by two decisions involved. %Two decisions are involved in this loop. The first is to determine whether to release its connection with the </a:t>
            </a:r>
            <a:r>
              <a:rPr lang="en-US" dirty="0" err="1" smtClean="0"/>
              <a:t>Femtocell</a:t>
            </a:r>
            <a:r>
              <a:rPr lang="en-US" dirty="0" smtClean="0"/>
              <a:t> when being served by the </a:t>
            </a:r>
            <a:r>
              <a:rPr lang="en-US" dirty="0" err="1" smtClean="0"/>
              <a:t>Femtocell</a:t>
            </a:r>
            <a:r>
              <a:rPr lang="en-US" dirty="0" smtClean="0"/>
              <a:t>; The second is to determine whether to select the </a:t>
            </a:r>
            <a:r>
              <a:rPr lang="en-US" dirty="0" err="1" smtClean="0"/>
              <a:t>Femtocell</a:t>
            </a:r>
            <a:r>
              <a:rPr lang="en-US" dirty="0" smtClean="0"/>
              <a:t> when not being served by any cell. The criteria for both decisions are not coherent since they are designed for different purposes. Without a handoff, </a:t>
            </a:r>
            <a:r>
              <a:rPr lang="en-US" dirty="0" err="1" smtClean="0"/>
              <a:t>Femtocell</a:t>
            </a:r>
            <a:r>
              <a:rPr lang="en-US" dirty="0" smtClean="0"/>
              <a:t> releases its RRC connection as long as its radio quality degrades below certain threshold, regardless of how poor radio links the neighboring cells have. After the release, the device becomes idle and attempts to re-select the serving cell. However, it still chooses to stay in the </a:t>
            </a:r>
            <a:r>
              <a:rPr lang="en-US" dirty="0" err="1" smtClean="0"/>
              <a:t>Femtocell</a:t>
            </a:r>
            <a:r>
              <a:rPr lang="en-US" dirty="0" smtClean="0"/>
              <a:t> because its radio quality outperforms those neighboring cells. This causes unnecessary RRC release and setup and data </a:t>
            </a:r>
            <a:r>
              <a:rPr lang="en-US" dirty="0" err="1" smtClean="0"/>
              <a:t>suspension.%inconsistent</a:t>
            </a:r>
            <a:r>
              <a:rPr lang="en-US" dirty="0" smtClean="0"/>
              <a:t> and thus a persistent loop occurs. We run a 2-hour experiment and this loop is repeatedly observed. </a:t>
            </a:r>
            <a:endParaRPr lang="en-US" dirty="0"/>
          </a:p>
        </p:txBody>
      </p:sp>
      <p:sp>
        <p:nvSpPr>
          <p:cNvPr id="4" name="Slide Number Placeholder 3"/>
          <p:cNvSpPr>
            <a:spLocks noGrp="1"/>
          </p:cNvSpPr>
          <p:nvPr>
            <p:ph type="sldNum" sz="quarter" idx="10"/>
          </p:nvPr>
        </p:nvSpPr>
        <p:spPr/>
        <p:txBody>
          <a:bodyPr/>
          <a:lstStyle/>
          <a:p>
            <a:fld id="{0C3F0D24-CF08-7749-BA54-94547E6D1E8D}" type="slidenum">
              <a:rPr lang="en-US" smtClean="0"/>
              <a:t>31</a:t>
            </a:fld>
            <a:endParaRPr lang="en-US"/>
          </a:p>
        </p:txBody>
      </p:sp>
    </p:spTree>
    <p:extLst>
      <p:ext uri="{BB962C8B-B14F-4D97-AF65-F5344CB8AC3E}">
        <p14:creationId xmlns:p14="http://schemas.microsoft.com/office/powerpoint/2010/main" val="1095933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 In this work, we conduct an empirical study to assess and</a:t>
            </a:r>
          </a:p>
          <a:p>
            <a:r>
              <a:rPr lang="en-US" sz="1200" b="0" i="0" u="none" strike="noStrike" kern="1200" baseline="0" dirty="0" smtClean="0">
                <a:solidFill>
                  <a:schemeClr val="tx1"/>
                </a:solidFill>
                <a:latin typeface="+mn-lt"/>
                <a:ea typeface="+mn-ea"/>
                <a:cs typeface="+mn-cs"/>
              </a:rPr>
              <a:t>diagnose the </a:t>
            </a:r>
            <a:r>
              <a:rPr lang="en-US" sz="1200" b="0" i="0" u="none" strike="noStrike" kern="1200" baseline="0" dirty="0" err="1" smtClean="0">
                <a:solidFill>
                  <a:schemeClr val="tx1"/>
                </a:solidFill>
                <a:latin typeface="+mn-lt"/>
                <a:ea typeface="+mn-ea"/>
                <a:cs typeface="+mn-cs"/>
              </a:rPr>
              <a:t>Femtocell</a:t>
            </a:r>
            <a:r>
              <a:rPr lang="en-US" sz="1200" b="0" i="0" u="none" strike="noStrike" kern="1200" baseline="0" dirty="0" smtClean="0">
                <a:solidFill>
                  <a:schemeClr val="tx1"/>
                </a:solidFill>
                <a:latin typeface="+mn-lt"/>
                <a:ea typeface="+mn-ea"/>
                <a:cs typeface="+mn-cs"/>
              </a:rPr>
              <a:t> performance in real-life usage settings.</a:t>
            </a:r>
          </a:p>
          <a:p>
            <a:r>
              <a:rPr lang="en-US" sz="1200" b="0" i="0" u="none" strike="noStrike" kern="1200" baseline="0" dirty="0" smtClean="0">
                <a:solidFill>
                  <a:schemeClr val="tx1"/>
                </a:solidFill>
                <a:latin typeface="+mn-lt"/>
                <a:ea typeface="+mn-ea"/>
                <a:cs typeface="+mn-cs"/>
              </a:rPr>
              <a:t>We seek to answer three questions. (1) How well do </a:t>
            </a:r>
            <a:r>
              <a:rPr lang="en-US" sz="1200" b="0" i="0" u="none" strike="noStrike" kern="1200" baseline="0" dirty="0" err="1" smtClean="0">
                <a:solidFill>
                  <a:schemeClr val="tx1"/>
                </a:solidFill>
                <a:latin typeface="+mn-lt"/>
                <a:ea typeface="+mn-ea"/>
                <a:cs typeface="+mn-cs"/>
              </a:rPr>
              <a:t>Femtocells</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perform in operational networks? Have they achieved their</a:t>
            </a:r>
          </a:p>
          <a:p>
            <a:r>
              <a:rPr lang="en-US" sz="1200" b="0" i="0" u="none" strike="noStrike" kern="1200" baseline="0" dirty="0" smtClean="0">
                <a:solidFill>
                  <a:schemeClr val="tx1"/>
                </a:solidFill>
                <a:latin typeface="+mn-lt"/>
                <a:ea typeface="+mn-ea"/>
                <a:cs typeface="+mn-cs"/>
              </a:rPr>
              <a:t>design goals of boosting coverage and capacity? (2) Are there</a:t>
            </a:r>
          </a:p>
          <a:p>
            <a:r>
              <a:rPr lang="en-US" sz="1200" b="0" i="0" u="none" strike="noStrike" kern="1200" baseline="0" dirty="0" smtClean="0">
                <a:solidFill>
                  <a:schemeClr val="tx1"/>
                </a:solidFill>
                <a:latin typeface="+mn-lt"/>
                <a:ea typeface="+mn-ea"/>
                <a:cs typeface="+mn-cs"/>
              </a:rPr>
              <a:t>performance glitches or even failures, largely unanticipated by</a:t>
            </a:r>
          </a:p>
          <a:p>
            <a:r>
              <a:rPr lang="en-US" sz="1200" b="0" i="0" u="none" strike="noStrike" kern="1200" baseline="0" dirty="0" smtClean="0">
                <a:solidFill>
                  <a:schemeClr val="tx1"/>
                </a:solidFill>
                <a:latin typeface="+mn-lt"/>
                <a:ea typeface="+mn-ea"/>
                <a:cs typeface="+mn-cs"/>
              </a:rPr>
              <a:t>the research community, observed in practice? What are their</a:t>
            </a:r>
          </a:p>
          <a:p>
            <a:r>
              <a:rPr lang="en-US" sz="1200" b="0" i="0" u="none" strike="noStrike" kern="1200" baseline="0" dirty="0" smtClean="0">
                <a:solidFill>
                  <a:schemeClr val="tx1"/>
                </a:solidFill>
                <a:latin typeface="+mn-lt"/>
                <a:ea typeface="+mn-ea"/>
                <a:cs typeface="+mn-cs"/>
              </a:rPr>
              <a:t>consequences and root causes? (3) What lessons can we learn</a:t>
            </a:r>
          </a:p>
          <a:p>
            <a:r>
              <a:rPr lang="en-US" sz="1200" b="0" i="0" u="none" strike="noStrike" kern="1200" baseline="0" dirty="0" smtClean="0">
                <a:solidFill>
                  <a:schemeClr val="tx1"/>
                </a:solidFill>
                <a:latin typeface="+mn-lt"/>
                <a:ea typeface="+mn-ea"/>
                <a:cs typeface="+mn-cs"/>
              </a:rPr>
              <a:t> to improve </a:t>
            </a:r>
            <a:r>
              <a:rPr lang="en-US" sz="1200" b="0" i="0" u="none" strike="noStrike" kern="1200" baseline="0" dirty="0" err="1" smtClean="0">
                <a:solidFill>
                  <a:schemeClr val="tx1"/>
                </a:solidFill>
                <a:latin typeface="+mn-lt"/>
                <a:ea typeface="+mn-ea"/>
                <a:cs typeface="+mn-cs"/>
              </a:rPr>
              <a:t>Femtocell</a:t>
            </a:r>
            <a:r>
              <a:rPr lang="en-US" sz="1200" b="0" i="0" u="none" strike="noStrike" kern="1200" baseline="0" dirty="0" smtClean="0">
                <a:solidFill>
                  <a:schemeClr val="tx1"/>
                </a:solidFill>
                <a:latin typeface="+mn-lt"/>
                <a:ea typeface="+mn-ea"/>
                <a:cs typeface="+mn-cs"/>
              </a:rPr>
              <a:t> design and operations?</a:t>
            </a:r>
            <a:endParaRPr lang="en-US" dirty="0"/>
          </a:p>
        </p:txBody>
      </p:sp>
      <p:sp>
        <p:nvSpPr>
          <p:cNvPr id="4" name="Slide Number Placeholder 3"/>
          <p:cNvSpPr>
            <a:spLocks noGrp="1"/>
          </p:cNvSpPr>
          <p:nvPr>
            <p:ph type="sldNum" sz="quarter" idx="10"/>
          </p:nvPr>
        </p:nvSpPr>
        <p:spPr/>
        <p:txBody>
          <a:bodyPr/>
          <a:lstStyle/>
          <a:p>
            <a:fld id="{0C3F0D24-CF08-7749-BA54-94547E6D1E8D}" type="slidenum">
              <a:rPr lang="en-US" smtClean="0"/>
              <a:t>34</a:t>
            </a:fld>
            <a:endParaRPr lang="en-US"/>
          </a:p>
        </p:txBody>
      </p:sp>
    </p:spTree>
    <p:extLst>
      <p:ext uri="{BB962C8B-B14F-4D97-AF65-F5344CB8AC3E}">
        <p14:creationId xmlns:p14="http://schemas.microsoft.com/office/powerpoint/2010/main" val="14226128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err="1" smtClean="0">
                <a:solidFill>
                  <a:schemeClr val="tx1"/>
                </a:solidFill>
                <a:latin typeface="+mn-lt"/>
                <a:ea typeface="+mn-ea"/>
                <a:cs typeface="+mn-cs"/>
              </a:rPr>
              <a:t>Femtocells</a:t>
            </a:r>
            <a:r>
              <a:rPr lang="en-US" sz="1200" b="0" i="0" u="none" strike="noStrike" kern="1200" baseline="0" dirty="0" smtClean="0">
                <a:solidFill>
                  <a:schemeClr val="tx1"/>
                </a:solidFill>
                <a:latin typeface="+mn-lt"/>
                <a:ea typeface="+mn-ea"/>
                <a:cs typeface="+mn-cs"/>
              </a:rPr>
              <a:t> are designated to augment the current 3G/4G</a:t>
            </a:r>
          </a:p>
          <a:p>
            <a:r>
              <a:rPr lang="en-US" sz="1200" b="0" i="0" u="none" strike="noStrike" kern="1200" baseline="0" dirty="0" smtClean="0">
                <a:solidFill>
                  <a:schemeClr val="tx1"/>
                </a:solidFill>
                <a:latin typeface="+mn-lt"/>
                <a:ea typeface="+mn-ea"/>
                <a:cs typeface="+mn-cs"/>
              </a:rPr>
              <a:t>cellular infrastructure. Our reality check confirm three baseline</a:t>
            </a:r>
          </a:p>
          <a:p>
            <a:r>
              <a:rPr lang="en-US" sz="1200" b="0" i="0" u="none" strike="noStrike" kern="1200" baseline="0" dirty="0" smtClean="0">
                <a:solidFill>
                  <a:schemeClr val="tx1"/>
                </a:solidFill>
                <a:latin typeface="+mn-lt"/>
                <a:ea typeface="+mn-ea"/>
                <a:cs typeface="+mn-cs"/>
              </a:rPr>
              <a:t>features for </a:t>
            </a:r>
            <a:r>
              <a:rPr lang="en-US" sz="1200" b="0" i="0" u="none" strike="noStrike" kern="1200" baseline="0" dirty="0" err="1" smtClean="0">
                <a:solidFill>
                  <a:schemeClr val="tx1"/>
                </a:solidFill>
                <a:latin typeface="+mn-lt"/>
                <a:ea typeface="+mn-ea"/>
                <a:cs typeface="+mn-cs"/>
              </a:rPr>
              <a:t>Femtocells</a:t>
            </a:r>
            <a:r>
              <a:rPr lang="en-US" sz="1200" b="0" i="0" u="none" strike="noStrike" kern="1200" baseline="0" dirty="0" smtClean="0">
                <a:solidFill>
                  <a:schemeClr val="tx1"/>
                </a:solidFill>
                <a:latin typeface="+mn-lt"/>
                <a:ea typeface="+mn-ea"/>
                <a:cs typeface="+mn-cs"/>
              </a:rPr>
              <a:t>, but also obtain three surprises.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First,</a:t>
            </a:r>
          </a:p>
          <a:p>
            <a:r>
              <a:rPr lang="en-US" sz="1200" b="0" i="0" u="none" strike="noStrike" kern="1200" baseline="0" dirty="0" smtClean="0">
                <a:solidFill>
                  <a:schemeClr val="tx1"/>
                </a:solidFill>
                <a:latin typeface="+mn-lt"/>
                <a:ea typeface="+mn-ea"/>
                <a:cs typeface="+mn-cs"/>
              </a:rPr>
              <a:t>we confirm that </a:t>
            </a:r>
            <a:r>
              <a:rPr lang="en-US" sz="1200" b="0" i="0" u="none" strike="noStrike" kern="1200" baseline="0" dirty="0" err="1" smtClean="0">
                <a:solidFill>
                  <a:schemeClr val="tx1"/>
                </a:solidFill>
                <a:latin typeface="+mn-lt"/>
                <a:ea typeface="+mn-ea"/>
                <a:cs typeface="+mn-cs"/>
              </a:rPr>
              <a:t>Femtocell</a:t>
            </a:r>
            <a:r>
              <a:rPr lang="en-US" sz="1200" b="0" i="0" u="none" strike="noStrike" kern="1200" baseline="0" dirty="0" smtClean="0">
                <a:solidFill>
                  <a:schemeClr val="tx1"/>
                </a:solidFill>
                <a:latin typeface="+mn-lt"/>
                <a:ea typeface="+mn-ea"/>
                <a:cs typeface="+mn-cs"/>
              </a:rPr>
              <a:t> deployments are indeed justified</a:t>
            </a:r>
          </a:p>
          <a:p>
            <a:r>
              <a:rPr lang="en-US" sz="1200" b="0" i="0" u="none" strike="noStrike" kern="1200" baseline="0" dirty="0" smtClean="0">
                <a:solidFill>
                  <a:schemeClr val="tx1"/>
                </a:solidFill>
                <a:latin typeface="+mn-lt"/>
                <a:ea typeface="+mn-ea"/>
                <a:cs typeface="+mn-cs"/>
              </a:rPr>
              <a:t>and desirable. However, their deployment may not succeed due</a:t>
            </a:r>
          </a:p>
          <a:p>
            <a:r>
              <a:rPr lang="en-US" sz="1200" b="0" i="0" u="none" strike="noStrike" kern="1200" baseline="0" dirty="0" smtClean="0">
                <a:solidFill>
                  <a:schemeClr val="tx1"/>
                </a:solidFill>
                <a:latin typeface="+mn-lt"/>
                <a:ea typeface="+mn-ea"/>
                <a:cs typeface="+mn-cs"/>
              </a:rPr>
              <a:t>to location registration failures, which can be avoided. Second,</a:t>
            </a:r>
          </a:p>
          <a:p>
            <a:r>
              <a:rPr lang="en-US" sz="1200" b="0" i="0" u="none" strike="noStrike" kern="1200" baseline="0" dirty="0" smtClean="0">
                <a:solidFill>
                  <a:schemeClr val="tx1"/>
                </a:solidFill>
                <a:latin typeface="+mn-lt"/>
                <a:ea typeface="+mn-ea"/>
                <a:cs typeface="+mn-cs"/>
              </a:rPr>
              <a:t>the data and voice performances indeed improve with </a:t>
            </a:r>
            <a:r>
              <a:rPr lang="en-US" sz="1200" b="0" i="0" u="none" strike="noStrike" kern="1200" baseline="0" dirty="0" err="1" smtClean="0">
                <a:solidFill>
                  <a:schemeClr val="tx1"/>
                </a:solidFill>
                <a:latin typeface="+mn-lt"/>
                <a:ea typeface="+mn-ea"/>
                <a:cs typeface="+mn-cs"/>
              </a:rPr>
              <a:t>Femtocells</a:t>
            </a:r>
            <a:r>
              <a:rPr lang="en-US" sz="1200" b="0" i="0" u="none" strike="noStrike" kern="1200" baseline="0" dirty="0" smtClean="0">
                <a:solidFill>
                  <a:schemeClr val="tx1"/>
                </a:solidFill>
                <a:latin typeface="+mn-lt"/>
                <a:ea typeface="+mn-ea"/>
                <a:cs typeface="+mn-cs"/>
              </a:rPr>
              <a:t>,</a:t>
            </a:r>
          </a:p>
          <a:p>
            <a:r>
              <a:rPr lang="en-US" sz="1200" b="0" i="0" u="none" strike="noStrike" kern="1200" baseline="0" dirty="0" smtClean="0">
                <a:solidFill>
                  <a:schemeClr val="tx1"/>
                </a:solidFill>
                <a:latin typeface="+mn-lt"/>
                <a:ea typeface="+mn-ea"/>
                <a:cs typeface="+mn-cs"/>
              </a:rPr>
              <a:t>particularly in regions with weak or no coverage by</a:t>
            </a:r>
          </a:p>
          <a:p>
            <a:r>
              <a:rPr lang="en-US" sz="1200" b="0" i="0" u="none" strike="noStrike" kern="1200" baseline="0" dirty="0" err="1" smtClean="0">
                <a:solidFill>
                  <a:schemeClr val="tx1"/>
                </a:solidFill>
                <a:latin typeface="+mn-lt"/>
                <a:ea typeface="+mn-ea"/>
                <a:cs typeface="+mn-cs"/>
              </a:rPr>
              <a:t>Macrocells</a:t>
            </a:r>
            <a:r>
              <a:rPr lang="en-US" sz="1200" b="0" i="0" u="none" strike="noStrike" kern="1200" baseline="0" dirty="0" smtClean="0">
                <a:solidFill>
                  <a:schemeClr val="tx1"/>
                </a:solidFill>
                <a:latin typeface="+mn-lt"/>
                <a:ea typeface="+mn-ea"/>
                <a:cs typeface="+mn-cs"/>
              </a:rPr>
              <a:t>, or under cases with network congestion. However,</a:t>
            </a:r>
          </a:p>
          <a:p>
            <a:r>
              <a:rPr lang="en-US" sz="1200" b="0" i="0" u="none" strike="noStrike" kern="1200" baseline="0" dirty="0" smtClean="0">
                <a:solidFill>
                  <a:schemeClr val="tx1"/>
                </a:solidFill>
                <a:latin typeface="+mn-lt"/>
                <a:ea typeface="+mn-ea"/>
                <a:cs typeface="+mn-cs"/>
              </a:rPr>
              <a:t>given a </a:t>
            </a:r>
            <a:r>
              <a:rPr lang="en-US" sz="1200" b="0" i="0" u="none" strike="noStrike" kern="1200" baseline="0" dirty="0" err="1" smtClean="0">
                <a:solidFill>
                  <a:schemeClr val="tx1"/>
                </a:solidFill>
                <a:latin typeface="+mn-lt"/>
                <a:ea typeface="+mn-ea"/>
                <a:cs typeface="+mn-cs"/>
              </a:rPr>
              <a:t>Femtocell</a:t>
            </a:r>
            <a:r>
              <a:rPr lang="en-US" sz="1200" b="0" i="0" u="none" strike="noStrike" kern="1200" baseline="0" dirty="0" smtClean="0">
                <a:solidFill>
                  <a:schemeClr val="tx1"/>
                </a:solidFill>
                <a:latin typeface="+mn-lt"/>
                <a:ea typeface="+mn-ea"/>
                <a:cs typeface="+mn-cs"/>
              </a:rPr>
              <a:t>, its connectivity via the core network and</a:t>
            </a:r>
          </a:p>
          <a:p>
            <a:r>
              <a:rPr lang="en-US" sz="1200" b="0" i="0" u="none" strike="noStrike" kern="1200" baseline="0" dirty="0" smtClean="0">
                <a:solidFill>
                  <a:schemeClr val="tx1"/>
                </a:solidFill>
                <a:latin typeface="+mn-lt"/>
                <a:ea typeface="+mn-ea"/>
                <a:cs typeface="+mn-cs"/>
              </a:rPr>
              <a:t>its indirect data path limit the performance gain. As a result,</a:t>
            </a:r>
          </a:p>
          <a:p>
            <a:r>
              <a:rPr lang="en-US" sz="1200" b="0" i="0" u="none" strike="noStrike" kern="1200" baseline="0" dirty="0" smtClean="0">
                <a:solidFill>
                  <a:schemeClr val="tx1"/>
                </a:solidFill>
                <a:latin typeface="+mn-lt"/>
                <a:ea typeface="+mn-ea"/>
                <a:cs typeface="+mn-cs"/>
              </a:rPr>
              <a:t>the speed can be throttled and more delay is incurred. Third,</a:t>
            </a:r>
          </a:p>
          <a:p>
            <a:r>
              <a:rPr lang="en-US" sz="1200" b="0" i="0" u="none" strike="noStrike" kern="1200" baseline="0" dirty="0" smtClean="0">
                <a:solidFill>
                  <a:schemeClr val="tx1"/>
                </a:solidFill>
                <a:latin typeface="+mn-lt"/>
                <a:ea typeface="+mn-ea"/>
                <a:cs typeface="+mn-cs"/>
              </a:rPr>
              <a:t>mobility support is technically feasible, yet largely missing in</a:t>
            </a:r>
          </a:p>
          <a:p>
            <a:r>
              <a:rPr lang="en-US" sz="1200" b="0" i="0" u="none" strike="noStrike" kern="1200" baseline="0" dirty="0" smtClean="0">
                <a:solidFill>
                  <a:schemeClr val="tx1"/>
                </a:solidFill>
                <a:latin typeface="+mn-lt"/>
                <a:ea typeface="+mn-ea"/>
                <a:cs typeface="+mn-cs"/>
              </a:rPr>
              <a:t>practice. Moreover, mobility management has configuration</a:t>
            </a:r>
          </a:p>
          <a:p>
            <a:r>
              <a:rPr lang="en-US" sz="1200" b="0" i="0" u="none" strike="noStrike" kern="1200" baseline="0" dirty="0" smtClean="0">
                <a:solidFill>
                  <a:schemeClr val="tx1"/>
                </a:solidFill>
                <a:latin typeface="+mn-lt"/>
                <a:ea typeface="+mn-ea"/>
                <a:cs typeface="+mn-cs"/>
              </a:rPr>
              <a:t>issues, which expose design inconsistency between </a:t>
            </a:r>
            <a:r>
              <a:rPr lang="en-US" sz="1200" b="0" i="0" u="none" strike="noStrike" kern="1200" baseline="0" dirty="0" err="1" smtClean="0">
                <a:solidFill>
                  <a:schemeClr val="tx1"/>
                </a:solidFill>
                <a:latin typeface="+mn-lt"/>
                <a:ea typeface="+mn-ea"/>
                <a:cs typeface="+mn-cs"/>
              </a:rPr>
              <a:t>Femtocell</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and </a:t>
            </a:r>
            <a:r>
              <a:rPr lang="en-US" sz="1200" b="0" i="0" u="none" strike="noStrike" kern="1200" baseline="0" dirty="0" err="1" smtClean="0">
                <a:solidFill>
                  <a:schemeClr val="tx1"/>
                </a:solidFill>
                <a:latin typeface="+mn-lt"/>
                <a:ea typeface="+mn-ea"/>
                <a:cs typeface="+mn-cs"/>
              </a:rPr>
              <a:t>Macrocell</a:t>
            </a:r>
            <a:r>
              <a:rPr lang="en-US" sz="1200" b="0" i="0" u="none" strike="noStrike" kern="1200" baseline="0" dirty="0" smtClean="0">
                <a:solidFill>
                  <a:schemeClr val="tx1"/>
                </a:solidFill>
                <a:latin typeface="+mn-lt"/>
                <a:ea typeface="+mn-ea"/>
                <a:cs typeface="+mn-cs"/>
              </a:rPr>
              <a:t> handoffs.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Our study yields a few points we would like to share. First,</a:t>
            </a:r>
          </a:p>
          <a:p>
            <a:r>
              <a:rPr lang="en-US" sz="1200" b="0" i="0" u="none" strike="noStrike" kern="1200" baseline="0" dirty="0" smtClean="0">
                <a:solidFill>
                  <a:schemeClr val="tx1"/>
                </a:solidFill>
                <a:latin typeface="+mn-lt"/>
                <a:ea typeface="+mn-ea"/>
                <a:cs typeface="+mn-cs"/>
              </a:rPr>
              <a:t>the plug-and-play </a:t>
            </a:r>
            <a:r>
              <a:rPr lang="en-US" sz="1200" b="0" i="0" u="none" strike="noStrike" kern="1200" baseline="0" dirty="0" err="1" smtClean="0">
                <a:solidFill>
                  <a:schemeClr val="tx1"/>
                </a:solidFill>
                <a:latin typeface="+mn-lt"/>
                <a:ea typeface="+mn-ea"/>
                <a:cs typeface="+mn-cs"/>
              </a:rPr>
              <a:t>Femtocells</a:t>
            </a:r>
            <a:r>
              <a:rPr lang="en-US" sz="1200" b="0" i="0" u="none" strike="noStrike" kern="1200" baseline="0" dirty="0" smtClean="0">
                <a:solidFill>
                  <a:schemeClr val="tx1"/>
                </a:solidFill>
                <a:latin typeface="+mn-lt"/>
                <a:ea typeface="+mn-ea"/>
                <a:cs typeface="+mn-cs"/>
              </a:rPr>
              <a:t> offer a venue for adding a </a:t>
            </a:r>
            <a:r>
              <a:rPr lang="en-US" sz="1200" b="0" i="0" u="none" strike="noStrike" kern="1200" baseline="0" dirty="0" err="1" smtClean="0">
                <a:solidFill>
                  <a:schemeClr val="tx1"/>
                </a:solidFill>
                <a:latin typeface="+mn-lt"/>
                <a:ea typeface="+mn-ea"/>
                <a:cs typeface="+mn-cs"/>
              </a:rPr>
              <a:t>userdirected</a:t>
            </a:r>
            <a:r>
              <a:rPr lang="en-US" sz="1200" b="0" i="0" u="none" strike="noStrike" kern="1200" baseline="0" dirty="0" smtClean="0">
                <a:solidFill>
                  <a:schemeClr val="tx1"/>
                </a:solidFill>
                <a:latin typeface="+mn-lt"/>
                <a:ea typeface="+mn-ea"/>
                <a:cs typeface="+mn-cs"/>
              </a:rPr>
              <a:t>,</a:t>
            </a:r>
          </a:p>
          <a:p>
            <a:r>
              <a:rPr lang="en-US" sz="1200" b="0" i="0" u="none" strike="noStrike" kern="1200" baseline="0" dirty="0" smtClean="0">
                <a:solidFill>
                  <a:schemeClr val="tx1"/>
                </a:solidFill>
                <a:latin typeface="+mn-lt"/>
                <a:ea typeface="+mn-ea"/>
                <a:cs typeface="+mn-cs"/>
              </a:rPr>
              <a:t>ad-hoc network component into the existing, </a:t>
            </a:r>
            <a:r>
              <a:rPr lang="en-US" sz="1200" b="0" i="0" u="none" strike="noStrike" kern="1200" baseline="0" dirty="0" err="1" smtClean="0">
                <a:solidFill>
                  <a:schemeClr val="tx1"/>
                </a:solidFill>
                <a:latin typeface="+mn-lt"/>
                <a:ea typeface="+mn-ea"/>
                <a:cs typeface="+mn-cs"/>
              </a:rPr>
              <a:t>wellplanned</a:t>
            </a:r>
            <a:r>
              <a:rPr lang="en-US" sz="1200" b="0" i="0" u="none" strike="noStrike" kern="1200" baseline="0" dirty="0" smtClean="0">
                <a:solidFill>
                  <a:schemeClr val="tx1"/>
                </a:solidFill>
                <a:latin typeface="+mn-lt"/>
                <a:ea typeface="+mn-ea"/>
                <a:cs typeface="+mn-cs"/>
              </a:rPr>
              <a:t>,</a:t>
            </a:r>
          </a:p>
          <a:p>
            <a:r>
              <a:rPr lang="en-US" sz="1200" b="0" i="0" u="none" strike="noStrike" kern="1200" baseline="0" dirty="0" smtClean="0">
                <a:solidFill>
                  <a:schemeClr val="tx1"/>
                </a:solidFill>
                <a:latin typeface="+mn-lt"/>
                <a:ea typeface="+mn-ea"/>
                <a:cs typeface="+mn-cs"/>
              </a:rPr>
              <a:t>well-designed cellular infrastructure. This nontrivial</a:t>
            </a:r>
          </a:p>
          <a:p>
            <a:r>
              <a:rPr lang="en-US" sz="1200" b="0" i="0" u="none" strike="noStrike" kern="1200" baseline="0" dirty="0" smtClean="0">
                <a:solidFill>
                  <a:schemeClr val="tx1"/>
                </a:solidFill>
                <a:latin typeface="+mn-lt"/>
                <a:ea typeface="+mn-ea"/>
                <a:cs typeface="+mn-cs"/>
              </a:rPr>
              <a:t>infrastructure shift should possibly call for new design approaches.</a:t>
            </a:r>
          </a:p>
          <a:p>
            <a:r>
              <a:rPr lang="en-US" sz="1200" b="0" i="0" u="none" strike="noStrike" kern="1200" baseline="0" dirty="0" smtClean="0">
                <a:solidFill>
                  <a:schemeClr val="tx1"/>
                </a:solidFill>
                <a:latin typeface="+mn-lt"/>
                <a:ea typeface="+mn-ea"/>
                <a:cs typeface="+mn-cs"/>
              </a:rPr>
              <a:t>As we have shown in this work, sticking to the</a:t>
            </a:r>
          </a:p>
          <a:p>
            <a:r>
              <a:rPr lang="en-US" sz="1200" b="0" i="0" u="none" strike="noStrike" kern="1200" baseline="0" dirty="0" smtClean="0">
                <a:solidFill>
                  <a:schemeClr val="tx1"/>
                </a:solidFill>
                <a:latin typeface="+mn-lt"/>
                <a:ea typeface="+mn-ea"/>
                <a:cs typeface="+mn-cs"/>
              </a:rPr>
              <a:t>legacy design may impede the performance gain, and even</a:t>
            </a:r>
          </a:p>
          <a:p>
            <a:r>
              <a:rPr lang="en-US" sz="1200" b="0" i="0" u="none" strike="noStrike" kern="1200" baseline="0" dirty="0" smtClean="0">
                <a:solidFill>
                  <a:schemeClr val="tx1"/>
                </a:solidFill>
                <a:latin typeface="+mn-lt"/>
                <a:ea typeface="+mn-ea"/>
                <a:cs typeface="+mn-cs"/>
              </a:rPr>
              <a:t>lead to errors or failures in the worst case. Second, network</a:t>
            </a:r>
          </a:p>
          <a:p>
            <a:r>
              <a:rPr lang="en-US" sz="1200" b="0" i="0" u="none" strike="noStrike" kern="1200" baseline="0" dirty="0" smtClean="0">
                <a:solidFill>
                  <a:schemeClr val="tx1"/>
                </a:solidFill>
                <a:latin typeface="+mn-lt"/>
                <a:ea typeface="+mn-ea"/>
                <a:cs typeface="+mn-cs"/>
              </a:rPr>
              <a:t>control and configuration would be equally important, together</a:t>
            </a:r>
          </a:p>
          <a:p>
            <a:r>
              <a:rPr lang="en-US" sz="1200" b="0" i="0" u="none" strike="noStrike" kern="1200" baseline="0" dirty="0" smtClean="0">
                <a:solidFill>
                  <a:schemeClr val="tx1"/>
                </a:solidFill>
                <a:latin typeface="+mn-lt"/>
                <a:ea typeface="+mn-ea"/>
                <a:cs typeface="+mn-cs"/>
              </a:rPr>
              <a:t>with data-plane issues (e.g., radio interference management,</a:t>
            </a:r>
          </a:p>
          <a:p>
            <a:r>
              <a:rPr lang="en-US" sz="1200" b="0" i="0" u="none" strike="noStrike" kern="1200" baseline="0" dirty="0" smtClean="0">
                <a:solidFill>
                  <a:schemeClr val="tx1"/>
                </a:solidFill>
                <a:latin typeface="+mn-lt"/>
                <a:ea typeface="+mn-ea"/>
                <a:cs typeface="+mn-cs"/>
              </a:rPr>
              <a:t>resource allocation). This is particularly important for the</a:t>
            </a:r>
          </a:p>
          <a:p>
            <a:r>
              <a:rPr lang="en-US" sz="1200" b="0" i="0" u="none" strike="noStrike" kern="1200" baseline="0" dirty="0" smtClean="0">
                <a:solidFill>
                  <a:schemeClr val="tx1"/>
                </a:solidFill>
                <a:latin typeface="+mn-lt"/>
                <a:ea typeface="+mn-ea"/>
                <a:cs typeface="+mn-cs"/>
              </a:rPr>
              <a:t>research community. Neglecting such design aspects may</a:t>
            </a:r>
          </a:p>
          <a:p>
            <a:r>
              <a:rPr lang="en-US" sz="1200" b="0" i="0" u="none" strike="noStrike" kern="1200" baseline="0" dirty="0" smtClean="0">
                <a:solidFill>
                  <a:schemeClr val="tx1"/>
                </a:solidFill>
                <a:latin typeface="+mn-lt"/>
                <a:ea typeface="+mn-ea"/>
                <a:cs typeface="+mn-cs"/>
              </a:rPr>
              <a:t>incur high price in performance penalty. Third, proper design</a:t>
            </a:r>
          </a:p>
          <a:p>
            <a:r>
              <a:rPr lang="en-US" sz="1200" b="0" i="0" u="none" strike="noStrike" kern="1200" baseline="0" dirty="0" smtClean="0">
                <a:solidFill>
                  <a:schemeClr val="tx1"/>
                </a:solidFill>
                <a:latin typeface="+mn-lt"/>
                <a:ea typeface="+mn-ea"/>
                <a:cs typeface="+mn-cs"/>
              </a:rPr>
              <a:t>and operations of control and management functions require</a:t>
            </a:r>
          </a:p>
          <a:p>
            <a:r>
              <a:rPr lang="en-US" sz="1200" b="0" i="0" u="none" strike="noStrike" kern="1200" baseline="0" dirty="0" smtClean="0">
                <a:solidFill>
                  <a:schemeClr val="tx1"/>
                </a:solidFill>
                <a:latin typeface="+mn-lt"/>
                <a:ea typeface="+mn-ea"/>
                <a:cs typeface="+mn-cs"/>
              </a:rPr>
              <a:t>concerted efforts at the end device, the network edge, and</a:t>
            </a:r>
          </a:p>
          <a:p>
            <a:r>
              <a:rPr lang="en-US" sz="1200" b="0" i="0" u="none" strike="noStrike" kern="1200" baseline="0" dirty="0" smtClean="0">
                <a:solidFill>
                  <a:schemeClr val="tx1"/>
                </a:solidFill>
                <a:latin typeface="+mn-lt"/>
                <a:ea typeface="+mn-ea"/>
                <a:cs typeface="+mn-cs"/>
              </a:rPr>
              <a:t>the core infrastructure. End devices alone may not deliver the</a:t>
            </a:r>
          </a:p>
          <a:p>
            <a:r>
              <a:rPr lang="en-US" sz="1200" b="0" i="0" u="none" strike="noStrike" kern="1200" baseline="0" dirty="0" smtClean="0">
                <a:solidFill>
                  <a:schemeClr val="tx1"/>
                </a:solidFill>
                <a:latin typeface="+mn-lt"/>
                <a:ea typeface="+mn-ea"/>
                <a:cs typeface="+mn-cs"/>
              </a:rPr>
              <a:t>desirable performance, e.g., in the mobility case. Finally, we</a:t>
            </a:r>
          </a:p>
          <a:p>
            <a:r>
              <a:rPr lang="en-US" sz="1200" b="0" i="0" u="none" strike="noStrike" kern="1200" baseline="0" dirty="0" smtClean="0">
                <a:solidFill>
                  <a:schemeClr val="tx1"/>
                </a:solidFill>
                <a:latin typeface="+mn-lt"/>
                <a:ea typeface="+mn-ea"/>
                <a:cs typeface="+mn-cs"/>
              </a:rPr>
              <a:t>believe our experiences on </a:t>
            </a:r>
            <a:r>
              <a:rPr lang="en-US" sz="1200" b="0" i="0" u="none" strike="noStrike" kern="1200" baseline="0" dirty="0" err="1" smtClean="0">
                <a:solidFill>
                  <a:schemeClr val="tx1"/>
                </a:solidFill>
                <a:latin typeface="+mn-lt"/>
                <a:ea typeface="+mn-ea"/>
                <a:cs typeface="+mn-cs"/>
              </a:rPr>
              <a:t>Femtocells</a:t>
            </a:r>
            <a:r>
              <a:rPr lang="en-US" sz="1200" b="0" i="0" u="none" strike="noStrike" kern="1200" baseline="0" dirty="0" smtClean="0">
                <a:solidFill>
                  <a:schemeClr val="tx1"/>
                </a:solidFill>
                <a:latin typeface="+mn-lt"/>
                <a:ea typeface="+mn-ea"/>
                <a:cs typeface="+mn-cs"/>
              </a:rPr>
              <a:t> may also shed lights on</a:t>
            </a:r>
          </a:p>
          <a:p>
            <a:r>
              <a:rPr lang="en-US" sz="1200" b="0" i="0" u="none" strike="noStrike" kern="1200" baseline="0" dirty="0" smtClean="0">
                <a:solidFill>
                  <a:schemeClr val="tx1"/>
                </a:solidFill>
                <a:latin typeface="+mn-lt"/>
                <a:ea typeface="+mn-ea"/>
                <a:cs typeface="+mn-cs"/>
              </a:rPr>
              <a:t>the ongoing research on </a:t>
            </a:r>
            <a:r>
              <a:rPr lang="en-US" sz="1200" b="0" i="0" u="none" strike="noStrike" kern="1200" baseline="0" dirty="0" err="1" smtClean="0">
                <a:solidFill>
                  <a:schemeClr val="tx1"/>
                </a:solidFill>
                <a:latin typeface="+mn-lt"/>
                <a:ea typeface="+mn-ea"/>
                <a:cs typeface="+mn-cs"/>
              </a:rPr>
              <a:t>HetNet</a:t>
            </a:r>
            <a:r>
              <a:rPr lang="en-US" sz="1200" b="0" i="0" u="none" strike="noStrike" kern="1200" baseline="0" dirty="0" smtClean="0">
                <a:solidFill>
                  <a:schemeClr val="tx1"/>
                </a:solidFill>
                <a:latin typeface="+mn-lt"/>
                <a:ea typeface="+mn-ea"/>
                <a:cs typeface="+mn-cs"/>
              </a:rPr>
              <a:t>, an important feature in LTE</a:t>
            </a:r>
          </a:p>
          <a:p>
            <a:r>
              <a:rPr lang="en-US" sz="1200" b="0" i="0" u="none" strike="noStrike" kern="1200" baseline="0" dirty="0" smtClean="0">
                <a:solidFill>
                  <a:schemeClr val="tx1"/>
                </a:solidFill>
                <a:latin typeface="+mn-lt"/>
                <a:ea typeface="+mn-ea"/>
                <a:cs typeface="+mn-cs"/>
              </a:rPr>
              <a:t>advanced and 5G. In a sense, </a:t>
            </a:r>
            <a:r>
              <a:rPr lang="en-US" sz="1200" b="0" i="0" u="none" strike="noStrike" kern="1200" baseline="0" dirty="0" err="1" smtClean="0">
                <a:solidFill>
                  <a:schemeClr val="tx1"/>
                </a:solidFill>
                <a:latin typeface="+mn-lt"/>
                <a:ea typeface="+mn-ea"/>
                <a:cs typeface="+mn-cs"/>
              </a:rPr>
              <a:t>Femtocells</a:t>
            </a:r>
            <a:r>
              <a:rPr lang="en-US" sz="1200" b="0" i="0" u="none" strike="noStrike" kern="1200" baseline="0" dirty="0" smtClean="0">
                <a:solidFill>
                  <a:schemeClr val="tx1"/>
                </a:solidFill>
                <a:latin typeface="+mn-lt"/>
                <a:ea typeface="+mn-ea"/>
                <a:cs typeface="+mn-cs"/>
              </a:rPr>
              <a:t> offer a simplistic</a:t>
            </a:r>
          </a:p>
          <a:p>
            <a:r>
              <a:rPr lang="en-US" sz="1200" b="0" i="0" u="none" strike="noStrike" kern="1200" baseline="0" dirty="0" smtClean="0">
                <a:solidFill>
                  <a:schemeClr val="tx1"/>
                </a:solidFill>
                <a:latin typeface="+mn-lt"/>
                <a:ea typeface="+mn-ea"/>
                <a:cs typeface="+mn-cs"/>
              </a:rPr>
              <a:t>case of </a:t>
            </a:r>
            <a:r>
              <a:rPr lang="en-US" sz="1200" b="0" i="0" u="none" strike="noStrike" kern="1200" baseline="0" dirty="0" err="1" smtClean="0">
                <a:solidFill>
                  <a:schemeClr val="tx1"/>
                </a:solidFill>
                <a:latin typeface="+mn-lt"/>
                <a:ea typeface="+mn-ea"/>
                <a:cs typeface="+mn-cs"/>
              </a:rPr>
              <a:t>HetNet</a:t>
            </a:r>
            <a:r>
              <a:rPr lang="en-US" sz="1200" b="0" i="0" u="none" strike="noStrike" kern="1200" baseline="0" dirty="0" smtClean="0">
                <a:solidFill>
                  <a:schemeClr val="tx1"/>
                </a:solidFill>
                <a:latin typeface="+mn-lt"/>
                <a:ea typeface="+mn-ea"/>
                <a:cs typeface="+mn-cs"/>
              </a:rPr>
              <a:t>. The lessons learned here may help to inspire</a:t>
            </a:r>
          </a:p>
          <a:p>
            <a:r>
              <a:rPr lang="en-US" sz="1200" b="0" i="0" u="none" strike="noStrike" kern="1200" baseline="0" dirty="0" smtClean="0">
                <a:solidFill>
                  <a:schemeClr val="tx1"/>
                </a:solidFill>
                <a:latin typeface="+mn-lt"/>
                <a:ea typeface="+mn-ea"/>
                <a:cs typeface="+mn-cs"/>
              </a:rPr>
              <a:t>more work to make </a:t>
            </a:r>
            <a:r>
              <a:rPr lang="en-US" sz="1200" b="0" i="0" u="none" strike="noStrike" kern="1200" baseline="0" dirty="0" err="1" smtClean="0">
                <a:solidFill>
                  <a:schemeClr val="tx1"/>
                </a:solidFill>
                <a:latin typeface="+mn-lt"/>
                <a:ea typeface="+mn-ea"/>
                <a:cs typeface="+mn-cs"/>
              </a:rPr>
              <a:t>HetNet</a:t>
            </a:r>
            <a:r>
              <a:rPr lang="en-US" sz="1200" b="0" i="0" u="none" strike="noStrike" kern="1200" baseline="0" dirty="0" smtClean="0">
                <a:solidFill>
                  <a:schemeClr val="tx1"/>
                </a:solidFill>
                <a:latin typeface="+mn-lt"/>
                <a:ea typeface="+mn-ea"/>
                <a:cs typeface="+mn-cs"/>
              </a:rPr>
              <a:t> a coherent component of future</a:t>
            </a:r>
          </a:p>
          <a:p>
            <a:r>
              <a:rPr lang="en-US" sz="1200" b="0" i="0" u="none" strike="noStrike" kern="1200" baseline="0" dirty="0" smtClean="0">
                <a:solidFill>
                  <a:schemeClr val="tx1"/>
                </a:solidFill>
                <a:latin typeface="+mn-lt"/>
                <a:ea typeface="+mn-ea"/>
                <a:cs typeface="+mn-cs"/>
              </a:rPr>
              <a:t>mobile networks.</a:t>
            </a:r>
            <a:endParaRPr lang="en-US" dirty="0" smtClean="0"/>
          </a:p>
          <a:p>
            <a:endParaRPr lang="en-US" dirty="0"/>
          </a:p>
        </p:txBody>
      </p:sp>
      <p:sp>
        <p:nvSpPr>
          <p:cNvPr id="4" name="Slide Number Placeholder 3"/>
          <p:cNvSpPr>
            <a:spLocks noGrp="1"/>
          </p:cNvSpPr>
          <p:nvPr>
            <p:ph type="sldNum" sz="quarter" idx="10"/>
          </p:nvPr>
        </p:nvSpPr>
        <p:spPr/>
        <p:txBody>
          <a:bodyPr/>
          <a:lstStyle/>
          <a:p>
            <a:fld id="{0C3F0D24-CF08-7749-BA54-94547E6D1E8D}" type="slidenum">
              <a:rPr lang="en-US" smtClean="0"/>
              <a:t>35</a:t>
            </a:fld>
            <a:endParaRPr lang="en-US"/>
          </a:p>
        </p:txBody>
      </p:sp>
    </p:spTree>
    <p:extLst>
      <p:ext uri="{BB962C8B-B14F-4D97-AF65-F5344CB8AC3E}">
        <p14:creationId xmlns:p14="http://schemas.microsoft.com/office/powerpoint/2010/main" val="10802917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77DDB7-8A14-E64C-815A-8B2E24FCC5F3}" type="slidenum">
              <a:rPr lang="en-US" smtClean="0"/>
              <a:pPr/>
              <a:t>36</a:t>
            </a:fld>
            <a:endParaRPr lang="en-US"/>
          </a:p>
        </p:txBody>
      </p:sp>
    </p:spTree>
    <p:extLst>
      <p:ext uri="{BB962C8B-B14F-4D97-AF65-F5344CB8AC3E}">
        <p14:creationId xmlns:p14="http://schemas.microsoft.com/office/powerpoint/2010/main" val="1960309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This architecture works pretty well but always has two problems.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It is hard to ensure full coverage and offer high capacity, </a:t>
            </a:r>
            <a:r>
              <a:rPr lang="en-US" baseline="0" dirty="0" err="1" smtClean="0"/>
              <a:t>esp</a:t>
            </a:r>
            <a:r>
              <a:rPr lang="en-US" baseline="0" dirty="0" smtClean="0"/>
              <a:t> at hotspots. (during busy hours)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For example, someone lives at the edge of the coverage; So he could not get good quality access.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%Challenges in coverage and capacity</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(1) Poor coverage (at the coverage edge or some indoor cases)</a:t>
            </a:r>
          </a:p>
          <a:p>
            <a:pPr marL="228600" marR="0" indent="-228600" algn="l" defTabSz="457200" rtl="0" eaLnBrk="1" fontAlgn="auto" latinLnBrk="0" hangingPunct="1">
              <a:lnSpc>
                <a:spcPct val="100000"/>
              </a:lnSpc>
              <a:spcBef>
                <a:spcPts val="0"/>
              </a:spcBef>
              <a:spcAft>
                <a:spcPts val="0"/>
              </a:spcAft>
              <a:buClrTx/>
              <a:buSzTx/>
              <a:buFontTx/>
              <a:buAutoNum type="arabicParenBoth"/>
              <a:tabLst/>
              <a:defRPr/>
            </a:pPr>
            <a:r>
              <a:rPr lang="en-US" baseline="0" dirty="0" smtClean="0"/>
              <a:t>Insufficient capacity, especially at hotspots  </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C3F0D24-CF08-7749-BA54-94547E6D1E8D}" type="slidenum">
              <a:rPr lang="en-US" smtClean="0"/>
              <a:t>3</a:t>
            </a:fld>
            <a:endParaRPr lang="en-US"/>
          </a:p>
        </p:txBody>
      </p:sp>
    </p:spTree>
    <p:extLst>
      <p:ext uri="{BB962C8B-B14F-4D97-AF65-F5344CB8AC3E}">
        <p14:creationId xmlns:p14="http://schemas.microsoft.com/office/powerpoint/2010/main" val="1185432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err="1" smtClean="0">
                <a:solidFill>
                  <a:schemeClr val="tx1"/>
                </a:solidFill>
                <a:latin typeface="+mn-lt"/>
                <a:ea typeface="+mn-ea"/>
                <a:cs typeface="+mn-cs"/>
              </a:rPr>
              <a:t>Femtocells</a:t>
            </a:r>
            <a:r>
              <a:rPr lang="en-US" sz="1200" b="0" i="0" u="none" strike="noStrike" kern="1200" baseline="0" dirty="0" smtClean="0">
                <a:solidFill>
                  <a:schemeClr val="tx1"/>
                </a:solidFill>
                <a:latin typeface="+mn-lt"/>
                <a:ea typeface="+mn-ea"/>
                <a:cs typeface="+mn-cs"/>
              </a:rPr>
              <a:t> are thus proposed to solve these problems. </a:t>
            </a:r>
          </a:p>
          <a:p>
            <a:endParaRPr lang="en-US" sz="1200" b="0" i="0" u="none" strike="noStrike"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They provide same radio access as </a:t>
            </a:r>
            <a:r>
              <a:rPr lang="en-US" sz="1200" b="0" i="0" u="none" strike="noStrike" kern="1200" baseline="0" dirty="0" err="1" smtClean="0">
                <a:solidFill>
                  <a:schemeClr val="tx1"/>
                </a:solidFill>
                <a:latin typeface="+mn-lt"/>
                <a:ea typeface="+mn-ea"/>
                <a:cs typeface="+mn-cs"/>
              </a:rPr>
              <a:t>macrocells</a:t>
            </a:r>
            <a:r>
              <a:rPr lang="en-US" sz="1200" b="0" i="0" u="none" strike="noStrike" kern="1200" baseline="0" dirty="0" smtClean="0">
                <a:solidFill>
                  <a:schemeClr val="tx1"/>
                </a:solidFill>
                <a:latin typeface="+mn-lt"/>
                <a:ea typeface="+mn-ea"/>
                <a:cs typeface="+mn-cs"/>
              </a:rPr>
              <a:t> but it is short-range.  </a:t>
            </a:r>
          </a:p>
          <a:p>
            <a:r>
              <a:rPr lang="en-US" sz="1200" b="0" i="0" u="none" strike="noStrike" kern="1200" baseline="0" dirty="0" smtClean="0">
                <a:solidFill>
                  <a:schemeClr val="tx1"/>
                </a:solidFill>
                <a:latin typeface="+mn-lt"/>
                <a:ea typeface="+mn-ea"/>
                <a:cs typeface="+mn-cs"/>
              </a:rPr>
              <a:t>They are deployed by users at at areas of their interests (here, at home with poor coverage).</a:t>
            </a:r>
          </a:p>
          <a:p>
            <a:r>
              <a:rPr lang="en-US" sz="1200" b="0" i="0" u="none" strike="noStrike" kern="1200" baseline="0" dirty="0" smtClean="0">
                <a:solidFill>
                  <a:schemeClr val="tx1"/>
                </a:solidFill>
                <a:latin typeface="+mn-lt"/>
                <a:ea typeface="+mn-ea"/>
                <a:cs typeface="+mn-cs"/>
              </a:rPr>
              <a:t>They connect with core network through secure tunneling (IPSEC) and thus they are treated like a “small” </a:t>
            </a:r>
            <a:r>
              <a:rPr lang="en-US" sz="1200" b="0" i="0" u="none" strike="noStrike" kern="1200" baseline="0" dirty="0" err="1" smtClean="0">
                <a:solidFill>
                  <a:schemeClr val="tx1"/>
                </a:solidFill>
                <a:latin typeface="+mn-lt"/>
                <a:ea typeface="+mn-ea"/>
                <a:cs typeface="+mn-cs"/>
              </a:rPr>
              <a:t>macrocells</a:t>
            </a:r>
            <a:r>
              <a:rPr lang="en-US" sz="1200" b="0" i="0" u="none" strike="noStrike" kern="1200" baseline="0" dirty="0" smtClean="0">
                <a:solidFill>
                  <a:schemeClr val="tx1"/>
                </a:solidFill>
                <a:latin typeface="+mn-lt"/>
                <a:ea typeface="+mn-ea"/>
                <a:cs typeface="+mn-cs"/>
              </a:rPr>
              <a:t> though they are not deployed by operators. </a:t>
            </a:r>
          </a:p>
          <a:p>
            <a:r>
              <a:rPr lang="en-US" sz="1200" b="0" i="0" u="none" strike="noStrike" kern="1200" baseline="0" dirty="0" smtClean="0">
                <a:solidFill>
                  <a:schemeClr val="tx1"/>
                </a:solidFill>
                <a:latin typeface="+mn-lt"/>
                <a:ea typeface="+mn-ea"/>
                <a:cs typeface="+mn-cs"/>
              </a:rPr>
              <a:t>They could offload traffic from </a:t>
            </a:r>
            <a:r>
              <a:rPr lang="en-US" sz="1200" b="0" i="0" u="none" strike="noStrike" kern="1200" baseline="0" dirty="0" err="1" smtClean="0">
                <a:solidFill>
                  <a:schemeClr val="tx1"/>
                </a:solidFill>
                <a:latin typeface="+mn-lt"/>
                <a:ea typeface="+mn-ea"/>
                <a:cs typeface="+mn-cs"/>
              </a:rPr>
              <a:t>macrocells</a:t>
            </a:r>
            <a:r>
              <a:rPr lang="en-US" sz="1200" b="0" i="0" u="none" strike="noStrike" kern="1200" baseline="0" dirty="0" smtClean="0">
                <a:solidFill>
                  <a:schemeClr val="tx1"/>
                </a:solidFill>
                <a:latin typeface="+mn-lt"/>
                <a:ea typeface="+mn-ea"/>
                <a:cs typeface="+mn-cs"/>
              </a:rPr>
              <a:t> and thus improve capacity and user performance.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Users can deploy </a:t>
            </a:r>
            <a:r>
              <a:rPr lang="en-US" sz="1200" b="0" i="0" u="none" strike="noStrike" kern="1200" baseline="0" dirty="0" err="1" smtClean="0">
                <a:solidFill>
                  <a:schemeClr val="tx1"/>
                </a:solidFill>
                <a:latin typeface="+mn-lt"/>
                <a:ea typeface="+mn-ea"/>
                <a:cs typeface="+mn-cs"/>
              </a:rPr>
              <a:t>femtocells</a:t>
            </a:r>
            <a:r>
              <a:rPr lang="en-US" sz="1200" b="0" i="0" u="none" strike="noStrike" kern="1200" baseline="0" dirty="0" smtClean="0">
                <a:solidFill>
                  <a:schemeClr val="tx1"/>
                </a:solidFill>
                <a:latin typeface="+mn-lt"/>
                <a:ea typeface="+mn-ea"/>
                <a:cs typeface="+mn-cs"/>
              </a:rPr>
              <a:t> (with short range radio access) by home or business owners at areas of their interest</a:t>
            </a:r>
          </a:p>
          <a:p>
            <a:r>
              <a:rPr lang="en-US" sz="1200" b="0" i="0" u="none" strike="noStrike" kern="1200" baseline="0" dirty="0" smtClean="0">
                <a:solidFill>
                  <a:schemeClr val="tx1"/>
                </a:solidFill>
                <a:latin typeface="+mn-lt"/>
                <a:ea typeface="+mn-ea"/>
                <a:cs typeface="+mn-cs"/>
              </a:rPr>
              <a:t>	%at hotspots with high user demands or at coverage edges where performance significantly degrades. </a:t>
            </a:r>
            <a:endParaRPr lang="en-US" dirty="0" smtClean="0"/>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It runs over the licensed frequency band, augmenting the conventional </a:t>
            </a:r>
            <a:r>
              <a:rPr lang="en-US" sz="1200" b="0" i="0" u="none" strike="noStrike" kern="1200" baseline="0" dirty="0" err="1" smtClean="0">
                <a:solidFill>
                  <a:schemeClr val="tx1"/>
                </a:solidFill>
                <a:latin typeface="+mn-lt"/>
                <a:ea typeface="+mn-ea"/>
                <a:cs typeface="+mn-cs"/>
              </a:rPr>
              <a:t>Macrocell</a:t>
            </a:r>
            <a:r>
              <a:rPr lang="en-US" sz="1200" b="0" i="0" u="none" strike="noStrike" kern="1200" baseline="0" dirty="0" smtClean="0">
                <a:solidFill>
                  <a:schemeClr val="tx1"/>
                </a:solidFill>
                <a:latin typeface="+mn-lt"/>
                <a:ea typeface="+mn-ea"/>
                <a:cs typeface="+mn-cs"/>
              </a:rPr>
              <a:t>-based network infrastructure.</a:t>
            </a:r>
          </a:p>
          <a:p>
            <a:r>
              <a:rPr lang="en-US" sz="1200" b="0" i="0" u="none" strike="noStrike" kern="1200" baseline="0" dirty="0" smtClean="0">
                <a:solidFill>
                  <a:schemeClr val="tx1"/>
                </a:solidFill>
                <a:latin typeface="+mn-lt"/>
                <a:ea typeface="+mn-ea"/>
                <a:cs typeface="+mn-cs"/>
              </a:rPr>
              <a:t>	%They are plug-and-play, and allow for ad hoc deployment</a:t>
            </a: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Different from </a:t>
            </a:r>
            <a:r>
              <a:rPr lang="en-US" sz="1200" b="0" i="0" u="none" strike="noStrike" kern="1200" baseline="0" dirty="0" err="1" smtClean="0">
                <a:solidFill>
                  <a:schemeClr val="tx1"/>
                </a:solidFill>
                <a:latin typeface="+mn-lt"/>
                <a:ea typeface="+mn-ea"/>
                <a:cs typeface="+mn-cs"/>
              </a:rPr>
              <a:t>macrocells</a:t>
            </a:r>
            <a:r>
              <a:rPr lang="en-US" sz="1200" b="0" i="0" u="none" strike="noStrike" kern="1200" baseline="0" dirty="0" smtClean="0">
                <a:solidFill>
                  <a:schemeClr val="tx1"/>
                </a:solidFill>
                <a:latin typeface="+mn-lt"/>
                <a:ea typeface="+mn-ea"/>
                <a:cs typeface="+mn-cs"/>
              </a:rPr>
              <a:t>,  they do not have dedicated links to the core network. They have to</a:t>
            </a:r>
          </a:p>
          <a:p>
            <a:r>
              <a:rPr lang="en-US" sz="1200" b="0" i="0" u="none" strike="noStrike" kern="1200" baseline="0" dirty="0" smtClean="0">
                <a:solidFill>
                  <a:schemeClr val="tx1"/>
                </a:solidFill>
                <a:latin typeface="+mn-lt"/>
                <a:ea typeface="+mn-ea"/>
                <a:cs typeface="+mn-cs"/>
              </a:rPr>
              <a:t>traverse the public IP network (Internet backbone). In order to integrate </a:t>
            </a:r>
            <a:r>
              <a:rPr lang="en-US" sz="1200" b="0" i="0" u="none" strike="noStrike" kern="1200" baseline="0" dirty="0" err="1" smtClean="0">
                <a:solidFill>
                  <a:schemeClr val="tx1"/>
                </a:solidFill>
                <a:latin typeface="+mn-lt"/>
                <a:ea typeface="+mn-ea"/>
                <a:cs typeface="+mn-cs"/>
              </a:rPr>
              <a:t>Femtocells</a:t>
            </a:r>
            <a:r>
              <a:rPr lang="en-US" sz="1200" b="0" i="0" u="none" strike="noStrike" kern="1200" baseline="0" dirty="0" smtClean="0">
                <a:solidFill>
                  <a:schemeClr val="tx1"/>
                </a:solidFill>
                <a:latin typeface="+mn-lt"/>
                <a:ea typeface="+mn-ea"/>
                <a:cs typeface="+mn-cs"/>
              </a:rPr>
              <a:t> as a coherent part of the mobile network infrastructure, an additional </a:t>
            </a:r>
            <a:r>
              <a:rPr lang="en-US" sz="1200" b="0" i="0" u="none" strike="noStrike" kern="1200" baseline="0" dirty="0" err="1" smtClean="0">
                <a:solidFill>
                  <a:schemeClr val="tx1"/>
                </a:solidFill>
                <a:latin typeface="+mn-lt"/>
                <a:ea typeface="+mn-ea"/>
                <a:cs typeface="+mn-cs"/>
              </a:rPr>
              <a:t>Femtocell</a:t>
            </a:r>
            <a:r>
              <a:rPr lang="en-US" sz="1200" b="0" i="0" u="none" strike="noStrike" kern="1200" baseline="0" dirty="0" smtClean="0">
                <a:solidFill>
                  <a:schemeClr val="tx1"/>
                </a:solidFill>
                <a:latin typeface="+mn-lt"/>
                <a:ea typeface="+mn-ea"/>
                <a:cs typeface="+mn-cs"/>
              </a:rPr>
              <a:t> gateway is launched as the portal to the core network</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	%They leverage the available home/enterprise connectivity (wired Internet access) and supplements the existing radio access. </a:t>
            </a:r>
          </a:p>
          <a:p>
            <a:r>
              <a:rPr lang="en-US" sz="1200" b="0" i="0" u="none" strike="noStrike" kern="1200" baseline="0" dirty="0" smtClean="0">
                <a:solidFill>
                  <a:schemeClr val="tx1"/>
                </a:solidFill>
                <a:latin typeface="+mn-lt"/>
                <a:ea typeface="+mn-ea"/>
                <a:cs typeface="+mn-cs"/>
              </a:rPr>
              <a:t>	%Compared with </a:t>
            </a:r>
            <a:r>
              <a:rPr lang="en-US" sz="1200" b="0" i="0" u="none" strike="noStrike" kern="1200" baseline="0" dirty="0" err="1" smtClean="0">
                <a:solidFill>
                  <a:schemeClr val="tx1"/>
                </a:solidFill>
                <a:latin typeface="+mn-lt"/>
                <a:ea typeface="+mn-ea"/>
                <a:cs typeface="+mn-cs"/>
              </a:rPr>
              <a:t>WiFi</a:t>
            </a:r>
            <a:r>
              <a:rPr lang="en-US" sz="1200" b="0" i="0" u="none" strike="noStrike" kern="1200" baseline="0" dirty="0" smtClean="0">
                <a:solidFill>
                  <a:schemeClr val="tx1"/>
                </a:solidFill>
                <a:latin typeface="+mn-lt"/>
                <a:ea typeface="+mn-ea"/>
                <a:cs typeface="+mn-cs"/>
              </a:rPr>
              <a:t> and other wireless technologies, </a:t>
            </a:r>
            <a:r>
              <a:rPr lang="en-US" sz="1200" b="0" i="0" u="none" strike="noStrike" kern="1200" baseline="0" dirty="0" err="1" smtClean="0">
                <a:solidFill>
                  <a:schemeClr val="tx1"/>
                </a:solidFill>
                <a:latin typeface="+mn-lt"/>
                <a:ea typeface="+mn-ea"/>
                <a:cs typeface="+mn-cs"/>
              </a:rPr>
              <a:t>Femtocells</a:t>
            </a:r>
            <a:r>
              <a:rPr lang="en-US" sz="1200" b="0" i="0" u="none" strike="noStrike" kern="1200" baseline="0" dirty="0" smtClean="0">
                <a:solidFill>
                  <a:schemeClr val="tx1"/>
                </a:solidFill>
                <a:latin typeface="+mn-lt"/>
                <a:ea typeface="+mn-ea"/>
                <a:cs typeface="+mn-cs"/>
              </a:rPr>
              <a:t> work as an integral part of the cellular infrastructure a</a:t>
            </a:r>
          </a:p>
          <a:p>
            <a:endParaRPr lang="en-US" sz="1200" b="0" i="0" u="none" strike="noStrike" kern="1200" baseline="0" dirty="0" smtClean="0">
              <a:solidFill>
                <a:schemeClr val="tx1"/>
              </a:solidFill>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0C3F0D24-CF08-7749-BA54-94547E6D1E8D}" type="slidenum">
              <a:rPr lang="en-US" smtClean="0"/>
              <a:t>4</a:t>
            </a:fld>
            <a:endParaRPr lang="en-US"/>
          </a:p>
        </p:txBody>
      </p:sp>
    </p:spTree>
    <p:extLst>
      <p:ext uri="{BB962C8B-B14F-4D97-AF65-F5344CB8AC3E}">
        <p14:creationId xmlns:p14="http://schemas.microsoft.com/office/powerpoint/2010/main" val="31677316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By this way, </a:t>
            </a:r>
            <a:r>
              <a:rPr lang="en-US" sz="1200" b="0" i="0" u="none" strike="noStrike" kern="1200" baseline="0" dirty="0" err="1" smtClean="0">
                <a:solidFill>
                  <a:schemeClr val="tx1"/>
                </a:solidFill>
                <a:latin typeface="+mn-lt"/>
                <a:ea typeface="+mn-ea"/>
                <a:cs typeface="+mn-cs"/>
              </a:rPr>
              <a:t>Femtocells</a:t>
            </a:r>
            <a:r>
              <a:rPr lang="en-US" sz="1200" b="0" i="0" u="none" strike="noStrike" kern="1200" baseline="0" dirty="0" smtClean="0">
                <a:solidFill>
                  <a:schemeClr val="tx1"/>
                </a:solidFill>
                <a:latin typeface="+mn-lt"/>
                <a:ea typeface="+mn-ea"/>
                <a:cs typeface="+mn-cs"/>
              </a:rPr>
              <a:t> offer a cost-effective solution to enhance coverage and capacity without operators  efforts to upgrade their network. </a:t>
            </a:r>
          </a:p>
          <a:p>
            <a:pPr marL="0" marR="0" lvl="1"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So, It is widely adopted in industry. </a:t>
            </a:r>
          </a:p>
          <a:p>
            <a:pPr marL="0" marR="0" lvl="1"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On the research side, many researchers look into </a:t>
            </a:r>
            <a:r>
              <a:rPr lang="en-US" sz="1200" b="0" i="0" u="none" strike="noStrike" kern="1200" baseline="0" dirty="0" err="1" smtClean="0">
                <a:solidFill>
                  <a:schemeClr val="tx1"/>
                </a:solidFill>
                <a:latin typeface="+mn-lt"/>
                <a:ea typeface="+mn-ea"/>
                <a:cs typeface="+mn-cs"/>
              </a:rPr>
              <a:t>femtocells</a:t>
            </a:r>
            <a:r>
              <a:rPr lang="en-US" sz="1200" b="0" i="0" u="none" strike="noStrike" kern="1200" baseline="0" dirty="0" smtClean="0">
                <a:solidFill>
                  <a:schemeClr val="tx1"/>
                </a:solidFill>
                <a:latin typeface="+mn-lt"/>
                <a:ea typeface="+mn-ea"/>
                <a:cs typeface="+mn-cs"/>
              </a:rPr>
              <a:t> problems, but most focus on </a:t>
            </a:r>
          </a:p>
          <a:p>
            <a:pPr marL="228600" marR="0" lvl="1" indent="-228600" algn="l" defTabSz="457200" rtl="0" eaLnBrk="1" fontAlgn="auto" latinLnBrk="0" hangingPunct="1">
              <a:lnSpc>
                <a:spcPct val="100000"/>
              </a:lnSpc>
              <a:spcBef>
                <a:spcPts val="0"/>
              </a:spcBef>
              <a:spcAft>
                <a:spcPts val="0"/>
              </a:spcAft>
              <a:buClrTx/>
              <a:buSzTx/>
              <a:buFontTx/>
              <a:buAutoNum type="arabicParenBoth"/>
              <a:tabLst/>
              <a:defRPr/>
            </a:pPr>
            <a:r>
              <a:rPr lang="en-US" baseline="0" dirty="0" smtClean="0"/>
              <a:t>Interference</a:t>
            </a:r>
          </a:p>
          <a:p>
            <a:pPr marL="228600" marR="0" lvl="1" indent="-228600" algn="l" defTabSz="457200" rtl="0" eaLnBrk="1" fontAlgn="auto" latinLnBrk="0" hangingPunct="1">
              <a:lnSpc>
                <a:spcPct val="100000"/>
              </a:lnSpc>
              <a:spcBef>
                <a:spcPts val="0"/>
              </a:spcBef>
              <a:spcAft>
                <a:spcPts val="0"/>
              </a:spcAft>
              <a:buClrTx/>
              <a:buSzTx/>
              <a:buFontTx/>
              <a:buAutoNum type="arabicParenBoth"/>
              <a:tabLst/>
              <a:defRPr/>
            </a:pPr>
            <a:r>
              <a:rPr lang="en-US" baseline="0" dirty="0" smtClean="0"/>
              <a:t>Theo </a:t>
            </a:r>
          </a:p>
          <a:p>
            <a:pPr marL="0" marR="0" lvl="1"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lvl="1" indent="0" algn="l" defTabSz="457200" rtl="0" eaLnBrk="1" fontAlgn="auto" latinLnBrk="0" hangingPunct="1">
              <a:lnSpc>
                <a:spcPct val="100000"/>
              </a:lnSpc>
              <a:spcBef>
                <a:spcPts val="0"/>
              </a:spcBef>
              <a:spcAft>
                <a:spcPts val="0"/>
              </a:spcAft>
              <a:buClrTx/>
              <a:buSzTx/>
              <a:buFontTx/>
              <a:buNone/>
              <a:tabLst/>
              <a:defRPr/>
            </a:pPr>
            <a:r>
              <a:rPr lang="en-US" baseline="0" dirty="0" smtClean="0"/>
              <a:t>They focus on radio access parts and idealized design. But the reality check is not addressed.</a:t>
            </a:r>
            <a:endParaRPr lang="en-US" dirty="0" smtClean="0"/>
          </a:p>
          <a:p>
            <a:pPr marL="0" marR="0" lvl="1"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lvl="1"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lvl="1"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lvl="1"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lvl="1" indent="0" algn="l" defTabSz="457200" rtl="0" eaLnBrk="1" fontAlgn="auto" latinLnBrk="0" hangingPunct="1">
              <a:lnSpc>
                <a:spcPct val="100000"/>
              </a:lnSpc>
              <a:spcBef>
                <a:spcPts val="0"/>
              </a:spcBef>
              <a:spcAft>
                <a:spcPts val="0"/>
              </a:spcAft>
              <a:buClrTx/>
              <a:buSzTx/>
              <a:buFontTx/>
              <a:buNone/>
              <a:tabLst/>
              <a:defRPr/>
            </a:pPr>
            <a:r>
              <a:rPr lang="en-US" dirty="0" smtClean="0"/>
              <a:t>State of the art: Operation: access control, handoff, data forwarding</a:t>
            </a:r>
          </a:p>
          <a:p>
            <a:endParaRPr lang="en-US" dirty="0"/>
          </a:p>
        </p:txBody>
      </p:sp>
      <p:sp>
        <p:nvSpPr>
          <p:cNvPr id="4" name="Slide Number Placeholder 3"/>
          <p:cNvSpPr>
            <a:spLocks noGrp="1"/>
          </p:cNvSpPr>
          <p:nvPr>
            <p:ph type="sldNum" sz="quarter" idx="10"/>
          </p:nvPr>
        </p:nvSpPr>
        <p:spPr/>
        <p:txBody>
          <a:bodyPr/>
          <a:lstStyle/>
          <a:p>
            <a:fld id="{0C3F0D24-CF08-7749-BA54-94547E6D1E8D}" type="slidenum">
              <a:rPr lang="en-US" smtClean="0"/>
              <a:t>5</a:t>
            </a:fld>
            <a:endParaRPr lang="en-US"/>
          </a:p>
        </p:txBody>
      </p:sp>
    </p:spTree>
    <p:extLst>
      <p:ext uri="{BB962C8B-B14F-4D97-AF65-F5344CB8AC3E}">
        <p14:creationId xmlns:p14="http://schemas.microsoft.com/office/powerpoint/2010/main" val="2298965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a:t>
            </a:r>
            <a:r>
              <a:rPr lang="en-US" baseline="0" dirty="0" smtClean="0"/>
              <a:t> its reality performance is largely unaddressed. </a:t>
            </a:r>
          </a:p>
          <a:p>
            <a:r>
              <a:rPr lang="en-US" baseline="0" dirty="0" smtClean="0"/>
              <a:t>Esp. the impact …</a:t>
            </a:r>
            <a:endParaRPr lang="en-US" dirty="0"/>
          </a:p>
        </p:txBody>
      </p:sp>
      <p:sp>
        <p:nvSpPr>
          <p:cNvPr id="4" name="Slide Number Placeholder 3"/>
          <p:cNvSpPr>
            <a:spLocks noGrp="1"/>
          </p:cNvSpPr>
          <p:nvPr>
            <p:ph type="sldNum" sz="quarter" idx="10"/>
          </p:nvPr>
        </p:nvSpPr>
        <p:spPr/>
        <p:txBody>
          <a:bodyPr/>
          <a:lstStyle/>
          <a:p>
            <a:fld id="{0C3F0D24-CF08-7749-BA54-94547E6D1E8D}" type="slidenum">
              <a:rPr lang="en-US" smtClean="0"/>
              <a:t>6</a:t>
            </a:fld>
            <a:endParaRPr lang="en-US"/>
          </a:p>
        </p:txBody>
      </p:sp>
    </p:spTree>
    <p:extLst>
      <p:ext uri="{BB962C8B-B14F-4D97-AF65-F5344CB8AC3E}">
        <p14:creationId xmlns:p14="http://schemas.microsoft.com/office/powerpoint/2010/main" val="2080400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well do </a:t>
            </a:r>
            <a:r>
              <a:rPr lang="en-US" dirty="0" err="1" smtClean="0"/>
              <a:t>femtocells</a:t>
            </a:r>
            <a:r>
              <a:rPr lang="en-US" dirty="0" smtClean="0"/>
              <a:t> perform in real networks?</a:t>
            </a:r>
          </a:p>
          <a:p>
            <a:r>
              <a:rPr lang="en-US" dirty="0" smtClean="0"/>
              <a:t>Are there any unanticipated performance glitches or even failures? </a:t>
            </a:r>
          </a:p>
          <a:p>
            <a:pPr lvl="1"/>
            <a:r>
              <a:rPr lang="en-US" dirty="0" smtClean="0"/>
              <a:t>If yes, consequence and root causes?</a:t>
            </a:r>
          </a:p>
          <a:p>
            <a:r>
              <a:rPr lang="en-US" dirty="0" smtClean="0"/>
              <a:t>What lessons for improvement?</a:t>
            </a:r>
          </a:p>
          <a:p>
            <a:endParaRPr lang="en-US" dirty="0" smtClean="0"/>
          </a:p>
          <a:p>
            <a:r>
              <a:rPr lang="en-US" dirty="0" smtClean="0"/>
              <a:t>We</a:t>
            </a:r>
            <a:r>
              <a:rPr lang="en-US" baseline="0" dirty="0" smtClean="0"/>
              <a:t> cover three aspects: xxx</a:t>
            </a:r>
            <a:endParaRPr lang="en-US" dirty="0" smtClean="0"/>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 In this work, we conduct an empirical study to assess and</a:t>
            </a:r>
          </a:p>
          <a:p>
            <a:r>
              <a:rPr lang="en-US" sz="1200" b="0" i="0" u="none" strike="noStrike" kern="1200" baseline="0" dirty="0" smtClean="0">
                <a:solidFill>
                  <a:schemeClr val="tx1"/>
                </a:solidFill>
                <a:latin typeface="+mn-lt"/>
                <a:ea typeface="+mn-ea"/>
                <a:cs typeface="+mn-cs"/>
              </a:rPr>
              <a:t>diagnose the </a:t>
            </a:r>
            <a:r>
              <a:rPr lang="en-US" sz="1200" b="0" i="0" u="none" strike="noStrike" kern="1200" baseline="0" dirty="0" err="1" smtClean="0">
                <a:solidFill>
                  <a:schemeClr val="tx1"/>
                </a:solidFill>
                <a:latin typeface="+mn-lt"/>
                <a:ea typeface="+mn-ea"/>
                <a:cs typeface="+mn-cs"/>
              </a:rPr>
              <a:t>Femtocell</a:t>
            </a:r>
            <a:r>
              <a:rPr lang="en-US" sz="1200" b="0" i="0" u="none" strike="noStrike" kern="1200" baseline="0" dirty="0" smtClean="0">
                <a:solidFill>
                  <a:schemeClr val="tx1"/>
                </a:solidFill>
                <a:latin typeface="+mn-lt"/>
                <a:ea typeface="+mn-ea"/>
                <a:cs typeface="+mn-cs"/>
              </a:rPr>
              <a:t> performance in real-life usage settings.</a:t>
            </a:r>
          </a:p>
          <a:p>
            <a:r>
              <a:rPr lang="en-US" sz="1200" b="0" i="0" u="none" strike="noStrike" kern="1200" baseline="0" dirty="0" smtClean="0">
                <a:solidFill>
                  <a:schemeClr val="tx1"/>
                </a:solidFill>
                <a:latin typeface="+mn-lt"/>
                <a:ea typeface="+mn-ea"/>
                <a:cs typeface="+mn-cs"/>
              </a:rPr>
              <a:t>We seek to answer three questions. (1) How well do </a:t>
            </a:r>
            <a:r>
              <a:rPr lang="en-US" sz="1200" b="0" i="0" u="none" strike="noStrike" kern="1200" baseline="0" dirty="0" err="1" smtClean="0">
                <a:solidFill>
                  <a:schemeClr val="tx1"/>
                </a:solidFill>
                <a:latin typeface="+mn-lt"/>
                <a:ea typeface="+mn-ea"/>
                <a:cs typeface="+mn-cs"/>
              </a:rPr>
              <a:t>Femtocells</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perform in operational networks? Have they achieved their</a:t>
            </a:r>
          </a:p>
          <a:p>
            <a:r>
              <a:rPr lang="en-US" sz="1200" b="0" i="0" u="none" strike="noStrike" kern="1200" baseline="0" dirty="0" smtClean="0">
                <a:solidFill>
                  <a:schemeClr val="tx1"/>
                </a:solidFill>
                <a:latin typeface="+mn-lt"/>
                <a:ea typeface="+mn-ea"/>
                <a:cs typeface="+mn-cs"/>
              </a:rPr>
              <a:t>design goals of boosting coverage and capacity? (2) Are there</a:t>
            </a:r>
          </a:p>
          <a:p>
            <a:r>
              <a:rPr lang="en-US" sz="1200" b="0" i="0" u="none" strike="noStrike" kern="1200" baseline="0" dirty="0" smtClean="0">
                <a:solidFill>
                  <a:schemeClr val="tx1"/>
                </a:solidFill>
                <a:latin typeface="+mn-lt"/>
                <a:ea typeface="+mn-ea"/>
                <a:cs typeface="+mn-cs"/>
              </a:rPr>
              <a:t>performance glitches or even failures, largely unanticipated by</a:t>
            </a:r>
          </a:p>
          <a:p>
            <a:r>
              <a:rPr lang="en-US" sz="1200" b="0" i="0" u="none" strike="noStrike" kern="1200" baseline="0" dirty="0" smtClean="0">
                <a:solidFill>
                  <a:schemeClr val="tx1"/>
                </a:solidFill>
                <a:latin typeface="+mn-lt"/>
                <a:ea typeface="+mn-ea"/>
                <a:cs typeface="+mn-cs"/>
              </a:rPr>
              <a:t>the research community, observed in practice? What are their</a:t>
            </a:r>
          </a:p>
          <a:p>
            <a:r>
              <a:rPr lang="en-US" sz="1200" b="0" i="0" u="none" strike="noStrike" kern="1200" baseline="0" dirty="0" smtClean="0">
                <a:solidFill>
                  <a:schemeClr val="tx1"/>
                </a:solidFill>
                <a:latin typeface="+mn-lt"/>
                <a:ea typeface="+mn-ea"/>
                <a:cs typeface="+mn-cs"/>
              </a:rPr>
              <a:t>consequences and root causes? (3) What lessons can we learn</a:t>
            </a:r>
          </a:p>
          <a:p>
            <a:r>
              <a:rPr lang="en-US" sz="1200" b="0" i="0" u="none" strike="noStrike" kern="1200" baseline="0" dirty="0" smtClean="0">
                <a:solidFill>
                  <a:schemeClr val="tx1"/>
                </a:solidFill>
                <a:latin typeface="+mn-lt"/>
                <a:ea typeface="+mn-ea"/>
                <a:cs typeface="+mn-cs"/>
              </a:rPr>
              <a:t> to improve </a:t>
            </a:r>
            <a:r>
              <a:rPr lang="en-US" sz="1200" b="0" i="0" u="none" strike="noStrike" kern="1200" baseline="0" dirty="0" err="1" smtClean="0">
                <a:solidFill>
                  <a:schemeClr val="tx1"/>
                </a:solidFill>
                <a:latin typeface="+mn-lt"/>
                <a:ea typeface="+mn-ea"/>
                <a:cs typeface="+mn-cs"/>
              </a:rPr>
              <a:t>Femtocell</a:t>
            </a:r>
            <a:r>
              <a:rPr lang="en-US" sz="1200" b="0" i="0" u="none" strike="noStrike" kern="1200" baseline="0" dirty="0" smtClean="0">
                <a:solidFill>
                  <a:schemeClr val="tx1"/>
                </a:solidFill>
                <a:latin typeface="+mn-lt"/>
                <a:ea typeface="+mn-ea"/>
                <a:cs typeface="+mn-cs"/>
              </a:rPr>
              <a:t> design and operations?</a:t>
            </a:r>
            <a:endParaRPr lang="en-US" dirty="0"/>
          </a:p>
        </p:txBody>
      </p:sp>
      <p:sp>
        <p:nvSpPr>
          <p:cNvPr id="4" name="Slide Number Placeholder 3"/>
          <p:cNvSpPr>
            <a:spLocks noGrp="1"/>
          </p:cNvSpPr>
          <p:nvPr>
            <p:ph type="sldNum" sz="quarter" idx="10"/>
          </p:nvPr>
        </p:nvSpPr>
        <p:spPr/>
        <p:txBody>
          <a:bodyPr/>
          <a:lstStyle/>
          <a:p>
            <a:fld id="{0C3F0D24-CF08-7749-BA54-94547E6D1E8D}" type="slidenum">
              <a:rPr lang="en-US" smtClean="0"/>
              <a:t>7</a:t>
            </a:fld>
            <a:endParaRPr lang="en-US"/>
          </a:p>
        </p:txBody>
      </p:sp>
    </p:spTree>
    <p:extLst>
      <p:ext uri="{BB962C8B-B14F-4D97-AF65-F5344CB8AC3E}">
        <p14:creationId xmlns:p14="http://schemas.microsoft.com/office/powerpoint/2010/main" val="8398962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 We conduct a 6-month measurement with a top-tier US</a:t>
            </a:r>
          </a:p>
          <a:p>
            <a:r>
              <a:rPr lang="en-US" sz="1200" b="0" i="0" u="none" strike="noStrike" kern="1200" baseline="0" dirty="0" smtClean="0">
                <a:solidFill>
                  <a:schemeClr val="tx1"/>
                </a:solidFill>
                <a:latin typeface="+mn-lt"/>
                <a:ea typeface="+mn-ea"/>
                <a:cs typeface="+mn-cs"/>
              </a:rPr>
              <a:t>carrier network in two metropolitan areas on the east and west</a:t>
            </a:r>
          </a:p>
          <a:p>
            <a:r>
              <a:rPr lang="en-US" sz="1200" b="0" i="0" u="none" strike="noStrike" kern="1200" baseline="0" dirty="0" smtClean="0">
                <a:solidFill>
                  <a:schemeClr val="tx1"/>
                </a:solidFill>
                <a:latin typeface="+mn-lt"/>
                <a:ea typeface="+mn-ea"/>
                <a:cs typeface="+mn-cs"/>
              </a:rPr>
              <a:t>coasts. Our study shows that </a:t>
            </a:r>
            <a:r>
              <a:rPr lang="en-US" sz="1200" b="0" i="0" u="none" strike="noStrike" kern="1200" baseline="0" dirty="0" err="1" smtClean="0">
                <a:solidFill>
                  <a:schemeClr val="tx1"/>
                </a:solidFill>
                <a:latin typeface="+mn-lt"/>
                <a:ea typeface="+mn-ea"/>
                <a:cs typeface="+mn-cs"/>
              </a:rPr>
              <a:t>Femtocells</a:t>
            </a:r>
            <a:r>
              <a:rPr lang="en-US" sz="1200" b="0" i="0" u="none" strike="noStrike" kern="1200" baseline="0" dirty="0" smtClean="0">
                <a:solidFill>
                  <a:schemeClr val="tx1"/>
                </a:solidFill>
                <a:latin typeface="+mn-lt"/>
                <a:ea typeface="+mn-ea"/>
                <a:cs typeface="+mn-cs"/>
              </a:rPr>
              <a:t> are largely successful</a:t>
            </a:r>
          </a:p>
          <a:p>
            <a:r>
              <a:rPr lang="en-US" sz="1200" b="0" i="0" u="none" strike="noStrike" kern="1200" baseline="0" dirty="0" smtClean="0">
                <a:solidFill>
                  <a:schemeClr val="tx1"/>
                </a:solidFill>
                <a:latin typeface="+mn-lt"/>
                <a:ea typeface="+mn-ea"/>
                <a:cs typeface="+mn-cs"/>
              </a:rPr>
              <a:t>to improve user experience in indoor settings, particularly</a:t>
            </a:r>
          </a:p>
          <a:p>
            <a:r>
              <a:rPr lang="en-US" sz="1200" b="0" i="0" u="none" strike="noStrike" kern="1200" baseline="0" dirty="0" smtClean="0">
                <a:solidFill>
                  <a:schemeClr val="tx1"/>
                </a:solidFill>
                <a:latin typeface="+mn-lt"/>
                <a:ea typeface="+mn-ea"/>
                <a:cs typeface="+mn-cs"/>
              </a:rPr>
              <a:t>for those with weak/no radio coverage. However, we uncover</a:t>
            </a:r>
          </a:p>
          <a:p>
            <a:r>
              <a:rPr lang="en-US" sz="1200" b="0" i="0" u="none" strike="noStrike" kern="1200" baseline="0" dirty="0" smtClean="0">
                <a:solidFill>
                  <a:schemeClr val="tx1"/>
                </a:solidFill>
                <a:latin typeface="+mn-lt"/>
                <a:ea typeface="+mn-ea"/>
                <a:cs typeface="+mn-cs"/>
              </a:rPr>
              <a:t>that the current operation and practice of </a:t>
            </a:r>
            <a:r>
              <a:rPr lang="en-US" sz="1200" b="0" i="0" u="none" strike="noStrike" kern="1200" baseline="0" dirty="0" err="1" smtClean="0">
                <a:solidFill>
                  <a:schemeClr val="tx1"/>
                </a:solidFill>
                <a:latin typeface="+mn-lt"/>
                <a:ea typeface="+mn-ea"/>
                <a:cs typeface="+mn-cs"/>
              </a:rPr>
              <a:t>Femtocells</a:t>
            </a:r>
            <a:r>
              <a:rPr lang="en-US" sz="1200" b="0" i="0" u="none" strike="noStrike" kern="1200" baseline="0" dirty="0" smtClean="0">
                <a:solidFill>
                  <a:schemeClr val="tx1"/>
                </a:solidFill>
                <a:latin typeface="+mn-lt"/>
                <a:ea typeface="+mn-ea"/>
                <a:cs typeface="+mn-cs"/>
              </a:rPr>
              <a:t> are not</a:t>
            </a:r>
          </a:p>
          <a:p>
            <a:r>
              <a:rPr lang="en-US" sz="1200" b="0" i="0" u="none" strike="noStrike" kern="1200" baseline="0" dirty="0" smtClean="0">
                <a:solidFill>
                  <a:schemeClr val="tx1"/>
                </a:solidFill>
                <a:latin typeface="+mn-lt"/>
                <a:ea typeface="+mn-ea"/>
                <a:cs typeface="+mn-cs"/>
              </a:rPr>
              <a:t>without problems. In certain common settings, users do suffer</a:t>
            </a:r>
          </a:p>
          <a:p>
            <a:r>
              <a:rPr lang="en-US" sz="1200" b="0" i="0" u="none" strike="noStrike" kern="1200" baseline="0" dirty="0" smtClean="0">
                <a:solidFill>
                  <a:schemeClr val="tx1"/>
                </a:solidFill>
                <a:latin typeface="+mn-lt"/>
                <a:ea typeface="+mn-ea"/>
                <a:cs typeface="+mn-cs"/>
              </a:rPr>
              <a:t>from call drops, data service disruption, unstable connectivity,</a:t>
            </a:r>
          </a:p>
          <a:p>
            <a:r>
              <a:rPr lang="en-US" sz="1200" b="0" i="0" u="none" strike="noStrike" kern="1200" baseline="0" dirty="0" smtClean="0">
                <a:solidFill>
                  <a:schemeClr val="tx1"/>
                </a:solidFill>
                <a:latin typeface="+mn-lt"/>
                <a:ea typeface="+mn-ea"/>
                <a:cs typeface="+mn-cs"/>
              </a:rPr>
              <a:t>and failure to camp on </a:t>
            </a:r>
            <a:r>
              <a:rPr lang="en-US" sz="1200" b="0" i="0" u="none" strike="noStrike" kern="1200" baseline="0" dirty="0" err="1" smtClean="0">
                <a:solidFill>
                  <a:schemeClr val="tx1"/>
                </a:solidFill>
                <a:latin typeface="+mn-lt"/>
                <a:ea typeface="+mn-ea"/>
                <a:cs typeface="+mn-cs"/>
              </a:rPr>
              <a:t>Femtocells</a:t>
            </a:r>
            <a:r>
              <a:rPr lang="en-US" sz="1200" b="0" i="0" u="none" strike="noStrike" kern="1200" baseline="0" dirty="0" smtClean="0">
                <a:solidFill>
                  <a:schemeClr val="tx1"/>
                </a:solidFill>
                <a:latin typeface="+mn-lt"/>
                <a:ea typeface="+mn-ea"/>
                <a:cs typeface="+mn-cs"/>
              </a:rPr>
              <a:t>, to name a few. We infer</a:t>
            </a:r>
          </a:p>
          <a:p>
            <a:r>
              <a:rPr lang="en-US" sz="1200" b="0" i="0" u="none" strike="noStrike" kern="1200" baseline="0" dirty="0" smtClean="0">
                <a:solidFill>
                  <a:schemeClr val="tx1"/>
                </a:solidFill>
                <a:latin typeface="+mn-lt"/>
                <a:ea typeface="+mn-ea"/>
                <a:cs typeface="+mn-cs"/>
              </a:rPr>
              <a:t>their root causes. To our surprise, the results show that radio</a:t>
            </a:r>
          </a:p>
          <a:p>
            <a:r>
              <a:rPr lang="en-US" sz="1200" b="0" i="0" u="none" strike="noStrike" kern="1200" baseline="0" dirty="0" smtClean="0">
                <a:solidFill>
                  <a:schemeClr val="tx1"/>
                </a:solidFill>
                <a:latin typeface="+mn-lt"/>
                <a:ea typeface="+mn-ea"/>
                <a:cs typeface="+mn-cs"/>
              </a:rPr>
              <a:t>interference is no longer the main performance bottleneck in</a:t>
            </a:r>
          </a:p>
          <a:p>
            <a:r>
              <a:rPr lang="en-US" sz="1200" b="0" i="0" u="none" strike="noStrike" kern="1200" baseline="0" dirty="0" smtClean="0">
                <a:solidFill>
                  <a:schemeClr val="tx1"/>
                </a:solidFill>
                <a:latin typeface="+mn-lt"/>
                <a:ea typeface="+mn-ea"/>
                <a:cs typeface="+mn-cs"/>
              </a:rPr>
              <a:t>practice. Instead, inappropriate forwarding architecture and</a:t>
            </a:r>
          </a:p>
          <a:p>
            <a:r>
              <a:rPr lang="en-US" sz="1200" b="0" i="0" u="none" strike="noStrike" kern="1200" baseline="0" dirty="0" smtClean="0">
                <a:solidFill>
                  <a:schemeClr val="tx1"/>
                </a:solidFill>
                <a:latin typeface="+mn-lt"/>
                <a:ea typeface="+mn-ea"/>
                <a:cs typeface="+mn-cs"/>
              </a:rPr>
              <a:t>control-plane functions for </a:t>
            </a:r>
            <a:r>
              <a:rPr lang="en-US" sz="1200" b="0" i="0" u="none" strike="noStrike" kern="1200" baseline="0" dirty="0" err="1" smtClean="0">
                <a:solidFill>
                  <a:schemeClr val="tx1"/>
                </a:solidFill>
                <a:latin typeface="+mn-lt"/>
                <a:ea typeface="+mn-ea"/>
                <a:cs typeface="+mn-cs"/>
              </a:rPr>
              <a:t>Femtocells</a:t>
            </a:r>
            <a:r>
              <a:rPr lang="en-US" sz="1200" b="0" i="0" u="none" strike="noStrike" kern="1200" baseline="0" dirty="0" smtClean="0">
                <a:solidFill>
                  <a:schemeClr val="tx1"/>
                </a:solidFill>
                <a:latin typeface="+mn-lt"/>
                <a:ea typeface="+mn-ea"/>
                <a:cs typeface="+mn-cs"/>
              </a:rPr>
              <a:t> should bear the main</a:t>
            </a:r>
          </a:p>
          <a:p>
            <a:r>
              <a:rPr lang="en-US" sz="1200" b="0" i="0" u="none" strike="noStrike" kern="1200" baseline="0" dirty="0" smtClean="0">
                <a:solidFill>
                  <a:schemeClr val="tx1"/>
                </a:solidFill>
                <a:latin typeface="+mn-lt"/>
                <a:ea typeface="+mn-ea"/>
                <a:cs typeface="+mn-cs"/>
              </a:rPr>
              <a:t>responsibility. The current practice largely inherits the legacy</a:t>
            </a:r>
          </a:p>
          <a:p>
            <a:r>
              <a:rPr lang="en-US" sz="1200" b="0" i="0" u="none" strike="noStrike" kern="1200" baseline="0" dirty="0" smtClean="0">
                <a:solidFill>
                  <a:schemeClr val="tx1"/>
                </a:solidFill>
                <a:latin typeface="+mn-lt"/>
                <a:ea typeface="+mn-ea"/>
                <a:cs typeface="+mn-cs"/>
              </a:rPr>
              <a:t>design for </a:t>
            </a:r>
            <a:r>
              <a:rPr lang="en-US" sz="1200" b="0" i="0" u="none" strike="noStrike" kern="1200" baseline="0" dirty="0" err="1" smtClean="0">
                <a:solidFill>
                  <a:schemeClr val="tx1"/>
                </a:solidFill>
                <a:latin typeface="+mn-lt"/>
                <a:ea typeface="+mn-ea"/>
                <a:cs typeface="+mn-cs"/>
              </a:rPr>
              <a:t>Macrocells</a:t>
            </a:r>
            <a:r>
              <a:rPr lang="en-US" sz="1200" b="0" i="0" u="none" strike="noStrike" kern="1200" baseline="0" dirty="0" smtClean="0">
                <a:solidFill>
                  <a:schemeClr val="tx1"/>
                </a:solidFill>
                <a:latin typeface="+mn-lt"/>
                <a:ea typeface="+mn-ea"/>
                <a:cs typeface="+mn-cs"/>
              </a:rPr>
              <a:t> (except its mobility support), but they</a:t>
            </a:r>
          </a:p>
          <a:p>
            <a:r>
              <a:rPr lang="en-US" sz="1200" b="0" i="0" u="none" strike="noStrike" kern="1200" baseline="0" dirty="0" smtClean="0">
                <a:solidFill>
                  <a:schemeClr val="tx1"/>
                </a:solidFill>
                <a:latin typeface="+mn-lt"/>
                <a:ea typeface="+mn-ea"/>
                <a:cs typeface="+mn-cs"/>
              </a:rPr>
              <a:t>do not work well in the </a:t>
            </a:r>
            <a:r>
              <a:rPr lang="en-US" sz="1200" b="0" i="0" u="none" strike="noStrike" kern="1200" baseline="0" dirty="0" err="1" smtClean="0">
                <a:solidFill>
                  <a:schemeClr val="tx1"/>
                </a:solidFill>
                <a:latin typeface="+mn-lt"/>
                <a:ea typeface="+mn-ea"/>
                <a:cs typeface="+mn-cs"/>
              </a:rPr>
              <a:t>Femtocell</a:t>
            </a:r>
            <a:r>
              <a:rPr lang="en-US" sz="1200" b="0" i="0" u="none" strike="noStrike" kern="1200" baseline="0" dirty="0" smtClean="0">
                <a:solidFill>
                  <a:schemeClr val="tx1"/>
                </a:solidFill>
                <a:latin typeface="+mn-lt"/>
                <a:ea typeface="+mn-ea"/>
                <a:cs typeface="+mn-cs"/>
              </a:rPr>
              <a:t> context. In addition, missing</a:t>
            </a:r>
          </a:p>
          <a:p>
            <a:r>
              <a:rPr lang="en-US" sz="1200" b="0" i="0" u="none" strike="noStrike" kern="1200" baseline="0" dirty="0" smtClean="0">
                <a:solidFill>
                  <a:schemeClr val="tx1"/>
                </a:solidFill>
                <a:latin typeface="+mn-lt"/>
                <a:ea typeface="+mn-ea"/>
                <a:cs typeface="+mn-cs"/>
              </a:rPr>
              <a:t>design components and inappropriate configurations contribute</a:t>
            </a:r>
          </a:p>
          <a:p>
            <a:r>
              <a:rPr lang="en-US" sz="1200" b="0" i="0" u="none" strike="noStrike" kern="1200" baseline="0" dirty="0" smtClean="0">
                <a:solidFill>
                  <a:schemeClr val="tx1"/>
                </a:solidFill>
                <a:latin typeface="+mn-lt"/>
                <a:ea typeface="+mn-ea"/>
                <a:cs typeface="+mn-cs"/>
              </a:rPr>
              <a:t>to other performance problems.</a:t>
            </a:r>
            <a:endParaRPr lang="en-US" dirty="0"/>
          </a:p>
        </p:txBody>
      </p:sp>
      <p:sp>
        <p:nvSpPr>
          <p:cNvPr id="4" name="Slide Number Placeholder 3"/>
          <p:cNvSpPr>
            <a:spLocks noGrp="1"/>
          </p:cNvSpPr>
          <p:nvPr>
            <p:ph type="sldNum" sz="quarter" idx="10"/>
          </p:nvPr>
        </p:nvSpPr>
        <p:spPr/>
        <p:txBody>
          <a:bodyPr/>
          <a:lstStyle/>
          <a:p>
            <a:fld id="{0C3F0D24-CF08-7749-BA54-94547E6D1E8D}" type="slidenum">
              <a:rPr lang="en-US" smtClean="0"/>
              <a:t>8</a:t>
            </a:fld>
            <a:endParaRPr lang="en-US"/>
          </a:p>
        </p:txBody>
      </p:sp>
    </p:spTree>
    <p:extLst>
      <p:ext uri="{BB962C8B-B14F-4D97-AF65-F5344CB8AC3E}">
        <p14:creationId xmlns:p14="http://schemas.microsoft.com/office/powerpoint/2010/main" val="6659726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Our study validates that </a:t>
            </a:r>
            <a:r>
              <a:rPr lang="en-US" dirty="0" err="1" smtClean="0"/>
              <a:t>Femtocells</a:t>
            </a:r>
            <a:r>
              <a:rPr lang="en-US" baseline="0" dirty="0" smtClean="0"/>
              <a:t> are</a:t>
            </a:r>
            <a:r>
              <a:rPr lang="en-US" dirty="0" smtClean="0"/>
              <a:t> largely successful to meet their design goals.</a:t>
            </a:r>
            <a:r>
              <a:rPr lang="en-US" baseline="0" dirty="0" smtClean="0"/>
              <a:t> </a:t>
            </a:r>
            <a:endParaRPr lang="en-US" dirty="0" smtClean="0"/>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However, our study also have some surprising findings. We </a:t>
            </a:r>
            <a:r>
              <a:rPr lang="en-US" dirty="0" smtClean="0"/>
              <a:t>Identified problems in </a:t>
            </a:r>
          </a:p>
          <a:p>
            <a:pPr marL="0" indent="0">
              <a:buNone/>
            </a:pPr>
            <a:r>
              <a:rPr lang="en-US" dirty="0" smtClean="0">
                <a:solidFill>
                  <a:srgbClr val="FF0000"/>
                </a:solidFill>
              </a:rPr>
              <a:t>Deployment</a:t>
            </a:r>
            <a:r>
              <a:rPr lang="en-US" dirty="0" smtClean="0"/>
              <a:t> (failure)</a:t>
            </a:r>
          </a:p>
          <a:p>
            <a:pPr marL="0" indent="0">
              <a:buNone/>
            </a:pPr>
            <a:r>
              <a:rPr lang="en-US" dirty="0" smtClean="0">
                <a:solidFill>
                  <a:srgbClr val="FF0000"/>
                </a:solidFill>
              </a:rPr>
              <a:t>Performance </a:t>
            </a:r>
            <a:r>
              <a:rPr lang="en-US" dirty="0" smtClean="0"/>
              <a:t>(voice/data disruption)</a:t>
            </a:r>
          </a:p>
          <a:p>
            <a:pPr marL="0" indent="0">
              <a:buNone/>
            </a:pPr>
            <a:r>
              <a:rPr lang="en-US" dirty="0" smtClean="0">
                <a:solidFill>
                  <a:srgbClr val="FF0000"/>
                </a:solidFill>
              </a:rPr>
              <a:t>Mobility</a:t>
            </a:r>
            <a:r>
              <a:rPr lang="en-US" dirty="0" smtClean="0"/>
              <a:t> (missing support, unstable connectivity, failure)</a:t>
            </a: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 In this work, we conduct an empirical study to assess and</a:t>
            </a:r>
          </a:p>
          <a:p>
            <a:r>
              <a:rPr lang="en-US" sz="1200" b="0" i="0" u="none" strike="noStrike" kern="1200" baseline="0" dirty="0" smtClean="0">
                <a:solidFill>
                  <a:schemeClr val="tx1"/>
                </a:solidFill>
                <a:latin typeface="+mn-lt"/>
                <a:ea typeface="+mn-ea"/>
                <a:cs typeface="+mn-cs"/>
              </a:rPr>
              <a:t>diagnose the </a:t>
            </a:r>
            <a:r>
              <a:rPr lang="en-US" sz="1200" b="0" i="0" u="none" strike="noStrike" kern="1200" baseline="0" dirty="0" err="1" smtClean="0">
                <a:solidFill>
                  <a:schemeClr val="tx1"/>
                </a:solidFill>
                <a:latin typeface="+mn-lt"/>
                <a:ea typeface="+mn-ea"/>
                <a:cs typeface="+mn-cs"/>
              </a:rPr>
              <a:t>Femtocell</a:t>
            </a:r>
            <a:r>
              <a:rPr lang="en-US" sz="1200" b="0" i="0" u="none" strike="noStrike" kern="1200" baseline="0" dirty="0" smtClean="0">
                <a:solidFill>
                  <a:schemeClr val="tx1"/>
                </a:solidFill>
                <a:latin typeface="+mn-lt"/>
                <a:ea typeface="+mn-ea"/>
                <a:cs typeface="+mn-cs"/>
              </a:rPr>
              <a:t> performance in real-life usage settings.</a:t>
            </a:r>
          </a:p>
          <a:p>
            <a:r>
              <a:rPr lang="en-US" sz="1200" b="0" i="0" u="none" strike="noStrike" kern="1200" baseline="0" dirty="0" smtClean="0">
                <a:solidFill>
                  <a:schemeClr val="tx1"/>
                </a:solidFill>
                <a:latin typeface="+mn-lt"/>
                <a:ea typeface="+mn-ea"/>
                <a:cs typeface="+mn-cs"/>
              </a:rPr>
              <a:t>We seek to answer three questions. (1) How well do </a:t>
            </a:r>
            <a:r>
              <a:rPr lang="en-US" sz="1200" b="0" i="0" u="none" strike="noStrike" kern="1200" baseline="0" dirty="0" err="1" smtClean="0">
                <a:solidFill>
                  <a:schemeClr val="tx1"/>
                </a:solidFill>
                <a:latin typeface="+mn-lt"/>
                <a:ea typeface="+mn-ea"/>
                <a:cs typeface="+mn-cs"/>
              </a:rPr>
              <a:t>Femtocells</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perform in operational networks? Have they achieved their</a:t>
            </a:r>
          </a:p>
          <a:p>
            <a:r>
              <a:rPr lang="en-US" sz="1200" b="0" i="0" u="none" strike="noStrike" kern="1200" baseline="0" dirty="0" smtClean="0">
                <a:solidFill>
                  <a:schemeClr val="tx1"/>
                </a:solidFill>
                <a:latin typeface="+mn-lt"/>
                <a:ea typeface="+mn-ea"/>
                <a:cs typeface="+mn-cs"/>
              </a:rPr>
              <a:t>design goals of boosting coverage and capacity? (2) Are there</a:t>
            </a:r>
          </a:p>
          <a:p>
            <a:r>
              <a:rPr lang="en-US" sz="1200" b="0" i="0" u="none" strike="noStrike" kern="1200" baseline="0" dirty="0" smtClean="0">
                <a:solidFill>
                  <a:schemeClr val="tx1"/>
                </a:solidFill>
                <a:latin typeface="+mn-lt"/>
                <a:ea typeface="+mn-ea"/>
                <a:cs typeface="+mn-cs"/>
              </a:rPr>
              <a:t>performance glitches or even failures, largely unanticipated by</a:t>
            </a:r>
          </a:p>
          <a:p>
            <a:r>
              <a:rPr lang="en-US" sz="1200" b="0" i="0" u="none" strike="noStrike" kern="1200" baseline="0" dirty="0" smtClean="0">
                <a:solidFill>
                  <a:schemeClr val="tx1"/>
                </a:solidFill>
                <a:latin typeface="+mn-lt"/>
                <a:ea typeface="+mn-ea"/>
                <a:cs typeface="+mn-cs"/>
              </a:rPr>
              <a:t>the research community, observed in practice? What are their</a:t>
            </a:r>
          </a:p>
          <a:p>
            <a:r>
              <a:rPr lang="en-US" sz="1200" b="0" i="0" u="none" strike="noStrike" kern="1200" baseline="0" dirty="0" smtClean="0">
                <a:solidFill>
                  <a:schemeClr val="tx1"/>
                </a:solidFill>
                <a:latin typeface="+mn-lt"/>
                <a:ea typeface="+mn-ea"/>
                <a:cs typeface="+mn-cs"/>
              </a:rPr>
              <a:t>consequences and root causes? (3) What lessons can we learn</a:t>
            </a:r>
          </a:p>
          <a:p>
            <a:r>
              <a:rPr lang="en-US" sz="1200" b="0" i="0" u="none" strike="noStrike" kern="1200" baseline="0" dirty="0" smtClean="0">
                <a:solidFill>
                  <a:schemeClr val="tx1"/>
                </a:solidFill>
                <a:latin typeface="+mn-lt"/>
                <a:ea typeface="+mn-ea"/>
                <a:cs typeface="+mn-cs"/>
              </a:rPr>
              <a:t> to improve </a:t>
            </a:r>
            <a:r>
              <a:rPr lang="en-US" sz="1200" b="0" i="0" u="none" strike="noStrike" kern="1200" baseline="0" dirty="0" err="1" smtClean="0">
                <a:solidFill>
                  <a:schemeClr val="tx1"/>
                </a:solidFill>
                <a:latin typeface="+mn-lt"/>
                <a:ea typeface="+mn-ea"/>
                <a:cs typeface="+mn-cs"/>
              </a:rPr>
              <a:t>Femtocell</a:t>
            </a:r>
            <a:r>
              <a:rPr lang="en-US" sz="1200" b="0" i="0" u="none" strike="noStrike" kern="1200" baseline="0" dirty="0" smtClean="0">
                <a:solidFill>
                  <a:schemeClr val="tx1"/>
                </a:solidFill>
                <a:latin typeface="+mn-lt"/>
                <a:ea typeface="+mn-ea"/>
                <a:cs typeface="+mn-cs"/>
              </a:rPr>
              <a:t> design and operations?</a:t>
            </a:r>
            <a:endParaRPr lang="en-US" dirty="0"/>
          </a:p>
        </p:txBody>
      </p:sp>
      <p:sp>
        <p:nvSpPr>
          <p:cNvPr id="4" name="Slide Number Placeholder 3"/>
          <p:cNvSpPr>
            <a:spLocks noGrp="1"/>
          </p:cNvSpPr>
          <p:nvPr>
            <p:ph type="sldNum" sz="quarter" idx="10"/>
          </p:nvPr>
        </p:nvSpPr>
        <p:spPr/>
        <p:txBody>
          <a:bodyPr/>
          <a:lstStyle/>
          <a:p>
            <a:fld id="{0C3F0D24-CF08-7749-BA54-94547E6D1E8D}" type="slidenum">
              <a:rPr lang="en-US" smtClean="0"/>
              <a:t>9</a:t>
            </a:fld>
            <a:endParaRPr lang="en-US"/>
          </a:p>
        </p:txBody>
      </p:sp>
    </p:spTree>
    <p:extLst>
      <p:ext uri="{BB962C8B-B14F-4D97-AF65-F5344CB8AC3E}">
        <p14:creationId xmlns:p14="http://schemas.microsoft.com/office/powerpoint/2010/main" val="839896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1485"/>
            <a:ext cx="7772400" cy="1468967"/>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Chunyi Peng </a:t>
            </a:r>
            <a:endParaRPr lang="en-US"/>
          </a:p>
        </p:txBody>
      </p:sp>
      <p:sp>
        <p:nvSpPr>
          <p:cNvPr id="5" name="Footer Placeholder 4"/>
          <p:cNvSpPr>
            <a:spLocks noGrp="1"/>
          </p:cNvSpPr>
          <p:nvPr>
            <p:ph type="ftr" sz="quarter" idx="11"/>
          </p:nvPr>
        </p:nvSpPr>
        <p:spPr/>
        <p:txBody>
          <a:bodyPr/>
          <a:lstStyle/>
          <a:p>
            <a:r>
              <a:rPr lang="en-US" smtClean="0"/>
              <a:t>INFOCOM'16</a:t>
            </a:r>
            <a:endParaRPr lang="en-US"/>
          </a:p>
        </p:txBody>
      </p:sp>
      <p:sp>
        <p:nvSpPr>
          <p:cNvPr id="6" name="Slide Number Placeholder 5"/>
          <p:cNvSpPr>
            <a:spLocks noGrp="1"/>
          </p:cNvSpPr>
          <p:nvPr>
            <p:ph type="sldNum" sz="quarter" idx="12"/>
          </p:nvPr>
        </p:nvSpPr>
        <p:spPr/>
        <p:txBody>
          <a:bodyPr/>
          <a:lstStyle/>
          <a:p>
            <a:fld id="{0F6C4781-F3DB-C940-BBAA-047D1A0B2CAE}" type="slidenum">
              <a:rPr lang="en-US" smtClean="0"/>
              <a:t>‹#›</a:t>
            </a:fld>
            <a:endParaRPr lang="en-US"/>
          </a:p>
        </p:txBody>
      </p:sp>
    </p:spTree>
    <p:extLst>
      <p:ext uri="{BB962C8B-B14F-4D97-AF65-F5344CB8AC3E}">
        <p14:creationId xmlns:p14="http://schemas.microsoft.com/office/powerpoint/2010/main" val="316778161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Chunyi Peng </a:t>
            </a:r>
            <a:endParaRPr lang="en-US"/>
          </a:p>
        </p:txBody>
      </p:sp>
      <p:sp>
        <p:nvSpPr>
          <p:cNvPr id="5" name="Footer Placeholder 4"/>
          <p:cNvSpPr>
            <a:spLocks noGrp="1"/>
          </p:cNvSpPr>
          <p:nvPr>
            <p:ph type="ftr" sz="quarter" idx="11"/>
          </p:nvPr>
        </p:nvSpPr>
        <p:spPr/>
        <p:txBody>
          <a:bodyPr/>
          <a:lstStyle/>
          <a:p>
            <a:r>
              <a:rPr lang="en-US" smtClean="0"/>
              <a:t>INFOCOM'16</a:t>
            </a:r>
            <a:endParaRPr lang="en-US"/>
          </a:p>
        </p:txBody>
      </p:sp>
      <p:sp>
        <p:nvSpPr>
          <p:cNvPr id="6" name="Slide Number Placeholder 5"/>
          <p:cNvSpPr>
            <a:spLocks noGrp="1"/>
          </p:cNvSpPr>
          <p:nvPr>
            <p:ph type="sldNum" sz="quarter" idx="12"/>
          </p:nvPr>
        </p:nvSpPr>
        <p:spPr/>
        <p:txBody>
          <a:bodyPr/>
          <a:lstStyle/>
          <a:p>
            <a:fld id="{0F6C4781-F3DB-C940-BBAA-047D1A0B2CAE}" type="slidenum">
              <a:rPr lang="en-US" smtClean="0"/>
              <a:t>‹#›</a:t>
            </a:fld>
            <a:endParaRPr lang="en-US"/>
          </a:p>
        </p:txBody>
      </p:sp>
    </p:spTree>
    <p:extLst>
      <p:ext uri="{BB962C8B-B14F-4D97-AF65-F5344CB8AC3E}">
        <p14:creationId xmlns:p14="http://schemas.microsoft.com/office/powerpoint/2010/main" val="27795937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5167"/>
            <a:ext cx="2057400" cy="585046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5167"/>
            <a:ext cx="6019800" cy="585046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Chunyi Peng </a:t>
            </a:r>
            <a:endParaRPr lang="en-US"/>
          </a:p>
        </p:txBody>
      </p:sp>
      <p:sp>
        <p:nvSpPr>
          <p:cNvPr id="5" name="Footer Placeholder 4"/>
          <p:cNvSpPr>
            <a:spLocks noGrp="1"/>
          </p:cNvSpPr>
          <p:nvPr>
            <p:ph type="ftr" sz="quarter" idx="11"/>
          </p:nvPr>
        </p:nvSpPr>
        <p:spPr/>
        <p:txBody>
          <a:bodyPr/>
          <a:lstStyle/>
          <a:p>
            <a:r>
              <a:rPr lang="en-US" smtClean="0"/>
              <a:t>INFOCOM'16</a:t>
            </a:r>
            <a:endParaRPr lang="en-US"/>
          </a:p>
        </p:txBody>
      </p:sp>
      <p:sp>
        <p:nvSpPr>
          <p:cNvPr id="6" name="Slide Number Placeholder 5"/>
          <p:cNvSpPr>
            <a:spLocks noGrp="1"/>
          </p:cNvSpPr>
          <p:nvPr>
            <p:ph type="sldNum" sz="quarter" idx="12"/>
          </p:nvPr>
        </p:nvSpPr>
        <p:spPr/>
        <p:txBody>
          <a:bodyPr/>
          <a:lstStyle/>
          <a:p>
            <a:fld id="{0F6C4781-F3DB-C940-BBAA-047D1A0B2CAE}" type="slidenum">
              <a:rPr lang="en-US" smtClean="0"/>
              <a:t>‹#›</a:t>
            </a:fld>
            <a:endParaRPr lang="en-US"/>
          </a:p>
        </p:txBody>
      </p:sp>
    </p:spTree>
    <p:extLst>
      <p:ext uri="{BB962C8B-B14F-4D97-AF65-F5344CB8AC3E}">
        <p14:creationId xmlns:p14="http://schemas.microsoft.com/office/powerpoint/2010/main" val="3153856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Chunyi Peng </a:t>
            </a:r>
            <a:endParaRPr lang="en-US"/>
          </a:p>
        </p:txBody>
      </p:sp>
      <p:sp>
        <p:nvSpPr>
          <p:cNvPr id="5" name="Footer Placeholder 4"/>
          <p:cNvSpPr>
            <a:spLocks noGrp="1"/>
          </p:cNvSpPr>
          <p:nvPr>
            <p:ph type="ftr" sz="quarter" idx="11"/>
          </p:nvPr>
        </p:nvSpPr>
        <p:spPr/>
        <p:txBody>
          <a:bodyPr/>
          <a:lstStyle/>
          <a:p>
            <a:r>
              <a:rPr lang="en-US" smtClean="0"/>
              <a:t>INFOCOM'16</a:t>
            </a:r>
            <a:endParaRPr lang="en-US"/>
          </a:p>
        </p:txBody>
      </p:sp>
      <p:sp>
        <p:nvSpPr>
          <p:cNvPr id="6" name="Slide Number Placeholder 5"/>
          <p:cNvSpPr>
            <a:spLocks noGrp="1"/>
          </p:cNvSpPr>
          <p:nvPr>
            <p:ph type="sldNum" sz="quarter" idx="12"/>
          </p:nvPr>
        </p:nvSpPr>
        <p:spPr/>
        <p:txBody>
          <a:bodyPr/>
          <a:lstStyle/>
          <a:p>
            <a:fld id="{0F6C4781-F3DB-C940-BBAA-047D1A0B2CAE}" type="slidenum">
              <a:rPr lang="en-US" smtClean="0"/>
              <a:t>‹#›</a:t>
            </a:fld>
            <a:endParaRPr lang="en-US"/>
          </a:p>
        </p:txBody>
      </p:sp>
      <p:sp>
        <p:nvSpPr>
          <p:cNvPr id="7" name="Rectangle 6"/>
          <p:cNvSpPr/>
          <p:nvPr userDrawn="1"/>
        </p:nvSpPr>
        <p:spPr>
          <a:xfrm>
            <a:off x="0" y="907143"/>
            <a:ext cx="9144000" cy="145143"/>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470693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313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185"/>
            <a:ext cx="7772400" cy="150071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Chunyi Peng </a:t>
            </a:r>
            <a:endParaRPr lang="en-US"/>
          </a:p>
        </p:txBody>
      </p:sp>
      <p:sp>
        <p:nvSpPr>
          <p:cNvPr id="5" name="Footer Placeholder 4"/>
          <p:cNvSpPr>
            <a:spLocks noGrp="1"/>
          </p:cNvSpPr>
          <p:nvPr>
            <p:ph type="ftr" sz="quarter" idx="11"/>
          </p:nvPr>
        </p:nvSpPr>
        <p:spPr/>
        <p:txBody>
          <a:bodyPr/>
          <a:lstStyle/>
          <a:p>
            <a:r>
              <a:rPr lang="en-US" smtClean="0"/>
              <a:t>INFOCOM'16</a:t>
            </a:r>
            <a:endParaRPr lang="en-US"/>
          </a:p>
        </p:txBody>
      </p:sp>
      <p:sp>
        <p:nvSpPr>
          <p:cNvPr id="6" name="Slide Number Placeholder 5"/>
          <p:cNvSpPr>
            <a:spLocks noGrp="1"/>
          </p:cNvSpPr>
          <p:nvPr>
            <p:ph type="sldNum" sz="quarter" idx="12"/>
          </p:nvPr>
        </p:nvSpPr>
        <p:spPr/>
        <p:txBody>
          <a:bodyPr/>
          <a:lstStyle/>
          <a:p>
            <a:fld id="{0F6C4781-F3DB-C940-BBAA-047D1A0B2CAE}" type="slidenum">
              <a:rPr lang="en-US" smtClean="0"/>
              <a:t>‹#›</a:t>
            </a:fld>
            <a:endParaRPr lang="en-US"/>
          </a:p>
        </p:txBody>
      </p:sp>
    </p:spTree>
    <p:extLst>
      <p:ext uri="{BB962C8B-B14F-4D97-AF65-F5344CB8AC3E}">
        <p14:creationId xmlns:p14="http://schemas.microsoft.com/office/powerpoint/2010/main" val="109277795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43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43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Chunyi Peng </a:t>
            </a:r>
            <a:endParaRPr lang="en-US"/>
          </a:p>
        </p:txBody>
      </p:sp>
      <p:sp>
        <p:nvSpPr>
          <p:cNvPr id="6" name="Footer Placeholder 5"/>
          <p:cNvSpPr>
            <a:spLocks noGrp="1"/>
          </p:cNvSpPr>
          <p:nvPr>
            <p:ph type="ftr" sz="quarter" idx="11"/>
          </p:nvPr>
        </p:nvSpPr>
        <p:spPr/>
        <p:txBody>
          <a:bodyPr/>
          <a:lstStyle/>
          <a:p>
            <a:r>
              <a:rPr lang="en-US" smtClean="0"/>
              <a:t>INFOCOM'16</a:t>
            </a:r>
            <a:endParaRPr lang="en-US"/>
          </a:p>
        </p:txBody>
      </p:sp>
      <p:sp>
        <p:nvSpPr>
          <p:cNvPr id="7" name="Slide Number Placeholder 6"/>
          <p:cNvSpPr>
            <a:spLocks noGrp="1"/>
          </p:cNvSpPr>
          <p:nvPr>
            <p:ph type="sldNum" sz="quarter" idx="12"/>
          </p:nvPr>
        </p:nvSpPr>
        <p:spPr/>
        <p:txBody>
          <a:bodyPr/>
          <a:lstStyle/>
          <a:p>
            <a:fld id="{0F6C4781-F3DB-C940-BBAA-047D1A0B2CAE}" type="slidenum">
              <a:rPr lang="en-US" smtClean="0"/>
              <a:t>‹#›</a:t>
            </a:fld>
            <a:endParaRPr lang="en-US"/>
          </a:p>
        </p:txBody>
      </p:sp>
      <p:sp>
        <p:nvSpPr>
          <p:cNvPr id="9" name="Rectangle 8"/>
          <p:cNvSpPr/>
          <p:nvPr userDrawn="1"/>
        </p:nvSpPr>
        <p:spPr>
          <a:xfrm>
            <a:off x="0" y="907143"/>
            <a:ext cx="9144000" cy="145143"/>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985586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4584"/>
            <a:ext cx="4040188" cy="64134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5934"/>
            <a:ext cx="4040188" cy="39497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4584"/>
            <a:ext cx="4041775" cy="64134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5934"/>
            <a:ext cx="4041775" cy="39497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Chunyi Peng </a:t>
            </a:r>
            <a:endParaRPr lang="en-US"/>
          </a:p>
        </p:txBody>
      </p:sp>
      <p:sp>
        <p:nvSpPr>
          <p:cNvPr id="8" name="Footer Placeholder 7"/>
          <p:cNvSpPr>
            <a:spLocks noGrp="1"/>
          </p:cNvSpPr>
          <p:nvPr>
            <p:ph type="ftr" sz="quarter" idx="11"/>
          </p:nvPr>
        </p:nvSpPr>
        <p:spPr/>
        <p:txBody>
          <a:bodyPr/>
          <a:lstStyle/>
          <a:p>
            <a:r>
              <a:rPr lang="en-US" smtClean="0"/>
              <a:t>INFOCOM'16</a:t>
            </a:r>
            <a:endParaRPr lang="en-US"/>
          </a:p>
        </p:txBody>
      </p:sp>
      <p:sp>
        <p:nvSpPr>
          <p:cNvPr id="9" name="Slide Number Placeholder 8"/>
          <p:cNvSpPr>
            <a:spLocks noGrp="1"/>
          </p:cNvSpPr>
          <p:nvPr>
            <p:ph type="sldNum" sz="quarter" idx="12"/>
          </p:nvPr>
        </p:nvSpPr>
        <p:spPr/>
        <p:txBody>
          <a:bodyPr/>
          <a:lstStyle/>
          <a:p>
            <a:fld id="{0F6C4781-F3DB-C940-BBAA-047D1A0B2CAE}" type="slidenum">
              <a:rPr lang="en-US" smtClean="0"/>
              <a:t>‹#›</a:t>
            </a:fld>
            <a:endParaRPr lang="en-US"/>
          </a:p>
        </p:txBody>
      </p:sp>
      <p:sp>
        <p:nvSpPr>
          <p:cNvPr id="11" name="Rectangle 10"/>
          <p:cNvSpPr/>
          <p:nvPr userDrawn="1"/>
        </p:nvSpPr>
        <p:spPr>
          <a:xfrm>
            <a:off x="0" y="907143"/>
            <a:ext cx="9144000" cy="145143"/>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8624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Chunyi Peng </a:t>
            </a:r>
            <a:endParaRPr lang="en-US"/>
          </a:p>
        </p:txBody>
      </p:sp>
      <p:sp>
        <p:nvSpPr>
          <p:cNvPr id="4" name="Footer Placeholder 3"/>
          <p:cNvSpPr>
            <a:spLocks noGrp="1"/>
          </p:cNvSpPr>
          <p:nvPr>
            <p:ph type="ftr" sz="quarter" idx="11"/>
          </p:nvPr>
        </p:nvSpPr>
        <p:spPr/>
        <p:txBody>
          <a:bodyPr/>
          <a:lstStyle/>
          <a:p>
            <a:r>
              <a:rPr lang="en-US" smtClean="0"/>
              <a:t>INFOCOM'16</a:t>
            </a:r>
            <a:endParaRPr lang="en-US"/>
          </a:p>
        </p:txBody>
      </p:sp>
      <p:sp>
        <p:nvSpPr>
          <p:cNvPr id="5" name="Slide Number Placeholder 4"/>
          <p:cNvSpPr>
            <a:spLocks noGrp="1"/>
          </p:cNvSpPr>
          <p:nvPr>
            <p:ph type="sldNum" sz="quarter" idx="12"/>
          </p:nvPr>
        </p:nvSpPr>
        <p:spPr/>
        <p:txBody>
          <a:bodyPr/>
          <a:lstStyle/>
          <a:p>
            <a:fld id="{0F6C4781-F3DB-C940-BBAA-047D1A0B2CAE}" type="slidenum">
              <a:rPr lang="en-US" smtClean="0"/>
              <a:t>‹#›</a:t>
            </a:fld>
            <a:endParaRPr lang="en-US"/>
          </a:p>
        </p:txBody>
      </p:sp>
      <p:sp>
        <p:nvSpPr>
          <p:cNvPr id="7" name="Rectangle 6"/>
          <p:cNvSpPr/>
          <p:nvPr userDrawn="1"/>
        </p:nvSpPr>
        <p:spPr>
          <a:xfrm>
            <a:off x="12095" y="914400"/>
            <a:ext cx="9144000" cy="145143"/>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61602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Chunyi Peng </a:t>
            </a:r>
            <a:endParaRPr lang="en-US"/>
          </a:p>
        </p:txBody>
      </p:sp>
      <p:sp>
        <p:nvSpPr>
          <p:cNvPr id="3" name="Footer Placeholder 2"/>
          <p:cNvSpPr>
            <a:spLocks noGrp="1"/>
          </p:cNvSpPr>
          <p:nvPr>
            <p:ph type="ftr" sz="quarter" idx="11"/>
          </p:nvPr>
        </p:nvSpPr>
        <p:spPr/>
        <p:txBody>
          <a:bodyPr/>
          <a:lstStyle/>
          <a:p>
            <a:r>
              <a:rPr lang="en-US" smtClean="0"/>
              <a:t>INFOCOM'16</a:t>
            </a:r>
            <a:endParaRPr lang="en-US"/>
          </a:p>
        </p:txBody>
      </p:sp>
      <p:sp>
        <p:nvSpPr>
          <p:cNvPr id="4" name="Slide Number Placeholder 3"/>
          <p:cNvSpPr>
            <a:spLocks noGrp="1"/>
          </p:cNvSpPr>
          <p:nvPr>
            <p:ph type="sldNum" sz="quarter" idx="12"/>
          </p:nvPr>
        </p:nvSpPr>
        <p:spPr/>
        <p:txBody>
          <a:bodyPr/>
          <a:lstStyle/>
          <a:p>
            <a:fld id="{0F6C4781-F3DB-C940-BBAA-047D1A0B2CAE}" type="slidenum">
              <a:rPr lang="en-US" smtClean="0"/>
              <a:t>‹#›</a:t>
            </a:fld>
            <a:endParaRPr lang="en-US"/>
          </a:p>
        </p:txBody>
      </p:sp>
    </p:spTree>
    <p:extLst>
      <p:ext uri="{BB962C8B-B14F-4D97-AF65-F5344CB8AC3E}">
        <p14:creationId xmlns:p14="http://schemas.microsoft.com/office/powerpoint/2010/main" val="1421459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2"/>
            <a:ext cx="3008313" cy="1162049"/>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258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05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Chunyi Peng </a:t>
            </a:r>
            <a:endParaRPr lang="en-US"/>
          </a:p>
        </p:txBody>
      </p:sp>
      <p:sp>
        <p:nvSpPr>
          <p:cNvPr id="6" name="Footer Placeholder 5"/>
          <p:cNvSpPr>
            <a:spLocks noGrp="1"/>
          </p:cNvSpPr>
          <p:nvPr>
            <p:ph type="ftr" sz="quarter" idx="11"/>
          </p:nvPr>
        </p:nvSpPr>
        <p:spPr/>
        <p:txBody>
          <a:bodyPr/>
          <a:lstStyle/>
          <a:p>
            <a:r>
              <a:rPr lang="en-US" smtClean="0"/>
              <a:t>INFOCOM'16</a:t>
            </a:r>
            <a:endParaRPr lang="en-US"/>
          </a:p>
        </p:txBody>
      </p:sp>
      <p:sp>
        <p:nvSpPr>
          <p:cNvPr id="7" name="Slide Number Placeholder 6"/>
          <p:cNvSpPr>
            <a:spLocks noGrp="1"/>
          </p:cNvSpPr>
          <p:nvPr>
            <p:ph type="sldNum" sz="quarter" idx="12"/>
          </p:nvPr>
        </p:nvSpPr>
        <p:spPr/>
        <p:txBody>
          <a:bodyPr/>
          <a:lstStyle/>
          <a:p>
            <a:fld id="{0F6C4781-F3DB-C940-BBAA-047D1A0B2CAE}" type="slidenum">
              <a:rPr lang="en-US" smtClean="0"/>
              <a:t>‹#›</a:t>
            </a:fld>
            <a:endParaRPr lang="en-US"/>
          </a:p>
        </p:txBody>
      </p:sp>
    </p:spTree>
    <p:extLst>
      <p:ext uri="{BB962C8B-B14F-4D97-AF65-F5344CB8AC3E}">
        <p14:creationId xmlns:p14="http://schemas.microsoft.com/office/powerpoint/2010/main" val="16970844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726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3833"/>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867"/>
            <a:ext cx="5486400" cy="8043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Chunyi Peng </a:t>
            </a:r>
            <a:endParaRPr lang="en-US"/>
          </a:p>
        </p:txBody>
      </p:sp>
      <p:sp>
        <p:nvSpPr>
          <p:cNvPr id="6" name="Footer Placeholder 5"/>
          <p:cNvSpPr>
            <a:spLocks noGrp="1"/>
          </p:cNvSpPr>
          <p:nvPr>
            <p:ph type="ftr" sz="quarter" idx="11"/>
          </p:nvPr>
        </p:nvSpPr>
        <p:spPr/>
        <p:txBody>
          <a:bodyPr/>
          <a:lstStyle/>
          <a:p>
            <a:r>
              <a:rPr lang="en-US" smtClean="0"/>
              <a:t>INFOCOM'16</a:t>
            </a:r>
            <a:endParaRPr lang="en-US"/>
          </a:p>
        </p:txBody>
      </p:sp>
      <p:sp>
        <p:nvSpPr>
          <p:cNvPr id="7" name="Slide Number Placeholder 6"/>
          <p:cNvSpPr>
            <a:spLocks noGrp="1"/>
          </p:cNvSpPr>
          <p:nvPr>
            <p:ph type="sldNum" sz="quarter" idx="12"/>
          </p:nvPr>
        </p:nvSpPr>
        <p:spPr/>
        <p:txBody>
          <a:bodyPr/>
          <a:lstStyle/>
          <a:p>
            <a:fld id="{0F6C4781-F3DB-C940-BBAA-047D1A0B2CAE}" type="slidenum">
              <a:rPr lang="en-US" smtClean="0"/>
              <a:t>‹#›</a:t>
            </a:fld>
            <a:endParaRPr lang="en-US"/>
          </a:p>
        </p:txBody>
      </p:sp>
    </p:spTree>
    <p:extLst>
      <p:ext uri="{BB962C8B-B14F-4D97-AF65-F5344CB8AC3E}">
        <p14:creationId xmlns:p14="http://schemas.microsoft.com/office/powerpoint/2010/main" val="113162532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17929"/>
            <a:ext cx="9144000" cy="789214"/>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97541" y="1139372"/>
            <a:ext cx="8795657" cy="543711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Date Placeholder 3"/>
          <p:cNvSpPr>
            <a:spLocks noGrp="1"/>
          </p:cNvSpPr>
          <p:nvPr>
            <p:ph type="dt" sz="half" idx="2"/>
          </p:nvPr>
        </p:nvSpPr>
        <p:spPr>
          <a:xfrm>
            <a:off x="457200" y="6491818"/>
            <a:ext cx="2133600" cy="366183"/>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Chunyi Peng </a:t>
            </a:r>
            <a:endParaRPr lang="en-US"/>
          </a:p>
        </p:txBody>
      </p:sp>
      <p:sp>
        <p:nvSpPr>
          <p:cNvPr id="5" name="Footer Placeholder 4"/>
          <p:cNvSpPr>
            <a:spLocks noGrp="1"/>
          </p:cNvSpPr>
          <p:nvPr>
            <p:ph type="ftr" sz="quarter" idx="3"/>
          </p:nvPr>
        </p:nvSpPr>
        <p:spPr>
          <a:xfrm>
            <a:off x="3124200" y="6491818"/>
            <a:ext cx="2895600" cy="366183"/>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INFOCOM'16</a:t>
            </a:r>
            <a:endParaRPr lang="en-US"/>
          </a:p>
        </p:txBody>
      </p:sp>
      <p:sp>
        <p:nvSpPr>
          <p:cNvPr id="6" name="Slide Number Placeholder 5"/>
          <p:cNvSpPr>
            <a:spLocks noGrp="1"/>
          </p:cNvSpPr>
          <p:nvPr>
            <p:ph type="sldNum" sz="quarter" idx="4"/>
          </p:nvPr>
        </p:nvSpPr>
        <p:spPr>
          <a:xfrm>
            <a:off x="6553200" y="6491818"/>
            <a:ext cx="2133600" cy="366183"/>
          </a:xfrm>
          <a:prstGeom prst="rect">
            <a:avLst/>
          </a:prstGeom>
        </p:spPr>
        <p:txBody>
          <a:bodyPr vert="horz" lIns="91440" tIns="45720" rIns="91440" bIns="45720" rtlCol="0" anchor="ctr"/>
          <a:lstStyle>
            <a:lvl1pPr algn="r">
              <a:defRPr sz="1200">
                <a:solidFill>
                  <a:schemeClr val="tx1">
                    <a:tint val="75000"/>
                  </a:schemeClr>
                </a:solidFill>
              </a:defRPr>
            </a:lvl1pPr>
          </a:lstStyle>
          <a:p>
            <a:fld id="{0F6C4781-F3DB-C940-BBAA-047D1A0B2CAE}" type="slidenum">
              <a:rPr lang="en-US" smtClean="0"/>
              <a:t>‹#›</a:t>
            </a:fld>
            <a:endParaRPr lang="en-US"/>
          </a:p>
        </p:txBody>
      </p:sp>
    </p:spTree>
    <p:extLst>
      <p:ext uri="{BB962C8B-B14F-4D97-AF65-F5344CB8AC3E}">
        <p14:creationId xmlns:p14="http://schemas.microsoft.com/office/powerpoint/2010/main" val="308768432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par>
    </p:tnLst>
  </p:timing>
  <p:hf hdr="0" ftr="0" dt="0"/>
  <p:txStyles>
    <p:titleStyle>
      <a:lvl1pPr algn="ctr" defTabSz="4572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457200" rtl="0" eaLnBrk="1" latinLnBrk="0" hangingPunct="1">
        <a:spcBef>
          <a:spcPct val="20000"/>
        </a:spcBef>
        <a:buClr>
          <a:srgbClr val="BB0000"/>
        </a:buClr>
        <a:buSzPct val="100000"/>
        <a:buFont typeface="Wingdings" charset="2"/>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rgbClr val="BB0000"/>
        </a:buClr>
        <a:buSzPct val="50000"/>
        <a:buFont typeface="Wingdings" charset="2"/>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rgbClr val="BB0000"/>
        </a:buClr>
        <a:buSzPct val="100000"/>
        <a:buFont typeface="Lucida Grande"/>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rgbClr val="BB0000"/>
        </a:buClr>
        <a:buSzPct val="100000"/>
        <a:buFont typeface="Lucida Grande"/>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rgbClr val="BB0000"/>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4.emf"/></Relationships>
</file>

<file path=ppt/slides/_rels/slide12.xml.rels><?xml version="1.0" encoding="UTF-8" standalone="yes"?>
<Relationships xmlns="http://schemas.openxmlformats.org/package/2006/relationships"><Relationship Id="rId3" Type="http://schemas.openxmlformats.org/officeDocument/2006/relationships/image" Target="../media/image15.emf"/><Relationship Id="rId4" Type="http://schemas.openxmlformats.org/officeDocument/2006/relationships/image" Target="../media/image16.emf"/><Relationship Id="rId5" Type="http://schemas.openxmlformats.org/officeDocument/2006/relationships/image" Target="../media/image12.jp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4.xml"/><Relationship Id="rId4" Type="http://schemas.openxmlformats.org/officeDocument/2006/relationships/diagramLayout" Target="../diagrams/layout4.xml"/><Relationship Id="rId5" Type="http://schemas.openxmlformats.org/officeDocument/2006/relationships/diagramQuickStyle" Target="../diagrams/quickStyle4.xml"/><Relationship Id="rId6" Type="http://schemas.openxmlformats.org/officeDocument/2006/relationships/diagramColors" Target="../diagrams/colors4.xml"/><Relationship Id="rId7" Type="http://schemas.microsoft.com/office/2007/relationships/diagramDrawing" Target="../diagrams/drawing4.xml"/><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tiff"/><Relationship Id="rId4" Type="http://schemas.openxmlformats.org/officeDocument/2006/relationships/image" Target="../media/image19.tiff"/><Relationship Id="rId5" Type="http://schemas.openxmlformats.org/officeDocument/2006/relationships/image" Target="../media/image12.jpg"/><Relationship Id="rId1" Type="http://schemas.openxmlformats.org/officeDocument/2006/relationships/slideLayout" Target="../slideLayouts/slideLayout2.xml"/><Relationship Id="rId2" Type="http://schemas.openxmlformats.org/officeDocument/2006/relationships/image" Target="../media/image17.tiff"/></Relationships>
</file>

<file path=ppt/slides/_rels/slide17.xml.rels><?xml version="1.0" encoding="UTF-8" standalone="yes"?>
<Relationships xmlns="http://schemas.openxmlformats.org/package/2006/relationships"><Relationship Id="rId3" Type="http://schemas.openxmlformats.org/officeDocument/2006/relationships/image" Target="../media/image18.tiff"/><Relationship Id="rId4" Type="http://schemas.openxmlformats.org/officeDocument/2006/relationships/image" Target="../media/image19.tiff"/><Relationship Id="rId5"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image" Target="../media/image20.tiff"/><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image" Target="../media/image21.tiff"/><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wmf"/><Relationship Id="rId10" Type="http://schemas.openxmlformats.org/officeDocument/2006/relationships/image" Target="../media/image8.gi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5.xml"/><Relationship Id="rId4" Type="http://schemas.openxmlformats.org/officeDocument/2006/relationships/diagramLayout" Target="../diagrams/layout5.xml"/><Relationship Id="rId5" Type="http://schemas.openxmlformats.org/officeDocument/2006/relationships/diagramQuickStyle" Target="../diagrams/quickStyle5.xml"/><Relationship Id="rId6" Type="http://schemas.openxmlformats.org/officeDocument/2006/relationships/diagramColors" Target="../diagrams/colors5.xml"/><Relationship Id="rId7" Type="http://schemas.microsoft.com/office/2007/relationships/diagramDrawing" Target="../diagrams/drawing5.xml"/><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2.jpg"/></Relationships>
</file>

<file path=ppt/slides/_rels/slide26.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2.png"/><Relationship Id="rId5" Type="http://schemas.openxmlformats.org/officeDocument/2006/relationships/image" Target="../media/image5.png"/><Relationship Id="rId1" Type="http://schemas.openxmlformats.org/officeDocument/2006/relationships/slideLayout" Target="../slideLayouts/slideLayout6.xml"/><Relationship Id="rId2"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image" Target="../media/image22.tiff"/><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8.xml.rels><?xml version="1.0" encoding="UTF-8" standalone="yes"?>
<Relationships xmlns="http://schemas.openxmlformats.org/package/2006/relationships"><Relationship Id="rId3" Type="http://schemas.openxmlformats.org/officeDocument/2006/relationships/image" Target="../media/image23.wmf"/><Relationship Id="rId4" Type="http://schemas.openxmlformats.org/officeDocument/2006/relationships/image" Target="../media/image24.wmf"/><Relationship Id="rId5"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wmf"/><Relationship Id="rId3"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26.tiff"/><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27.wmf"/><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2.jpg"/><Relationship Id="rId3" Type="http://schemas.openxmlformats.org/officeDocument/2006/relationships/image" Target="../media/image13.pn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6.xml"/><Relationship Id="rId4" Type="http://schemas.openxmlformats.org/officeDocument/2006/relationships/diagramLayout" Target="../diagrams/layout6.xml"/><Relationship Id="rId5" Type="http://schemas.openxmlformats.org/officeDocument/2006/relationships/diagramQuickStyle" Target="../diagrams/quickStyle6.xml"/><Relationship Id="rId6" Type="http://schemas.openxmlformats.org/officeDocument/2006/relationships/diagramColors" Target="../diagrams/colors6.xml"/><Relationship Id="rId7" Type="http://schemas.microsoft.com/office/2007/relationships/diagramDrawing" Target="../diagrams/drawing6.xml"/><Relationship Id="rId8" Type="http://schemas.openxmlformats.org/officeDocument/2006/relationships/image" Target="../media/image12.jpg"/><Relationship Id="rId9"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3.png"/><Relationship Id="rId9"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tif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8" Type="http://schemas.openxmlformats.org/officeDocument/2006/relationships/image" Target="../media/image12.jpg"/><Relationship Id="rId9"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1116807"/>
            <a:ext cx="9144000" cy="2033587"/>
          </a:xfrm>
        </p:spPr>
        <p:txBody>
          <a:bodyPr>
            <a:noAutofit/>
          </a:bodyPr>
          <a:lstStyle/>
          <a:p>
            <a:pPr algn="ctr"/>
            <a:r>
              <a:rPr lang="en-US" sz="4400" dirty="0">
                <a:solidFill>
                  <a:srgbClr val="C00000"/>
                </a:solidFill>
              </a:rPr>
              <a:t>	</a:t>
            </a:r>
            <a:r>
              <a:rPr lang="en-US" sz="4000" b="1" dirty="0" smtClean="0"/>
              <a:t>Understanding and Diagnosing </a:t>
            </a:r>
            <a:r>
              <a:rPr lang="en-US" sz="4000" b="1" dirty="0" smtClean="0">
                <a:solidFill>
                  <a:srgbClr val="FF0000"/>
                </a:solidFill>
              </a:rPr>
              <a:t>Real-World </a:t>
            </a:r>
            <a:br>
              <a:rPr lang="en-US" sz="4000" b="1" dirty="0" smtClean="0">
                <a:solidFill>
                  <a:srgbClr val="FF0000"/>
                </a:solidFill>
              </a:rPr>
            </a:br>
            <a:r>
              <a:rPr lang="en-US" sz="4000" b="1" dirty="0" err="1" smtClean="0"/>
              <a:t>Femtocell</a:t>
            </a:r>
            <a:r>
              <a:rPr lang="en-US" sz="4000" b="1" dirty="0" smtClean="0"/>
              <a:t> Performance Problems</a:t>
            </a:r>
            <a:endParaRPr lang="en-US" sz="4000" b="1" dirty="0"/>
          </a:p>
        </p:txBody>
      </p:sp>
      <p:sp>
        <p:nvSpPr>
          <p:cNvPr id="5" name="Subtitle 4"/>
          <p:cNvSpPr>
            <a:spLocks noGrp="1"/>
          </p:cNvSpPr>
          <p:nvPr>
            <p:ph type="subTitle" idx="1"/>
          </p:nvPr>
        </p:nvSpPr>
        <p:spPr>
          <a:xfrm>
            <a:off x="0" y="3929063"/>
            <a:ext cx="9144000" cy="1212850"/>
          </a:xfrm>
        </p:spPr>
        <p:txBody>
          <a:bodyPr>
            <a:noAutofit/>
          </a:bodyPr>
          <a:lstStyle/>
          <a:p>
            <a:r>
              <a:rPr lang="en-US" sz="2400" b="1" dirty="0">
                <a:solidFill>
                  <a:schemeClr val="tx1"/>
                </a:solidFill>
              </a:rPr>
              <a:t>Chunyi </a:t>
            </a:r>
            <a:r>
              <a:rPr lang="en-US" sz="2400" b="1" dirty="0" smtClean="0">
                <a:solidFill>
                  <a:schemeClr val="tx1"/>
                </a:solidFill>
              </a:rPr>
              <a:t>Peng</a:t>
            </a:r>
            <a:r>
              <a:rPr lang="en-US" sz="2400" baseline="30000" dirty="0" smtClean="0">
                <a:solidFill>
                  <a:schemeClr val="tx1"/>
                </a:solidFill>
              </a:rPr>
              <a:t>1</a:t>
            </a:r>
            <a:r>
              <a:rPr lang="en-US" sz="2400" dirty="0" smtClean="0">
                <a:solidFill>
                  <a:schemeClr val="tx1"/>
                </a:solidFill>
              </a:rPr>
              <a:t>   </a:t>
            </a:r>
          </a:p>
          <a:p>
            <a:r>
              <a:rPr lang="en-US" sz="2400" dirty="0" err="1" smtClean="0">
                <a:solidFill>
                  <a:schemeClr val="tx1"/>
                </a:solidFill>
              </a:rPr>
              <a:t>Yuanjie</a:t>
            </a:r>
            <a:r>
              <a:rPr lang="en-US" sz="2400" dirty="0" smtClean="0">
                <a:solidFill>
                  <a:schemeClr val="tx1"/>
                </a:solidFill>
              </a:rPr>
              <a:t> Li</a:t>
            </a:r>
            <a:r>
              <a:rPr lang="en-US" sz="2400" baseline="30000" dirty="0" smtClean="0">
                <a:solidFill>
                  <a:schemeClr val="tx1"/>
                </a:solidFill>
              </a:rPr>
              <a:t>2</a:t>
            </a:r>
            <a:r>
              <a:rPr lang="en-US" sz="2400" dirty="0" smtClean="0">
                <a:solidFill>
                  <a:schemeClr val="tx1"/>
                </a:solidFill>
              </a:rPr>
              <a:t>    </a:t>
            </a:r>
            <a:r>
              <a:rPr lang="en-US" sz="2400" dirty="0" err="1" smtClean="0">
                <a:solidFill>
                  <a:schemeClr val="tx1"/>
                </a:solidFill>
              </a:rPr>
              <a:t>Zhuoran</a:t>
            </a:r>
            <a:r>
              <a:rPr lang="en-US" sz="2400" dirty="0" smtClean="0">
                <a:solidFill>
                  <a:schemeClr val="tx1"/>
                </a:solidFill>
              </a:rPr>
              <a:t> Li</a:t>
            </a:r>
            <a:r>
              <a:rPr lang="en-US" sz="2400" baseline="30000" dirty="0">
                <a:solidFill>
                  <a:schemeClr val="tx1"/>
                </a:solidFill>
              </a:rPr>
              <a:t>1</a:t>
            </a:r>
            <a:r>
              <a:rPr lang="en-US" sz="2400" dirty="0" smtClean="0">
                <a:solidFill>
                  <a:schemeClr val="tx1"/>
                </a:solidFill>
              </a:rPr>
              <a:t>  </a:t>
            </a:r>
            <a:r>
              <a:rPr lang="en-US" sz="2400" dirty="0" err="1" smtClean="0">
                <a:solidFill>
                  <a:schemeClr val="tx1"/>
                </a:solidFill>
              </a:rPr>
              <a:t>Jie</a:t>
            </a:r>
            <a:r>
              <a:rPr lang="en-US" sz="2400" dirty="0" smtClean="0">
                <a:solidFill>
                  <a:schemeClr val="tx1"/>
                </a:solidFill>
              </a:rPr>
              <a:t> Zhao</a:t>
            </a:r>
            <a:r>
              <a:rPr lang="en-US" sz="2400" baseline="30000" dirty="0">
                <a:solidFill>
                  <a:schemeClr val="tx1"/>
                </a:solidFill>
              </a:rPr>
              <a:t>1</a:t>
            </a:r>
            <a:r>
              <a:rPr lang="en-US" sz="2400" dirty="0" smtClean="0">
                <a:solidFill>
                  <a:schemeClr val="tx1"/>
                </a:solidFill>
              </a:rPr>
              <a:t> </a:t>
            </a:r>
            <a:r>
              <a:rPr lang="en-US" sz="2400" dirty="0" err="1" smtClean="0">
                <a:solidFill>
                  <a:schemeClr val="tx1"/>
                </a:solidFill>
              </a:rPr>
              <a:t>Jiaqi</a:t>
            </a:r>
            <a:r>
              <a:rPr lang="en-US" sz="2400" dirty="0" smtClean="0">
                <a:solidFill>
                  <a:schemeClr val="tx1"/>
                </a:solidFill>
              </a:rPr>
              <a:t> Xu</a:t>
            </a:r>
            <a:r>
              <a:rPr lang="en-US" sz="2400" baseline="30000" dirty="0" smtClean="0">
                <a:solidFill>
                  <a:schemeClr val="tx1"/>
                </a:solidFill>
              </a:rPr>
              <a:t>1</a:t>
            </a:r>
            <a:r>
              <a:rPr lang="en-US" sz="2400" dirty="0" smtClean="0">
                <a:solidFill>
                  <a:schemeClr val="tx1"/>
                </a:solidFill>
              </a:rPr>
              <a:t>    </a:t>
            </a:r>
          </a:p>
          <a:p>
            <a:endParaRPr lang="en-US" sz="2000" baseline="30000" dirty="0" smtClean="0">
              <a:solidFill>
                <a:schemeClr val="tx1"/>
              </a:solidFill>
            </a:endParaRPr>
          </a:p>
          <a:p>
            <a:r>
              <a:rPr lang="en-US" sz="2000" baseline="30000" dirty="0" smtClean="0">
                <a:solidFill>
                  <a:schemeClr val="tx1"/>
                </a:solidFill>
              </a:rPr>
              <a:t>1</a:t>
            </a:r>
            <a:r>
              <a:rPr lang="en-US" sz="2000" dirty="0" smtClean="0">
                <a:solidFill>
                  <a:schemeClr val="tx1"/>
                </a:solidFill>
              </a:rPr>
              <a:t>The </a:t>
            </a:r>
            <a:r>
              <a:rPr lang="en-US" sz="2000" dirty="0">
                <a:solidFill>
                  <a:schemeClr val="tx1"/>
                </a:solidFill>
              </a:rPr>
              <a:t>Ohio State University</a:t>
            </a:r>
          </a:p>
          <a:p>
            <a:r>
              <a:rPr lang="en-US" sz="2000" baseline="30000" dirty="0" smtClean="0">
                <a:solidFill>
                  <a:schemeClr val="tx1"/>
                </a:solidFill>
              </a:rPr>
              <a:t>2</a:t>
            </a:r>
            <a:r>
              <a:rPr lang="en-US" sz="2000" dirty="0" smtClean="0">
                <a:solidFill>
                  <a:schemeClr val="tx1"/>
                </a:solidFill>
              </a:rPr>
              <a:t>University </a:t>
            </a:r>
            <a:r>
              <a:rPr lang="en-US" sz="2000" dirty="0">
                <a:solidFill>
                  <a:schemeClr val="tx1"/>
                </a:solidFill>
              </a:rPr>
              <a:t>of California, Los Angeles</a:t>
            </a:r>
          </a:p>
          <a:p>
            <a:endParaRPr lang="en-US" sz="2400" dirty="0" smtClean="0">
              <a:solidFill>
                <a:schemeClr val="tx1"/>
              </a:solidFill>
            </a:endParaRPr>
          </a:p>
          <a:p>
            <a:r>
              <a:rPr lang="en-US" sz="2400" dirty="0" smtClean="0">
                <a:solidFill>
                  <a:schemeClr val="tx1"/>
                </a:solidFill>
              </a:rPr>
              <a:t>INFOCOM’16 </a:t>
            </a:r>
            <a:endParaRPr lang="en-US" sz="2400" dirty="0">
              <a:solidFill>
                <a:schemeClr val="tx1"/>
              </a:solidFill>
            </a:endParaRPr>
          </a:p>
          <a:p>
            <a:endParaRPr lang="en-US" sz="2400" dirty="0"/>
          </a:p>
        </p:txBody>
      </p:sp>
    </p:spTree>
    <p:extLst>
      <p:ext uri="{BB962C8B-B14F-4D97-AF65-F5344CB8AC3E}">
        <p14:creationId xmlns:p14="http://schemas.microsoft.com/office/powerpoint/2010/main" val="41916590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0" y="1071364"/>
            <a:ext cx="9144000" cy="1468967"/>
          </a:xfrm>
        </p:spPr>
        <p:txBody>
          <a:bodyPr>
            <a:noAutofit/>
          </a:bodyPr>
          <a:lstStyle/>
          <a:p>
            <a:pPr algn="ctr"/>
            <a:r>
              <a:rPr lang="en-US" sz="4000" dirty="0" smtClean="0"/>
              <a:t>Q1: Should </a:t>
            </a:r>
            <a:r>
              <a:rPr lang="en-US" sz="4000" dirty="0" err="1"/>
              <a:t>Femtocells</a:t>
            </a:r>
            <a:r>
              <a:rPr lang="en-US" sz="4000" dirty="0"/>
              <a:t> be </a:t>
            </a:r>
            <a:r>
              <a:rPr lang="en-US" sz="4000" dirty="0" smtClean="0"/>
              <a:t>Deployed</a:t>
            </a:r>
            <a:r>
              <a:rPr lang="en-US" sz="4000" dirty="0"/>
              <a:t>?	</a:t>
            </a:r>
            <a:r>
              <a:rPr lang="en-US" sz="4000" dirty="0" smtClean="0"/>
              <a:t>		</a:t>
            </a:r>
            <a:endParaRPr lang="en-US" sz="4000" dirty="0"/>
          </a:p>
        </p:txBody>
      </p:sp>
      <p:graphicFrame>
        <p:nvGraphicFramePr>
          <p:cNvPr id="8" name="Diagram 7"/>
          <p:cNvGraphicFramePr/>
          <p:nvPr>
            <p:extLst>
              <p:ext uri="{D42A27DB-BD31-4B8C-83A1-F6EECF244321}">
                <p14:modId xmlns:p14="http://schemas.microsoft.com/office/powerpoint/2010/main" val="149805530"/>
              </p:ext>
            </p:extLst>
          </p:nvPr>
        </p:nvGraphicFramePr>
        <p:xfrm>
          <a:off x="34394" y="2540331"/>
          <a:ext cx="9010236" cy="27266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034690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The Good: Coverage Enhancement</a:t>
            </a:r>
            <a:endParaRPr lang="en-US" sz="4000" dirty="0"/>
          </a:p>
        </p:txBody>
      </p:sp>
      <p:sp>
        <p:nvSpPr>
          <p:cNvPr id="6" name="Slide Number Placeholder 5"/>
          <p:cNvSpPr>
            <a:spLocks noGrp="1"/>
          </p:cNvSpPr>
          <p:nvPr>
            <p:ph type="sldNum" sz="quarter" idx="12"/>
          </p:nvPr>
        </p:nvSpPr>
        <p:spPr/>
        <p:txBody>
          <a:bodyPr/>
          <a:lstStyle/>
          <a:p>
            <a:fld id="{0F6C4781-F3DB-C940-BBAA-047D1A0B2CAE}" type="slidenum">
              <a:rPr lang="en-US" smtClean="0"/>
              <a:t>11</a:t>
            </a:fld>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938" y="-5588943"/>
            <a:ext cx="8985738" cy="11628600"/>
          </a:xfrm>
          <a:prstGeom prst="rect">
            <a:avLst/>
          </a:prstGeom>
        </p:spPr>
      </p:pic>
      <p:sp>
        <p:nvSpPr>
          <p:cNvPr id="8" name="TextBox 7"/>
          <p:cNvSpPr txBox="1"/>
          <p:nvPr/>
        </p:nvSpPr>
        <p:spPr>
          <a:xfrm>
            <a:off x="1313671" y="4970315"/>
            <a:ext cx="6605820" cy="1200329"/>
          </a:xfrm>
          <a:prstGeom prst="rect">
            <a:avLst/>
          </a:prstGeom>
          <a:noFill/>
        </p:spPr>
        <p:txBody>
          <a:bodyPr wrap="none" rtlCol="0">
            <a:spAutoFit/>
          </a:bodyPr>
          <a:lstStyle/>
          <a:p>
            <a:r>
              <a:rPr lang="en-US" dirty="0" smtClean="0">
                <a:solidFill>
                  <a:srgbClr val="FF0000"/>
                </a:solidFill>
              </a:rPr>
              <a:t>In 3 buildings</a:t>
            </a:r>
          </a:p>
          <a:p>
            <a:endParaRPr lang="en-US" dirty="0"/>
          </a:p>
          <a:p>
            <a:r>
              <a:rPr lang="en-US" dirty="0" smtClean="0"/>
              <a:t>3G (RSSI): [-113, -75] </a:t>
            </a:r>
            <a:r>
              <a:rPr lang="en-US" dirty="0" err="1" smtClean="0"/>
              <a:t>dBm</a:t>
            </a:r>
            <a:r>
              <a:rPr lang="en-US" dirty="0" smtClean="0"/>
              <a:t>,     no coverage: -113dBm</a:t>
            </a:r>
          </a:p>
          <a:p>
            <a:r>
              <a:rPr lang="en-US" dirty="0" smtClean="0"/>
              <a:t>4G (RSRP): [-140, -75] </a:t>
            </a:r>
            <a:r>
              <a:rPr lang="en-US" dirty="0" err="1" smtClean="0"/>
              <a:t>dBm</a:t>
            </a:r>
            <a:r>
              <a:rPr lang="en-US" dirty="0" smtClean="0"/>
              <a:t>,   almost no coverage: &lt; -120dBm</a:t>
            </a:r>
            <a:endParaRPr lang="en-US" dirty="0"/>
          </a:p>
        </p:txBody>
      </p:sp>
      <p:sp>
        <p:nvSpPr>
          <p:cNvPr id="3" name="Rectangle 2"/>
          <p:cNvSpPr/>
          <p:nvPr/>
        </p:nvSpPr>
        <p:spPr>
          <a:xfrm>
            <a:off x="469759" y="1121092"/>
            <a:ext cx="7267134" cy="461665"/>
          </a:xfrm>
          <a:prstGeom prst="rect">
            <a:avLst/>
          </a:prstGeom>
        </p:spPr>
        <p:txBody>
          <a:bodyPr wrap="none">
            <a:spAutoFit/>
          </a:bodyPr>
          <a:lstStyle/>
          <a:p>
            <a:r>
              <a:rPr lang="en-US" sz="2400" dirty="0"/>
              <a:t> </a:t>
            </a:r>
            <a:r>
              <a:rPr lang="en-US" sz="2400" dirty="0" smtClean="0"/>
              <a:t>Measure 4G/3G </a:t>
            </a:r>
            <a:r>
              <a:rPr lang="en-US" sz="2400" dirty="0" err="1" smtClean="0"/>
              <a:t>macrocell</a:t>
            </a:r>
            <a:r>
              <a:rPr lang="en-US" sz="2400" dirty="0" smtClean="0"/>
              <a:t> coverage in 21 buildings</a:t>
            </a:r>
            <a:endParaRPr lang="en-US" sz="2400" dirty="0"/>
          </a:p>
        </p:txBody>
      </p:sp>
    </p:spTree>
    <p:extLst>
      <p:ext uri="{BB962C8B-B14F-4D97-AF65-F5344CB8AC3E}">
        <p14:creationId xmlns:p14="http://schemas.microsoft.com/office/powerpoint/2010/main" val="12156766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The Good: Coverage Enhancement</a:t>
            </a:r>
            <a:endParaRPr lang="en-US" sz="4000" dirty="0"/>
          </a:p>
        </p:txBody>
      </p:sp>
      <p:sp>
        <p:nvSpPr>
          <p:cNvPr id="6" name="Slide Number Placeholder 5"/>
          <p:cNvSpPr>
            <a:spLocks noGrp="1"/>
          </p:cNvSpPr>
          <p:nvPr>
            <p:ph type="sldNum" sz="quarter" idx="12"/>
          </p:nvPr>
        </p:nvSpPr>
        <p:spPr/>
        <p:txBody>
          <a:bodyPr/>
          <a:lstStyle/>
          <a:p>
            <a:fld id="{0F6C4781-F3DB-C940-BBAA-047D1A0B2CAE}" type="slidenum">
              <a:rPr lang="en-US" smtClean="0"/>
              <a:t>12</a:t>
            </a:fld>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104" y="-1078182"/>
            <a:ext cx="5732851" cy="7418983"/>
          </a:xfrm>
          <a:prstGeom prst="rect">
            <a:avLst/>
          </a:prstGeom>
        </p:spPr>
      </p:pic>
      <p:sp>
        <p:nvSpPr>
          <p:cNvPr id="8" name="TextBox 7"/>
          <p:cNvSpPr txBox="1"/>
          <p:nvPr/>
        </p:nvSpPr>
        <p:spPr>
          <a:xfrm>
            <a:off x="1041579" y="5820452"/>
            <a:ext cx="2082621" cy="369332"/>
          </a:xfrm>
          <a:prstGeom prst="rect">
            <a:avLst/>
          </a:prstGeom>
          <a:noFill/>
        </p:spPr>
        <p:txBody>
          <a:bodyPr wrap="none" rtlCol="0">
            <a:spAutoFit/>
          </a:bodyPr>
          <a:lstStyle/>
          <a:p>
            <a:r>
              <a:rPr lang="en-US" dirty="0" smtClean="0"/>
              <a:t>In all </a:t>
            </a:r>
            <a:r>
              <a:rPr lang="en-US" smtClean="0"/>
              <a:t>test buildings</a:t>
            </a:r>
            <a:endParaRPr lang="en-US" dirty="0" smtClean="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1336" y="0"/>
            <a:ext cx="5299364" cy="6858000"/>
          </a:xfrm>
          <a:prstGeom prst="rect">
            <a:avLst/>
          </a:prstGeom>
        </p:spPr>
      </p:pic>
      <p:sp>
        <p:nvSpPr>
          <p:cNvPr id="10" name="TextBox 9"/>
          <p:cNvSpPr txBox="1"/>
          <p:nvPr/>
        </p:nvSpPr>
        <p:spPr>
          <a:xfrm>
            <a:off x="1148791" y="1320494"/>
            <a:ext cx="7523855" cy="954107"/>
          </a:xfrm>
          <a:prstGeom prst="rect">
            <a:avLst/>
          </a:prstGeom>
          <a:noFill/>
        </p:spPr>
        <p:txBody>
          <a:bodyPr wrap="none" rtlCol="0">
            <a:spAutoFit/>
          </a:bodyPr>
          <a:lstStyle/>
          <a:p>
            <a:r>
              <a:rPr lang="en-US" sz="2800" dirty="0" smtClean="0">
                <a:solidFill>
                  <a:srgbClr val="C00000"/>
                </a:solidFill>
              </a:rPr>
              <a:t>Dead (5.5%): </a:t>
            </a:r>
            <a:r>
              <a:rPr lang="en-US" sz="2800" dirty="0" smtClean="0"/>
              <a:t>3G = -113dBm, 4G &lt; -120 </a:t>
            </a:r>
            <a:r>
              <a:rPr lang="en-US" sz="2800" dirty="0" err="1" smtClean="0"/>
              <a:t>dBm</a:t>
            </a:r>
            <a:endParaRPr lang="en-US" sz="2800" dirty="0" smtClean="0"/>
          </a:p>
          <a:p>
            <a:r>
              <a:rPr lang="en-US" sz="2800" dirty="0" smtClean="0">
                <a:solidFill>
                  <a:srgbClr val="C00000"/>
                </a:solidFill>
              </a:rPr>
              <a:t>Weak (16.5%): </a:t>
            </a:r>
            <a:r>
              <a:rPr lang="en-US" sz="2800" dirty="0" smtClean="0"/>
              <a:t>3G &lt; -105dBm, 4G &lt;-110 </a:t>
            </a:r>
            <a:r>
              <a:rPr lang="en-US" sz="2800" dirty="0" err="1" smtClean="0"/>
              <a:t>dBm</a:t>
            </a:r>
            <a:endParaRPr lang="en-US" sz="2800" dirty="0" smtClean="0"/>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455" y="1320494"/>
            <a:ext cx="991336" cy="991336"/>
          </a:xfrm>
          <a:prstGeom prst="rect">
            <a:avLst/>
          </a:prstGeom>
        </p:spPr>
      </p:pic>
      <p:sp>
        <p:nvSpPr>
          <p:cNvPr id="11" name="Oval 10"/>
          <p:cNvSpPr/>
          <p:nvPr/>
        </p:nvSpPr>
        <p:spPr>
          <a:xfrm>
            <a:off x="211199" y="4939524"/>
            <a:ext cx="1875183" cy="711441"/>
          </a:xfrm>
          <a:prstGeom prst="ellipse">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5082208" y="4075107"/>
            <a:ext cx="1875183" cy="2416711"/>
          </a:xfrm>
          <a:prstGeom prst="ellipse">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8329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Ugly: Deployment Failures</a:t>
            </a:r>
            <a:endParaRPr lang="en-US" dirty="0"/>
          </a:p>
        </p:txBody>
      </p:sp>
      <p:sp>
        <p:nvSpPr>
          <p:cNvPr id="3" name="Content Placeholder 2"/>
          <p:cNvSpPr>
            <a:spLocks noGrp="1"/>
          </p:cNvSpPr>
          <p:nvPr>
            <p:ph idx="1"/>
          </p:nvPr>
        </p:nvSpPr>
        <p:spPr/>
        <p:txBody>
          <a:bodyPr/>
          <a:lstStyle/>
          <a:p>
            <a:r>
              <a:rPr lang="en-US" dirty="0" smtClean="0"/>
              <a:t>Not all </a:t>
            </a:r>
            <a:r>
              <a:rPr lang="en-US" dirty="0" err="1" smtClean="0"/>
              <a:t>Femtocell</a:t>
            </a:r>
            <a:r>
              <a:rPr lang="en-US" dirty="0" smtClean="0"/>
              <a:t> deployment at weak/dead zones succeed</a:t>
            </a:r>
          </a:p>
          <a:p>
            <a:pPr lvl="1"/>
            <a:r>
              <a:rPr lang="en-US" dirty="0" smtClean="0"/>
              <a:t>6 fails, 2 occasionally fails out of 20 locations</a:t>
            </a:r>
            <a:endParaRPr lang="en-US" dirty="0"/>
          </a:p>
          <a:p>
            <a:endParaRPr lang="en-US" dirty="0" smtClean="0"/>
          </a:p>
          <a:p>
            <a:r>
              <a:rPr lang="en-US" dirty="0" smtClean="0"/>
              <a:t>Cause: No valid GPS for </a:t>
            </a:r>
            <a:r>
              <a:rPr lang="en-US" dirty="0" err="1" smtClean="0"/>
              <a:t>Femtocell</a:t>
            </a:r>
            <a:r>
              <a:rPr lang="en-US" dirty="0" smtClean="0"/>
              <a:t> registration</a:t>
            </a:r>
          </a:p>
          <a:p>
            <a:pPr lvl="1"/>
            <a:r>
              <a:rPr lang="en-US" dirty="0" smtClean="0"/>
              <a:t>Coincide: dead/weak coverage</a:t>
            </a:r>
          </a:p>
          <a:p>
            <a:pPr lvl="1"/>
            <a:r>
              <a:rPr lang="en-US" dirty="0" smtClean="0"/>
              <a:t>Ironically, against deployment intention</a:t>
            </a:r>
          </a:p>
          <a:p>
            <a:pPr marL="0" indent="0">
              <a:buNone/>
            </a:pPr>
            <a:endParaRPr lang="en-US" dirty="0"/>
          </a:p>
        </p:txBody>
      </p:sp>
      <p:sp>
        <p:nvSpPr>
          <p:cNvPr id="6" name="Slide Number Placeholder 5"/>
          <p:cNvSpPr>
            <a:spLocks noGrp="1"/>
          </p:cNvSpPr>
          <p:nvPr>
            <p:ph type="sldNum" sz="quarter" idx="12"/>
          </p:nvPr>
        </p:nvSpPr>
        <p:spPr/>
        <p:txBody>
          <a:bodyPr/>
          <a:lstStyle/>
          <a:p>
            <a:fld id="{0F6C4781-F3DB-C940-BBAA-047D1A0B2CAE}" type="slidenum">
              <a:rPr lang="en-US" smtClean="0"/>
              <a:t>13</a:t>
            </a:fld>
            <a:endParaRPr lang="en-US"/>
          </a:p>
        </p:txBody>
      </p:sp>
      <p:cxnSp>
        <p:nvCxnSpPr>
          <p:cNvPr id="8" name="Straight Connector 141"/>
          <p:cNvCxnSpPr>
            <a:stCxn id="18" idx="3"/>
          </p:cNvCxnSpPr>
          <p:nvPr/>
        </p:nvCxnSpPr>
        <p:spPr>
          <a:xfrm>
            <a:off x="1696424" y="5451664"/>
            <a:ext cx="3826068" cy="0"/>
          </a:xfrm>
          <a:prstGeom prst="straightConnector1">
            <a:avLst/>
          </a:prstGeom>
          <a:ln w="57150" cmpd="sng">
            <a:solidFill>
              <a:srgbClr val="008000"/>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grpSp>
        <p:nvGrpSpPr>
          <p:cNvPr id="9" name="Group 48"/>
          <p:cNvGrpSpPr>
            <a:grpSpLocks noChangeAspect="1"/>
          </p:cNvGrpSpPr>
          <p:nvPr/>
        </p:nvGrpSpPr>
        <p:grpSpPr>
          <a:xfrm>
            <a:off x="1457498" y="4941794"/>
            <a:ext cx="278164" cy="723628"/>
            <a:chOff x="4838700" y="993267"/>
            <a:chExt cx="362432" cy="972222"/>
          </a:xfrm>
        </p:grpSpPr>
        <p:grpSp>
          <p:nvGrpSpPr>
            <p:cNvPr id="10" name="Group 49"/>
            <p:cNvGrpSpPr/>
            <p:nvPr/>
          </p:nvGrpSpPr>
          <p:grpSpPr>
            <a:xfrm rot="16200000">
              <a:off x="4816642" y="1023585"/>
              <a:ext cx="336276" cy="275639"/>
              <a:chOff x="2971800" y="1790700"/>
              <a:chExt cx="1117600" cy="889000"/>
            </a:xfrm>
            <a:solidFill>
              <a:schemeClr val="accent6">
                <a:lumMod val="75000"/>
              </a:schemeClr>
            </a:solidFill>
          </p:grpSpPr>
          <p:sp>
            <p:nvSpPr>
              <p:cNvPr id="20" name="Block Arc 60"/>
              <p:cNvSpPr/>
              <p:nvPr/>
            </p:nvSpPr>
            <p:spPr>
              <a:xfrm>
                <a:off x="2971800" y="1790700"/>
                <a:ext cx="1117600" cy="889000"/>
              </a:xfrm>
              <a:prstGeom prst="blockArc">
                <a:avLst>
                  <a:gd name="adj1" fmla="val 10800000"/>
                  <a:gd name="adj2" fmla="val 20937347"/>
                  <a:gd name="adj3" fmla="val 6839"/>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Times New Roman"/>
                  <a:cs typeface="Times New Roman"/>
                </a:endParaRPr>
              </a:p>
            </p:txBody>
          </p:sp>
          <p:sp>
            <p:nvSpPr>
              <p:cNvPr id="21" name="Block Arc 61"/>
              <p:cNvSpPr>
                <a:spLocks noChangeAspect="1"/>
              </p:cNvSpPr>
              <p:nvPr/>
            </p:nvSpPr>
            <p:spPr>
              <a:xfrm>
                <a:off x="3187700" y="1930400"/>
                <a:ext cx="670560" cy="533400"/>
              </a:xfrm>
              <a:prstGeom prst="blockArc">
                <a:avLst>
                  <a:gd name="adj1" fmla="val 10800000"/>
                  <a:gd name="adj2" fmla="val 21118974"/>
                  <a:gd name="adj3" fmla="val 11642"/>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Times New Roman"/>
                  <a:cs typeface="Times New Roman"/>
                </a:endParaRPr>
              </a:p>
            </p:txBody>
          </p:sp>
        </p:grpSp>
        <p:grpSp>
          <p:nvGrpSpPr>
            <p:cNvPr id="11" name="Group 50"/>
            <p:cNvGrpSpPr/>
            <p:nvPr/>
          </p:nvGrpSpPr>
          <p:grpSpPr>
            <a:xfrm>
              <a:off x="4838700" y="1117601"/>
              <a:ext cx="362432" cy="847888"/>
              <a:chOff x="4838699" y="1117600"/>
              <a:chExt cx="593027" cy="1299244"/>
            </a:xfrm>
          </p:grpSpPr>
          <p:sp>
            <p:nvSpPr>
              <p:cNvPr id="15" name="Oval 54"/>
              <p:cNvSpPr/>
              <p:nvPr/>
            </p:nvSpPr>
            <p:spPr>
              <a:xfrm>
                <a:off x="4838699" y="2289845"/>
                <a:ext cx="593027" cy="126999"/>
              </a:xfrm>
              <a:prstGeom prst="ellips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imes New Roman"/>
                  <a:cs typeface="Times New Roman"/>
                </a:endParaRPr>
              </a:p>
            </p:txBody>
          </p:sp>
          <p:sp>
            <p:nvSpPr>
              <p:cNvPr id="16" name="Trapezoid 55"/>
              <p:cNvSpPr/>
              <p:nvPr/>
            </p:nvSpPr>
            <p:spPr>
              <a:xfrm>
                <a:off x="4838699" y="1600199"/>
                <a:ext cx="593027" cy="753146"/>
              </a:xfrm>
              <a:prstGeom prst="trapezoid">
                <a:avLst>
                  <a:gd name="adj" fmla="val 28212"/>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imes New Roman"/>
                  <a:cs typeface="Times New Roman"/>
                </a:endParaRPr>
              </a:p>
            </p:txBody>
          </p:sp>
          <p:sp>
            <p:nvSpPr>
              <p:cNvPr id="17" name="Oval 56"/>
              <p:cNvSpPr/>
              <p:nvPr/>
            </p:nvSpPr>
            <p:spPr>
              <a:xfrm>
                <a:off x="4994601" y="1549400"/>
                <a:ext cx="275899" cy="127000"/>
              </a:xfrm>
              <a:prstGeom prst="ellips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imes New Roman"/>
                  <a:cs typeface="Times New Roman"/>
                </a:endParaRPr>
              </a:p>
            </p:txBody>
          </p:sp>
          <p:cxnSp>
            <p:nvCxnSpPr>
              <p:cNvPr id="18" name="Straight Connector 58"/>
              <p:cNvCxnSpPr/>
              <p:nvPr/>
            </p:nvCxnSpPr>
            <p:spPr>
              <a:xfrm>
                <a:off x="5132551" y="1117600"/>
                <a:ext cx="0" cy="488950"/>
              </a:xfrm>
              <a:prstGeom prst="line">
                <a:avLst/>
              </a:prstGeom>
              <a:ln w="57150" cmpd="sng">
                <a:solidFill>
                  <a:srgbClr val="008000"/>
                </a:solidFill>
              </a:ln>
            </p:spPr>
            <p:style>
              <a:lnRef idx="2">
                <a:schemeClr val="accent1"/>
              </a:lnRef>
              <a:fillRef idx="0">
                <a:schemeClr val="accent1"/>
              </a:fillRef>
              <a:effectRef idx="1">
                <a:schemeClr val="accent1"/>
              </a:effectRef>
              <a:fontRef idx="minor">
                <a:schemeClr val="tx1"/>
              </a:fontRef>
            </p:style>
          </p:cxnSp>
          <p:sp>
            <p:nvSpPr>
              <p:cNvPr id="19" name="Oval 59"/>
              <p:cNvSpPr/>
              <p:nvPr/>
            </p:nvSpPr>
            <p:spPr>
              <a:xfrm>
                <a:off x="5063971" y="1118870"/>
                <a:ext cx="137160" cy="137160"/>
              </a:xfrm>
              <a:prstGeom prst="ellips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imes New Roman"/>
                  <a:cs typeface="Times New Roman"/>
                </a:endParaRPr>
              </a:p>
            </p:txBody>
          </p:sp>
        </p:grpSp>
        <p:grpSp>
          <p:nvGrpSpPr>
            <p:cNvPr id="12" name="Group 51"/>
            <p:cNvGrpSpPr/>
            <p:nvPr/>
          </p:nvGrpSpPr>
          <p:grpSpPr>
            <a:xfrm rot="5220189">
              <a:off x="4880142" y="1023585"/>
              <a:ext cx="336276" cy="275639"/>
              <a:chOff x="2971800" y="1790700"/>
              <a:chExt cx="1117600" cy="889000"/>
            </a:xfrm>
            <a:solidFill>
              <a:schemeClr val="accent6">
                <a:lumMod val="75000"/>
              </a:schemeClr>
            </a:solidFill>
          </p:grpSpPr>
          <p:sp>
            <p:nvSpPr>
              <p:cNvPr id="13" name="Block Arc 52"/>
              <p:cNvSpPr/>
              <p:nvPr/>
            </p:nvSpPr>
            <p:spPr>
              <a:xfrm>
                <a:off x="2971800" y="1790700"/>
                <a:ext cx="1117600" cy="889000"/>
              </a:xfrm>
              <a:prstGeom prst="blockArc">
                <a:avLst>
                  <a:gd name="adj1" fmla="val 10800000"/>
                  <a:gd name="adj2" fmla="val 20937347"/>
                  <a:gd name="adj3" fmla="val 6839"/>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Times New Roman"/>
                  <a:cs typeface="Times New Roman"/>
                </a:endParaRPr>
              </a:p>
            </p:txBody>
          </p:sp>
          <p:sp>
            <p:nvSpPr>
              <p:cNvPr id="14" name="Block Arc 53"/>
              <p:cNvSpPr>
                <a:spLocks noChangeAspect="1"/>
              </p:cNvSpPr>
              <p:nvPr/>
            </p:nvSpPr>
            <p:spPr>
              <a:xfrm>
                <a:off x="3187700" y="1930400"/>
                <a:ext cx="670560" cy="533400"/>
              </a:xfrm>
              <a:prstGeom prst="blockArc">
                <a:avLst>
                  <a:gd name="adj1" fmla="val 10800000"/>
                  <a:gd name="adj2" fmla="val 21118974"/>
                  <a:gd name="adj3" fmla="val 11642"/>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Times New Roman"/>
                  <a:cs typeface="Times New Roman"/>
                </a:endParaRPr>
              </a:p>
            </p:txBody>
          </p:sp>
        </p:grpSp>
      </p:grpSp>
      <p:sp>
        <p:nvSpPr>
          <p:cNvPr id="22" name="Rectangle 5"/>
          <p:cNvSpPr/>
          <p:nvPr/>
        </p:nvSpPr>
        <p:spPr>
          <a:xfrm>
            <a:off x="5542986" y="4417077"/>
            <a:ext cx="1295031" cy="1234114"/>
          </a:xfrm>
          <a:prstGeom prst="rect">
            <a:avLst/>
          </a:prstGeom>
          <a:solidFill>
            <a:srgbClr val="0070C0"/>
          </a:solidFill>
          <a:ln w="12700" cmpd="sng">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dirty="0">
              <a:solidFill>
                <a:schemeClr val="bg1"/>
              </a:solidFill>
              <a:latin typeface="Times New Roman"/>
              <a:cs typeface="Times New Roman"/>
            </a:endParaRPr>
          </a:p>
        </p:txBody>
      </p:sp>
      <p:sp>
        <p:nvSpPr>
          <p:cNvPr id="23" name="Rectangle 47"/>
          <p:cNvSpPr/>
          <p:nvPr/>
        </p:nvSpPr>
        <p:spPr>
          <a:xfrm>
            <a:off x="4356954" y="5170121"/>
            <a:ext cx="741390" cy="495301"/>
          </a:xfrm>
          <a:prstGeom prst="rect">
            <a:avLst/>
          </a:prstGeom>
          <a:pattFill prst="horzBrick">
            <a:fgClr>
              <a:srgbClr val="008000"/>
            </a:fgClr>
            <a:bgClr>
              <a:schemeClr val="bg1"/>
            </a:bgClr>
          </a:pattFill>
          <a:ln w="28575" cmpd="sng">
            <a:solidFill>
              <a:srgbClr val="008000"/>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solidFill>
                <a:srgbClr val="000000"/>
              </a:solidFill>
              <a:latin typeface="Times New Roman"/>
              <a:cs typeface="Times New Roman"/>
            </a:endParaRPr>
          </a:p>
        </p:txBody>
      </p:sp>
      <p:grpSp>
        <p:nvGrpSpPr>
          <p:cNvPr id="24" name="组合 63"/>
          <p:cNvGrpSpPr/>
          <p:nvPr/>
        </p:nvGrpSpPr>
        <p:grpSpPr>
          <a:xfrm>
            <a:off x="2163119" y="5117283"/>
            <a:ext cx="1605729" cy="548139"/>
            <a:chOff x="2823112" y="2780055"/>
            <a:chExt cx="2690877" cy="1276481"/>
          </a:xfrm>
        </p:grpSpPr>
        <p:sp>
          <p:nvSpPr>
            <p:cNvPr id="25" name="Cloud 42"/>
            <p:cNvSpPr/>
            <p:nvPr/>
          </p:nvSpPr>
          <p:spPr>
            <a:xfrm>
              <a:off x="2823112" y="2780055"/>
              <a:ext cx="2690877" cy="1276481"/>
            </a:xfrm>
            <a:prstGeom prst="cloud">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solidFill>
                  <a:srgbClr val="254061"/>
                </a:solidFill>
                <a:latin typeface="Times New Roman"/>
                <a:cs typeface="Times New Roman"/>
              </a:endParaRPr>
            </a:p>
          </p:txBody>
        </p:sp>
        <p:sp>
          <p:nvSpPr>
            <p:cNvPr id="26" name="Rectangle 70"/>
            <p:cNvSpPr/>
            <p:nvPr/>
          </p:nvSpPr>
          <p:spPr>
            <a:xfrm>
              <a:off x="3955983" y="2920395"/>
              <a:ext cx="309463" cy="931758"/>
            </a:xfrm>
            <a:prstGeom prst="rect">
              <a:avLst/>
            </a:prstGeom>
          </p:spPr>
          <p:txBody>
            <a:bodyPr wrap="none">
              <a:spAutoFit/>
            </a:bodyPr>
            <a:lstStyle/>
            <a:p>
              <a:pPr algn="ctr"/>
              <a:endParaRPr lang="en-US" sz="2000" dirty="0">
                <a:solidFill>
                  <a:srgbClr val="000000"/>
                </a:solidFill>
                <a:latin typeface="Times New Roman"/>
                <a:cs typeface="Times New Roman"/>
              </a:endParaRPr>
            </a:p>
          </p:txBody>
        </p:sp>
      </p:grpSp>
      <p:sp>
        <p:nvSpPr>
          <p:cNvPr id="29" name="Rectangle 28"/>
          <p:cNvSpPr/>
          <p:nvPr/>
        </p:nvSpPr>
        <p:spPr>
          <a:xfrm>
            <a:off x="5333107" y="4571827"/>
            <a:ext cx="1683414" cy="830997"/>
          </a:xfrm>
          <a:prstGeom prst="rect">
            <a:avLst/>
          </a:prstGeom>
        </p:spPr>
        <p:txBody>
          <a:bodyPr wrap="square">
            <a:spAutoFit/>
          </a:bodyPr>
          <a:lstStyle/>
          <a:p>
            <a:pPr algn="ctr"/>
            <a:r>
              <a:rPr lang="en-US" sz="2400" dirty="0" smtClean="0">
                <a:solidFill>
                  <a:schemeClr val="bg1"/>
                </a:solidFill>
                <a:latin typeface="Times New Roman"/>
                <a:cs typeface="Times New Roman"/>
              </a:rPr>
              <a:t>Core  </a:t>
            </a:r>
          </a:p>
          <a:p>
            <a:pPr algn="ctr"/>
            <a:r>
              <a:rPr lang="en-US" sz="2400" dirty="0" smtClean="0">
                <a:solidFill>
                  <a:schemeClr val="bg1"/>
                </a:solidFill>
                <a:latin typeface="Times New Roman"/>
                <a:cs typeface="Times New Roman"/>
              </a:rPr>
              <a:t>Network</a:t>
            </a:r>
            <a:endParaRPr lang="en-US" sz="2400" dirty="0">
              <a:solidFill>
                <a:schemeClr val="bg1"/>
              </a:solidFill>
              <a:latin typeface="Times New Roman"/>
              <a:cs typeface="Times New Roman"/>
            </a:endParaRPr>
          </a:p>
        </p:txBody>
      </p:sp>
      <p:cxnSp>
        <p:nvCxnSpPr>
          <p:cNvPr id="31" name="Straight Connector 141"/>
          <p:cNvCxnSpPr/>
          <p:nvPr/>
        </p:nvCxnSpPr>
        <p:spPr>
          <a:xfrm flipV="1">
            <a:off x="1595332" y="5665424"/>
            <a:ext cx="0" cy="1165433"/>
          </a:xfrm>
          <a:prstGeom prst="straightConnector1">
            <a:avLst/>
          </a:prstGeom>
          <a:ln w="19050" cmpd="sng">
            <a:solidFill>
              <a:schemeClr val="tx1"/>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3" name="Straight Connector 141"/>
          <p:cNvCxnSpPr/>
          <p:nvPr/>
        </p:nvCxnSpPr>
        <p:spPr>
          <a:xfrm flipV="1">
            <a:off x="6283853" y="5643028"/>
            <a:ext cx="0" cy="1231479"/>
          </a:xfrm>
          <a:prstGeom prst="straightConnector1">
            <a:avLst/>
          </a:prstGeom>
          <a:ln w="19050" cmpd="sng">
            <a:solidFill>
              <a:schemeClr val="tx1"/>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4" name="Straight Connector 141"/>
          <p:cNvCxnSpPr/>
          <p:nvPr/>
        </p:nvCxnSpPr>
        <p:spPr>
          <a:xfrm flipV="1">
            <a:off x="4710326" y="5636486"/>
            <a:ext cx="17323" cy="1194371"/>
          </a:xfrm>
          <a:prstGeom prst="straightConnector1">
            <a:avLst/>
          </a:prstGeom>
          <a:ln w="19050" cmpd="sng">
            <a:solidFill>
              <a:schemeClr val="tx1"/>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35" name="Left-Right Arrow 34"/>
          <p:cNvSpPr/>
          <p:nvPr/>
        </p:nvSpPr>
        <p:spPr>
          <a:xfrm>
            <a:off x="1563164" y="6003442"/>
            <a:ext cx="4720689" cy="374441"/>
          </a:xfrm>
          <a:prstGeom prst="leftRightArrow">
            <a:avLst>
              <a:gd name="adj1" fmla="val 73529"/>
              <a:gd name="adj2" fmla="val 50000"/>
            </a:avLst>
          </a:prstGeom>
          <a:solidFill>
            <a:schemeClr val="accent6">
              <a:lumMod val="20000"/>
              <a:lumOff val="8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400" dirty="0" smtClean="0">
                <a:solidFill>
                  <a:srgbClr val="000000"/>
                </a:solidFill>
                <a:latin typeface="Times New Roman"/>
                <a:cs typeface="Times New Roman"/>
              </a:rPr>
              <a:t>    </a:t>
            </a:r>
            <a:r>
              <a:rPr lang="en-US" sz="2400" dirty="0" err="1" smtClean="0">
                <a:solidFill>
                  <a:srgbClr val="000000"/>
                </a:solidFill>
                <a:latin typeface="Times New Roman"/>
                <a:cs typeface="Times New Roman"/>
              </a:rPr>
              <a:t>Femto</a:t>
            </a:r>
            <a:r>
              <a:rPr lang="en-US" sz="2400" dirty="0" smtClean="0">
                <a:solidFill>
                  <a:srgbClr val="000000"/>
                </a:solidFill>
                <a:latin typeface="Times New Roman"/>
                <a:cs typeface="Times New Roman"/>
              </a:rPr>
              <a:t> registration</a:t>
            </a:r>
            <a:endParaRPr lang="en-US" sz="2400" dirty="0">
              <a:solidFill>
                <a:srgbClr val="000000"/>
              </a:solidFill>
              <a:latin typeface="Times New Roman"/>
              <a:cs typeface="Times New Roman"/>
            </a:endParaRPr>
          </a:p>
        </p:txBody>
      </p:sp>
      <p:pic>
        <p:nvPicPr>
          <p:cNvPr id="53" name="Picture 5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0448" y="1592349"/>
            <a:ext cx="871802" cy="871802"/>
          </a:xfrm>
          <a:prstGeom prst="rect">
            <a:avLst/>
          </a:prstGeom>
        </p:spPr>
      </p:pic>
    </p:spTree>
    <p:extLst>
      <p:ext uri="{BB962C8B-B14F-4D97-AF65-F5344CB8AC3E}">
        <p14:creationId xmlns:p14="http://schemas.microsoft.com/office/powerpoint/2010/main" val="2031300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9" grpId="0"/>
      <p:bldP spid="35"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0" y="1071364"/>
            <a:ext cx="9144000" cy="1468967"/>
          </a:xfrm>
        </p:spPr>
        <p:txBody>
          <a:bodyPr>
            <a:noAutofit/>
          </a:bodyPr>
          <a:lstStyle/>
          <a:p>
            <a:pPr algn="ctr"/>
            <a:r>
              <a:rPr lang="en-US" sz="4000" dirty="0" smtClean="0"/>
              <a:t>Q2</a:t>
            </a:r>
            <a:r>
              <a:rPr lang="en-US" sz="4000" dirty="0"/>
              <a:t>: Can </a:t>
            </a:r>
            <a:r>
              <a:rPr lang="en-US" sz="4000" dirty="0" err="1"/>
              <a:t>Femtocells</a:t>
            </a:r>
            <a:r>
              <a:rPr lang="en-US" sz="4000" dirty="0"/>
              <a:t> Boost Performance?	</a:t>
            </a:r>
            <a:r>
              <a:rPr lang="en-US" sz="4000" dirty="0" smtClean="0"/>
              <a:t>		</a:t>
            </a:r>
            <a:endParaRPr lang="en-US" sz="4000" dirty="0"/>
          </a:p>
        </p:txBody>
      </p:sp>
      <p:graphicFrame>
        <p:nvGraphicFramePr>
          <p:cNvPr id="8" name="Diagram 7"/>
          <p:cNvGraphicFramePr/>
          <p:nvPr>
            <p:extLst>
              <p:ext uri="{D42A27DB-BD31-4B8C-83A1-F6EECF244321}">
                <p14:modId xmlns:p14="http://schemas.microsoft.com/office/powerpoint/2010/main" val="2442184354"/>
              </p:ext>
            </p:extLst>
          </p:nvPr>
        </p:nvGraphicFramePr>
        <p:xfrm>
          <a:off x="34394" y="2540331"/>
          <a:ext cx="9010236" cy="27266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877501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Methodology</a:t>
            </a:r>
            <a:endParaRPr lang="en-US" dirty="0"/>
          </a:p>
        </p:txBody>
      </p:sp>
      <p:sp>
        <p:nvSpPr>
          <p:cNvPr id="3" name="Content Placeholder 2"/>
          <p:cNvSpPr>
            <a:spLocks noGrp="1"/>
          </p:cNvSpPr>
          <p:nvPr>
            <p:ph idx="1"/>
          </p:nvPr>
        </p:nvSpPr>
        <p:spPr/>
        <p:txBody>
          <a:bodyPr/>
          <a:lstStyle/>
          <a:p>
            <a:r>
              <a:rPr lang="en-US" dirty="0" smtClean="0"/>
              <a:t>Deploy </a:t>
            </a:r>
            <a:r>
              <a:rPr lang="en-US" dirty="0" err="1" smtClean="0"/>
              <a:t>Femtocells</a:t>
            </a:r>
            <a:r>
              <a:rPr lang="en-US" dirty="0" smtClean="0"/>
              <a:t> at strong/ok/weak/dead coverage</a:t>
            </a:r>
          </a:p>
          <a:p>
            <a:pPr marL="0" indent="0">
              <a:buNone/>
            </a:pPr>
            <a:endParaRPr lang="en-US" dirty="0" smtClean="0"/>
          </a:p>
          <a:p>
            <a:r>
              <a:rPr lang="en-US" dirty="0" smtClean="0"/>
              <a:t>IP backhaul: not a bottleneck</a:t>
            </a:r>
          </a:p>
          <a:p>
            <a:pPr lvl="1"/>
            <a:r>
              <a:rPr lang="en-US" dirty="0" smtClean="0"/>
              <a:t>Campus (80-100Mbps), Home (10-25Mbps)</a:t>
            </a:r>
          </a:p>
          <a:p>
            <a:pPr marL="457200" lvl="1" indent="0">
              <a:buNone/>
            </a:pPr>
            <a:endParaRPr lang="en-US" dirty="0" smtClean="0"/>
          </a:p>
          <a:p>
            <a:r>
              <a:rPr lang="en-US" dirty="0"/>
              <a:t>Services </a:t>
            </a:r>
            <a:r>
              <a:rPr lang="en-US" dirty="0" smtClean="0"/>
              <a:t>at different </a:t>
            </a:r>
            <a:r>
              <a:rPr lang="en-US" dirty="0"/>
              <a:t>hours of a day</a:t>
            </a:r>
          </a:p>
          <a:p>
            <a:pPr lvl="1"/>
            <a:r>
              <a:rPr lang="en-US" dirty="0" smtClean="0"/>
              <a:t>Data (</a:t>
            </a:r>
            <a:r>
              <a:rPr lang="en-US" dirty="0" err="1" smtClean="0"/>
              <a:t>Speedtest</a:t>
            </a:r>
            <a:r>
              <a:rPr lang="en-US" dirty="0" smtClean="0"/>
              <a:t>): speed and latency</a:t>
            </a:r>
          </a:p>
          <a:p>
            <a:pPr lvl="1"/>
            <a:r>
              <a:rPr lang="en-US" dirty="0" smtClean="0"/>
              <a:t>Voice (</a:t>
            </a:r>
            <a:r>
              <a:rPr lang="en-US" dirty="0" err="1" smtClean="0"/>
              <a:t>autodialer</a:t>
            </a:r>
            <a:r>
              <a:rPr lang="en-US" dirty="0" smtClean="0"/>
              <a:t>)</a:t>
            </a:r>
            <a:endParaRPr lang="en-US" dirty="0"/>
          </a:p>
        </p:txBody>
      </p:sp>
      <p:sp>
        <p:nvSpPr>
          <p:cNvPr id="6" name="Slide Number Placeholder 5"/>
          <p:cNvSpPr>
            <a:spLocks noGrp="1"/>
          </p:cNvSpPr>
          <p:nvPr>
            <p:ph type="sldNum" sz="quarter" idx="12"/>
          </p:nvPr>
        </p:nvSpPr>
        <p:spPr/>
        <p:txBody>
          <a:bodyPr/>
          <a:lstStyle/>
          <a:p>
            <a:fld id="{0F6C4781-F3DB-C940-BBAA-047D1A0B2CAE}" type="slidenum">
              <a:rPr lang="en-US" smtClean="0"/>
              <a:t>15</a:t>
            </a:fld>
            <a:endParaRPr lang="en-US"/>
          </a:p>
        </p:txBody>
      </p:sp>
    </p:spTree>
    <p:extLst>
      <p:ext uri="{BB962C8B-B14F-4D97-AF65-F5344CB8AC3E}">
        <p14:creationId xmlns:p14="http://schemas.microsoft.com/office/powerpoint/2010/main" val="3703594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4394567" y="1220228"/>
            <a:ext cx="4749433" cy="3163024"/>
          </a:xfrm>
          <a:prstGeom prst="rect">
            <a:avLst/>
          </a:prstGeom>
        </p:spPr>
      </p:pic>
      <p:sp>
        <p:nvSpPr>
          <p:cNvPr id="2" name="Title 1"/>
          <p:cNvSpPr>
            <a:spLocks noGrp="1"/>
          </p:cNvSpPr>
          <p:nvPr>
            <p:ph type="title"/>
          </p:nvPr>
        </p:nvSpPr>
        <p:spPr/>
        <p:txBody>
          <a:bodyPr>
            <a:normAutofit/>
          </a:bodyPr>
          <a:lstStyle/>
          <a:p>
            <a:r>
              <a:rPr lang="en-US" dirty="0" smtClean="0"/>
              <a:t>The Good: Speed Enhancement</a:t>
            </a:r>
            <a:endParaRPr lang="en-US" dirty="0"/>
          </a:p>
        </p:txBody>
      </p:sp>
      <p:sp>
        <p:nvSpPr>
          <p:cNvPr id="6" name="Slide Number Placeholder 5"/>
          <p:cNvSpPr>
            <a:spLocks noGrp="1"/>
          </p:cNvSpPr>
          <p:nvPr>
            <p:ph type="sldNum" sz="quarter" idx="12"/>
          </p:nvPr>
        </p:nvSpPr>
        <p:spPr/>
        <p:txBody>
          <a:bodyPr/>
          <a:lstStyle/>
          <a:p>
            <a:fld id="{0F6C4781-F3DB-C940-BBAA-047D1A0B2CAE}" type="slidenum">
              <a:rPr lang="en-US" smtClean="0"/>
              <a:t>16</a:t>
            </a:fld>
            <a:endParaRPr lang="en-US"/>
          </a:p>
        </p:txBody>
      </p:sp>
      <p:pic>
        <p:nvPicPr>
          <p:cNvPr id="9" name="Picture 8"/>
          <p:cNvPicPr>
            <a:picLocks noChangeAspect="1"/>
          </p:cNvPicPr>
          <p:nvPr/>
        </p:nvPicPr>
        <p:blipFill>
          <a:blip r:embed="rId3"/>
          <a:stretch>
            <a:fillRect/>
          </a:stretch>
        </p:blipFill>
        <p:spPr>
          <a:xfrm>
            <a:off x="257270" y="1220228"/>
            <a:ext cx="4642416" cy="3018041"/>
          </a:xfrm>
          <a:prstGeom prst="rect">
            <a:avLst/>
          </a:prstGeom>
        </p:spPr>
      </p:pic>
      <p:sp>
        <p:nvSpPr>
          <p:cNvPr id="11" name="TextBox 10"/>
          <p:cNvSpPr txBox="1"/>
          <p:nvPr/>
        </p:nvSpPr>
        <p:spPr>
          <a:xfrm>
            <a:off x="2007704" y="1017601"/>
            <a:ext cx="1723549" cy="369332"/>
          </a:xfrm>
          <a:prstGeom prst="rect">
            <a:avLst/>
          </a:prstGeom>
          <a:noFill/>
        </p:spPr>
        <p:txBody>
          <a:bodyPr wrap="none" rtlCol="0">
            <a:spAutoFit/>
          </a:bodyPr>
          <a:lstStyle/>
          <a:p>
            <a:r>
              <a:rPr lang="en-US" smtClean="0">
                <a:solidFill>
                  <a:srgbClr val="C00000"/>
                </a:solidFill>
              </a:rPr>
              <a:t>Macro (Strong)</a:t>
            </a:r>
            <a:endParaRPr lang="en-US">
              <a:solidFill>
                <a:srgbClr val="C00000"/>
              </a:solidFill>
            </a:endParaRPr>
          </a:p>
        </p:txBody>
      </p:sp>
      <p:sp>
        <p:nvSpPr>
          <p:cNvPr id="12" name="TextBox 11"/>
          <p:cNvSpPr txBox="1"/>
          <p:nvPr/>
        </p:nvSpPr>
        <p:spPr>
          <a:xfrm>
            <a:off x="6417025" y="1017601"/>
            <a:ext cx="1629613" cy="369332"/>
          </a:xfrm>
          <a:prstGeom prst="rect">
            <a:avLst/>
          </a:prstGeom>
          <a:noFill/>
        </p:spPr>
        <p:txBody>
          <a:bodyPr wrap="none" rtlCol="0">
            <a:spAutoFit/>
          </a:bodyPr>
          <a:lstStyle/>
          <a:p>
            <a:r>
              <a:rPr lang="en-US" smtClean="0">
                <a:solidFill>
                  <a:srgbClr val="C00000"/>
                </a:solidFill>
              </a:rPr>
              <a:t>Macro (Weak)</a:t>
            </a:r>
            <a:endParaRPr lang="en-US" dirty="0">
              <a:solidFill>
                <a:srgbClr val="C00000"/>
              </a:solidFill>
            </a:endParaRPr>
          </a:p>
        </p:txBody>
      </p:sp>
      <p:pic>
        <p:nvPicPr>
          <p:cNvPr id="13" name="Picture 12"/>
          <p:cNvPicPr>
            <a:picLocks noChangeAspect="1"/>
          </p:cNvPicPr>
          <p:nvPr/>
        </p:nvPicPr>
        <p:blipFill>
          <a:blip r:embed="rId4"/>
          <a:stretch>
            <a:fillRect/>
          </a:stretch>
        </p:blipFill>
        <p:spPr>
          <a:xfrm>
            <a:off x="4394566" y="4006896"/>
            <a:ext cx="4749433" cy="2861279"/>
          </a:xfrm>
          <a:prstGeom prst="rect">
            <a:avLst/>
          </a:prstGeom>
        </p:spPr>
      </p:pic>
      <p:cxnSp>
        <p:nvCxnSpPr>
          <p:cNvPr id="14" name="Straight Connector 141"/>
          <p:cNvCxnSpPr/>
          <p:nvPr/>
        </p:nvCxnSpPr>
        <p:spPr>
          <a:xfrm flipV="1">
            <a:off x="5247861" y="3192427"/>
            <a:ext cx="3790122" cy="1"/>
          </a:xfrm>
          <a:prstGeom prst="straightConnector1">
            <a:avLst/>
          </a:prstGeom>
          <a:ln w="57150" cmpd="sng">
            <a:solidFill>
              <a:srgbClr val="C00000"/>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7" name="Straight Connector 141"/>
          <p:cNvCxnSpPr/>
          <p:nvPr/>
        </p:nvCxnSpPr>
        <p:spPr>
          <a:xfrm flipV="1">
            <a:off x="5340774" y="5094253"/>
            <a:ext cx="3697209" cy="8464"/>
          </a:xfrm>
          <a:prstGeom prst="straightConnector1">
            <a:avLst/>
          </a:prstGeom>
          <a:ln w="57150" cmpd="sng">
            <a:solidFill>
              <a:srgbClr val="C00000"/>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274775" y="4631441"/>
            <a:ext cx="3694190" cy="2308324"/>
          </a:xfrm>
          <a:prstGeom prst="rect">
            <a:avLst/>
          </a:prstGeom>
          <a:noFill/>
        </p:spPr>
        <p:txBody>
          <a:bodyPr wrap="none" rtlCol="0">
            <a:spAutoFit/>
          </a:bodyPr>
          <a:lstStyle/>
          <a:p>
            <a:r>
              <a:rPr lang="en-US" sz="2400" dirty="0" smtClean="0"/>
              <a:t>Weak: 4G (&lt;3Mbps), </a:t>
            </a:r>
          </a:p>
          <a:p>
            <a:r>
              <a:rPr lang="en-US" sz="2400" dirty="0"/>
              <a:t> </a:t>
            </a:r>
            <a:r>
              <a:rPr lang="en-US" sz="2400" dirty="0" smtClean="0"/>
              <a:t>          3G (&lt;1.5Mbps)</a:t>
            </a:r>
          </a:p>
          <a:p>
            <a:r>
              <a:rPr lang="en-US" sz="2400" dirty="0"/>
              <a:t>	</a:t>
            </a:r>
            <a:r>
              <a:rPr lang="en-US" sz="2400" dirty="0" smtClean="0"/>
              <a:t>	 </a:t>
            </a:r>
            <a:r>
              <a:rPr lang="en-US" sz="2400" dirty="0" smtClean="0">
                <a:sym typeface="Wingdings"/>
              </a:rPr>
              <a:t> 5.3 ~ 6.5Mbps</a:t>
            </a:r>
            <a:endParaRPr lang="en-US" sz="2400" dirty="0">
              <a:sym typeface="Wingdings"/>
            </a:endParaRPr>
          </a:p>
          <a:p>
            <a:endParaRPr lang="en-US" sz="2400" dirty="0" smtClean="0">
              <a:sym typeface="Wingdings"/>
            </a:endParaRPr>
          </a:p>
          <a:p>
            <a:r>
              <a:rPr lang="en-US" sz="2400" dirty="0" smtClean="0">
                <a:sym typeface="Wingdings"/>
              </a:rPr>
              <a:t>Dead: 0  </a:t>
            </a:r>
            <a:r>
              <a:rPr lang="en-US" sz="2400" dirty="0">
                <a:sym typeface="Wingdings"/>
              </a:rPr>
              <a:t>5.3 ~ 6.5Mbps</a:t>
            </a:r>
          </a:p>
          <a:p>
            <a:endParaRPr lang="en-US" sz="2400" dirty="0" smtClean="0"/>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737259"/>
            <a:ext cx="991336" cy="991336"/>
          </a:xfrm>
          <a:prstGeom prst="rect">
            <a:avLst/>
          </a:prstGeom>
        </p:spPr>
      </p:pic>
    </p:spTree>
    <p:extLst>
      <p:ext uri="{BB962C8B-B14F-4D97-AF65-F5344CB8AC3E}">
        <p14:creationId xmlns:p14="http://schemas.microsoft.com/office/powerpoint/2010/main" val="53961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Ugly: Lower and Less Reliable</a:t>
            </a:r>
            <a:endParaRPr lang="en-US" dirty="0"/>
          </a:p>
        </p:txBody>
      </p:sp>
      <p:sp>
        <p:nvSpPr>
          <p:cNvPr id="6" name="Slide Number Placeholder 5"/>
          <p:cNvSpPr>
            <a:spLocks noGrp="1"/>
          </p:cNvSpPr>
          <p:nvPr>
            <p:ph type="sldNum" sz="quarter" idx="12"/>
          </p:nvPr>
        </p:nvSpPr>
        <p:spPr/>
        <p:txBody>
          <a:bodyPr/>
          <a:lstStyle/>
          <a:p>
            <a:fld id="{0F6C4781-F3DB-C940-BBAA-047D1A0B2CAE}" type="slidenum">
              <a:rPr lang="en-US" smtClean="0"/>
              <a:t>17</a:t>
            </a:fld>
            <a:endParaRPr lang="en-US"/>
          </a:p>
        </p:txBody>
      </p:sp>
      <p:pic>
        <p:nvPicPr>
          <p:cNvPr id="7" name="Picture 6"/>
          <p:cNvPicPr>
            <a:picLocks noChangeAspect="1"/>
          </p:cNvPicPr>
          <p:nvPr/>
        </p:nvPicPr>
        <p:blipFill>
          <a:blip r:embed="rId3"/>
          <a:stretch>
            <a:fillRect/>
          </a:stretch>
        </p:blipFill>
        <p:spPr>
          <a:xfrm>
            <a:off x="-14754" y="1202267"/>
            <a:ext cx="7051658" cy="5084288"/>
          </a:xfrm>
          <a:prstGeom prst="rect">
            <a:avLst/>
          </a:prstGeom>
        </p:spPr>
      </p:pic>
      <p:pic>
        <p:nvPicPr>
          <p:cNvPr id="8" name="Picture 7"/>
          <p:cNvPicPr>
            <a:picLocks noChangeAspect="1"/>
          </p:cNvPicPr>
          <p:nvPr/>
        </p:nvPicPr>
        <p:blipFill>
          <a:blip r:embed="rId4"/>
          <a:stretch>
            <a:fillRect/>
          </a:stretch>
        </p:blipFill>
        <p:spPr>
          <a:xfrm>
            <a:off x="5076422" y="4155567"/>
            <a:ext cx="3920963" cy="1976213"/>
          </a:xfrm>
          <a:prstGeom prst="rect">
            <a:avLst/>
          </a:prstGeom>
        </p:spPr>
      </p:pic>
      <p:cxnSp>
        <p:nvCxnSpPr>
          <p:cNvPr id="9" name="Straight Connector 141"/>
          <p:cNvCxnSpPr/>
          <p:nvPr/>
        </p:nvCxnSpPr>
        <p:spPr>
          <a:xfrm flipV="1">
            <a:off x="1418131" y="3949674"/>
            <a:ext cx="5406738" cy="630"/>
          </a:xfrm>
          <a:prstGeom prst="straightConnector1">
            <a:avLst/>
          </a:prstGeom>
          <a:ln w="57150" cmpd="sng">
            <a:solidFill>
              <a:srgbClr val="C00000"/>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38529" y="1099832"/>
            <a:ext cx="969348" cy="969348"/>
          </a:xfrm>
          <a:prstGeom prst="rect">
            <a:avLst/>
          </a:prstGeom>
        </p:spPr>
      </p:pic>
    </p:spTree>
    <p:extLst>
      <p:ext uri="{BB962C8B-B14F-4D97-AF65-F5344CB8AC3E}">
        <p14:creationId xmlns:p14="http://schemas.microsoft.com/office/powerpoint/2010/main" val="18163614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981"/>
            <a:ext cx="9144000" cy="789214"/>
          </a:xfrm>
        </p:spPr>
        <p:txBody>
          <a:bodyPr/>
          <a:lstStyle/>
          <a:p>
            <a:r>
              <a:rPr lang="en-US" dirty="0"/>
              <a:t>The Ugly: Lower and Less Reliable</a:t>
            </a:r>
          </a:p>
        </p:txBody>
      </p:sp>
      <p:sp>
        <p:nvSpPr>
          <p:cNvPr id="6" name="Slide Number Placeholder 5"/>
          <p:cNvSpPr>
            <a:spLocks noGrp="1"/>
          </p:cNvSpPr>
          <p:nvPr>
            <p:ph type="sldNum" sz="quarter" idx="12"/>
          </p:nvPr>
        </p:nvSpPr>
        <p:spPr/>
        <p:txBody>
          <a:bodyPr/>
          <a:lstStyle/>
          <a:p>
            <a:fld id="{0F6C4781-F3DB-C940-BBAA-047D1A0B2CAE}" type="slidenum">
              <a:rPr lang="en-US" smtClean="0"/>
              <a:t>18</a:t>
            </a:fld>
            <a:endParaRPr lang="en-US"/>
          </a:p>
        </p:txBody>
      </p:sp>
      <p:pic>
        <p:nvPicPr>
          <p:cNvPr id="8" name="Picture 7"/>
          <p:cNvPicPr>
            <a:picLocks noChangeAspect="1"/>
          </p:cNvPicPr>
          <p:nvPr/>
        </p:nvPicPr>
        <p:blipFill>
          <a:blip r:embed="rId3"/>
          <a:stretch>
            <a:fillRect/>
          </a:stretch>
        </p:blipFill>
        <p:spPr>
          <a:xfrm>
            <a:off x="622854" y="1139659"/>
            <a:ext cx="7633251" cy="5335566"/>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8529" y="1099832"/>
            <a:ext cx="969348" cy="969348"/>
          </a:xfrm>
          <a:prstGeom prst="rect">
            <a:avLst/>
          </a:prstGeom>
        </p:spPr>
      </p:pic>
    </p:spTree>
    <p:extLst>
      <p:ext uri="{BB962C8B-B14F-4D97-AF65-F5344CB8AC3E}">
        <p14:creationId xmlns:p14="http://schemas.microsoft.com/office/powerpoint/2010/main" val="10723015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Ugly: Larger Latency</a:t>
            </a:r>
            <a:endParaRPr lang="en-US" dirty="0"/>
          </a:p>
        </p:txBody>
      </p:sp>
      <p:sp>
        <p:nvSpPr>
          <p:cNvPr id="6" name="Slide Number Placeholder 5"/>
          <p:cNvSpPr>
            <a:spLocks noGrp="1"/>
          </p:cNvSpPr>
          <p:nvPr>
            <p:ph type="sldNum" sz="quarter" idx="12"/>
          </p:nvPr>
        </p:nvSpPr>
        <p:spPr/>
        <p:txBody>
          <a:bodyPr/>
          <a:lstStyle/>
          <a:p>
            <a:fld id="{0F6C4781-F3DB-C940-BBAA-047D1A0B2CAE}" type="slidenum">
              <a:rPr lang="en-US" smtClean="0"/>
              <a:t>19</a:t>
            </a:fld>
            <a:endParaRPr lang="en-US"/>
          </a:p>
        </p:txBody>
      </p:sp>
      <p:pic>
        <p:nvPicPr>
          <p:cNvPr id="7" name="Picture 6"/>
          <p:cNvPicPr>
            <a:picLocks noChangeAspect="1"/>
          </p:cNvPicPr>
          <p:nvPr/>
        </p:nvPicPr>
        <p:blipFill>
          <a:blip r:embed="rId3"/>
          <a:stretch>
            <a:fillRect/>
          </a:stretch>
        </p:blipFill>
        <p:spPr>
          <a:xfrm>
            <a:off x="318052" y="1202267"/>
            <a:ext cx="8269357" cy="5143340"/>
          </a:xfrm>
          <a:prstGeom prst="rect">
            <a:avLst/>
          </a:prstGeom>
        </p:spPr>
      </p:pic>
      <p:sp>
        <p:nvSpPr>
          <p:cNvPr id="8" name="Oval 7"/>
          <p:cNvSpPr/>
          <p:nvPr/>
        </p:nvSpPr>
        <p:spPr>
          <a:xfrm>
            <a:off x="4678017" y="1895060"/>
            <a:ext cx="3750365" cy="1709531"/>
          </a:xfrm>
          <a:prstGeom prst="ellipse">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8529" y="1099832"/>
            <a:ext cx="969348" cy="969348"/>
          </a:xfrm>
          <a:prstGeom prst="rect">
            <a:avLst/>
          </a:prstGeom>
        </p:spPr>
      </p:pic>
    </p:spTree>
    <p:extLst>
      <p:ext uri="{BB962C8B-B14F-4D97-AF65-F5344CB8AC3E}">
        <p14:creationId xmlns:p14="http://schemas.microsoft.com/office/powerpoint/2010/main" val="18730751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Femtocells</a:t>
            </a:r>
            <a:r>
              <a:rPr lang="en-US" dirty="0"/>
              <a:t> Augment </a:t>
            </a:r>
            <a:r>
              <a:rPr lang="en-US" dirty="0" err="1"/>
              <a:t>Macrocells</a:t>
            </a:r>
            <a:endParaRPr lang="en-US" dirty="0"/>
          </a:p>
        </p:txBody>
      </p:sp>
      <p:sp>
        <p:nvSpPr>
          <p:cNvPr id="4" name="Slide Number Placeholder 3"/>
          <p:cNvSpPr>
            <a:spLocks noGrp="1"/>
          </p:cNvSpPr>
          <p:nvPr>
            <p:ph type="sldNum" sz="quarter" idx="12"/>
          </p:nvPr>
        </p:nvSpPr>
        <p:spPr/>
        <p:txBody>
          <a:bodyPr/>
          <a:lstStyle/>
          <a:p>
            <a:fld id="{0F6C4781-F3DB-C940-BBAA-047D1A0B2CAE}" type="slidenum">
              <a:rPr lang="en-US" smtClean="0"/>
              <a:t>2</a:t>
            </a:fld>
            <a:endParaRPr lang="en-US"/>
          </a:p>
        </p:txBody>
      </p:sp>
      <p:sp>
        <p:nvSpPr>
          <p:cNvPr id="5" name="Rectangle 4"/>
          <p:cNvSpPr/>
          <p:nvPr/>
        </p:nvSpPr>
        <p:spPr>
          <a:xfrm>
            <a:off x="5570409" y="1460480"/>
            <a:ext cx="2114525" cy="1952586"/>
          </a:xfrm>
          <a:prstGeom prst="rect">
            <a:avLst/>
          </a:prstGeom>
          <a:solidFill>
            <a:srgbClr val="0070C0">
              <a:alpha val="89804"/>
            </a:srgbClr>
          </a:solidFill>
          <a:ln w="28575" cmpd="sng">
            <a:solidFill>
              <a:schemeClr val="tx2">
                <a:lumMod val="50000"/>
              </a:schemeClr>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chemeClr val="bg1"/>
                </a:solidFill>
                <a:latin typeface="Times New Roman"/>
                <a:cs typeface="Times New Roman"/>
              </a:rPr>
              <a:t>Core</a:t>
            </a:r>
          </a:p>
          <a:p>
            <a:pPr algn="ctr"/>
            <a:r>
              <a:rPr lang="en-US" sz="2400" b="1" dirty="0" smtClean="0">
                <a:solidFill>
                  <a:schemeClr val="bg1"/>
                </a:solidFill>
                <a:latin typeface="Times New Roman"/>
                <a:cs typeface="Times New Roman"/>
              </a:rPr>
              <a:t>Cellular</a:t>
            </a:r>
          </a:p>
          <a:p>
            <a:pPr algn="ctr"/>
            <a:r>
              <a:rPr lang="en-US" sz="2400" b="1" dirty="0" smtClean="0">
                <a:solidFill>
                  <a:schemeClr val="bg1"/>
                </a:solidFill>
                <a:latin typeface="Times New Roman"/>
                <a:cs typeface="Times New Roman"/>
              </a:rPr>
              <a:t>Network</a:t>
            </a:r>
            <a:endParaRPr lang="en-US" sz="2400" b="1" dirty="0">
              <a:solidFill>
                <a:schemeClr val="bg1"/>
              </a:solidFill>
              <a:latin typeface="Times New Roman"/>
              <a:cs typeface="Times New Roman"/>
            </a:endParaRPr>
          </a:p>
        </p:txBody>
      </p:sp>
      <p:sp>
        <p:nvSpPr>
          <p:cNvPr id="6" name="Rectangle 5"/>
          <p:cNvSpPr/>
          <p:nvPr/>
        </p:nvSpPr>
        <p:spPr>
          <a:xfrm rot="16200000">
            <a:off x="7960078" y="1911105"/>
            <a:ext cx="150761" cy="701046"/>
          </a:xfrm>
          <a:prstGeom prst="rect">
            <a:avLst/>
          </a:prstGeom>
          <a:solidFill>
            <a:srgbClr val="0070C0">
              <a:alpha val="89804"/>
            </a:srgbClr>
          </a:solidFill>
          <a:ln w="12700" cmpd="sng">
            <a:solidFill>
              <a:srgbClr val="0070C0"/>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bg1"/>
              </a:solidFill>
              <a:latin typeface="Times New Roman"/>
              <a:cs typeface="Times New Roman"/>
            </a:endParaRPr>
          </a:p>
        </p:txBody>
      </p:sp>
      <p:pic>
        <p:nvPicPr>
          <p:cNvPr id="7" name="Picture 6"/>
          <p:cNvPicPr>
            <a:picLocks noChangeAspect="1"/>
          </p:cNvPicPr>
          <p:nvPr/>
        </p:nvPicPr>
        <p:blipFill>
          <a:blip r:embed="rId3"/>
          <a:stretch>
            <a:fillRect/>
          </a:stretch>
        </p:blipFill>
        <p:spPr>
          <a:xfrm>
            <a:off x="8134323" y="1896682"/>
            <a:ext cx="894326" cy="894326"/>
          </a:xfrm>
          <a:prstGeom prst="rect">
            <a:avLst/>
          </a:prstGeom>
        </p:spPr>
      </p:pic>
      <p:sp>
        <p:nvSpPr>
          <p:cNvPr id="8" name="Cloud 42"/>
          <p:cNvSpPr/>
          <p:nvPr/>
        </p:nvSpPr>
        <p:spPr>
          <a:xfrm>
            <a:off x="5628805" y="3625940"/>
            <a:ext cx="3128084" cy="1470420"/>
          </a:xfrm>
          <a:prstGeom prst="cloud">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254061"/>
              </a:solidFill>
              <a:latin typeface="Times New Roman"/>
              <a:cs typeface="Times New Roman"/>
            </a:endParaRPr>
          </a:p>
        </p:txBody>
      </p:sp>
      <p:cxnSp>
        <p:nvCxnSpPr>
          <p:cNvPr id="9" name="Elbow Connector 8"/>
          <p:cNvCxnSpPr>
            <a:stCxn id="5" idx="2"/>
          </p:cNvCxnSpPr>
          <p:nvPr/>
        </p:nvCxnSpPr>
        <p:spPr>
          <a:xfrm rot="16200000" flipH="1">
            <a:off x="6869983" y="3170754"/>
            <a:ext cx="873703" cy="1358325"/>
          </a:xfrm>
          <a:prstGeom prst="bentConnector2">
            <a:avLst/>
          </a:prstGeom>
          <a:ln w="203200">
            <a:solidFill>
              <a:srgbClr val="0070C0"/>
            </a:solidFill>
          </a:ln>
          <a:effectLst/>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p:nvPicPr>
        <p:blipFill>
          <a:blip r:embed="rId4"/>
          <a:stretch>
            <a:fillRect/>
          </a:stretch>
        </p:blipFill>
        <p:spPr>
          <a:xfrm>
            <a:off x="4274263" y="1436755"/>
            <a:ext cx="927022" cy="1813738"/>
          </a:xfrm>
          <a:prstGeom prst="rect">
            <a:avLst/>
          </a:prstGeom>
        </p:spPr>
      </p:pic>
      <p:sp>
        <p:nvSpPr>
          <p:cNvPr id="11" name="Oval 10"/>
          <p:cNvSpPr/>
          <p:nvPr/>
        </p:nvSpPr>
        <p:spPr>
          <a:xfrm rot="18056763" flipV="1">
            <a:off x="2470588" y="2642626"/>
            <a:ext cx="2932897" cy="388193"/>
          </a:xfrm>
          <a:prstGeom prst="ellipse">
            <a:avLst/>
          </a:prstGeom>
          <a:gradFill flip="none" rotWithShape="1">
            <a:gsLst>
              <a:gs pos="0">
                <a:schemeClr val="accent1">
                  <a:lumMod val="75000"/>
                  <a:alpha val="90000"/>
                </a:schemeClr>
              </a:gs>
              <a:gs pos="100000">
                <a:srgbClr val="FFFFFF">
                  <a:alpha val="90000"/>
                </a:srgbClr>
              </a:gs>
              <a:gs pos="60000">
                <a:schemeClr val="bg1">
                  <a:lumMod val="95000"/>
                  <a:alpha val="90000"/>
                </a:scheme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Times New Roman"/>
              <a:cs typeface="Times New Roman"/>
            </a:endParaRPr>
          </a:p>
        </p:txBody>
      </p:sp>
      <p:sp>
        <p:nvSpPr>
          <p:cNvPr id="12" name="Rectangle 5"/>
          <p:cNvSpPr/>
          <p:nvPr/>
        </p:nvSpPr>
        <p:spPr>
          <a:xfrm rot="16200000">
            <a:off x="5208820" y="1956327"/>
            <a:ext cx="131668" cy="591511"/>
          </a:xfrm>
          <a:prstGeom prst="rect">
            <a:avLst/>
          </a:prstGeom>
          <a:solidFill>
            <a:srgbClr val="0070C0">
              <a:alpha val="89804"/>
            </a:srgbClr>
          </a:solidFill>
          <a:ln w="12700" cmpd="sng">
            <a:solidFill>
              <a:srgbClr val="0070C0"/>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bg1"/>
              </a:solidFill>
              <a:latin typeface="Times New Roman"/>
              <a:cs typeface="Times New Roman"/>
            </a:endParaRPr>
          </a:p>
        </p:txBody>
      </p:sp>
      <p:pic>
        <p:nvPicPr>
          <p:cNvPr id="13" name="Picture 12"/>
          <p:cNvPicPr>
            <a:picLocks noChangeAspect="1"/>
          </p:cNvPicPr>
          <p:nvPr/>
        </p:nvPicPr>
        <p:blipFill>
          <a:blip r:embed="rId5"/>
          <a:stretch>
            <a:fillRect/>
          </a:stretch>
        </p:blipFill>
        <p:spPr>
          <a:xfrm>
            <a:off x="7871194" y="3849916"/>
            <a:ext cx="1420584" cy="1038802"/>
          </a:xfrm>
          <a:prstGeom prst="rect">
            <a:avLst/>
          </a:prstGeom>
        </p:spPr>
      </p:pic>
      <p:sp>
        <p:nvSpPr>
          <p:cNvPr id="14" name="Oval 13"/>
          <p:cNvSpPr/>
          <p:nvPr/>
        </p:nvSpPr>
        <p:spPr>
          <a:xfrm>
            <a:off x="1748622" y="2349187"/>
            <a:ext cx="3802086" cy="2127757"/>
          </a:xfrm>
          <a:prstGeom prst="ellipse">
            <a:avLst/>
          </a:prstGeom>
          <a:noFill/>
          <a:ln w="28575">
            <a:solidFill>
              <a:srgbClr val="0070C0"/>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Times New Roman"/>
              <a:cs typeface="Times New Roman"/>
            </a:endParaRPr>
          </a:p>
        </p:txBody>
      </p:sp>
      <p:pic>
        <p:nvPicPr>
          <p:cNvPr id="15" name="Picture 14"/>
          <p:cNvPicPr>
            <a:picLocks noChangeAspect="1"/>
          </p:cNvPicPr>
          <p:nvPr/>
        </p:nvPicPr>
        <p:blipFill>
          <a:blip r:embed="rId4"/>
          <a:stretch>
            <a:fillRect/>
          </a:stretch>
        </p:blipFill>
        <p:spPr>
          <a:xfrm>
            <a:off x="4347632" y="4218753"/>
            <a:ext cx="927022" cy="1813738"/>
          </a:xfrm>
          <a:prstGeom prst="rect">
            <a:avLst/>
          </a:prstGeom>
        </p:spPr>
      </p:pic>
      <p:sp>
        <p:nvSpPr>
          <p:cNvPr id="16" name="Oval 15"/>
          <p:cNvSpPr/>
          <p:nvPr/>
        </p:nvSpPr>
        <p:spPr>
          <a:xfrm rot="19982766" flipV="1">
            <a:off x="2578902" y="4713014"/>
            <a:ext cx="2326020" cy="388193"/>
          </a:xfrm>
          <a:prstGeom prst="ellipse">
            <a:avLst/>
          </a:prstGeom>
          <a:gradFill flip="none" rotWithShape="1">
            <a:gsLst>
              <a:gs pos="0">
                <a:schemeClr val="accent1">
                  <a:lumMod val="75000"/>
                  <a:alpha val="90000"/>
                </a:schemeClr>
              </a:gs>
              <a:gs pos="100000">
                <a:srgbClr val="FFFFFF">
                  <a:alpha val="90000"/>
                </a:srgbClr>
              </a:gs>
              <a:gs pos="60000">
                <a:schemeClr val="bg1">
                  <a:lumMod val="95000"/>
                  <a:alpha val="90000"/>
                </a:scheme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Times New Roman"/>
              <a:cs typeface="Times New Roman"/>
            </a:endParaRPr>
          </a:p>
        </p:txBody>
      </p:sp>
      <p:sp>
        <p:nvSpPr>
          <p:cNvPr id="17" name="Oval 16"/>
          <p:cNvSpPr/>
          <p:nvPr/>
        </p:nvSpPr>
        <p:spPr>
          <a:xfrm>
            <a:off x="1912343" y="4344818"/>
            <a:ext cx="3802086" cy="2127757"/>
          </a:xfrm>
          <a:prstGeom prst="ellipse">
            <a:avLst/>
          </a:prstGeom>
          <a:noFill/>
          <a:ln w="28575">
            <a:solidFill>
              <a:srgbClr val="0070C0"/>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Times New Roman"/>
              <a:cs typeface="Times New Roman"/>
            </a:endParaRPr>
          </a:p>
        </p:txBody>
      </p:sp>
      <p:sp>
        <p:nvSpPr>
          <p:cNvPr id="18" name="Rectangle 5"/>
          <p:cNvSpPr/>
          <p:nvPr/>
        </p:nvSpPr>
        <p:spPr>
          <a:xfrm rot="16200000">
            <a:off x="5379277" y="2608525"/>
            <a:ext cx="118841" cy="263422"/>
          </a:xfrm>
          <a:prstGeom prst="rect">
            <a:avLst/>
          </a:prstGeom>
          <a:solidFill>
            <a:srgbClr val="0070C0">
              <a:alpha val="89804"/>
            </a:srgbClr>
          </a:solidFill>
          <a:ln w="12700" cmpd="sng">
            <a:solidFill>
              <a:srgbClr val="0070C0"/>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bg1"/>
              </a:solidFill>
              <a:latin typeface="Times New Roman"/>
              <a:cs typeface="Times New Roman"/>
            </a:endParaRPr>
          </a:p>
        </p:txBody>
      </p:sp>
      <p:sp>
        <p:nvSpPr>
          <p:cNvPr id="19" name="Rectangle 5"/>
          <p:cNvSpPr/>
          <p:nvPr/>
        </p:nvSpPr>
        <p:spPr>
          <a:xfrm rot="16200000">
            <a:off x="4116026" y="3861598"/>
            <a:ext cx="2469963" cy="108400"/>
          </a:xfrm>
          <a:prstGeom prst="rect">
            <a:avLst/>
          </a:prstGeom>
          <a:solidFill>
            <a:srgbClr val="0070C0">
              <a:alpha val="89804"/>
            </a:srgbClr>
          </a:solidFill>
          <a:ln w="12700" cmpd="sng">
            <a:solidFill>
              <a:srgbClr val="0070C0"/>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bg1"/>
              </a:solidFill>
              <a:latin typeface="Times New Roman"/>
              <a:cs typeface="Times New Roman"/>
            </a:endParaRPr>
          </a:p>
        </p:txBody>
      </p:sp>
      <p:sp>
        <p:nvSpPr>
          <p:cNvPr id="20" name="Rectangle 5"/>
          <p:cNvSpPr/>
          <p:nvPr/>
        </p:nvSpPr>
        <p:spPr>
          <a:xfrm rot="16200000">
            <a:off x="5140305" y="4889881"/>
            <a:ext cx="146980" cy="374817"/>
          </a:xfrm>
          <a:prstGeom prst="rect">
            <a:avLst/>
          </a:prstGeom>
          <a:solidFill>
            <a:srgbClr val="0070C0">
              <a:alpha val="89804"/>
            </a:srgbClr>
          </a:solidFill>
          <a:ln w="12700" cmpd="sng">
            <a:solidFill>
              <a:srgbClr val="0070C0"/>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bg1"/>
              </a:solidFill>
              <a:latin typeface="Times New Roman"/>
              <a:cs typeface="Times New Roman"/>
            </a:endParaRPr>
          </a:p>
        </p:txBody>
      </p:sp>
      <p:grpSp>
        <p:nvGrpSpPr>
          <p:cNvPr id="21" name="Group 20"/>
          <p:cNvGrpSpPr/>
          <p:nvPr/>
        </p:nvGrpSpPr>
        <p:grpSpPr>
          <a:xfrm>
            <a:off x="2545844" y="3201751"/>
            <a:ext cx="1373757" cy="1004744"/>
            <a:chOff x="-5819636" y="130978"/>
            <a:chExt cx="3841743" cy="2804219"/>
          </a:xfrm>
        </p:grpSpPr>
        <p:pic>
          <p:nvPicPr>
            <p:cNvPr id="22" name="Picture 21"/>
            <p:cNvPicPr>
              <a:picLocks noChangeAspect="1"/>
            </p:cNvPicPr>
            <p:nvPr/>
          </p:nvPicPr>
          <p:blipFill>
            <a:blip r:embed="rId6">
              <a:alphaModFix amt="20000"/>
            </a:blip>
            <a:stretch>
              <a:fillRect/>
            </a:stretch>
          </p:blipFill>
          <p:spPr>
            <a:xfrm>
              <a:off x="-5819636" y="130978"/>
              <a:ext cx="3841743" cy="2804219"/>
            </a:xfrm>
            <a:prstGeom prst="rect">
              <a:avLst/>
            </a:prstGeom>
            <a:ln>
              <a:noFill/>
            </a:ln>
          </p:spPr>
        </p:pic>
        <p:grpSp>
          <p:nvGrpSpPr>
            <p:cNvPr id="23" name="Group 22"/>
            <p:cNvGrpSpPr/>
            <p:nvPr/>
          </p:nvGrpSpPr>
          <p:grpSpPr>
            <a:xfrm>
              <a:off x="-4038464" y="714341"/>
              <a:ext cx="414020" cy="648910"/>
              <a:chOff x="5302901" y="5079999"/>
              <a:chExt cx="414020" cy="648910"/>
            </a:xfrm>
          </p:grpSpPr>
          <p:grpSp>
            <p:nvGrpSpPr>
              <p:cNvPr id="26" name="Group 25"/>
              <p:cNvGrpSpPr/>
              <p:nvPr/>
            </p:nvGrpSpPr>
            <p:grpSpPr>
              <a:xfrm>
                <a:off x="5302901" y="5079999"/>
                <a:ext cx="274320" cy="648910"/>
                <a:chOff x="5302901" y="5079999"/>
                <a:chExt cx="274320" cy="648910"/>
              </a:xfrm>
            </p:grpSpPr>
            <p:sp>
              <p:nvSpPr>
                <p:cNvPr id="30" name="Rectangle 29"/>
                <p:cNvSpPr/>
                <p:nvPr/>
              </p:nvSpPr>
              <p:spPr>
                <a:xfrm>
                  <a:off x="5302901" y="5079999"/>
                  <a:ext cx="274320" cy="274320"/>
                </a:xfrm>
                <a:prstGeom prst="rect">
                  <a:avLst/>
                </a:prstGeom>
                <a:noFill/>
                <a:ln w="38100" cmpd="sng">
                  <a:solidFill>
                    <a:srgbClr val="7F7F7F">
                      <a:alpha val="4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Times New Roman"/>
                    <a:cs typeface="Times New Roman"/>
                  </a:endParaRPr>
                </a:p>
              </p:txBody>
            </p:sp>
            <p:sp>
              <p:nvSpPr>
                <p:cNvPr id="31" name="Rectangle 30"/>
                <p:cNvSpPr/>
                <p:nvPr/>
              </p:nvSpPr>
              <p:spPr>
                <a:xfrm>
                  <a:off x="5302901" y="5363149"/>
                  <a:ext cx="274320" cy="365760"/>
                </a:xfrm>
                <a:prstGeom prst="rect">
                  <a:avLst/>
                </a:prstGeom>
                <a:noFill/>
                <a:ln w="38100" cmpd="sng">
                  <a:solidFill>
                    <a:srgbClr val="7F7F7F">
                      <a:alpha val="4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Times New Roman"/>
                    <a:cs typeface="Times New Roman"/>
                  </a:endParaRPr>
                </a:p>
              </p:txBody>
            </p:sp>
          </p:grpSp>
          <p:grpSp>
            <p:nvGrpSpPr>
              <p:cNvPr id="27" name="Group 26"/>
              <p:cNvGrpSpPr/>
              <p:nvPr/>
            </p:nvGrpSpPr>
            <p:grpSpPr>
              <a:xfrm>
                <a:off x="5442601" y="5079999"/>
                <a:ext cx="274320" cy="648910"/>
                <a:chOff x="5302901" y="5079999"/>
                <a:chExt cx="274320" cy="648910"/>
              </a:xfrm>
            </p:grpSpPr>
            <p:sp>
              <p:nvSpPr>
                <p:cNvPr id="28" name="Rectangle 27"/>
                <p:cNvSpPr/>
                <p:nvPr/>
              </p:nvSpPr>
              <p:spPr>
                <a:xfrm>
                  <a:off x="5302901" y="5079999"/>
                  <a:ext cx="274320" cy="274320"/>
                </a:xfrm>
                <a:prstGeom prst="rect">
                  <a:avLst/>
                </a:prstGeom>
                <a:noFill/>
                <a:ln w="38100" cmpd="sng">
                  <a:solidFill>
                    <a:srgbClr val="7F7F7F">
                      <a:alpha val="4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Times New Roman"/>
                    <a:cs typeface="Times New Roman"/>
                  </a:endParaRPr>
                </a:p>
              </p:txBody>
            </p:sp>
            <p:sp>
              <p:nvSpPr>
                <p:cNvPr id="29" name="Rectangle 28"/>
                <p:cNvSpPr/>
                <p:nvPr/>
              </p:nvSpPr>
              <p:spPr>
                <a:xfrm>
                  <a:off x="5302901" y="5363149"/>
                  <a:ext cx="274320" cy="365760"/>
                </a:xfrm>
                <a:prstGeom prst="rect">
                  <a:avLst/>
                </a:prstGeom>
                <a:noFill/>
                <a:ln w="38100" cmpd="sng">
                  <a:solidFill>
                    <a:srgbClr val="7F7F7F">
                      <a:alpha val="4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Times New Roman"/>
                    <a:cs typeface="Times New Roman"/>
                  </a:endParaRPr>
                </a:p>
              </p:txBody>
            </p:sp>
          </p:grpSp>
        </p:grpSp>
        <p:pic>
          <p:nvPicPr>
            <p:cNvPr id="24" name="Picture 23"/>
            <p:cNvPicPr>
              <a:picLocks noChangeAspect="1"/>
            </p:cNvPicPr>
            <p:nvPr/>
          </p:nvPicPr>
          <p:blipFill>
            <a:blip r:embed="rId7"/>
            <a:stretch>
              <a:fillRect/>
            </a:stretch>
          </p:blipFill>
          <p:spPr>
            <a:xfrm>
              <a:off x="-4969307" y="1904723"/>
              <a:ext cx="589022" cy="413195"/>
            </a:xfrm>
            <a:prstGeom prst="rect">
              <a:avLst/>
            </a:prstGeom>
          </p:spPr>
        </p:pic>
        <p:pic>
          <p:nvPicPr>
            <p:cNvPr id="25" name="Picture 24" descr="sitting-2.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14501" y="1816747"/>
              <a:ext cx="609600" cy="1040524"/>
            </a:xfrm>
            <a:prstGeom prst="rect">
              <a:avLst/>
            </a:prstGeom>
          </p:spPr>
        </p:pic>
      </p:grpSp>
      <p:pic>
        <p:nvPicPr>
          <p:cNvPr id="32" name="Picture 3" descr="C:\Users\Scottie\AppData\Local\Microsoft\Windows\INetCache\IE\1N0P4YL0\MC900383362[1].wmf"/>
          <p:cNvPicPr>
            <a:picLocks noChangeAspect="1" noChangeArrowheads="1"/>
          </p:cNvPicPr>
          <p:nvPr/>
        </p:nvPicPr>
        <p:blipFill>
          <a:blip r:embed="rId9"/>
          <a:srcRect/>
          <a:stretch>
            <a:fillRect/>
          </a:stretch>
        </p:blipFill>
        <p:spPr bwMode="auto">
          <a:xfrm>
            <a:off x="2398895" y="4638061"/>
            <a:ext cx="735002" cy="650347"/>
          </a:xfrm>
          <a:prstGeom prst="rect">
            <a:avLst/>
          </a:prstGeom>
          <a:noFill/>
        </p:spPr>
      </p:pic>
      <p:pic>
        <p:nvPicPr>
          <p:cNvPr id="33" name="Picture 32" descr="city-blocks.gi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73744" y="5353349"/>
            <a:ext cx="2128175" cy="947956"/>
          </a:xfrm>
          <a:prstGeom prst="rect">
            <a:avLst/>
          </a:prstGeom>
        </p:spPr>
      </p:pic>
      <p:sp>
        <p:nvSpPr>
          <p:cNvPr id="34" name="TextBox 33"/>
          <p:cNvSpPr txBox="1"/>
          <p:nvPr/>
        </p:nvSpPr>
        <p:spPr>
          <a:xfrm>
            <a:off x="4055435" y="3145015"/>
            <a:ext cx="1432153" cy="461665"/>
          </a:xfrm>
          <a:prstGeom prst="rect">
            <a:avLst/>
          </a:prstGeom>
          <a:noFill/>
        </p:spPr>
        <p:txBody>
          <a:bodyPr wrap="none" rtlCol="0">
            <a:spAutoFit/>
          </a:bodyPr>
          <a:lstStyle/>
          <a:p>
            <a:pPr algn="ctr"/>
            <a:r>
              <a:rPr lang="en-US" sz="2400" dirty="0" err="1" smtClean="0">
                <a:latin typeface="Times New Roman"/>
                <a:cs typeface="Times New Roman"/>
              </a:rPr>
              <a:t>Macrocell</a:t>
            </a:r>
            <a:endParaRPr lang="en-US" sz="2400" dirty="0">
              <a:latin typeface="Times New Roman"/>
              <a:cs typeface="Times New Roman"/>
            </a:endParaRPr>
          </a:p>
        </p:txBody>
      </p:sp>
    </p:spTree>
    <p:extLst>
      <p:ext uri="{BB962C8B-B14F-4D97-AF65-F5344CB8AC3E}">
        <p14:creationId xmlns:p14="http://schemas.microsoft.com/office/powerpoint/2010/main" val="741384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15"/>
                                        </p:tgtEl>
                                      </p:cBhvr>
                                    </p:animEffect>
                                    <p:animScale>
                                      <p:cBhvr>
                                        <p:cTn id="10" dur="250"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Ugly: Larger Latency</a:t>
            </a:r>
            <a:endParaRPr lang="en-US" dirty="0"/>
          </a:p>
        </p:txBody>
      </p:sp>
      <p:sp>
        <p:nvSpPr>
          <p:cNvPr id="6" name="Slide Number Placeholder 5"/>
          <p:cNvSpPr>
            <a:spLocks noGrp="1"/>
          </p:cNvSpPr>
          <p:nvPr>
            <p:ph type="sldNum" sz="quarter" idx="12"/>
          </p:nvPr>
        </p:nvSpPr>
        <p:spPr/>
        <p:txBody>
          <a:bodyPr/>
          <a:lstStyle/>
          <a:p>
            <a:fld id="{0F6C4781-F3DB-C940-BBAA-047D1A0B2CAE}" type="slidenum">
              <a:rPr lang="en-US" smtClean="0"/>
              <a:t>20</a:t>
            </a:fld>
            <a:endParaRPr lang="en-US"/>
          </a:p>
        </p:txBody>
      </p:sp>
      <p:graphicFrame>
        <p:nvGraphicFramePr>
          <p:cNvPr id="3" name="Table 2"/>
          <p:cNvGraphicFramePr>
            <a:graphicFrameLocks noGrp="1"/>
          </p:cNvGraphicFramePr>
          <p:nvPr>
            <p:extLst>
              <p:ext uri="{D42A27DB-BD31-4B8C-83A1-F6EECF244321}">
                <p14:modId xmlns:p14="http://schemas.microsoft.com/office/powerpoint/2010/main" val="3816032369"/>
              </p:ext>
            </p:extLst>
          </p:nvPr>
        </p:nvGraphicFramePr>
        <p:xfrm>
          <a:off x="702363" y="2862469"/>
          <a:ext cx="7984437" cy="2961640"/>
        </p:xfrm>
        <a:graphic>
          <a:graphicData uri="http://schemas.openxmlformats.org/drawingml/2006/table">
            <a:tbl>
              <a:tblPr firstRow="1" bandRow="1">
                <a:tableStyleId>{5C22544A-7EE6-4342-B048-85BDC9FD1C3A}</a:tableStyleId>
              </a:tblPr>
              <a:tblGrid>
                <a:gridCol w="3064567"/>
                <a:gridCol w="848139"/>
                <a:gridCol w="861391"/>
                <a:gridCol w="858079"/>
                <a:gridCol w="781878"/>
                <a:gridCol w="742122"/>
                <a:gridCol w="828261"/>
              </a:tblGrid>
              <a:tr h="320482">
                <a:tc>
                  <a:txBody>
                    <a:bodyPr/>
                    <a:lstStyle/>
                    <a:p>
                      <a:pPr algn="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3">
                  <a:txBody>
                    <a:bodyPr/>
                    <a:lstStyle/>
                    <a:p>
                      <a:r>
                        <a:rPr lang="en-US" dirty="0" smtClean="0">
                          <a:solidFill>
                            <a:schemeClr val="tx1"/>
                          </a:solidFill>
                        </a:rPr>
                        <a:t>Latency via</a:t>
                      </a:r>
                      <a:r>
                        <a:rPr lang="en-US" baseline="0" dirty="0" smtClean="0">
                          <a:solidFill>
                            <a:schemeClr val="tx1"/>
                          </a:solidFill>
                        </a:rPr>
                        <a:t> </a:t>
                      </a:r>
                      <a:r>
                        <a:rPr lang="en-US" baseline="0" dirty="0" err="1" smtClean="0">
                          <a:solidFill>
                            <a:schemeClr val="tx1"/>
                          </a:solidFill>
                        </a:rPr>
                        <a:t>speedtest</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dirty="0"/>
                    </a:p>
                  </a:txBody>
                  <a:tcPr/>
                </a:tc>
                <a:tc hMerge="1">
                  <a:txBody>
                    <a:bodyPr/>
                    <a:lstStyle/>
                    <a:p>
                      <a:endParaRPr lang="en-US" dirty="0"/>
                    </a:p>
                  </a:txBody>
                  <a:tcPr/>
                </a:tc>
                <a:tc gridSpan="3">
                  <a:txBody>
                    <a:bodyPr/>
                    <a:lstStyle/>
                    <a:p>
                      <a:r>
                        <a:rPr lang="en-US" dirty="0" smtClean="0">
                          <a:solidFill>
                            <a:schemeClr val="tx1"/>
                          </a:solidFill>
                        </a:rPr>
                        <a:t>First-hop</a:t>
                      </a:r>
                      <a:r>
                        <a:rPr lang="en-US" baseline="0" dirty="0" smtClean="0">
                          <a:solidFill>
                            <a:schemeClr val="tx1"/>
                          </a:solidFill>
                        </a:rPr>
                        <a:t> latency</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dirty="0"/>
                    </a:p>
                  </a:txBody>
                  <a:tcPr/>
                </a:tc>
                <a:tc hMerge="1">
                  <a:txBody>
                    <a:bodyPr/>
                    <a:lstStyle/>
                    <a:p>
                      <a:endParaRPr lang="en-US" dirty="0"/>
                    </a:p>
                  </a:txBody>
                  <a:tcPr/>
                </a:tc>
              </a:tr>
              <a:tr h="370840">
                <a:tc>
                  <a:txBody>
                    <a:bodyPr/>
                    <a:lstStyle/>
                    <a:p>
                      <a:pPr algn="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Med</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Min</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95th</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Med</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Min</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95th</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lgn="r"/>
                      <a:r>
                        <a:rPr lang="en-US" dirty="0" smtClean="0"/>
                        <a:t>4G Macro (Strong)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53</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32</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77</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48</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30</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69</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lgn="r"/>
                      <a:r>
                        <a:rPr lang="en-US" dirty="0" smtClean="0"/>
                        <a:t>(Weak)</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76</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42</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176</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62</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37</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148</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lgn="r"/>
                      <a:r>
                        <a:rPr lang="en-US" dirty="0" smtClean="0"/>
                        <a:t>3G Macro (Strong)</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mtClean="0"/>
                        <a:t>69</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59</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94</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59</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31</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81</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lgn="r"/>
                      <a:r>
                        <a:rPr lang="en-US" dirty="0" smtClean="0"/>
                        <a:t>(Weak)</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87</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38</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181</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79</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37</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153</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lgn="r"/>
                      <a:r>
                        <a:rPr lang="en-US" dirty="0" smtClean="0"/>
                        <a:t>3G </a:t>
                      </a:r>
                      <a:r>
                        <a:rPr lang="en-US" dirty="0" err="1" smtClean="0"/>
                        <a:t>Femto</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b="1" dirty="0" smtClean="0">
                          <a:solidFill>
                            <a:srgbClr val="C00000"/>
                          </a:solidFill>
                        </a:rPr>
                        <a:t>176</a:t>
                      </a:r>
                      <a:endParaRPr lang="en-US" b="1"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b="1" dirty="0" smtClean="0">
                          <a:solidFill>
                            <a:srgbClr val="C00000"/>
                          </a:solidFill>
                        </a:rPr>
                        <a:t>132</a:t>
                      </a:r>
                      <a:endParaRPr lang="en-US" b="1"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b="1" dirty="0" smtClean="0">
                          <a:solidFill>
                            <a:srgbClr val="C00000"/>
                          </a:solidFill>
                        </a:rPr>
                        <a:t>246</a:t>
                      </a:r>
                      <a:endParaRPr lang="en-US" b="1"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b="1" dirty="0" smtClean="0">
                          <a:solidFill>
                            <a:srgbClr val="C00000"/>
                          </a:solidFill>
                        </a:rPr>
                        <a:t>136</a:t>
                      </a:r>
                      <a:endParaRPr lang="en-US" b="1"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b="1" dirty="0" smtClean="0">
                          <a:solidFill>
                            <a:srgbClr val="C00000"/>
                          </a:solidFill>
                        </a:rPr>
                        <a:t>94</a:t>
                      </a:r>
                      <a:endParaRPr lang="en-US" b="1"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b="1" dirty="0" smtClean="0">
                          <a:solidFill>
                            <a:srgbClr val="C00000"/>
                          </a:solidFill>
                        </a:rPr>
                        <a:t>208</a:t>
                      </a:r>
                      <a:endParaRPr lang="en-US" b="1"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lgn="r"/>
                      <a:r>
                        <a:rPr lang="en-US" dirty="0" smtClean="0"/>
                        <a:t>IP</a:t>
                      </a:r>
                      <a:r>
                        <a:rPr lang="en-US" baseline="0" dirty="0" smtClean="0"/>
                        <a:t> backhaul</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17.7</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15.2</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25.9</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cxnSp>
        <p:nvCxnSpPr>
          <p:cNvPr id="10" name="Straight Connector 141"/>
          <p:cNvCxnSpPr>
            <a:stCxn id="32" idx="3"/>
          </p:cNvCxnSpPr>
          <p:nvPr/>
        </p:nvCxnSpPr>
        <p:spPr>
          <a:xfrm flipV="1">
            <a:off x="838830" y="2145418"/>
            <a:ext cx="4630500" cy="38014"/>
          </a:xfrm>
          <a:prstGeom prst="straightConnector1">
            <a:avLst/>
          </a:prstGeom>
          <a:ln w="57150" cmpd="sng">
            <a:solidFill>
              <a:srgbClr val="008000"/>
            </a:solidFill>
            <a:prstDash val="sysDash"/>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grpSp>
        <p:nvGrpSpPr>
          <p:cNvPr id="11" name="Group 48"/>
          <p:cNvGrpSpPr>
            <a:grpSpLocks noChangeAspect="1"/>
          </p:cNvGrpSpPr>
          <p:nvPr/>
        </p:nvGrpSpPr>
        <p:grpSpPr>
          <a:xfrm>
            <a:off x="1338076" y="1774191"/>
            <a:ext cx="278164" cy="723628"/>
            <a:chOff x="4838700" y="993267"/>
            <a:chExt cx="362432" cy="972222"/>
          </a:xfrm>
        </p:grpSpPr>
        <p:grpSp>
          <p:nvGrpSpPr>
            <p:cNvPr id="12" name="Group 49"/>
            <p:cNvGrpSpPr/>
            <p:nvPr/>
          </p:nvGrpSpPr>
          <p:grpSpPr>
            <a:xfrm rot="16200000">
              <a:off x="4816642" y="1023585"/>
              <a:ext cx="336276" cy="275639"/>
              <a:chOff x="2971800" y="1790700"/>
              <a:chExt cx="1117600" cy="889000"/>
            </a:xfrm>
            <a:solidFill>
              <a:schemeClr val="accent6">
                <a:lumMod val="75000"/>
              </a:schemeClr>
            </a:solidFill>
          </p:grpSpPr>
          <p:sp>
            <p:nvSpPr>
              <p:cNvPr id="22" name="Block Arc 60"/>
              <p:cNvSpPr/>
              <p:nvPr/>
            </p:nvSpPr>
            <p:spPr>
              <a:xfrm>
                <a:off x="2971800" y="1790700"/>
                <a:ext cx="1117600" cy="889000"/>
              </a:xfrm>
              <a:prstGeom prst="blockArc">
                <a:avLst>
                  <a:gd name="adj1" fmla="val 10800000"/>
                  <a:gd name="adj2" fmla="val 20937347"/>
                  <a:gd name="adj3" fmla="val 6839"/>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Times New Roman"/>
                  <a:cs typeface="Times New Roman"/>
                </a:endParaRPr>
              </a:p>
            </p:txBody>
          </p:sp>
          <p:sp>
            <p:nvSpPr>
              <p:cNvPr id="23" name="Block Arc 61"/>
              <p:cNvSpPr>
                <a:spLocks noChangeAspect="1"/>
              </p:cNvSpPr>
              <p:nvPr/>
            </p:nvSpPr>
            <p:spPr>
              <a:xfrm>
                <a:off x="3187700" y="1930400"/>
                <a:ext cx="670560" cy="533400"/>
              </a:xfrm>
              <a:prstGeom prst="blockArc">
                <a:avLst>
                  <a:gd name="adj1" fmla="val 10800000"/>
                  <a:gd name="adj2" fmla="val 21118974"/>
                  <a:gd name="adj3" fmla="val 11642"/>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Times New Roman"/>
                  <a:cs typeface="Times New Roman"/>
                </a:endParaRPr>
              </a:p>
            </p:txBody>
          </p:sp>
        </p:grpSp>
        <p:grpSp>
          <p:nvGrpSpPr>
            <p:cNvPr id="13" name="Group 50"/>
            <p:cNvGrpSpPr/>
            <p:nvPr/>
          </p:nvGrpSpPr>
          <p:grpSpPr>
            <a:xfrm>
              <a:off x="4838700" y="1117601"/>
              <a:ext cx="362432" cy="847888"/>
              <a:chOff x="4838699" y="1117600"/>
              <a:chExt cx="593027" cy="1299244"/>
            </a:xfrm>
          </p:grpSpPr>
          <p:sp>
            <p:nvSpPr>
              <p:cNvPr id="17" name="Oval 54"/>
              <p:cNvSpPr/>
              <p:nvPr/>
            </p:nvSpPr>
            <p:spPr>
              <a:xfrm>
                <a:off x="4838699" y="2289845"/>
                <a:ext cx="593027" cy="126999"/>
              </a:xfrm>
              <a:prstGeom prst="ellips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imes New Roman"/>
                  <a:cs typeface="Times New Roman"/>
                </a:endParaRPr>
              </a:p>
            </p:txBody>
          </p:sp>
          <p:sp>
            <p:nvSpPr>
              <p:cNvPr id="18" name="Trapezoid 55"/>
              <p:cNvSpPr/>
              <p:nvPr/>
            </p:nvSpPr>
            <p:spPr>
              <a:xfrm>
                <a:off x="4838699" y="1600199"/>
                <a:ext cx="593027" cy="753146"/>
              </a:xfrm>
              <a:prstGeom prst="trapezoid">
                <a:avLst>
                  <a:gd name="adj" fmla="val 28212"/>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imes New Roman"/>
                  <a:cs typeface="Times New Roman"/>
                </a:endParaRPr>
              </a:p>
            </p:txBody>
          </p:sp>
          <p:sp>
            <p:nvSpPr>
              <p:cNvPr id="19" name="Oval 56"/>
              <p:cNvSpPr/>
              <p:nvPr/>
            </p:nvSpPr>
            <p:spPr>
              <a:xfrm>
                <a:off x="4994601" y="1549400"/>
                <a:ext cx="275899" cy="127000"/>
              </a:xfrm>
              <a:prstGeom prst="ellips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imes New Roman"/>
                  <a:cs typeface="Times New Roman"/>
                </a:endParaRPr>
              </a:p>
            </p:txBody>
          </p:sp>
          <p:cxnSp>
            <p:nvCxnSpPr>
              <p:cNvPr id="20" name="Straight Connector 58"/>
              <p:cNvCxnSpPr/>
              <p:nvPr/>
            </p:nvCxnSpPr>
            <p:spPr>
              <a:xfrm>
                <a:off x="5132551" y="1117600"/>
                <a:ext cx="0" cy="488950"/>
              </a:xfrm>
              <a:prstGeom prst="line">
                <a:avLst/>
              </a:prstGeom>
              <a:ln w="57150" cmpd="sng">
                <a:solidFill>
                  <a:srgbClr val="008000"/>
                </a:solidFill>
              </a:ln>
            </p:spPr>
            <p:style>
              <a:lnRef idx="2">
                <a:schemeClr val="accent1"/>
              </a:lnRef>
              <a:fillRef idx="0">
                <a:schemeClr val="accent1"/>
              </a:fillRef>
              <a:effectRef idx="1">
                <a:schemeClr val="accent1"/>
              </a:effectRef>
              <a:fontRef idx="minor">
                <a:schemeClr val="tx1"/>
              </a:fontRef>
            </p:style>
          </p:cxnSp>
          <p:sp>
            <p:nvSpPr>
              <p:cNvPr id="21" name="Oval 59"/>
              <p:cNvSpPr/>
              <p:nvPr/>
            </p:nvSpPr>
            <p:spPr>
              <a:xfrm>
                <a:off x="5063971" y="1118870"/>
                <a:ext cx="137160" cy="137160"/>
              </a:xfrm>
              <a:prstGeom prst="ellips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imes New Roman"/>
                  <a:cs typeface="Times New Roman"/>
                </a:endParaRPr>
              </a:p>
            </p:txBody>
          </p:sp>
        </p:grpSp>
        <p:grpSp>
          <p:nvGrpSpPr>
            <p:cNvPr id="14" name="Group 51"/>
            <p:cNvGrpSpPr/>
            <p:nvPr/>
          </p:nvGrpSpPr>
          <p:grpSpPr>
            <a:xfrm rot="5220189">
              <a:off x="4880142" y="1023585"/>
              <a:ext cx="336276" cy="275639"/>
              <a:chOff x="2971800" y="1790700"/>
              <a:chExt cx="1117600" cy="889000"/>
            </a:xfrm>
            <a:solidFill>
              <a:schemeClr val="accent6">
                <a:lumMod val="75000"/>
              </a:schemeClr>
            </a:solidFill>
          </p:grpSpPr>
          <p:sp>
            <p:nvSpPr>
              <p:cNvPr id="15" name="Block Arc 52"/>
              <p:cNvSpPr/>
              <p:nvPr/>
            </p:nvSpPr>
            <p:spPr>
              <a:xfrm>
                <a:off x="2971800" y="1790700"/>
                <a:ext cx="1117600" cy="889000"/>
              </a:xfrm>
              <a:prstGeom prst="blockArc">
                <a:avLst>
                  <a:gd name="adj1" fmla="val 10800000"/>
                  <a:gd name="adj2" fmla="val 20937347"/>
                  <a:gd name="adj3" fmla="val 6839"/>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Times New Roman"/>
                  <a:cs typeface="Times New Roman"/>
                </a:endParaRPr>
              </a:p>
            </p:txBody>
          </p:sp>
          <p:sp>
            <p:nvSpPr>
              <p:cNvPr id="16" name="Block Arc 53"/>
              <p:cNvSpPr>
                <a:spLocks noChangeAspect="1"/>
              </p:cNvSpPr>
              <p:nvPr/>
            </p:nvSpPr>
            <p:spPr>
              <a:xfrm>
                <a:off x="3187700" y="1930400"/>
                <a:ext cx="670560" cy="533400"/>
              </a:xfrm>
              <a:prstGeom prst="blockArc">
                <a:avLst>
                  <a:gd name="adj1" fmla="val 10800000"/>
                  <a:gd name="adj2" fmla="val 21118974"/>
                  <a:gd name="adj3" fmla="val 11642"/>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Times New Roman"/>
                  <a:cs typeface="Times New Roman"/>
                </a:endParaRPr>
              </a:p>
            </p:txBody>
          </p:sp>
        </p:grpSp>
      </p:grpSp>
      <p:grpSp>
        <p:nvGrpSpPr>
          <p:cNvPr id="26" name="组合 63"/>
          <p:cNvGrpSpPr/>
          <p:nvPr/>
        </p:nvGrpSpPr>
        <p:grpSpPr>
          <a:xfrm>
            <a:off x="2043697" y="1949680"/>
            <a:ext cx="1605729" cy="548139"/>
            <a:chOff x="2823112" y="2780055"/>
            <a:chExt cx="2690877" cy="1276481"/>
          </a:xfrm>
        </p:grpSpPr>
        <p:sp>
          <p:nvSpPr>
            <p:cNvPr id="27" name="Cloud 42"/>
            <p:cNvSpPr/>
            <p:nvPr/>
          </p:nvSpPr>
          <p:spPr>
            <a:xfrm>
              <a:off x="2823112" y="2780055"/>
              <a:ext cx="2690877" cy="1276481"/>
            </a:xfrm>
            <a:prstGeom prst="cloud">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solidFill>
                  <a:srgbClr val="254061"/>
                </a:solidFill>
                <a:latin typeface="Times New Roman"/>
                <a:cs typeface="Times New Roman"/>
              </a:endParaRPr>
            </a:p>
          </p:txBody>
        </p:sp>
        <p:sp>
          <p:nvSpPr>
            <p:cNvPr id="28" name="Rectangle 70"/>
            <p:cNvSpPr/>
            <p:nvPr/>
          </p:nvSpPr>
          <p:spPr>
            <a:xfrm>
              <a:off x="3955983" y="2920395"/>
              <a:ext cx="309463" cy="931758"/>
            </a:xfrm>
            <a:prstGeom prst="rect">
              <a:avLst/>
            </a:prstGeom>
          </p:spPr>
          <p:txBody>
            <a:bodyPr wrap="none">
              <a:spAutoFit/>
            </a:bodyPr>
            <a:lstStyle/>
            <a:p>
              <a:pPr algn="ctr"/>
              <a:endParaRPr lang="en-US" sz="2000" dirty="0">
                <a:solidFill>
                  <a:srgbClr val="000000"/>
                </a:solidFill>
                <a:latin typeface="Times New Roman"/>
                <a:cs typeface="Times New Roman"/>
              </a:endParaRPr>
            </a:p>
          </p:txBody>
        </p:sp>
      </p:grpSp>
      <p:pic>
        <p:nvPicPr>
          <p:cNvPr id="29" name="Picture 28"/>
          <p:cNvPicPr>
            <a:picLocks noChangeAspect="1"/>
          </p:cNvPicPr>
          <p:nvPr/>
        </p:nvPicPr>
        <p:blipFill>
          <a:blip r:embed="rId2"/>
          <a:stretch>
            <a:fillRect/>
          </a:stretch>
        </p:blipFill>
        <p:spPr>
          <a:xfrm>
            <a:off x="3722624" y="1056347"/>
            <a:ext cx="417807" cy="817448"/>
          </a:xfrm>
          <a:prstGeom prst="rect">
            <a:avLst/>
          </a:prstGeom>
        </p:spPr>
      </p:pic>
      <p:cxnSp>
        <p:nvCxnSpPr>
          <p:cNvPr id="30" name="Straight Connector 141"/>
          <p:cNvCxnSpPr/>
          <p:nvPr/>
        </p:nvCxnSpPr>
        <p:spPr>
          <a:xfrm>
            <a:off x="4054293" y="1444320"/>
            <a:ext cx="1415037" cy="0"/>
          </a:xfrm>
          <a:prstGeom prst="straightConnector1">
            <a:avLst/>
          </a:prstGeom>
          <a:ln w="57150" cmpd="sng">
            <a:solidFill>
              <a:srgbClr val="0070C0"/>
            </a:solidFill>
            <a:prstDash val="sysDash"/>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pic>
        <p:nvPicPr>
          <p:cNvPr id="32" name="Picture 31"/>
          <p:cNvPicPr>
            <a:picLocks noChangeAspect="1"/>
          </p:cNvPicPr>
          <p:nvPr/>
        </p:nvPicPr>
        <p:blipFill>
          <a:blip r:embed="rId3"/>
          <a:stretch>
            <a:fillRect/>
          </a:stretch>
        </p:blipFill>
        <p:spPr>
          <a:xfrm>
            <a:off x="249808" y="1976834"/>
            <a:ext cx="589022" cy="413195"/>
          </a:xfrm>
          <a:prstGeom prst="rect">
            <a:avLst/>
          </a:prstGeom>
        </p:spPr>
      </p:pic>
      <p:pic>
        <p:nvPicPr>
          <p:cNvPr id="39" name="Picture 38"/>
          <p:cNvPicPr>
            <a:picLocks noChangeAspect="1"/>
          </p:cNvPicPr>
          <p:nvPr/>
        </p:nvPicPr>
        <p:blipFill>
          <a:blip r:embed="rId4"/>
          <a:stretch>
            <a:fillRect/>
          </a:stretch>
        </p:blipFill>
        <p:spPr>
          <a:xfrm>
            <a:off x="7256810" y="1602331"/>
            <a:ext cx="1078561" cy="788698"/>
          </a:xfrm>
          <a:prstGeom prst="rect">
            <a:avLst/>
          </a:prstGeom>
        </p:spPr>
      </p:pic>
      <p:cxnSp>
        <p:nvCxnSpPr>
          <p:cNvPr id="40" name="Straight Connector 141"/>
          <p:cNvCxnSpPr>
            <a:endCxn id="29" idx="1"/>
          </p:cNvCxnSpPr>
          <p:nvPr/>
        </p:nvCxnSpPr>
        <p:spPr>
          <a:xfrm flipV="1">
            <a:off x="799329" y="1465071"/>
            <a:ext cx="2923295" cy="512861"/>
          </a:xfrm>
          <a:prstGeom prst="straightConnector1">
            <a:avLst/>
          </a:prstGeom>
          <a:ln w="57150" cmpd="sng">
            <a:solidFill>
              <a:srgbClr val="0070C0"/>
            </a:solidFill>
            <a:prstDash val="sysDash"/>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4" name="Straight Connector 141"/>
          <p:cNvCxnSpPr/>
          <p:nvPr/>
        </p:nvCxnSpPr>
        <p:spPr>
          <a:xfrm flipV="1">
            <a:off x="842254" y="2237001"/>
            <a:ext cx="6953836" cy="70932"/>
          </a:xfrm>
          <a:prstGeom prst="curvedConnector3">
            <a:avLst>
              <a:gd name="adj1" fmla="val 50000"/>
            </a:avLst>
          </a:prstGeom>
          <a:ln w="57150" cmpd="sng">
            <a:solidFill>
              <a:srgbClr val="008000"/>
            </a:solidFill>
            <a:prstDash val="solid"/>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49" name="Straight Connector 141"/>
          <p:cNvCxnSpPr>
            <a:endCxn id="39" idx="0"/>
          </p:cNvCxnSpPr>
          <p:nvPr/>
        </p:nvCxnSpPr>
        <p:spPr>
          <a:xfrm flipV="1">
            <a:off x="799329" y="1602331"/>
            <a:ext cx="6996762" cy="208824"/>
          </a:xfrm>
          <a:prstGeom prst="curvedConnector4">
            <a:avLst>
              <a:gd name="adj1" fmla="val 1258"/>
              <a:gd name="adj2" fmla="val 272931"/>
            </a:avLst>
          </a:prstGeom>
          <a:ln w="57150" cmpd="sng">
            <a:solidFill>
              <a:srgbClr val="0070C0"/>
            </a:solidFill>
            <a:prstDash val="solid"/>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59" name="Rectangle 58"/>
          <p:cNvSpPr/>
          <p:nvPr/>
        </p:nvSpPr>
        <p:spPr>
          <a:xfrm>
            <a:off x="3787775" y="5069662"/>
            <a:ext cx="2546763" cy="754447"/>
          </a:xfrm>
          <a:prstGeom prst="rect">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Rectangle 60"/>
          <p:cNvSpPr/>
          <p:nvPr/>
        </p:nvSpPr>
        <p:spPr>
          <a:xfrm>
            <a:off x="3787775" y="3634960"/>
            <a:ext cx="2546763" cy="1811683"/>
          </a:xfrm>
          <a:prstGeom prst="rect">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Rectangle 61"/>
          <p:cNvSpPr/>
          <p:nvPr/>
        </p:nvSpPr>
        <p:spPr>
          <a:xfrm>
            <a:off x="6237288" y="5069662"/>
            <a:ext cx="2546763" cy="421432"/>
          </a:xfrm>
          <a:prstGeom prst="rect">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47"/>
          <p:cNvSpPr/>
          <p:nvPr/>
        </p:nvSpPr>
        <p:spPr>
          <a:xfrm>
            <a:off x="4237532" y="2002518"/>
            <a:ext cx="741390" cy="495301"/>
          </a:xfrm>
          <a:prstGeom prst="rect">
            <a:avLst/>
          </a:prstGeom>
          <a:pattFill prst="horzBrick">
            <a:fgClr>
              <a:srgbClr val="008000"/>
            </a:fgClr>
            <a:bgClr>
              <a:schemeClr val="bg1"/>
            </a:bgClr>
          </a:pattFill>
          <a:ln w="28575" cmpd="sng">
            <a:solidFill>
              <a:srgbClr val="008000"/>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solidFill>
                <a:srgbClr val="000000"/>
              </a:solidFill>
              <a:latin typeface="Times New Roman"/>
              <a:cs typeface="Times New Roman"/>
            </a:endParaRPr>
          </a:p>
        </p:txBody>
      </p:sp>
      <p:sp>
        <p:nvSpPr>
          <p:cNvPr id="43" name="Rectangle 5"/>
          <p:cNvSpPr/>
          <p:nvPr/>
        </p:nvSpPr>
        <p:spPr>
          <a:xfrm>
            <a:off x="5489824" y="1155493"/>
            <a:ext cx="1295031" cy="1234114"/>
          </a:xfrm>
          <a:prstGeom prst="rect">
            <a:avLst/>
          </a:prstGeom>
          <a:solidFill>
            <a:srgbClr val="0070C0"/>
          </a:solidFill>
          <a:ln w="12700" cmpd="sng">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dirty="0">
              <a:solidFill>
                <a:schemeClr val="bg1"/>
              </a:solidFill>
              <a:latin typeface="Times New Roman"/>
              <a:cs typeface="Times New Roman"/>
            </a:endParaRPr>
          </a:p>
        </p:txBody>
      </p:sp>
      <p:sp>
        <p:nvSpPr>
          <p:cNvPr id="45" name="Rectangle 44"/>
          <p:cNvSpPr/>
          <p:nvPr/>
        </p:nvSpPr>
        <p:spPr>
          <a:xfrm>
            <a:off x="5279945" y="1351217"/>
            <a:ext cx="1683414" cy="830997"/>
          </a:xfrm>
          <a:prstGeom prst="rect">
            <a:avLst/>
          </a:prstGeom>
        </p:spPr>
        <p:txBody>
          <a:bodyPr wrap="square">
            <a:spAutoFit/>
          </a:bodyPr>
          <a:lstStyle/>
          <a:p>
            <a:pPr algn="ctr"/>
            <a:r>
              <a:rPr lang="en-US" sz="2400" dirty="0" smtClean="0">
                <a:solidFill>
                  <a:schemeClr val="bg1"/>
                </a:solidFill>
                <a:latin typeface="Times New Roman"/>
                <a:cs typeface="Times New Roman"/>
              </a:rPr>
              <a:t>Core  </a:t>
            </a:r>
          </a:p>
          <a:p>
            <a:pPr algn="ctr"/>
            <a:r>
              <a:rPr lang="en-US" sz="2400" dirty="0" smtClean="0">
                <a:solidFill>
                  <a:schemeClr val="bg1"/>
                </a:solidFill>
                <a:latin typeface="Times New Roman"/>
                <a:cs typeface="Times New Roman"/>
              </a:rPr>
              <a:t>Network</a:t>
            </a:r>
            <a:endParaRPr lang="en-US" sz="2400" dirty="0">
              <a:solidFill>
                <a:schemeClr val="bg1"/>
              </a:solidFill>
              <a:latin typeface="Times New Roman"/>
              <a:cs typeface="Times New Roman"/>
            </a:endParaRPr>
          </a:p>
        </p:txBody>
      </p:sp>
      <p:pic>
        <p:nvPicPr>
          <p:cNvPr id="41" name="Picture 4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38529" y="1099832"/>
            <a:ext cx="969348" cy="969348"/>
          </a:xfrm>
          <a:prstGeom prst="rect">
            <a:avLst/>
          </a:prstGeom>
        </p:spPr>
      </p:pic>
    </p:spTree>
    <p:extLst>
      <p:ext uri="{BB962C8B-B14F-4D97-AF65-F5344CB8AC3E}">
        <p14:creationId xmlns:p14="http://schemas.microsoft.com/office/powerpoint/2010/main" val="994952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59"/>
                                        </p:tgtEl>
                                        <p:attrNameLst>
                                          <p:attrName>style.visibility</p:attrName>
                                        </p:attrNameLst>
                                      </p:cBhvr>
                                      <p:to>
                                        <p:strVal val="hidden"/>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59" grpId="1" animBg="1"/>
      <p:bldP spid="61" grpId="0" animBg="1"/>
      <p:bldP spid="6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Ugly: Root Cause</a:t>
            </a:r>
            <a:endParaRPr lang="en-US" dirty="0"/>
          </a:p>
        </p:txBody>
      </p:sp>
      <p:sp>
        <p:nvSpPr>
          <p:cNvPr id="3" name="Content Placeholder 2"/>
          <p:cNvSpPr>
            <a:spLocks noGrp="1"/>
          </p:cNvSpPr>
          <p:nvPr>
            <p:ph idx="1"/>
          </p:nvPr>
        </p:nvSpPr>
        <p:spPr/>
        <p:txBody>
          <a:bodyPr/>
          <a:lstStyle/>
          <a:p>
            <a:r>
              <a:rPr lang="en-US" dirty="0" smtClean="0"/>
              <a:t>Not caused by interference </a:t>
            </a:r>
          </a:p>
          <a:p>
            <a:pPr lvl="1"/>
            <a:r>
              <a:rPr lang="en-US" dirty="0" smtClean="0"/>
              <a:t>Strong signal strength for </a:t>
            </a:r>
            <a:r>
              <a:rPr lang="en-US" dirty="0" err="1" smtClean="0"/>
              <a:t>Femto</a:t>
            </a:r>
            <a:endParaRPr lang="en-US" dirty="0" smtClean="0"/>
          </a:p>
          <a:p>
            <a:pPr lvl="1"/>
            <a:endParaRPr lang="en-US" dirty="0"/>
          </a:p>
          <a:p>
            <a:r>
              <a:rPr lang="en-US" dirty="0" smtClean="0"/>
              <a:t>Network architecture: extra hops and more processing (tunneling to core network)</a:t>
            </a:r>
          </a:p>
          <a:p>
            <a:pPr lvl="1"/>
            <a:r>
              <a:rPr lang="en-US" dirty="0" smtClean="0"/>
              <a:t>Lower speed</a:t>
            </a:r>
          </a:p>
          <a:p>
            <a:pPr lvl="1"/>
            <a:r>
              <a:rPr lang="en-US" dirty="0" smtClean="0"/>
              <a:t>Less reliable</a:t>
            </a:r>
          </a:p>
          <a:p>
            <a:pPr lvl="1"/>
            <a:r>
              <a:rPr lang="en-US" dirty="0" smtClean="0"/>
              <a:t>Larger latency</a:t>
            </a:r>
            <a:endParaRPr lang="en-US" dirty="0"/>
          </a:p>
        </p:txBody>
      </p:sp>
      <p:sp>
        <p:nvSpPr>
          <p:cNvPr id="6" name="Slide Number Placeholder 5"/>
          <p:cNvSpPr>
            <a:spLocks noGrp="1"/>
          </p:cNvSpPr>
          <p:nvPr>
            <p:ph type="sldNum" sz="quarter" idx="12"/>
          </p:nvPr>
        </p:nvSpPr>
        <p:spPr/>
        <p:txBody>
          <a:bodyPr/>
          <a:lstStyle/>
          <a:p>
            <a:fld id="{0F6C4781-F3DB-C940-BBAA-047D1A0B2CAE}" type="slidenum">
              <a:rPr lang="en-US" smtClean="0"/>
              <a:t>21</a:t>
            </a:fld>
            <a:endParaRPr lang="en-US"/>
          </a:p>
        </p:txBody>
      </p:sp>
      <p:cxnSp>
        <p:nvCxnSpPr>
          <p:cNvPr id="7" name="Straight Connector 141"/>
          <p:cNvCxnSpPr>
            <a:stCxn id="15" idx="3"/>
          </p:cNvCxnSpPr>
          <p:nvPr/>
        </p:nvCxnSpPr>
        <p:spPr>
          <a:xfrm>
            <a:off x="1526200" y="5970950"/>
            <a:ext cx="3826068" cy="0"/>
          </a:xfrm>
          <a:prstGeom prst="straightConnector1">
            <a:avLst/>
          </a:prstGeom>
          <a:ln w="57150" cmpd="sng">
            <a:solidFill>
              <a:srgbClr val="008000"/>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grpSp>
        <p:nvGrpSpPr>
          <p:cNvPr id="8" name="Group 48"/>
          <p:cNvGrpSpPr>
            <a:grpSpLocks noChangeAspect="1"/>
          </p:cNvGrpSpPr>
          <p:nvPr/>
        </p:nvGrpSpPr>
        <p:grpSpPr>
          <a:xfrm>
            <a:off x="1287274" y="5461080"/>
            <a:ext cx="278164" cy="723628"/>
            <a:chOff x="4838700" y="993267"/>
            <a:chExt cx="362432" cy="972222"/>
          </a:xfrm>
        </p:grpSpPr>
        <p:grpSp>
          <p:nvGrpSpPr>
            <p:cNvPr id="9" name="Group 49"/>
            <p:cNvGrpSpPr/>
            <p:nvPr/>
          </p:nvGrpSpPr>
          <p:grpSpPr>
            <a:xfrm rot="16200000">
              <a:off x="4816642" y="1023585"/>
              <a:ext cx="336276" cy="275639"/>
              <a:chOff x="2971800" y="1790700"/>
              <a:chExt cx="1117600" cy="889000"/>
            </a:xfrm>
            <a:solidFill>
              <a:schemeClr val="accent6">
                <a:lumMod val="75000"/>
              </a:schemeClr>
            </a:solidFill>
          </p:grpSpPr>
          <p:sp>
            <p:nvSpPr>
              <p:cNvPr id="19" name="Block Arc 60"/>
              <p:cNvSpPr/>
              <p:nvPr/>
            </p:nvSpPr>
            <p:spPr>
              <a:xfrm>
                <a:off x="2971800" y="1790700"/>
                <a:ext cx="1117600" cy="889000"/>
              </a:xfrm>
              <a:prstGeom prst="blockArc">
                <a:avLst>
                  <a:gd name="adj1" fmla="val 10800000"/>
                  <a:gd name="adj2" fmla="val 20937347"/>
                  <a:gd name="adj3" fmla="val 6839"/>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Times New Roman"/>
                  <a:cs typeface="Times New Roman"/>
                </a:endParaRPr>
              </a:p>
            </p:txBody>
          </p:sp>
          <p:sp>
            <p:nvSpPr>
              <p:cNvPr id="20" name="Block Arc 61"/>
              <p:cNvSpPr>
                <a:spLocks noChangeAspect="1"/>
              </p:cNvSpPr>
              <p:nvPr/>
            </p:nvSpPr>
            <p:spPr>
              <a:xfrm>
                <a:off x="3187700" y="1930400"/>
                <a:ext cx="670560" cy="533400"/>
              </a:xfrm>
              <a:prstGeom prst="blockArc">
                <a:avLst>
                  <a:gd name="adj1" fmla="val 10800000"/>
                  <a:gd name="adj2" fmla="val 21118974"/>
                  <a:gd name="adj3" fmla="val 11642"/>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Times New Roman"/>
                  <a:cs typeface="Times New Roman"/>
                </a:endParaRPr>
              </a:p>
            </p:txBody>
          </p:sp>
        </p:grpSp>
        <p:grpSp>
          <p:nvGrpSpPr>
            <p:cNvPr id="10" name="Group 50"/>
            <p:cNvGrpSpPr/>
            <p:nvPr/>
          </p:nvGrpSpPr>
          <p:grpSpPr>
            <a:xfrm>
              <a:off x="4838700" y="1117601"/>
              <a:ext cx="362432" cy="847888"/>
              <a:chOff x="4838699" y="1117600"/>
              <a:chExt cx="593027" cy="1299244"/>
            </a:xfrm>
          </p:grpSpPr>
          <p:sp>
            <p:nvSpPr>
              <p:cNvPr id="14" name="Oval 54"/>
              <p:cNvSpPr/>
              <p:nvPr/>
            </p:nvSpPr>
            <p:spPr>
              <a:xfrm>
                <a:off x="4838699" y="2289845"/>
                <a:ext cx="593027" cy="126999"/>
              </a:xfrm>
              <a:prstGeom prst="ellips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imes New Roman"/>
                  <a:cs typeface="Times New Roman"/>
                </a:endParaRPr>
              </a:p>
            </p:txBody>
          </p:sp>
          <p:sp>
            <p:nvSpPr>
              <p:cNvPr id="15" name="Trapezoid 55"/>
              <p:cNvSpPr/>
              <p:nvPr/>
            </p:nvSpPr>
            <p:spPr>
              <a:xfrm>
                <a:off x="4838699" y="1600199"/>
                <a:ext cx="593027" cy="753146"/>
              </a:xfrm>
              <a:prstGeom prst="trapezoid">
                <a:avLst>
                  <a:gd name="adj" fmla="val 28212"/>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imes New Roman"/>
                  <a:cs typeface="Times New Roman"/>
                </a:endParaRPr>
              </a:p>
            </p:txBody>
          </p:sp>
          <p:sp>
            <p:nvSpPr>
              <p:cNvPr id="16" name="Oval 56"/>
              <p:cNvSpPr/>
              <p:nvPr/>
            </p:nvSpPr>
            <p:spPr>
              <a:xfrm>
                <a:off x="4994601" y="1549400"/>
                <a:ext cx="275899" cy="127000"/>
              </a:xfrm>
              <a:prstGeom prst="ellips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imes New Roman"/>
                  <a:cs typeface="Times New Roman"/>
                </a:endParaRPr>
              </a:p>
            </p:txBody>
          </p:sp>
          <p:cxnSp>
            <p:nvCxnSpPr>
              <p:cNvPr id="17" name="Straight Connector 58"/>
              <p:cNvCxnSpPr/>
              <p:nvPr/>
            </p:nvCxnSpPr>
            <p:spPr>
              <a:xfrm>
                <a:off x="5132551" y="1117600"/>
                <a:ext cx="0" cy="488950"/>
              </a:xfrm>
              <a:prstGeom prst="line">
                <a:avLst/>
              </a:prstGeom>
              <a:ln w="57150" cmpd="sng">
                <a:solidFill>
                  <a:srgbClr val="008000"/>
                </a:solidFill>
              </a:ln>
            </p:spPr>
            <p:style>
              <a:lnRef idx="2">
                <a:schemeClr val="accent1"/>
              </a:lnRef>
              <a:fillRef idx="0">
                <a:schemeClr val="accent1"/>
              </a:fillRef>
              <a:effectRef idx="1">
                <a:schemeClr val="accent1"/>
              </a:effectRef>
              <a:fontRef idx="minor">
                <a:schemeClr val="tx1"/>
              </a:fontRef>
            </p:style>
          </p:cxnSp>
          <p:sp>
            <p:nvSpPr>
              <p:cNvPr id="18" name="Oval 59"/>
              <p:cNvSpPr/>
              <p:nvPr/>
            </p:nvSpPr>
            <p:spPr>
              <a:xfrm>
                <a:off x="5063971" y="1118870"/>
                <a:ext cx="137160" cy="137160"/>
              </a:xfrm>
              <a:prstGeom prst="ellips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imes New Roman"/>
                  <a:cs typeface="Times New Roman"/>
                </a:endParaRPr>
              </a:p>
            </p:txBody>
          </p:sp>
        </p:grpSp>
        <p:grpSp>
          <p:nvGrpSpPr>
            <p:cNvPr id="11" name="Group 51"/>
            <p:cNvGrpSpPr/>
            <p:nvPr/>
          </p:nvGrpSpPr>
          <p:grpSpPr>
            <a:xfrm rot="5220189">
              <a:off x="4880142" y="1023585"/>
              <a:ext cx="336276" cy="275639"/>
              <a:chOff x="2971800" y="1790700"/>
              <a:chExt cx="1117600" cy="889000"/>
            </a:xfrm>
            <a:solidFill>
              <a:schemeClr val="accent6">
                <a:lumMod val="75000"/>
              </a:schemeClr>
            </a:solidFill>
          </p:grpSpPr>
          <p:sp>
            <p:nvSpPr>
              <p:cNvPr id="12" name="Block Arc 52"/>
              <p:cNvSpPr/>
              <p:nvPr/>
            </p:nvSpPr>
            <p:spPr>
              <a:xfrm>
                <a:off x="2971800" y="1790700"/>
                <a:ext cx="1117600" cy="889000"/>
              </a:xfrm>
              <a:prstGeom prst="blockArc">
                <a:avLst>
                  <a:gd name="adj1" fmla="val 10800000"/>
                  <a:gd name="adj2" fmla="val 20937347"/>
                  <a:gd name="adj3" fmla="val 6839"/>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Times New Roman"/>
                  <a:cs typeface="Times New Roman"/>
                </a:endParaRPr>
              </a:p>
            </p:txBody>
          </p:sp>
          <p:sp>
            <p:nvSpPr>
              <p:cNvPr id="13" name="Block Arc 53"/>
              <p:cNvSpPr>
                <a:spLocks noChangeAspect="1"/>
              </p:cNvSpPr>
              <p:nvPr/>
            </p:nvSpPr>
            <p:spPr>
              <a:xfrm>
                <a:off x="3187700" y="1930400"/>
                <a:ext cx="670560" cy="533400"/>
              </a:xfrm>
              <a:prstGeom prst="blockArc">
                <a:avLst>
                  <a:gd name="adj1" fmla="val 10800000"/>
                  <a:gd name="adj2" fmla="val 21118974"/>
                  <a:gd name="adj3" fmla="val 11642"/>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Times New Roman"/>
                  <a:cs typeface="Times New Roman"/>
                </a:endParaRPr>
              </a:p>
            </p:txBody>
          </p:sp>
        </p:grpSp>
      </p:grpSp>
      <p:sp>
        <p:nvSpPr>
          <p:cNvPr id="21" name="Rectangle 5"/>
          <p:cNvSpPr/>
          <p:nvPr/>
        </p:nvSpPr>
        <p:spPr>
          <a:xfrm>
            <a:off x="5372762" y="4895389"/>
            <a:ext cx="1295031" cy="1234114"/>
          </a:xfrm>
          <a:prstGeom prst="rect">
            <a:avLst/>
          </a:prstGeom>
          <a:solidFill>
            <a:srgbClr val="0070C0"/>
          </a:solidFill>
          <a:ln w="12700" cmpd="sng">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dirty="0">
              <a:solidFill>
                <a:schemeClr val="bg1"/>
              </a:solidFill>
              <a:latin typeface="Times New Roman"/>
              <a:cs typeface="Times New Roman"/>
            </a:endParaRPr>
          </a:p>
        </p:txBody>
      </p:sp>
      <p:sp>
        <p:nvSpPr>
          <p:cNvPr id="22" name="Rectangle 47"/>
          <p:cNvSpPr/>
          <p:nvPr/>
        </p:nvSpPr>
        <p:spPr>
          <a:xfrm>
            <a:off x="4186730" y="5689407"/>
            <a:ext cx="741390" cy="495301"/>
          </a:xfrm>
          <a:prstGeom prst="rect">
            <a:avLst/>
          </a:prstGeom>
          <a:pattFill prst="horzBrick">
            <a:fgClr>
              <a:srgbClr val="008000"/>
            </a:fgClr>
            <a:bgClr>
              <a:schemeClr val="bg1"/>
            </a:bgClr>
          </a:pattFill>
          <a:ln w="28575" cmpd="sng">
            <a:solidFill>
              <a:srgbClr val="008000"/>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solidFill>
                <a:srgbClr val="000000"/>
              </a:solidFill>
              <a:latin typeface="Times New Roman"/>
              <a:cs typeface="Times New Roman"/>
            </a:endParaRPr>
          </a:p>
        </p:txBody>
      </p:sp>
      <p:grpSp>
        <p:nvGrpSpPr>
          <p:cNvPr id="23" name="组合 63"/>
          <p:cNvGrpSpPr/>
          <p:nvPr/>
        </p:nvGrpSpPr>
        <p:grpSpPr>
          <a:xfrm>
            <a:off x="1992895" y="5636569"/>
            <a:ext cx="1605729" cy="548139"/>
            <a:chOff x="2823112" y="2780055"/>
            <a:chExt cx="2690877" cy="1276481"/>
          </a:xfrm>
        </p:grpSpPr>
        <p:sp>
          <p:nvSpPr>
            <p:cNvPr id="24" name="Cloud 42"/>
            <p:cNvSpPr/>
            <p:nvPr/>
          </p:nvSpPr>
          <p:spPr>
            <a:xfrm>
              <a:off x="2823112" y="2780055"/>
              <a:ext cx="2690877" cy="1276481"/>
            </a:xfrm>
            <a:prstGeom prst="cloud">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solidFill>
                  <a:srgbClr val="254061"/>
                </a:solidFill>
                <a:latin typeface="Times New Roman"/>
                <a:cs typeface="Times New Roman"/>
              </a:endParaRPr>
            </a:p>
          </p:txBody>
        </p:sp>
        <p:sp>
          <p:nvSpPr>
            <p:cNvPr id="25" name="Rectangle 70"/>
            <p:cNvSpPr/>
            <p:nvPr/>
          </p:nvSpPr>
          <p:spPr>
            <a:xfrm>
              <a:off x="3955983" y="2920395"/>
              <a:ext cx="309463" cy="931758"/>
            </a:xfrm>
            <a:prstGeom prst="rect">
              <a:avLst/>
            </a:prstGeom>
          </p:spPr>
          <p:txBody>
            <a:bodyPr wrap="none">
              <a:spAutoFit/>
            </a:bodyPr>
            <a:lstStyle/>
            <a:p>
              <a:pPr algn="ctr"/>
              <a:endParaRPr lang="en-US" sz="2000" dirty="0">
                <a:solidFill>
                  <a:srgbClr val="000000"/>
                </a:solidFill>
                <a:latin typeface="Times New Roman"/>
                <a:cs typeface="Times New Roman"/>
              </a:endParaRPr>
            </a:p>
          </p:txBody>
        </p:sp>
      </p:grpSp>
      <p:pic>
        <p:nvPicPr>
          <p:cNvPr id="26" name="Picture 25"/>
          <p:cNvPicPr>
            <a:picLocks noChangeAspect="1"/>
          </p:cNvPicPr>
          <p:nvPr/>
        </p:nvPicPr>
        <p:blipFill>
          <a:blip r:embed="rId2"/>
          <a:stretch>
            <a:fillRect/>
          </a:stretch>
        </p:blipFill>
        <p:spPr>
          <a:xfrm>
            <a:off x="3605562" y="4796243"/>
            <a:ext cx="417807" cy="817448"/>
          </a:xfrm>
          <a:prstGeom prst="rect">
            <a:avLst/>
          </a:prstGeom>
        </p:spPr>
      </p:pic>
      <p:cxnSp>
        <p:nvCxnSpPr>
          <p:cNvPr id="27" name="Straight Connector 141"/>
          <p:cNvCxnSpPr/>
          <p:nvPr/>
        </p:nvCxnSpPr>
        <p:spPr>
          <a:xfrm>
            <a:off x="3937231" y="5184216"/>
            <a:ext cx="1415037" cy="0"/>
          </a:xfrm>
          <a:prstGeom prst="straightConnector1">
            <a:avLst/>
          </a:prstGeom>
          <a:ln w="57150" cmpd="sng">
            <a:solidFill>
              <a:srgbClr val="0070C0"/>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8" name="Rectangle 27"/>
          <p:cNvSpPr/>
          <p:nvPr/>
        </p:nvSpPr>
        <p:spPr>
          <a:xfrm>
            <a:off x="5162883" y="5091113"/>
            <a:ext cx="1683414" cy="830997"/>
          </a:xfrm>
          <a:prstGeom prst="rect">
            <a:avLst/>
          </a:prstGeom>
        </p:spPr>
        <p:txBody>
          <a:bodyPr wrap="square">
            <a:spAutoFit/>
          </a:bodyPr>
          <a:lstStyle/>
          <a:p>
            <a:pPr algn="ctr"/>
            <a:r>
              <a:rPr lang="en-US" sz="2400" dirty="0" smtClean="0">
                <a:solidFill>
                  <a:schemeClr val="bg1"/>
                </a:solidFill>
                <a:latin typeface="Times New Roman"/>
                <a:cs typeface="Times New Roman"/>
              </a:rPr>
              <a:t>Core  </a:t>
            </a:r>
          </a:p>
          <a:p>
            <a:pPr algn="ctr"/>
            <a:r>
              <a:rPr lang="en-US" sz="2400" dirty="0" smtClean="0">
                <a:solidFill>
                  <a:schemeClr val="bg1"/>
                </a:solidFill>
                <a:latin typeface="Times New Roman"/>
                <a:cs typeface="Times New Roman"/>
              </a:rPr>
              <a:t>Network</a:t>
            </a:r>
            <a:endParaRPr lang="en-US" sz="2400" dirty="0">
              <a:solidFill>
                <a:schemeClr val="bg1"/>
              </a:solidFill>
              <a:latin typeface="Times New Roman"/>
              <a:cs typeface="Times New Roman"/>
            </a:endParaRPr>
          </a:p>
        </p:txBody>
      </p:sp>
      <p:pic>
        <p:nvPicPr>
          <p:cNvPr id="29" name="Picture 28"/>
          <p:cNvPicPr>
            <a:picLocks noChangeAspect="1"/>
          </p:cNvPicPr>
          <p:nvPr/>
        </p:nvPicPr>
        <p:blipFill>
          <a:blip r:embed="rId3"/>
          <a:stretch>
            <a:fillRect/>
          </a:stretch>
        </p:blipFill>
        <p:spPr>
          <a:xfrm>
            <a:off x="132746" y="5716730"/>
            <a:ext cx="589022" cy="413195"/>
          </a:xfrm>
          <a:prstGeom prst="rect">
            <a:avLst/>
          </a:prstGeom>
        </p:spPr>
      </p:pic>
      <p:pic>
        <p:nvPicPr>
          <p:cNvPr id="34" name="Picture 33"/>
          <p:cNvPicPr>
            <a:picLocks noChangeAspect="1"/>
          </p:cNvPicPr>
          <p:nvPr/>
        </p:nvPicPr>
        <p:blipFill>
          <a:blip r:embed="rId4"/>
          <a:stretch>
            <a:fillRect/>
          </a:stretch>
        </p:blipFill>
        <p:spPr>
          <a:xfrm>
            <a:off x="8283551" y="5321334"/>
            <a:ext cx="630470" cy="630470"/>
          </a:xfrm>
          <a:prstGeom prst="rect">
            <a:avLst/>
          </a:prstGeom>
        </p:spPr>
      </p:pic>
      <p:cxnSp>
        <p:nvCxnSpPr>
          <p:cNvPr id="35" name="Straight Connector 141"/>
          <p:cNvCxnSpPr/>
          <p:nvPr/>
        </p:nvCxnSpPr>
        <p:spPr>
          <a:xfrm>
            <a:off x="6543122" y="5638908"/>
            <a:ext cx="955011" cy="0"/>
          </a:xfrm>
          <a:prstGeom prst="straightConnector1">
            <a:avLst/>
          </a:prstGeom>
          <a:ln w="57150" cmpd="sng">
            <a:solidFill>
              <a:srgbClr val="0070C0"/>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pic>
        <p:nvPicPr>
          <p:cNvPr id="36" name="Picture 35"/>
          <p:cNvPicPr>
            <a:picLocks noChangeAspect="1"/>
          </p:cNvPicPr>
          <p:nvPr/>
        </p:nvPicPr>
        <p:blipFill>
          <a:blip r:embed="rId5"/>
          <a:stretch>
            <a:fillRect/>
          </a:stretch>
        </p:blipFill>
        <p:spPr>
          <a:xfrm>
            <a:off x="7139748" y="5342227"/>
            <a:ext cx="1078561" cy="788698"/>
          </a:xfrm>
          <a:prstGeom prst="rect">
            <a:avLst/>
          </a:prstGeom>
        </p:spPr>
      </p:pic>
      <p:sp>
        <p:nvSpPr>
          <p:cNvPr id="37" name="Oval 36"/>
          <p:cNvSpPr/>
          <p:nvPr/>
        </p:nvSpPr>
        <p:spPr>
          <a:xfrm>
            <a:off x="1565438" y="5455721"/>
            <a:ext cx="3986002" cy="892289"/>
          </a:xfrm>
          <a:prstGeom prst="ellipse">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8" name="Straight Connector 141"/>
          <p:cNvCxnSpPr>
            <a:stCxn id="37" idx="2"/>
          </p:cNvCxnSpPr>
          <p:nvPr/>
        </p:nvCxnSpPr>
        <p:spPr>
          <a:xfrm rot="10800000" flipH="1" flipV="1">
            <a:off x="1565438" y="5901866"/>
            <a:ext cx="6321294" cy="69084"/>
          </a:xfrm>
          <a:prstGeom prst="curvedConnector5">
            <a:avLst>
              <a:gd name="adj1" fmla="val 21985"/>
              <a:gd name="adj2" fmla="val 1277086"/>
              <a:gd name="adj3" fmla="val 99676"/>
            </a:avLst>
          </a:prstGeom>
          <a:ln w="57150" cmpd="sng">
            <a:solidFill>
              <a:srgbClr val="C00000"/>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1027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par>
                          <p:cTn id="11" fill="hold">
                            <p:stCondLst>
                              <p:cond delay="0"/>
                            </p:stCondLst>
                            <p:childTnLst>
                              <p:par>
                                <p:cTn id="12" presetID="1" presetClass="exit" presetSubtype="0" fill="hold" grpId="1" nodeType="afterEffect">
                                  <p:stCondLst>
                                    <p:cond delay="0"/>
                                  </p:stCondLst>
                                  <p:childTnLst>
                                    <p:set>
                                      <p:cBhvr>
                                        <p:cTn id="13"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7" grpId="1" animBg="1"/>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Good: Voice support</a:t>
            </a:r>
            <a:endParaRPr lang="en-US" dirty="0"/>
          </a:p>
        </p:txBody>
      </p:sp>
      <p:sp>
        <p:nvSpPr>
          <p:cNvPr id="3" name="Content Placeholder 2"/>
          <p:cNvSpPr>
            <a:spLocks noGrp="1"/>
          </p:cNvSpPr>
          <p:nvPr>
            <p:ph idx="1"/>
          </p:nvPr>
        </p:nvSpPr>
        <p:spPr/>
        <p:txBody>
          <a:bodyPr/>
          <a:lstStyle/>
          <a:p>
            <a:r>
              <a:rPr lang="en-US" dirty="0" smtClean="0"/>
              <a:t>Support voice calls at weak/no coverage with help of </a:t>
            </a:r>
            <a:r>
              <a:rPr lang="en-US" dirty="0" err="1" smtClean="0"/>
              <a:t>Femtocells</a:t>
            </a:r>
            <a:endParaRPr lang="en-US" dirty="0" smtClean="0"/>
          </a:p>
          <a:p>
            <a:pPr lvl="1"/>
            <a:endParaRPr lang="en-US" dirty="0" smtClean="0"/>
          </a:p>
          <a:p>
            <a:r>
              <a:rPr lang="en-US" dirty="0" smtClean="0"/>
              <a:t>No obvious difference using </a:t>
            </a:r>
            <a:r>
              <a:rPr lang="en-US" dirty="0" err="1" smtClean="0"/>
              <a:t>Macrocells</a:t>
            </a:r>
            <a:r>
              <a:rPr lang="en-US" dirty="0" smtClean="0"/>
              <a:t> and </a:t>
            </a:r>
            <a:r>
              <a:rPr lang="en-US" dirty="0" err="1" smtClean="0"/>
              <a:t>Femtocells</a:t>
            </a:r>
            <a:endParaRPr lang="en-US" dirty="0" smtClean="0"/>
          </a:p>
          <a:p>
            <a:pPr lvl="1"/>
            <a:r>
              <a:rPr lang="en-US" dirty="0" smtClean="0"/>
              <a:t>Call setup </a:t>
            </a:r>
          </a:p>
          <a:p>
            <a:pPr lvl="1"/>
            <a:r>
              <a:rPr lang="en-US" dirty="0" smtClean="0"/>
              <a:t>Call drop</a:t>
            </a:r>
            <a:endParaRPr lang="en-US" dirty="0"/>
          </a:p>
        </p:txBody>
      </p:sp>
      <p:sp>
        <p:nvSpPr>
          <p:cNvPr id="6" name="Slide Number Placeholder 5"/>
          <p:cNvSpPr>
            <a:spLocks noGrp="1"/>
          </p:cNvSpPr>
          <p:nvPr>
            <p:ph type="sldNum" sz="quarter" idx="12"/>
          </p:nvPr>
        </p:nvSpPr>
        <p:spPr/>
        <p:txBody>
          <a:bodyPr/>
          <a:lstStyle/>
          <a:p>
            <a:fld id="{0F6C4781-F3DB-C940-BBAA-047D1A0B2CAE}" type="slidenum">
              <a:rPr lang="en-US" smtClean="0"/>
              <a:t>22</a:t>
            </a:fld>
            <a:endParaRPr lang="en-US"/>
          </a:p>
        </p:txBody>
      </p:sp>
    </p:spTree>
    <p:extLst>
      <p:ext uri="{BB962C8B-B14F-4D97-AF65-F5344CB8AC3E}">
        <p14:creationId xmlns:p14="http://schemas.microsoft.com/office/powerpoint/2010/main" val="28836040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0" y="1071364"/>
            <a:ext cx="9144000" cy="1468967"/>
          </a:xfrm>
        </p:spPr>
        <p:txBody>
          <a:bodyPr>
            <a:noAutofit/>
          </a:bodyPr>
          <a:lstStyle/>
          <a:p>
            <a:pPr algn="ctr"/>
            <a:r>
              <a:rPr lang="en-US" sz="4000" dirty="0" smtClean="0"/>
              <a:t>Q3: </a:t>
            </a:r>
            <a:r>
              <a:rPr lang="en-US" sz="4000" dirty="0"/>
              <a:t>Do </a:t>
            </a:r>
            <a:r>
              <a:rPr lang="en-US" sz="4000" dirty="0" err="1"/>
              <a:t>Femtocells</a:t>
            </a:r>
            <a:r>
              <a:rPr lang="en-US" sz="4000" dirty="0"/>
              <a:t> Support Mobility Well? </a:t>
            </a:r>
            <a:r>
              <a:rPr lang="en-US" sz="4000" dirty="0" smtClean="0"/>
              <a:t>	</a:t>
            </a:r>
            <a:endParaRPr lang="en-US" sz="4000" dirty="0"/>
          </a:p>
        </p:txBody>
      </p:sp>
      <p:graphicFrame>
        <p:nvGraphicFramePr>
          <p:cNvPr id="8" name="Diagram 7"/>
          <p:cNvGraphicFramePr/>
          <p:nvPr>
            <p:extLst>
              <p:ext uri="{D42A27DB-BD31-4B8C-83A1-F6EECF244321}">
                <p14:modId xmlns:p14="http://schemas.microsoft.com/office/powerpoint/2010/main" val="1594218362"/>
              </p:ext>
            </p:extLst>
          </p:nvPr>
        </p:nvGraphicFramePr>
        <p:xfrm>
          <a:off x="34394" y="2540331"/>
          <a:ext cx="9010236" cy="27266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964668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Methodology</a:t>
            </a:r>
            <a:endParaRPr lang="en-US" dirty="0"/>
          </a:p>
        </p:txBody>
      </p:sp>
      <p:sp>
        <p:nvSpPr>
          <p:cNvPr id="3" name="Content Placeholder 2"/>
          <p:cNvSpPr>
            <a:spLocks noGrp="1"/>
          </p:cNvSpPr>
          <p:nvPr>
            <p:ph idx="1"/>
          </p:nvPr>
        </p:nvSpPr>
        <p:spPr/>
        <p:txBody>
          <a:bodyPr/>
          <a:lstStyle/>
          <a:p>
            <a:r>
              <a:rPr lang="en-US" dirty="0" err="1" smtClean="0"/>
              <a:t>Femtocell</a:t>
            </a:r>
            <a:r>
              <a:rPr lang="en-US" dirty="0" smtClean="0"/>
              <a:t>: in the 10-20m range</a:t>
            </a:r>
          </a:p>
          <a:p>
            <a:r>
              <a:rPr lang="en-US" dirty="0" smtClean="0"/>
              <a:t>Walking (slow) mobility</a:t>
            </a:r>
          </a:p>
          <a:p>
            <a:endParaRPr lang="en-US" dirty="0" smtClean="0"/>
          </a:p>
          <a:p>
            <a:r>
              <a:rPr lang="en-US" dirty="0" smtClean="0"/>
              <a:t>Three mobility scenarios</a:t>
            </a:r>
          </a:p>
          <a:p>
            <a:pPr lvl="1"/>
            <a:r>
              <a:rPr lang="en-US" dirty="0"/>
              <a:t>F </a:t>
            </a:r>
            <a:r>
              <a:rPr lang="en-US" dirty="0">
                <a:sym typeface="Wingdings"/>
              </a:rPr>
              <a:t> </a:t>
            </a:r>
            <a:r>
              <a:rPr lang="en-US" dirty="0"/>
              <a:t>M</a:t>
            </a:r>
          </a:p>
          <a:p>
            <a:pPr lvl="1"/>
            <a:r>
              <a:rPr lang="en-US" dirty="0" smtClean="0"/>
              <a:t>M </a:t>
            </a:r>
            <a:r>
              <a:rPr lang="en-US" dirty="0" smtClean="0">
                <a:sym typeface="Wingdings"/>
              </a:rPr>
              <a:t> </a:t>
            </a:r>
            <a:r>
              <a:rPr lang="en-US" dirty="0" smtClean="0"/>
              <a:t>F</a:t>
            </a:r>
          </a:p>
          <a:p>
            <a:pPr lvl="1"/>
            <a:r>
              <a:rPr lang="en-US" dirty="0" smtClean="0"/>
              <a:t>F </a:t>
            </a:r>
            <a:r>
              <a:rPr lang="en-US" dirty="0" smtClean="0">
                <a:sym typeface="Wingdings"/>
              </a:rPr>
              <a:t> </a:t>
            </a:r>
            <a:r>
              <a:rPr lang="en-US" dirty="0" smtClean="0"/>
              <a:t>F</a:t>
            </a:r>
          </a:p>
          <a:p>
            <a:pPr lvl="1"/>
            <a:endParaRPr lang="en-US" dirty="0" smtClean="0"/>
          </a:p>
          <a:p>
            <a:r>
              <a:rPr lang="en-US" dirty="0" smtClean="0"/>
              <a:t>Four traffic types: idle, voice, data, </a:t>
            </a:r>
            <a:r>
              <a:rPr lang="en-US" dirty="0" err="1" smtClean="0"/>
              <a:t>voice+data</a:t>
            </a:r>
            <a:endParaRPr lang="en-US" dirty="0"/>
          </a:p>
        </p:txBody>
      </p:sp>
      <p:sp>
        <p:nvSpPr>
          <p:cNvPr id="6" name="Slide Number Placeholder 5"/>
          <p:cNvSpPr>
            <a:spLocks noGrp="1"/>
          </p:cNvSpPr>
          <p:nvPr>
            <p:ph type="sldNum" sz="quarter" idx="12"/>
          </p:nvPr>
        </p:nvSpPr>
        <p:spPr/>
        <p:txBody>
          <a:bodyPr/>
          <a:lstStyle/>
          <a:p>
            <a:fld id="{0F6C4781-F3DB-C940-BBAA-047D1A0B2CAE}" type="slidenum">
              <a:rPr lang="en-US" smtClean="0"/>
              <a:t>24</a:t>
            </a:fld>
            <a:endParaRPr lang="en-US"/>
          </a:p>
        </p:txBody>
      </p:sp>
    </p:spTree>
    <p:extLst>
      <p:ext uri="{BB962C8B-B14F-4D97-AF65-F5344CB8AC3E}">
        <p14:creationId xmlns:p14="http://schemas.microsoft.com/office/powerpoint/2010/main" val="5926925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4000" cy="927100"/>
          </a:xfrm>
        </p:spPr>
        <p:txBody>
          <a:bodyPr>
            <a:noAutofit/>
          </a:bodyPr>
          <a:lstStyle/>
          <a:p>
            <a:r>
              <a:rPr lang="en-US" dirty="0" smtClean="0"/>
              <a:t>The Good: During Idle and F</a:t>
            </a:r>
            <a:r>
              <a:rPr lang="en-US" dirty="0" smtClean="0">
                <a:sym typeface="Wingdings"/>
              </a:rPr>
              <a:t>M </a:t>
            </a:r>
            <a:r>
              <a:rPr lang="en-US" dirty="0"/>
              <a:t>Voice</a:t>
            </a:r>
          </a:p>
        </p:txBody>
      </p:sp>
      <p:sp>
        <p:nvSpPr>
          <p:cNvPr id="6" name="Slide Number Placeholder 5"/>
          <p:cNvSpPr>
            <a:spLocks noGrp="1"/>
          </p:cNvSpPr>
          <p:nvPr>
            <p:ph type="sldNum" sz="quarter" idx="12"/>
          </p:nvPr>
        </p:nvSpPr>
        <p:spPr/>
        <p:txBody>
          <a:bodyPr/>
          <a:lstStyle/>
          <a:p>
            <a:fld id="{0F6C4781-F3DB-C940-BBAA-047D1A0B2CAE}" type="slidenum">
              <a:rPr lang="en-US" smtClean="0"/>
              <a:t>25</a:t>
            </a:fld>
            <a:endParaRPr lang="en-US"/>
          </a:p>
        </p:txBody>
      </p:sp>
      <p:graphicFrame>
        <p:nvGraphicFramePr>
          <p:cNvPr id="8" name="Table 7"/>
          <p:cNvGraphicFramePr>
            <a:graphicFrameLocks noGrp="1"/>
          </p:cNvGraphicFramePr>
          <p:nvPr>
            <p:extLst>
              <p:ext uri="{D42A27DB-BD31-4B8C-83A1-F6EECF244321}">
                <p14:modId xmlns:p14="http://schemas.microsoft.com/office/powerpoint/2010/main" val="1608044821"/>
              </p:ext>
            </p:extLst>
          </p:nvPr>
        </p:nvGraphicFramePr>
        <p:xfrm>
          <a:off x="924706" y="1613715"/>
          <a:ext cx="7613374" cy="3143812"/>
        </p:xfrm>
        <a:graphic>
          <a:graphicData uri="http://schemas.openxmlformats.org/drawingml/2006/table">
            <a:tbl>
              <a:tblPr firstRow="1" bandRow="1">
                <a:tableStyleId>{5C22544A-7EE6-4342-B048-85BDC9FD1C3A}</a:tableStyleId>
              </a:tblPr>
              <a:tblGrid>
                <a:gridCol w="1522675"/>
                <a:gridCol w="1188147"/>
                <a:gridCol w="1167960"/>
                <a:gridCol w="1167960"/>
                <a:gridCol w="2566632"/>
              </a:tblGrid>
              <a:tr h="794698">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b="1" dirty="0" smtClean="0">
                          <a:solidFill>
                            <a:schemeClr val="tx1"/>
                          </a:solidFill>
                        </a:rPr>
                        <a:t>IDLE</a:t>
                      </a:r>
                      <a:endParaRPr lang="en-US" sz="2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b="1" dirty="0" smtClean="0">
                          <a:solidFill>
                            <a:schemeClr val="tx1"/>
                          </a:solidFill>
                        </a:rPr>
                        <a:t>VOICE</a:t>
                      </a:r>
                      <a:endParaRPr lang="en-US" sz="2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b="1" dirty="0" smtClean="0">
                          <a:solidFill>
                            <a:schemeClr val="tx1"/>
                          </a:solidFill>
                        </a:rPr>
                        <a:t>DATA</a:t>
                      </a:r>
                      <a:endParaRPr lang="en-US" sz="2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b="1" dirty="0" err="1" smtClean="0">
                          <a:solidFill>
                            <a:schemeClr val="tx1"/>
                          </a:solidFill>
                        </a:rPr>
                        <a:t>Voice+Data</a:t>
                      </a:r>
                      <a:endParaRPr lang="en-US" sz="2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83038">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2400" b="1" dirty="0" smtClean="0"/>
                        <a:t>F </a:t>
                      </a:r>
                      <a:r>
                        <a:rPr lang="en-US" sz="2400" b="1" dirty="0" smtClean="0">
                          <a:sym typeface="Wingdings"/>
                        </a:rPr>
                        <a:t> </a:t>
                      </a:r>
                      <a:r>
                        <a:rPr lang="en-US" sz="2400" b="1" dirty="0" smtClean="0"/>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83038">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2400" b="1" dirty="0" smtClean="0">
                          <a:sym typeface="Wingdings"/>
                        </a:rPr>
                        <a:t>M </a:t>
                      </a:r>
                      <a:r>
                        <a:rPr lang="en-US" sz="2400" b="1" dirty="0" smtClean="0"/>
                        <a:t>F</a:t>
                      </a:r>
                      <a:endParaRPr lang="en-US" sz="2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83038">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2400" b="1" dirty="0" smtClean="0"/>
                        <a:t>F </a:t>
                      </a:r>
                      <a:r>
                        <a:rPr lang="en-US" sz="2400" b="1" dirty="0" smtClean="0">
                          <a:sym typeface="Wingdings"/>
                        </a:rPr>
                        <a:t> F</a:t>
                      </a:r>
                      <a:endParaRPr lang="en-US" sz="2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6391" y="2470006"/>
            <a:ext cx="715617" cy="715617"/>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6391" y="3255958"/>
            <a:ext cx="715617" cy="715617"/>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6391" y="4045293"/>
            <a:ext cx="715617" cy="715617"/>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4985" y="2470005"/>
            <a:ext cx="715617" cy="715617"/>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1803" y="2470004"/>
            <a:ext cx="715617" cy="715617"/>
          </a:xfrm>
          <a:prstGeom prst="rect">
            <a:avLst/>
          </a:prstGeom>
        </p:spPr>
      </p:pic>
    </p:spTree>
    <p:extLst>
      <p:ext uri="{BB962C8B-B14F-4D97-AF65-F5344CB8AC3E}">
        <p14:creationId xmlns:p14="http://schemas.microsoft.com/office/powerpoint/2010/main" val="1023892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The Ugly: No support F</a:t>
            </a:r>
            <a:r>
              <a:rPr lang="en-US" sz="4000" dirty="0" smtClean="0">
                <a:sym typeface="Wingdings"/>
              </a:rPr>
              <a:t>M Data</a:t>
            </a:r>
            <a:endParaRPr lang="en-US" sz="4000" dirty="0"/>
          </a:p>
        </p:txBody>
      </p:sp>
      <p:sp>
        <p:nvSpPr>
          <p:cNvPr id="6" name="Slide Number Placeholder 5"/>
          <p:cNvSpPr>
            <a:spLocks noGrp="1"/>
          </p:cNvSpPr>
          <p:nvPr>
            <p:ph type="sldNum" sz="quarter" idx="12"/>
          </p:nvPr>
        </p:nvSpPr>
        <p:spPr/>
        <p:txBody>
          <a:bodyPr/>
          <a:lstStyle/>
          <a:p>
            <a:fld id="{0F6C4781-F3DB-C940-BBAA-047D1A0B2CAE}" type="slidenum">
              <a:rPr lang="en-US" smtClean="0"/>
              <a:t>26</a:t>
            </a:fld>
            <a:endParaRPr lang="en-US"/>
          </a:p>
        </p:txBody>
      </p:sp>
      <p:graphicFrame>
        <p:nvGraphicFramePr>
          <p:cNvPr id="8" name="Table 7"/>
          <p:cNvGraphicFramePr>
            <a:graphicFrameLocks noGrp="1"/>
          </p:cNvGraphicFramePr>
          <p:nvPr>
            <p:extLst>
              <p:ext uri="{D42A27DB-BD31-4B8C-83A1-F6EECF244321}">
                <p14:modId xmlns:p14="http://schemas.microsoft.com/office/powerpoint/2010/main" val="712352201"/>
              </p:ext>
            </p:extLst>
          </p:nvPr>
        </p:nvGraphicFramePr>
        <p:xfrm>
          <a:off x="1073425" y="1613717"/>
          <a:ext cx="7613374" cy="1577736"/>
        </p:xfrm>
        <a:graphic>
          <a:graphicData uri="http://schemas.openxmlformats.org/drawingml/2006/table">
            <a:tbl>
              <a:tblPr firstRow="1" bandRow="1">
                <a:tableStyleId>{5C22544A-7EE6-4342-B048-85BDC9FD1C3A}</a:tableStyleId>
              </a:tblPr>
              <a:tblGrid>
                <a:gridCol w="1522675"/>
                <a:gridCol w="1188147"/>
                <a:gridCol w="1167960"/>
                <a:gridCol w="1167960"/>
                <a:gridCol w="2566632"/>
              </a:tblGrid>
              <a:tr h="794698">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b="1" dirty="0" smtClean="0">
                          <a:solidFill>
                            <a:schemeClr val="tx1"/>
                          </a:solidFill>
                        </a:rPr>
                        <a:t>IDLE</a:t>
                      </a:r>
                      <a:endParaRPr lang="en-US" sz="2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b="1" dirty="0" smtClean="0">
                          <a:solidFill>
                            <a:schemeClr val="tx1"/>
                          </a:solidFill>
                        </a:rPr>
                        <a:t>VOICE</a:t>
                      </a:r>
                      <a:endParaRPr lang="en-US" sz="2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b="1" dirty="0" smtClean="0">
                          <a:solidFill>
                            <a:schemeClr val="tx1"/>
                          </a:solidFill>
                        </a:rPr>
                        <a:t>DATA</a:t>
                      </a:r>
                      <a:endParaRPr lang="en-US" sz="2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b="1" dirty="0" err="1" smtClean="0">
                          <a:solidFill>
                            <a:schemeClr val="tx1"/>
                          </a:solidFill>
                        </a:rPr>
                        <a:t>Voice+Data</a:t>
                      </a:r>
                      <a:endParaRPr lang="en-US" sz="2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83038">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2400" b="1" dirty="0" smtClean="0"/>
                        <a:t>F </a:t>
                      </a:r>
                      <a:r>
                        <a:rPr lang="en-US" sz="2400" b="1" dirty="0" smtClean="0">
                          <a:sym typeface="Wingdings"/>
                        </a:rPr>
                        <a:t> </a:t>
                      </a:r>
                      <a:r>
                        <a:rPr lang="en-US" sz="2400" b="1" dirty="0" smtClean="0"/>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0085" y="2450955"/>
            <a:ext cx="734666" cy="734666"/>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4985" y="2470005"/>
            <a:ext cx="715617" cy="715617"/>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1803" y="2470004"/>
            <a:ext cx="715617" cy="715617"/>
          </a:xfrm>
          <a:prstGeom prst="rect">
            <a:avLst/>
          </a:prstGeom>
        </p:spPr>
      </p:pic>
      <p:grpSp>
        <p:nvGrpSpPr>
          <p:cNvPr id="16" name="Group 15"/>
          <p:cNvGrpSpPr/>
          <p:nvPr/>
        </p:nvGrpSpPr>
        <p:grpSpPr>
          <a:xfrm>
            <a:off x="157709" y="3225693"/>
            <a:ext cx="3421611" cy="2218503"/>
            <a:chOff x="228887" y="-931178"/>
            <a:chExt cx="5846056" cy="3220338"/>
          </a:xfrm>
        </p:grpSpPr>
        <p:grpSp>
          <p:nvGrpSpPr>
            <p:cNvPr id="17" name="Group 16"/>
            <p:cNvGrpSpPr>
              <a:grpSpLocks noChangeAspect="1"/>
            </p:cNvGrpSpPr>
            <p:nvPr/>
          </p:nvGrpSpPr>
          <p:grpSpPr>
            <a:xfrm>
              <a:off x="1653568" y="311321"/>
              <a:ext cx="356990" cy="928690"/>
              <a:chOff x="4838700" y="993267"/>
              <a:chExt cx="362432" cy="972222"/>
            </a:xfrm>
          </p:grpSpPr>
          <p:grpSp>
            <p:nvGrpSpPr>
              <p:cNvPr id="27" name="Group 26"/>
              <p:cNvGrpSpPr/>
              <p:nvPr/>
            </p:nvGrpSpPr>
            <p:grpSpPr>
              <a:xfrm rot="16200000">
                <a:off x="4816642" y="1023585"/>
                <a:ext cx="336276" cy="275639"/>
                <a:chOff x="2971800" y="1790700"/>
                <a:chExt cx="1117600" cy="889000"/>
              </a:xfrm>
              <a:solidFill>
                <a:schemeClr val="accent6">
                  <a:lumMod val="75000"/>
                </a:schemeClr>
              </a:solidFill>
            </p:grpSpPr>
            <p:sp>
              <p:nvSpPr>
                <p:cNvPr id="37" name="Block Arc 36"/>
                <p:cNvSpPr/>
                <p:nvPr/>
              </p:nvSpPr>
              <p:spPr>
                <a:xfrm>
                  <a:off x="2971800" y="1790700"/>
                  <a:ext cx="1117600" cy="889000"/>
                </a:xfrm>
                <a:prstGeom prst="blockArc">
                  <a:avLst>
                    <a:gd name="adj1" fmla="val 10800000"/>
                    <a:gd name="adj2" fmla="val 20937347"/>
                    <a:gd name="adj3" fmla="val 6839"/>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schemeClr val="tx1"/>
                    </a:solidFill>
                    <a:latin typeface="Times New Roman"/>
                    <a:cs typeface="Times New Roman"/>
                  </a:endParaRPr>
                </a:p>
              </p:txBody>
            </p:sp>
            <p:sp>
              <p:nvSpPr>
                <p:cNvPr id="38" name="Block Arc 37"/>
                <p:cNvSpPr>
                  <a:spLocks noChangeAspect="1"/>
                </p:cNvSpPr>
                <p:nvPr/>
              </p:nvSpPr>
              <p:spPr>
                <a:xfrm>
                  <a:off x="3187700" y="1930400"/>
                  <a:ext cx="670560" cy="533400"/>
                </a:xfrm>
                <a:prstGeom prst="blockArc">
                  <a:avLst>
                    <a:gd name="adj1" fmla="val 10800000"/>
                    <a:gd name="adj2" fmla="val 21118974"/>
                    <a:gd name="adj3" fmla="val 11642"/>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schemeClr val="tx1"/>
                    </a:solidFill>
                    <a:latin typeface="Times New Roman"/>
                    <a:cs typeface="Times New Roman"/>
                  </a:endParaRPr>
                </a:p>
              </p:txBody>
            </p:sp>
          </p:grpSp>
          <p:grpSp>
            <p:nvGrpSpPr>
              <p:cNvPr id="28" name="Group 27"/>
              <p:cNvGrpSpPr/>
              <p:nvPr/>
            </p:nvGrpSpPr>
            <p:grpSpPr>
              <a:xfrm>
                <a:off x="4838700" y="1117601"/>
                <a:ext cx="362432" cy="847888"/>
                <a:chOff x="4838699" y="1117600"/>
                <a:chExt cx="593027" cy="1299244"/>
              </a:xfrm>
            </p:grpSpPr>
            <p:sp>
              <p:nvSpPr>
                <p:cNvPr id="32" name="Oval 31"/>
                <p:cNvSpPr/>
                <p:nvPr/>
              </p:nvSpPr>
              <p:spPr>
                <a:xfrm>
                  <a:off x="4838699" y="2289845"/>
                  <a:ext cx="593027" cy="126999"/>
                </a:xfrm>
                <a:prstGeom prst="ellips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latin typeface="Times New Roman"/>
                    <a:cs typeface="Times New Roman"/>
                  </a:endParaRPr>
                </a:p>
              </p:txBody>
            </p:sp>
            <p:sp>
              <p:nvSpPr>
                <p:cNvPr id="33" name="Trapezoid 32"/>
                <p:cNvSpPr/>
                <p:nvPr/>
              </p:nvSpPr>
              <p:spPr>
                <a:xfrm>
                  <a:off x="4838699" y="1600199"/>
                  <a:ext cx="593027" cy="753146"/>
                </a:xfrm>
                <a:prstGeom prst="trapezoid">
                  <a:avLst>
                    <a:gd name="adj" fmla="val 28212"/>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latin typeface="Times New Roman"/>
                    <a:cs typeface="Times New Roman"/>
                  </a:endParaRPr>
                </a:p>
              </p:txBody>
            </p:sp>
            <p:sp>
              <p:nvSpPr>
                <p:cNvPr id="34" name="Oval 33"/>
                <p:cNvSpPr/>
                <p:nvPr/>
              </p:nvSpPr>
              <p:spPr>
                <a:xfrm>
                  <a:off x="4994601" y="1549400"/>
                  <a:ext cx="275899" cy="127000"/>
                </a:xfrm>
                <a:prstGeom prst="ellips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latin typeface="Times New Roman"/>
                    <a:cs typeface="Times New Roman"/>
                  </a:endParaRPr>
                </a:p>
              </p:txBody>
            </p:sp>
            <p:cxnSp>
              <p:nvCxnSpPr>
                <p:cNvPr id="35" name="Straight Connector 34"/>
                <p:cNvCxnSpPr/>
                <p:nvPr/>
              </p:nvCxnSpPr>
              <p:spPr>
                <a:xfrm>
                  <a:off x="5132551" y="1117600"/>
                  <a:ext cx="0" cy="488950"/>
                </a:xfrm>
                <a:prstGeom prst="line">
                  <a:avLst/>
                </a:prstGeom>
                <a:ln w="57150" cmpd="sng">
                  <a:solidFill>
                    <a:srgbClr val="008000"/>
                  </a:solidFill>
                </a:ln>
              </p:spPr>
              <p:style>
                <a:lnRef idx="2">
                  <a:schemeClr val="accent1"/>
                </a:lnRef>
                <a:fillRef idx="0">
                  <a:schemeClr val="accent1"/>
                </a:fillRef>
                <a:effectRef idx="1">
                  <a:schemeClr val="accent1"/>
                </a:effectRef>
                <a:fontRef idx="minor">
                  <a:schemeClr val="tx1"/>
                </a:fontRef>
              </p:style>
            </p:cxnSp>
            <p:sp>
              <p:nvSpPr>
                <p:cNvPr id="36" name="Oval 35"/>
                <p:cNvSpPr/>
                <p:nvPr/>
              </p:nvSpPr>
              <p:spPr>
                <a:xfrm>
                  <a:off x="5063971" y="1118870"/>
                  <a:ext cx="137160" cy="137160"/>
                </a:xfrm>
                <a:prstGeom prst="ellips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latin typeface="Times New Roman"/>
                    <a:cs typeface="Times New Roman"/>
                  </a:endParaRPr>
                </a:p>
              </p:txBody>
            </p:sp>
          </p:grpSp>
          <p:grpSp>
            <p:nvGrpSpPr>
              <p:cNvPr id="29" name="Group 28"/>
              <p:cNvGrpSpPr/>
              <p:nvPr/>
            </p:nvGrpSpPr>
            <p:grpSpPr>
              <a:xfrm rot="5220189">
                <a:off x="4880142" y="1023585"/>
                <a:ext cx="336276" cy="275639"/>
                <a:chOff x="2971800" y="1790700"/>
                <a:chExt cx="1117600" cy="889000"/>
              </a:xfrm>
              <a:solidFill>
                <a:schemeClr val="accent6">
                  <a:lumMod val="75000"/>
                </a:schemeClr>
              </a:solidFill>
            </p:grpSpPr>
            <p:sp>
              <p:nvSpPr>
                <p:cNvPr id="30" name="Block Arc 29"/>
                <p:cNvSpPr/>
                <p:nvPr/>
              </p:nvSpPr>
              <p:spPr>
                <a:xfrm>
                  <a:off x="2971800" y="1790700"/>
                  <a:ext cx="1117600" cy="889000"/>
                </a:xfrm>
                <a:prstGeom prst="blockArc">
                  <a:avLst>
                    <a:gd name="adj1" fmla="val 10800000"/>
                    <a:gd name="adj2" fmla="val 20937347"/>
                    <a:gd name="adj3" fmla="val 6839"/>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schemeClr val="tx1"/>
                    </a:solidFill>
                    <a:latin typeface="Times New Roman"/>
                    <a:cs typeface="Times New Roman"/>
                  </a:endParaRPr>
                </a:p>
              </p:txBody>
            </p:sp>
            <p:sp>
              <p:nvSpPr>
                <p:cNvPr id="31" name="Block Arc 30"/>
                <p:cNvSpPr>
                  <a:spLocks noChangeAspect="1"/>
                </p:cNvSpPr>
                <p:nvPr/>
              </p:nvSpPr>
              <p:spPr>
                <a:xfrm>
                  <a:off x="3187700" y="1930400"/>
                  <a:ext cx="670560" cy="533400"/>
                </a:xfrm>
                <a:prstGeom prst="blockArc">
                  <a:avLst>
                    <a:gd name="adj1" fmla="val 10800000"/>
                    <a:gd name="adj2" fmla="val 21118974"/>
                    <a:gd name="adj3" fmla="val 11642"/>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schemeClr val="tx1"/>
                    </a:solidFill>
                    <a:latin typeface="Times New Roman"/>
                    <a:cs typeface="Times New Roman"/>
                  </a:endParaRPr>
                </a:p>
              </p:txBody>
            </p:sp>
          </p:grpSp>
        </p:grpSp>
        <p:sp>
          <p:nvSpPr>
            <p:cNvPr id="18" name="Oval 17"/>
            <p:cNvSpPr/>
            <p:nvPr/>
          </p:nvSpPr>
          <p:spPr>
            <a:xfrm>
              <a:off x="687146" y="881011"/>
              <a:ext cx="2027060" cy="1001922"/>
            </a:xfrm>
            <a:prstGeom prst="ellipse">
              <a:avLst/>
            </a:prstGeom>
            <a:noFill/>
            <a:ln w="28575">
              <a:solidFill>
                <a:srgbClr val="008000"/>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latin typeface="Times New Roman"/>
                <a:cs typeface="Times New Roman"/>
              </a:endParaRPr>
            </a:p>
          </p:txBody>
        </p:sp>
        <p:sp>
          <p:nvSpPr>
            <p:cNvPr id="19" name="Oval 18"/>
            <p:cNvSpPr/>
            <p:nvPr/>
          </p:nvSpPr>
          <p:spPr>
            <a:xfrm>
              <a:off x="228887" y="304442"/>
              <a:ext cx="5846056" cy="1931116"/>
            </a:xfrm>
            <a:prstGeom prst="ellipse">
              <a:avLst/>
            </a:prstGeom>
            <a:noFill/>
            <a:ln w="28575">
              <a:solidFill>
                <a:srgbClr val="0070C0"/>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latin typeface="Times New Roman"/>
                <a:cs typeface="Times New Roman"/>
              </a:endParaRPr>
            </a:p>
          </p:txBody>
        </p:sp>
        <p:pic>
          <p:nvPicPr>
            <p:cNvPr id="20" name="Picture 19"/>
            <p:cNvPicPr>
              <a:picLocks noChangeAspect="1"/>
            </p:cNvPicPr>
            <p:nvPr/>
          </p:nvPicPr>
          <p:blipFill>
            <a:blip r:embed="rId4"/>
            <a:stretch>
              <a:fillRect/>
            </a:stretch>
          </p:blipFill>
          <p:spPr>
            <a:xfrm>
              <a:off x="4065988" y="-226200"/>
              <a:ext cx="813513" cy="1591655"/>
            </a:xfrm>
            <a:prstGeom prst="rect">
              <a:avLst/>
            </a:prstGeom>
          </p:spPr>
        </p:pic>
        <p:cxnSp>
          <p:nvCxnSpPr>
            <p:cNvPr id="21" name="Straight Connector 141"/>
            <p:cNvCxnSpPr/>
            <p:nvPr/>
          </p:nvCxnSpPr>
          <p:spPr>
            <a:xfrm>
              <a:off x="1830461" y="1595406"/>
              <a:ext cx="2858350" cy="0"/>
            </a:xfrm>
            <a:prstGeom prst="straightConnector1">
              <a:avLst/>
            </a:prstGeom>
            <a:ln w="57150" cmpd="sng">
              <a:solidFill>
                <a:schemeClr val="tx1"/>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810596" y="-931178"/>
              <a:ext cx="4224208" cy="699047"/>
            </a:xfrm>
            <a:prstGeom prst="rect">
              <a:avLst/>
            </a:prstGeom>
            <a:noFill/>
          </p:spPr>
          <p:txBody>
            <a:bodyPr wrap="none" rtlCol="0">
              <a:spAutoFit/>
            </a:bodyPr>
            <a:lstStyle/>
            <a:p>
              <a:pPr algn="ctr"/>
              <a:r>
                <a:rPr lang="en-US" sz="2800" smtClean="0">
                  <a:latin typeface="Times New Roman"/>
                  <a:cs typeface="Times New Roman"/>
                </a:rPr>
                <a:t>Handoff (only voice)</a:t>
              </a:r>
              <a:endParaRPr lang="en-US" sz="2800" dirty="0">
                <a:latin typeface="Times New Roman"/>
                <a:cs typeface="Times New Roman"/>
              </a:endParaRPr>
            </a:p>
          </p:txBody>
        </p:sp>
        <p:pic>
          <p:nvPicPr>
            <p:cNvPr id="24" name="Picture 23"/>
            <p:cNvPicPr>
              <a:picLocks noChangeAspect="1"/>
            </p:cNvPicPr>
            <p:nvPr/>
          </p:nvPicPr>
          <p:blipFill>
            <a:blip r:embed="rId5"/>
            <a:stretch>
              <a:fillRect/>
            </a:stretch>
          </p:blipFill>
          <p:spPr>
            <a:xfrm>
              <a:off x="1252120" y="1541798"/>
              <a:ext cx="589022" cy="413195"/>
            </a:xfrm>
            <a:prstGeom prst="rect">
              <a:avLst/>
            </a:prstGeom>
          </p:spPr>
        </p:pic>
        <p:cxnSp>
          <p:nvCxnSpPr>
            <p:cNvPr id="25" name="Straight Connector 141"/>
            <p:cNvCxnSpPr/>
            <p:nvPr/>
          </p:nvCxnSpPr>
          <p:spPr>
            <a:xfrm flipV="1">
              <a:off x="2409030" y="1595406"/>
              <a:ext cx="0" cy="693754"/>
            </a:xfrm>
            <a:prstGeom prst="straightConnector1">
              <a:avLst/>
            </a:prstGeom>
            <a:ln w="12700" cmpd="sng">
              <a:solidFill>
                <a:schemeClr val="tx1"/>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6" name="Straight Connector 141"/>
            <p:cNvCxnSpPr/>
            <p:nvPr/>
          </p:nvCxnSpPr>
          <p:spPr>
            <a:xfrm>
              <a:off x="2591798" y="974655"/>
              <a:ext cx="0" cy="620751"/>
            </a:xfrm>
            <a:prstGeom prst="straightConnector1">
              <a:avLst/>
            </a:prstGeom>
            <a:ln w="12700" cmpd="sng">
              <a:solidFill>
                <a:schemeClr val="tx1"/>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grpSp>
      <p:grpSp>
        <p:nvGrpSpPr>
          <p:cNvPr id="39" name="Group 38"/>
          <p:cNvGrpSpPr/>
          <p:nvPr/>
        </p:nvGrpSpPr>
        <p:grpSpPr>
          <a:xfrm>
            <a:off x="4152487" y="3493836"/>
            <a:ext cx="5232742" cy="2766462"/>
            <a:chOff x="707144" y="597474"/>
            <a:chExt cx="6551394" cy="3570433"/>
          </a:xfrm>
        </p:grpSpPr>
        <p:grpSp>
          <p:nvGrpSpPr>
            <p:cNvPr id="40" name="Group 39"/>
            <p:cNvGrpSpPr>
              <a:grpSpLocks noChangeAspect="1"/>
            </p:cNvGrpSpPr>
            <p:nvPr/>
          </p:nvGrpSpPr>
          <p:grpSpPr>
            <a:xfrm>
              <a:off x="2131825" y="1361802"/>
              <a:ext cx="356990" cy="928690"/>
              <a:chOff x="4838700" y="993267"/>
              <a:chExt cx="362432" cy="972222"/>
            </a:xfrm>
          </p:grpSpPr>
          <p:grpSp>
            <p:nvGrpSpPr>
              <p:cNvPr id="53" name="Group 52"/>
              <p:cNvGrpSpPr/>
              <p:nvPr/>
            </p:nvGrpSpPr>
            <p:grpSpPr>
              <a:xfrm rot="16200000">
                <a:off x="4816642" y="1023585"/>
                <a:ext cx="336276" cy="275639"/>
                <a:chOff x="2971800" y="1790700"/>
                <a:chExt cx="1117600" cy="889000"/>
              </a:xfrm>
              <a:solidFill>
                <a:schemeClr val="accent6">
                  <a:lumMod val="75000"/>
                </a:schemeClr>
              </a:solidFill>
            </p:grpSpPr>
            <p:sp>
              <p:nvSpPr>
                <p:cNvPr id="63" name="Block Arc 62"/>
                <p:cNvSpPr/>
                <p:nvPr/>
              </p:nvSpPr>
              <p:spPr>
                <a:xfrm>
                  <a:off x="2971800" y="1790700"/>
                  <a:ext cx="1117600" cy="889000"/>
                </a:xfrm>
                <a:prstGeom prst="blockArc">
                  <a:avLst>
                    <a:gd name="adj1" fmla="val 10800000"/>
                    <a:gd name="adj2" fmla="val 20937347"/>
                    <a:gd name="adj3" fmla="val 6839"/>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latin typeface="Times New Roman"/>
                    <a:cs typeface="Times New Roman"/>
                  </a:endParaRPr>
                </a:p>
              </p:txBody>
            </p:sp>
            <p:sp>
              <p:nvSpPr>
                <p:cNvPr id="64" name="Block Arc 63"/>
                <p:cNvSpPr>
                  <a:spLocks noChangeAspect="1"/>
                </p:cNvSpPr>
                <p:nvPr/>
              </p:nvSpPr>
              <p:spPr>
                <a:xfrm>
                  <a:off x="3187700" y="1930400"/>
                  <a:ext cx="670560" cy="533400"/>
                </a:xfrm>
                <a:prstGeom prst="blockArc">
                  <a:avLst>
                    <a:gd name="adj1" fmla="val 10800000"/>
                    <a:gd name="adj2" fmla="val 21118974"/>
                    <a:gd name="adj3" fmla="val 11642"/>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latin typeface="Times New Roman"/>
                    <a:cs typeface="Times New Roman"/>
                  </a:endParaRPr>
                </a:p>
              </p:txBody>
            </p:sp>
          </p:grpSp>
          <p:grpSp>
            <p:nvGrpSpPr>
              <p:cNvPr id="54" name="Group 53"/>
              <p:cNvGrpSpPr/>
              <p:nvPr/>
            </p:nvGrpSpPr>
            <p:grpSpPr>
              <a:xfrm>
                <a:off x="4838700" y="1117601"/>
                <a:ext cx="362432" cy="847888"/>
                <a:chOff x="4838699" y="1117600"/>
                <a:chExt cx="593027" cy="1299244"/>
              </a:xfrm>
            </p:grpSpPr>
            <p:sp>
              <p:nvSpPr>
                <p:cNvPr id="58" name="Oval 57"/>
                <p:cNvSpPr/>
                <p:nvPr/>
              </p:nvSpPr>
              <p:spPr>
                <a:xfrm>
                  <a:off x="4838699" y="2289845"/>
                  <a:ext cx="593027" cy="126999"/>
                </a:xfrm>
                <a:prstGeom prst="ellips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Times New Roman"/>
                    <a:cs typeface="Times New Roman"/>
                  </a:endParaRPr>
                </a:p>
              </p:txBody>
            </p:sp>
            <p:sp>
              <p:nvSpPr>
                <p:cNvPr id="59" name="Trapezoid 58"/>
                <p:cNvSpPr/>
                <p:nvPr/>
              </p:nvSpPr>
              <p:spPr>
                <a:xfrm>
                  <a:off x="4838699" y="1600199"/>
                  <a:ext cx="593027" cy="753146"/>
                </a:xfrm>
                <a:prstGeom prst="trapezoid">
                  <a:avLst>
                    <a:gd name="adj" fmla="val 28212"/>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Times New Roman"/>
                    <a:cs typeface="Times New Roman"/>
                  </a:endParaRPr>
                </a:p>
              </p:txBody>
            </p:sp>
            <p:sp>
              <p:nvSpPr>
                <p:cNvPr id="60" name="Oval 59"/>
                <p:cNvSpPr/>
                <p:nvPr/>
              </p:nvSpPr>
              <p:spPr>
                <a:xfrm>
                  <a:off x="4994601" y="1549400"/>
                  <a:ext cx="275899" cy="127000"/>
                </a:xfrm>
                <a:prstGeom prst="ellips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Times New Roman"/>
                    <a:cs typeface="Times New Roman"/>
                  </a:endParaRPr>
                </a:p>
              </p:txBody>
            </p:sp>
            <p:cxnSp>
              <p:nvCxnSpPr>
                <p:cNvPr id="61" name="Straight Connector 60"/>
                <p:cNvCxnSpPr/>
                <p:nvPr/>
              </p:nvCxnSpPr>
              <p:spPr>
                <a:xfrm>
                  <a:off x="5132551" y="1117600"/>
                  <a:ext cx="0" cy="488950"/>
                </a:xfrm>
                <a:prstGeom prst="line">
                  <a:avLst/>
                </a:prstGeom>
                <a:ln w="57150" cmpd="sng">
                  <a:solidFill>
                    <a:srgbClr val="008000"/>
                  </a:solidFill>
                </a:ln>
              </p:spPr>
              <p:style>
                <a:lnRef idx="2">
                  <a:schemeClr val="accent1"/>
                </a:lnRef>
                <a:fillRef idx="0">
                  <a:schemeClr val="accent1"/>
                </a:fillRef>
                <a:effectRef idx="1">
                  <a:schemeClr val="accent1"/>
                </a:effectRef>
                <a:fontRef idx="minor">
                  <a:schemeClr val="tx1"/>
                </a:fontRef>
              </p:style>
            </p:cxnSp>
            <p:sp>
              <p:nvSpPr>
                <p:cNvPr id="62" name="Oval 61"/>
                <p:cNvSpPr/>
                <p:nvPr/>
              </p:nvSpPr>
              <p:spPr>
                <a:xfrm>
                  <a:off x="5063971" y="1118870"/>
                  <a:ext cx="137160" cy="137160"/>
                </a:xfrm>
                <a:prstGeom prst="ellips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Times New Roman"/>
                    <a:cs typeface="Times New Roman"/>
                  </a:endParaRPr>
                </a:p>
              </p:txBody>
            </p:sp>
          </p:grpSp>
          <p:grpSp>
            <p:nvGrpSpPr>
              <p:cNvPr id="55" name="Group 54"/>
              <p:cNvGrpSpPr/>
              <p:nvPr/>
            </p:nvGrpSpPr>
            <p:grpSpPr>
              <a:xfrm rot="5220189">
                <a:off x="4880142" y="1023585"/>
                <a:ext cx="336276" cy="275639"/>
                <a:chOff x="2971800" y="1790700"/>
                <a:chExt cx="1117600" cy="889000"/>
              </a:xfrm>
              <a:solidFill>
                <a:schemeClr val="accent6">
                  <a:lumMod val="75000"/>
                </a:schemeClr>
              </a:solidFill>
            </p:grpSpPr>
            <p:sp>
              <p:nvSpPr>
                <p:cNvPr id="56" name="Block Arc 55"/>
                <p:cNvSpPr/>
                <p:nvPr/>
              </p:nvSpPr>
              <p:spPr>
                <a:xfrm>
                  <a:off x="2971800" y="1790700"/>
                  <a:ext cx="1117600" cy="889000"/>
                </a:xfrm>
                <a:prstGeom prst="blockArc">
                  <a:avLst>
                    <a:gd name="adj1" fmla="val 10800000"/>
                    <a:gd name="adj2" fmla="val 20937347"/>
                    <a:gd name="adj3" fmla="val 6839"/>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latin typeface="Times New Roman"/>
                    <a:cs typeface="Times New Roman"/>
                  </a:endParaRPr>
                </a:p>
              </p:txBody>
            </p:sp>
            <p:sp>
              <p:nvSpPr>
                <p:cNvPr id="57" name="Block Arc 56"/>
                <p:cNvSpPr>
                  <a:spLocks noChangeAspect="1"/>
                </p:cNvSpPr>
                <p:nvPr/>
              </p:nvSpPr>
              <p:spPr>
                <a:xfrm>
                  <a:off x="3187700" y="1930400"/>
                  <a:ext cx="670560" cy="533400"/>
                </a:xfrm>
                <a:prstGeom prst="blockArc">
                  <a:avLst>
                    <a:gd name="adj1" fmla="val 10800000"/>
                    <a:gd name="adj2" fmla="val 21118974"/>
                    <a:gd name="adj3" fmla="val 11642"/>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latin typeface="Times New Roman"/>
                    <a:cs typeface="Times New Roman"/>
                  </a:endParaRPr>
                </a:p>
              </p:txBody>
            </p:sp>
          </p:grpSp>
        </p:grpSp>
        <p:sp>
          <p:nvSpPr>
            <p:cNvPr id="41" name="Oval 40"/>
            <p:cNvSpPr/>
            <p:nvPr/>
          </p:nvSpPr>
          <p:spPr>
            <a:xfrm>
              <a:off x="1165403" y="1931492"/>
              <a:ext cx="2027060" cy="1001922"/>
            </a:xfrm>
            <a:prstGeom prst="ellipse">
              <a:avLst/>
            </a:prstGeom>
            <a:noFill/>
            <a:ln w="28575">
              <a:solidFill>
                <a:srgbClr val="008000"/>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Times New Roman"/>
                <a:cs typeface="Times New Roman"/>
              </a:endParaRPr>
            </a:p>
          </p:txBody>
        </p:sp>
        <p:sp>
          <p:nvSpPr>
            <p:cNvPr id="42" name="Oval 41"/>
            <p:cNvSpPr/>
            <p:nvPr/>
          </p:nvSpPr>
          <p:spPr>
            <a:xfrm>
              <a:off x="707144" y="1354923"/>
              <a:ext cx="5846056" cy="1931116"/>
            </a:xfrm>
            <a:prstGeom prst="ellipse">
              <a:avLst/>
            </a:prstGeom>
            <a:noFill/>
            <a:ln w="28575">
              <a:solidFill>
                <a:srgbClr val="0070C0"/>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Times New Roman"/>
                <a:cs typeface="Times New Roman"/>
              </a:endParaRPr>
            </a:p>
          </p:txBody>
        </p:sp>
        <p:pic>
          <p:nvPicPr>
            <p:cNvPr id="43" name="Picture 42"/>
            <p:cNvPicPr>
              <a:picLocks noChangeAspect="1"/>
            </p:cNvPicPr>
            <p:nvPr/>
          </p:nvPicPr>
          <p:blipFill>
            <a:blip r:embed="rId4"/>
            <a:stretch>
              <a:fillRect/>
            </a:stretch>
          </p:blipFill>
          <p:spPr>
            <a:xfrm>
              <a:off x="4544245" y="824281"/>
              <a:ext cx="813513" cy="1591655"/>
            </a:xfrm>
            <a:prstGeom prst="rect">
              <a:avLst/>
            </a:prstGeom>
          </p:spPr>
        </p:pic>
        <p:cxnSp>
          <p:nvCxnSpPr>
            <p:cNvPr id="44" name="Straight Connector 141"/>
            <p:cNvCxnSpPr/>
            <p:nvPr/>
          </p:nvCxnSpPr>
          <p:spPr>
            <a:xfrm>
              <a:off x="2411463" y="2646255"/>
              <a:ext cx="2858350" cy="0"/>
            </a:xfrm>
            <a:prstGeom prst="straightConnector1">
              <a:avLst/>
            </a:prstGeom>
            <a:ln w="57150" cmpd="sng">
              <a:solidFill>
                <a:schemeClr val="tx1"/>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1607692" y="3095411"/>
              <a:ext cx="2711805" cy="1072496"/>
            </a:xfrm>
            <a:prstGeom prst="rect">
              <a:avLst/>
            </a:prstGeom>
            <a:noFill/>
          </p:spPr>
          <p:txBody>
            <a:bodyPr wrap="none" rtlCol="0">
              <a:spAutoFit/>
            </a:bodyPr>
            <a:lstStyle/>
            <a:p>
              <a:pPr algn="ctr"/>
              <a:r>
                <a:rPr lang="en-US" sz="2400" dirty="0" smtClean="0">
                  <a:latin typeface="Times New Roman"/>
                  <a:cs typeface="Times New Roman"/>
                </a:rPr>
                <a:t>Out of coverage</a:t>
              </a:r>
            </a:p>
            <a:p>
              <a:pPr algn="ctr"/>
              <a:r>
                <a:rPr lang="en-US" sz="2400" dirty="0" smtClean="0">
                  <a:latin typeface="Times New Roman"/>
                  <a:cs typeface="Times New Roman"/>
                </a:rPr>
                <a:t>RRC released</a:t>
              </a:r>
              <a:endParaRPr lang="en-US" sz="2400" dirty="0">
                <a:latin typeface="Times New Roman"/>
                <a:cs typeface="Times New Roman"/>
              </a:endParaRPr>
            </a:p>
          </p:txBody>
        </p:sp>
        <p:sp>
          <p:nvSpPr>
            <p:cNvPr id="46" name="TextBox 45"/>
            <p:cNvSpPr txBox="1"/>
            <p:nvPr/>
          </p:nvSpPr>
          <p:spPr>
            <a:xfrm>
              <a:off x="2530565" y="597474"/>
              <a:ext cx="2490334" cy="1549160"/>
            </a:xfrm>
            <a:prstGeom prst="rect">
              <a:avLst/>
            </a:prstGeom>
            <a:noFill/>
          </p:spPr>
          <p:txBody>
            <a:bodyPr wrap="square" rtlCol="0">
              <a:spAutoFit/>
            </a:bodyPr>
            <a:lstStyle/>
            <a:p>
              <a:pPr algn="ctr"/>
              <a:r>
                <a:rPr lang="en-US" sz="2400" dirty="0" smtClean="0">
                  <a:latin typeface="Times New Roman"/>
                  <a:cs typeface="Times New Roman"/>
                </a:rPr>
                <a:t>Re-establish connection w/</a:t>
              </a:r>
              <a:r>
                <a:rPr lang="en-US" sz="2400" dirty="0" err="1" smtClean="0">
                  <a:latin typeface="Times New Roman"/>
                  <a:cs typeface="Times New Roman"/>
                </a:rPr>
                <a:t>Macrocell</a:t>
              </a:r>
              <a:endParaRPr lang="en-US" sz="2400" dirty="0">
                <a:latin typeface="Times New Roman"/>
                <a:cs typeface="Times New Roman"/>
              </a:endParaRPr>
            </a:p>
          </p:txBody>
        </p:sp>
        <p:pic>
          <p:nvPicPr>
            <p:cNvPr id="47" name="Picture 46"/>
            <p:cNvPicPr>
              <a:picLocks noChangeAspect="1"/>
            </p:cNvPicPr>
            <p:nvPr/>
          </p:nvPicPr>
          <p:blipFill>
            <a:blip r:embed="rId5"/>
            <a:stretch>
              <a:fillRect/>
            </a:stretch>
          </p:blipFill>
          <p:spPr>
            <a:xfrm>
              <a:off x="1715076" y="2576980"/>
              <a:ext cx="589022" cy="413195"/>
            </a:xfrm>
            <a:prstGeom prst="rect">
              <a:avLst/>
            </a:prstGeom>
          </p:spPr>
        </p:pic>
        <p:cxnSp>
          <p:nvCxnSpPr>
            <p:cNvPr id="48" name="Straight Connector 141"/>
            <p:cNvCxnSpPr/>
            <p:nvPr/>
          </p:nvCxnSpPr>
          <p:spPr>
            <a:xfrm flipV="1">
              <a:off x="3116802" y="2645887"/>
              <a:ext cx="0" cy="693754"/>
            </a:xfrm>
            <a:prstGeom prst="straightConnector1">
              <a:avLst/>
            </a:prstGeom>
            <a:ln w="12700" cmpd="sng">
              <a:solidFill>
                <a:srgbClr val="FF0000"/>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9" name="Straight Connector 141"/>
            <p:cNvCxnSpPr/>
            <p:nvPr/>
          </p:nvCxnSpPr>
          <p:spPr>
            <a:xfrm>
              <a:off x="4034018" y="2025136"/>
              <a:ext cx="0" cy="620751"/>
            </a:xfrm>
            <a:prstGeom prst="straightConnector1">
              <a:avLst/>
            </a:prstGeom>
            <a:ln w="12700" cmpd="sng">
              <a:solidFill>
                <a:srgbClr val="FF0000"/>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0" name="Straight Connector 141"/>
            <p:cNvCxnSpPr/>
            <p:nvPr/>
          </p:nvCxnSpPr>
          <p:spPr>
            <a:xfrm>
              <a:off x="3988115" y="2795965"/>
              <a:ext cx="586732" cy="259242"/>
            </a:xfrm>
            <a:prstGeom prst="straightConnector1">
              <a:avLst/>
            </a:prstGeom>
            <a:ln w="28575" cmpd="sng">
              <a:solidFill>
                <a:srgbClr val="FF0000"/>
              </a:solidFill>
              <a:prstDash val="sysDash"/>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a:off x="4574847" y="2824374"/>
              <a:ext cx="2683691" cy="595831"/>
            </a:xfrm>
            <a:prstGeom prst="rect">
              <a:avLst/>
            </a:prstGeom>
            <a:noFill/>
            <a:ln w="28575" cmpd="sng">
              <a:noFill/>
              <a:prstDash val="sysDash"/>
            </a:ln>
          </p:spPr>
          <p:txBody>
            <a:bodyPr wrap="square" rtlCol="0">
              <a:spAutoFit/>
            </a:bodyPr>
            <a:lstStyle/>
            <a:p>
              <a:pPr algn="ctr"/>
              <a:r>
                <a:rPr lang="en-US" sz="2400" dirty="0" smtClean="0">
                  <a:solidFill>
                    <a:srgbClr val="FF0000"/>
                  </a:solidFill>
                  <a:latin typeface="Times New Roman"/>
                  <a:cs typeface="Times New Roman"/>
                </a:rPr>
                <a:t>SUSPENSION</a:t>
              </a:r>
              <a:endParaRPr lang="en-US" sz="2400" dirty="0">
                <a:solidFill>
                  <a:srgbClr val="FF0000"/>
                </a:solidFill>
                <a:latin typeface="Times New Roman"/>
                <a:cs typeface="Times New Roman"/>
              </a:endParaRPr>
            </a:p>
          </p:txBody>
        </p:sp>
        <p:sp>
          <p:nvSpPr>
            <p:cNvPr id="52" name="Rectangle 51"/>
            <p:cNvSpPr/>
            <p:nvPr/>
          </p:nvSpPr>
          <p:spPr>
            <a:xfrm>
              <a:off x="3146560" y="2465911"/>
              <a:ext cx="841555" cy="345353"/>
            </a:xfrm>
            <a:prstGeom prst="rect">
              <a:avLst/>
            </a:prstGeom>
            <a:pattFill prst="openDmnd">
              <a:fgClr>
                <a:srgbClr val="FF0000"/>
              </a:fgClr>
              <a:bgClr>
                <a:prstClr val="white"/>
              </a:bgClr>
            </a:pattFill>
            <a:ln w="28575"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1" dirty="0">
                <a:solidFill>
                  <a:schemeClr val="bg1"/>
                </a:solidFill>
                <a:latin typeface="Times New Roman"/>
                <a:cs typeface="Times New Roman"/>
              </a:endParaRPr>
            </a:p>
          </p:txBody>
        </p:sp>
      </p:grpSp>
    </p:spTree>
    <p:extLst>
      <p:ext uri="{BB962C8B-B14F-4D97-AF65-F5344CB8AC3E}">
        <p14:creationId xmlns:p14="http://schemas.microsoft.com/office/powerpoint/2010/main" val="181178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14"/>
                                        </p:tgtEl>
                                        <p:attrNameLst>
                                          <p:attrName>style.opacity</p:attrName>
                                        </p:attrNameLst>
                                      </p:cBhvr>
                                      <p:to>
                                        <p:strVal val="0.5"/>
                                      </p:to>
                                    </p:set>
                                    <p:animEffect filter="image" prLst="opacity: 0.5">
                                      <p:cBhvr rctx="IE">
                                        <p:cTn id="7" dur="indefinite"/>
                                        <p:tgtEl>
                                          <p:spTgt spid="14"/>
                                        </p:tgtEl>
                                      </p:cBhvr>
                                    </p:animEffect>
                                  </p:childTnLst>
                                </p:cTn>
                              </p:par>
                              <p:par>
                                <p:cTn id="8" presetID="9" presetClass="emph" presetSubtype="0" nodeType="withEffect">
                                  <p:stCondLst>
                                    <p:cond delay="0"/>
                                  </p:stCondLst>
                                  <p:childTnLst>
                                    <p:set>
                                      <p:cBhvr rctx="PPT">
                                        <p:cTn id="9" dur="indefinite"/>
                                        <p:tgtEl>
                                          <p:spTgt spid="15"/>
                                        </p:tgtEl>
                                        <p:attrNameLst>
                                          <p:attrName>style.opacity</p:attrName>
                                        </p:attrNameLst>
                                      </p:cBhvr>
                                      <p:to>
                                        <p:strVal val="0.5"/>
                                      </p:to>
                                    </p:set>
                                    <p:animEffect filter="image" prLst="opacity: 0.5">
                                      <p:cBhvr rctx="IE">
                                        <p:cTn id="10" dur="indefinite"/>
                                        <p:tgtEl>
                                          <p:spTgt spid="15"/>
                                        </p:tgtEl>
                                      </p:cBhvr>
                                    </p:animEffec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Ugly: Data suspension</a:t>
            </a:r>
            <a:endParaRPr lang="en-US" dirty="0"/>
          </a:p>
        </p:txBody>
      </p:sp>
      <p:sp>
        <p:nvSpPr>
          <p:cNvPr id="6" name="Slide Number Placeholder 5"/>
          <p:cNvSpPr>
            <a:spLocks noGrp="1"/>
          </p:cNvSpPr>
          <p:nvPr>
            <p:ph type="sldNum" sz="quarter" idx="12"/>
          </p:nvPr>
        </p:nvSpPr>
        <p:spPr/>
        <p:txBody>
          <a:bodyPr/>
          <a:lstStyle/>
          <a:p>
            <a:fld id="{0F6C4781-F3DB-C940-BBAA-047D1A0B2CAE}" type="slidenum">
              <a:rPr lang="en-US" smtClean="0"/>
              <a:t>27</a:t>
            </a:fld>
            <a:endParaRPr lang="en-US"/>
          </a:p>
        </p:txBody>
      </p:sp>
      <p:pic>
        <p:nvPicPr>
          <p:cNvPr id="7" name="Picture 6"/>
          <p:cNvPicPr>
            <a:picLocks noChangeAspect="1"/>
          </p:cNvPicPr>
          <p:nvPr/>
        </p:nvPicPr>
        <p:blipFill>
          <a:blip r:embed="rId3"/>
          <a:stretch>
            <a:fillRect/>
          </a:stretch>
        </p:blipFill>
        <p:spPr>
          <a:xfrm>
            <a:off x="0" y="1202267"/>
            <a:ext cx="9144000" cy="5090474"/>
          </a:xfrm>
          <a:prstGeom prst="rect">
            <a:avLst/>
          </a:prstGeom>
        </p:spPr>
      </p:pic>
      <p:sp>
        <p:nvSpPr>
          <p:cNvPr id="9" name="TextBox 8"/>
          <p:cNvSpPr txBox="1"/>
          <p:nvPr/>
        </p:nvSpPr>
        <p:spPr>
          <a:xfrm>
            <a:off x="958544" y="1137317"/>
            <a:ext cx="2963312" cy="369332"/>
          </a:xfrm>
          <a:prstGeom prst="rect">
            <a:avLst/>
          </a:prstGeom>
          <a:noFill/>
        </p:spPr>
        <p:txBody>
          <a:bodyPr wrap="none" rtlCol="0">
            <a:spAutoFit/>
          </a:bodyPr>
          <a:lstStyle/>
          <a:p>
            <a:r>
              <a:rPr lang="en-US" dirty="0" smtClean="0"/>
              <a:t>1Mbps UDP during walking</a:t>
            </a:r>
            <a:endParaRPr lang="en-US" dirty="0"/>
          </a:p>
        </p:txBody>
      </p:sp>
      <p:sp>
        <p:nvSpPr>
          <p:cNvPr id="10" name="Oval 9"/>
          <p:cNvSpPr/>
          <p:nvPr/>
        </p:nvSpPr>
        <p:spPr>
          <a:xfrm>
            <a:off x="2572373" y="2369193"/>
            <a:ext cx="1590261" cy="772426"/>
          </a:xfrm>
          <a:prstGeom prst="ellipse">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1524000" y="2927355"/>
            <a:ext cx="2638634" cy="1335719"/>
          </a:xfrm>
          <a:prstGeom prst="ellipse">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2572373" y="4388701"/>
            <a:ext cx="2529713" cy="1335719"/>
          </a:xfrm>
          <a:prstGeom prst="ellipse">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5102086" y="4386992"/>
            <a:ext cx="2337147" cy="1335719"/>
          </a:xfrm>
          <a:prstGeom prst="ellipse">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0722" y="117929"/>
            <a:ext cx="734666" cy="734666"/>
          </a:xfrm>
          <a:prstGeom prst="rect">
            <a:avLst/>
          </a:prstGeom>
        </p:spPr>
      </p:pic>
    </p:spTree>
    <p:extLst>
      <p:ext uri="{BB962C8B-B14F-4D97-AF65-F5344CB8AC3E}">
        <p14:creationId xmlns:p14="http://schemas.microsoft.com/office/powerpoint/2010/main" val="18614575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Ugly: Data suspension</a:t>
            </a:r>
          </a:p>
        </p:txBody>
      </p:sp>
      <p:sp>
        <p:nvSpPr>
          <p:cNvPr id="6" name="Slide Number Placeholder 5"/>
          <p:cNvSpPr>
            <a:spLocks noGrp="1"/>
          </p:cNvSpPr>
          <p:nvPr>
            <p:ph type="sldNum" sz="quarter" idx="12"/>
          </p:nvPr>
        </p:nvSpPr>
        <p:spPr/>
        <p:txBody>
          <a:bodyPr/>
          <a:lstStyle/>
          <a:p>
            <a:fld id="{0F6C4781-F3DB-C940-BBAA-047D1A0B2CAE}" type="slidenum">
              <a:rPr lang="en-US" smtClean="0"/>
              <a:t>28</a:t>
            </a:fld>
            <a:endParaRPr lang="en-US"/>
          </a:p>
        </p:txBody>
      </p:sp>
      <p:pic>
        <p:nvPicPr>
          <p:cNvPr id="7" name="Picture 3" descr="E:\Dropbox\HetNet-Charging\paper\gnuplot_scripts\throughput_onesuspension.eps"/>
          <p:cNvPicPr>
            <a:picLocks noChangeAspect="1" noChangeArrowheads="1"/>
          </p:cNvPicPr>
          <p:nvPr/>
        </p:nvPicPr>
        <p:blipFill>
          <a:blip r:embed="rId3"/>
          <a:srcRect/>
          <a:stretch>
            <a:fillRect/>
          </a:stretch>
        </p:blipFill>
        <p:spPr bwMode="auto">
          <a:xfrm>
            <a:off x="607488" y="1760525"/>
            <a:ext cx="7900988" cy="2257425"/>
          </a:xfrm>
          <a:prstGeom prst="rect">
            <a:avLst/>
          </a:prstGeom>
          <a:noFill/>
        </p:spPr>
      </p:pic>
      <p:cxnSp>
        <p:nvCxnSpPr>
          <p:cNvPr id="8" name="直接箭头连接符 25"/>
          <p:cNvCxnSpPr/>
          <p:nvPr/>
        </p:nvCxnSpPr>
        <p:spPr>
          <a:xfrm>
            <a:off x="3727466" y="2033395"/>
            <a:ext cx="0" cy="1367996"/>
          </a:xfrm>
          <a:prstGeom prst="straightConnector1">
            <a:avLst/>
          </a:prstGeom>
          <a:ln>
            <a:solidFill>
              <a:srgbClr val="FF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9" name="直接箭头连接符 25"/>
          <p:cNvCxnSpPr/>
          <p:nvPr/>
        </p:nvCxnSpPr>
        <p:spPr>
          <a:xfrm>
            <a:off x="4258917" y="3007691"/>
            <a:ext cx="0" cy="497272"/>
          </a:xfrm>
          <a:prstGeom prst="straightConnector1">
            <a:avLst/>
          </a:prstGeom>
          <a:ln>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0" name="Rectangle 84"/>
          <p:cNvSpPr/>
          <p:nvPr/>
        </p:nvSpPr>
        <p:spPr>
          <a:xfrm>
            <a:off x="3982585" y="2903107"/>
            <a:ext cx="872355" cy="369332"/>
          </a:xfrm>
          <a:prstGeom prst="rect">
            <a:avLst/>
          </a:prstGeom>
        </p:spPr>
        <p:txBody>
          <a:bodyPr wrap="none">
            <a:spAutoFit/>
          </a:bodyPr>
          <a:lstStyle/>
          <a:p>
            <a:pPr algn="ctr"/>
            <a:r>
              <a:rPr lang="en-US" dirty="0" smtClean="0">
                <a:solidFill>
                  <a:srgbClr val="0070C0"/>
                </a:solidFill>
                <a:latin typeface="Arial"/>
                <a:cs typeface="Arial"/>
                <a:sym typeface="Wingdings"/>
              </a:rPr>
              <a:t>F  M</a:t>
            </a:r>
            <a:endParaRPr lang="en-US" dirty="0">
              <a:solidFill>
                <a:srgbClr val="0070C0"/>
              </a:solidFill>
              <a:latin typeface="Arial"/>
              <a:cs typeface="Arial"/>
            </a:endParaRPr>
          </a:p>
        </p:txBody>
      </p:sp>
      <p:cxnSp>
        <p:nvCxnSpPr>
          <p:cNvPr id="11" name="直接箭头连接符 25"/>
          <p:cNvCxnSpPr/>
          <p:nvPr/>
        </p:nvCxnSpPr>
        <p:spPr>
          <a:xfrm flipV="1">
            <a:off x="4382742" y="2044464"/>
            <a:ext cx="0" cy="506027"/>
          </a:xfrm>
          <a:prstGeom prst="straightConnector1">
            <a:avLst/>
          </a:prstGeom>
          <a:ln>
            <a:solidFill>
              <a:srgbClr val="FF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12" name="Rectangle 87"/>
          <p:cNvSpPr/>
          <p:nvPr/>
        </p:nvSpPr>
        <p:spPr>
          <a:xfrm>
            <a:off x="4165201" y="1395307"/>
            <a:ext cx="1027545" cy="612688"/>
          </a:xfrm>
          <a:prstGeom prst="rect">
            <a:avLst/>
          </a:prstGeom>
        </p:spPr>
        <p:txBody>
          <a:bodyPr wrap="none">
            <a:spAutoFit/>
          </a:bodyPr>
          <a:lstStyle/>
          <a:p>
            <a:pPr algn="ctr"/>
            <a:r>
              <a:rPr lang="en-US" dirty="0" smtClean="0">
                <a:solidFill>
                  <a:srgbClr val="FF0000"/>
                </a:solidFill>
                <a:latin typeface="Arial"/>
                <a:cs typeface="Arial"/>
              </a:rPr>
              <a:t>Location </a:t>
            </a:r>
          </a:p>
          <a:p>
            <a:pPr algn="ctr"/>
            <a:r>
              <a:rPr lang="en-US" dirty="0" smtClean="0">
                <a:solidFill>
                  <a:srgbClr val="FF0000"/>
                </a:solidFill>
                <a:latin typeface="Arial"/>
                <a:cs typeface="Arial"/>
              </a:rPr>
              <a:t>update</a:t>
            </a:r>
            <a:endParaRPr lang="en-US" dirty="0">
              <a:solidFill>
                <a:srgbClr val="FF0000"/>
              </a:solidFill>
              <a:latin typeface="Arial"/>
              <a:cs typeface="Arial"/>
            </a:endParaRPr>
          </a:p>
        </p:txBody>
      </p:sp>
      <p:cxnSp>
        <p:nvCxnSpPr>
          <p:cNvPr id="13" name="直接箭头连接符 25"/>
          <p:cNvCxnSpPr/>
          <p:nvPr/>
        </p:nvCxnSpPr>
        <p:spPr>
          <a:xfrm flipV="1">
            <a:off x="5058764" y="2034510"/>
            <a:ext cx="0" cy="515981"/>
          </a:xfrm>
          <a:prstGeom prst="straightConnector1">
            <a:avLst/>
          </a:prstGeom>
          <a:ln>
            <a:solidFill>
              <a:srgbClr val="FF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14" name="直接箭头连接符 25"/>
          <p:cNvCxnSpPr/>
          <p:nvPr/>
        </p:nvCxnSpPr>
        <p:spPr>
          <a:xfrm flipV="1">
            <a:off x="4714659" y="2034510"/>
            <a:ext cx="0" cy="515981"/>
          </a:xfrm>
          <a:prstGeom prst="straightConnector1">
            <a:avLst/>
          </a:prstGeom>
          <a:ln>
            <a:solidFill>
              <a:srgbClr val="FF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15" name="Rectangle 105"/>
          <p:cNvSpPr/>
          <p:nvPr/>
        </p:nvSpPr>
        <p:spPr>
          <a:xfrm>
            <a:off x="5142929" y="1409123"/>
            <a:ext cx="1454244" cy="646331"/>
          </a:xfrm>
          <a:prstGeom prst="rect">
            <a:avLst/>
          </a:prstGeom>
        </p:spPr>
        <p:txBody>
          <a:bodyPr wrap="none">
            <a:spAutoFit/>
          </a:bodyPr>
          <a:lstStyle/>
          <a:p>
            <a:pPr algn="ctr"/>
            <a:r>
              <a:rPr lang="en-US" dirty="0" smtClean="0">
                <a:solidFill>
                  <a:srgbClr val="FF0000"/>
                </a:solidFill>
                <a:latin typeface="Arial"/>
                <a:cs typeface="Arial"/>
              </a:rPr>
              <a:t>(Data) RRC </a:t>
            </a:r>
          </a:p>
          <a:p>
            <a:pPr algn="ctr"/>
            <a:r>
              <a:rPr lang="en-US" dirty="0" smtClean="0">
                <a:solidFill>
                  <a:srgbClr val="FF0000"/>
                </a:solidFill>
                <a:latin typeface="Arial"/>
                <a:cs typeface="Arial"/>
              </a:rPr>
              <a:t>Setup</a:t>
            </a:r>
            <a:endParaRPr lang="en-US" dirty="0">
              <a:solidFill>
                <a:srgbClr val="FF0000"/>
              </a:solidFill>
              <a:latin typeface="Arial"/>
              <a:cs typeface="Arial"/>
            </a:endParaRPr>
          </a:p>
        </p:txBody>
      </p:sp>
      <p:sp>
        <p:nvSpPr>
          <p:cNvPr id="16" name="Rectangle 81"/>
          <p:cNvSpPr/>
          <p:nvPr/>
        </p:nvSpPr>
        <p:spPr>
          <a:xfrm>
            <a:off x="2773322" y="1434522"/>
            <a:ext cx="1454244" cy="646331"/>
          </a:xfrm>
          <a:prstGeom prst="rect">
            <a:avLst/>
          </a:prstGeom>
        </p:spPr>
        <p:txBody>
          <a:bodyPr wrap="none">
            <a:spAutoFit/>
          </a:bodyPr>
          <a:lstStyle/>
          <a:p>
            <a:pPr algn="ctr"/>
            <a:r>
              <a:rPr lang="en-US" dirty="0" smtClean="0">
                <a:solidFill>
                  <a:srgbClr val="FF0000"/>
                </a:solidFill>
                <a:latin typeface="Arial"/>
                <a:cs typeface="Arial"/>
              </a:rPr>
              <a:t>(Data) RRC </a:t>
            </a:r>
            <a:endParaRPr lang="en-US" dirty="0">
              <a:solidFill>
                <a:srgbClr val="FF0000"/>
              </a:solidFill>
              <a:latin typeface="Arial"/>
              <a:cs typeface="Arial"/>
            </a:endParaRPr>
          </a:p>
          <a:p>
            <a:pPr algn="ctr"/>
            <a:r>
              <a:rPr lang="en-US" dirty="0" smtClean="0">
                <a:solidFill>
                  <a:srgbClr val="FF0000"/>
                </a:solidFill>
                <a:latin typeface="Arial"/>
                <a:cs typeface="Arial"/>
              </a:rPr>
              <a:t>Release</a:t>
            </a:r>
            <a:endParaRPr lang="en-US" dirty="0">
              <a:solidFill>
                <a:srgbClr val="FF0000"/>
              </a:solidFill>
              <a:latin typeface="Arial"/>
              <a:cs typeface="Arial"/>
            </a:endParaRPr>
          </a:p>
        </p:txBody>
      </p:sp>
      <p:cxnSp>
        <p:nvCxnSpPr>
          <p:cNvPr id="17" name="直接箭头连接符 25"/>
          <p:cNvCxnSpPr/>
          <p:nvPr/>
        </p:nvCxnSpPr>
        <p:spPr>
          <a:xfrm flipH="1">
            <a:off x="3727466" y="2962178"/>
            <a:ext cx="1704267" cy="0"/>
          </a:xfrm>
          <a:prstGeom prst="straightConnector1">
            <a:avLst/>
          </a:prstGeom>
          <a:ln w="19050" cmpd="sng">
            <a:solidFill>
              <a:srgbClr val="FF0000"/>
            </a:solidFill>
            <a:prstDash val="solid"/>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8" name="Rectangle 155"/>
          <p:cNvSpPr/>
          <p:nvPr/>
        </p:nvSpPr>
        <p:spPr>
          <a:xfrm>
            <a:off x="3667446" y="2573280"/>
            <a:ext cx="1891225" cy="369332"/>
          </a:xfrm>
          <a:prstGeom prst="rect">
            <a:avLst/>
          </a:prstGeom>
          <a:noFill/>
        </p:spPr>
        <p:txBody>
          <a:bodyPr wrap="square">
            <a:spAutoFit/>
          </a:bodyPr>
          <a:lstStyle/>
          <a:p>
            <a:r>
              <a:rPr lang="en-US" dirty="0" smtClean="0">
                <a:solidFill>
                  <a:srgbClr val="FF0000"/>
                </a:solidFill>
                <a:latin typeface="Arial"/>
                <a:cs typeface="Arial"/>
                <a:sym typeface="Wingdings"/>
              </a:rPr>
              <a:t>Suspension time</a:t>
            </a:r>
            <a:endParaRPr lang="en-US" dirty="0">
              <a:solidFill>
                <a:srgbClr val="FF0000"/>
              </a:solidFill>
            </a:endParaRPr>
          </a:p>
        </p:txBody>
      </p:sp>
      <p:cxnSp>
        <p:nvCxnSpPr>
          <p:cNvPr id="19" name="直接箭头连接符 25"/>
          <p:cNvCxnSpPr/>
          <p:nvPr/>
        </p:nvCxnSpPr>
        <p:spPr>
          <a:xfrm>
            <a:off x="5431733" y="2021811"/>
            <a:ext cx="0" cy="1367996"/>
          </a:xfrm>
          <a:prstGeom prst="straightConnector1">
            <a:avLst/>
          </a:prstGeom>
          <a:ln>
            <a:solidFill>
              <a:srgbClr val="FF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pic>
        <p:nvPicPr>
          <p:cNvPr id="20" name="Picture 5" descr="E:\Dropbox\HetNet-Charging\paper\gnuplot_scripts\throughput_dataimpact.eps"/>
          <p:cNvPicPr>
            <a:picLocks noChangeAspect="1" noChangeArrowheads="1"/>
          </p:cNvPicPr>
          <p:nvPr/>
        </p:nvPicPr>
        <p:blipFill>
          <a:blip r:embed="rId4"/>
          <a:srcRect/>
          <a:stretch>
            <a:fillRect/>
          </a:stretch>
        </p:blipFill>
        <p:spPr bwMode="auto">
          <a:xfrm>
            <a:off x="584452" y="4216984"/>
            <a:ext cx="7924024" cy="2264007"/>
          </a:xfrm>
          <a:prstGeom prst="rect">
            <a:avLst/>
          </a:prstGeom>
          <a:noFill/>
        </p:spPr>
      </p:pic>
      <p:cxnSp>
        <p:nvCxnSpPr>
          <p:cNvPr id="21" name="直接箭头连接符 25"/>
          <p:cNvCxnSpPr/>
          <p:nvPr/>
        </p:nvCxnSpPr>
        <p:spPr>
          <a:xfrm>
            <a:off x="4991699" y="4540149"/>
            <a:ext cx="0" cy="1243711"/>
          </a:xfrm>
          <a:prstGeom prst="straightConnector1">
            <a:avLst/>
          </a:prstGeom>
          <a:ln>
            <a:solidFill>
              <a:srgbClr val="FF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22" name="Rectangle 81"/>
          <p:cNvSpPr/>
          <p:nvPr/>
        </p:nvSpPr>
        <p:spPr>
          <a:xfrm>
            <a:off x="4264577" y="3893818"/>
            <a:ext cx="1454244" cy="646331"/>
          </a:xfrm>
          <a:prstGeom prst="rect">
            <a:avLst/>
          </a:prstGeom>
        </p:spPr>
        <p:txBody>
          <a:bodyPr wrap="none">
            <a:spAutoFit/>
          </a:bodyPr>
          <a:lstStyle/>
          <a:p>
            <a:pPr algn="ctr"/>
            <a:r>
              <a:rPr lang="en-US" dirty="0" smtClean="0">
                <a:solidFill>
                  <a:srgbClr val="0070C0"/>
                </a:solidFill>
                <a:latin typeface="Arial"/>
                <a:cs typeface="Arial"/>
              </a:rPr>
              <a:t>(Data) RRC </a:t>
            </a:r>
            <a:endParaRPr lang="en-US" dirty="0">
              <a:solidFill>
                <a:srgbClr val="0070C0"/>
              </a:solidFill>
              <a:latin typeface="Arial"/>
              <a:cs typeface="Arial"/>
            </a:endParaRPr>
          </a:p>
          <a:p>
            <a:pPr algn="ctr"/>
            <a:r>
              <a:rPr lang="en-US" dirty="0" smtClean="0">
                <a:solidFill>
                  <a:srgbClr val="0070C0"/>
                </a:solidFill>
                <a:latin typeface="Arial"/>
                <a:cs typeface="Arial"/>
              </a:rPr>
              <a:t>Release</a:t>
            </a:r>
            <a:endParaRPr lang="en-US" dirty="0">
              <a:solidFill>
                <a:srgbClr val="0070C0"/>
              </a:solidFill>
              <a:latin typeface="Arial"/>
              <a:cs typeface="Arial"/>
            </a:endParaRPr>
          </a:p>
        </p:txBody>
      </p:sp>
      <p:cxnSp>
        <p:nvCxnSpPr>
          <p:cNvPr id="23" name="直接箭头连接符 25"/>
          <p:cNvCxnSpPr/>
          <p:nvPr/>
        </p:nvCxnSpPr>
        <p:spPr>
          <a:xfrm>
            <a:off x="5455249" y="5309096"/>
            <a:ext cx="0" cy="484091"/>
          </a:xfrm>
          <a:prstGeom prst="straightConnector1">
            <a:avLst/>
          </a:prstGeom>
          <a:ln>
            <a:solidFill>
              <a:srgbClr val="0070C0"/>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4" name="Rectangle 84"/>
          <p:cNvSpPr/>
          <p:nvPr/>
        </p:nvSpPr>
        <p:spPr>
          <a:xfrm>
            <a:off x="5191724" y="5246174"/>
            <a:ext cx="872317" cy="369332"/>
          </a:xfrm>
          <a:prstGeom prst="rect">
            <a:avLst/>
          </a:prstGeom>
        </p:spPr>
        <p:txBody>
          <a:bodyPr wrap="none">
            <a:spAutoFit/>
          </a:bodyPr>
          <a:lstStyle/>
          <a:p>
            <a:pPr algn="ctr"/>
            <a:r>
              <a:rPr lang="en-US" dirty="0" smtClean="0">
                <a:solidFill>
                  <a:srgbClr val="0070C0"/>
                </a:solidFill>
                <a:latin typeface="Arial"/>
                <a:cs typeface="Arial"/>
                <a:sym typeface="Wingdings"/>
              </a:rPr>
              <a:t>F  M</a:t>
            </a:r>
            <a:endParaRPr lang="en-US" dirty="0">
              <a:solidFill>
                <a:srgbClr val="0070C0"/>
              </a:solidFill>
              <a:latin typeface="Arial"/>
              <a:cs typeface="Arial"/>
            </a:endParaRPr>
          </a:p>
        </p:txBody>
      </p:sp>
      <p:cxnSp>
        <p:nvCxnSpPr>
          <p:cNvPr id="25" name="直接箭头连接符 25"/>
          <p:cNvCxnSpPr/>
          <p:nvPr/>
        </p:nvCxnSpPr>
        <p:spPr>
          <a:xfrm>
            <a:off x="6899874" y="4475483"/>
            <a:ext cx="0" cy="1308376"/>
          </a:xfrm>
          <a:prstGeom prst="straightConnector1">
            <a:avLst/>
          </a:prstGeom>
          <a:ln>
            <a:solidFill>
              <a:srgbClr val="0070C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27" name="直接箭头连接符 25"/>
          <p:cNvCxnSpPr/>
          <p:nvPr/>
        </p:nvCxnSpPr>
        <p:spPr>
          <a:xfrm>
            <a:off x="2388199" y="4567755"/>
            <a:ext cx="0" cy="1216104"/>
          </a:xfrm>
          <a:prstGeom prst="straightConnector1">
            <a:avLst/>
          </a:prstGeom>
          <a:ln>
            <a:solidFill>
              <a:srgbClr val="FF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28" name="Rectangle 155"/>
          <p:cNvSpPr/>
          <p:nvPr/>
        </p:nvSpPr>
        <p:spPr>
          <a:xfrm>
            <a:off x="2740624" y="4589028"/>
            <a:ext cx="1904653" cy="369332"/>
          </a:xfrm>
          <a:prstGeom prst="rect">
            <a:avLst/>
          </a:prstGeom>
          <a:noFill/>
        </p:spPr>
        <p:txBody>
          <a:bodyPr wrap="square">
            <a:spAutoFit/>
          </a:bodyPr>
          <a:lstStyle/>
          <a:p>
            <a:r>
              <a:rPr lang="en-US" dirty="0" smtClean="0">
                <a:solidFill>
                  <a:srgbClr val="FF0000"/>
                </a:solidFill>
                <a:latin typeface="Arial"/>
                <a:cs typeface="Arial"/>
                <a:sym typeface="Wingdings"/>
              </a:rPr>
              <a:t>Slump time</a:t>
            </a:r>
            <a:endParaRPr lang="en-US" dirty="0">
              <a:solidFill>
                <a:srgbClr val="FF0000"/>
              </a:solidFill>
            </a:endParaRPr>
          </a:p>
        </p:txBody>
      </p:sp>
      <p:cxnSp>
        <p:nvCxnSpPr>
          <p:cNvPr id="29" name="直接箭头连接符 25"/>
          <p:cNvCxnSpPr/>
          <p:nvPr/>
        </p:nvCxnSpPr>
        <p:spPr>
          <a:xfrm flipH="1">
            <a:off x="2383334" y="4958360"/>
            <a:ext cx="2608365" cy="0"/>
          </a:xfrm>
          <a:prstGeom prst="straightConnector1">
            <a:avLst/>
          </a:prstGeom>
          <a:ln w="19050" cmpd="sng">
            <a:solidFill>
              <a:srgbClr val="FF0000"/>
            </a:solidFill>
            <a:prstDash val="solid"/>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30" name="Rectangle 155"/>
          <p:cNvSpPr/>
          <p:nvPr/>
        </p:nvSpPr>
        <p:spPr>
          <a:xfrm>
            <a:off x="4999124" y="4935103"/>
            <a:ext cx="1891225" cy="369332"/>
          </a:xfrm>
          <a:prstGeom prst="rect">
            <a:avLst/>
          </a:prstGeom>
          <a:noFill/>
        </p:spPr>
        <p:txBody>
          <a:bodyPr wrap="square">
            <a:spAutoFit/>
          </a:bodyPr>
          <a:lstStyle/>
          <a:p>
            <a:r>
              <a:rPr lang="en-US" dirty="0" smtClean="0">
                <a:solidFill>
                  <a:srgbClr val="0070C0"/>
                </a:solidFill>
                <a:latin typeface="Arial"/>
                <a:cs typeface="Arial"/>
                <a:sym typeface="Wingdings"/>
              </a:rPr>
              <a:t>Suspension time</a:t>
            </a:r>
            <a:endParaRPr lang="en-US" dirty="0">
              <a:solidFill>
                <a:srgbClr val="0070C0"/>
              </a:solidFill>
            </a:endParaRPr>
          </a:p>
        </p:txBody>
      </p:sp>
      <p:cxnSp>
        <p:nvCxnSpPr>
          <p:cNvPr id="31" name="直接箭头连接符 25"/>
          <p:cNvCxnSpPr/>
          <p:nvPr/>
        </p:nvCxnSpPr>
        <p:spPr>
          <a:xfrm flipH="1">
            <a:off x="4991699" y="5277631"/>
            <a:ext cx="1908175" cy="0"/>
          </a:xfrm>
          <a:prstGeom prst="straightConnector1">
            <a:avLst/>
          </a:prstGeom>
          <a:ln w="19050" cmpd="sng">
            <a:solidFill>
              <a:schemeClr val="tx1"/>
            </a:solidFill>
            <a:prstDash val="solid"/>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32" name="直接箭头连接符 25"/>
          <p:cNvCxnSpPr/>
          <p:nvPr/>
        </p:nvCxnSpPr>
        <p:spPr>
          <a:xfrm flipV="1">
            <a:off x="5743366" y="4485437"/>
            <a:ext cx="0" cy="506027"/>
          </a:xfrm>
          <a:prstGeom prst="straightConnector1">
            <a:avLst/>
          </a:prstGeom>
          <a:ln>
            <a:solidFill>
              <a:srgbClr val="0070C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33" name="直接箭头连接符 25"/>
          <p:cNvCxnSpPr/>
          <p:nvPr/>
        </p:nvCxnSpPr>
        <p:spPr>
          <a:xfrm flipV="1">
            <a:off x="6419388" y="4475483"/>
            <a:ext cx="0" cy="515981"/>
          </a:xfrm>
          <a:prstGeom prst="straightConnector1">
            <a:avLst/>
          </a:prstGeom>
          <a:ln>
            <a:solidFill>
              <a:srgbClr val="0070C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34" name="直接箭头连接符 25"/>
          <p:cNvCxnSpPr/>
          <p:nvPr/>
        </p:nvCxnSpPr>
        <p:spPr>
          <a:xfrm flipV="1">
            <a:off x="6075283" y="4475483"/>
            <a:ext cx="0" cy="515981"/>
          </a:xfrm>
          <a:prstGeom prst="straightConnector1">
            <a:avLst/>
          </a:prstGeom>
          <a:ln>
            <a:solidFill>
              <a:srgbClr val="0070C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457200" y="1018211"/>
            <a:ext cx="2963312" cy="369332"/>
          </a:xfrm>
          <a:prstGeom prst="rect">
            <a:avLst/>
          </a:prstGeom>
          <a:noFill/>
        </p:spPr>
        <p:txBody>
          <a:bodyPr wrap="none" rtlCol="0">
            <a:spAutoFit/>
          </a:bodyPr>
          <a:lstStyle/>
          <a:p>
            <a:r>
              <a:rPr lang="en-US" dirty="0" smtClean="0"/>
              <a:t>1Mbps UDP during walking</a:t>
            </a:r>
            <a:endParaRPr lang="en-US" dirty="0"/>
          </a:p>
        </p:txBody>
      </p:sp>
      <p:sp>
        <p:nvSpPr>
          <p:cNvPr id="37" name="Oval 36"/>
          <p:cNvSpPr/>
          <p:nvPr/>
        </p:nvSpPr>
        <p:spPr>
          <a:xfrm>
            <a:off x="2383334" y="5086241"/>
            <a:ext cx="2638634" cy="1335719"/>
          </a:xfrm>
          <a:prstGeom prst="ellipse">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TextBox 37"/>
          <p:cNvSpPr txBox="1"/>
          <p:nvPr/>
        </p:nvSpPr>
        <p:spPr>
          <a:xfrm>
            <a:off x="2834619" y="5181286"/>
            <a:ext cx="1832553" cy="646331"/>
          </a:xfrm>
          <a:prstGeom prst="rect">
            <a:avLst/>
          </a:prstGeom>
          <a:noFill/>
        </p:spPr>
        <p:txBody>
          <a:bodyPr wrap="none" rtlCol="0">
            <a:spAutoFit/>
          </a:bodyPr>
          <a:lstStyle/>
          <a:p>
            <a:r>
              <a:rPr lang="en-US" smtClean="0">
                <a:solidFill>
                  <a:srgbClr val="FF0000"/>
                </a:solidFill>
              </a:rPr>
              <a:t>Throughput:</a:t>
            </a:r>
          </a:p>
          <a:p>
            <a:r>
              <a:rPr lang="en-US" dirty="0" smtClean="0">
                <a:solidFill>
                  <a:srgbClr val="FF0000"/>
                </a:solidFill>
              </a:rPr>
              <a:t>23.2~ 87.5 kbps</a:t>
            </a:r>
            <a:endParaRPr lang="en-US" dirty="0">
              <a:solidFill>
                <a:srgbClr val="FF0000"/>
              </a:solidFill>
            </a:endParaRPr>
          </a:p>
        </p:txBody>
      </p:sp>
      <p:pic>
        <p:nvPicPr>
          <p:cNvPr id="39" name="Picture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41143" y="117929"/>
            <a:ext cx="734666" cy="734666"/>
          </a:xfrm>
          <a:prstGeom prst="rect">
            <a:avLst/>
          </a:prstGeom>
        </p:spPr>
      </p:pic>
    </p:spTree>
    <p:extLst>
      <p:ext uri="{BB962C8B-B14F-4D97-AF65-F5344CB8AC3E}">
        <p14:creationId xmlns:p14="http://schemas.microsoft.com/office/powerpoint/2010/main" val="2989226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childTnLst>
                          </p:cTn>
                        </p:par>
                        <p:par>
                          <p:cTn id="59" fill="hold">
                            <p:stCondLst>
                              <p:cond delay="0"/>
                            </p:stCondLst>
                            <p:childTnLst>
                              <p:par>
                                <p:cTn id="60" presetID="1" presetClass="entr" presetSubtype="0" fill="hold" grpId="0" nodeType="afterEffect">
                                  <p:stCondLst>
                                    <p:cond delay="0"/>
                                  </p:stCondLst>
                                  <p:childTnLst>
                                    <p:set>
                                      <p:cBhvr>
                                        <p:cTn id="61" dur="1" fill="hold">
                                          <p:stCondLst>
                                            <p:cond delay="0"/>
                                          </p:stCondLst>
                                        </p:cTn>
                                        <p:tgtEl>
                                          <p:spTgt spid="37"/>
                                        </p:tgtEl>
                                        <p:attrNameLst>
                                          <p:attrName>style.visibility</p:attrName>
                                        </p:attrNameLst>
                                      </p:cBhvr>
                                      <p:to>
                                        <p:strVal val="visible"/>
                                      </p:to>
                                    </p:set>
                                  </p:childTnLst>
                                </p:cTn>
                              </p:par>
                            </p:childTnLst>
                          </p:cTn>
                        </p:par>
                        <p:par>
                          <p:cTn id="62" fill="hold">
                            <p:stCondLst>
                              <p:cond delay="0"/>
                            </p:stCondLst>
                            <p:childTnLst>
                              <p:par>
                                <p:cTn id="63" presetID="1" presetClass="entr" presetSubtype="0" fill="hold" grpId="0" nodeType="afterEffect">
                                  <p:stCondLst>
                                    <p:cond delay="0"/>
                                  </p:stCondLst>
                                  <p:childTnLst>
                                    <p:set>
                                      <p:cBhvr>
                                        <p:cTn id="64" dur="1" fill="hold">
                                          <p:stCondLst>
                                            <p:cond delay="0"/>
                                          </p:stCondLst>
                                        </p:cTn>
                                        <p:tgtEl>
                                          <p:spTgt spid="38"/>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5" grpId="0"/>
      <p:bldP spid="16" grpId="0"/>
      <p:bldP spid="18" grpId="0"/>
      <p:bldP spid="22" grpId="0"/>
      <p:bldP spid="24" grpId="0"/>
      <p:bldP spid="28" grpId="0"/>
      <p:bldP spid="30" grpId="0"/>
      <p:bldP spid="37" grpId="0" animBg="1"/>
      <p:bldP spid="38" grpId="0"/>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 name="Title 1"/>
          <p:cNvSpPr>
            <a:spLocks noGrp="1"/>
          </p:cNvSpPr>
          <p:nvPr>
            <p:ph type="title"/>
          </p:nvPr>
        </p:nvSpPr>
        <p:spPr/>
        <p:txBody>
          <a:bodyPr/>
          <a:lstStyle/>
          <a:p>
            <a:r>
              <a:rPr lang="en-US" dirty="0"/>
              <a:t>The Ugly: Data suspension</a:t>
            </a:r>
          </a:p>
        </p:txBody>
      </p:sp>
      <p:sp>
        <p:nvSpPr>
          <p:cNvPr id="6" name="Slide Number Placeholder 5"/>
          <p:cNvSpPr>
            <a:spLocks noGrp="1"/>
          </p:cNvSpPr>
          <p:nvPr>
            <p:ph type="sldNum" sz="quarter" idx="12"/>
          </p:nvPr>
        </p:nvSpPr>
        <p:spPr/>
        <p:txBody>
          <a:bodyPr/>
          <a:lstStyle/>
          <a:p>
            <a:fld id="{0F6C4781-F3DB-C940-BBAA-047D1A0B2CAE}" type="slidenum">
              <a:rPr lang="en-US" smtClean="0"/>
              <a:t>29</a:t>
            </a:fld>
            <a:endParaRPr lang="en-US"/>
          </a:p>
        </p:txBody>
      </p:sp>
      <p:pic>
        <p:nvPicPr>
          <p:cNvPr id="7" name="Picture 25" descr="E:\Dropbox\HetNet-Charging\paper\gnuplot_scripts\throughput_twoSuspension.eps"/>
          <p:cNvPicPr>
            <a:picLocks noChangeAspect="1" noChangeArrowheads="1"/>
          </p:cNvPicPr>
          <p:nvPr/>
        </p:nvPicPr>
        <p:blipFill>
          <a:blip r:embed="rId2"/>
          <a:srcRect/>
          <a:stretch>
            <a:fillRect/>
          </a:stretch>
        </p:blipFill>
        <p:spPr bwMode="auto">
          <a:xfrm>
            <a:off x="241409" y="2819400"/>
            <a:ext cx="7898624" cy="2256749"/>
          </a:xfrm>
          <a:prstGeom prst="rect">
            <a:avLst/>
          </a:prstGeom>
          <a:noFill/>
        </p:spPr>
      </p:pic>
      <p:cxnSp>
        <p:nvCxnSpPr>
          <p:cNvPr id="8" name="直接箭头连接符 25"/>
          <p:cNvCxnSpPr/>
          <p:nvPr/>
        </p:nvCxnSpPr>
        <p:spPr>
          <a:xfrm>
            <a:off x="1998192" y="3108041"/>
            <a:ext cx="0" cy="1284410"/>
          </a:xfrm>
          <a:prstGeom prst="straightConnector1">
            <a:avLst/>
          </a:prstGeom>
          <a:ln>
            <a:solidFill>
              <a:srgbClr val="FF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9" name="Rectangle 109"/>
          <p:cNvSpPr/>
          <p:nvPr/>
        </p:nvSpPr>
        <p:spPr>
          <a:xfrm>
            <a:off x="1258469" y="2450531"/>
            <a:ext cx="1637131" cy="646331"/>
          </a:xfrm>
          <a:prstGeom prst="rect">
            <a:avLst/>
          </a:prstGeom>
        </p:spPr>
        <p:txBody>
          <a:bodyPr wrap="square">
            <a:spAutoFit/>
          </a:bodyPr>
          <a:lstStyle/>
          <a:p>
            <a:pPr algn="ctr"/>
            <a:r>
              <a:rPr lang="en-US" dirty="0" smtClean="0">
                <a:solidFill>
                  <a:srgbClr val="FF0000"/>
                </a:solidFill>
                <a:latin typeface="Arial"/>
                <a:cs typeface="Arial"/>
              </a:rPr>
              <a:t>(Data) RRC </a:t>
            </a:r>
            <a:endParaRPr lang="en-US" dirty="0">
              <a:solidFill>
                <a:srgbClr val="FF0000"/>
              </a:solidFill>
              <a:latin typeface="Arial"/>
              <a:cs typeface="Arial"/>
            </a:endParaRPr>
          </a:p>
          <a:p>
            <a:pPr algn="ctr"/>
            <a:r>
              <a:rPr lang="en-US" dirty="0" smtClean="0">
                <a:solidFill>
                  <a:srgbClr val="FF0000"/>
                </a:solidFill>
                <a:latin typeface="Arial"/>
                <a:cs typeface="Arial"/>
              </a:rPr>
              <a:t>Release</a:t>
            </a:r>
            <a:endParaRPr lang="en-US" dirty="0">
              <a:solidFill>
                <a:srgbClr val="FF0000"/>
              </a:solidFill>
              <a:latin typeface="Arial"/>
              <a:cs typeface="Arial"/>
            </a:endParaRPr>
          </a:p>
        </p:txBody>
      </p:sp>
      <p:cxnSp>
        <p:nvCxnSpPr>
          <p:cNvPr id="10" name="直接箭头连接符 25"/>
          <p:cNvCxnSpPr/>
          <p:nvPr/>
        </p:nvCxnSpPr>
        <p:spPr>
          <a:xfrm>
            <a:off x="2778296" y="3814483"/>
            <a:ext cx="0" cy="580631"/>
          </a:xfrm>
          <a:prstGeom prst="straightConnector1">
            <a:avLst/>
          </a:prstGeom>
          <a:ln>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1" name="Rectangle 112"/>
          <p:cNvSpPr/>
          <p:nvPr/>
        </p:nvSpPr>
        <p:spPr>
          <a:xfrm>
            <a:off x="1881807" y="3631732"/>
            <a:ext cx="2468217" cy="584775"/>
          </a:xfrm>
          <a:prstGeom prst="rect">
            <a:avLst/>
          </a:prstGeom>
        </p:spPr>
        <p:txBody>
          <a:bodyPr wrap="square">
            <a:spAutoFit/>
          </a:bodyPr>
          <a:lstStyle/>
          <a:p>
            <a:pPr algn="ctr"/>
            <a:r>
              <a:rPr lang="en-US" sz="3200" b="1" dirty="0" smtClean="0">
                <a:solidFill>
                  <a:srgbClr val="FF0000"/>
                </a:solidFill>
                <a:latin typeface="Arial"/>
                <a:cs typeface="Arial"/>
                <a:sym typeface="Wingdings"/>
              </a:rPr>
              <a:t>F  F (still) </a:t>
            </a:r>
            <a:endParaRPr lang="en-US" sz="3200" b="1" dirty="0">
              <a:solidFill>
                <a:srgbClr val="FF0000"/>
              </a:solidFill>
              <a:latin typeface="Arial"/>
              <a:cs typeface="Arial"/>
            </a:endParaRPr>
          </a:p>
        </p:txBody>
      </p:sp>
      <p:sp>
        <p:nvSpPr>
          <p:cNvPr id="12" name="Rectangle 135"/>
          <p:cNvSpPr/>
          <p:nvPr/>
        </p:nvSpPr>
        <p:spPr>
          <a:xfrm>
            <a:off x="3378200" y="2421686"/>
            <a:ext cx="1653685" cy="646331"/>
          </a:xfrm>
          <a:prstGeom prst="rect">
            <a:avLst/>
          </a:prstGeom>
        </p:spPr>
        <p:txBody>
          <a:bodyPr wrap="square">
            <a:spAutoFit/>
          </a:bodyPr>
          <a:lstStyle/>
          <a:p>
            <a:pPr algn="ctr"/>
            <a:r>
              <a:rPr lang="en-US" dirty="0" smtClean="0">
                <a:solidFill>
                  <a:srgbClr val="FF0000"/>
                </a:solidFill>
                <a:latin typeface="Arial"/>
                <a:cs typeface="Arial"/>
              </a:rPr>
              <a:t>(Data) RRC </a:t>
            </a:r>
            <a:endParaRPr lang="en-US" dirty="0">
              <a:solidFill>
                <a:srgbClr val="FF0000"/>
              </a:solidFill>
              <a:latin typeface="Arial"/>
              <a:cs typeface="Arial"/>
            </a:endParaRPr>
          </a:p>
          <a:p>
            <a:pPr algn="ctr"/>
            <a:r>
              <a:rPr lang="en-US" dirty="0" smtClean="0">
                <a:solidFill>
                  <a:srgbClr val="FF0000"/>
                </a:solidFill>
                <a:latin typeface="Arial"/>
                <a:cs typeface="Arial"/>
              </a:rPr>
              <a:t>setup</a:t>
            </a:r>
            <a:endParaRPr lang="en-US" dirty="0">
              <a:solidFill>
                <a:srgbClr val="FF0000"/>
              </a:solidFill>
              <a:latin typeface="Arial"/>
              <a:cs typeface="Arial"/>
            </a:endParaRPr>
          </a:p>
        </p:txBody>
      </p:sp>
      <p:cxnSp>
        <p:nvCxnSpPr>
          <p:cNvPr id="13" name="直接箭头连接符 25"/>
          <p:cNvCxnSpPr/>
          <p:nvPr/>
        </p:nvCxnSpPr>
        <p:spPr>
          <a:xfrm>
            <a:off x="6359696" y="3110704"/>
            <a:ext cx="0" cy="1284410"/>
          </a:xfrm>
          <a:prstGeom prst="straightConnector1">
            <a:avLst/>
          </a:prstGeom>
          <a:ln>
            <a:solidFill>
              <a:srgbClr val="0070C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14" name="直接箭头连接符 25"/>
          <p:cNvCxnSpPr/>
          <p:nvPr/>
        </p:nvCxnSpPr>
        <p:spPr>
          <a:xfrm>
            <a:off x="4262939" y="3108041"/>
            <a:ext cx="0" cy="1284410"/>
          </a:xfrm>
          <a:prstGeom prst="straightConnector1">
            <a:avLst/>
          </a:prstGeom>
          <a:ln>
            <a:solidFill>
              <a:srgbClr val="FF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15" name="直接箭头连接符 25"/>
          <p:cNvCxnSpPr/>
          <p:nvPr/>
        </p:nvCxnSpPr>
        <p:spPr>
          <a:xfrm>
            <a:off x="4632496" y="3108041"/>
            <a:ext cx="0" cy="1284410"/>
          </a:xfrm>
          <a:prstGeom prst="straightConnector1">
            <a:avLst/>
          </a:prstGeom>
          <a:ln>
            <a:solidFill>
              <a:srgbClr val="0070C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16" name="Rectangle 155"/>
          <p:cNvSpPr/>
          <p:nvPr/>
        </p:nvSpPr>
        <p:spPr>
          <a:xfrm>
            <a:off x="2244196" y="3200451"/>
            <a:ext cx="1698910" cy="369332"/>
          </a:xfrm>
          <a:prstGeom prst="rect">
            <a:avLst/>
          </a:prstGeom>
          <a:noFill/>
        </p:spPr>
        <p:txBody>
          <a:bodyPr wrap="square">
            <a:spAutoFit/>
          </a:bodyPr>
          <a:lstStyle/>
          <a:p>
            <a:r>
              <a:rPr lang="en-US" dirty="0" smtClean="0">
                <a:solidFill>
                  <a:srgbClr val="FF0000"/>
                </a:solidFill>
                <a:latin typeface="Arial"/>
                <a:cs typeface="Arial"/>
                <a:sym typeface="Wingdings"/>
              </a:rPr>
              <a:t>1</a:t>
            </a:r>
            <a:r>
              <a:rPr lang="en-US" baseline="30000" dirty="0" smtClean="0">
                <a:solidFill>
                  <a:srgbClr val="FF0000"/>
                </a:solidFill>
                <a:latin typeface="Arial"/>
                <a:cs typeface="Arial"/>
                <a:sym typeface="Wingdings"/>
              </a:rPr>
              <a:t>st</a:t>
            </a:r>
            <a:r>
              <a:rPr lang="en-US" dirty="0" smtClean="0">
                <a:solidFill>
                  <a:srgbClr val="FF0000"/>
                </a:solidFill>
                <a:latin typeface="Arial"/>
                <a:cs typeface="Arial"/>
                <a:sym typeface="Wingdings"/>
              </a:rPr>
              <a:t> Suspension </a:t>
            </a:r>
            <a:endParaRPr lang="en-US" dirty="0">
              <a:solidFill>
                <a:srgbClr val="FF0000"/>
              </a:solidFill>
            </a:endParaRPr>
          </a:p>
        </p:txBody>
      </p:sp>
      <p:cxnSp>
        <p:nvCxnSpPr>
          <p:cNvPr id="17" name="直接箭头连接符 25"/>
          <p:cNvCxnSpPr/>
          <p:nvPr/>
        </p:nvCxnSpPr>
        <p:spPr>
          <a:xfrm flipH="1">
            <a:off x="1998192" y="3569783"/>
            <a:ext cx="2264747" cy="0"/>
          </a:xfrm>
          <a:prstGeom prst="straightConnector1">
            <a:avLst/>
          </a:prstGeom>
          <a:ln w="19050" cmpd="sng">
            <a:solidFill>
              <a:srgbClr val="FF0000"/>
            </a:solidFill>
            <a:prstDash val="solid"/>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19" name="直接箭头连接符 25"/>
          <p:cNvCxnSpPr/>
          <p:nvPr/>
        </p:nvCxnSpPr>
        <p:spPr>
          <a:xfrm>
            <a:off x="5108029" y="3927360"/>
            <a:ext cx="0" cy="463819"/>
          </a:xfrm>
          <a:prstGeom prst="straightConnector1">
            <a:avLst/>
          </a:prstGeom>
          <a:ln>
            <a:solidFill>
              <a:srgbClr val="0070C0"/>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0" name="Rectangle 84"/>
          <p:cNvSpPr/>
          <p:nvPr/>
        </p:nvSpPr>
        <p:spPr>
          <a:xfrm>
            <a:off x="4704327" y="3850975"/>
            <a:ext cx="1096570" cy="369332"/>
          </a:xfrm>
          <a:prstGeom prst="rect">
            <a:avLst/>
          </a:prstGeom>
        </p:spPr>
        <p:txBody>
          <a:bodyPr wrap="square">
            <a:spAutoFit/>
          </a:bodyPr>
          <a:lstStyle/>
          <a:p>
            <a:pPr algn="ctr"/>
            <a:r>
              <a:rPr lang="en-US" dirty="0" smtClean="0">
                <a:solidFill>
                  <a:srgbClr val="0070C0"/>
                </a:solidFill>
                <a:latin typeface="Arial"/>
                <a:cs typeface="Arial"/>
                <a:sym typeface="Wingdings"/>
              </a:rPr>
              <a:t>F  M</a:t>
            </a:r>
            <a:endParaRPr lang="en-US" dirty="0">
              <a:solidFill>
                <a:srgbClr val="0070C0"/>
              </a:solidFill>
              <a:latin typeface="Arial"/>
              <a:cs typeface="Arial"/>
            </a:endParaRPr>
          </a:p>
        </p:txBody>
      </p:sp>
      <p:cxnSp>
        <p:nvCxnSpPr>
          <p:cNvPr id="21" name="直接箭头连接符 25"/>
          <p:cNvCxnSpPr/>
          <p:nvPr/>
        </p:nvCxnSpPr>
        <p:spPr>
          <a:xfrm flipH="1">
            <a:off x="4632497" y="3830058"/>
            <a:ext cx="1727200" cy="0"/>
          </a:xfrm>
          <a:prstGeom prst="straightConnector1">
            <a:avLst/>
          </a:prstGeom>
          <a:ln w="19050" cmpd="sng">
            <a:solidFill>
              <a:schemeClr val="tx1"/>
            </a:solidFill>
            <a:prstDash val="solid"/>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22" name="Rectangle 155"/>
          <p:cNvSpPr/>
          <p:nvPr/>
        </p:nvSpPr>
        <p:spPr>
          <a:xfrm>
            <a:off x="4834846" y="3420729"/>
            <a:ext cx="1858053" cy="369332"/>
          </a:xfrm>
          <a:prstGeom prst="rect">
            <a:avLst/>
          </a:prstGeom>
          <a:noFill/>
        </p:spPr>
        <p:txBody>
          <a:bodyPr wrap="square">
            <a:spAutoFit/>
          </a:bodyPr>
          <a:lstStyle/>
          <a:p>
            <a:r>
              <a:rPr lang="en-US" dirty="0" smtClean="0">
                <a:solidFill>
                  <a:srgbClr val="000000"/>
                </a:solidFill>
                <a:latin typeface="Arial"/>
                <a:cs typeface="Arial"/>
                <a:sym typeface="Wingdings"/>
              </a:rPr>
              <a:t>2</a:t>
            </a:r>
            <a:r>
              <a:rPr lang="en-US" baseline="30000" dirty="0" smtClean="0">
                <a:solidFill>
                  <a:srgbClr val="000000"/>
                </a:solidFill>
                <a:latin typeface="Arial"/>
                <a:cs typeface="Arial"/>
                <a:sym typeface="Wingdings"/>
              </a:rPr>
              <a:t>nd</a:t>
            </a:r>
            <a:r>
              <a:rPr lang="en-US" dirty="0" smtClean="0">
                <a:solidFill>
                  <a:srgbClr val="000000"/>
                </a:solidFill>
                <a:latin typeface="Arial"/>
                <a:cs typeface="Arial"/>
                <a:sym typeface="Wingdings"/>
              </a:rPr>
              <a:t> Suspension </a:t>
            </a:r>
            <a:endParaRPr lang="en-US" dirty="0">
              <a:solidFill>
                <a:srgbClr val="000000"/>
              </a:solidFill>
            </a:endParaRPr>
          </a:p>
        </p:txBody>
      </p:sp>
      <p:sp>
        <p:nvSpPr>
          <p:cNvPr id="27" name="TextBox 26"/>
          <p:cNvSpPr txBox="1"/>
          <p:nvPr/>
        </p:nvSpPr>
        <p:spPr>
          <a:xfrm>
            <a:off x="457200" y="1018211"/>
            <a:ext cx="2963312" cy="369332"/>
          </a:xfrm>
          <a:prstGeom prst="rect">
            <a:avLst/>
          </a:prstGeom>
          <a:noFill/>
        </p:spPr>
        <p:txBody>
          <a:bodyPr wrap="none" rtlCol="0">
            <a:spAutoFit/>
          </a:bodyPr>
          <a:lstStyle/>
          <a:p>
            <a:r>
              <a:rPr lang="en-US" dirty="0" smtClean="0"/>
              <a:t>1Mbps UDP during walking</a:t>
            </a:r>
            <a:endParaRPr lang="en-US" dirty="0"/>
          </a:p>
        </p:txBody>
      </p:sp>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0033" y="144194"/>
            <a:ext cx="734666" cy="734666"/>
          </a:xfrm>
          <a:prstGeom prst="rect">
            <a:avLst/>
          </a:prstGeom>
        </p:spPr>
      </p:pic>
    </p:spTree>
    <p:extLst>
      <p:ext uri="{BB962C8B-B14F-4D97-AF65-F5344CB8AC3E}">
        <p14:creationId xmlns:p14="http://schemas.microsoft.com/office/powerpoint/2010/main" val="21384327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Femtocells</a:t>
            </a:r>
            <a:r>
              <a:rPr lang="en-US" dirty="0"/>
              <a:t> Augment </a:t>
            </a:r>
            <a:r>
              <a:rPr lang="en-US" dirty="0" err="1"/>
              <a:t>Macrocells</a:t>
            </a:r>
            <a:endParaRPr lang="en-US" dirty="0"/>
          </a:p>
        </p:txBody>
      </p:sp>
      <p:sp>
        <p:nvSpPr>
          <p:cNvPr id="4" name="Slide Number Placeholder 3"/>
          <p:cNvSpPr>
            <a:spLocks noGrp="1"/>
          </p:cNvSpPr>
          <p:nvPr>
            <p:ph type="sldNum" sz="quarter" idx="12"/>
          </p:nvPr>
        </p:nvSpPr>
        <p:spPr/>
        <p:txBody>
          <a:bodyPr/>
          <a:lstStyle/>
          <a:p>
            <a:fld id="{0F6C4781-F3DB-C940-BBAA-047D1A0B2CAE}" type="slidenum">
              <a:rPr lang="en-US" smtClean="0"/>
              <a:t>3</a:t>
            </a:fld>
            <a:endParaRPr lang="en-US"/>
          </a:p>
        </p:txBody>
      </p:sp>
      <p:sp>
        <p:nvSpPr>
          <p:cNvPr id="5" name="Rectangle 4"/>
          <p:cNvSpPr/>
          <p:nvPr/>
        </p:nvSpPr>
        <p:spPr>
          <a:xfrm>
            <a:off x="5570409" y="1460480"/>
            <a:ext cx="2114525" cy="1952586"/>
          </a:xfrm>
          <a:prstGeom prst="rect">
            <a:avLst/>
          </a:prstGeom>
          <a:solidFill>
            <a:srgbClr val="0070C0">
              <a:alpha val="89804"/>
            </a:srgbClr>
          </a:solidFill>
          <a:ln w="28575" cmpd="sng">
            <a:solidFill>
              <a:schemeClr val="tx2">
                <a:lumMod val="50000"/>
              </a:schemeClr>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chemeClr val="bg1"/>
                </a:solidFill>
                <a:latin typeface="Times New Roman"/>
                <a:cs typeface="Times New Roman"/>
              </a:rPr>
              <a:t>Core</a:t>
            </a:r>
          </a:p>
          <a:p>
            <a:pPr algn="ctr"/>
            <a:r>
              <a:rPr lang="en-US" sz="2400" b="1" dirty="0" smtClean="0">
                <a:solidFill>
                  <a:schemeClr val="bg1"/>
                </a:solidFill>
                <a:latin typeface="Times New Roman"/>
                <a:cs typeface="Times New Roman"/>
              </a:rPr>
              <a:t>Cellular</a:t>
            </a:r>
          </a:p>
          <a:p>
            <a:pPr algn="ctr"/>
            <a:r>
              <a:rPr lang="en-US" sz="2400" b="1" dirty="0" smtClean="0">
                <a:solidFill>
                  <a:schemeClr val="bg1"/>
                </a:solidFill>
                <a:latin typeface="Times New Roman"/>
                <a:cs typeface="Times New Roman"/>
              </a:rPr>
              <a:t>Network</a:t>
            </a:r>
            <a:endParaRPr lang="en-US" sz="2400" b="1" dirty="0">
              <a:solidFill>
                <a:schemeClr val="bg1"/>
              </a:solidFill>
              <a:latin typeface="Times New Roman"/>
              <a:cs typeface="Times New Roman"/>
            </a:endParaRPr>
          </a:p>
        </p:txBody>
      </p:sp>
      <p:sp>
        <p:nvSpPr>
          <p:cNvPr id="6" name="Rectangle 5"/>
          <p:cNvSpPr/>
          <p:nvPr/>
        </p:nvSpPr>
        <p:spPr>
          <a:xfrm rot="16200000">
            <a:off x="7960078" y="1911105"/>
            <a:ext cx="150761" cy="701046"/>
          </a:xfrm>
          <a:prstGeom prst="rect">
            <a:avLst/>
          </a:prstGeom>
          <a:solidFill>
            <a:srgbClr val="0070C0">
              <a:alpha val="89804"/>
            </a:srgbClr>
          </a:solidFill>
          <a:ln w="12700" cmpd="sng">
            <a:solidFill>
              <a:srgbClr val="0070C0"/>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bg1"/>
              </a:solidFill>
              <a:latin typeface="Times New Roman"/>
              <a:cs typeface="Times New Roman"/>
            </a:endParaRPr>
          </a:p>
        </p:txBody>
      </p:sp>
      <p:pic>
        <p:nvPicPr>
          <p:cNvPr id="8" name="Picture 7"/>
          <p:cNvPicPr>
            <a:picLocks noChangeAspect="1"/>
          </p:cNvPicPr>
          <p:nvPr/>
        </p:nvPicPr>
        <p:blipFill>
          <a:blip r:embed="rId3"/>
          <a:stretch>
            <a:fillRect/>
          </a:stretch>
        </p:blipFill>
        <p:spPr>
          <a:xfrm>
            <a:off x="8134323" y="1896682"/>
            <a:ext cx="894326" cy="894326"/>
          </a:xfrm>
          <a:prstGeom prst="rect">
            <a:avLst/>
          </a:prstGeom>
        </p:spPr>
      </p:pic>
      <p:sp>
        <p:nvSpPr>
          <p:cNvPr id="12" name="Cloud 42"/>
          <p:cNvSpPr/>
          <p:nvPr/>
        </p:nvSpPr>
        <p:spPr>
          <a:xfrm>
            <a:off x="5628805" y="3625940"/>
            <a:ext cx="3128084" cy="1470420"/>
          </a:xfrm>
          <a:prstGeom prst="cloud">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254061"/>
              </a:solidFill>
              <a:latin typeface="Times New Roman"/>
              <a:cs typeface="Times New Roman"/>
            </a:endParaRPr>
          </a:p>
        </p:txBody>
      </p:sp>
      <p:cxnSp>
        <p:nvCxnSpPr>
          <p:cNvPr id="14" name="Elbow Connector 13"/>
          <p:cNvCxnSpPr>
            <a:stCxn id="5" idx="2"/>
          </p:cNvCxnSpPr>
          <p:nvPr/>
        </p:nvCxnSpPr>
        <p:spPr>
          <a:xfrm rot="16200000" flipH="1">
            <a:off x="6869983" y="3170754"/>
            <a:ext cx="873703" cy="1358325"/>
          </a:xfrm>
          <a:prstGeom prst="bentConnector2">
            <a:avLst/>
          </a:prstGeom>
          <a:ln w="203200">
            <a:solidFill>
              <a:srgbClr val="0070C0"/>
            </a:solidFill>
          </a:ln>
          <a:effectLst/>
        </p:spPr>
        <p:style>
          <a:lnRef idx="2">
            <a:schemeClr val="accent1"/>
          </a:lnRef>
          <a:fillRef idx="0">
            <a:schemeClr val="accent1"/>
          </a:fillRef>
          <a:effectRef idx="1">
            <a:schemeClr val="accent1"/>
          </a:effectRef>
          <a:fontRef idx="minor">
            <a:schemeClr val="tx1"/>
          </a:fontRef>
        </p:style>
      </p:cxnSp>
      <p:pic>
        <p:nvPicPr>
          <p:cNvPr id="15" name="Picture 14"/>
          <p:cNvPicPr>
            <a:picLocks noChangeAspect="1"/>
          </p:cNvPicPr>
          <p:nvPr/>
        </p:nvPicPr>
        <p:blipFill>
          <a:blip r:embed="rId4"/>
          <a:stretch>
            <a:fillRect/>
          </a:stretch>
        </p:blipFill>
        <p:spPr>
          <a:xfrm>
            <a:off x="4274263" y="1436755"/>
            <a:ext cx="927022" cy="1813738"/>
          </a:xfrm>
          <a:prstGeom prst="rect">
            <a:avLst/>
          </a:prstGeom>
        </p:spPr>
      </p:pic>
      <p:sp>
        <p:nvSpPr>
          <p:cNvPr id="16" name="Oval 15"/>
          <p:cNvSpPr/>
          <p:nvPr/>
        </p:nvSpPr>
        <p:spPr>
          <a:xfrm rot="18056763" flipV="1">
            <a:off x="2470588" y="2642626"/>
            <a:ext cx="2932897" cy="388193"/>
          </a:xfrm>
          <a:prstGeom prst="ellipse">
            <a:avLst/>
          </a:prstGeom>
          <a:gradFill flip="none" rotWithShape="1">
            <a:gsLst>
              <a:gs pos="0">
                <a:schemeClr val="accent1">
                  <a:lumMod val="75000"/>
                  <a:alpha val="90000"/>
                </a:schemeClr>
              </a:gs>
              <a:gs pos="100000">
                <a:srgbClr val="FFFFFF">
                  <a:alpha val="90000"/>
                </a:srgbClr>
              </a:gs>
              <a:gs pos="60000">
                <a:schemeClr val="bg1">
                  <a:lumMod val="95000"/>
                  <a:alpha val="90000"/>
                </a:scheme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Times New Roman"/>
              <a:cs typeface="Times New Roman"/>
            </a:endParaRPr>
          </a:p>
        </p:txBody>
      </p:sp>
      <p:sp>
        <p:nvSpPr>
          <p:cNvPr id="17" name="Rectangle 5"/>
          <p:cNvSpPr/>
          <p:nvPr/>
        </p:nvSpPr>
        <p:spPr>
          <a:xfrm rot="16200000">
            <a:off x="5208820" y="1956327"/>
            <a:ext cx="131668" cy="591511"/>
          </a:xfrm>
          <a:prstGeom prst="rect">
            <a:avLst/>
          </a:prstGeom>
          <a:solidFill>
            <a:srgbClr val="0070C0">
              <a:alpha val="89804"/>
            </a:srgbClr>
          </a:solidFill>
          <a:ln w="12700" cmpd="sng">
            <a:solidFill>
              <a:srgbClr val="0070C0"/>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bg1"/>
              </a:solidFill>
              <a:latin typeface="Times New Roman"/>
              <a:cs typeface="Times New Roman"/>
            </a:endParaRPr>
          </a:p>
        </p:txBody>
      </p:sp>
      <p:pic>
        <p:nvPicPr>
          <p:cNvPr id="18" name="Picture 17"/>
          <p:cNvPicPr>
            <a:picLocks noChangeAspect="1"/>
          </p:cNvPicPr>
          <p:nvPr/>
        </p:nvPicPr>
        <p:blipFill>
          <a:blip r:embed="rId5"/>
          <a:stretch>
            <a:fillRect/>
          </a:stretch>
        </p:blipFill>
        <p:spPr>
          <a:xfrm>
            <a:off x="7871194" y="3849916"/>
            <a:ext cx="1420584" cy="1038802"/>
          </a:xfrm>
          <a:prstGeom prst="rect">
            <a:avLst/>
          </a:prstGeom>
        </p:spPr>
      </p:pic>
      <p:sp>
        <p:nvSpPr>
          <p:cNvPr id="19" name="Oval 18"/>
          <p:cNvSpPr/>
          <p:nvPr/>
        </p:nvSpPr>
        <p:spPr>
          <a:xfrm>
            <a:off x="1748622" y="2349187"/>
            <a:ext cx="3802086" cy="2127757"/>
          </a:xfrm>
          <a:prstGeom prst="ellipse">
            <a:avLst/>
          </a:prstGeom>
          <a:noFill/>
          <a:ln w="28575">
            <a:solidFill>
              <a:srgbClr val="0070C0"/>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Times New Roman"/>
              <a:cs typeface="Times New Roman"/>
            </a:endParaRPr>
          </a:p>
        </p:txBody>
      </p:sp>
      <p:grpSp>
        <p:nvGrpSpPr>
          <p:cNvPr id="20" name="Group 19"/>
          <p:cNvGrpSpPr/>
          <p:nvPr/>
        </p:nvGrpSpPr>
        <p:grpSpPr>
          <a:xfrm>
            <a:off x="2545844" y="3201751"/>
            <a:ext cx="1373757" cy="1004744"/>
            <a:chOff x="-5819636" y="130978"/>
            <a:chExt cx="3841743" cy="2804219"/>
          </a:xfrm>
        </p:grpSpPr>
        <p:pic>
          <p:nvPicPr>
            <p:cNvPr id="21" name="Picture 20"/>
            <p:cNvPicPr>
              <a:picLocks noChangeAspect="1"/>
            </p:cNvPicPr>
            <p:nvPr/>
          </p:nvPicPr>
          <p:blipFill>
            <a:blip r:embed="rId6">
              <a:alphaModFix amt="20000"/>
            </a:blip>
            <a:stretch>
              <a:fillRect/>
            </a:stretch>
          </p:blipFill>
          <p:spPr>
            <a:xfrm>
              <a:off x="-5819636" y="130978"/>
              <a:ext cx="3841743" cy="2804219"/>
            </a:xfrm>
            <a:prstGeom prst="rect">
              <a:avLst/>
            </a:prstGeom>
            <a:ln>
              <a:noFill/>
            </a:ln>
          </p:spPr>
        </p:pic>
        <p:grpSp>
          <p:nvGrpSpPr>
            <p:cNvPr id="22" name="Group 21"/>
            <p:cNvGrpSpPr/>
            <p:nvPr/>
          </p:nvGrpSpPr>
          <p:grpSpPr>
            <a:xfrm>
              <a:off x="-4038464" y="714341"/>
              <a:ext cx="414020" cy="648910"/>
              <a:chOff x="5302901" y="5079999"/>
              <a:chExt cx="414020" cy="648910"/>
            </a:xfrm>
          </p:grpSpPr>
          <p:grpSp>
            <p:nvGrpSpPr>
              <p:cNvPr id="25" name="Group 24"/>
              <p:cNvGrpSpPr/>
              <p:nvPr/>
            </p:nvGrpSpPr>
            <p:grpSpPr>
              <a:xfrm>
                <a:off x="5302901" y="5079999"/>
                <a:ext cx="274320" cy="648910"/>
                <a:chOff x="5302901" y="5079999"/>
                <a:chExt cx="274320" cy="648910"/>
              </a:xfrm>
            </p:grpSpPr>
            <p:sp>
              <p:nvSpPr>
                <p:cNvPr id="29" name="Rectangle 28"/>
                <p:cNvSpPr/>
                <p:nvPr/>
              </p:nvSpPr>
              <p:spPr>
                <a:xfrm>
                  <a:off x="5302901" y="5079999"/>
                  <a:ext cx="274320" cy="274320"/>
                </a:xfrm>
                <a:prstGeom prst="rect">
                  <a:avLst/>
                </a:prstGeom>
                <a:noFill/>
                <a:ln w="38100" cmpd="sng">
                  <a:solidFill>
                    <a:srgbClr val="7F7F7F">
                      <a:alpha val="4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Times New Roman"/>
                    <a:cs typeface="Times New Roman"/>
                  </a:endParaRPr>
                </a:p>
              </p:txBody>
            </p:sp>
            <p:sp>
              <p:nvSpPr>
                <p:cNvPr id="30" name="Rectangle 29"/>
                <p:cNvSpPr/>
                <p:nvPr/>
              </p:nvSpPr>
              <p:spPr>
                <a:xfrm>
                  <a:off x="5302901" y="5363149"/>
                  <a:ext cx="274320" cy="365760"/>
                </a:xfrm>
                <a:prstGeom prst="rect">
                  <a:avLst/>
                </a:prstGeom>
                <a:noFill/>
                <a:ln w="38100" cmpd="sng">
                  <a:solidFill>
                    <a:srgbClr val="7F7F7F">
                      <a:alpha val="4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Times New Roman"/>
                    <a:cs typeface="Times New Roman"/>
                  </a:endParaRPr>
                </a:p>
              </p:txBody>
            </p:sp>
          </p:grpSp>
          <p:grpSp>
            <p:nvGrpSpPr>
              <p:cNvPr id="26" name="Group 25"/>
              <p:cNvGrpSpPr/>
              <p:nvPr/>
            </p:nvGrpSpPr>
            <p:grpSpPr>
              <a:xfrm>
                <a:off x="5442601" y="5079999"/>
                <a:ext cx="274320" cy="648910"/>
                <a:chOff x="5302901" y="5079999"/>
                <a:chExt cx="274320" cy="648910"/>
              </a:xfrm>
            </p:grpSpPr>
            <p:sp>
              <p:nvSpPr>
                <p:cNvPr id="27" name="Rectangle 26"/>
                <p:cNvSpPr/>
                <p:nvPr/>
              </p:nvSpPr>
              <p:spPr>
                <a:xfrm>
                  <a:off x="5302901" y="5079999"/>
                  <a:ext cx="274320" cy="274320"/>
                </a:xfrm>
                <a:prstGeom prst="rect">
                  <a:avLst/>
                </a:prstGeom>
                <a:noFill/>
                <a:ln w="38100" cmpd="sng">
                  <a:solidFill>
                    <a:srgbClr val="7F7F7F">
                      <a:alpha val="4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Times New Roman"/>
                    <a:cs typeface="Times New Roman"/>
                  </a:endParaRPr>
                </a:p>
              </p:txBody>
            </p:sp>
            <p:sp>
              <p:nvSpPr>
                <p:cNvPr id="28" name="Rectangle 27"/>
                <p:cNvSpPr/>
                <p:nvPr/>
              </p:nvSpPr>
              <p:spPr>
                <a:xfrm>
                  <a:off x="5302901" y="5363149"/>
                  <a:ext cx="274320" cy="365760"/>
                </a:xfrm>
                <a:prstGeom prst="rect">
                  <a:avLst/>
                </a:prstGeom>
                <a:noFill/>
                <a:ln w="38100" cmpd="sng">
                  <a:solidFill>
                    <a:srgbClr val="7F7F7F">
                      <a:alpha val="4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Times New Roman"/>
                    <a:cs typeface="Times New Roman"/>
                  </a:endParaRPr>
                </a:p>
              </p:txBody>
            </p:sp>
          </p:grpSp>
        </p:grpSp>
        <p:pic>
          <p:nvPicPr>
            <p:cNvPr id="23" name="Picture 22"/>
            <p:cNvPicPr>
              <a:picLocks noChangeAspect="1"/>
            </p:cNvPicPr>
            <p:nvPr/>
          </p:nvPicPr>
          <p:blipFill>
            <a:blip r:embed="rId7"/>
            <a:stretch>
              <a:fillRect/>
            </a:stretch>
          </p:blipFill>
          <p:spPr>
            <a:xfrm>
              <a:off x="-4969307" y="1904723"/>
              <a:ext cx="589022" cy="413195"/>
            </a:xfrm>
            <a:prstGeom prst="rect">
              <a:avLst/>
            </a:prstGeom>
          </p:spPr>
        </p:pic>
        <p:pic>
          <p:nvPicPr>
            <p:cNvPr id="24" name="Picture 23" descr="sitting-2.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14501" y="1816747"/>
              <a:ext cx="609600" cy="1040524"/>
            </a:xfrm>
            <a:prstGeom prst="rect">
              <a:avLst/>
            </a:prstGeom>
          </p:spPr>
        </p:pic>
      </p:grpSp>
      <p:sp>
        <p:nvSpPr>
          <p:cNvPr id="31" name="Oval 30"/>
          <p:cNvSpPr/>
          <p:nvPr/>
        </p:nvSpPr>
        <p:spPr>
          <a:xfrm rot="18471623" flipV="1">
            <a:off x="1195522" y="3102175"/>
            <a:ext cx="4348699" cy="388193"/>
          </a:xfrm>
          <a:prstGeom prst="ellipse">
            <a:avLst/>
          </a:prstGeom>
          <a:gradFill flip="none" rotWithShape="1">
            <a:gsLst>
              <a:gs pos="0">
                <a:schemeClr val="accent1">
                  <a:lumMod val="75000"/>
                  <a:alpha val="90000"/>
                </a:schemeClr>
              </a:gs>
              <a:gs pos="100000">
                <a:srgbClr val="FFFFFF">
                  <a:alpha val="90000"/>
                </a:srgbClr>
              </a:gs>
              <a:gs pos="60000">
                <a:schemeClr val="bg1">
                  <a:lumMod val="95000"/>
                  <a:alpha val="90000"/>
                </a:scheme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Times New Roman"/>
              <a:cs typeface="Times New Roman"/>
            </a:endParaRPr>
          </a:p>
        </p:txBody>
      </p:sp>
      <p:sp>
        <p:nvSpPr>
          <p:cNvPr id="32" name="TextBox 31"/>
          <p:cNvSpPr txBox="1"/>
          <p:nvPr/>
        </p:nvSpPr>
        <p:spPr>
          <a:xfrm>
            <a:off x="4055435" y="3145015"/>
            <a:ext cx="1432153" cy="461665"/>
          </a:xfrm>
          <a:prstGeom prst="rect">
            <a:avLst/>
          </a:prstGeom>
          <a:noFill/>
        </p:spPr>
        <p:txBody>
          <a:bodyPr wrap="none" rtlCol="0">
            <a:spAutoFit/>
          </a:bodyPr>
          <a:lstStyle/>
          <a:p>
            <a:pPr algn="ctr"/>
            <a:r>
              <a:rPr lang="en-US" sz="2400" dirty="0" err="1" smtClean="0">
                <a:latin typeface="Times New Roman"/>
                <a:cs typeface="Times New Roman"/>
              </a:rPr>
              <a:t>Macrocell</a:t>
            </a:r>
            <a:endParaRPr lang="en-US" sz="2400" dirty="0">
              <a:latin typeface="Times New Roman"/>
              <a:cs typeface="Times New Roman"/>
            </a:endParaRPr>
          </a:p>
        </p:txBody>
      </p:sp>
      <p:sp>
        <p:nvSpPr>
          <p:cNvPr id="33" name="Content Placeholder 1"/>
          <p:cNvSpPr txBox="1">
            <a:spLocks/>
          </p:cNvSpPr>
          <p:nvPr/>
        </p:nvSpPr>
        <p:spPr>
          <a:xfrm>
            <a:off x="220348" y="1218624"/>
            <a:ext cx="3835087" cy="1356115"/>
          </a:xfrm>
          <a:prstGeom prst="rect">
            <a:avLst/>
          </a:prstGeom>
          <a:noFill/>
        </p:spPr>
        <p:txBody>
          <a:bodyPr/>
          <a:lstStyle>
            <a:lvl1pPr marL="342900" indent="-342900" algn="l" defTabSz="457200" rtl="0" eaLnBrk="1" latinLnBrk="0" hangingPunct="1">
              <a:spcBef>
                <a:spcPct val="20000"/>
              </a:spcBef>
              <a:buClr>
                <a:srgbClr val="BB0000"/>
              </a:buClr>
              <a:buSzPct val="100000"/>
              <a:buFont typeface="Wingdings" charset="2"/>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rgbClr val="BB0000"/>
              </a:buClr>
              <a:buSzPct val="50000"/>
              <a:buFont typeface="Wingdings" charset="2"/>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rgbClr val="BB0000"/>
              </a:buClr>
              <a:buSzPct val="100000"/>
              <a:buFont typeface="Lucida Grande"/>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rgbClr val="BB0000"/>
              </a:buClr>
              <a:buSzPct val="100000"/>
              <a:buFont typeface="Lucida Grande"/>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rgbClr val="BB0000"/>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lvl="1" indent="-342900">
              <a:buSzPct val="100000"/>
              <a:buFont typeface="Wingdings" charset="2"/>
              <a:buChar char="§"/>
            </a:pPr>
            <a:r>
              <a:rPr lang="en-US" sz="2800" dirty="0" smtClean="0"/>
              <a:t>Two hard problems</a:t>
            </a:r>
          </a:p>
          <a:p>
            <a:pPr marL="742950" lvl="2" indent="-342900">
              <a:buFont typeface="Wingdings" charset="2"/>
              <a:buChar char="§"/>
            </a:pPr>
            <a:r>
              <a:rPr lang="en-US" sz="2400" dirty="0" smtClean="0"/>
              <a:t>Poor coverage somewhere</a:t>
            </a:r>
          </a:p>
          <a:p>
            <a:pPr marL="742950" lvl="2" indent="-342900">
              <a:buFont typeface="Wingdings" charset="2"/>
              <a:buChar char="§"/>
            </a:pPr>
            <a:r>
              <a:rPr lang="en-US" sz="2400" dirty="0" err="1" smtClean="0"/>
              <a:t>Insuffcient</a:t>
            </a:r>
            <a:r>
              <a:rPr lang="en-US" sz="2400" dirty="0" smtClean="0"/>
              <a:t> capacity (esp. at hotspots)</a:t>
            </a:r>
            <a:endParaRPr lang="en-US" sz="2400" dirty="0"/>
          </a:p>
        </p:txBody>
      </p:sp>
    </p:spTree>
    <p:extLst>
      <p:ext uri="{BB962C8B-B14F-4D97-AF65-F5344CB8AC3E}">
        <p14:creationId xmlns:p14="http://schemas.microsoft.com/office/powerpoint/2010/main" val="749438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0.00469 0.02129 L -0.16232 0.23009 " pathEditMode="relative" ptsTypes="AA">
                                      <p:cBhvr>
                                        <p:cTn id="6" dur="2000" fill="hold"/>
                                        <p:tgtEl>
                                          <p:spTgt spid="20"/>
                                        </p:tgtEl>
                                        <p:attrNameLst>
                                          <p:attrName>ppt_x</p:attrName>
                                          <p:attrName>ppt_y</p:attrName>
                                        </p:attrNameLst>
                                      </p:cBhvr>
                                    </p:animMotion>
                                  </p:childTnLst>
                                </p:cTn>
                              </p:par>
                              <p:par>
                                <p:cTn id="7" presetID="6" presetClass="emph" presetSubtype="0" fill="hold" nodeType="withEffect">
                                  <p:stCondLst>
                                    <p:cond delay="0"/>
                                  </p:stCondLst>
                                  <p:childTnLst>
                                    <p:animScale>
                                      <p:cBhvr>
                                        <p:cTn id="8" dur="2000" fill="hold"/>
                                        <p:tgtEl>
                                          <p:spTgt spid="20"/>
                                        </p:tgtEl>
                                      </p:cBhvr>
                                      <p:by x="200000" y="200000"/>
                                    </p:animScale>
                                  </p:childTnLst>
                                </p:cTn>
                              </p:par>
                              <p:par>
                                <p:cTn id="9" presetID="6" presetClass="emph" presetSubtype="0" fill="hold" grpId="0" nodeType="withEffect">
                                  <p:stCondLst>
                                    <p:cond delay="0"/>
                                  </p:stCondLst>
                                  <p:childTnLst>
                                    <p:animScale>
                                      <p:cBhvr>
                                        <p:cTn id="10" dur="2000" fill="hold"/>
                                        <p:tgtEl>
                                          <p:spTgt spid="19"/>
                                        </p:tgtEl>
                                      </p:cBhvr>
                                      <p:by x="150000" y="150000"/>
                                    </p:animScale>
                                  </p:childTnLst>
                                </p:cTn>
                              </p:par>
                              <p:par>
                                <p:cTn id="11" presetID="0" presetClass="path" presetSubtype="0" accel="50000" decel="50000" fill="hold" grpId="1" nodeType="withEffect">
                                  <p:stCondLst>
                                    <p:cond delay="0"/>
                                  </p:stCondLst>
                                  <p:childTnLst>
                                    <p:animMotion origin="layout" path="M 0 0 L -0.09097 0.11181 " pathEditMode="relative" ptsTypes="AA">
                                      <p:cBhvr>
                                        <p:cTn id="12" dur="2000" fill="hold"/>
                                        <p:tgtEl>
                                          <p:spTgt spid="19"/>
                                        </p:tgtEl>
                                        <p:attrNameLst>
                                          <p:attrName>ppt_x</p:attrName>
                                          <p:attrName>ppt_y</p:attrName>
                                        </p:attrNameLst>
                                      </p:cBhvr>
                                    </p:animMotion>
                                  </p:childTnLst>
                                </p:cTn>
                              </p:par>
                              <p:par>
                                <p:cTn id="13" presetID="1" presetClass="exit"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hidden"/>
                                      </p:to>
                                    </p:set>
                                  </p:childTnLst>
                                </p:cTn>
                              </p:par>
                              <p:par>
                                <p:cTn id="15" presetID="9"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dissolve">
                                      <p:cBhvr>
                                        <p:cTn id="17" dur="2000"/>
                                        <p:tgtEl>
                                          <p:spTgt spid="31"/>
                                        </p:tgtEl>
                                      </p:cBhvr>
                                    </p:animEffect>
                                  </p:childTnLst>
                                </p:cTn>
                              </p:par>
                            </p:childTnLst>
                          </p:cTn>
                        </p:par>
                        <p:par>
                          <p:cTn id="18" fill="hold">
                            <p:stCondLst>
                              <p:cond delay="2000"/>
                            </p:stCondLst>
                            <p:childTnLst>
                              <p:par>
                                <p:cTn id="19" presetID="1" presetClass="entr" presetSubtype="0" fill="hold" grpId="0" nodeType="afterEffect">
                                  <p:stCondLst>
                                    <p:cond delay="0"/>
                                  </p:stCondLst>
                                  <p:childTnLst>
                                    <p:set>
                                      <p:cBhvr>
                                        <p:cTn id="20" dur="1" fill="hold">
                                          <p:stCondLst>
                                            <p:cond delay="0"/>
                                          </p:stCondLst>
                                        </p:cTn>
                                        <p:tgtEl>
                                          <p:spTgt spid="33">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3">
                                            <p:txEl>
                                              <p:pRg st="1" end="1"/>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P spid="19" grpId="1" animBg="1"/>
      <p:bldP spid="31" grpId="0" animBg="1"/>
      <p:bldP spid="3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Ugly: Data suspension</a:t>
            </a:r>
          </a:p>
        </p:txBody>
      </p:sp>
      <p:sp>
        <p:nvSpPr>
          <p:cNvPr id="6" name="Slide Number Placeholder 5"/>
          <p:cNvSpPr>
            <a:spLocks noGrp="1"/>
          </p:cNvSpPr>
          <p:nvPr>
            <p:ph type="sldNum" sz="quarter" idx="12"/>
          </p:nvPr>
        </p:nvSpPr>
        <p:spPr/>
        <p:txBody>
          <a:bodyPr/>
          <a:lstStyle/>
          <a:p>
            <a:fld id="{0F6C4781-F3DB-C940-BBAA-047D1A0B2CAE}" type="slidenum">
              <a:rPr lang="en-US" smtClean="0"/>
              <a:t>30</a:t>
            </a:fld>
            <a:endParaRPr lang="en-US"/>
          </a:p>
        </p:txBody>
      </p:sp>
      <p:pic>
        <p:nvPicPr>
          <p:cNvPr id="7" name="Picture 6"/>
          <p:cNvPicPr>
            <a:picLocks noChangeAspect="1"/>
          </p:cNvPicPr>
          <p:nvPr/>
        </p:nvPicPr>
        <p:blipFill>
          <a:blip r:embed="rId3"/>
          <a:stretch>
            <a:fillRect/>
          </a:stretch>
        </p:blipFill>
        <p:spPr>
          <a:xfrm>
            <a:off x="0" y="1202267"/>
            <a:ext cx="9144000" cy="5216317"/>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0722" y="117929"/>
            <a:ext cx="734666" cy="734666"/>
          </a:xfrm>
          <a:prstGeom prst="rect">
            <a:avLst/>
          </a:prstGeom>
        </p:spPr>
      </p:pic>
    </p:spTree>
    <p:extLst>
      <p:ext uri="{BB962C8B-B14F-4D97-AF65-F5344CB8AC3E}">
        <p14:creationId xmlns:p14="http://schemas.microsoft.com/office/powerpoint/2010/main" val="77979734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Ugly: </a:t>
            </a:r>
            <a:r>
              <a:rPr lang="en-US" dirty="0" err="1" smtClean="0"/>
              <a:t>Femto</a:t>
            </a:r>
            <a:r>
              <a:rPr lang="en-US" dirty="0" smtClean="0"/>
              <a:t>-Macro Oscillation</a:t>
            </a:r>
            <a:endParaRPr lang="en-US" dirty="0"/>
          </a:p>
        </p:txBody>
      </p:sp>
      <p:sp>
        <p:nvSpPr>
          <p:cNvPr id="3" name="Content Placeholder 2"/>
          <p:cNvSpPr>
            <a:spLocks noGrp="1"/>
          </p:cNvSpPr>
          <p:nvPr>
            <p:ph idx="1"/>
          </p:nvPr>
        </p:nvSpPr>
        <p:spPr>
          <a:xfrm>
            <a:off x="457200" y="3797390"/>
            <a:ext cx="8686800" cy="2563653"/>
          </a:xfrm>
        </p:spPr>
        <p:txBody>
          <a:bodyPr>
            <a:normAutofit fontScale="92500" lnSpcReduction="10000"/>
          </a:bodyPr>
          <a:lstStyle/>
          <a:p>
            <a:r>
              <a:rPr lang="en-US" dirty="0" smtClean="0"/>
              <a:t>Loop during static: </a:t>
            </a:r>
            <a:r>
              <a:rPr lang="en-US" dirty="0"/>
              <a:t>F</a:t>
            </a:r>
            <a:r>
              <a:rPr lang="en-US" dirty="0">
                <a:sym typeface="Wingdings"/>
              </a:rPr>
              <a:t></a:t>
            </a:r>
            <a:r>
              <a:rPr lang="en-US" dirty="0" smtClean="0">
                <a:sym typeface="Wingdings"/>
              </a:rPr>
              <a:t>M</a:t>
            </a:r>
            <a:r>
              <a:rPr lang="en-US" dirty="0">
                <a:sym typeface="Wingdings"/>
              </a:rPr>
              <a:t> </a:t>
            </a:r>
            <a:r>
              <a:rPr lang="en-US" dirty="0" smtClean="0"/>
              <a:t> F</a:t>
            </a:r>
            <a:r>
              <a:rPr lang="en-US" dirty="0">
                <a:sym typeface="Wingdings"/>
              </a:rPr>
              <a:t>  </a:t>
            </a:r>
            <a:r>
              <a:rPr lang="en-US" dirty="0" smtClean="0">
                <a:sym typeface="Wingdings"/>
              </a:rPr>
              <a:t>M</a:t>
            </a:r>
            <a:r>
              <a:rPr lang="en-US" dirty="0">
                <a:sym typeface="Wingdings"/>
              </a:rPr>
              <a:t> </a:t>
            </a:r>
            <a:r>
              <a:rPr lang="en-US" dirty="0" smtClean="0">
                <a:sym typeface="Wingdings"/>
              </a:rPr>
              <a:t>F…</a:t>
            </a:r>
          </a:p>
          <a:p>
            <a:r>
              <a:rPr lang="en-US" dirty="0" smtClean="0">
                <a:sym typeface="Wingdings"/>
              </a:rPr>
              <a:t>Each lasts 3 seconds (2~6.7seconds)</a:t>
            </a:r>
          </a:p>
          <a:p>
            <a:r>
              <a:rPr lang="en-US" dirty="0" smtClean="0">
                <a:solidFill>
                  <a:srgbClr val="FF0000"/>
                </a:solidFill>
              </a:rPr>
              <a:t>Root cause: inconsistent configurations</a:t>
            </a:r>
          </a:p>
          <a:p>
            <a:pPr lvl="1"/>
            <a:r>
              <a:rPr lang="en-US" dirty="0" err="1" smtClean="0"/>
              <a:t>Femto</a:t>
            </a:r>
            <a:r>
              <a:rPr lang="en-US" dirty="0" smtClean="0"/>
              <a:t>: release when it is weak (&lt; threshold, -89dBm)</a:t>
            </a:r>
          </a:p>
          <a:p>
            <a:pPr lvl="1"/>
            <a:r>
              <a:rPr lang="en-US" dirty="0" err="1" smtClean="0"/>
              <a:t>Femto</a:t>
            </a:r>
            <a:r>
              <a:rPr lang="en-US" dirty="0" smtClean="0"/>
              <a:t>: selected when it outperforms macro</a:t>
            </a:r>
          </a:p>
          <a:p>
            <a:pPr lvl="1"/>
            <a:r>
              <a:rPr lang="en-US" dirty="0" smtClean="0"/>
              <a:t>Always occurs when both satisfied</a:t>
            </a:r>
          </a:p>
        </p:txBody>
      </p:sp>
      <p:sp>
        <p:nvSpPr>
          <p:cNvPr id="6" name="Slide Number Placeholder 5"/>
          <p:cNvSpPr>
            <a:spLocks noGrp="1"/>
          </p:cNvSpPr>
          <p:nvPr>
            <p:ph type="sldNum" sz="quarter" idx="12"/>
          </p:nvPr>
        </p:nvSpPr>
        <p:spPr/>
        <p:txBody>
          <a:bodyPr/>
          <a:lstStyle/>
          <a:p>
            <a:fld id="{0F6C4781-F3DB-C940-BBAA-047D1A0B2CAE}" type="slidenum">
              <a:rPr lang="en-US" smtClean="0"/>
              <a:t>31</a:t>
            </a:fld>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6402" y="57836"/>
            <a:ext cx="807598" cy="807598"/>
          </a:xfrm>
          <a:prstGeom prst="rect">
            <a:avLst/>
          </a:prstGeom>
        </p:spPr>
      </p:pic>
      <p:grpSp>
        <p:nvGrpSpPr>
          <p:cNvPr id="8" name="组合 36"/>
          <p:cNvGrpSpPr/>
          <p:nvPr/>
        </p:nvGrpSpPr>
        <p:grpSpPr>
          <a:xfrm>
            <a:off x="243544" y="1048526"/>
            <a:ext cx="8837508" cy="2848168"/>
            <a:chOff x="0" y="2269909"/>
            <a:chExt cx="8837508" cy="2848168"/>
          </a:xfrm>
        </p:grpSpPr>
        <p:pic>
          <p:nvPicPr>
            <p:cNvPr id="9" name="Picture 8" descr="E:\Dropbox\HetNet-Charging\paper\gnuplot_scripts\throughput_femto_loop.eps"/>
            <p:cNvPicPr>
              <a:picLocks noChangeAspect="1" noChangeArrowheads="1"/>
            </p:cNvPicPr>
            <p:nvPr/>
          </p:nvPicPr>
          <p:blipFill>
            <a:blip r:embed="rId4"/>
            <a:srcRect/>
            <a:stretch>
              <a:fillRect/>
            </a:stretch>
          </p:blipFill>
          <p:spPr bwMode="auto">
            <a:xfrm>
              <a:off x="0" y="2593075"/>
              <a:ext cx="8837508" cy="2525002"/>
            </a:xfrm>
            <a:prstGeom prst="rect">
              <a:avLst/>
            </a:prstGeom>
            <a:noFill/>
            <a:ln>
              <a:noFill/>
            </a:ln>
          </p:spPr>
        </p:pic>
        <p:grpSp>
          <p:nvGrpSpPr>
            <p:cNvPr id="10" name="组合 35"/>
            <p:cNvGrpSpPr/>
            <p:nvPr/>
          </p:nvGrpSpPr>
          <p:grpSpPr>
            <a:xfrm>
              <a:off x="1351128" y="2269909"/>
              <a:ext cx="7017815" cy="2070079"/>
              <a:chOff x="1351128" y="2269909"/>
              <a:chExt cx="7017815" cy="2070079"/>
            </a:xfrm>
          </p:grpSpPr>
          <p:cxnSp>
            <p:nvCxnSpPr>
              <p:cNvPr id="11" name="直接箭头连接符 25"/>
              <p:cNvCxnSpPr/>
              <p:nvPr/>
            </p:nvCxnSpPr>
            <p:spPr>
              <a:xfrm>
                <a:off x="1351128" y="2975212"/>
                <a:ext cx="0" cy="1364776"/>
              </a:xfrm>
              <a:prstGeom prst="straightConnector1">
                <a:avLst/>
              </a:prstGeom>
              <a:ln>
                <a:solidFill>
                  <a:srgbClr val="FF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12" name="直接箭头连接符 25"/>
              <p:cNvCxnSpPr/>
              <p:nvPr/>
            </p:nvCxnSpPr>
            <p:spPr>
              <a:xfrm>
                <a:off x="1992573" y="2975212"/>
                <a:ext cx="0" cy="1364776"/>
              </a:xfrm>
              <a:prstGeom prst="straightConnector1">
                <a:avLst/>
              </a:prstGeom>
              <a:ln>
                <a:solidFill>
                  <a:srgbClr val="FF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13" name="直接箭头连接符 25"/>
              <p:cNvCxnSpPr/>
              <p:nvPr/>
            </p:nvCxnSpPr>
            <p:spPr>
              <a:xfrm>
                <a:off x="3766782" y="2975212"/>
                <a:ext cx="0" cy="1364776"/>
              </a:xfrm>
              <a:prstGeom prst="straightConnector1">
                <a:avLst/>
              </a:prstGeom>
              <a:ln>
                <a:solidFill>
                  <a:srgbClr val="FF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14" name="直接箭头连接符 25"/>
              <p:cNvCxnSpPr/>
              <p:nvPr/>
            </p:nvCxnSpPr>
            <p:spPr>
              <a:xfrm>
                <a:off x="4380931" y="2975212"/>
                <a:ext cx="0" cy="1364776"/>
              </a:xfrm>
              <a:prstGeom prst="straightConnector1">
                <a:avLst/>
              </a:prstGeom>
              <a:ln>
                <a:solidFill>
                  <a:srgbClr val="FF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15" name="直接箭头连接符 25"/>
              <p:cNvCxnSpPr/>
              <p:nvPr/>
            </p:nvCxnSpPr>
            <p:spPr>
              <a:xfrm>
                <a:off x="4967785" y="2975212"/>
                <a:ext cx="0" cy="1364776"/>
              </a:xfrm>
              <a:prstGeom prst="straightConnector1">
                <a:avLst/>
              </a:prstGeom>
              <a:ln>
                <a:solidFill>
                  <a:srgbClr val="FF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16" name="直接箭头连接符 25"/>
              <p:cNvCxnSpPr/>
              <p:nvPr/>
            </p:nvCxnSpPr>
            <p:spPr>
              <a:xfrm>
                <a:off x="5595582" y="2975212"/>
                <a:ext cx="0" cy="1364776"/>
              </a:xfrm>
              <a:prstGeom prst="straightConnector1">
                <a:avLst/>
              </a:prstGeom>
              <a:ln>
                <a:solidFill>
                  <a:srgbClr val="FF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17" name="直接箭头连接符 25"/>
              <p:cNvCxnSpPr/>
              <p:nvPr/>
            </p:nvCxnSpPr>
            <p:spPr>
              <a:xfrm>
                <a:off x="6318913" y="2975212"/>
                <a:ext cx="0" cy="1364776"/>
              </a:xfrm>
              <a:prstGeom prst="straightConnector1">
                <a:avLst/>
              </a:prstGeom>
              <a:ln>
                <a:solidFill>
                  <a:srgbClr val="FF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18" name="直接箭头连接符 25"/>
              <p:cNvCxnSpPr/>
              <p:nvPr/>
            </p:nvCxnSpPr>
            <p:spPr>
              <a:xfrm>
                <a:off x="7165075" y="2975212"/>
                <a:ext cx="0" cy="1364776"/>
              </a:xfrm>
              <a:prstGeom prst="straightConnector1">
                <a:avLst/>
              </a:prstGeom>
              <a:ln>
                <a:solidFill>
                  <a:srgbClr val="FF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19" name="直接箭头连接符 25"/>
              <p:cNvCxnSpPr/>
              <p:nvPr/>
            </p:nvCxnSpPr>
            <p:spPr>
              <a:xfrm flipH="1">
                <a:off x="5732059" y="2593075"/>
                <a:ext cx="1173707" cy="0"/>
              </a:xfrm>
              <a:prstGeom prst="straightConnector1">
                <a:avLst/>
              </a:prstGeom>
              <a:ln>
                <a:solidFill>
                  <a:srgbClr val="FF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20" name="直接箭头连接符 25"/>
              <p:cNvCxnSpPr/>
              <p:nvPr/>
            </p:nvCxnSpPr>
            <p:spPr>
              <a:xfrm>
                <a:off x="1569493" y="2975212"/>
                <a:ext cx="0" cy="1364776"/>
              </a:xfrm>
              <a:prstGeom prst="straightConnector1">
                <a:avLst/>
              </a:prstGeom>
              <a:ln>
                <a:solidFill>
                  <a:srgbClr val="FF0000"/>
                </a:solidFill>
                <a:prstDash val="dash"/>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21" name="直接箭头连接符 25"/>
              <p:cNvCxnSpPr/>
              <p:nvPr/>
            </p:nvCxnSpPr>
            <p:spPr>
              <a:xfrm>
                <a:off x="2197290" y="2975212"/>
                <a:ext cx="0" cy="1364776"/>
              </a:xfrm>
              <a:prstGeom prst="straightConnector1">
                <a:avLst/>
              </a:prstGeom>
              <a:ln>
                <a:solidFill>
                  <a:srgbClr val="FF0000"/>
                </a:solidFill>
                <a:prstDash val="dash"/>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22" name="直接箭头连接符 25"/>
              <p:cNvCxnSpPr/>
              <p:nvPr/>
            </p:nvCxnSpPr>
            <p:spPr>
              <a:xfrm>
                <a:off x="3343701" y="2975212"/>
                <a:ext cx="0" cy="1364776"/>
              </a:xfrm>
              <a:prstGeom prst="straightConnector1">
                <a:avLst/>
              </a:prstGeom>
              <a:ln>
                <a:solidFill>
                  <a:srgbClr val="FF0000"/>
                </a:solidFill>
                <a:prstDash val="dash"/>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23" name="直接箭头连接符 25"/>
              <p:cNvCxnSpPr/>
              <p:nvPr/>
            </p:nvCxnSpPr>
            <p:spPr>
              <a:xfrm>
                <a:off x="2593075" y="2975212"/>
                <a:ext cx="0" cy="1364776"/>
              </a:xfrm>
              <a:prstGeom prst="straightConnector1">
                <a:avLst/>
              </a:prstGeom>
              <a:ln>
                <a:solidFill>
                  <a:srgbClr val="FF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24" name="直接箭头连接符 25"/>
              <p:cNvCxnSpPr/>
              <p:nvPr/>
            </p:nvCxnSpPr>
            <p:spPr>
              <a:xfrm>
                <a:off x="3916907" y="2975212"/>
                <a:ext cx="0" cy="1364776"/>
              </a:xfrm>
              <a:prstGeom prst="straightConnector1">
                <a:avLst/>
              </a:prstGeom>
              <a:ln>
                <a:solidFill>
                  <a:srgbClr val="FF0000"/>
                </a:solidFill>
                <a:prstDash val="dash"/>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25" name="直接箭头连接符 25"/>
              <p:cNvCxnSpPr/>
              <p:nvPr/>
            </p:nvCxnSpPr>
            <p:spPr>
              <a:xfrm>
                <a:off x="4599296" y="2975212"/>
                <a:ext cx="0" cy="1364776"/>
              </a:xfrm>
              <a:prstGeom prst="straightConnector1">
                <a:avLst/>
              </a:prstGeom>
              <a:ln>
                <a:solidFill>
                  <a:srgbClr val="FF0000"/>
                </a:solidFill>
                <a:prstDash val="dash"/>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26" name="直接箭头连接符 25"/>
              <p:cNvCxnSpPr/>
              <p:nvPr/>
            </p:nvCxnSpPr>
            <p:spPr>
              <a:xfrm>
                <a:off x="5186149" y="2975212"/>
                <a:ext cx="0" cy="1364776"/>
              </a:xfrm>
              <a:prstGeom prst="straightConnector1">
                <a:avLst/>
              </a:prstGeom>
              <a:ln>
                <a:solidFill>
                  <a:srgbClr val="FF0000"/>
                </a:solidFill>
                <a:prstDash val="dash"/>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27" name="直接箭头连接符 28"/>
              <p:cNvCxnSpPr/>
              <p:nvPr/>
            </p:nvCxnSpPr>
            <p:spPr>
              <a:xfrm>
                <a:off x="5909480" y="2975212"/>
                <a:ext cx="0" cy="1364776"/>
              </a:xfrm>
              <a:prstGeom prst="straightConnector1">
                <a:avLst/>
              </a:prstGeom>
              <a:ln>
                <a:solidFill>
                  <a:srgbClr val="FF0000"/>
                </a:solidFill>
                <a:prstDash val="dash"/>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28" name="直接箭头连接符 29"/>
              <p:cNvCxnSpPr/>
              <p:nvPr/>
            </p:nvCxnSpPr>
            <p:spPr>
              <a:xfrm>
                <a:off x="6728346" y="2975212"/>
                <a:ext cx="0" cy="1364776"/>
              </a:xfrm>
              <a:prstGeom prst="straightConnector1">
                <a:avLst/>
              </a:prstGeom>
              <a:ln>
                <a:solidFill>
                  <a:srgbClr val="FF0000"/>
                </a:solidFill>
                <a:prstDash val="dash"/>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29" name="直接箭头连接符 30"/>
              <p:cNvCxnSpPr/>
              <p:nvPr/>
            </p:nvCxnSpPr>
            <p:spPr>
              <a:xfrm>
                <a:off x="7929349" y="2975212"/>
                <a:ext cx="0" cy="1364776"/>
              </a:xfrm>
              <a:prstGeom prst="straightConnector1">
                <a:avLst/>
              </a:prstGeom>
              <a:ln>
                <a:solidFill>
                  <a:srgbClr val="FF0000"/>
                </a:solidFill>
                <a:prstDash val="dash"/>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30" name="直接箭头连接符 31"/>
              <p:cNvCxnSpPr/>
              <p:nvPr/>
            </p:nvCxnSpPr>
            <p:spPr>
              <a:xfrm flipH="1">
                <a:off x="2756847" y="2593075"/>
                <a:ext cx="1173707" cy="0"/>
              </a:xfrm>
              <a:prstGeom prst="straightConnector1">
                <a:avLst/>
              </a:prstGeom>
              <a:ln>
                <a:solidFill>
                  <a:srgbClr val="FF0000"/>
                </a:solidFill>
                <a:prstDash val="dash"/>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31" name="Rectangle 81"/>
              <p:cNvSpPr/>
              <p:nvPr/>
            </p:nvSpPr>
            <p:spPr>
              <a:xfrm>
                <a:off x="3898544" y="2269909"/>
                <a:ext cx="1454244" cy="646331"/>
              </a:xfrm>
              <a:prstGeom prst="rect">
                <a:avLst/>
              </a:prstGeom>
              <a:ln>
                <a:noFill/>
              </a:ln>
            </p:spPr>
            <p:txBody>
              <a:bodyPr wrap="none">
                <a:spAutoFit/>
              </a:bodyPr>
              <a:lstStyle/>
              <a:p>
                <a:pPr algn="ctr"/>
                <a:r>
                  <a:rPr lang="en-US" dirty="0" smtClean="0">
                    <a:solidFill>
                      <a:srgbClr val="FF0000"/>
                    </a:solidFill>
                    <a:latin typeface="Arial"/>
                    <a:cs typeface="Arial"/>
                  </a:rPr>
                  <a:t>(Data) RRC </a:t>
                </a:r>
                <a:endParaRPr lang="en-US" dirty="0">
                  <a:solidFill>
                    <a:srgbClr val="FF0000"/>
                  </a:solidFill>
                  <a:latin typeface="Arial"/>
                  <a:cs typeface="Arial"/>
                </a:endParaRPr>
              </a:p>
              <a:p>
                <a:pPr algn="ctr"/>
                <a:r>
                  <a:rPr lang="en-US" dirty="0" smtClean="0">
                    <a:solidFill>
                      <a:srgbClr val="FF0000"/>
                    </a:solidFill>
                    <a:latin typeface="Arial"/>
                    <a:cs typeface="Arial"/>
                  </a:rPr>
                  <a:t>Setup</a:t>
                </a:r>
                <a:endParaRPr lang="en-US" dirty="0">
                  <a:solidFill>
                    <a:srgbClr val="FF0000"/>
                  </a:solidFill>
                  <a:latin typeface="Arial"/>
                  <a:cs typeface="Arial"/>
                </a:endParaRPr>
              </a:p>
            </p:txBody>
          </p:sp>
          <p:sp>
            <p:nvSpPr>
              <p:cNvPr id="32" name="Rectangle 81"/>
              <p:cNvSpPr/>
              <p:nvPr/>
            </p:nvSpPr>
            <p:spPr>
              <a:xfrm>
                <a:off x="6914699" y="2269909"/>
                <a:ext cx="1454244" cy="646331"/>
              </a:xfrm>
              <a:prstGeom prst="rect">
                <a:avLst/>
              </a:prstGeom>
              <a:ln>
                <a:noFill/>
              </a:ln>
            </p:spPr>
            <p:txBody>
              <a:bodyPr wrap="none">
                <a:spAutoFit/>
              </a:bodyPr>
              <a:lstStyle/>
              <a:p>
                <a:pPr algn="ctr"/>
                <a:r>
                  <a:rPr lang="en-US" dirty="0" smtClean="0">
                    <a:solidFill>
                      <a:srgbClr val="FF0000"/>
                    </a:solidFill>
                    <a:latin typeface="Arial"/>
                    <a:cs typeface="Arial"/>
                  </a:rPr>
                  <a:t>(Data) RRC </a:t>
                </a:r>
                <a:endParaRPr lang="en-US" dirty="0">
                  <a:solidFill>
                    <a:srgbClr val="FF0000"/>
                  </a:solidFill>
                  <a:latin typeface="Arial"/>
                  <a:cs typeface="Arial"/>
                </a:endParaRPr>
              </a:p>
              <a:p>
                <a:pPr algn="ctr"/>
                <a:r>
                  <a:rPr lang="en-US" dirty="0" smtClean="0">
                    <a:solidFill>
                      <a:srgbClr val="FF0000"/>
                    </a:solidFill>
                    <a:latin typeface="Arial"/>
                    <a:cs typeface="Arial"/>
                  </a:rPr>
                  <a:t>Release</a:t>
                </a:r>
                <a:endParaRPr lang="en-US" dirty="0">
                  <a:solidFill>
                    <a:srgbClr val="FF0000"/>
                  </a:solidFill>
                  <a:latin typeface="Arial"/>
                  <a:cs typeface="Arial"/>
                </a:endParaRPr>
              </a:p>
            </p:txBody>
          </p:sp>
        </p:grpSp>
      </p:grpSp>
    </p:spTree>
    <p:extLst>
      <p:ext uri="{BB962C8B-B14F-4D97-AF65-F5344CB8AC3E}">
        <p14:creationId xmlns:p14="http://schemas.microsoft.com/office/powerpoint/2010/main" val="6241735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The Ugly: No M</a:t>
            </a:r>
            <a:r>
              <a:rPr lang="en-US" dirty="0" smtClean="0">
                <a:sym typeface="Wingdings"/>
              </a:rPr>
              <a:t>F or F</a:t>
            </a:r>
            <a:r>
              <a:rPr lang="en-US" dirty="0">
                <a:sym typeface="Wingdings"/>
              </a:rPr>
              <a:t> </a:t>
            </a:r>
            <a:r>
              <a:rPr lang="en-US" dirty="0" smtClean="0">
                <a:sym typeface="Wingdings"/>
              </a:rPr>
              <a:t>F Handoff</a:t>
            </a:r>
            <a:endParaRPr lang="en-US" dirty="0"/>
          </a:p>
        </p:txBody>
      </p:sp>
      <p:sp>
        <p:nvSpPr>
          <p:cNvPr id="24" name="Content Placeholder 2"/>
          <p:cNvSpPr>
            <a:spLocks noGrp="1"/>
          </p:cNvSpPr>
          <p:nvPr>
            <p:ph sz="half" idx="2"/>
          </p:nvPr>
        </p:nvSpPr>
        <p:spPr>
          <a:xfrm>
            <a:off x="924706" y="4792346"/>
            <a:ext cx="4725510" cy="1788468"/>
          </a:xfrm>
        </p:spPr>
        <p:txBody>
          <a:bodyPr>
            <a:normAutofit/>
          </a:bodyPr>
          <a:lstStyle/>
          <a:p>
            <a:r>
              <a:rPr lang="en-US" sz="2800" dirty="0" smtClean="0"/>
              <a:t>Voice drop</a:t>
            </a:r>
          </a:p>
          <a:p>
            <a:r>
              <a:rPr lang="en-US" sz="2800" dirty="0"/>
              <a:t>D</a:t>
            </a:r>
            <a:r>
              <a:rPr lang="en-US" sz="2800" dirty="0" smtClean="0"/>
              <a:t>ata suspension</a:t>
            </a:r>
          </a:p>
        </p:txBody>
      </p:sp>
      <p:sp>
        <p:nvSpPr>
          <p:cNvPr id="7" name="Text Placeholder 6"/>
          <p:cNvSpPr>
            <a:spLocks noGrp="1"/>
          </p:cNvSpPr>
          <p:nvPr>
            <p:ph type="body" sz="quarter" idx="3"/>
          </p:nvPr>
        </p:nvSpPr>
        <p:spPr/>
        <p:txBody>
          <a:bodyPr/>
          <a:lstStyle/>
          <a:p>
            <a:endParaRPr lang="en-US"/>
          </a:p>
        </p:txBody>
      </p:sp>
      <p:sp>
        <p:nvSpPr>
          <p:cNvPr id="6" name="Slide Number Placeholder 5"/>
          <p:cNvSpPr>
            <a:spLocks noGrp="1"/>
          </p:cNvSpPr>
          <p:nvPr>
            <p:ph type="sldNum" sz="quarter" idx="12"/>
          </p:nvPr>
        </p:nvSpPr>
        <p:spPr/>
        <p:txBody>
          <a:bodyPr/>
          <a:lstStyle/>
          <a:p>
            <a:fld id="{0F6C4781-F3DB-C940-BBAA-047D1A0B2CAE}" type="slidenum">
              <a:rPr lang="en-US" smtClean="0"/>
              <a:t>32</a:t>
            </a:fld>
            <a:endParaRPr lang="en-US"/>
          </a:p>
        </p:txBody>
      </p:sp>
      <p:graphicFrame>
        <p:nvGraphicFramePr>
          <p:cNvPr id="8" name="Table 7"/>
          <p:cNvGraphicFramePr>
            <a:graphicFrameLocks noGrp="1"/>
          </p:cNvGraphicFramePr>
          <p:nvPr/>
        </p:nvGraphicFramePr>
        <p:xfrm>
          <a:off x="924706" y="1613715"/>
          <a:ext cx="7613374" cy="3143812"/>
        </p:xfrm>
        <a:graphic>
          <a:graphicData uri="http://schemas.openxmlformats.org/drawingml/2006/table">
            <a:tbl>
              <a:tblPr firstRow="1" bandRow="1">
                <a:tableStyleId>{5C22544A-7EE6-4342-B048-85BDC9FD1C3A}</a:tableStyleId>
              </a:tblPr>
              <a:tblGrid>
                <a:gridCol w="1522675"/>
                <a:gridCol w="1188147"/>
                <a:gridCol w="1167960"/>
                <a:gridCol w="1167960"/>
                <a:gridCol w="2566632"/>
              </a:tblGrid>
              <a:tr h="794698">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b="1" dirty="0" smtClean="0">
                          <a:solidFill>
                            <a:schemeClr val="tx1"/>
                          </a:solidFill>
                        </a:rPr>
                        <a:t>IDLE</a:t>
                      </a:r>
                      <a:endParaRPr lang="en-US" sz="2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b="1" dirty="0" smtClean="0">
                          <a:solidFill>
                            <a:schemeClr val="tx1"/>
                          </a:solidFill>
                        </a:rPr>
                        <a:t>VOICE</a:t>
                      </a:r>
                      <a:endParaRPr lang="en-US" sz="2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b="1" dirty="0" smtClean="0">
                          <a:solidFill>
                            <a:schemeClr val="tx1"/>
                          </a:solidFill>
                        </a:rPr>
                        <a:t>DATA</a:t>
                      </a:r>
                      <a:endParaRPr lang="en-US" sz="2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b="1" dirty="0" err="1" smtClean="0">
                          <a:solidFill>
                            <a:schemeClr val="tx1"/>
                          </a:solidFill>
                        </a:rPr>
                        <a:t>Voice+Data</a:t>
                      </a:r>
                      <a:endParaRPr lang="en-US" sz="2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83038">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2400" b="1" dirty="0" smtClean="0"/>
                        <a:t>F </a:t>
                      </a:r>
                      <a:r>
                        <a:rPr lang="en-US" sz="2400" b="1" dirty="0" smtClean="0">
                          <a:sym typeface="Wingdings"/>
                        </a:rPr>
                        <a:t> </a:t>
                      </a:r>
                      <a:r>
                        <a:rPr lang="en-US" sz="2400" b="1" dirty="0" smtClean="0"/>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83038">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2400" b="1" dirty="0" smtClean="0">
                          <a:sym typeface="Wingdings"/>
                        </a:rPr>
                        <a:t>M </a:t>
                      </a:r>
                      <a:r>
                        <a:rPr lang="en-US" sz="2400" b="1" dirty="0" smtClean="0"/>
                        <a:t>F</a:t>
                      </a:r>
                      <a:endParaRPr lang="en-US" sz="2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83038">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2400" b="1" dirty="0" smtClean="0"/>
                        <a:t>F </a:t>
                      </a:r>
                      <a:r>
                        <a:rPr lang="en-US" sz="2400" b="1" dirty="0" smtClean="0">
                          <a:sym typeface="Wingdings"/>
                        </a:rPr>
                        <a:t> F</a:t>
                      </a:r>
                      <a:endParaRPr lang="en-US" sz="2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6391" y="2470006"/>
            <a:ext cx="715617" cy="715617"/>
          </a:xfrm>
          <a:prstGeom prst="rect">
            <a:avLst/>
          </a:prstGeom>
        </p:spPr>
      </p:pic>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6391" y="3255958"/>
            <a:ext cx="715617" cy="715617"/>
          </a:xfrm>
          <a:prstGeom prst="rect">
            <a:avLst/>
          </a:prstGeom>
        </p:spPr>
      </p:pic>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6391" y="4045293"/>
            <a:ext cx="715617" cy="715617"/>
          </a:xfrm>
          <a:prstGeom prst="rect">
            <a:avLst/>
          </a:prstGeom>
        </p:spPr>
      </p:pic>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4985" y="2470005"/>
            <a:ext cx="715617" cy="715617"/>
          </a:xfrm>
          <a:prstGeom prst="rect">
            <a:avLst/>
          </a:prstGeom>
        </p:spPr>
      </p:pic>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1803" y="2470004"/>
            <a:ext cx="715617" cy="715617"/>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8414" y="2450955"/>
            <a:ext cx="734666" cy="734666"/>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4775" y="3255260"/>
            <a:ext cx="734666" cy="734666"/>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8237" y="4057680"/>
            <a:ext cx="734666" cy="734666"/>
          </a:xfrm>
          <a:prstGeom prst="rect">
            <a:avLst/>
          </a:prstGeom>
        </p:spPr>
      </p:pic>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3994" y="3229736"/>
            <a:ext cx="734666" cy="734666"/>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3994" y="4022861"/>
            <a:ext cx="734666" cy="734666"/>
          </a:xfrm>
          <a:prstGeom prst="rect">
            <a:avLst/>
          </a:prstGeom>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1803" y="4035768"/>
            <a:ext cx="734666" cy="734666"/>
          </a:xfrm>
          <a:prstGeom prst="rect">
            <a:avLst/>
          </a:prstGeom>
        </p:spPr>
      </p:pic>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1803" y="3236909"/>
            <a:ext cx="734666" cy="734666"/>
          </a:xfrm>
          <a:prstGeom prst="rect">
            <a:avLst/>
          </a:prstGeom>
        </p:spPr>
      </p:pic>
    </p:spTree>
    <p:extLst>
      <p:ext uri="{BB962C8B-B14F-4D97-AF65-F5344CB8AC3E}">
        <p14:creationId xmlns:p14="http://schemas.microsoft.com/office/powerpoint/2010/main" val="1243718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11"/>
                                        </p:tgtEl>
                                        <p:attrNameLst>
                                          <p:attrName>style.opacity</p:attrName>
                                        </p:attrNameLst>
                                      </p:cBhvr>
                                      <p:to>
                                        <p:strVal val="0.5"/>
                                      </p:to>
                                    </p:set>
                                    <p:animEffect filter="image" prLst="opacity: 0.5">
                                      <p:cBhvr rctx="IE">
                                        <p:cTn id="7" dur="indefinite"/>
                                        <p:tgtEl>
                                          <p:spTgt spid="11"/>
                                        </p:tgtEl>
                                      </p:cBhvr>
                                    </p:animEffect>
                                  </p:childTnLst>
                                </p:cTn>
                              </p:par>
                              <p:par>
                                <p:cTn id="8" presetID="9" presetClass="emph" presetSubtype="0" nodeType="withEffect">
                                  <p:stCondLst>
                                    <p:cond delay="0"/>
                                  </p:stCondLst>
                                  <p:childTnLst>
                                    <p:set>
                                      <p:cBhvr rctx="PPT">
                                        <p:cTn id="9" dur="indefinite"/>
                                        <p:tgtEl>
                                          <p:spTgt spid="12"/>
                                        </p:tgtEl>
                                        <p:attrNameLst>
                                          <p:attrName>style.opacity</p:attrName>
                                        </p:attrNameLst>
                                      </p:cBhvr>
                                      <p:to>
                                        <p:strVal val="0.5"/>
                                      </p:to>
                                    </p:set>
                                    <p:animEffect filter="image" prLst="opacity: 0.5">
                                      <p:cBhvr rctx="IE">
                                        <p:cTn id="10" dur="indefinite"/>
                                        <p:tgtEl>
                                          <p:spTgt spid="12"/>
                                        </p:tgtEl>
                                      </p:cBhvr>
                                    </p:animEffect>
                                  </p:childTnLst>
                                </p:cTn>
                              </p:par>
                              <p:par>
                                <p:cTn id="11" presetID="9" presetClass="emph" presetSubtype="0" nodeType="withEffect">
                                  <p:stCondLst>
                                    <p:cond delay="0"/>
                                  </p:stCondLst>
                                  <p:childTnLst>
                                    <p:set>
                                      <p:cBhvr rctx="PPT">
                                        <p:cTn id="12" dur="indefinite"/>
                                        <p:tgtEl>
                                          <p:spTgt spid="13"/>
                                        </p:tgtEl>
                                        <p:attrNameLst>
                                          <p:attrName>style.opacity</p:attrName>
                                        </p:attrNameLst>
                                      </p:cBhvr>
                                      <p:to>
                                        <p:strVal val="0.5"/>
                                      </p:to>
                                    </p:set>
                                    <p:animEffect filter="image" prLst="opacity: 0.5">
                                      <p:cBhvr rctx="IE">
                                        <p:cTn id="13" dur="indefinite"/>
                                        <p:tgtEl>
                                          <p:spTgt spid="13"/>
                                        </p:tgtEl>
                                      </p:cBhvr>
                                    </p:animEffect>
                                  </p:childTnLst>
                                </p:cTn>
                              </p:par>
                              <p:par>
                                <p:cTn id="14" presetID="9" presetClass="emph" presetSubtype="0" nodeType="withEffect">
                                  <p:stCondLst>
                                    <p:cond delay="0"/>
                                  </p:stCondLst>
                                  <p:childTnLst>
                                    <p:set>
                                      <p:cBhvr rctx="PPT">
                                        <p:cTn id="15" dur="indefinite"/>
                                        <p:tgtEl>
                                          <p:spTgt spid="14"/>
                                        </p:tgtEl>
                                        <p:attrNameLst>
                                          <p:attrName>style.opacity</p:attrName>
                                        </p:attrNameLst>
                                      </p:cBhvr>
                                      <p:to>
                                        <p:strVal val="0.5"/>
                                      </p:to>
                                    </p:set>
                                    <p:animEffect filter="image" prLst="opacity: 0.5">
                                      <p:cBhvr rctx="IE">
                                        <p:cTn id="16" dur="indefinite"/>
                                        <p:tgtEl>
                                          <p:spTgt spid="14"/>
                                        </p:tgtEl>
                                      </p:cBhvr>
                                    </p:animEffect>
                                  </p:childTnLst>
                                </p:cTn>
                              </p:par>
                              <p:par>
                                <p:cTn id="17" presetID="9" presetClass="emph" presetSubtype="0" nodeType="withEffect">
                                  <p:stCondLst>
                                    <p:cond delay="0"/>
                                  </p:stCondLst>
                                  <p:childTnLst>
                                    <p:set>
                                      <p:cBhvr rctx="PPT">
                                        <p:cTn id="18" dur="indefinite"/>
                                        <p:tgtEl>
                                          <p:spTgt spid="15"/>
                                        </p:tgtEl>
                                        <p:attrNameLst>
                                          <p:attrName>style.opacity</p:attrName>
                                        </p:attrNameLst>
                                      </p:cBhvr>
                                      <p:to>
                                        <p:strVal val="0.5"/>
                                      </p:to>
                                    </p:set>
                                    <p:animEffect filter="image" prLst="opacity: 0.5">
                                      <p:cBhvr rctx="IE">
                                        <p:cTn id="19" dur="indefinite"/>
                                        <p:tgtEl>
                                          <p:spTgt spid="15"/>
                                        </p:tgtEl>
                                      </p:cBhvr>
                                    </p:animEffect>
                                  </p:childTnLst>
                                </p:cTn>
                              </p:par>
                              <p:par>
                                <p:cTn id="20" presetID="1"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The Ugly: Root Cause</a:t>
            </a:r>
            <a:endParaRPr lang="en-US" dirty="0"/>
          </a:p>
        </p:txBody>
      </p:sp>
      <p:sp>
        <p:nvSpPr>
          <p:cNvPr id="53" name="Content Placeholder 52"/>
          <p:cNvSpPr>
            <a:spLocks noGrp="1"/>
          </p:cNvSpPr>
          <p:nvPr>
            <p:ph idx="1"/>
          </p:nvPr>
        </p:nvSpPr>
        <p:spPr/>
        <p:txBody>
          <a:bodyPr/>
          <a:lstStyle/>
          <a:p>
            <a:r>
              <a:rPr lang="en-US" dirty="0" err="1" smtClean="0"/>
              <a:t>Macrocells</a:t>
            </a:r>
            <a:r>
              <a:rPr lang="en-US" dirty="0" smtClean="0"/>
              <a:t>: </a:t>
            </a:r>
            <a:r>
              <a:rPr lang="en-US" dirty="0" err="1" smtClean="0"/>
              <a:t>Femtocells</a:t>
            </a:r>
            <a:r>
              <a:rPr lang="en-US" dirty="0" smtClean="0"/>
              <a:t> </a:t>
            </a:r>
            <a:r>
              <a:rPr lang="en-US" dirty="0"/>
              <a:t>are not on the list of n</a:t>
            </a:r>
            <a:r>
              <a:rPr lang="en-US" dirty="0" smtClean="0"/>
              <a:t>eighboring </a:t>
            </a:r>
            <a:r>
              <a:rPr lang="en-US" dirty="0"/>
              <a:t>cells</a:t>
            </a:r>
          </a:p>
          <a:p>
            <a:pPr lvl="1"/>
            <a:r>
              <a:rPr lang="en-US" dirty="0" smtClean="0"/>
              <a:t>No handoff at all</a:t>
            </a:r>
          </a:p>
          <a:p>
            <a:r>
              <a:rPr lang="en-US" dirty="0" err="1" smtClean="0"/>
              <a:t>Femtocells</a:t>
            </a:r>
            <a:r>
              <a:rPr lang="en-US" dirty="0" smtClean="0"/>
              <a:t>: support voice but ignore data</a:t>
            </a:r>
            <a:endParaRPr lang="en-US" dirty="0"/>
          </a:p>
          <a:p>
            <a:endParaRPr lang="en-US" dirty="0"/>
          </a:p>
        </p:txBody>
      </p:sp>
      <p:sp>
        <p:nvSpPr>
          <p:cNvPr id="7" name="Slide Number Placeholder 6"/>
          <p:cNvSpPr>
            <a:spLocks noGrp="1"/>
          </p:cNvSpPr>
          <p:nvPr>
            <p:ph type="sldNum" sz="quarter" idx="12"/>
          </p:nvPr>
        </p:nvSpPr>
        <p:spPr/>
        <p:txBody>
          <a:bodyPr/>
          <a:lstStyle/>
          <a:p>
            <a:fld id="{0F6C4781-F3DB-C940-BBAA-047D1A0B2CAE}" type="slidenum">
              <a:rPr lang="en-US" smtClean="0"/>
              <a:t>33</a:t>
            </a:fld>
            <a:endParaRPr lang="en-US"/>
          </a:p>
        </p:txBody>
      </p:sp>
      <p:cxnSp>
        <p:nvCxnSpPr>
          <p:cNvPr id="10" name="Straight Connector 141"/>
          <p:cNvCxnSpPr>
            <a:stCxn id="18" idx="3"/>
          </p:cNvCxnSpPr>
          <p:nvPr/>
        </p:nvCxnSpPr>
        <p:spPr>
          <a:xfrm>
            <a:off x="1577002" y="4211864"/>
            <a:ext cx="3826068" cy="0"/>
          </a:xfrm>
          <a:prstGeom prst="straightConnector1">
            <a:avLst/>
          </a:prstGeom>
          <a:ln w="57150" cmpd="sng">
            <a:solidFill>
              <a:srgbClr val="008000"/>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grpSp>
        <p:nvGrpSpPr>
          <p:cNvPr id="11" name="Group 48"/>
          <p:cNvGrpSpPr>
            <a:grpSpLocks noChangeAspect="1"/>
          </p:cNvGrpSpPr>
          <p:nvPr/>
        </p:nvGrpSpPr>
        <p:grpSpPr>
          <a:xfrm>
            <a:off x="1338076" y="3701994"/>
            <a:ext cx="278164" cy="723628"/>
            <a:chOff x="4838700" y="993267"/>
            <a:chExt cx="362432" cy="972222"/>
          </a:xfrm>
        </p:grpSpPr>
        <p:grpSp>
          <p:nvGrpSpPr>
            <p:cNvPr id="12" name="Group 49"/>
            <p:cNvGrpSpPr/>
            <p:nvPr/>
          </p:nvGrpSpPr>
          <p:grpSpPr>
            <a:xfrm rot="16200000">
              <a:off x="4816642" y="1023585"/>
              <a:ext cx="336276" cy="275639"/>
              <a:chOff x="2971800" y="1790700"/>
              <a:chExt cx="1117600" cy="889000"/>
            </a:xfrm>
            <a:solidFill>
              <a:schemeClr val="accent6">
                <a:lumMod val="75000"/>
              </a:schemeClr>
            </a:solidFill>
          </p:grpSpPr>
          <p:sp>
            <p:nvSpPr>
              <p:cNvPr id="22" name="Block Arc 60"/>
              <p:cNvSpPr/>
              <p:nvPr/>
            </p:nvSpPr>
            <p:spPr>
              <a:xfrm>
                <a:off x="2971800" y="1790700"/>
                <a:ext cx="1117600" cy="889000"/>
              </a:xfrm>
              <a:prstGeom prst="blockArc">
                <a:avLst>
                  <a:gd name="adj1" fmla="val 10800000"/>
                  <a:gd name="adj2" fmla="val 20937347"/>
                  <a:gd name="adj3" fmla="val 6839"/>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Times New Roman"/>
                  <a:cs typeface="Times New Roman"/>
                </a:endParaRPr>
              </a:p>
            </p:txBody>
          </p:sp>
          <p:sp>
            <p:nvSpPr>
              <p:cNvPr id="23" name="Block Arc 61"/>
              <p:cNvSpPr>
                <a:spLocks noChangeAspect="1"/>
              </p:cNvSpPr>
              <p:nvPr/>
            </p:nvSpPr>
            <p:spPr>
              <a:xfrm>
                <a:off x="3187700" y="1930400"/>
                <a:ext cx="670560" cy="533400"/>
              </a:xfrm>
              <a:prstGeom prst="blockArc">
                <a:avLst>
                  <a:gd name="adj1" fmla="val 10800000"/>
                  <a:gd name="adj2" fmla="val 21118974"/>
                  <a:gd name="adj3" fmla="val 11642"/>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Times New Roman"/>
                  <a:cs typeface="Times New Roman"/>
                </a:endParaRPr>
              </a:p>
            </p:txBody>
          </p:sp>
        </p:grpSp>
        <p:grpSp>
          <p:nvGrpSpPr>
            <p:cNvPr id="13" name="Group 50"/>
            <p:cNvGrpSpPr/>
            <p:nvPr/>
          </p:nvGrpSpPr>
          <p:grpSpPr>
            <a:xfrm>
              <a:off x="4838700" y="1117601"/>
              <a:ext cx="362432" cy="847888"/>
              <a:chOff x="4838699" y="1117600"/>
              <a:chExt cx="593027" cy="1299244"/>
            </a:xfrm>
          </p:grpSpPr>
          <p:sp>
            <p:nvSpPr>
              <p:cNvPr id="17" name="Oval 54"/>
              <p:cNvSpPr/>
              <p:nvPr/>
            </p:nvSpPr>
            <p:spPr>
              <a:xfrm>
                <a:off x="4838699" y="2289845"/>
                <a:ext cx="593027" cy="126999"/>
              </a:xfrm>
              <a:prstGeom prst="ellips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imes New Roman"/>
                  <a:cs typeface="Times New Roman"/>
                </a:endParaRPr>
              </a:p>
            </p:txBody>
          </p:sp>
          <p:sp>
            <p:nvSpPr>
              <p:cNvPr id="18" name="Trapezoid 55"/>
              <p:cNvSpPr/>
              <p:nvPr/>
            </p:nvSpPr>
            <p:spPr>
              <a:xfrm>
                <a:off x="4838699" y="1600199"/>
                <a:ext cx="593027" cy="753146"/>
              </a:xfrm>
              <a:prstGeom prst="trapezoid">
                <a:avLst>
                  <a:gd name="adj" fmla="val 28212"/>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imes New Roman"/>
                  <a:cs typeface="Times New Roman"/>
                </a:endParaRPr>
              </a:p>
            </p:txBody>
          </p:sp>
          <p:sp>
            <p:nvSpPr>
              <p:cNvPr id="19" name="Oval 56"/>
              <p:cNvSpPr/>
              <p:nvPr/>
            </p:nvSpPr>
            <p:spPr>
              <a:xfrm>
                <a:off x="4994601" y="1549400"/>
                <a:ext cx="275899" cy="127000"/>
              </a:xfrm>
              <a:prstGeom prst="ellips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imes New Roman"/>
                  <a:cs typeface="Times New Roman"/>
                </a:endParaRPr>
              </a:p>
            </p:txBody>
          </p:sp>
          <p:cxnSp>
            <p:nvCxnSpPr>
              <p:cNvPr id="20" name="Straight Connector 58"/>
              <p:cNvCxnSpPr/>
              <p:nvPr/>
            </p:nvCxnSpPr>
            <p:spPr>
              <a:xfrm>
                <a:off x="5132551" y="1117600"/>
                <a:ext cx="0" cy="488950"/>
              </a:xfrm>
              <a:prstGeom prst="line">
                <a:avLst/>
              </a:prstGeom>
              <a:ln w="57150" cmpd="sng">
                <a:solidFill>
                  <a:srgbClr val="008000"/>
                </a:solidFill>
              </a:ln>
            </p:spPr>
            <p:style>
              <a:lnRef idx="2">
                <a:schemeClr val="accent1"/>
              </a:lnRef>
              <a:fillRef idx="0">
                <a:schemeClr val="accent1"/>
              </a:fillRef>
              <a:effectRef idx="1">
                <a:schemeClr val="accent1"/>
              </a:effectRef>
              <a:fontRef idx="minor">
                <a:schemeClr val="tx1"/>
              </a:fontRef>
            </p:style>
          </p:cxnSp>
          <p:sp>
            <p:nvSpPr>
              <p:cNvPr id="21" name="Oval 59"/>
              <p:cNvSpPr/>
              <p:nvPr/>
            </p:nvSpPr>
            <p:spPr>
              <a:xfrm>
                <a:off x="5063971" y="1118870"/>
                <a:ext cx="137160" cy="137160"/>
              </a:xfrm>
              <a:prstGeom prst="ellips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imes New Roman"/>
                  <a:cs typeface="Times New Roman"/>
                </a:endParaRPr>
              </a:p>
            </p:txBody>
          </p:sp>
        </p:grpSp>
        <p:grpSp>
          <p:nvGrpSpPr>
            <p:cNvPr id="14" name="Group 51"/>
            <p:cNvGrpSpPr/>
            <p:nvPr/>
          </p:nvGrpSpPr>
          <p:grpSpPr>
            <a:xfrm rot="5220189">
              <a:off x="4880142" y="1023585"/>
              <a:ext cx="336276" cy="275639"/>
              <a:chOff x="2971800" y="1790700"/>
              <a:chExt cx="1117600" cy="889000"/>
            </a:xfrm>
            <a:solidFill>
              <a:schemeClr val="accent6">
                <a:lumMod val="75000"/>
              </a:schemeClr>
            </a:solidFill>
          </p:grpSpPr>
          <p:sp>
            <p:nvSpPr>
              <p:cNvPr id="15" name="Block Arc 52"/>
              <p:cNvSpPr/>
              <p:nvPr/>
            </p:nvSpPr>
            <p:spPr>
              <a:xfrm>
                <a:off x="2971800" y="1790700"/>
                <a:ext cx="1117600" cy="889000"/>
              </a:xfrm>
              <a:prstGeom prst="blockArc">
                <a:avLst>
                  <a:gd name="adj1" fmla="val 10800000"/>
                  <a:gd name="adj2" fmla="val 20937347"/>
                  <a:gd name="adj3" fmla="val 6839"/>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Times New Roman"/>
                  <a:cs typeface="Times New Roman"/>
                </a:endParaRPr>
              </a:p>
            </p:txBody>
          </p:sp>
          <p:sp>
            <p:nvSpPr>
              <p:cNvPr id="16" name="Block Arc 53"/>
              <p:cNvSpPr>
                <a:spLocks noChangeAspect="1"/>
              </p:cNvSpPr>
              <p:nvPr/>
            </p:nvSpPr>
            <p:spPr>
              <a:xfrm>
                <a:off x="3187700" y="1930400"/>
                <a:ext cx="670560" cy="533400"/>
              </a:xfrm>
              <a:prstGeom prst="blockArc">
                <a:avLst>
                  <a:gd name="adj1" fmla="val 10800000"/>
                  <a:gd name="adj2" fmla="val 21118974"/>
                  <a:gd name="adj3" fmla="val 11642"/>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Times New Roman"/>
                  <a:cs typeface="Times New Roman"/>
                </a:endParaRPr>
              </a:p>
            </p:txBody>
          </p:sp>
        </p:grpSp>
      </p:grpSp>
      <p:sp>
        <p:nvSpPr>
          <p:cNvPr id="24" name="Rectangle 5"/>
          <p:cNvSpPr/>
          <p:nvPr/>
        </p:nvSpPr>
        <p:spPr>
          <a:xfrm>
            <a:off x="5423564" y="3136303"/>
            <a:ext cx="1295031" cy="1234114"/>
          </a:xfrm>
          <a:prstGeom prst="rect">
            <a:avLst/>
          </a:prstGeom>
          <a:solidFill>
            <a:srgbClr val="0070C0"/>
          </a:solidFill>
          <a:ln w="12700" cmpd="sng">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dirty="0">
              <a:solidFill>
                <a:schemeClr val="bg1"/>
              </a:solidFill>
              <a:latin typeface="Times New Roman"/>
              <a:cs typeface="Times New Roman"/>
            </a:endParaRPr>
          </a:p>
        </p:txBody>
      </p:sp>
      <p:sp>
        <p:nvSpPr>
          <p:cNvPr id="25" name="Rectangle 47"/>
          <p:cNvSpPr/>
          <p:nvPr/>
        </p:nvSpPr>
        <p:spPr>
          <a:xfrm>
            <a:off x="4237532" y="3930321"/>
            <a:ext cx="741390" cy="495301"/>
          </a:xfrm>
          <a:prstGeom prst="rect">
            <a:avLst/>
          </a:prstGeom>
          <a:pattFill prst="horzBrick">
            <a:fgClr>
              <a:srgbClr val="008000"/>
            </a:fgClr>
            <a:bgClr>
              <a:schemeClr val="bg1"/>
            </a:bgClr>
          </a:pattFill>
          <a:ln w="28575" cmpd="sng">
            <a:solidFill>
              <a:srgbClr val="008000"/>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solidFill>
                <a:srgbClr val="000000"/>
              </a:solidFill>
              <a:latin typeface="Times New Roman"/>
              <a:cs typeface="Times New Roman"/>
            </a:endParaRPr>
          </a:p>
        </p:txBody>
      </p:sp>
      <p:grpSp>
        <p:nvGrpSpPr>
          <p:cNvPr id="26" name="组合 63"/>
          <p:cNvGrpSpPr/>
          <p:nvPr/>
        </p:nvGrpSpPr>
        <p:grpSpPr>
          <a:xfrm>
            <a:off x="2043697" y="3877483"/>
            <a:ext cx="1605729" cy="548139"/>
            <a:chOff x="2823112" y="2780055"/>
            <a:chExt cx="2690877" cy="1276481"/>
          </a:xfrm>
        </p:grpSpPr>
        <p:sp>
          <p:nvSpPr>
            <p:cNvPr id="27" name="Cloud 42"/>
            <p:cNvSpPr/>
            <p:nvPr/>
          </p:nvSpPr>
          <p:spPr>
            <a:xfrm>
              <a:off x="2823112" y="2780055"/>
              <a:ext cx="2690877" cy="1276481"/>
            </a:xfrm>
            <a:prstGeom prst="cloud">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solidFill>
                  <a:srgbClr val="254061"/>
                </a:solidFill>
                <a:latin typeface="Times New Roman"/>
                <a:cs typeface="Times New Roman"/>
              </a:endParaRPr>
            </a:p>
          </p:txBody>
        </p:sp>
        <p:sp>
          <p:nvSpPr>
            <p:cNvPr id="28" name="Rectangle 70"/>
            <p:cNvSpPr/>
            <p:nvPr/>
          </p:nvSpPr>
          <p:spPr>
            <a:xfrm>
              <a:off x="3955983" y="2920395"/>
              <a:ext cx="309463" cy="931758"/>
            </a:xfrm>
            <a:prstGeom prst="rect">
              <a:avLst/>
            </a:prstGeom>
          </p:spPr>
          <p:txBody>
            <a:bodyPr wrap="none">
              <a:spAutoFit/>
            </a:bodyPr>
            <a:lstStyle/>
            <a:p>
              <a:pPr algn="ctr"/>
              <a:endParaRPr lang="en-US" sz="2000" dirty="0">
                <a:solidFill>
                  <a:srgbClr val="000000"/>
                </a:solidFill>
                <a:latin typeface="Times New Roman"/>
                <a:cs typeface="Times New Roman"/>
              </a:endParaRPr>
            </a:p>
          </p:txBody>
        </p:sp>
      </p:grpSp>
      <p:pic>
        <p:nvPicPr>
          <p:cNvPr id="29" name="Picture 28"/>
          <p:cNvPicPr>
            <a:picLocks noChangeAspect="1"/>
          </p:cNvPicPr>
          <p:nvPr/>
        </p:nvPicPr>
        <p:blipFill>
          <a:blip r:embed="rId2"/>
          <a:stretch>
            <a:fillRect/>
          </a:stretch>
        </p:blipFill>
        <p:spPr>
          <a:xfrm>
            <a:off x="3656364" y="3037157"/>
            <a:ext cx="417807" cy="817448"/>
          </a:xfrm>
          <a:prstGeom prst="rect">
            <a:avLst/>
          </a:prstGeom>
        </p:spPr>
      </p:pic>
      <p:cxnSp>
        <p:nvCxnSpPr>
          <p:cNvPr id="30" name="Straight Connector 141"/>
          <p:cNvCxnSpPr/>
          <p:nvPr/>
        </p:nvCxnSpPr>
        <p:spPr>
          <a:xfrm>
            <a:off x="3988033" y="3425130"/>
            <a:ext cx="1415037" cy="0"/>
          </a:xfrm>
          <a:prstGeom prst="straightConnector1">
            <a:avLst/>
          </a:prstGeom>
          <a:ln w="57150" cmpd="sng">
            <a:solidFill>
              <a:srgbClr val="0070C0"/>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31" name="Rectangle 30"/>
          <p:cNvSpPr/>
          <p:nvPr/>
        </p:nvSpPr>
        <p:spPr>
          <a:xfrm>
            <a:off x="5213685" y="3332027"/>
            <a:ext cx="1683414" cy="830997"/>
          </a:xfrm>
          <a:prstGeom prst="rect">
            <a:avLst/>
          </a:prstGeom>
        </p:spPr>
        <p:txBody>
          <a:bodyPr wrap="square">
            <a:spAutoFit/>
          </a:bodyPr>
          <a:lstStyle/>
          <a:p>
            <a:pPr algn="ctr"/>
            <a:r>
              <a:rPr lang="en-US" sz="2400" dirty="0" smtClean="0">
                <a:solidFill>
                  <a:schemeClr val="bg1"/>
                </a:solidFill>
                <a:latin typeface="Times New Roman"/>
                <a:cs typeface="Times New Roman"/>
              </a:rPr>
              <a:t>Core  </a:t>
            </a:r>
          </a:p>
          <a:p>
            <a:pPr algn="ctr"/>
            <a:r>
              <a:rPr lang="en-US" sz="2400" dirty="0" smtClean="0">
                <a:solidFill>
                  <a:schemeClr val="bg1"/>
                </a:solidFill>
                <a:latin typeface="Times New Roman"/>
                <a:cs typeface="Times New Roman"/>
              </a:rPr>
              <a:t>Network</a:t>
            </a:r>
            <a:endParaRPr lang="en-US" sz="2400" dirty="0">
              <a:solidFill>
                <a:schemeClr val="bg1"/>
              </a:solidFill>
              <a:latin typeface="Times New Roman"/>
              <a:cs typeface="Times New Roman"/>
            </a:endParaRPr>
          </a:p>
        </p:txBody>
      </p:sp>
      <p:pic>
        <p:nvPicPr>
          <p:cNvPr id="32" name="Picture 31"/>
          <p:cNvPicPr>
            <a:picLocks noChangeAspect="1"/>
          </p:cNvPicPr>
          <p:nvPr/>
        </p:nvPicPr>
        <p:blipFill>
          <a:blip r:embed="rId3"/>
          <a:stretch>
            <a:fillRect/>
          </a:stretch>
        </p:blipFill>
        <p:spPr>
          <a:xfrm>
            <a:off x="183548" y="3957644"/>
            <a:ext cx="589022" cy="413195"/>
          </a:xfrm>
          <a:prstGeom prst="rect">
            <a:avLst/>
          </a:prstGeom>
        </p:spPr>
      </p:pic>
      <p:cxnSp>
        <p:nvCxnSpPr>
          <p:cNvPr id="33" name="Straight Connector 141"/>
          <p:cNvCxnSpPr/>
          <p:nvPr/>
        </p:nvCxnSpPr>
        <p:spPr>
          <a:xfrm flipV="1">
            <a:off x="1475910" y="4425624"/>
            <a:ext cx="0" cy="2420578"/>
          </a:xfrm>
          <a:prstGeom prst="straightConnector1">
            <a:avLst/>
          </a:prstGeom>
          <a:ln w="19050" cmpd="sng">
            <a:solidFill>
              <a:schemeClr val="tx1"/>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4" name="Straight Connector 141"/>
          <p:cNvCxnSpPr/>
          <p:nvPr/>
        </p:nvCxnSpPr>
        <p:spPr>
          <a:xfrm flipV="1">
            <a:off x="407209" y="4415223"/>
            <a:ext cx="2" cy="2430979"/>
          </a:xfrm>
          <a:prstGeom prst="straightConnector1">
            <a:avLst/>
          </a:prstGeom>
          <a:ln w="19050" cmpd="sng">
            <a:solidFill>
              <a:schemeClr val="tx1"/>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5" name="Straight Connector 141"/>
          <p:cNvCxnSpPr/>
          <p:nvPr/>
        </p:nvCxnSpPr>
        <p:spPr>
          <a:xfrm flipV="1">
            <a:off x="6164430" y="4403228"/>
            <a:ext cx="1" cy="2442974"/>
          </a:xfrm>
          <a:prstGeom prst="straightConnector1">
            <a:avLst/>
          </a:prstGeom>
          <a:ln w="19050" cmpd="sng">
            <a:solidFill>
              <a:schemeClr val="tx1"/>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6" name="Straight Connector 141"/>
          <p:cNvCxnSpPr/>
          <p:nvPr/>
        </p:nvCxnSpPr>
        <p:spPr>
          <a:xfrm flipH="1" flipV="1">
            <a:off x="3938691" y="3930321"/>
            <a:ext cx="0" cy="2915881"/>
          </a:xfrm>
          <a:prstGeom prst="straightConnector1">
            <a:avLst/>
          </a:prstGeom>
          <a:ln w="19050" cmpd="sng">
            <a:solidFill>
              <a:schemeClr val="tx1"/>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39" name="Rectangle 5"/>
          <p:cNvSpPr/>
          <p:nvPr/>
        </p:nvSpPr>
        <p:spPr>
          <a:xfrm rot="16200000">
            <a:off x="7338577" y="3011183"/>
            <a:ext cx="186940" cy="594596"/>
          </a:xfrm>
          <a:prstGeom prst="rect">
            <a:avLst/>
          </a:prstGeom>
          <a:solidFill>
            <a:srgbClr val="0070C0"/>
          </a:solidFill>
          <a:ln w="12700" cmpd="sng">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solidFill>
                <a:schemeClr val="bg1"/>
              </a:solidFill>
              <a:latin typeface="Arial"/>
              <a:cs typeface="Arial"/>
            </a:endParaRPr>
          </a:p>
        </p:txBody>
      </p:sp>
      <p:sp>
        <p:nvSpPr>
          <p:cNvPr id="40" name="Rectangle 5"/>
          <p:cNvSpPr/>
          <p:nvPr/>
        </p:nvSpPr>
        <p:spPr>
          <a:xfrm rot="16200000">
            <a:off x="7335950" y="2737111"/>
            <a:ext cx="186940" cy="594596"/>
          </a:xfrm>
          <a:prstGeom prst="rect">
            <a:avLst/>
          </a:prstGeom>
          <a:solidFill>
            <a:schemeClr val="bg1">
              <a:lumMod val="85000"/>
            </a:schemeClr>
          </a:solidFill>
          <a:ln w="12700" cmpd="sng">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solidFill>
                <a:srgbClr val="000000"/>
              </a:solidFill>
              <a:latin typeface="Arial"/>
              <a:cs typeface="Arial"/>
            </a:endParaRPr>
          </a:p>
        </p:txBody>
      </p:sp>
      <p:sp>
        <p:nvSpPr>
          <p:cNvPr id="41" name="Rectangle 70"/>
          <p:cNvSpPr/>
          <p:nvPr/>
        </p:nvSpPr>
        <p:spPr>
          <a:xfrm>
            <a:off x="7729831" y="2865027"/>
            <a:ext cx="1414169" cy="338554"/>
          </a:xfrm>
          <a:prstGeom prst="rect">
            <a:avLst/>
          </a:prstGeom>
        </p:spPr>
        <p:txBody>
          <a:bodyPr wrap="none">
            <a:spAutoFit/>
          </a:bodyPr>
          <a:lstStyle/>
          <a:p>
            <a:pPr algn="ctr"/>
            <a:r>
              <a:rPr lang="en-US" sz="1600" dirty="0" smtClean="0">
                <a:solidFill>
                  <a:srgbClr val="000000"/>
                </a:solidFill>
                <a:latin typeface="Arial"/>
                <a:cs typeface="Arial"/>
              </a:rPr>
              <a:t>Control plane</a:t>
            </a:r>
            <a:endParaRPr lang="en-US" sz="1600" dirty="0">
              <a:solidFill>
                <a:srgbClr val="000000"/>
              </a:solidFill>
              <a:latin typeface="Arial"/>
              <a:cs typeface="Arial"/>
            </a:endParaRPr>
          </a:p>
        </p:txBody>
      </p:sp>
      <p:sp>
        <p:nvSpPr>
          <p:cNvPr id="42" name="Rectangle 70"/>
          <p:cNvSpPr/>
          <p:nvPr/>
        </p:nvSpPr>
        <p:spPr>
          <a:xfrm>
            <a:off x="7849255" y="3127879"/>
            <a:ext cx="1175323" cy="338554"/>
          </a:xfrm>
          <a:prstGeom prst="rect">
            <a:avLst/>
          </a:prstGeom>
        </p:spPr>
        <p:txBody>
          <a:bodyPr wrap="none">
            <a:spAutoFit/>
          </a:bodyPr>
          <a:lstStyle/>
          <a:p>
            <a:pPr algn="ctr"/>
            <a:r>
              <a:rPr lang="en-US" sz="1600" dirty="0" smtClean="0">
                <a:solidFill>
                  <a:srgbClr val="000000"/>
                </a:solidFill>
                <a:latin typeface="Arial"/>
                <a:cs typeface="Arial"/>
              </a:rPr>
              <a:t>Data plane</a:t>
            </a:r>
            <a:endParaRPr lang="en-US" sz="1600" dirty="0">
              <a:solidFill>
                <a:srgbClr val="000000"/>
              </a:solidFill>
              <a:latin typeface="Arial"/>
              <a:cs typeface="Arial"/>
            </a:endParaRPr>
          </a:p>
        </p:txBody>
      </p:sp>
      <p:pic>
        <p:nvPicPr>
          <p:cNvPr id="43" name="Picture 42"/>
          <p:cNvPicPr>
            <a:picLocks noChangeAspect="1"/>
          </p:cNvPicPr>
          <p:nvPr/>
        </p:nvPicPr>
        <p:blipFill>
          <a:blip r:embed="rId4"/>
          <a:stretch>
            <a:fillRect/>
          </a:stretch>
        </p:blipFill>
        <p:spPr>
          <a:xfrm>
            <a:off x="8334353" y="3562248"/>
            <a:ext cx="630470" cy="630470"/>
          </a:xfrm>
          <a:prstGeom prst="rect">
            <a:avLst/>
          </a:prstGeom>
        </p:spPr>
      </p:pic>
      <p:cxnSp>
        <p:nvCxnSpPr>
          <p:cNvPr id="44" name="Straight Connector 141"/>
          <p:cNvCxnSpPr/>
          <p:nvPr/>
        </p:nvCxnSpPr>
        <p:spPr>
          <a:xfrm>
            <a:off x="6593924" y="3879822"/>
            <a:ext cx="955011" cy="0"/>
          </a:xfrm>
          <a:prstGeom prst="straightConnector1">
            <a:avLst/>
          </a:prstGeom>
          <a:ln w="57150" cmpd="sng">
            <a:solidFill>
              <a:srgbClr val="0070C0"/>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pic>
        <p:nvPicPr>
          <p:cNvPr id="45" name="Picture 44"/>
          <p:cNvPicPr>
            <a:picLocks noChangeAspect="1"/>
          </p:cNvPicPr>
          <p:nvPr/>
        </p:nvPicPr>
        <p:blipFill>
          <a:blip r:embed="rId5"/>
          <a:stretch>
            <a:fillRect/>
          </a:stretch>
        </p:blipFill>
        <p:spPr>
          <a:xfrm>
            <a:off x="7190550" y="3583141"/>
            <a:ext cx="1078561" cy="788698"/>
          </a:xfrm>
          <a:prstGeom prst="rect">
            <a:avLst/>
          </a:prstGeom>
        </p:spPr>
      </p:pic>
      <p:cxnSp>
        <p:nvCxnSpPr>
          <p:cNvPr id="46" name="Straight Connector 141"/>
          <p:cNvCxnSpPr/>
          <p:nvPr/>
        </p:nvCxnSpPr>
        <p:spPr>
          <a:xfrm flipV="1">
            <a:off x="7849255" y="4394778"/>
            <a:ext cx="0" cy="2451424"/>
          </a:xfrm>
          <a:prstGeom prst="straightConnector1">
            <a:avLst/>
          </a:prstGeom>
          <a:ln w="19050" cmpd="sng">
            <a:solidFill>
              <a:schemeClr val="tx1"/>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47" name="Left-Right Arrow 46"/>
          <p:cNvSpPr/>
          <p:nvPr/>
        </p:nvSpPr>
        <p:spPr>
          <a:xfrm>
            <a:off x="408691" y="4762919"/>
            <a:ext cx="7442044" cy="374441"/>
          </a:xfrm>
          <a:prstGeom prst="leftRightArrow">
            <a:avLst>
              <a:gd name="adj1" fmla="val 73529"/>
              <a:gd name="adj2" fmla="val 50000"/>
            </a:avLst>
          </a:prstGeom>
          <a:solidFill>
            <a:srgbClr val="0070C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400" dirty="0" smtClean="0">
                <a:solidFill>
                  <a:schemeClr val="bg1"/>
                </a:solidFill>
                <a:latin typeface="Times New Roman"/>
                <a:cs typeface="Times New Roman"/>
              </a:rPr>
              <a:t>                  Data or voice service </a:t>
            </a:r>
            <a:endParaRPr lang="en-US" sz="2400" dirty="0">
              <a:solidFill>
                <a:schemeClr val="bg1"/>
              </a:solidFill>
              <a:latin typeface="Times New Roman"/>
              <a:cs typeface="Times New Roman"/>
            </a:endParaRPr>
          </a:p>
        </p:txBody>
      </p:sp>
      <p:sp>
        <p:nvSpPr>
          <p:cNvPr id="48" name="U-Turn Arrow 47"/>
          <p:cNvSpPr/>
          <p:nvPr/>
        </p:nvSpPr>
        <p:spPr>
          <a:xfrm rot="5400000">
            <a:off x="3091488" y="2912807"/>
            <a:ext cx="545698" cy="5600185"/>
          </a:xfrm>
          <a:prstGeom prst="uturnArrow">
            <a:avLst>
              <a:gd name="adj1" fmla="val 39917"/>
              <a:gd name="adj2" fmla="val 25000"/>
              <a:gd name="adj3" fmla="val 32820"/>
              <a:gd name="adj4" fmla="val 43750"/>
              <a:gd name="adj5" fmla="val 40456"/>
            </a:avLst>
          </a:prstGeom>
          <a:solidFill>
            <a:schemeClr val="accent6">
              <a:lumMod val="20000"/>
              <a:lumOff val="8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9" name="Rectangle 48"/>
          <p:cNvSpPr/>
          <p:nvPr/>
        </p:nvSpPr>
        <p:spPr>
          <a:xfrm>
            <a:off x="1817584" y="5310481"/>
            <a:ext cx="3031599" cy="461665"/>
          </a:xfrm>
          <a:prstGeom prst="rect">
            <a:avLst/>
          </a:prstGeom>
        </p:spPr>
        <p:txBody>
          <a:bodyPr wrap="none">
            <a:spAutoFit/>
          </a:bodyPr>
          <a:lstStyle/>
          <a:p>
            <a:r>
              <a:rPr lang="en-US" sz="2400" dirty="0" smtClean="0">
                <a:solidFill>
                  <a:srgbClr val="000000"/>
                </a:solidFill>
                <a:latin typeface="Times New Roman"/>
                <a:cs typeface="Times New Roman"/>
              </a:rPr>
              <a:t> Mobility Management</a:t>
            </a:r>
            <a:endParaRPr lang="en-US" sz="2400" dirty="0">
              <a:solidFill>
                <a:srgbClr val="000000"/>
              </a:solidFill>
              <a:latin typeface="Times New Roman"/>
              <a:cs typeface="Times New Roman"/>
            </a:endParaRPr>
          </a:p>
        </p:txBody>
      </p:sp>
      <p:grpSp>
        <p:nvGrpSpPr>
          <p:cNvPr id="50" name="Group 49"/>
          <p:cNvGrpSpPr/>
          <p:nvPr/>
        </p:nvGrpSpPr>
        <p:grpSpPr>
          <a:xfrm>
            <a:off x="373282" y="5394042"/>
            <a:ext cx="501209" cy="310896"/>
            <a:chOff x="259110" y="3916062"/>
            <a:chExt cx="501209" cy="310896"/>
          </a:xfrm>
          <a:solidFill>
            <a:schemeClr val="bg1">
              <a:lumMod val="85000"/>
            </a:schemeClr>
          </a:solidFill>
        </p:grpSpPr>
        <p:sp>
          <p:nvSpPr>
            <p:cNvPr id="51" name="Left Arrow 50"/>
            <p:cNvSpPr/>
            <p:nvPr/>
          </p:nvSpPr>
          <p:spPr>
            <a:xfrm>
              <a:off x="259110" y="3916062"/>
              <a:ext cx="308157" cy="310896"/>
            </a:xfrm>
            <a:prstGeom prst="leftArrow">
              <a:avLst>
                <a:gd name="adj1" fmla="val 67206"/>
                <a:gd name="adj2" fmla="val 58958"/>
              </a:avLst>
            </a:prstGeom>
            <a:grp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Left Arrow 51"/>
            <p:cNvSpPr/>
            <p:nvPr/>
          </p:nvSpPr>
          <p:spPr>
            <a:xfrm>
              <a:off x="452162" y="3971398"/>
              <a:ext cx="308157" cy="201168"/>
            </a:xfrm>
            <a:prstGeom prst="leftArrow">
              <a:avLst>
                <a:gd name="adj1" fmla="val 100000"/>
                <a:gd name="adj2" fmla="val 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44446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dissolve">
                                      <p:cBhvr>
                                        <p:cTn id="7" dur="500"/>
                                        <p:tgtEl>
                                          <p:spTgt spid="47"/>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dissolve">
                                      <p:cBhvr>
                                        <p:cTn id="11" dur="500"/>
                                        <p:tgtEl>
                                          <p:spTgt spid="50"/>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48"/>
                                        </p:tgtEl>
                                        <p:attrNameLst>
                                          <p:attrName>style.visibility</p:attrName>
                                        </p:attrNameLst>
                                      </p:cBhvr>
                                      <p:to>
                                        <p:strVal val="visible"/>
                                      </p:to>
                                    </p:set>
                                    <p:animEffect transition="in" filter="dissolve">
                                      <p:cBhvr>
                                        <p:cTn id="14" dur="500"/>
                                        <p:tgtEl>
                                          <p:spTgt spid="48"/>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dissolve">
                                      <p:cBhvr>
                                        <p:cTn id="1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4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Summary: Reality Check</a:t>
            </a:r>
            <a:endParaRPr lang="en-US" dirty="0"/>
          </a:p>
        </p:txBody>
      </p:sp>
      <p:sp>
        <p:nvSpPr>
          <p:cNvPr id="5" name="Slide Number Placeholder 4"/>
          <p:cNvSpPr>
            <a:spLocks noGrp="1"/>
          </p:cNvSpPr>
          <p:nvPr>
            <p:ph type="sldNum" sz="quarter" idx="12"/>
          </p:nvPr>
        </p:nvSpPr>
        <p:spPr/>
        <p:txBody>
          <a:bodyPr/>
          <a:lstStyle/>
          <a:p>
            <a:fld id="{0F6C4781-F3DB-C940-BBAA-047D1A0B2CAE}" type="slidenum">
              <a:rPr lang="en-US" smtClean="0"/>
              <a:t>34</a:t>
            </a:fld>
            <a:endParaRPr lang="en-US"/>
          </a:p>
        </p:txBody>
      </p:sp>
      <p:graphicFrame>
        <p:nvGraphicFramePr>
          <p:cNvPr id="8" name="Diagram 7"/>
          <p:cNvGraphicFramePr/>
          <p:nvPr>
            <p:extLst>
              <p:ext uri="{D42A27DB-BD31-4B8C-83A1-F6EECF244321}">
                <p14:modId xmlns:p14="http://schemas.microsoft.com/office/powerpoint/2010/main" val="3127288503"/>
              </p:ext>
            </p:extLst>
          </p:nvPr>
        </p:nvGraphicFramePr>
        <p:xfrm>
          <a:off x="343572" y="1215519"/>
          <a:ext cx="8328447" cy="18324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371" y="3501777"/>
            <a:ext cx="715617" cy="715617"/>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5174433"/>
            <a:ext cx="674876" cy="674876"/>
          </a:xfrm>
          <a:prstGeom prst="rect">
            <a:avLst/>
          </a:prstGeom>
        </p:spPr>
      </p:pic>
      <p:sp>
        <p:nvSpPr>
          <p:cNvPr id="12" name="Content Placeholder 2"/>
          <p:cNvSpPr>
            <a:spLocks noGrp="1"/>
          </p:cNvSpPr>
          <p:nvPr>
            <p:ph idx="1"/>
          </p:nvPr>
        </p:nvSpPr>
        <p:spPr>
          <a:xfrm>
            <a:off x="674876" y="3484437"/>
            <a:ext cx="2147837" cy="1246268"/>
          </a:xfrm>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400" dirty="0" smtClean="0"/>
              <a:t>+ Enhance coverage</a:t>
            </a:r>
          </a:p>
        </p:txBody>
      </p:sp>
      <p:sp>
        <p:nvSpPr>
          <p:cNvPr id="13" name="Content Placeholder 2"/>
          <p:cNvSpPr txBox="1">
            <a:spLocks/>
          </p:cNvSpPr>
          <p:nvPr/>
        </p:nvSpPr>
        <p:spPr>
          <a:xfrm>
            <a:off x="695246" y="4994641"/>
            <a:ext cx="2127467" cy="124626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BB0000"/>
              </a:buClr>
              <a:buSzPct val="100000"/>
              <a:buFont typeface="Wingdings" charset="2"/>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rgbClr val="BB0000"/>
              </a:buClr>
              <a:buSzPct val="50000"/>
              <a:buFont typeface="Wingdings" charset="2"/>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rgbClr val="BB0000"/>
              </a:buClr>
              <a:buSzPct val="100000"/>
              <a:buFont typeface="Lucida Grande"/>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rgbClr val="BB0000"/>
              </a:buClr>
              <a:buSzPct val="100000"/>
              <a:buFont typeface="Lucida Grande"/>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rgbClr val="BB0000"/>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914400">
              <a:spcBef>
                <a:spcPts val="0"/>
              </a:spcBef>
              <a:buClrTx/>
              <a:buSzTx/>
              <a:buFontTx/>
              <a:buChar char="-"/>
            </a:pPr>
            <a:r>
              <a:rPr lang="en-US" sz="2400" dirty="0" smtClean="0"/>
              <a:t>Failure when no GPS </a:t>
            </a:r>
          </a:p>
        </p:txBody>
      </p:sp>
      <p:sp>
        <p:nvSpPr>
          <p:cNvPr id="14" name="Content Placeholder 2"/>
          <p:cNvSpPr txBox="1">
            <a:spLocks/>
          </p:cNvSpPr>
          <p:nvPr/>
        </p:nvSpPr>
        <p:spPr>
          <a:xfrm>
            <a:off x="2927065" y="3431406"/>
            <a:ext cx="4188182" cy="124626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Clr>
                <a:srgbClr val="BB0000"/>
              </a:buClr>
              <a:buSzPct val="100000"/>
              <a:buFont typeface="Wingdings" charset="2"/>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rgbClr val="BB0000"/>
              </a:buClr>
              <a:buSzPct val="50000"/>
              <a:buFont typeface="Wingdings" charset="2"/>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rgbClr val="BB0000"/>
              </a:buClr>
              <a:buSzPct val="100000"/>
              <a:buFont typeface="Lucida Grande"/>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rgbClr val="BB0000"/>
              </a:buClr>
              <a:buSzPct val="100000"/>
              <a:buFont typeface="Lucida Grande"/>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rgbClr val="BB0000"/>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400">
              <a:spcBef>
                <a:spcPts val="0"/>
              </a:spcBef>
              <a:buClrTx/>
              <a:buSzTx/>
              <a:buFontTx/>
              <a:buNone/>
            </a:pPr>
            <a:r>
              <a:rPr lang="en-US" sz="2400" dirty="0" smtClean="0"/>
              <a:t>+ Improve speed during weak/dead zones</a:t>
            </a:r>
          </a:p>
          <a:p>
            <a:pPr marL="0" indent="0" defTabSz="914400">
              <a:spcBef>
                <a:spcPts val="0"/>
              </a:spcBef>
              <a:buClrTx/>
              <a:buSzTx/>
              <a:buFontTx/>
              <a:buNone/>
            </a:pPr>
            <a:r>
              <a:rPr lang="en-US" sz="2400" dirty="0" smtClean="0"/>
              <a:t>+ Voice at weak/dead zones</a:t>
            </a:r>
          </a:p>
        </p:txBody>
      </p:sp>
      <p:sp>
        <p:nvSpPr>
          <p:cNvPr id="15" name="Content Placeholder 2"/>
          <p:cNvSpPr txBox="1">
            <a:spLocks/>
          </p:cNvSpPr>
          <p:nvPr/>
        </p:nvSpPr>
        <p:spPr>
          <a:xfrm>
            <a:off x="2927066" y="4848892"/>
            <a:ext cx="4188181" cy="124626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Clr>
                <a:srgbClr val="BB0000"/>
              </a:buClr>
              <a:buSzPct val="100000"/>
              <a:buFont typeface="Wingdings" charset="2"/>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rgbClr val="BB0000"/>
              </a:buClr>
              <a:buSzPct val="50000"/>
              <a:buFont typeface="Wingdings" charset="2"/>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rgbClr val="BB0000"/>
              </a:buClr>
              <a:buSzPct val="100000"/>
              <a:buFont typeface="Lucida Grande"/>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rgbClr val="BB0000"/>
              </a:buClr>
              <a:buSzPct val="100000"/>
              <a:buFont typeface="Lucida Grande"/>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rgbClr val="BB0000"/>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914400">
              <a:spcBef>
                <a:spcPts val="0"/>
              </a:spcBef>
              <a:buClrTx/>
              <a:buSzTx/>
              <a:buFontTx/>
              <a:buChar char="-"/>
            </a:pPr>
            <a:r>
              <a:rPr lang="en-US" sz="2400" dirty="0" smtClean="0"/>
              <a:t>Lower-than-expected speed</a:t>
            </a:r>
          </a:p>
          <a:p>
            <a:pPr defTabSz="914400">
              <a:spcBef>
                <a:spcPts val="0"/>
              </a:spcBef>
              <a:buClrTx/>
              <a:buSzTx/>
              <a:buFontTx/>
              <a:buChar char="-"/>
            </a:pPr>
            <a:r>
              <a:rPr lang="en-US" sz="2400" dirty="0" smtClean="0"/>
              <a:t>Less reliable speed</a:t>
            </a:r>
          </a:p>
          <a:p>
            <a:pPr defTabSz="914400">
              <a:spcBef>
                <a:spcPts val="0"/>
              </a:spcBef>
              <a:buClrTx/>
              <a:buSzTx/>
              <a:buFontTx/>
              <a:buChar char="-"/>
            </a:pPr>
            <a:r>
              <a:rPr lang="en-US" sz="2400" dirty="0" smtClean="0"/>
              <a:t>Larger latency</a:t>
            </a:r>
          </a:p>
        </p:txBody>
      </p:sp>
      <p:sp>
        <p:nvSpPr>
          <p:cNvPr id="16" name="Content Placeholder 2"/>
          <p:cNvSpPr txBox="1">
            <a:spLocks/>
          </p:cNvSpPr>
          <p:nvPr/>
        </p:nvSpPr>
        <p:spPr>
          <a:xfrm>
            <a:off x="6698295" y="3468597"/>
            <a:ext cx="2147837" cy="124626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BB0000"/>
              </a:buClr>
              <a:buSzPct val="100000"/>
              <a:buFont typeface="Wingdings" charset="2"/>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rgbClr val="BB0000"/>
              </a:buClr>
              <a:buSzPct val="50000"/>
              <a:buFont typeface="Wingdings" charset="2"/>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rgbClr val="BB0000"/>
              </a:buClr>
              <a:buSzPct val="100000"/>
              <a:buFont typeface="Lucida Grande"/>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rgbClr val="BB0000"/>
              </a:buClr>
              <a:buSzPct val="100000"/>
              <a:buFont typeface="Lucida Grande"/>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rgbClr val="BB0000"/>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400">
              <a:spcBef>
                <a:spcPts val="0"/>
              </a:spcBef>
              <a:buClrTx/>
              <a:buSzTx/>
              <a:buFontTx/>
              <a:buNone/>
            </a:pPr>
            <a:r>
              <a:rPr lang="en-US" sz="2400" dirty="0" smtClean="0"/>
              <a:t>+ Idle</a:t>
            </a:r>
          </a:p>
          <a:p>
            <a:pPr marL="0" indent="0" defTabSz="914400">
              <a:spcBef>
                <a:spcPts val="0"/>
              </a:spcBef>
              <a:buClrTx/>
              <a:buSzTx/>
              <a:buFontTx/>
              <a:buNone/>
            </a:pPr>
            <a:r>
              <a:rPr lang="en-US" sz="2400" dirty="0" smtClean="0"/>
              <a:t>+ </a:t>
            </a:r>
            <a:r>
              <a:rPr lang="en-US" sz="2400" dirty="0"/>
              <a:t>F</a:t>
            </a:r>
            <a:r>
              <a:rPr lang="en-US" sz="2400" dirty="0">
                <a:sym typeface="Wingdings"/>
              </a:rPr>
              <a:t>M </a:t>
            </a:r>
            <a:r>
              <a:rPr lang="en-US" sz="2400" dirty="0"/>
              <a:t>Voice</a:t>
            </a:r>
            <a:endParaRPr lang="en-US" sz="2400" dirty="0" smtClean="0"/>
          </a:p>
          <a:p>
            <a:pPr marL="0" indent="0" defTabSz="914400">
              <a:spcBef>
                <a:spcPts val="0"/>
              </a:spcBef>
              <a:buClrTx/>
              <a:buSzTx/>
              <a:buFontTx/>
              <a:buNone/>
            </a:pPr>
            <a:endParaRPr lang="en-US" dirty="0" smtClean="0"/>
          </a:p>
        </p:txBody>
      </p:sp>
      <p:sp>
        <p:nvSpPr>
          <p:cNvPr id="17" name="Content Placeholder 2"/>
          <p:cNvSpPr txBox="1">
            <a:spLocks/>
          </p:cNvSpPr>
          <p:nvPr/>
        </p:nvSpPr>
        <p:spPr>
          <a:xfrm>
            <a:off x="6553200" y="4923273"/>
            <a:ext cx="2534785" cy="124626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Clr>
                <a:srgbClr val="BB0000"/>
              </a:buClr>
              <a:buSzPct val="100000"/>
              <a:buFont typeface="Wingdings" charset="2"/>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rgbClr val="BB0000"/>
              </a:buClr>
              <a:buSzPct val="50000"/>
              <a:buFont typeface="Wingdings" charset="2"/>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rgbClr val="BB0000"/>
              </a:buClr>
              <a:buSzPct val="100000"/>
              <a:buFont typeface="Lucida Grande"/>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rgbClr val="BB0000"/>
              </a:buClr>
              <a:buSzPct val="100000"/>
              <a:buFont typeface="Lucida Grande"/>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rgbClr val="BB0000"/>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914400">
              <a:spcBef>
                <a:spcPts val="0"/>
              </a:spcBef>
              <a:buClrTx/>
              <a:buSzTx/>
              <a:buFontTx/>
              <a:buChar char="-"/>
            </a:pPr>
            <a:r>
              <a:rPr lang="en-US" sz="2400" dirty="0" smtClean="0"/>
              <a:t>No handoff for F</a:t>
            </a:r>
            <a:r>
              <a:rPr lang="en-US" sz="2400" dirty="0">
                <a:sym typeface="Wingdings"/>
              </a:rPr>
              <a:t>M </a:t>
            </a:r>
            <a:r>
              <a:rPr lang="en-US" sz="2400" dirty="0" smtClean="0">
                <a:sym typeface="Wingdings"/>
              </a:rPr>
              <a:t>data</a:t>
            </a:r>
          </a:p>
          <a:p>
            <a:pPr defTabSz="914400">
              <a:spcBef>
                <a:spcPts val="0"/>
              </a:spcBef>
              <a:buClrTx/>
              <a:buSzTx/>
              <a:buFontTx/>
              <a:buChar char="-"/>
            </a:pPr>
            <a:r>
              <a:rPr lang="en-US" sz="2400" dirty="0" smtClean="0">
                <a:sym typeface="Wingdings"/>
              </a:rPr>
              <a:t>No </a:t>
            </a:r>
            <a:r>
              <a:rPr lang="en-US" sz="2400" dirty="0" err="1">
                <a:sym typeface="Wingdings"/>
              </a:rPr>
              <a:t>any</a:t>
            </a:r>
            <a:r>
              <a:rPr lang="en-US" sz="2400" dirty="0" err="1" smtClean="0">
                <a:sym typeface="Wingdings"/>
              </a:rPr>
              <a:t>F</a:t>
            </a:r>
            <a:endParaRPr lang="en-US" sz="2400" dirty="0" smtClean="0">
              <a:sym typeface="Wingdings"/>
            </a:endParaRPr>
          </a:p>
          <a:p>
            <a:pPr marL="0" indent="0" defTabSz="914400">
              <a:spcBef>
                <a:spcPts val="0"/>
              </a:spcBef>
              <a:buClrTx/>
              <a:buSzTx/>
              <a:buNone/>
            </a:pPr>
            <a:r>
              <a:rPr lang="en-US" sz="2400" dirty="0">
                <a:sym typeface="Wingdings"/>
              </a:rPr>
              <a:t> </a:t>
            </a:r>
            <a:r>
              <a:rPr lang="en-US" sz="2400" dirty="0" smtClean="0">
                <a:sym typeface="Wingdings"/>
              </a:rPr>
              <a:t>   handoff</a:t>
            </a:r>
            <a:endParaRPr lang="en-US" sz="2400" dirty="0" smtClean="0"/>
          </a:p>
        </p:txBody>
      </p:sp>
    </p:spTree>
    <p:extLst>
      <p:ext uri="{BB962C8B-B14F-4D97-AF65-F5344CB8AC3E}">
        <p14:creationId xmlns:p14="http://schemas.microsoft.com/office/powerpoint/2010/main" val="869325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4">
                                            <p:txEl>
                                              <p:pRg st="1" end="1"/>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P spid="13" grpId="0"/>
      <p:bldP spid="14" grpId="0" build="p"/>
      <p:bldP spid="15" grpId="0"/>
      <p:bldP spid="16" grpId="0" build="p"/>
      <p:bldP spid="1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457200" y="1405467"/>
            <a:ext cx="8686800" cy="5086351"/>
          </a:xfrm>
        </p:spPr>
        <p:txBody>
          <a:bodyPr>
            <a:normAutofit lnSpcReduction="10000"/>
          </a:bodyPr>
          <a:lstStyle/>
          <a:p>
            <a:r>
              <a:rPr lang="en-US" dirty="0" smtClean="0"/>
              <a:t>Reality check</a:t>
            </a:r>
          </a:p>
          <a:p>
            <a:pPr lvl="1"/>
            <a:r>
              <a:rPr lang="en-US" dirty="0" err="1" smtClean="0"/>
              <a:t>Femtocells</a:t>
            </a:r>
            <a:r>
              <a:rPr lang="en-US" dirty="0" smtClean="0"/>
              <a:t> justified and desirable in real scenarios</a:t>
            </a:r>
          </a:p>
          <a:p>
            <a:pPr lvl="1"/>
            <a:r>
              <a:rPr lang="en-US" dirty="0" smtClean="0"/>
              <a:t>But three surprises</a:t>
            </a:r>
          </a:p>
          <a:p>
            <a:pPr lvl="2"/>
            <a:r>
              <a:rPr lang="en-US" dirty="0" smtClean="0"/>
              <a:t>Deployment failure</a:t>
            </a:r>
          </a:p>
          <a:p>
            <a:pPr lvl="2"/>
            <a:r>
              <a:rPr lang="en-US" dirty="0" smtClean="0"/>
              <a:t>Data/voice improvement at weak/no but limited by connectivity to the core network</a:t>
            </a:r>
          </a:p>
          <a:p>
            <a:pPr lvl="2"/>
            <a:r>
              <a:rPr lang="en-US" dirty="0" smtClean="0"/>
              <a:t>Almost missing mobility support and inconsistent configurations</a:t>
            </a:r>
            <a:endParaRPr lang="en-US" dirty="0"/>
          </a:p>
          <a:p>
            <a:r>
              <a:rPr lang="en-US" dirty="0" smtClean="0"/>
              <a:t>Lessons</a:t>
            </a:r>
          </a:p>
          <a:p>
            <a:pPr lvl="1"/>
            <a:r>
              <a:rPr lang="en-US" dirty="0" smtClean="0"/>
              <a:t>Network control and management: beyond radio interface </a:t>
            </a:r>
          </a:p>
          <a:p>
            <a:pPr lvl="1"/>
            <a:r>
              <a:rPr lang="en-US" dirty="0" smtClean="0"/>
              <a:t>Nontrivial infrastructure shift with user</a:t>
            </a:r>
            <a:r>
              <a:rPr lang="en-US" dirty="0"/>
              <a:t>-directed, ad-hoc </a:t>
            </a:r>
            <a:r>
              <a:rPr lang="en-US" dirty="0" smtClean="0"/>
              <a:t>deployment in </a:t>
            </a:r>
            <a:r>
              <a:rPr lang="en-US" dirty="0" err="1" smtClean="0"/>
              <a:t>HetNets</a:t>
            </a:r>
            <a:endParaRPr lang="en-US" dirty="0" smtClean="0"/>
          </a:p>
          <a:p>
            <a:pPr lvl="2"/>
            <a:r>
              <a:rPr lang="en-US" dirty="0" smtClean="0"/>
              <a:t>Possibly </a:t>
            </a:r>
            <a:r>
              <a:rPr lang="en-US" dirty="0"/>
              <a:t>call for new </a:t>
            </a:r>
            <a:r>
              <a:rPr lang="en-US" dirty="0" smtClean="0"/>
              <a:t>design</a:t>
            </a:r>
          </a:p>
        </p:txBody>
      </p:sp>
      <p:sp>
        <p:nvSpPr>
          <p:cNvPr id="6" name="Slide Number Placeholder 5"/>
          <p:cNvSpPr>
            <a:spLocks noGrp="1"/>
          </p:cNvSpPr>
          <p:nvPr>
            <p:ph type="sldNum" sz="quarter" idx="12"/>
          </p:nvPr>
        </p:nvSpPr>
        <p:spPr/>
        <p:txBody>
          <a:bodyPr/>
          <a:lstStyle/>
          <a:p>
            <a:fld id="{0F6C4781-F3DB-C940-BBAA-047D1A0B2CAE}" type="slidenum">
              <a:rPr lang="en-US" smtClean="0"/>
              <a:t>35</a:t>
            </a:fld>
            <a:endParaRPr lang="en-US"/>
          </a:p>
        </p:txBody>
      </p:sp>
    </p:spTree>
    <p:extLst>
      <p:ext uri="{BB962C8B-B14F-4D97-AF65-F5344CB8AC3E}">
        <p14:creationId xmlns:p14="http://schemas.microsoft.com/office/powerpoint/2010/main" val="967884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Questions?</a:t>
            </a:r>
            <a:endParaRPr lang="en-US" dirty="0"/>
          </a:p>
        </p:txBody>
      </p:sp>
      <p:sp>
        <p:nvSpPr>
          <p:cNvPr id="4" name="Slide Number Placeholder 3"/>
          <p:cNvSpPr>
            <a:spLocks noGrp="1"/>
          </p:cNvSpPr>
          <p:nvPr>
            <p:ph type="sldNum" sz="quarter" idx="12"/>
          </p:nvPr>
        </p:nvSpPr>
        <p:spPr/>
        <p:txBody>
          <a:bodyPr/>
          <a:lstStyle/>
          <a:p>
            <a:fld id="{0F6C4781-F3DB-C940-BBAA-047D1A0B2CAE}" type="slidenum">
              <a:rPr lang="en-US" smtClean="0"/>
              <a:t>36</a:t>
            </a:fld>
            <a:endParaRPr lang="en-US"/>
          </a:p>
        </p:txBody>
      </p:sp>
      <p:pic>
        <p:nvPicPr>
          <p:cNvPr id="2" name="Picture 1"/>
          <p:cNvPicPr>
            <a:picLocks noChangeAspect="1"/>
          </p:cNvPicPr>
          <p:nvPr/>
        </p:nvPicPr>
        <p:blipFill>
          <a:blip r:embed="rId3"/>
          <a:stretch>
            <a:fillRect/>
          </a:stretch>
        </p:blipFill>
        <p:spPr>
          <a:xfrm>
            <a:off x="0" y="1705570"/>
            <a:ext cx="9144000" cy="5152430"/>
          </a:xfrm>
          <a:prstGeom prst="rect">
            <a:avLst/>
          </a:prstGeom>
        </p:spPr>
      </p:pic>
    </p:spTree>
    <p:extLst>
      <p:ext uri="{BB962C8B-B14F-4D97-AF65-F5344CB8AC3E}">
        <p14:creationId xmlns:p14="http://schemas.microsoft.com/office/powerpoint/2010/main" val="2057036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Femtocells</a:t>
            </a:r>
            <a:r>
              <a:rPr lang="en-US" dirty="0"/>
              <a:t> Augment </a:t>
            </a:r>
            <a:r>
              <a:rPr lang="en-US" dirty="0" err="1"/>
              <a:t>Macrocells</a:t>
            </a:r>
            <a:endParaRPr lang="en-US" dirty="0"/>
          </a:p>
        </p:txBody>
      </p:sp>
      <p:sp>
        <p:nvSpPr>
          <p:cNvPr id="4" name="Slide Number Placeholder 3"/>
          <p:cNvSpPr>
            <a:spLocks noGrp="1"/>
          </p:cNvSpPr>
          <p:nvPr>
            <p:ph type="sldNum" sz="quarter" idx="12"/>
          </p:nvPr>
        </p:nvSpPr>
        <p:spPr/>
        <p:txBody>
          <a:bodyPr/>
          <a:lstStyle/>
          <a:p>
            <a:fld id="{0F6C4781-F3DB-C940-BBAA-047D1A0B2CAE}" type="slidenum">
              <a:rPr lang="en-US" smtClean="0"/>
              <a:t>4</a:t>
            </a:fld>
            <a:endParaRPr lang="en-US"/>
          </a:p>
        </p:txBody>
      </p:sp>
      <p:sp>
        <p:nvSpPr>
          <p:cNvPr id="5" name="Rectangle 4"/>
          <p:cNvSpPr/>
          <p:nvPr/>
        </p:nvSpPr>
        <p:spPr>
          <a:xfrm>
            <a:off x="5570409" y="1460480"/>
            <a:ext cx="2114525" cy="1952586"/>
          </a:xfrm>
          <a:prstGeom prst="rect">
            <a:avLst/>
          </a:prstGeom>
          <a:solidFill>
            <a:srgbClr val="0070C0">
              <a:alpha val="89804"/>
            </a:srgbClr>
          </a:solidFill>
          <a:ln w="28575" cmpd="sng">
            <a:solidFill>
              <a:schemeClr val="tx2">
                <a:lumMod val="50000"/>
              </a:schemeClr>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chemeClr val="bg1"/>
                </a:solidFill>
                <a:latin typeface="Times New Roman"/>
                <a:cs typeface="Times New Roman"/>
              </a:rPr>
              <a:t>Core</a:t>
            </a:r>
          </a:p>
          <a:p>
            <a:pPr algn="ctr"/>
            <a:r>
              <a:rPr lang="en-US" sz="2400" b="1" dirty="0" smtClean="0">
                <a:solidFill>
                  <a:schemeClr val="bg1"/>
                </a:solidFill>
                <a:latin typeface="Times New Roman"/>
                <a:cs typeface="Times New Roman"/>
              </a:rPr>
              <a:t>Cellular</a:t>
            </a:r>
          </a:p>
          <a:p>
            <a:pPr algn="ctr"/>
            <a:r>
              <a:rPr lang="en-US" sz="2400" b="1" dirty="0" smtClean="0">
                <a:solidFill>
                  <a:schemeClr val="bg1"/>
                </a:solidFill>
                <a:latin typeface="Times New Roman"/>
                <a:cs typeface="Times New Roman"/>
              </a:rPr>
              <a:t>Network</a:t>
            </a:r>
            <a:endParaRPr lang="en-US" sz="2400" b="1" dirty="0">
              <a:solidFill>
                <a:schemeClr val="bg1"/>
              </a:solidFill>
              <a:latin typeface="Times New Roman"/>
              <a:cs typeface="Times New Roman"/>
            </a:endParaRPr>
          </a:p>
        </p:txBody>
      </p:sp>
      <p:sp>
        <p:nvSpPr>
          <p:cNvPr id="6" name="Rectangle 5"/>
          <p:cNvSpPr/>
          <p:nvPr/>
        </p:nvSpPr>
        <p:spPr>
          <a:xfrm rot="16200000">
            <a:off x="7960078" y="1911105"/>
            <a:ext cx="150761" cy="701046"/>
          </a:xfrm>
          <a:prstGeom prst="rect">
            <a:avLst/>
          </a:prstGeom>
          <a:solidFill>
            <a:srgbClr val="0070C0">
              <a:alpha val="89804"/>
            </a:srgbClr>
          </a:solidFill>
          <a:ln w="12700" cmpd="sng">
            <a:solidFill>
              <a:srgbClr val="0070C0"/>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bg1"/>
              </a:solidFill>
              <a:latin typeface="Times New Roman"/>
              <a:cs typeface="Times New Roman"/>
            </a:endParaRPr>
          </a:p>
        </p:txBody>
      </p:sp>
      <p:pic>
        <p:nvPicPr>
          <p:cNvPr id="7" name="Picture 6"/>
          <p:cNvPicPr>
            <a:picLocks noChangeAspect="1"/>
          </p:cNvPicPr>
          <p:nvPr/>
        </p:nvPicPr>
        <p:blipFill>
          <a:blip r:embed="rId3"/>
          <a:stretch>
            <a:fillRect/>
          </a:stretch>
        </p:blipFill>
        <p:spPr>
          <a:xfrm>
            <a:off x="8134323" y="1896682"/>
            <a:ext cx="894326" cy="894326"/>
          </a:xfrm>
          <a:prstGeom prst="rect">
            <a:avLst/>
          </a:prstGeom>
        </p:spPr>
      </p:pic>
      <p:sp>
        <p:nvSpPr>
          <p:cNvPr id="8" name="Cloud 42"/>
          <p:cNvSpPr/>
          <p:nvPr/>
        </p:nvSpPr>
        <p:spPr>
          <a:xfrm>
            <a:off x="5628805" y="3625940"/>
            <a:ext cx="3128084" cy="1470420"/>
          </a:xfrm>
          <a:prstGeom prst="cloud">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254061"/>
              </a:solidFill>
              <a:latin typeface="Times New Roman"/>
              <a:cs typeface="Times New Roman"/>
            </a:endParaRPr>
          </a:p>
        </p:txBody>
      </p:sp>
      <p:pic>
        <p:nvPicPr>
          <p:cNvPr id="9" name="Picture 8"/>
          <p:cNvPicPr>
            <a:picLocks noChangeAspect="1"/>
          </p:cNvPicPr>
          <p:nvPr/>
        </p:nvPicPr>
        <p:blipFill>
          <a:blip r:embed="rId4"/>
          <a:stretch>
            <a:fillRect/>
          </a:stretch>
        </p:blipFill>
        <p:spPr>
          <a:xfrm>
            <a:off x="4274263" y="1436755"/>
            <a:ext cx="927022" cy="1813738"/>
          </a:xfrm>
          <a:prstGeom prst="rect">
            <a:avLst/>
          </a:prstGeom>
        </p:spPr>
      </p:pic>
      <p:sp>
        <p:nvSpPr>
          <p:cNvPr id="10" name="Rectangle 5"/>
          <p:cNvSpPr/>
          <p:nvPr/>
        </p:nvSpPr>
        <p:spPr>
          <a:xfrm rot="16200000">
            <a:off x="5208820" y="1956327"/>
            <a:ext cx="131668" cy="591511"/>
          </a:xfrm>
          <a:prstGeom prst="rect">
            <a:avLst/>
          </a:prstGeom>
          <a:solidFill>
            <a:srgbClr val="0070C0">
              <a:alpha val="89804"/>
            </a:srgbClr>
          </a:solidFill>
          <a:ln w="12700" cmpd="sng">
            <a:solidFill>
              <a:srgbClr val="0070C0"/>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bg1"/>
              </a:solidFill>
              <a:latin typeface="Times New Roman"/>
              <a:cs typeface="Times New Roman"/>
            </a:endParaRPr>
          </a:p>
        </p:txBody>
      </p:sp>
      <p:sp>
        <p:nvSpPr>
          <p:cNvPr id="11" name="Oval 10"/>
          <p:cNvSpPr>
            <a:spLocks noChangeAspect="1"/>
          </p:cNvSpPr>
          <p:nvPr/>
        </p:nvSpPr>
        <p:spPr>
          <a:xfrm>
            <a:off x="-24695" y="2404168"/>
            <a:ext cx="5703129" cy="3191636"/>
          </a:xfrm>
          <a:prstGeom prst="ellipse">
            <a:avLst/>
          </a:prstGeom>
          <a:noFill/>
          <a:ln w="28575">
            <a:solidFill>
              <a:srgbClr val="0070C0"/>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Times New Roman"/>
              <a:cs typeface="Times New Roman"/>
            </a:endParaRPr>
          </a:p>
        </p:txBody>
      </p:sp>
      <p:grpSp>
        <p:nvGrpSpPr>
          <p:cNvPr id="12" name="Group 11"/>
          <p:cNvGrpSpPr/>
          <p:nvPr/>
        </p:nvGrpSpPr>
        <p:grpSpPr>
          <a:xfrm>
            <a:off x="416256" y="4247997"/>
            <a:ext cx="2737502" cy="2085202"/>
            <a:chOff x="-5819636" y="130978"/>
            <a:chExt cx="3841743" cy="2804219"/>
          </a:xfrm>
        </p:grpSpPr>
        <p:pic>
          <p:nvPicPr>
            <p:cNvPr id="13" name="Picture 12"/>
            <p:cNvPicPr>
              <a:picLocks noChangeAspect="1"/>
            </p:cNvPicPr>
            <p:nvPr/>
          </p:nvPicPr>
          <p:blipFill>
            <a:blip r:embed="rId5">
              <a:alphaModFix amt="20000"/>
            </a:blip>
            <a:stretch>
              <a:fillRect/>
            </a:stretch>
          </p:blipFill>
          <p:spPr>
            <a:xfrm>
              <a:off x="-5819636" y="130978"/>
              <a:ext cx="3841743" cy="2804219"/>
            </a:xfrm>
            <a:prstGeom prst="rect">
              <a:avLst/>
            </a:prstGeom>
            <a:ln>
              <a:noFill/>
            </a:ln>
          </p:spPr>
        </p:pic>
        <p:grpSp>
          <p:nvGrpSpPr>
            <p:cNvPr id="14" name="Group 13"/>
            <p:cNvGrpSpPr/>
            <p:nvPr/>
          </p:nvGrpSpPr>
          <p:grpSpPr>
            <a:xfrm>
              <a:off x="-4038464" y="714341"/>
              <a:ext cx="414020" cy="648910"/>
              <a:chOff x="5302901" y="5079999"/>
              <a:chExt cx="414020" cy="648910"/>
            </a:xfrm>
          </p:grpSpPr>
          <p:grpSp>
            <p:nvGrpSpPr>
              <p:cNvPr id="17" name="Group 16"/>
              <p:cNvGrpSpPr/>
              <p:nvPr/>
            </p:nvGrpSpPr>
            <p:grpSpPr>
              <a:xfrm>
                <a:off x="5302901" y="5079999"/>
                <a:ext cx="274320" cy="648910"/>
                <a:chOff x="5302901" y="5079999"/>
                <a:chExt cx="274320" cy="648910"/>
              </a:xfrm>
            </p:grpSpPr>
            <p:sp>
              <p:nvSpPr>
                <p:cNvPr id="21" name="Rectangle 20"/>
                <p:cNvSpPr/>
                <p:nvPr/>
              </p:nvSpPr>
              <p:spPr>
                <a:xfrm>
                  <a:off x="5302901" y="5079999"/>
                  <a:ext cx="274320" cy="274320"/>
                </a:xfrm>
                <a:prstGeom prst="rect">
                  <a:avLst/>
                </a:prstGeom>
                <a:noFill/>
                <a:ln w="38100" cmpd="sng">
                  <a:solidFill>
                    <a:srgbClr val="7F7F7F">
                      <a:alpha val="4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Times New Roman"/>
                    <a:cs typeface="Times New Roman"/>
                  </a:endParaRPr>
                </a:p>
              </p:txBody>
            </p:sp>
            <p:sp>
              <p:nvSpPr>
                <p:cNvPr id="22" name="Rectangle 21"/>
                <p:cNvSpPr/>
                <p:nvPr/>
              </p:nvSpPr>
              <p:spPr>
                <a:xfrm>
                  <a:off x="5302901" y="5363149"/>
                  <a:ext cx="274320" cy="365760"/>
                </a:xfrm>
                <a:prstGeom prst="rect">
                  <a:avLst/>
                </a:prstGeom>
                <a:noFill/>
                <a:ln w="38100" cmpd="sng">
                  <a:solidFill>
                    <a:srgbClr val="7F7F7F">
                      <a:alpha val="4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Times New Roman"/>
                    <a:cs typeface="Times New Roman"/>
                  </a:endParaRPr>
                </a:p>
              </p:txBody>
            </p:sp>
          </p:grpSp>
          <p:grpSp>
            <p:nvGrpSpPr>
              <p:cNvPr id="18" name="Group 17"/>
              <p:cNvGrpSpPr/>
              <p:nvPr/>
            </p:nvGrpSpPr>
            <p:grpSpPr>
              <a:xfrm>
                <a:off x="5442601" y="5079999"/>
                <a:ext cx="274320" cy="648910"/>
                <a:chOff x="5302901" y="5079999"/>
                <a:chExt cx="274320" cy="648910"/>
              </a:xfrm>
            </p:grpSpPr>
            <p:sp>
              <p:nvSpPr>
                <p:cNvPr id="19" name="Rectangle 18"/>
                <p:cNvSpPr/>
                <p:nvPr/>
              </p:nvSpPr>
              <p:spPr>
                <a:xfrm>
                  <a:off x="5302901" y="5079999"/>
                  <a:ext cx="274320" cy="274320"/>
                </a:xfrm>
                <a:prstGeom prst="rect">
                  <a:avLst/>
                </a:prstGeom>
                <a:noFill/>
                <a:ln w="38100" cmpd="sng">
                  <a:solidFill>
                    <a:srgbClr val="7F7F7F">
                      <a:alpha val="4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Times New Roman"/>
                    <a:cs typeface="Times New Roman"/>
                  </a:endParaRPr>
                </a:p>
              </p:txBody>
            </p:sp>
            <p:sp>
              <p:nvSpPr>
                <p:cNvPr id="20" name="Rectangle 19"/>
                <p:cNvSpPr/>
                <p:nvPr/>
              </p:nvSpPr>
              <p:spPr>
                <a:xfrm>
                  <a:off x="5302901" y="5363149"/>
                  <a:ext cx="274320" cy="365760"/>
                </a:xfrm>
                <a:prstGeom prst="rect">
                  <a:avLst/>
                </a:prstGeom>
                <a:noFill/>
                <a:ln w="38100" cmpd="sng">
                  <a:solidFill>
                    <a:srgbClr val="7F7F7F">
                      <a:alpha val="4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Times New Roman"/>
                    <a:cs typeface="Times New Roman"/>
                  </a:endParaRPr>
                </a:p>
              </p:txBody>
            </p:sp>
          </p:grpSp>
        </p:grpSp>
        <p:pic>
          <p:nvPicPr>
            <p:cNvPr id="15" name="Picture 14"/>
            <p:cNvPicPr>
              <a:picLocks noChangeAspect="1"/>
            </p:cNvPicPr>
            <p:nvPr/>
          </p:nvPicPr>
          <p:blipFill>
            <a:blip r:embed="rId6"/>
            <a:stretch>
              <a:fillRect/>
            </a:stretch>
          </p:blipFill>
          <p:spPr>
            <a:xfrm>
              <a:off x="-4969307" y="1904723"/>
              <a:ext cx="589022" cy="413195"/>
            </a:xfrm>
            <a:prstGeom prst="rect">
              <a:avLst/>
            </a:prstGeom>
          </p:spPr>
        </p:pic>
        <p:pic>
          <p:nvPicPr>
            <p:cNvPr id="16" name="Picture 15" descr="sitting-2.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14501" y="1816747"/>
              <a:ext cx="609600" cy="1040524"/>
            </a:xfrm>
            <a:prstGeom prst="rect">
              <a:avLst/>
            </a:prstGeom>
          </p:spPr>
        </p:pic>
      </p:grpSp>
      <p:sp>
        <p:nvSpPr>
          <p:cNvPr id="23" name="Oval 22"/>
          <p:cNvSpPr/>
          <p:nvPr/>
        </p:nvSpPr>
        <p:spPr>
          <a:xfrm rot="18471623" flipV="1">
            <a:off x="1195522" y="3102175"/>
            <a:ext cx="4348699" cy="388193"/>
          </a:xfrm>
          <a:prstGeom prst="ellipse">
            <a:avLst/>
          </a:prstGeom>
          <a:gradFill flip="none" rotWithShape="1">
            <a:gsLst>
              <a:gs pos="0">
                <a:schemeClr val="accent1">
                  <a:lumMod val="75000"/>
                  <a:alpha val="90000"/>
                </a:schemeClr>
              </a:gs>
              <a:gs pos="100000">
                <a:srgbClr val="FFFFFF">
                  <a:alpha val="90000"/>
                </a:srgbClr>
              </a:gs>
              <a:gs pos="60000">
                <a:schemeClr val="bg1">
                  <a:lumMod val="95000"/>
                  <a:alpha val="90000"/>
                </a:scheme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Times New Roman"/>
              <a:cs typeface="Times New Roman"/>
            </a:endParaRPr>
          </a:p>
        </p:txBody>
      </p:sp>
      <p:sp>
        <p:nvSpPr>
          <p:cNvPr id="24" name="TextBox 23"/>
          <p:cNvSpPr txBox="1"/>
          <p:nvPr/>
        </p:nvSpPr>
        <p:spPr>
          <a:xfrm>
            <a:off x="4055435" y="3145015"/>
            <a:ext cx="1432153" cy="461665"/>
          </a:xfrm>
          <a:prstGeom prst="rect">
            <a:avLst/>
          </a:prstGeom>
          <a:noFill/>
        </p:spPr>
        <p:txBody>
          <a:bodyPr wrap="none" rtlCol="0">
            <a:spAutoFit/>
          </a:bodyPr>
          <a:lstStyle/>
          <a:p>
            <a:pPr algn="ctr"/>
            <a:r>
              <a:rPr lang="en-US" sz="2400" dirty="0" err="1" smtClean="0">
                <a:latin typeface="Times New Roman"/>
                <a:cs typeface="Times New Roman"/>
              </a:rPr>
              <a:t>Macrocell</a:t>
            </a:r>
            <a:endParaRPr lang="en-US" sz="2400" dirty="0">
              <a:latin typeface="Times New Roman"/>
              <a:cs typeface="Times New Roman"/>
            </a:endParaRPr>
          </a:p>
        </p:txBody>
      </p:sp>
      <p:cxnSp>
        <p:nvCxnSpPr>
          <p:cNvPr id="25" name="Elbow Connector 24"/>
          <p:cNvCxnSpPr/>
          <p:nvPr/>
        </p:nvCxnSpPr>
        <p:spPr>
          <a:xfrm rot="16200000" flipH="1">
            <a:off x="6869983" y="3170754"/>
            <a:ext cx="873703" cy="1358325"/>
          </a:xfrm>
          <a:prstGeom prst="bentConnector2">
            <a:avLst/>
          </a:prstGeom>
          <a:ln w="203200">
            <a:solidFill>
              <a:srgbClr val="0070C0"/>
            </a:solidFill>
          </a:ln>
          <a:effectLst/>
        </p:spPr>
        <p:style>
          <a:lnRef idx="2">
            <a:schemeClr val="accent1"/>
          </a:lnRef>
          <a:fillRef idx="0">
            <a:schemeClr val="accent1"/>
          </a:fillRef>
          <a:effectRef idx="1">
            <a:schemeClr val="accent1"/>
          </a:effectRef>
          <a:fontRef idx="minor">
            <a:schemeClr val="tx1"/>
          </a:fontRef>
        </p:style>
      </p:cxnSp>
      <p:pic>
        <p:nvPicPr>
          <p:cNvPr id="26" name="Picture 25"/>
          <p:cNvPicPr>
            <a:picLocks noChangeAspect="1"/>
          </p:cNvPicPr>
          <p:nvPr/>
        </p:nvPicPr>
        <p:blipFill>
          <a:blip r:embed="rId8"/>
          <a:stretch>
            <a:fillRect/>
          </a:stretch>
        </p:blipFill>
        <p:spPr>
          <a:xfrm>
            <a:off x="7871194" y="3849916"/>
            <a:ext cx="1420584" cy="1038802"/>
          </a:xfrm>
          <a:prstGeom prst="rect">
            <a:avLst/>
          </a:prstGeom>
        </p:spPr>
      </p:pic>
      <p:grpSp>
        <p:nvGrpSpPr>
          <p:cNvPr id="27" name="Group 26"/>
          <p:cNvGrpSpPr/>
          <p:nvPr/>
        </p:nvGrpSpPr>
        <p:grpSpPr>
          <a:xfrm>
            <a:off x="811203" y="4678485"/>
            <a:ext cx="2716201" cy="1485066"/>
            <a:chOff x="1166044" y="4282698"/>
            <a:chExt cx="2716201" cy="1485066"/>
          </a:xfrm>
        </p:grpSpPr>
        <p:pic>
          <p:nvPicPr>
            <p:cNvPr id="28" name="Picture 27" descr="wireless-signals-icon1.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9616691">
              <a:off x="2024064" y="4571055"/>
              <a:ext cx="672396" cy="451631"/>
            </a:xfrm>
            <a:prstGeom prst="rect">
              <a:avLst/>
            </a:prstGeom>
          </p:spPr>
        </p:pic>
        <p:grpSp>
          <p:nvGrpSpPr>
            <p:cNvPr id="29" name="Group 28"/>
            <p:cNvGrpSpPr>
              <a:grpSpLocks noChangeAspect="1"/>
            </p:cNvGrpSpPr>
            <p:nvPr/>
          </p:nvGrpSpPr>
          <p:grpSpPr>
            <a:xfrm>
              <a:off x="2898702" y="4282698"/>
              <a:ext cx="356990" cy="928690"/>
              <a:chOff x="4838695" y="993267"/>
              <a:chExt cx="362432" cy="972222"/>
            </a:xfrm>
          </p:grpSpPr>
          <p:grpSp>
            <p:nvGrpSpPr>
              <p:cNvPr id="32" name="Group 31"/>
              <p:cNvGrpSpPr/>
              <p:nvPr/>
            </p:nvGrpSpPr>
            <p:grpSpPr>
              <a:xfrm rot="16200000">
                <a:off x="4816642" y="1023585"/>
                <a:ext cx="336276" cy="275639"/>
                <a:chOff x="2971800" y="1790700"/>
                <a:chExt cx="1117600" cy="889000"/>
              </a:xfrm>
              <a:solidFill>
                <a:schemeClr val="accent6">
                  <a:lumMod val="75000"/>
                </a:schemeClr>
              </a:solidFill>
            </p:grpSpPr>
            <p:sp>
              <p:nvSpPr>
                <p:cNvPr id="42" name="Block Arc 41"/>
                <p:cNvSpPr/>
                <p:nvPr/>
              </p:nvSpPr>
              <p:spPr>
                <a:xfrm>
                  <a:off x="2971800" y="1790700"/>
                  <a:ext cx="1117600" cy="889000"/>
                </a:xfrm>
                <a:prstGeom prst="blockArc">
                  <a:avLst>
                    <a:gd name="adj1" fmla="val 10800000"/>
                    <a:gd name="adj2" fmla="val 20937347"/>
                    <a:gd name="adj3" fmla="val 6839"/>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latin typeface="Times New Roman"/>
                    <a:cs typeface="Times New Roman"/>
                  </a:endParaRPr>
                </a:p>
              </p:txBody>
            </p:sp>
            <p:sp>
              <p:nvSpPr>
                <p:cNvPr id="43" name="Block Arc 42"/>
                <p:cNvSpPr>
                  <a:spLocks noChangeAspect="1"/>
                </p:cNvSpPr>
                <p:nvPr/>
              </p:nvSpPr>
              <p:spPr>
                <a:xfrm>
                  <a:off x="3187700" y="1930400"/>
                  <a:ext cx="670560" cy="533400"/>
                </a:xfrm>
                <a:prstGeom prst="blockArc">
                  <a:avLst>
                    <a:gd name="adj1" fmla="val 10800000"/>
                    <a:gd name="adj2" fmla="val 21118974"/>
                    <a:gd name="adj3" fmla="val 11642"/>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latin typeface="Times New Roman"/>
                    <a:cs typeface="Times New Roman"/>
                  </a:endParaRPr>
                </a:p>
              </p:txBody>
            </p:sp>
          </p:grpSp>
          <p:grpSp>
            <p:nvGrpSpPr>
              <p:cNvPr id="33" name="Group 32"/>
              <p:cNvGrpSpPr/>
              <p:nvPr/>
            </p:nvGrpSpPr>
            <p:grpSpPr>
              <a:xfrm>
                <a:off x="4838695" y="1117601"/>
                <a:ext cx="362432" cy="847888"/>
                <a:chOff x="4838699" y="1117600"/>
                <a:chExt cx="593028" cy="1299244"/>
              </a:xfrm>
            </p:grpSpPr>
            <p:sp>
              <p:nvSpPr>
                <p:cNvPr id="37" name="Oval 36"/>
                <p:cNvSpPr/>
                <p:nvPr/>
              </p:nvSpPr>
              <p:spPr>
                <a:xfrm>
                  <a:off x="4838699" y="2289845"/>
                  <a:ext cx="593027" cy="126999"/>
                </a:xfrm>
                <a:prstGeom prst="ellips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Times New Roman"/>
                    <a:cs typeface="Times New Roman"/>
                  </a:endParaRPr>
                </a:p>
              </p:txBody>
            </p:sp>
            <p:sp>
              <p:nvSpPr>
                <p:cNvPr id="38" name="Trapezoid 37"/>
                <p:cNvSpPr/>
                <p:nvPr/>
              </p:nvSpPr>
              <p:spPr>
                <a:xfrm>
                  <a:off x="4838700" y="1600200"/>
                  <a:ext cx="593027" cy="753145"/>
                </a:xfrm>
                <a:prstGeom prst="trapezoid">
                  <a:avLst>
                    <a:gd name="adj" fmla="val 28212"/>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Times New Roman"/>
                    <a:cs typeface="Times New Roman"/>
                  </a:endParaRPr>
                </a:p>
              </p:txBody>
            </p:sp>
            <p:sp>
              <p:nvSpPr>
                <p:cNvPr id="39" name="Oval 38"/>
                <p:cNvSpPr/>
                <p:nvPr/>
              </p:nvSpPr>
              <p:spPr>
                <a:xfrm>
                  <a:off x="4994601" y="1549400"/>
                  <a:ext cx="275899" cy="127000"/>
                </a:xfrm>
                <a:prstGeom prst="ellips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Times New Roman"/>
                    <a:cs typeface="Times New Roman"/>
                  </a:endParaRPr>
                </a:p>
              </p:txBody>
            </p:sp>
            <p:cxnSp>
              <p:nvCxnSpPr>
                <p:cNvPr id="40" name="Straight Connector 39"/>
                <p:cNvCxnSpPr/>
                <p:nvPr/>
              </p:nvCxnSpPr>
              <p:spPr>
                <a:xfrm>
                  <a:off x="5132551" y="1117600"/>
                  <a:ext cx="0" cy="488950"/>
                </a:xfrm>
                <a:prstGeom prst="line">
                  <a:avLst/>
                </a:prstGeom>
                <a:ln w="57150" cmpd="sng">
                  <a:solidFill>
                    <a:srgbClr val="008000"/>
                  </a:solidFill>
                </a:ln>
              </p:spPr>
              <p:style>
                <a:lnRef idx="2">
                  <a:schemeClr val="accent1"/>
                </a:lnRef>
                <a:fillRef idx="0">
                  <a:schemeClr val="accent1"/>
                </a:fillRef>
                <a:effectRef idx="1">
                  <a:schemeClr val="accent1"/>
                </a:effectRef>
                <a:fontRef idx="minor">
                  <a:schemeClr val="tx1"/>
                </a:fontRef>
              </p:style>
            </p:cxnSp>
            <p:sp>
              <p:nvSpPr>
                <p:cNvPr id="41" name="Oval 40"/>
                <p:cNvSpPr/>
                <p:nvPr/>
              </p:nvSpPr>
              <p:spPr>
                <a:xfrm>
                  <a:off x="5063971" y="1118870"/>
                  <a:ext cx="137160" cy="137160"/>
                </a:xfrm>
                <a:prstGeom prst="ellips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Times New Roman"/>
                    <a:cs typeface="Times New Roman"/>
                  </a:endParaRPr>
                </a:p>
              </p:txBody>
            </p:sp>
          </p:grpSp>
          <p:grpSp>
            <p:nvGrpSpPr>
              <p:cNvPr id="34" name="Group 33"/>
              <p:cNvGrpSpPr/>
              <p:nvPr/>
            </p:nvGrpSpPr>
            <p:grpSpPr>
              <a:xfrm rot="5220189">
                <a:off x="4880142" y="1023585"/>
                <a:ext cx="336276" cy="275639"/>
                <a:chOff x="2971800" y="1790700"/>
                <a:chExt cx="1117600" cy="889000"/>
              </a:xfrm>
              <a:solidFill>
                <a:schemeClr val="accent6">
                  <a:lumMod val="75000"/>
                </a:schemeClr>
              </a:solidFill>
            </p:grpSpPr>
            <p:sp>
              <p:nvSpPr>
                <p:cNvPr id="35" name="Block Arc 34"/>
                <p:cNvSpPr/>
                <p:nvPr/>
              </p:nvSpPr>
              <p:spPr>
                <a:xfrm>
                  <a:off x="2971800" y="1790700"/>
                  <a:ext cx="1117600" cy="889000"/>
                </a:xfrm>
                <a:prstGeom prst="blockArc">
                  <a:avLst>
                    <a:gd name="adj1" fmla="val 10800000"/>
                    <a:gd name="adj2" fmla="val 20937347"/>
                    <a:gd name="adj3" fmla="val 6839"/>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latin typeface="Times New Roman"/>
                    <a:cs typeface="Times New Roman"/>
                  </a:endParaRPr>
                </a:p>
              </p:txBody>
            </p:sp>
            <p:sp>
              <p:nvSpPr>
                <p:cNvPr id="36" name="Block Arc 35"/>
                <p:cNvSpPr>
                  <a:spLocks noChangeAspect="1"/>
                </p:cNvSpPr>
                <p:nvPr/>
              </p:nvSpPr>
              <p:spPr>
                <a:xfrm>
                  <a:off x="3187700" y="1930400"/>
                  <a:ext cx="670560" cy="533400"/>
                </a:xfrm>
                <a:prstGeom prst="blockArc">
                  <a:avLst>
                    <a:gd name="adj1" fmla="val 10800000"/>
                    <a:gd name="adj2" fmla="val 21118974"/>
                    <a:gd name="adj3" fmla="val 11642"/>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latin typeface="Times New Roman"/>
                    <a:cs typeface="Times New Roman"/>
                  </a:endParaRPr>
                </a:p>
              </p:txBody>
            </p:sp>
          </p:grpSp>
        </p:grpSp>
        <p:sp>
          <p:nvSpPr>
            <p:cNvPr id="30" name="Oval 29"/>
            <p:cNvSpPr/>
            <p:nvPr/>
          </p:nvSpPr>
          <p:spPr>
            <a:xfrm>
              <a:off x="1166044" y="4749809"/>
              <a:ext cx="2716201" cy="1017955"/>
            </a:xfrm>
            <a:prstGeom prst="ellipse">
              <a:avLst/>
            </a:prstGeom>
            <a:noFill/>
            <a:ln w="57150">
              <a:solidFill>
                <a:srgbClr val="008000"/>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Times New Roman"/>
                <a:cs typeface="Times New Roman"/>
              </a:endParaRPr>
            </a:p>
          </p:txBody>
        </p:sp>
        <p:sp>
          <p:nvSpPr>
            <p:cNvPr id="31" name="Rectangle 30"/>
            <p:cNvSpPr/>
            <p:nvPr/>
          </p:nvSpPr>
          <p:spPr>
            <a:xfrm>
              <a:off x="2404612" y="5102703"/>
              <a:ext cx="1415472" cy="461665"/>
            </a:xfrm>
            <a:prstGeom prst="rect">
              <a:avLst/>
            </a:prstGeom>
          </p:spPr>
          <p:txBody>
            <a:bodyPr wrap="none">
              <a:spAutoFit/>
            </a:bodyPr>
            <a:lstStyle/>
            <a:p>
              <a:pPr algn="ctr"/>
              <a:r>
                <a:rPr lang="en-US" sz="2400" dirty="0" err="1" smtClean="0">
                  <a:solidFill>
                    <a:srgbClr val="000000"/>
                  </a:solidFill>
                  <a:latin typeface="Times New Roman"/>
                  <a:cs typeface="Times New Roman"/>
                </a:rPr>
                <a:t>Femtocell</a:t>
              </a:r>
              <a:endParaRPr lang="en-US" sz="2400" dirty="0">
                <a:solidFill>
                  <a:srgbClr val="000000"/>
                </a:solidFill>
                <a:latin typeface="Times New Roman"/>
                <a:cs typeface="Times New Roman"/>
              </a:endParaRPr>
            </a:p>
          </p:txBody>
        </p:sp>
      </p:grpSp>
      <p:sp>
        <p:nvSpPr>
          <p:cNvPr id="44" name="Rectangle 43"/>
          <p:cNvSpPr/>
          <p:nvPr/>
        </p:nvSpPr>
        <p:spPr>
          <a:xfrm>
            <a:off x="5718157" y="2980337"/>
            <a:ext cx="741390" cy="332747"/>
          </a:xfrm>
          <a:prstGeom prst="rect">
            <a:avLst/>
          </a:prstGeom>
          <a:pattFill prst="horzBrick">
            <a:fgClr>
              <a:srgbClr val="008000"/>
            </a:fgClr>
            <a:bgClr>
              <a:prstClr val="white"/>
            </a:bgClr>
          </a:pattFill>
          <a:ln w="28575" cmpd="sng">
            <a:solidFill>
              <a:srgbClr val="008000"/>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000000"/>
              </a:solidFill>
              <a:latin typeface="Times New Roman"/>
              <a:cs typeface="Times New Roman"/>
            </a:endParaRPr>
          </a:p>
        </p:txBody>
      </p:sp>
      <p:cxnSp>
        <p:nvCxnSpPr>
          <p:cNvPr id="45" name="Straight Connector 141"/>
          <p:cNvCxnSpPr/>
          <p:nvPr/>
        </p:nvCxnSpPr>
        <p:spPr>
          <a:xfrm>
            <a:off x="2698430" y="5414600"/>
            <a:ext cx="1169232" cy="222698"/>
          </a:xfrm>
          <a:prstGeom prst="curvedConnector3">
            <a:avLst>
              <a:gd name="adj1" fmla="val 50000"/>
            </a:avLst>
          </a:prstGeom>
          <a:ln w="57150" cmpd="sng">
            <a:solidFill>
              <a:srgbClr val="008000"/>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grpSp>
        <p:nvGrpSpPr>
          <p:cNvPr id="46" name="Group 45"/>
          <p:cNvGrpSpPr/>
          <p:nvPr/>
        </p:nvGrpSpPr>
        <p:grpSpPr>
          <a:xfrm>
            <a:off x="3854568" y="3625940"/>
            <a:ext cx="2173815" cy="2125658"/>
            <a:chOff x="4296348" y="3148396"/>
            <a:chExt cx="2173815" cy="2125658"/>
          </a:xfrm>
        </p:grpSpPr>
        <p:sp>
          <p:nvSpPr>
            <p:cNvPr id="47" name="Can 46"/>
            <p:cNvSpPr/>
            <p:nvPr/>
          </p:nvSpPr>
          <p:spPr>
            <a:xfrm rot="5400000">
              <a:off x="5267169" y="4079643"/>
              <a:ext cx="223590" cy="2165231"/>
            </a:xfrm>
            <a:prstGeom prst="can">
              <a:avLst>
                <a:gd name="adj" fmla="val 64777"/>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Times New Roman"/>
                <a:cs typeface="Times New Roman"/>
              </a:endParaRPr>
            </a:p>
          </p:txBody>
        </p:sp>
        <p:sp>
          <p:nvSpPr>
            <p:cNvPr id="48" name="Can 47"/>
            <p:cNvSpPr/>
            <p:nvPr/>
          </p:nvSpPr>
          <p:spPr>
            <a:xfrm>
              <a:off x="6254572" y="3148396"/>
              <a:ext cx="215591" cy="2108343"/>
            </a:xfrm>
            <a:prstGeom prst="can">
              <a:avLst>
                <a:gd name="adj" fmla="val 64777"/>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Times New Roman"/>
                <a:cs typeface="Times New Roman"/>
              </a:endParaRPr>
            </a:p>
          </p:txBody>
        </p:sp>
      </p:grpSp>
      <p:cxnSp>
        <p:nvCxnSpPr>
          <p:cNvPr id="49" name="Straight Connector 141"/>
          <p:cNvCxnSpPr/>
          <p:nvPr/>
        </p:nvCxnSpPr>
        <p:spPr>
          <a:xfrm rot="16200000" flipH="1">
            <a:off x="5695258" y="3545248"/>
            <a:ext cx="478826" cy="13288"/>
          </a:xfrm>
          <a:prstGeom prst="curvedConnector3">
            <a:avLst>
              <a:gd name="adj1" fmla="val 50000"/>
            </a:avLst>
          </a:prstGeom>
          <a:ln w="57150" cmpd="sng">
            <a:solidFill>
              <a:srgbClr val="008000"/>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50" name="Content Placeholder 1"/>
          <p:cNvSpPr txBox="1">
            <a:spLocks/>
          </p:cNvSpPr>
          <p:nvPr/>
        </p:nvSpPr>
        <p:spPr>
          <a:xfrm>
            <a:off x="118775" y="1353239"/>
            <a:ext cx="3183226" cy="1791776"/>
          </a:xfrm>
          <a:prstGeom prst="rect">
            <a:avLst/>
          </a:prstGeom>
          <a:solidFill>
            <a:schemeClr val="bg1"/>
          </a:solidFill>
        </p:spPr>
        <p:txBody>
          <a:bodyPr/>
          <a:lstStyle>
            <a:lvl1pPr marL="342900" indent="-342900" algn="l" defTabSz="457200" rtl="0" eaLnBrk="1" latinLnBrk="0" hangingPunct="1">
              <a:spcBef>
                <a:spcPct val="20000"/>
              </a:spcBef>
              <a:buClr>
                <a:srgbClr val="BB0000"/>
              </a:buClr>
              <a:buSzPct val="100000"/>
              <a:buFont typeface="Wingdings" charset="2"/>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rgbClr val="BB0000"/>
              </a:buClr>
              <a:buSzPct val="50000"/>
              <a:buFont typeface="Wingdings" charset="2"/>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rgbClr val="BB0000"/>
              </a:buClr>
              <a:buSzPct val="100000"/>
              <a:buFont typeface="Lucida Grande"/>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rgbClr val="BB0000"/>
              </a:buClr>
              <a:buSzPct val="100000"/>
              <a:buFont typeface="Lucida Grande"/>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rgbClr val="BB0000"/>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lvl="1" indent="-342900">
              <a:buSzPct val="100000"/>
              <a:buFont typeface="Wingdings" charset="2"/>
              <a:buChar char="§"/>
            </a:pPr>
            <a:r>
              <a:rPr lang="en-US" dirty="0" smtClean="0"/>
              <a:t>Short</a:t>
            </a:r>
            <a:r>
              <a:rPr lang="en-US" dirty="0"/>
              <a:t>-range access</a:t>
            </a:r>
          </a:p>
          <a:p>
            <a:pPr marL="342900" lvl="1" indent="-342900">
              <a:buSzPct val="100000"/>
              <a:buFont typeface="Wingdings" charset="2"/>
              <a:buChar char="§"/>
            </a:pPr>
            <a:r>
              <a:rPr lang="en-US" dirty="0" smtClean="0"/>
              <a:t>User-deployed at areas of interests </a:t>
            </a:r>
          </a:p>
          <a:p>
            <a:pPr marL="342900" lvl="1" indent="-342900">
              <a:buSzPct val="100000"/>
              <a:buFont typeface="Wingdings" charset="2"/>
              <a:buChar char="§"/>
            </a:pPr>
            <a:r>
              <a:rPr lang="en-US" dirty="0" smtClean="0"/>
              <a:t>Plug</a:t>
            </a:r>
            <a:r>
              <a:rPr lang="en-US" dirty="0"/>
              <a:t>-and-</a:t>
            </a:r>
            <a:r>
              <a:rPr lang="en-US" dirty="0" smtClean="0"/>
              <a:t>play</a:t>
            </a:r>
            <a:endParaRPr lang="en-US" dirty="0"/>
          </a:p>
        </p:txBody>
      </p:sp>
    </p:spTree>
    <p:extLst>
      <p:ext uri="{BB962C8B-B14F-4D97-AF65-F5344CB8AC3E}">
        <p14:creationId xmlns:p14="http://schemas.microsoft.com/office/powerpoint/2010/main" val="3272375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par>
                          <p:cTn id="7" fill="hold">
                            <p:stCondLst>
                              <p:cond delay="0"/>
                            </p:stCondLst>
                            <p:childTnLst>
                              <p:par>
                                <p:cTn id="8" presetID="9" presetClass="entr" presetSubtype="0" fill="hold" nodeType="after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dissolve">
                                      <p:cBhvr>
                                        <p:cTn id="10" dur="500"/>
                                        <p:tgtEl>
                                          <p:spTgt spid="45"/>
                                        </p:tgtEl>
                                      </p:cBhvr>
                                    </p:animEffect>
                                  </p:childTnLst>
                                </p:cTn>
                              </p:par>
                            </p:childTnLst>
                          </p:cTn>
                        </p:par>
                        <p:par>
                          <p:cTn id="11" fill="hold">
                            <p:stCondLst>
                              <p:cond delay="500"/>
                            </p:stCondLst>
                            <p:childTnLst>
                              <p:par>
                                <p:cTn id="12" presetID="9" presetClass="entr" presetSubtype="0" fill="hold" nodeType="after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dissolve">
                                      <p:cBhvr>
                                        <p:cTn id="14" dur="500"/>
                                        <p:tgtEl>
                                          <p:spTgt spid="46"/>
                                        </p:tgtEl>
                                      </p:cBhvr>
                                    </p:animEffect>
                                  </p:childTnLst>
                                </p:cTn>
                              </p:par>
                            </p:childTnLst>
                          </p:cTn>
                        </p:par>
                        <p:par>
                          <p:cTn id="15" fill="hold">
                            <p:stCondLst>
                              <p:cond delay="1000"/>
                            </p:stCondLst>
                            <p:childTnLst>
                              <p:par>
                                <p:cTn id="16" presetID="9" presetClass="entr" presetSubtype="0" fill="hold" nodeType="after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dissolve">
                                      <p:cBhvr>
                                        <p:cTn id="18" dur="500"/>
                                        <p:tgtEl>
                                          <p:spTgt spid="49"/>
                                        </p:tgtEl>
                                      </p:cBhvr>
                                    </p:animEffect>
                                  </p:childTnLst>
                                </p:cTn>
                              </p:par>
                            </p:childTnLst>
                          </p:cTn>
                        </p:par>
                        <p:par>
                          <p:cTn id="19" fill="hold">
                            <p:stCondLst>
                              <p:cond delay="1500"/>
                            </p:stCondLst>
                            <p:childTnLst>
                              <p:par>
                                <p:cTn id="20" presetID="9" presetClass="entr" presetSubtype="0" fill="hold" grpId="0" nodeType="after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dissolve">
                                      <p:cBhvr>
                                        <p:cTn id="22" dur="500"/>
                                        <p:tgtEl>
                                          <p:spTgt spid="44"/>
                                        </p:tgtEl>
                                      </p:cBhvr>
                                    </p:animEffect>
                                  </p:childTnLst>
                                </p:cTn>
                              </p:par>
                            </p:childTnLst>
                          </p:cTn>
                        </p:par>
                        <p:par>
                          <p:cTn id="23" fill="hold">
                            <p:stCondLst>
                              <p:cond delay="2000"/>
                            </p:stCondLst>
                            <p:childTnLst>
                              <p:par>
                                <p:cTn id="24" presetID="1" presetClass="entr" presetSubtype="0" fill="hold" grpId="0" nodeType="afterEffect">
                                  <p:stCondLst>
                                    <p:cond delay="0"/>
                                  </p:stCondLst>
                                  <p:childTnLst>
                                    <p:set>
                                      <p:cBhvr>
                                        <p:cTn id="25" dur="1" fill="hold">
                                          <p:stCondLst>
                                            <p:cond delay="0"/>
                                          </p:stCondLst>
                                        </p:cTn>
                                        <p:tgtEl>
                                          <p:spTgt spid="50">
                                            <p:bg/>
                                          </p:spTgt>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50">
                                            <p:txEl>
                                              <p:pRg st="0" end="0"/>
                                            </p:txEl>
                                          </p:spTgt>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50">
                                            <p:txEl>
                                              <p:pRg st="1" end="1"/>
                                            </p:txEl>
                                          </p:spTgt>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5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50" grpId="0"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Current Work</a:t>
            </a:r>
            <a:endParaRPr lang="en-US" dirty="0"/>
          </a:p>
        </p:txBody>
      </p:sp>
      <p:sp>
        <p:nvSpPr>
          <p:cNvPr id="7" name="Content Placeholder 6"/>
          <p:cNvSpPr>
            <a:spLocks noGrp="1"/>
          </p:cNvSpPr>
          <p:nvPr>
            <p:ph idx="1"/>
          </p:nvPr>
        </p:nvSpPr>
        <p:spPr>
          <a:xfrm>
            <a:off x="457200" y="1405467"/>
            <a:ext cx="8686800" cy="5086351"/>
          </a:xfrm>
        </p:spPr>
        <p:txBody>
          <a:bodyPr>
            <a:normAutofit/>
          </a:bodyPr>
          <a:lstStyle/>
          <a:p>
            <a:pPr marL="342900" lvl="1" indent="-342900">
              <a:buSzPct val="100000"/>
              <a:buFont typeface="Wingdings" charset="2"/>
              <a:buChar char="§"/>
            </a:pPr>
            <a:r>
              <a:rPr lang="en-US" sz="2800" dirty="0" smtClean="0"/>
              <a:t>A cost-effective solution without operators’ upgrading their network infrastructure</a:t>
            </a:r>
          </a:p>
          <a:p>
            <a:pPr marL="342900" lvl="1" indent="-342900">
              <a:buSzPct val="100000"/>
              <a:buFont typeface="Wingdings" charset="2"/>
              <a:buChar char="§"/>
            </a:pPr>
            <a:endParaRPr lang="en-US" sz="2800" dirty="0" smtClean="0"/>
          </a:p>
          <a:p>
            <a:r>
              <a:rPr lang="en-US" dirty="0" smtClean="0"/>
              <a:t>Industry: promising wide deployment</a:t>
            </a:r>
          </a:p>
          <a:p>
            <a:pPr lvl="1"/>
            <a:r>
              <a:rPr lang="en-US" dirty="0" smtClean="0"/>
              <a:t>5.7M deployments in 47 operators by 2014</a:t>
            </a:r>
          </a:p>
          <a:p>
            <a:pPr lvl="1"/>
            <a:r>
              <a:rPr lang="en-US" dirty="0" smtClean="0"/>
              <a:t>40% annual growth by 2020</a:t>
            </a:r>
          </a:p>
          <a:p>
            <a:pPr lvl="1"/>
            <a:endParaRPr lang="en-US" dirty="0"/>
          </a:p>
          <a:p>
            <a:r>
              <a:rPr lang="en-US" dirty="0" smtClean="0"/>
              <a:t>Research (mainly focus on radio parts)</a:t>
            </a:r>
          </a:p>
          <a:p>
            <a:pPr lvl="1"/>
            <a:r>
              <a:rPr lang="en-US" dirty="0"/>
              <a:t>Interference </a:t>
            </a:r>
            <a:r>
              <a:rPr lang="en-US" dirty="0" smtClean="0"/>
              <a:t>(macro-</a:t>
            </a:r>
            <a:r>
              <a:rPr lang="en-US" dirty="0" err="1" smtClean="0"/>
              <a:t>femto</a:t>
            </a:r>
            <a:r>
              <a:rPr lang="en-US" dirty="0" smtClean="0"/>
              <a:t>) </a:t>
            </a:r>
            <a:r>
              <a:rPr lang="en-US" dirty="0"/>
              <a:t>management</a:t>
            </a:r>
          </a:p>
          <a:p>
            <a:pPr lvl="1"/>
            <a:r>
              <a:rPr lang="en-US" dirty="0" smtClean="0"/>
              <a:t>Theoretical </a:t>
            </a:r>
            <a:r>
              <a:rPr lang="en-US" dirty="0"/>
              <a:t>analysis (two-tier </a:t>
            </a:r>
            <a:r>
              <a:rPr lang="en-US" dirty="0" smtClean="0"/>
              <a:t>architecture) and optimization (scheduling, capacity, etc.)</a:t>
            </a:r>
          </a:p>
          <a:p>
            <a:pPr lvl="1"/>
            <a:endParaRPr lang="en-US" dirty="0" smtClean="0"/>
          </a:p>
          <a:p>
            <a:pPr lvl="1"/>
            <a:endParaRPr lang="en-US" dirty="0" smtClean="0"/>
          </a:p>
        </p:txBody>
      </p:sp>
      <p:sp>
        <p:nvSpPr>
          <p:cNvPr id="5" name="Slide Number Placeholder 4"/>
          <p:cNvSpPr>
            <a:spLocks noGrp="1"/>
          </p:cNvSpPr>
          <p:nvPr>
            <p:ph type="sldNum" sz="quarter" idx="12"/>
          </p:nvPr>
        </p:nvSpPr>
        <p:spPr/>
        <p:txBody>
          <a:bodyPr/>
          <a:lstStyle/>
          <a:p>
            <a:fld id="{0F6C4781-F3DB-C940-BBAA-047D1A0B2CAE}" type="slidenum">
              <a:rPr lang="en-US" smtClean="0"/>
              <a:t>5</a:t>
            </a:fld>
            <a:endParaRPr lang="en-US"/>
          </a:p>
        </p:txBody>
      </p:sp>
    </p:spTree>
    <p:extLst>
      <p:ext uri="{BB962C8B-B14F-4D97-AF65-F5344CB8AC3E}">
        <p14:creationId xmlns:p14="http://schemas.microsoft.com/office/powerpoint/2010/main" val="6969962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0" y="2131485"/>
            <a:ext cx="9144000" cy="1468967"/>
          </a:xfrm>
        </p:spPr>
        <p:txBody>
          <a:bodyPr>
            <a:normAutofit fontScale="90000"/>
          </a:bodyPr>
          <a:lstStyle/>
          <a:p>
            <a:r>
              <a:rPr lang="en-US" sz="4400" dirty="0" smtClean="0"/>
              <a:t>How about its </a:t>
            </a:r>
            <a:r>
              <a:rPr lang="en-US" sz="4400" dirty="0" smtClean="0">
                <a:solidFill>
                  <a:srgbClr val="FF0000"/>
                </a:solidFill>
              </a:rPr>
              <a:t>real-world</a:t>
            </a:r>
            <a:r>
              <a:rPr lang="en-US" sz="4400" dirty="0" smtClean="0"/>
              <a:t> performance?</a:t>
            </a:r>
            <a:r>
              <a:rPr lang="en-US" dirty="0" smtClean="0"/>
              <a:t/>
            </a:r>
            <a:br>
              <a:rPr lang="en-US" dirty="0" smtClean="0"/>
            </a:br>
            <a:r>
              <a:rPr lang="en-US" dirty="0"/>
              <a:t>	</a:t>
            </a:r>
            <a:r>
              <a:rPr lang="en-US" dirty="0" smtClean="0"/>
              <a:t>			</a:t>
            </a:r>
            <a:br>
              <a:rPr lang="en-US" dirty="0" smtClean="0"/>
            </a:br>
            <a:r>
              <a:rPr lang="en-US" dirty="0"/>
              <a:t>	</a:t>
            </a:r>
            <a:r>
              <a:rPr lang="en-US" dirty="0" smtClean="0"/>
              <a:t>		-  The impacts of </a:t>
            </a:r>
            <a:r>
              <a:rPr lang="en-US" dirty="0" smtClean="0">
                <a:solidFill>
                  <a:srgbClr val="FF0000"/>
                </a:solidFill>
              </a:rPr>
              <a:t>non radio </a:t>
            </a:r>
            <a:r>
              <a:rPr lang="en-US" dirty="0" smtClean="0"/>
              <a:t>factors?</a:t>
            </a:r>
            <a:endParaRPr lang="en-US" dirty="0"/>
          </a:p>
        </p:txBody>
      </p:sp>
    </p:spTree>
    <p:extLst>
      <p:ext uri="{BB962C8B-B14F-4D97-AF65-F5344CB8AC3E}">
        <p14:creationId xmlns:p14="http://schemas.microsoft.com/office/powerpoint/2010/main" val="6175827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This Work: Reality Check</a:t>
            </a:r>
            <a:endParaRPr lang="en-US" dirty="0"/>
          </a:p>
        </p:txBody>
      </p:sp>
      <p:sp>
        <p:nvSpPr>
          <p:cNvPr id="7" name="Content Placeholder 6"/>
          <p:cNvSpPr>
            <a:spLocks noGrp="1"/>
          </p:cNvSpPr>
          <p:nvPr>
            <p:ph idx="1"/>
          </p:nvPr>
        </p:nvSpPr>
        <p:spPr>
          <a:xfrm>
            <a:off x="457200" y="3104844"/>
            <a:ext cx="8686800" cy="3020790"/>
          </a:xfrm>
        </p:spPr>
        <p:txBody>
          <a:bodyPr/>
          <a:lstStyle/>
          <a:p>
            <a:pPr lvl="1"/>
            <a:endParaRPr lang="en-US" dirty="0"/>
          </a:p>
          <a:p>
            <a:pPr lvl="1"/>
            <a:endParaRPr lang="en-US" dirty="0"/>
          </a:p>
        </p:txBody>
      </p:sp>
      <p:sp>
        <p:nvSpPr>
          <p:cNvPr id="5" name="Slide Number Placeholder 4"/>
          <p:cNvSpPr>
            <a:spLocks noGrp="1"/>
          </p:cNvSpPr>
          <p:nvPr>
            <p:ph type="sldNum" sz="quarter" idx="12"/>
          </p:nvPr>
        </p:nvSpPr>
        <p:spPr/>
        <p:txBody>
          <a:bodyPr/>
          <a:lstStyle/>
          <a:p>
            <a:fld id="{0F6C4781-F3DB-C940-BBAA-047D1A0B2CAE}" type="slidenum">
              <a:rPr lang="en-US" smtClean="0"/>
              <a:t>7</a:t>
            </a:fld>
            <a:endParaRPr lang="en-US"/>
          </a:p>
        </p:txBody>
      </p:sp>
      <p:graphicFrame>
        <p:nvGraphicFramePr>
          <p:cNvPr id="8" name="Diagram 7"/>
          <p:cNvGraphicFramePr/>
          <p:nvPr>
            <p:extLst>
              <p:ext uri="{D42A27DB-BD31-4B8C-83A1-F6EECF244321}">
                <p14:modId xmlns:p14="http://schemas.microsoft.com/office/powerpoint/2010/main" val="1710152819"/>
              </p:ext>
            </p:extLst>
          </p:nvPr>
        </p:nvGraphicFramePr>
        <p:xfrm>
          <a:off x="34394" y="2540331"/>
          <a:ext cx="9010236" cy="27266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8"/>
          <p:cNvSpPr/>
          <p:nvPr/>
        </p:nvSpPr>
        <p:spPr>
          <a:xfrm>
            <a:off x="1378172" y="1434924"/>
            <a:ext cx="6071844" cy="523220"/>
          </a:xfrm>
          <a:prstGeom prst="rect">
            <a:avLst/>
          </a:prstGeom>
        </p:spPr>
        <p:txBody>
          <a:bodyPr wrap="none">
            <a:spAutoFit/>
          </a:bodyPr>
          <a:lstStyle/>
          <a:p>
            <a:r>
              <a:rPr lang="en-US" sz="2800" dirty="0" smtClean="0">
                <a:solidFill>
                  <a:srgbClr val="FF0000"/>
                </a:solidFill>
              </a:rPr>
              <a:t>Measurement – Problems -- Lessons</a:t>
            </a:r>
            <a:endParaRPr lang="en-US" sz="2800" dirty="0">
              <a:solidFill>
                <a:srgbClr val="FF0000"/>
              </a:solidFill>
            </a:endParaRPr>
          </a:p>
        </p:txBody>
      </p:sp>
    </p:spTree>
    <p:extLst>
      <p:ext uri="{BB962C8B-B14F-4D97-AF65-F5344CB8AC3E}">
        <p14:creationId xmlns:p14="http://schemas.microsoft.com/office/powerpoint/2010/main" val="20174388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Methodology</a:t>
            </a:r>
            <a:endParaRPr lang="en-US" dirty="0"/>
          </a:p>
        </p:txBody>
      </p:sp>
      <p:sp>
        <p:nvSpPr>
          <p:cNvPr id="3" name="Content Placeholder 2"/>
          <p:cNvSpPr>
            <a:spLocks noGrp="1"/>
          </p:cNvSpPr>
          <p:nvPr>
            <p:ph idx="1"/>
          </p:nvPr>
        </p:nvSpPr>
        <p:spPr/>
        <p:txBody>
          <a:bodyPr>
            <a:noAutofit/>
          </a:bodyPr>
          <a:lstStyle/>
          <a:p>
            <a:r>
              <a:rPr lang="en-US" dirty="0"/>
              <a:t>Deploy </a:t>
            </a:r>
            <a:r>
              <a:rPr lang="en-US" dirty="0" err="1"/>
              <a:t>femtocells</a:t>
            </a:r>
            <a:r>
              <a:rPr lang="en-US" dirty="0"/>
              <a:t> </a:t>
            </a:r>
          </a:p>
          <a:p>
            <a:pPr lvl="1"/>
            <a:r>
              <a:rPr lang="en-US" dirty="0" smtClean="0"/>
              <a:t>Two models (3G)</a:t>
            </a:r>
          </a:p>
          <a:p>
            <a:pPr lvl="1"/>
            <a:r>
              <a:rPr lang="en-US" dirty="0"/>
              <a:t>One top-tier US </a:t>
            </a:r>
            <a:r>
              <a:rPr lang="en-US" dirty="0" smtClean="0"/>
              <a:t>carrier</a:t>
            </a:r>
            <a:endParaRPr lang="en-US" dirty="0"/>
          </a:p>
          <a:p>
            <a:endParaRPr lang="en-US" dirty="0" smtClean="0"/>
          </a:p>
          <a:p>
            <a:r>
              <a:rPr lang="en-US" dirty="0" smtClean="0"/>
              <a:t>Measurement in</a:t>
            </a:r>
          </a:p>
          <a:p>
            <a:pPr lvl="1"/>
            <a:r>
              <a:rPr lang="en-US" dirty="0" smtClean="0"/>
              <a:t>6-month (11/2014-03/2015, 06/2015-07/2015)</a:t>
            </a:r>
          </a:p>
          <a:p>
            <a:pPr lvl="1"/>
            <a:r>
              <a:rPr lang="en-US" dirty="0" smtClean="0"/>
              <a:t>Two areas: Columbus, OH (OSU) + Los Angeles, CA (UCLA)</a:t>
            </a:r>
          </a:p>
          <a:p>
            <a:pPr lvl="1"/>
            <a:r>
              <a:rPr lang="en-US" dirty="0" smtClean="0"/>
              <a:t>21 home/campus buildings</a:t>
            </a:r>
          </a:p>
          <a:p>
            <a:pPr lvl="2"/>
            <a:r>
              <a:rPr lang="en-US" dirty="0" smtClean="0"/>
              <a:t>2-8 floors</a:t>
            </a:r>
          </a:p>
          <a:p>
            <a:pPr lvl="2"/>
            <a:r>
              <a:rPr lang="en-US" dirty="0" smtClean="0"/>
              <a:t>60% have basement floors</a:t>
            </a:r>
          </a:p>
          <a:p>
            <a:pPr lvl="1"/>
            <a:endParaRPr lang="en-US" dirty="0"/>
          </a:p>
        </p:txBody>
      </p:sp>
      <p:sp>
        <p:nvSpPr>
          <p:cNvPr id="6" name="Slide Number Placeholder 5"/>
          <p:cNvSpPr>
            <a:spLocks noGrp="1"/>
          </p:cNvSpPr>
          <p:nvPr>
            <p:ph type="sldNum" sz="quarter" idx="12"/>
          </p:nvPr>
        </p:nvSpPr>
        <p:spPr/>
        <p:txBody>
          <a:bodyPr/>
          <a:lstStyle/>
          <a:p>
            <a:fld id="{0F6C4781-F3DB-C940-BBAA-047D1A0B2CAE}" type="slidenum">
              <a:rPr lang="en-US" smtClean="0"/>
              <a:t>8</a:t>
            </a:fld>
            <a:endParaRPr lang="en-US"/>
          </a:p>
        </p:txBody>
      </p:sp>
      <p:pic>
        <p:nvPicPr>
          <p:cNvPr id="7" name="Picture 6"/>
          <p:cNvPicPr>
            <a:picLocks noChangeAspect="1"/>
          </p:cNvPicPr>
          <p:nvPr/>
        </p:nvPicPr>
        <p:blipFill>
          <a:blip r:embed="rId3"/>
          <a:stretch>
            <a:fillRect/>
          </a:stretch>
        </p:blipFill>
        <p:spPr>
          <a:xfrm>
            <a:off x="5363633" y="1470526"/>
            <a:ext cx="1126067" cy="1694905"/>
          </a:xfrm>
          <a:prstGeom prst="rect">
            <a:avLst/>
          </a:prstGeom>
        </p:spPr>
      </p:pic>
      <p:pic>
        <p:nvPicPr>
          <p:cNvPr id="8" name="Picture 7"/>
          <p:cNvPicPr>
            <a:picLocks noChangeAspect="1"/>
          </p:cNvPicPr>
          <p:nvPr/>
        </p:nvPicPr>
        <p:blipFill>
          <a:blip r:embed="rId4"/>
          <a:stretch>
            <a:fillRect/>
          </a:stretch>
        </p:blipFill>
        <p:spPr>
          <a:xfrm>
            <a:off x="6489700" y="1377949"/>
            <a:ext cx="1659466" cy="1787482"/>
          </a:xfrm>
          <a:prstGeom prst="rect">
            <a:avLst/>
          </a:prstGeom>
        </p:spPr>
      </p:pic>
    </p:spTree>
    <p:extLst>
      <p:ext uri="{BB962C8B-B14F-4D97-AF65-F5344CB8AC3E}">
        <p14:creationId xmlns:p14="http://schemas.microsoft.com/office/powerpoint/2010/main" val="19947625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Main Findings</a:t>
            </a:r>
            <a:endParaRPr lang="en-US" dirty="0"/>
          </a:p>
        </p:txBody>
      </p:sp>
      <p:sp>
        <p:nvSpPr>
          <p:cNvPr id="7" name="Content Placeholder 6"/>
          <p:cNvSpPr>
            <a:spLocks noGrp="1"/>
          </p:cNvSpPr>
          <p:nvPr>
            <p:ph idx="1"/>
          </p:nvPr>
        </p:nvSpPr>
        <p:spPr>
          <a:xfrm>
            <a:off x="457200" y="3104844"/>
            <a:ext cx="8686800" cy="3020790"/>
          </a:xfrm>
        </p:spPr>
        <p:txBody>
          <a:bodyPr/>
          <a:lstStyle/>
          <a:p>
            <a:pPr lvl="1"/>
            <a:endParaRPr lang="en-US" dirty="0"/>
          </a:p>
          <a:p>
            <a:pPr lvl="1"/>
            <a:endParaRPr lang="en-US" dirty="0"/>
          </a:p>
        </p:txBody>
      </p:sp>
      <p:sp>
        <p:nvSpPr>
          <p:cNvPr id="5" name="Slide Number Placeholder 4"/>
          <p:cNvSpPr>
            <a:spLocks noGrp="1"/>
          </p:cNvSpPr>
          <p:nvPr>
            <p:ph type="sldNum" sz="quarter" idx="12"/>
          </p:nvPr>
        </p:nvSpPr>
        <p:spPr/>
        <p:txBody>
          <a:bodyPr/>
          <a:lstStyle/>
          <a:p>
            <a:fld id="{0F6C4781-F3DB-C940-BBAA-047D1A0B2CAE}" type="slidenum">
              <a:rPr lang="en-US" smtClean="0"/>
              <a:t>9</a:t>
            </a:fld>
            <a:endParaRPr lang="en-US"/>
          </a:p>
        </p:txBody>
      </p:sp>
      <p:graphicFrame>
        <p:nvGraphicFramePr>
          <p:cNvPr id="8" name="Diagram 7"/>
          <p:cNvGraphicFramePr/>
          <p:nvPr>
            <p:extLst>
              <p:ext uri="{D42A27DB-BD31-4B8C-83A1-F6EECF244321}">
                <p14:modId xmlns:p14="http://schemas.microsoft.com/office/powerpoint/2010/main" val="4289153000"/>
              </p:ext>
            </p:extLst>
          </p:nvPr>
        </p:nvGraphicFramePr>
        <p:xfrm>
          <a:off x="34394" y="2540331"/>
          <a:ext cx="9010236" cy="27266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1340" y="2113508"/>
            <a:ext cx="991336" cy="991336"/>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44214" y="2072534"/>
            <a:ext cx="991336" cy="991336"/>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50016" y="1958144"/>
            <a:ext cx="991336" cy="991336"/>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1340" y="4724750"/>
            <a:ext cx="929642" cy="929642"/>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05908" y="4724750"/>
            <a:ext cx="929642" cy="929642"/>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50016" y="4724750"/>
            <a:ext cx="929642" cy="929642"/>
          </a:xfrm>
          <a:prstGeom prst="rect">
            <a:avLst/>
          </a:prstGeom>
        </p:spPr>
      </p:pic>
      <p:sp>
        <p:nvSpPr>
          <p:cNvPr id="3" name="Rectangle 2"/>
          <p:cNvSpPr/>
          <p:nvPr/>
        </p:nvSpPr>
        <p:spPr>
          <a:xfrm>
            <a:off x="413629" y="5695124"/>
            <a:ext cx="1342184" cy="523220"/>
          </a:xfrm>
          <a:prstGeom prst="rect">
            <a:avLst/>
          </a:prstGeom>
        </p:spPr>
        <p:txBody>
          <a:bodyPr wrap="none">
            <a:spAutoFit/>
          </a:bodyPr>
          <a:lstStyle/>
          <a:p>
            <a:pPr algn="ctr"/>
            <a:r>
              <a:rPr lang="en-US" sz="2800" dirty="0" smtClean="0">
                <a:solidFill>
                  <a:srgbClr val="FF0000"/>
                </a:solidFill>
              </a:rPr>
              <a:t>failures</a:t>
            </a:r>
            <a:endParaRPr lang="en-US" sz="2800" dirty="0">
              <a:solidFill>
                <a:srgbClr val="FF0000"/>
              </a:solidFill>
            </a:endParaRPr>
          </a:p>
        </p:txBody>
      </p:sp>
      <p:sp>
        <p:nvSpPr>
          <p:cNvPr id="16" name="Rectangle 15"/>
          <p:cNvSpPr/>
          <p:nvPr/>
        </p:nvSpPr>
        <p:spPr>
          <a:xfrm>
            <a:off x="3453557" y="5683387"/>
            <a:ext cx="2081369" cy="954107"/>
          </a:xfrm>
          <a:prstGeom prst="rect">
            <a:avLst/>
          </a:prstGeom>
        </p:spPr>
        <p:txBody>
          <a:bodyPr wrap="none">
            <a:spAutoFit/>
          </a:bodyPr>
          <a:lstStyle/>
          <a:p>
            <a:pPr algn="ctr"/>
            <a:r>
              <a:rPr lang="en-US" sz="2800" dirty="0" smtClean="0">
                <a:solidFill>
                  <a:srgbClr val="FF0000"/>
                </a:solidFill>
              </a:rPr>
              <a:t>degradation</a:t>
            </a:r>
          </a:p>
          <a:p>
            <a:pPr algn="ctr"/>
            <a:r>
              <a:rPr lang="en-US" sz="2800" dirty="0" smtClean="0">
                <a:solidFill>
                  <a:srgbClr val="FF0000"/>
                </a:solidFill>
              </a:rPr>
              <a:t>/disruption </a:t>
            </a:r>
            <a:endParaRPr lang="en-US" sz="2800" dirty="0">
              <a:solidFill>
                <a:srgbClr val="FF0000"/>
              </a:solidFill>
            </a:endParaRPr>
          </a:p>
        </p:txBody>
      </p:sp>
      <p:sp>
        <p:nvSpPr>
          <p:cNvPr id="17" name="Rectangle 16"/>
          <p:cNvSpPr/>
          <p:nvPr/>
        </p:nvSpPr>
        <p:spPr>
          <a:xfrm>
            <a:off x="6804590" y="5622168"/>
            <a:ext cx="2236922" cy="1384995"/>
          </a:xfrm>
          <a:prstGeom prst="rect">
            <a:avLst/>
          </a:prstGeom>
        </p:spPr>
        <p:txBody>
          <a:bodyPr wrap="square">
            <a:spAutoFit/>
          </a:bodyPr>
          <a:lstStyle/>
          <a:p>
            <a:pPr algn="ctr"/>
            <a:r>
              <a:rPr lang="en-US" sz="2800" dirty="0" smtClean="0">
                <a:solidFill>
                  <a:srgbClr val="FF0000"/>
                </a:solidFill>
              </a:rPr>
              <a:t>Missing support;</a:t>
            </a:r>
          </a:p>
          <a:p>
            <a:pPr algn="ctr"/>
            <a:r>
              <a:rPr lang="en-US" sz="2800" dirty="0" err="1" smtClean="0">
                <a:solidFill>
                  <a:srgbClr val="FF0000"/>
                </a:solidFill>
              </a:rPr>
              <a:t>instablity</a:t>
            </a:r>
            <a:r>
              <a:rPr lang="en-US" sz="2800" dirty="0" smtClean="0">
                <a:solidFill>
                  <a:srgbClr val="FF0000"/>
                </a:solidFill>
              </a:rPr>
              <a:t> </a:t>
            </a:r>
            <a:endParaRPr lang="en-US" sz="2800" dirty="0">
              <a:solidFill>
                <a:srgbClr val="FF0000"/>
              </a:solidFill>
            </a:endParaRPr>
          </a:p>
        </p:txBody>
      </p:sp>
    </p:spTree>
    <p:extLst>
      <p:ext uri="{BB962C8B-B14F-4D97-AF65-F5344CB8AC3E}">
        <p14:creationId xmlns:p14="http://schemas.microsoft.com/office/powerpoint/2010/main" val="4087011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1"/>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P spid="17" grpId="0"/>
    </p:bldLst>
  </p:timing>
</p:sld>
</file>

<file path=ppt/theme/theme1.xml><?xml version="1.0" encoding="utf-8"?>
<a:theme xmlns:a="http://schemas.openxmlformats.org/drawingml/2006/main" name="Custom Desig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11757</TotalTime>
  <Words>4355</Words>
  <Application>Microsoft Macintosh PowerPoint</Application>
  <PresentationFormat>On-screen Show (4:3)</PresentationFormat>
  <Paragraphs>716</Paragraphs>
  <Slides>36</Slides>
  <Notes>26</Notes>
  <HiddenSlides>5</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Calibri</vt:lpstr>
      <vt:lpstr>Lucida Grande</vt:lpstr>
      <vt:lpstr>Times New Roman</vt:lpstr>
      <vt:lpstr>Wingdings</vt:lpstr>
      <vt:lpstr>宋体</vt:lpstr>
      <vt:lpstr>Arial</vt:lpstr>
      <vt:lpstr>Custom Design</vt:lpstr>
      <vt:lpstr> Understanding and Diagnosing Real-World  Femtocell Performance Problems</vt:lpstr>
      <vt:lpstr>Femtocells Augment Macrocells</vt:lpstr>
      <vt:lpstr>Femtocells Augment Macrocells</vt:lpstr>
      <vt:lpstr>Femtocells Augment Macrocells</vt:lpstr>
      <vt:lpstr>Current Work</vt:lpstr>
      <vt:lpstr>How about its real-world performance?         -  The impacts of non radio factors?</vt:lpstr>
      <vt:lpstr>This Work: Reality Check</vt:lpstr>
      <vt:lpstr>Methodology</vt:lpstr>
      <vt:lpstr>Main Findings</vt:lpstr>
      <vt:lpstr>Q1: Should Femtocells be Deployed?   </vt:lpstr>
      <vt:lpstr>The Good: Coverage Enhancement</vt:lpstr>
      <vt:lpstr>The Good: Coverage Enhancement</vt:lpstr>
      <vt:lpstr>The Ugly: Deployment Failures</vt:lpstr>
      <vt:lpstr>Q2: Can Femtocells Boost Performance?   </vt:lpstr>
      <vt:lpstr>Methodology</vt:lpstr>
      <vt:lpstr>The Good: Speed Enhancement</vt:lpstr>
      <vt:lpstr>The Ugly: Lower and Less Reliable</vt:lpstr>
      <vt:lpstr>The Ugly: Lower and Less Reliable</vt:lpstr>
      <vt:lpstr>The Ugly: Larger Latency</vt:lpstr>
      <vt:lpstr>The Ugly: Larger Latency</vt:lpstr>
      <vt:lpstr>The Ugly: Root Cause</vt:lpstr>
      <vt:lpstr>The Good: Voice support</vt:lpstr>
      <vt:lpstr>Q3: Do Femtocells Support Mobility Well?  </vt:lpstr>
      <vt:lpstr>Methodology</vt:lpstr>
      <vt:lpstr>The Good: During Idle and FM Voice</vt:lpstr>
      <vt:lpstr>The Ugly: No support FM Data</vt:lpstr>
      <vt:lpstr>The Ugly: Data suspension</vt:lpstr>
      <vt:lpstr>The Ugly: Data suspension</vt:lpstr>
      <vt:lpstr>The Ugly: Data suspension</vt:lpstr>
      <vt:lpstr>The Ugly: Data suspension</vt:lpstr>
      <vt:lpstr>The Ugly: Femto-Macro Oscillation</vt:lpstr>
      <vt:lpstr>The Ugly: No MF or F F Handoff</vt:lpstr>
      <vt:lpstr>The Ugly: Root Cause</vt:lpstr>
      <vt:lpstr>Summary: Reality Check</vt:lpstr>
      <vt:lpstr>Summary</vt:lpstr>
      <vt:lpstr>Questions?</vt:lpstr>
    </vt:vector>
  </TitlesOfParts>
  <Company>OSU</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Cellular Networking Research: A Case Study</dc:title>
  <dc:creator>Chunyi Peng</dc:creator>
  <cp:lastModifiedBy>Microsoft Office User</cp:lastModifiedBy>
  <cp:revision>1278</cp:revision>
  <dcterms:created xsi:type="dcterms:W3CDTF">2014-08-22T14:57:35Z</dcterms:created>
  <dcterms:modified xsi:type="dcterms:W3CDTF">2016-08-08T23:28:15Z</dcterms:modified>
</cp:coreProperties>
</file>