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2"/>
  </p:notesMasterIdLst>
  <p:sldIdLst>
    <p:sldId id="258" r:id="rId2"/>
    <p:sldId id="259" r:id="rId3"/>
    <p:sldId id="297" r:id="rId4"/>
    <p:sldId id="299" r:id="rId5"/>
    <p:sldId id="262" r:id="rId6"/>
    <p:sldId id="263" r:id="rId7"/>
    <p:sldId id="264" r:id="rId8"/>
    <p:sldId id="307" r:id="rId9"/>
    <p:sldId id="309" r:id="rId10"/>
    <p:sldId id="310" r:id="rId11"/>
    <p:sldId id="266" r:id="rId12"/>
    <p:sldId id="311" r:id="rId13"/>
    <p:sldId id="316" r:id="rId14"/>
    <p:sldId id="314" r:id="rId15"/>
    <p:sldId id="313" r:id="rId16"/>
    <p:sldId id="312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4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BB0000"/>
    <a:srgbClr val="BB3232"/>
    <a:srgbClr val="BB4058"/>
    <a:srgbClr val="B94058"/>
    <a:srgbClr val="BB5C6C"/>
    <a:srgbClr val="B61C2C"/>
    <a:srgbClr val="B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39"/>
    <p:restoredTop sz="87500" autoAdjust="0"/>
  </p:normalViewPr>
  <p:slideViewPr>
    <p:cSldViewPr snapToGrid="0" snapToObjects="1" showGuides="1">
      <p:cViewPr>
        <p:scale>
          <a:sx n="100" d="100"/>
          <a:sy n="100" d="100"/>
        </p:scale>
        <p:origin x="1568" y="704"/>
      </p:cViewPr>
      <p:guideLst>
        <p:guide orient="horz" pos="2004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列1</c:v>
                </c:pt>
              </c:strCache>
            </c:strRef>
          </c:tx>
          <c:marker>
            <c:symbol val="none"/>
          </c:marker>
          <c:cat>
            <c:numRef>
              <c:f>工作表1!$A$2:$A$164</c:f>
              <c:numCache>
                <c:formatCode>General</c:formatCode>
                <c:ptCount val="163"/>
              </c:numCache>
            </c:numRef>
          </c:cat>
          <c:val>
            <c:numRef>
              <c:f>工作表1!$B$2:$B$164</c:f>
              <c:numCache>
                <c:formatCode>General</c:formatCode>
                <c:ptCount val="163"/>
                <c:pt idx="0">
                  <c:v>231.0</c:v>
                </c:pt>
                <c:pt idx="1">
                  <c:v>231.0</c:v>
                </c:pt>
                <c:pt idx="2">
                  <c:v>232.0</c:v>
                </c:pt>
                <c:pt idx="3">
                  <c:v>232.0</c:v>
                </c:pt>
                <c:pt idx="4">
                  <c:v>233.0</c:v>
                </c:pt>
                <c:pt idx="5">
                  <c:v>232.0</c:v>
                </c:pt>
                <c:pt idx="6">
                  <c:v>230.0</c:v>
                </c:pt>
                <c:pt idx="7">
                  <c:v>230.0</c:v>
                </c:pt>
                <c:pt idx="8">
                  <c:v>230.0</c:v>
                </c:pt>
                <c:pt idx="9">
                  <c:v>231.0</c:v>
                </c:pt>
                <c:pt idx="10">
                  <c:v>230.0</c:v>
                </c:pt>
                <c:pt idx="11">
                  <c:v>228.0</c:v>
                </c:pt>
                <c:pt idx="12">
                  <c:v>226.0</c:v>
                </c:pt>
                <c:pt idx="13">
                  <c:v>223.0</c:v>
                </c:pt>
                <c:pt idx="14">
                  <c:v>225.0</c:v>
                </c:pt>
                <c:pt idx="15">
                  <c:v>227.0</c:v>
                </c:pt>
                <c:pt idx="16">
                  <c:v>229.0</c:v>
                </c:pt>
                <c:pt idx="17">
                  <c:v>234.0</c:v>
                </c:pt>
                <c:pt idx="18">
                  <c:v>228.0</c:v>
                </c:pt>
                <c:pt idx="19">
                  <c:v>196.0</c:v>
                </c:pt>
                <c:pt idx="20">
                  <c:v>120.0</c:v>
                </c:pt>
                <c:pt idx="21">
                  <c:v>66.0</c:v>
                </c:pt>
                <c:pt idx="22">
                  <c:v>53.0</c:v>
                </c:pt>
                <c:pt idx="23">
                  <c:v>56.0</c:v>
                </c:pt>
                <c:pt idx="24">
                  <c:v>61.0</c:v>
                </c:pt>
                <c:pt idx="25">
                  <c:v>69.0</c:v>
                </c:pt>
                <c:pt idx="26">
                  <c:v>71.0</c:v>
                </c:pt>
                <c:pt idx="27">
                  <c:v>71.0</c:v>
                </c:pt>
                <c:pt idx="28">
                  <c:v>73.0</c:v>
                </c:pt>
                <c:pt idx="29">
                  <c:v>73.0</c:v>
                </c:pt>
                <c:pt idx="30">
                  <c:v>64.0</c:v>
                </c:pt>
                <c:pt idx="31">
                  <c:v>61.0</c:v>
                </c:pt>
                <c:pt idx="32">
                  <c:v>86.0</c:v>
                </c:pt>
                <c:pt idx="33">
                  <c:v>161.0</c:v>
                </c:pt>
                <c:pt idx="34">
                  <c:v>216.0</c:v>
                </c:pt>
                <c:pt idx="35">
                  <c:v>232.0</c:v>
                </c:pt>
                <c:pt idx="36">
                  <c:v>236.0</c:v>
                </c:pt>
                <c:pt idx="37">
                  <c:v>234.0</c:v>
                </c:pt>
                <c:pt idx="38">
                  <c:v>233.0</c:v>
                </c:pt>
                <c:pt idx="39">
                  <c:v>233.0</c:v>
                </c:pt>
                <c:pt idx="40">
                  <c:v>233.0</c:v>
                </c:pt>
                <c:pt idx="41">
                  <c:v>232.0</c:v>
                </c:pt>
                <c:pt idx="42">
                  <c:v>231.0</c:v>
                </c:pt>
                <c:pt idx="43">
                  <c:v>233.0</c:v>
                </c:pt>
                <c:pt idx="44">
                  <c:v>231.0</c:v>
                </c:pt>
                <c:pt idx="45">
                  <c:v>212.0</c:v>
                </c:pt>
                <c:pt idx="46">
                  <c:v>157.0</c:v>
                </c:pt>
                <c:pt idx="47">
                  <c:v>81.0</c:v>
                </c:pt>
                <c:pt idx="48">
                  <c:v>50.0</c:v>
                </c:pt>
                <c:pt idx="49">
                  <c:v>59.0</c:v>
                </c:pt>
                <c:pt idx="50">
                  <c:v>66.0</c:v>
                </c:pt>
                <c:pt idx="51">
                  <c:v>61.0</c:v>
                </c:pt>
                <c:pt idx="52">
                  <c:v>59.0</c:v>
                </c:pt>
                <c:pt idx="53">
                  <c:v>56.0</c:v>
                </c:pt>
                <c:pt idx="54">
                  <c:v>56.0</c:v>
                </c:pt>
                <c:pt idx="55">
                  <c:v>56.0</c:v>
                </c:pt>
                <c:pt idx="56">
                  <c:v>59.0</c:v>
                </c:pt>
                <c:pt idx="57">
                  <c:v>59.0</c:v>
                </c:pt>
                <c:pt idx="58">
                  <c:v>56.0</c:v>
                </c:pt>
                <c:pt idx="59">
                  <c:v>50.0</c:v>
                </c:pt>
                <c:pt idx="60">
                  <c:v>50.0</c:v>
                </c:pt>
                <c:pt idx="61">
                  <c:v>53.0</c:v>
                </c:pt>
                <c:pt idx="62">
                  <c:v>56.0</c:v>
                </c:pt>
                <c:pt idx="63">
                  <c:v>59.0</c:v>
                </c:pt>
                <c:pt idx="64">
                  <c:v>56.0</c:v>
                </c:pt>
                <c:pt idx="65">
                  <c:v>53.0</c:v>
                </c:pt>
                <c:pt idx="66">
                  <c:v>50.0</c:v>
                </c:pt>
                <c:pt idx="67">
                  <c:v>53.0</c:v>
                </c:pt>
                <c:pt idx="68">
                  <c:v>56.0</c:v>
                </c:pt>
                <c:pt idx="69">
                  <c:v>56.0</c:v>
                </c:pt>
                <c:pt idx="70">
                  <c:v>59.0</c:v>
                </c:pt>
                <c:pt idx="71">
                  <c:v>64.0</c:v>
                </c:pt>
                <c:pt idx="72">
                  <c:v>86.0</c:v>
                </c:pt>
                <c:pt idx="73">
                  <c:v>126.0</c:v>
                </c:pt>
                <c:pt idx="74">
                  <c:v>146.0</c:v>
                </c:pt>
                <c:pt idx="75">
                  <c:v>175.0</c:v>
                </c:pt>
                <c:pt idx="76">
                  <c:v>209.0</c:v>
                </c:pt>
                <c:pt idx="77">
                  <c:v>224.0</c:v>
                </c:pt>
                <c:pt idx="78">
                  <c:v>229.0</c:v>
                </c:pt>
                <c:pt idx="79">
                  <c:v>226.0</c:v>
                </c:pt>
                <c:pt idx="80">
                  <c:v>224.0</c:v>
                </c:pt>
                <c:pt idx="81">
                  <c:v>223.0</c:v>
                </c:pt>
                <c:pt idx="82">
                  <c:v>227.0</c:v>
                </c:pt>
                <c:pt idx="83">
                  <c:v>228.0</c:v>
                </c:pt>
                <c:pt idx="84">
                  <c:v>230.0</c:v>
                </c:pt>
                <c:pt idx="85">
                  <c:v>230.0</c:v>
                </c:pt>
                <c:pt idx="86">
                  <c:v>230.0</c:v>
                </c:pt>
                <c:pt idx="87">
                  <c:v>230.0</c:v>
                </c:pt>
                <c:pt idx="88">
                  <c:v>230.0</c:v>
                </c:pt>
                <c:pt idx="89">
                  <c:v>234.0</c:v>
                </c:pt>
                <c:pt idx="90">
                  <c:v>234.0</c:v>
                </c:pt>
                <c:pt idx="91">
                  <c:v>234.0</c:v>
                </c:pt>
                <c:pt idx="92">
                  <c:v>233.0</c:v>
                </c:pt>
                <c:pt idx="93">
                  <c:v>233.0</c:v>
                </c:pt>
                <c:pt idx="94">
                  <c:v>233.0</c:v>
                </c:pt>
                <c:pt idx="95">
                  <c:v>232.0</c:v>
                </c:pt>
                <c:pt idx="96">
                  <c:v>232.0</c:v>
                </c:pt>
                <c:pt idx="97">
                  <c:v>232.0</c:v>
                </c:pt>
                <c:pt idx="98">
                  <c:v>232.0</c:v>
                </c:pt>
                <c:pt idx="99">
                  <c:v>229.0</c:v>
                </c:pt>
                <c:pt idx="100">
                  <c:v>218.0</c:v>
                </c:pt>
                <c:pt idx="101">
                  <c:v>190.0</c:v>
                </c:pt>
                <c:pt idx="102">
                  <c:v>120.0</c:v>
                </c:pt>
                <c:pt idx="103">
                  <c:v>66.0</c:v>
                </c:pt>
                <c:pt idx="104">
                  <c:v>46.0</c:v>
                </c:pt>
                <c:pt idx="105">
                  <c:v>53.0</c:v>
                </c:pt>
                <c:pt idx="106">
                  <c:v>56.0</c:v>
                </c:pt>
                <c:pt idx="107">
                  <c:v>59.0</c:v>
                </c:pt>
                <c:pt idx="108">
                  <c:v>56.0</c:v>
                </c:pt>
                <c:pt idx="109">
                  <c:v>61.0</c:v>
                </c:pt>
                <c:pt idx="110">
                  <c:v>61.0</c:v>
                </c:pt>
                <c:pt idx="111">
                  <c:v>59.0</c:v>
                </c:pt>
                <c:pt idx="112">
                  <c:v>53.0</c:v>
                </c:pt>
                <c:pt idx="113">
                  <c:v>66.0</c:v>
                </c:pt>
                <c:pt idx="114">
                  <c:v>109.0</c:v>
                </c:pt>
                <c:pt idx="115">
                  <c:v>187.0</c:v>
                </c:pt>
                <c:pt idx="116">
                  <c:v>230.0</c:v>
                </c:pt>
                <c:pt idx="117">
                  <c:v>240.0</c:v>
                </c:pt>
                <c:pt idx="118">
                  <c:v>236.0</c:v>
                </c:pt>
                <c:pt idx="119">
                  <c:v>231.0</c:v>
                </c:pt>
                <c:pt idx="120">
                  <c:v>229.0</c:v>
                </c:pt>
                <c:pt idx="121">
                  <c:v>227.0</c:v>
                </c:pt>
                <c:pt idx="122">
                  <c:v>229.0</c:v>
                </c:pt>
                <c:pt idx="123">
                  <c:v>230.0</c:v>
                </c:pt>
                <c:pt idx="124">
                  <c:v>221.0</c:v>
                </c:pt>
                <c:pt idx="125">
                  <c:v>214.0</c:v>
                </c:pt>
                <c:pt idx="126">
                  <c:v>197.0</c:v>
                </c:pt>
                <c:pt idx="127">
                  <c:v>162.0</c:v>
                </c:pt>
                <c:pt idx="128">
                  <c:v>96.0</c:v>
                </c:pt>
                <c:pt idx="129">
                  <c:v>53.0</c:v>
                </c:pt>
                <c:pt idx="130">
                  <c:v>46.0</c:v>
                </c:pt>
                <c:pt idx="131">
                  <c:v>53.0</c:v>
                </c:pt>
                <c:pt idx="132">
                  <c:v>59.0</c:v>
                </c:pt>
                <c:pt idx="133">
                  <c:v>56.0</c:v>
                </c:pt>
                <c:pt idx="134">
                  <c:v>59.0</c:v>
                </c:pt>
                <c:pt idx="135">
                  <c:v>53.0</c:v>
                </c:pt>
                <c:pt idx="136">
                  <c:v>46.0</c:v>
                </c:pt>
                <c:pt idx="137">
                  <c:v>53.0</c:v>
                </c:pt>
                <c:pt idx="138">
                  <c:v>81.0</c:v>
                </c:pt>
                <c:pt idx="139">
                  <c:v>113.0</c:v>
                </c:pt>
                <c:pt idx="140">
                  <c:v>137.0</c:v>
                </c:pt>
                <c:pt idx="141">
                  <c:v>171.0</c:v>
                </c:pt>
                <c:pt idx="142">
                  <c:v>198.0</c:v>
                </c:pt>
                <c:pt idx="143">
                  <c:v>209.0</c:v>
                </c:pt>
                <c:pt idx="144">
                  <c:v>223.0</c:v>
                </c:pt>
                <c:pt idx="145">
                  <c:v>232.0</c:v>
                </c:pt>
                <c:pt idx="146">
                  <c:v>231.0</c:v>
                </c:pt>
                <c:pt idx="147">
                  <c:v>232.0</c:v>
                </c:pt>
                <c:pt idx="148">
                  <c:v>233.0</c:v>
                </c:pt>
                <c:pt idx="149">
                  <c:v>232.0</c:v>
                </c:pt>
                <c:pt idx="150">
                  <c:v>233.0</c:v>
                </c:pt>
                <c:pt idx="151">
                  <c:v>234.0</c:v>
                </c:pt>
                <c:pt idx="152">
                  <c:v>234.0</c:v>
                </c:pt>
                <c:pt idx="153">
                  <c:v>235.0</c:v>
                </c:pt>
                <c:pt idx="154">
                  <c:v>235.0</c:v>
                </c:pt>
                <c:pt idx="155">
                  <c:v>235.0</c:v>
                </c:pt>
                <c:pt idx="156">
                  <c:v>234.0</c:v>
                </c:pt>
                <c:pt idx="157">
                  <c:v>233.0</c:v>
                </c:pt>
                <c:pt idx="158">
                  <c:v>233.0</c:v>
                </c:pt>
                <c:pt idx="159">
                  <c:v>233.0</c:v>
                </c:pt>
                <c:pt idx="160">
                  <c:v>233.0</c:v>
                </c:pt>
                <c:pt idx="161">
                  <c:v>233.0</c:v>
                </c:pt>
                <c:pt idx="162">
                  <c:v>232.0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41951248"/>
        <c:axId val="-2137266944"/>
      </c:lineChart>
      <c:catAx>
        <c:axId val="-2141951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37266944"/>
        <c:crosses val="autoZero"/>
        <c:auto val="1"/>
        <c:lblAlgn val="ctr"/>
        <c:lblOffset val="100"/>
        <c:noMultiLvlLbl val="0"/>
      </c:catAx>
      <c:valAx>
        <c:axId val="-2137266944"/>
        <c:scaling>
          <c:orientation val="minMax"/>
          <c:max val="255.0"/>
          <c:min val="0.0"/>
        </c:scaling>
        <c:delete val="1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altLang="zh-CN" dirty="0" smtClean="0"/>
                  <a:t>Brightness</a:t>
                </a:r>
                <a:endParaRPr lang="zh-CN" alt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419512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系列 1</c:v>
                </c:pt>
              </c:strCache>
            </c:strRef>
          </c:tx>
          <c:marker>
            <c:symbol val="none"/>
          </c:marker>
          <c:cat>
            <c:strRef>
              <c:f>工作表1!$A$2:$A$189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工作表1!$B$2:$B$189</c:f>
              <c:numCache>
                <c:formatCode>General</c:formatCode>
                <c:ptCount val="188"/>
                <c:pt idx="0">
                  <c:v>115.0</c:v>
                </c:pt>
                <c:pt idx="1">
                  <c:v>114.0</c:v>
                </c:pt>
                <c:pt idx="2">
                  <c:v>113.0</c:v>
                </c:pt>
                <c:pt idx="3">
                  <c:v>121.0</c:v>
                </c:pt>
                <c:pt idx="4">
                  <c:v>112.0</c:v>
                </c:pt>
                <c:pt idx="5">
                  <c:v>96.0</c:v>
                </c:pt>
                <c:pt idx="6">
                  <c:v>106.0</c:v>
                </c:pt>
                <c:pt idx="7">
                  <c:v>106.0</c:v>
                </c:pt>
                <c:pt idx="8">
                  <c:v>106.0</c:v>
                </c:pt>
                <c:pt idx="9">
                  <c:v>110.0</c:v>
                </c:pt>
                <c:pt idx="10">
                  <c:v>112.0</c:v>
                </c:pt>
                <c:pt idx="11">
                  <c:v>114.0</c:v>
                </c:pt>
                <c:pt idx="12">
                  <c:v>114.0</c:v>
                </c:pt>
                <c:pt idx="13">
                  <c:v>120.0</c:v>
                </c:pt>
                <c:pt idx="14">
                  <c:v>127.0</c:v>
                </c:pt>
                <c:pt idx="15">
                  <c:v>126.0</c:v>
                </c:pt>
                <c:pt idx="16">
                  <c:v>129.0</c:v>
                </c:pt>
                <c:pt idx="17">
                  <c:v>132.0</c:v>
                </c:pt>
                <c:pt idx="18">
                  <c:v>128.0</c:v>
                </c:pt>
                <c:pt idx="19">
                  <c:v>124.0</c:v>
                </c:pt>
                <c:pt idx="20">
                  <c:v>121.0</c:v>
                </c:pt>
                <c:pt idx="21">
                  <c:v>122.0</c:v>
                </c:pt>
                <c:pt idx="22">
                  <c:v>124.0</c:v>
                </c:pt>
                <c:pt idx="23">
                  <c:v>124.0</c:v>
                </c:pt>
                <c:pt idx="24">
                  <c:v>121.0</c:v>
                </c:pt>
                <c:pt idx="25">
                  <c:v>118.0</c:v>
                </c:pt>
                <c:pt idx="26">
                  <c:v>117.0</c:v>
                </c:pt>
                <c:pt idx="27">
                  <c:v>114.0</c:v>
                </c:pt>
                <c:pt idx="28">
                  <c:v>112.0</c:v>
                </c:pt>
                <c:pt idx="29">
                  <c:v>110.0</c:v>
                </c:pt>
                <c:pt idx="30">
                  <c:v>110.0</c:v>
                </c:pt>
                <c:pt idx="31">
                  <c:v>113.0</c:v>
                </c:pt>
                <c:pt idx="32">
                  <c:v>118.0</c:v>
                </c:pt>
                <c:pt idx="33">
                  <c:v>124.0</c:v>
                </c:pt>
                <c:pt idx="34">
                  <c:v>129.0</c:v>
                </c:pt>
                <c:pt idx="35">
                  <c:v>133.0</c:v>
                </c:pt>
                <c:pt idx="36">
                  <c:v>130.0</c:v>
                </c:pt>
                <c:pt idx="37">
                  <c:v>126.0</c:v>
                </c:pt>
                <c:pt idx="38">
                  <c:v>119.0</c:v>
                </c:pt>
                <c:pt idx="39">
                  <c:v>114.0</c:v>
                </c:pt>
                <c:pt idx="40">
                  <c:v>117.0</c:v>
                </c:pt>
                <c:pt idx="41">
                  <c:v>122.0</c:v>
                </c:pt>
                <c:pt idx="42">
                  <c:v>124.0</c:v>
                </c:pt>
                <c:pt idx="43">
                  <c:v>124.0</c:v>
                </c:pt>
                <c:pt idx="44">
                  <c:v>124.0</c:v>
                </c:pt>
                <c:pt idx="45">
                  <c:v>120.0</c:v>
                </c:pt>
                <c:pt idx="46">
                  <c:v>117.0</c:v>
                </c:pt>
                <c:pt idx="47">
                  <c:v>113.0</c:v>
                </c:pt>
                <c:pt idx="48">
                  <c:v>113.0</c:v>
                </c:pt>
                <c:pt idx="49">
                  <c:v>113.0</c:v>
                </c:pt>
                <c:pt idx="50">
                  <c:v>115.0</c:v>
                </c:pt>
                <c:pt idx="51">
                  <c:v>118.0</c:v>
                </c:pt>
                <c:pt idx="52">
                  <c:v>128.0</c:v>
                </c:pt>
                <c:pt idx="53">
                  <c:v>136.0</c:v>
                </c:pt>
                <c:pt idx="54">
                  <c:v>136.0</c:v>
                </c:pt>
                <c:pt idx="55">
                  <c:v>140.0</c:v>
                </c:pt>
                <c:pt idx="56">
                  <c:v>143.0</c:v>
                </c:pt>
                <c:pt idx="57">
                  <c:v>134.0</c:v>
                </c:pt>
                <c:pt idx="58">
                  <c:v>129.0</c:v>
                </c:pt>
                <c:pt idx="59">
                  <c:v>126.0</c:v>
                </c:pt>
                <c:pt idx="60">
                  <c:v>131.0</c:v>
                </c:pt>
                <c:pt idx="61">
                  <c:v>130.0</c:v>
                </c:pt>
                <c:pt idx="62">
                  <c:v>129.0</c:v>
                </c:pt>
                <c:pt idx="63">
                  <c:v>134.0</c:v>
                </c:pt>
                <c:pt idx="64">
                  <c:v>130.0</c:v>
                </c:pt>
                <c:pt idx="65">
                  <c:v>124.0</c:v>
                </c:pt>
                <c:pt idx="66">
                  <c:v>124.0</c:v>
                </c:pt>
                <c:pt idx="67">
                  <c:v>124.0</c:v>
                </c:pt>
                <c:pt idx="68">
                  <c:v>127.0</c:v>
                </c:pt>
                <c:pt idx="69">
                  <c:v>133.0</c:v>
                </c:pt>
                <c:pt idx="70">
                  <c:v>138.0</c:v>
                </c:pt>
                <c:pt idx="71">
                  <c:v>144.0</c:v>
                </c:pt>
                <c:pt idx="72">
                  <c:v>145.0</c:v>
                </c:pt>
                <c:pt idx="73">
                  <c:v>149.0</c:v>
                </c:pt>
                <c:pt idx="74">
                  <c:v>152.0</c:v>
                </c:pt>
                <c:pt idx="75">
                  <c:v>155.0</c:v>
                </c:pt>
                <c:pt idx="76">
                  <c:v>153.0</c:v>
                </c:pt>
                <c:pt idx="77">
                  <c:v>152.0</c:v>
                </c:pt>
                <c:pt idx="78">
                  <c:v>155.0</c:v>
                </c:pt>
                <c:pt idx="79">
                  <c:v>159.0</c:v>
                </c:pt>
                <c:pt idx="80">
                  <c:v>162.0</c:v>
                </c:pt>
                <c:pt idx="81">
                  <c:v>150.0</c:v>
                </c:pt>
                <c:pt idx="82">
                  <c:v>145.0</c:v>
                </c:pt>
                <c:pt idx="83">
                  <c:v>144.0</c:v>
                </c:pt>
                <c:pt idx="84">
                  <c:v>136.0</c:v>
                </c:pt>
                <c:pt idx="85">
                  <c:v>141.0</c:v>
                </c:pt>
                <c:pt idx="86">
                  <c:v>148.0</c:v>
                </c:pt>
                <c:pt idx="87">
                  <c:v>149.0</c:v>
                </c:pt>
                <c:pt idx="88">
                  <c:v>154.0</c:v>
                </c:pt>
                <c:pt idx="89">
                  <c:v>157.0</c:v>
                </c:pt>
                <c:pt idx="90">
                  <c:v>159.0</c:v>
                </c:pt>
                <c:pt idx="91">
                  <c:v>158.0</c:v>
                </c:pt>
                <c:pt idx="92">
                  <c:v>156.0</c:v>
                </c:pt>
                <c:pt idx="93">
                  <c:v>151.0</c:v>
                </c:pt>
                <c:pt idx="94">
                  <c:v>148.0</c:v>
                </c:pt>
                <c:pt idx="95">
                  <c:v>149.0</c:v>
                </c:pt>
                <c:pt idx="96">
                  <c:v>156.0</c:v>
                </c:pt>
                <c:pt idx="97">
                  <c:v>163.0</c:v>
                </c:pt>
                <c:pt idx="98">
                  <c:v>168.0</c:v>
                </c:pt>
                <c:pt idx="99">
                  <c:v>169.0</c:v>
                </c:pt>
                <c:pt idx="100">
                  <c:v>163.0</c:v>
                </c:pt>
                <c:pt idx="101">
                  <c:v>155.0</c:v>
                </c:pt>
                <c:pt idx="102">
                  <c:v>147.0</c:v>
                </c:pt>
                <c:pt idx="103">
                  <c:v>144.0</c:v>
                </c:pt>
                <c:pt idx="104">
                  <c:v>144.0</c:v>
                </c:pt>
                <c:pt idx="105">
                  <c:v>149.0</c:v>
                </c:pt>
                <c:pt idx="106">
                  <c:v>157.0</c:v>
                </c:pt>
                <c:pt idx="107">
                  <c:v>167.0</c:v>
                </c:pt>
                <c:pt idx="108">
                  <c:v>178.0</c:v>
                </c:pt>
                <c:pt idx="109">
                  <c:v>185.0</c:v>
                </c:pt>
                <c:pt idx="110">
                  <c:v>187.0</c:v>
                </c:pt>
                <c:pt idx="111">
                  <c:v>180.0</c:v>
                </c:pt>
                <c:pt idx="112">
                  <c:v>173.0</c:v>
                </c:pt>
                <c:pt idx="113">
                  <c:v>167.0</c:v>
                </c:pt>
                <c:pt idx="114">
                  <c:v>163.0</c:v>
                </c:pt>
                <c:pt idx="115">
                  <c:v>169.0</c:v>
                </c:pt>
                <c:pt idx="116">
                  <c:v>177.0</c:v>
                </c:pt>
                <c:pt idx="117">
                  <c:v>182.0</c:v>
                </c:pt>
                <c:pt idx="118">
                  <c:v>188.0</c:v>
                </c:pt>
                <c:pt idx="119">
                  <c:v>190.0</c:v>
                </c:pt>
                <c:pt idx="120">
                  <c:v>177.0</c:v>
                </c:pt>
                <c:pt idx="121">
                  <c:v>167.0</c:v>
                </c:pt>
                <c:pt idx="122">
                  <c:v>160.0</c:v>
                </c:pt>
                <c:pt idx="123">
                  <c:v>153.0</c:v>
                </c:pt>
                <c:pt idx="124">
                  <c:v>155.0</c:v>
                </c:pt>
                <c:pt idx="125">
                  <c:v>160.0</c:v>
                </c:pt>
                <c:pt idx="126">
                  <c:v>167.0</c:v>
                </c:pt>
                <c:pt idx="127">
                  <c:v>175.0</c:v>
                </c:pt>
                <c:pt idx="128">
                  <c:v>183.0</c:v>
                </c:pt>
                <c:pt idx="129">
                  <c:v>189.0</c:v>
                </c:pt>
                <c:pt idx="130">
                  <c:v>187.0</c:v>
                </c:pt>
                <c:pt idx="131">
                  <c:v>180.0</c:v>
                </c:pt>
                <c:pt idx="132">
                  <c:v>170.0</c:v>
                </c:pt>
                <c:pt idx="133">
                  <c:v>167.0</c:v>
                </c:pt>
                <c:pt idx="134">
                  <c:v>164.0</c:v>
                </c:pt>
                <c:pt idx="135">
                  <c:v>168.0</c:v>
                </c:pt>
                <c:pt idx="136">
                  <c:v>170.0</c:v>
                </c:pt>
                <c:pt idx="137">
                  <c:v>173.0</c:v>
                </c:pt>
                <c:pt idx="138">
                  <c:v>174.0</c:v>
                </c:pt>
                <c:pt idx="139">
                  <c:v>171.0</c:v>
                </c:pt>
                <c:pt idx="140">
                  <c:v>165.0</c:v>
                </c:pt>
                <c:pt idx="141">
                  <c:v>159.0</c:v>
                </c:pt>
                <c:pt idx="142">
                  <c:v>155.0</c:v>
                </c:pt>
                <c:pt idx="143">
                  <c:v>154.0</c:v>
                </c:pt>
                <c:pt idx="144">
                  <c:v>151.0</c:v>
                </c:pt>
                <c:pt idx="145">
                  <c:v>154.0</c:v>
                </c:pt>
                <c:pt idx="146">
                  <c:v>160.0</c:v>
                </c:pt>
                <c:pt idx="147">
                  <c:v>172.0</c:v>
                </c:pt>
                <c:pt idx="148">
                  <c:v>178.0</c:v>
                </c:pt>
                <c:pt idx="149">
                  <c:v>180.0</c:v>
                </c:pt>
                <c:pt idx="150">
                  <c:v>178.0</c:v>
                </c:pt>
                <c:pt idx="151">
                  <c:v>177.0</c:v>
                </c:pt>
                <c:pt idx="152">
                  <c:v>175.0</c:v>
                </c:pt>
                <c:pt idx="153">
                  <c:v>173.0</c:v>
                </c:pt>
                <c:pt idx="154">
                  <c:v>173.0</c:v>
                </c:pt>
                <c:pt idx="155">
                  <c:v>171.0</c:v>
                </c:pt>
                <c:pt idx="156">
                  <c:v>169.0</c:v>
                </c:pt>
                <c:pt idx="157">
                  <c:v>167.0</c:v>
                </c:pt>
                <c:pt idx="158">
                  <c:v>166.0</c:v>
                </c:pt>
                <c:pt idx="159">
                  <c:v>164.0</c:v>
                </c:pt>
                <c:pt idx="160">
                  <c:v>163.0</c:v>
                </c:pt>
                <c:pt idx="161">
                  <c:v>163.0</c:v>
                </c:pt>
                <c:pt idx="162">
                  <c:v>163.0</c:v>
                </c:pt>
                <c:pt idx="163">
                  <c:v>164.0</c:v>
                </c:pt>
                <c:pt idx="164">
                  <c:v>166.0</c:v>
                </c:pt>
                <c:pt idx="165">
                  <c:v>170.0</c:v>
                </c:pt>
                <c:pt idx="166">
                  <c:v>171.0</c:v>
                </c:pt>
                <c:pt idx="167">
                  <c:v>171.0</c:v>
                </c:pt>
                <c:pt idx="168">
                  <c:v>170.0</c:v>
                </c:pt>
                <c:pt idx="169">
                  <c:v>170.0</c:v>
                </c:pt>
                <c:pt idx="170">
                  <c:v>170.0</c:v>
                </c:pt>
                <c:pt idx="171">
                  <c:v>173.0</c:v>
                </c:pt>
                <c:pt idx="172">
                  <c:v>175.0</c:v>
                </c:pt>
                <c:pt idx="173">
                  <c:v>180.0</c:v>
                </c:pt>
                <c:pt idx="174">
                  <c:v>177.0</c:v>
                </c:pt>
                <c:pt idx="175">
                  <c:v>173.0</c:v>
                </c:pt>
                <c:pt idx="176">
                  <c:v>168.0</c:v>
                </c:pt>
                <c:pt idx="177">
                  <c:v>163.0</c:v>
                </c:pt>
                <c:pt idx="178">
                  <c:v>159.0</c:v>
                </c:pt>
                <c:pt idx="179">
                  <c:v>156.0</c:v>
                </c:pt>
                <c:pt idx="180">
                  <c:v>157.0</c:v>
                </c:pt>
                <c:pt idx="181">
                  <c:v>159.0</c:v>
                </c:pt>
                <c:pt idx="182">
                  <c:v>159.0</c:v>
                </c:pt>
                <c:pt idx="183">
                  <c:v>157.0</c:v>
                </c:pt>
                <c:pt idx="184">
                  <c:v>159.0</c:v>
                </c:pt>
                <c:pt idx="185">
                  <c:v>163.0</c:v>
                </c:pt>
                <c:pt idx="186">
                  <c:v>163.0</c:v>
                </c:pt>
                <c:pt idx="187">
                  <c:v>162.0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30398192"/>
        <c:axId val="-2130401072"/>
      </c:lineChart>
      <c:catAx>
        <c:axId val="-213039819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-2130401072"/>
        <c:crosses val="autoZero"/>
        <c:auto val="1"/>
        <c:lblAlgn val="ctr"/>
        <c:lblOffset val="100"/>
        <c:noMultiLvlLbl val="0"/>
      </c:catAx>
      <c:valAx>
        <c:axId val="-2130401072"/>
        <c:scaling>
          <c:orientation val="minMax"/>
          <c:max val="255.0"/>
          <c:min val="0.0"/>
        </c:scaling>
        <c:delete val="1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altLang="zh-CN" dirty="0" smtClean="0"/>
                  <a:t>Brightness</a:t>
                </a:r>
                <a:endParaRPr lang="zh-CN" alt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03981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D18D0-1E1E-6D46-B070-1E72E69ADAA6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F0D24-CF08-7749-BA54-94547E6D1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6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Hello,</a:t>
            </a:r>
            <a:r>
              <a:rPr kumimoji="1" lang="en-US" altLang="zh-CN" baseline="0" dirty="0" smtClean="0"/>
              <a:t> everyone…</a:t>
            </a:r>
          </a:p>
          <a:p>
            <a:r>
              <a:rPr kumimoji="1" lang="en-US" altLang="zh-CN" baseline="0" dirty="0" smtClean="0"/>
              <a:t>This presentation is to show our </a:t>
            </a:r>
            <a:r>
              <a:rPr kumimoji="1" lang="en-US" altLang="zh-CN" baseline="0" dirty="0" err="1" smtClean="0"/>
              <a:t>InFrame</a:t>
            </a:r>
            <a:r>
              <a:rPr kumimoji="1" lang="en-US" altLang="zh-CN" baseline="0" dirty="0" smtClean="0"/>
              <a:t> Plus Plus project, which aim to …</a:t>
            </a:r>
          </a:p>
          <a:p>
            <a:endParaRPr kumimoji="1" lang="en-US" altLang="zh-CN" baseline="0" dirty="0" smtClean="0"/>
          </a:p>
          <a:p>
            <a:endParaRPr kumimoji="1" lang="en-US" altLang="zh-CN" baseline="0" dirty="0" smtClean="0"/>
          </a:p>
          <a:p>
            <a:endParaRPr kumimoji="1" lang="en-US" altLang="zh-CN" baseline="0" dirty="0" smtClean="0"/>
          </a:p>
          <a:p>
            <a:r>
              <a:rPr kumimoji="1" lang="zh-CN" altLang="zh-CN" baseline="0" dirty="0" smtClean="0"/>
              <a:t>+</a:t>
            </a:r>
            <a:r>
              <a:rPr kumimoji="1" lang="en-US" altLang="zh-CN" baseline="0" dirty="0" smtClean="0"/>
              <a:t>background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color</a:t>
            </a:r>
          </a:p>
          <a:p>
            <a:r>
              <a:rPr kumimoji="1" lang="zh-CN" altLang="zh-CN" baseline="0" dirty="0" smtClean="0"/>
              <a:t>+</a:t>
            </a:r>
            <a:endParaRPr kumimoji="1" lang="en-US" altLang="zh-CN" baseline="0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2F5F7-A6A3-4383-9026-EE07BE3B5DD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254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 us freeze the video and zoom</a:t>
            </a:r>
            <a:r>
              <a:rPr lang="en-US" baseline="0" dirty="0" smtClean="0"/>
              <a:t> in this static frame.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&gt; pattern indeed exists.</a:t>
            </a:r>
          </a:p>
          <a:p>
            <a:r>
              <a:rPr lang="en-US" baseline="0" dirty="0" smtClean="0"/>
              <a:t>&gt; Click  (but invisible to human eyes during video viewing, why?....)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Anran</a:t>
            </a:r>
            <a:r>
              <a:rPr lang="en-US" baseline="0" dirty="0" smtClean="0"/>
              <a:t>: please select an area and zoom in 16x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F0D24-CF08-7749-BA54-94547E6D1E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57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We leverage the </a:t>
            </a:r>
            <a:r>
              <a:rPr kumimoji="1" lang="en-US" altLang="zh-CN" baseline="0" dirty="0" smtClean="0"/>
              <a:t>perception gaps between human vision system and </a:t>
            </a:r>
            <a:r>
              <a:rPr kumimoji="1" lang="en-US" altLang="zh-CN" baseline="0" dirty="0" err="1" smtClean="0"/>
              <a:t>morden</a:t>
            </a:r>
            <a:r>
              <a:rPr kumimoji="1" lang="en-US" altLang="zh-CN" baseline="0" dirty="0" smtClean="0"/>
              <a:t> cameras.</a:t>
            </a:r>
          </a:p>
          <a:p>
            <a:endParaRPr kumimoji="1" lang="en-US" altLang="zh-CN" baseline="0" dirty="0" smtClean="0"/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======================</a:t>
            </a:r>
          </a:p>
          <a:p>
            <a:r>
              <a:rPr kumimoji="1" lang="en-US" altLang="zh-CN" baseline="0" dirty="0" smtClean="0"/>
              <a:t>Cameras nowadays equipped with every smartphones are of high resolution and frame rate,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are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still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developing</a:t>
            </a:r>
          </a:p>
          <a:p>
            <a:r>
              <a:rPr kumimoji="1" lang="en-US" altLang="zh-CN" baseline="0" dirty="0" smtClean="0"/>
              <a:t>So are the displays. We can see cheap 120 frame per second full-HD LCD on the market now</a:t>
            </a:r>
          </a:p>
          <a:p>
            <a:r>
              <a:rPr kumimoji="1" lang="en-US" altLang="zh-CN" baseline="0" dirty="0" smtClean="0"/>
              <a:t>Moreover, cameras take snapshots, and the shutter time can be as short as one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hundreds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second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Meanwhile,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human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vision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system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quite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stable.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Our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eyes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have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fixed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temporal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resolution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spatial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resolution,</a:t>
            </a:r>
          </a:p>
          <a:p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most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importantly,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our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eyes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perceive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lights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following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low-pass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filter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mechanisms.</a:t>
            </a:r>
          </a:p>
          <a:p>
            <a:r>
              <a:rPr kumimoji="1" lang="en-US" altLang="zh-CN" baseline="0" dirty="0" smtClean="0"/>
              <a:t>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searched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lots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of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academic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papers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human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vision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systems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mechanism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of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human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eyes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are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widely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regarded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2F5F7-A6A3-4383-9026-EE07BE3B5DD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058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DE3DF-6302-4B3A-A1CD-148F7C81EA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35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DE3DF-6302-4B3A-A1CD-148F7C81EA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35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DE3DF-6302-4B3A-A1CD-148F7C81EA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35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DE3DF-6302-4B3A-A1CD-148F7C81EA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35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One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basic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concepts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InFrame</a:t>
            </a:r>
            <a:r>
              <a:rPr kumimoji="1" lang="en-US" altLang="zh-CN" dirty="0" smtClean="0"/>
              <a:t>++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complementary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pixels.</a:t>
            </a:r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If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keep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our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eyes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two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different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colors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alternating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rather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high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frequency,</a:t>
            </a:r>
          </a:p>
          <a:p>
            <a:r>
              <a:rPr kumimoji="1" lang="en-US" altLang="zh-CN" dirty="0" smtClean="0"/>
              <a:t>We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will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only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average</a:t>
            </a:r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This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proven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under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simulation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electronic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low-pass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filter.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2F5F7-A6A3-4383-9026-EE07BE3B5DD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633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Based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this,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design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temporal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patterns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InFrame</a:t>
            </a:r>
            <a:r>
              <a:rPr kumimoji="1" lang="en-US" altLang="zh-CN" dirty="0" smtClean="0"/>
              <a:t>++</a:t>
            </a:r>
          </a:p>
          <a:p>
            <a:r>
              <a:rPr kumimoji="1" lang="en-US" altLang="zh-CN" dirty="0" smtClean="0"/>
              <a:t>Each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even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video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frames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will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multiplexed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positive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frame.</a:t>
            </a:r>
          </a:p>
          <a:p>
            <a:r>
              <a:rPr kumimoji="1" lang="en-US" altLang="zh-CN" dirty="0" smtClean="0"/>
              <a:t>Each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odd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…</a:t>
            </a:r>
            <a:br>
              <a:rPr kumimoji="1" lang="en-US" altLang="zh-CN" dirty="0" smtClean="0"/>
            </a:br>
            <a:endParaRPr kumimoji="1" lang="en-US" altLang="zh-CN" dirty="0" smtClean="0"/>
          </a:p>
          <a:p>
            <a:r>
              <a:rPr kumimoji="1" lang="en-US" altLang="zh-CN" dirty="0" smtClean="0"/>
              <a:t>If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frequency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reaches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threshold,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will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only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average</a:t>
            </a:r>
            <a:r>
              <a:rPr kumimoji="1" lang="zh-CN" altLang="en-US" dirty="0" smtClean="0"/>
              <a:t>,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original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videos.</a:t>
            </a:r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camera,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oppositely,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capture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snapshots,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which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includes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both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video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frames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frames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2F5F7-A6A3-4383-9026-EE07BE3B5DD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088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We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also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want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leverage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spatial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perception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gap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well.</a:t>
            </a:r>
          </a:p>
          <a:p>
            <a:r>
              <a:rPr kumimoji="1" lang="en-US" altLang="zh-CN" dirty="0" smtClean="0"/>
              <a:t>Firstly,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multiplex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chessboard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pattern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picture,</a:t>
            </a:r>
            <a:r>
              <a:rPr kumimoji="1" lang="zh-CN" altLang="zh-CN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dense,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invisible.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exactly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dithering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mechanism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printers</a:t>
            </a:r>
          </a:p>
          <a:p>
            <a:r>
              <a:rPr kumimoji="1" lang="en-US" altLang="zh-CN" dirty="0" smtClean="0"/>
              <a:t>Based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that,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design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spatial-temporal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complementary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frames</a:t>
            </a:r>
            <a:r>
              <a:rPr kumimoji="1" lang="zh-CN" altLang="en-US" dirty="0" smtClean="0"/>
              <a:t>, </a:t>
            </a:r>
            <a:r>
              <a:rPr kumimoji="1" lang="en-US" altLang="zh-CN" dirty="0" smtClean="0"/>
              <a:t>short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STCF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2F5F7-A6A3-4383-9026-EE07BE3B5DD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357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Title: Data</a:t>
            </a:r>
            <a:r>
              <a:rPr kumimoji="1" lang="en-US" altLang="zh-CN" baseline="0" dirty="0" smtClean="0"/>
              <a:t> changes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+introducing tau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2F5F7-A6A3-4383-9026-EE07BE3B5DD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275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We</a:t>
            </a:r>
            <a:r>
              <a:rPr kumimoji="1" lang="en-US" altLang="zh-CN" baseline="0" dirty="0" smtClean="0"/>
              <a:t> enjoy our viewing experience thanks to the ubiquitous digital screens and our naked eyes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Vision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primary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source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2F5F7-A6A3-4383-9026-EE07BE3B5DD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615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Now</a:t>
            </a:r>
            <a:r>
              <a:rPr kumimoji="1" lang="en-US" altLang="zh-CN" baseline="0" dirty="0" smtClean="0"/>
              <a:t> we briefly describe the overview of </a:t>
            </a:r>
            <a:r>
              <a:rPr kumimoji="1" lang="en-US" altLang="zh-CN" baseline="0" dirty="0" err="1" smtClean="0"/>
              <a:t>InFrame</a:t>
            </a:r>
            <a:r>
              <a:rPr kumimoji="1" lang="en-US" altLang="zh-CN" baseline="0" dirty="0" smtClean="0"/>
              <a:t>++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First we want to design a dual mode display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Which enables screen</a:t>
            </a:r>
            <a:r>
              <a:rPr kumimoji="1" lang="en-US" altLang="zh-CN" baseline="0" dirty="0" smtClean="0"/>
              <a:t> to eye communication, we want intact human viewing exp.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And what’s more, screen to camera communication, we want high speed and high reliability.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Of course, the tension emerges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And introduce two challenges to </a:t>
            </a:r>
            <a:r>
              <a:rPr kumimoji="1" lang="en-US" altLang="zh-CN" baseline="0" dirty="0" err="1" smtClean="0"/>
              <a:t>InFrame</a:t>
            </a:r>
            <a:r>
              <a:rPr kumimoji="1" lang="en-US" altLang="zh-CN" baseline="0" dirty="0" smtClean="0"/>
              <a:t>++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One is..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The second is…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Line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color: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consistent!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Font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color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also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consistent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Keywords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rather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than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sentences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003DA-80AD-DB41-B19D-7B76F75BC59B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2926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Challenge: diff. from VLC</a:t>
            </a:r>
          </a:p>
          <a:p>
            <a:r>
              <a:rPr kumimoji="1" lang="en-US" altLang="zh-CN" dirty="0" smtClean="0"/>
              <a:t>Compared with traditional</a:t>
            </a:r>
            <a:r>
              <a:rPr kumimoji="1" lang="en-US" altLang="zh-CN" baseline="0" dirty="0" smtClean="0"/>
              <a:t> VLC</a:t>
            </a:r>
          </a:p>
          <a:p>
            <a:r>
              <a:rPr kumimoji="1" lang="en-US" altLang="zh-CN" baseline="0" dirty="0" smtClean="0"/>
              <a:t>+a plot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2F5F7-A6A3-4383-9026-EE07BE3B5DD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0195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Slow!</a:t>
            </a:r>
          </a:p>
          <a:p>
            <a:endParaRPr kumimoji="1" lang="en-US" altLang="zh-CN" dirty="0" smtClean="0"/>
          </a:p>
          <a:p>
            <a:r>
              <a:rPr kumimoji="1" lang="en-US" altLang="zh-CN" dirty="0" err="1" smtClean="0"/>
              <a:t>Left:rec</a:t>
            </a:r>
            <a:r>
              <a:rPr kumimoji="1" lang="en-US" altLang="zh-CN" dirty="0" smtClean="0"/>
              <a:t>. right: codes</a:t>
            </a:r>
            <a:r>
              <a:rPr kumimoji="1" lang="en-US" altLang="zh-CN" baseline="0" dirty="0" smtClean="0"/>
              <a:t> (0,1)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2F5F7-A6A3-4383-9026-EE07BE3B5DD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61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Use Bullet rather than sentences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2F5F7-A6A3-4383-9026-EE07BE3B5DD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409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smtClean="0"/>
              <a:t>shorten</a:t>
            </a:r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2F5F7-A6A3-4383-9026-EE07BE3B5DD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8948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Smoothing transition</a:t>
            </a:r>
            <a:r>
              <a:rPr kumimoji="1" lang="en-US" altLang="zh-CN" baseline="0" dirty="0" smtClean="0"/>
              <a:t> frames: after this slide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2F5F7-A6A3-4383-9026-EE07BE3B5DD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397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err="1" smtClean="0"/>
              <a:t>Eval</a:t>
            </a:r>
            <a:r>
              <a:rPr kumimoji="1" lang="en-US" altLang="zh-CN" dirty="0" smtClean="0"/>
              <a:t>: after tech.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2F5F7-A6A3-4383-9026-EE07BE3B5DD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5802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2F5F7-A6A3-4383-9026-EE07BE3B5DD1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664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Let us start with one real experience.</a:t>
            </a:r>
          </a:p>
          <a:p>
            <a:r>
              <a:rPr kumimoji="1" lang="en-US" altLang="zh-CN" dirty="0" smtClean="0"/>
              <a:t>When</a:t>
            </a:r>
            <a:r>
              <a:rPr kumimoji="1" lang="en-US" altLang="zh-CN" baseline="0" dirty="0" smtClean="0"/>
              <a:t> we watch a video or ad, we sometimes want to get more information at the same time.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For example, this is a nice building. Where is it? What is the story about it?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One approach: display side-information.  Yes. It is ugly and also contains little information. </a:t>
            </a:r>
          </a:p>
          <a:p>
            <a:r>
              <a:rPr kumimoji="1" lang="en-US" altLang="zh-CN" baseline="0" dirty="0" smtClean="0"/>
              <a:t>Another improvement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================= Script ends ===========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Moreover,</a:t>
            </a:r>
            <a:r>
              <a:rPr kumimoji="1" lang="en-US" altLang="zh-CN" baseline="0" dirty="0" smtClean="0"/>
              <a:t> we also need video-related meta-data as well.</a:t>
            </a:r>
          </a:p>
          <a:p>
            <a:r>
              <a:rPr kumimoji="1" lang="en-US" altLang="zh-CN" baseline="0" dirty="0" smtClean="0"/>
              <a:t>For example, when we watch an advertisement, we are looking for the contacts and potential coupons from the store.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However, if we want to realize it,</a:t>
            </a:r>
          </a:p>
          <a:p>
            <a:r>
              <a:rPr kumimoji="1" lang="en-US" altLang="zh-CN" baseline="0" dirty="0" smtClean="0"/>
              <a:t>We have to make spatial compromise,</a:t>
            </a:r>
          </a:p>
          <a:p>
            <a:r>
              <a:rPr kumimoji="1" lang="en-US" altLang="zh-CN" baseline="0" dirty="0" smtClean="0"/>
              <a:t>Or temporal compromise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Ugly!</a:t>
            </a:r>
          </a:p>
          <a:p>
            <a:r>
              <a:rPr kumimoji="1" lang="en-US" altLang="zh-CN" baseline="0" dirty="0" smtClean="0"/>
              <a:t>Complex!</a:t>
            </a:r>
          </a:p>
          <a:p>
            <a:endParaRPr kumimoji="1" lang="en-US" altLang="zh-CN" baseline="0" dirty="0" smtClean="0"/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Left: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Replaced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video,</a:t>
            </a:r>
          </a:p>
          <a:p>
            <a:r>
              <a:rPr kumimoji="1" lang="en-US" altLang="zh-CN" baseline="0" dirty="0" smtClean="0"/>
              <a:t>Right: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replace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err="1" smtClean="0"/>
              <a:t>wechat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temporal</a:t>
            </a:r>
          </a:p>
          <a:p>
            <a:endParaRPr kumimoji="1" lang="en-US" altLang="zh-CN" baseline="0" dirty="0" smtClean="0"/>
          </a:p>
          <a:p>
            <a:r>
              <a:rPr kumimoji="1" lang="zh-CN" altLang="zh-CN" baseline="0" dirty="0" smtClean="0"/>
              <a:t>+1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slide: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expected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results,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state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of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art</a:t>
            </a:r>
          </a:p>
          <a:p>
            <a:endParaRPr kumimoji="1" lang="en-US" altLang="zh-CN" baseline="0" dirty="0" smtClean="0"/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Two types of information are competing the limited space.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F0D24-CF08-7749-BA54-94547E6D1E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95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Let us start with one real experience.</a:t>
            </a:r>
          </a:p>
          <a:p>
            <a:r>
              <a:rPr kumimoji="1" lang="en-US" altLang="zh-CN" dirty="0" smtClean="0"/>
              <a:t>When</a:t>
            </a:r>
            <a:r>
              <a:rPr kumimoji="1" lang="en-US" altLang="zh-CN" baseline="0" dirty="0" smtClean="0"/>
              <a:t> we watch a video or ad, we sometimes want to get more information at the same time.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For example, this is a nice building. Where is it? What is the story about it?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One approach: display side-information.  Yes. It is ugly and also contains little information. </a:t>
            </a:r>
          </a:p>
          <a:p>
            <a:r>
              <a:rPr kumimoji="1" lang="en-US" altLang="zh-CN" baseline="0" dirty="0" smtClean="0"/>
              <a:t>Another improvement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================= Script ends ===========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Moreover,</a:t>
            </a:r>
            <a:r>
              <a:rPr kumimoji="1" lang="en-US" altLang="zh-CN" baseline="0" dirty="0" smtClean="0"/>
              <a:t> we also need video-related meta-data as well.</a:t>
            </a:r>
          </a:p>
          <a:p>
            <a:r>
              <a:rPr kumimoji="1" lang="en-US" altLang="zh-CN" baseline="0" dirty="0" smtClean="0"/>
              <a:t>For example, when we watch an advertisement, we are looking for the contacts and potential coupons from the store.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However, if we want to realize it,</a:t>
            </a:r>
          </a:p>
          <a:p>
            <a:r>
              <a:rPr kumimoji="1" lang="en-US" altLang="zh-CN" baseline="0" dirty="0" smtClean="0"/>
              <a:t>We have to make spatial compromise,</a:t>
            </a:r>
          </a:p>
          <a:p>
            <a:r>
              <a:rPr kumimoji="1" lang="en-US" altLang="zh-CN" baseline="0" dirty="0" smtClean="0"/>
              <a:t>Or temporal compromise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Ugly!</a:t>
            </a:r>
          </a:p>
          <a:p>
            <a:r>
              <a:rPr kumimoji="1" lang="en-US" altLang="zh-CN" baseline="0" dirty="0" smtClean="0"/>
              <a:t>Complex!</a:t>
            </a:r>
          </a:p>
          <a:p>
            <a:endParaRPr kumimoji="1" lang="en-US" altLang="zh-CN" baseline="0" dirty="0" smtClean="0"/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Left: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Replaced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video,</a:t>
            </a:r>
          </a:p>
          <a:p>
            <a:r>
              <a:rPr kumimoji="1" lang="en-US" altLang="zh-CN" baseline="0" dirty="0" smtClean="0"/>
              <a:t>Right: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replace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err="1" smtClean="0"/>
              <a:t>wechat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by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temporal</a:t>
            </a:r>
          </a:p>
          <a:p>
            <a:endParaRPr kumimoji="1" lang="en-US" altLang="zh-CN" baseline="0" dirty="0" smtClean="0"/>
          </a:p>
          <a:p>
            <a:r>
              <a:rPr kumimoji="1" lang="zh-CN" altLang="zh-CN" baseline="0" dirty="0" smtClean="0"/>
              <a:t>+1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slide: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expected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results,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state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of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art</a:t>
            </a:r>
          </a:p>
          <a:p>
            <a:endParaRPr kumimoji="1" lang="en-US" altLang="zh-CN" baseline="0" dirty="0" smtClean="0"/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Two types of information are competing the limited space.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3F0D24-CF08-7749-BA54-94547E6D1E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95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Maybe</a:t>
            </a:r>
            <a:r>
              <a:rPr kumimoji="1" lang="en-US" altLang="zh-CN" baseline="0" dirty="0" smtClean="0"/>
              <a:t> our smart devices can help us reading the invisible contents from the display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This need us to realize</a:t>
            </a:r>
          </a:p>
          <a:p>
            <a:r>
              <a:rPr kumimoji="1" lang="en-US" altLang="zh-CN" baseline="0" dirty="0" smtClean="0"/>
              <a:t>1…</a:t>
            </a:r>
          </a:p>
          <a:p>
            <a:r>
              <a:rPr kumimoji="1" lang="en-US" altLang="zh-CN" baseline="0" dirty="0" smtClean="0"/>
              <a:t>2…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Image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#2:</a:t>
            </a:r>
            <a:r>
              <a:rPr kumimoji="1" lang="zh-CN" altLang="en-US" baseline="0" dirty="0" smtClean="0"/>
              <a:t> </a:t>
            </a:r>
            <a:r>
              <a:rPr kumimoji="1" lang="zh-CN" altLang="zh-CN" baseline="0" dirty="0" smtClean="0"/>
              <a:t>+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1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smart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device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image</a:t>
            </a:r>
          </a:p>
          <a:p>
            <a:r>
              <a:rPr kumimoji="1" lang="en-US" altLang="zh-CN" baseline="0" dirty="0" smtClean="0"/>
              <a:t>Echo</a:t>
            </a:r>
          </a:p>
          <a:p>
            <a:endParaRPr kumimoji="1" lang="en-US" altLang="zh-CN" baseline="0" dirty="0" smtClean="0"/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Till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now: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3min</a:t>
            </a:r>
            <a:endParaRPr kumimoji="1" lang="en-US" altLang="zh-CN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2F5F7-A6A3-4383-9026-EE07BE3B5DD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812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2F5F7-A6A3-4383-9026-EE07BE3B5DD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630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Now</a:t>
            </a:r>
            <a:r>
              <a:rPr kumimoji="1" lang="en-US" altLang="zh-CN" baseline="0" dirty="0" smtClean="0"/>
              <a:t> we briefly describe the overview of </a:t>
            </a:r>
            <a:r>
              <a:rPr kumimoji="1" lang="en-US" altLang="zh-CN" baseline="0" dirty="0" err="1" smtClean="0"/>
              <a:t>InFrame</a:t>
            </a:r>
            <a:r>
              <a:rPr kumimoji="1" lang="en-US" altLang="zh-CN" baseline="0" dirty="0" smtClean="0"/>
              <a:t>++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First we want to design a dual mode display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Which enables screen</a:t>
            </a:r>
            <a:r>
              <a:rPr kumimoji="1" lang="en-US" altLang="zh-CN" baseline="0" dirty="0" smtClean="0"/>
              <a:t> to eye communication, we want intact human viewing exp.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And what’s more, screen to camera communication, we want high speed and high reliability.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Of course, the tension emerges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And introduce two challenges to </a:t>
            </a:r>
            <a:r>
              <a:rPr kumimoji="1" lang="en-US" altLang="zh-CN" baseline="0" dirty="0" err="1" smtClean="0"/>
              <a:t>InFrame</a:t>
            </a:r>
            <a:r>
              <a:rPr kumimoji="1" lang="en-US" altLang="zh-CN" baseline="0" dirty="0" smtClean="0"/>
              <a:t>++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One is..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The second is…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Line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color: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consistent!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Font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color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also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consistent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Keywords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rather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than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sentences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003DA-80AD-DB41-B19D-7B76F75BC59B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2926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Now</a:t>
            </a:r>
            <a:r>
              <a:rPr kumimoji="1" lang="en-US" altLang="zh-CN" baseline="0" dirty="0" smtClean="0"/>
              <a:t> we briefly describe the overview of </a:t>
            </a:r>
            <a:r>
              <a:rPr kumimoji="1" lang="en-US" altLang="zh-CN" baseline="0" dirty="0" err="1" smtClean="0"/>
              <a:t>InFrame</a:t>
            </a:r>
            <a:r>
              <a:rPr kumimoji="1" lang="en-US" altLang="zh-CN" baseline="0" dirty="0" smtClean="0"/>
              <a:t>++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First we want to design a dual mode display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Which enables screen</a:t>
            </a:r>
            <a:r>
              <a:rPr kumimoji="1" lang="en-US" altLang="zh-CN" baseline="0" dirty="0" smtClean="0"/>
              <a:t> to eye communication, we want intact human viewing exp.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And what’s more, screen to camera communication, we want high speed and high reliability.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Of course, the tension emerges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And introduce two challenges to </a:t>
            </a:r>
            <a:r>
              <a:rPr kumimoji="1" lang="en-US" altLang="zh-CN" baseline="0" dirty="0" err="1" smtClean="0"/>
              <a:t>InFrame</a:t>
            </a:r>
            <a:r>
              <a:rPr kumimoji="1" lang="en-US" altLang="zh-CN" baseline="0" dirty="0" smtClean="0"/>
              <a:t>++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One is..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The second is…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Line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color: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consistent!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Font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color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also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consistent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Keywords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rather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than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sentences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003DA-80AD-DB41-B19D-7B76F75BC59B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2926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Now</a:t>
            </a:r>
            <a:r>
              <a:rPr kumimoji="1" lang="en-US" altLang="zh-CN" baseline="0" dirty="0" smtClean="0"/>
              <a:t> we briefly describe the overview of </a:t>
            </a:r>
            <a:r>
              <a:rPr kumimoji="1" lang="en-US" altLang="zh-CN" baseline="0" dirty="0" err="1" smtClean="0"/>
              <a:t>InFrame</a:t>
            </a:r>
            <a:r>
              <a:rPr kumimoji="1" lang="en-US" altLang="zh-CN" baseline="0" dirty="0" smtClean="0"/>
              <a:t>++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First we want to design a dual mode display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Which enables screen</a:t>
            </a:r>
            <a:r>
              <a:rPr kumimoji="1" lang="en-US" altLang="zh-CN" baseline="0" dirty="0" smtClean="0"/>
              <a:t> to eye communication, we want intact human viewing exp.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And what’s more, screen to camera communication, we want high speed and high reliability.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Of course, the tension emerges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And introduce two challenges to </a:t>
            </a:r>
            <a:r>
              <a:rPr kumimoji="1" lang="en-US" altLang="zh-CN" baseline="0" dirty="0" err="1" smtClean="0"/>
              <a:t>InFrame</a:t>
            </a:r>
            <a:r>
              <a:rPr kumimoji="1" lang="en-US" altLang="zh-CN" baseline="0" dirty="0" smtClean="0"/>
              <a:t>++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One is..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The second is…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Line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color: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consistent!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Font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color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also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consistent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Keywords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rather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than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sentences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003DA-80AD-DB41-B19D-7B76F75BC59B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2926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noFill/>
        </p:spPr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75424-DCBE-9442-AE83-3E3910A393A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0D33-48FB-0B48-96CF-472627986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2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75424-DCBE-9442-AE83-3E3910A393A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0D33-48FB-0B48-96CF-472627986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	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75424-DCBE-9442-AE83-3E3910A393A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0D33-48FB-0B48-96CF-472627986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4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6060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608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40656"/>
            <a:ext cx="4040188" cy="323294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9608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40656"/>
            <a:ext cx="4041775" cy="323294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75424-DCBE-9442-AE83-3E3910A393A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0D33-48FB-0B48-96CF-472627986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27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	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75424-DCBE-9442-AE83-3E3910A393A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0D33-48FB-0B48-96CF-472627986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54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75424-DCBE-9442-AE83-3E3910A393A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0D33-48FB-0B48-96CF-472627986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17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75424-DCBE-9442-AE83-3E3910A393A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0D33-48FB-0B48-96CF-472627986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12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75424-DCBE-9442-AE83-3E3910A393A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0D33-48FB-0B48-96CF-472627986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43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	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75424-DCBE-9442-AE83-3E3910A393A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0D33-48FB-0B48-96CF-472627986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8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7400"/>
          </a:xfrm>
          <a:prstGeom prst="rect">
            <a:avLst/>
          </a:prstGeom>
          <a:gradFill flip="none" rotWithShape="1">
            <a:gsLst>
              <a:gs pos="0">
                <a:srgbClr val="BB0000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0700000" scaled="0"/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	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900" y="787400"/>
            <a:ext cx="8229600" cy="3975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99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75424-DCBE-9442-AE83-3E3910A393A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36900" y="486965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659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E0D33-48FB-0B48-96CF-472627986C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5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Clr>
          <a:srgbClr val="B60000"/>
        </a:buClr>
        <a:buFont typeface="Wingdings" charset="2"/>
        <a:buChar char="Ø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457200" rtl="0" eaLnBrk="1" latinLnBrk="0" hangingPunct="1">
        <a:spcBef>
          <a:spcPct val="20000"/>
        </a:spcBef>
        <a:buClr>
          <a:srgbClr val="B60000"/>
        </a:buClr>
        <a:buFont typeface="Wingdings" charset="2"/>
        <a:buChar char="²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B60000"/>
        </a:buClr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9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9.jpe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31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6" Type="http://schemas.microsoft.com/office/2007/relationships/hdphoto" Target="../media/hdphoto1.wdp"/><Relationship Id="rId7" Type="http://schemas.openxmlformats.org/officeDocument/2006/relationships/image" Target="../media/image36.jpeg"/><Relationship Id="rId8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microsoft.com/office/2007/relationships/hdphoto" Target="../media/hdphoto3.wdp"/><Relationship Id="rId5" Type="http://schemas.openxmlformats.org/officeDocument/2006/relationships/chart" Target="../charts/chart1.xml"/><Relationship Id="rId6" Type="http://schemas.openxmlformats.org/officeDocument/2006/relationships/chart" Target="../charts/chart2.xml"/><Relationship Id="rId7" Type="http://schemas.openxmlformats.org/officeDocument/2006/relationships/image" Target="../media/image49.jpeg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jpe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7.jpe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microsoft.com/office/2007/relationships/hdphoto" Target="../media/hdphoto5.wdp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tif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jpe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39812" y="0"/>
            <a:ext cx="9183812" cy="1232427"/>
          </a:xfrm>
          <a:prstGeom prst="rect">
            <a:avLst/>
          </a:prstGeom>
          <a:solidFill>
            <a:srgbClr val="982F1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" y="19301"/>
            <a:ext cx="9143999" cy="1235081"/>
          </a:xfrm>
        </p:spPr>
        <p:txBody>
          <a:bodyPr>
            <a:noAutofit/>
          </a:bodyPr>
          <a:lstStyle/>
          <a:p>
            <a:r>
              <a:rPr lang="en-US" altLang="zh-CN" b="1" dirty="0" err="1">
                <a:solidFill>
                  <a:schemeClr val="bg1"/>
                </a:solidFill>
                <a:latin typeface="+mn-lt"/>
              </a:rPr>
              <a:t>InFrame</a:t>
            </a:r>
            <a:r>
              <a:rPr lang="en-US" altLang="zh-CN" b="1" dirty="0">
                <a:solidFill>
                  <a:schemeClr val="bg1"/>
                </a:solidFill>
                <a:latin typeface="+mn-lt"/>
              </a:rPr>
              <a:t>++:</a:t>
            </a:r>
            <a:r>
              <a:rPr lang="en-US" altLang="zh-CN" b="1" dirty="0">
                <a:solidFill>
                  <a:schemeClr val="bg1"/>
                </a:solidFill>
              </a:rPr>
              <a:t>  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Achieve Simultaneous Screen</a:t>
            </a:r>
            <a:r>
              <a:rPr lang="en-US" altLang="zh-CN" sz="3200" b="1" dirty="0">
                <a:solidFill>
                  <a:schemeClr val="bg1"/>
                </a:solidFill>
              </a:rPr>
              <a:t>-Human Viewing and Hidden Screen-Camera Communication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" y="3475441"/>
            <a:ext cx="8995832" cy="461559"/>
          </a:xfrm>
        </p:spPr>
        <p:txBody>
          <a:bodyPr>
            <a:normAutofit/>
          </a:bodyPr>
          <a:lstStyle/>
          <a:p>
            <a:r>
              <a:rPr lang="en-US" altLang="zh-CN" sz="2100" b="1" dirty="0" err="1">
                <a:solidFill>
                  <a:srgbClr val="000000"/>
                </a:solidFill>
              </a:rPr>
              <a:t>Anran</a:t>
            </a:r>
            <a:r>
              <a:rPr lang="en-US" altLang="zh-CN" sz="2100" b="1" dirty="0">
                <a:solidFill>
                  <a:srgbClr val="000000"/>
                </a:solidFill>
              </a:rPr>
              <a:t> Wang</a:t>
            </a:r>
            <a:r>
              <a:rPr lang="en-US" altLang="zh-CN" sz="2100" b="1" baseline="30000" dirty="0">
                <a:solidFill>
                  <a:srgbClr val="000000"/>
                </a:solidFill>
              </a:rPr>
              <a:t>1</a:t>
            </a:r>
            <a:r>
              <a:rPr lang="en-US" altLang="zh-CN" sz="2100" dirty="0">
                <a:solidFill>
                  <a:srgbClr val="000000"/>
                </a:solidFill>
              </a:rPr>
              <a:t>, </a:t>
            </a:r>
            <a:r>
              <a:rPr lang="en-US" altLang="zh-CN" sz="2100" b="1" dirty="0" err="1">
                <a:solidFill>
                  <a:srgbClr val="000000"/>
                </a:solidFill>
              </a:rPr>
              <a:t>Zhuoran</a:t>
            </a:r>
            <a:r>
              <a:rPr lang="en-US" altLang="zh-CN" sz="2100" b="1" dirty="0">
                <a:solidFill>
                  <a:srgbClr val="000000"/>
                </a:solidFill>
              </a:rPr>
              <a:t> Li</a:t>
            </a:r>
            <a:r>
              <a:rPr lang="en-US" altLang="zh-CN" sz="2100" b="1" baseline="30000" dirty="0">
                <a:solidFill>
                  <a:srgbClr val="000000"/>
                </a:solidFill>
              </a:rPr>
              <a:t>2</a:t>
            </a:r>
            <a:r>
              <a:rPr lang="en-US" altLang="zh-CN" sz="2100" dirty="0">
                <a:solidFill>
                  <a:srgbClr val="000000"/>
                </a:solidFill>
              </a:rPr>
              <a:t>, Chunyi Peng</a:t>
            </a:r>
            <a:r>
              <a:rPr lang="en-US" altLang="zh-CN" sz="2100" b="1" baseline="30000" dirty="0">
                <a:solidFill>
                  <a:srgbClr val="000000"/>
                </a:solidFill>
              </a:rPr>
              <a:t>2</a:t>
            </a:r>
            <a:r>
              <a:rPr lang="en-US" altLang="zh-CN" sz="2100" dirty="0">
                <a:solidFill>
                  <a:srgbClr val="000000"/>
                </a:solidFill>
              </a:rPr>
              <a:t>, </a:t>
            </a:r>
            <a:r>
              <a:rPr lang="en-US" altLang="zh-CN" sz="2100" dirty="0" err="1">
                <a:solidFill>
                  <a:srgbClr val="000000"/>
                </a:solidFill>
              </a:rPr>
              <a:t>Guobin</a:t>
            </a:r>
            <a:r>
              <a:rPr lang="en-US" altLang="zh-CN" sz="2100" dirty="0">
                <a:solidFill>
                  <a:srgbClr val="000000"/>
                </a:solidFill>
              </a:rPr>
              <a:t> Shen</a:t>
            </a:r>
            <a:r>
              <a:rPr lang="en-US" altLang="zh-CN" sz="2100" b="1" baseline="30000" dirty="0">
                <a:solidFill>
                  <a:srgbClr val="000000"/>
                </a:solidFill>
              </a:rPr>
              <a:t>3</a:t>
            </a:r>
            <a:r>
              <a:rPr lang="en-US" altLang="zh-CN" sz="2100" dirty="0">
                <a:solidFill>
                  <a:srgbClr val="000000"/>
                </a:solidFill>
              </a:rPr>
              <a:t>, </a:t>
            </a:r>
            <a:r>
              <a:rPr lang="en-US" altLang="zh-CN" sz="2100" dirty="0" err="1">
                <a:solidFill>
                  <a:srgbClr val="000000"/>
                </a:solidFill>
              </a:rPr>
              <a:t>Gan</a:t>
            </a:r>
            <a:r>
              <a:rPr lang="en-US" altLang="zh-CN" sz="2100" dirty="0">
                <a:solidFill>
                  <a:srgbClr val="000000"/>
                </a:solidFill>
              </a:rPr>
              <a:t> Fang</a:t>
            </a:r>
            <a:r>
              <a:rPr lang="en-US" altLang="zh-CN" sz="2100" b="1" baseline="30000" dirty="0">
                <a:solidFill>
                  <a:srgbClr val="000000"/>
                </a:solidFill>
              </a:rPr>
              <a:t>2</a:t>
            </a:r>
            <a:r>
              <a:rPr lang="en-US" altLang="zh-CN" sz="2100" dirty="0">
                <a:solidFill>
                  <a:srgbClr val="000000"/>
                </a:solidFill>
              </a:rPr>
              <a:t>, Bing Zeng</a:t>
            </a:r>
            <a:r>
              <a:rPr lang="en-US" altLang="zh-CN" sz="2100" b="1" baseline="30000" dirty="0">
                <a:solidFill>
                  <a:srgbClr val="000000"/>
                </a:solidFill>
              </a:rPr>
              <a:t>4</a:t>
            </a:r>
            <a:endParaRPr lang="zh-CN" altLang="en-US" sz="2100" dirty="0">
              <a:solidFill>
                <a:srgbClr val="000000"/>
              </a:solidFill>
            </a:endParaRPr>
          </a:p>
        </p:txBody>
      </p:sp>
      <p:pic>
        <p:nvPicPr>
          <p:cNvPr id="4" name="Picture 4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679" y="4022038"/>
            <a:ext cx="978950" cy="978950"/>
          </a:xfrm>
          <a:prstGeom prst="rect">
            <a:avLst/>
          </a:prstGeom>
        </p:spPr>
      </p:pic>
      <p:pic>
        <p:nvPicPr>
          <p:cNvPr id="5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466" y="4008285"/>
            <a:ext cx="993134" cy="995239"/>
          </a:xfrm>
          <a:prstGeom prst="rect">
            <a:avLst/>
          </a:prstGeom>
        </p:spPr>
      </p:pic>
      <p:pic>
        <p:nvPicPr>
          <p:cNvPr id="6" name="Picture 5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4368" y="4336300"/>
            <a:ext cx="1397750" cy="442337"/>
          </a:xfrm>
          <a:prstGeom prst="rect">
            <a:avLst/>
          </a:prstGeom>
        </p:spPr>
      </p:pic>
      <p:pic>
        <p:nvPicPr>
          <p:cNvPr id="7" name="Picture 4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502" y="3912441"/>
            <a:ext cx="1093787" cy="1093787"/>
          </a:xfrm>
          <a:prstGeom prst="rect">
            <a:avLst/>
          </a:prstGeom>
        </p:spPr>
      </p:pic>
      <p:cxnSp>
        <p:nvCxnSpPr>
          <p:cNvPr id="12" name="直线连接符 11"/>
          <p:cNvCxnSpPr/>
          <p:nvPr/>
        </p:nvCxnSpPr>
        <p:spPr>
          <a:xfrm>
            <a:off x="1" y="3475441"/>
            <a:ext cx="9143996" cy="0"/>
          </a:xfrm>
          <a:prstGeom prst="line">
            <a:avLst/>
          </a:prstGeom>
          <a:ln w="38100" cmpd="sng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10319" y="3953776"/>
            <a:ext cx="229495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100" b="1" baseline="30000" dirty="0"/>
              <a:t>1</a:t>
            </a:r>
            <a:endParaRPr lang="en-US" sz="2100" dirty="0"/>
          </a:p>
        </p:txBody>
      </p:sp>
      <p:sp>
        <p:nvSpPr>
          <p:cNvPr id="20" name="Rectangle 19"/>
          <p:cNvSpPr/>
          <p:nvPr/>
        </p:nvSpPr>
        <p:spPr>
          <a:xfrm>
            <a:off x="2387286" y="3979176"/>
            <a:ext cx="229495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100" b="1" baseline="30000" dirty="0"/>
              <a:t>2</a:t>
            </a:r>
            <a:endParaRPr lang="en-US" sz="2100" dirty="0"/>
          </a:p>
        </p:txBody>
      </p:sp>
      <p:sp>
        <p:nvSpPr>
          <p:cNvPr id="21" name="Rectangle 20"/>
          <p:cNvSpPr/>
          <p:nvPr/>
        </p:nvSpPr>
        <p:spPr>
          <a:xfrm>
            <a:off x="4848968" y="4004576"/>
            <a:ext cx="229495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100" b="1" baseline="30000" dirty="0"/>
              <a:t>3</a:t>
            </a:r>
            <a:endParaRPr lang="en-US" sz="2100" dirty="0"/>
          </a:p>
        </p:txBody>
      </p:sp>
      <p:sp>
        <p:nvSpPr>
          <p:cNvPr id="22" name="Rectangle 21"/>
          <p:cNvSpPr/>
          <p:nvPr/>
        </p:nvSpPr>
        <p:spPr>
          <a:xfrm>
            <a:off x="7486336" y="3979176"/>
            <a:ext cx="229495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100" b="1" baseline="30000" dirty="0"/>
              <a:t>4</a:t>
            </a:r>
            <a:endParaRPr lang="en-US" sz="2100" dirty="0"/>
          </a:p>
        </p:txBody>
      </p:sp>
      <p:pic>
        <p:nvPicPr>
          <p:cNvPr id="10" name="Picture 9" descr="inframe-demo.png"/>
          <p:cNvPicPr>
            <a:picLocks noChangeAspect="1"/>
          </p:cNvPicPr>
          <p:nvPr/>
        </p:nvPicPr>
        <p:blipFill>
          <a:blip r:embed="rId7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13" y="1232427"/>
            <a:ext cx="6845300" cy="210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0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dropbox\Dropbox\InFrame (2)\inframe\demo\demo-source\complementaryframe_largeCellSiz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895778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9522" y="427335"/>
            <a:ext cx="5324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Embedded Patterns  INDEED exists.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9650" y="828645"/>
            <a:ext cx="6199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But invisible to eyes during video viewing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62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Leveraging Perception Gap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idx="1"/>
          </p:nvPr>
        </p:nvSpPr>
        <p:spPr>
          <a:xfrm>
            <a:off x="4851400" y="935435"/>
            <a:ext cx="4040188" cy="479822"/>
          </a:xfrm>
        </p:spPr>
        <p:txBody>
          <a:bodyPr>
            <a:noAutofit/>
          </a:bodyPr>
          <a:lstStyle/>
          <a:p>
            <a:r>
              <a:rPr lang="en-US" altLang="zh-CN" sz="3200" dirty="0" smtClean="0"/>
              <a:t>Screen to Camera</a:t>
            </a:r>
            <a:endParaRPr lang="zh-CN" altLang="en-US" sz="3200" dirty="0"/>
          </a:p>
        </p:txBody>
      </p:sp>
      <p:sp>
        <p:nvSpPr>
          <p:cNvPr id="10" name="内容占位符 9"/>
          <p:cNvSpPr>
            <a:spLocks noGrp="1"/>
          </p:cNvSpPr>
          <p:nvPr>
            <p:ph sz="half" idx="2"/>
          </p:nvPr>
        </p:nvSpPr>
        <p:spPr>
          <a:xfrm>
            <a:off x="4851400" y="1402556"/>
            <a:ext cx="4040188" cy="3232944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Modern Screen: </a:t>
            </a:r>
            <a:r>
              <a:rPr lang="en-US" altLang="zh-CN" b="1" dirty="0" smtClean="0"/>
              <a:t>high fresh rate ( 120FPS, or 240FPS)</a:t>
            </a:r>
            <a:r>
              <a:rPr lang="zh-CN" altLang="en-US" b="1" dirty="0" smtClean="0"/>
              <a:t> </a:t>
            </a:r>
            <a:endParaRPr lang="en-US" altLang="zh-CN" b="1" dirty="0" smtClean="0"/>
          </a:p>
          <a:p>
            <a:r>
              <a:rPr lang="en-US" altLang="zh-CN" dirty="0" smtClean="0"/>
              <a:t>Cameras: </a:t>
            </a:r>
            <a:r>
              <a:rPr lang="en-US" altLang="zh-CN" b="1" dirty="0" smtClean="0"/>
              <a:t>rolling-shutter </a:t>
            </a:r>
            <a:r>
              <a:rPr lang="en-US" altLang="zh-CN" dirty="0" smtClean="0"/>
              <a:t>(snapshot captured)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3"/>
          </p:nvPr>
        </p:nvSpPr>
        <p:spPr>
          <a:xfrm>
            <a:off x="390526" y="942268"/>
            <a:ext cx="4041775" cy="479822"/>
          </a:xfrm>
        </p:spPr>
        <p:txBody>
          <a:bodyPr>
            <a:noAutofit/>
          </a:bodyPr>
          <a:lstStyle/>
          <a:p>
            <a:r>
              <a:rPr lang="en-US" altLang="zh-CN" sz="3200" dirty="0" smtClean="0"/>
              <a:t>Human Vision System</a:t>
            </a:r>
            <a:endParaRPr lang="zh-CN" altLang="en-US" sz="3200" dirty="0"/>
          </a:p>
        </p:txBody>
      </p:sp>
      <p:sp>
        <p:nvSpPr>
          <p:cNvPr id="12" name="内容占位符 11"/>
          <p:cNvSpPr>
            <a:spLocks noGrp="1"/>
          </p:cNvSpPr>
          <p:nvPr>
            <p:ph sz="quarter" idx="4"/>
          </p:nvPr>
        </p:nvSpPr>
        <p:spPr>
          <a:xfrm>
            <a:off x="390526" y="1422089"/>
            <a:ext cx="4041775" cy="3232944"/>
          </a:xfrm>
        </p:spPr>
        <p:txBody>
          <a:bodyPr>
            <a:normAutofit/>
          </a:bodyPr>
          <a:lstStyle/>
          <a:p>
            <a:r>
              <a:rPr lang="en-US" altLang="zh-CN" b="1" dirty="0"/>
              <a:t>Temporal resolution: Low-pass </a:t>
            </a:r>
            <a:r>
              <a:rPr lang="en-US" altLang="zh-CN" b="1" dirty="0" smtClean="0"/>
              <a:t>filter (40-50Hz)</a:t>
            </a:r>
          </a:p>
          <a:p>
            <a:pPr lvl="1"/>
            <a:r>
              <a:rPr lang="en-US" altLang="zh-CN" dirty="0" smtClean="0"/>
              <a:t>Almost imperceptible if  </a:t>
            </a:r>
            <a:r>
              <a:rPr lang="en-US" altLang="zh-CN" dirty="0"/>
              <a:t>f</a:t>
            </a:r>
            <a:r>
              <a:rPr lang="en-US" altLang="zh-CN" dirty="0" smtClean="0"/>
              <a:t>aster &gt; 50Hz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14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234" y="2787650"/>
            <a:ext cx="1164566" cy="1164566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211" y="2981577"/>
            <a:ext cx="971550" cy="794905"/>
          </a:xfrm>
          <a:prstGeom prst="rect">
            <a:avLst/>
          </a:prstGeom>
        </p:spPr>
      </p:pic>
      <p:pic>
        <p:nvPicPr>
          <p:cNvPr id="16" name="Content Placeholder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88610" y="3049540"/>
            <a:ext cx="811733" cy="793871"/>
          </a:xfrm>
          <a:prstGeom prst="rect">
            <a:avLst/>
          </a:prstGeom>
        </p:spPr>
      </p:pic>
      <p:sp>
        <p:nvSpPr>
          <p:cNvPr id="13" name="文本框 15"/>
          <p:cNvSpPr txBox="1"/>
          <p:nvPr/>
        </p:nvSpPr>
        <p:spPr>
          <a:xfrm>
            <a:off x="38100" y="4017329"/>
            <a:ext cx="9055100" cy="1054135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en-US" altLang="zh-CN" sz="3200" b="1" dirty="0" smtClean="0">
                <a:solidFill>
                  <a:srgbClr val="FF0000"/>
                </a:solidFill>
              </a:rPr>
              <a:t>What if we play Complementary “DATA” </a:t>
            </a:r>
          </a:p>
          <a:p>
            <a:pPr algn="ctr"/>
            <a:r>
              <a:rPr kumimoji="1" lang="en-US" altLang="zh-CN" sz="3200" b="1" dirty="0" smtClean="0">
                <a:solidFill>
                  <a:srgbClr val="FF0000"/>
                </a:solidFill>
              </a:rPr>
              <a:t>at high frequency (120FPS)?</a:t>
            </a:r>
            <a:endParaRPr kumimoji="1" lang="zh-CN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7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build="p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5" descr="D:\dropbox\Dropbox\InFrame (2)\inframe\demo\demo-source\complementaryframe_largeCellSiz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144" y="3465794"/>
            <a:ext cx="2348830" cy="146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Straight Arrow Connector 60"/>
          <p:cNvCxnSpPr/>
          <p:nvPr/>
        </p:nvCxnSpPr>
        <p:spPr>
          <a:xfrm flipV="1">
            <a:off x="1296548" y="2390799"/>
            <a:ext cx="910263" cy="6992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1280162" y="3381475"/>
            <a:ext cx="900198" cy="6139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" y="2661132"/>
            <a:ext cx="1067253" cy="766565"/>
            <a:chOff x="-118851" y="3525641"/>
            <a:chExt cx="1067253" cy="1022079"/>
          </a:xfrm>
        </p:grpSpPr>
        <p:grpSp>
          <p:nvGrpSpPr>
            <p:cNvPr id="57" name="Group 56"/>
            <p:cNvGrpSpPr/>
            <p:nvPr/>
          </p:nvGrpSpPr>
          <p:grpSpPr>
            <a:xfrm>
              <a:off x="-118851" y="3932167"/>
              <a:ext cx="1025799" cy="615553"/>
              <a:chOff x="-118851" y="3932167"/>
              <a:chExt cx="1025799" cy="615553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632628" y="4046567"/>
                <a:ext cx="274320" cy="274320"/>
              </a:xfrm>
              <a:prstGeom prst="rect">
                <a:avLst/>
              </a:prstGeom>
              <a:solidFill>
                <a:srgbClr val="96969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-118851" y="3932167"/>
                <a:ext cx="771365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 smtClean="0">
                    <a:solidFill>
                      <a:srgbClr val="FF0000"/>
                    </a:solidFill>
                  </a:rPr>
                  <a:t>Pixel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8" name="Rectangle 57"/>
            <p:cNvSpPr/>
            <p:nvPr/>
          </p:nvSpPr>
          <p:spPr>
            <a:xfrm>
              <a:off x="584200" y="3525641"/>
              <a:ext cx="364202" cy="6155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dirty="0">
                  <a:solidFill>
                    <a:srgbClr val="FF0000"/>
                  </a:solidFill>
                </a:rPr>
                <a:t>V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14398" y="1877565"/>
            <a:ext cx="1097280" cy="807519"/>
            <a:chOff x="3309069" y="3082356"/>
            <a:chExt cx="1097280" cy="1076692"/>
          </a:xfrm>
        </p:grpSpPr>
        <p:sp>
          <p:nvSpPr>
            <p:cNvPr id="41" name="Rectangle 40"/>
            <p:cNvSpPr/>
            <p:nvPr/>
          </p:nvSpPr>
          <p:spPr>
            <a:xfrm>
              <a:off x="3583389" y="3082356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83389" y="3356676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857709" y="3356676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857709" y="3610408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583389" y="3610408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857709" y="3884728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132029" y="3884728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311058" y="3356676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583389" y="3884728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857709" y="3082356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132029" y="3082356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132029" y="3349489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311058" y="3884528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311058" y="3610208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132029" y="3612012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309069" y="3082356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016387" y="3533754"/>
            <a:ext cx="1095291" cy="807519"/>
            <a:chOff x="3293913" y="4830746"/>
            <a:chExt cx="1095291" cy="1076692"/>
          </a:xfrm>
        </p:grpSpPr>
        <p:sp>
          <p:nvSpPr>
            <p:cNvPr id="22" name="Rectangle 21"/>
            <p:cNvSpPr/>
            <p:nvPr/>
          </p:nvSpPr>
          <p:spPr>
            <a:xfrm>
              <a:off x="3301449" y="4830746"/>
              <a:ext cx="274320" cy="274320"/>
            </a:xfrm>
            <a:prstGeom prst="rect">
              <a:avLst/>
            </a:prstGeom>
            <a:solidFill>
              <a:srgbClr val="D2D2D2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566244" y="5105066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840564" y="5105066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840564" y="5358798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566244" y="5358798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840564" y="5633118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114884" y="5633118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293913" y="5105066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566244" y="5633118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840564" y="4830746"/>
              <a:ext cx="274320" cy="274320"/>
            </a:xfrm>
            <a:prstGeom prst="rect">
              <a:avLst/>
            </a:prstGeom>
            <a:solidFill>
              <a:srgbClr val="5A5A5A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114884" y="5097879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293913" y="5632918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293913" y="5358598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566244" y="4830746"/>
              <a:ext cx="274320" cy="274320"/>
            </a:xfrm>
            <a:prstGeom prst="rect">
              <a:avLst/>
            </a:prstGeom>
            <a:solidFill>
              <a:srgbClr val="5A5A5A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114884" y="5360402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295818" y="4830746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844458" y="4830746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570138" y="4830746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114884" y="4830746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581526" y="2744797"/>
            <a:ext cx="2183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FF0000"/>
                </a:solidFill>
              </a:rPr>
              <a:t>Complementary Pattern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677770" y="2353651"/>
            <a:ext cx="123383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740508" y="3970719"/>
            <a:ext cx="1273890" cy="246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339007" y="1816100"/>
            <a:ext cx="2200242" cy="2121414"/>
            <a:chOff x="2051979" y="2389587"/>
            <a:chExt cx="2200242" cy="2828552"/>
          </a:xfrm>
        </p:grpSpPr>
        <p:sp>
          <p:nvSpPr>
            <p:cNvPr id="16" name="TextBox 15"/>
            <p:cNvSpPr txBox="1"/>
            <p:nvPr/>
          </p:nvSpPr>
          <p:spPr>
            <a:xfrm>
              <a:off x="2051979" y="3610435"/>
              <a:ext cx="220024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rgbClr val="FF0000"/>
                  </a:solidFill>
                </a:rPr>
                <a:t>Complementary </a:t>
              </a:r>
            </a:p>
            <a:p>
              <a:pPr algn="ctr"/>
              <a:r>
                <a:rPr lang="en-US" altLang="zh-CN" sz="2400" dirty="0" smtClean="0">
                  <a:solidFill>
                    <a:srgbClr val="FF0000"/>
                  </a:solidFill>
                </a:rPr>
                <a:t>Pixel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64196" y="2389587"/>
              <a:ext cx="8410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dirty="0" smtClean="0">
                  <a:solidFill>
                    <a:srgbClr val="FF0000"/>
                  </a:solidFill>
                </a:rPr>
                <a:t>V + D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752545" y="4602586"/>
              <a:ext cx="782035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dirty="0" smtClean="0">
                  <a:solidFill>
                    <a:srgbClr val="FF0000"/>
                  </a:solidFill>
                </a:rPr>
                <a:t>V - D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2301434" y="2251710"/>
            <a:ext cx="274320" cy="205740"/>
          </a:xfrm>
          <a:prstGeom prst="rect">
            <a:avLst/>
          </a:prstGeom>
          <a:solidFill>
            <a:schemeClr val="tx1"/>
          </a:solidFill>
          <a:ln w="1270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314163" y="3909060"/>
            <a:ext cx="274320" cy="2057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117560" y="2453117"/>
            <a:ext cx="527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+D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079830" y="3509054"/>
            <a:ext cx="537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- D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5292629" y="2283655"/>
            <a:ext cx="100498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" name="Picture 6" descr="D:\dropbox\Dropbox\InFrame (2)\inframe\demo\demo-source\complementaryframe_largeCellSizeA.pn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544" y="1419708"/>
            <a:ext cx="2350008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D:\dropbox\Dropbox\InFrame (2)\inframe\demo\demo-source\complementaryLargeCellSize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628" y="1943559"/>
            <a:ext cx="2790476" cy="13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 descr="D:\dropbox\Dropbox\InFrame (2)\inframe\demo\demo-source\complementaryLargeCellSize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274" y="3616959"/>
            <a:ext cx="2791829" cy="139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/>
          <p:cNvSpPr/>
          <p:nvPr/>
        </p:nvSpPr>
        <p:spPr>
          <a:xfrm>
            <a:off x="1975024" y="4316236"/>
            <a:ext cx="228600" cy="11509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1959783" y="2461144"/>
            <a:ext cx="228600" cy="11509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2243628" y="2508021"/>
            <a:ext cx="1110788" cy="3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2273487" y="4370274"/>
            <a:ext cx="1110788" cy="3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6453940" y="2741546"/>
            <a:ext cx="2200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Complementary </a:t>
            </a:r>
            <a:endParaRPr lang="en-US" altLang="zh-CN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altLang="zh-CN" sz="2400" dirty="0" smtClean="0">
                <a:solidFill>
                  <a:srgbClr val="FF0000"/>
                </a:solidFill>
              </a:rPr>
              <a:t>Frame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 flipV="1">
            <a:off x="5292629" y="3934743"/>
            <a:ext cx="1004984" cy="27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24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6667 -0.00494 " pathEditMode="relative" ptsTypes="AA">
                                      <p:cBhvr>
                                        <p:cTn id="69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6667 -0.00494 " pathEditMode="relative" ptsTypes="AA">
                                      <p:cBhvr>
                                        <p:cTn id="7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6667 -0.00494 " pathEditMode="relative" ptsTypes="AA">
                                      <p:cBhvr>
                                        <p:cTn id="7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6667 -0.00494 " pathEditMode="relative" ptsTypes="AA"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6667 -0.00494 " pathEditMode="relative" ptsTypes="AA">
                                      <p:cBhvr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6667 -0.00494 " pathEditMode="relative" ptsTypes="A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6667 -0.00494 " pathEditMode="relative" ptsTypes="AA">
                                      <p:cBhvr>
                                        <p:cTn id="8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6667 -0.00494 " pathEditMode="relative" ptsTypes="AA"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6667 -0.00494 " pathEditMode="relative" ptsTypes="AA">
                                      <p:cBhvr>
                                        <p:cTn id="8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6667 -0.00494 " pathEditMode="relative" ptsTypes="AA">
                                      <p:cBhvr>
                                        <p:cTn id="8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6667 -0.00494 " pathEditMode="relative" ptsTypes="AA">
                                      <p:cBhvr>
                                        <p:cTn id="8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6667 -0.00494 " pathEditMode="relative" ptsTypes="AA">
                                      <p:cBhvr>
                                        <p:cTn id="9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6667 -0.00494 " pathEditMode="relative" ptsTypes="AA">
                                      <p:cBhvr>
                                        <p:cTn id="93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6667 -0.00494 " pathEditMode="relative" ptsTypes="AA">
                                      <p:cBhvr>
                                        <p:cTn id="9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6667 -0.00494 " pathEditMode="relative" ptsTypes="AA">
                                      <p:cBhvr>
                                        <p:cTn id="9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6667 -0.00494 " pathEditMode="relative" ptsTypes="AA">
                                      <p:cBhvr>
                                        <p:cTn id="9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6667 -0.00494 " pathEditMode="relative" ptsTypes="AA">
                                      <p:cBhvr>
                                        <p:cTn id="101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6667 -0.00494 " pathEditMode="relative" ptsTypes="AA">
                                      <p:cBhvr>
                                        <p:cTn id="103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4"/>
      <p:bldP spid="21" grpId="5"/>
      <p:bldP spid="63" grpId="0" animBg="1"/>
      <p:bldP spid="63" grpId="1" animBg="1"/>
      <p:bldP spid="66" grpId="0" animBg="1"/>
      <p:bldP spid="66" grpId="1" animBg="1"/>
      <p:bldP spid="88" grpId="0"/>
      <p:bldP spid="88" grpId="1"/>
      <p:bldP spid="89" grpId="0"/>
      <p:bldP spid="89" grpId="1"/>
      <p:bldP spid="79" grpId="0" animBg="1"/>
      <p:bldP spid="80" grpId="0" animBg="1"/>
      <p:bldP spid="123" grpId="0"/>
      <p:bldP spid="12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/>
          <p:cNvSpPr txBox="1"/>
          <p:nvPr/>
        </p:nvSpPr>
        <p:spPr>
          <a:xfrm>
            <a:off x="2678615" y="2434394"/>
            <a:ext cx="701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V+D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712276" y="4056995"/>
            <a:ext cx="64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V-D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0" name="Picture 2" descr="D:\dropbox\Dropbox\InFrame (2)\inframe\demo\ref\fil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31512"/>
            <a:ext cx="7520324" cy="10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 descr="D:\dropbox\Dropbox\InFrame (2)\inframe\demo\demo-source\complementaryLargeCellSiz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628" y="1943559"/>
            <a:ext cx="2790476" cy="1395238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D:\dropbox\Dropbox\InFrame (2)\inframe\demo\demo-source\complementaryLargeCellSize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274" y="3616959"/>
            <a:ext cx="2791829" cy="1395915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 descr="D:\dropbox\Dropbox\InFrame (2)\inframe\demo\demo-source\complementaryLargeCellSizeB.pn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024" y="2326321"/>
            <a:ext cx="1440481" cy="697375"/>
          </a:xfrm>
          <a:prstGeom prst="rect">
            <a:avLst/>
          </a:prstGeom>
          <a:noFill/>
          <a:ln w="28575" cmpd="sng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D:\dropbox\Dropbox\InFrame (2)\inframe\demo\ref\fil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524" y="331512"/>
            <a:ext cx="7520324" cy="10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 descr="D:\dropbox\Dropbox\InFrame (2)\inframe\demo\demo-source\complementaryLargeCellSizeB.pn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024" y="2326321"/>
            <a:ext cx="1440481" cy="697375"/>
          </a:xfrm>
          <a:prstGeom prst="rect">
            <a:avLst/>
          </a:prstGeom>
          <a:noFill/>
          <a:ln w="28575" cmpd="sng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91" descr="D:\dropbox\Dropbox\InFrame (2)\inframe\demo\demo-source\complementaryLargeCellSizeA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024" y="3956979"/>
            <a:ext cx="1440481" cy="697375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 descr="D:\dropbox\Dropbox\InFrame (2)\inframe\demo\demo-source\complementaryLargeCellSizeA.pn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024" y="3960985"/>
            <a:ext cx="1440481" cy="697375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/>
          <p:cNvSpPr txBox="1"/>
          <p:nvPr/>
        </p:nvSpPr>
        <p:spPr>
          <a:xfrm>
            <a:off x="418015" y="1339487"/>
            <a:ext cx="701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V+D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976680" y="1339487"/>
            <a:ext cx="64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V-D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499056" y="1332774"/>
            <a:ext cx="701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V+D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057721" y="1332774"/>
            <a:ext cx="64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V-D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470856" y="1288687"/>
            <a:ext cx="701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V+D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8029521" y="1288687"/>
            <a:ext cx="64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V-D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9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2A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7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7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60494E-6 L -0.44219 -0.3410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18" y="-1706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-0.27639 -0.6716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19" y="-3358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7284E-6 L -0.10209 -0.3527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4" y="-1765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7284E-6 L 0.22066 -0.3478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1740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7284E-6 L 0.05711 -0.66976 " pathEditMode="relative" ptsTypes="AA">
                                      <p:cBhvr>
                                        <p:cTn id="4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09877E-6 L 0.3875 -0.6672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-3336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8" grpId="1"/>
      <p:bldP spid="69" grpId="0"/>
      <p:bldP spid="69" grpId="1"/>
      <p:bldP spid="94" grpId="0"/>
      <p:bldP spid="94" grpId="1"/>
      <p:bldP spid="95" grpId="0"/>
      <p:bldP spid="95" grpId="1"/>
      <p:bldP spid="96" grpId="0"/>
      <p:bldP spid="97" grpId="0"/>
      <p:bldP spid="98" grpId="1"/>
      <p:bldP spid="9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5" descr="D:\dropbox\Dropbox\InFrame (2)\inframe\demo\demo-source\complementaryframe_largeCellSiz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667" y="3485339"/>
            <a:ext cx="2194666" cy="92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Straight Arrow Connector 60"/>
          <p:cNvCxnSpPr/>
          <p:nvPr/>
        </p:nvCxnSpPr>
        <p:spPr>
          <a:xfrm flipV="1">
            <a:off x="1296548" y="2390799"/>
            <a:ext cx="910263" cy="6992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1280162" y="3381475"/>
            <a:ext cx="900198" cy="6139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" y="2788122"/>
            <a:ext cx="1044087" cy="639553"/>
            <a:chOff x="-118851" y="3694983"/>
            <a:chExt cx="1044087" cy="852737"/>
          </a:xfrm>
        </p:grpSpPr>
        <p:grpSp>
          <p:nvGrpSpPr>
            <p:cNvPr id="57" name="Group 56"/>
            <p:cNvGrpSpPr/>
            <p:nvPr/>
          </p:nvGrpSpPr>
          <p:grpSpPr>
            <a:xfrm>
              <a:off x="-118851" y="3932167"/>
              <a:ext cx="1025799" cy="615553"/>
              <a:chOff x="-118851" y="3932167"/>
              <a:chExt cx="1025799" cy="615553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632628" y="4046567"/>
                <a:ext cx="274320" cy="274320"/>
              </a:xfrm>
              <a:prstGeom prst="rect">
                <a:avLst/>
              </a:prstGeom>
              <a:solidFill>
                <a:srgbClr val="96969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-118851" y="3932167"/>
                <a:ext cx="771365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 smtClean="0">
                    <a:solidFill>
                      <a:srgbClr val="FF0000"/>
                    </a:solidFill>
                  </a:rPr>
                  <a:t>Pixel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8" name="Rectangle 57"/>
            <p:cNvSpPr/>
            <p:nvPr/>
          </p:nvSpPr>
          <p:spPr>
            <a:xfrm>
              <a:off x="609600" y="3694983"/>
              <a:ext cx="315636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V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287698" y="1933796"/>
            <a:ext cx="1097280" cy="807519"/>
            <a:chOff x="3309069" y="3082356"/>
            <a:chExt cx="1097280" cy="1076692"/>
          </a:xfrm>
        </p:grpSpPr>
        <p:sp>
          <p:nvSpPr>
            <p:cNvPr id="41" name="Rectangle 40"/>
            <p:cNvSpPr/>
            <p:nvPr/>
          </p:nvSpPr>
          <p:spPr>
            <a:xfrm>
              <a:off x="3583389" y="3082356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83389" y="3356676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857709" y="3356676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857709" y="3610408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583389" y="3610408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857709" y="3884728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132029" y="3884728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311058" y="3356676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583389" y="3884728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857709" y="3082356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132029" y="3082356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132029" y="3349489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311058" y="3884528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311058" y="3610208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132029" y="3612012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309069" y="3082356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89688" y="3481829"/>
            <a:ext cx="1095291" cy="807519"/>
            <a:chOff x="3293913" y="4830746"/>
            <a:chExt cx="1095291" cy="1076692"/>
          </a:xfrm>
        </p:grpSpPr>
        <p:sp>
          <p:nvSpPr>
            <p:cNvPr id="22" name="Rectangle 21"/>
            <p:cNvSpPr/>
            <p:nvPr/>
          </p:nvSpPr>
          <p:spPr>
            <a:xfrm>
              <a:off x="3301449" y="4830746"/>
              <a:ext cx="274320" cy="274320"/>
            </a:xfrm>
            <a:prstGeom prst="rect">
              <a:avLst/>
            </a:prstGeom>
            <a:solidFill>
              <a:srgbClr val="D2D2D2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566244" y="5105066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840564" y="5105066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840564" y="5358798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566244" y="5358798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840564" y="5633118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114884" y="5633118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293913" y="5105066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566244" y="5633118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840564" y="4830746"/>
              <a:ext cx="274320" cy="274320"/>
            </a:xfrm>
            <a:prstGeom prst="rect">
              <a:avLst/>
            </a:prstGeom>
            <a:solidFill>
              <a:srgbClr val="5A5A5A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114884" y="5097879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293913" y="5632918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293913" y="5358598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566244" y="4830746"/>
              <a:ext cx="274320" cy="274320"/>
            </a:xfrm>
            <a:prstGeom prst="rect">
              <a:avLst/>
            </a:prstGeom>
            <a:solidFill>
              <a:srgbClr val="5A5A5A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114884" y="5360402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295818" y="4830746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844458" y="4830746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570138" y="4830746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114884" y="4830746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463997" y="2973039"/>
            <a:ext cx="3193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Complementary Pattern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181841" y="2325154"/>
            <a:ext cx="1110788" cy="3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181841" y="3991866"/>
            <a:ext cx="1110788" cy="3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778615" y="1943100"/>
            <a:ext cx="2856521" cy="1978283"/>
            <a:chOff x="1670979" y="2558917"/>
            <a:chExt cx="2856521" cy="2637711"/>
          </a:xfrm>
        </p:grpSpPr>
        <p:sp>
          <p:nvSpPr>
            <p:cNvPr id="16" name="TextBox 15"/>
            <p:cNvSpPr txBox="1"/>
            <p:nvPr/>
          </p:nvSpPr>
          <p:spPr>
            <a:xfrm>
              <a:off x="1670979" y="3932168"/>
              <a:ext cx="285652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>
                  <a:solidFill>
                    <a:srgbClr val="FF0000"/>
                  </a:solidFill>
                </a:rPr>
                <a:t>Complementary Pixel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64196" y="2558917"/>
              <a:ext cx="676988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rgbClr val="FF0000"/>
                  </a:solidFill>
                </a:rPr>
                <a:t>V + D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790645" y="4704185"/>
              <a:ext cx="63350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rgbClr val="FF0000"/>
                  </a:solidFill>
                </a:rPr>
                <a:t>V - D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3101534" y="2251710"/>
            <a:ext cx="274320" cy="205740"/>
          </a:xfrm>
          <a:prstGeom prst="rect">
            <a:avLst/>
          </a:prstGeom>
          <a:solidFill>
            <a:schemeClr val="tx1"/>
          </a:solidFill>
          <a:ln w="1270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114263" y="3909060"/>
            <a:ext cx="274320" cy="2057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117560" y="2453117"/>
            <a:ext cx="527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+D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079830" y="3509054"/>
            <a:ext cx="537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- D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2191772" y="2275703"/>
            <a:ext cx="1110788" cy="3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2191772" y="3944766"/>
            <a:ext cx="1110788" cy="3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" name="Picture 6" descr="D:\dropbox\Dropbox\InFrame (2)\inframe\demo\demo-source\complementaryframe_largeCellSize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667" y="1760671"/>
            <a:ext cx="2194666" cy="92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D:\dropbox\Dropbox\InFrame (2)\inframe\demo\demo-source\complementaryLargeCellSize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383" y="3486150"/>
            <a:ext cx="1714740" cy="8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 descr="D:\dropbox\Dropbox\InFrame (2)\inframe\demo\demo-source\complementaryLargeCellSize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383" y="1705460"/>
            <a:ext cx="1714740" cy="8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/>
          <p:cNvSpPr/>
          <p:nvPr/>
        </p:nvSpPr>
        <p:spPr>
          <a:xfrm>
            <a:off x="4975564" y="2294686"/>
            <a:ext cx="228600" cy="11509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4950299" y="4046246"/>
            <a:ext cx="228600" cy="11509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5178899" y="2336387"/>
            <a:ext cx="1110788" cy="3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5148227" y="4097974"/>
            <a:ext cx="1110788" cy="3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2388319" y="800100"/>
            <a:ext cx="4367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They Are Complementary Frames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5" name="Picture 104" descr="D:\dropbox\Dropbox\InFrame (2)\inframe\demo\demo-source\complementaryLargeCellSize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132" y="3513045"/>
            <a:ext cx="1714740" cy="8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05" descr="D:\dropbox\Dropbox\InFrame (2)\inframe\demo\demo-source\complementaryLargeCellSize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465" y="1686921"/>
            <a:ext cx="1714740" cy="8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106" descr="D:\dropbox\Dropbox\InFrame (2)\inframe\demo\demo-source\complementaryLargeCellSize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465" y="1690284"/>
            <a:ext cx="1714740" cy="8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09" descr="D:\dropbox\Dropbox\InFrame (2)\inframe\demo\demo-source\complementaryLargeCellSize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34" y="2623125"/>
            <a:ext cx="1714740" cy="8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110" descr="D:\dropbox\Dropbox\InFrame (2)\inframe\demo\demo-source\complementaryLargeCellSize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425" y="2623121"/>
            <a:ext cx="1714740" cy="8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111" descr="D:\dropbox\Dropbox\InFrame (2)\inframe\demo\demo-source\complementaryLargeCellSize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930" y="2623121"/>
            <a:ext cx="1714740" cy="8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12" descr="D:\dropbox\Dropbox\InFrame (2)\inframe\demo\demo-source\complementaryLargeCellSize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925" y="2623121"/>
            <a:ext cx="1714740" cy="8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13" descr="D:\dropbox\Dropbox\InFrame (2)\inframe\demo\demo-source\complementaryLargeCellSize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400" y="2623121"/>
            <a:ext cx="1714740" cy="8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5624" y="3893310"/>
            <a:ext cx="7503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 smtClean="0">
                <a:solidFill>
                  <a:srgbClr val="FF0000"/>
                </a:solidFill>
              </a:rPr>
              <a:t>Inframe</a:t>
            </a:r>
            <a:r>
              <a:rPr lang="en-US" altLang="zh-CN" sz="2400" dirty="0" smtClean="0">
                <a:solidFill>
                  <a:srgbClr val="FF0000"/>
                </a:solidFill>
              </a:rPr>
              <a:t>++ will play the video with complementary frames.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5036" y="3656598"/>
            <a:ext cx="64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V-D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7827561" y="3620628"/>
            <a:ext cx="64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V-D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252127" y="3656598"/>
            <a:ext cx="64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V-D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998760" y="3620629"/>
            <a:ext cx="701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V+D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3295902" y="2997031"/>
            <a:ext cx="306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Complementary </a:t>
            </a:r>
            <a:r>
              <a:rPr lang="en-US" altLang="zh-CN" sz="2400" dirty="0" smtClean="0">
                <a:solidFill>
                  <a:srgbClr val="FF0000"/>
                </a:solidFill>
              </a:rPr>
              <a:t>Frame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424858" y="2997031"/>
            <a:ext cx="2032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Detail Patterns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3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2852E-6 L -0.2974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8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05112E-6 L -0.2974 -0.00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8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7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23 L -0.39115 0.1775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888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74 0.00556 L -0.4974 -0.1722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-888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74 -0.0037 L -0.2974 0.1851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023 L 0.19965 -0.1775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888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93 L 0.40052 0.1879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8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8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8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8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3" grpId="1"/>
      <p:bldP spid="3" grpId="0"/>
      <p:bldP spid="3" grpId="1"/>
      <p:bldP spid="4" grpId="0"/>
      <p:bldP spid="4" grpId="1"/>
      <p:bldP spid="115" grpId="0"/>
      <p:bldP spid="115" grpId="1"/>
      <p:bldP spid="116" grpId="0"/>
      <p:bldP spid="116" grpId="1"/>
      <p:bldP spid="118" grpId="0"/>
      <p:bldP spid="11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5" descr="D:\dropbox\Dropbox\InFrame (2)\inframe\demo\demo-source\complementaryframe_largeCellSize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667" y="3485339"/>
            <a:ext cx="2194666" cy="92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D:\dropbox\Dropbox\InFrame (2)\inframe\demo\ref\fil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7" y="2427012"/>
            <a:ext cx="8914646" cy="124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Straight Arrow Connector 60"/>
          <p:cNvCxnSpPr/>
          <p:nvPr/>
        </p:nvCxnSpPr>
        <p:spPr>
          <a:xfrm flipV="1">
            <a:off x="1296548" y="2390799"/>
            <a:ext cx="910263" cy="6992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1280162" y="3381475"/>
            <a:ext cx="900198" cy="6139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" y="2788122"/>
            <a:ext cx="1044087" cy="639553"/>
            <a:chOff x="-118851" y="3694983"/>
            <a:chExt cx="1044087" cy="852737"/>
          </a:xfrm>
        </p:grpSpPr>
        <p:grpSp>
          <p:nvGrpSpPr>
            <p:cNvPr id="57" name="Group 56"/>
            <p:cNvGrpSpPr/>
            <p:nvPr/>
          </p:nvGrpSpPr>
          <p:grpSpPr>
            <a:xfrm>
              <a:off x="-118851" y="3932167"/>
              <a:ext cx="1025799" cy="615553"/>
              <a:chOff x="-118851" y="3932167"/>
              <a:chExt cx="1025799" cy="615553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632628" y="4046567"/>
                <a:ext cx="274320" cy="274320"/>
              </a:xfrm>
              <a:prstGeom prst="rect">
                <a:avLst/>
              </a:prstGeom>
              <a:solidFill>
                <a:srgbClr val="96969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-118851" y="3932167"/>
                <a:ext cx="771365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 smtClean="0">
                    <a:solidFill>
                      <a:srgbClr val="FF0000"/>
                    </a:solidFill>
                  </a:rPr>
                  <a:t>Pixel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8" name="Rectangle 57"/>
            <p:cNvSpPr/>
            <p:nvPr/>
          </p:nvSpPr>
          <p:spPr>
            <a:xfrm>
              <a:off x="609600" y="3694983"/>
              <a:ext cx="315636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</a:rPr>
                <a:t>V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287698" y="1933796"/>
            <a:ext cx="1097280" cy="807519"/>
            <a:chOff x="3309069" y="3082356"/>
            <a:chExt cx="1097280" cy="1076692"/>
          </a:xfrm>
        </p:grpSpPr>
        <p:sp>
          <p:nvSpPr>
            <p:cNvPr id="41" name="Rectangle 40"/>
            <p:cNvSpPr/>
            <p:nvPr/>
          </p:nvSpPr>
          <p:spPr>
            <a:xfrm>
              <a:off x="3583389" y="3082356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583389" y="3356676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857709" y="3356676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857709" y="3610408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583389" y="3610408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857709" y="3884728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132029" y="3884728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311058" y="3356676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583389" y="3884728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857709" y="3082356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132029" y="3082356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132029" y="3349489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311058" y="3884528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311058" y="3610208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132029" y="3612012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309069" y="3082356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89688" y="3481829"/>
            <a:ext cx="1095291" cy="807519"/>
            <a:chOff x="3293913" y="4830746"/>
            <a:chExt cx="1095291" cy="1076692"/>
          </a:xfrm>
        </p:grpSpPr>
        <p:sp>
          <p:nvSpPr>
            <p:cNvPr id="22" name="Rectangle 21"/>
            <p:cNvSpPr/>
            <p:nvPr/>
          </p:nvSpPr>
          <p:spPr>
            <a:xfrm>
              <a:off x="3301449" y="4830746"/>
              <a:ext cx="274320" cy="274320"/>
            </a:xfrm>
            <a:prstGeom prst="rect">
              <a:avLst/>
            </a:prstGeom>
            <a:solidFill>
              <a:srgbClr val="D2D2D2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566244" y="5105066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840564" y="5105066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840564" y="5358798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566244" y="5358798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840564" y="5633118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114884" y="5633118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293913" y="5105066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566244" y="5633118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840564" y="4830746"/>
              <a:ext cx="274320" cy="274320"/>
            </a:xfrm>
            <a:prstGeom prst="rect">
              <a:avLst/>
            </a:prstGeom>
            <a:solidFill>
              <a:srgbClr val="5A5A5A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114884" y="5097879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293913" y="5632918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293913" y="5358598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566244" y="4830746"/>
              <a:ext cx="274320" cy="274320"/>
            </a:xfrm>
            <a:prstGeom prst="rect">
              <a:avLst/>
            </a:prstGeom>
            <a:solidFill>
              <a:srgbClr val="5A5A5A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114884" y="5360402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295818" y="4830746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844458" y="4830746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570138" y="4830746"/>
              <a:ext cx="274320" cy="274320"/>
            </a:xfrm>
            <a:prstGeom prst="rect">
              <a:avLst/>
            </a:prstGeom>
            <a:solidFill>
              <a:srgbClr val="DCDCDC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114884" y="4830746"/>
              <a:ext cx="274320" cy="274320"/>
            </a:xfrm>
            <a:prstGeom prst="rect">
              <a:avLst/>
            </a:prstGeom>
            <a:solidFill>
              <a:srgbClr val="50505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463997" y="2973039"/>
            <a:ext cx="3193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Complementary Pattern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181841" y="2325154"/>
            <a:ext cx="1110788" cy="3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181841" y="3991866"/>
            <a:ext cx="1110788" cy="3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778615" y="1943100"/>
            <a:ext cx="2856521" cy="1978283"/>
            <a:chOff x="1670979" y="2558917"/>
            <a:chExt cx="2856521" cy="2637711"/>
          </a:xfrm>
        </p:grpSpPr>
        <p:sp>
          <p:nvSpPr>
            <p:cNvPr id="16" name="TextBox 15"/>
            <p:cNvSpPr txBox="1"/>
            <p:nvPr/>
          </p:nvSpPr>
          <p:spPr>
            <a:xfrm>
              <a:off x="1670979" y="3932168"/>
              <a:ext cx="285652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>
                  <a:solidFill>
                    <a:srgbClr val="FF0000"/>
                  </a:solidFill>
                </a:rPr>
                <a:t>Complementary Pixel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64196" y="2558917"/>
              <a:ext cx="676988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rgbClr val="FF0000"/>
                  </a:solidFill>
                </a:rPr>
                <a:t>V + D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790645" y="4704185"/>
              <a:ext cx="63350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rgbClr val="FF0000"/>
                  </a:solidFill>
                </a:rPr>
                <a:t>V - D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3101534" y="2251710"/>
            <a:ext cx="274320" cy="205740"/>
          </a:xfrm>
          <a:prstGeom prst="rect">
            <a:avLst/>
          </a:prstGeom>
          <a:solidFill>
            <a:schemeClr val="tx1"/>
          </a:solidFill>
          <a:ln w="1270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114263" y="3909060"/>
            <a:ext cx="274320" cy="20574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117560" y="2453117"/>
            <a:ext cx="527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+D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079830" y="3509054"/>
            <a:ext cx="537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- D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2191772" y="2275703"/>
            <a:ext cx="1110788" cy="3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2191772" y="3944766"/>
            <a:ext cx="1110788" cy="3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" name="Picture 6" descr="D:\dropbox\Dropbox\InFrame (2)\inframe\demo\demo-source\complementaryframe_largeCellSize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667" y="1760671"/>
            <a:ext cx="2194666" cy="92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D:\dropbox\Dropbox\InFrame (2)\inframe\demo\demo-source\complementaryLargeCellSiz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383" y="3486150"/>
            <a:ext cx="1714740" cy="8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 descr="D:\dropbox\Dropbox\InFrame (2)\inframe\demo\demo-source\complementaryLargeCellSize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383" y="1705460"/>
            <a:ext cx="1714740" cy="8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/>
          <p:cNvSpPr/>
          <p:nvPr/>
        </p:nvSpPr>
        <p:spPr>
          <a:xfrm>
            <a:off x="4975564" y="2294686"/>
            <a:ext cx="228600" cy="11509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4950299" y="4046246"/>
            <a:ext cx="228600" cy="11509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5178899" y="2336387"/>
            <a:ext cx="1110788" cy="3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5148227" y="4097974"/>
            <a:ext cx="1110788" cy="35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2388319" y="800100"/>
            <a:ext cx="4367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They Are Complementary Frames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5" name="Picture 104" descr="D:\dropbox\Dropbox\InFrame (2)\inframe\demo\demo-source\complementaryLargeCellSiz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132" y="3513045"/>
            <a:ext cx="1714740" cy="8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05" descr="D:\dropbox\Dropbox\InFrame (2)\inframe\demo\demo-source\complementaryLargeCellSize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465" y="1686921"/>
            <a:ext cx="1714740" cy="8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106" descr="D:\dropbox\Dropbox\InFrame (2)\inframe\demo\demo-source\complementaryLargeCellSize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465" y="1690284"/>
            <a:ext cx="1714740" cy="8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09" descr="D:\dropbox\Dropbox\InFrame (2)\inframe\demo\demo-source\complementaryLargeCellSize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34" y="2623125"/>
            <a:ext cx="1714740" cy="8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110" descr="D:\dropbox\Dropbox\InFrame (2)\inframe\demo\demo-source\complementaryLargeCellSize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425" y="2623121"/>
            <a:ext cx="1714740" cy="8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111" descr="D:\dropbox\Dropbox\InFrame (2)\inframe\demo\demo-source\complementaryLargeCellSize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930" y="2623121"/>
            <a:ext cx="1714740" cy="8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12" descr="D:\dropbox\Dropbox\InFrame (2)\inframe\demo\demo-source\complementaryLargeCellSiz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925" y="2623121"/>
            <a:ext cx="1714740" cy="8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13" descr="D:\dropbox\Dropbox\InFrame (2)\inframe\demo\demo-source\complementaryLargeCellSize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400" y="2623121"/>
            <a:ext cx="1714740" cy="8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5624" y="3893310"/>
            <a:ext cx="7503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 smtClean="0">
                <a:solidFill>
                  <a:srgbClr val="FF0000"/>
                </a:solidFill>
              </a:rPr>
              <a:t>Inframe</a:t>
            </a:r>
            <a:r>
              <a:rPr lang="en-US" altLang="zh-CN" sz="2400" dirty="0" smtClean="0">
                <a:solidFill>
                  <a:srgbClr val="FF0000"/>
                </a:solidFill>
              </a:rPr>
              <a:t>++ will play the video with complementary frames.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5036" y="3656598"/>
            <a:ext cx="64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V-D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7827561" y="3620628"/>
            <a:ext cx="64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V-D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252127" y="3656598"/>
            <a:ext cx="64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V-D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374908" y="3620633"/>
            <a:ext cx="701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V+D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998760" y="3620629"/>
            <a:ext cx="701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V+D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3295902" y="2997031"/>
            <a:ext cx="306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Complementary </a:t>
            </a:r>
            <a:r>
              <a:rPr lang="en-US" altLang="zh-CN" sz="2400" dirty="0" smtClean="0">
                <a:solidFill>
                  <a:srgbClr val="FF0000"/>
                </a:solidFill>
              </a:rPr>
              <a:t>Frame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424858" y="2997031"/>
            <a:ext cx="2032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</a:rPr>
              <a:t>Detail Patterns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4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5.82929E-7 L -0.6 0.0011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00" y="46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00023 L -0.59774 0.0002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06037E-6 L -0.60104 0.000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5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2852E-6 L -0.2974 0.00555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8" y="278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05112E-6 L -0.2974 -0.0037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8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2000" fill="hold"/>
                                        <p:tgtEl>
                                          <p:spTgt spid="7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2000" fill="hold"/>
                                        <p:tgtEl>
                                          <p:spTgt spid="7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6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81" dur="20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83" dur="2000" fill="hold"/>
                                        <p:tgtEl>
                                          <p:spTgt spid="7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23 L -0.39115 0.17755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8889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74 0.00556 L -0.4974 -0.17222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-8889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74 -0.0037 L -0.2974 0.18519 " pathEditMode="relative" rAng="0" ptsTypes="AA">
                                      <p:cBhvr>
                                        <p:cTn id="20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44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023 L 0.19965 -0.17755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8889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93 L 0.40052 0.18796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" presetClass="exit" presetSubtype="8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2" presetClass="exit" presetSubtype="8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2" presetClass="exit" presetSubtype="8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2" presetClass="exit" presetSubtype="8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2" presetClass="exit" presetSubtype="8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2" presetClass="exit" presetSubtype="8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1" grpId="2"/>
      <p:bldP spid="63" grpId="0" animBg="1"/>
      <p:bldP spid="63" grpId="1" animBg="1"/>
      <p:bldP spid="66" grpId="0" animBg="1"/>
      <p:bldP spid="66" grpId="1" animBg="1"/>
      <p:bldP spid="88" grpId="0"/>
      <p:bldP spid="88" grpId="1"/>
      <p:bldP spid="89" grpId="0"/>
      <p:bldP spid="89" grpId="1"/>
      <p:bldP spid="79" grpId="0" animBg="1"/>
      <p:bldP spid="79" grpId="1" animBg="1"/>
      <p:bldP spid="80" grpId="0" animBg="1"/>
      <p:bldP spid="80" grpId="1" animBg="1"/>
      <p:bldP spid="83" grpId="0"/>
      <p:bldP spid="83" grpId="1"/>
      <p:bldP spid="3" grpId="0"/>
      <p:bldP spid="3" grpId="1"/>
      <p:bldP spid="4" grpId="0"/>
      <p:bldP spid="4" grpId="1"/>
      <p:bldP spid="115" grpId="0"/>
      <p:bldP spid="115" grpId="1"/>
      <p:bldP spid="116" grpId="0"/>
      <p:bldP spid="116" grpId="1"/>
      <p:bldP spid="117" grpId="0"/>
      <p:bldP spid="117" grpId="1"/>
      <p:bldP spid="118" grpId="0"/>
      <p:bldP spid="118" grpId="1"/>
      <p:bldP spid="123" grpId="0"/>
      <p:bldP spid="123" grpId="1"/>
      <p:bldP spid="124" grpId="0"/>
      <p:bldP spid="12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3744311" y="4057651"/>
            <a:ext cx="15041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V- D</a:t>
            </a:r>
            <a:endParaRPr lang="en-US" sz="6000" dirty="0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161146" y="3544017"/>
            <a:ext cx="11410747" cy="1599483"/>
            <a:chOff x="10307653" y="4760452"/>
            <a:chExt cx="11410747" cy="2132644"/>
          </a:xfrm>
        </p:grpSpPr>
        <p:grpSp>
          <p:nvGrpSpPr>
            <p:cNvPr id="87" name="Group 86"/>
            <p:cNvGrpSpPr>
              <a:grpSpLocks noChangeAspect="1"/>
            </p:cNvGrpSpPr>
            <p:nvPr/>
          </p:nvGrpSpPr>
          <p:grpSpPr>
            <a:xfrm>
              <a:off x="10307653" y="4760452"/>
              <a:ext cx="11410747" cy="2132644"/>
              <a:chOff x="190260" y="180653"/>
              <a:chExt cx="8914646" cy="1666128"/>
            </a:xfrm>
          </p:grpSpPr>
          <p:pic>
            <p:nvPicPr>
              <p:cNvPr id="99" name="Picture 2" descr="D:\dropbox\Dropbox\InFrame (2)\inframe\demo\ref\film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260" y="180653"/>
                <a:ext cx="8914646" cy="16661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4" name="Rectangle 93"/>
              <p:cNvSpPr/>
              <p:nvPr/>
            </p:nvSpPr>
            <p:spPr>
              <a:xfrm>
                <a:off x="228600" y="430567"/>
                <a:ext cx="1714740" cy="1143160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7338992" y="437272"/>
                <a:ext cx="1714740" cy="1143160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2019060" y="430578"/>
                <a:ext cx="1714740" cy="1143160"/>
              </a:xfrm>
              <a:prstGeom prst="rect">
                <a:avLst/>
              </a:prstGeom>
              <a:noFill/>
              <a:ln w="635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5576668" y="448992"/>
                <a:ext cx="1714740" cy="1143160"/>
              </a:xfrm>
              <a:prstGeom prst="rect">
                <a:avLst/>
              </a:prstGeom>
              <a:noFill/>
              <a:ln w="635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3800476" y="435598"/>
                <a:ext cx="1714740" cy="1143160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6" name="Picture 2" descr="D:\dropbox\Dropbox\InFrame (2)\inframe\demo\demo-source\complementary_original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3200" y="5094781"/>
              <a:ext cx="2194867" cy="1463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2" descr="D:\dropbox\Dropbox\InFrame (2)\inframe\demo\demo-source\complementary_original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64133" y="5095925"/>
              <a:ext cx="2194867" cy="1463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2" descr="D:\dropbox\Dropbox\InFrame (2)\inframe\demo\demo-source\complementary_original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1845" y="5087112"/>
              <a:ext cx="2194867" cy="1463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2" descr="D:\dropbox\Dropbox\InFrame (2)\inframe\demo\demo-source\complementary_original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08701" y="5105400"/>
              <a:ext cx="2194867" cy="1463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2" descr="D:\dropbox\Dropbox\InFrame (2)\inframe\demo\demo-source\complementary_original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4221" y="5105400"/>
              <a:ext cx="2194867" cy="1463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extBox 87"/>
            <p:cNvSpPr txBox="1"/>
            <p:nvPr/>
          </p:nvSpPr>
          <p:spPr>
            <a:xfrm>
              <a:off x="13511617" y="5510536"/>
              <a:ext cx="479618" cy="94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rgbClr val="FF0000"/>
                  </a:solidFill>
                </a:rPr>
                <a:t>V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1196578" y="5501761"/>
              <a:ext cx="479618" cy="94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rgbClr val="FF0000"/>
                  </a:solidFill>
                </a:rPr>
                <a:t>V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5774820" y="5501761"/>
              <a:ext cx="479618" cy="94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rgbClr val="FF0000"/>
                  </a:solidFill>
                </a:rPr>
                <a:t>V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8079172" y="5525897"/>
              <a:ext cx="479618" cy="94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rgbClr val="FF0000"/>
                  </a:solidFill>
                </a:rPr>
                <a:t>V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0357666" y="5501761"/>
              <a:ext cx="479618" cy="943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rgbClr val="FF0000"/>
                  </a:solidFill>
                </a:rPr>
                <a:t>V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2" name="Picture 41" descr="D:\dropbox\Dropbox\InFrame (2)\inframe\demo\demo-source\complementaryLargeCellSiz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720" y="86868"/>
            <a:ext cx="3429480" cy="171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D:\dropbox\Dropbox\InFrame (2)\inframe\demo\demo-source\complementaryLargeCellSize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6868"/>
            <a:ext cx="3429480" cy="171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D:\dropbox\Dropbox\InFrame (2)\inframe\demo\demo-source\complementaryLargeCellSiz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720" y="342900"/>
            <a:ext cx="3429480" cy="171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D:\dropbox\Dropbox\InFrame (2)\inframe\demo\demo-source\complementaryLargeCellSize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2900"/>
            <a:ext cx="3429480" cy="171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dropbox\Dropbox\InFrame (2)\inframe\demo\ref\humaneye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38" y="2505181"/>
            <a:ext cx="7216776" cy="142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9144000" y="1288554"/>
            <a:ext cx="17829292" cy="2499192"/>
            <a:chOff x="964452" y="377381"/>
            <a:chExt cx="17829292" cy="3332256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964452" y="377381"/>
              <a:ext cx="17829292" cy="3332256"/>
              <a:chOff x="190260" y="180653"/>
              <a:chExt cx="8914646" cy="166612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190260" y="180653"/>
                <a:ext cx="8914646" cy="1666128"/>
                <a:chOff x="190260" y="180653"/>
                <a:chExt cx="8914646" cy="1666128"/>
              </a:xfrm>
            </p:grpSpPr>
            <p:pic>
              <p:nvPicPr>
                <p:cNvPr id="2050" name="Picture 2" descr="D:\dropbox\Dropbox\InFrame (2)\inframe\demo\ref\film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0260" y="180653"/>
                  <a:ext cx="8914646" cy="16661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" name="Picture 7" descr="D:\dropbox\Dropbox\InFrame (2)\inframe\demo\demo-source\complementaryLargeCellSizeA.pn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439444"/>
                  <a:ext cx="1714740" cy="11431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" name="Picture 3" descr="D:\dropbox\Dropbox\InFrame (2)\inframe\demo\demo-source\complementaryLargeCellSizeB.pn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7646" y="430567"/>
                  <a:ext cx="1714740" cy="11431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Picture 13" descr="D:\dropbox\Dropbox\InFrame (2)\inframe\demo\demo-source\complementaryLargeCellSizeB.pn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1478" y="430567"/>
                  <a:ext cx="1714740" cy="11431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Picture 14" descr="D:\dropbox\Dropbox\InFrame (2)\inframe\demo\demo-source\complementaryLargeCellSizeA.pn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00188" y="439444"/>
                  <a:ext cx="1714740" cy="11431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" name="Picture 15" descr="D:\dropbox\Dropbox\InFrame (2)\inframe\demo\demo-source\complementaryLargeCellSizeA.pn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54654" y="430567"/>
                  <a:ext cx="1714740" cy="11431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7" name="Rectangle 6"/>
              <p:cNvSpPr/>
              <p:nvPr/>
            </p:nvSpPr>
            <p:spPr>
              <a:xfrm>
                <a:off x="228600" y="430567"/>
                <a:ext cx="1714740" cy="1143160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800476" y="435598"/>
                <a:ext cx="1714740" cy="1143160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338992" y="437272"/>
                <a:ext cx="1714740" cy="1143160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019060" y="430578"/>
                <a:ext cx="1714740" cy="1143160"/>
              </a:xfrm>
              <a:prstGeom prst="rect">
                <a:avLst/>
              </a:prstGeom>
              <a:noFill/>
              <a:ln w="635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576668" y="448992"/>
                <a:ext cx="1714740" cy="1143160"/>
              </a:xfrm>
              <a:prstGeom prst="rect">
                <a:avLst/>
              </a:prstGeom>
              <a:noFill/>
              <a:ln w="635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5598449" y="1549388"/>
              <a:ext cx="1477838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dirty="0" smtClean="0">
                  <a:solidFill>
                    <a:srgbClr val="FF0000"/>
                  </a:solidFill>
                </a:rPr>
                <a:t>V+D</a:t>
              </a:r>
              <a:endParaRPr lang="en-US" sz="60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81200" y="1535677"/>
              <a:ext cx="1330187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dirty="0" smtClean="0">
                  <a:solidFill>
                    <a:srgbClr val="FF0000"/>
                  </a:solidFill>
                </a:rPr>
                <a:t>V-D</a:t>
              </a:r>
              <a:endParaRPr lang="en-US" sz="6000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220200" y="1535677"/>
              <a:ext cx="1330187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dirty="0" smtClean="0">
                  <a:solidFill>
                    <a:srgbClr val="FF0000"/>
                  </a:solidFill>
                </a:rPr>
                <a:t>V-D</a:t>
              </a:r>
              <a:endParaRPr lang="en-US" sz="6000" dirty="0">
                <a:solidFill>
                  <a:srgbClr val="FF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699252" y="1549388"/>
              <a:ext cx="1477838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dirty="0" smtClean="0">
                  <a:solidFill>
                    <a:srgbClr val="FF0000"/>
                  </a:solidFill>
                </a:rPr>
                <a:t>V+D</a:t>
              </a:r>
              <a:endParaRPr lang="en-US" sz="6000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6295400" y="1535677"/>
              <a:ext cx="1330187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dirty="0" smtClean="0">
                  <a:solidFill>
                    <a:srgbClr val="FF0000"/>
                  </a:solidFill>
                </a:rPr>
                <a:t>V-D</a:t>
              </a:r>
              <a:endParaRPr lang="en-US" sz="6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6" name="Picture 5" descr="D:\dropbox\Dropbox\InFrame (2)\inframe\demo\demo-source\laptop_PNG5895.png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026" y="1511046"/>
            <a:ext cx="3759948" cy="237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771563" y="4057649"/>
            <a:ext cx="14778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V+D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092091" y="633221"/>
            <a:ext cx="500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We play it at high frame rate (120 FPS)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296057" y="2538150"/>
            <a:ext cx="4537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Our eyes are like a filter  (40-50HZ)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047283" y="857251"/>
            <a:ext cx="13301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 smtClean="0">
                <a:solidFill>
                  <a:srgbClr val="FF0000"/>
                </a:solidFill>
              </a:rPr>
              <a:t>V-D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599607" y="857251"/>
            <a:ext cx="14778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 smtClean="0">
                <a:solidFill>
                  <a:srgbClr val="FF0000"/>
                </a:solidFill>
              </a:rPr>
              <a:t>V+D</a:t>
            </a:r>
            <a:endParaRPr lang="en-US" sz="6000" dirty="0">
              <a:solidFill>
                <a:srgbClr val="FF0000"/>
              </a:solidFill>
            </a:endParaRPr>
          </a:p>
        </p:txBody>
      </p:sp>
      <p:grpSp>
        <p:nvGrpSpPr>
          <p:cNvPr id="65" name="Group 64"/>
          <p:cNvGrpSpPr>
            <a:grpSpLocks noChangeAspect="1"/>
          </p:cNvGrpSpPr>
          <p:nvPr/>
        </p:nvGrpSpPr>
        <p:grpSpPr>
          <a:xfrm>
            <a:off x="9161146" y="6603"/>
            <a:ext cx="11410747" cy="1599483"/>
            <a:chOff x="964452" y="377381"/>
            <a:chExt cx="17829292" cy="3332256"/>
          </a:xfrm>
        </p:grpSpPr>
        <p:grpSp>
          <p:nvGrpSpPr>
            <p:cNvPr id="66" name="Group 65"/>
            <p:cNvGrpSpPr>
              <a:grpSpLocks noChangeAspect="1"/>
            </p:cNvGrpSpPr>
            <p:nvPr/>
          </p:nvGrpSpPr>
          <p:grpSpPr>
            <a:xfrm>
              <a:off x="964452" y="377381"/>
              <a:ext cx="17829292" cy="3332256"/>
              <a:chOff x="190260" y="180653"/>
              <a:chExt cx="8914646" cy="166612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190260" y="180653"/>
                <a:ext cx="8914646" cy="1666128"/>
                <a:chOff x="190260" y="180653"/>
                <a:chExt cx="8914646" cy="1666128"/>
              </a:xfrm>
            </p:grpSpPr>
            <p:pic>
              <p:nvPicPr>
                <p:cNvPr id="80" name="Picture 2" descr="D:\dropbox\Dropbox\InFrame (2)\inframe\demo\ref\film.jp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0260" y="180653"/>
                  <a:ext cx="8914646" cy="16661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1" name="Picture 80" descr="D:\dropbox\Dropbox\InFrame (2)\inframe\demo\demo-source\complementaryLargeCellSizeA.pn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439444"/>
                  <a:ext cx="1714740" cy="11431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2" name="Picture 81" descr="D:\dropbox\Dropbox\InFrame (2)\inframe\demo\demo-source\complementaryLargeCellSizeB.pn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7646" y="430567"/>
                  <a:ext cx="1714740" cy="11431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3" name="Picture 82" descr="D:\dropbox\Dropbox\InFrame (2)\inframe\demo\demo-source\complementaryLargeCellSizeB.pn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1478" y="430567"/>
                  <a:ext cx="1714740" cy="11431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4" name="Picture 83" descr="D:\dropbox\Dropbox\InFrame (2)\inframe\demo\demo-source\complementaryLargeCellSizeA.pn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00188" y="439444"/>
                  <a:ext cx="1714740" cy="11431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5" name="Picture 84" descr="D:\dropbox\Dropbox\InFrame (2)\inframe\demo\demo-source\complementaryLargeCellSizeA.pn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54654" y="430567"/>
                  <a:ext cx="1714740" cy="11431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73" name="Rectangle 72"/>
              <p:cNvSpPr/>
              <p:nvPr/>
            </p:nvSpPr>
            <p:spPr>
              <a:xfrm>
                <a:off x="228600" y="430567"/>
                <a:ext cx="1714740" cy="1143160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800476" y="435598"/>
                <a:ext cx="1714740" cy="1143160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7338992" y="437272"/>
                <a:ext cx="1714740" cy="1143160"/>
              </a:xfrm>
              <a:prstGeom prst="rect">
                <a:avLst/>
              </a:prstGeom>
              <a:noFill/>
              <a:ln w="635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2019060" y="430578"/>
                <a:ext cx="1714740" cy="1143160"/>
              </a:xfrm>
              <a:prstGeom prst="rect">
                <a:avLst/>
              </a:prstGeom>
              <a:noFill/>
              <a:ln w="635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5576668" y="448992"/>
                <a:ext cx="1714740" cy="1143160"/>
              </a:xfrm>
              <a:prstGeom prst="rect">
                <a:avLst/>
              </a:prstGeom>
              <a:noFill/>
              <a:ln w="635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5598449" y="1549387"/>
              <a:ext cx="1635595" cy="1474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rgbClr val="FF0000"/>
                  </a:solidFill>
                </a:rPr>
                <a:t>V+D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981200" y="1535677"/>
              <a:ext cx="1481792" cy="1474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rgbClr val="FF0000"/>
                  </a:solidFill>
                </a:rPr>
                <a:t>V-D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9220200" y="1535677"/>
              <a:ext cx="1481792" cy="1474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rgbClr val="FF0000"/>
                  </a:solidFill>
                </a:rPr>
                <a:t>V-D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2699252" y="1549387"/>
              <a:ext cx="1635595" cy="1474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rgbClr val="FF0000"/>
                  </a:solidFill>
                </a:rPr>
                <a:t>V+D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6295400" y="1535677"/>
              <a:ext cx="1481792" cy="1474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rgbClr val="FF0000"/>
                  </a:solidFill>
                </a:rPr>
                <a:t>V-D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6200" y="1600201"/>
            <a:ext cx="2320467" cy="1181210"/>
            <a:chOff x="76200" y="3124200"/>
            <a:chExt cx="2320467" cy="1574946"/>
          </a:xfrm>
        </p:grpSpPr>
        <p:sp>
          <p:nvSpPr>
            <p:cNvPr id="3" name="TextBox 2"/>
            <p:cNvSpPr txBox="1"/>
            <p:nvPr/>
          </p:nvSpPr>
          <p:spPr>
            <a:xfrm>
              <a:off x="76200" y="3919445"/>
              <a:ext cx="2320467" cy="77970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Screen Show</a:t>
              </a:r>
              <a:endParaRPr lang="en-US" sz="3200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1233440" y="3124200"/>
              <a:ext cx="0" cy="7952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6781800" y="2628900"/>
            <a:ext cx="1625165" cy="874002"/>
            <a:chOff x="6781800" y="3911025"/>
            <a:chExt cx="1625165" cy="1165336"/>
          </a:xfrm>
        </p:grpSpPr>
        <p:sp>
          <p:nvSpPr>
            <p:cNvPr id="109" name="TextBox 108"/>
            <p:cNvSpPr txBox="1"/>
            <p:nvPr/>
          </p:nvSpPr>
          <p:spPr>
            <a:xfrm>
              <a:off x="6781800" y="3911025"/>
              <a:ext cx="1625165" cy="77970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Eyes See</a:t>
              </a:r>
              <a:endParaRPr lang="en-US" sz="3200" dirty="0"/>
            </a:p>
          </p:txBody>
        </p:sp>
        <p:cxnSp>
          <p:nvCxnSpPr>
            <p:cNvPr id="11" name="Straight Arrow Connector 10"/>
            <p:cNvCxnSpPr>
              <a:stCxn id="109" idx="2"/>
            </p:cNvCxnSpPr>
            <p:nvPr/>
          </p:nvCxnSpPr>
          <p:spPr>
            <a:xfrm flipH="1">
              <a:off x="7586572" y="4690726"/>
              <a:ext cx="7811" cy="38563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TextBox 109"/>
          <p:cNvSpPr txBox="1"/>
          <p:nvPr/>
        </p:nvSpPr>
        <p:spPr>
          <a:xfrm>
            <a:off x="2057400" y="517783"/>
            <a:ext cx="13301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 smtClean="0">
                <a:solidFill>
                  <a:srgbClr val="FF0000"/>
                </a:solidFill>
              </a:rPr>
              <a:t>V-D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609914" y="517783"/>
            <a:ext cx="14778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 smtClean="0">
                <a:solidFill>
                  <a:srgbClr val="FF0000"/>
                </a:solidFill>
              </a:rPr>
              <a:t>V+D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197651" y="4000501"/>
            <a:ext cx="6212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V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4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60000" decel="4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11111E-6 L -0.7 1.1111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 1.11111E-6 L -1.09167 1.11111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9167 -1.85185E-6 L -1.475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75 -4.71432E-6 L -1.8665 -0.0043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665 -0.00439 L -1.8665 -0.2544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44 L -0.00208 -0.1319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6829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 -0.0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22222E-6 L 5.55112E-17 -0.0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338 L -0.00399 -0.1608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5 L 0.19583 0.17778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11389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5 L -0.19583 0.17778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11389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5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583 0.17778 L -0.19583 0.57778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00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583 0.17778 L 0.19583 0.57778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-1.12587 -0.00115 " pathEditMode="relative" rAng="0" ptsTypes="AA">
                                      <p:cBhvr>
                                        <p:cTn id="144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02" y="-69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44444E-6 L -1.12587 -4.44444E-6 " pathEditMode="relative" rAng="0" ptsTypes="AA">
                                      <p:cBhvr>
                                        <p:cTn id="14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02" y="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1" grpId="1"/>
      <p:bldP spid="61" grpId="2"/>
      <p:bldP spid="61" grpId="3"/>
      <p:bldP spid="24" grpId="0"/>
      <p:bldP spid="24" grpId="1"/>
      <p:bldP spid="24" grpId="2"/>
      <p:bldP spid="24" grpId="3"/>
      <p:bldP spid="60" grpId="0"/>
      <p:bldP spid="60" grpId="1"/>
      <p:bldP spid="62" grpId="0"/>
      <p:bldP spid="62" grpId="1"/>
      <p:bldP spid="62" grpId="2"/>
      <p:bldP spid="37" grpId="0"/>
      <p:bldP spid="37" grpId="1"/>
      <p:bldP spid="40" grpId="0"/>
      <p:bldP spid="40" grpId="1"/>
      <p:bldP spid="110" grpId="0"/>
      <p:bldP spid="110" grpId="1"/>
      <p:bldP spid="111" grpId="0"/>
      <p:bldP spid="111" grpId="1"/>
      <p:bldP spid="112" grpId="0"/>
      <p:bldP spid="1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Complementary pixels</a:t>
            </a:r>
            <a:endParaRPr kumimoji="1"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90034" y="1420702"/>
            <a:ext cx="7886700" cy="3263504"/>
          </a:xfrm>
        </p:spPr>
        <p:txBody>
          <a:bodyPr>
            <a:normAutofit/>
          </a:bodyPr>
          <a:lstStyle/>
          <a:p>
            <a:endParaRPr kumimoji="1" lang="en-US" altLang="zh-CN" sz="2400" dirty="0"/>
          </a:p>
          <a:p>
            <a:endParaRPr kumimoji="1" lang="en-US" altLang="zh-CN" sz="2400" dirty="0"/>
          </a:p>
          <a:p>
            <a:r>
              <a:rPr kumimoji="1" lang="en-US" altLang="zh-CN" sz="2400" dirty="0"/>
              <a:t>         +           </a:t>
            </a:r>
            <a:r>
              <a:rPr kumimoji="1" lang="en-US" altLang="zh-CN" sz="2400" spc="-150" dirty="0"/>
              <a:t>==========</a:t>
            </a:r>
            <a:r>
              <a:rPr kumimoji="1" lang="zh-CN" altLang="en-US" sz="2400" dirty="0"/>
              <a:t>   </a:t>
            </a:r>
            <a:endParaRPr kumimoji="1" lang="en-US" altLang="zh-CN" sz="2400" dirty="0"/>
          </a:p>
          <a:p>
            <a:pPr marL="171450" lvl="2">
              <a:spcBef>
                <a:spcPts val="750"/>
              </a:spcBef>
            </a:pPr>
            <a:r>
              <a:rPr kumimoji="1" lang="en-US" altLang="zh-CN" sz="1800" dirty="0"/>
              <a:t>    </a:t>
            </a:r>
            <a:r>
              <a:rPr kumimoji="1" lang="en-US" altLang="zh-CN" sz="1800" dirty="0" err="1"/>
              <a:t>V</a:t>
            </a:r>
            <a:r>
              <a:rPr kumimoji="1" lang="en-US" altLang="zh-CN" sz="1800" baseline="-25000" dirty="0" err="1"/>
              <a:t>p</a:t>
            </a:r>
            <a:r>
              <a:rPr kumimoji="1" lang="en-US" altLang="zh-CN" sz="1800" dirty="0"/>
              <a:t>          </a:t>
            </a:r>
            <a:r>
              <a:rPr kumimoji="1" lang="en-US" altLang="zh-CN" sz="1800" dirty="0" err="1"/>
              <a:t>V</a:t>
            </a:r>
            <a:r>
              <a:rPr kumimoji="1" lang="en-US" altLang="zh-CN" sz="1800" baseline="-25000" dirty="0" err="1"/>
              <a:t>p</a:t>
            </a:r>
            <a:r>
              <a:rPr kumimoji="1" lang="en-US" altLang="zh-CN" sz="1800" baseline="-25000" dirty="0"/>
              <a:t>*</a:t>
            </a:r>
            <a:r>
              <a:rPr kumimoji="1" lang="en-US" altLang="zh-CN" sz="1800" dirty="0"/>
              <a:t>                                      V</a:t>
            </a:r>
            <a:endParaRPr kumimoji="1" lang="en-US" altLang="zh-CN" sz="1800" baseline="-25000" dirty="0"/>
          </a:p>
          <a:p>
            <a:endParaRPr kumimoji="1" lang="en-US" altLang="zh-CN" sz="2400" dirty="0"/>
          </a:p>
          <a:p>
            <a:pPr marL="171450" lvl="2">
              <a:spcBef>
                <a:spcPts val="750"/>
              </a:spcBef>
            </a:pPr>
            <a:r>
              <a:rPr lang="en-US" altLang="zh-CN" sz="1800" dirty="0"/>
              <a:t>The colors satisfy </a:t>
            </a:r>
            <a:r>
              <a:rPr kumimoji="1" lang="en-US" altLang="zh-CN" sz="1800" dirty="0" err="1"/>
              <a:t>V</a:t>
            </a:r>
            <a:r>
              <a:rPr kumimoji="1" lang="en-US" altLang="zh-CN" sz="1800" baseline="-25000" dirty="0" err="1"/>
              <a:t>p</a:t>
            </a:r>
            <a:r>
              <a:rPr kumimoji="1" lang="en-US" altLang="zh-CN" sz="1800" dirty="0"/>
              <a:t> + </a:t>
            </a:r>
            <a:r>
              <a:rPr kumimoji="1" lang="en-US" altLang="zh-CN" sz="1800" dirty="0" err="1"/>
              <a:t>V</a:t>
            </a:r>
            <a:r>
              <a:rPr kumimoji="1" lang="en-US" altLang="zh-CN" sz="1800" baseline="-25000" dirty="0" err="1"/>
              <a:t>p</a:t>
            </a:r>
            <a:r>
              <a:rPr kumimoji="1" lang="en-US" altLang="zh-CN" sz="1800" baseline="-25000" dirty="0"/>
              <a:t>* </a:t>
            </a:r>
            <a:r>
              <a:rPr kumimoji="1" lang="en-US" altLang="zh-CN" sz="1800" dirty="0"/>
              <a:t>= 2V</a:t>
            </a:r>
            <a:br>
              <a:rPr kumimoji="1" lang="en-US" altLang="zh-CN" sz="1800" dirty="0"/>
            </a:br>
            <a:r>
              <a:rPr lang="en-US" altLang="zh-CN" sz="1800" dirty="0"/>
              <a:t>in </a:t>
            </a:r>
            <a:r>
              <a:rPr lang="en-US" altLang="zh-CN" sz="1800" i="1" dirty="0"/>
              <a:t>RGB</a:t>
            </a:r>
            <a:r>
              <a:rPr lang="en-US" altLang="zh-CN" sz="1800" dirty="0"/>
              <a:t> domain.</a:t>
            </a:r>
          </a:p>
          <a:p>
            <a:endParaRPr kumimoji="1" lang="zh-CN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984356" y="2294179"/>
            <a:ext cx="376881" cy="34827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696907" y="2294179"/>
            <a:ext cx="374909" cy="3482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940175" y="2294179"/>
            <a:ext cx="395201" cy="3482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228411" y="1774271"/>
            <a:ext cx="1621553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High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frequency,</a:t>
            </a:r>
          </a:p>
          <a:p>
            <a:r>
              <a:rPr kumimoji="1" lang="en-US" altLang="zh-CN" dirty="0">
                <a:solidFill>
                  <a:srgbClr val="FF0000"/>
                </a:solidFill>
              </a:rPr>
              <a:t>Low-pass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filter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84065"/>
              </p:ext>
            </p:extLst>
          </p:nvPr>
        </p:nvGraphicFramePr>
        <p:xfrm>
          <a:off x="5341195" y="2150586"/>
          <a:ext cx="1941864" cy="1110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644"/>
                <a:gridCol w="323644"/>
                <a:gridCol w="323644"/>
                <a:gridCol w="323644"/>
                <a:gridCol w="323644"/>
                <a:gridCol w="323644"/>
              </a:tblGrid>
              <a:tr h="1110428"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59779"/>
          <a:stretch/>
        </p:blipFill>
        <p:spPr>
          <a:xfrm>
            <a:off x="5348801" y="1931834"/>
            <a:ext cx="2007023" cy="125283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766777" y="3403563"/>
            <a:ext cx="4117428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dirty="0"/>
              <a:t>Simulation by an electronic low-pass filter.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/>
        </p:nvCxnSpPr>
        <p:spPr>
          <a:xfrm>
            <a:off x="7471877" y="2450678"/>
            <a:ext cx="50385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8045901" y="2316968"/>
            <a:ext cx="809807" cy="90024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dirty="0" smtClean="0"/>
              <a:t>Input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Output</a:t>
            </a:r>
            <a:endParaRPr lang="zh-CN" altLang="en-US" dirty="0"/>
          </a:p>
        </p:txBody>
      </p:sp>
      <p:cxnSp>
        <p:nvCxnSpPr>
          <p:cNvPr id="16" name="直接连接符 15"/>
          <p:cNvCxnSpPr/>
          <p:nvPr/>
        </p:nvCxnSpPr>
        <p:spPr>
          <a:xfrm>
            <a:off x="7478875" y="2862847"/>
            <a:ext cx="508979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42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Temporal Patterns</a:t>
            </a:r>
            <a:endParaRPr kumimoji="1"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Temporal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complementary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frames (TCF)</a:t>
            </a:r>
          </a:p>
        </p:txBody>
      </p:sp>
      <p:grpSp>
        <p:nvGrpSpPr>
          <p:cNvPr id="38" name="组 37"/>
          <p:cNvGrpSpPr/>
          <p:nvPr/>
        </p:nvGrpSpPr>
        <p:grpSpPr>
          <a:xfrm>
            <a:off x="672351" y="2170097"/>
            <a:ext cx="3900840" cy="2094741"/>
            <a:chOff x="7006413" y="1103586"/>
            <a:chExt cx="5201120" cy="2792987"/>
          </a:xfrm>
        </p:grpSpPr>
        <p:cxnSp>
          <p:nvCxnSpPr>
            <p:cNvPr id="7" name="直接连接符 8"/>
            <p:cNvCxnSpPr/>
            <p:nvPr/>
          </p:nvCxnSpPr>
          <p:spPr>
            <a:xfrm>
              <a:off x="7617061" y="3400108"/>
              <a:ext cx="4247969" cy="0"/>
            </a:xfrm>
            <a:prstGeom prst="line">
              <a:avLst/>
            </a:prstGeom>
            <a:ln>
              <a:headEnd type="none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" name="Rectangle 78"/>
            <p:cNvSpPr/>
            <p:nvPr/>
          </p:nvSpPr>
          <p:spPr>
            <a:xfrm>
              <a:off x="11170054" y="3342576"/>
              <a:ext cx="1037479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00" b="1" dirty="0">
                  <a:latin typeface="Times New Roman"/>
                  <a:cs typeface="Times New Roman"/>
                </a:rPr>
                <a:t>Time</a:t>
              </a:r>
              <a:endParaRPr lang="en-US" sz="2100" dirty="0">
                <a:latin typeface="Times New Roman"/>
                <a:cs typeface="Times New Roman"/>
              </a:endParaRPr>
            </a:p>
          </p:txBody>
        </p:sp>
        <p:pic>
          <p:nvPicPr>
            <p:cNvPr id="10" name="Content Placeholder 1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85652" y="1103586"/>
              <a:ext cx="829514" cy="608445"/>
            </a:xfrm>
            <a:prstGeom prst="rect">
              <a:avLst/>
            </a:prstGeom>
          </p:spPr>
        </p:pic>
        <p:cxnSp>
          <p:nvCxnSpPr>
            <p:cNvPr id="11" name="肘形连接符 48"/>
            <p:cNvCxnSpPr/>
            <p:nvPr/>
          </p:nvCxnSpPr>
          <p:spPr>
            <a:xfrm flipV="1">
              <a:off x="7617519" y="2353323"/>
              <a:ext cx="1457803" cy="422702"/>
            </a:xfrm>
            <a:prstGeom prst="bentConnector3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肘形连接符 49"/>
            <p:cNvCxnSpPr/>
            <p:nvPr/>
          </p:nvCxnSpPr>
          <p:spPr>
            <a:xfrm flipV="1">
              <a:off x="9075322" y="2283026"/>
              <a:ext cx="1335927" cy="492999"/>
            </a:xfrm>
            <a:prstGeom prst="bentConnector3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接连接符 51"/>
            <p:cNvCxnSpPr/>
            <p:nvPr/>
          </p:nvCxnSpPr>
          <p:spPr>
            <a:xfrm>
              <a:off x="9075322" y="2353322"/>
              <a:ext cx="0" cy="41532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Rectangle 21"/>
            <p:cNvSpPr/>
            <p:nvPr/>
          </p:nvSpPr>
          <p:spPr>
            <a:xfrm>
              <a:off x="8057705" y="1821360"/>
              <a:ext cx="1381448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100" dirty="0">
                  <a:latin typeface="Times New Roman"/>
                  <a:cs typeface="Times New Roman"/>
                </a:rPr>
                <a:t>V</a:t>
              </a:r>
              <a:r>
                <a:rPr lang="en-US" sz="1500" dirty="0">
                  <a:cs typeface="Times New Roman"/>
                </a:rPr>
                <a:t>1</a:t>
              </a:r>
              <a:r>
                <a:rPr lang="en-US" sz="2100" dirty="0">
                  <a:latin typeface="Times New Roman"/>
                  <a:cs typeface="Times New Roman"/>
                </a:rPr>
                <a:t> </a:t>
              </a:r>
              <a:r>
                <a:rPr lang="en-US" sz="2100" dirty="0">
                  <a:cs typeface="Times New Roman"/>
                </a:rPr>
                <a:t>+</a:t>
              </a:r>
              <a:r>
                <a:rPr lang="en-US" sz="2100" dirty="0">
                  <a:latin typeface="Times New Roman"/>
                  <a:cs typeface="Times New Roman"/>
                </a:rPr>
                <a:t> D</a:t>
              </a:r>
              <a:r>
                <a:rPr lang="en-US" sz="1500" dirty="0">
                  <a:latin typeface="Times New Roman"/>
                  <a:cs typeface="Times New Roman"/>
                </a:rPr>
                <a:t>1</a:t>
              </a:r>
            </a:p>
          </p:txBody>
        </p:sp>
        <p:sp>
          <p:nvSpPr>
            <p:cNvPr id="15" name="Rectangle 66"/>
            <p:cNvSpPr/>
            <p:nvPr/>
          </p:nvSpPr>
          <p:spPr>
            <a:xfrm>
              <a:off x="8847574" y="2717843"/>
              <a:ext cx="1294209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100" dirty="0">
                  <a:latin typeface="Times New Roman"/>
                  <a:cs typeface="Times New Roman"/>
                </a:rPr>
                <a:t>V</a:t>
              </a:r>
              <a:r>
                <a:rPr lang="en-US" sz="1500" dirty="0">
                  <a:latin typeface="Times New Roman"/>
                  <a:cs typeface="Times New Roman"/>
                </a:rPr>
                <a:t>1 − </a:t>
              </a:r>
              <a:r>
                <a:rPr lang="en-US" sz="2100" dirty="0">
                  <a:latin typeface="Times New Roman"/>
                  <a:cs typeface="Times New Roman"/>
                </a:rPr>
                <a:t>D</a:t>
              </a:r>
              <a:r>
                <a:rPr lang="en-US" sz="1500" dirty="0">
                  <a:latin typeface="Times New Roman"/>
                  <a:cs typeface="Times New Roman"/>
                </a:rPr>
                <a:t>1</a:t>
              </a:r>
              <a:endParaRPr lang="en-US" sz="1500" baseline="-25000" dirty="0">
                <a:latin typeface="Times New Roman"/>
                <a:cs typeface="Times New Roman"/>
              </a:endParaRPr>
            </a:p>
          </p:txBody>
        </p:sp>
        <p:cxnSp>
          <p:nvCxnSpPr>
            <p:cNvPr id="16" name="肘形连接符 49"/>
            <p:cNvCxnSpPr/>
            <p:nvPr/>
          </p:nvCxnSpPr>
          <p:spPr>
            <a:xfrm flipV="1">
              <a:off x="10424281" y="2259107"/>
              <a:ext cx="1382825" cy="422702"/>
            </a:xfrm>
            <a:prstGeom prst="bentConnector3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51"/>
            <p:cNvCxnSpPr/>
            <p:nvPr/>
          </p:nvCxnSpPr>
          <p:spPr>
            <a:xfrm>
              <a:off x="10424281" y="2259107"/>
              <a:ext cx="0" cy="41532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 81"/>
            <p:cNvSpPr/>
            <p:nvPr/>
          </p:nvSpPr>
          <p:spPr>
            <a:xfrm>
              <a:off x="10262458" y="2725225"/>
              <a:ext cx="1230089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100" dirty="0">
                  <a:latin typeface="Times New Roman"/>
                  <a:cs typeface="Times New Roman"/>
                </a:rPr>
                <a:t>V</a:t>
              </a:r>
              <a:r>
                <a:rPr lang="en-US" sz="1500" dirty="0">
                  <a:latin typeface="Times New Roman"/>
                  <a:cs typeface="Times New Roman"/>
                </a:rPr>
                <a:t>2− </a:t>
              </a:r>
              <a:r>
                <a:rPr lang="en-US" sz="2100" dirty="0">
                  <a:latin typeface="Times New Roman"/>
                  <a:cs typeface="Times New Roman"/>
                </a:rPr>
                <a:t>D</a:t>
              </a:r>
              <a:r>
                <a:rPr lang="en-US" sz="1500" dirty="0">
                  <a:latin typeface="Times New Roman"/>
                  <a:cs typeface="Times New Roman"/>
                </a:rPr>
                <a:t>2</a:t>
              </a:r>
            </a:p>
          </p:txBody>
        </p:sp>
        <p:sp>
          <p:nvSpPr>
            <p:cNvPr id="19" name="Rectangle 90"/>
            <p:cNvSpPr/>
            <p:nvPr/>
          </p:nvSpPr>
          <p:spPr>
            <a:xfrm>
              <a:off x="9488080" y="1840858"/>
              <a:ext cx="1379695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100" dirty="0">
                  <a:latin typeface="Times New Roman"/>
                  <a:cs typeface="Times New Roman"/>
                </a:rPr>
                <a:t>V</a:t>
              </a:r>
              <a:r>
                <a:rPr lang="en-US" sz="1500" dirty="0">
                  <a:latin typeface="Times New Roman"/>
                  <a:cs typeface="Times New Roman"/>
                </a:rPr>
                <a:t>2</a:t>
              </a:r>
              <a:r>
                <a:rPr lang="en-US" sz="2100" dirty="0">
                  <a:latin typeface="Times New Roman"/>
                  <a:cs typeface="Times New Roman"/>
                </a:rPr>
                <a:t> </a:t>
              </a:r>
              <a:r>
                <a:rPr lang="en-US" sz="2100" dirty="0">
                  <a:cs typeface="Times New Roman"/>
                </a:rPr>
                <a:t>+</a:t>
              </a:r>
              <a:r>
                <a:rPr lang="en-US" sz="2100" dirty="0">
                  <a:latin typeface="Times New Roman"/>
                  <a:cs typeface="Times New Roman"/>
                </a:rPr>
                <a:t> D</a:t>
              </a:r>
              <a:r>
                <a:rPr lang="en-US" sz="1500" dirty="0">
                  <a:latin typeface="Times New Roman"/>
                  <a:cs typeface="Times New Roman"/>
                </a:rPr>
                <a:t>2</a:t>
              </a:r>
            </a:p>
          </p:txBody>
        </p:sp>
        <p:sp>
          <p:nvSpPr>
            <p:cNvPr id="20" name="Rectangle 109"/>
            <p:cNvSpPr/>
            <p:nvPr/>
          </p:nvSpPr>
          <p:spPr>
            <a:xfrm>
              <a:off x="11290514" y="2322084"/>
              <a:ext cx="605293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100" dirty="0">
                  <a:latin typeface="Times New Roman"/>
                  <a:cs typeface="Times New Roman"/>
                </a:rPr>
                <a:t>…</a:t>
              </a:r>
              <a:endParaRPr lang="en-US" sz="1500" dirty="0">
                <a:latin typeface="Times New Roman"/>
                <a:cs typeface="Times New Roman"/>
              </a:endParaRPr>
            </a:p>
          </p:txBody>
        </p:sp>
        <p:cxnSp>
          <p:nvCxnSpPr>
            <p:cNvPr id="21" name="直接连接符 51"/>
            <p:cNvCxnSpPr/>
            <p:nvPr/>
          </p:nvCxnSpPr>
          <p:spPr>
            <a:xfrm flipH="1">
              <a:off x="7621508" y="1840858"/>
              <a:ext cx="458" cy="1559250"/>
            </a:xfrm>
            <a:prstGeom prst="line">
              <a:avLst/>
            </a:prstGeom>
            <a:ln>
              <a:headEnd type="arrow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Rectangle 113"/>
            <p:cNvSpPr/>
            <p:nvPr/>
          </p:nvSpPr>
          <p:spPr>
            <a:xfrm>
              <a:off x="7006413" y="1606460"/>
              <a:ext cx="677108" cy="1858862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en-US" sz="2100" b="1" dirty="0">
                  <a:latin typeface="Times New Roman"/>
                  <a:cs typeface="Times New Roman"/>
                </a:rPr>
                <a:t>Luminance</a:t>
              </a:r>
              <a:endParaRPr lang="en-US" sz="2100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39" name="组 38"/>
          <p:cNvGrpSpPr/>
          <p:nvPr/>
        </p:nvGrpSpPr>
        <p:grpSpPr>
          <a:xfrm>
            <a:off x="4870464" y="2256275"/>
            <a:ext cx="3782298" cy="2008563"/>
            <a:chOff x="7006413" y="4078234"/>
            <a:chExt cx="5043064" cy="2678083"/>
          </a:xfrm>
        </p:grpSpPr>
        <p:pic>
          <p:nvPicPr>
            <p:cNvPr id="9" name="Picture 8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6178" y="4078234"/>
              <a:ext cx="771159" cy="578369"/>
            </a:xfrm>
            <a:prstGeom prst="rect">
              <a:avLst/>
            </a:prstGeom>
          </p:spPr>
        </p:pic>
        <p:sp>
          <p:nvSpPr>
            <p:cNvPr id="23" name="Rectangle 121"/>
            <p:cNvSpPr/>
            <p:nvPr/>
          </p:nvSpPr>
          <p:spPr>
            <a:xfrm>
              <a:off x="9026908" y="5594747"/>
              <a:ext cx="633772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100" dirty="0">
                  <a:latin typeface="Times New Roman"/>
                  <a:cs typeface="Times New Roman"/>
                </a:rPr>
                <a:t>V</a:t>
              </a:r>
              <a:r>
                <a:rPr lang="en-US" sz="1500" dirty="0">
                  <a:latin typeface="Times New Roman"/>
                  <a:cs typeface="Times New Roman"/>
                </a:rPr>
                <a:t>1</a:t>
              </a:r>
            </a:p>
          </p:txBody>
        </p:sp>
        <p:sp>
          <p:nvSpPr>
            <p:cNvPr id="24" name="Rectangle 124"/>
            <p:cNvSpPr/>
            <p:nvPr/>
          </p:nvSpPr>
          <p:spPr>
            <a:xfrm>
              <a:off x="10155738" y="5500531"/>
              <a:ext cx="633772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100" dirty="0">
                  <a:latin typeface="Times New Roman"/>
                  <a:cs typeface="Times New Roman"/>
                </a:rPr>
                <a:t>V</a:t>
              </a:r>
              <a:r>
                <a:rPr lang="en-US" sz="1500" dirty="0">
                  <a:latin typeface="Times New Roman"/>
                  <a:cs typeface="Times New Roman"/>
                </a:rPr>
                <a:t>2</a:t>
              </a:r>
            </a:p>
          </p:txBody>
        </p:sp>
        <p:cxnSp>
          <p:nvCxnSpPr>
            <p:cNvPr id="25" name="直接连接符 51"/>
            <p:cNvCxnSpPr/>
            <p:nvPr/>
          </p:nvCxnSpPr>
          <p:spPr>
            <a:xfrm flipH="1">
              <a:off x="7621508" y="4717762"/>
              <a:ext cx="458" cy="1559250"/>
            </a:xfrm>
            <a:prstGeom prst="line">
              <a:avLst/>
            </a:prstGeom>
            <a:ln>
              <a:headEnd type="arrow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Rectangle 128"/>
            <p:cNvSpPr/>
            <p:nvPr/>
          </p:nvSpPr>
          <p:spPr>
            <a:xfrm>
              <a:off x="7006413" y="4483365"/>
              <a:ext cx="677108" cy="1858862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en-US" sz="2100" b="1" dirty="0">
                  <a:latin typeface="Times New Roman"/>
                  <a:cs typeface="Times New Roman"/>
                </a:rPr>
                <a:t>Luminance</a:t>
              </a:r>
              <a:endParaRPr lang="en-US" sz="2100" dirty="0">
                <a:latin typeface="Times New Roman"/>
                <a:cs typeface="Times New Roman"/>
              </a:endParaRPr>
            </a:p>
          </p:txBody>
        </p:sp>
        <p:cxnSp>
          <p:nvCxnSpPr>
            <p:cNvPr id="30" name="直接连接符 51"/>
            <p:cNvCxnSpPr/>
            <p:nvPr/>
          </p:nvCxnSpPr>
          <p:spPr>
            <a:xfrm flipH="1" flipV="1">
              <a:off x="11122050" y="5365068"/>
              <a:ext cx="556525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肘形连接符 49"/>
            <p:cNvCxnSpPr/>
            <p:nvPr/>
          </p:nvCxnSpPr>
          <p:spPr>
            <a:xfrm flipV="1">
              <a:off x="8366300" y="5363147"/>
              <a:ext cx="2782898" cy="45720"/>
            </a:xfrm>
            <a:prstGeom prst="bentConnector3">
              <a:avLst>
                <a:gd name="adj1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Rectangle 135"/>
            <p:cNvSpPr/>
            <p:nvPr/>
          </p:nvSpPr>
          <p:spPr>
            <a:xfrm>
              <a:off x="7785561" y="5574806"/>
              <a:ext cx="605293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100" dirty="0">
                  <a:latin typeface="Times New Roman"/>
                  <a:cs typeface="Times New Roman"/>
                </a:rPr>
                <a:t>…</a:t>
              </a:r>
              <a:endParaRPr lang="en-US" sz="1500" dirty="0">
                <a:latin typeface="Times New Roman"/>
                <a:cs typeface="Times New Roman"/>
              </a:endParaRPr>
            </a:p>
          </p:txBody>
        </p:sp>
        <p:sp>
          <p:nvSpPr>
            <p:cNvPr id="33" name="Rectangle 136"/>
            <p:cNvSpPr/>
            <p:nvPr/>
          </p:nvSpPr>
          <p:spPr>
            <a:xfrm>
              <a:off x="11129706" y="5650486"/>
              <a:ext cx="605293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100" dirty="0">
                  <a:latin typeface="Times New Roman"/>
                  <a:cs typeface="Times New Roman"/>
                </a:rPr>
                <a:t>…</a:t>
              </a:r>
              <a:endParaRPr lang="en-US" sz="1500" dirty="0">
                <a:latin typeface="Times New Roman"/>
                <a:cs typeface="Times New Roman"/>
              </a:endParaRPr>
            </a:p>
          </p:txBody>
        </p:sp>
        <p:cxnSp>
          <p:nvCxnSpPr>
            <p:cNvPr id="34" name="直接连接符 8"/>
            <p:cNvCxnSpPr/>
            <p:nvPr/>
          </p:nvCxnSpPr>
          <p:spPr>
            <a:xfrm>
              <a:off x="7630297" y="6260701"/>
              <a:ext cx="4234733" cy="0"/>
            </a:xfrm>
            <a:prstGeom prst="line">
              <a:avLst/>
            </a:prstGeom>
            <a:ln>
              <a:headEnd type="none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Rectangle 138"/>
            <p:cNvSpPr/>
            <p:nvPr/>
          </p:nvSpPr>
          <p:spPr>
            <a:xfrm>
              <a:off x="11011998" y="6202320"/>
              <a:ext cx="1037479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00" b="1" dirty="0">
                  <a:latin typeface="Times New Roman"/>
                  <a:cs typeface="Times New Roman"/>
                </a:rPr>
                <a:t>Time</a:t>
              </a:r>
              <a:endParaRPr lang="en-US" sz="2100" dirty="0">
                <a:latin typeface="Times New Roman"/>
                <a:cs typeface="Times New Roman"/>
              </a:endParaRPr>
            </a:p>
          </p:txBody>
        </p:sp>
        <p:sp>
          <p:nvSpPr>
            <p:cNvPr id="37" name="Rectangle 125"/>
            <p:cNvSpPr/>
            <p:nvPr/>
          </p:nvSpPr>
          <p:spPr>
            <a:xfrm>
              <a:off x="8349416" y="4083661"/>
              <a:ext cx="2901745" cy="9848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100" dirty="0">
                  <a:latin typeface="Times New Roman"/>
                  <a:cs typeface="Times New Roman"/>
                </a:rPr>
                <a:t>Low-pass filter </a:t>
              </a:r>
            </a:p>
            <a:p>
              <a:pPr algn="ctr"/>
              <a:r>
                <a:rPr lang="en-US" sz="2100" dirty="0">
                  <a:latin typeface="Times New Roman"/>
                  <a:cs typeface="Times New Roman"/>
                </a:rPr>
                <a:t>(cut-off: 40-50Hz)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590812" y="4346636"/>
            <a:ext cx="5957400" cy="3924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altLang="zh-CN" sz="2100" dirty="0"/>
              <a:t>(V</a:t>
            </a:r>
            <a:r>
              <a:rPr lang="en-US" altLang="zh-CN" sz="1500" dirty="0"/>
              <a:t>i</a:t>
            </a:r>
            <a:r>
              <a:rPr lang="en-US" altLang="zh-CN" sz="2100" dirty="0"/>
              <a:t>: original video</a:t>
            </a:r>
            <a:r>
              <a:rPr lang="zh-CN" altLang="en-US" sz="2100" dirty="0"/>
              <a:t> </a:t>
            </a:r>
            <a:r>
              <a:rPr lang="en-US" altLang="zh-CN" sz="2100" dirty="0"/>
              <a:t>frames, D</a:t>
            </a:r>
            <a:r>
              <a:rPr lang="en-US" altLang="zh-CN" sz="1500" dirty="0"/>
              <a:t>i</a:t>
            </a:r>
            <a:r>
              <a:rPr lang="en-US" altLang="zh-CN" sz="2100" dirty="0"/>
              <a:t>: embedded data</a:t>
            </a:r>
            <a:r>
              <a:rPr lang="zh-CN" altLang="en-US" sz="2100" dirty="0"/>
              <a:t> </a:t>
            </a:r>
            <a:r>
              <a:rPr lang="en-US" altLang="zh-CN" sz="2100" dirty="0"/>
              <a:t>frames)</a:t>
            </a:r>
            <a:endParaRPr lang="zh-CN" altLang="en-US" sz="2100" dirty="0"/>
          </a:p>
        </p:txBody>
      </p:sp>
      <p:sp>
        <p:nvSpPr>
          <p:cNvPr id="40" name="文本框 39"/>
          <p:cNvSpPr txBox="1"/>
          <p:nvPr/>
        </p:nvSpPr>
        <p:spPr>
          <a:xfrm>
            <a:off x="5690813" y="409930"/>
            <a:ext cx="1021090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dirty="0" smtClean="0"/>
              <a:t>Frame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283313" y="406010"/>
            <a:ext cx="1212186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dirty="0" smtClean="0"/>
              <a:t>Frame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图片 41" descr="stadium_2015年5月7日 下午4.28.36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117" y="749803"/>
            <a:ext cx="1613528" cy="907610"/>
          </a:xfrm>
          <a:prstGeom prst="rect">
            <a:avLst/>
          </a:prstGeom>
        </p:spPr>
      </p:pic>
      <p:pic>
        <p:nvPicPr>
          <p:cNvPr id="43" name="图片 42" descr="stadium_2015年5月7日 下午4.28.36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350" y="748609"/>
            <a:ext cx="1621322" cy="911993"/>
          </a:xfrm>
          <a:prstGeom prst="rect">
            <a:avLst/>
          </a:prstGeom>
        </p:spPr>
      </p:pic>
      <p:cxnSp>
        <p:nvCxnSpPr>
          <p:cNvPr id="44" name="直接连接符 13"/>
          <p:cNvCxnSpPr/>
          <p:nvPr/>
        </p:nvCxnSpPr>
        <p:spPr>
          <a:xfrm>
            <a:off x="1732093" y="3112184"/>
            <a:ext cx="264254" cy="0"/>
          </a:xfrm>
          <a:prstGeom prst="line">
            <a:avLst/>
          </a:prstGeom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17"/>
          <p:cNvCxnSpPr/>
          <p:nvPr/>
        </p:nvCxnSpPr>
        <p:spPr>
          <a:xfrm>
            <a:off x="3276717" y="3355363"/>
            <a:ext cx="264254" cy="0"/>
          </a:xfrm>
          <a:prstGeom prst="line">
            <a:avLst/>
          </a:prstGeom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圆角矩形标注 1"/>
          <p:cNvSpPr/>
          <p:nvPr/>
        </p:nvSpPr>
        <p:spPr>
          <a:xfrm>
            <a:off x="1986119" y="2117688"/>
            <a:ext cx="2533316" cy="591209"/>
          </a:xfrm>
          <a:prstGeom prst="wedgeRoundRectCallout">
            <a:avLst>
              <a:gd name="adj1" fmla="val 3290"/>
              <a:gd name="adj2" fmla="val 15162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zh-CN" dirty="0"/>
              <a:t>Cameras take snapshots, shutter speed: 1/200s</a:t>
            </a:r>
            <a:endParaRPr lang="zh-CN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89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0" grpId="0"/>
      <p:bldP spid="41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Spatial Patterns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055111"/>
            <a:ext cx="7886700" cy="3263504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zh-CN" dirty="0" smtClean="0"/>
              <a:t>Chessboard patterns</a:t>
            </a:r>
          </a:p>
          <a:p>
            <a:pPr marL="514350" lvl="4">
              <a:spcBef>
                <a:spcPts val="750"/>
              </a:spcBef>
            </a:pPr>
            <a:r>
              <a:rPr lang="en-US" altLang="zh-CN" sz="2100" dirty="0">
                <a:solidFill>
                  <a:srgbClr val="404040"/>
                </a:solidFill>
              </a:rPr>
              <a:t>If the cells are extremely small, we can only see the original video.</a:t>
            </a:r>
          </a:p>
          <a:p>
            <a:endParaRPr kumimoji="1" lang="en-US" altLang="zh-CN" dirty="0" smtClean="0">
              <a:solidFill>
                <a:srgbClr val="404040"/>
              </a:solidFill>
            </a:endParaRPr>
          </a:p>
          <a:p>
            <a:endParaRPr kumimoji="1" lang="en-US" altLang="zh-CN" dirty="0" smtClean="0"/>
          </a:p>
          <a:p>
            <a:endParaRPr kumimoji="1" lang="en-US" altLang="zh-CN" dirty="0" smtClean="0"/>
          </a:p>
          <a:p>
            <a:r>
              <a:rPr kumimoji="1" lang="en-US" altLang="zh-CN" b="1" dirty="0" smtClean="0">
                <a:solidFill>
                  <a:srgbClr val="FF0000"/>
                </a:solidFill>
              </a:rPr>
              <a:t>Spatial-temporal Complementary Frame (STCF)</a:t>
            </a:r>
          </a:p>
          <a:p>
            <a:endParaRPr kumimoji="1" lang="en-US" altLang="zh-CN" dirty="0" smtClean="0"/>
          </a:p>
          <a:p>
            <a:endParaRPr kumimoji="1" lang="zh-CN" altLang="en-US" dirty="0"/>
          </a:p>
        </p:txBody>
      </p:sp>
      <p:grpSp>
        <p:nvGrpSpPr>
          <p:cNvPr id="268" name="组 267"/>
          <p:cNvGrpSpPr/>
          <p:nvPr/>
        </p:nvGrpSpPr>
        <p:grpSpPr>
          <a:xfrm>
            <a:off x="3730575" y="1843602"/>
            <a:ext cx="1621198" cy="1127020"/>
            <a:chOff x="4974100" y="2401691"/>
            <a:chExt cx="2161597" cy="1502693"/>
          </a:xfrm>
        </p:grpSpPr>
        <p:pic>
          <p:nvPicPr>
            <p:cNvPr id="256" name="图片 255" descr="stadium_2015年5月7日 下午4.28.3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4100" y="2408564"/>
              <a:ext cx="2161597" cy="1486098"/>
            </a:xfrm>
            <a:prstGeom prst="rect">
              <a:avLst/>
            </a:prstGeom>
          </p:spPr>
        </p:pic>
        <p:grpSp>
          <p:nvGrpSpPr>
            <p:cNvPr id="132" name="组合 30"/>
            <p:cNvGrpSpPr/>
            <p:nvPr/>
          </p:nvGrpSpPr>
          <p:grpSpPr>
            <a:xfrm>
              <a:off x="4984501" y="2401691"/>
              <a:ext cx="2144592" cy="1502693"/>
              <a:chOff x="4847509" y="2999140"/>
              <a:chExt cx="6372295" cy="4634653"/>
            </a:xfrm>
          </p:grpSpPr>
          <p:grpSp>
            <p:nvGrpSpPr>
              <p:cNvPr id="133" name="组合 14"/>
              <p:cNvGrpSpPr/>
              <p:nvPr/>
            </p:nvGrpSpPr>
            <p:grpSpPr>
              <a:xfrm>
                <a:off x="4847510" y="2999142"/>
                <a:ext cx="3186147" cy="2316391"/>
                <a:chOff x="6362336" y="3067180"/>
                <a:chExt cx="4600718" cy="3067146"/>
              </a:xfrm>
            </p:grpSpPr>
            <p:pic>
              <p:nvPicPr>
                <p:cNvPr id="149" name="图片 148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2336" y="3067180"/>
                  <a:ext cx="2300359" cy="1533573"/>
                </a:xfrm>
                <a:prstGeom prst="rect">
                  <a:avLst/>
                </a:prstGeom>
              </p:spPr>
            </p:pic>
            <p:pic>
              <p:nvPicPr>
                <p:cNvPr id="150" name="图片 149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62695" y="3067180"/>
                  <a:ext cx="2300359" cy="1533573"/>
                </a:xfrm>
                <a:prstGeom prst="rect">
                  <a:avLst/>
                </a:prstGeom>
              </p:spPr>
            </p:pic>
            <p:pic>
              <p:nvPicPr>
                <p:cNvPr id="151" name="图片 150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2336" y="4600753"/>
                  <a:ext cx="2300359" cy="1533573"/>
                </a:xfrm>
                <a:prstGeom prst="rect">
                  <a:avLst/>
                </a:prstGeom>
              </p:spPr>
            </p:pic>
            <p:pic>
              <p:nvPicPr>
                <p:cNvPr id="152" name="图片 151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62695" y="4545578"/>
                  <a:ext cx="2300359" cy="1533575"/>
                </a:xfrm>
                <a:prstGeom prst="rect">
                  <a:avLst/>
                </a:prstGeom>
              </p:spPr>
            </p:pic>
          </p:grpSp>
          <p:grpSp>
            <p:nvGrpSpPr>
              <p:cNvPr id="134" name="组合 15"/>
              <p:cNvGrpSpPr/>
              <p:nvPr/>
            </p:nvGrpSpPr>
            <p:grpSpPr>
              <a:xfrm>
                <a:off x="8033657" y="2999140"/>
                <a:ext cx="3186147" cy="2316391"/>
                <a:chOff x="6362336" y="3067180"/>
                <a:chExt cx="4600718" cy="3067146"/>
              </a:xfrm>
            </p:grpSpPr>
            <p:pic>
              <p:nvPicPr>
                <p:cNvPr id="145" name="图片 144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2336" y="3067180"/>
                  <a:ext cx="2300359" cy="1533573"/>
                </a:xfrm>
                <a:prstGeom prst="rect">
                  <a:avLst/>
                </a:prstGeom>
              </p:spPr>
            </p:pic>
            <p:pic>
              <p:nvPicPr>
                <p:cNvPr id="146" name="图片 145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62695" y="3067180"/>
                  <a:ext cx="2300359" cy="1533573"/>
                </a:xfrm>
                <a:prstGeom prst="rect">
                  <a:avLst/>
                </a:prstGeom>
              </p:spPr>
            </p:pic>
            <p:pic>
              <p:nvPicPr>
                <p:cNvPr id="147" name="图片 146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2336" y="4600753"/>
                  <a:ext cx="2300359" cy="1533573"/>
                </a:xfrm>
                <a:prstGeom prst="rect">
                  <a:avLst/>
                </a:prstGeom>
              </p:spPr>
            </p:pic>
            <p:pic>
              <p:nvPicPr>
                <p:cNvPr id="148" name="图片 147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62695" y="4600752"/>
                  <a:ext cx="2300359" cy="1533573"/>
                </a:xfrm>
                <a:prstGeom prst="rect">
                  <a:avLst/>
                </a:prstGeom>
              </p:spPr>
            </p:pic>
          </p:grpSp>
          <p:grpSp>
            <p:nvGrpSpPr>
              <p:cNvPr id="135" name="组合 20"/>
              <p:cNvGrpSpPr/>
              <p:nvPr/>
            </p:nvGrpSpPr>
            <p:grpSpPr>
              <a:xfrm>
                <a:off x="4847509" y="5317402"/>
                <a:ext cx="3186147" cy="2316391"/>
                <a:chOff x="6362336" y="3067180"/>
                <a:chExt cx="4600718" cy="3067146"/>
              </a:xfrm>
            </p:grpSpPr>
            <p:pic>
              <p:nvPicPr>
                <p:cNvPr id="141" name="图片 140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2336" y="3067180"/>
                  <a:ext cx="2300359" cy="1533573"/>
                </a:xfrm>
                <a:prstGeom prst="rect">
                  <a:avLst/>
                </a:prstGeom>
              </p:spPr>
            </p:pic>
            <p:pic>
              <p:nvPicPr>
                <p:cNvPr id="142" name="图片 141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62695" y="3067180"/>
                  <a:ext cx="2300359" cy="1533573"/>
                </a:xfrm>
                <a:prstGeom prst="rect">
                  <a:avLst/>
                </a:prstGeom>
              </p:spPr>
            </p:pic>
            <p:pic>
              <p:nvPicPr>
                <p:cNvPr id="143" name="图片 142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2336" y="4600753"/>
                  <a:ext cx="2300359" cy="1533573"/>
                </a:xfrm>
                <a:prstGeom prst="rect">
                  <a:avLst/>
                </a:prstGeom>
              </p:spPr>
            </p:pic>
            <p:pic>
              <p:nvPicPr>
                <p:cNvPr id="144" name="图片 143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62695" y="4600752"/>
                  <a:ext cx="2300359" cy="1533573"/>
                </a:xfrm>
                <a:prstGeom prst="rect">
                  <a:avLst/>
                </a:prstGeom>
              </p:spPr>
            </p:pic>
          </p:grpSp>
          <p:grpSp>
            <p:nvGrpSpPr>
              <p:cNvPr id="136" name="组合 25"/>
              <p:cNvGrpSpPr/>
              <p:nvPr/>
            </p:nvGrpSpPr>
            <p:grpSpPr>
              <a:xfrm>
                <a:off x="8033656" y="5317400"/>
                <a:ext cx="3186147" cy="2316391"/>
                <a:chOff x="6362336" y="3067180"/>
                <a:chExt cx="4600718" cy="3067146"/>
              </a:xfrm>
            </p:grpSpPr>
            <p:pic>
              <p:nvPicPr>
                <p:cNvPr id="137" name="图片 136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2336" y="3067180"/>
                  <a:ext cx="2300359" cy="1533573"/>
                </a:xfrm>
                <a:prstGeom prst="rect">
                  <a:avLst/>
                </a:prstGeom>
              </p:spPr>
            </p:pic>
            <p:pic>
              <p:nvPicPr>
                <p:cNvPr id="138" name="图片 137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62695" y="3067180"/>
                  <a:ext cx="2300359" cy="1533573"/>
                </a:xfrm>
                <a:prstGeom prst="rect">
                  <a:avLst/>
                </a:prstGeom>
              </p:spPr>
            </p:pic>
            <p:pic>
              <p:nvPicPr>
                <p:cNvPr id="139" name="图片 138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2336" y="4600753"/>
                  <a:ext cx="2300359" cy="1533573"/>
                </a:xfrm>
                <a:prstGeom prst="rect">
                  <a:avLst/>
                </a:prstGeom>
              </p:spPr>
            </p:pic>
            <p:pic>
              <p:nvPicPr>
                <p:cNvPr id="140" name="图片 139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62695" y="4600752"/>
                  <a:ext cx="2300359" cy="1533573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67" name="组 266"/>
          <p:cNvGrpSpPr/>
          <p:nvPr/>
        </p:nvGrpSpPr>
        <p:grpSpPr>
          <a:xfrm>
            <a:off x="5615850" y="1843601"/>
            <a:ext cx="1665293" cy="1127019"/>
            <a:chOff x="7487799" y="2401691"/>
            <a:chExt cx="2220391" cy="1502692"/>
          </a:xfrm>
        </p:grpSpPr>
        <p:pic>
          <p:nvPicPr>
            <p:cNvPr id="258" name="图片 257" descr="stadium_2015年5月7日 下午4.28.3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7682" y="2408564"/>
              <a:ext cx="2161597" cy="1486098"/>
            </a:xfrm>
            <a:prstGeom prst="rect">
              <a:avLst/>
            </a:prstGeom>
          </p:spPr>
        </p:pic>
        <p:grpSp>
          <p:nvGrpSpPr>
            <p:cNvPr id="155" name="组合 115"/>
            <p:cNvGrpSpPr/>
            <p:nvPr/>
          </p:nvGrpSpPr>
          <p:grpSpPr>
            <a:xfrm>
              <a:off x="7487799" y="2401691"/>
              <a:ext cx="2220391" cy="1502692"/>
              <a:chOff x="6003017" y="2032671"/>
              <a:chExt cx="6372294" cy="4632782"/>
            </a:xfrm>
          </p:grpSpPr>
          <p:grpSp>
            <p:nvGrpSpPr>
              <p:cNvPr id="156" name="组合 31"/>
              <p:cNvGrpSpPr/>
              <p:nvPr/>
            </p:nvGrpSpPr>
            <p:grpSpPr>
              <a:xfrm>
                <a:off x="6003018" y="2033139"/>
                <a:ext cx="3186147" cy="2316391"/>
                <a:chOff x="4847509" y="2999140"/>
                <a:chExt cx="6372298" cy="4634653"/>
              </a:xfrm>
            </p:grpSpPr>
            <p:grpSp>
              <p:nvGrpSpPr>
                <p:cNvPr id="220" name="组合 32"/>
                <p:cNvGrpSpPr/>
                <p:nvPr/>
              </p:nvGrpSpPr>
              <p:grpSpPr>
                <a:xfrm>
                  <a:off x="4847510" y="2999142"/>
                  <a:ext cx="3186147" cy="2316391"/>
                  <a:chOff x="6362336" y="3067180"/>
                  <a:chExt cx="4600718" cy="3067146"/>
                </a:xfrm>
              </p:grpSpPr>
              <p:pic>
                <p:nvPicPr>
                  <p:cNvPr id="236" name="图片 235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237" name="图片 236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238" name="图片 237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4600753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239" name="图片 238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4600752"/>
                    <a:ext cx="2300359" cy="153357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1" name="组合 33"/>
                <p:cNvGrpSpPr/>
                <p:nvPr/>
              </p:nvGrpSpPr>
              <p:grpSpPr>
                <a:xfrm>
                  <a:off x="8022983" y="2999140"/>
                  <a:ext cx="3196824" cy="2316390"/>
                  <a:chOff x="6346920" y="3067180"/>
                  <a:chExt cx="4616134" cy="3067145"/>
                </a:xfrm>
              </p:grpSpPr>
              <p:pic>
                <p:nvPicPr>
                  <p:cNvPr id="232" name="图片 231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233" name="图片 232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234" name="图片 233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46920" y="4585565"/>
                    <a:ext cx="2300359" cy="1533577"/>
                  </a:xfrm>
                  <a:prstGeom prst="rect">
                    <a:avLst/>
                  </a:prstGeom>
                </p:spPr>
              </p:pic>
              <p:pic>
                <p:nvPicPr>
                  <p:cNvPr id="235" name="图片 234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4600752"/>
                    <a:ext cx="2300359" cy="153357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2" name="组合 34"/>
                <p:cNvGrpSpPr/>
                <p:nvPr/>
              </p:nvGrpSpPr>
              <p:grpSpPr>
                <a:xfrm>
                  <a:off x="4847509" y="5317402"/>
                  <a:ext cx="3186147" cy="2316391"/>
                  <a:chOff x="6362336" y="3067180"/>
                  <a:chExt cx="4600718" cy="3067146"/>
                </a:xfrm>
              </p:grpSpPr>
              <p:pic>
                <p:nvPicPr>
                  <p:cNvPr id="228" name="图片 227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229" name="图片 228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230" name="图片 229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4600753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231" name="图片 230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4600752"/>
                    <a:ext cx="2300359" cy="153357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3" name="组合 35"/>
                <p:cNvGrpSpPr/>
                <p:nvPr/>
              </p:nvGrpSpPr>
              <p:grpSpPr>
                <a:xfrm>
                  <a:off x="8033656" y="5317400"/>
                  <a:ext cx="3186147" cy="2316391"/>
                  <a:chOff x="6362336" y="3067180"/>
                  <a:chExt cx="4600718" cy="3067146"/>
                </a:xfrm>
              </p:grpSpPr>
              <p:pic>
                <p:nvPicPr>
                  <p:cNvPr id="224" name="图片 223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225" name="图片 224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226" name="图片 225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4600753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227" name="图片 226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4600752"/>
                    <a:ext cx="2300359" cy="1533573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57" name="组合 52"/>
              <p:cNvGrpSpPr/>
              <p:nvPr/>
            </p:nvGrpSpPr>
            <p:grpSpPr>
              <a:xfrm>
                <a:off x="9189164" y="2032671"/>
                <a:ext cx="3186147" cy="2316391"/>
                <a:chOff x="4847509" y="2999140"/>
                <a:chExt cx="6372295" cy="4634653"/>
              </a:xfrm>
            </p:grpSpPr>
            <p:grpSp>
              <p:nvGrpSpPr>
                <p:cNvPr id="200" name="组合 53"/>
                <p:cNvGrpSpPr/>
                <p:nvPr/>
              </p:nvGrpSpPr>
              <p:grpSpPr>
                <a:xfrm>
                  <a:off x="4847510" y="2999142"/>
                  <a:ext cx="3186147" cy="2316391"/>
                  <a:chOff x="6362336" y="3067180"/>
                  <a:chExt cx="4600718" cy="3067146"/>
                </a:xfrm>
              </p:grpSpPr>
              <p:pic>
                <p:nvPicPr>
                  <p:cNvPr id="216" name="图片 215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217" name="图片 216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218" name="图片 217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4600753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219" name="图片 218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4600752"/>
                    <a:ext cx="2300359" cy="153357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1" name="组合 54"/>
                <p:cNvGrpSpPr/>
                <p:nvPr/>
              </p:nvGrpSpPr>
              <p:grpSpPr>
                <a:xfrm>
                  <a:off x="8033657" y="2999140"/>
                  <a:ext cx="3186147" cy="2316391"/>
                  <a:chOff x="6362336" y="3067180"/>
                  <a:chExt cx="4600718" cy="3067146"/>
                </a:xfrm>
              </p:grpSpPr>
              <p:pic>
                <p:nvPicPr>
                  <p:cNvPr id="212" name="图片 211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213" name="图片 212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214" name="图片 213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4600753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215" name="图片 214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4600752"/>
                    <a:ext cx="2300359" cy="153357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2" name="组合 55"/>
                <p:cNvGrpSpPr/>
                <p:nvPr/>
              </p:nvGrpSpPr>
              <p:grpSpPr>
                <a:xfrm>
                  <a:off x="4847509" y="5317402"/>
                  <a:ext cx="3186147" cy="2316391"/>
                  <a:chOff x="6362336" y="3067180"/>
                  <a:chExt cx="4600718" cy="3067146"/>
                </a:xfrm>
              </p:grpSpPr>
              <p:pic>
                <p:nvPicPr>
                  <p:cNvPr id="208" name="图片 207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209" name="图片 208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210" name="图片 209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4600753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211" name="图片 210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4600752"/>
                    <a:ext cx="2300359" cy="153357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3" name="组合 56"/>
                <p:cNvGrpSpPr/>
                <p:nvPr/>
              </p:nvGrpSpPr>
              <p:grpSpPr>
                <a:xfrm>
                  <a:off x="8033656" y="5317400"/>
                  <a:ext cx="3186147" cy="2316391"/>
                  <a:chOff x="6362336" y="3067180"/>
                  <a:chExt cx="4600718" cy="3067146"/>
                </a:xfrm>
              </p:grpSpPr>
              <p:pic>
                <p:nvPicPr>
                  <p:cNvPr id="204" name="图片 203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205" name="图片 204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206" name="图片 205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4600753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207" name="图片 206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4600752"/>
                    <a:ext cx="2300359" cy="1533573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58" name="组合 73"/>
              <p:cNvGrpSpPr/>
              <p:nvPr/>
            </p:nvGrpSpPr>
            <p:grpSpPr>
              <a:xfrm>
                <a:off x="6003017" y="4349062"/>
                <a:ext cx="3186147" cy="2316391"/>
                <a:chOff x="4847509" y="2999140"/>
                <a:chExt cx="6372295" cy="4634653"/>
              </a:xfrm>
            </p:grpSpPr>
            <p:grpSp>
              <p:nvGrpSpPr>
                <p:cNvPr id="180" name="组合 74"/>
                <p:cNvGrpSpPr/>
                <p:nvPr/>
              </p:nvGrpSpPr>
              <p:grpSpPr>
                <a:xfrm>
                  <a:off x="4847510" y="2999142"/>
                  <a:ext cx="3186147" cy="2316391"/>
                  <a:chOff x="6362336" y="3067180"/>
                  <a:chExt cx="4600718" cy="3067146"/>
                </a:xfrm>
              </p:grpSpPr>
              <p:pic>
                <p:nvPicPr>
                  <p:cNvPr id="196" name="图片 195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197" name="图片 196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198" name="图片 197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4600753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199" name="图片 198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4600752"/>
                    <a:ext cx="2300359" cy="153357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1" name="组合 75"/>
                <p:cNvGrpSpPr/>
                <p:nvPr/>
              </p:nvGrpSpPr>
              <p:grpSpPr>
                <a:xfrm>
                  <a:off x="8033657" y="2999140"/>
                  <a:ext cx="3186147" cy="2316391"/>
                  <a:chOff x="6362336" y="3067180"/>
                  <a:chExt cx="4600718" cy="3067146"/>
                </a:xfrm>
              </p:grpSpPr>
              <p:pic>
                <p:nvPicPr>
                  <p:cNvPr id="192" name="图片 191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193" name="图片 192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194" name="图片 193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4600753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195" name="图片 194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4600752"/>
                    <a:ext cx="2300359" cy="153357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2" name="组合 76"/>
                <p:cNvGrpSpPr/>
                <p:nvPr/>
              </p:nvGrpSpPr>
              <p:grpSpPr>
                <a:xfrm>
                  <a:off x="4847509" y="5317402"/>
                  <a:ext cx="3186147" cy="2316391"/>
                  <a:chOff x="6362336" y="3067180"/>
                  <a:chExt cx="4600718" cy="3067146"/>
                </a:xfrm>
              </p:grpSpPr>
              <p:pic>
                <p:nvPicPr>
                  <p:cNvPr id="188" name="图片 187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189" name="图片 188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190" name="图片 189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4600753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191" name="图片 190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4600752"/>
                    <a:ext cx="2300359" cy="153357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3" name="组合 77"/>
                <p:cNvGrpSpPr/>
                <p:nvPr/>
              </p:nvGrpSpPr>
              <p:grpSpPr>
                <a:xfrm>
                  <a:off x="8033656" y="5317400"/>
                  <a:ext cx="3186147" cy="2316391"/>
                  <a:chOff x="6362336" y="3067180"/>
                  <a:chExt cx="4600718" cy="3067146"/>
                </a:xfrm>
              </p:grpSpPr>
              <p:pic>
                <p:nvPicPr>
                  <p:cNvPr id="184" name="图片 183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185" name="图片 184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186" name="图片 185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4600753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187" name="图片 186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4600752"/>
                    <a:ext cx="2300359" cy="1533573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159" name="组合 94"/>
              <p:cNvGrpSpPr/>
              <p:nvPr/>
            </p:nvGrpSpPr>
            <p:grpSpPr>
              <a:xfrm>
                <a:off x="9189163" y="4348594"/>
                <a:ext cx="3186147" cy="2316391"/>
                <a:chOff x="4847509" y="2999140"/>
                <a:chExt cx="6372295" cy="4634653"/>
              </a:xfrm>
            </p:grpSpPr>
            <p:grpSp>
              <p:nvGrpSpPr>
                <p:cNvPr id="160" name="组合 95"/>
                <p:cNvGrpSpPr/>
                <p:nvPr/>
              </p:nvGrpSpPr>
              <p:grpSpPr>
                <a:xfrm>
                  <a:off x="4847510" y="2999142"/>
                  <a:ext cx="3186147" cy="2316391"/>
                  <a:chOff x="6362336" y="3067180"/>
                  <a:chExt cx="4600718" cy="3067146"/>
                </a:xfrm>
              </p:grpSpPr>
              <p:pic>
                <p:nvPicPr>
                  <p:cNvPr id="176" name="图片 175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177" name="图片 176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178" name="图片 177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4600753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179" name="图片 178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4600752"/>
                    <a:ext cx="2300359" cy="153357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1" name="组合 96"/>
                <p:cNvGrpSpPr/>
                <p:nvPr/>
              </p:nvGrpSpPr>
              <p:grpSpPr>
                <a:xfrm>
                  <a:off x="8033657" y="2999140"/>
                  <a:ext cx="3186147" cy="2316391"/>
                  <a:chOff x="6362336" y="3067180"/>
                  <a:chExt cx="4600718" cy="3067146"/>
                </a:xfrm>
              </p:grpSpPr>
              <p:pic>
                <p:nvPicPr>
                  <p:cNvPr id="172" name="图片 171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173" name="图片 172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174" name="图片 173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4600753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175" name="图片 174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4600752"/>
                    <a:ext cx="2300359" cy="153357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2" name="组合 97"/>
                <p:cNvGrpSpPr/>
                <p:nvPr/>
              </p:nvGrpSpPr>
              <p:grpSpPr>
                <a:xfrm>
                  <a:off x="4847509" y="5317402"/>
                  <a:ext cx="3186147" cy="2316391"/>
                  <a:chOff x="6362336" y="3067180"/>
                  <a:chExt cx="4600718" cy="3067146"/>
                </a:xfrm>
              </p:grpSpPr>
              <p:pic>
                <p:nvPicPr>
                  <p:cNvPr id="168" name="图片 167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169" name="图片 168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170" name="图片 169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4600753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171" name="图片 170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4600752"/>
                    <a:ext cx="2300359" cy="153357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3" name="组合 98"/>
                <p:cNvGrpSpPr/>
                <p:nvPr/>
              </p:nvGrpSpPr>
              <p:grpSpPr>
                <a:xfrm>
                  <a:off x="8033656" y="5317400"/>
                  <a:ext cx="3186147" cy="2316391"/>
                  <a:chOff x="6362336" y="3067180"/>
                  <a:chExt cx="4600718" cy="3067146"/>
                </a:xfrm>
              </p:grpSpPr>
              <p:pic>
                <p:nvPicPr>
                  <p:cNvPr id="164" name="图片 163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165" name="图片 164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3067180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166" name="图片 165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62336" y="4600753"/>
                    <a:ext cx="2300359" cy="1533573"/>
                  </a:xfrm>
                  <a:prstGeom prst="rect">
                    <a:avLst/>
                  </a:prstGeom>
                </p:spPr>
              </p:pic>
              <p:pic>
                <p:nvPicPr>
                  <p:cNvPr id="167" name="图片 166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2695" y="4600752"/>
                    <a:ext cx="2300359" cy="1533573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266" name="组 265"/>
          <p:cNvGrpSpPr/>
          <p:nvPr/>
        </p:nvGrpSpPr>
        <p:grpSpPr>
          <a:xfrm>
            <a:off x="1848756" y="1843602"/>
            <a:ext cx="1625530" cy="1127020"/>
            <a:chOff x="2465008" y="2401691"/>
            <a:chExt cx="2167373" cy="1502693"/>
          </a:xfrm>
        </p:grpSpPr>
        <p:pic>
          <p:nvPicPr>
            <p:cNvPr id="255" name="图片 254" descr="stadium_2015年5月7日 下午4.28.3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0784" y="2404774"/>
              <a:ext cx="2161597" cy="1486098"/>
            </a:xfrm>
            <a:prstGeom prst="rect">
              <a:avLst/>
            </a:prstGeom>
          </p:spPr>
        </p:pic>
        <p:grpSp>
          <p:nvGrpSpPr>
            <p:cNvPr id="242" name="组合 122"/>
            <p:cNvGrpSpPr/>
            <p:nvPr/>
          </p:nvGrpSpPr>
          <p:grpSpPr>
            <a:xfrm>
              <a:off x="2465008" y="2401691"/>
              <a:ext cx="2166409" cy="1502693"/>
              <a:chOff x="9217347" y="1577956"/>
              <a:chExt cx="1593073" cy="1157728"/>
            </a:xfrm>
          </p:grpSpPr>
          <p:pic>
            <p:nvPicPr>
              <p:cNvPr id="243" name="图片 242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17347" y="1577956"/>
                <a:ext cx="796537" cy="578864"/>
              </a:xfrm>
              <a:prstGeom prst="rect">
                <a:avLst/>
              </a:prstGeom>
            </p:spPr>
          </p:pic>
          <p:pic>
            <p:nvPicPr>
              <p:cNvPr id="244" name="图片 243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13883" y="1577956"/>
                <a:ext cx="796537" cy="578864"/>
              </a:xfrm>
              <a:prstGeom prst="rect">
                <a:avLst/>
              </a:prstGeom>
            </p:spPr>
          </p:pic>
          <p:pic>
            <p:nvPicPr>
              <p:cNvPr id="245" name="图片 244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17348" y="2156820"/>
                <a:ext cx="796538" cy="578864"/>
              </a:xfrm>
              <a:prstGeom prst="rect">
                <a:avLst/>
              </a:prstGeom>
            </p:spPr>
          </p:pic>
          <p:pic>
            <p:nvPicPr>
              <p:cNvPr id="246" name="图片 245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13883" y="2156820"/>
                <a:ext cx="796537" cy="578864"/>
              </a:xfrm>
              <a:prstGeom prst="rect">
                <a:avLst/>
              </a:prstGeom>
            </p:spPr>
          </p:pic>
        </p:grpSp>
      </p:grpSp>
      <p:sp>
        <p:nvSpPr>
          <p:cNvPr id="247" name="文本框 246"/>
          <p:cNvSpPr txBox="1"/>
          <p:nvPr/>
        </p:nvSpPr>
        <p:spPr>
          <a:xfrm>
            <a:off x="954314" y="4598887"/>
            <a:ext cx="2696892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kumimoji="1" lang="en-US" altLang="zh-CN" dirty="0"/>
              <a:t>Not spatial complementary</a:t>
            </a:r>
            <a:endParaRPr kumimoji="1" lang="zh-CN" altLang="en-US" dirty="0"/>
          </a:p>
        </p:txBody>
      </p:sp>
      <p:sp>
        <p:nvSpPr>
          <p:cNvPr id="248" name="文本框 247"/>
          <p:cNvSpPr txBox="1"/>
          <p:nvPr/>
        </p:nvSpPr>
        <p:spPr>
          <a:xfrm>
            <a:off x="4574505" y="4520253"/>
            <a:ext cx="4245130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kumimoji="1" lang="en-US" altLang="zh-CN" dirty="0"/>
              <a:t>Spatial complementary</a:t>
            </a:r>
          </a:p>
          <a:p>
            <a:pPr algn="ctr"/>
            <a:r>
              <a:rPr kumimoji="1" lang="en-US" altLang="zh-CN" dirty="0"/>
              <a:t>(average D=0 both spatially and temporally)</a:t>
            </a:r>
            <a:endParaRPr kumimoji="1" lang="zh-CN" altLang="en-US" dirty="0"/>
          </a:p>
        </p:txBody>
      </p:sp>
      <p:pic>
        <p:nvPicPr>
          <p:cNvPr id="259" name="图片 2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8524" y="3317015"/>
            <a:ext cx="1783407" cy="1234667"/>
          </a:xfrm>
          <a:prstGeom prst="rect">
            <a:avLst/>
          </a:prstGeom>
        </p:spPr>
      </p:pic>
      <p:pic>
        <p:nvPicPr>
          <p:cNvPr id="261" name="图片 2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4327" y="3313325"/>
            <a:ext cx="1777351" cy="1230473"/>
          </a:xfrm>
          <a:prstGeom prst="rect">
            <a:avLst/>
          </a:prstGeom>
        </p:spPr>
      </p:pic>
      <p:pic>
        <p:nvPicPr>
          <p:cNvPr id="264" name="图片 26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4287" y="3313472"/>
            <a:ext cx="1768692" cy="1224479"/>
          </a:xfrm>
          <a:prstGeom prst="rect">
            <a:avLst/>
          </a:prstGeom>
        </p:spPr>
      </p:pic>
      <p:pic>
        <p:nvPicPr>
          <p:cNvPr id="265" name="图片 26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974" y="3317015"/>
            <a:ext cx="1744505" cy="120773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74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/>
      <p:bldP spid="2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Digital Display: Primary Info</a:t>
            </a:r>
            <a:r>
              <a:rPr lang="zh-CN" altLang="en-US" dirty="0" smtClean="0"/>
              <a:t> </a:t>
            </a:r>
            <a:r>
              <a:rPr lang="en-US" altLang="zh-CN" dirty="0" smtClean="0"/>
              <a:t>Source to human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300" y="2921000"/>
            <a:ext cx="8229600" cy="21336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zh-CN" sz="2400" dirty="0" smtClean="0"/>
              <a:t>Browsing Ad</a:t>
            </a:r>
          </a:p>
          <a:p>
            <a:pPr>
              <a:lnSpc>
                <a:spcPct val="80000"/>
              </a:lnSpc>
            </a:pPr>
            <a:r>
              <a:rPr lang="en-US" altLang="zh-CN" sz="2400" dirty="0" smtClean="0"/>
              <a:t>Watching  movies</a:t>
            </a:r>
          </a:p>
          <a:p>
            <a:pPr>
              <a:lnSpc>
                <a:spcPct val="80000"/>
              </a:lnSpc>
            </a:pPr>
            <a:r>
              <a:rPr lang="en-US" altLang="zh-CN" sz="2400" dirty="0" smtClean="0"/>
              <a:t>Watch football games</a:t>
            </a:r>
          </a:p>
          <a:p>
            <a:pPr>
              <a:lnSpc>
                <a:spcPct val="80000"/>
              </a:lnSpc>
            </a:pPr>
            <a:r>
              <a:rPr lang="en-US" altLang="zh-CN" sz="2400" dirty="0" smtClean="0"/>
              <a:t>Read articles,</a:t>
            </a:r>
          </a:p>
          <a:p>
            <a:pPr>
              <a:lnSpc>
                <a:spcPct val="80000"/>
              </a:lnSpc>
            </a:pPr>
            <a:r>
              <a:rPr lang="en-US" altLang="zh-CN" sz="2400" dirty="0" smtClean="0"/>
              <a:t>Play games</a:t>
            </a:r>
            <a:endParaRPr lang="en-US" altLang="zh-CN" sz="2400" dirty="0"/>
          </a:p>
          <a:p>
            <a:pPr>
              <a:lnSpc>
                <a:spcPct val="80000"/>
              </a:lnSpc>
            </a:pPr>
            <a:r>
              <a:rPr lang="en-US" altLang="zh-CN" sz="2400" dirty="0" smtClean="0"/>
              <a:t>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7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71" y="861081"/>
            <a:ext cx="2746557" cy="2059919"/>
          </a:xfrm>
          <a:prstGeom prst="rect">
            <a:avLst/>
          </a:prstGeom>
        </p:spPr>
      </p:pic>
      <p:pic>
        <p:nvPicPr>
          <p:cNvPr id="8" name="Picture 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021474" y="861081"/>
            <a:ext cx="2743200" cy="2057400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900" y="2975289"/>
            <a:ext cx="2679700" cy="19492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5" r="1932"/>
          <a:stretch/>
        </p:blipFill>
        <p:spPr>
          <a:xfrm>
            <a:off x="5954230" y="873780"/>
            <a:ext cx="3017520" cy="20294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5013" y="2975290"/>
            <a:ext cx="2636737" cy="18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7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(Here’s a video to show STCF)</a:t>
            </a:r>
            <a:endParaRPr kumimoji="1" lang="zh-CN" altLang="en-US" dirty="0"/>
          </a:p>
        </p:txBody>
      </p:sp>
      <p:pic>
        <p:nvPicPr>
          <p:cNvPr id="3" name="new-inframe-complementra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0448" y="1369219"/>
            <a:ext cx="5801915" cy="3263504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Time-variant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</a:t>
            </a:r>
            <a:r>
              <a:rPr lang="zh-CN" altLang="en-US" dirty="0" smtClean="0"/>
              <a:t> </a:t>
            </a:r>
            <a:r>
              <a:rPr lang="en-US" altLang="zh-CN" dirty="0" smtClean="0"/>
              <a:t>Frames</a:t>
            </a:r>
            <a:r>
              <a:rPr lang="zh-CN" altLang="en-US" dirty="0" smtClean="0"/>
              <a:t> </a:t>
            </a:r>
            <a:endParaRPr lang="zh-CN" altLang="en-US" dirty="0"/>
          </a:p>
        </p:txBody>
      </p:sp>
      <p:sp>
        <p:nvSpPr>
          <p:cNvPr id="11" name="内容占位符 10"/>
          <p:cNvSpPr>
            <a:spLocks noGrp="1"/>
          </p:cNvSpPr>
          <p:nvPr>
            <p:ph idx="1"/>
          </p:nvPr>
        </p:nvSpPr>
        <p:spPr>
          <a:xfrm>
            <a:off x="657779" y="1385980"/>
            <a:ext cx="7886700" cy="3263504"/>
          </a:xfrm>
        </p:spPr>
        <p:txBody>
          <a:bodyPr/>
          <a:lstStyle/>
          <a:p>
            <a:r>
              <a:rPr lang="en-US" altLang="zh-CN" dirty="0" smtClean="0"/>
              <a:t>Introduce time-variant amplitudes to encode data? </a:t>
            </a:r>
            <a:r>
              <a:rPr lang="en-US" altLang="zh-CN" b="1" dirty="0" smtClean="0"/>
              <a:t>Flickers</a:t>
            </a:r>
            <a:r>
              <a:rPr lang="en-US" altLang="zh-CN" dirty="0" smtClean="0"/>
              <a:t>!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Smoothing Transitional Frames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pPr lvl="1"/>
            <a:r>
              <a:rPr lang="en-US" altLang="zh-CN" sz="2100" dirty="0"/>
              <a:t>Half the raised Cosine waveform</a:t>
            </a:r>
            <a:endParaRPr lang="zh-CN" altLang="en-US" sz="21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043" y="2709986"/>
            <a:ext cx="3138212" cy="13719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1265" y="2793932"/>
            <a:ext cx="2702203" cy="80172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084917" y="4051151"/>
            <a:ext cx="4497916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dirty="0"/>
              <a:t>Simulation using an electronic low-pass filter</a:t>
            </a:r>
            <a:endParaRPr lang="zh-CN" altLang="en-US" dirty="0"/>
          </a:p>
        </p:txBody>
      </p:sp>
      <p:sp>
        <p:nvSpPr>
          <p:cNvPr id="36" name="矩形 35"/>
          <p:cNvSpPr/>
          <p:nvPr/>
        </p:nvSpPr>
        <p:spPr>
          <a:xfrm>
            <a:off x="1355690" y="2584853"/>
            <a:ext cx="6085703" cy="18821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2553399" y="3737075"/>
            <a:ext cx="2177876" cy="3924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2100" dirty="0">
                <a:solidFill>
                  <a:srgbClr val="FF0000"/>
                </a:solidFill>
              </a:rPr>
              <a:t>Spectrum leakage!</a:t>
            </a:r>
            <a:endParaRPr lang="zh-CN" altLang="en-US" sz="2100" dirty="0">
              <a:solidFill>
                <a:srgbClr val="FF0000"/>
              </a:solidFill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 flipV="1">
            <a:off x="3291284" y="3194794"/>
            <a:ext cx="124502" cy="61536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线连接符 3"/>
          <p:cNvCxnSpPr/>
          <p:nvPr/>
        </p:nvCxnSpPr>
        <p:spPr>
          <a:xfrm>
            <a:off x="1688323" y="2792112"/>
            <a:ext cx="0" cy="808144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1634825" y="2522640"/>
            <a:ext cx="56544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kumimoji="1" lang="en-US" altLang="zh-CN" dirty="0"/>
              <a:t>D</a:t>
            </a:r>
            <a:r>
              <a:rPr kumimoji="1" lang="en-US" altLang="zh-CN" dirty="0" smtClean="0"/>
              <a:t>i</a:t>
            </a:r>
            <a:r>
              <a:rPr kumimoji="1" lang="en-US" altLang="zh-CN" dirty="0"/>
              <a:t>=1</a:t>
            </a:r>
            <a:endParaRPr kumimoji="1"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2929743" y="2524314"/>
            <a:ext cx="86807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kumimoji="1" lang="en-US" altLang="zh-CN" dirty="0"/>
              <a:t>D</a:t>
            </a:r>
            <a:r>
              <a:rPr kumimoji="1" lang="en-US" altLang="zh-CN" dirty="0" smtClean="0"/>
              <a:t>i+1</a:t>
            </a:r>
            <a:r>
              <a:rPr kumimoji="1" lang="en-US" altLang="zh-CN" dirty="0"/>
              <a:t>=-1</a:t>
            </a:r>
            <a:endParaRPr kumimoji="1" lang="zh-CN" altLang="en-US" dirty="0"/>
          </a:p>
        </p:txBody>
      </p:sp>
      <p:sp>
        <p:nvSpPr>
          <p:cNvPr id="8" name="圆角矩形标注 7"/>
          <p:cNvSpPr/>
          <p:nvPr/>
        </p:nvSpPr>
        <p:spPr>
          <a:xfrm>
            <a:off x="7547794" y="3271060"/>
            <a:ext cx="1250791" cy="875489"/>
          </a:xfrm>
          <a:prstGeom prst="wedgeRoundRectCallout">
            <a:avLst>
              <a:gd name="adj1" fmla="val -91602"/>
              <a:gd name="adj2" fmla="val -1978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l-GR" altLang="zh-CN" dirty="0" smtClean="0"/>
              <a:t>τ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number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transitional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frames</a:t>
            </a:r>
            <a:r>
              <a:rPr lang="zh-CN" altLang="en-US" dirty="0" smtClean="0"/>
              <a:t>  </a:t>
            </a:r>
            <a:endParaRPr kumimoji="1" lang="zh-CN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11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InFrame</a:t>
            </a:r>
            <a:r>
              <a:rPr lang="en-US" altLang="zh-CN" dirty="0" smtClean="0"/>
              <a:t>++</a:t>
            </a:r>
            <a:r>
              <a:rPr lang="zh-CN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Dual</a:t>
            </a:r>
            <a:r>
              <a:rPr lang="zh-CN" altLang="en-US" dirty="0" smtClean="0"/>
              <a:t> </a:t>
            </a:r>
            <a:r>
              <a:rPr lang="en-US" altLang="zh-CN" dirty="0"/>
              <a:t>M</a:t>
            </a:r>
            <a:r>
              <a:rPr lang="en-US" altLang="zh-CN" dirty="0" smtClean="0"/>
              <a:t>ode</a:t>
            </a:r>
            <a:r>
              <a:rPr lang="zh-CN" altLang="en-US" dirty="0" smtClean="0"/>
              <a:t> </a:t>
            </a:r>
            <a:r>
              <a:rPr lang="en-US" altLang="zh-CN" dirty="0"/>
              <a:t>C</a:t>
            </a:r>
            <a:r>
              <a:rPr lang="en-US" altLang="zh-CN" dirty="0" smtClean="0"/>
              <a:t>ommunication</a:t>
            </a:r>
            <a:endParaRPr lang="zh-CN" altLang="en-US" dirty="0"/>
          </a:p>
        </p:txBody>
      </p:sp>
      <p:cxnSp>
        <p:nvCxnSpPr>
          <p:cNvPr id="6" name="直线箭头连接符 5"/>
          <p:cNvCxnSpPr/>
          <p:nvPr/>
        </p:nvCxnSpPr>
        <p:spPr>
          <a:xfrm flipV="1">
            <a:off x="2614082" y="2582334"/>
            <a:ext cx="3810000" cy="179916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8641" y="2275025"/>
            <a:ext cx="1150628" cy="570397"/>
          </a:xfrm>
          <a:prstGeom prst="rect">
            <a:avLst/>
          </a:prstGeom>
        </p:spPr>
      </p:pic>
      <p:cxnSp>
        <p:nvCxnSpPr>
          <p:cNvPr id="11" name="直线箭头连接符 10"/>
          <p:cNvCxnSpPr/>
          <p:nvPr/>
        </p:nvCxnSpPr>
        <p:spPr>
          <a:xfrm>
            <a:off x="2624666" y="3153834"/>
            <a:ext cx="3799416" cy="306917"/>
          </a:xfrm>
          <a:prstGeom prst="straightConnector1">
            <a:avLst/>
          </a:prstGeom>
          <a:ln w="76200" cmpd="sng">
            <a:solidFill>
              <a:srgbClr val="1B9A9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2489972" y="1152367"/>
            <a:ext cx="4503783" cy="108491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kumimoji="1" lang="en-US" altLang="zh-CN" sz="2400" b="1" dirty="0"/>
              <a:t>Screen-eye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(primary)</a:t>
            </a:r>
            <a:r>
              <a:rPr kumimoji="1" lang="zh-CN" altLang="zh-CN" dirty="0"/>
              <a:t>:</a:t>
            </a:r>
            <a:endParaRPr kumimoji="1" lang="en-US" altLang="zh-CN" dirty="0"/>
          </a:p>
          <a:p>
            <a:pPr algn="ctr"/>
            <a:r>
              <a:rPr kumimoji="1" lang="en-US" altLang="zh-CN" sz="2100" b="1" dirty="0"/>
              <a:t>Goal:</a:t>
            </a:r>
            <a:r>
              <a:rPr kumimoji="1" lang="zh-CN" altLang="en-US" sz="2100" b="1" dirty="0"/>
              <a:t> </a:t>
            </a:r>
            <a:r>
              <a:rPr kumimoji="1" lang="en-US" altLang="zh-CN" sz="2100" b="1" dirty="0"/>
              <a:t>Intact</a:t>
            </a:r>
            <a:r>
              <a:rPr kumimoji="1" lang="zh-CN" altLang="en-US" sz="2100" b="1" dirty="0"/>
              <a:t> </a:t>
            </a:r>
            <a:r>
              <a:rPr kumimoji="1" lang="en-US" altLang="zh-CN" sz="2100" b="1" dirty="0"/>
              <a:t>human</a:t>
            </a:r>
            <a:r>
              <a:rPr kumimoji="1" lang="zh-CN" altLang="en-US" sz="2100" b="1" dirty="0"/>
              <a:t> </a:t>
            </a:r>
            <a:r>
              <a:rPr kumimoji="1" lang="en-US" altLang="zh-CN" sz="2100" b="1" dirty="0"/>
              <a:t>viewing</a:t>
            </a:r>
            <a:r>
              <a:rPr kumimoji="1" lang="zh-CN" altLang="en-US" sz="2100" b="1" dirty="0"/>
              <a:t> </a:t>
            </a:r>
            <a:r>
              <a:rPr kumimoji="1" lang="en-US" altLang="zh-CN" sz="2100" b="1" dirty="0"/>
              <a:t>experience</a:t>
            </a:r>
            <a:endParaRPr kumimoji="1" lang="en-US" altLang="zh-CN" sz="2100" dirty="0"/>
          </a:p>
          <a:p>
            <a:pPr algn="ctr"/>
            <a:r>
              <a:rPr kumimoji="1" lang="en-US" altLang="zh-CN" sz="2100" dirty="0"/>
              <a:t>Impairment-free,</a:t>
            </a:r>
            <a:r>
              <a:rPr kumimoji="1" lang="zh-CN" altLang="en-US" sz="2100" dirty="0"/>
              <a:t> </a:t>
            </a:r>
            <a:r>
              <a:rPr kumimoji="1" lang="en-US" altLang="zh-CN" sz="2100" dirty="0"/>
              <a:t>interference-free</a:t>
            </a:r>
            <a:endParaRPr kumimoji="1" lang="zh-CN" altLang="en-US" sz="2100" dirty="0"/>
          </a:p>
        </p:txBody>
      </p:sp>
      <p:sp>
        <p:nvSpPr>
          <p:cNvPr id="19" name="文本框 18"/>
          <p:cNvSpPr txBox="1"/>
          <p:nvPr/>
        </p:nvSpPr>
        <p:spPr>
          <a:xfrm>
            <a:off x="1973604" y="3838264"/>
            <a:ext cx="5427940" cy="108491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kumimoji="1" lang="en-US" altLang="zh-CN" sz="2400" b="1" dirty="0"/>
              <a:t>Screen-camera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(secondary):</a:t>
            </a:r>
            <a:endParaRPr kumimoji="1" lang="en-US" altLang="zh-CN" dirty="0"/>
          </a:p>
          <a:p>
            <a:pPr algn="ctr"/>
            <a:r>
              <a:rPr kumimoji="1" lang="en-US" altLang="zh-CN" sz="2100" b="1" dirty="0"/>
              <a:t>Goal:</a:t>
            </a:r>
            <a:r>
              <a:rPr kumimoji="1" lang="zh-CN" altLang="en-US" sz="2100" b="1" dirty="0"/>
              <a:t> </a:t>
            </a:r>
            <a:r>
              <a:rPr kumimoji="1" lang="en-US" altLang="zh-CN" sz="2100" b="1" dirty="0"/>
              <a:t>High</a:t>
            </a:r>
            <a:r>
              <a:rPr kumimoji="1" lang="zh-CN" altLang="en-US" sz="2100" b="1" dirty="0"/>
              <a:t> </a:t>
            </a:r>
            <a:r>
              <a:rPr kumimoji="1" lang="en-US" altLang="zh-CN" sz="2100" b="1" dirty="0"/>
              <a:t>throughput</a:t>
            </a:r>
            <a:r>
              <a:rPr kumimoji="1" lang="zh-CN" altLang="en-US" sz="2100" b="1" dirty="0"/>
              <a:t> </a:t>
            </a:r>
            <a:r>
              <a:rPr kumimoji="1" lang="en-US" altLang="zh-CN" sz="2100" b="1" dirty="0"/>
              <a:t>and</a:t>
            </a:r>
            <a:r>
              <a:rPr kumimoji="1" lang="zh-CN" altLang="en-US" sz="2100" b="1" dirty="0"/>
              <a:t> </a:t>
            </a:r>
            <a:r>
              <a:rPr kumimoji="1" lang="en-US" altLang="zh-CN" sz="2100" b="1" dirty="0"/>
              <a:t>moderate</a:t>
            </a:r>
            <a:r>
              <a:rPr kumimoji="1" lang="zh-CN" altLang="en-US" sz="2100" b="1" dirty="0"/>
              <a:t> </a:t>
            </a:r>
            <a:r>
              <a:rPr kumimoji="1" lang="en-US" altLang="zh-CN" sz="2100" b="1" dirty="0"/>
              <a:t>error</a:t>
            </a:r>
            <a:r>
              <a:rPr kumimoji="1" lang="zh-CN" altLang="en-US" sz="2100" b="1" dirty="0"/>
              <a:t> </a:t>
            </a:r>
            <a:r>
              <a:rPr kumimoji="1" lang="en-US" altLang="zh-CN" sz="2100" b="1" dirty="0"/>
              <a:t>rate</a:t>
            </a:r>
            <a:endParaRPr kumimoji="1" lang="en-US" altLang="zh-CN" sz="2100" dirty="0"/>
          </a:p>
          <a:p>
            <a:pPr algn="ctr"/>
            <a:r>
              <a:rPr kumimoji="1" lang="en-US" altLang="zh-CN" sz="2100" dirty="0"/>
              <a:t>Detectable</a:t>
            </a:r>
            <a:r>
              <a:rPr kumimoji="1" lang="zh-CN" altLang="en-US" sz="2100" dirty="0"/>
              <a:t> </a:t>
            </a:r>
            <a:r>
              <a:rPr kumimoji="1" lang="en-US" altLang="zh-CN" sz="2100" dirty="0"/>
              <a:t>patterns,</a:t>
            </a:r>
            <a:r>
              <a:rPr kumimoji="1" lang="zh-CN" altLang="en-US" sz="2100" dirty="0"/>
              <a:t> </a:t>
            </a:r>
            <a:r>
              <a:rPr kumimoji="1" lang="en-US" altLang="zh-CN" sz="2100" dirty="0"/>
              <a:t>high</a:t>
            </a:r>
            <a:r>
              <a:rPr kumimoji="1" lang="zh-CN" altLang="en-US" sz="2100" dirty="0"/>
              <a:t> </a:t>
            </a:r>
            <a:r>
              <a:rPr kumimoji="1" lang="en-US" altLang="zh-CN" sz="2100" dirty="0"/>
              <a:t>SNR</a:t>
            </a:r>
            <a:endParaRPr kumimoji="1" lang="zh-CN" altLang="en-US" sz="21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018" y="3001236"/>
            <a:ext cx="971550" cy="7949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074333" y="3844491"/>
            <a:ext cx="5217584" cy="1084913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en-US" altLang="zh-CN" sz="2400" b="1" dirty="0"/>
              <a:t>Screen-camera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(secondary):</a:t>
            </a:r>
            <a:endParaRPr lang="en-US" altLang="zh-CN" sz="2400" b="1" dirty="0"/>
          </a:p>
          <a:p>
            <a:pPr algn="ctr"/>
            <a:r>
              <a:rPr lang="en-US" altLang="zh-CN" sz="2100" b="1" dirty="0">
                <a:solidFill>
                  <a:srgbClr val="1B9A96"/>
                </a:solidFill>
              </a:rPr>
              <a:t>Challenge 2: How to improve the throughput and reliability?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873" y="2079627"/>
            <a:ext cx="1809750" cy="180975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075110" y="1150251"/>
            <a:ext cx="5216810" cy="108491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80000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en-US" altLang="zh-CN" sz="2400" b="1" dirty="0"/>
              <a:t>Screen-eye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(primary)</a:t>
            </a:r>
            <a:r>
              <a:rPr kumimoji="1" lang="zh-CN" altLang="zh-CN" dirty="0"/>
              <a:t>:</a:t>
            </a:r>
            <a:endParaRPr kumimoji="1" lang="en-US" altLang="zh-CN" sz="2100" b="1" dirty="0"/>
          </a:p>
          <a:p>
            <a:pPr algn="ctr"/>
            <a:r>
              <a:rPr kumimoji="1" lang="en-US" altLang="zh-CN" sz="2100" b="1" dirty="0">
                <a:solidFill>
                  <a:srgbClr val="FF0000"/>
                </a:solidFill>
              </a:rPr>
              <a:t>Challenge 1: </a:t>
            </a:r>
            <a:r>
              <a:rPr lang="en-US" altLang="zh-CN" sz="2100" b="1" dirty="0">
                <a:solidFill>
                  <a:srgbClr val="FF0000"/>
                </a:solidFill>
              </a:rPr>
              <a:t>How to</a:t>
            </a:r>
            <a:r>
              <a:rPr lang="zh-CN" altLang="en-US" sz="2100" b="1" dirty="0">
                <a:solidFill>
                  <a:srgbClr val="FF0000"/>
                </a:solidFill>
              </a:rPr>
              <a:t> </a:t>
            </a:r>
            <a:r>
              <a:rPr lang="en-US" altLang="zh-CN" sz="2100" b="1" dirty="0">
                <a:solidFill>
                  <a:srgbClr val="FF0000"/>
                </a:solidFill>
              </a:rPr>
              <a:t>Embed</a:t>
            </a:r>
            <a:r>
              <a:rPr lang="zh-CN" altLang="en-US" sz="2100" b="1" dirty="0">
                <a:solidFill>
                  <a:srgbClr val="FF0000"/>
                </a:solidFill>
              </a:rPr>
              <a:t> </a:t>
            </a:r>
            <a:r>
              <a:rPr lang="en-US" altLang="zh-CN" sz="2100" b="1" dirty="0">
                <a:solidFill>
                  <a:srgbClr val="FF0000"/>
                </a:solidFill>
              </a:rPr>
              <a:t>data</a:t>
            </a:r>
            <a:r>
              <a:rPr lang="zh-CN" altLang="en-US" sz="2100" b="1" dirty="0">
                <a:solidFill>
                  <a:srgbClr val="FF0000"/>
                </a:solidFill>
              </a:rPr>
              <a:t> </a:t>
            </a:r>
            <a:r>
              <a:rPr lang="en-US" altLang="zh-CN" sz="2100" b="1" dirty="0">
                <a:solidFill>
                  <a:srgbClr val="FF0000"/>
                </a:solidFill>
              </a:rPr>
              <a:t>without</a:t>
            </a:r>
            <a:r>
              <a:rPr lang="zh-CN" altLang="en-US" sz="2100" b="1" dirty="0">
                <a:solidFill>
                  <a:srgbClr val="FF0000"/>
                </a:solidFill>
              </a:rPr>
              <a:t> </a:t>
            </a:r>
            <a:r>
              <a:rPr lang="en-US" altLang="zh-CN" sz="2100" b="1" dirty="0">
                <a:solidFill>
                  <a:srgbClr val="FF0000"/>
                </a:solidFill>
              </a:rPr>
              <a:t>impairing</a:t>
            </a:r>
            <a:r>
              <a:rPr lang="zh-CN" altLang="en-US" sz="2100" b="1" dirty="0">
                <a:solidFill>
                  <a:srgbClr val="FF0000"/>
                </a:solidFill>
              </a:rPr>
              <a:t> </a:t>
            </a:r>
            <a:r>
              <a:rPr lang="en-US" altLang="zh-CN" sz="2100" b="1" dirty="0">
                <a:solidFill>
                  <a:srgbClr val="FF0000"/>
                </a:solidFill>
              </a:rPr>
              <a:t>viewing?</a:t>
            </a:r>
            <a:r>
              <a:rPr kumimoji="1" lang="en-US" altLang="zh-CN" sz="2100" b="1" dirty="0">
                <a:solidFill>
                  <a:srgbClr val="FF0000"/>
                </a:solidFill>
              </a:rPr>
              <a:t> </a:t>
            </a:r>
            <a:endParaRPr kumimoji="1" lang="zh-CN" altLang="en-US" sz="21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83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074333" y="3844491"/>
            <a:ext cx="5217584" cy="1084913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en-US" altLang="zh-CN" sz="2400" b="1" dirty="0"/>
              <a:t>Screen-camera</a:t>
            </a:r>
            <a:r>
              <a:rPr kumimoji="1" lang="zh-CN" altLang="en-US" sz="2400" b="1" dirty="0"/>
              <a:t> </a:t>
            </a:r>
            <a:r>
              <a:rPr kumimoji="1" lang="en-US" altLang="zh-CN" sz="2400" b="1" dirty="0"/>
              <a:t>(secondary):</a:t>
            </a:r>
            <a:endParaRPr lang="en-US" altLang="zh-CN" sz="2400" b="1" dirty="0"/>
          </a:p>
          <a:p>
            <a:pPr algn="ctr"/>
            <a:r>
              <a:rPr lang="en-US" altLang="zh-CN" sz="2100" b="1" dirty="0">
                <a:solidFill>
                  <a:srgbClr val="1B9A96"/>
                </a:solidFill>
              </a:rPr>
              <a:t>Challenge 2: How to improve the throughput and reliability?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86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How to encode and decode the pattern?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/>
              <a:t>Challenge: difference from traditional VLC approaches</a:t>
            </a:r>
          </a:p>
          <a:p>
            <a:pPr lvl="1"/>
            <a:r>
              <a:rPr lang="en-US" altLang="zh-CN" sz="2100" dirty="0"/>
              <a:t>Primary video as interference, </a:t>
            </a:r>
            <a:r>
              <a:rPr lang="en-US" altLang="zh-CN" sz="2100" b="1" dirty="0">
                <a:solidFill>
                  <a:srgbClr val="FF0000"/>
                </a:solidFill>
              </a:rPr>
              <a:t>SNR is too low</a:t>
            </a:r>
            <a:r>
              <a:rPr lang="en-US" altLang="zh-CN" sz="2100" dirty="0"/>
              <a:t>!</a:t>
            </a:r>
          </a:p>
          <a:p>
            <a:endParaRPr lang="zh-CN" altLang="en-US" dirty="0"/>
          </a:p>
        </p:txBody>
      </p:sp>
      <p:sp>
        <p:nvSpPr>
          <p:cNvPr id="57" name="文本框 56"/>
          <p:cNvSpPr txBox="1"/>
          <p:nvPr/>
        </p:nvSpPr>
        <p:spPr>
          <a:xfrm>
            <a:off x="600846" y="3650118"/>
            <a:ext cx="1728854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altLang="zh-CN" dirty="0"/>
              <a:t>What we encode</a:t>
            </a:r>
            <a:endParaRPr lang="zh-CN" altLang="en-US" dirty="0"/>
          </a:p>
        </p:txBody>
      </p:sp>
      <p:sp>
        <p:nvSpPr>
          <p:cNvPr id="58" name="文本框 57"/>
          <p:cNvSpPr txBox="1"/>
          <p:nvPr/>
        </p:nvSpPr>
        <p:spPr>
          <a:xfrm>
            <a:off x="2622676" y="3652174"/>
            <a:ext cx="176063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altLang="zh-CN" dirty="0"/>
              <a:t>What we capture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8000"/>
                    </a14:imgEffect>
                    <a14:imgEffect>
                      <a14:brightnessContrast contras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6665" y="2297931"/>
            <a:ext cx="1356266" cy="138016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5898553" y="3685415"/>
            <a:ext cx="2491683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dirty="0"/>
              <a:t>Traditional VLC approach</a:t>
            </a:r>
            <a:endParaRPr lang="zh-CN" altLang="en-US" dirty="0"/>
          </a:p>
        </p:txBody>
      </p:sp>
      <p:graphicFrame>
        <p:nvGraphicFramePr>
          <p:cNvPr id="3" name="图表 2"/>
          <p:cNvGraphicFramePr/>
          <p:nvPr>
            <p:extLst>
              <p:ext uri="{D42A27DB-BD31-4B8C-83A1-F6EECF244321}">
                <p14:modId xmlns:p14="http://schemas.microsoft.com/office/powerpoint/2010/main" val="4209239348"/>
              </p:ext>
            </p:extLst>
          </p:nvPr>
        </p:nvGraphicFramePr>
        <p:xfrm>
          <a:off x="4604300" y="4073257"/>
          <a:ext cx="4428234" cy="766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图表 5"/>
          <p:cNvGraphicFramePr/>
          <p:nvPr>
            <p:extLst>
              <p:ext uri="{D42A27DB-BD31-4B8C-83A1-F6EECF244321}">
                <p14:modId xmlns:p14="http://schemas.microsoft.com/office/powerpoint/2010/main" val="2978115524"/>
              </p:ext>
            </p:extLst>
          </p:nvPr>
        </p:nvGraphicFramePr>
        <p:xfrm>
          <a:off x="324265" y="4063125"/>
          <a:ext cx="4134371" cy="780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9" name="图片 58"/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3410" y="2254991"/>
            <a:ext cx="1951340" cy="135092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895360" y="1947575"/>
            <a:ext cx="1364192" cy="19584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54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6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CDMA-like </a:t>
            </a:r>
            <a:r>
              <a:rPr lang="en-US" altLang="zh-CN" dirty="0" smtClean="0"/>
              <a:t>Modulation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/>
              <a:t>Cell-Block-Segment-Frame structure</a:t>
            </a:r>
            <a:endParaRPr lang="en-US" altLang="zh-CN" sz="2100" dirty="0"/>
          </a:p>
          <a:p>
            <a:r>
              <a:rPr lang="en-US" altLang="zh-CN" sz="2400" dirty="0"/>
              <a:t>How a </a:t>
            </a:r>
            <a:r>
              <a:rPr lang="en-US" altLang="zh-CN" sz="2400" i="1" dirty="0"/>
              <a:t>Block</a:t>
            </a:r>
            <a:r>
              <a:rPr lang="en-US" altLang="zh-CN" sz="2400" dirty="0"/>
              <a:t> encodes data?</a:t>
            </a:r>
          </a:p>
          <a:p>
            <a:pPr lvl="1"/>
            <a:r>
              <a:rPr lang="en-US" altLang="zh-CN" sz="2100" dirty="0"/>
              <a:t>Code Division Multiple Access (CDMA)</a:t>
            </a:r>
          </a:p>
          <a:p>
            <a:pPr lvl="2"/>
            <a:endParaRPr lang="en-US" altLang="zh-CN" sz="18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7788" y="2583039"/>
            <a:ext cx="706916" cy="734408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655616" y="2583040"/>
            <a:ext cx="751652" cy="724274"/>
            <a:chOff x="5324475" y="3066302"/>
            <a:chExt cx="1543050" cy="149901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90"/>
            <a:stretch/>
          </p:blipFill>
          <p:spPr>
            <a:xfrm flipH="1">
              <a:off x="5324475" y="3066302"/>
              <a:ext cx="1543050" cy="74846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324475" y="3793791"/>
              <a:ext cx="1543050" cy="771525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2100086" y="2436171"/>
            <a:ext cx="366419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5000" dirty="0"/>
              <a:t>x</a:t>
            </a:r>
            <a:endParaRPr lang="zh-CN" altLang="en-US" sz="5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3699954" y="2625195"/>
            <a:ext cx="890413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600" dirty="0"/>
              <a:t>&gt; 0</a:t>
            </a:r>
            <a:endParaRPr lang="zh-CN" altLang="en-US" sz="36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7788" y="3454892"/>
            <a:ext cx="706916" cy="734408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5400000">
            <a:off x="2649300" y="3430811"/>
            <a:ext cx="751655" cy="724275"/>
            <a:chOff x="5324475" y="3087274"/>
            <a:chExt cx="1543051" cy="149901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90"/>
            <a:stretch/>
          </p:blipFill>
          <p:spPr>
            <a:xfrm>
              <a:off x="5324476" y="3087274"/>
              <a:ext cx="1543050" cy="74846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4475" y="3814762"/>
              <a:ext cx="1543050" cy="771525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2100086" y="3328289"/>
            <a:ext cx="344915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5000" dirty="0"/>
              <a:t>x</a:t>
            </a:r>
            <a:endParaRPr lang="zh-CN" altLang="en-US" sz="5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3699954" y="3502968"/>
            <a:ext cx="79921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600" dirty="0"/>
              <a:t>≈ 0</a:t>
            </a:r>
            <a:endParaRPr lang="zh-CN" altLang="en-US" sz="3600" dirty="0"/>
          </a:p>
        </p:txBody>
      </p:sp>
      <p:sp>
        <p:nvSpPr>
          <p:cNvPr id="18" name="文本框 17"/>
          <p:cNvSpPr txBox="1"/>
          <p:nvPr/>
        </p:nvSpPr>
        <p:spPr>
          <a:xfrm>
            <a:off x="5315689" y="3459067"/>
            <a:ext cx="2733241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altLang="zh-CN" dirty="0"/>
              <a:t>Invisibility</a:t>
            </a:r>
          </a:p>
          <a:p>
            <a:pPr algn="r"/>
            <a:r>
              <a:rPr lang="en-US" altLang="zh-CN" dirty="0"/>
              <a:t>Locating errors</a:t>
            </a:r>
          </a:p>
          <a:p>
            <a:pPr algn="r"/>
            <a:r>
              <a:rPr lang="en-US" altLang="zh-CN" dirty="0"/>
              <a:t>Interference and noises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76" y="3446343"/>
            <a:ext cx="487419" cy="888741"/>
          </a:xfrm>
          <a:prstGeom prst="rect">
            <a:avLst/>
          </a:prstGeom>
        </p:spPr>
      </p:pic>
      <p:grpSp>
        <p:nvGrpSpPr>
          <p:cNvPr id="20" name="Group 5"/>
          <p:cNvGrpSpPr/>
          <p:nvPr/>
        </p:nvGrpSpPr>
        <p:grpSpPr>
          <a:xfrm>
            <a:off x="5322353" y="1142442"/>
            <a:ext cx="3569841" cy="1038562"/>
            <a:chOff x="2390991" y="1328727"/>
            <a:chExt cx="6678568" cy="1942973"/>
          </a:xfrm>
        </p:grpSpPr>
        <p:cxnSp>
          <p:nvCxnSpPr>
            <p:cNvPr id="21" name="直接连接符 51"/>
            <p:cNvCxnSpPr/>
            <p:nvPr/>
          </p:nvCxnSpPr>
          <p:spPr>
            <a:xfrm>
              <a:off x="2900799" y="2019742"/>
              <a:ext cx="512296" cy="0"/>
            </a:xfrm>
            <a:prstGeom prst="line">
              <a:avLst/>
            </a:prstGeom>
            <a:ln w="25400" cmpd="sng">
              <a:solidFill>
                <a:srgbClr val="FF0000"/>
              </a:solidFill>
              <a:prstDash val="sysDash"/>
              <a:headEnd type="none"/>
              <a:tailEnd type="arrow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Rectangle 54"/>
            <p:cNvSpPr/>
            <p:nvPr/>
          </p:nvSpPr>
          <p:spPr>
            <a:xfrm>
              <a:off x="2626479" y="1870583"/>
              <a:ext cx="274320" cy="274320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3" name="Rectangle 55"/>
            <p:cNvSpPr/>
            <p:nvPr/>
          </p:nvSpPr>
          <p:spPr>
            <a:xfrm>
              <a:off x="2390991" y="1328727"/>
              <a:ext cx="1281502" cy="6909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Pixel</a:t>
              </a:r>
              <a:endParaRPr lang="en-US" dirty="0">
                <a:latin typeface="Arial"/>
                <a:cs typeface="Arial"/>
              </a:endParaRPr>
            </a:p>
          </p:txBody>
        </p:sp>
        <p:grpSp>
          <p:nvGrpSpPr>
            <p:cNvPr id="24" name="Group 57"/>
            <p:cNvGrpSpPr/>
            <p:nvPr/>
          </p:nvGrpSpPr>
          <p:grpSpPr>
            <a:xfrm>
              <a:off x="3397736" y="1870583"/>
              <a:ext cx="533400" cy="548640"/>
              <a:chOff x="-1066800" y="3535680"/>
              <a:chExt cx="533400" cy="548640"/>
            </a:xfrm>
          </p:grpSpPr>
          <p:sp>
            <p:nvSpPr>
              <p:cNvPr id="45" name="Rectangle 60"/>
              <p:cNvSpPr/>
              <p:nvPr/>
            </p:nvSpPr>
            <p:spPr>
              <a:xfrm>
                <a:off x="-1066800" y="3535680"/>
                <a:ext cx="274320" cy="274320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6" name="Rectangle 61"/>
              <p:cNvSpPr/>
              <p:nvPr/>
            </p:nvSpPr>
            <p:spPr>
              <a:xfrm>
                <a:off x="-807720" y="3535680"/>
                <a:ext cx="274320" cy="274320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7" name="Rectangle 62"/>
              <p:cNvSpPr/>
              <p:nvPr/>
            </p:nvSpPr>
            <p:spPr>
              <a:xfrm>
                <a:off x="-1066800" y="3810000"/>
                <a:ext cx="274320" cy="274320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8" name="Rectangle 63"/>
              <p:cNvSpPr/>
              <p:nvPr/>
            </p:nvSpPr>
            <p:spPr>
              <a:xfrm>
                <a:off x="-807720" y="3810000"/>
                <a:ext cx="274320" cy="274320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25" name="Rectangle 58"/>
            <p:cNvSpPr/>
            <p:nvPr/>
          </p:nvSpPr>
          <p:spPr>
            <a:xfrm>
              <a:off x="3140167" y="1328727"/>
              <a:ext cx="1089405" cy="6909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Cell</a:t>
              </a:r>
              <a:endParaRPr lang="en-US" sz="1500" dirty="0">
                <a:latin typeface="Arial"/>
                <a:cs typeface="Arial"/>
              </a:endParaRPr>
            </a:p>
          </p:txBody>
        </p:sp>
        <p:grpSp>
          <p:nvGrpSpPr>
            <p:cNvPr id="26" name="Group 75"/>
            <p:cNvGrpSpPr/>
            <p:nvPr/>
          </p:nvGrpSpPr>
          <p:grpSpPr>
            <a:xfrm>
              <a:off x="4358952" y="1888177"/>
              <a:ext cx="1377708" cy="1383523"/>
              <a:chOff x="3421472" y="3390900"/>
              <a:chExt cx="1377708" cy="1383523"/>
            </a:xfrm>
          </p:grpSpPr>
          <p:sp>
            <p:nvSpPr>
              <p:cNvPr id="43" name="Rectangle 78"/>
              <p:cNvSpPr/>
              <p:nvPr/>
            </p:nvSpPr>
            <p:spPr>
              <a:xfrm>
                <a:off x="3429000" y="3398521"/>
                <a:ext cx="1370180" cy="1375902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>
                  <a:latin typeface="Arial"/>
                  <a:cs typeface="Arial"/>
                </a:endParaRPr>
              </a:p>
            </p:txBody>
          </p:sp>
          <p:pic>
            <p:nvPicPr>
              <p:cNvPr id="44" name="Picture 79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21472" y="3390900"/>
                <a:ext cx="1377708" cy="1383522"/>
              </a:xfrm>
              <a:prstGeom prst="rect">
                <a:avLst/>
              </a:prstGeom>
            </p:spPr>
          </p:pic>
        </p:grpSp>
        <p:sp>
          <p:nvSpPr>
            <p:cNvPr id="27" name="Rectangle 76"/>
            <p:cNvSpPr/>
            <p:nvPr/>
          </p:nvSpPr>
          <p:spPr>
            <a:xfrm>
              <a:off x="4383783" y="1328727"/>
              <a:ext cx="1401482" cy="6909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Block</a:t>
              </a:r>
              <a:endParaRPr lang="en-US" sz="1500" dirty="0">
                <a:latin typeface="Arial"/>
                <a:cs typeface="Arial"/>
              </a:endParaRPr>
            </a:p>
          </p:txBody>
        </p:sp>
        <p:sp>
          <p:nvSpPr>
            <p:cNvPr id="28" name="Parallelogram 80"/>
            <p:cNvSpPr/>
            <p:nvPr/>
          </p:nvSpPr>
          <p:spPr>
            <a:xfrm rot="16200000" flipH="1">
              <a:off x="6873925" y="1379760"/>
              <a:ext cx="1434321" cy="2349557"/>
            </a:xfrm>
            <a:prstGeom prst="parallelogram">
              <a:avLst>
                <a:gd name="adj" fmla="val 1067"/>
              </a:avLst>
            </a:prstGeom>
            <a:solidFill>
              <a:srgbClr val="CCFFCC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>
                <a:latin typeface="Arial"/>
                <a:cs typeface="Arial"/>
              </a:endParaRPr>
            </a:p>
          </p:txBody>
        </p:sp>
        <p:sp>
          <p:nvSpPr>
            <p:cNvPr id="29" name="Rectangle 81"/>
            <p:cNvSpPr/>
            <p:nvPr/>
          </p:nvSpPr>
          <p:spPr>
            <a:xfrm>
              <a:off x="6794506" y="1328727"/>
              <a:ext cx="1593158" cy="6909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Frame</a:t>
              </a:r>
              <a:endParaRPr lang="en-US" sz="1500" dirty="0">
                <a:latin typeface="Arial"/>
                <a:cs typeface="Arial"/>
              </a:endParaRPr>
            </a:p>
          </p:txBody>
        </p:sp>
        <p:grpSp>
          <p:nvGrpSpPr>
            <p:cNvPr id="30" name="Group 82"/>
            <p:cNvGrpSpPr>
              <a:grpSpLocks/>
            </p:cNvGrpSpPr>
            <p:nvPr/>
          </p:nvGrpSpPr>
          <p:grpSpPr>
            <a:xfrm>
              <a:off x="6953779" y="2419223"/>
              <a:ext cx="365760" cy="365760"/>
              <a:chOff x="3421472" y="3390900"/>
              <a:chExt cx="1377708" cy="1383523"/>
            </a:xfrm>
          </p:grpSpPr>
          <p:sp>
            <p:nvSpPr>
              <p:cNvPr id="41" name="Rectangle 83"/>
              <p:cNvSpPr/>
              <p:nvPr/>
            </p:nvSpPr>
            <p:spPr>
              <a:xfrm>
                <a:off x="3429000" y="3398521"/>
                <a:ext cx="1370180" cy="1375902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>
                  <a:latin typeface="Arial"/>
                  <a:cs typeface="Arial"/>
                </a:endParaRPr>
              </a:p>
            </p:txBody>
          </p:sp>
          <p:pic>
            <p:nvPicPr>
              <p:cNvPr id="42" name="Picture 84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21472" y="3390900"/>
                <a:ext cx="1377708" cy="1383522"/>
              </a:xfrm>
              <a:prstGeom prst="rect">
                <a:avLst/>
              </a:prstGeom>
            </p:spPr>
          </p:pic>
        </p:grpSp>
        <p:sp>
          <p:nvSpPr>
            <p:cNvPr id="31" name="Rectangle 75"/>
            <p:cNvSpPr/>
            <p:nvPr/>
          </p:nvSpPr>
          <p:spPr>
            <a:xfrm>
              <a:off x="7676929" y="2421574"/>
              <a:ext cx="365760" cy="365760"/>
            </a:xfrm>
            <a:prstGeom prst="rect">
              <a:avLst/>
            </a:prstGeom>
            <a:noFill/>
            <a:ln w="1905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32" name="Rectangle 75"/>
            <p:cNvSpPr/>
            <p:nvPr/>
          </p:nvSpPr>
          <p:spPr>
            <a:xfrm>
              <a:off x="7319539" y="2421574"/>
              <a:ext cx="365760" cy="365760"/>
            </a:xfrm>
            <a:prstGeom prst="rect">
              <a:avLst/>
            </a:prstGeom>
            <a:noFill/>
            <a:ln w="1905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cxnSp>
          <p:nvCxnSpPr>
            <p:cNvPr id="33" name="直接连接符 51"/>
            <p:cNvCxnSpPr/>
            <p:nvPr/>
          </p:nvCxnSpPr>
          <p:spPr>
            <a:xfrm flipV="1">
              <a:off x="3931136" y="2247900"/>
              <a:ext cx="427816" cy="173674"/>
            </a:xfrm>
            <a:prstGeom prst="line">
              <a:avLst/>
            </a:prstGeom>
            <a:ln w="25400" cmpd="sng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直接连接符 51"/>
            <p:cNvCxnSpPr>
              <a:endCxn id="41" idx="0"/>
            </p:cNvCxnSpPr>
            <p:nvPr/>
          </p:nvCxnSpPr>
          <p:spPr>
            <a:xfrm>
              <a:off x="5736660" y="1888177"/>
              <a:ext cx="1400999" cy="533061"/>
            </a:xfrm>
            <a:prstGeom prst="line">
              <a:avLst/>
            </a:prstGeom>
            <a:ln w="25400" cmpd="sng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直接连接符 51"/>
            <p:cNvCxnSpPr>
              <a:endCxn id="41" idx="2"/>
            </p:cNvCxnSpPr>
            <p:nvPr/>
          </p:nvCxnSpPr>
          <p:spPr>
            <a:xfrm flipV="1">
              <a:off x="5736660" y="2784983"/>
              <a:ext cx="1400999" cy="486716"/>
            </a:xfrm>
            <a:prstGeom prst="line">
              <a:avLst/>
            </a:prstGeom>
            <a:ln w="25400" cmpd="sng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接连接符 51"/>
            <p:cNvCxnSpPr/>
            <p:nvPr/>
          </p:nvCxnSpPr>
          <p:spPr>
            <a:xfrm>
              <a:off x="3931136" y="1888177"/>
              <a:ext cx="427816" cy="7622"/>
            </a:xfrm>
            <a:prstGeom prst="line">
              <a:avLst/>
            </a:prstGeom>
            <a:ln w="25400" cmpd="sng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angle 75"/>
            <p:cNvSpPr/>
            <p:nvPr/>
          </p:nvSpPr>
          <p:spPr>
            <a:xfrm>
              <a:off x="8042689" y="2421574"/>
              <a:ext cx="365760" cy="365760"/>
            </a:xfrm>
            <a:prstGeom prst="rect">
              <a:avLst/>
            </a:prstGeom>
            <a:noFill/>
            <a:ln w="1905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38" name="Rectangle 75"/>
            <p:cNvSpPr/>
            <p:nvPr/>
          </p:nvSpPr>
          <p:spPr>
            <a:xfrm>
              <a:off x="6489128" y="2344109"/>
              <a:ext cx="2016044" cy="511913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39" name="Rectangle 75"/>
            <p:cNvSpPr/>
            <p:nvPr/>
          </p:nvSpPr>
          <p:spPr>
            <a:xfrm>
              <a:off x="6574741" y="2427921"/>
              <a:ext cx="365760" cy="365760"/>
            </a:xfrm>
            <a:prstGeom prst="rect">
              <a:avLst/>
            </a:prstGeom>
            <a:noFill/>
            <a:ln w="1905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40" name="Rectangle 92"/>
            <p:cNvSpPr/>
            <p:nvPr/>
          </p:nvSpPr>
          <p:spPr>
            <a:xfrm>
              <a:off x="6995633" y="1896372"/>
              <a:ext cx="2073926" cy="6909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Segment</a:t>
              </a:r>
              <a:endParaRPr lang="en-US" sz="1500" dirty="0">
                <a:latin typeface="Arial"/>
                <a:cs typeface="Arial"/>
              </a:endParaRPr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645" t="18292" r="47409" b="68028"/>
          <a:stretch/>
        </p:blipFill>
        <p:spPr>
          <a:xfrm>
            <a:off x="1205860" y="4326569"/>
            <a:ext cx="705854" cy="705802"/>
          </a:xfrm>
          <a:prstGeom prst="rect">
            <a:avLst/>
          </a:prstGeom>
        </p:spPr>
      </p:pic>
      <p:grpSp>
        <p:nvGrpSpPr>
          <p:cNvPr id="50" name="组合 8"/>
          <p:cNvGrpSpPr/>
          <p:nvPr/>
        </p:nvGrpSpPr>
        <p:grpSpPr>
          <a:xfrm>
            <a:off x="2678716" y="4301239"/>
            <a:ext cx="751652" cy="734407"/>
            <a:chOff x="5324475" y="3066302"/>
            <a:chExt cx="1543050" cy="1519985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90"/>
            <a:stretch/>
          </p:blipFill>
          <p:spPr>
            <a:xfrm flipH="1">
              <a:off x="5324475" y="3066302"/>
              <a:ext cx="1543050" cy="748460"/>
            </a:xfrm>
            <a:prstGeom prst="rect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324475" y="3814762"/>
              <a:ext cx="1543050" cy="771525"/>
            </a:xfrm>
            <a:prstGeom prst="rect">
              <a:avLst/>
            </a:prstGeom>
          </p:spPr>
        </p:pic>
      </p:grpSp>
      <p:sp>
        <p:nvSpPr>
          <p:cNvPr id="53" name="文本框 52"/>
          <p:cNvSpPr txBox="1"/>
          <p:nvPr/>
        </p:nvSpPr>
        <p:spPr>
          <a:xfrm>
            <a:off x="2113054" y="4113839"/>
            <a:ext cx="344915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5000" dirty="0"/>
              <a:t>x</a:t>
            </a:r>
            <a:endParaRPr lang="zh-CN" altLang="en-US" sz="5000" dirty="0"/>
          </a:p>
        </p:txBody>
      </p:sp>
      <p:grpSp>
        <p:nvGrpSpPr>
          <p:cNvPr id="54" name="组合 12"/>
          <p:cNvGrpSpPr/>
          <p:nvPr/>
        </p:nvGrpSpPr>
        <p:grpSpPr>
          <a:xfrm rot="5400000">
            <a:off x="3954257" y="4282683"/>
            <a:ext cx="751653" cy="734408"/>
            <a:chOff x="5324475" y="3066302"/>
            <a:chExt cx="1543050" cy="1519985"/>
          </a:xfrm>
        </p:grpSpPr>
        <p:pic>
          <p:nvPicPr>
            <p:cNvPr id="55" name="图片 5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90"/>
            <a:stretch/>
          </p:blipFill>
          <p:spPr>
            <a:xfrm>
              <a:off x="5324475" y="3066302"/>
              <a:ext cx="1543050" cy="748460"/>
            </a:xfrm>
            <a:prstGeom prst="rect">
              <a:avLst/>
            </a:prstGeom>
          </p:spPr>
        </p:pic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4475" y="3814762"/>
              <a:ext cx="1543050" cy="771525"/>
            </a:xfrm>
            <a:prstGeom prst="rect">
              <a:avLst/>
            </a:prstGeom>
          </p:spPr>
        </p:pic>
      </p:grpSp>
      <p:sp>
        <p:nvSpPr>
          <p:cNvPr id="57" name="文本框 56"/>
          <p:cNvSpPr txBox="1"/>
          <p:nvPr/>
        </p:nvSpPr>
        <p:spPr>
          <a:xfrm>
            <a:off x="3465577" y="4359862"/>
            <a:ext cx="60799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dirty="0"/>
              <a:t>or</a:t>
            </a:r>
            <a:endParaRPr lang="zh-CN" altLang="en-US" sz="3000" dirty="0"/>
          </a:p>
        </p:txBody>
      </p:sp>
      <p:sp>
        <p:nvSpPr>
          <p:cNvPr id="58" name="文本框 57"/>
          <p:cNvSpPr txBox="1"/>
          <p:nvPr/>
        </p:nvSpPr>
        <p:spPr>
          <a:xfrm>
            <a:off x="4847846" y="4306276"/>
            <a:ext cx="1363843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600" dirty="0"/>
              <a:t>≈ 0</a:t>
            </a:r>
            <a:endParaRPr lang="zh-CN" alt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88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  <p:bldP spid="18" grpId="0"/>
      <p:bldP spid="53" grpId="0"/>
      <p:bldP spid="57" grpId="0"/>
      <p:bldP spid="5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表格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904967"/>
              </p:ext>
            </p:extLst>
          </p:nvPr>
        </p:nvGraphicFramePr>
        <p:xfrm>
          <a:off x="5443528" y="1151964"/>
          <a:ext cx="65024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"/>
                <a:gridCol w="162560"/>
                <a:gridCol w="162560"/>
                <a:gridCol w="162560"/>
              </a:tblGrid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CDMA-like Modulation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1" y="1267893"/>
            <a:ext cx="6534149" cy="3551125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 smtClean="0"/>
              <a:t>Average=0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Contiguous </a:t>
            </a:r>
            <a:r>
              <a:rPr lang="en-US" altLang="zh-CN" dirty="0"/>
              <a:t>1 or -</a:t>
            </a:r>
            <a:r>
              <a:rPr lang="en-US" altLang="zh-CN" dirty="0" smtClean="0"/>
              <a:t>1 cannot be too long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dirty="0" smtClean="0"/>
          </a:p>
          <a:p>
            <a:r>
              <a:rPr lang="en-US" altLang="zh-CN" dirty="0" smtClean="0"/>
              <a:t>Unique </a:t>
            </a:r>
            <a:r>
              <a:rPr lang="en-US" altLang="zh-CN" dirty="0"/>
              <a:t>subject to circular </a:t>
            </a:r>
            <a:r>
              <a:rPr lang="en-US" altLang="zh-CN" dirty="0" smtClean="0"/>
              <a:t>shifts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dirty="0" smtClean="0"/>
          </a:p>
          <a:p>
            <a:r>
              <a:rPr lang="en-US" altLang="zh-CN" dirty="0" smtClean="0"/>
              <a:t>Unique </a:t>
            </a:r>
            <a:r>
              <a:rPr lang="en-US" altLang="zh-CN" dirty="0"/>
              <a:t>subject to reverse </a:t>
            </a:r>
            <a:r>
              <a:rPr lang="en-US" altLang="zh-CN" dirty="0" smtClean="0"/>
              <a:t>operation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Maximum Hamming distance (2</a:t>
            </a:r>
            <a:r>
              <a:rPr lang="en-US" altLang="zh-CN" baseline="30000" dirty="0" smtClean="0"/>
              <a:t>2n</a:t>
            </a:r>
            <a:r>
              <a:rPr lang="en-US" altLang="zh-CN" baseline="30000" dirty="0"/>
              <a:t>−</a:t>
            </a:r>
            <a:r>
              <a:rPr lang="en-US" altLang="zh-CN" baseline="30000" dirty="0" smtClean="0"/>
              <a:t>1</a:t>
            </a:r>
            <a:r>
              <a:rPr lang="en-US" altLang="zh-CN" dirty="0" smtClean="0"/>
              <a:t>)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509041"/>
              </p:ext>
            </p:extLst>
          </p:nvPr>
        </p:nvGraphicFramePr>
        <p:xfrm>
          <a:off x="5440694" y="1949587"/>
          <a:ext cx="65024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"/>
                <a:gridCol w="162560"/>
                <a:gridCol w="162560"/>
                <a:gridCol w="162560"/>
              </a:tblGrid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293172"/>
              </p:ext>
            </p:extLst>
          </p:nvPr>
        </p:nvGraphicFramePr>
        <p:xfrm>
          <a:off x="6178829" y="3495215"/>
          <a:ext cx="65024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"/>
                <a:gridCol w="162560"/>
                <a:gridCol w="162560"/>
                <a:gridCol w="162560"/>
              </a:tblGrid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669202"/>
              </p:ext>
            </p:extLst>
          </p:nvPr>
        </p:nvGraphicFramePr>
        <p:xfrm>
          <a:off x="5435517" y="3495417"/>
          <a:ext cx="65024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"/>
                <a:gridCol w="162560"/>
                <a:gridCol w="162560"/>
                <a:gridCol w="162560"/>
              </a:tblGrid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585023"/>
              </p:ext>
            </p:extLst>
          </p:nvPr>
        </p:nvGraphicFramePr>
        <p:xfrm>
          <a:off x="5435518" y="2733605"/>
          <a:ext cx="65024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"/>
                <a:gridCol w="162560"/>
                <a:gridCol w="162560"/>
                <a:gridCol w="162560"/>
              </a:tblGrid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556565"/>
              </p:ext>
            </p:extLst>
          </p:nvPr>
        </p:nvGraphicFramePr>
        <p:xfrm>
          <a:off x="6175019" y="2733605"/>
          <a:ext cx="65024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"/>
                <a:gridCol w="162560"/>
                <a:gridCol w="162560"/>
                <a:gridCol w="162560"/>
              </a:tblGrid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652345"/>
              </p:ext>
            </p:extLst>
          </p:nvPr>
        </p:nvGraphicFramePr>
        <p:xfrm>
          <a:off x="6180477" y="4225847"/>
          <a:ext cx="65024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"/>
                <a:gridCol w="162560"/>
                <a:gridCol w="162560"/>
                <a:gridCol w="162560"/>
              </a:tblGrid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975502"/>
              </p:ext>
            </p:extLst>
          </p:nvPr>
        </p:nvGraphicFramePr>
        <p:xfrm>
          <a:off x="5441749" y="4225848"/>
          <a:ext cx="65024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"/>
                <a:gridCol w="162560"/>
                <a:gridCol w="162560"/>
                <a:gridCol w="162560"/>
              </a:tblGrid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0020"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11" name="乘号 10"/>
          <p:cNvSpPr/>
          <p:nvPr/>
        </p:nvSpPr>
        <p:spPr>
          <a:xfrm>
            <a:off x="6795412" y="2025839"/>
            <a:ext cx="500447" cy="505178"/>
          </a:xfrm>
          <a:prstGeom prst="mathMultiply">
            <a:avLst>
              <a:gd name="adj1" fmla="val 1092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2" name="乘号 11"/>
          <p:cNvSpPr/>
          <p:nvPr/>
        </p:nvSpPr>
        <p:spPr>
          <a:xfrm>
            <a:off x="6815680" y="2799328"/>
            <a:ext cx="500447" cy="505178"/>
          </a:xfrm>
          <a:prstGeom prst="mathMultiply">
            <a:avLst>
              <a:gd name="adj1" fmla="val 1092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3" name="乘号 12"/>
          <p:cNvSpPr/>
          <p:nvPr/>
        </p:nvSpPr>
        <p:spPr>
          <a:xfrm>
            <a:off x="6815678" y="3532287"/>
            <a:ext cx="500447" cy="505178"/>
          </a:xfrm>
          <a:prstGeom prst="mathMultiply">
            <a:avLst>
              <a:gd name="adj1" fmla="val 1092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835526" y="4349745"/>
            <a:ext cx="2134614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dirty="0"/>
              <a:t>Hamming Distance: 8</a:t>
            </a:r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3232510" y="1250609"/>
            <a:ext cx="2675180" cy="349410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727304"/>
              </p:ext>
            </p:extLst>
          </p:nvPr>
        </p:nvGraphicFramePr>
        <p:xfrm>
          <a:off x="3394117" y="1532805"/>
          <a:ext cx="1128768" cy="1156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192"/>
                <a:gridCol w="282192"/>
                <a:gridCol w="282192"/>
                <a:gridCol w="282192"/>
              </a:tblGrid>
              <a:tr h="289162"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3889" marR="123889" marT="61945" marB="619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3889" marR="123889" marT="61945" marB="619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3889" marR="123889" marT="61945" marB="619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3889" marR="123889" marT="61945" marB="619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9162"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3889" marR="123889" marT="61945" marB="619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3889" marR="123889" marT="61945" marB="619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3889" marR="123889" marT="61945" marB="619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3889" marR="123889" marT="61945" marB="619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89162"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3889" marR="123889" marT="61945" marB="619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3889" marR="123889" marT="61945" marB="619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3889" marR="123889" marT="61945" marB="619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3889" marR="123889" marT="61945" marB="619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9162"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3889" marR="123889" marT="61945" marB="619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3889" marR="123889" marT="61945" marB="619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3889" marR="123889" marT="61945" marB="619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3889" marR="123889" marT="61945" marB="619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表格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390701"/>
              </p:ext>
            </p:extLst>
          </p:nvPr>
        </p:nvGraphicFramePr>
        <p:xfrm>
          <a:off x="4657388" y="1525217"/>
          <a:ext cx="1137360" cy="1165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40"/>
                <a:gridCol w="284340"/>
                <a:gridCol w="284340"/>
                <a:gridCol w="284340"/>
              </a:tblGrid>
              <a:tr h="291274"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274"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91274"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274"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915453"/>
              </p:ext>
            </p:extLst>
          </p:nvPr>
        </p:nvGraphicFramePr>
        <p:xfrm>
          <a:off x="3385586" y="2812340"/>
          <a:ext cx="1137360" cy="1165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40"/>
                <a:gridCol w="284340"/>
                <a:gridCol w="284340"/>
                <a:gridCol w="284340"/>
              </a:tblGrid>
              <a:tr h="291274"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274"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274"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91274"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914526"/>
              </p:ext>
            </p:extLst>
          </p:nvPr>
        </p:nvGraphicFramePr>
        <p:xfrm>
          <a:off x="4647254" y="2810228"/>
          <a:ext cx="1137360" cy="1165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40"/>
                <a:gridCol w="284340"/>
                <a:gridCol w="284340"/>
                <a:gridCol w="284340"/>
              </a:tblGrid>
              <a:tr h="291274"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274"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274"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91274"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/>
                    </a:p>
                  </a:txBody>
                  <a:tcPr marL="124832" marR="124832" marT="62415" marB="624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3474022" y="4018523"/>
            <a:ext cx="220297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dirty="0"/>
              <a:t>Four valid codes used in </a:t>
            </a:r>
            <a:r>
              <a:rPr lang="en-US" altLang="zh-CN" dirty="0" err="1"/>
              <a:t>InFrame</a:t>
            </a:r>
            <a:r>
              <a:rPr lang="en-US" altLang="zh-CN" dirty="0"/>
              <a:t>++.</a:t>
            </a:r>
            <a:endParaRPr lang="zh-CN" altLang="en-US" dirty="0"/>
          </a:p>
        </p:txBody>
      </p:sp>
      <p:sp>
        <p:nvSpPr>
          <p:cNvPr id="21" name="乘号 10"/>
          <p:cNvSpPr/>
          <p:nvPr/>
        </p:nvSpPr>
        <p:spPr>
          <a:xfrm>
            <a:off x="6788113" y="1238349"/>
            <a:ext cx="500447" cy="505178"/>
          </a:xfrm>
          <a:prstGeom prst="mathMultiply">
            <a:avLst>
              <a:gd name="adj1" fmla="val 1092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46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22" grpId="0" animBg="1"/>
      <p:bldP spid="19" grpId="0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CDMA-like Demodulation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Cross-correlation: codes and captured patterns</a:t>
            </a:r>
          </a:p>
          <a:p>
            <a:r>
              <a:rPr lang="en-US" altLang="zh-CN" dirty="0" smtClean="0"/>
              <a:t>Locating errors cancellation: for all shifts within a certain range, choose the maximum cross-correlation results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5269996" y="3008604"/>
            <a:ext cx="798513" cy="780193"/>
            <a:chOff x="5324475" y="3066302"/>
            <a:chExt cx="1543050" cy="151998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90"/>
            <a:stretch/>
          </p:blipFill>
          <p:spPr>
            <a:xfrm flipH="1">
              <a:off x="5324475" y="3066302"/>
              <a:ext cx="1543050" cy="74846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324475" y="3814762"/>
              <a:ext cx="1543050" cy="771525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4734733" y="2912398"/>
            <a:ext cx="366419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5000" dirty="0"/>
              <a:t>x</a:t>
            </a:r>
            <a:endParaRPr lang="zh-CN" altLang="en-US" sz="5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" contrast="7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6633" y="2735278"/>
            <a:ext cx="1429169" cy="142916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617574" y="3039743"/>
            <a:ext cx="746599" cy="746599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579875" y="2951394"/>
            <a:ext cx="747027" cy="747027"/>
          </a:xfrm>
          <a:prstGeom prst="rect">
            <a:avLst/>
          </a:prstGeom>
          <a:noFill/>
          <a:ln w="28575" cmpd="sng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圆角矩形标注 17"/>
          <p:cNvSpPr/>
          <p:nvPr/>
        </p:nvSpPr>
        <p:spPr>
          <a:xfrm>
            <a:off x="3698640" y="4042860"/>
            <a:ext cx="1388256" cy="739671"/>
          </a:xfrm>
          <a:prstGeom prst="wedgeRoundRectCallout">
            <a:avLst>
              <a:gd name="adj1" fmla="val -29592"/>
              <a:gd name="adj2" fmla="val -8133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kumimoji="1" lang="en-US" altLang="zh-CN" dirty="0" smtClean="0"/>
              <a:t>Original location</a:t>
            </a:r>
            <a:endParaRPr kumimoji="1" lang="zh-CN" altLang="en-US" dirty="0"/>
          </a:p>
        </p:txBody>
      </p:sp>
      <p:sp>
        <p:nvSpPr>
          <p:cNvPr id="19" name="圆角矩形标注 18"/>
          <p:cNvSpPr/>
          <p:nvPr/>
        </p:nvSpPr>
        <p:spPr>
          <a:xfrm>
            <a:off x="1897754" y="2758877"/>
            <a:ext cx="1388256" cy="739671"/>
          </a:xfrm>
          <a:prstGeom prst="wedgeRoundRectCallout">
            <a:avLst>
              <a:gd name="adj1" fmla="val 68947"/>
              <a:gd name="adj2" fmla="val -16952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kumimoji="1" lang="en-US" altLang="zh-CN" dirty="0" smtClean="0"/>
              <a:t>Offset with maximum result 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51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 animBg="1"/>
      <p:bldP spid="16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General VLC problems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Border Design and Error Resilience</a:t>
            </a:r>
            <a:endParaRPr lang="zh-CN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13C0800-542A-4110-B75B-C59F49783FDE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01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Robust </a:t>
            </a:r>
            <a:r>
              <a:rPr lang="en-US" altLang="zh-CN" dirty="0"/>
              <a:t>Block </a:t>
            </a:r>
            <a:r>
              <a:rPr lang="en-US" altLang="zh-CN" dirty="0" smtClean="0"/>
              <a:t>Localization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CN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34" y="1042670"/>
            <a:ext cx="2222221" cy="17989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033" y="1682379"/>
            <a:ext cx="2733281" cy="22126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878" y="1716881"/>
            <a:ext cx="2689042" cy="214451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14" y="2789136"/>
            <a:ext cx="2249663" cy="182115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70403" y="4492268"/>
            <a:ext cx="173736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dirty="0"/>
              <a:t>What display shows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3587528" y="3947295"/>
            <a:ext cx="196894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dirty="0"/>
              <a:t>What camera captures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7047073" y="3987045"/>
            <a:ext cx="1182173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dirty="0"/>
              <a:t>What we see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2763594" y="4569160"/>
            <a:ext cx="382472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dirty="0" smtClean="0"/>
              <a:t>(Locators, Borders and Blocks are enlarged for clearer visual)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528" y="1716881"/>
            <a:ext cx="2689043" cy="214451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296791" y="2532449"/>
            <a:ext cx="2627780" cy="5155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795219" y="1425641"/>
            <a:ext cx="163092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Rolling Shutter!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31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adiu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995" y="473674"/>
            <a:ext cx="5766947" cy="3243908"/>
          </a:xfrm>
          <a:prstGeom prst="rect">
            <a:avLst/>
          </a:prstGeom>
        </p:spPr>
      </p:pic>
      <p:sp>
        <p:nvSpPr>
          <p:cNvPr id="5" name="文本框 22"/>
          <p:cNvSpPr txBox="1"/>
          <p:nvPr/>
        </p:nvSpPr>
        <p:spPr>
          <a:xfrm>
            <a:off x="1150316" y="4392935"/>
            <a:ext cx="350941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>
                <a:solidFill>
                  <a:srgbClr val="BB0000"/>
                </a:solidFill>
              </a:rPr>
              <a:t>Spatial compromise</a:t>
            </a:r>
            <a:endParaRPr lang="zh-CN" altLang="en-US" sz="3200" b="1" dirty="0">
              <a:solidFill>
                <a:srgbClr val="BB0000"/>
              </a:solidFill>
            </a:endParaRPr>
          </a:p>
        </p:txBody>
      </p:sp>
      <p:pic>
        <p:nvPicPr>
          <p:cNvPr id="7" name="图片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322" y="2849896"/>
            <a:ext cx="611864" cy="611864"/>
          </a:xfrm>
          <a:prstGeom prst="rect">
            <a:avLst/>
          </a:prstGeom>
        </p:spPr>
      </p:pic>
      <p:sp>
        <p:nvSpPr>
          <p:cNvPr id="10" name="圆角矩形标注 7"/>
          <p:cNvSpPr/>
          <p:nvPr/>
        </p:nvSpPr>
        <p:spPr>
          <a:xfrm>
            <a:off x="533400" y="2727251"/>
            <a:ext cx="4892886" cy="738765"/>
          </a:xfrm>
          <a:prstGeom prst="wedgeRoundRectCallout">
            <a:avLst>
              <a:gd name="adj1" fmla="val -14488"/>
              <a:gd name="adj2" fmla="val 8031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altLang="zh-CN" dirty="0" smtClean="0"/>
              <a:t>Ohio Stadium</a:t>
            </a:r>
          </a:p>
          <a:p>
            <a:r>
              <a:rPr lang="en-US" altLang="zh-CN" dirty="0" smtClean="0"/>
              <a:t>411 </a:t>
            </a:r>
            <a:r>
              <a:rPr lang="en-US" altLang="zh-CN" dirty="0"/>
              <a:t>Woody Hayes </a:t>
            </a:r>
            <a:r>
              <a:rPr lang="en-US" altLang="zh-CN" dirty="0" err="1"/>
              <a:t>Dr</a:t>
            </a:r>
            <a:r>
              <a:rPr lang="en-US" altLang="zh-CN" dirty="0"/>
              <a:t>, Columbus, OH 43210</a:t>
            </a:r>
          </a:p>
          <a:p>
            <a:r>
              <a:rPr lang="en-US" altLang="zh-CN" dirty="0"/>
              <a:t>(614) 292-6330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5531" y="3430609"/>
            <a:ext cx="3014621" cy="1950052"/>
          </a:xfrm>
          <a:prstGeom prst="rect">
            <a:avLst/>
          </a:prstGeom>
        </p:spPr>
      </p:pic>
      <p:pic>
        <p:nvPicPr>
          <p:cNvPr id="20" name="Picture 19" descr="stadium-web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286" y="1"/>
            <a:ext cx="3650779" cy="2538564"/>
          </a:xfrm>
          <a:prstGeom prst="rect">
            <a:avLst/>
          </a:prstGeom>
        </p:spPr>
      </p:pic>
      <p:sp>
        <p:nvSpPr>
          <p:cNvPr id="21" name="Down Arrow 20"/>
          <p:cNvSpPr/>
          <p:nvPr/>
        </p:nvSpPr>
        <p:spPr>
          <a:xfrm rot="20090144">
            <a:off x="5318935" y="3243596"/>
            <a:ext cx="455613" cy="417855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11518895">
            <a:off x="6641011" y="2517395"/>
            <a:ext cx="455613" cy="797227"/>
          </a:xfrm>
          <a:prstGeom prst="downArrow">
            <a:avLst/>
          </a:prstGeom>
          <a:solidFill>
            <a:srgbClr val="4BACC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9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10" grpId="1" animBg="1"/>
      <p:bldP spid="10" grpId="2" animBg="1"/>
      <p:bldP spid="21" grpId="1" animBg="1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Error Resilience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Visual Guard</a:t>
            </a:r>
          </a:p>
          <a:p>
            <a:pPr lvl="1"/>
            <a:r>
              <a:rPr lang="en-US" altLang="zh-CN" dirty="0" smtClean="0"/>
              <a:t>The Blocks at borders are erroneous, so we leave them blank.</a:t>
            </a:r>
          </a:p>
          <a:p>
            <a:r>
              <a:rPr lang="en-US" altLang="zh-CN" dirty="0" smtClean="0"/>
              <a:t>Channel Reference Blocks</a:t>
            </a:r>
          </a:p>
          <a:p>
            <a:pPr lvl="1"/>
            <a:r>
              <a:rPr lang="en-US" altLang="zh-CN" dirty="0" smtClean="0"/>
              <a:t>We put known patterns at known places to estimate the BER.</a:t>
            </a:r>
          </a:p>
          <a:p>
            <a:r>
              <a:rPr lang="en-US" altLang="zh-CN" dirty="0" smtClean="0"/>
              <a:t>Error detection and coding</a:t>
            </a:r>
          </a:p>
          <a:p>
            <a:pPr lvl="1"/>
            <a:r>
              <a:rPr lang="en-US" altLang="zh-CN" dirty="0" smtClean="0"/>
              <a:t>In our demo: LDPC Code per Segment and across Segment (BER: up to 7% -&gt; 0)</a:t>
            </a:r>
          </a:p>
          <a:p>
            <a:pPr lvl="1"/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3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Implementation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zh-CN" dirty="0" smtClean="0"/>
              <a:t>Sender: </a:t>
            </a:r>
          </a:p>
          <a:p>
            <a:pPr lvl="1"/>
            <a:r>
              <a:rPr lang="en-US" altLang="zh-CN" dirty="0" smtClean="0"/>
              <a:t>Written in C# and HLSL</a:t>
            </a:r>
          </a:p>
          <a:p>
            <a:pPr lvl="1"/>
            <a:r>
              <a:rPr lang="en-US" altLang="zh-CN" dirty="0" smtClean="0"/>
              <a:t>Direct-Compute using GPU</a:t>
            </a:r>
          </a:p>
          <a:p>
            <a:pPr lvl="1"/>
            <a:r>
              <a:rPr lang="en-US" altLang="zh-CN" dirty="0" smtClean="0"/>
              <a:t>120FPS </a:t>
            </a:r>
            <a:r>
              <a:rPr lang="en-US" altLang="zh-CN" b="1" dirty="0" smtClean="0">
                <a:solidFill>
                  <a:srgbClr val="FF0000"/>
                </a:solidFill>
              </a:rPr>
              <a:t>Real-time</a:t>
            </a:r>
            <a:r>
              <a:rPr lang="en-US" altLang="zh-CN" dirty="0" smtClean="0"/>
              <a:t> rendering</a:t>
            </a:r>
          </a:p>
          <a:p>
            <a:r>
              <a:rPr lang="en-US" altLang="zh-CN" dirty="0" smtClean="0"/>
              <a:t>Offline receiver:</a:t>
            </a:r>
          </a:p>
          <a:p>
            <a:pPr lvl="1"/>
            <a:r>
              <a:rPr lang="en-US" altLang="zh-CN" dirty="0" smtClean="0"/>
              <a:t>Written in C#</a:t>
            </a:r>
          </a:p>
          <a:p>
            <a:pPr lvl="1"/>
            <a:r>
              <a:rPr lang="en-US" altLang="zh-CN" dirty="0" smtClean="0"/>
              <a:t>Multithreading</a:t>
            </a:r>
          </a:p>
          <a:p>
            <a:pPr lvl="1"/>
            <a:r>
              <a:rPr lang="en-US" altLang="zh-CN" dirty="0" smtClean="0"/>
              <a:t>4-5 frames per second</a:t>
            </a:r>
          </a:p>
          <a:p>
            <a:r>
              <a:rPr lang="en-US" altLang="zh-CN" dirty="0" smtClean="0"/>
              <a:t>Online receiver for Android:</a:t>
            </a:r>
          </a:p>
          <a:p>
            <a:pPr lvl="1"/>
            <a:r>
              <a:rPr lang="en-US" altLang="zh-CN" dirty="0" smtClean="0"/>
              <a:t>Written in C++ (using Android NDK)</a:t>
            </a:r>
          </a:p>
          <a:p>
            <a:pPr lvl="1"/>
            <a:r>
              <a:rPr lang="en-US" altLang="zh-CN" dirty="0" smtClean="0"/>
              <a:t>Multithreading</a:t>
            </a:r>
          </a:p>
          <a:p>
            <a:pPr lvl="1"/>
            <a:r>
              <a:rPr lang="en-US" altLang="zh-CN" dirty="0" smtClean="0"/>
              <a:t>3-4 frames per second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half" idx="4294967295"/>
          </p:nvPr>
        </p:nvSpPr>
        <p:spPr>
          <a:xfrm>
            <a:off x="5257800" y="1369219"/>
            <a:ext cx="3886200" cy="3263504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 smtClean="0"/>
              <a:t>Experimental Settings</a:t>
            </a:r>
          </a:p>
          <a:p>
            <a:pPr lvl="1"/>
            <a:r>
              <a:rPr lang="en-US" altLang="zh-CN" dirty="0" err="1" smtClean="0"/>
              <a:t>Eizo</a:t>
            </a:r>
            <a:r>
              <a:rPr lang="en-US" altLang="zh-CN" dirty="0" smtClean="0"/>
              <a:t> FG2421 24’ LCD</a:t>
            </a:r>
          </a:p>
          <a:p>
            <a:pPr lvl="2"/>
            <a:r>
              <a:rPr lang="en-US" altLang="zh-CN" dirty="0" smtClean="0"/>
              <a:t>1080p, 120FPS</a:t>
            </a:r>
          </a:p>
          <a:p>
            <a:pPr lvl="1"/>
            <a:r>
              <a:rPr lang="en-US" altLang="zh-CN" dirty="0" smtClean="0"/>
              <a:t>Lumia 1020, Galax S5 and Note 3</a:t>
            </a:r>
          </a:p>
          <a:p>
            <a:pPr lvl="2"/>
            <a:r>
              <a:rPr lang="en-US" altLang="zh-CN" dirty="0" smtClean="0"/>
              <a:t>1080p, 30FPS</a:t>
            </a:r>
          </a:p>
          <a:p>
            <a:pPr lvl="1"/>
            <a:r>
              <a:rPr lang="en-US" altLang="zh-CN" dirty="0" smtClean="0"/>
              <a:t>60cm distance as default</a:t>
            </a:r>
          </a:p>
          <a:p>
            <a:pPr lvl="1"/>
            <a:r>
              <a:rPr lang="en-US" altLang="zh-CN" dirty="0" smtClean="0"/>
              <a:t>Sunset video source as default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7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User Study Results – STCF </a:t>
            </a:r>
            <a:endParaRPr lang="zh-CN" altLang="en-US" dirty="0"/>
          </a:p>
        </p:txBody>
      </p:sp>
      <p:cxnSp>
        <p:nvCxnSpPr>
          <p:cNvPr id="4" name="直接箭头连接符 3"/>
          <p:cNvCxnSpPr/>
          <p:nvPr/>
        </p:nvCxnSpPr>
        <p:spPr>
          <a:xfrm flipV="1">
            <a:off x="1828070" y="1771278"/>
            <a:ext cx="0" cy="1981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1828070" y="3753158"/>
            <a:ext cx="29601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55289" y="1679961"/>
            <a:ext cx="1672780" cy="191590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r>
              <a:rPr lang="en-US" altLang="zh-CN" sz="1500" dirty="0"/>
              <a:t>Flicker perception:</a:t>
            </a:r>
          </a:p>
          <a:p>
            <a:pPr algn="r"/>
            <a:r>
              <a:rPr lang="en-US" altLang="zh-CN" sz="1500" dirty="0"/>
              <a:t>Severe flickers</a:t>
            </a:r>
          </a:p>
          <a:p>
            <a:pPr algn="r"/>
            <a:endParaRPr lang="en-US" altLang="zh-CN" sz="1500" dirty="0"/>
          </a:p>
          <a:p>
            <a:pPr algn="r"/>
            <a:endParaRPr lang="en-US" altLang="zh-CN" sz="1500" dirty="0"/>
          </a:p>
          <a:p>
            <a:pPr algn="r"/>
            <a:r>
              <a:rPr lang="en-US" altLang="zh-CN" sz="1500" dirty="0"/>
              <a:t>Moderate flickers</a:t>
            </a:r>
          </a:p>
          <a:p>
            <a:pPr algn="r"/>
            <a:endParaRPr lang="en-US" altLang="zh-CN" sz="1500" dirty="0"/>
          </a:p>
          <a:p>
            <a:pPr algn="r"/>
            <a:endParaRPr lang="en-US" altLang="zh-CN" sz="1500" dirty="0"/>
          </a:p>
          <a:p>
            <a:pPr algn="r"/>
            <a:r>
              <a:rPr lang="en-US" altLang="zh-CN" sz="1500" dirty="0"/>
              <a:t>No flicker</a:t>
            </a:r>
            <a:endParaRPr lang="zh-CN" altLang="en-US" sz="1500" dirty="0"/>
          </a:p>
        </p:txBody>
      </p:sp>
      <p:sp>
        <p:nvSpPr>
          <p:cNvPr id="7" name="文本框 6"/>
          <p:cNvSpPr txBox="1"/>
          <p:nvPr/>
        </p:nvSpPr>
        <p:spPr>
          <a:xfrm>
            <a:off x="751893" y="3764609"/>
            <a:ext cx="4082638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500" dirty="0"/>
              <a:t>Amplitude </a:t>
            </a:r>
            <a:r>
              <a:rPr lang="el-GR" altLang="zh-CN" sz="1500" dirty="0"/>
              <a:t>δ</a:t>
            </a:r>
            <a:r>
              <a:rPr lang="en-US" altLang="zh-CN" sz="1500" dirty="0"/>
              <a:t>:   10          </a:t>
            </a:r>
            <a:r>
              <a:rPr lang="en-US" altLang="zh-CN" sz="1500" b="1" dirty="0">
                <a:solidFill>
                  <a:srgbClr val="FF0000"/>
                </a:solidFill>
              </a:rPr>
              <a:t>20          30          40 </a:t>
            </a:r>
            <a:r>
              <a:rPr lang="en-US" altLang="zh-CN" sz="1500" dirty="0"/>
              <a:t>         50</a:t>
            </a:r>
            <a:endParaRPr lang="zh-CN" altLang="en-US" sz="1500" dirty="0"/>
          </a:p>
        </p:txBody>
      </p:sp>
      <p:sp>
        <p:nvSpPr>
          <p:cNvPr id="8" name="任意多边形 7"/>
          <p:cNvSpPr/>
          <p:nvPr/>
        </p:nvSpPr>
        <p:spPr>
          <a:xfrm>
            <a:off x="1989020" y="3106120"/>
            <a:ext cx="2624235" cy="376499"/>
          </a:xfrm>
          <a:custGeom>
            <a:avLst/>
            <a:gdLst>
              <a:gd name="connsiteX0" fmla="*/ 0 w 3470987"/>
              <a:gd name="connsiteY0" fmla="*/ 401217 h 401217"/>
              <a:gd name="connsiteX1" fmla="*/ 1296955 w 3470987"/>
              <a:gd name="connsiteY1" fmla="*/ 401217 h 401217"/>
              <a:gd name="connsiteX2" fmla="*/ 2575249 w 3470987"/>
              <a:gd name="connsiteY2" fmla="*/ 0 h 401217"/>
              <a:gd name="connsiteX3" fmla="*/ 3470987 w 3470987"/>
              <a:gd name="connsiteY3" fmla="*/ 0 h 40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0987" h="401217">
                <a:moveTo>
                  <a:pt x="0" y="401217"/>
                </a:moveTo>
                <a:lnTo>
                  <a:pt x="1296955" y="401217"/>
                </a:lnTo>
                <a:lnTo>
                  <a:pt x="2575249" y="0"/>
                </a:lnTo>
                <a:lnTo>
                  <a:pt x="3470987" y="0"/>
                </a:lnTo>
              </a:path>
            </a:pathLst>
          </a:cu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>
            <a:off x="1992516" y="3374591"/>
            <a:ext cx="2599403" cy="110613"/>
          </a:xfrm>
          <a:custGeom>
            <a:avLst/>
            <a:gdLst>
              <a:gd name="connsiteX0" fmla="*/ 0 w 3465871"/>
              <a:gd name="connsiteY0" fmla="*/ 147484 h 147484"/>
              <a:gd name="connsiteX1" fmla="*/ 2566219 w 3465871"/>
              <a:gd name="connsiteY1" fmla="*/ 147484 h 147484"/>
              <a:gd name="connsiteX2" fmla="*/ 3465871 w 3465871"/>
              <a:gd name="connsiteY2" fmla="*/ 0 h 147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5871" h="147484">
                <a:moveTo>
                  <a:pt x="0" y="147484"/>
                </a:moveTo>
                <a:lnTo>
                  <a:pt x="2566219" y="147484"/>
                </a:lnTo>
                <a:lnTo>
                  <a:pt x="3465871" y="0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974350" y="2789132"/>
            <a:ext cx="1035305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500" dirty="0"/>
              <a:t>120FPS TCF</a:t>
            </a:r>
            <a:endParaRPr lang="zh-CN" altLang="en-US" sz="1500" dirty="0"/>
          </a:p>
        </p:txBody>
      </p:sp>
      <p:sp>
        <p:nvSpPr>
          <p:cNvPr id="16" name="文本框 15"/>
          <p:cNvSpPr txBox="1"/>
          <p:nvPr/>
        </p:nvSpPr>
        <p:spPr>
          <a:xfrm>
            <a:off x="4038909" y="3402799"/>
            <a:ext cx="1132330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500" b="1" dirty="0">
                <a:solidFill>
                  <a:srgbClr val="FF0000"/>
                </a:solidFill>
              </a:rPr>
              <a:t>120FPS STCF</a:t>
            </a:r>
            <a:endParaRPr lang="zh-CN" altLang="en-US" sz="1500" b="1" dirty="0">
              <a:solidFill>
                <a:srgbClr val="FF0000"/>
              </a:solidFill>
            </a:endParaRPr>
          </a:p>
        </p:txBody>
      </p:sp>
      <p:sp>
        <p:nvSpPr>
          <p:cNvPr id="29" name="任意多边形 15"/>
          <p:cNvSpPr/>
          <p:nvPr/>
        </p:nvSpPr>
        <p:spPr>
          <a:xfrm>
            <a:off x="2006944" y="2100270"/>
            <a:ext cx="2610239" cy="664733"/>
          </a:xfrm>
          <a:custGeom>
            <a:avLst/>
            <a:gdLst>
              <a:gd name="connsiteX0" fmla="*/ 0 w 3526971"/>
              <a:gd name="connsiteY0" fmla="*/ 867747 h 867747"/>
              <a:gd name="connsiteX1" fmla="*/ 961053 w 3526971"/>
              <a:gd name="connsiteY1" fmla="*/ 531845 h 867747"/>
              <a:gd name="connsiteX2" fmla="*/ 2649894 w 3526971"/>
              <a:gd name="connsiteY2" fmla="*/ 65314 h 867747"/>
              <a:gd name="connsiteX3" fmla="*/ 3526971 w 3526971"/>
              <a:gd name="connsiteY3" fmla="*/ 0 h 86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6971" h="867747">
                <a:moveTo>
                  <a:pt x="0" y="867747"/>
                </a:moveTo>
                <a:lnTo>
                  <a:pt x="961053" y="531845"/>
                </a:lnTo>
                <a:lnTo>
                  <a:pt x="2649894" y="65314"/>
                </a:lnTo>
                <a:lnTo>
                  <a:pt x="3526971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 16"/>
          <p:cNvSpPr/>
          <p:nvPr/>
        </p:nvSpPr>
        <p:spPr>
          <a:xfrm>
            <a:off x="2006944" y="2072277"/>
            <a:ext cx="2610239" cy="195943"/>
          </a:xfrm>
          <a:custGeom>
            <a:avLst/>
            <a:gdLst>
              <a:gd name="connsiteX0" fmla="*/ 0 w 3480318"/>
              <a:gd name="connsiteY0" fmla="*/ 261257 h 261257"/>
              <a:gd name="connsiteX1" fmla="*/ 1007706 w 3480318"/>
              <a:gd name="connsiteY1" fmla="*/ 0 h 261257"/>
              <a:gd name="connsiteX2" fmla="*/ 3480318 w 3480318"/>
              <a:gd name="connsiteY2" fmla="*/ 0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0318" h="261257">
                <a:moveTo>
                  <a:pt x="0" y="261257"/>
                </a:moveTo>
                <a:lnTo>
                  <a:pt x="1007706" y="0"/>
                </a:lnTo>
                <a:lnTo>
                  <a:pt x="3480318" y="0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3445151" y="2272207"/>
            <a:ext cx="1533112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500" dirty="0"/>
              <a:t>80 FPS (40Hz)</a:t>
            </a:r>
            <a:r>
              <a:rPr lang="zh-CN" altLang="en-US" sz="1500" dirty="0"/>
              <a:t> </a:t>
            </a:r>
            <a:r>
              <a:rPr lang="en-US" altLang="zh-CN" sz="1500" dirty="0"/>
              <a:t>TCF</a:t>
            </a:r>
            <a:endParaRPr lang="zh-CN" altLang="en-US" sz="1500" dirty="0"/>
          </a:p>
        </p:txBody>
      </p:sp>
      <p:sp>
        <p:nvSpPr>
          <p:cNvPr id="32" name="文本框 31"/>
          <p:cNvSpPr txBox="1"/>
          <p:nvPr/>
        </p:nvSpPr>
        <p:spPr>
          <a:xfrm>
            <a:off x="3338827" y="1766043"/>
            <a:ext cx="1533112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altLang="zh-CN" sz="1500" dirty="0"/>
              <a:t>60 FPS (30Hz)</a:t>
            </a:r>
            <a:r>
              <a:rPr lang="zh-CN" altLang="en-US" sz="1500" dirty="0"/>
              <a:t> </a:t>
            </a:r>
            <a:r>
              <a:rPr lang="en-US" altLang="zh-CN" sz="1500" dirty="0"/>
              <a:t>TCF</a:t>
            </a:r>
            <a:endParaRPr lang="zh-CN" altLang="en-US" sz="1500" dirty="0"/>
          </a:p>
        </p:txBody>
      </p:sp>
      <p:cxnSp>
        <p:nvCxnSpPr>
          <p:cNvPr id="33" name="直接箭头连接符 21"/>
          <p:cNvCxnSpPr/>
          <p:nvPr/>
        </p:nvCxnSpPr>
        <p:spPr>
          <a:xfrm flipV="1">
            <a:off x="6093936" y="1766700"/>
            <a:ext cx="0" cy="1981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22"/>
          <p:cNvCxnSpPr/>
          <p:nvPr/>
        </p:nvCxnSpPr>
        <p:spPr>
          <a:xfrm>
            <a:off x="6093936" y="3748580"/>
            <a:ext cx="281626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5092393" y="1710957"/>
            <a:ext cx="1001543" cy="19620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altLang="zh-CN" sz="1500" dirty="0"/>
              <a:t>Artifacts</a:t>
            </a:r>
            <a:r>
              <a:rPr lang="en-US" altLang="zh-CN" dirty="0" smtClean="0"/>
              <a:t>:</a:t>
            </a:r>
            <a:endParaRPr lang="en-US" altLang="zh-CN" dirty="0"/>
          </a:p>
          <a:p>
            <a:pPr algn="r"/>
            <a:r>
              <a:rPr lang="en-US" altLang="zh-CN" sz="1500" dirty="0"/>
              <a:t>Much</a:t>
            </a:r>
          </a:p>
          <a:p>
            <a:pPr algn="r"/>
            <a:endParaRPr lang="en-US" altLang="zh-CN" sz="1500" dirty="0"/>
          </a:p>
          <a:p>
            <a:pPr algn="r"/>
            <a:endParaRPr lang="en-US" altLang="zh-CN" sz="1500" dirty="0"/>
          </a:p>
          <a:p>
            <a:pPr algn="r"/>
            <a:r>
              <a:rPr lang="en-US" altLang="zh-CN" sz="1500" dirty="0"/>
              <a:t>Some</a:t>
            </a:r>
          </a:p>
          <a:p>
            <a:pPr algn="r"/>
            <a:endParaRPr lang="en-US" altLang="zh-CN" sz="1500" dirty="0"/>
          </a:p>
          <a:p>
            <a:pPr algn="r"/>
            <a:endParaRPr lang="en-US" altLang="zh-CN" sz="1500" dirty="0"/>
          </a:p>
          <a:p>
            <a:pPr algn="r"/>
            <a:r>
              <a:rPr lang="en-US" altLang="zh-CN" sz="1500" dirty="0"/>
              <a:t>None</a:t>
            </a:r>
            <a:endParaRPr lang="zh-CN" altLang="en-US" sz="1500" dirty="0"/>
          </a:p>
        </p:txBody>
      </p:sp>
      <p:sp>
        <p:nvSpPr>
          <p:cNvPr id="36" name="文本框 35"/>
          <p:cNvSpPr txBox="1"/>
          <p:nvPr/>
        </p:nvSpPr>
        <p:spPr>
          <a:xfrm>
            <a:off x="4997492" y="3760031"/>
            <a:ext cx="3865200" cy="3000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500" dirty="0"/>
              <a:t>Amplitude </a:t>
            </a:r>
            <a:r>
              <a:rPr lang="el-GR" altLang="zh-CN" sz="1500" dirty="0"/>
              <a:t>δ</a:t>
            </a:r>
            <a:r>
              <a:rPr lang="en-US" altLang="zh-CN" sz="1500" dirty="0"/>
              <a:t>:   10          20          30         40      </a:t>
            </a:r>
            <a:r>
              <a:rPr lang="zh-CN" altLang="en-US" sz="1500" dirty="0"/>
              <a:t> </a:t>
            </a:r>
            <a:r>
              <a:rPr lang="en-US" altLang="zh-CN" sz="1500" dirty="0"/>
              <a:t> 50</a:t>
            </a:r>
            <a:endParaRPr lang="zh-CN" altLang="en-US" sz="1500" dirty="0"/>
          </a:p>
        </p:txBody>
      </p:sp>
      <p:cxnSp>
        <p:nvCxnSpPr>
          <p:cNvPr id="37" name="直接连接符 29"/>
          <p:cNvCxnSpPr/>
          <p:nvPr/>
        </p:nvCxnSpPr>
        <p:spPr>
          <a:xfrm>
            <a:off x="6256029" y="3494321"/>
            <a:ext cx="243529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7565112" y="3138600"/>
            <a:ext cx="1175818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500" b="1" dirty="0">
                <a:solidFill>
                  <a:srgbClr val="FF0000"/>
                </a:solidFill>
              </a:rPr>
              <a:t>120 FPS STCF</a:t>
            </a:r>
            <a:endParaRPr lang="zh-CN" altLang="en-US" sz="15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72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User Study </a:t>
            </a:r>
            <a:r>
              <a:rPr lang="en-US" altLang="zh-CN" dirty="0" smtClean="0"/>
              <a:t>– </a:t>
            </a:r>
            <a:r>
              <a:rPr lang="en-US" altLang="zh-CN" dirty="0" smtClean="0"/>
              <a:t>Cell Size &amp; Watching Distance</a:t>
            </a:r>
            <a:endParaRPr lang="zh-CN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33</a:t>
            </a:fld>
            <a:endParaRPr lang="zh-CN" altLang="en-US"/>
          </a:p>
        </p:txBody>
      </p:sp>
      <p:cxnSp>
        <p:nvCxnSpPr>
          <p:cNvPr id="13" name="直接箭头连接符 12"/>
          <p:cNvCxnSpPr/>
          <p:nvPr/>
        </p:nvCxnSpPr>
        <p:spPr>
          <a:xfrm flipV="1">
            <a:off x="2142377" y="1758213"/>
            <a:ext cx="0" cy="1981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2142377" y="3740094"/>
            <a:ext cx="23100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461093" y="1631827"/>
            <a:ext cx="1672780" cy="191590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r>
              <a:rPr lang="en-US" altLang="zh-CN" sz="1500" dirty="0"/>
              <a:t>Flicker perception:</a:t>
            </a:r>
          </a:p>
          <a:p>
            <a:pPr algn="r"/>
            <a:r>
              <a:rPr lang="en-US" altLang="zh-CN" sz="1500" dirty="0"/>
              <a:t>Severe flickers</a:t>
            </a:r>
          </a:p>
          <a:p>
            <a:pPr algn="r"/>
            <a:endParaRPr lang="en-US" altLang="zh-CN" sz="1500" dirty="0"/>
          </a:p>
          <a:p>
            <a:pPr algn="r"/>
            <a:endParaRPr lang="en-US" altLang="zh-CN" sz="1500" dirty="0"/>
          </a:p>
          <a:p>
            <a:pPr algn="r"/>
            <a:r>
              <a:rPr lang="en-US" altLang="zh-CN" sz="1500" dirty="0"/>
              <a:t>Moderate flickers</a:t>
            </a:r>
          </a:p>
          <a:p>
            <a:pPr algn="r"/>
            <a:endParaRPr lang="en-US" altLang="zh-CN" sz="1500" dirty="0"/>
          </a:p>
          <a:p>
            <a:pPr algn="r"/>
            <a:endParaRPr lang="en-US" altLang="zh-CN" sz="1500" dirty="0"/>
          </a:p>
          <a:p>
            <a:pPr algn="r"/>
            <a:r>
              <a:rPr lang="en-US" altLang="zh-CN" sz="1500" dirty="0"/>
              <a:t>No flicker</a:t>
            </a:r>
            <a:endParaRPr lang="zh-CN" altLang="en-US" sz="1500" dirty="0"/>
          </a:p>
        </p:txBody>
      </p:sp>
      <p:sp>
        <p:nvSpPr>
          <p:cNvPr id="16" name="文本框 15"/>
          <p:cNvSpPr txBox="1"/>
          <p:nvPr/>
        </p:nvSpPr>
        <p:spPr>
          <a:xfrm>
            <a:off x="1240180" y="3754133"/>
            <a:ext cx="3257498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500" b="1" dirty="0"/>
              <a:t>Cell size</a:t>
            </a:r>
            <a:r>
              <a:rPr lang="en-US" altLang="zh-CN" sz="1500" dirty="0"/>
              <a:t> </a:t>
            </a:r>
            <a:r>
              <a:rPr lang="en-US" altLang="zh-CN" sz="1500" i="1" dirty="0"/>
              <a:t>c</a:t>
            </a:r>
            <a:r>
              <a:rPr lang="en-US" altLang="zh-CN" sz="1500" dirty="0"/>
              <a:t>:    1*1  </a:t>
            </a:r>
            <a:r>
              <a:rPr lang="en-US" altLang="zh-CN" sz="1500" b="1" dirty="0"/>
              <a:t>  </a:t>
            </a:r>
            <a:r>
              <a:rPr lang="en-US" altLang="zh-CN" sz="1500" b="1" dirty="0">
                <a:solidFill>
                  <a:srgbClr val="FF0000"/>
                </a:solidFill>
              </a:rPr>
              <a:t>3*3</a:t>
            </a:r>
            <a:r>
              <a:rPr lang="en-US" altLang="zh-CN" sz="1500" b="1" dirty="0"/>
              <a:t>    </a:t>
            </a:r>
            <a:r>
              <a:rPr lang="en-US" altLang="zh-CN" sz="1500" dirty="0"/>
              <a:t>5*5    7:7    9*9</a:t>
            </a:r>
            <a:endParaRPr lang="zh-CN" altLang="en-US" sz="1500" dirty="0"/>
          </a:p>
        </p:txBody>
      </p:sp>
      <p:sp>
        <p:nvSpPr>
          <p:cNvPr id="20" name="文本框 19"/>
          <p:cNvSpPr txBox="1"/>
          <p:nvPr/>
        </p:nvSpPr>
        <p:spPr>
          <a:xfrm>
            <a:off x="3746620" y="2680509"/>
            <a:ext cx="629716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500" dirty="0"/>
              <a:t>TCF</a:t>
            </a:r>
            <a:endParaRPr lang="zh-CN" altLang="en-US" sz="1500" dirty="0"/>
          </a:p>
        </p:txBody>
      </p:sp>
      <p:sp>
        <p:nvSpPr>
          <p:cNvPr id="21" name="文本框 20"/>
          <p:cNvSpPr txBox="1"/>
          <p:nvPr/>
        </p:nvSpPr>
        <p:spPr>
          <a:xfrm>
            <a:off x="3899695" y="3389734"/>
            <a:ext cx="685616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500" b="1" dirty="0">
                <a:solidFill>
                  <a:srgbClr val="FF0000"/>
                </a:solidFill>
              </a:rPr>
              <a:t>STCF</a:t>
            </a:r>
            <a:endParaRPr lang="zh-CN" altLang="en-US" sz="1500" b="1" dirty="0">
              <a:solidFill>
                <a:srgbClr val="FF0000"/>
              </a:solidFill>
            </a:endParaRPr>
          </a:p>
        </p:txBody>
      </p:sp>
      <p:sp>
        <p:nvSpPr>
          <p:cNvPr id="22" name="任意多边形 21"/>
          <p:cNvSpPr/>
          <p:nvPr/>
        </p:nvSpPr>
        <p:spPr>
          <a:xfrm>
            <a:off x="2384253" y="2863769"/>
            <a:ext cx="1889621" cy="586248"/>
          </a:xfrm>
          <a:custGeom>
            <a:avLst/>
            <a:gdLst>
              <a:gd name="connsiteX0" fmla="*/ 0 w 3229897"/>
              <a:gd name="connsiteY0" fmla="*/ 781664 h 781664"/>
              <a:gd name="connsiteX1" fmla="*/ 870155 w 3229897"/>
              <a:gd name="connsiteY1" fmla="*/ 781664 h 781664"/>
              <a:gd name="connsiteX2" fmla="*/ 1622322 w 3229897"/>
              <a:gd name="connsiteY2" fmla="*/ 516193 h 781664"/>
              <a:gd name="connsiteX3" fmla="*/ 2477729 w 3229897"/>
              <a:gd name="connsiteY3" fmla="*/ 516193 h 781664"/>
              <a:gd name="connsiteX4" fmla="*/ 3229897 w 3229897"/>
              <a:gd name="connsiteY4" fmla="*/ 0 h 78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897" h="781664">
                <a:moveTo>
                  <a:pt x="0" y="781664"/>
                </a:moveTo>
                <a:lnTo>
                  <a:pt x="870155" y="781664"/>
                </a:lnTo>
                <a:lnTo>
                  <a:pt x="1622322" y="516193"/>
                </a:lnTo>
                <a:lnTo>
                  <a:pt x="2477729" y="516193"/>
                </a:lnTo>
                <a:lnTo>
                  <a:pt x="3229897" y="0"/>
                </a:lnTo>
              </a:path>
            </a:pathLst>
          </a:cu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/>
        </p:nvSpPr>
        <p:spPr>
          <a:xfrm>
            <a:off x="2373191" y="3273037"/>
            <a:ext cx="1898249" cy="188042"/>
          </a:xfrm>
          <a:custGeom>
            <a:avLst/>
            <a:gdLst>
              <a:gd name="connsiteX0" fmla="*/ 0 w 3244646"/>
              <a:gd name="connsiteY0" fmla="*/ 250723 h 250723"/>
              <a:gd name="connsiteX1" fmla="*/ 2507226 w 3244646"/>
              <a:gd name="connsiteY1" fmla="*/ 250723 h 250723"/>
              <a:gd name="connsiteX2" fmla="*/ 3244646 w 3244646"/>
              <a:gd name="connsiteY2" fmla="*/ 0 h 25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4646" h="250723">
                <a:moveTo>
                  <a:pt x="0" y="250723"/>
                </a:moveTo>
                <a:lnTo>
                  <a:pt x="2507226" y="250723"/>
                </a:lnTo>
                <a:lnTo>
                  <a:pt x="3244646" y="0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箭头连接符 23"/>
          <p:cNvCxnSpPr/>
          <p:nvPr/>
        </p:nvCxnSpPr>
        <p:spPr>
          <a:xfrm flipV="1">
            <a:off x="5877032" y="1746762"/>
            <a:ext cx="0" cy="1981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5877032" y="3728643"/>
            <a:ext cx="25808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4195748" y="1628880"/>
            <a:ext cx="1672780" cy="191590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r>
              <a:rPr lang="en-US" altLang="zh-CN" sz="1500" dirty="0"/>
              <a:t>Flicker perception:</a:t>
            </a:r>
          </a:p>
          <a:p>
            <a:pPr algn="r"/>
            <a:r>
              <a:rPr lang="en-US" altLang="zh-CN" sz="1500" dirty="0"/>
              <a:t>Severe flickers</a:t>
            </a:r>
          </a:p>
          <a:p>
            <a:pPr algn="r"/>
            <a:endParaRPr lang="en-US" altLang="zh-CN" sz="1500" dirty="0"/>
          </a:p>
          <a:p>
            <a:pPr algn="r"/>
            <a:endParaRPr lang="en-US" altLang="zh-CN" sz="1500" dirty="0"/>
          </a:p>
          <a:p>
            <a:pPr algn="r"/>
            <a:r>
              <a:rPr lang="en-US" altLang="zh-CN" sz="1500" dirty="0"/>
              <a:t>Moderate flickers</a:t>
            </a:r>
          </a:p>
          <a:p>
            <a:pPr algn="r"/>
            <a:endParaRPr lang="en-US" altLang="zh-CN" sz="1500" dirty="0"/>
          </a:p>
          <a:p>
            <a:pPr algn="r"/>
            <a:endParaRPr lang="en-US" altLang="zh-CN" sz="1500" dirty="0"/>
          </a:p>
          <a:p>
            <a:pPr algn="r"/>
            <a:r>
              <a:rPr lang="en-US" altLang="zh-CN" sz="1500" dirty="0"/>
              <a:t>No flicker</a:t>
            </a:r>
            <a:endParaRPr lang="zh-CN" altLang="en-US" sz="1500" dirty="0"/>
          </a:p>
        </p:txBody>
      </p:sp>
      <p:sp>
        <p:nvSpPr>
          <p:cNvPr id="27" name="文本框 26"/>
          <p:cNvSpPr txBox="1"/>
          <p:nvPr/>
        </p:nvSpPr>
        <p:spPr>
          <a:xfrm>
            <a:off x="4652456" y="3742071"/>
            <a:ext cx="3931605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500" b="1" dirty="0"/>
              <a:t>Distance</a:t>
            </a:r>
            <a:r>
              <a:rPr lang="en-US" altLang="zh-CN" sz="1500" dirty="0"/>
              <a:t> (cm):     40       </a:t>
            </a:r>
            <a:r>
              <a:rPr lang="en-US" altLang="zh-CN" sz="1500" b="1" dirty="0">
                <a:solidFill>
                  <a:srgbClr val="FF0000"/>
                </a:solidFill>
              </a:rPr>
              <a:t>60</a:t>
            </a:r>
            <a:r>
              <a:rPr lang="en-US" altLang="zh-CN" sz="1500" dirty="0"/>
              <a:t>       100      150       200</a:t>
            </a:r>
            <a:endParaRPr lang="zh-CN" altLang="en-US" sz="1500" dirty="0"/>
          </a:p>
        </p:txBody>
      </p:sp>
      <p:sp>
        <p:nvSpPr>
          <p:cNvPr id="31" name="文本框 30"/>
          <p:cNvSpPr txBox="1"/>
          <p:nvPr/>
        </p:nvSpPr>
        <p:spPr>
          <a:xfrm>
            <a:off x="6197724" y="2686088"/>
            <a:ext cx="1233582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500" dirty="0"/>
              <a:t>Cell size = 7</a:t>
            </a:r>
            <a:r>
              <a:rPr lang="zh-CN" altLang="en-US" sz="1500" dirty="0"/>
              <a:t>*</a:t>
            </a:r>
            <a:r>
              <a:rPr lang="en-US" altLang="zh-CN" sz="1500" dirty="0"/>
              <a:t>7</a:t>
            </a:r>
            <a:endParaRPr lang="zh-CN" altLang="en-US" sz="1500" dirty="0"/>
          </a:p>
        </p:txBody>
      </p:sp>
      <p:sp>
        <p:nvSpPr>
          <p:cNvPr id="32" name="文本框 31"/>
          <p:cNvSpPr txBox="1"/>
          <p:nvPr/>
        </p:nvSpPr>
        <p:spPr>
          <a:xfrm>
            <a:off x="5957567" y="3394270"/>
            <a:ext cx="1245980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500" b="1" dirty="0">
                <a:solidFill>
                  <a:srgbClr val="FF0000"/>
                </a:solidFill>
              </a:rPr>
              <a:t>Cell size = 3*3</a:t>
            </a:r>
            <a:endParaRPr lang="zh-CN" altLang="en-US" sz="1500" b="1" dirty="0">
              <a:solidFill>
                <a:srgbClr val="FF0000"/>
              </a:solidFill>
            </a:endParaRPr>
          </a:p>
        </p:txBody>
      </p:sp>
      <p:sp>
        <p:nvSpPr>
          <p:cNvPr id="33" name="任意多边形 32"/>
          <p:cNvSpPr/>
          <p:nvPr/>
        </p:nvSpPr>
        <p:spPr>
          <a:xfrm>
            <a:off x="6102743" y="3350467"/>
            <a:ext cx="2227563" cy="88490"/>
          </a:xfrm>
          <a:custGeom>
            <a:avLst/>
            <a:gdLst>
              <a:gd name="connsiteX0" fmla="*/ 0 w 3200400"/>
              <a:gd name="connsiteY0" fmla="*/ 0 h 117987"/>
              <a:gd name="connsiteX1" fmla="*/ 766916 w 3200400"/>
              <a:gd name="connsiteY1" fmla="*/ 117987 h 117987"/>
              <a:gd name="connsiteX2" fmla="*/ 3200400 w 3200400"/>
              <a:gd name="connsiteY2" fmla="*/ 117987 h 11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0400" h="117987">
                <a:moveTo>
                  <a:pt x="0" y="0"/>
                </a:moveTo>
                <a:lnTo>
                  <a:pt x="766916" y="117987"/>
                </a:lnTo>
                <a:lnTo>
                  <a:pt x="3200400" y="117987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4" name="任意多边形 33"/>
          <p:cNvSpPr/>
          <p:nvPr/>
        </p:nvSpPr>
        <p:spPr>
          <a:xfrm>
            <a:off x="6102743" y="2852708"/>
            <a:ext cx="2227563" cy="586249"/>
          </a:xfrm>
          <a:custGeom>
            <a:avLst/>
            <a:gdLst>
              <a:gd name="connsiteX0" fmla="*/ 0 w 3200400"/>
              <a:gd name="connsiteY0" fmla="*/ 0 h 781665"/>
              <a:gd name="connsiteX1" fmla="*/ 737419 w 3200400"/>
              <a:gd name="connsiteY1" fmla="*/ 530942 h 781665"/>
              <a:gd name="connsiteX2" fmla="*/ 1592826 w 3200400"/>
              <a:gd name="connsiteY2" fmla="*/ 737420 h 781665"/>
              <a:gd name="connsiteX3" fmla="*/ 2374490 w 3200400"/>
              <a:gd name="connsiteY3" fmla="*/ 781665 h 781665"/>
              <a:gd name="connsiteX4" fmla="*/ 3200400 w 3200400"/>
              <a:gd name="connsiteY4" fmla="*/ 781665 h 78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0400" h="781665">
                <a:moveTo>
                  <a:pt x="0" y="0"/>
                </a:moveTo>
                <a:lnTo>
                  <a:pt x="737419" y="530942"/>
                </a:lnTo>
                <a:lnTo>
                  <a:pt x="1592826" y="737420"/>
                </a:lnTo>
                <a:lnTo>
                  <a:pt x="2374490" y="781665"/>
                </a:lnTo>
                <a:lnTo>
                  <a:pt x="3200400" y="781665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17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User Study </a:t>
            </a:r>
            <a:r>
              <a:rPr lang="en-US" altLang="zh-CN" dirty="0" smtClean="0"/>
              <a:t>– </a:t>
            </a:r>
            <a:r>
              <a:rPr lang="en-US" altLang="zh-CN" dirty="0" smtClean="0"/>
              <a:t>Smoothing &amp; Video Sources</a:t>
            </a:r>
            <a:endParaRPr lang="zh-CN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3501462" y="4605071"/>
            <a:ext cx="2577230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dirty="0" smtClean="0"/>
              <a:t>(All under 120 FPS (60Hz))</a:t>
            </a:r>
            <a:endParaRPr lang="zh-CN" altLang="en-US" dirty="0"/>
          </a:p>
        </p:txBody>
      </p:sp>
      <p:cxnSp>
        <p:nvCxnSpPr>
          <p:cNvPr id="14" name="直接箭头连接符 16"/>
          <p:cNvCxnSpPr/>
          <p:nvPr/>
        </p:nvCxnSpPr>
        <p:spPr>
          <a:xfrm flipV="1">
            <a:off x="1766605" y="1547433"/>
            <a:ext cx="0" cy="1981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7"/>
          <p:cNvCxnSpPr/>
          <p:nvPr/>
        </p:nvCxnSpPr>
        <p:spPr>
          <a:xfrm>
            <a:off x="1766605" y="3529314"/>
            <a:ext cx="21955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-20268" y="1433066"/>
            <a:ext cx="1786871" cy="19159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altLang="zh-CN" sz="1500" dirty="0"/>
              <a:t>Flicker perception:</a:t>
            </a:r>
          </a:p>
          <a:p>
            <a:pPr algn="r"/>
            <a:r>
              <a:rPr lang="en-US" altLang="zh-CN" sz="1500" dirty="0"/>
              <a:t>Severe flickers</a:t>
            </a:r>
          </a:p>
          <a:p>
            <a:pPr algn="r"/>
            <a:endParaRPr lang="en-US" altLang="zh-CN" sz="1500" dirty="0"/>
          </a:p>
          <a:p>
            <a:pPr algn="r"/>
            <a:endParaRPr lang="en-US" altLang="zh-CN" sz="1500" dirty="0"/>
          </a:p>
          <a:p>
            <a:pPr algn="r"/>
            <a:r>
              <a:rPr lang="en-US" altLang="zh-CN" sz="1500" dirty="0"/>
              <a:t>Moderate flickers</a:t>
            </a:r>
          </a:p>
          <a:p>
            <a:pPr algn="r"/>
            <a:endParaRPr lang="en-US" altLang="zh-CN" sz="1500" dirty="0"/>
          </a:p>
          <a:p>
            <a:pPr algn="r"/>
            <a:endParaRPr lang="en-US" altLang="zh-CN" sz="1500" dirty="0"/>
          </a:p>
          <a:p>
            <a:pPr algn="r"/>
            <a:r>
              <a:rPr lang="en-US" altLang="zh-CN" sz="1500" dirty="0"/>
              <a:t>No flicker</a:t>
            </a:r>
            <a:endParaRPr lang="zh-CN" altLang="en-US" sz="1500" dirty="0"/>
          </a:p>
        </p:txBody>
      </p:sp>
      <p:sp>
        <p:nvSpPr>
          <p:cNvPr id="22" name="文本框 21"/>
          <p:cNvSpPr txBox="1"/>
          <p:nvPr/>
        </p:nvSpPr>
        <p:spPr>
          <a:xfrm>
            <a:off x="163164" y="3527762"/>
            <a:ext cx="3882576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500" dirty="0"/>
              <a:t>Transition count (</a:t>
            </a:r>
            <a:r>
              <a:rPr lang="el-GR" altLang="zh-CN" sz="1500" dirty="0"/>
              <a:t>τ</a:t>
            </a:r>
            <a:r>
              <a:rPr lang="en-US" altLang="zh-CN" sz="1500" dirty="0"/>
              <a:t>):</a:t>
            </a:r>
            <a:r>
              <a:rPr lang="el-GR" altLang="zh-CN" sz="1500" dirty="0"/>
              <a:t> </a:t>
            </a:r>
            <a:r>
              <a:rPr lang="en-US" altLang="zh-CN" sz="1500" dirty="0"/>
              <a:t>  0     2     </a:t>
            </a:r>
            <a:r>
              <a:rPr lang="en-US" altLang="zh-CN" sz="1500" b="1" dirty="0">
                <a:solidFill>
                  <a:srgbClr val="FF0000"/>
                </a:solidFill>
              </a:rPr>
              <a:t>4</a:t>
            </a:r>
            <a:r>
              <a:rPr lang="en-US" altLang="zh-CN" sz="1500" dirty="0"/>
              <a:t>     6     8   10   12</a:t>
            </a:r>
            <a:endParaRPr lang="zh-CN" altLang="en-US" sz="1500" dirty="0"/>
          </a:p>
        </p:txBody>
      </p:sp>
      <p:sp>
        <p:nvSpPr>
          <p:cNvPr id="23" name="文本框 22"/>
          <p:cNvSpPr txBox="1"/>
          <p:nvPr/>
        </p:nvSpPr>
        <p:spPr>
          <a:xfrm>
            <a:off x="3273336" y="2734225"/>
            <a:ext cx="1061792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l-GR" altLang="zh-CN" sz="1500" dirty="0"/>
              <a:t>δ </a:t>
            </a:r>
            <a:r>
              <a:rPr lang="en-US" altLang="zh-CN" sz="1500" dirty="0"/>
              <a:t>= 20 (TCF)</a:t>
            </a:r>
            <a:endParaRPr lang="zh-CN" altLang="en-US" sz="1500" dirty="0"/>
          </a:p>
        </p:txBody>
      </p:sp>
      <p:sp>
        <p:nvSpPr>
          <p:cNvPr id="24" name="任意多边形 21"/>
          <p:cNvSpPr/>
          <p:nvPr/>
        </p:nvSpPr>
        <p:spPr>
          <a:xfrm>
            <a:off x="1870553" y="1828811"/>
            <a:ext cx="1919184" cy="1420586"/>
          </a:xfrm>
          <a:custGeom>
            <a:avLst/>
            <a:gdLst>
              <a:gd name="connsiteX0" fmla="*/ 0 w 2817845"/>
              <a:gd name="connsiteY0" fmla="*/ 0 h 1894114"/>
              <a:gd name="connsiteX1" fmla="*/ 961054 w 2817845"/>
              <a:gd name="connsiteY1" fmla="*/ 0 h 1894114"/>
              <a:gd name="connsiteX2" fmla="*/ 2304662 w 2817845"/>
              <a:gd name="connsiteY2" fmla="*/ 1651518 h 1894114"/>
              <a:gd name="connsiteX3" fmla="*/ 2817845 w 2817845"/>
              <a:gd name="connsiteY3" fmla="*/ 1894114 h 189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7845" h="1894114">
                <a:moveTo>
                  <a:pt x="0" y="0"/>
                </a:moveTo>
                <a:lnTo>
                  <a:pt x="961054" y="0"/>
                </a:lnTo>
                <a:lnTo>
                  <a:pt x="2304662" y="1651518"/>
                </a:lnTo>
                <a:lnTo>
                  <a:pt x="2817845" y="1894114"/>
                </a:lnTo>
              </a:path>
            </a:pathLst>
          </a:cu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 22"/>
          <p:cNvSpPr/>
          <p:nvPr/>
        </p:nvSpPr>
        <p:spPr>
          <a:xfrm>
            <a:off x="1863555" y="1821812"/>
            <a:ext cx="1912829" cy="995018"/>
          </a:xfrm>
          <a:custGeom>
            <a:avLst/>
            <a:gdLst>
              <a:gd name="connsiteX0" fmla="*/ 0 w 2808514"/>
              <a:gd name="connsiteY0" fmla="*/ 0 h 1530221"/>
              <a:gd name="connsiteX1" fmla="*/ 961053 w 2808514"/>
              <a:gd name="connsiteY1" fmla="*/ 0 h 1530221"/>
              <a:gd name="connsiteX2" fmla="*/ 2248677 w 2808514"/>
              <a:gd name="connsiteY2" fmla="*/ 1026368 h 1530221"/>
              <a:gd name="connsiteX3" fmla="*/ 2808514 w 2808514"/>
              <a:gd name="connsiteY3" fmla="*/ 1530221 h 1530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8514" h="1530221">
                <a:moveTo>
                  <a:pt x="0" y="0"/>
                </a:moveTo>
                <a:lnTo>
                  <a:pt x="961053" y="0"/>
                </a:lnTo>
                <a:lnTo>
                  <a:pt x="2248677" y="1026368"/>
                </a:lnTo>
                <a:lnTo>
                  <a:pt x="2808514" y="1530221"/>
                </a:lnTo>
              </a:path>
            </a:pathLst>
          </a:cu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244514" y="2166577"/>
            <a:ext cx="1061792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l-GR" altLang="zh-CN" sz="1500" dirty="0"/>
              <a:t>δ </a:t>
            </a:r>
            <a:r>
              <a:rPr lang="en-US" altLang="zh-CN" sz="1500" dirty="0"/>
              <a:t>= 50 (TCF)</a:t>
            </a:r>
            <a:endParaRPr lang="zh-CN" altLang="en-US" sz="1500" dirty="0"/>
          </a:p>
        </p:txBody>
      </p:sp>
      <p:sp>
        <p:nvSpPr>
          <p:cNvPr id="27" name="任意多边形 24"/>
          <p:cNvSpPr/>
          <p:nvPr/>
        </p:nvSpPr>
        <p:spPr>
          <a:xfrm>
            <a:off x="1891095" y="2156193"/>
            <a:ext cx="1868345" cy="1072945"/>
          </a:xfrm>
          <a:custGeom>
            <a:avLst/>
            <a:gdLst>
              <a:gd name="connsiteX0" fmla="*/ 0 w 2743200"/>
              <a:gd name="connsiteY0" fmla="*/ 0 h 1430593"/>
              <a:gd name="connsiteX1" fmla="*/ 1430594 w 2743200"/>
              <a:gd name="connsiteY1" fmla="*/ 1430593 h 1430593"/>
              <a:gd name="connsiteX2" fmla="*/ 2743200 w 2743200"/>
              <a:gd name="connsiteY2" fmla="*/ 1430593 h 143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3200" h="1430593">
                <a:moveTo>
                  <a:pt x="0" y="0"/>
                </a:moveTo>
                <a:lnTo>
                  <a:pt x="1430594" y="1430593"/>
                </a:lnTo>
                <a:lnTo>
                  <a:pt x="2743200" y="1430593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5"/>
          <p:cNvSpPr/>
          <p:nvPr/>
        </p:nvSpPr>
        <p:spPr>
          <a:xfrm>
            <a:off x="1913218" y="2521215"/>
            <a:ext cx="1838210" cy="707923"/>
          </a:xfrm>
          <a:custGeom>
            <a:avLst/>
            <a:gdLst>
              <a:gd name="connsiteX0" fmla="*/ 0 w 2698955"/>
              <a:gd name="connsiteY0" fmla="*/ 0 h 943897"/>
              <a:gd name="connsiteX1" fmla="*/ 914400 w 2698955"/>
              <a:gd name="connsiteY1" fmla="*/ 943897 h 943897"/>
              <a:gd name="connsiteX2" fmla="*/ 2698955 w 2698955"/>
              <a:gd name="connsiteY2" fmla="*/ 943897 h 94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8955" h="943897">
                <a:moveTo>
                  <a:pt x="0" y="0"/>
                </a:moveTo>
                <a:lnTo>
                  <a:pt x="914400" y="943897"/>
                </a:lnTo>
                <a:lnTo>
                  <a:pt x="2698955" y="943897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1712651" y="3171570"/>
            <a:ext cx="1158347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l-GR" altLang="zh-CN" sz="1500" b="1" dirty="0">
                <a:solidFill>
                  <a:srgbClr val="FF0000"/>
                </a:solidFill>
              </a:rPr>
              <a:t>δ </a:t>
            </a:r>
            <a:r>
              <a:rPr lang="en-US" altLang="zh-CN" sz="1500" b="1" dirty="0">
                <a:solidFill>
                  <a:srgbClr val="FF0000"/>
                </a:solidFill>
              </a:rPr>
              <a:t>= 20 (STCF)</a:t>
            </a:r>
            <a:endParaRPr lang="zh-CN" altLang="en-US" sz="1500" b="1" dirty="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718829" y="1928891"/>
            <a:ext cx="1098217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l-GR" altLang="zh-CN" sz="1500" b="1" dirty="0">
                <a:solidFill>
                  <a:srgbClr val="FF0000"/>
                </a:solidFill>
              </a:rPr>
              <a:t>δ </a:t>
            </a:r>
            <a:r>
              <a:rPr lang="en-US" altLang="zh-CN" sz="1500" b="1" dirty="0">
                <a:solidFill>
                  <a:srgbClr val="FF0000"/>
                </a:solidFill>
              </a:rPr>
              <a:t>= 50 (TCF)</a:t>
            </a:r>
            <a:endParaRPr lang="zh-CN" altLang="en-US" sz="1500" b="1" dirty="0">
              <a:solidFill>
                <a:srgbClr val="FF0000"/>
              </a:solidFill>
            </a:endParaRPr>
          </a:p>
        </p:txBody>
      </p:sp>
      <p:cxnSp>
        <p:nvCxnSpPr>
          <p:cNvPr id="73" name="直接箭头连接符 52"/>
          <p:cNvCxnSpPr/>
          <p:nvPr/>
        </p:nvCxnSpPr>
        <p:spPr>
          <a:xfrm flipV="1">
            <a:off x="5662113" y="1559592"/>
            <a:ext cx="0" cy="1946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53"/>
          <p:cNvCxnSpPr/>
          <p:nvPr/>
        </p:nvCxnSpPr>
        <p:spPr>
          <a:xfrm flipV="1">
            <a:off x="5662113" y="3506167"/>
            <a:ext cx="343122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本框 74"/>
          <p:cNvSpPr txBox="1"/>
          <p:nvPr/>
        </p:nvSpPr>
        <p:spPr>
          <a:xfrm>
            <a:off x="3965905" y="1497082"/>
            <a:ext cx="1735432" cy="19159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altLang="zh-CN" sz="1500" dirty="0"/>
              <a:t>Flicker Perception:</a:t>
            </a:r>
          </a:p>
          <a:p>
            <a:pPr algn="r"/>
            <a:endParaRPr lang="en-US" altLang="zh-CN" sz="1500" dirty="0"/>
          </a:p>
          <a:p>
            <a:pPr algn="r"/>
            <a:r>
              <a:rPr lang="en-US" altLang="zh-CN" sz="1500" dirty="0"/>
              <a:t>Moderate flickers</a:t>
            </a:r>
          </a:p>
          <a:p>
            <a:pPr algn="r"/>
            <a:endParaRPr lang="en-US" altLang="zh-CN" sz="1500" dirty="0"/>
          </a:p>
          <a:p>
            <a:pPr algn="r"/>
            <a:endParaRPr lang="en-US" altLang="zh-CN" sz="1500" dirty="0"/>
          </a:p>
          <a:p>
            <a:pPr algn="r"/>
            <a:endParaRPr lang="en-US" altLang="zh-CN" sz="1500" dirty="0"/>
          </a:p>
          <a:p>
            <a:pPr algn="r"/>
            <a:endParaRPr lang="en-US" altLang="zh-CN" sz="1500" dirty="0"/>
          </a:p>
          <a:p>
            <a:pPr algn="r"/>
            <a:r>
              <a:rPr lang="en-US" altLang="zh-CN" sz="1500" dirty="0"/>
              <a:t>No flicker</a:t>
            </a:r>
            <a:endParaRPr lang="zh-CN" altLang="en-US" sz="1500" dirty="0"/>
          </a:p>
        </p:txBody>
      </p:sp>
      <p:sp>
        <p:nvSpPr>
          <p:cNvPr id="76" name="文本框 75"/>
          <p:cNvSpPr txBox="1"/>
          <p:nvPr/>
        </p:nvSpPr>
        <p:spPr>
          <a:xfrm>
            <a:off x="4368824" y="3532541"/>
            <a:ext cx="4876510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500" dirty="0"/>
              <a:t>Video sources:       Gray   Football    Golf      Beach     Sunset</a:t>
            </a:r>
            <a:endParaRPr lang="zh-CN" altLang="en-US" sz="1500" dirty="0"/>
          </a:p>
        </p:txBody>
      </p:sp>
      <p:sp>
        <p:nvSpPr>
          <p:cNvPr id="77" name="矩形 76"/>
          <p:cNvSpPr/>
          <p:nvPr/>
        </p:nvSpPr>
        <p:spPr>
          <a:xfrm>
            <a:off x="5730032" y="3280971"/>
            <a:ext cx="163430" cy="225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78" name="矩形 77"/>
          <p:cNvSpPr/>
          <p:nvPr/>
        </p:nvSpPr>
        <p:spPr>
          <a:xfrm>
            <a:off x="6382372" y="3281675"/>
            <a:ext cx="163430" cy="225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 dirty="0"/>
          </a:p>
        </p:txBody>
      </p:sp>
      <p:sp>
        <p:nvSpPr>
          <p:cNvPr id="79" name="矩形 78"/>
          <p:cNvSpPr/>
          <p:nvPr/>
        </p:nvSpPr>
        <p:spPr>
          <a:xfrm>
            <a:off x="7055646" y="3281675"/>
            <a:ext cx="163430" cy="225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80" name="矩形 79"/>
          <p:cNvSpPr/>
          <p:nvPr/>
        </p:nvSpPr>
        <p:spPr>
          <a:xfrm>
            <a:off x="7723732" y="3277306"/>
            <a:ext cx="163430" cy="225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81" name="矩形 80"/>
          <p:cNvSpPr/>
          <p:nvPr/>
        </p:nvSpPr>
        <p:spPr>
          <a:xfrm>
            <a:off x="8399191" y="3275015"/>
            <a:ext cx="163430" cy="225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82" name="矩形 81"/>
          <p:cNvSpPr/>
          <p:nvPr/>
        </p:nvSpPr>
        <p:spPr>
          <a:xfrm>
            <a:off x="5919398" y="2973349"/>
            <a:ext cx="163430" cy="53352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83" name="矩形 82"/>
          <p:cNvSpPr/>
          <p:nvPr/>
        </p:nvSpPr>
        <p:spPr>
          <a:xfrm>
            <a:off x="6579580" y="2983089"/>
            <a:ext cx="163430" cy="520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84" name="矩形 83"/>
          <p:cNvSpPr/>
          <p:nvPr/>
        </p:nvSpPr>
        <p:spPr>
          <a:xfrm>
            <a:off x="7253550" y="2804748"/>
            <a:ext cx="163430" cy="7035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85" name="矩形 84"/>
          <p:cNvSpPr/>
          <p:nvPr/>
        </p:nvSpPr>
        <p:spPr>
          <a:xfrm>
            <a:off x="8597791" y="2639538"/>
            <a:ext cx="163430" cy="8650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86" name="矩形 85"/>
          <p:cNvSpPr/>
          <p:nvPr/>
        </p:nvSpPr>
        <p:spPr>
          <a:xfrm>
            <a:off x="7921636" y="2800380"/>
            <a:ext cx="163430" cy="7035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87" name="矩形 86"/>
          <p:cNvSpPr/>
          <p:nvPr/>
        </p:nvSpPr>
        <p:spPr>
          <a:xfrm>
            <a:off x="6116405" y="2435902"/>
            <a:ext cx="171009" cy="106800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88" name="矩形 87"/>
          <p:cNvSpPr/>
          <p:nvPr/>
        </p:nvSpPr>
        <p:spPr>
          <a:xfrm>
            <a:off x="6780953" y="2259853"/>
            <a:ext cx="171009" cy="12514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>
            <a:off x="7448681" y="2250272"/>
            <a:ext cx="171009" cy="12587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>
            <a:off x="8122316" y="2588512"/>
            <a:ext cx="171009" cy="9161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91" name="矩形 90"/>
          <p:cNvSpPr/>
          <p:nvPr/>
        </p:nvSpPr>
        <p:spPr>
          <a:xfrm>
            <a:off x="8800727" y="2246296"/>
            <a:ext cx="171009" cy="125870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92" name="文本框 91"/>
          <p:cNvSpPr txBox="1"/>
          <p:nvPr/>
        </p:nvSpPr>
        <p:spPr>
          <a:xfrm>
            <a:off x="7930289" y="1431043"/>
            <a:ext cx="1091134" cy="76174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r>
              <a:rPr lang="en-US" altLang="zh-CN" sz="1500" dirty="0"/>
              <a:t>STCF, </a:t>
            </a:r>
            <a:r>
              <a:rPr lang="el-GR" altLang="zh-CN" sz="1500" dirty="0"/>
              <a:t>δ</a:t>
            </a:r>
            <a:r>
              <a:rPr lang="en-US" altLang="zh-CN" sz="1500" dirty="0"/>
              <a:t> = 20</a:t>
            </a:r>
          </a:p>
          <a:p>
            <a:pPr algn="r"/>
            <a:r>
              <a:rPr kumimoji="1" lang="en-US" altLang="zh-CN" sz="1500" dirty="0"/>
              <a:t>STCF, </a:t>
            </a:r>
            <a:r>
              <a:rPr lang="el-GR" altLang="zh-CN" sz="1500" dirty="0"/>
              <a:t>δ</a:t>
            </a:r>
            <a:r>
              <a:rPr lang="en-US" altLang="zh-CN" sz="1500" dirty="0"/>
              <a:t> = 50</a:t>
            </a:r>
          </a:p>
          <a:p>
            <a:pPr algn="r"/>
            <a:r>
              <a:rPr lang="en-US" altLang="zh-CN" sz="1500" dirty="0"/>
              <a:t>TCF, </a:t>
            </a:r>
            <a:r>
              <a:rPr lang="el-GR" altLang="zh-CN" sz="1500" dirty="0"/>
              <a:t>δ</a:t>
            </a:r>
            <a:r>
              <a:rPr lang="en-US" altLang="zh-CN" sz="1500" dirty="0"/>
              <a:t> = 50</a:t>
            </a:r>
            <a:endParaRPr kumimoji="1" lang="zh-CN" altLang="en-US" sz="1500" dirty="0"/>
          </a:p>
        </p:txBody>
      </p:sp>
      <p:sp>
        <p:nvSpPr>
          <p:cNvPr id="93" name="矩形 92"/>
          <p:cNvSpPr/>
          <p:nvPr/>
        </p:nvSpPr>
        <p:spPr>
          <a:xfrm>
            <a:off x="7452704" y="1528478"/>
            <a:ext cx="423333" cy="123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94" name="矩形 93"/>
          <p:cNvSpPr/>
          <p:nvPr/>
        </p:nvSpPr>
        <p:spPr>
          <a:xfrm>
            <a:off x="7450586" y="1758293"/>
            <a:ext cx="423333" cy="12391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95" name="矩形 94"/>
          <p:cNvSpPr/>
          <p:nvPr/>
        </p:nvSpPr>
        <p:spPr>
          <a:xfrm>
            <a:off x="7450586" y="1990225"/>
            <a:ext cx="423333" cy="12391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96" name="图片 9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913" y="3837352"/>
            <a:ext cx="857339" cy="482254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856" y="3845105"/>
            <a:ext cx="851543" cy="482274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646" y="3842858"/>
            <a:ext cx="844497" cy="475030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368" y="3834973"/>
            <a:ext cx="855965" cy="48148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729" y="3831292"/>
            <a:ext cx="857339" cy="51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7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/>
      <p:bldP spid="93" grpId="0" animBg="1"/>
      <p:bldP spid="94" grpId="0" animBg="1"/>
      <p:bldP spid="9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Evaluation – Throughput vs BER</a:t>
            </a:r>
            <a:endParaRPr lang="zh-CN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35</a:t>
            </a:fld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4338008" y="2924981"/>
            <a:ext cx="0" cy="1705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4338008" y="4630902"/>
            <a:ext cx="26944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634647" y="2880113"/>
            <a:ext cx="1731943" cy="18081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altLang="zh-CN" sz="1500" dirty="0"/>
              <a:t>Throughput (kbps)</a:t>
            </a:r>
          </a:p>
          <a:p>
            <a:pPr algn="r"/>
            <a:r>
              <a:rPr lang="en-US" altLang="zh-CN" sz="1500" dirty="0"/>
              <a:t>200</a:t>
            </a:r>
          </a:p>
          <a:p>
            <a:pPr algn="r">
              <a:lnSpc>
                <a:spcPct val="140000"/>
              </a:lnSpc>
            </a:pPr>
            <a:r>
              <a:rPr lang="en-US" altLang="zh-CN" sz="1500" dirty="0"/>
              <a:t>150</a:t>
            </a:r>
          </a:p>
          <a:p>
            <a:pPr algn="r">
              <a:lnSpc>
                <a:spcPct val="140000"/>
              </a:lnSpc>
            </a:pPr>
            <a:r>
              <a:rPr lang="en-US" altLang="zh-CN" sz="1500" dirty="0"/>
              <a:t>100</a:t>
            </a:r>
          </a:p>
          <a:p>
            <a:pPr algn="r">
              <a:lnSpc>
                <a:spcPct val="140000"/>
              </a:lnSpc>
            </a:pPr>
            <a:r>
              <a:rPr lang="en-US" altLang="zh-CN" sz="1500" dirty="0"/>
              <a:t>50</a:t>
            </a:r>
          </a:p>
          <a:p>
            <a:pPr algn="r">
              <a:lnSpc>
                <a:spcPct val="140000"/>
              </a:lnSpc>
            </a:pPr>
            <a:r>
              <a:rPr lang="en-US" altLang="zh-CN" sz="1500" dirty="0"/>
              <a:t>0</a:t>
            </a:r>
            <a:endParaRPr lang="zh-CN" altLang="en-US" sz="1500" dirty="0"/>
          </a:p>
        </p:txBody>
      </p:sp>
      <p:sp>
        <p:nvSpPr>
          <p:cNvPr id="17" name="任意多边形 16"/>
          <p:cNvSpPr/>
          <p:nvPr/>
        </p:nvSpPr>
        <p:spPr>
          <a:xfrm>
            <a:off x="4533426" y="3378494"/>
            <a:ext cx="2141498" cy="1072945"/>
          </a:xfrm>
          <a:custGeom>
            <a:avLst/>
            <a:gdLst>
              <a:gd name="connsiteX0" fmla="*/ 0 w 2934929"/>
              <a:gd name="connsiteY0" fmla="*/ 560439 h 560439"/>
              <a:gd name="connsiteX1" fmla="*/ 604683 w 2934929"/>
              <a:gd name="connsiteY1" fmla="*/ 0 h 560439"/>
              <a:gd name="connsiteX2" fmla="*/ 1312606 w 2934929"/>
              <a:gd name="connsiteY2" fmla="*/ 280220 h 560439"/>
              <a:gd name="connsiteX3" fmla="*/ 2138516 w 2934929"/>
              <a:gd name="connsiteY3" fmla="*/ 368710 h 560439"/>
              <a:gd name="connsiteX4" fmla="*/ 2934929 w 2934929"/>
              <a:gd name="connsiteY4" fmla="*/ 501446 h 560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4929" h="560439">
                <a:moveTo>
                  <a:pt x="0" y="560439"/>
                </a:moveTo>
                <a:lnTo>
                  <a:pt x="604683" y="0"/>
                </a:lnTo>
                <a:lnTo>
                  <a:pt x="1312606" y="280220"/>
                </a:lnTo>
                <a:lnTo>
                  <a:pt x="2138516" y="368710"/>
                </a:lnTo>
                <a:lnTo>
                  <a:pt x="2934929" y="501446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 19"/>
          <p:cNvSpPr/>
          <p:nvPr/>
        </p:nvSpPr>
        <p:spPr>
          <a:xfrm>
            <a:off x="4511303" y="3931402"/>
            <a:ext cx="2166515" cy="630649"/>
          </a:xfrm>
          <a:custGeom>
            <a:avLst/>
            <a:gdLst>
              <a:gd name="connsiteX0" fmla="*/ 0 w 2964426"/>
              <a:gd name="connsiteY0" fmla="*/ 0 h 1002890"/>
              <a:gd name="connsiteX1" fmla="*/ 722671 w 2964426"/>
              <a:gd name="connsiteY1" fmla="*/ 575187 h 1002890"/>
              <a:gd name="connsiteX2" fmla="*/ 1356851 w 2964426"/>
              <a:gd name="connsiteY2" fmla="*/ 840658 h 1002890"/>
              <a:gd name="connsiteX3" fmla="*/ 2153264 w 2964426"/>
              <a:gd name="connsiteY3" fmla="*/ 914400 h 1002890"/>
              <a:gd name="connsiteX4" fmla="*/ 2964426 w 2964426"/>
              <a:gd name="connsiteY4" fmla="*/ 1002890 h 100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4426" h="1002890">
                <a:moveTo>
                  <a:pt x="0" y="0"/>
                </a:moveTo>
                <a:lnTo>
                  <a:pt x="722671" y="575187"/>
                </a:lnTo>
                <a:lnTo>
                  <a:pt x="1356851" y="840658"/>
                </a:lnTo>
                <a:lnTo>
                  <a:pt x="2153264" y="914400"/>
                </a:lnTo>
                <a:lnTo>
                  <a:pt x="2964426" y="1002890"/>
                </a:lnTo>
              </a:path>
            </a:pathLst>
          </a:cu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/>
          <p:cNvCxnSpPr/>
          <p:nvPr/>
        </p:nvCxnSpPr>
        <p:spPr>
          <a:xfrm flipV="1">
            <a:off x="2313027" y="772450"/>
            <a:ext cx="0" cy="1829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710460" y="721788"/>
            <a:ext cx="1624690" cy="191590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r"/>
            <a:r>
              <a:rPr lang="en-US" altLang="zh-CN" sz="1500" dirty="0"/>
              <a:t>Throughput (kbps)</a:t>
            </a:r>
          </a:p>
          <a:p>
            <a:pPr algn="r"/>
            <a:r>
              <a:rPr lang="en-US" altLang="zh-CN" sz="1500" dirty="0"/>
              <a:t>300</a:t>
            </a:r>
          </a:p>
          <a:p>
            <a:pPr algn="r"/>
            <a:endParaRPr lang="en-US" altLang="zh-CN" sz="1500" dirty="0"/>
          </a:p>
          <a:p>
            <a:pPr algn="r"/>
            <a:r>
              <a:rPr lang="en-US" altLang="zh-CN" sz="1500" dirty="0"/>
              <a:t>200</a:t>
            </a:r>
          </a:p>
          <a:p>
            <a:pPr algn="r"/>
            <a:endParaRPr lang="en-US" altLang="zh-CN" sz="1500" dirty="0"/>
          </a:p>
          <a:p>
            <a:pPr algn="r"/>
            <a:r>
              <a:rPr lang="en-US" altLang="zh-CN" sz="1500" dirty="0"/>
              <a:t>100</a:t>
            </a:r>
          </a:p>
          <a:p>
            <a:pPr algn="r"/>
            <a:endParaRPr lang="en-US" altLang="zh-CN" sz="1500" dirty="0"/>
          </a:p>
          <a:p>
            <a:pPr algn="r"/>
            <a:r>
              <a:rPr lang="en-US" altLang="zh-CN" sz="1500" dirty="0"/>
              <a:t>0</a:t>
            </a:r>
            <a:endParaRPr lang="zh-CN" altLang="en-US" sz="1500" dirty="0"/>
          </a:p>
        </p:txBody>
      </p:sp>
      <p:sp>
        <p:nvSpPr>
          <p:cNvPr id="27" name="任意多边形 26"/>
          <p:cNvSpPr/>
          <p:nvPr/>
        </p:nvSpPr>
        <p:spPr>
          <a:xfrm>
            <a:off x="2508311" y="1266560"/>
            <a:ext cx="1585527" cy="482776"/>
          </a:xfrm>
          <a:custGeom>
            <a:avLst/>
            <a:gdLst>
              <a:gd name="connsiteX0" fmla="*/ 0 w 2256503"/>
              <a:gd name="connsiteY0" fmla="*/ 398206 h 398206"/>
              <a:gd name="connsiteX1" fmla="*/ 707922 w 2256503"/>
              <a:gd name="connsiteY1" fmla="*/ 398206 h 398206"/>
              <a:gd name="connsiteX2" fmla="*/ 1460090 w 2256503"/>
              <a:gd name="connsiteY2" fmla="*/ 280219 h 398206"/>
              <a:gd name="connsiteX3" fmla="*/ 2256503 w 2256503"/>
              <a:gd name="connsiteY3" fmla="*/ 0 h 39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6503" h="398206">
                <a:moveTo>
                  <a:pt x="0" y="398206"/>
                </a:moveTo>
                <a:lnTo>
                  <a:pt x="707922" y="398206"/>
                </a:lnTo>
                <a:lnTo>
                  <a:pt x="1460090" y="280219"/>
                </a:lnTo>
                <a:lnTo>
                  <a:pt x="2256503" y="0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4308728" y="2885918"/>
            <a:ext cx="1469430" cy="180818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500" dirty="0"/>
              <a:t>Bit-error rate (%)</a:t>
            </a:r>
          </a:p>
          <a:p>
            <a:r>
              <a:rPr lang="en-US" altLang="zh-CN" sz="1500" dirty="0"/>
              <a:t>40</a:t>
            </a:r>
          </a:p>
          <a:p>
            <a:pPr>
              <a:lnSpc>
                <a:spcPct val="140000"/>
              </a:lnSpc>
            </a:pPr>
            <a:r>
              <a:rPr lang="en-US" altLang="zh-CN" sz="1500" dirty="0"/>
              <a:t>30</a:t>
            </a:r>
          </a:p>
          <a:p>
            <a:pPr>
              <a:lnSpc>
                <a:spcPct val="140000"/>
              </a:lnSpc>
            </a:pPr>
            <a:r>
              <a:rPr lang="en-US" altLang="zh-CN" sz="1500" dirty="0"/>
              <a:t>20</a:t>
            </a:r>
          </a:p>
          <a:p>
            <a:pPr>
              <a:lnSpc>
                <a:spcPct val="140000"/>
              </a:lnSpc>
            </a:pPr>
            <a:r>
              <a:rPr lang="en-US" altLang="zh-CN" sz="1500" dirty="0"/>
              <a:t>10</a:t>
            </a:r>
          </a:p>
          <a:p>
            <a:pPr>
              <a:lnSpc>
                <a:spcPct val="140000"/>
              </a:lnSpc>
            </a:pPr>
            <a:r>
              <a:rPr lang="en-US" altLang="zh-CN" sz="1500" dirty="0"/>
              <a:t>0</a:t>
            </a:r>
            <a:endParaRPr lang="zh-CN" altLang="en-US" sz="1500" dirty="0"/>
          </a:p>
        </p:txBody>
      </p:sp>
      <p:cxnSp>
        <p:nvCxnSpPr>
          <p:cNvPr id="42" name="直接箭头连接符 41"/>
          <p:cNvCxnSpPr/>
          <p:nvPr/>
        </p:nvCxnSpPr>
        <p:spPr>
          <a:xfrm flipV="1">
            <a:off x="7008664" y="791727"/>
            <a:ext cx="0" cy="1819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>
            <a:off x="7008664" y="2588850"/>
            <a:ext cx="17370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5086896" y="714575"/>
            <a:ext cx="1949804" cy="19159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altLang="zh-CN" sz="1500" dirty="0"/>
              <a:t>Throughput (kbps)</a:t>
            </a:r>
          </a:p>
          <a:p>
            <a:pPr algn="r"/>
            <a:r>
              <a:rPr lang="en-US" altLang="zh-CN" sz="1500" dirty="0"/>
              <a:t>200</a:t>
            </a:r>
          </a:p>
          <a:p>
            <a:pPr algn="r"/>
            <a:endParaRPr lang="en-US" altLang="zh-CN" sz="1500" dirty="0"/>
          </a:p>
          <a:p>
            <a:pPr algn="r"/>
            <a:r>
              <a:rPr lang="en-US" altLang="zh-CN" sz="1500" dirty="0"/>
              <a:t>150</a:t>
            </a:r>
          </a:p>
          <a:p>
            <a:pPr algn="r"/>
            <a:endParaRPr lang="en-US" altLang="zh-CN" sz="1500" dirty="0"/>
          </a:p>
          <a:p>
            <a:pPr algn="r"/>
            <a:r>
              <a:rPr lang="en-US" altLang="zh-CN" sz="1500" dirty="0"/>
              <a:t>100</a:t>
            </a:r>
          </a:p>
          <a:p>
            <a:pPr algn="r"/>
            <a:endParaRPr lang="en-US" altLang="zh-CN" sz="1500" dirty="0"/>
          </a:p>
          <a:p>
            <a:pPr algn="r"/>
            <a:r>
              <a:rPr lang="en-US" altLang="zh-CN" sz="1500" dirty="0"/>
              <a:t>50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6977657" y="717585"/>
            <a:ext cx="1469430" cy="191590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1500" dirty="0"/>
              <a:t>Bit-error rate (%)</a:t>
            </a:r>
          </a:p>
          <a:p>
            <a:r>
              <a:rPr lang="en-US" altLang="zh-CN" sz="1500" dirty="0"/>
              <a:t>15</a:t>
            </a:r>
          </a:p>
          <a:p>
            <a:endParaRPr lang="en-US" altLang="zh-CN" sz="1500" dirty="0"/>
          </a:p>
          <a:p>
            <a:r>
              <a:rPr lang="en-US" altLang="zh-CN" sz="1500" dirty="0"/>
              <a:t>10</a:t>
            </a:r>
          </a:p>
          <a:p>
            <a:endParaRPr lang="en-US" altLang="zh-CN" sz="1500" dirty="0"/>
          </a:p>
          <a:p>
            <a:r>
              <a:rPr lang="en-US" altLang="zh-CN" sz="1500" dirty="0"/>
              <a:t>5</a:t>
            </a:r>
          </a:p>
          <a:p>
            <a:endParaRPr lang="en-US" altLang="zh-CN" sz="1500" dirty="0"/>
          </a:p>
          <a:p>
            <a:r>
              <a:rPr lang="en-US" altLang="zh-CN" sz="1500" dirty="0"/>
              <a:t>0</a:t>
            </a:r>
            <a:endParaRPr lang="zh-CN" altLang="en-US" sz="1500" dirty="0"/>
          </a:p>
        </p:txBody>
      </p:sp>
      <p:sp>
        <p:nvSpPr>
          <p:cNvPr id="48" name="任意多边形 47"/>
          <p:cNvSpPr/>
          <p:nvPr/>
        </p:nvSpPr>
        <p:spPr>
          <a:xfrm>
            <a:off x="7197119" y="1388150"/>
            <a:ext cx="1084006" cy="173415"/>
          </a:xfrm>
          <a:custGeom>
            <a:avLst/>
            <a:gdLst>
              <a:gd name="connsiteX0" fmla="*/ 0 w 1445341"/>
              <a:gd name="connsiteY0" fmla="*/ 147484 h 147484"/>
              <a:gd name="connsiteX1" fmla="*/ 737419 w 1445341"/>
              <a:gd name="connsiteY1" fmla="*/ 29496 h 147484"/>
              <a:gd name="connsiteX2" fmla="*/ 1445341 w 1445341"/>
              <a:gd name="connsiteY2" fmla="*/ 0 h 147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5341" h="147484">
                <a:moveTo>
                  <a:pt x="0" y="147484"/>
                </a:moveTo>
                <a:lnTo>
                  <a:pt x="737419" y="29496"/>
                </a:lnTo>
                <a:lnTo>
                  <a:pt x="1445341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 48"/>
          <p:cNvSpPr/>
          <p:nvPr/>
        </p:nvSpPr>
        <p:spPr>
          <a:xfrm>
            <a:off x="7230302" y="2248377"/>
            <a:ext cx="1139313" cy="176981"/>
          </a:xfrm>
          <a:custGeom>
            <a:avLst/>
            <a:gdLst>
              <a:gd name="connsiteX0" fmla="*/ 0 w 1519084"/>
              <a:gd name="connsiteY0" fmla="*/ 0 h 235974"/>
              <a:gd name="connsiteX1" fmla="*/ 766916 w 1519084"/>
              <a:gd name="connsiteY1" fmla="*/ 103239 h 235974"/>
              <a:gd name="connsiteX2" fmla="*/ 1519084 w 1519084"/>
              <a:gd name="connsiteY2" fmla="*/ 235974 h 23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9084" h="235974">
                <a:moveTo>
                  <a:pt x="0" y="0"/>
                </a:moveTo>
                <a:lnTo>
                  <a:pt x="766916" y="103239"/>
                </a:lnTo>
                <a:lnTo>
                  <a:pt x="1519084" y="235974"/>
                </a:lnTo>
              </a:path>
            </a:pathLst>
          </a:cu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5816491" y="2566384"/>
            <a:ext cx="2752112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500" dirty="0"/>
              <a:t>Amplitude (</a:t>
            </a:r>
            <a:r>
              <a:rPr lang="el-GR" altLang="zh-CN" sz="1500" dirty="0"/>
              <a:t>δ</a:t>
            </a:r>
            <a:r>
              <a:rPr lang="en-US" altLang="zh-CN" sz="1500" dirty="0"/>
              <a:t>):   </a:t>
            </a:r>
            <a:r>
              <a:rPr lang="en-US" altLang="zh-CN" sz="1500" b="1" dirty="0">
                <a:solidFill>
                  <a:srgbClr val="FF0000"/>
                </a:solidFill>
              </a:rPr>
              <a:t>20</a:t>
            </a:r>
            <a:r>
              <a:rPr lang="en-US" altLang="zh-CN" sz="1500" dirty="0"/>
              <a:t>        30        40</a:t>
            </a:r>
            <a:endParaRPr lang="zh-CN" altLang="en-US" sz="1500" dirty="0"/>
          </a:p>
        </p:txBody>
      </p:sp>
      <p:cxnSp>
        <p:nvCxnSpPr>
          <p:cNvPr id="22" name="直接箭头连接符 21"/>
          <p:cNvCxnSpPr/>
          <p:nvPr/>
        </p:nvCxnSpPr>
        <p:spPr>
          <a:xfrm>
            <a:off x="2313027" y="2602337"/>
            <a:ext cx="18720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3070378" y="4612585"/>
            <a:ext cx="411883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500" dirty="0"/>
              <a:t>Block Size (</a:t>
            </a:r>
            <a:r>
              <a:rPr lang="en-US" altLang="zh-CN" sz="1500" dirty="0" err="1"/>
              <a:t>px</a:t>
            </a:r>
            <a:r>
              <a:rPr lang="en-US" altLang="zh-CN" sz="1500" dirty="0"/>
              <a:t>):  6*6  </a:t>
            </a:r>
            <a:r>
              <a:rPr lang="en-US" altLang="zh-CN" sz="1500" b="1" dirty="0">
                <a:solidFill>
                  <a:srgbClr val="FF0000"/>
                </a:solidFill>
              </a:rPr>
              <a:t>12*12</a:t>
            </a:r>
            <a:r>
              <a:rPr lang="en-US" altLang="zh-CN" sz="1500" dirty="0"/>
              <a:t>  12*12  24*24  24*24</a:t>
            </a:r>
          </a:p>
          <a:p>
            <a:r>
              <a:rPr lang="en-US" altLang="zh-CN" sz="1500" dirty="0"/>
              <a:t>Bit per block:       1         </a:t>
            </a:r>
            <a:r>
              <a:rPr lang="en-US" altLang="zh-CN" sz="1500" b="1" dirty="0">
                <a:solidFill>
                  <a:srgbClr val="FF0000"/>
                </a:solidFill>
              </a:rPr>
              <a:t>2 </a:t>
            </a:r>
            <a:r>
              <a:rPr lang="en-US" altLang="zh-CN" sz="1500" dirty="0"/>
              <a:t>          1           3           2</a:t>
            </a:r>
            <a:endParaRPr lang="zh-CN" altLang="en-US" sz="1500" dirty="0"/>
          </a:p>
        </p:txBody>
      </p:sp>
      <p:sp>
        <p:nvSpPr>
          <p:cNvPr id="24" name="文本框 23"/>
          <p:cNvSpPr txBox="1"/>
          <p:nvPr/>
        </p:nvSpPr>
        <p:spPr>
          <a:xfrm>
            <a:off x="982928" y="2601091"/>
            <a:ext cx="3372618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500" dirty="0"/>
              <a:t>Data frame rate:  </a:t>
            </a:r>
            <a:r>
              <a:rPr lang="en-US" altLang="zh-CN" sz="1500" b="1" dirty="0">
                <a:solidFill>
                  <a:srgbClr val="FF0000"/>
                </a:solidFill>
              </a:rPr>
              <a:t>10</a:t>
            </a:r>
            <a:r>
              <a:rPr lang="en-US" altLang="zh-CN" sz="1500" dirty="0"/>
              <a:t>       12       15       20</a:t>
            </a:r>
            <a:endParaRPr lang="zh-CN" altLang="en-US" sz="1500" dirty="0"/>
          </a:p>
        </p:txBody>
      </p:sp>
    </p:spTree>
    <p:extLst>
      <p:ext uri="{BB962C8B-B14F-4D97-AF65-F5344CB8AC3E}">
        <p14:creationId xmlns:p14="http://schemas.microsoft.com/office/powerpoint/2010/main" val="87068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20" grpId="0" animBg="1"/>
      <p:bldP spid="23" grpId="0"/>
      <p:bldP spid="27" grpId="0" animBg="1"/>
      <p:bldP spid="41" grpId="0"/>
      <p:bldP spid="44" grpId="0"/>
      <p:bldP spid="50" grpId="0"/>
      <p:bldP spid="48" grpId="0" animBg="1"/>
      <p:bldP spid="49" grpId="0" animBg="1"/>
      <p:bldP spid="45" grpId="0"/>
      <p:bldP spid="10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Evaluation – Throughput </a:t>
            </a:r>
            <a:r>
              <a:rPr kumimoji="1" lang="en-US" altLang="zh-CN" dirty="0" err="1" smtClean="0"/>
              <a:t>vs</a:t>
            </a:r>
            <a:r>
              <a:rPr kumimoji="1" lang="en-US" altLang="zh-CN" dirty="0" smtClean="0"/>
              <a:t> BER</a:t>
            </a:r>
            <a:endParaRPr kumimoji="1" lang="zh-CN" altLang="en-US" dirty="0"/>
          </a:p>
        </p:txBody>
      </p:sp>
      <p:cxnSp>
        <p:nvCxnSpPr>
          <p:cNvPr id="4" name="直接箭头连接符 27"/>
          <p:cNvCxnSpPr/>
          <p:nvPr/>
        </p:nvCxnSpPr>
        <p:spPr>
          <a:xfrm flipV="1">
            <a:off x="2216678" y="1418813"/>
            <a:ext cx="0" cy="1819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28"/>
          <p:cNvCxnSpPr/>
          <p:nvPr/>
        </p:nvCxnSpPr>
        <p:spPr>
          <a:xfrm>
            <a:off x="2216678" y="3238058"/>
            <a:ext cx="21600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435731" y="1402456"/>
            <a:ext cx="1829250" cy="19159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altLang="zh-CN" sz="1500" dirty="0"/>
              <a:t>Throughput (kbps)</a:t>
            </a:r>
          </a:p>
          <a:p>
            <a:pPr algn="r"/>
            <a:r>
              <a:rPr lang="en-US" altLang="zh-CN" sz="1500" dirty="0"/>
              <a:t>200</a:t>
            </a:r>
          </a:p>
          <a:p>
            <a:pPr algn="r"/>
            <a:endParaRPr lang="en-US" altLang="zh-CN" sz="1500" dirty="0"/>
          </a:p>
          <a:p>
            <a:pPr algn="r"/>
            <a:r>
              <a:rPr lang="en-US" altLang="zh-CN" sz="1500" dirty="0"/>
              <a:t>150</a:t>
            </a:r>
          </a:p>
          <a:p>
            <a:pPr algn="r"/>
            <a:endParaRPr lang="en-US" altLang="zh-CN" sz="1500" dirty="0"/>
          </a:p>
          <a:p>
            <a:pPr algn="r"/>
            <a:r>
              <a:rPr lang="en-US" altLang="zh-CN" sz="1500" dirty="0"/>
              <a:t>100</a:t>
            </a:r>
          </a:p>
          <a:p>
            <a:pPr algn="r"/>
            <a:endParaRPr lang="en-US" altLang="zh-CN" sz="1500" dirty="0"/>
          </a:p>
          <a:p>
            <a:pPr algn="r"/>
            <a:r>
              <a:rPr lang="en-US" altLang="zh-CN" sz="1500" dirty="0"/>
              <a:t>50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63993" y="3213708"/>
            <a:ext cx="3312767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500" dirty="0"/>
              <a:t>Distance (cm): 40    60    100    150    200</a:t>
            </a:r>
            <a:endParaRPr lang="zh-CN" altLang="en-US" sz="1500" dirty="0"/>
          </a:p>
        </p:txBody>
      </p:sp>
      <p:sp>
        <p:nvSpPr>
          <p:cNvPr id="8" name="任意多边形 32"/>
          <p:cNvSpPr/>
          <p:nvPr/>
        </p:nvSpPr>
        <p:spPr>
          <a:xfrm>
            <a:off x="2352545" y="2158218"/>
            <a:ext cx="1700760" cy="435696"/>
          </a:xfrm>
          <a:custGeom>
            <a:avLst/>
            <a:gdLst>
              <a:gd name="connsiteX0" fmla="*/ 0 w 2698954"/>
              <a:gd name="connsiteY0" fmla="*/ 73742 h 457200"/>
              <a:gd name="connsiteX1" fmla="*/ 575187 w 2698954"/>
              <a:gd name="connsiteY1" fmla="*/ 0 h 457200"/>
              <a:gd name="connsiteX2" fmla="*/ 1194619 w 2698954"/>
              <a:gd name="connsiteY2" fmla="*/ 73742 h 457200"/>
              <a:gd name="connsiteX3" fmla="*/ 1976283 w 2698954"/>
              <a:gd name="connsiteY3" fmla="*/ 235974 h 457200"/>
              <a:gd name="connsiteX4" fmla="*/ 2698954 w 2698954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8954" h="457200">
                <a:moveTo>
                  <a:pt x="0" y="73742"/>
                </a:moveTo>
                <a:lnTo>
                  <a:pt x="575187" y="0"/>
                </a:lnTo>
                <a:lnTo>
                  <a:pt x="1194619" y="73742"/>
                </a:lnTo>
                <a:lnTo>
                  <a:pt x="1976283" y="235974"/>
                </a:lnTo>
                <a:lnTo>
                  <a:pt x="2698954" y="45720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52"/>
          <p:cNvCxnSpPr/>
          <p:nvPr/>
        </p:nvCxnSpPr>
        <p:spPr>
          <a:xfrm flipV="1">
            <a:off x="5921912" y="1432277"/>
            <a:ext cx="0" cy="1819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53"/>
          <p:cNvCxnSpPr/>
          <p:nvPr/>
        </p:nvCxnSpPr>
        <p:spPr>
          <a:xfrm>
            <a:off x="5921912" y="3251522"/>
            <a:ext cx="28534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4195169" y="1415920"/>
            <a:ext cx="1775045" cy="19159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altLang="zh-CN" sz="1500" dirty="0"/>
              <a:t>Throughput (kbps)</a:t>
            </a:r>
          </a:p>
          <a:p>
            <a:pPr algn="r"/>
            <a:r>
              <a:rPr lang="en-US" altLang="zh-CN" sz="1500" dirty="0"/>
              <a:t>200</a:t>
            </a:r>
          </a:p>
          <a:p>
            <a:pPr algn="r"/>
            <a:endParaRPr lang="en-US" altLang="zh-CN" sz="1500" dirty="0"/>
          </a:p>
          <a:p>
            <a:pPr algn="r"/>
            <a:r>
              <a:rPr lang="en-US" altLang="zh-CN" sz="1500" dirty="0"/>
              <a:t>150</a:t>
            </a:r>
          </a:p>
          <a:p>
            <a:pPr algn="r"/>
            <a:endParaRPr lang="en-US" altLang="zh-CN" sz="1500" dirty="0"/>
          </a:p>
          <a:p>
            <a:pPr algn="r"/>
            <a:r>
              <a:rPr lang="en-US" altLang="zh-CN" sz="1500" dirty="0"/>
              <a:t>100</a:t>
            </a:r>
          </a:p>
          <a:p>
            <a:pPr algn="r"/>
            <a:endParaRPr lang="en-US" altLang="zh-CN" sz="1500" dirty="0"/>
          </a:p>
          <a:p>
            <a:pPr algn="r"/>
            <a:r>
              <a:rPr lang="en-US" altLang="zh-CN" sz="1500" dirty="0"/>
              <a:t>50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701832" y="3326797"/>
            <a:ext cx="4124237" cy="30008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1500" dirty="0"/>
              <a:t>Video sources:    Gray Football Golf   Beach  Sunset</a:t>
            </a:r>
            <a:endParaRPr lang="zh-CN" altLang="en-US" sz="1500" dirty="0"/>
          </a:p>
        </p:txBody>
      </p:sp>
      <p:sp>
        <p:nvSpPr>
          <p:cNvPr id="13" name="矩形 12"/>
          <p:cNvSpPr/>
          <p:nvPr/>
        </p:nvSpPr>
        <p:spPr>
          <a:xfrm>
            <a:off x="6143048" y="1862007"/>
            <a:ext cx="250170" cy="13895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673317" y="1919668"/>
            <a:ext cx="250170" cy="1326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205130" y="2026497"/>
            <a:ext cx="250170" cy="1225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7740035" y="1925171"/>
            <a:ext cx="250170" cy="1322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8282034" y="2097423"/>
            <a:ext cx="250170" cy="1154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2127984" y="3982064"/>
            <a:ext cx="5190683" cy="30008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kumimoji="1" lang="en-US" altLang="zh-CN" sz="1500" dirty="0"/>
              <a:t>(12*12 pixels/block, 2 bits/block, </a:t>
            </a:r>
            <a:r>
              <a:rPr lang="el-GR" altLang="zh-CN" sz="1500" dirty="0"/>
              <a:t>δ</a:t>
            </a:r>
            <a:r>
              <a:rPr lang="en-US" altLang="zh-CN" sz="1500" dirty="0"/>
              <a:t> = 20, 10 data frames/second)</a:t>
            </a:r>
            <a:endParaRPr kumimoji="1" lang="zh-CN" altLang="en-US" sz="1500" dirty="0"/>
          </a:p>
        </p:txBody>
      </p:sp>
      <p:sp>
        <p:nvSpPr>
          <p:cNvPr id="31" name="文本框 30"/>
          <p:cNvSpPr txBox="1"/>
          <p:nvPr/>
        </p:nvSpPr>
        <p:spPr>
          <a:xfrm>
            <a:off x="626618" y="4326569"/>
            <a:ext cx="7964109" cy="3924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kumimoji="1" lang="en-US" altLang="zh-CN" sz="2100" b="1" dirty="0">
                <a:solidFill>
                  <a:srgbClr val="FF0000"/>
                </a:solidFill>
              </a:rPr>
              <a:t>Much better performance compared with our previous work </a:t>
            </a:r>
            <a:r>
              <a:rPr kumimoji="1" lang="en-US" altLang="zh-CN" sz="2100" b="1" dirty="0" err="1">
                <a:solidFill>
                  <a:srgbClr val="FF0000"/>
                </a:solidFill>
              </a:rPr>
              <a:t>InFrame</a:t>
            </a:r>
            <a:r>
              <a:rPr kumimoji="1" lang="en-US" altLang="zh-CN" sz="2100" b="1" dirty="0">
                <a:solidFill>
                  <a:srgbClr val="FF0000"/>
                </a:solidFill>
              </a:rPr>
              <a:t>!</a:t>
            </a:r>
            <a:endParaRPr kumimoji="1" lang="zh-CN" altLang="en-US" sz="21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4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Evaluation – Encoding &amp; Decoding Speed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3596767" y="2690737"/>
            <a:ext cx="226411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dirty="0" smtClean="0"/>
              <a:t>Encoding Performance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3596767" y="4060112"/>
            <a:ext cx="2286999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dirty="0" smtClean="0"/>
              <a:t>Decoding Performance</a:t>
            </a:r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620085"/>
              </p:ext>
            </p:extLst>
          </p:nvPr>
        </p:nvGraphicFramePr>
        <p:xfrm>
          <a:off x="1457325" y="1472032"/>
          <a:ext cx="6096000" cy="12725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PC1</a:t>
                      </a:r>
                      <a:r>
                        <a:rPr lang="en-US" altLang="zh-CN" sz="1400" baseline="0" dirty="0" smtClean="0"/>
                        <a:t> (i5, Radeon HD8490)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PC2 (Xeon e5, AMD</a:t>
                      </a:r>
                      <a:r>
                        <a:rPr lang="en-US" altLang="zh-CN" sz="1400" baseline="0" dirty="0" smtClean="0"/>
                        <a:t> </a:t>
                      </a:r>
                      <a:r>
                        <a:rPr lang="en-US" altLang="zh-CN" sz="1400" baseline="0" dirty="0" err="1" smtClean="0"/>
                        <a:t>FirePro</a:t>
                      </a:r>
                      <a:r>
                        <a:rPr lang="en-US" altLang="zh-CN" sz="1400" baseline="0" dirty="0" smtClean="0"/>
                        <a:t> V3900)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err="1" smtClean="0"/>
                        <a:t>Macbook</a:t>
                      </a:r>
                      <a:r>
                        <a:rPr lang="en-US" altLang="zh-CN" sz="1400" baseline="0" dirty="0" smtClean="0"/>
                        <a:t> Pro (i5, Iris integrated card)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Pure color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136FPS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242FPS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250FPS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720p video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131FPS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235FPS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185FPS</a:t>
                      </a:r>
                      <a:endParaRPr lang="zh-CN" altLang="en-US" sz="1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684698"/>
              </p:ext>
            </p:extLst>
          </p:nvPr>
        </p:nvGraphicFramePr>
        <p:xfrm>
          <a:off x="1457325" y="3023792"/>
          <a:ext cx="6096000" cy="10591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600"/>
                <a:gridCol w="990600"/>
                <a:gridCol w="1038225"/>
                <a:gridCol w="1533525"/>
                <a:gridCol w="1162050"/>
              </a:tblGrid>
              <a:tr h="480060"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PC1</a:t>
                      </a:r>
                      <a:endParaRPr lang="zh-CN" alt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PC2</a:t>
                      </a:r>
                      <a:endParaRPr lang="zh-CN" alt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Galaxy</a:t>
                      </a:r>
                      <a:r>
                        <a:rPr lang="en-US" altLang="zh-CN" sz="1400" baseline="0" dirty="0" smtClean="0"/>
                        <a:t> S5 (C++)</a:t>
                      </a:r>
                      <a:endParaRPr lang="zh-CN" alt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Requirement (10FPS)</a:t>
                      </a:r>
                      <a:endParaRPr lang="zh-CN" altLang="en-US" sz="1400" dirty="0"/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Single Thread</a:t>
                      </a:r>
                      <a:endParaRPr lang="zh-CN" alt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981ms</a:t>
                      </a:r>
                      <a:endParaRPr lang="zh-CN" alt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908.7ms</a:t>
                      </a:r>
                      <a:endParaRPr lang="zh-CN" alt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-</a:t>
                      </a:r>
                      <a:endParaRPr lang="zh-CN" altLang="en-US" sz="1400" dirty="0"/>
                    </a:p>
                  </a:txBody>
                  <a:tcPr marL="68580" marR="68580" marT="34290" marB="3429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100ms</a:t>
                      </a:r>
                      <a:endParaRPr lang="zh-CN" altLang="en-US" sz="1400" dirty="0"/>
                    </a:p>
                  </a:txBody>
                  <a:tcPr marL="68580" marR="68580" marT="34290" marB="34290" anchor="ctr"/>
                </a:tc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Multiple Thread</a:t>
                      </a:r>
                      <a:endParaRPr lang="zh-CN" alt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269ms</a:t>
                      </a:r>
                      <a:endParaRPr lang="zh-CN" alt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202.7ms</a:t>
                      </a:r>
                      <a:endParaRPr lang="zh-CN" alt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444ms</a:t>
                      </a:r>
                      <a:endParaRPr lang="zh-CN" altLang="en-US" sz="1400" dirty="0"/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82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zh-CN" dirty="0"/>
              <a:t>Simultaneous Screen-Human Viewing and Hidden Screen-Camera </a:t>
            </a:r>
            <a:r>
              <a:rPr lang="en-US" altLang="zh-CN" dirty="0" smtClean="0"/>
              <a:t>Communication</a:t>
            </a:r>
          </a:p>
          <a:p>
            <a:pPr lvl="1"/>
            <a:r>
              <a:rPr lang="en-US" altLang="zh-CN" dirty="0" smtClean="0"/>
              <a:t>Utilizing the perception gaps between human eyes and cameras</a:t>
            </a:r>
          </a:p>
          <a:p>
            <a:pPr lvl="1"/>
            <a:r>
              <a:rPr lang="en-US" altLang="zh-CN" dirty="0" smtClean="0"/>
              <a:t>One channel, two views.</a:t>
            </a:r>
          </a:p>
          <a:p>
            <a:r>
              <a:rPr lang="en-US" altLang="zh-CN" dirty="0" smtClean="0"/>
              <a:t>Techniques to achieve </a:t>
            </a:r>
            <a:r>
              <a:rPr lang="en-US" altLang="zh-CN" dirty="0" err="1" smtClean="0"/>
              <a:t>InFrame</a:t>
            </a:r>
            <a:r>
              <a:rPr lang="en-US" altLang="zh-CN" dirty="0" smtClean="0"/>
              <a:t>++</a:t>
            </a:r>
          </a:p>
          <a:p>
            <a:pPr lvl="1"/>
            <a:r>
              <a:rPr lang="en-US" altLang="zh-CN" dirty="0"/>
              <a:t>Spatial-temporal Complementary Frames </a:t>
            </a:r>
            <a:r>
              <a:rPr lang="en-US" altLang="zh-CN" dirty="0" smtClean="0"/>
              <a:t>and Smoothing </a:t>
            </a:r>
            <a:r>
              <a:rPr lang="en-US" altLang="zh-CN" dirty="0"/>
              <a:t>Transitional </a:t>
            </a:r>
            <a:r>
              <a:rPr lang="en-US" altLang="zh-CN" dirty="0" smtClean="0"/>
              <a:t>Frames</a:t>
            </a:r>
            <a:endParaRPr lang="en-US" altLang="zh-CN" dirty="0"/>
          </a:p>
          <a:p>
            <a:pPr lvl="1"/>
            <a:r>
              <a:rPr lang="en-US" altLang="zh-CN" dirty="0"/>
              <a:t>CDMA-like </a:t>
            </a:r>
            <a:r>
              <a:rPr lang="en-US" altLang="zh-CN" dirty="0" smtClean="0"/>
              <a:t>Modulation and Demodulation</a:t>
            </a:r>
          </a:p>
          <a:p>
            <a:pPr lvl="1"/>
            <a:r>
              <a:rPr lang="en-US" altLang="zh-CN" dirty="0" smtClean="0"/>
              <a:t>robust </a:t>
            </a:r>
            <a:r>
              <a:rPr lang="en-US" altLang="zh-CN" dirty="0"/>
              <a:t>B</a:t>
            </a:r>
            <a:r>
              <a:rPr lang="en-US" altLang="zh-CN" dirty="0" smtClean="0"/>
              <a:t>lock localization and error resilience</a:t>
            </a:r>
          </a:p>
          <a:p>
            <a:r>
              <a:rPr lang="en-US" altLang="zh-CN" dirty="0" smtClean="0"/>
              <a:t>Much higher throughput and much lower BER compared with our previous work.</a:t>
            </a:r>
          </a:p>
          <a:p>
            <a:endParaRPr lang="en-US" altLang="zh-CN" dirty="0"/>
          </a:p>
          <a:p>
            <a:pPr lvl="1"/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Future Work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More detailed frame design to optimize locating performance with less distraction</a:t>
            </a:r>
          </a:p>
          <a:p>
            <a:r>
              <a:rPr lang="en-US" altLang="zh-CN" dirty="0" smtClean="0"/>
              <a:t>Explore the expanding capability discrepancy between users and devices</a:t>
            </a:r>
          </a:p>
          <a:p>
            <a:r>
              <a:rPr lang="en-US" altLang="zh-CN" dirty="0" smtClean="0"/>
              <a:t>Real-world application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0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228600"/>
            <a:ext cx="6146800" cy="4318000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 rotWithShape="1">
          <a:blip r:embed="rId6"/>
          <a:srcRect b="9420"/>
          <a:stretch/>
        </p:blipFill>
        <p:spPr>
          <a:xfrm>
            <a:off x="495508" y="473674"/>
            <a:ext cx="5762434" cy="3256902"/>
          </a:xfrm>
          <a:prstGeom prst="rect">
            <a:avLst/>
          </a:prstGeom>
        </p:spPr>
      </p:pic>
      <p:pic>
        <p:nvPicPr>
          <p:cNvPr id="16" name="stadiu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0995" y="452214"/>
            <a:ext cx="5766947" cy="3243908"/>
          </a:xfrm>
          <a:prstGeom prst="rect">
            <a:avLst/>
          </a:prstGeom>
        </p:spPr>
      </p:pic>
      <p:sp>
        <p:nvSpPr>
          <p:cNvPr id="17" name="文本框 22"/>
          <p:cNvSpPr txBox="1"/>
          <p:nvPr/>
        </p:nvSpPr>
        <p:spPr>
          <a:xfrm>
            <a:off x="5177386" y="4392935"/>
            <a:ext cx="3982701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 smtClean="0">
                <a:solidFill>
                  <a:srgbClr val="BB0000"/>
                </a:solidFill>
              </a:rPr>
              <a:t>Temporal </a:t>
            </a:r>
            <a:r>
              <a:rPr lang="en-US" altLang="zh-CN" sz="3200" b="1" dirty="0">
                <a:solidFill>
                  <a:srgbClr val="BB0000"/>
                </a:solidFill>
              </a:rPr>
              <a:t>compromise</a:t>
            </a:r>
            <a:endParaRPr lang="zh-CN" altLang="en-US" sz="3200" b="1" dirty="0">
              <a:solidFill>
                <a:srgbClr val="BB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10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7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36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Thanks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13C0800-542A-4110-B75B-C59F49783FDE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89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0" y="3111898"/>
            <a:ext cx="9144000" cy="710802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Can we </a:t>
            </a:r>
            <a:r>
              <a:rPr lang="en-US" altLang="zh-CN" dirty="0" err="1" smtClean="0"/>
              <a:t>AChIEVE</a:t>
            </a:r>
            <a:r>
              <a:rPr lang="en-US" altLang="zh-CN" dirty="0" smtClean="0"/>
              <a:t> both simultaneously?</a:t>
            </a:r>
            <a:endParaRPr lang="zh-CN" alt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304651" y="189897"/>
            <a:ext cx="4209626" cy="2162547"/>
            <a:chOff x="3304651" y="189897"/>
            <a:chExt cx="4209626" cy="2162547"/>
          </a:xfrm>
        </p:grpSpPr>
        <p:sp>
          <p:nvSpPr>
            <p:cNvPr id="8" name="文本框 7"/>
            <p:cNvSpPr txBox="1"/>
            <p:nvPr/>
          </p:nvSpPr>
          <p:spPr>
            <a:xfrm>
              <a:off x="3304651" y="189897"/>
              <a:ext cx="4209626" cy="438582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altLang="zh-CN" sz="2400" dirty="0"/>
                <a:t>What our cameras (devices) see:</a:t>
              </a:r>
              <a:endParaRPr lang="zh-CN" altLang="en-US" sz="2400" dirty="0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3536" y="671281"/>
              <a:ext cx="2624138" cy="1681163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6457950" y="645477"/>
            <a:ext cx="2686050" cy="256224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800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Ohio Stadium, also known as The Horseshoe, is an American football stadium in The Ohio State University (OSU)</a:t>
            </a:r>
            <a:r>
              <a:rPr lang="en-US" dirty="0" smtClean="0">
                <a:solidFill>
                  <a:srgbClr val="008000"/>
                </a:solidFill>
              </a:rPr>
              <a:t>.</a:t>
            </a:r>
          </a:p>
          <a:p>
            <a:endParaRPr lang="en-US" altLang="zh-CN" dirty="0">
              <a:solidFill>
                <a:srgbClr val="008000"/>
              </a:solidFill>
            </a:endParaRPr>
          </a:p>
          <a:p>
            <a:r>
              <a:rPr lang="en-US" altLang="zh-CN" dirty="0" smtClean="0">
                <a:solidFill>
                  <a:srgbClr val="008000"/>
                </a:solidFill>
              </a:rPr>
              <a:t>411 </a:t>
            </a:r>
            <a:r>
              <a:rPr lang="en-US" altLang="zh-CN" dirty="0">
                <a:solidFill>
                  <a:srgbClr val="008000"/>
                </a:solidFill>
              </a:rPr>
              <a:t>Woody Hayes </a:t>
            </a:r>
            <a:r>
              <a:rPr lang="en-US" altLang="zh-CN" dirty="0" err="1">
                <a:solidFill>
                  <a:srgbClr val="008000"/>
                </a:solidFill>
              </a:rPr>
              <a:t>Dr</a:t>
            </a:r>
            <a:r>
              <a:rPr lang="en-US" altLang="zh-CN" dirty="0">
                <a:solidFill>
                  <a:srgbClr val="008000"/>
                </a:solidFill>
              </a:rPr>
              <a:t>, Columbus, OH 43210</a:t>
            </a:r>
          </a:p>
          <a:p>
            <a:r>
              <a:rPr lang="en-US" altLang="zh-CN" dirty="0">
                <a:solidFill>
                  <a:srgbClr val="008000"/>
                </a:solidFill>
              </a:rPr>
              <a:t>(614) 292-6330</a:t>
            </a:r>
          </a:p>
        </p:txBody>
      </p:sp>
      <p:sp>
        <p:nvSpPr>
          <p:cNvPr id="7" name="右箭头 6"/>
          <p:cNvSpPr/>
          <p:nvPr/>
        </p:nvSpPr>
        <p:spPr>
          <a:xfrm>
            <a:off x="6047675" y="1386959"/>
            <a:ext cx="410276" cy="339811"/>
          </a:xfrm>
          <a:prstGeom prst="rightArrow">
            <a:avLst>
              <a:gd name="adj1" fmla="val 44036"/>
              <a:gd name="adj2" fmla="val 5000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13C0800-542A-4110-B75B-C59F49783FDE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87313" y="3851278"/>
            <a:ext cx="8875136" cy="9465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B60000"/>
              </a:buClr>
              <a:buFont typeface="Wingdings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B60000"/>
              </a:buClr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rgbClr val="B60000"/>
              </a:buClr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charset="2"/>
              <a:buChar char="Ø"/>
            </a:pP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Full-screen </a:t>
            </a:r>
            <a:r>
              <a:rPr lang="en-US" altLang="zh-CN" sz="2800" b="1" dirty="0" smtClean="0">
                <a:solidFill>
                  <a:srgbClr val="BB0000"/>
                </a:solidFill>
              </a:rPr>
              <a:t>normal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viewing </a:t>
            </a:r>
          </a:p>
          <a:p>
            <a:pPr marL="457200" indent="-457200">
              <a:buFont typeface="Wingdings" charset="2"/>
              <a:buChar char="Ø"/>
            </a:pP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Accompanying data communication, but </a:t>
            </a:r>
            <a:r>
              <a:rPr lang="en-US" altLang="zh-CN" sz="2800" b="1" dirty="0" smtClean="0">
                <a:solidFill>
                  <a:srgbClr val="BB0000"/>
                </a:solidFill>
              </a:rPr>
              <a:t>imperceptible</a:t>
            </a:r>
            <a:endParaRPr lang="en-US" sz="2800" dirty="0">
              <a:solidFill>
                <a:srgbClr val="BB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8256" y="177197"/>
            <a:ext cx="3126841" cy="2163936"/>
            <a:chOff x="18256" y="177197"/>
            <a:chExt cx="3126841" cy="2163936"/>
          </a:xfrm>
        </p:grpSpPr>
        <p:sp>
          <p:nvSpPr>
            <p:cNvPr id="2" name="文本框 1"/>
            <p:cNvSpPr txBox="1"/>
            <p:nvPr/>
          </p:nvSpPr>
          <p:spPr>
            <a:xfrm>
              <a:off x="447217" y="177197"/>
              <a:ext cx="2539547" cy="438582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algn="ctr"/>
              <a:r>
                <a:rPr lang="en-US" altLang="zh-CN" sz="2400" dirty="0"/>
                <a:t>What our eyes see:</a:t>
              </a:r>
              <a:endParaRPr lang="zh-CN" altLang="en-US" sz="2400" dirty="0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959" y="659970"/>
              <a:ext cx="2624138" cy="1681163"/>
            </a:xfrm>
            <a:prstGeom prst="rect">
              <a:avLst/>
            </a:prstGeom>
          </p:spPr>
        </p:pic>
        <p:pic>
          <p:nvPicPr>
            <p:cNvPr id="17" name="图片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56" y="492740"/>
              <a:ext cx="674687" cy="334460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251" y="635566"/>
            <a:ext cx="542084" cy="44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8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7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Yes!  </a:t>
            </a:r>
            <a:r>
              <a:rPr lang="en-US" b="1" dirty="0" err="1" smtClean="0">
                <a:latin typeface="+mn-lt"/>
              </a:rPr>
              <a:t>InFrame</a:t>
            </a:r>
            <a:r>
              <a:rPr lang="en-US" b="1" dirty="0" smtClean="0">
                <a:latin typeface="+mn-lt"/>
              </a:rPr>
              <a:t>++</a:t>
            </a:r>
            <a:r>
              <a:rPr lang="en-US" dirty="0" smtClean="0"/>
              <a:t> Can!  (NOTE: replaced by real capture effects)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6" name="inframe-effects-plus-voi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8900" y="7874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2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InFrame</a:t>
            </a:r>
            <a:r>
              <a:rPr lang="en-US" altLang="zh-CN" dirty="0" smtClean="0"/>
              <a:t>++</a:t>
            </a:r>
            <a:r>
              <a:rPr lang="zh-CN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Dual</a:t>
            </a:r>
            <a:r>
              <a:rPr lang="zh-CN" altLang="en-US" dirty="0" smtClean="0"/>
              <a:t> </a:t>
            </a:r>
            <a:r>
              <a:rPr lang="en-US" altLang="zh-CN" dirty="0"/>
              <a:t>M</a:t>
            </a:r>
            <a:r>
              <a:rPr lang="en-US" altLang="zh-CN" dirty="0" smtClean="0"/>
              <a:t>ode</a:t>
            </a:r>
            <a:r>
              <a:rPr lang="zh-CN" altLang="en-US" dirty="0" smtClean="0"/>
              <a:t> </a:t>
            </a:r>
            <a:r>
              <a:rPr lang="en-US" altLang="zh-CN" dirty="0"/>
              <a:t>C</a:t>
            </a:r>
            <a:r>
              <a:rPr lang="en-US" altLang="zh-CN" dirty="0" smtClean="0"/>
              <a:t>ommunication</a:t>
            </a:r>
            <a:endParaRPr lang="zh-CN" altLang="en-US" dirty="0"/>
          </a:p>
        </p:txBody>
      </p:sp>
      <p:cxnSp>
        <p:nvCxnSpPr>
          <p:cNvPr id="6" name="直线箭头连接符 5"/>
          <p:cNvCxnSpPr/>
          <p:nvPr/>
        </p:nvCxnSpPr>
        <p:spPr>
          <a:xfrm flipV="1">
            <a:off x="2285999" y="1524000"/>
            <a:ext cx="3632201" cy="1248833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200" y="1132100"/>
            <a:ext cx="1150628" cy="570397"/>
          </a:xfrm>
          <a:prstGeom prst="rect">
            <a:avLst/>
          </a:prstGeom>
        </p:spPr>
      </p:pic>
      <p:cxnSp>
        <p:nvCxnSpPr>
          <p:cNvPr id="11" name="直线箭头连接符 10"/>
          <p:cNvCxnSpPr/>
          <p:nvPr/>
        </p:nvCxnSpPr>
        <p:spPr>
          <a:xfrm>
            <a:off x="2296583" y="3164417"/>
            <a:ext cx="3621617" cy="977914"/>
          </a:xfrm>
          <a:prstGeom prst="straightConnector1">
            <a:avLst/>
          </a:prstGeom>
          <a:ln w="76200" cmpd="sng">
            <a:solidFill>
              <a:srgbClr val="1B9A9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2541628" y="914611"/>
            <a:ext cx="3297868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kumimoji="1" lang="en-US" altLang="zh-CN" sz="2400" b="1" dirty="0"/>
              <a:t>Screen</a:t>
            </a:r>
            <a:r>
              <a:rPr kumimoji="1" lang="en-US" altLang="zh-CN" sz="2400" b="1" dirty="0" smtClean="0"/>
              <a:t>-to-eye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/>
              <a:t>(primary)</a:t>
            </a:r>
            <a:r>
              <a:rPr kumimoji="1" lang="zh-CN" altLang="zh-CN" dirty="0" smtClean="0"/>
              <a:t>:</a:t>
            </a:r>
            <a:endParaRPr kumimoji="1" lang="en-US" altLang="zh-CN" dirty="0"/>
          </a:p>
        </p:txBody>
      </p:sp>
      <p:sp>
        <p:nvSpPr>
          <p:cNvPr id="19" name="文本框 18"/>
          <p:cNvSpPr txBox="1"/>
          <p:nvPr/>
        </p:nvSpPr>
        <p:spPr>
          <a:xfrm>
            <a:off x="2578230" y="4336520"/>
            <a:ext cx="4060847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kumimoji="1" lang="en-US" altLang="zh-CN" sz="2400" b="1" dirty="0"/>
              <a:t>Screen</a:t>
            </a:r>
            <a:r>
              <a:rPr kumimoji="1" lang="en-US" altLang="zh-CN" sz="2400" b="1" dirty="0" smtClean="0"/>
              <a:t>-to-camera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/>
              <a:t>(secondary</a:t>
            </a:r>
            <a:r>
              <a:rPr kumimoji="1" lang="en-US" altLang="zh-CN" sz="2400" b="1" dirty="0" smtClean="0"/>
              <a:t>)</a:t>
            </a:r>
            <a:endParaRPr kumimoji="1" lang="en-US" altLang="zh-CN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125" y="3698505"/>
            <a:ext cx="971550" cy="79490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7</a:t>
            </a:fld>
            <a:endParaRPr lang="zh-CN" altLang="en-US"/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-101600" y="2153513"/>
            <a:ext cx="2903220" cy="1988818"/>
            <a:chOff x="1143000" y="-3143250"/>
            <a:chExt cx="9677400" cy="6629400"/>
          </a:xfrm>
          <a:scene3d>
            <a:camera prst="perspectiveRight">
              <a:rot lat="0" lon="18600000" rev="0"/>
            </a:camera>
            <a:lightRig rig="threePt" dir="t"/>
          </a:scene3d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-3143250"/>
              <a:ext cx="9677400" cy="6629400"/>
            </a:xfrm>
            <a:prstGeom prst="rect">
              <a:avLst/>
            </a:prstGeom>
          </p:spPr>
        </p:pic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-2838450"/>
              <a:ext cx="9144001" cy="4993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871" y="900111"/>
            <a:ext cx="2044129" cy="1316901"/>
          </a:xfrm>
          <a:prstGeom prst="rect">
            <a:avLst/>
          </a:prstGeom>
          <a:noFill/>
          <a:ln>
            <a:noFill/>
          </a:ln>
          <a:scene3d>
            <a:camera prst="perspectiveRight">
              <a:rot lat="0" lon="2004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7127864" y="3341907"/>
            <a:ext cx="1927236" cy="1331693"/>
            <a:chOff x="5326128" y="216120"/>
            <a:chExt cx="2666048" cy="1337310"/>
          </a:xfrm>
          <a:scene3d>
            <a:camera prst="perspectiveRight">
              <a:rot lat="0" lon="20040000" rev="0"/>
            </a:camera>
            <a:lightRig rig="threePt" dir="t"/>
          </a:scene3d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6128" y="216120"/>
              <a:ext cx="2666048" cy="1337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" name="Group 25"/>
            <p:cNvGrpSpPr/>
            <p:nvPr/>
          </p:nvGrpSpPr>
          <p:grpSpPr>
            <a:xfrm>
              <a:off x="5417927" y="288190"/>
              <a:ext cx="2452527" cy="1193169"/>
              <a:chOff x="5417927" y="288190"/>
              <a:chExt cx="2452527" cy="1193169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5417927" y="288190"/>
                <a:ext cx="2452527" cy="1193169"/>
              </a:xfrm>
              <a:prstGeom prst="rect">
                <a:avLst/>
              </a:prstGeom>
              <a:solidFill>
                <a:schemeClr val="bg1">
                  <a:lumMod val="8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5417927" y="445881"/>
                <a:ext cx="2446430" cy="125335"/>
                <a:chOff x="5424697" y="604082"/>
                <a:chExt cx="2446430" cy="125335"/>
              </a:xfrm>
            </p:grpSpPr>
            <p:sp>
              <p:nvSpPr>
                <p:cNvPr id="205" name="Rectangle 204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Rectangle 205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 206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 207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 209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 211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 213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 214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Rectangle 215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216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Rectangle 217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 219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Rectangle 221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Rectangle 223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5417927" y="317434"/>
                <a:ext cx="2446430" cy="125335"/>
                <a:chOff x="5424697" y="604082"/>
                <a:chExt cx="2446430" cy="125335"/>
              </a:xfrm>
            </p:grpSpPr>
            <p:sp>
              <p:nvSpPr>
                <p:cNvPr id="184" name="Rectangle 183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Rectangle 185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 186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 187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 188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Rectangle 189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 190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 191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 192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 193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Rectangle 195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 196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 197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 199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 201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 203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5417927" y="702690"/>
                <a:ext cx="2446430" cy="125335"/>
                <a:chOff x="5424697" y="604082"/>
                <a:chExt cx="2446430" cy="125335"/>
              </a:xfrm>
            </p:grpSpPr>
            <p:sp>
              <p:nvSpPr>
                <p:cNvPr id="163" name="Rectangle 162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Rectangle 163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 164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Rectangle 165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 166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Rectangle 167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Rectangle 169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Rectangle 170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Rectangle 171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Rectangle 172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Rectangle 173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Rectangle 175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Rectangle 177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Rectangle 178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Rectangle 179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Rectangle 180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Rectangle 181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Rectangle 182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5417927" y="574243"/>
                <a:ext cx="2446430" cy="125335"/>
                <a:chOff x="5424697" y="604082"/>
                <a:chExt cx="2446430" cy="125335"/>
              </a:xfrm>
            </p:grpSpPr>
            <p:sp>
              <p:nvSpPr>
                <p:cNvPr id="142" name="Rectangle 141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 142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Rectangle 143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 154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 155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 156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157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 158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Rectangle 160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Rectangle 161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5417927" y="962780"/>
                <a:ext cx="2446430" cy="125335"/>
                <a:chOff x="5424697" y="604082"/>
                <a:chExt cx="2446430" cy="125335"/>
              </a:xfrm>
            </p:grpSpPr>
            <p:sp>
              <p:nvSpPr>
                <p:cNvPr id="121" name="Rectangle 120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 129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Rectangle 130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Rectangle 131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Rectangle 137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Rectangle 139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 140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5417927" y="834333"/>
                <a:ext cx="2446430" cy="125335"/>
                <a:chOff x="5424697" y="604082"/>
                <a:chExt cx="2446430" cy="125335"/>
              </a:xfrm>
            </p:grpSpPr>
            <p:sp>
              <p:nvSpPr>
                <p:cNvPr id="100" name="Rectangle 99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Rectangle 119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5417927" y="1219589"/>
                <a:ext cx="2446430" cy="125335"/>
                <a:chOff x="5424697" y="604082"/>
                <a:chExt cx="2446430" cy="125335"/>
              </a:xfrm>
            </p:grpSpPr>
            <p:sp>
              <p:nvSpPr>
                <p:cNvPr id="79" name="Rectangle 78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5417927" y="1091142"/>
                <a:ext cx="2446430" cy="125335"/>
                <a:chOff x="5424697" y="604082"/>
                <a:chExt cx="2446430" cy="125335"/>
              </a:xfrm>
            </p:grpSpPr>
            <p:sp>
              <p:nvSpPr>
                <p:cNvPr id="58" name="Rectangle 57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5417927" y="1344089"/>
                <a:ext cx="2446430" cy="125335"/>
                <a:chOff x="5424697" y="604082"/>
                <a:chExt cx="2446430" cy="125335"/>
              </a:xfrm>
            </p:grpSpPr>
            <p:sp>
              <p:nvSpPr>
                <p:cNvPr id="37" name="Rectangle 36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pic>
        <p:nvPicPr>
          <p:cNvPr id="228" name="Picture 2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6460" y="2343390"/>
            <a:ext cx="918219" cy="639152"/>
          </a:xfrm>
          <a:prstGeom prst="rect">
            <a:avLst/>
          </a:prstGeom>
        </p:spPr>
      </p:pic>
      <p:sp>
        <p:nvSpPr>
          <p:cNvPr id="230" name="Right Arrow 229"/>
          <p:cNvSpPr/>
          <p:nvPr/>
        </p:nvSpPr>
        <p:spPr>
          <a:xfrm rot="16200000">
            <a:off x="8178812" y="3037958"/>
            <a:ext cx="348281" cy="201035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3628606" y="2271584"/>
            <a:ext cx="3514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Ohio Stadium, </a:t>
            </a:r>
          </a:p>
          <a:p>
            <a:r>
              <a:rPr lang="en-US" sz="2000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is a football stadium</a:t>
            </a:r>
          </a:p>
          <a:p>
            <a:r>
              <a:rPr lang="en-US" sz="2000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 at Ohio State </a:t>
            </a:r>
            <a:r>
              <a:rPr lang="en-US" sz="2000" i="1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Univ</a:t>
            </a:r>
            <a:r>
              <a:rPr lang="en-US" sz="2000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….</a:t>
            </a:r>
            <a:endParaRPr lang="en-US" sz="2000" i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6219394" y="2422250"/>
            <a:ext cx="1612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0110110….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234" name="Right Arrow 233"/>
          <p:cNvSpPr/>
          <p:nvPr/>
        </p:nvSpPr>
        <p:spPr>
          <a:xfrm rot="10800000">
            <a:off x="5871113" y="2616905"/>
            <a:ext cx="348281" cy="201035"/>
          </a:xfrm>
          <a:prstGeom prst="rightArrow">
            <a:avLst/>
          </a:prstGeom>
          <a:solidFill>
            <a:srgbClr val="4BACC6"/>
          </a:solidFill>
          <a:ln>
            <a:solidFill>
              <a:srgbClr val="4BAC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039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30" grpId="0" animBg="1"/>
      <p:bldP spid="231" grpId="0"/>
      <p:bldP spid="232" grpId="0"/>
      <p:bldP spid="2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InFrame</a:t>
            </a:r>
            <a:r>
              <a:rPr lang="en-US" altLang="zh-CN" dirty="0" smtClean="0"/>
              <a:t>++</a:t>
            </a:r>
            <a:r>
              <a:rPr lang="zh-CN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Dual</a:t>
            </a:r>
            <a:r>
              <a:rPr lang="zh-CN" altLang="en-US" dirty="0" smtClean="0"/>
              <a:t> </a:t>
            </a:r>
            <a:r>
              <a:rPr lang="en-US" altLang="zh-CN" dirty="0"/>
              <a:t>M</a:t>
            </a:r>
            <a:r>
              <a:rPr lang="en-US" altLang="zh-CN" dirty="0" smtClean="0"/>
              <a:t>ode</a:t>
            </a:r>
            <a:r>
              <a:rPr lang="zh-CN" altLang="en-US" dirty="0" smtClean="0"/>
              <a:t> </a:t>
            </a:r>
            <a:r>
              <a:rPr lang="en-US" altLang="zh-CN" dirty="0"/>
              <a:t>C</a:t>
            </a:r>
            <a:r>
              <a:rPr lang="en-US" altLang="zh-CN" dirty="0" smtClean="0"/>
              <a:t>ommunication</a:t>
            </a:r>
            <a:endParaRPr lang="zh-CN" altLang="en-US" dirty="0"/>
          </a:p>
        </p:txBody>
      </p:sp>
      <p:cxnSp>
        <p:nvCxnSpPr>
          <p:cNvPr id="6" name="直线箭头连接符 5"/>
          <p:cNvCxnSpPr/>
          <p:nvPr/>
        </p:nvCxnSpPr>
        <p:spPr>
          <a:xfrm flipV="1">
            <a:off x="2285999" y="1524000"/>
            <a:ext cx="3632201" cy="1248833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200" y="1132100"/>
            <a:ext cx="1150628" cy="570397"/>
          </a:xfrm>
          <a:prstGeom prst="rect">
            <a:avLst/>
          </a:prstGeom>
        </p:spPr>
      </p:pic>
      <p:cxnSp>
        <p:nvCxnSpPr>
          <p:cNvPr id="11" name="直线箭头连接符 10"/>
          <p:cNvCxnSpPr/>
          <p:nvPr/>
        </p:nvCxnSpPr>
        <p:spPr>
          <a:xfrm>
            <a:off x="2296583" y="3164417"/>
            <a:ext cx="3621617" cy="977914"/>
          </a:xfrm>
          <a:prstGeom prst="straightConnector1">
            <a:avLst/>
          </a:prstGeom>
          <a:ln w="76200" cmpd="sng">
            <a:solidFill>
              <a:srgbClr val="1B9A9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2541628" y="914611"/>
            <a:ext cx="3297868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kumimoji="1" lang="en-US" altLang="zh-CN" sz="2400" b="1" dirty="0"/>
              <a:t>Screen</a:t>
            </a:r>
            <a:r>
              <a:rPr kumimoji="1" lang="en-US" altLang="zh-CN" sz="2400" b="1" dirty="0" smtClean="0"/>
              <a:t>-to-eye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/>
              <a:t>(primary)</a:t>
            </a:r>
            <a:r>
              <a:rPr kumimoji="1" lang="zh-CN" altLang="zh-CN" dirty="0" smtClean="0"/>
              <a:t>:</a:t>
            </a:r>
            <a:endParaRPr kumimoji="1" lang="en-US" altLang="zh-CN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125" y="3698505"/>
            <a:ext cx="971550" cy="79490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8</a:t>
            </a:fld>
            <a:endParaRPr lang="zh-CN" altLang="en-US"/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-101600" y="2153513"/>
            <a:ext cx="2903220" cy="1988818"/>
            <a:chOff x="1143000" y="-3143250"/>
            <a:chExt cx="9677400" cy="6629400"/>
          </a:xfrm>
          <a:scene3d>
            <a:camera prst="perspectiveRight">
              <a:rot lat="0" lon="18600000" rev="0"/>
            </a:camera>
            <a:lightRig rig="threePt" dir="t"/>
          </a:scene3d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-3143250"/>
              <a:ext cx="9677400" cy="6629400"/>
            </a:xfrm>
            <a:prstGeom prst="rect">
              <a:avLst/>
            </a:prstGeom>
          </p:spPr>
        </p:pic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-2838450"/>
              <a:ext cx="9144001" cy="4993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871" y="900111"/>
            <a:ext cx="2044129" cy="1316901"/>
          </a:xfrm>
          <a:prstGeom prst="rect">
            <a:avLst/>
          </a:prstGeom>
          <a:noFill/>
          <a:ln>
            <a:noFill/>
          </a:ln>
          <a:scene3d>
            <a:camera prst="perspectiveRight">
              <a:rot lat="0" lon="2004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7127864" y="3341907"/>
            <a:ext cx="1927236" cy="1331693"/>
            <a:chOff x="5326128" y="216120"/>
            <a:chExt cx="2666048" cy="1337310"/>
          </a:xfrm>
          <a:scene3d>
            <a:camera prst="perspectiveRight">
              <a:rot lat="0" lon="20040000" rev="0"/>
            </a:camera>
            <a:lightRig rig="threePt" dir="t"/>
          </a:scene3d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6128" y="216120"/>
              <a:ext cx="2666048" cy="1337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" name="Group 25"/>
            <p:cNvGrpSpPr/>
            <p:nvPr/>
          </p:nvGrpSpPr>
          <p:grpSpPr>
            <a:xfrm>
              <a:off x="5417927" y="288190"/>
              <a:ext cx="2452527" cy="1193169"/>
              <a:chOff x="5417927" y="288190"/>
              <a:chExt cx="2452527" cy="1193169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5417927" y="288190"/>
                <a:ext cx="2452527" cy="1193169"/>
              </a:xfrm>
              <a:prstGeom prst="rect">
                <a:avLst/>
              </a:prstGeom>
              <a:solidFill>
                <a:schemeClr val="bg1">
                  <a:lumMod val="8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5417927" y="445881"/>
                <a:ext cx="2446430" cy="125335"/>
                <a:chOff x="5424697" y="604082"/>
                <a:chExt cx="2446430" cy="125335"/>
              </a:xfrm>
            </p:grpSpPr>
            <p:sp>
              <p:nvSpPr>
                <p:cNvPr id="205" name="Rectangle 204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Rectangle 205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 206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 207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 209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 211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 213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 214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Rectangle 215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216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Rectangle 217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 219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Rectangle 221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Rectangle 223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5417927" y="317434"/>
                <a:ext cx="2446430" cy="125335"/>
                <a:chOff x="5424697" y="604082"/>
                <a:chExt cx="2446430" cy="125335"/>
              </a:xfrm>
            </p:grpSpPr>
            <p:sp>
              <p:nvSpPr>
                <p:cNvPr id="184" name="Rectangle 183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Rectangle 185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 186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 187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 188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Rectangle 189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 190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 191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 192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 193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Rectangle 195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 196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 197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 199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 201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 203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5417927" y="702690"/>
                <a:ext cx="2446430" cy="125335"/>
                <a:chOff x="5424697" y="604082"/>
                <a:chExt cx="2446430" cy="125335"/>
              </a:xfrm>
            </p:grpSpPr>
            <p:sp>
              <p:nvSpPr>
                <p:cNvPr id="163" name="Rectangle 162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Rectangle 163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 164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Rectangle 165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 166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Rectangle 167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Rectangle 169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Rectangle 170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Rectangle 171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Rectangle 172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Rectangle 173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Rectangle 175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Rectangle 177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Rectangle 178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Rectangle 179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Rectangle 180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Rectangle 181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Rectangle 182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5417927" y="574243"/>
                <a:ext cx="2446430" cy="125335"/>
                <a:chOff x="5424697" y="604082"/>
                <a:chExt cx="2446430" cy="125335"/>
              </a:xfrm>
            </p:grpSpPr>
            <p:sp>
              <p:nvSpPr>
                <p:cNvPr id="142" name="Rectangle 141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 142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Rectangle 143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 154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 155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 156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157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 158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Rectangle 160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Rectangle 161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5417927" y="962780"/>
                <a:ext cx="2446430" cy="125335"/>
                <a:chOff x="5424697" y="604082"/>
                <a:chExt cx="2446430" cy="125335"/>
              </a:xfrm>
            </p:grpSpPr>
            <p:sp>
              <p:nvSpPr>
                <p:cNvPr id="121" name="Rectangle 120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 129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Rectangle 130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Rectangle 131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Rectangle 137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Rectangle 139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 140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5417927" y="834333"/>
                <a:ext cx="2446430" cy="125335"/>
                <a:chOff x="5424697" y="604082"/>
                <a:chExt cx="2446430" cy="125335"/>
              </a:xfrm>
            </p:grpSpPr>
            <p:sp>
              <p:nvSpPr>
                <p:cNvPr id="100" name="Rectangle 99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Rectangle 119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5417927" y="1219589"/>
                <a:ext cx="2446430" cy="125335"/>
                <a:chOff x="5424697" y="604082"/>
                <a:chExt cx="2446430" cy="125335"/>
              </a:xfrm>
            </p:grpSpPr>
            <p:sp>
              <p:nvSpPr>
                <p:cNvPr id="79" name="Rectangle 78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5417927" y="1091142"/>
                <a:ext cx="2446430" cy="125335"/>
                <a:chOff x="5424697" y="604082"/>
                <a:chExt cx="2446430" cy="125335"/>
              </a:xfrm>
            </p:grpSpPr>
            <p:sp>
              <p:nvSpPr>
                <p:cNvPr id="58" name="Rectangle 57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5417927" y="1344089"/>
                <a:ext cx="2446430" cy="125335"/>
                <a:chOff x="5424697" y="604082"/>
                <a:chExt cx="2446430" cy="125335"/>
              </a:xfrm>
            </p:grpSpPr>
            <p:sp>
              <p:nvSpPr>
                <p:cNvPr id="37" name="Rectangle 36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29" name="文本框 15"/>
          <p:cNvSpPr txBox="1"/>
          <p:nvPr/>
        </p:nvSpPr>
        <p:spPr>
          <a:xfrm>
            <a:off x="2400300" y="1416693"/>
            <a:ext cx="2411861" cy="1177245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en-US" altLang="zh-CN" sz="2400" b="1" dirty="0" smtClean="0">
                <a:solidFill>
                  <a:srgbClr val="FF0000"/>
                </a:solidFill>
              </a:rPr>
              <a:t>Goal#1</a:t>
            </a:r>
            <a:endParaRPr kumimoji="1" lang="en-US" altLang="zh-CN" sz="2400" b="1" dirty="0">
              <a:solidFill>
                <a:srgbClr val="FF0000"/>
              </a:solidFill>
            </a:endParaRPr>
          </a:p>
          <a:p>
            <a:pPr algn="ctr"/>
            <a:r>
              <a:rPr kumimoji="1" lang="en-US" altLang="zh-CN" sz="2400" b="1" dirty="0" smtClean="0">
                <a:solidFill>
                  <a:srgbClr val="FF0000"/>
                </a:solidFill>
              </a:rPr>
              <a:t>Intact viewing</a:t>
            </a:r>
          </a:p>
          <a:p>
            <a:pPr algn="ctr"/>
            <a:r>
              <a:rPr kumimoji="1" lang="en-US" altLang="zh-CN" sz="2400" b="1" dirty="0" smtClean="0">
                <a:solidFill>
                  <a:srgbClr val="FF0000"/>
                </a:solidFill>
              </a:rPr>
              <a:t>Impairment-free</a:t>
            </a:r>
            <a:endParaRPr kumimoji="1"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33" name="文本框 15"/>
          <p:cNvSpPr txBox="1"/>
          <p:nvPr/>
        </p:nvSpPr>
        <p:spPr>
          <a:xfrm>
            <a:off x="4957592" y="1412770"/>
            <a:ext cx="3663776" cy="1177245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en-US" altLang="zh-CN" sz="2400" b="1" dirty="0" smtClean="0">
                <a:solidFill>
                  <a:srgbClr val="FF0000"/>
                </a:solidFill>
              </a:rPr>
              <a:t>Challenge #1</a:t>
            </a:r>
          </a:p>
          <a:p>
            <a:pPr algn="ctr"/>
            <a:r>
              <a:rPr lang="en-US" altLang="zh-CN" sz="2400" b="1" dirty="0" smtClean="0">
                <a:solidFill>
                  <a:srgbClr val="FF0000"/>
                </a:solidFill>
              </a:rPr>
              <a:t>How </a:t>
            </a:r>
            <a:r>
              <a:rPr lang="en-US" altLang="zh-CN" sz="2400" b="1" dirty="0">
                <a:solidFill>
                  <a:srgbClr val="FF0000"/>
                </a:solidFill>
              </a:rPr>
              <a:t>to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Embed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data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without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impairing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viewing?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 </a:t>
            </a:r>
            <a:endParaRPr kumimoji="1"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35" name="文本框 15"/>
          <p:cNvSpPr txBox="1"/>
          <p:nvPr/>
        </p:nvSpPr>
        <p:spPr>
          <a:xfrm>
            <a:off x="2402232" y="2917874"/>
            <a:ext cx="2411861" cy="1546577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accent5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en-US" altLang="zh-CN" sz="2400" b="1" dirty="0" smtClean="0">
                <a:solidFill>
                  <a:schemeClr val="accent5"/>
                </a:solidFill>
              </a:rPr>
              <a:t>Goal#2</a:t>
            </a:r>
            <a:endParaRPr kumimoji="1" lang="en-US" altLang="zh-CN" sz="2400" b="1" dirty="0">
              <a:solidFill>
                <a:schemeClr val="accent5"/>
              </a:solidFill>
            </a:endParaRPr>
          </a:p>
          <a:p>
            <a:pPr algn="ctr"/>
            <a:r>
              <a:rPr kumimoji="1" lang="en-US" altLang="zh-CN" sz="2400" b="1" dirty="0" smtClean="0">
                <a:solidFill>
                  <a:schemeClr val="accent5"/>
                </a:solidFill>
              </a:rPr>
              <a:t>good data performance</a:t>
            </a:r>
          </a:p>
          <a:p>
            <a:pPr algn="ctr"/>
            <a:r>
              <a:rPr kumimoji="1" lang="en-US" altLang="zh-CN" sz="2400" b="1" dirty="0" smtClean="0">
                <a:solidFill>
                  <a:schemeClr val="accent5"/>
                </a:solidFill>
              </a:rPr>
              <a:t> as possible</a:t>
            </a:r>
            <a:endParaRPr kumimoji="1" lang="zh-CN" altLang="en-US" sz="2400" b="1" dirty="0">
              <a:solidFill>
                <a:schemeClr val="accent5"/>
              </a:solidFill>
            </a:endParaRPr>
          </a:p>
        </p:txBody>
      </p:sp>
      <p:sp>
        <p:nvSpPr>
          <p:cNvPr id="236" name="文本框 15"/>
          <p:cNvSpPr txBox="1"/>
          <p:nvPr/>
        </p:nvSpPr>
        <p:spPr>
          <a:xfrm>
            <a:off x="4959524" y="2913951"/>
            <a:ext cx="3663776" cy="1546577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4BACC6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en-US" altLang="zh-CN" sz="2400" b="1" dirty="0" smtClean="0">
                <a:solidFill>
                  <a:srgbClr val="4BACC6"/>
                </a:solidFill>
              </a:rPr>
              <a:t>Challenge #2</a:t>
            </a:r>
          </a:p>
          <a:p>
            <a:pPr algn="ctr"/>
            <a:r>
              <a:rPr lang="en-US" altLang="zh-CN" sz="2400" b="1" dirty="0" smtClean="0">
                <a:solidFill>
                  <a:srgbClr val="4BACC6"/>
                </a:solidFill>
              </a:rPr>
              <a:t>How to boost throughput and reliability with primary video as interference?</a:t>
            </a:r>
            <a:endParaRPr kumimoji="1" lang="zh-CN" altLang="en-US" sz="2400" b="1" dirty="0">
              <a:solidFill>
                <a:srgbClr val="4BACC6"/>
              </a:solidFill>
            </a:endParaRPr>
          </a:p>
        </p:txBody>
      </p:sp>
      <p:sp>
        <p:nvSpPr>
          <p:cNvPr id="237" name="文本框 18"/>
          <p:cNvSpPr txBox="1"/>
          <p:nvPr/>
        </p:nvSpPr>
        <p:spPr>
          <a:xfrm>
            <a:off x="2578230" y="4336520"/>
            <a:ext cx="4060847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kumimoji="1" lang="en-US" altLang="zh-CN" sz="2400" b="1" dirty="0"/>
              <a:t>Screen</a:t>
            </a:r>
            <a:r>
              <a:rPr kumimoji="1" lang="en-US" altLang="zh-CN" sz="2400" b="1" dirty="0" smtClean="0"/>
              <a:t>-to-camera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/>
              <a:t>(secondary</a:t>
            </a:r>
            <a:r>
              <a:rPr kumimoji="1" lang="en-US" altLang="zh-CN" sz="2400" b="1" dirty="0" smtClean="0"/>
              <a:t>)</a:t>
            </a:r>
            <a:endParaRPr kumimoji="1" lang="en-US" altLang="zh-CN" dirty="0"/>
          </a:p>
        </p:txBody>
      </p:sp>
      <p:sp>
        <p:nvSpPr>
          <p:cNvPr id="239" name="文本框 20"/>
          <p:cNvSpPr txBox="1"/>
          <p:nvPr/>
        </p:nvSpPr>
        <p:spPr>
          <a:xfrm>
            <a:off x="3213100" y="2597118"/>
            <a:ext cx="3594100" cy="311624"/>
          </a:xfrm>
          <a:prstGeom prst="rect">
            <a:avLst/>
          </a:prstGeom>
          <a:solidFill>
            <a:srgbClr val="DCDCDC"/>
          </a:solidFill>
          <a:ln>
            <a:solidFill>
              <a:schemeClr val="tx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kumimoji="1" lang="en-US" altLang="zh-CN" sz="2700" b="1" dirty="0"/>
              <a:t>Tension</a:t>
            </a:r>
            <a:r>
              <a:rPr kumimoji="1" lang="en-US" altLang="zh-CN" sz="2400" b="1" dirty="0" smtClean="0"/>
              <a:t>! </a:t>
            </a:r>
            <a:r>
              <a:rPr kumimoji="1" lang="en-US" altLang="zh-CN" sz="2400" b="1" dirty="0"/>
              <a:t> </a:t>
            </a:r>
            <a:r>
              <a:rPr kumimoji="1" lang="en-US" altLang="zh-CN" sz="2400" b="1" dirty="0" smtClean="0"/>
              <a:t>  How to ???</a:t>
            </a:r>
            <a:endParaRPr kumimoji="1" lang="en-US" altLang="zh-CN" sz="2400" b="1" dirty="0"/>
          </a:p>
        </p:txBody>
      </p:sp>
    </p:spTree>
    <p:extLst>
      <p:ext uri="{BB962C8B-B14F-4D97-AF65-F5344CB8AC3E}">
        <p14:creationId xmlns:p14="http://schemas.microsoft.com/office/powerpoint/2010/main" val="319792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CDCDC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CDCDC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CDCDC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CDCDC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animBg="1"/>
      <p:bldP spid="233" grpId="0" animBg="1"/>
      <p:bldP spid="233" grpId="1" animBg="1"/>
      <p:bldP spid="235" grpId="0" animBg="1"/>
      <p:bldP spid="236" grpId="0" animBg="1"/>
      <p:bldP spid="236" grpId="1" animBg="1"/>
      <p:bldP spid="2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InFrame</a:t>
            </a:r>
            <a:r>
              <a:rPr lang="en-US" altLang="zh-CN" dirty="0" smtClean="0"/>
              <a:t>++</a:t>
            </a:r>
            <a:r>
              <a:rPr lang="zh-CN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 smtClean="0"/>
              <a:t>Dual</a:t>
            </a:r>
            <a:r>
              <a:rPr lang="zh-CN" altLang="en-US" dirty="0" smtClean="0"/>
              <a:t> </a:t>
            </a:r>
            <a:r>
              <a:rPr lang="en-US" altLang="zh-CN" dirty="0"/>
              <a:t>M</a:t>
            </a:r>
            <a:r>
              <a:rPr lang="en-US" altLang="zh-CN" dirty="0" smtClean="0"/>
              <a:t>ode</a:t>
            </a:r>
            <a:r>
              <a:rPr lang="zh-CN" altLang="en-US" dirty="0" smtClean="0"/>
              <a:t> </a:t>
            </a:r>
            <a:r>
              <a:rPr lang="en-US" altLang="zh-CN" dirty="0"/>
              <a:t>C</a:t>
            </a:r>
            <a:r>
              <a:rPr lang="en-US" altLang="zh-CN" dirty="0" smtClean="0"/>
              <a:t>ommunication</a:t>
            </a:r>
            <a:endParaRPr lang="zh-CN" altLang="en-US" dirty="0"/>
          </a:p>
        </p:txBody>
      </p:sp>
      <p:cxnSp>
        <p:nvCxnSpPr>
          <p:cNvPr id="6" name="直线箭头连接符 5"/>
          <p:cNvCxnSpPr/>
          <p:nvPr/>
        </p:nvCxnSpPr>
        <p:spPr>
          <a:xfrm flipV="1">
            <a:off x="2285999" y="1524000"/>
            <a:ext cx="3632201" cy="1248833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200" y="1132100"/>
            <a:ext cx="1150628" cy="570397"/>
          </a:xfrm>
          <a:prstGeom prst="rect">
            <a:avLst/>
          </a:prstGeom>
        </p:spPr>
      </p:pic>
      <p:cxnSp>
        <p:nvCxnSpPr>
          <p:cNvPr id="11" name="直线箭头连接符 10"/>
          <p:cNvCxnSpPr/>
          <p:nvPr/>
        </p:nvCxnSpPr>
        <p:spPr>
          <a:xfrm>
            <a:off x="2296583" y="3164417"/>
            <a:ext cx="3621617" cy="977914"/>
          </a:xfrm>
          <a:prstGeom prst="straightConnector1">
            <a:avLst/>
          </a:prstGeom>
          <a:ln w="76200" cmpd="sng">
            <a:solidFill>
              <a:srgbClr val="1B9A9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2376528" y="914611"/>
            <a:ext cx="3297868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kumimoji="1" lang="en-US" altLang="zh-CN" sz="2400" b="1" dirty="0"/>
              <a:t>Screen</a:t>
            </a:r>
            <a:r>
              <a:rPr kumimoji="1" lang="en-US" altLang="zh-CN" sz="2400" b="1" dirty="0" smtClean="0"/>
              <a:t>-to-eye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/>
              <a:t>(primary)</a:t>
            </a:r>
            <a:r>
              <a:rPr kumimoji="1" lang="zh-CN" altLang="zh-CN" dirty="0" smtClean="0"/>
              <a:t>:</a:t>
            </a:r>
            <a:endParaRPr kumimoji="1" lang="en-US" altLang="zh-CN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125" y="3698505"/>
            <a:ext cx="971550" cy="79490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C0800-542A-4110-B75B-C59F49783FDE}" type="slidenum">
              <a:rPr lang="zh-CN" altLang="en-US" smtClean="0"/>
              <a:t>9</a:t>
            </a:fld>
            <a:endParaRPr lang="zh-CN" altLang="en-US"/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-101600" y="2153513"/>
            <a:ext cx="2903220" cy="1988818"/>
            <a:chOff x="1143000" y="-3143250"/>
            <a:chExt cx="9677400" cy="6629400"/>
          </a:xfrm>
          <a:scene3d>
            <a:camera prst="perspectiveRight">
              <a:rot lat="0" lon="18600000" rev="0"/>
            </a:camera>
            <a:lightRig rig="threePt" dir="t"/>
          </a:scene3d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-3143250"/>
              <a:ext cx="9677400" cy="6629400"/>
            </a:xfrm>
            <a:prstGeom prst="rect">
              <a:avLst/>
            </a:prstGeom>
          </p:spPr>
        </p:pic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-2838450"/>
              <a:ext cx="9144001" cy="4993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871" y="900111"/>
            <a:ext cx="2044129" cy="1316901"/>
          </a:xfrm>
          <a:prstGeom prst="rect">
            <a:avLst/>
          </a:prstGeom>
          <a:noFill/>
          <a:ln>
            <a:noFill/>
          </a:ln>
          <a:scene3d>
            <a:camera prst="perspectiveRight">
              <a:rot lat="0" lon="2004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7127864" y="3341907"/>
            <a:ext cx="1927236" cy="1331693"/>
            <a:chOff x="5326128" y="216120"/>
            <a:chExt cx="2666048" cy="1337310"/>
          </a:xfrm>
          <a:scene3d>
            <a:camera prst="perspectiveRight">
              <a:rot lat="0" lon="20040000" rev="0"/>
            </a:camera>
            <a:lightRig rig="threePt" dir="t"/>
          </a:scene3d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6128" y="216120"/>
              <a:ext cx="2666048" cy="1337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" name="Group 25"/>
            <p:cNvGrpSpPr/>
            <p:nvPr/>
          </p:nvGrpSpPr>
          <p:grpSpPr>
            <a:xfrm>
              <a:off x="5417927" y="288190"/>
              <a:ext cx="2452527" cy="1193169"/>
              <a:chOff x="5417927" y="288190"/>
              <a:chExt cx="2452527" cy="1193169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5417927" y="288190"/>
                <a:ext cx="2452527" cy="1193169"/>
              </a:xfrm>
              <a:prstGeom prst="rect">
                <a:avLst/>
              </a:prstGeom>
              <a:solidFill>
                <a:schemeClr val="bg1">
                  <a:lumMod val="8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5417927" y="445881"/>
                <a:ext cx="2446430" cy="125335"/>
                <a:chOff x="5424697" y="604082"/>
                <a:chExt cx="2446430" cy="125335"/>
              </a:xfrm>
            </p:grpSpPr>
            <p:sp>
              <p:nvSpPr>
                <p:cNvPr id="205" name="Rectangle 204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Rectangle 205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 206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 207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 209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 211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 212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 213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 214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Rectangle 215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216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Rectangle 217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 218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 219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Rectangle 221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Rectangle 223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5417927" y="317434"/>
                <a:ext cx="2446430" cy="125335"/>
                <a:chOff x="5424697" y="604082"/>
                <a:chExt cx="2446430" cy="125335"/>
              </a:xfrm>
            </p:grpSpPr>
            <p:sp>
              <p:nvSpPr>
                <p:cNvPr id="184" name="Rectangle 183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Rectangle 185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 186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 187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 188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Rectangle 189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 190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 191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 192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 193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Rectangle 195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 196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 197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 198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 199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 200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 201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 203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5417927" y="702690"/>
                <a:ext cx="2446430" cy="125335"/>
                <a:chOff x="5424697" y="604082"/>
                <a:chExt cx="2446430" cy="125335"/>
              </a:xfrm>
            </p:grpSpPr>
            <p:sp>
              <p:nvSpPr>
                <p:cNvPr id="163" name="Rectangle 162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Rectangle 163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 164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Rectangle 165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 166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Rectangle 167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Rectangle 168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Rectangle 169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Rectangle 170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Rectangle 171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Rectangle 172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Rectangle 173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Rectangle 174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Rectangle 175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Rectangle 176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Rectangle 177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Rectangle 178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Rectangle 179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Rectangle 180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Rectangle 181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Rectangle 182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5417927" y="574243"/>
                <a:ext cx="2446430" cy="125335"/>
                <a:chOff x="5424697" y="604082"/>
                <a:chExt cx="2446430" cy="125335"/>
              </a:xfrm>
            </p:grpSpPr>
            <p:sp>
              <p:nvSpPr>
                <p:cNvPr id="142" name="Rectangle 141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 142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Rectangle 143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 148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 154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 155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 156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 157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 158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 159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Rectangle 160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Rectangle 161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5417927" y="962780"/>
                <a:ext cx="2446430" cy="125335"/>
                <a:chOff x="5424697" y="604082"/>
                <a:chExt cx="2446430" cy="125335"/>
              </a:xfrm>
            </p:grpSpPr>
            <p:sp>
              <p:nvSpPr>
                <p:cNvPr id="121" name="Rectangle 120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 129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Rectangle 130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Rectangle 131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Rectangle 137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Rectangle 139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 140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5417927" y="834333"/>
                <a:ext cx="2446430" cy="125335"/>
                <a:chOff x="5424697" y="604082"/>
                <a:chExt cx="2446430" cy="125335"/>
              </a:xfrm>
            </p:grpSpPr>
            <p:sp>
              <p:nvSpPr>
                <p:cNvPr id="100" name="Rectangle 99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Rectangle 112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Rectangle 119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5417927" y="1219589"/>
                <a:ext cx="2446430" cy="125335"/>
                <a:chOff x="5424697" y="604082"/>
                <a:chExt cx="2446430" cy="125335"/>
              </a:xfrm>
            </p:grpSpPr>
            <p:sp>
              <p:nvSpPr>
                <p:cNvPr id="79" name="Rectangle 78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5417927" y="1091142"/>
                <a:ext cx="2446430" cy="125335"/>
                <a:chOff x="5424697" y="604082"/>
                <a:chExt cx="2446430" cy="125335"/>
              </a:xfrm>
            </p:grpSpPr>
            <p:sp>
              <p:nvSpPr>
                <p:cNvPr id="58" name="Rectangle 57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5417927" y="1344089"/>
                <a:ext cx="2446430" cy="125335"/>
                <a:chOff x="5424697" y="604082"/>
                <a:chExt cx="2446430" cy="125335"/>
              </a:xfrm>
            </p:grpSpPr>
            <p:sp>
              <p:nvSpPr>
                <p:cNvPr id="37" name="Rectangle 36"/>
                <p:cNvSpPr>
                  <a:spLocks/>
                </p:cNvSpPr>
                <p:nvPr/>
              </p:nvSpPr>
              <p:spPr>
                <a:xfrm>
                  <a:off x="542469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/>
                <p:cNvSpPr>
                  <a:spLocks/>
                </p:cNvSpPr>
                <p:nvPr/>
              </p:nvSpPr>
              <p:spPr>
                <a:xfrm>
                  <a:off x="5540829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/>
                <p:cNvSpPr>
                  <a:spLocks/>
                </p:cNvSpPr>
                <p:nvPr/>
              </p:nvSpPr>
              <p:spPr>
                <a:xfrm>
                  <a:off x="5773093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/>
                <p:cNvSpPr>
                  <a:spLocks/>
                </p:cNvSpPr>
                <p:nvPr/>
              </p:nvSpPr>
              <p:spPr>
                <a:xfrm>
                  <a:off x="6121489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/>
                <p:cNvSpPr>
                  <a:spLocks/>
                </p:cNvSpPr>
                <p:nvPr/>
              </p:nvSpPr>
              <p:spPr>
                <a:xfrm>
                  <a:off x="565696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/>
                <p:cNvSpPr>
                  <a:spLocks/>
                </p:cNvSpPr>
                <p:nvPr/>
              </p:nvSpPr>
              <p:spPr>
                <a:xfrm>
                  <a:off x="588922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>
                  <a:spLocks/>
                </p:cNvSpPr>
                <p:nvPr/>
              </p:nvSpPr>
              <p:spPr>
                <a:xfrm>
                  <a:off x="6237621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>
                  <a:spLocks/>
                </p:cNvSpPr>
                <p:nvPr/>
              </p:nvSpPr>
              <p:spPr>
                <a:xfrm>
                  <a:off x="716667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>
                  <a:spLocks/>
                </p:cNvSpPr>
                <p:nvPr/>
              </p:nvSpPr>
              <p:spPr>
                <a:xfrm>
                  <a:off x="6005357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>
                  <a:spLocks/>
                </p:cNvSpPr>
                <p:nvPr/>
              </p:nvSpPr>
              <p:spPr>
                <a:xfrm>
                  <a:off x="6586017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>
                  <a:spLocks/>
                </p:cNvSpPr>
                <p:nvPr/>
              </p:nvSpPr>
              <p:spPr>
                <a:xfrm>
                  <a:off x="7515073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>
                  <a:spLocks/>
                </p:cNvSpPr>
                <p:nvPr/>
              </p:nvSpPr>
              <p:spPr>
                <a:xfrm>
                  <a:off x="763120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>
                  <a:spLocks/>
                </p:cNvSpPr>
                <p:nvPr/>
              </p:nvSpPr>
              <p:spPr>
                <a:xfrm>
                  <a:off x="6469885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>
                  <a:spLocks/>
                </p:cNvSpPr>
                <p:nvPr/>
              </p:nvSpPr>
              <p:spPr>
                <a:xfrm>
                  <a:off x="7398941" y="604795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>
                  <a:spLocks/>
                </p:cNvSpPr>
                <p:nvPr/>
              </p:nvSpPr>
              <p:spPr>
                <a:xfrm>
                  <a:off x="7050545" y="604795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>
                  <a:spLocks/>
                </p:cNvSpPr>
                <p:nvPr/>
              </p:nvSpPr>
              <p:spPr>
                <a:xfrm>
                  <a:off x="7747340" y="604082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/>
                <p:cNvSpPr>
                  <a:spLocks/>
                </p:cNvSpPr>
                <p:nvPr/>
              </p:nvSpPr>
              <p:spPr>
                <a:xfrm>
                  <a:off x="728280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>
                  <a:spLocks/>
                </p:cNvSpPr>
                <p:nvPr/>
              </p:nvSpPr>
              <p:spPr>
                <a:xfrm>
                  <a:off x="6818281" y="604084"/>
                  <a:ext cx="123787" cy="123787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/>
                <p:cNvSpPr>
                  <a:spLocks/>
                </p:cNvSpPr>
                <p:nvPr/>
              </p:nvSpPr>
              <p:spPr>
                <a:xfrm>
                  <a:off x="6353753" y="604083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/>
                <p:cNvSpPr>
                  <a:spLocks/>
                </p:cNvSpPr>
                <p:nvPr/>
              </p:nvSpPr>
              <p:spPr>
                <a:xfrm>
                  <a:off x="6702149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>
                  <a:spLocks/>
                </p:cNvSpPr>
                <p:nvPr/>
              </p:nvSpPr>
              <p:spPr>
                <a:xfrm>
                  <a:off x="6934413" y="605630"/>
                  <a:ext cx="123787" cy="123787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29" name="文本框 15"/>
          <p:cNvSpPr txBox="1"/>
          <p:nvPr/>
        </p:nvSpPr>
        <p:spPr>
          <a:xfrm>
            <a:off x="2400300" y="1416693"/>
            <a:ext cx="2411861" cy="1177245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en-US" altLang="zh-CN" sz="2400" b="1" dirty="0" smtClean="0">
                <a:solidFill>
                  <a:srgbClr val="FF0000"/>
                </a:solidFill>
              </a:rPr>
              <a:t>Goal#1</a:t>
            </a:r>
            <a:endParaRPr kumimoji="1" lang="en-US" altLang="zh-CN" sz="2400" b="1" dirty="0">
              <a:solidFill>
                <a:srgbClr val="FF0000"/>
              </a:solidFill>
            </a:endParaRPr>
          </a:p>
          <a:p>
            <a:pPr algn="ctr"/>
            <a:r>
              <a:rPr kumimoji="1" lang="en-US" altLang="zh-CN" sz="2400" b="1" dirty="0" smtClean="0">
                <a:solidFill>
                  <a:srgbClr val="FF0000"/>
                </a:solidFill>
              </a:rPr>
              <a:t>Intact viewing</a:t>
            </a:r>
          </a:p>
          <a:p>
            <a:pPr algn="ctr"/>
            <a:r>
              <a:rPr kumimoji="1" lang="en-US" altLang="zh-CN" sz="2400" b="1" dirty="0" smtClean="0">
                <a:solidFill>
                  <a:srgbClr val="FF0000"/>
                </a:solidFill>
              </a:rPr>
              <a:t>Impairment-free</a:t>
            </a:r>
            <a:endParaRPr kumimoji="1"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33" name="文本框 15"/>
          <p:cNvSpPr txBox="1"/>
          <p:nvPr/>
        </p:nvSpPr>
        <p:spPr>
          <a:xfrm>
            <a:off x="4957592" y="1412770"/>
            <a:ext cx="3663776" cy="1177245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000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en-US" altLang="zh-CN" sz="2400" b="1" dirty="0" smtClean="0">
                <a:solidFill>
                  <a:srgbClr val="FF0000"/>
                </a:solidFill>
              </a:rPr>
              <a:t>Challenge #1</a:t>
            </a:r>
          </a:p>
          <a:p>
            <a:pPr algn="ctr"/>
            <a:r>
              <a:rPr lang="en-US" altLang="zh-CN" sz="2400" b="1" dirty="0" smtClean="0">
                <a:solidFill>
                  <a:srgbClr val="FF0000"/>
                </a:solidFill>
              </a:rPr>
              <a:t>How </a:t>
            </a:r>
            <a:r>
              <a:rPr lang="en-US" altLang="zh-CN" sz="2400" b="1" dirty="0">
                <a:solidFill>
                  <a:srgbClr val="FF0000"/>
                </a:solidFill>
              </a:rPr>
              <a:t>to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Embed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data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without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impairing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viewing?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 </a:t>
            </a:r>
            <a:endParaRPr kumimoji="1"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35" name="文本框 15"/>
          <p:cNvSpPr txBox="1"/>
          <p:nvPr/>
        </p:nvSpPr>
        <p:spPr>
          <a:xfrm>
            <a:off x="2402232" y="2917874"/>
            <a:ext cx="2411861" cy="1546577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accent5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en-US" altLang="zh-CN" sz="2400" b="1" dirty="0" smtClean="0">
                <a:solidFill>
                  <a:schemeClr val="accent5"/>
                </a:solidFill>
              </a:rPr>
              <a:t>Goal#2</a:t>
            </a:r>
            <a:endParaRPr kumimoji="1" lang="en-US" altLang="zh-CN" sz="2400" b="1" dirty="0">
              <a:solidFill>
                <a:schemeClr val="accent5"/>
              </a:solidFill>
            </a:endParaRPr>
          </a:p>
          <a:p>
            <a:pPr algn="ctr"/>
            <a:r>
              <a:rPr kumimoji="1" lang="en-US" altLang="zh-CN" sz="2400" b="1" dirty="0" smtClean="0">
                <a:solidFill>
                  <a:schemeClr val="accent5"/>
                </a:solidFill>
              </a:rPr>
              <a:t>good data performance</a:t>
            </a:r>
          </a:p>
          <a:p>
            <a:pPr algn="ctr"/>
            <a:r>
              <a:rPr kumimoji="1" lang="en-US" altLang="zh-CN" sz="2400" b="1" dirty="0" smtClean="0">
                <a:solidFill>
                  <a:schemeClr val="accent5"/>
                </a:solidFill>
              </a:rPr>
              <a:t> as possible</a:t>
            </a:r>
            <a:endParaRPr kumimoji="1" lang="zh-CN" altLang="en-US" sz="2400" b="1" dirty="0">
              <a:solidFill>
                <a:schemeClr val="accent5"/>
              </a:solidFill>
            </a:endParaRPr>
          </a:p>
        </p:txBody>
      </p:sp>
      <p:sp>
        <p:nvSpPr>
          <p:cNvPr id="236" name="文本框 15"/>
          <p:cNvSpPr txBox="1"/>
          <p:nvPr/>
        </p:nvSpPr>
        <p:spPr>
          <a:xfrm>
            <a:off x="4959524" y="2913951"/>
            <a:ext cx="3663776" cy="1546577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4BACC6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kumimoji="1" lang="en-US" altLang="zh-CN" sz="2400" b="1" dirty="0" smtClean="0">
                <a:solidFill>
                  <a:srgbClr val="4BACC6"/>
                </a:solidFill>
              </a:rPr>
              <a:t>Challenge #2</a:t>
            </a:r>
          </a:p>
          <a:p>
            <a:pPr algn="ctr"/>
            <a:r>
              <a:rPr lang="en-US" altLang="zh-CN" sz="2400" b="1" dirty="0" smtClean="0">
                <a:solidFill>
                  <a:srgbClr val="4BACC6"/>
                </a:solidFill>
              </a:rPr>
              <a:t>How to boost throughput and reliability with primary video as interference?</a:t>
            </a:r>
            <a:endParaRPr kumimoji="1" lang="zh-CN" altLang="en-US" sz="2400" b="1" dirty="0">
              <a:solidFill>
                <a:srgbClr val="4BACC6"/>
              </a:solidFill>
            </a:endParaRPr>
          </a:p>
        </p:txBody>
      </p:sp>
      <p:sp>
        <p:nvSpPr>
          <p:cNvPr id="237" name="文本框 18"/>
          <p:cNvSpPr txBox="1"/>
          <p:nvPr/>
        </p:nvSpPr>
        <p:spPr>
          <a:xfrm>
            <a:off x="2578230" y="4336520"/>
            <a:ext cx="4060847" cy="4385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kumimoji="1" lang="en-US" altLang="zh-CN" sz="2400" b="1" dirty="0"/>
              <a:t>Screen</a:t>
            </a:r>
            <a:r>
              <a:rPr kumimoji="1" lang="en-US" altLang="zh-CN" sz="2400" b="1" dirty="0" smtClean="0"/>
              <a:t>-to-camera</a:t>
            </a:r>
            <a:r>
              <a:rPr kumimoji="1" lang="zh-CN" altLang="en-US" sz="2400" b="1" dirty="0" smtClean="0"/>
              <a:t> </a:t>
            </a:r>
            <a:r>
              <a:rPr kumimoji="1" lang="en-US" altLang="zh-CN" sz="2400" b="1" dirty="0"/>
              <a:t>(secondary</a:t>
            </a:r>
            <a:r>
              <a:rPr kumimoji="1" lang="en-US" altLang="zh-CN" sz="2400" b="1" dirty="0" smtClean="0"/>
              <a:t>)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3394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CDCD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CDCD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CDCD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CDCDC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CDCDC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animBg="1"/>
      <p:bldP spid="236" grpId="0" animBg="1"/>
      <p:bldP spid="2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</TotalTime>
  <Words>2705</Words>
  <Application>Microsoft Macintosh PowerPoint</Application>
  <PresentationFormat>On-screen Show (16:9)</PresentationFormat>
  <Paragraphs>711</Paragraphs>
  <Slides>40</Slides>
  <Notes>27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Calibri</vt:lpstr>
      <vt:lpstr>Times New Roman</vt:lpstr>
      <vt:lpstr>Wingdings</vt:lpstr>
      <vt:lpstr>宋体</vt:lpstr>
      <vt:lpstr>Arial</vt:lpstr>
      <vt:lpstr>Office Theme</vt:lpstr>
      <vt:lpstr>InFrame++:  Achieve Simultaneous Screen-Human Viewing and Hidden Screen-Camera Communication</vt:lpstr>
      <vt:lpstr>Digital Display: Primary Info Source to human</vt:lpstr>
      <vt:lpstr>PowerPoint Presentation</vt:lpstr>
      <vt:lpstr>PowerPoint Presentation</vt:lpstr>
      <vt:lpstr>Can we AChIEVE both simultaneously?</vt:lpstr>
      <vt:lpstr>Yes!  InFrame++ Can!  (NOTE: replaced by real capture effects)</vt:lpstr>
      <vt:lpstr>InFrame++: Dual Mode Communication</vt:lpstr>
      <vt:lpstr>InFrame++: Dual Mode Communication</vt:lpstr>
      <vt:lpstr>InFrame++: Dual Mode Communication</vt:lpstr>
      <vt:lpstr>PowerPoint Presentation</vt:lpstr>
      <vt:lpstr>Leveraging Perception Gap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Complementary pixels</vt:lpstr>
      <vt:lpstr>Temporal Patterns</vt:lpstr>
      <vt:lpstr>Spatial Patterns</vt:lpstr>
      <vt:lpstr>(Here’s a video to show STCF)</vt:lpstr>
      <vt:lpstr>Time-variant Data Frames </vt:lpstr>
      <vt:lpstr>InFrame++: Dual Mode Communication</vt:lpstr>
      <vt:lpstr>PowerPoint Presentation</vt:lpstr>
      <vt:lpstr>How to encode and decode the pattern?</vt:lpstr>
      <vt:lpstr>CDMA-like Modulation</vt:lpstr>
      <vt:lpstr>CDMA-like Modulation</vt:lpstr>
      <vt:lpstr>CDMA-like Demodulation</vt:lpstr>
      <vt:lpstr>General VLC problems</vt:lpstr>
      <vt:lpstr>Robust Block Localization</vt:lpstr>
      <vt:lpstr>Error Resilience</vt:lpstr>
      <vt:lpstr>Implementation</vt:lpstr>
      <vt:lpstr>User Study Results – STCF </vt:lpstr>
      <vt:lpstr>User Study – Cell Size &amp; Watching Distance</vt:lpstr>
      <vt:lpstr>User Study – Smoothing &amp; Video Sources</vt:lpstr>
      <vt:lpstr>Evaluation – Throughput vs BER</vt:lpstr>
      <vt:lpstr>Evaluation – Throughput vs BER</vt:lpstr>
      <vt:lpstr>Evaluation – Encoding &amp; Decoding Speed</vt:lpstr>
      <vt:lpstr>Summary</vt:lpstr>
      <vt:lpstr>Future Work</vt:lpstr>
      <vt:lpstr>Thanks</vt:lpstr>
    </vt:vector>
  </TitlesOfParts>
  <Company>OSU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Cellular Networking Research: A Case Study</dc:title>
  <dc:creator>Chunyi Peng</dc:creator>
  <cp:lastModifiedBy>Microsoft Office User</cp:lastModifiedBy>
  <cp:revision>116</cp:revision>
  <dcterms:created xsi:type="dcterms:W3CDTF">2014-08-22T14:57:35Z</dcterms:created>
  <dcterms:modified xsi:type="dcterms:W3CDTF">2016-10-18T02:37:43Z</dcterms:modified>
</cp:coreProperties>
</file>