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6" r:id="rId14"/>
    <p:sldId id="281" r:id="rId15"/>
    <p:sldId id="279" r:id="rId16"/>
    <p:sldId id="280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2D990-CF88-409B-9E7C-663A46F739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68665-CED6-49CF-9262-3C57A97E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E0B6-9200-4990-BBDA-DF8214D2D785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E83D-1EBA-4474-B492-2AD01C39C24F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AEF7-3957-41A6-9EB0-DE5C30F324BD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F3E0-52AE-49DB-AD59-2DFAE13073B7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3F1D-257F-4F90-B362-889A4F73CDAA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A116-0543-4229-B6F7-D7856600B382}" type="datetime1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20FC-5DA2-4D87-9130-CF4A07D2903A}" type="datetime1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A90C-1E76-4583-BA88-78A76AE4AD19}" type="datetime1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7075-D566-422A-8768-81DF074B7190}" type="datetime1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3F48-AC1A-4E29-9F06-D999E0E839BD}" type="datetime1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BFCCF5-B262-4ED4-978D-E62BEDC6E4D5}" type="datetime1">
              <a:rPr lang="en-US" smtClean="0"/>
              <a:t>1/15/2015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538D37-19C5-4F1A-898C-58306D2F115F}" type="datetime1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150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ts val="15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ts val="15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ts val="15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ts val="15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ercurial.selenic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77200" cy="3200400"/>
          </a:xfrm>
        </p:spPr>
        <p:txBody>
          <a:bodyPr>
            <a:noAutofit/>
          </a:bodyPr>
          <a:lstStyle/>
          <a:p>
            <a:r>
              <a:rPr lang="en-US" sz="4200" dirty="0" smtClean="0"/>
              <a:t>CS 40800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solidFill>
                  <a:schemeClr val="tx1"/>
                </a:solidFill>
              </a:rPr>
              <a:t>These slides were </a:t>
            </a:r>
            <a:r>
              <a:rPr lang="en-US" sz="2000" dirty="0" smtClean="0">
                <a:solidFill>
                  <a:schemeClr val="tx1"/>
                </a:solidFill>
              </a:rPr>
              <a:t>created </a:t>
            </a:r>
            <a:r>
              <a:rPr lang="en-US" sz="2000" dirty="0">
                <a:solidFill>
                  <a:schemeClr val="tx1"/>
                </a:solidFill>
              </a:rPr>
              <a:t>by Kevin Schenk, BS in  Computer Science, Purdue University, 2012.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8077200" cy="1295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Version Control</a:t>
            </a:r>
            <a:endParaRPr lang="en-US" sz="5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Branching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447800"/>
          </a:xfrm>
        </p:spPr>
        <p:txBody>
          <a:bodyPr>
            <a:normAutofit/>
          </a:bodyPr>
          <a:lstStyle/>
          <a:p>
            <a:r>
              <a:rPr lang="en-US" sz="2000" dirty="0"/>
              <a:t>A set of files under version control may be </a:t>
            </a:r>
            <a:r>
              <a:rPr lang="en-US" sz="2000" b="1" dirty="0"/>
              <a:t>branched</a:t>
            </a:r>
            <a:r>
              <a:rPr lang="en-US" sz="2000" dirty="0"/>
              <a:t> (or forked) at a point in time so that, from that time forward, two (or more!) copies of a file may develop in different ways independently of each other.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51816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4916" y="6093023"/>
            <a:ext cx="933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4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391400" y="51816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Kiwi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08116" y="6093023"/>
            <a:ext cx="917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7</a:t>
            </a:r>
            <a:endParaRPr lang="en-US" sz="1400" dirty="0"/>
          </a:p>
        </p:txBody>
      </p:sp>
      <p:sp>
        <p:nvSpPr>
          <p:cNvPr id="11" name="Bent Arrow 10"/>
          <p:cNvSpPr/>
          <p:nvPr/>
        </p:nvSpPr>
        <p:spPr>
          <a:xfrm>
            <a:off x="1676400" y="3962400"/>
            <a:ext cx="5562600" cy="685800"/>
          </a:xfrm>
          <a:prstGeom prst="bentArrow">
            <a:avLst>
              <a:gd name="adj1" fmla="val 25000"/>
              <a:gd name="adj2" fmla="val 21636"/>
              <a:gd name="adj3" fmla="val 25000"/>
              <a:gd name="adj4" fmla="val 4375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85800" y="4495800"/>
            <a:ext cx="8001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Trunk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95600" y="2743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2316" y="3654623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5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410200" y="2743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Cherry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26916" y="3654623"/>
            <a:ext cx="935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6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5955268"/>
            <a:ext cx="5257800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svn</a:t>
            </a:r>
            <a:r>
              <a:rPr lang="en-US" sz="1600" b="1" dirty="0" smtClean="0">
                <a:latin typeface="Courier New"/>
                <a:cs typeface="Courier New"/>
              </a:rPr>
              <a:t> copy /path/to/trunk /path/to/branch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0" y="5574268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SVN: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Merging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44958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2716" y="5407223"/>
            <a:ext cx="933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4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724400" y="44958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Kiwi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1116" y="5407223"/>
            <a:ext cx="917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7</a:t>
            </a:r>
            <a:endParaRPr lang="en-US" sz="1400" dirty="0"/>
          </a:p>
        </p:txBody>
      </p:sp>
      <p:sp>
        <p:nvSpPr>
          <p:cNvPr id="11" name="Bent Arrow 10"/>
          <p:cNvSpPr/>
          <p:nvPr/>
        </p:nvSpPr>
        <p:spPr>
          <a:xfrm>
            <a:off x="1676400" y="3200400"/>
            <a:ext cx="5562600" cy="685800"/>
          </a:xfrm>
          <a:prstGeom prst="bentArrow">
            <a:avLst>
              <a:gd name="adj1" fmla="val 25000"/>
              <a:gd name="adj2" fmla="val 21636"/>
              <a:gd name="adj3" fmla="val 25000"/>
              <a:gd name="adj4" fmla="val 4375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85800" y="3733800"/>
            <a:ext cx="8001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Trunk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369284" y="1981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0" y="2892623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5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4724400" y="1981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Cherry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1116" y="2892623"/>
            <a:ext cx="935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6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0" y="6138446"/>
            <a:ext cx="5257800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svn</a:t>
            </a:r>
            <a:r>
              <a:rPr lang="en-US" sz="1600" b="1" dirty="0" smtClean="0">
                <a:latin typeface="Courier New"/>
                <a:cs typeface="Courier New"/>
              </a:rPr>
              <a:t> merge –r6:7 /path/to/branch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8800" y="5757446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SVN: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62800" y="4495800"/>
            <a:ext cx="914400" cy="1219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Kiwi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Cherry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79516" y="5715000"/>
            <a:ext cx="933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8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3429000" y="2286000"/>
            <a:ext cx="1143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/>
                </a:solidFill>
              </a:rPr>
              <a:t>+Cherry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29000" y="4800600"/>
            <a:ext cx="1143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/>
                </a:solidFill>
              </a:rPr>
              <a:t>+Kiwi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67400" y="4800600"/>
            <a:ext cx="1143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/>
                </a:solidFill>
              </a:rPr>
              <a:t>+Cherry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865621" y="2627395"/>
            <a:ext cx="2658915" cy="2104407"/>
          </a:xfrm>
          <a:custGeom>
            <a:avLst/>
            <a:gdLst>
              <a:gd name="connsiteX0" fmla="*/ 131280 w 2658915"/>
              <a:gd name="connsiteY0" fmla="*/ 0 h 2104407"/>
              <a:gd name="connsiteX1" fmla="*/ 230891 w 2658915"/>
              <a:gd name="connsiteY1" fmla="*/ 522989 h 2104407"/>
              <a:gd name="connsiteX2" fmla="*/ 2260470 w 2658915"/>
              <a:gd name="connsiteY2" fmla="*/ 1083334 h 2104407"/>
              <a:gd name="connsiteX3" fmla="*/ 2658915 w 2658915"/>
              <a:gd name="connsiteY3" fmla="*/ 2104407 h 210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8915" h="2104407">
                <a:moveTo>
                  <a:pt x="131280" y="0"/>
                </a:moveTo>
                <a:cubicBezTo>
                  <a:pt x="3653" y="171216"/>
                  <a:pt x="-123974" y="342433"/>
                  <a:pt x="230891" y="522989"/>
                </a:cubicBezTo>
                <a:cubicBezTo>
                  <a:pt x="585756" y="703545"/>
                  <a:pt x="1855799" y="819764"/>
                  <a:pt x="2260470" y="1083334"/>
                </a:cubicBezTo>
                <a:cubicBezTo>
                  <a:pt x="2665141" y="1346904"/>
                  <a:pt x="2594583" y="1952906"/>
                  <a:pt x="2658915" y="2104407"/>
                </a:cubicBezTo>
              </a:path>
            </a:pathLst>
          </a:custGeom>
          <a:ln w="28575" cmpd="sng">
            <a:solidFill>
              <a:schemeClr val="accent6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1270043" y="4644637"/>
            <a:ext cx="5652938" cy="1121926"/>
          </a:xfrm>
          <a:custGeom>
            <a:avLst/>
            <a:gdLst>
              <a:gd name="connsiteX0" fmla="*/ 0 w 5652938"/>
              <a:gd name="connsiteY0" fmla="*/ 174330 h 1121926"/>
              <a:gd name="connsiteX1" fmla="*/ 2851372 w 5652938"/>
              <a:gd name="connsiteY1" fmla="*/ 1120690 h 1121926"/>
              <a:gd name="connsiteX2" fmla="*/ 5652938 w 5652938"/>
              <a:gd name="connsiteY2" fmla="*/ 0 h 11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2938" h="1121926">
                <a:moveTo>
                  <a:pt x="0" y="174330"/>
                </a:moveTo>
                <a:cubicBezTo>
                  <a:pt x="954608" y="662037"/>
                  <a:pt x="1909216" y="1149745"/>
                  <a:pt x="2851372" y="1120690"/>
                </a:cubicBezTo>
                <a:cubicBezTo>
                  <a:pt x="3793528" y="1091635"/>
                  <a:pt x="5652938" y="0"/>
                  <a:pt x="5652938" y="0"/>
                </a:cubicBezTo>
              </a:path>
            </a:pathLst>
          </a:cu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245140" y="3174999"/>
            <a:ext cx="4059158" cy="697607"/>
          </a:xfrm>
          <a:custGeom>
            <a:avLst/>
            <a:gdLst>
              <a:gd name="connsiteX0" fmla="*/ 0 w 4059158"/>
              <a:gd name="connsiteY0" fmla="*/ 697607 h 697607"/>
              <a:gd name="connsiteX1" fmla="*/ 1693391 w 4059158"/>
              <a:gd name="connsiteY1" fmla="*/ 289 h 697607"/>
              <a:gd name="connsiteX2" fmla="*/ 4059158 w 4059158"/>
              <a:gd name="connsiteY2" fmla="*/ 610443 h 69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59158" h="697607">
                <a:moveTo>
                  <a:pt x="0" y="697607"/>
                </a:moveTo>
                <a:cubicBezTo>
                  <a:pt x="508432" y="356211"/>
                  <a:pt x="1016865" y="14816"/>
                  <a:pt x="1693391" y="289"/>
                </a:cubicBezTo>
                <a:cubicBezTo>
                  <a:pt x="2369917" y="-14238"/>
                  <a:pt x="3683540" y="523278"/>
                  <a:pt x="4059158" y="610443"/>
                </a:cubicBezTo>
              </a:path>
            </a:pathLst>
          </a:cu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1501409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conflict</a:t>
            </a:r>
            <a:r>
              <a:rPr lang="en-US" sz="2000" dirty="0"/>
              <a:t> occurs when different parties make changes to the same document, and the system is unable to reconcile the changes. A user must resolve the conflict by </a:t>
            </a:r>
            <a:r>
              <a:rPr lang="en-US" sz="2000" dirty="0" smtClean="0"/>
              <a:t>combining or manually editing </a:t>
            </a:r>
            <a:r>
              <a:rPr lang="en-US" sz="2000" dirty="0"/>
              <a:t>the </a:t>
            </a:r>
            <a:r>
              <a:rPr lang="en-US" sz="2000" dirty="0" smtClean="0"/>
              <a:t>changes.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5800" y="4038600"/>
            <a:ext cx="8001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               Main Trunk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38200" y="3886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4916" y="4797623"/>
            <a:ext cx="933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4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438400" y="2743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Cherry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5116" y="3654623"/>
            <a:ext cx="1468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4* (Bob)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3581400" y="51816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Kiwi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98116" y="6093023"/>
            <a:ext cx="1535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4* (Alice)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953000" y="3886200"/>
            <a:ext cx="914400" cy="91737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Grape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Cherry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69716" y="4797623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5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2895600"/>
            <a:ext cx="99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In</a:t>
            </a:r>
            <a:endParaRPr lang="en-US" dirty="0"/>
          </a:p>
        </p:txBody>
      </p:sp>
      <p:sp>
        <p:nvSpPr>
          <p:cNvPr id="30" name="&quot;No&quot; Symbol 29"/>
          <p:cNvSpPr/>
          <p:nvPr/>
        </p:nvSpPr>
        <p:spPr>
          <a:xfrm>
            <a:off x="6477000" y="4114800"/>
            <a:ext cx="1066800" cy="914400"/>
          </a:xfrm>
          <a:prstGeom prst="noSmoking">
            <a:avLst/>
          </a:prstGeom>
          <a:gradFill flip="none" rotWithShape="1">
            <a:gsLst>
              <a:gs pos="0">
                <a:schemeClr val="accent6">
                  <a:shade val="47500"/>
                  <a:satMod val="137000"/>
                  <a:alpha val="32000"/>
                </a:schemeClr>
              </a:gs>
              <a:gs pos="55000">
                <a:schemeClr val="accent6">
                  <a:shade val="69000"/>
                  <a:satMod val="137000"/>
                  <a:alpha val="32000"/>
                </a:schemeClr>
              </a:gs>
              <a:gs pos="100000">
                <a:schemeClr val="accent6">
                  <a:shade val="98000"/>
                  <a:satMod val="137000"/>
                  <a:alpha val="3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410200"/>
            <a:ext cx="996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Check In</a:t>
            </a:r>
          </a:p>
          <a:p>
            <a:pPr algn="ctr"/>
            <a:r>
              <a:rPr lang="en-US" dirty="0" smtClean="0"/>
              <a:t>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Version Control Requirement in CS </a:t>
            </a:r>
            <a:r>
              <a:rPr lang="en-US" sz="3600" dirty="0" smtClean="0"/>
              <a:t>40800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team must use some version control system. </a:t>
            </a:r>
            <a:r>
              <a:rPr lang="en-US" dirty="0" smtClean="0"/>
              <a:t>You must </a:t>
            </a:r>
            <a:r>
              <a:rPr lang="en-US" dirty="0"/>
              <a:t>use a repository which requires authentication. This is so that no other team can gain access to your repository. </a:t>
            </a:r>
          </a:p>
          <a:p>
            <a:r>
              <a:rPr lang="en-US" dirty="0"/>
              <a:t>In addition to turning in documents on </a:t>
            </a:r>
            <a:r>
              <a:rPr lang="en-US" dirty="0" err="1"/>
              <a:t>BlackBoard</a:t>
            </a:r>
            <a:r>
              <a:rPr lang="en-US"/>
              <a:t>, teams will also commit their documents and code to their repository</a:t>
            </a:r>
          </a:p>
          <a:p>
            <a:r>
              <a:rPr lang="en-US" smtClean="0"/>
              <a:t>Give </a:t>
            </a:r>
            <a:r>
              <a:rPr lang="en-US" dirty="0"/>
              <a:t>your Project Coordinator access to view your </a:t>
            </a:r>
            <a:r>
              <a:rPr lang="en-US" dirty="0" smtClean="0"/>
              <a:t>repository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err="1" smtClean="0"/>
              <a:t>GitHub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err="1"/>
              <a:t>GitHub</a:t>
            </a:r>
            <a:r>
              <a:rPr lang="en-US" sz="3600" dirty="0"/>
              <a:t> is a web-based hosting service for software development projects that use the </a:t>
            </a:r>
            <a:r>
              <a:rPr lang="en-US" sz="3600" dirty="0" err="1"/>
              <a:t>Git</a:t>
            </a:r>
            <a:r>
              <a:rPr lang="en-US" sz="3600" dirty="0"/>
              <a:t> revision control system</a:t>
            </a:r>
          </a:p>
          <a:p>
            <a:r>
              <a:rPr lang="en-US" sz="3600" dirty="0" err="1"/>
              <a:t>GitHub</a:t>
            </a:r>
            <a:r>
              <a:rPr lang="en-US" sz="3600" dirty="0"/>
              <a:t> &lt;https://github.com&gt;</a:t>
            </a:r>
          </a:p>
          <a:p>
            <a:r>
              <a:rPr lang="en-US" sz="3600" dirty="0" err="1"/>
              <a:t>GitHub</a:t>
            </a:r>
            <a:r>
              <a:rPr lang="en-US" sz="3600" dirty="0"/>
              <a:t> offers free accounts for open source </a:t>
            </a:r>
            <a:r>
              <a:rPr lang="en-US" sz="3600" dirty="0" smtClean="0"/>
              <a:t>projects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err="1" smtClean="0"/>
              <a:t>GitHub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GitHub</a:t>
            </a:r>
            <a:r>
              <a:rPr lang="en-US" dirty="0" smtClean="0"/>
              <a:t> </a:t>
            </a:r>
            <a:r>
              <a:rPr lang="en-US" dirty="0"/>
              <a:t>Documentation &lt;https://help.github.com&gt;</a:t>
            </a:r>
          </a:p>
          <a:p>
            <a:r>
              <a:rPr lang="en-US" dirty="0" err="1"/>
              <a:t>GitHub</a:t>
            </a:r>
            <a:r>
              <a:rPr lang="en-US" dirty="0"/>
              <a:t> is the most popular open source code repository site</a:t>
            </a:r>
          </a:p>
          <a:p>
            <a:r>
              <a:rPr lang="en-US" dirty="0"/>
              <a:t>We suggest you use </a:t>
            </a:r>
            <a:r>
              <a:rPr lang="en-US" dirty="0" err="1"/>
              <a:t>GitHub</a:t>
            </a:r>
            <a:r>
              <a:rPr lang="en-US" dirty="0"/>
              <a:t> to gain experience </a:t>
            </a:r>
            <a:r>
              <a:rPr lang="en-US" smtClean="0"/>
              <a:t>with it</a:t>
            </a:r>
            <a:endParaRPr lang="en-US" dirty="0"/>
          </a:p>
          <a:p>
            <a:r>
              <a:rPr lang="en-US" dirty="0"/>
              <a:t>Employers, startups, and </a:t>
            </a:r>
            <a:r>
              <a:rPr lang="en-US" dirty="0" err="1"/>
              <a:t>hackathons</a:t>
            </a:r>
            <a:r>
              <a:rPr lang="en-US" dirty="0"/>
              <a:t> increasingly use </a:t>
            </a:r>
            <a:r>
              <a:rPr lang="en-US" dirty="0" err="1"/>
              <a:t>Github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err="1"/>
              <a:t>Bitbucket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Bitbucket</a:t>
            </a:r>
            <a:r>
              <a:rPr lang="en-US" sz="2800" dirty="0"/>
              <a:t> is a web-based hosting service for projects that use either the </a:t>
            </a:r>
            <a:r>
              <a:rPr lang="en-US" sz="2800" dirty="0" err="1"/>
              <a:t>Git</a:t>
            </a:r>
            <a:r>
              <a:rPr lang="en-US" sz="2800" dirty="0"/>
              <a:t> or Mercurial revision control systems</a:t>
            </a:r>
          </a:p>
          <a:p>
            <a:r>
              <a:rPr lang="en-US" sz="2800" dirty="0" err="1" smtClean="0"/>
              <a:t>Bitbucket</a:t>
            </a:r>
            <a:r>
              <a:rPr lang="en-US" sz="2800" dirty="0" smtClean="0"/>
              <a:t> </a:t>
            </a:r>
            <a:r>
              <a:rPr lang="en-US" sz="2800" dirty="0"/>
              <a:t>&lt;https://bitbucket.org&gt;</a:t>
            </a:r>
          </a:p>
          <a:p>
            <a:r>
              <a:rPr lang="en-US" sz="2800" dirty="0" err="1"/>
              <a:t>Bitbucket</a:t>
            </a:r>
            <a:r>
              <a:rPr lang="en-US" sz="2800" dirty="0"/>
              <a:t> Free Academic Accounts &lt;http://blog.bitbucket.org/2012/08/20/bitbucket-academic&gt;</a:t>
            </a:r>
          </a:p>
          <a:p>
            <a:r>
              <a:rPr lang="en-US" sz="2800" dirty="0" err="1"/>
              <a:t>Bitbucket</a:t>
            </a:r>
            <a:r>
              <a:rPr lang="en-US" sz="2800" dirty="0"/>
              <a:t> Documentation &lt;https://confluence.atlassian.com/display/BITBUCKET/Bitbucket+Documentation+Home&gt;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Version Control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Subversion (SVN) - http://subversion.apache.org</a:t>
            </a:r>
          </a:p>
          <a:p>
            <a:r>
              <a:rPr lang="en-US" sz="2800" dirty="0" err="1"/>
              <a:t>TortoiseSVN</a:t>
            </a:r>
            <a:r>
              <a:rPr lang="en-US" sz="2800" dirty="0"/>
              <a:t> (Windows) - http://tortoisesvn.tigris.org</a:t>
            </a:r>
          </a:p>
          <a:p>
            <a:r>
              <a:rPr lang="en-US" sz="2800" dirty="0"/>
              <a:t>Concurrent Version Systems (CVS) - http://savannah.nongnu.org/projects/cvs</a:t>
            </a:r>
          </a:p>
          <a:p>
            <a:r>
              <a:rPr lang="en-US" sz="2800" dirty="0" err="1"/>
              <a:t>Git</a:t>
            </a:r>
            <a:r>
              <a:rPr lang="en-US" sz="2800" dirty="0"/>
              <a:t> - http://git-scm.com</a:t>
            </a:r>
          </a:p>
          <a:p>
            <a:r>
              <a:rPr lang="en-US" sz="2800" dirty="0" err="1"/>
              <a:t>GitHub</a:t>
            </a:r>
            <a:r>
              <a:rPr lang="en-US" sz="2800" dirty="0"/>
              <a:t> (Mac &amp; Windows) – http://www.github.com</a:t>
            </a:r>
          </a:p>
          <a:p>
            <a:r>
              <a:rPr lang="en-US" sz="2800" dirty="0" err="1"/>
              <a:t>TortoiseGit</a:t>
            </a:r>
            <a:r>
              <a:rPr lang="en-US" sz="2800" dirty="0"/>
              <a:t> (Windows) - http://code.google.com/p/tortoisegit</a:t>
            </a:r>
          </a:p>
          <a:p>
            <a:r>
              <a:rPr lang="en-US" sz="2800" dirty="0"/>
              <a:t>Mercurial -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mercurial.selenic.com</a:t>
            </a:r>
            <a:endParaRPr lang="en-US" sz="2800" dirty="0" smtClean="0"/>
          </a:p>
          <a:p>
            <a:r>
              <a:rPr lang="en-US" sz="2800" dirty="0" err="1" smtClean="0"/>
              <a:t>RabbitVCS</a:t>
            </a:r>
            <a:r>
              <a:rPr lang="en-US" sz="2800" dirty="0" smtClean="0"/>
              <a:t> </a:t>
            </a:r>
            <a:r>
              <a:rPr lang="en-US" sz="2800" dirty="0"/>
              <a:t>(Linux) - http://www.rabbitvcs.org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version control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Version control</a:t>
            </a:r>
            <a:r>
              <a:rPr lang="en-US" sz="2800" dirty="0"/>
              <a:t> (or </a:t>
            </a:r>
            <a:r>
              <a:rPr lang="en-US" sz="2800" i="1" dirty="0"/>
              <a:t>revision control</a:t>
            </a:r>
            <a:r>
              <a:rPr lang="en-US" sz="2800" dirty="0"/>
              <a:t>) is the term for the management of source files, and all of the intermediate stages as development proceeds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 </a:t>
            </a:r>
            <a:r>
              <a:rPr lang="en-US" sz="2800" b="1" dirty="0"/>
              <a:t>version control system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a repository of </a:t>
            </a:r>
            <a:r>
              <a:rPr lang="en-US" sz="2800" dirty="0" smtClean="0"/>
              <a:t>files. Every </a:t>
            </a:r>
            <a:r>
              <a:rPr lang="en-US" sz="2800" dirty="0"/>
              <a:t>change made to the source is tracked, along with who made the change, </a:t>
            </a:r>
            <a:r>
              <a:rPr lang="en-US" sz="2800" dirty="0" smtClean="0"/>
              <a:t>etc.</a:t>
            </a:r>
          </a:p>
          <a:p>
            <a:r>
              <a:rPr lang="en-US" sz="2800" dirty="0" smtClean="0"/>
              <a:t>Other items can be kept in a </a:t>
            </a:r>
            <a:r>
              <a:rPr lang="en-US" sz="2800" b="1" dirty="0" smtClean="0"/>
              <a:t>version control system</a:t>
            </a:r>
            <a:r>
              <a:rPr lang="en-US" sz="2800" dirty="0" smtClean="0"/>
              <a:t> in addition to source files -- Project Charter, Product Backlog, Test Plan, Inspection log, Testing log, ….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Version Control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4114800" cy="562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667000"/>
            <a:ext cx="2429565" cy="101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581400"/>
            <a:ext cx="1879600" cy="2255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4419600"/>
            <a:ext cx="2449275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Why is version control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Version </a:t>
            </a:r>
            <a:r>
              <a:rPr lang="en-US" sz="2800" b="1" dirty="0" smtClean="0"/>
              <a:t>control </a:t>
            </a:r>
            <a:r>
              <a:rPr lang="en-US" sz="2800" dirty="0" smtClean="0"/>
              <a:t>allows us to:</a:t>
            </a:r>
          </a:p>
          <a:p>
            <a:pPr lvl="1"/>
            <a:r>
              <a:rPr lang="en-US" dirty="0" smtClean="0"/>
              <a:t>Keep everything of importance in one place</a:t>
            </a:r>
          </a:p>
          <a:p>
            <a:pPr lvl="1"/>
            <a:r>
              <a:rPr lang="en-US" dirty="0" smtClean="0"/>
              <a:t>Manage changes </a:t>
            </a:r>
            <a:r>
              <a:rPr lang="en-US" dirty="0"/>
              <a:t>made by the </a:t>
            </a:r>
            <a:r>
              <a:rPr lang="en-US" dirty="0" smtClean="0"/>
              <a:t>team</a:t>
            </a:r>
          </a:p>
          <a:p>
            <a:pPr lvl="1"/>
            <a:r>
              <a:rPr lang="en-US" dirty="0"/>
              <a:t>Track changes in the code and other items</a:t>
            </a:r>
          </a:p>
          <a:p>
            <a:pPr lvl="1"/>
            <a:r>
              <a:rPr lang="en-US" dirty="0" smtClean="0"/>
              <a:t>Avoid </a:t>
            </a:r>
            <a:r>
              <a:rPr lang="en-US" dirty="0"/>
              <a:t>conflicting changes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962400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Features of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Reversion</a:t>
            </a:r>
            <a:r>
              <a:rPr lang="en-US" b="1" dirty="0"/>
              <a:t>:</a:t>
            </a:r>
            <a:r>
              <a:rPr lang="en-US" dirty="0"/>
              <a:t> If you make a change, and discover </a:t>
            </a:r>
            <a:r>
              <a:rPr lang="en-US" dirty="0" smtClean="0"/>
              <a:t>it is </a:t>
            </a:r>
            <a:r>
              <a:rPr lang="en-US" dirty="0"/>
              <a:t>not viable, how can you revert to a code version that is </a:t>
            </a:r>
            <a:r>
              <a:rPr lang="en-US" dirty="0" smtClean="0"/>
              <a:t>known to be </a:t>
            </a:r>
            <a:r>
              <a:rPr lang="en-US" dirty="0"/>
              <a:t>good?</a:t>
            </a:r>
          </a:p>
          <a:p>
            <a:r>
              <a:rPr lang="en-US" b="1" dirty="0"/>
              <a:t>Change/Bug Tracking</a:t>
            </a:r>
            <a:r>
              <a:rPr lang="en-US" dirty="0"/>
              <a:t>: You know </a:t>
            </a:r>
            <a:r>
              <a:rPr lang="en-US" dirty="0" smtClean="0"/>
              <a:t>that your </a:t>
            </a:r>
            <a:r>
              <a:rPr lang="en-US" dirty="0"/>
              <a:t>code has changed; </a:t>
            </a:r>
            <a:r>
              <a:rPr lang="en-US" dirty="0" smtClean="0"/>
              <a:t>but do </a:t>
            </a:r>
            <a:r>
              <a:rPr lang="en-US" dirty="0"/>
              <a:t>you know </a:t>
            </a:r>
            <a:r>
              <a:rPr lang="en-US" dirty="0" smtClean="0"/>
              <a:t>who did it, when, </a:t>
            </a:r>
            <a:r>
              <a:rPr lang="en-US" dirty="0"/>
              <a:t>and why? </a:t>
            </a:r>
            <a:r>
              <a:rPr lang="en-US" dirty="0" smtClean="0"/>
              <a:t>Sometimes this is where a bug </a:t>
            </a:r>
            <a:r>
              <a:rPr lang="en-US" dirty="0"/>
              <a:t>was introduced?</a:t>
            </a:r>
          </a:p>
          <a:p>
            <a:r>
              <a:rPr lang="en-US" b="1" dirty="0"/>
              <a:t>Branches:</a:t>
            </a:r>
            <a:r>
              <a:rPr lang="en-US" dirty="0"/>
              <a:t> How to introduce a completely new feature or concept and not mess up the working code?</a:t>
            </a:r>
          </a:p>
          <a:p>
            <a:r>
              <a:rPr lang="en-US" b="1" dirty="0"/>
              <a:t>Merging branches:</a:t>
            </a:r>
            <a:r>
              <a:rPr lang="en-US" dirty="0"/>
              <a:t> If I divided the code, how to merge new code with good </a:t>
            </a:r>
            <a:r>
              <a:rPr lang="en-US" dirty="0" smtClean="0"/>
              <a:t>old </a:t>
            </a:r>
            <a:r>
              <a:rPr lang="en-US" dirty="0"/>
              <a:t>code and not mess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 flipV="1">
            <a:off x="1828800" y="4340423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62400" y="4340423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19800" y="4340423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53400" y="4340423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Committing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958609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Commit:</a:t>
            </a:r>
            <a:r>
              <a:rPr lang="en-US" sz="2000" dirty="0" smtClean="0"/>
              <a:t> </a:t>
            </a: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action of writing or merging the changes made in the working copy back to the </a:t>
            </a:r>
            <a:r>
              <a:rPr lang="en-US" sz="2000" dirty="0" smtClean="0"/>
              <a:t>repository</a:t>
            </a:r>
          </a:p>
          <a:p>
            <a:r>
              <a:rPr lang="en-US" sz="2000" b="1" dirty="0" smtClean="0"/>
              <a:t>Trunk</a:t>
            </a:r>
            <a:r>
              <a:rPr lang="en-US" sz="2000" dirty="0" smtClean="0"/>
              <a:t>: The </a:t>
            </a:r>
            <a:r>
              <a:rPr lang="en-US" sz="2000" dirty="0"/>
              <a:t>unique line of development that is not a branch (sometimes </a:t>
            </a:r>
            <a:r>
              <a:rPr lang="en-US" sz="2000" dirty="0" smtClean="0"/>
              <a:t>called the </a:t>
            </a:r>
            <a:r>
              <a:rPr lang="en-US" sz="2000" i="1" dirty="0" smtClean="0"/>
              <a:t>baseline</a:t>
            </a:r>
            <a:r>
              <a:rPr lang="en-US" sz="2000" dirty="0" smtClean="0"/>
              <a:t> </a:t>
            </a:r>
            <a:r>
              <a:rPr lang="en-US" sz="2000" dirty="0"/>
              <a:t>or </a:t>
            </a:r>
            <a:r>
              <a:rPr lang="en-US" sz="2000" i="1" dirty="0"/>
              <a:t>mainline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Head:</a:t>
            </a:r>
            <a:r>
              <a:rPr lang="en-US" sz="2000" dirty="0" smtClean="0"/>
              <a:t> The most recent commit</a:t>
            </a:r>
            <a:endParaRPr lang="en-US" sz="2000" b="1" dirty="0"/>
          </a:p>
          <a:p>
            <a:pPr marL="118872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5800" y="3807023"/>
            <a:ext cx="8001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Trunk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492823"/>
            <a:ext cx="1371600" cy="1524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4492823"/>
            <a:ext cx="1371600" cy="1524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  <a:endParaRPr lang="en-US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Orange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Strawberry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4492823"/>
            <a:ext cx="1371600" cy="1524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Orange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Banana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6200" y="4492823"/>
            <a:ext cx="1371600" cy="1524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Apple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Orange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116" y="6016823"/>
            <a:ext cx="921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1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6016823"/>
            <a:ext cx="932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2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1116" y="6016823"/>
            <a:ext cx="922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3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6016823"/>
            <a:ext cx="152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Revision 4 (HEAD)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97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Committing Code (SVN)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97009"/>
          </a:xfrm>
        </p:spPr>
        <p:txBody>
          <a:bodyPr>
            <a:normAutofit/>
          </a:bodyPr>
          <a:lstStyle/>
          <a:p>
            <a:r>
              <a:rPr lang="en-US" dirty="0" smtClean="0"/>
              <a:t>To add the file to the repository: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 check-in (commit) the file:</a:t>
            </a:r>
          </a:p>
          <a:p>
            <a:endParaRPr lang="en-US" dirty="0"/>
          </a:p>
          <a:p>
            <a:pPr lvl="1"/>
            <a:r>
              <a:rPr lang="en-US" sz="2400" dirty="0"/>
              <a:t>The -m flag is the message to use for this </a:t>
            </a:r>
            <a:r>
              <a:rPr lang="en-US" sz="2400" dirty="0" smtClean="0"/>
              <a:t>check-in.</a:t>
            </a:r>
          </a:p>
          <a:p>
            <a:pPr lvl="1"/>
            <a:r>
              <a:rPr lang="en-US" sz="2400" dirty="0" smtClean="0"/>
              <a:t>Note: Subversion (</a:t>
            </a:r>
            <a:r>
              <a:rPr lang="en-US" sz="2400" dirty="0" err="1" smtClean="0"/>
              <a:t>svn</a:t>
            </a:r>
            <a:r>
              <a:rPr lang="en-US" sz="2400" dirty="0" smtClean="0"/>
              <a:t>) commands </a:t>
            </a:r>
            <a:r>
              <a:rPr lang="en-US" sz="2400" dirty="0"/>
              <a:t>are described in http://www.yolinux.com/TUTORIALS/Subversion.html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0" y="2514600"/>
            <a:ext cx="6629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svn</a:t>
            </a:r>
            <a:r>
              <a:rPr lang="en-US" b="1" dirty="0" smtClean="0">
                <a:latin typeface="Courier New"/>
                <a:cs typeface="Courier New"/>
              </a:rPr>
              <a:t> add </a:t>
            </a:r>
            <a:r>
              <a:rPr lang="en-US" b="1" dirty="0" err="1" smtClean="0">
                <a:latin typeface="Courier New"/>
                <a:cs typeface="Courier New"/>
              </a:rPr>
              <a:t>list.txt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3886200"/>
            <a:ext cx="6629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svn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ci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list.txt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–m “Changed the list”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738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Checking Out &amp; Editing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5800" y="1676400"/>
            <a:ext cx="80010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Trunk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73500" y="4191000"/>
            <a:ext cx="1473200" cy="1831777"/>
            <a:chOff x="3937000" y="4191000"/>
            <a:chExt cx="1473200" cy="1831777"/>
          </a:xfrm>
        </p:grpSpPr>
        <p:sp>
          <p:nvSpPr>
            <p:cNvPr id="10" name="Rectangle 9"/>
            <p:cNvSpPr/>
            <p:nvPr/>
          </p:nvSpPr>
          <p:spPr>
            <a:xfrm>
              <a:off x="4038600" y="4191000"/>
              <a:ext cx="1371600" cy="1524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Apple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Orange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Strawberry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37000" y="5715000"/>
              <a:ext cx="1223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Working Copy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66800" y="2362200"/>
            <a:ext cx="1429484" cy="1831777"/>
            <a:chOff x="1066800" y="2362200"/>
            <a:chExt cx="1429484" cy="1831777"/>
          </a:xfrm>
        </p:grpSpPr>
        <p:sp>
          <p:nvSpPr>
            <p:cNvPr id="9" name="Rectangle 8"/>
            <p:cNvSpPr/>
            <p:nvPr/>
          </p:nvSpPr>
          <p:spPr>
            <a:xfrm>
              <a:off x="1124684" y="2362200"/>
              <a:ext cx="1371600" cy="1524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Apple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Orange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Banana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6800" y="3886200"/>
              <a:ext cx="9223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Revision 3</a:t>
              </a:r>
              <a:endParaRPr lang="en-US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2362200"/>
            <a:ext cx="1447800" cy="1831777"/>
            <a:chOff x="6553200" y="2362200"/>
            <a:chExt cx="1447800" cy="1831777"/>
          </a:xfrm>
        </p:grpSpPr>
        <p:sp>
          <p:nvSpPr>
            <p:cNvPr id="8" name="Rectangle 7"/>
            <p:cNvSpPr/>
            <p:nvPr/>
          </p:nvSpPr>
          <p:spPr>
            <a:xfrm>
              <a:off x="6629400" y="2362200"/>
              <a:ext cx="1371600" cy="1524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Apple</a:t>
              </a:r>
              <a:endParaRPr lang="en-US" dirty="0"/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Orange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Strawberry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3200" y="3886200"/>
              <a:ext cx="9337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Revision 4</a:t>
              </a:r>
              <a:endParaRPr lang="en-US" sz="1400" dirty="0"/>
            </a:p>
          </p:txBody>
        </p:sp>
      </p:grpSp>
      <p:sp>
        <p:nvSpPr>
          <p:cNvPr id="23" name="Bent Arrow 22"/>
          <p:cNvSpPr/>
          <p:nvPr/>
        </p:nvSpPr>
        <p:spPr>
          <a:xfrm rot="5400000">
            <a:off x="3238500" y="2324100"/>
            <a:ext cx="1219200" cy="220980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6200000">
            <a:off x="2019300" y="3848100"/>
            <a:ext cx="1219200" cy="2209800"/>
          </a:xfrm>
          <a:prstGeom prst="ben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rot="16200000" flipV="1">
            <a:off x="5981700" y="3848100"/>
            <a:ext cx="1219200" cy="220980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13574" y="2362200"/>
            <a:ext cx="117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Out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13763" y="5715000"/>
            <a:ext cx="194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In </a:t>
            </a:r>
            <a:r>
              <a:rPr lang="en-US" smtClean="0"/>
              <a:t>(Commit)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0" y="5715000"/>
            <a:ext cx="809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Checking Out Code (SVN)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97009"/>
          </a:xfrm>
        </p:spPr>
        <p:txBody>
          <a:bodyPr>
            <a:normAutofit/>
          </a:bodyPr>
          <a:lstStyle/>
          <a:p>
            <a:r>
              <a:rPr lang="en-US" dirty="0" smtClean="0"/>
              <a:t>To get the latest version: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 throw away changes:</a:t>
            </a:r>
          </a:p>
          <a:p>
            <a:endParaRPr lang="en-US" dirty="0"/>
          </a:p>
          <a:p>
            <a:r>
              <a:rPr lang="en-US" dirty="0" smtClean="0"/>
              <a:t>To check out a particular version: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0" y="2514600"/>
            <a:ext cx="6629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svn</a:t>
            </a:r>
            <a:r>
              <a:rPr lang="en-US" b="1" dirty="0" smtClean="0">
                <a:latin typeface="Courier New"/>
                <a:cs typeface="Courier New"/>
              </a:rPr>
              <a:t> checkout list.txt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3821668"/>
            <a:ext cx="6629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svn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revert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list.txt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05400"/>
            <a:ext cx="6629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svn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checkout –r2 list.txt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342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46023</TotalTime>
  <Words>890</Words>
  <Application>Microsoft Office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CS 40800         These slides were created by Kevin Schenk, BS in  Computer Science, Purdue University, 2012.  </vt:lpstr>
      <vt:lpstr>What is version control?</vt:lpstr>
      <vt:lpstr>Version Control Examples</vt:lpstr>
      <vt:lpstr>Why is version control important?</vt:lpstr>
      <vt:lpstr>Features of Version Control</vt:lpstr>
      <vt:lpstr>Committing Code</vt:lpstr>
      <vt:lpstr>Committing Code (SVN)</vt:lpstr>
      <vt:lpstr>Checking Out &amp; Editing Code</vt:lpstr>
      <vt:lpstr>Checking Out Code (SVN)</vt:lpstr>
      <vt:lpstr>Branching Code</vt:lpstr>
      <vt:lpstr>Merging Code</vt:lpstr>
      <vt:lpstr>Conflicts</vt:lpstr>
      <vt:lpstr>Version Control Requirement in CS 40800</vt:lpstr>
      <vt:lpstr>GitHub</vt:lpstr>
      <vt:lpstr>GitHub</vt:lpstr>
      <vt:lpstr>Bitbucket</vt:lpstr>
      <vt:lpstr>Version Control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Buster</cp:lastModifiedBy>
  <cp:revision>185</cp:revision>
  <dcterms:created xsi:type="dcterms:W3CDTF">2009-01-11T21:03:04Z</dcterms:created>
  <dcterms:modified xsi:type="dcterms:W3CDTF">2015-01-20T00:32:34Z</dcterms:modified>
</cp:coreProperties>
</file>