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38"/>
  </p:notesMasterIdLst>
  <p:handoutMasterIdLst>
    <p:handoutMasterId r:id="rId39"/>
  </p:handoutMasterIdLst>
  <p:sldIdLst>
    <p:sldId id="256" r:id="rId2"/>
    <p:sldId id="333" r:id="rId3"/>
    <p:sldId id="334" r:id="rId4"/>
    <p:sldId id="335" r:id="rId5"/>
    <p:sldId id="336" r:id="rId6"/>
    <p:sldId id="422" r:id="rId7"/>
    <p:sldId id="337" r:id="rId8"/>
    <p:sldId id="338" r:id="rId9"/>
    <p:sldId id="389" r:id="rId10"/>
    <p:sldId id="424" r:id="rId11"/>
    <p:sldId id="357" r:id="rId12"/>
    <p:sldId id="359" r:id="rId13"/>
    <p:sldId id="360" r:id="rId14"/>
    <p:sldId id="365" r:id="rId15"/>
    <p:sldId id="402" r:id="rId16"/>
    <p:sldId id="366" r:id="rId17"/>
    <p:sldId id="367" r:id="rId18"/>
    <p:sldId id="368" r:id="rId19"/>
    <p:sldId id="425" r:id="rId20"/>
    <p:sldId id="426" r:id="rId21"/>
    <p:sldId id="427" r:id="rId22"/>
    <p:sldId id="369" r:id="rId23"/>
    <p:sldId id="375" r:id="rId24"/>
    <p:sldId id="386" r:id="rId25"/>
    <p:sldId id="404" r:id="rId26"/>
    <p:sldId id="428" r:id="rId27"/>
    <p:sldId id="377" r:id="rId28"/>
    <p:sldId id="379" r:id="rId29"/>
    <p:sldId id="405" r:id="rId30"/>
    <p:sldId id="406" r:id="rId31"/>
    <p:sldId id="407" r:id="rId32"/>
    <p:sldId id="408" r:id="rId33"/>
    <p:sldId id="409" r:id="rId34"/>
    <p:sldId id="380" r:id="rId35"/>
    <p:sldId id="381" r:id="rId36"/>
    <p:sldId id="382" r:id="rId37"/>
  </p:sldIdLst>
  <p:sldSz cx="9144000" cy="6858000" type="screen4x3"/>
  <p:notesSz cx="698500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4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98" y="-60"/>
      </p:cViewPr>
      <p:guideLst>
        <p:guide orient="horz" pos="2923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0EA8DED6-6DA7-4B76-B174-AE94992D5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77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127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AC009935-766A-4293-B6E8-D2BB45345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D9CFDC5-C123-4C1C-BF3C-056AFED64C24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E4270BEA-FDC4-46E3-8FE2-05125645C8CC}" type="slidenum">
              <a:rPr lang="en-US" sz="1200" smtClean="0"/>
              <a:pPr/>
              <a:t>10</a:t>
            </a:fld>
            <a:endParaRPr lang="en-US" sz="120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4ED7D341-66D0-43F4-92E5-A506AABF8FAF}" type="slidenum">
              <a:rPr lang="en-US" sz="1200" smtClean="0"/>
              <a:pPr/>
              <a:t>11</a:t>
            </a:fld>
            <a:endParaRPr lang="en-US" sz="1200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17478EA0-F63B-482A-B1E1-6D4A2DB8EF21}" type="slidenum">
              <a:rPr lang="en-US" sz="1200" smtClean="0"/>
              <a:pPr/>
              <a:t>12</a:t>
            </a:fld>
            <a:endParaRPr lang="en-US" sz="1200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4801B98B-076A-4008-92A6-40B524A6B25A}" type="slidenum">
              <a:rPr lang="en-US" sz="1200" smtClean="0"/>
              <a:pPr/>
              <a:t>13</a:t>
            </a:fld>
            <a:endParaRPr lang="en-US" sz="1200" smtClean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AB6F48C-FEF1-4FB1-9CFB-30098C6831EC}" type="slidenum">
              <a:rPr lang="en-US" sz="1200" smtClean="0"/>
              <a:pPr/>
              <a:t>14</a:t>
            </a:fld>
            <a:endParaRPr lang="en-US" sz="1200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AA5F5420-0743-4E4B-B426-A35BAC92B33B}" type="slidenum">
              <a:rPr lang="en-US" sz="1200" smtClean="0"/>
              <a:pPr/>
              <a:t>15</a:t>
            </a:fld>
            <a:endParaRPr lang="en-US" sz="1200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80655AF1-EC86-44B9-B69F-F6D49716C723}" type="slidenum">
              <a:rPr lang="en-US" sz="1200" smtClean="0"/>
              <a:pPr/>
              <a:t>16</a:t>
            </a:fld>
            <a:endParaRPr lang="en-US" sz="1200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3FF79A2-240A-445D-B55A-19692D5271D3}" type="slidenum">
              <a:rPr lang="en-US" sz="1200" smtClean="0"/>
              <a:pPr/>
              <a:t>17</a:t>
            </a:fld>
            <a:endParaRPr lang="en-US" sz="1200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44D92CA-90CA-48B0-A38C-A37E1974D901}" type="slidenum">
              <a:rPr lang="en-US" sz="1200" smtClean="0"/>
              <a:pPr/>
              <a:t>18</a:t>
            </a:fld>
            <a:endParaRPr lang="en-US" sz="1200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13BF2A3-FC8C-4332-87C7-2FC23C3369C1}" type="slidenum">
              <a:rPr lang="en-US" sz="1200" smtClean="0"/>
              <a:pPr/>
              <a:t>19</a:t>
            </a:fld>
            <a:endParaRPr lang="en-US" sz="1200" smtClean="0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3E915CB-053F-4496-B381-5E3D8F75ED19}" type="slidenum">
              <a:rPr lang="en-US" sz="1200" smtClean="0"/>
              <a:pPr/>
              <a:t>2</a:t>
            </a:fld>
            <a:endParaRPr lang="en-US" sz="120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E9ABD84-B3B8-4EA3-81B8-9185C4034E46}" type="slidenum">
              <a:rPr lang="en-US" sz="1200" smtClean="0"/>
              <a:pPr/>
              <a:t>20</a:t>
            </a:fld>
            <a:endParaRPr lang="en-US" sz="1200" smtClean="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42118CD-8DC1-4CEF-B447-A7ED1F37C0B3}" type="slidenum">
              <a:rPr lang="en-US" sz="1200" smtClean="0"/>
              <a:pPr/>
              <a:t>21</a:t>
            </a:fld>
            <a:endParaRPr lang="en-US" sz="1200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7FB094D-DD35-4C1D-AFC4-3D8F2F3108CE}" type="slidenum">
              <a:rPr lang="en-US" sz="1200" smtClean="0"/>
              <a:pPr/>
              <a:t>22</a:t>
            </a:fld>
            <a:endParaRPr lang="en-US" sz="1200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4BCA09E-D33F-4988-B8AC-95FC3AD0B9DF}" type="slidenum">
              <a:rPr lang="en-US" sz="1200" smtClean="0"/>
              <a:pPr/>
              <a:t>23</a:t>
            </a:fld>
            <a:endParaRPr lang="en-US" sz="1200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3DAC374-1649-4F88-AD01-38655BD76877}" type="slidenum">
              <a:rPr lang="en-US" sz="1200" smtClean="0"/>
              <a:pPr/>
              <a:t>24</a:t>
            </a:fld>
            <a:endParaRPr lang="en-US" sz="1200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E7B3455-7FA4-4F89-8AF1-738CBFFA790E}" type="slidenum">
              <a:rPr lang="en-US" sz="1200" smtClean="0"/>
              <a:pPr/>
              <a:t>25</a:t>
            </a:fld>
            <a:endParaRPr lang="en-US" sz="1200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E7B3455-7FA4-4F89-8AF1-738CBFFA790E}" type="slidenum">
              <a:rPr lang="en-US" sz="1200" smtClean="0"/>
              <a:pPr/>
              <a:t>26</a:t>
            </a:fld>
            <a:endParaRPr lang="en-US" sz="1200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023BD80-AB42-4DFF-AA92-3995E2EAD4B8}" type="slidenum">
              <a:rPr lang="en-US" sz="1200" smtClean="0"/>
              <a:pPr/>
              <a:t>27</a:t>
            </a:fld>
            <a:endParaRPr lang="en-US" sz="1200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73610775-ACD6-408C-B440-C774C7DD1B28}" type="slidenum">
              <a:rPr lang="en-US" sz="1200" smtClean="0"/>
              <a:pPr/>
              <a:t>28</a:t>
            </a:fld>
            <a:endParaRPr lang="en-US" sz="1200" smtClean="0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D93FF45-8F84-4B3B-B15C-99CEC77A0C46}" type="slidenum">
              <a:rPr lang="en-US" sz="1200" smtClean="0"/>
              <a:pPr/>
              <a:t>29</a:t>
            </a:fld>
            <a:endParaRPr lang="en-US" sz="1200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48E0090-EF19-4BC2-B1E6-FAE862B0926A}" type="slidenum">
              <a:rPr lang="en-US" sz="1200" smtClean="0"/>
              <a:pPr/>
              <a:t>3</a:t>
            </a:fld>
            <a:endParaRPr lang="en-US" sz="120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CADB5F41-0EFE-4952-8342-9B3FF32253CD}" type="slidenum">
              <a:rPr lang="en-US" sz="1200" smtClean="0"/>
              <a:pPr/>
              <a:t>30</a:t>
            </a:fld>
            <a:endParaRPr lang="en-US" sz="1200" smtClean="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4C43A5A-0D8D-46F8-BA0D-1BED3D7E8009}" type="slidenum">
              <a:rPr lang="en-US" sz="1200" smtClean="0"/>
              <a:pPr/>
              <a:t>31</a:t>
            </a:fld>
            <a:endParaRPr lang="en-US" sz="1200" smtClean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8AA05209-F8D7-4E73-B318-CF553B903EEE}" type="slidenum">
              <a:rPr lang="en-US" sz="1200" smtClean="0"/>
              <a:pPr/>
              <a:t>32</a:t>
            </a:fld>
            <a:endParaRPr lang="en-US" sz="1200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87369D8-0955-4304-96F7-D9207A18CBF0}" type="slidenum">
              <a:rPr lang="en-US" sz="1200" smtClean="0"/>
              <a:pPr/>
              <a:t>33</a:t>
            </a:fld>
            <a:endParaRPr lang="en-US" sz="1200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4E26F22-C124-4A88-BE7A-A12B53E8F632}" type="slidenum">
              <a:rPr lang="en-US" sz="1200" smtClean="0"/>
              <a:pPr/>
              <a:t>34</a:t>
            </a:fld>
            <a:endParaRPr lang="en-US" sz="1200" smtClean="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E4FF567C-581F-443D-834B-50406A8B08A6}" type="slidenum">
              <a:rPr lang="en-US" sz="1200" smtClean="0"/>
              <a:pPr/>
              <a:t>35</a:t>
            </a:fld>
            <a:endParaRPr lang="en-US" sz="120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AFE4DD26-B70F-4687-854B-00D43D4FCA04}" type="slidenum">
              <a:rPr lang="en-US" sz="1200" smtClean="0"/>
              <a:pPr/>
              <a:t>36</a:t>
            </a:fld>
            <a:endParaRPr lang="en-US" sz="1200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1C66A6DD-8A39-4817-AB07-9D8934278B83}" type="slidenum">
              <a:rPr lang="en-US" sz="1200" smtClean="0"/>
              <a:pPr/>
              <a:t>4</a:t>
            </a:fld>
            <a:endParaRPr lang="en-US" sz="120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09FC2DF-2139-4D9C-95BC-288DC1809A7F}" type="slidenum">
              <a:rPr lang="en-US" sz="1200" smtClean="0"/>
              <a:pPr/>
              <a:t>5</a:t>
            </a:fld>
            <a:endParaRPr lang="en-US" sz="120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E600DB9-1AB9-4D4C-9C4B-90E30244B50D}" type="slidenum">
              <a:rPr lang="en-US" sz="1200" smtClean="0"/>
              <a:pPr/>
              <a:t>6</a:t>
            </a:fld>
            <a:endParaRPr lang="en-US" sz="1200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408F4EAA-39E3-41D6-B6D3-DCC37D176A2B}" type="slidenum">
              <a:rPr lang="en-US" sz="1200" smtClean="0"/>
              <a:pPr/>
              <a:t>7</a:t>
            </a:fld>
            <a:endParaRPr lang="en-US" sz="120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EEA78B86-3161-42FD-9B01-8D274433F193}" type="slidenum">
              <a:rPr lang="en-US" sz="1200" smtClean="0"/>
              <a:pPr/>
              <a:t>8</a:t>
            </a:fld>
            <a:endParaRPr lang="en-US" sz="120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694B23E-739A-433C-87BF-2E6216BB4AF6}" type="slidenum">
              <a:rPr lang="en-US" sz="1200" smtClean="0"/>
              <a:pPr/>
              <a:t>9</a:t>
            </a:fld>
            <a:endParaRPr lang="en-US" sz="120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278DA-44FC-4FC5-BB21-D1E057B07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9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4BFE3-3484-4DEA-96EF-53852F85E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8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28600"/>
            <a:ext cx="20574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198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90CC4-7993-4ECB-9ED8-33877FC34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0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371600"/>
            <a:ext cx="36957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7EB61-343C-4BC3-BDF7-F5A451E08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79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371600"/>
            <a:ext cx="36957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371600"/>
            <a:ext cx="36957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3848100"/>
            <a:ext cx="36957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1ACD0-7F10-48E2-978A-413C5F0A2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0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0082D-9363-48F1-A4E6-CB8346687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3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93388-44FB-493E-BFFF-1EC59B0BA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B293-3782-4159-8AC7-5A7C8A1AE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0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34A9C-3626-4870-9DBE-2338D0D18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0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65EB3-4286-4B24-962A-A2CB72F44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8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70955-AD5B-4BDF-9E04-FDA70EAE7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1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620F6-2EBF-4254-A708-CA1F0AEFE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2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A4190-3AE7-4609-86FA-210576AEA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8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"/>
          <p:cNvGrpSpPr>
            <a:grpSpLocks/>
          </p:cNvGrpSpPr>
          <p:nvPr/>
        </p:nvGrpSpPr>
        <p:grpSpPr bwMode="auto">
          <a:xfrm>
            <a:off x="215900" y="1295400"/>
            <a:ext cx="8275638" cy="5429250"/>
            <a:chOff x="136" y="768"/>
            <a:chExt cx="5213" cy="3420"/>
          </a:xfrm>
        </p:grpSpPr>
        <p:pic>
          <p:nvPicPr>
            <p:cNvPr id="1032" name="Picture 9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" y="3848"/>
              <a:ext cx="4644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10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" y="768"/>
              <a:ext cx="516" cy="3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1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678447">
              <a:off x="330" y="3631"/>
              <a:ext cx="483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2"/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6" y="3840"/>
              <a:ext cx="21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76400" y="6477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© Lethbridge/Laganière 2005</a:t>
            </a:r>
          </a:p>
        </p:txBody>
      </p:sp>
      <p:sp>
        <p:nvSpPr>
          <p:cNvPr id="406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0" y="64008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Chapter 10: Testing and Inspecting for High Quality</a:t>
            </a:r>
          </a:p>
        </p:txBody>
      </p:sp>
      <p:sp>
        <p:nvSpPr>
          <p:cNvPr id="406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20AB818-93A4-405C-84C1-19E6CA49B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9526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804863" indent="-228600" algn="l" rtl="0" eaLnBrk="0" fontAlgn="base" hangingPunct="0">
        <a:spcBef>
          <a:spcPct val="20000"/>
        </a:spcBef>
        <a:spcAft>
          <a:spcPct val="0"/>
        </a:spcAft>
        <a:buChar char="—"/>
        <a:defRPr sz="2400">
          <a:solidFill>
            <a:schemeClr val="tx1"/>
          </a:solidFill>
          <a:latin typeface="+mn-lt"/>
        </a:defRPr>
      </a:lvl3pPr>
      <a:lvl4pPr marL="1223963" indent="-228600" algn="l" rtl="0" eaLnBrk="0" fontAlgn="base" hangingPunct="0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4pPr>
      <a:lvl5pPr marL="16430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1002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5574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0146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4718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914400" y="1676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" charset="0"/>
              </a:rPr>
              <a:t>Object-Oriented Software Engineering</a:t>
            </a:r>
            <a:br>
              <a:rPr lang="en-US" sz="3200">
                <a:solidFill>
                  <a:schemeClr val="tx2"/>
                </a:solidFill>
                <a:latin typeface="Arial" charset="0"/>
              </a:rPr>
            </a:br>
            <a:r>
              <a:rPr lang="en-US">
                <a:solidFill>
                  <a:schemeClr val="tx2"/>
                </a:solidFill>
                <a:latin typeface="Arial" charset="0"/>
              </a:rPr>
              <a:t>Practical Software Development using UML and Java</a:t>
            </a:r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1600200" y="3276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/>
              <a:t>Chapter 10: </a:t>
            </a:r>
          </a:p>
          <a:p>
            <a:pPr algn="ctr">
              <a:spcBef>
                <a:spcPct val="20000"/>
              </a:spcBef>
            </a:pPr>
            <a:r>
              <a:rPr lang="en-GB" b="1" dirty="0">
                <a:latin typeface="Arial Narrow" pitchFamily="1" charset="0"/>
                <a:cs typeface="Times" pitchFamily="1" charset="0"/>
              </a:rPr>
              <a:t>Testing and Inspecting to Ensure High Quality</a:t>
            </a:r>
            <a:r>
              <a:rPr lang="en-US" b="1" dirty="0">
                <a:latin typeface="Arial Narrow" pitchFamily="1" charset="0"/>
                <a:cs typeface="Times" pitchFamily="1" charset="0"/>
              </a:rPr>
              <a:t> </a:t>
            </a:r>
            <a:endParaRPr lang="en-GB" b="1" dirty="0">
              <a:latin typeface="Arial Narrow" pitchFamily="1" charset="0"/>
              <a:cs typeface="Times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graph for white-box testing</a:t>
            </a:r>
          </a:p>
        </p:txBody>
      </p:sp>
      <p:sp>
        <p:nvSpPr>
          <p:cNvPr id="6150" name="Rectangle 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/>
            <a:r>
              <a:rPr lang="en-GB" smtClean="0"/>
              <a:t>To help the programmer to systematically test the code</a:t>
            </a:r>
          </a:p>
          <a:p>
            <a:pPr lvl="1"/>
            <a:r>
              <a:rPr lang="en-GB" smtClean="0">
                <a:cs typeface="Times" pitchFamily="1" charset="0"/>
              </a:rPr>
              <a:t>Each branch in the code (such as if and while statements) creates a node in the graph</a:t>
            </a:r>
          </a:p>
          <a:p>
            <a:pPr lvl="1"/>
            <a:r>
              <a:rPr lang="en-GB" smtClean="0">
                <a:cs typeface="Times" pitchFamily="1" charset="0"/>
              </a:rPr>
              <a:t>The testing strategy has to reach a targeted coverage of statements and branches; the objective can be to:</a:t>
            </a:r>
          </a:p>
          <a:p>
            <a:pPr lvl="2"/>
            <a:r>
              <a:rPr lang="en-GB" smtClean="0">
                <a:cs typeface="Times" pitchFamily="1" charset="0"/>
              </a:rPr>
              <a:t>cover all possible paths (often infeasible)</a:t>
            </a:r>
          </a:p>
          <a:p>
            <a:pPr lvl="2"/>
            <a:r>
              <a:rPr lang="en-GB" smtClean="0">
                <a:cs typeface="Times" pitchFamily="1" charset="0"/>
              </a:rPr>
              <a:t>cover all possible edges (most efficient)</a:t>
            </a:r>
          </a:p>
          <a:p>
            <a:pPr lvl="2"/>
            <a:r>
              <a:rPr lang="en-GB" smtClean="0">
                <a:cs typeface="Times" pitchFamily="1" charset="0"/>
              </a:rPr>
              <a:t>cover all possible nodes (simpler)</a:t>
            </a:r>
          </a:p>
          <a:p>
            <a:pPr lvl="2"/>
            <a:endParaRPr lang="en-GB" smtClean="0">
              <a:cs typeface="Times" pitchFamily="1" charset="0"/>
            </a:endParaRPr>
          </a:p>
        </p:txBody>
      </p:sp>
      <p:sp>
        <p:nvSpPr>
          <p:cNvPr id="614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E9DAE52-8032-43DD-ABDB-BF25ADA7F33C}" type="slidenum">
              <a:rPr lang="en-US" sz="1400" smtClean="0"/>
              <a:pPr/>
              <a:t>10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10.6 Defects in Handling Stress and Unusual Situations</a:t>
            </a:r>
            <a:r>
              <a:rPr lang="en-US" smtClean="0"/>
              <a:t> 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mtClean="0">
                <a:cs typeface="Arial" charset="0"/>
              </a:rPr>
              <a:t>Insufficient throughput or response time on minimal configurations</a:t>
            </a:r>
          </a:p>
          <a:p>
            <a:pPr lvl="1"/>
            <a:r>
              <a:rPr lang="en-GB" i="1" smtClean="0">
                <a:cs typeface="Times" pitchFamily="1" charset="0"/>
              </a:rPr>
              <a:t>Defect</a:t>
            </a:r>
            <a:r>
              <a:rPr lang="en-GB" smtClean="0">
                <a:cs typeface="Times" pitchFamily="1" charset="0"/>
              </a:rPr>
              <a:t>: </a:t>
            </a:r>
          </a:p>
          <a:p>
            <a:pPr lvl="2"/>
            <a:r>
              <a:rPr lang="en-GB" smtClean="0">
                <a:cs typeface="Times" pitchFamily="1" charset="0"/>
              </a:rPr>
              <a:t>On a minimal configuration, the system’s throughput or response time fail to meet requirements.</a:t>
            </a:r>
          </a:p>
          <a:p>
            <a:pPr lvl="1"/>
            <a:r>
              <a:rPr lang="en-GB" i="1" smtClean="0">
                <a:cs typeface="Times" pitchFamily="1" charset="0"/>
              </a:rPr>
              <a:t>Testing strategy</a:t>
            </a:r>
            <a:r>
              <a:rPr lang="en-GB" smtClean="0">
                <a:cs typeface="Times" pitchFamily="1" charset="0"/>
              </a:rPr>
              <a:t>: </a:t>
            </a:r>
          </a:p>
          <a:p>
            <a:pPr lvl="2"/>
            <a:r>
              <a:rPr lang="en-GB" smtClean="0">
                <a:cs typeface="Times" pitchFamily="1" charset="0"/>
              </a:rPr>
              <a:t>Perform testing using minimally configured platforms.</a:t>
            </a:r>
          </a:p>
        </p:txBody>
      </p:sp>
      <p:sp>
        <p:nvSpPr>
          <p:cNvPr id="4198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614CF019-7EAE-4586-B43B-C00C3D9C3228}" type="slidenum">
              <a:rPr lang="en-US" sz="1400" smtClean="0"/>
              <a:pPr/>
              <a:t>11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Defects in Handling Stress and Unusual Situations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95400"/>
            <a:ext cx="7543800" cy="4800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GB" dirty="0" smtClean="0">
                <a:cs typeface="Arial" charset="0"/>
              </a:rPr>
              <a:t>Defects in handling peak loads or missing resources</a:t>
            </a:r>
          </a:p>
          <a:p>
            <a:pPr lvl="1">
              <a:lnSpc>
                <a:spcPct val="90000"/>
              </a:lnSpc>
            </a:pPr>
            <a:r>
              <a:rPr lang="en-GB" i="1" dirty="0" smtClean="0">
                <a:cs typeface="Times" pitchFamily="1" charset="0"/>
              </a:rPr>
              <a:t>Defects</a:t>
            </a:r>
            <a:r>
              <a:rPr lang="en-GB" dirty="0" smtClean="0">
                <a:cs typeface="Times" pitchFamily="1" charset="0"/>
              </a:rPr>
              <a:t>: 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The system does not gracefully handle resource shortage.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Resources that might be in short supply include:</a:t>
            </a:r>
          </a:p>
          <a:p>
            <a:pPr lvl="3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memory, disk space or network bandwidth, permission.</a:t>
            </a:r>
          </a:p>
          <a:p>
            <a:pPr lvl="1">
              <a:lnSpc>
                <a:spcPct val="90000"/>
              </a:lnSpc>
            </a:pPr>
            <a:r>
              <a:rPr lang="en-GB" i="1" dirty="0" smtClean="0">
                <a:cs typeface="Times" pitchFamily="1" charset="0"/>
              </a:rPr>
              <a:t>Testing strategies</a:t>
            </a:r>
            <a:r>
              <a:rPr lang="en-GB" dirty="0" smtClean="0">
                <a:cs typeface="Times" pitchFamily="1" charset="0"/>
              </a:rPr>
              <a:t>: 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Devise a method of denying the resources.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Run a very large number of copies of the program being tested, all at the same time.</a:t>
            </a:r>
            <a:endParaRPr lang="en-US" dirty="0" smtClean="0"/>
          </a:p>
        </p:txBody>
      </p:sp>
      <p:sp>
        <p:nvSpPr>
          <p:cNvPr id="4403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C244C7D7-545F-4CBD-8706-3A4E3D57A471}" type="slidenum">
              <a:rPr lang="en-US" sz="1400" smtClean="0"/>
              <a:pPr/>
              <a:t>12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Defects in Handling Stress and Unusual Situations</a:t>
            </a:r>
            <a:endParaRPr lang="en-US" smtClean="0"/>
          </a:p>
        </p:txBody>
      </p:sp>
      <p:sp>
        <p:nvSpPr>
          <p:cNvPr id="450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mtClean="0">
                <a:cs typeface="Arial" charset="0"/>
              </a:rPr>
              <a:t>Inappropriate management of resources</a:t>
            </a:r>
          </a:p>
          <a:p>
            <a:pPr lvl="1" algn="just"/>
            <a:r>
              <a:rPr lang="en-GB" i="1" smtClean="0">
                <a:cs typeface="Times" pitchFamily="1" charset="0"/>
              </a:rPr>
              <a:t>Defect</a:t>
            </a:r>
            <a:r>
              <a:rPr lang="en-GB" smtClean="0">
                <a:cs typeface="Times" pitchFamily="1" charset="0"/>
              </a:rPr>
              <a:t>: </a:t>
            </a:r>
          </a:p>
          <a:p>
            <a:pPr lvl="2" algn="just"/>
            <a:r>
              <a:rPr lang="en-GB" smtClean="0">
                <a:cs typeface="Times" pitchFamily="1" charset="0"/>
              </a:rPr>
              <a:t>A program uses certain resources but does not make them available when it no longer needs them.</a:t>
            </a:r>
          </a:p>
          <a:p>
            <a:pPr lvl="1" algn="just"/>
            <a:r>
              <a:rPr lang="en-GB" smtClean="0">
                <a:cs typeface="Times" pitchFamily="1" charset="0"/>
              </a:rPr>
              <a:t> </a:t>
            </a:r>
            <a:r>
              <a:rPr lang="en-GB" i="1" smtClean="0">
                <a:cs typeface="Times" pitchFamily="1" charset="0"/>
              </a:rPr>
              <a:t>Testing strategy</a:t>
            </a:r>
            <a:r>
              <a:rPr lang="en-GB" smtClean="0">
                <a:cs typeface="Times" pitchFamily="1" charset="0"/>
              </a:rPr>
              <a:t>: </a:t>
            </a:r>
          </a:p>
          <a:p>
            <a:pPr lvl="2" algn="just"/>
            <a:r>
              <a:rPr lang="en-GB" smtClean="0">
                <a:cs typeface="Times" pitchFamily="1" charset="0"/>
              </a:rPr>
              <a:t>Run the program intensively in such a way that it uses many resources, relinquishes them and then uses them again repeatedly.</a:t>
            </a:r>
          </a:p>
        </p:txBody>
      </p:sp>
      <p:sp>
        <p:nvSpPr>
          <p:cNvPr id="4505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43E0C396-CDDD-47A2-B7F1-3DC16062BA75}" type="slidenum">
              <a:rPr lang="en-US" sz="1400" smtClean="0"/>
              <a:pPr/>
              <a:t>13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10.8 Writing Formal Test Cases and Test Plans</a:t>
            </a:r>
            <a:r>
              <a:rPr lang="en-US" smtClean="0"/>
              <a:t> 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smtClean="0">
                <a:cs typeface="Times" pitchFamily="1" charset="0"/>
              </a:rPr>
              <a:t>A </a:t>
            </a:r>
            <a:r>
              <a:rPr lang="en-GB" i="1" smtClean="0">
                <a:cs typeface="Times" pitchFamily="1" charset="0"/>
              </a:rPr>
              <a:t>test case</a:t>
            </a:r>
            <a:r>
              <a:rPr lang="en-GB" smtClean="0">
                <a:cs typeface="Times" pitchFamily="1" charset="0"/>
              </a:rPr>
              <a:t> is an explicit set of instructions designed to detect a particular class of defect in a software system.</a:t>
            </a:r>
          </a:p>
          <a:p>
            <a:pPr lvl="1" algn="just"/>
            <a:r>
              <a:rPr lang="en-GB" smtClean="0">
                <a:cs typeface="Times" pitchFamily="1" charset="0"/>
              </a:rPr>
              <a:t>A test case can give rise to many tests.</a:t>
            </a:r>
          </a:p>
          <a:p>
            <a:pPr lvl="1" algn="just"/>
            <a:r>
              <a:rPr lang="en-GB" smtClean="0">
                <a:cs typeface="Times" pitchFamily="1" charset="0"/>
              </a:rPr>
              <a:t>Each test is a particular running of the test case on a particular version of the system.</a:t>
            </a:r>
          </a:p>
        </p:txBody>
      </p:sp>
      <p:sp>
        <p:nvSpPr>
          <p:cNvPr id="4813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229D6B2-695B-4BD4-BB8A-410AFBE48DED}" type="slidenum">
              <a:rPr lang="en-US" sz="1400" smtClean="0"/>
              <a:pPr/>
              <a:t>14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Test plans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sz="2300" dirty="0" smtClean="0">
                <a:cs typeface="Times" pitchFamily="1" charset="0"/>
              </a:rPr>
              <a:t>A </a:t>
            </a:r>
            <a:r>
              <a:rPr lang="en-GB" sz="2300" i="1" dirty="0" smtClean="0">
                <a:cs typeface="Times" pitchFamily="1" charset="0"/>
              </a:rPr>
              <a:t>test plan</a:t>
            </a:r>
            <a:r>
              <a:rPr lang="en-GB" sz="2300" dirty="0" smtClean="0">
                <a:cs typeface="Times" pitchFamily="1" charset="0"/>
              </a:rPr>
              <a:t> is a document that contains a complete set of test cases for a system</a:t>
            </a:r>
          </a:p>
          <a:p>
            <a:pPr lvl="2" algn="just"/>
            <a:r>
              <a:rPr lang="en-GB" sz="2300" dirty="0" smtClean="0">
                <a:cs typeface="Times" pitchFamily="1" charset="0"/>
              </a:rPr>
              <a:t>Along with other information about the testing process. </a:t>
            </a:r>
          </a:p>
          <a:p>
            <a:pPr lvl="1"/>
            <a:r>
              <a:rPr lang="en-GB" sz="2300" dirty="0" smtClean="0">
                <a:cs typeface="Times" pitchFamily="1" charset="0"/>
              </a:rPr>
              <a:t>The test plan is one of the standard forms of documentation.</a:t>
            </a:r>
          </a:p>
          <a:p>
            <a:pPr lvl="1" algn="just"/>
            <a:r>
              <a:rPr lang="en-GB" sz="2300" dirty="0" smtClean="0">
                <a:cs typeface="Times New Roman" pitchFamily="18" charset="0"/>
              </a:rPr>
              <a:t>If a project does not have a test plan:</a:t>
            </a:r>
          </a:p>
          <a:p>
            <a:pPr lvl="2" algn="just"/>
            <a:r>
              <a:rPr lang="en-GB" sz="2300" dirty="0" smtClean="0">
                <a:cs typeface="Times New Roman" pitchFamily="18" charset="0"/>
              </a:rPr>
              <a:t>Testing will inevitably be done in an ad-hoc manner.</a:t>
            </a:r>
          </a:p>
          <a:p>
            <a:pPr lvl="2" algn="just"/>
            <a:r>
              <a:rPr lang="en-GB" sz="2300" dirty="0" smtClean="0">
                <a:cs typeface="Times New Roman" pitchFamily="18" charset="0"/>
              </a:rPr>
              <a:t>Leading to poor quality software.</a:t>
            </a:r>
          </a:p>
          <a:p>
            <a:pPr lvl="1"/>
            <a:r>
              <a:rPr lang="en-GB" sz="2300" dirty="0" smtClean="0">
                <a:cs typeface="Times" pitchFamily="1" charset="0"/>
              </a:rPr>
              <a:t>The test plan should be written long before the testing starts. </a:t>
            </a:r>
          </a:p>
          <a:p>
            <a:pPr lvl="1"/>
            <a:r>
              <a:rPr lang="en-GB" sz="2300" dirty="0" smtClean="0">
                <a:cs typeface="Times" pitchFamily="1" charset="0"/>
              </a:rPr>
              <a:t>You can start to develop the test plan once you have developed the requirements</a:t>
            </a:r>
            <a:r>
              <a:rPr lang="en-US" sz="2300" dirty="0" smtClean="0">
                <a:cs typeface="Times" pitchFamily="1" charset="0"/>
              </a:rPr>
              <a:t>.</a:t>
            </a:r>
            <a:endParaRPr lang="en-GB" sz="2300" dirty="0" smtClean="0">
              <a:cs typeface="Times" pitchFamily="1" charset="0"/>
            </a:endParaRPr>
          </a:p>
        </p:txBody>
      </p:sp>
      <p:sp>
        <p:nvSpPr>
          <p:cNvPr id="4915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B1F031DE-D09B-4E6F-9261-27EEAF062AC1}" type="slidenum">
              <a:rPr lang="en-US" sz="1400" smtClean="0"/>
              <a:pPr/>
              <a:t>15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Information to include in a formal test case</a:t>
            </a:r>
            <a:r>
              <a:rPr lang="en-US" smtClean="0"/>
              <a:t> 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143000"/>
            <a:ext cx="7543800" cy="4800600"/>
          </a:xfrm>
        </p:spPr>
        <p:txBody>
          <a:bodyPr/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GB" sz="2000" b="1" dirty="0" smtClean="0">
                <a:cs typeface="Times" pitchFamily="1" charset="0"/>
              </a:rPr>
              <a:t>A. Identification and classification</a:t>
            </a:r>
            <a:r>
              <a:rPr lang="en-GB" sz="2000" dirty="0" smtClean="0">
                <a:cs typeface="Times" pitchFamily="1" charset="0"/>
              </a:rPr>
              <a:t>: 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Each test case should have a number, and may also be given a descriptive title. 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The system, subsystem or module being tested should also be clearly indicated.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The importance of the test case should be indicated.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GB" sz="2000" b="1" dirty="0" smtClean="0">
                <a:cs typeface="Times" pitchFamily="1" charset="0"/>
              </a:rPr>
              <a:t>B. Instructions</a:t>
            </a:r>
            <a:r>
              <a:rPr lang="en-GB" sz="2000" dirty="0" smtClean="0">
                <a:cs typeface="Times" pitchFamily="1" charset="0"/>
              </a:rPr>
              <a:t>: 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Tell the tester exactly what to do.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The tester should not normally have to refer to any documentation in order to execute the instructions.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GB" sz="2000" b="1" dirty="0" smtClean="0">
                <a:cs typeface="Times" pitchFamily="1" charset="0"/>
              </a:rPr>
              <a:t>C. Expected result</a:t>
            </a:r>
            <a:r>
              <a:rPr lang="en-GB" sz="2000" dirty="0" smtClean="0">
                <a:cs typeface="Times" pitchFamily="1" charset="0"/>
              </a:rPr>
              <a:t>: 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Tells the tester what the system should do in response to the instructions.</a:t>
            </a:r>
          </a:p>
          <a:p>
            <a:pPr lvl="2" algn="just">
              <a:lnSpc>
                <a:spcPct val="90000"/>
              </a:lnSpc>
            </a:pPr>
            <a:r>
              <a:rPr lang="en-GB" sz="2000" dirty="0" smtClean="0">
                <a:cs typeface="Times" pitchFamily="1" charset="0"/>
              </a:rPr>
              <a:t>The tester reports a failure if the expected result is not encountered.</a:t>
            </a:r>
          </a:p>
        </p:txBody>
      </p:sp>
      <p:sp>
        <p:nvSpPr>
          <p:cNvPr id="5017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182076D5-D837-48AD-92BD-5500F7AA356E}" type="slidenum">
              <a:rPr lang="en-US" sz="1400" smtClean="0"/>
              <a:pPr/>
              <a:t>16</a:t>
            </a:fld>
            <a:endParaRPr lang="en-US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Levels of importance of test cases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143000"/>
            <a:ext cx="7543800" cy="4800600"/>
          </a:xfrm>
        </p:spPr>
        <p:txBody>
          <a:bodyPr/>
          <a:lstStyle/>
          <a:p>
            <a:pPr lvl="1" algn="just"/>
            <a:r>
              <a:rPr lang="en-GB" sz="2000" smtClean="0">
                <a:cs typeface="Times" pitchFamily="1" charset="0"/>
              </a:rPr>
              <a:t>Level 1: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First pass critical test cases.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Designed to verify the system runs and is safe.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No further testing is possible.</a:t>
            </a:r>
          </a:p>
          <a:p>
            <a:pPr lvl="1" algn="just"/>
            <a:r>
              <a:rPr lang="en-GB" sz="2000" smtClean="0">
                <a:cs typeface="Times" pitchFamily="1" charset="0"/>
              </a:rPr>
              <a:t>Level 2: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General test cases.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Verify that day-to-day functions correctly.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Still permit testing of other aspects of the system.</a:t>
            </a:r>
          </a:p>
          <a:p>
            <a:pPr lvl="1" algn="just"/>
            <a:r>
              <a:rPr lang="en-GB" sz="2000" smtClean="0">
                <a:cs typeface="Times" pitchFamily="1" charset="0"/>
              </a:rPr>
              <a:t>Level 3: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Detailed test cases.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Test requirements that are of lesser importance. </a:t>
            </a:r>
          </a:p>
          <a:p>
            <a:pPr lvl="2" algn="just"/>
            <a:r>
              <a:rPr lang="en-GB" sz="2000" smtClean="0">
                <a:cs typeface="Times" pitchFamily="1" charset="0"/>
              </a:rPr>
              <a:t>The system functions most of the time but has not yet met quality objectives.</a:t>
            </a:r>
          </a:p>
        </p:txBody>
      </p:sp>
      <p:sp>
        <p:nvSpPr>
          <p:cNvPr id="5120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25A54677-FBC3-4350-9390-3975B58C9B37}" type="slidenum">
              <a:rPr lang="en-US" sz="1400" smtClean="0"/>
              <a:pPr/>
              <a:t>17</a:t>
            </a:fld>
            <a:endParaRPr lang="en-US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Determining test cases by enumerating attributes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smtClean="0">
                <a:cs typeface="Times" pitchFamily="1" charset="0"/>
              </a:rPr>
              <a:t>It is important that the test cases test every aspect of the requirements.</a:t>
            </a:r>
          </a:p>
          <a:p>
            <a:pPr lvl="1" algn="just"/>
            <a:r>
              <a:rPr lang="en-GB" smtClean="0">
                <a:cs typeface="Times" pitchFamily="1" charset="0"/>
              </a:rPr>
              <a:t> Each detail in the requirements is called an </a:t>
            </a:r>
            <a:r>
              <a:rPr lang="en-GB" i="1" smtClean="0">
                <a:cs typeface="Times" pitchFamily="1" charset="0"/>
              </a:rPr>
              <a:t>attribute</a:t>
            </a:r>
            <a:r>
              <a:rPr lang="en-GB" smtClean="0">
                <a:cs typeface="Times" pitchFamily="1" charset="0"/>
              </a:rPr>
              <a:t>.</a:t>
            </a:r>
          </a:p>
          <a:p>
            <a:pPr lvl="2" algn="just"/>
            <a:r>
              <a:rPr lang="en-GB" smtClean="0">
                <a:cs typeface="Times" pitchFamily="1" charset="0"/>
              </a:rPr>
              <a:t>An attribute can be thought of as something that is testable. </a:t>
            </a:r>
          </a:p>
          <a:p>
            <a:pPr lvl="2" algn="just"/>
            <a:r>
              <a:rPr lang="en-GB" smtClean="0">
                <a:cs typeface="Times" pitchFamily="1" charset="0"/>
              </a:rPr>
              <a:t>A good first step when creating a set of test cases is to </a:t>
            </a:r>
            <a:r>
              <a:rPr lang="en-GB" i="1" smtClean="0">
                <a:cs typeface="Times" pitchFamily="1" charset="0"/>
              </a:rPr>
              <a:t>enumerate</a:t>
            </a:r>
            <a:r>
              <a:rPr lang="en-GB" smtClean="0">
                <a:cs typeface="Times" pitchFamily="1" charset="0"/>
              </a:rPr>
              <a:t> the attributes.</a:t>
            </a:r>
          </a:p>
          <a:p>
            <a:pPr lvl="2" algn="just"/>
            <a:r>
              <a:rPr lang="en-GB" smtClean="0">
                <a:cs typeface="Times" pitchFamily="1" charset="0"/>
              </a:rPr>
              <a:t>A way to enumerate attributes is to circle all the important points in the requirements document.  </a:t>
            </a:r>
          </a:p>
          <a:p>
            <a:pPr lvl="1" algn="just"/>
            <a:r>
              <a:rPr lang="en-GB" smtClean="0">
                <a:cs typeface="Times" pitchFamily="1" charset="0"/>
              </a:rPr>
              <a:t>However there are often many attributes that are </a:t>
            </a:r>
            <a:r>
              <a:rPr lang="en-GB" i="1" smtClean="0">
                <a:cs typeface="Times" pitchFamily="1" charset="0"/>
              </a:rPr>
              <a:t>implicit</a:t>
            </a:r>
            <a:r>
              <a:rPr lang="en-GB" smtClean="0">
                <a:cs typeface="Times" pitchFamily="1" charset="0"/>
              </a:rPr>
              <a:t>.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5222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8CD8ED7C-7159-4633-94F5-3EF588D49B9F}" type="slidenum">
              <a:rPr lang="en-US" sz="1400" smtClean="0"/>
              <a:pPr/>
              <a:t>18</a:t>
            </a:fld>
            <a:endParaRPr lang="en-US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Test cases for Phase 2 of the SimpleChat</a:t>
            </a:r>
            <a:endParaRPr lang="en-US" smtClean="0"/>
          </a:p>
        </p:txBody>
      </p:sp>
      <p:sp>
        <p:nvSpPr>
          <p:cNvPr id="7885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788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CC79AB25-4250-44DA-8D6D-5C4EDE0F831F}" type="slidenum">
              <a:rPr lang="en-US" sz="1400" smtClean="0"/>
              <a:pPr/>
              <a:t>19</a:t>
            </a:fld>
            <a:endParaRPr lang="en-US" sz="1400" smtClean="0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990600" y="1295400"/>
            <a:ext cx="6629400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lvl="1"/>
            <a:r>
              <a:rPr lang="en-GB" sz="2000" b="1" dirty="0">
                <a:cs typeface="Times" pitchFamily="1" charset="0"/>
              </a:rPr>
              <a:t>A. Identification and classification</a:t>
            </a:r>
            <a:r>
              <a:rPr lang="en-GB" sz="2000" dirty="0">
                <a:cs typeface="Times" pitchFamily="1" charset="0"/>
              </a:rPr>
              <a:t>: </a:t>
            </a:r>
          </a:p>
          <a:p>
            <a:r>
              <a:rPr lang="en-GB" sz="1800" b="1" dirty="0" smtClean="0"/>
              <a:t>Test </a:t>
            </a:r>
            <a:r>
              <a:rPr lang="en-GB" sz="1800" b="1" dirty="0"/>
              <a:t>Case 2001</a:t>
            </a:r>
            <a:endParaRPr lang="en-GB" sz="1800" dirty="0"/>
          </a:p>
          <a:p>
            <a:r>
              <a:rPr lang="en-GB" sz="1800" b="1" dirty="0"/>
              <a:t>System</a:t>
            </a:r>
            <a:r>
              <a:rPr lang="en-GB" sz="1800" dirty="0"/>
              <a:t>: </a:t>
            </a:r>
            <a:r>
              <a:rPr lang="en-GB" sz="1800" dirty="0" err="1"/>
              <a:t>SimpleChat</a:t>
            </a:r>
            <a:r>
              <a:rPr lang="en-GB" sz="1800" dirty="0"/>
              <a:t>	</a:t>
            </a:r>
            <a:r>
              <a:rPr lang="en-GB" sz="1800" b="1" dirty="0"/>
              <a:t>Phase</a:t>
            </a:r>
            <a:r>
              <a:rPr lang="en-GB" sz="1800" dirty="0"/>
              <a:t>: 2</a:t>
            </a:r>
          </a:p>
          <a:p>
            <a:r>
              <a:rPr lang="en-GB" sz="1800" b="1" dirty="0"/>
              <a:t>Server </a:t>
            </a:r>
            <a:r>
              <a:rPr lang="en-GB" sz="1800" b="1" dirty="0" err="1"/>
              <a:t>startup</a:t>
            </a:r>
            <a:r>
              <a:rPr lang="en-GB" sz="1800" b="1" dirty="0"/>
              <a:t> check with default arguments</a:t>
            </a:r>
            <a:endParaRPr lang="en-GB" sz="1800" dirty="0"/>
          </a:p>
          <a:p>
            <a:r>
              <a:rPr lang="en-GB" sz="1800" b="1" dirty="0"/>
              <a:t>Severity</a:t>
            </a:r>
            <a:r>
              <a:rPr lang="en-GB" sz="1800" dirty="0"/>
              <a:t>: 1</a:t>
            </a:r>
          </a:p>
          <a:p>
            <a:r>
              <a:rPr lang="en-GB" sz="1800" dirty="0"/>
              <a:t> </a:t>
            </a:r>
          </a:p>
          <a:p>
            <a:r>
              <a:rPr lang="en-GB" sz="2000" b="1" dirty="0" smtClean="0"/>
              <a:t>B. Instructions</a:t>
            </a:r>
            <a:r>
              <a:rPr lang="en-GB" sz="2000" dirty="0"/>
              <a:t>:</a:t>
            </a:r>
          </a:p>
          <a:p>
            <a:r>
              <a:rPr lang="en-GB" sz="1800" dirty="0"/>
              <a:t>1. At the console, enter: </a:t>
            </a:r>
            <a:r>
              <a:rPr lang="en-GB" sz="1800" b="1" dirty="0"/>
              <a:t>java </a:t>
            </a:r>
            <a:r>
              <a:rPr lang="en-GB" sz="1800" b="1" dirty="0" err="1"/>
              <a:t>EchoServer</a:t>
            </a:r>
            <a:r>
              <a:rPr lang="en-GB" sz="1800" dirty="0"/>
              <a:t>.</a:t>
            </a:r>
          </a:p>
          <a:p>
            <a:endParaRPr lang="en-GB" sz="1800" dirty="0"/>
          </a:p>
          <a:p>
            <a:r>
              <a:rPr lang="en-GB" sz="2000" b="1" dirty="0" smtClean="0"/>
              <a:t>C. Expected </a:t>
            </a:r>
            <a:r>
              <a:rPr lang="en-GB" sz="2000" b="1" dirty="0"/>
              <a:t>result:</a:t>
            </a:r>
            <a:endParaRPr lang="en-GB" sz="2000" dirty="0"/>
          </a:p>
          <a:p>
            <a:r>
              <a:rPr lang="en-GB" sz="1800" dirty="0"/>
              <a:t>1. The server reports that it is listening for clients by displaying the  </a:t>
            </a:r>
          </a:p>
          <a:p>
            <a:r>
              <a:rPr lang="en-GB" sz="1800" dirty="0"/>
              <a:t>following message:</a:t>
            </a:r>
          </a:p>
          <a:p>
            <a:r>
              <a:rPr lang="en-GB" sz="1800" b="1" dirty="0"/>
              <a:t>	Server listening for clients on port 5555</a:t>
            </a:r>
            <a:endParaRPr lang="en-GB" sz="1800" dirty="0"/>
          </a:p>
          <a:p>
            <a:r>
              <a:rPr lang="en-GB" sz="1800" dirty="0"/>
              <a:t>2. The server console waits for user input.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77389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cs typeface="Times" pitchFamily="1" charset="0"/>
              </a:rPr>
              <a:t>10.1 Basic definitions</a:t>
            </a:r>
            <a:r>
              <a:rPr lang="en-US" dirty="0" smtClean="0"/>
              <a:t> 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066800"/>
            <a:ext cx="8229600" cy="48006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A </a:t>
            </a:r>
            <a:r>
              <a:rPr lang="en-GB" i="1" dirty="0" smtClean="0">
                <a:cs typeface="Times" pitchFamily="1" charset="0"/>
              </a:rPr>
              <a:t>failure</a:t>
            </a:r>
            <a:r>
              <a:rPr lang="en-GB" dirty="0" smtClean="0">
                <a:cs typeface="Times" pitchFamily="1" charset="0"/>
              </a:rPr>
              <a:t> is an unacceptable </a:t>
            </a:r>
            <a:r>
              <a:rPr lang="en-GB" dirty="0" err="1" smtClean="0">
                <a:cs typeface="Times" pitchFamily="1" charset="0"/>
              </a:rPr>
              <a:t>behavior</a:t>
            </a:r>
            <a:r>
              <a:rPr lang="en-GB" dirty="0" smtClean="0">
                <a:cs typeface="Times" pitchFamily="1" charset="0"/>
              </a:rPr>
              <a:t> exhibited by a system</a:t>
            </a:r>
            <a:r>
              <a:rPr lang="en-US" dirty="0" smtClean="0">
                <a:cs typeface="Times" pitchFamily="1" charset="0"/>
              </a:rPr>
              <a:t> </a:t>
            </a:r>
            <a:endParaRPr lang="en-US" dirty="0" smtClean="0"/>
          </a:p>
          <a:p>
            <a:pPr lvl="2" algn="just">
              <a:lnSpc>
                <a:spcPct val="90000"/>
              </a:lnSpc>
            </a:pPr>
            <a:r>
              <a:rPr lang="en-GB" dirty="0" smtClean="0">
                <a:cs typeface="Times New Roman" pitchFamily="18" charset="0"/>
              </a:rPr>
              <a:t>The frequency of failures measures the </a:t>
            </a:r>
            <a:r>
              <a:rPr lang="en-GB" i="1" dirty="0" smtClean="0">
                <a:cs typeface="Times New Roman" pitchFamily="18" charset="0"/>
              </a:rPr>
              <a:t>reliability</a:t>
            </a:r>
            <a:r>
              <a:rPr lang="en-GB" dirty="0" smtClean="0">
                <a:cs typeface="Times New Roman" pitchFamily="18" charset="0"/>
              </a:rPr>
              <a:t>  </a:t>
            </a:r>
          </a:p>
          <a:p>
            <a:pPr lvl="2" algn="just">
              <a:lnSpc>
                <a:spcPct val="90000"/>
              </a:lnSpc>
            </a:pPr>
            <a:r>
              <a:rPr lang="en-GB" dirty="0" smtClean="0">
                <a:cs typeface="Times New Roman" pitchFamily="18" charset="0"/>
              </a:rPr>
              <a:t>An important design objective is to achieve a very low failure rate and hence high reliability.</a:t>
            </a:r>
          </a:p>
          <a:p>
            <a:pPr lvl="4">
              <a:lnSpc>
                <a:spcPct val="90000"/>
              </a:lnSpc>
            </a:pPr>
            <a:endParaRPr lang="en-GB" sz="2400" dirty="0" smtClean="0">
              <a:cs typeface="Times" pitchFamily="1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A </a:t>
            </a:r>
            <a:r>
              <a:rPr lang="en-GB" i="1" dirty="0" smtClean="0">
                <a:cs typeface="Times" pitchFamily="1" charset="0"/>
              </a:rPr>
              <a:t>defect</a:t>
            </a:r>
            <a:r>
              <a:rPr lang="en-GB" dirty="0" smtClean="0">
                <a:cs typeface="Times" pitchFamily="1" charset="0"/>
              </a:rPr>
              <a:t> is a flaw in any aspect of the system that contributes, or may potentially contribute, to the occurrence of one or more failures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cs typeface="Times" pitchFamily="1" charset="0"/>
              </a:rPr>
              <a:t>could be in the requirements, the design and the code 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It might take several defects to cause a particular failure</a:t>
            </a:r>
            <a:r>
              <a:rPr lang="en-US" dirty="0" smtClean="0"/>
              <a:t> </a:t>
            </a:r>
          </a:p>
          <a:p>
            <a:pPr lvl="4">
              <a:lnSpc>
                <a:spcPct val="90000"/>
              </a:lnSpc>
            </a:pPr>
            <a:endParaRPr lang="en-GB" sz="2400" dirty="0" smtClean="0">
              <a:cs typeface="Times" pitchFamily="1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cs typeface="Times" pitchFamily="1" charset="0"/>
              </a:rPr>
              <a:t>An </a:t>
            </a:r>
            <a:r>
              <a:rPr lang="en-GB" i="1" dirty="0" smtClean="0">
                <a:cs typeface="Times" pitchFamily="1" charset="0"/>
              </a:rPr>
              <a:t>error</a:t>
            </a:r>
            <a:r>
              <a:rPr lang="en-GB" dirty="0" smtClean="0">
                <a:cs typeface="Times" pitchFamily="1" charset="0"/>
              </a:rPr>
              <a:t> is a slip-up or inappropriate decision by a software developer that leads to the introduction of a defect </a:t>
            </a:r>
            <a:r>
              <a:rPr lang="en-US" dirty="0" smtClean="0">
                <a:cs typeface="Times" pitchFamily="1" charset="0"/>
              </a:rPr>
              <a:t> </a:t>
            </a:r>
            <a:endParaRPr lang="en-US" dirty="0" smtClean="0"/>
          </a:p>
        </p:txBody>
      </p:sp>
      <p:sp>
        <p:nvSpPr>
          <p:cNvPr id="307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73DF0647-D49A-42FB-8AA4-D85EF89F640D}" type="slidenum">
              <a:rPr lang="en-US" sz="1400" smtClean="0"/>
              <a:pPr/>
              <a:t>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Test cases for Phase 2 of the SimpleChat</a:t>
            </a:r>
            <a:endParaRPr lang="en-US" smtClean="0"/>
          </a:p>
        </p:txBody>
      </p:sp>
      <p:sp>
        <p:nvSpPr>
          <p:cNvPr id="7987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68E535B-BC99-4C28-86F1-3A803443BE25}" type="slidenum">
              <a:rPr lang="en-US" sz="1400" smtClean="0"/>
              <a:pPr/>
              <a:t>20</a:t>
            </a:fld>
            <a:endParaRPr lang="en-US" sz="1400" smtClean="0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990600" y="1395413"/>
            <a:ext cx="70104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lvl="1"/>
            <a:r>
              <a:rPr lang="en-GB" sz="2000" b="1" dirty="0">
                <a:cs typeface="Times" pitchFamily="1" charset="0"/>
              </a:rPr>
              <a:t>A. Identification and classification</a:t>
            </a:r>
            <a:r>
              <a:rPr lang="en-GB" sz="2000" dirty="0">
                <a:cs typeface="Times" pitchFamily="1" charset="0"/>
              </a:rPr>
              <a:t>: </a:t>
            </a:r>
          </a:p>
          <a:p>
            <a:r>
              <a:rPr lang="en-GB" sz="1800" b="1" dirty="0" smtClean="0"/>
              <a:t>Test </a:t>
            </a:r>
            <a:r>
              <a:rPr lang="en-GB" sz="1800" b="1" dirty="0"/>
              <a:t>Case 2002</a:t>
            </a:r>
            <a:endParaRPr lang="en-GB" sz="1800" dirty="0"/>
          </a:p>
          <a:p>
            <a:r>
              <a:rPr lang="en-GB" sz="1800" b="1" dirty="0"/>
              <a:t>System</a:t>
            </a:r>
            <a:r>
              <a:rPr lang="en-GB" sz="1800" dirty="0"/>
              <a:t>: </a:t>
            </a:r>
            <a:r>
              <a:rPr lang="en-GB" sz="1800" dirty="0" err="1"/>
              <a:t>SimpleChat</a:t>
            </a:r>
            <a:r>
              <a:rPr lang="en-GB" sz="1800" dirty="0"/>
              <a:t>	</a:t>
            </a:r>
            <a:r>
              <a:rPr lang="en-GB" sz="1800" b="1" dirty="0"/>
              <a:t>Phase</a:t>
            </a:r>
            <a:r>
              <a:rPr lang="en-GB" sz="1800" dirty="0"/>
              <a:t>: 2</a:t>
            </a:r>
          </a:p>
          <a:p>
            <a:r>
              <a:rPr lang="en-GB" sz="1800" b="1" dirty="0"/>
              <a:t>Client </a:t>
            </a:r>
            <a:r>
              <a:rPr lang="en-GB" sz="1800" b="1" dirty="0" err="1"/>
              <a:t>startup</a:t>
            </a:r>
            <a:r>
              <a:rPr lang="en-GB" sz="1800" b="1" dirty="0"/>
              <a:t> check without a login</a:t>
            </a:r>
            <a:endParaRPr lang="en-GB" sz="1800" dirty="0"/>
          </a:p>
          <a:p>
            <a:r>
              <a:rPr lang="en-GB" sz="1800" b="1" dirty="0"/>
              <a:t>Severity</a:t>
            </a:r>
            <a:r>
              <a:rPr lang="en-GB" sz="1800" dirty="0"/>
              <a:t>: 1</a:t>
            </a:r>
          </a:p>
          <a:p>
            <a:r>
              <a:rPr lang="en-GB" sz="1800" dirty="0"/>
              <a:t> </a:t>
            </a:r>
          </a:p>
          <a:p>
            <a:r>
              <a:rPr lang="en-GB" sz="2000" b="1" dirty="0" smtClean="0"/>
              <a:t>B. Instructions</a:t>
            </a:r>
            <a:r>
              <a:rPr lang="en-GB" sz="2000" b="1" dirty="0"/>
              <a:t>:</a:t>
            </a:r>
            <a:endParaRPr lang="en-GB" sz="2000" dirty="0"/>
          </a:p>
          <a:p>
            <a:r>
              <a:rPr lang="en-GB" sz="1800" dirty="0"/>
              <a:t>1. At the console, enter: </a:t>
            </a:r>
            <a:r>
              <a:rPr lang="en-GB" sz="1800" b="1" dirty="0"/>
              <a:t>java </a:t>
            </a:r>
            <a:r>
              <a:rPr lang="en-GB" sz="1800" b="1" dirty="0" err="1"/>
              <a:t>ClientConsole</a:t>
            </a:r>
            <a:r>
              <a:rPr lang="en-GB" sz="1800" b="1" dirty="0"/>
              <a:t>.</a:t>
            </a:r>
            <a:endParaRPr lang="en-GB" sz="1800" dirty="0"/>
          </a:p>
          <a:p>
            <a:endParaRPr lang="en-GB" sz="1800" b="1" dirty="0"/>
          </a:p>
          <a:p>
            <a:r>
              <a:rPr lang="en-GB" sz="2000" b="1" dirty="0" smtClean="0"/>
              <a:t>C. Expected </a:t>
            </a:r>
            <a:r>
              <a:rPr lang="en-GB" sz="2000" b="1" dirty="0"/>
              <a:t>result:</a:t>
            </a:r>
            <a:endParaRPr lang="en-GB" sz="2000" dirty="0"/>
          </a:p>
          <a:p>
            <a:r>
              <a:rPr lang="en-GB" sz="1800" dirty="0"/>
              <a:t>1. The client reports it cannot connect without a login by displaying:</a:t>
            </a:r>
          </a:p>
          <a:p>
            <a:r>
              <a:rPr lang="en-GB" sz="1800" b="1" dirty="0"/>
              <a:t>      ERROR - No login ID specified. Connection aborted.</a:t>
            </a:r>
            <a:endParaRPr lang="en-GB" sz="1800" dirty="0"/>
          </a:p>
          <a:p>
            <a:r>
              <a:rPr lang="en-GB" sz="1800" dirty="0"/>
              <a:t>2. The client terminates.</a:t>
            </a:r>
          </a:p>
          <a:p>
            <a:endParaRPr lang="en-GB" sz="1800" b="1" dirty="0"/>
          </a:p>
          <a:p>
            <a:pPr>
              <a:spcBef>
                <a:spcPct val="50000"/>
              </a:spcBef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602609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001000" cy="914400"/>
          </a:xfrm>
        </p:spPr>
        <p:txBody>
          <a:bodyPr/>
          <a:lstStyle/>
          <a:p>
            <a:r>
              <a:rPr lang="en-GB" smtClean="0">
                <a:cs typeface="Times" pitchFamily="1" charset="0"/>
              </a:rPr>
              <a:t>Test cases for Phase 2 of the SimpleChat</a:t>
            </a:r>
          </a:p>
        </p:txBody>
      </p:sp>
      <p:sp>
        <p:nvSpPr>
          <p:cNvPr id="8192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819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EC7C033F-4972-44E1-BB97-17CA54BE5543}" type="slidenum">
              <a:rPr lang="en-US" sz="1400" smtClean="0"/>
              <a:pPr/>
              <a:t>21</a:t>
            </a:fld>
            <a:endParaRPr lang="en-US" sz="1400" smtClean="0"/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990600" y="1371600"/>
            <a:ext cx="7086600" cy="463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lvl="1"/>
            <a:r>
              <a:rPr lang="en-GB" sz="2000" b="1" dirty="0">
                <a:cs typeface="Times" pitchFamily="1" charset="0"/>
              </a:rPr>
              <a:t>A. Identification and classification</a:t>
            </a:r>
            <a:r>
              <a:rPr lang="en-GB" sz="2000" dirty="0">
                <a:cs typeface="Times" pitchFamily="1" charset="0"/>
              </a:rPr>
              <a:t>: </a:t>
            </a:r>
          </a:p>
          <a:p>
            <a:r>
              <a:rPr lang="en-GB" sz="1900" b="1" dirty="0" smtClean="0"/>
              <a:t>Test </a:t>
            </a:r>
            <a:r>
              <a:rPr lang="en-GB" sz="1900" b="1" dirty="0"/>
              <a:t>Case 2007</a:t>
            </a:r>
            <a:endParaRPr lang="en-GB" sz="1900" dirty="0"/>
          </a:p>
          <a:p>
            <a:r>
              <a:rPr lang="en-GB" sz="1900" b="1" dirty="0"/>
              <a:t>System</a:t>
            </a:r>
            <a:r>
              <a:rPr lang="en-GB" sz="1900" dirty="0"/>
              <a:t>: </a:t>
            </a:r>
            <a:r>
              <a:rPr lang="en-GB" sz="1900" dirty="0" err="1"/>
              <a:t>SimpleChat</a:t>
            </a:r>
            <a:r>
              <a:rPr lang="en-GB" sz="1900" dirty="0"/>
              <a:t>	</a:t>
            </a:r>
            <a:r>
              <a:rPr lang="en-GB" sz="1900" b="1" dirty="0"/>
              <a:t>Phase</a:t>
            </a:r>
            <a:r>
              <a:rPr lang="en-GB" sz="1900" dirty="0"/>
              <a:t>: 2</a:t>
            </a:r>
          </a:p>
          <a:p>
            <a:r>
              <a:rPr lang="en-GB" sz="1900" b="1" dirty="0"/>
              <a:t>Server termination command check</a:t>
            </a:r>
            <a:endParaRPr lang="en-GB" sz="1900" dirty="0"/>
          </a:p>
          <a:p>
            <a:r>
              <a:rPr lang="en-GB" sz="1900" b="1" dirty="0"/>
              <a:t>Severity</a:t>
            </a:r>
            <a:r>
              <a:rPr lang="en-GB" sz="1900" dirty="0"/>
              <a:t>: 2</a:t>
            </a:r>
          </a:p>
          <a:p>
            <a:endParaRPr lang="en-GB" sz="1900" dirty="0"/>
          </a:p>
          <a:p>
            <a:r>
              <a:rPr lang="en-GB" sz="2000" b="1" dirty="0" smtClean="0"/>
              <a:t>B. Instructions</a:t>
            </a:r>
            <a:r>
              <a:rPr lang="en-GB" sz="2000" b="1" dirty="0"/>
              <a:t>:</a:t>
            </a:r>
            <a:endParaRPr lang="en-GB" sz="2000" dirty="0"/>
          </a:p>
          <a:p>
            <a:r>
              <a:rPr lang="en-GB" sz="1900" dirty="0"/>
              <a:t>1. Start a server (Test Case 2001 instruction 1) using default arguments.</a:t>
            </a:r>
          </a:p>
          <a:p>
            <a:r>
              <a:rPr lang="en-GB" sz="1900" dirty="0"/>
              <a:t>2. Type </a:t>
            </a:r>
            <a:r>
              <a:rPr lang="en-GB" sz="1900" b="1" dirty="0"/>
              <a:t>#quit</a:t>
            </a:r>
            <a:r>
              <a:rPr lang="en-GB" sz="1900" dirty="0"/>
              <a:t> into the server's console.</a:t>
            </a:r>
          </a:p>
          <a:p>
            <a:endParaRPr lang="en-GB" sz="1900" b="1" dirty="0"/>
          </a:p>
          <a:p>
            <a:r>
              <a:rPr lang="en-GB" sz="2000" b="1" dirty="0" smtClean="0"/>
              <a:t>C. Expected </a:t>
            </a:r>
            <a:r>
              <a:rPr lang="en-GB" sz="2000" b="1" dirty="0"/>
              <a:t>result:</a:t>
            </a:r>
            <a:endParaRPr lang="en-GB" sz="2000" dirty="0"/>
          </a:p>
          <a:p>
            <a:r>
              <a:rPr lang="en-GB" sz="1900" dirty="0"/>
              <a:t>1. The server quits.</a:t>
            </a:r>
          </a:p>
          <a:p>
            <a:endParaRPr lang="en-GB" sz="1900" b="1" dirty="0"/>
          </a:p>
          <a:p>
            <a:pPr>
              <a:spcBef>
                <a:spcPct val="50000"/>
              </a:spcBef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3159789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10.9 Strategies for Testing Large Systems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dirty="0" smtClean="0">
                <a:cs typeface="Times" pitchFamily="1" charset="0"/>
              </a:rPr>
              <a:t>Big bang testing versus integration testing </a:t>
            </a:r>
          </a:p>
          <a:p>
            <a:pPr lvl="1" algn="just"/>
            <a:r>
              <a:rPr lang="en-GB" dirty="0" smtClean="0">
                <a:cs typeface="Times" pitchFamily="1" charset="0"/>
              </a:rPr>
              <a:t>In </a:t>
            </a:r>
            <a:r>
              <a:rPr lang="en-GB" i="1" dirty="0" smtClean="0">
                <a:cs typeface="Times" pitchFamily="1" charset="0"/>
              </a:rPr>
              <a:t>big bang</a:t>
            </a:r>
            <a:r>
              <a:rPr lang="en-GB" dirty="0" smtClean="0">
                <a:cs typeface="Times" pitchFamily="1" charset="0"/>
              </a:rPr>
              <a:t> testing, you take the entire system and test it as a unit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1" algn="just"/>
            <a:r>
              <a:rPr lang="en-GB" dirty="0" smtClean="0">
                <a:cs typeface="Times" pitchFamily="1" charset="0"/>
              </a:rPr>
              <a:t>A better strategy in most cases is </a:t>
            </a:r>
            <a:r>
              <a:rPr lang="en-GB" i="1" dirty="0" smtClean="0">
                <a:cs typeface="Times" pitchFamily="1" charset="0"/>
              </a:rPr>
              <a:t>integration testing</a:t>
            </a:r>
            <a:r>
              <a:rPr lang="en-GB" dirty="0" smtClean="0">
                <a:cs typeface="Times" pitchFamily="1" charset="0"/>
              </a:rPr>
              <a:t>: 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You test each individual subsystem in isolation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Continue testing as you add more and more subsystems to the final product</a:t>
            </a:r>
            <a:r>
              <a:rPr lang="en-US" dirty="0" smtClean="0">
                <a:cs typeface="Times" pitchFamily="1" charset="0"/>
              </a:rPr>
              <a:t> </a:t>
            </a:r>
          </a:p>
        </p:txBody>
      </p:sp>
      <p:sp>
        <p:nvSpPr>
          <p:cNvPr id="5325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F1D6F67-89B4-42D7-AC42-641A26AB0650}" type="slidenum">
              <a:rPr lang="en-US" sz="1400" smtClean="0"/>
              <a:pPr/>
              <a:t>22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The test-fix-test cycle </a:t>
            </a:r>
            <a:endParaRPr lang="en-US" smtClean="0">
              <a:cs typeface="Times" pitchFamily="1" charset="0"/>
            </a:endParaRPr>
          </a:p>
        </p:txBody>
      </p:sp>
      <p:sp>
        <p:nvSpPr>
          <p:cNvPr id="583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When a failure occurs during testing: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Each failure report is entered into a failure tracking system.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It is then screened and assigned a priority.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Low-priority failures might be put on a </a:t>
            </a:r>
            <a:r>
              <a:rPr lang="en-GB" i="1" smtClean="0">
                <a:cs typeface="Times" pitchFamily="1" charset="0"/>
              </a:rPr>
              <a:t>known bugs list</a:t>
            </a:r>
            <a:r>
              <a:rPr lang="en-GB" smtClean="0">
                <a:cs typeface="Times" pitchFamily="1" charset="0"/>
              </a:rPr>
              <a:t> that is included with the software’s </a:t>
            </a:r>
            <a:r>
              <a:rPr lang="en-GB" i="1" smtClean="0">
                <a:cs typeface="Times" pitchFamily="1" charset="0"/>
              </a:rPr>
              <a:t>release notes</a:t>
            </a:r>
            <a:r>
              <a:rPr lang="en-GB" smtClean="0">
                <a:cs typeface="Times" pitchFamily="1" charset="0"/>
              </a:rPr>
              <a:t>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Some failure reports might be merged if they appear to result from the same defects.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Somebody is assigned to investigate a failure.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That person tracks down the defect and fixes it.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Finally a new version of the system is created, ready to be tested again</a:t>
            </a:r>
            <a:r>
              <a:rPr lang="en-US" smtClean="0">
                <a:cs typeface="Times" pitchFamily="1" charset="0"/>
              </a:rPr>
              <a:t>.</a:t>
            </a:r>
            <a:endParaRPr lang="en-GB" smtClean="0">
              <a:cs typeface="Times" pitchFamily="1" charset="0"/>
            </a:endParaRPr>
          </a:p>
        </p:txBody>
      </p:sp>
      <p:sp>
        <p:nvSpPr>
          <p:cNvPr id="5837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301E2736-0A87-4B50-835F-427C8CF2B0D4}" type="slidenum">
              <a:rPr lang="en-US" sz="1400" smtClean="0"/>
              <a:pPr/>
              <a:t>23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The ripple effect</a:t>
            </a:r>
            <a:r>
              <a:rPr lang="en-US" smtClean="0">
                <a:cs typeface="Times" pitchFamily="1" charset="0"/>
              </a:rPr>
              <a:t> </a:t>
            </a:r>
            <a:endParaRPr lang="en-GB" smtClean="0">
              <a:cs typeface="Times" pitchFamily="1" charset="0"/>
            </a:endParaRPr>
          </a:p>
        </p:txBody>
      </p:sp>
      <p:sp>
        <p:nvSpPr>
          <p:cNvPr id="593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sz="2800" dirty="0" smtClean="0">
                <a:cs typeface="Times" pitchFamily="1" charset="0"/>
              </a:rPr>
              <a:t>There is a high probability that the efforts to remove the defects may have actually added new defects</a:t>
            </a:r>
            <a:r>
              <a:rPr lang="en-US" sz="2800" b="0" i="1" dirty="0" smtClean="0">
                <a:cs typeface="Times" pitchFamily="1" charset="0"/>
              </a:rPr>
              <a:t> </a:t>
            </a:r>
          </a:p>
          <a:p>
            <a:pPr lvl="1" algn="just"/>
            <a:r>
              <a:rPr lang="en-GB" sz="2800" dirty="0" smtClean="0">
                <a:cs typeface="Times" pitchFamily="1" charset="0"/>
              </a:rPr>
              <a:t>The maintainer tries to fix problems without fully understanding the ramifications of the changes</a:t>
            </a:r>
          </a:p>
          <a:p>
            <a:pPr lvl="1" algn="just"/>
            <a:r>
              <a:rPr lang="en-GB" sz="2800" dirty="0" smtClean="0">
                <a:cs typeface="Times" pitchFamily="1" charset="0"/>
              </a:rPr>
              <a:t>The maintainer makes ordinary human errors</a:t>
            </a:r>
          </a:p>
          <a:p>
            <a:pPr lvl="1" algn="just"/>
            <a:r>
              <a:rPr lang="en-GB" sz="2800" dirty="0" smtClean="0">
                <a:cs typeface="Times" pitchFamily="1" charset="0"/>
              </a:rPr>
              <a:t>The system </a:t>
            </a:r>
            <a:r>
              <a:rPr lang="en-GB" sz="2800" i="1" dirty="0" smtClean="0">
                <a:cs typeface="Times" pitchFamily="1" charset="0"/>
              </a:rPr>
              <a:t>regresses</a:t>
            </a:r>
            <a:r>
              <a:rPr lang="en-GB" sz="2800" dirty="0" smtClean="0">
                <a:cs typeface="Times" pitchFamily="1" charset="0"/>
              </a:rPr>
              <a:t> into a more and more failure-prone state</a:t>
            </a:r>
            <a:r>
              <a:rPr lang="en-US" sz="2800" dirty="0" smtClean="0">
                <a:cs typeface="Times" pitchFamily="1" charset="0"/>
              </a:rPr>
              <a:t>  </a:t>
            </a:r>
          </a:p>
        </p:txBody>
      </p:sp>
      <p:sp>
        <p:nvSpPr>
          <p:cNvPr id="5939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01E6B0D8-FA05-494C-B653-13DD41616759}" type="slidenum">
              <a:rPr lang="en-US" sz="1400" smtClean="0"/>
              <a:pPr/>
              <a:t>24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dirty="0" smtClean="0">
                <a:cs typeface="Times" pitchFamily="1" charset="0"/>
              </a:rPr>
              <a:t>Regression testing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It tends to be far too expensive to re-run every single test case every time a change is made to software.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Hence only a subset of the previously-successful test cases is actually re-run.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This process is called </a:t>
            </a:r>
            <a:r>
              <a:rPr lang="en-GB" i="1" smtClean="0">
                <a:cs typeface="Times" pitchFamily="1" charset="0"/>
              </a:rPr>
              <a:t>regression testing.</a:t>
            </a:r>
          </a:p>
          <a:p>
            <a:pPr lvl="2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The tests that are re-run are called regression tests. </a:t>
            </a:r>
          </a:p>
          <a:p>
            <a:pPr lvl="1" algn="just">
              <a:lnSpc>
                <a:spcPct val="90000"/>
              </a:lnSpc>
            </a:pPr>
            <a:r>
              <a:rPr lang="en-GB" smtClean="0">
                <a:cs typeface="Times" pitchFamily="1" charset="0"/>
              </a:rPr>
              <a:t>Regression test cases are carefully selected to cover as much of the system as possible.</a:t>
            </a:r>
          </a:p>
          <a:p>
            <a:pPr lvl="1" algn="just">
              <a:lnSpc>
                <a:spcPct val="90000"/>
              </a:lnSpc>
              <a:buFontTx/>
              <a:buNone/>
            </a:pPr>
            <a:endParaRPr lang="en-GB" smtClean="0">
              <a:cs typeface="Times" pitchFamily="1" charset="0"/>
            </a:endParaRPr>
          </a:p>
          <a:p>
            <a:pPr marL="0" indent="0" algn="just">
              <a:lnSpc>
                <a:spcPct val="90000"/>
              </a:lnSpc>
            </a:pPr>
            <a:r>
              <a:rPr lang="en-GB" b="0" smtClean="0">
                <a:cs typeface="Times" pitchFamily="1" charset="0"/>
              </a:rPr>
              <a:t>The “law of conservation of bugs”:</a:t>
            </a:r>
          </a:p>
          <a:p>
            <a:pPr lvl="1" algn="just">
              <a:lnSpc>
                <a:spcPct val="90000"/>
              </a:lnSpc>
            </a:pPr>
            <a:r>
              <a:rPr lang="en-GB" b="1" i="1" smtClean="0">
                <a:cs typeface="Times" pitchFamily="1" charset="0"/>
              </a:rPr>
              <a:t>The number of bugs remaining in a large system is proportional to the number of bugs already fixed</a:t>
            </a:r>
            <a:r>
              <a:rPr lang="en-US" b="1" i="1" smtClean="0">
                <a:cs typeface="Times" pitchFamily="1" charset="0"/>
              </a:rPr>
              <a:t> </a:t>
            </a:r>
            <a:endParaRPr lang="en-GB" b="1" i="1" smtClean="0">
              <a:cs typeface="Times" pitchFamily="1" charset="0"/>
            </a:endParaRPr>
          </a:p>
        </p:txBody>
      </p:sp>
      <p:sp>
        <p:nvSpPr>
          <p:cNvPr id="6041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21A5BD5-908E-44D3-B8AE-DB8CF7D7A6BD}" type="slidenum">
              <a:rPr lang="en-US" sz="1400" smtClean="0"/>
              <a:pPr/>
              <a:t>25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dirty="0">
                <a:cs typeface="Times" pitchFamily="1" charset="0"/>
              </a:rPr>
              <a:t>Regression Testing Procedure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47700" lvl="1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cs typeface="Times" pitchFamily="1" charset="0"/>
              </a:rPr>
              <a:t>Re-run the test case(s) that revealed the defect(s)</a:t>
            </a:r>
          </a:p>
          <a:p>
            <a:pPr marL="647700" lvl="1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cs typeface="Times" pitchFamily="1" charset="0"/>
              </a:rPr>
              <a:t>Re-run test cases that are related to the defect(s)</a:t>
            </a:r>
          </a:p>
          <a:p>
            <a:pPr marL="647700" lvl="1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cs typeface="Times" pitchFamily="1" charset="0"/>
              </a:rPr>
              <a:t>Re-run test cases that might logically be affected by the changes that were made to fix the defect(s)</a:t>
            </a:r>
          </a:p>
          <a:p>
            <a:pPr marL="647700" lvl="1" indent="-457200" algn="just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cs typeface="Times" pitchFamily="1" charset="0"/>
              </a:rPr>
              <a:t>Re-run a random subset of all test cases ... which will include many that </a:t>
            </a:r>
            <a:r>
              <a:rPr lang="en-US" sz="2800" dirty="0" smtClean="0">
                <a:cs typeface="Times" pitchFamily="1" charset="0"/>
              </a:rPr>
              <a:t>should </a:t>
            </a:r>
            <a:r>
              <a:rPr lang="en-US" sz="2800" dirty="0">
                <a:cs typeface="Times" pitchFamily="1" charset="0"/>
              </a:rPr>
              <a:t>have no relation to the defect(s) or </a:t>
            </a:r>
            <a:r>
              <a:rPr lang="en-US" sz="2800" dirty="0" smtClean="0">
                <a:cs typeface="Times" pitchFamily="1" charset="0"/>
              </a:rPr>
              <a:t>the changes </a:t>
            </a:r>
            <a:r>
              <a:rPr lang="en-US" sz="2800" dirty="0">
                <a:cs typeface="Times" pitchFamily="1" charset="0"/>
              </a:rPr>
              <a:t>that were made</a:t>
            </a:r>
          </a:p>
        </p:txBody>
      </p:sp>
      <p:sp>
        <p:nvSpPr>
          <p:cNvPr id="6041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21A5BD5-908E-44D3-B8AE-DB8CF7D7A6BD}" type="slidenum">
              <a:rPr lang="en-US" sz="1400" smtClean="0"/>
              <a:pPr/>
              <a:t>26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309817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The roles of people involved in testing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624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smtClean="0">
                <a:cs typeface="Times" pitchFamily="1" charset="0"/>
              </a:rPr>
              <a:t>The first pass of unit and integration testing is called </a:t>
            </a:r>
            <a:r>
              <a:rPr lang="en-GB" i="1" smtClean="0">
                <a:cs typeface="Times" pitchFamily="1" charset="0"/>
              </a:rPr>
              <a:t>developer testing</a:t>
            </a:r>
            <a:r>
              <a:rPr lang="en-GB" smtClean="0">
                <a:cs typeface="Times" pitchFamily="1" charset="0"/>
              </a:rPr>
              <a:t>. </a:t>
            </a:r>
          </a:p>
          <a:p>
            <a:pPr lvl="2" algn="just"/>
            <a:r>
              <a:rPr lang="en-GB" smtClean="0">
                <a:cs typeface="Times" pitchFamily="1" charset="0"/>
              </a:rPr>
              <a:t>Preliminary testing performed by the software developers who do the design.</a:t>
            </a:r>
          </a:p>
          <a:p>
            <a:pPr lvl="1" algn="just"/>
            <a:endParaRPr lang="en-GB" i="1" smtClean="0">
              <a:cs typeface="Times" pitchFamily="1" charset="0"/>
            </a:endParaRPr>
          </a:p>
          <a:p>
            <a:pPr lvl="1" algn="just"/>
            <a:r>
              <a:rPr lang="en-GB" i="1" smtClean="0">
                <a:cs typeface="Times" pitchFamily="1" charset="0"/>
              </a:rPr>
              <a:t>Independent testing</a:t>
            </a:r>
            <a:r>
              <a:rPr lang="en-GB" smtClean="0">
                <a:cs typeface="Times" pitchFamily="1" charset="0"/>
              </a:rPr>
              <a:t> is performed by a separate group.</a:t>
            </a:r>
          </a:p>
          <a:p>
            <a:pPr lvl="2" algn="just"/>
            <a:r>
              <a:rPr lang="en-GB" smtClean="0">
                <a:cs typeface="Times" pitchFamily="1" charset="0"/>
              </a:rPr>
              <a:t>They do not have a vested interest in seeing as many test cases pass as possible</a:t>
            </a:r>
            <a:r>
              <a:rPr lang="en-US" smtClean="0">
                <a:cs typeface="Times" pitchFamily="1" charset="0"/>
              </a:rPr>
              <a:t>.</a:t>
            </a:r>
          </a:p>
          <a:p>
            <a:pPr lvl="2" algn="just"/>
            <a:r>
              <a:rPr lang="en-GB" smtClean="0">
                <a:cs typeface="Times" pitchFamily="1" charset="0"/>
              </a:rPr>
              <a:t>They develop specific expertise in how to do good testing, and how to use testing tools</a:t>
            </a:r>
            <a:r>
              <a:rPr lang="en-US" smtClean="0">
                <a:cs typeface="Times" pitchFamily="1" charset="0"/>
              </a:rPr>
              <a:t>.</a:t>
            </a:r>
            <a:endParaRPr lang="en-GB" smtClean="0">
              <a:cs typeface="Times" pitchFamily="1" charset="0"/>
            </a:endParaRPr>
          </a:p>
        </p:txBody>
      </p:sp>
      <p:sp>
        <p:nvSpPr>
          <p:cNvPr id="6246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31B4E4A-91F2-43C1-AC3D-4AB7C0590A17}" type="slidenum">
              <a:rPr lang="en-US" sz="1400" smtClean="0"/>
              <a:pPr/>
              <a:t>27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10.10 Inspections</a:t>
            </a:r>
          </a:p>
        </p:txBody>
      </p:sp>
      <p:sp>
        <p:nvSpPr>
          <p:cNvPr id="645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en-GB" smtClean="0">
                <a:cs typeface="Times" pitchFamily="1" charset="0"/>
              </a:rPr>
              <a:t>An inspection is an activity in which one or more people systematically</a:t>
            </a:r>
          </a:p>
          <a:p>
            <a:pPr lvl="1" algn="just"/>
            <a:r>
              <a:rPr lang="en-GB" smtClean="0">
                <a:cs typeface="Times" pitchFamily="1" charset="0"/>
              </a:rPr>
              <a:t>Examine source code or documentation, looking for defects. </a:t>
            </a:r>
          </a:p>
          <a:p>
            <a:pPr lvl="1" algn="just"/>
            <a:r>
              <a:rPr lang="en-GB" smtClean="0">
                <a:cs typeface="Times" pitchFamily="1" charset="0"/>
              </a:rPr>
              <a:t>Normally, inspection involves a meeting...</a:t>
            </a:r>
          </a:p>
          <a:p>
            <a:pPr lvl="2" algn="just"/>
            <a:r>
              <a:rPr lang="en-GB" smtClean="0">
                <a:cs typeface="Times" pitchFamily="1" charset="0"/>
              </a:rPr>
              <a:t>Although participants can also inspect alone at their desks.</a:t>
            </a:r>
            <a:r>
              <a:rPr lang="en-US" smtClean="0">
                <a:cs typeface="Times" pitchFamily="1" charset="0"/>
              </a:rPr>
              <a:t>  </a:t>
            </a:r>
          </a:p>
        </p:txBody>
      </p:sp>
      <p:sp>
        <p:nvSpPr>
          <p:cNvPr id="6451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2400A9A-F7B9-47E9-ACF8-0BB9471A2C1B}" type="slidenum">
              <a:rPr lang="en-US" sz="1400" smtClean="0"/>
              <a:pPr/>
              <a:t>28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Roles on inspection teams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sz="2800" dirty="0" smtClean="0">
                <a:cs typeface="Times" pitchFamily="1" charset="0"/>
              </a:rPr>
              <a:t>The </a:t>
            </a:r>
            <a:r>
              <a:rPr lang="en-GB" sz="2800" i="1" dirty="0" smtClean="0">
                <a:cs typeface="Times" pitchFamily="1" charset="0"/>
              </a:rPr>
              <a:t>moderator</a:t>
            </a:r>
            <a:endParaRPr lang="en-GB" sz="2800" dirty="0" smtClean="0">
              <a:cs typeface="Times" pitchFamily="1" charset="0"/>
            </a:endParaRPr>
          </a:p>
          <a:p>
            <a:pPr lvl="2" algn="just"/>
            <a:r>
              <a:rPr lang="en-GB" sz="2800" dirty="0" smtClean="0">
                <a:cs typeface="Times" pitchFamily="1" charset="0"/>
              </a:rPr>
              <a:t>Calls and runs the meeting.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Makes sure that the general principles of inspection are adhered to. </a:t>
            </a:r>
          </a:p>
          <a:p>
            <a:pPr lvl="1" algn="just"/>
            <a:r>
              <a:rPr lang="en-GB" sz="2800" dirty="0">
                <a:cs typeface="Times" pitchFamily="1" charset="0"/>
              </a:rPr>
              <a:t>The </a:t>
            </a:r>
            <a:r>
              <a:rPr lang="en-GB" sz="2800" i="1" dirty="0">
                <a:cs typeface="Times" pitchFamily="1" charset="0"/>
              </a:rPr>
              <a:t>author</a:t>
            </a:r>
            <a:r>
              <a:rPr lang="en-US" sz="2800" dirty="0">
                <a:cs typeface="Times" pitchFamily="1" charset="0"/>
              </a:rPr>
              <a:t> </a:t>
            </a:r>
            <a:endParaRPr lang="en-US" sz="2800" dirty="0" smtClean="0">
              <a:cs typeface="Times" pitchFamily="1" charset="0"/>
            </a:endParaRPr>
          </a:p>
          <a:p>
            <a:pPr lvl="2" algn="just"/>
            <a:r>
              <a:rPr lang="en-US" sz="2800" dirty="0">
                <a:cs typeface="Times" pitchFamily="1" charset="0"/>
              </a:rPr>
              <a:t>Describes the item, statement by </a:t>
            </a:r>
            <a:r>
              <a:rPr lang="en-US" sz="2800" dirty="0" smtClean="0">
                <a:cs typeface="Times" pitchFamily="1" charset="0"/>
              </a:rPr>
              <a:t>statement.</a:t>
            </a:r>
          </a:p>
          <a:p>
            <a:pPr lvl="1" algn="just"/>
            <a:r>
              <a:rPr lang="en-GB" sz="2800" dirty="0" smtClean="0">
                <a:cs typeface="Times" pitchFamily="1" charset="0"/>
              </a:rPr>
              <a:t>The </a:t>
            </a:r>
            <a:r>
              <a:rPr lang="en-GB" sz="2800" i="1" dirty="0" smtClean="0">
                <a:cs typeface="Times" pitchFamily="1" charset="0"/>
              </a:rPr>
              <a:t>secretary</a:t>
            </a:r>
            <a:endParaRPr lang="en-GB" sz="2800" dirty="0" smtClean="0">
              <a:cs typeface="Times" pitchFamily="1" charset="0"/>
            </a:endParaRPr>
          </a:p>
          <a:p>
            <a:pPr lvl="2" algn="just"/>
            <a:r>
              <a:rPr lang="en-GB" sz="2800" dirty="0" smtClean="0">
                <a:cs typeface="Times" pitchFamily="1" charset="0"/>
              </a:rPr>
              <a:t>Responsible for recording the defects when they are found. </a:t>
            </a:r>
          </a:p>
        </p:txBody>
      </p:sp>
      <p:sp>
        <p:nvSpPr>
          <p:cNvPr id="6553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4581203-E18B-4BBF-A92B-2742A191287E}" type="slidenum">
              <a:rPr lang="en-US" sz="1400" smtClean="0"/>
              <a:pPr/>
              <a:t>29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10.2 Effective and Efficient Testing</a:t>
            </a:r>
            <a:r>
              <a:rPr lang="en-US" smtClean="0"/>
              <a:t> 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dirty="0" smtClean="0">
                <a:cs typeface="Times" pitchFamily="1" charset="0"/>
              </a:rPr>
              <a:t>To test </a:t>
            </a:r>
            <a:r>
              <a:rPr lang="en-GB" i="1" dirty="0" smtClean="0">
                <a:cs typeface="Times" pitchFamily="1" charset="0"/>
              </a:rPr>
              <a:t>effectively</a:t>
            </a:r>
            <a:r>
              <a:rPr lang="en-GB" dirty="0" smtClean="0">
                <a:cs typeface="Times" pitchFamily="1" charset="0"/>
              </a:rPr>
              <a:t>, you must use a strategy that uncovers as many defects as possible. </a:t>
            </a:r>
          </a:p>
          <a:p>
            <a:pPr marL="0" indent="0"/>
            <a:r>
              <a:rPr lang="en-GB" dirty="0" smtClean="0">
                <a:cs typeface="Times" pitchFamily="1" charset="0"/>
              </a:rPr>
              <a:t>To test </a:t>
            </a:r>
            <a:r>
              <a:rPr lang="en-GB" i="1" dirty="0" smtClean="0">
                <a:cs typeface="Times" pitchFamily="1" charset="0"/>
              </a:rPr>
              <a:t>efficiently</a:t>
            </a:r>
            <a:r>
              <a:rPr lang="en-GB" dirty="0" smtClean="0">
                <a:cs typeface="Times" pitchFamily="1" charset="0"/>
              </a:rPr>
              <a:t>, you must find the largest possible number of defects using the fewest possible tests</a:t>
            </a:r>
          </a:p>
          <a:p>
            <a:pPr lvl="1"/>
            <a:r>
              <a:rPr lang="en-GB" dirty="0" smtClean="0">
                <a:cs typeface="Times" pitchFamily="1" charset="0"/>
              </a:rPr>
              <a:t>Testing is like detective work</a:t>
            </a:r>
            <a:r>
              <a:rPr lang="en-US" dirty="0" smtClean="0">
                <a:cs typeface="Times" pitchFamily="1" charset="0"/>
              </a:rPr>
              <a:t>:</a:t>
            </a:r>
          </a:p>
          <a:p>
            <a:pPr lvl="2"/>
            <a:r>
              <a:rPr lang="en-GB" dirty="0" smtClean="0">
                <a:cs typeface="Times" pitchFamily="1" charset="0"/>
              </a:rPr>
              <a:t>The tester must try to understand how programmers and designers think, so as to better find defects</a:t>
            </a:r>
            <a:r>
              <a:rPr lang="en-US" dirty="0" smtClean="0">
                <a:cs typeface="Times" pitchFamily="1" charset="0"/>
              </a:rPr>
              <a:t>.</a:t>
            </a:r>
          </a:p>
          <a:p>
            <a:pPr lvl="2"/>
            <a:r>
              <a:rPr lang="en-GB" dirty="0" smtClean="0">
                <a:cs typeface="Times" pitchFamily="1" charset="0"/>
              </a:rPr>
              <a:t>The tester must not leave anything uncovered, and must be suspicious of everything</a:t>
            </a:r>
            <a:r>
              <a:rPr lang="en-US" dirty="0" smtClean="0">
                <a:cs typeface="Times" pitchFamily="1" charset="0"/>
              </a:rPr>
              <a:t>.</a:t>
            </a:r>
          </a:p>
          <a:p>
            <a:pPr lvl="2"/>
            <a:r>
              <a:rPr lang="en-GB" dirty="0" smtClean="0">
                <a:cs typeface="Times" pitchFamily="1" charset="0"/>
              </a:rPr>
              <a:t>It does not pay to take an excessive amount of time; the tester has to be </a:t>
            </a:r>
            <a:r>
              <a:rPr lang="en-GB" i="1" dirty="0" smtClean="0">
                <a:cs typeface="Times" pitchFamily="1" charset="0"/>
              </a:rPr>
              <a:t>efficient</a:t>
            </a:r>
            <a:r>
              <a:rPr lang="en-GB" dirty="0" smtClean="0">
                <a:cs typeface="Times" pitchFamily="1" charset="0"/>
              </a:rPr>
              <a:t>.</a:t>
            </a:r>
            <a:r>
              <a:rPr lang="en-US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4CD6C376-3141-4D78-8D23-ECF96A2C6005}" type="slidenum">
              <a:rPr lang="en-US" sz="1400" smtClean="0"/>
              <a:pPr/>
              <a:t>3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Principles of inspecting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dirty="0" smtClean="0">
                <a:cs typeface="Times" pitchFamily="1" charset="0"/>
              </a:rPr>
              <a:t>Inspect the most important documents of all types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code, design documents, test plans and requirements</a:t>
            </a:r>
            <a:r>
              <a:rPr lang="en-US" dirty="0" smtClean="0">
                <a:cs typeface="Times" pitchFamily="1" charset="0"/>
              </a:rPr>
              <a:t>  </a:t>
            </a:r>
          </a:p>
          <a:p>
            <a:pPr lvl="1" algn="just"/>
            <a:r>
              <a:rPr lang="en-GB" dirty="0" smtClean="0">
                <a:cs typeface="Times" pitchFamily="1" charset="0"/>
              </a:rPr>
              <a:t>Choose an effective and efficient inspection team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between two and five people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US" dirty="0" smtClean="0">
                <a:cs typeface="Times" pitchFamily="1" charset="0"/>
              </a:rPr>
              <a:t>Include experienced software engineers </a:t>
            </a:r>
          </a:p>
          <a:p>
            <a:pPr lvl="1" algn="just"/>
            <a:r>
              <a:rPr lang="en-GB" dirty="0" smtClean="0">
                <a:cs typeface="Times" pitchFamily="1" charset="0"/>
              </a:rPr>
              <a:t>Require that participants prepare for inspections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They should study the documents prior to the meeting and come prepared with a list of defects</a:t>
            </a:r>
            <a:r>
              <a:rPr lang="en-US" dirty="0" smtClean="0">
                <a:cs typeface="Times" pitchFamily="1" charset="0"/>
              </a:rPr>
              <a:t>  </a:t>
            </a:r>
            <a:endParaRPr lang="en-GB" dirty="0" smtClean="0">
              <a:cs typeface="Times" pitchFamily="1" charset="0"/>
            </a:endParaRPr>
          </a:p>
          <a:p>
            <a:pPr lvl="1" algn="just"/>
            <a:r>
              <a:rPr lang="en-GB" dirty="0" smtClean="0">
                <a:cs typeface="Times" pitchFamily="1" charset="0"/>
              </a:rPr>
              <a:t>Only inspect documents that are ready</a:t>
            </a:r>
          </a:p>
          <a:p>
            <a:pPr lvl="2" algn="just"/>
            <a:r>
              <a:rPr lang="en-GB" dirty="0" smtClean="0">
                <a:cs typeface="Times" pitchFamily="1" charset="0"/>
              </a:rPr>
              <a:t>Attempting to inspect a document not yet completed will result in defects being missed</a:t>
            </a:r>
            <a:r>
              <a:rPr lang="en-US" dirty="0" smtClean="0">
                <a:cs typeface="Times" pitchFamily="1" charset="0"/>
              </a:rPr>
              <a:t>  </a:t>
            </a:r>
            <a:endParaRPr lang="en-GB" dirty="0" smtClean="0">
              <a:cs typeface="Times" pitchFamily="1" charset="0"/>
            </a:endParaRPr>
          </a:p>
        </p:txBody>
      </p:sp>
      <p:sp>
        <p:nvSpPr>
          <p:cNvPr id="6656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AFC570B7-2BC0-4AB8-9C59-7CE16D14EB4A}" type="slidenum">
              <a:rPr lang="en-US" sz="1400" smtClean="0"/>
              <a:pPr/>
              <a:t>30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Principles of inspecting</a:t>
            </a:r>
          </a:p>
        </p:txBody>
      </p:sp>
      <p:sp>
        <p:nvSpPr>
          <p:cNvPr id="675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sz="2800" dirty="0" smtClean="0">
                <a:cs typeface="Times" pitchFamily="1" charset="0"/>
              </a:rPr>
              <a:t>Avoid discussing how to fix defects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Fixing defects can be left to the author</a:t>
            </a:r>
            <a:r>
              <a:rPr lang="en-US" sz="2800" dirty="0" smtClean="0">
                <a:cs typeface="Times" pitchFamily="1" charset="0"/>
              </a:rPr>
              <a:t> </a:t>
            </a:r>
            <a:endParaRPr lang="en-GB" sz="2800" dirty="0" smtClean="0">
              <a:cs typeface="Times" pitchFamily="1" charset="0"/>
            </a:endParaRPr>
          </a:p>
          <a:p>
            <a:pPr lvl="1" algn="just"/>
            <a:r>
              <a:rPr lang="en-GB" sz="2800" dirty="0" smtClean="0">
                <a:cs typeface="Times" pitchFamily="1" charset="0"/>
              </a:rPr>
              <a:t>Avoid discussing style issues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Issues like style are important, but should be discussed separately</a:t>
            </a:r>
            <a:r>
              <a:rPr lang="en-US" sz="2800" dirty="0" smtClean="0">
                <a:cs typeface="Times" pitchFamily="1" charset="0"/>
              </a:rPr>
              <a:t>  </a:t>
            </a:r>
            <a:endParaRPr lang="en-GB" sz="2800" dirty="0" smtClean="0">
              <a:cs typeface="Times" pitchFamily="1" charset="0"/>
            </a:endParaRPr>
          </a:p>
          <a:p>
            <a:pPr lvl="1" algn="just"/>
            <a:r>
              <a:rPr lang="en-GB" sz="2800" dirty="0" smtClean="0">
                <a:cs typeface="Times" pitchFamily="1" charset="0"/>
              </a:rPr>
              <a:t>Do not rush the inspection process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A good speed to inspect is</a:t>
            </a:r>
          </a:p>
          <a:p>
            <a:pPr lvl="3" algn="just"/>
            <a:r>
              <a:rPr lang="en-GB" sz="2800" dirty="0" smtClean="0">
                <a:cs typeface="Times" pitchFamily="1" charset="0"/>
              </a:rPr>
              <a:t>200 lines of code per hour (including comments)</a:t>
            </a:r>
          </a:p>
          <a:p>
            <a:pPr lvl="3" algn="just"/>
            <a:r>
              <a:rPr lang="en-GB" sz="2800" dirty="0" smtClean="0">
                <a:cs typeface="Times" pitchFamily="1" charset="0"/>
              </a:rPr>
              <a:t>or ten pages of text per hour</a:t>
            </a:r>
            <a:r>
              <a:rPr lang="en-US" sz="2800" dirty="0" smtClean="0">
                <a:cs typeface="Times" pitchFamily="1" charset="0"/>
              </a:rPr>
              <a:t> </a:t>
            </a:r>
            <a:endParaRPr lang="en-GB" sz="2800" dirty="0" smtClean="0">
              <a:cs typeface="Times" pitchFamily="1" charset="0"/>
            </a:endParaRPr>
          </a:p>
        </p:txBody>
      </p:sp>
      <p:sp>
        <p:nvSpPr>
          <p:cNvPr id="6758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75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C8163BA1-AC67-4586-B4CB-FC16F1E41E79}" type="slidenum">
              <a:rPr lang="en-US" sz="1400" smtClean="0"/>
              <a:pPr/>
              <a:t>31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Principles of inspecting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sz="2800" dirty="0" smtClean="0">
                <a:cs typeface="Times" pitchFamily="1" charset="0"/>
              </a:rPr>
              <a:t>Avoid making participants tired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It is best not to inspect for more than two hours at a time, or for more than four hours a day</a:t>
            </a:r>
            <a:r>
              <a:rPr lang="en-US" sz="2800" dirty="0" smtClean="0">
                <a:cs typeface="Times" pitchFamily="1" charset="0"/>
              </a:rPr>
              <a:t> </a:t>
            </a:r>
            <a:endParaRPr lang="en-GB" sz="2800" dirty="0" smtClean="0">
              <a:cs typeface="Times" pitchFamily="1" charset="0"/>
            </a:endParaRPr>
          </a:p>
          <a:p>
            <a:pPr lvl="1" algn="just"/>
            <a:r>
              <a:rPr lang="en-GB" sz="2800" dirty="0" smtClean="0">
                <a:cs typeface="Times" pitchFamily="1" charset="0"/>
              </a:rPr>
              <a:t>Keep and use logs of inspections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You can also use the logs to track the quality of the design process </a:t>
            </a:r>
          </a:p>
          <a:p>
            <a:pPr lvl="1" algn="just"/>
            <a:r>
              <a:rPr lang="en-GB" sz="2800" dirty="0" smtClean="0">
                <a:cs typeface="Times" pitchFamily="1" charset="0"/>
              </a:rPr>
              <a:t>Re-inspect when changes are made</a:t>
            </a:r>
            <a:r>
              <a:rPr lang="en-US" sz="2800" dirty="0" smtClean="0">
                <a:cs typeface="Times" pitchFamily="1" charset="0"/>
              </a:rPr>
              <a:t> </a:t>
            </a:r>
          </a:p>
          <a:p>
            <a:pPr lvl="2" algn="just"/>
            <a:r>
              <a:rPr lang="en-GB" sz="2800" dirty="0" smtClean="0">
                <a:cs typeface="Times" pitchFamily="1" charset="0"/>
              </a:rPr>
              <a:t>You should re-inspect any document or code that is changed more than 20%</a:t>
            </a:r>
            <a:r>
              <a:rPr lang="en-US" sz="2800" dirty="0" smtClean="0">
                <a:cs typeface="Times" pitchFamily="1" charset="0"/>
              </a:rPr>
              <a:t> </a:t>
            </a:r>
          </a:p>
        </p:txBody>
      </p:sp>
      <p:sp>
        <p:nvSpPr>
          <p:cNvPr id="68610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86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86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6C28B7EE-DB2D-4D1E-898C-73103647AC51}" type="slidenum">
              <a:rPr lang="en-US" sz="1400" smtClean="0"/>
              <a:pPr/>
              <a:t>32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A peer-review process </a:t>
            </a:r>
          </a:p>
        </p:txBody>
      </p:sp>
      <p:sp>
        <p:nvSpPr>
          <p:cNvPr id="696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3200" dirty="0" smtClean="0">
                <a:cs typeface="Times" pitchFamily="1" charset="0"/>
              </a:rPr>
              <a:t>Managers are normally not involved</a:t>
            </a:r>
            <a:r>
              <a:rPr lang="en-US" sz="3200" dirty="0" smtClean="0"/>
              <a:t> </a:t>
            </a:r>
          </a:p>
          <a:p>
            <a:pPr lvl="1"/>
            <a:r>
              <a:rPr lang="en-GB" sz="3200" dirty="0" smtClean="0">
                <a:cs typeface="Times" pitchFamily="1" charset="0"/>
              </a:rPr>
              <a:t>This allows the participants to express their criticisms more openly, not fearing repercussions </a:t>
            </a:r>
            <a:r>
              <a:rPr lang="en-US" sz="3200" dirty="0" smtClean="0"/>
              <a:t> </a:t>
            </a:r>
          </a:p>
          <a:p>
            <a:pPr lvl="1"/>
            <a:r>
              <a:rPr lang="en-GB" sz="3200" dirty="0" smtClean="0">
                <a:cs typeface="Times" pitchFamily="1" charset="0"/>
              </a:rPr>
              <a:t>The members of an inspection team should feel they are all working together to create a better document</a:t>
            </a:r>
          </a:p>
          <a:p>
            <a:pPr lvl="1"/>
            <a:r>
              <a:rPr lang="en-GB" sz="3200" dirty="0" smtClean="0">
                <a:cs typeface="Times" pitchFamily="1" charset="0"/>
              </a:rPr>
              <a:t>Nobody should be blamed</a:t>
            </a:r>
            <a:r>
              <a:rPr lang="en-US" sz="3200" dirty="0" smtClean="0"/>
              <a:t> </a:t>
            </a:r>
          </a:p>
        </p:txBody>
      </p:sp>
      <p:sp>
        <p:nvSpPr>
          <p:cNvPr id="6963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682089A9-C426-4E54-AF38-F64AB27EC1A8}" type="slidenum">
              <a:rPr lang="en-US" sz="1400" smtClean="0"/>
              <a:pPr/>
              <a:t>33</a:t>
            </a:fld>
            <a:endParaRPr lang="en-US" sz="1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" pitchFamily="1" charset="0"/>
              </a:rPr>
              <a:t>Conducting an inspection meeting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 algn="just"/>
            <a:r>
              <a:rPr lang="en-GB" b="0" smtClean="0">
                <a:cs typeface="Times" pitchFamily="1" charset="0"/>
              </a:rPr>
              <a:t>1.	The moderator calls the meeting and distributes the documents.</a:t>
            </a:r>
          </a:p>
          <a:p>
            <a:pPr marL="381000" indent="-381000" algn="just"/>
            <a:r>
              <a:rPr lang="en-GB" b="0" smtClean="0">
                <a:cs typeface="Times" pitchFamily="1" charset="0"/>
              </a:rPr>
              <a:t>2.	The participants prepare for the meeting in advance.</a:t>
            </a:r>
          </a:p>
          <a:p>
            <a:pPr marL="381000" indent="-381000" algn="just"/>
            <a:r>
              <a:rPr lang="en-GB" b="0" smtClean="0">
                <a:cs typeface="Times" pitchFamily="1" charset="0"/>
              </a:rPr>
              <a:t>3.	At the start of the meeting, the moderator explains the procedures and verifies that everybody has prepared</a:t>
            </a:r>
            <a:r>
              <a:rPr lang="en-US" b="0" smtClean="0">
                <a:cs typeface="Times" pitchFamily="1" charset="0"/>
              </a:rPr>
              <a:t>.</a:t>
            </a:r>
            <a:endParaRPr lang="en-GB" b="0" smtClean="0">
              <a:cs typeface="Times" pitchFamily="1" charset="0"/>
            </a:endParaRPr>
          </a:p>
          <a:p>
            <a:pPr marL="381000" indent="-381000" algn="just"/>
            <a:r>
              <a:rPr lang="en-GB" b="0" smtClean="0">
                <a:cs typeface="Times" pitchFamily="1" charset="0"/>
              </a:rPr>
              <a:t>4.	Paraphrasers take turns explaining the contents of the document or code, without reading it verbatim.</a:t>
            </a:r>
          </a:p>
          <a:p>
            <a:pPr marL="571500" lvl="1" indent="-381000" algn="just"/>
            <a:r>
              <a:rPr lang="en-GB" smtClean="0">
                <a:cs typeface="Times" pitchFamily="1" charset="0"/>
              </a:rPr>
              <a:t>Requiring that the paraphraser not be the author ensures that the paraphraser say what he or she </a:t>
            </a:r>
            <a:r>
              <a:rPr lang="en-GB" i="1" smtClean="0">
                <a:cs typeface="Times" pitchFamily="1" charset="0"/>
              </a:rPr>
              <a:t>sees</a:t>
            </a:r>
            <a:r>
              <a:rPr lang="en-GB" smtClean="0">
                <a:cs typeface="Times" pitchFamily="1" charset="0"/>
              </a:rPr>
              <a:t>, not what the author </a:t>
            </a:r>
            <a:r>
              <a:rPr lang="en-GB" i="1" smtClean="0">
                <a:cs typeface="Times" pitchFamily="1" charset="0"/>
              </a:rPr>
              <a:t>intended</a:t>
            </a:r>
            <a:r>
              <a:rPr lang="en-GB" smtClean="0">
                <a:cs typeface="Times" pitchFamily="1" charset="0"/>
              </a:rPr>
              <a:t> to say.</a:t>
            </a:r>
          </a:p>
          <a:p>
            <a:pPr marL="381000" indent="-381000" algn="just"/>
            <a:r>
              <a:rPr lang="en-GB" b="0" smtClean="0">
                <a:cs typeface="Times" pitchFamily="1" charset="0"/>
              </a:rPr>
              <a:t>5. Everybody speaks up when they notice a defect.</a:t>
            </a:r>
            <a:endParaRPr lang="en-US" smtClean="0">
              <a:cs typeface="Times" pitchFamily="1" charset="0"/>
            </a:endParaRPr>
          </a:p>
        </p:txBody>
      </p:sp>
      <p:sp>
        <p:nvSpPr>
          <p:cNvPr id="7065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79076EC1-4C77-477B-8C6B-5577F5A4720B}" type="slidenum">
              <a:rPr lang="en-US" sz="1400" smtClean="0"/>
              <a:pPr/>
              <a:t>34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algn="just"/>
            <a:r>
              <a:rPr lang="en-GB" smtClean="0">
                <a:cs typeface="Times" pitchFamily="1" charset="0"/>
              </a:rPr>
              <a:t>Inspecting compared to testing</a:t>
            </a:r>
            <a:r>
              <a:rPr lang="en-US" smtClean="0">
                <a:cs typeface="Times" pitchFamily="1" charset="0"/>
              </a:rPr>
              <a:t> </a:t>
            </a:r>
          </a:p>
        </p:txBody>
      </p:sp>
      <p:sp>
        <p:nvSpPr>
          <p:cNvPr id="716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47700" lvl="1" indent="-457200" algn="just"/>
            <a:r>
              <a:rPr lang="en-GB" sz="3200" dirty="0" smtClean="0">
                <a:cs typeface="Times" pitchFamily="1" charset="0"/>
              </a:rPr>
              <a:t>Both testing and inspection rely on different aspects of human intelligence</a:t>
            </a:r>
            <a:r>
              <a:rPr lang="en-US" sz="3200" dirty="0" smtClean="0">
                <a:cs typeface="Times" pitchFamily="1" charset="0"/>
              </a:rPr>
              <a:t>.</a:t>
            </a:r>
          </a:p>
          <a:p>
            <a:pPr marL="647700" lvl="1" indent="-457200" algn="just"/>
            <a:r>
              <a:rPr lang="en-GB" sz="3200" dirty="0" smtClean="0">
                <a:cs typeface="Times" pitchFamily="1" charset="0"/>
              </a:rPr>
              <a:t>Testing can find defects whose consequences are obvious but which are buried in complex code.</a:t>
            </a:r>
            <a:endParaRPr lang="en-US" sz="3200" dirty="0" smtClean="0">
              <a:cs typeface="Times" pitchFamily="1" charset="0"/>
            </a:endParaRPr>
          </a:p>
          <a:p>
            <a:pPr marL="647700" lvl="1" indent="-457200" algn="just"/>
            <a:r>
              <a:rPr lang="en-GB" sz="3200" dirty="0" smtClean="0">
                <a:cs typeface="Times" pitchFamily="1" charset="0"/>
              </a:rPr>
              <a:t>Inspecting can find defects that relate to maintainability or efficiency.</a:t>
            </a:r>
            <a:endParaRPr lang="en-US" sz="3200" dirty="0" smtClean="0">
              <a:cs typeface="Times" pitchFamily="1" charset="0"/>
            </a:endParaRPr>
          </a:p>
          <a:p>
            <a:pPr marL="647700" lvl="1" indent="-457200" algn="just"/>
            <a:r>
              <a:rPr lang="en-US" sz="3200" dirty="0" smtClean="0">
                <a:cs typeface="Times" pitchFamily="1" charset="0"/>
              </a:rPr>
              <a:t>T</a:t>
            </a:r>
            <a:r>
              <a:rPr lang="en-GB" sz="3200" dirty="0" smtClean="0">
                <a:cs typeface="Times" pitchFamily="1" charset="0"/>
              </a:rPr>
              <a:t>he chances of mistakes are reduced if both activities are performed.</a:t>
            </a:r>
            <a:endParaRPr lang="en-US" sz="3200" dirty="0" smtClean="0">
              <a:cs typeface="Times" pitchFamily="1" charset="0"/>
            </a:endParaRPr>
          </a:p>
        </p:txBody>
      </p:sp>
      <p:sp>
        <p:nvSpPr>
          <p:cNvPr id="7168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716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DDCBEDFF-C2A4-4277-9CEC-120EA66A46DA}" type="slidenum">
              <a:rPr lang="en-US" sz="1400" smtClean="0"/>
              <a:pPr/>
              <a:t>35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smtClean="0">
                <a:cs typeface="Times New Roman" pitchFamily="18" charset="0"/>
              </a:rPr>
              <a:t>Testing or inspecting, which comes first?</a:t>
            </a:r>
          </a:p>
        </p:txBody>
      </p:sp>
      <p:sp>
        <p:nvSpPr>
          <p:cNvPr id="727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GB" sz="2600" dirty="0" smtClean="0">
                <a:cs typeface="Times" pitchFamily="1" charset="0"/>
              </a:rPr>
              <a:t>It is important to inspect software </a:t>
            </a:r>
            <a:r>
              <a:rPr lang="en-GB" sz="2600" i="1" dirty="0" smtClean="0">
                <a:cs typeface="Times" pitchFamily="1" charset="0"/>
              </a:rPr>
              <a:t>before</a:t>
            </a:r>
            <a:r>
              <a:rPr lang="en-GB" sz="2600" dirty="0" smtClean="0">
                <a:cs typeface="Times" pitchFamily="1" charset="0"/>
              </a:rPr>
              <a:t> extensively testing it. </a:t>
            </a:r>
          </a:p>
          <a:p>
            <a:pPr lvl="1" algn="just"/>
            <a:r>
              <a:rPr lang="en-GB" sz="2600" dirty="0" smtClean="0">
                <a:cs typeface="Times" pitchFamily="1" charset="0"/>
              </a:rPr>
              <a:t>The reason for this is that inspecting allows you to quickly get rid of many defects. </a:t>
            </a:r>
          </a:p>
          <a:p>
            <a:pPr lvl="1" algn="just"/>
            <a:r>
              <a:rPr lang="en-GB" sz="2600" dirty="0" smtClean="0">
                <a:cs typeface="Times" pitchFamily="1" charset="0"/>
              </a:rPr>
              <a:t>If you test first, and inspectors recommend that redesign is needed, the testing work has been wasted.</a:t>
            </a:r>
            <a:r>
              <a:rPr lang="en-GB" sz="2600" dirty="0" smtClean="0">
                <a:cs typeface="Times New Roman" pitchFamily="18" charset="0"/>
              </a:rPr>
              <a:t> </a:t>
            </a:r>
          </a:p>
          <a:p>
            <a:pPr lvl="2" algn="just"/>
            <a:r>
              <a:rPr lang="en-GB" sz="2600" dirty="0" smtClean="0">
                <a:cs typeface="Times New Roman" pitchFamily="18" charset="0"/>
              </a:rPr>
              <a:t>There is a growing consensus that it is most efficient to inspect software before </a:t>
            </a:r>
            <a:r>
              <a:rPr lang="en-GB" sz="2600" i="1" dirty="0" smtClean="0">
                <a:cs typeface="Times New Roman" pitchFamily="18" charset="0"/>
              </a:rPr>
              <a:t>any</a:t>
            </a:r>
            <a:r>
              <a:rPr lang="en-GB" sz="2600" dirty="0" smtClean="0">
                <a:cs typeface="Times New Roman" pitchFamily="18" charset="0"/>
              </a:rPr>
              <a:t> testing is done.</a:t>
            </a:r>
          </a:p>
          <a:p>
            <a:pPr lvl="1" algn="just"/>
            <a:r>
              <a:rPr lang="en-GB" sz="2600" dirty="0" smtClean="0">
                <a:cs typeface="Times New Roman" pitchFamily="18" charset="0"/>
              </a:rPr>
              <a:t>Even before developer testing</a:t>
            </a:r>
            <a:endParaRPr lang="en-GB" sz="2600" dirty="0" smtClean="0">
              <a:cs typeface="Times" pitchFamily="1" charset="0"/>
            </a:endParaRPr>
          </a:p>
        </p:txBody>
      </p:sp>
      <p:sp>
        <p:nvSpPr>
          <p:cNvPr id="7270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733430C-AA2D-4A1B-B2D1-1E6B4E802A1D}" type="slidenum">
              <a:rPr lang="en-US" sz="1400" smtClean="0"/>
              <a:pPr/>
              <a:t>36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Black-box testing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mtClean="0">
                <a:cs typeface="Times" pitchFamily="1" charset="0"/>
              </a:rPr>
              <a:t>Testers provide the system with inputs and observe the outputs</a:t>
            </a:r>
          </a:p>
          <a:p>
            <a:pPr lvl="1"/>
            <a:r>
              <a:rPr lang="en-GB" smtClean="0">
                <a:cs typeface="Times" pitchFamily="1" charset="0"/>
              </a:rPr>
              <a:t>They can see none of: </a:t>
            </a:r>
          </a:p>
          <a:p>
            <a:pPr lvl="2"/>
            <a:r>
              <a:rPr lang="en-GB" smtClean="0">
                <a:cs typeface="Times" pitchFamily="1" charset="0"/>
              </a:rPr>
              <a:t>The source code</a:t>
            </a:r>
          </a:p>
          <a:p>
            <a:pPr lvl="2"/>
            <a:r>
              <a:rPr lang="en-GB" smtClean="0">
                <a:cs typeface="Times" pitchFamily="1" charset="0"/>
              </a:rPr>
              <a:t>The internal data</a:t>
            </a:r>
          </a:p>
          <a:p>
            <a:pPr lvl="2"/>
            <a:r>
              <a:rPr lang="en-GB" smtClean="0">
                <a:cs typeface="Times" pitchFamily="1" charset="0"/>
              </a:rPr>
              <a:t>Any of the design documentation describing the system’s internals</a:t>
            </a:r>
            <a:r>
              <a:rPr lang="en-US" smtClean="0">
                <a:cs typeface="Times" pitchFamily="1" charset="0"/>
              </a:rPr>
              <a:t> </a:t>
            </a:r>
            <a:endParaRPr lang="en-GB" smtClean="0">
              <a:cs typeface="Times" pitchFamily="1" charset="0"/>
            </a:endParaRPr>
          </a:p>
        </p:txBody>
      </p:sp>
      <p:sp>
        <p:nvSpPr>
          <p:cNvPr id="819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63BAD6BC-4DC0-43A8-913D-52E0CFE1D44A}" type="slidenum">
              <a:rPr lang="en-US" sz="1400" smtClean="0"/>
              <a:pPr/>
              <a:t>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Equivalence classes</a:t>
            </a:r>
            <a:r>
              <a:rPr lang="en-US" smtClean="0"/>
              <a:t> 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924800" cy="4800600"/>
          </a:xfrm>
        </p:spPr>
        <p:txBody>
          <a:bodyPr/>
          <a:lstStyle/>
          <a:p>
            <a:pPr lvl="1"/>
            <a:r>
              <a:rPr lang="en-GB" sz="2000" dirty="0" smtClean="0">
                <a:cs typeface="Times" pitchFamily="1" charset="0"/>
              </a:rPr>
              <a:t>It is inappropriate to test by </a:t>
            </a:r>
            <a:r>
              <a:rPr lang="en-GB" sz="2000" i="1" dirty="0" smtClean="0">
                <a:cs typeface="Times" pitchFamily="1" charset="0"/>
              </a:rPr>
              <a:t>brute force</a:t>
            </a:r>
            <a:r>
              <a:rPr lang="en-GB" sz="2000" dirty="0" smtClean="0">
                <a:cs typeface="Times" pitchFamily="1" charset="0"/>
              </a:rPr>
              <a:t>, using </a:t>
            </a:r>
            <a:r>
              <a:rPr lang="en-GB" sz="2000" i="1" dirty="0" smtClean="0">
                <a:cs typeface="Times" pitchFamily="1" charset="0"/>
              </a:rPr>
              <a:t>every possible</a:t>
            </a:r>
            <a:r>
              <a:rPr lang="en-GB" sz="2000" dirty="0" smtClean="0">
                <a:cs typeface="Times" pitchFamily="1" charset="0"/>
              </a:rPr>
              <a:t> input value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Takes a huge amount of time 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Is impractical 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Is pointless!</a:t>
            </a:r>
          </a:p>
          <a:p>
            <a:pPr lvl="4"/>
            <a:endParaRPr lang="en-GB" dirty="0" smtClean="0">
              <a:cs typeface="Times" pitchFamily="1" charset="0"/>
            </a:endParaRPr>
          </a:p>
          <a:p>
            <a:pPr lvl="1"/>
            <a:r>
              <a:rPr lang="en-GB" sz="2000" dirty="0" smtClean="0">
                <a:cs typeface="Times" pitchFamily="1" charset="0"/>
              </a:rPr>
              <a:t>You should divide the possible inputs into groups which you believe will be treated similarly by all algorithms. 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Such groups are called </a:t>
            </a:r>
            <a:r>
              <a:rPr lang="en-GB" sz="2000" i="1" dirty="0" smtClean="0">
                <a:cs typeface="Times" pitchFamily="1" charset="0"/>
              </a:rPr>
              <a:t>equivalence classes</a:t>
            </a:r>
            <a:r>
              <a:rPr lang="en-GB" sz="2000" dirty="0" smtClean="0">
                <a:cs typeface="Times" pitchFamily="1" charset="0"/>
              </a:rPr>
              <a:t>. 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A tester needs only to run one test per equivalence class</a:t>
            </a:r>
          </a:p>
          <a:p>
            <a:pPr lvl="2"/>
            <a:r>
              <a:rPr lang="en-GB" sz="2000" dirty="0" smtClean="0">
                <a:cs typeface="Times" pitchFamily="1" charset="0"/>
              </a:rPr>
              <a:t>The tester has to </a:t>
            </a:r>
          </a:p>
          <a:p>
            <a:pPr lvl="3"/>
            <a:r>
              <a:rPr lang="en-GB" dirty="0" smtClean="0">
                <a:cs typeface="Times" pitchFamily="1" charset="0"/>
              </a:rPr>
              <a:t>understand the required input, </a:t>
            </a:r>
          </a:p>
          <a:p>
            <a:pPr lvl="3"/>
            <a:r>
              <a:rPr lang="en-GB" dirty="0" smtClean="0">
                <a:cs typeface="Times" pitchFamily="1" charset="0"/>
              </a:rPr>
              <a:t>appreciate how the software may have been designed</a:t>
            </a:r>
            <a:r>
              <a:rPr lang="en-US" dirty="0" smtClean="0">
                <a:cs typeface="Times" pitchFamily="1" charset="0"/>
              </a:rPr>
              <a:t> </a:t>
            </a:r>
            <a:endParaRPr lang="en-US" dirty="0" smtClean="0"/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4C09688-2B25-45ED-B36E-1CC40962C576}" type="slidenum">
              <a:rPr lang="en-US" sz="1400" smtClean="0"/>
              <a:pPr/>
              <a:t>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equivalence classes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mtClean="0">
                <a:cs typeface="Times" pitchFamily="1" charset="0"/>
              </a:rPr>
              <a:t>Valid input is a month number (1-12)</a:t>
            </a:r>
          </a:p>
          <a:p>
            <a:pPr lvl="2"/>
            <a:r>
              <a:rPr lang="en-US" smtClean="0">
                <a:cs typeface="Times" pitchFamily="1" charset="0"/>
              </a:rPr>
              <a:t>Equivalence classes are: [-∞..0], [1..12], [13.. ∞]</a:t>
            </a:r>
          </a:p>
          <a:p>
            <a:pPr lvl="1"/>
            <a:endParaRPr lang="en-US" smtClean="0">
              <a:cs typeface="Times" pitchFamily="1" charset="0"/>
            </a:endParaRPr>
          </a:p>
          <a:p>
            <a:pPr lvl="1"/>
            <a:r>
              <a:rPr lang="en-US" smtClean="0">
                <a:cs typeface="Times" pitchFamily="1" charset="0"/>
              </a:rPr>
              <a:t>Valid input is one of ten strings representing a type of fuel</a:t>
            </a:r>
          </a:p>
          <a:p>
            <a:pPr lvl="2"/>
            <a:r>
              <a:rPr lang="en-US" smtClean="0">
                <a:cs typeface="Times" pitchFamily="1" charset="0"/>
              </a:rPr>
              <a:t>Equivalence classes are</a:t>
            </a:r>
          </a:p>
          <a:p>
            <a:pPr lvl="3"/>
            <a:r>
              <a:rPr lang="en-US" smtClean="0">
                <a:cs typeface="Times" pitchFamily="1" charset="0"/>
              </a:rPr>
              <a:t>10 classes, one for each string</a:t>
            </a:r>
          </a:p>
          <a:p>
            <a:pPr lvl="3"/>
            <a:r>
              <a:rPr lang="en-US" smtClean="0">
                <a:cs typeface="Times" pitchFamily="1" charset="0"/>
              </a:rPr>
              <a:t>A class representing all other strings</a:t>
            </a:r>
          </a:p>
          <a:p>
            <a:pPr marL="0" indent="0"/>
            <a:endParaRPr lang="en-US" smtClean="0"/>
          </a:p>
        </p:txBody>
      </p:sp>
      <p:sp>
        <p:nvSpPr>
          <p:cNvPr id="1024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F629AFA-0E60-48E0-9781-583A1B57D132}" type="slidenum">
              <a:rPr lang="en-US" sz="1400" smtClean="0"/>
              <a:pPr/>
              <a:t>6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Combinations of equivalence classes</a:t>
            </a:r>
            <a:r>
              <a:rPr lang="en-US" smtClean="0"/>
              <a:t> 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smtClean="0">
                <a:cs typeface="Times" pitchFamily="1" charset="0"/>
              </a:rPr>
              <a:t>Combinatorial explosion means that you cannot realistically test every possible system-wide equivalence class.</a:t>
            </a:r>
          </a:p>
          <a:p>
            <a:pPr lvl="2"/>
            <a:r>
              <a:rPr lang="en-GB" smtClean="0">
                <a:cs typeface="Times" pitchFamily="1" charset="0"/>
              </a:rPr>
              <a:t>If there are 4 inputs with 5 possible values there are 5</a:t>
            </a:r>
            <a:r>
              <a:rPr lang="en-GB" baseline="30000" smtClean="0">
                <a:cs typeface="Times" pitchFamily="1" charset="0"/>
              </a:rPr>
              <a:t>4</a:t>
            </a:r>
            <a:r>
              <a:rPr lang="en-GB" smtClean="0">
                <a:cs typeface="Times" pitchFamily="1" charset="0"/>
              </a:rPr>
              <a:t> (i.e. 625) possible system-wide equivalence classes. </a:t>
            </a:r>
          </a:p>
          <a:p>
            <a:pPr lvl="1"/>
            <a:r>
              <a:rPr lang="en-GB" smtClean="0">
                <a:cs typeface="Times" pitchFamily="1" charset="0"/>
              </a:rPr>
              <a:t>You should first make sure that at least one test is run with every equivalence class of every individual input. </a:t>
            </a:r>
          </a:p>
          <a:p>
            <a:pPr lvl="1"/>
            <a:r>
              <a:rPr lang="en-GB" smtClean="0">
                <a:cs typeface="Times" pitchFamily="1" charset="0"/>
              </a:rPr>
              <a:t>You should also test all combinations where an input is likely to </a:t>
            </a:r>
            <a:r>
              <a:rPr lang="en-GB" i="1" smtClean="0">
                <a:cs typeface="Times" pitchFamily="1" charset="0"/>
              </a:rPr>
              <a:t>affect the interpretation</a:t>
            </a:r>
            <a:r>
              <a:rPr lang="en-GB" smtClean="0">
                <a:cs typeface="Times" pitchFamily="1" charset="0"/>
              </a:rPr>
              <a:t> of another.</a:t>
            </a:r>
            <a:r>
              <a:rPr lang="en-US" smtClean="0"/>
              <a:t> </a:t>
            </a:r>
          </a:p>
          <a:p>
            <a:pPr lvl="1"/>
            <a:r>
              <a:rPr lang="en-GB" smtClean="0">
                <a:cs typeface="Times" pitchFamily="1" charset="0"/>
              </a:rPr>
              <a:t>You should test a few other random combinations of equivalence classes.</a:t>
            </a:r>
            <a:r>
              <a:rPr lang="en-US" smtClean="0"/>
              <a:t> </a:t>
            </a:r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3E6CECC1-FC4E-4F8B-9E3F-E1C47D03C44E}" type="slidenum">
              <a:rPr lang="en-US" sz="1400" smtClean="0"/>
              <a:pPr/>
              <a:t>7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cs typeface="Times" pitchFamily="1" charset="0"/>
              </a:rPr>
              <a:t>Testing at boundaries of equivalence classes</a:t>
            </a:r>
            <a:r>
              <a:rPr lang="en-US" smtClean="0"/>
              <a:t> 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>
                <a:cs typeface="Times" pitchFamily="1" charset="0"/>
              </a:rPr>
              <a:t>A lot of errors in software occur at the boundaries of equivalence classes </a:t>
            </a:r>
          </a:p>
          <a:p>
            <a:pPr lvl="1"/>
            <a:r>
              <a:rPr lang="en-GB" dirty="0" smtClean="0">
                <a:cs typeface="Times" pitchFamily="1" charset="0"/>
              </a:rPr>
              <a:t>The idea of equivalence class testing should be expanded to specifically test values at the extremes of each equivalence class</a:t>
            </a:r>
          </a:p>
          <a:p>
            <a:pPr lvl="2"/>
            <a:r>
              <a:rPr lang="en-US" dirty="0" smtClean="0">
                <a:cs typeface="Times" pitchFamily="1" charset="0"/>
              </a:rPr>
              <a:t>E.g. The number 0 often causes problems </a:t>
            </a:r>
          </a:p>
          <a:p>
            <a:pPr lvl="2"/>
            <a:endParaRPr lang="en-US" dirty="0" smtClean="0">
              <a:cs typeface="Times" pitchFamily="1" charset="0"/>
            </a:endParaRPr>
          </a:p>
          <a:p>
            <a:pPr lvl="1"/>
            <a:r>
              <a:rPr lang="en-US" i="1" dirty="0" smtClean="0">
                <a:cs typeface="Times" pitchFamily="1" charset="0"/>
              </a:rPr>
              <a:t>E.g.</a:t>
            </a:r>
            <a:r>
              <a:rPr lang="en-US" dirty="0" smtClean="0">
                <a:cs typeface="Times" pitchFamily="1" charset="0"/>
              </a:rPr>
              <a:t>: If the valid input is a month number (1-12)</a:t>
            </a:r>
          </a:p>
          <a:p>
            <a:pPr lvl="2"/>
            <a:r>
              <a:rPr lang="en-US" dirty="0" smtClean="0">
                <a:cs typeface="Times" pitchFamily="1" charset="0"/>
              </a:rPr>
              <a:t>Test equivalence classes as before</a:t>
            </a:r>
          </a:p>
          <a:p>
            <a:pPr lvl="2"/>
            <a:r>
              <a:rPr lang="en-US" dirty="0" smtClean="0">
                <a:cs typeface="Times" pitchFamily="1" charset="0"/>
              </a:rPr>
              <a:t>Test 0, 1</a:t>
            </a:r>
            <a:r>
              <a:rPr lang="en-US" smtClean="0">
                <a:cs typeface="Times" pitchFamily="1" charset="0"/>
              </a:rPr>
              <a:t>, </a:t>
            </a:r>
            <a:r>
              <a:rPr lang="en-US" smtClean="0">
                <a:cs typeface="Times" pitchFamily="1" charset="0"/>
              </a:rPr>
              <a:t>2, 11, 12 </a:t>
            </a:r>
            <a:r>
              <a:rPr lang="en-US" dirty="0" smtClean="0">
                <a:cs typeface="Times" pitchFamily="1" charset="0"/>
              </a:rPr>
              <a:t>and 13 as well</a:t>
            </a:r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59339583-B9D0-4F80-B680-3B7001049635}" type="slidenum">
              <a:rPr lang="en-US" sz="1400" smtClean="0"/>
              <a:pPr/>
              <a:t>8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cs typeface="Times" pitchFamily="1" charset="0"/>
              </a:rPr>
              <a:t>White-box testing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dirty="0" smtClean="0">
                <a:cs typeface="Times" pitchFamily="1" charset="0"/>
              </a:rPr>
              <a:t>Also called ‘glass-box’ or ‘structural’ testing</a:t>
            </a:r>
          </a:p>
          <a:p>
            <a:pPr marL="0" indent="0"/>
            <a:endParaRPr lang="en-GB" dirty="0" smtClean="0">
              <a:cs typeface="Times" pitchFamily="1" charset="0"/>
            </a:endParaRPr>
          </a:p>
          <a:p>
            <a:pPr marL="0" indent="0"/>
            <a:r>
              <a:rPr lang="en-GB" dirty="0" smtClean="0">
                <a:cs typeface="Times" pitchFamily="1" charset="0"/>
              </a:rPr>
              <a:t>Testers have access to the system design </a:t>
            </a:r>
          </a:p>
          <a:p>
            <a:pPr lvl="1"/>
            <a:r>
              <a:rPr lang="en-GB" dirty="0" smtClean="0">
                <a:cs typeface="Times" pitchFamily="1" charset="0"/>
              </a:rPr>
              <a:t>They can </a:t>
            </a:r>
          </a:p>
          <a:p>
            <a:pPr lvl="2"/>
            <a:r>
              <a:rPr lang="en-GB" dirty="0" smtClean="0">
                <a:cs typeface="Times" pitchFamily="1" charset="0"/>
              </a:rPr>
              <a:t>Examine the design documents </a:t>
            </a:r>
          </a:p>
          <a:p>
            <a:pPr lvl="2"/>
            <a:r>
              <a:rPr lang="en-GB" dirty="0" smtClean="0">
                <a:cs typeface="Times" pitchFamily="1" charset="0"/>
              </a:rPr>
              <a:t>View the code</a:t>
            </a:r>
          </a:p>
          <a:p>
            <a:pPr lvl="2"/>
            <a:r>
              <a:rPr lang="en-GB" dirty="0" smtClean="0">
                <a:cs typeface="Times" pitchFamily="1" charset="0"/>
              </a:rPr>
              <a:t>Observe at run time the steps taken by algorithms and their internal data</a:t>
            </a:r>
            <a:r>
              <a:rPr lang="en-US" dirty="0" smtClean="0">
                <a:cs typeface="Times" pitchFamily="1" charset="0"/>
              </a:rPr>
              <a:t> </a:t>
            </a:r>
          </a:p>
          <a:p>
            <a:pPr lvl="1"/>
            <a:r>
              <a:rPr lang="en-GB" dirty="0" smtClean="0">
                <a:cs typeface="Times" pitchFamily="1" charset="0"/>
              </a:rPr>
              <a:t>Individual programmers often informally employ white-box testing to test their own code</a:t>
            </a:r>
            <a:r>
              <a:rPr lang="en-US" dirty="0" smtClean="0">
                <a:cs typeface="Times" pitchFamily="1" charset="0"/>
              </a:rPr>
              <a:t> </a:t>
            </a:r>
            <a:endParaRPr lang="en-GB" dirty="0" smtClean="0">
              <a:cs typeface="Times" pitchFamily="1" charset="0"/>
            </a:endParaRP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000" smtClean="0"/>
              <a:t>© Lethbridge/Laganière 2005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US" sz="1400" smtClean="0"/>
              <a:t>Chapter 10: Testing and Inspecting for High Quality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E3C80662-DF0E-43BF-A36D-E2BA9B309E26}" type="slidenum">
              <a:rPr lang="en-US" sz="1400" smtClean="0"/>
              <a:pPr/>
              <a:t>9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losengMaster">
  <a:themeElements>
    <a:clrScheme name="Lloseng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losengMaster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Lloseng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osengMa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38376</TotalTime>
  <Words>2761</Words>
  <Application>Microsoft Office PowerPoint</Application>
  <PresentationFormat>On-screen Show (4:3)</PresentationFormat>
  <Paragraphs>427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LlosengMaster</vt:lpstr>
      <vt:lpstr>PowerPoint Presentation</vt:lpstr>
      <vt:lpstr>10.1 Basic definitions </vt:lpstr>
      <vt:lpstr>10.2 Effective and Efficient Testing </vt:lpstr>
      <vt:lpstr>Black-box testing</vt:lpstr>
      <vt:lpstr>Equivalence classes </vt:lpstr>
      <vt:lpstr>Examples of equivalence classes</vt:lpstr>
      <vt:lpstr>Combinations of equivalence classes </vt:lpstr>
      <vt:lpstr>Testing at boundaries of equivalence classes </vt:lpstr>
      <vt:lpstr>White-box testing</vt:lpstr>
      <vt:lpstr>Flow graph for white-box testing</vt:lpstr>
      <vt:lpstr>10.6 Defects in Handling Stress and Unusual Situations </vt:lpstr>
      <vt:lpstr>Defects in Handling Stress and Unusual Situations</vt:lpstr>
      <vt:lpstr>Defects in Handling Stress and Unusual Situations</vt:lpstr>
      <vt:lpstr>10.8 Writing Formal Test Cases and Test Plans </vt:lpstr>
      <vt:lpstr>Test plans</vt:lpstr>
      <vt:lpstr>Information to include in a formal test case </vt:lpstr>
      <vt:lpstr>Levels of importance of test cases </vt:lpstr>
      <vt:lpstr>Determining test cases by enumerating attributes </vt:lpstr>
      <vt:lpstr>Test cases for Phase 2 of the SimpleChat</vt:lpstr>
      <vt:lpstr>Test cases for Phase 2 of the SimpleChat</vt:lpstr>
      <vt:lpstr>Test cases for Phase 2 of the SimpleChat</vt:lpstr>
      <vt:lpstr>10.9 Strategies for Testing Large Systems </vt:lpstr>
      <vt:lpstr>The test-fix-test cycle </vt:lpstr>
      <vt:lpstr>The ripple effect </vt:lpstr>
      <vt:lpstr>Regression testing</vt:lpstr>
      <vt:lpstr>Regression Testing Procedure</vt:lpstr>
      <vt:lpstr>The roles of people involved in testing </vt:lpstr>
      <vt:lpstr>10.10 Inspections</vt:lpstr>
      <vt:lpstr>Roles on inspection teams</vt:lpstr>
      <vt:lpstr>Principles of inspecting</vt:lpstr>
      <vt:lpstr>Principles of inspecting</vt:lpstr>
      <vt:lpstr>Principles of inspecting</vt:lpstr>
      <vt:lpstr>A peer-review process </vt:lpstr>
      <vt:lpstr>Conducting an inspection meeting </vt:lpstr>
      <vt:lpstr>Inspecting compared to testing </vt:lpstr>
      <vt:lpstr>Testing or inspecting, which comes first?</vt:lpstr>
    </vt:vector>
  </TitlesOfParts>
  <Company>www.lloseng.com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Software Engineering</dc:title>
  <dc:creator>Lethbridge &amp; Laganiere</dc:creator>
  <cp:lastModifiedBy>Buster Dunsmore</cp:lastModifiedBy>
  <cp:revision>737</cp:revision>
  <dcterms:created xsi:type="dcterms:W3CDTF">2000-08-30T16:59:35Z</dcterms:created>
  <dcterms:modified xsi:type="dcterms:W3CDTF">2014-08-27T17:28:32Z</dcterms:modified>
</cp:coreProperties>
</file>