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847" r:id="rId1"/>
  </p:sldMasterIdLst>
  <p:notesMasterIdLst>
    <p:notesMasterId r:id="rId19"/>
  </p:notesMasterIdLst>
  <p:handoutMasterIdLst>
    <p:handoutMasterId r:id="rId20"/>
  </p:handoutMasterIdLst>
  <p:sldIdLst>
    <p:sldId id="256" r:id="rId2"/>
    <p:sldId id="332" r:id="rId3"/>
    <p:sldId id="258" r:id="rId4"/>
    <p:sldId id="298" r:id="rId5"/>
    <p:sldId id="330" r:id="rId6"/>
    <p:sldId id="306" r:id="rId7"/>
    <p:sldId id="307" r:id="rId8"/>
    <p:sldId id="308" r:id="rId9"/>
    <p:sldId id="309" r:id="rId10"/>
    <p:sldId id="331" r:id="rId11"/>
    <p:sldId id="311" r:id="rId12"/>
    <p:sldId id="313" r:id="rId13"/>
    <p:sldId id="319" r:id="rId14"/>
    <p:sldId id="320" r:id="rId15"/>
    <p:sldId id="321" r:id="rId16"/>
    <p:sldId id="328" r:id="rId17"/>
    <p:sldId id="329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28" autoAdjust="0"/>
    <p:restoredTop sz="85372" autoAdjust="0"/>
  </p:normalViewPr>
  <p:slideViewPr>
    <p:cSldViewPr snapToGrid="0" snapToObjects="1">
      <p:cViewPr varScale="1">
        <p:scale>
          <a:sx n="73" d="100"/>
          <a:sy n="73" d="100"/>
        </p:scale>
        <p:origin x="951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5" d="100"/>
        <a:sy n="8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755576-9660-F342-B70B-452F216D12FE}" type="datetimeFigureOut">
              <a:rPr lang="en-US" smtClean="0"/>
              <a:pPr/>
              <a:t>7/21/2025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E67390-5B83-184F-9560-B599FE8C49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51130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A59CCE-82AB-7E4E-8B40-F3287FF0B9F8}" type="datetimeFigureOut">
              <a:rPr lang="en-US" smtClean="0"/>
              <a:pPr/>
              <a:t>7/21/2025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A44966-34AF-8741-B199-20C4F0722A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24466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90011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98887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99236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7775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0398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0690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5123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5834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3574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3562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1975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8011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0460D-A275-B046-AF56-69F1B2B512EE}" type="datetime1">
              <a:rPr lang="en-US" smtClean="0"/>
              <a:pPr/>
              <a:t>7/21/2025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9759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8E205-F758-6947-9983-3DFB0BFA0165}" type="datetime1">
              <a:rPr lang="en-US" smtClean="0"/>
              <a:pPr/>
              <a:t>7/21/2025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750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EB037-8A0F-FA47-854A-A9C48B1AC08F}" type="datetime1">
              <a:rPr lang="en-US" smtClean="0"/>
              <a:pPr/>
              <a:t>7/21/2025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0583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8EF79-83C7-574E-96B8-96A683BD9078}" type="datetime1">
              <a:rPr lang="en-US" smtClean="0"/>
              <a:pPr/>
              <a:t>7/21/2025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000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496EF-BEA3-B44F-923F-86F66554E766}" type="datetime1">
              <a:rPr lang="en-US" smtClean="0"/>
              <a:pPr/>
              <a:t>7/21/2025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389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2F2E3-10D4-7041-89AF-F5BCECAE1F8B}" type="datetime1">
              <a:rPr lang="en-US" smtClean="0"/>
              <a:pPr/>
              <a:t>7/21/2025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603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D348F-27EA-5B4F-B95B-8368AA0D7DC3}" type="datetime1">
              <a:rPr lang="en-US" smtClean="0"/>
              <a:pPr/>
              <a:t>7/21/2025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634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F5FE2-33F2-2A45-8F37-625101D7CF5B}" type="datetime1">
              <a:rPr lang="en-US" smtClean="0"/>
              <a:pPr/>
              <a:t>7/21/2025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441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1C30F-0B6E-6842-9F7D-6FD956461AD8}" type="datetime1">
              <a:rPr lang="en-US" smtClean="0"/>
              <a:pPr/>
              <a:t>7/21/2025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688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0E074-75C9-EE42-B1D9-3EFD1628213E}" type="datetime1">
              <a:rPr lang="en-US" smtClean="0"/>
              <a:pPr/>
              <a:t>7/21/2025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55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A1506-FD6E-F743-BB6D-CAF84C8EC89B}" type="datetime1">
              <a:rPr lang="en-US" smtClean="0"/>
              <a:pPr/>
              <a:t>7/21/2025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575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B320DE-CE0C-E941-9133-67FDCD6585BD}" type="datetime1">
              <a:rPr lang="en-US" smtClean="0"/>
              <a:pPr/>
              <a:t>7/21/2025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948100-F9AF-674A-BF08-576787DAE6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878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8" r:id="rId1"/>
    <p:sldLayoutId id="2147483849" r:id="rId2"/>
    <p:sldLayoutId id="2147483850" r:id="rId3"/>
    <p:sldLayoutId id="2147483851" r:id="rId4"/>
    <p:sldLayoutId id="2147483852" r:id="rId5"/>
    <p:sldLayoutId id="2147483853" r:id="rId6"/>
    <p:sldLayoutId id="2147483854" r:id="rId7"/>
    <p:sldLayoutId id="2147483855" r:id="rId8"/>
    <p:sldLayoutId id="2147483856" r:id="rId9"/>
    <p:sldLayoutId id="2147483857" r:id="rId10"/>
    <p:sldLayoutId id="2147483858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CS18000: Problem Solving and Object-Oriented Programming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solidFill>
                  <a:schemeClr val="tx1"/>
                </a:solidFill>
              </a:rPr>
              <a:t>Polymorphism</a:t>
            </a:r>
          </a:p>
        </p:txBody>
      </p:sp>
    </p:spTree>
    <p:extLst>
      <p:ext uri="{BB962C8B-B14F-4D97-AF65-F5344CB8AC3E}">
        <p14:creationId xmlns:p14="http://schemas.microsoft.com/office/powerpoint/2010/main" val="3209575435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2708" y="1497379"/>
            <a:ext cx="7614138" cy="3250467"/>
          </a:xfrm>
        </p:spPr>
        <p:txBody>
          <a:bodyPr>
            <a:normAutofit/>
          </a:bodyPr>
          <a:lstStyle/>
          <a:p>
            <a:r>
              <a:rPr lang="en-US" dirty="0"/>
              <a:t>Video 2</a:t>
            </a:r>
            <a:br>
              <a:rPr lang="en-US" dirty="0"/>
            </a:br>
            <a:r>
              <a:rPr lang="en-US" dirty="0"/>
              <a:t>Dynamic Binding and Abstract Methods</a:t>
            </a:r>
          </a:p>
        </p:txBody>
      </p:sp>
    </p:spTree>
    <p:extLst>
      <p:ext uri="{BB962C8B-B14F-4D97-AF65-F5344CB8AC3E}">
        <p14:creationId xmlns:p14="http://schemas.microsoft.com/office/powerpoint/2010/main" val="22797036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Dynamic Binding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Methods are selected at runtime based on the class of the object referenced, not the class of the variable that holds the object reference</a:t>
            </a:r>
          </a:p>
          <a:p>
            <a:r>
              <a:rPr lang="en-US" dirty="0"/>
              <a:t>Example</a:t>
            </a:r>
          </a:p>
          <a:p>
            <a:pPr marL="457200" lvl="1" indent="0">
              <a:buNone/>
            </a:pPr>
            <a:r>
              <a:rPr lang="en-US" dirty="0">
                <a:latin typeface="Consolas"/>
                <a:cs typeface="Consolas"/>
              </a:rPr>
              <a:t>Animal[] animals = new Animal[100];</a:t>
            </a:r>
          </a:p>
          <a:p>
            <a:pPr marL="457200" lvl="1" indent="0">
              <a:buNone/>
            </a:pPr>
            <a:r>
              <a:rPr lang="en-US" dirty="0">
                <a:latin typeface="Consolas"/>
                <a:cs typeface="Consolas"/>
              </a:rPr>
              <a:t>animals[</a:t>
            </a:r>
            <a:r>
              <a:rPr lang="en-US" dirty="0" err="1">
                <a:latin typeface="Consolas"/>
                <a:cs typeface="Consolas"/>
              </a:rPr>
              <a:t>i</a:t>
            </a:r>
            <a:r>
              <a:rPr lang="en-US" dirty="0">
                <a:latin typeface="Consolas"/>
                <a:cs typeface="Consolas"/>
              </a:rPr>
              <a:t>].speak();</a:t>
            </a:r>
          </a:p>
          <a:p>
            <a:r>
              <a:rPr lang="en-US" dirty="0">
                <a:latin typeface="Calibri"/>
                <a:cs typeface="Calibri"/>
              </a:rPr>
              <a:t>If </a:t>
            </a:r>
            <a:r>
              <a:rPr lang="en-US" sz="2800" dirty="0">
                <a:latin typeface="Consolas"/>
                <a:cs typeface="Consolas"/>
              </a:rPr>
              <a:t>animals[</a:t>
            </a:r>
            <a:r>
              <a:rPr lang="en-US" sz="2800" dirty="0" err="1">
                <a:latin typeface="Consolas"/>
                <a:cs typeface="Consolas"/>
              </a:rPr>
              <a:t>i</a:t>
            </a:r>
            <a:r>
              <a:rPr lang="en-US" sz="2800" dirty="0">
                <a:latin typeface="Calibri" panose="020F0502020204030204" pitchFamily="34" charset="0"/>
                <a:cs typeface="Consolas"/>
              </a:rPr>
              <a:t>]</a:t>
            </a:r>
            <a:r>
              <a:rPr lang="en-US" dirty="0">
                <a:latin typeface="Calibri" panose="020F0502020204030204" pitchFamily="34" charset="0"/>
                <a:cs typeface="Consolas"/>
              </a:rPr>
              <a:t> is a </a:t>
            </a:r>
            <a:r>
              <a:rPr lang="en-US" dirty="0" err="1">
                <a:latin typeface="Calibri" panose="020F0502020204030204" pitchFamily="34" charset="0"/>
                <a:cs typeface="Consolas"/>
              </a:rPr>
              <a:t>Dog</a:t>
            </a:r>
            <a:r>
              <a:rPr lang="en-US" dirty="0" err="1">
                <a:latin typeface="Consolas"/>
                <a:cs typeface="Consolas"/>
              </a:rPr>
              <a:t>,c</a:t>
            </a:r>
            <a:r>
              <a:rPr lang="en-US" dirty="0" err="1">
                <a:latin typeface="Calibri"/>
                <a:cs typeface="Calibri"/>
              </a:rPr>
              <a:t>alls</a:t>
            </a:r>
            <a:r>
              <a:rPr lang="en-US" dirty="0">
                <a:latin typeface="Calibri"/>
                <a:cs typeface="Calibri"/>
              </a:rPr>
              <a:t> the speak() method in Dog, even though the variable is of type Animal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41335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polymorphism?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Allows generic treatment of objects</a:t>
            </a:r>
          </a:p>
          <a:p>
            <a:r>
              <a:rPr lang="en-US" dirty="0"/>
              <a:t>An array of Animals</a:t>
            </a:r>
          </a:p>
          <a:p>
            <a:pPr lvl="1"/>
            <a:r>
              <a:rPr lang="en-US" dirty="0"/>
              <a:t>Some are Dogs</a:t>
            </a:r>
          </a:p>
          <a:p>
            <a:pPr lvl="1"/>
            <a:r>
              <a:rPr lang="en-US" dirty="0"/>
              <a:t>Some are Cats</a:t>
            </a:r>
          </a:p>
          <a:p>
            <a:pPr lvl="1"/>
            <a:r>
              <a:rPr lang="en-US" dirty="0"/>
              <a:t>Some are new animal classes defined after the superclass code is written</a:t>
            </a:r>
          </a:p>
          <a:p>
            <a:r>
              <a:rPr lang="en-US" dirty="0"/>
              <a:t>Programmer must be disciplined: the overridden methods should implement “consistent” or “expected” behavior</a:t>
            </a:r>
          </a:p>
          <a:p>
            <a:r>
              <a:rPr lang="en-US" dirty="0"/>
              <a:t>Example: In Java, all GUI widgets are a subclass of Component; allows uniform treatment by GUI code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07978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3638154" y="2940573"/>
            <a:ext cx="1979242" cy="3238065"/>
          </a:xfrm>
          <a:prstGeom prst="rect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Reminder: Subclass Object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Contains its fields as well as all the fields defined in its </a:t>
            </a:r>
            <a:r>
              <a:rPr lang="en-US" dirty="0" err="1"/>
              <a:t>superclasses</a:t>
            </a:r>
            <a:r>
              <a:rPr lang="en-US" dirty="0"/>
              <a:t>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13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2459327" y="4103052"/>
            <a:ext cx="3100436" cy="411909"/>
            <a:chOff x="4141543" y="3043550"/>
            <a:chExt cx="3100436" cy="411909"/>
          </a:xfrm>
        </p:grpSpPr>
        <p:sp>
          <p:nvSpPr>
            <p:cNvPr id="5" name="Rectangle 4"/>
            <p:cNvSpPr/>
            <p:nvPr/>
          </p:nvSpPr>
          <p:spPr>
            <a:xfrm>
              <a:off x="5400023" y="3043550"/>
              <a:ext cx="1841956" cy="411909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4141543" y="3066433"/>
              <a:ext cx="117839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dirty="0"/>
                <a:t>name</a:t>
              </a:r>
            </a:p>
          </p:txBody>
        </p:sp>
      </p:grpSp>
      <p:sp>
        <p:nvSpPr>
          <p:cNvPr id="9" name="Rectangle 8"/>
          <p:cNvSpPr/>
          <p:nvPr/>
        </p:nvSpPr>
        <p:spPr>
          <a:xfrm>
            <a:off x="3717807" y="4621594"/>
            <a:ext cx="1841956" cy="41190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2459327" y="4644477"/>
            <a:ext cx="11783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/>
              <a:t>…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2459327" y="5140136"/>
            <a:ext cx="3100436" cy="411909"/>
            <a:chOff x="4141543" y="3043550"/>
            <a:chExt cx="3100436" cy="411909"/>
          </a:xfrm>
        </p:grpSpPr>
        <p:sp>
          <p:nvSpPr>
            <p:cNvPr id="12" name="Rectangle 11"/>
            <p:cNvSpPr/>
            <p:nvPr/>
          </p:nvSpPr>
          <p:spPr>
            <a:xfrm>
              <a:off x="5400023" y="3043550"/>
              <a:ext cx="1841956" cy="411909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141543" y="3066433"/>
              <a:ext cx="117839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dirty="0"/>
                <a:t>name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2459327" y="5658677"/>
            <a:ext cx="3100436" cy="411909"/>
            <a:chOff x="4141543" y="3043550"/>
            <a:chExt cx="3100436" cy="411909"/>
          </a:xfrm>
        </p:grpSpPr>
        <p:sp>
          <p:nvSpPr>
            <p:cNvPr id="15" name="Rectangle 14"/>
            <p:cNvSpPr/>
            <p:nvPr/>
          </p:nvSpPr>
          <p:spPr>
            <a:xfrm>
              <a:off x="5400023" y="3043550"/>
              <a:ext cx="1841956" cy="411909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4141543" y="3066433"/>
              <a:ext cx="117839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dirty="0"/>
                <a:t>…</a:t>
              </a:r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3912728" y="2860476"/>
            <a:ext cx="1197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Dog object</a:t>
            </a:r>
          </a:p>
        </p:txBody>
      </p:sp>
      <p:sp>
        <p:nvSpPr>
          <p:cNvPr id="22" name="Right Brace 21"/>
          <p:cNvSpPr/>
          <p:nvPr/>
        </p:nvSpPr>
        <p:spPr>
          <a:xfrm>
            <a:off x="5789007" y="4103052"/>
            <a:ext cx="320341" cy="910757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ight Brace 22"/>
          <p:cNvSpPr/>
          <p:nvPr/>
        </p:nvSpPr>
        <p:spPr>
          <a:xfrm>
            <a:off x="5789007" y="5140135"/>
            <a:ext cx="320341" cy="910757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6109348" y="4369220"/>
            <a:ext cx="24253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Fields defined in Animal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109348" y="5367379"/>
            <a:ext cx="21420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Fields defined in Dog</a:t>
            </a:r>
          </a:p>
        </p:txBody>
      </p:sp>
      <p:sp>
        <p:nvSpPr>
          <p:cNvPr id="26" name="Right Brace 25"/>
          <p:cNvSpPr/>
          <p:nvPr/>
        </p:nvSpPr>
        <p:spPr>
          <a:xfrm>
            <a:off x="5789007" y="3078060"/>
            <a:ext cx="320341" cy="910757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6109348" y="3344228"/>
            <a:ext cx="2390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Fields defined in Object</a:t>
            </a:r>
          </a:p>
        </p:txBody>
      </p:sp>
    </p:spTree>
    <p:extLst>
      <p:ext uri="{BB962C8B-B14F-4D97-AF65-F5344CB8AC3E}">
        <p14:creationId xmlns:p14="http://schemas.microsoft.com/office/powerpoint/2010/main" val="3878346202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Revised: Dog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public class Dog extends Animal {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private String name;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public Dog(String name) {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    super(name);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    this.name = </a:t>
            </a:r>
            <a:r>
              <a:rPr lang="en-US" sz="1600" dirty="0" err="1">
                <a:latin typeface="Consolas"/>
                <a:cs typeface="Consolas"/>
              </a:rPr>
              <a:t>super.getName</a:t>
            </a:r>
            <a:r>
              <a:rPr lang="en-US" sz="1600" dirty="0">
                <a:latin typeface="Consolas"/>
                <a:cs typeface="Consolas"/>
              </a:rPr>
              <a:t>() + " Barker";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endParaRPr lang="en-US" sz="16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	public String </a:t>
            </a:r>
            <a:r>
              <a:rPr lang="en-US" sz="1600" dirty="0" err="1">
                <a:latin typeface="Consolas"/>
                <a:cs typeface="Consolas"/>
              </a:rPr>
              <a:t>getName</a:t>
            </a:r>
            <a:r>
              <a:rPr lang="en-US" sz="1600" dirty="0">
                <a:latin typeface="Consolas"/>
                <a:cs typeface="Consolas"/>
              </a:rPr>
              <a:t>() {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		return name;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	}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void speak() {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    </a:t>
            </a:r>
            <a:r>
              <a:rPr lang="en-US" sz="1600" dirty="0" err="1">
                <a:latin typeface="Consolas"/>
                <a:cs typeface="Consolas"/>
              </a:rPr>
              <a:t>System.out.printf</a:t>
            </a:r>
            <a:r>
              <a:rPr lang="en-US" sz="1600" dirty="0">
                <a:latin typeface="Consolas"/>
                <a:cs typeface="Consolas"/>
              </a:rPr>
              <a:t>("Bark\n");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081938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Revised: Animal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9948"/>
            <a:ext cx="8229600" cy="485621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100" dirty="0">
                <a:latin typeface="Consolas"/>
                <a:cs typeface="Consolas"/>
              </a:rPr>
              <a:t>public abstract class Animal {</a:t>
            </a:r>
          </a:p>
          <a:p>
            <a:pPr marL="0" indent="0">
              <a:buNone/>
            </a:pPr>
            <a:r>
              <a:rPr lang="en-US" sz="1100" dirty="0">
                <a:latin typeface="Consolas"/>
                <a:cs typeface="Consolas"/>
              </a:rPr>
              <a:t>    private String name;</a:t>
            </a:r>
          </a:p>
          <a:p>
            <a:pPr marL="0" indent="0">
              <a:buNone/>
            </a:pPr>
            <a:r>
              <a:rPr lang="en-US" sz="1100" dirty="0">
                <a:latin typeface="Consolas"/>
                <a:cs typeface="Consolas"/>
              </a:rPr>
              <a:t>    </a:t>
            </a:r>
          </a:p>
          <a:p>
            <a:pPr marL="0" indent="0">
              <a:buNone/>
            </a:pPr>
            <a:r>
              <a:rPr lang="en-US" sz="1100" dirty="0">
                <a:latin typeface="Consolas"/>
                <a:cs typeface="Consolas"/>
              </a:rPr>
              <a:t>    public Animal(String name) {</a:t>
            </a:r>
          </a:p>
          <a:p>
            <a:pPr marL="0" indent="0">
              <a:buNone/>
            </a:pPr>
            <a:r>
              <a:rPr lang="en-US" sz="1100" dirty="0">
                <a:latin typeface="Consolas"/>
                <a:cs typeface="Consolas"/>
              </a:rPr>
              <a:t>        </a:t>
            </a:r>
            <a:r>
              <a:rPr lang="en-US" sz="1100" dirty="0" err="1">
                <a:latin typeface="Consolas"/>
                <a:cs typeface="Consolas"/>
              </a:rPr>
              <a:t>this.name</a:t>
            </a:r>
            <a:r>
              <a:rPr lang="en-US" sz="1100" dirty="0">
                <a:latin typeface="Consolas"/>
                <a:cs typeface="Consolas"/>
              </a:rPr>
              <a:t> = name;</a:t>
            </a:r>
          </a:p>
          <a:p>
            <a:pPr marL="0" indent="0">
              <a:buNone/>
            </a:pPr>
            <a:r>
              <a:rPr lang="en-US" sz="1100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sz="1100" dirty="0">
                <a:latin typeface="Consolas"/>
                <a:cs typeface="Consolas"/>
              </a:rPr>
              <a:t>    public String </a:t>
            </a:r>
            <a:r>
              <a:rPr lang="en-US" sz="1100" dirty="0" err="1">
                <a:latin typeface="Consolas"/>
                <a:cs typeface="Consolas"/>
              </a:rPr>
              <a:t>getName</a:t>
            </a:r>
            <a:r>
              <a:rPr lang="en-US" sz="1100" dirty="0">
                <a:latin typeface="Consolas"/>
                <a:cs typeface="Consolas"/>
              </a:rPr>
              <a:t>() {</a:t>
            </a:r>
          </a:p>
          <a:p>
            <a:pPr marL="0" indent="0">
              <a:buNone/>
            </a:pPr>
            <a:r>
              <a:rPr lang="en-US" sz="1100" dirty="0">
                <a:latin typeface="Consolas"/>
                <a:cs typeface="Consolas"/>
              </a:rPr>
              <a:t>		return name;</a:t>
            </a:r>
          </a:p>
          <a:p>
            <a:pPr marL="0" indent="0">
              <a:buNone/>
            </a:pPr>
            <a:r>
              <a:rPr lang="en-US" sz="1100" dirty="0">
                <a:latin typeface="Consolas"/>
                <a:cs typeface="Consolas"/>
              </a:rPr>
              <a:t>	}</a:t>
            </a:r>
          </a:p>
          <a:p>
            <a:pPr marL="0" indent="0">
              <a:buNone/>
            </a:pPr>
            <a:r>
              <a:rPr lang="en-US" sz="1100" dirty="0">
                <a:latin typeface="Consolas"/>
                <a:cs typeface="Consolas"/>
              </a:rPr>
              <a:t>    </a:t>
            </a:r>
          </a:p>
          <a:p>
            <a:pPr marL="0" indent="0">
              <a:buNone/>
            </a:pPr>
            <a:r>
              <a:rPr lang="en-US" sz="1100" dirty="0">
                <a:latin typeface="Consolas"/>
                <a:cs typeface="Consolas"/>
              </a:rPr>
              <a:t>    abstract void speak();</a:t>
            </a:r>
          </a:p>
          <a:p>
            <a:pPr marL="0" indent="0">
              <a:buNone/>
            </a:pPr>
            <a:r>
              <a:rPr lang="en-US" sz="1100" dirty="0">
                <a:latin typeface="Consolas"/>
                <a:cs typeface="Consolas"/>
              </a:rPr>
              <a:t>    </a:t>
            </a:r>
          </a:p>
          <a:p>
            <a:pPr marL="0" indent="0">
              <a:buNone/>
            </a:pPr>
            <a:r>
              <a:rPr lang="en-US" sz="1100" dirty="0">
                <a:latin typeface="Consolas"/>
                <a:cs typeface="Consolas"/>
              </a:rPr>
              <a:t>    public static void main(String[] </a:t>
            </a:r>
            <a:r>
              <a:rPr lang="en-US" sz="1100" dirty="0" err="1">
                <a:latin typeface="Consolas"/>
                <a:cs typeface="Consolas"/>
              </a:rPr>
              <a:t>args</a:t>
            </a:r>
            <a:r>
              <a:rPr lang="en-US" sz="1100" dirty="0">
                <a:latin typeface="Consolas"/>
                <a:cs typeface="Consolas"/>
              </a:rPr>
              <a:t>) {</a:t>
            </a:r>
          </a:p>
          <a:p>
            <a:pPr marL="0" indent="0">
              <a:buNone/>
            </a:pPr>
            <a:r>
              <a:rPr lang="en-US" sz="1100" dirty="0">
                <a:latin typeface="Consolas"/>
                <a:cs typeface="Consolas"/>
              </a:rPr>
              <a:t>        Animal[] animals = new Animal[2];</a:t>
            </a:r>
          </a:p>
          <a:p>
            <a:pPr marL="0" indent="0">
              <a:buNone/>
            </a:pPr>
            <a:r>
              <a:rPr lang="en-US" sz="1100" dirty="0">
                <a:latin typeface="Consolas"/>
                <a:cs typeface="Consolas"/>
              </a:rPr>
              <a:t>        animals[0] = new Cat("Garfield");</a:t>
            </a:r>
          </a:p>
          <a:p>
            <a:pPr marL="0" indent="0">
              <a:buNone/>
            </a:pPr>
            <a:r>
              <a:rPr lang="en-US" sz="1100" dirty="0">
                <a:latin typeface="Consolas"/>
                <a:cs typeface="Consolas"/>
              </a:rPr>
              <a:t>        animals[1] = new Dog("Snoopy");</a:t>
            </a:r>
          </a:p>
          <a:p>
            <a:pPr marL="0" indent="0">
              <a:buNone/>
            </a:pPr>
            <a:endParaRPr lang="en-US" sz="11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1100" dirty="0">
                <a:latin typeface="Consolas"/>
                <a:cs typeface="Consolas"/>
              </a:rPr>
              <a:t>        for (</a:t>
            </a:r>
            <a:r>
              <a:rPr lang="en-US" sz="1100" dirty="0" err="1">
                <a:latin typeface="Consolas"/>
                <a:cs typeface="Consolas"/>
              </a:rPr>
              <a:t>int</a:t>
            </a:r>
            <a:r>
              <a:rPr lang="en-US" sz="1100" dirty="0">
                <a:latin typeface="Consolas"/>
                <a:cs typeface="Consolas"/>
              </a:rPr>
              <a:t> </a:t>
            </a:r>
            <a:r>
              <a:rPr lang="en-US" sz="1100" dirty="0" err="1">
                <a:latin typeface="Consolas"/>
                <a:cs typeface="Consolas"/>
              </a:rPr>
              <a:t>i</a:t>
            </a:r>
            <a:r>
              <a:rPr lang="en-US" sz="1100" dirty="0">
                <a:latin typeface="Consolas"/>
                <a:cs typeface="Consolas"/>
              </a:rPr>
              <a:t> = 0; </a:t>
            </a:r>
            <a:r>
              <a:rPr lang="en-US" sz="1100" dirty="0" err="1">
                <a:latin typeface="Consolas"/>
                <a:cs typeface="Consolas"/>
              </a:rPr>
              <a:t>i</a:t>
            </a:r>
            <a:r>
              <a:rPr lang="en-US" sz="1100" dirty="0">
                <a:latin typeface="Consolas"/>
                <a:cs typeface="Consolas"/>
              </a:rPr>
              <a:t> &lt; </a:t>
            </a:r>
            <a:r>
              <a:rPr lang="en-US" sz="1100" dirty="0" err="1">
                <a:latin typeface="Consolas"/>
                <a:cs typeface="Consolas"/>
              </a:rPr>
              <a:t>animals.length</a:t>
            </a:r>
            <a:r>
              <a:rPr lang="en-US" sz="1100" dirty="0">
                <a:latin typeface="Consolas"/>
                <a:cs typeface="Consolas"/>
              </a:rPr>
              <a:t>; </a:t>
            </a:r>
            <a:r>
              <a:rPr lang="en-US" sz="1100" dirty="0" err="1">
                <a:latin typeface="Consolas"/>
                <a:cs typeface="Consolas"/>
              </a:rPr>
              <a:t>i</a:t>
            </a:r>
            <a:r>
              <a:rPr lang="en-US" sz="1100" dirty="0">
                <a:latin typeface="Consolas"/>
                <a:cs typeface="Consolas"/>
              </a:rPr>
              <a:t>++)</a:t>
            </a:r>
          </a:p>
          <a:p>
            <a:pPr marL="0" indent="0">
              <a:buNone/>
            </a:pPr>
            <a:r>
              <a:rPr lang="en-US" sz="1100" dirty="0">
                <a:latin typeface="Consolas"/>
                <a:cs typeface="Consolas"/>
              </a:rPr>
              <a:t>            animals[</a:t>
            </a:r>
            <a:r>
              <a:rPr lang="en-US" sz="1100" dirty="0" err="1">
                <a:latin typeface="Consolas"/>
                <a:cs typeface="Consolas"/>
              </a:rPr>
              <a:t>i</a:t>
            </a:r>
            <a:r>
              <a:rPr lang="en-US" sz="1100" dirty="0">
                <a:latin typeface="Consolas"/>
                <a:cs typeface="Consolas"/>
              </a:rPr>
              <a:t>].speak();</a:t>
            </a:r>
          </a:p>
          <a:p>
            <a:pPr marL="0" indent="0">
              <a:buNone/>
            </a:pPr>
            <a:r>
              <a:rPr lang="en-US" sz="1100" dirty="0">
                <a:latin typeface="Consolas"/>
                <a:cs typeface="Consolas"/>
              </a:rPr>
              <a:t>        </a:t>
            </a:r>
          </a:p>
          <a:p>
            <a:pPr marL="0" indent="0">
              <a:buNone/>
            </a:pPr>
            <a:r>
              <a:rPr lang="en-US" sz="1100" dirty="0">
                <a:latin typeface="Consolas"/>
                <a:cs typeface="Consolas"/>
              </a:rPr>
              <a:t>        Dog d = new Dog("</a:t>
            </a:r>
            <a:r>
              <a:rPr lang="en-US" sz="1100" dirty="0" err="1">
                <a:latin typeface="Consolas"/>
                <a:cs typeface="Consolas"/>
              </a:rPr>
              <a:t>Marmaduke</a:t>
            </a:r>
            <a:r>
              <a:rPr lang="en-US" sz="1100" dirty="0">
                <a:latin typeface="Consolas"/>
                <a:cs typeface="Consolas"/>
              </a:rPr>
              <a:t>");</a:t>
            </a:r>
          </a:p>
          <a:p>
            <a:pPr marL="0" indent="0">
              <a:buNone/>
            </a:pPr>
            <a:r>
              <a:rPr lang="en-US" sz="1100" dirty="0">
                <a:latin typeface="Consolas"/>
                <a:cs typeface="Consolas"/>
              </a:rPr>
              <a:t>        </a:t>
            </a:r>
            <a:r>
              <a:rPr lang="en-US" sz="1100" dirty="0" err="1">
                <a:latin typeface="Consolas"/>
                <a:cs typeface="Consolas"/>
              </a:rPr>
              <a:t>System.out.println</a:t>
            </a:r>
            <a:r>
              <a:rPr lang="en-US" sz="1100" dirty="0">
                <a:latin typeface="Consolas"/>
                <a:cs typeface="Consolas"/>
              </a:rPr>
              <a:t>(</a:t>
            </a:r>
            <a:r>
              <a:rPr lang="en-US" sz="1100" dirty="0" err="1">
                <a:latin typeface="Consolas"/>
                <a:cs typeface="Consolas"/>
              </a:rPr>
              <a:t>d.getName</a:t>
            </a:r>
            <a:r>
              <a:rPr lang="en-US" sz="1100" dirty="0">
                <a:latin typeface="Consolas"/>
                <a:cs typeface="Consolas"/>
              </a:rPr>
              <a:t>());</a:t>
            </a:r>
          </a:p>
          <a:p>
            <a:pPr marL="0" indent="0">
              <a:buNone/>
            </a:pPr>
            <a:r>
              <a:rPr lang="en-US" sz="1100" dirty="0">
                <a:latin typeface="Consolas"/>
                <a:cs typeface="Consolas"/>
              </a:rPr>
              <a:t>        Animal a = d;</a:t>
            </a:r>
          </a:p>
          <a:p>
            <a:pPr marL="0" indent="0">
              <a:buNone/>
            </a:pPr>
            <a:r>
              <a:rPr lang="en-US" sz="1100" dirty="0">
                <a:latin typeface="Consolas"/>
                <a:cs typeface="Consolas"/>
              </a:rPr>
              <a:t>        </a:t>
            </a:r>
            <a:r>
              <a:rPr lang="en-US" sz="1100" dirty="0" err="1">
                <a:latin typeface="Consolas"/>
                <a:cs typeface="Consolas"/>
              </a:rPr>
              <a:t>System.out.println</a:t>
            </a:r>
            <a:r>
              <a:rPr lang="en-US" sz="1100" dirty="0">
                <a:latin typeface="Consolas"/>
                <a:cs typeface="Consolas"/>
              </a:rPr>
              <a:t>(</a:t>
            </a:r>
            <a:r>
              <a:rPr lang="en-US" sz="1100" dirty="0" err="1">
                <a:latin typeface="Consolas"/>
                <a:cs typeface="Consolas"/>
              </a:rPr>
              <a:t>a.getName</a:t>
            </a:r>
            <a:r>
              <a:rPr lang="en-US" sz="1100" dirty="0">
                <a:latin typeface="Consolas"/>
                <a:cs typeface="Consolas"/>
              </a:rPr>
              <a:t>());</a:t>
            </a:r>
          </a:p>
          <a:p>
            <a:pPr marL="0" indent="0">
              <a:buNone/>
            </a:pPr>
            <a:r>
              <a:rPr lang="en-US" sz="1100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sz="1100" dirty="0">
                <a:latin typeface="Consolas"/>
                <a:cs typeface="Consolas"/>
              </a:rPr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117303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Abstract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Methods may be declared abstract</a:t>
            </a:r>
          </a:p>
          <a:p>
            <a:pPr lvl="1"/>
            <a:r>
              <a:rPr lang="en-US" dirty="0"/>
              <a:t>Provide only the header (no body)</a:t>
            </a:r>
          </a:p>
          <a:p>
            <a:pPr lvl="1"/>
            <a:r>
              <a:rPr lang="en-US" dirty="0"/>
              <a:t>Class must then be declared abstract</a:t>
            </a:r>
          </a:p>
          <a:p>
            <a:r>
              <a:rPr lang="en-US" dirty="0"/>
              <a:t>Methods in an interface are implicitly declared abstract</a:t>
            </a:r>
          </a:p>
          <a:p>
            <a:r>
              <a:rPr lang="en-US" dirty="0"/>
              <a:t>When </a:t>
            </a:r>
            <a:r>
              <a:rPr lang="en-US" dirty="0" err="1"/>
              <a:t>subclassing</a:t>
            </a:r>
            <a:r>
              <a:rPr lang="en-US" dirty="0"/>
              <a:t> an abstract class</a:t>
            </a:r>
          </a:p>
          <a:p>
            <a:pPr lvl="1"/>
            <a:r>
              <a:rPr lang="en-US" dirty="0"/>
              <a:t>Generally provide method bodies for abstract methods</a:t>
            </a:r>
          </a:p>
          <a:p>
            <a:pPr lvl="1"/>
            <a:r>
              <a:rPr lang="en-US" dirty="0"/>
              <a:t>If abstract methods remain, then subclass is still abstract and must be declared so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88504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Abstract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6102"/>
            <a:ext cx="8229600" cy="503024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400" b="1" dirty="0">
                <a:latin typeface="Consolas"/>
                <a:cs typeface="Consolas"/>
              </a:rPr>
              <a:t>abstract public class </a:t>
            </a:r>
            <a:r>
              <a:rPr lang="en-US" sz="1400" b="1" dirty="0" err="1">
                <a:latin typeface="Consolas"/>
                <a:cs typeface="Consolas"/>
              </a:rPr>
              <a:t>AbstractParent</a:t>
            </a:r>
            <a:r>
              <a:rPr lang="en-US" sz="1400" b="1" dirty="0">
                <a:latin typeface="Consolas"/>
                <a:cs typeface="Consolas"/>
              </a:rPr>
              <a:t> {</a:t>
            </a:r>
          </a:p>
          <a:p>
            <a:pPr marL="0" indent="0">
              <a:buNone/>
            </a:pPr>
            <a:r>
              <a:rPr lang="nl-NL" sz="1400" b="1" dirty="0">
                <a:latin typeface="Consolas"/>
                <a:cs typeface="Consolas"/>
              </a:rPr>
              <a:t>    abstract void doOne();</a:t>
            </a:r>
            <a:endParaRPr lang="nl-NL" sz="14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nl-NL" sz="1400" dirty="0">
                <a:latin typeface="Consolas"/>
                <a:cs typeface="Consolas"/>
              </a:rPr>
              <a:t>    </a:t>
            </a:r>
            <a:r>
              <a:rPr lang="nl-NL" sz="1400" b="1" dirty="0">
                <a:latin typeface="Consolas"/>
                <a:cs typeface="Consolas"/>
              </a:rPr>
              <a:t>abstract </a:t>
            </a:r>
            <a:r>
              <a:rPr lang="nl-NL" sz="1400" b="1" dirty="0" err="1">
                <a:latin typeface="Consolas"/>
                <a:cs typeface="Consolas"/>
              </a:rPr>
              <a:t>void</a:t>
            </a:r>
            <a:r>
              <a:rPr lang="nl-NL" sz="1400" b="1" dirty="0">
                <a:latin typeface="Consolas"/>
                <a:cs typeface="Consolas"/>
              </a:rPr>
              <a:t> </a:t>
            </a:r>
            <a:r>
              <a:rPr lang="nl-NL" sz="1400" b="1" dirty="0" err="1">
                <a:latin typeface="Consolas"/>
                <a:cs typeface="Consolas"/>
              </a:rPr>
              <a:t>doTwo</a:t>
            </a:r>
            <a:r>
              <a:rPr lang="nl-NL" sz="1400" b="1" dirty="0">
                <a:latin typeface="Consolas"/>
                <a:cs typeface="Consolas"/>
              </a:rPr>
              <a:t>();</a:t>
            </a:r>
          </a:p>
          <a:p>
            <a:pPr marL="0" indent="0">
              <a:buNone/>
            </a:pPr>
            <a:r>
              <a:rPr lang="nl-NL" sz="1400" dirty="0">
                <a:latin typeface="Consolas"/>
                <a:cs typeface="Consolas"/>
              </a:rPr>
              <a:t>}</a:t>
            </a:r>
          </a:p>
          <a:p>
            <a:pPr marL="0" indent="0">
              <a:buNone/>
            </a:pPr>
            <a:r>
              <a:rPr lang="nl-NL" sz="1400" b="1" dirty="0">
                <a:latin typeface="Consolas"/>
                <a:cs typeface="Consolas"/>
              </a:rPr>
              <a:t>abstract class </a:t>
            </a:r>
            <a:r>
              <a:rPr lang="nl-NL" sz="1400" b="1" dirty="0" err="1">
                <a:latin typeface="Consolas"/>
                <a:cs typeface="Consolas"/>
              </a:rPr>
              <a:t>AbstractChild</a:t>
            </a:r>
            <a:r>
              <a:rPr lang="nl-NL" sz="1400" b="1" dirty="0">
                <a:latin typeface="Consolas"/>
                <a:cs typeface="Consolas"/>
              </a:rPr>
              <a:t> </a:t>
            </a:r>
            <a:r>
              <a:rPr lang="nl-NL" sz="1400" b="1" dirty="0" err="1">
                <a:latin typeface="Consolas"/>
                <a:cs typeface="Consolas"/>
              </a:rPr>
              <a:t>extends</a:t>
            </a:r>
            <a:r>
              <a:rPr lang="nl-NL" sz="1400" b="1" dirty="0">
                <a:latin typeface="Consolas"/>
                <a:cs typeface="Consolas"/>
              </a:rPr>
              <a:t> </a:t>
            </a:r>
            <a:r>
              <a:rPr lang="nl-NL" sz="1400" b="1" dirty="0" err="1">
                <a:latin typeface="Consolas"/>
                <a:cs typeface="Consolas"/>
              </a:rPr>
              <a:t>AbstractParent</a:t>
            </a:r>
            <a:r>
              <a:rPr lang="nl-NL" sz="1400" b="1" dirty="0">
                <a:latin typeface="Consolas"/>
                <a:cs typeface="Consolas"/>
              </a:rPr>
              <a:t> {</a:t>
            </a:r>
          </a:p>
          <a:p>
            <a:pPr marL="0" indent="0">
              <a:buNone/>
            </a:pPr>
            <a:r>
              <a:rPr lang="fi-FI" sz="1400" dirty="0">
                <a:latin typeface="Consolas"/>
                <a:cs typeface="Consolas"/>
              </a:rPr>
              <a:t>    </a:t>
            </a:r>
            <a:r>
              <a:rPr lang="fi-FI" sz="1400" b="1" dirty="0" err="1">
                <a:latin typeface="Consolas"/>
                <a:cs typeface="Consolas"/>
              </a:rPr>
              <a:t>void</a:t>
            </a:r>
            <a:r>
              <a:rPr lang="fi-FI" sz="1400" b="1" dirty="0">
                <a:latin typeface="Consolas"/>
                <a:cs typeface="Consolas"/>
              </a:rPr>
              <a:t> </a:t>
            </a:r>
            <a:r>
              <a:rPr lang="fi-FI" sz="1400" b="1" dirty="0" err="1">
                <a:latin typeface="Consolas"/>
                <a:cs typeface="Consolas"/>
              </a:rPr>
              <a:t>doOne</a:t>
            </a:r>
            <a:r>
              <a:rPr lang="fi-FI" sz="1400" b="1" dirty="0">
                <a:latin typeface="Consolas"/>
                <a:cs typeface="Consolas"/>
              </a:rPr>
              <a:t>() {</a:t>
            </a:r>
          </a:p>
          <a:p>
            <a:pPr marL="0" indent="0">
              <a:buNone/>
            </a:pPr>
            <a:r>
              <a:rPr lang="fi-FI" sz="1400" dirty="0">
                <a:latin typeface="Consolas"/>
                <a:cs typeface="Consolas"/>
              </a:rPr>
              <a:t>        </a:t>
            </a:r>
            <a:r>
              <a:rPr lang="fi-FI" sz="1400" dirty="0" err="1">
                <a:latin typeface="Consolas"/>
                <a:cs typeface="Consolas"/>
              </a:rPr>
              <a:t>System.</a:t>
            </a:r>
            <a:r>
              <a:rPr lang="fi-FI" sz="1400" i="1" dirty="0" err="1">
                <a:latin typeface="Consolas"/>
                <a:cs typeface="Consolas"/>
              </a:rPr>
              <a:t>out.println("in</a:t>
            </a:r>
            <a:r>
              <a:rPr lang="fi-FI" sz="1400" i="1" dirty="0">
                <a:latin typeface="Consolas"/>
                <a:cs typeface="Consolas"/>
              </a:rPr>
              <a:t> </a:t>
            </a:r>
            <a:r>
              <a:rPr lang="fi-FI" sz="1400" i="1" dirty="0" err="1">
                <a:latin typeface="Consolas"/>
                <a:cs typeface="Consolas"/>
              </a:rPr>
              <a:t>AbstractChild</a:t>
            </a:r>
            <a:r>
              <a:rPr lang="fi-FI" sz="1400" i="1" dirty="0">
                <a:latin typeface="Consolas"/>
                <a:cs typeface="Consolas"/>
              </a:rPr>
              <a:t>");</a:t>
            </a:r>
          </a:p>
          <a:p>
            <a:pPr marL="0" indent="0">
              <a:buNone/>
            </a:pPr>
            <a:r>
              <a:rPr lang="fi-FI" sz="1400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fi-FI" sz="1400" dirty="0">
                <a:latin typeface="Consolas"/>
                <a:cs typeface="Consolas"/>
              </a:rPr>
              <a:t>}</a:t>
            </a:r>
          </a:p>
          <a:p>
            <a:pPr marL="0" indent="0">
              <a:buNone/>
            </a:pPr>
            <a:r>
              <a:rPr lang="fi-FI" sz="1400" b="1" dirty="0" err="1">
                <a:latin typeface="Consolas"/>
                <a:cs typeface="Consolas"/>
              </a:rPr>
              <a:t>class</a:t>
            </a:r>
            <a:r>
              <a:rPr lang="fi-FI" sz="1400" b="1" dirty="0">
                <a:latin typeface="Consolas"/>
                <a:cs typeface="Consolas"/>
              </a:rPr>
              <a:t> </a:t>
            </a:r>
            <a:r>
              <a:rPr lang="fi-FI" sz="1400" b="1" dirty="0" err="1">
                <a:latin typeface="Consolas"/>
                <a:cs typeface="Consolas"/>
              </a:rPr>
              <a:t>ConcreteGrandChild</a:t>
            </a:r>
            <a:r>
              <a:rPr lang="fi-FI" sz="1400" b="1" dirty="0">
                <a:latin typeface="Consolas"/>
                <a:cs typeface="Consolas"/>
              </a:rPr>
              <a:t> </a:t>
            </a:r>
            <a:r>
              <a:rPr lang="fi-FI" sz="1400" b="1" dirty="0" err="1">
                <a:latin typeface="Consolas"/>
                <a:cs typeface="Consolas"/>
              </a:rPr>
              <a:t>extends</a:t>
            </a:r>
            <a:r>
              <a:rPr lang="fi-FI" sz="1400" b="1" dirty="0">
                <a:latin typeface="Consolas"/>
                <a:cs typeface="Consolas"/>
              </a:rPr>
              <a:t> </a:t>
            </a:r>
            <a:r>
              <a:rPr lang="fi-FI" sz="1400" b="1" dirty="0" err="1">
                <a:latin typeface="Consolas"/>
                <a:cs typeface="Consolas"/>
              </a:rPr>
              <a:t>AbstractChild</a:t>
            </a:r>
            <a:r>
              <a:rPr lang="fi-FI" sz="1400" b="1" dirty="0">
                <a:latin typeface="Consolas"/>
                <a:cs typeface="Consolas"/>
              </a:rPr>
              <a:t> {</a:t>
            </a:r>
          </a:p>
          <a:p>
            <a:pPr marL="0" indent="0">
              <a:buNone/>
            </a:pPr>
            <a:r>
              <a:rPr lang="fi-FI" sz="1400" dirty="0">
                <a:latin typeface="Consolas"/>
                <a:cs typeface="Consolas"/>
              </a:rPr>
              <a:t>    </a:t>
            </a:r>
            <a:r>
              <a:rPr lang="fi-FI" sz="1400" b="1" dirty="0" err="1">
                <a:latin typeface="Consolas"/>
                <a:cs typeface="Consolas"/>
              </a:rPr>
              <a:t>void</a:t>
            </a:r>
            <a:r>
              <a:rPr lang="fi-FI" sz="1400" b="1" dirty="0">
                <a:latin typeface="Consolas"/>
                <a:cs typeface="Consolas"/>
              </a:rPr>
              <a:t> </a:t>
            </a:r>
            <a:r>
              <a:rPr lang="fi-FI" sz="1400" b="1" dirty="0" err="1">
                <a:latin typeface="Consolas"/>
                <a:cs typeface="Consolas"/>
              </a:rPr>
              <a:t>doTwo</a:t>
            </a:r>
            <a:r>
              <a:rPr lang="fi-FI" sz="1400" b="1" dirty="0">
                <a:latin typeface="Consolas"/>
                <a:cs typeface="Consolas"/>
              </a:rPr>
              <a:t>() {</a:t>
            </a:r>
          </a:p>
          <a:p>
            <a:pPr marL="0" indent="0">
              <a:buNone/>
            </a:pPr>
            <a:r>
              <a:rPr lang="fi-FI" sz="1400" dirty="0">
                <a:latin typeface="Consolas"/>
                <a:cs typeface="Consolas"/>
              </a:rPr>
              <a:t>        </a:t>
            </a:r>
            <a:r>
              <a:rPr lang="fi-FI" sz="1400" dirty="0" err="1">
                <a:latin typeface="Consolas"/>
                <a:cs typeface="Consolas"/>
              </a:rPr>
              <a:t>System.</a:t>
            </a:r>
            <a:r>
              <a:rPr lang="fi-FI" sz="1400" i="1" dirty="0" err="1">
                <a:latin typeface="Consolas"/>
                <a:cs typeface="Consolas"/>
              </a:rPr>
              <a:t>out.println("in</a:t>
            </a:r>
            <a:r>
              <a:rPr lang="fi-FI" sz="1400" i="1" dirty="0">
                <a:latin typeface="Consolas"/>
                <a:cs typeface="Consolas"/>
              </a:rPr>
              <a:t> </a:t>
            </a:r>
            <a:r>
              <a:rPr lang="fi-FI" sz="1400" i="1" dirty="0" err="1">
                <a:latin typeface="Consolas"/>
                <a:cs typeface="Consolas"/>
              </a:rPr>
              <a:t>ConcreteGrandChild</a:t>
            </a:r>
            <a:r>
              <a:rPr lang="fi-FI" sz="1400" i="1" dirty="0">
                <a:latin typeface="Consolas"/>
                <a:cs typeface="Consolas"/>
              </a:rPr>
              <a:t>");</a:t>
            </a:r>
          </a:p>
          <a:p>
            <a:pPr marL="0" indent="0">
              <a:buNone/>
            </a:pPr>
            <a:r>
              <a:rPr lang="fi-FI" sz="1400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fi-FI" sz="1400" dirty="0">
                <a:latin typeface="Consolas"/>
                <a:cs typeface="Consolas"/>
              </a:rPr>
              <a:t>}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</a:t>
            </a:r>
            <a:r>
              <a:rPr lang="en-US" sz="1400" b="1" dirty="0">
                <a:latin typeface="Consolas"/>
                <a:cs typeface="Consolas"/>
              </a:rPr>
              <a:t>public static void main(String[] </a:t>
            </a:r>
            <a:r>
              <a:rPr lang="en-US" sz="1400" b="1" dirty="0" err="1">
                <a:latin typeface="Consolas"/>
                <a:cs typeface="Consolas"/>
              </a:rPr>
              <a:t>args</a:t>
            </a:r>
            <a:r>
              <a:rPr lang="en-US" sz="1400" b="1" dirty="0">
                <a:latin typeface="Consolas"/>
                <a:cs typeface="Consolas"/>
              </a:rPr>
              <a:t>) {</a:t>
            </a:r>
          </a:p>
          <a:p>
            <a:pPr marL="0" indent="0">
              <a:buNone/>
            </a:pPr>
            <a:r>
              <a:rPr lang="en-US" sz="1400" dirty="0">
                <a:latin typeface="Consolas"/>
                <a:cs typeface="Consolas"/>
              </a:rPr>
              <a:t>        </a:t>
            </a:r>
            <a:r>
              <a:rPr lang="en-US" sz="1400" dirty="0" err="1">
                <a:latin typeface="Consolas"/>
                <a:cs typeface="Consolas"/>
              </a:rPr>
              <a:t>ConcreteGrandChild</a:t>
            </a:r>
            <a:r>
              <a:rPr lang="en-US" sz="1400" dirty="0">
                <a:latin typeface="Consolas"/>
                <a:cs typeface="Consolas"/>
              </a:rPr>
              <a:t> cc = </a:t>
            </a:r>
            <a:r>
              <a:rPr lang="en-US" sz="1400" b="1" dirty="0">
                <a:latin typeface="Consolas"/>
                <a:cs typeface="Consolas"/>
              </a:rPr>
              <a:t>new </a:t>
            </a:r>
            <a:r>
              <a:rPr lang="en-US" sz="1400" b="1" dirty="0" err="1">
                <a:latin typeface="Consolas"/>
                <a:cs typeface="Consolas"/>
              </a:rPr>
              <a:t>ConcreteGrandChild</a:t>
            </a:r>
            <a:r>
              <a:rPr lang="en-US" sz="1400" b="1" dirty="0">
                <a:latin typeface="Consolas"/>
                <a:cs typeface="Consolas"/>
              </a:rPr>
              <a:t>();</a:t>
            </a:r>
          </a:p>
          <a:p>
            <a:pPr marL="0" indent="0">
              <a:buNone/>
            </a:pPr>
            <a:r>
              <a:rPr lang="is-IS" sz="1400" dirty="0">
                <a:latin typeface="Consolas"/>
                <a:cs typeface="Consolas"/>
              </a:rPr>
              <a:t>        cc.doOne();</a:t>
            </a:r>
          </a:p>
          <a:p>
            <a:pPr marL="0" indent="0">
              <a:buNone/>
            </a:pPr>
            <a:r>
              <a:rPr lang="nl-NL" sz="1400" dirty="0">
                <a:latin typeface="Consolas"/>
                <a:cs typeface="Consolas"/>
              </a:rPr>
              <a:t>        cc.doTwo();</a:t>
            </a:r>
          </a:p>
          <a:p>
            <a:pPr marL="0" indent="0">
              <a:buNone/>
            </a:pPr>
            <a:r>
              <a:rPr lang="nl-NL" sz="1400" dirty="0">
                <a:latin typeface="Consolas"/>
                <a:cs typeface="Consolas"/>
              </a:rPr>
              <a:t>    }</a:t>
            </a:r>
            <a:endParaRPr lang="en-US" sz="1400" dirty="0">
              <a:latin typeface="Consolas"/>
              <a:cs typeface="Consola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070058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2708" y="1497379"/>
            <a:ext cx="7614138" cy="3250467"/>
          </a:xfrm>
        </p:spPr>
        <p:txBody>
          <a:bodyPr>
            <a:normAutofit/>
          </a:bodyPr>
          <a:lstStyle/>
          <a:p>
            <a:r>
              <a:rPr lang="en-US" dirty="0"/>
              <a:t>Video 1</a:t>
            </a:r>
            <a:br>
              <a:rPr lang="en-US"/>
            </a:br>
            <a:r>
              <a:rPr lang="en-US"/>
              <a:t>Polymorphism and Abstract Classes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50127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45177"/>
            <a:ext cx="7772400" cy="1470025"/>
          </a:xfrm>
        </p:spPr>
        <p:txBody>
          <a:bodyPr>
            <a:normAutofit/>
          </a:bodyPr>
          <a:lstStyle/>
          <a:p>
            <a:br>
              <a:rPr lang="en-US" dirty="0"/>
            </a:br>
            <a:r>
              <a:rPr lang="en-US" dirty="0"/>
              <a:t>Polymorphism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Abstract Classes</a:t>
            </a:r>
          </a:p>
          <a:p>
            <a:r>
              <a:rPr lang="en-US" dirty="0"/>
              <a:t>Polymorphism</a:t>
            </a:r>
          </a:p>
          <a:p>
            <a:r>
              <a:rPr lang="en-US" dirty="0"/>
              <a:t>Dynamic Binding</a:t>
            </a:r>
          </a:p>
        </p:txBody>
      </p:sp>
    </p:spTree>
    <p:extLst>
      <p:ext uri="{BB962C8B-B14F-4D97-AF65-F5344CB8AC3E}">
        <p14:creationId xmlns:p14="http://schemas.microsoft.com/office/powerpoint/2010/main" val="3863267013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Polymorphism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“Many forms”</a:t>
            </a:r>
          </a:p>
          <a:p>
            <a:r>
              <a:rPr lang="en-US" dirty="0"/>
              <a:t>Animals can take on many forms … yet exhibit similar behaviors.</a:t>
            </a:r>
          </a:p>
          <a:p>
            <a:r>
              <a:rPr lang="en-US" dirty="0"/>
              <a:t>Java allows a superclass variable to contain a reference to a subclass object</a:t>
            </a:r>
          </a:p>
          <a:p>
            <a:r>
              <a:rPr lang="en-US" dirty="0"/>
              <a:t>The compiler chooses the subclass implementation of any overridden methods</a:t>
            </a:r>
          </a:p>
          <a:p>
            <a:r>
              <a:rPr lang="en-US" sz="3000" dirty="0" err="1">
                <a:latin typeface="Consolas" pitchFamily="49" charset="0"/>
                <a:cs typeface="Consolas" pitchFamily="49" charset="0"/>
              </a:rPr>
              <a:t>account.withdraw</a:t>
            </a:r>
            <a:r>
              <a:rPr lang="en-US" sz="3000" dirty="0">
                <a:latin typeface="Consolas" pitchFamily="49" charset="0"/>
                <a:cs typeface="Consolas" pitchFamily="49" charset="0"/>
              </a:rPr>
              <a:t>(amount);</a:t>
            </a:r>
            <a:r>
              <a:rPr lang="en-US" dirty="0"/>
              <a:t> could be savings acct, checking acct, money market acct, ….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92527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Polymorphism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6816" y="1658144"/>
            <a:ext cx="5230368" cy="1485900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828800" y="3921071"/>
            <a:ext cx="596188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Consolas" panose="020B0609020204030204" pitchFamily="49" charset="0"/>
              </a:rPr>
              <a:t>Account </a:t>
            </a:r>
            <a:r>
              <a:rPr lang="en-US" sz="2400" dirty="0" err="1">
                <a:latin typeface="Consolas" panose="020B0609020204030204" pitchFamily="49" charset="0"/>
              </a:rPr>
              <a:t>account</a:t>
            </a:r>
            <a:r>
              <a:rPr lang="en-US" sz="2400" dirty="0">
                <a:latin typeface="Consolas" panose="020B0609020204030204" pitchFamily="49" charset="0"/>
              </a:rPr>
              <a:t> = new Student (…);</a:t>
            </a:r>
          </a:p>
          <a:p>
            <a:endParaRPr lang="en-US" sz="2400" dirty="0">
              <a:latin typeface="Consolas" panose="020B0609020204030204" pitchFamily="49" charset="0"/>
            </a:endParaRPr>
          </a:p>
          <a:p>
            <a:r>
              <a:rPr lang="en-US" sz="2400" dirty="0" err="1">
                <a:latin typeface="Consolas" panose="020B0609020204030204" pitchFamily="49" charset="0"/>
              </a:rPr>
              <a:t>account.withdraw</a:t>
            </a:r>
            <a:r>
              <a:rPr lang="en-US" sz="2400" dirty="0">
                <a:latin typeface="Consolas" panose="020B0609020204030204" pitchFamily="49" charset="0"/>
              </a:rPr>
              <a:t>(50.00);</a:t>
            </a:r>
          </a:p>
          <a:p>
            <a:endParaRPr lang="en-US" sz="2400" dirty="0">
              <a:latin typeface="Consolas" panose="020B0609020204030204" pitchFamily="49" charset="0"/>
            </a:endParaRPr>
          </a:p>
          <a:p>
            <a:r>
              <a:rPr lang="en-US" sz="2400" dirty="0">
                <a:latin typeface="Consolas" panose="020B0609020204030204" pitchFamily="49" charset="0"/>
              </a:rPr>
              <a:t>interest = </a:t>
            </a:r>
            <a:r>
              <a:rPr lang="en-US" sz="2400" dirty="0" err="1">
                <a:latin typeface="Consolas" panose="020B0609020204030204" pitchFamily="49" charset="0"/>
              </a:rPr>
              <a:t>account.getInterest</a:t>
            </a:r>
            <a:r>
              <a:rPr lang="en-US" sz="2400" dirty="0">
                <a:latin typeface="Consolas" panose="020B0609020204030204" pitchFamily="49" charset="0"/>
              </a:rPr>
              <a:t>();</a:t>
            </a:r>
          </a:p>
        </p:txBody>
      </p:sp>
    </p:spTree>
    <p:extLst>
      <p:ext uri="{BB962C8B-B14F-4D97-AF65-F5344CB8AC3E}">
        <p14:creationId xmlns:p14="http://schemas.microsoft.com/office/powerpoint/2010/main" val="3090313088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Code Reuse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615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Suppose you’re modeling animals</a:t>
            </a:r>
          </a:p>
          <a:p>
            <a:pPr lvl="1"/>
            <a:r>
              <a:rPr lang="en-US" dirty="0"/>
              <a:t>Dog</a:t>
            </a:r>
          </a:p>
          <a:p>
            <a:pPr lvl="1"/>
            <a:r>
              <a:rPr lang="en-US" dirty="0"/>
              <a:t>Cat</a:t>
            </a:r>
          </a:p>
          <a:p>
            <a:pPr lvl="1"/>
            <a:r>
              <a:rPr lang="en-US" dirty="0"/>
              <a:t>Fish</a:t>
            </a:r>
          </a:p>
          <a:p>
            <a:pPr lvl="1"/>
            <a:r>
              <a:rPr lang="en-US" dirty="0"/>
              <a:t>Horse</a:t>
            </a:r>
          </a:p>
          <a:p>
            <a:pPr lvl="1"/>
            <a:r>
              <a:rPr lang="en-US" dirty="0"/>
              <a:t>…</a:t>
            </a:r>
          </a:p>
          <a:p>
            <a:r>
              <a:rPr lang="en-US" dirty="0"/>
              <a:t>Lots of redundancy, so you create a superclass</a:t>
            </a:r>
          </a:p>
          <a:p>
            <a:pPr lvl="1"/>
            <a:r>
              <a:rPr lang="en-US" dirty="0"/>
              <a:t>Animal</a:t>
            </a:r>
          </a:p>
          <a:p>
            <a:pPr lvl="1"/>
            <a:r>
              <a:rPr lang="en-US" dirty="0"/>
              <a:t>All other subclasses extend Animal</a:t>
            </a:r>
          </a:p>
          <a:p>
            <a:pPr lvl="1"/>
            <a:r>
              <a:rPr lang="en-US" dirty="0"/>
              <a:t>Q: But what does “new Animal()” mean?</a:t>
            </a:r>
          </a:p>
          <a:p>
            <a:pPr lvl="1"/>
            <a:r>
              <a:rPr lang="en-US" dirty="0"/>
              <a:t>A: Nothing--don’t want to create a “generic” animal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29473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Abstract Classes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Java solution for Animal: an abstract class</a:t>
            </a:r>
          </a:p>
          <a:p>
            <a:r>
              <a:rPr lang="en-US" dirty="0"/>
              <a:t>Declaring a class abstract means that it cannot be instantiated</a:t>
            </a:r>
          </a:p>
          <a:p>
            <a:r>
              <a:rPr lang="en-US" dirty="0"/>
              <a:t>Some methods may be unimplemented (just like an interface)</a:t>
            </a:r>
          </a:p>
          <a:p>
            <a:r>
              <a:rPr lang="en-US" dirty="0"/>
              <a:t>But an abstract class may also include some implemented methods for default behavior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95400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Animal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public abstract class Animal {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abstract void speak();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public static void main(String[] </a:t>
            </a:r>
            <a:r>
              <a:rPr lang="en-US" dirty="0" err="1">
                <a:latin typeface="Consolas"/>
                <a:cs typeface="Consolas"/>
              </a:rPr>
              <a:t>args</a:t>
            </a:r>
            <a:r>
              <a:rPr lang="en-US" dirty="0">
                <a:latin typeface="Consolas"/>
                <a:cs typeface="Consolas"/>
              </a:rPr>
              <a:t>) {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Animal[] animals = new Animal[2];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animals[0] = new Cat();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animals[1] = new Dog();</a:t>
            </a:r>
          </a:p>
          <a:p>
            <a:pPr marL="0" indent="0">
              <a:buNone/>
            </a:pPr>
            <a:endParaRPr lang="en-US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for (</a:t>
            </a:r>
            <a:r>
              <a:rPr lang="en-US" dirty="0" err="1">
                <a:latin typeface="Consolas"/>
                <a:cs typeface="Consolas"/>
              </a:rPr>
              <a:t>int</a:t>
            </a:r>
            <a:r>
              <a:rPr lang="en-US" dirty="0">
                <a:latin typeface="Consolas"/>
                <a:cs typeface="Consolas"/>
              </a:rPr>
              <a:t> </a:t>
            </a:r>
            <a:r>
              <a:rPr lang="en-US" dirty="0" err="1">
                <a:latin typeface="Consolas"/>
                <a:cs typeface="Consolas"/>
              </a:rPr>
              <a:t>i</a:t>
            </a:r>
            <a:r>
              <a:rPr lang="en-US" dirty="0">
                <a:latin typeface="Consolas"/>
                <a:cs typeface="Consolas"/>
              </a:rPr>
              <a:t> = 0; </a:t>
            </a:r>
            <a:r>
              <a:rPr lang="en-US" dirty="0" err="1">
                <a:latin typeface="Consolas"/>
                <a:cs typeface="Consolas"/>
              </a:rPr>
              <a:t>i</a:t>
            </a:r>
            <a:r>
              <a:rPr lang="en-US" dirty="0">
                <a:latin typeface="Consolas"/>
                <a:cs typeface="Consolas"/>
              </a:rPr>
              <a:t> &lt; </a:t>
            </a:r>
            <a:r>
              <a:rPr lang="en-US" dirty="0" err="1">
                <a:latin typeface="Consolas"/>
                <a:cs typeface="Consolas"/>
              </a:rPr>
              <a:t>animals.length</a:t>
            </a:r>
            <a:r>
              <a:rPr lang="en-US" dirty="0">
                <a:latin typeface="Consolas"/>
                <a:cs typeface="Consolas"/>
              </a:rPr>
              <a:t>; </a:t>
            </a:r>
            <a:r>
              <a:rPr lang="en-US" dirty="0" err="1">
                <a:latin typeface="Consolas"/>
                <a:cs typeface="Consolas"/>
              </a:rPr>
              <a:t>i</a:t>
            </a:r>
            <a:r>
              <a:rPr lang="en-US" dirty="0">
                <a:latin typeface="Consolas"/>
                <a:cs typeface="Consolas"/>
              </a:rPr>
              <a:t>++)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    animals[</a:t>
            </a:r>
            <a:r>
              <a:rPr lang="en-US" dirty="0" err="1">
                <a:latin typeface="Consolas"/>
                <a:cs typeface="Consolas"/>
              </a:rPr>
              <a:t>i</a:t>
            </a:r>
            <a:r>
              <a:rPr lang="en-US" dirty="0">
                <a:latin typeface="Consolas"/>
                <a:cs typeface="Consolas"/>
              </a:rPr>
              <a:t>].speak();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168262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Cat and Dog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dirty="0">
                <a:latin typeface="Consolas"/>
                <a:cs typeface="Consolas"/>
              </a:rPr>
              <a:t>public class Cat extends Animal {</a:t>
            </a:r>
          </a:p>
          <a:p>
            <a:pPr marL="0" indent="0">
              <a:buNone/>
            </a:pPr>
            <a:r>
              <a:rPr lang="en-US" sz="2200" dirty="0">
                <a:latin typeface="Consolas"/>
                <a:cs typeface="Consolas"/>
              </a:rPr>
              <a:t>    void speak() {</a:t>
            </a:r>
          </a:p>
          <a:p>
            <a:pPr marL="0" indent="0">
              <a:buNone/>
            </a:pPr>
            <a:r>
              <a:rPr lang="en-US" sz="2200" dirty="0">
                <a:latin typeface="Consolas"/>
                <a:cs typeface="Consolas"/>
              </a:rPr>
              <a:t>        </a:t>
            </a:r>
            <a:r>
              <a:rPr lang="en-US" sz="2200" dirty="0" err="1">
                <a:latin typeface="Consolas"/>
                <a:cs typeface="Consolas"/>
              </a:rPr>
              <a:t>System.out.printf</a:t>
            </a:r>
            <a:r>
              <a:rPr lang="en-US" sz="2200" dirty="0">
                <a:latin typeface="Consolas"/>
                <a:cs typeface="Consolas"/>
              </a:rPr>
              <a:t>("Meow\n");</a:t>
            </a:r>
          </a:p>
          <a:p>
            <a:pPr marL="0" indent="0">
              <a:buNone/>
            </a:pPr>
            <a:r>
              <a:rPr lang="en-US" sz="2200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sz="2200" dirty="0">
                <a:latin typeface="Consolas"/>
                <a:cs typeface="Consolas"/>
              </a:rPr>
              <a:t>}</a:t>
            </a:r>
          </a:p>
          <a:p>
            <a:pPr marL="0" indent="0">
              <a:buNone/>
            </a:pPr>
            <a:endParaRPr lang="en-US" sz="22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2200" dirty="0">
                <a:latin typeface="Consolas"/>
                <a:cs typeface="Consolas"/>
              </a:rPr>
              <a:t>public class Dog extends Animal {</a:t>
            </a:r>
          </a:p>
          <a:p>
            <a:pPr marL="0" indent="0">
              <a:buNone/>
            </a:pPr>
            <a:r>
              <a:rPr lang="en-US" sz="2200" dirty="0">
                <a:latin typeface="Consolas"/>
                <a:cs typeface="Consolas"/>
              </a:rPr>
              <a:t>    void speak() {</a:t>
            </a:r>
          </a:p>
          <a:p>
            <a:pPr marL="0" indent="0">
              <a:buNone/>
            </a:pPr>
            <a:r>
              <a:rPr lang="en-US" sz="2200" dirty="0">
                <a:latin typeface="Consolas"/>
                <a:cs typeface="Consolas"/>
              </a:rPr>
              <a:t>        </a:t>
            </a:r>
            <a:r>
              <a:rPr lang="en-US" sz="2200" dirty="0" err="1">
                <a:latin typeface="Consolas"/>
                <a:cs typeface="Consolas"/>
              </a:rPr>
              <a:t>System.out.printf</a:t>
            </a:r>
            <a:r>
              <a:rPr lang="en-US" sz="2200" dirty="0">
                <a:latin typeface="Consolas"/>
                <a:cs typeface="Consolas"/>
              </a:rPr>
              <a:t>(“Bark\n");</a:t>
            </a:r>
          </a:p>
          <a:p>
            <a:pPr marL="0" indent="0">
              <a:buNone/>
            </a:pPr>
            <a:r>
              <a:rPr lang="en-US" sz="2200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sz="2200" dirty="0">
                <a:latin typeface="Consolas"/>
                <a:cs typeface="Consolas"/>
              </a:rPr>
              <a:t>}</a:t>
            </a:r>
          </a:p>
          <a:p>
            <a:pPr marL="0" indent="0">
              <a:buNone/>
            </a:pPr>
            <a:endParaRPr lang="en-US" sz="2200" dirty="0">
              <a:latin typeface="Consolas"/>
              <a:cs typeface="Consola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020410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5195</TotalTime>
  <Words>918</Words>
  <Application>Microsoft Office PowerPoint</Application>
  <PresentationFormat>On-screen Show (4:3)</PresentationFormat>
  <Paragraphs>184</Paragraphs>
  <Slides>17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Consolas</vt:lpstr>
      <vt:lpstr>Office Theme</vt:lpstr>
      <vt:lpstr>CS18000: Problem Solving and Object-Oriented Programming</vt:lpstr>
      <vt:lpstr>Video 1 Polymorphism and Abstract Classes</vt:lpstr>
      <vt:lpstr> Polymorphism</vt:lpstr>
      <vt:lpstr>Polymorphism</vt:lpstr>
      <vt:lpstr>Polymorphism</vt:lpstr>
      <vt:lpstr>Code Reuse</vt:lpstr>
      <vt:lpstr>Abstract Classes</vt:lpstr>
      <vt:lpstr>Animal</vt:lpstr>
      <vt:lpstr>Cat and Dog</vt:lpstr>
      <vt:lpstr>Video 2 Dynamic Binding and Abstract Methods</vt:lpstr>
      <vt:lpstr>Dynamic Binding</vt:lpstr>
      <vt:lpstr>Why polymorphism?</vt:lpstr>
      <vt:lpstr>Reminder: Subclass Object</vt:lpstr>
      <vt:lpstr>Revised: Dog</vt:lpstr>
      <vt:lpstr>Revised: Animal</vt:lpstr>
      <vt:lpstr>Abstract Methods</vt:lpstr>
      <vt:lpstr>Example: Abstract Methods</vt:lpstr>
    </vt:vector>
  </TitlesOfParts>
  <Company>Purdue Computer Science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CS18000: Problem Solving and Object-Oriented Programming</dc:title>
  <dc:creator>Tim Korb</dc:creator>
  <cp:lastModifiedBy>Buster Dunsmore</cp:lastModifiedBy>
  <cp:revision>81</cp:revision>
  <cp:lastPrinted>2013-04-01T15:46:19Z</cp:lastPrinted>
  <dcterms:created xsi:type="dcterms:W3CDTF">2012-12-29T12:15:32Z</dcterms:created>
  <dcterms:modified xsi:type="dcterms:W3CDTF">2025-07-21T21:14:54Z</dcterms:modified>
</cp:coreProperties>
</file>