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65" r:id="rId3"/>
    <p:sldId id="258" r:id="rId4"/>
    <p:sldId id="275" r:id="rId5"/>
    <p:sldId id="350" r:id="rId6"/>
    <p:sldId id="351" r:id="rId7"/>
    <p:sldId id="352" r:id="rId8"/>
    <p:sldId id="281" r:id="rId9"/>
    <p:sldId id="287" r:id="rId10"/>
    <p:sldId id="311" r:id="rId11"/>
    <p:sldId id="288" r:id="rId12"/>
    <p:sldId id="310" r:id="rId13"/>
    <p:sldId id="364" r:id="rId14"/>
    <p:sldId id="318" r:id="rId15"/>
    <p:sldId id="320" r:id="rId16"/>
    <p:sldId id="321" r:id="rId17"/>
    <p:sldId id="322" r:id="rId18"/>
    <p:sldId id="348" r:id="rId19"/>
    <p:sldId id="324" r:id="rId20"/>
    <p:sldId id="325" r:id="rId21"/>
    <p:sldId id="326" r:id="rId22"/>
    <p:sldId id="353" r:id="rId23"/>
    <p:sldId id="354" r:id="rId24"/>
    <p:sldId id="363" r:id="rId25"/>
    <p:sldId id="330" r:id="rId26"/>
    <p:sldId id="331" r:id="rId27"/>
    <p:sldId id="332" r:id="rId28"/>
    <p:sldId id="333" r:id="rId29"/>
    <p:sldId id="334" r:id="rId30"/>
    <p:sldId id="335" r:id="rId31"/>
    <p:sldId id="355" r:id="rId32"/>
    <p:sldId id="358" r:id="rId33"/>
    <p:sldId id="356" r:id="rId34"/>
    <p:sldId id="357" r:id="rId35"/>
    <p:sldId id="362" r:id="rId36"/>
    <p:sldId id="359" r:id="rId37"/>
    <p:sldId id="336" r:id="rId38"/>
    <p:sldId id="338" r:id="rId39"/>
    <p:sldId id="339" r:id="rId40"/>
    <p:sldId id="337" r:id="rId41"/>
    <p:sldId id="360" r:id="rId42"/>
    <p:sldId id="361" r:id="rId43"/>
    <p:sldId id="342" r:id="rId44"/>
    <p:sldId id="343" r:id="rId45"/>
    <p:sldId id="345" r:id="rId46"/>
    <p:sldId id="346" r:id="rId47"/>
    <p:sldId id="347" r:id="rId48"/>
    <p:sldId id="366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5372" autoAdjust="0"/>
  </p:normalViewPr>
  <p:slideViewPr>
    <p:cSldViewPr snapToGrid="0" snapToObjects="1">
      <p:cViewPr varScale="1">
        <p:scale>
          <a:sx n="73" d="100"/>
          <a:sy n="73" d="100"/>
        </p:scale>
        <p:origin x="951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5576-9660-F342-B70B-452F216D12FE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67390-5B83-184F-9560-B599FE8C4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1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9CCE-82AB-7E4E-8B40-F3287FF0B9F8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4966-34AF-8741-B199-20C4F0722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44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0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9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9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7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8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1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6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0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6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9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44966-34AF-8741-B199-20C4F0722A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460D-A275-B046-AF56-69F1B2B512EE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E205-F758-6947-9983-3DFB0BFA0165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B037-8A0F-FA47-854A-A9C48B1AC08F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8EF79-83C7-574E-96B8-96A683BD9078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496EF-BEA3-B44F-923F-86F66554E766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8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F2E3-10D4-7041-89AF-F5BCECAE1F8B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0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D348F-27EA-5B4F-B95B-8368AA0D7DC3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3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5FE2-33F2-2A45-8F37-625101D7CF5B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4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C30F-0B6E-6842-9F7D-6FD956461AD8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E074-75C9-EE42-B1D9-3EFD1628213E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1506-FD6E-F743-BB6D-CAF84C8EC89B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7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20DE-CE0C-E941-9133-67FDCD6585BD}" type="datetime1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48100-F9AF-674A-BF08-576787DAE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7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CS18000: Problem Solving and Object-Oriented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Concurrency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>
                <a:solidFill>
                  <a:schemeClr val="tx1"/>
                </a:solidFill>
              </a:rPr>
              <a:t>(revised 10/16/23)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7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MainThread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4100" cy="5121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public class </a:t>
            </a:r>
            <a:r>
              <a:rPr lang="en-US" sz="2000" dirty="0" err="1">
                <a:latin typeface="Consolas"/>
                <a:cs typeface="Consolas"/>
              </a:rPr>
              <a:t>MainThread</a:t>
            </a:r>
            <a:r>
              <a:rPr lang="en-US" sz="20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public static void main(String[] </a:t>
            </a:r>
            <a:r>
              <a:rPr lang="en-US" sz="2000" dirty="0" err="1">
                <a:latin typeface="Consolas"/>
                <a:cs typeface="Consolas"/>
              </a:rPr>
              <a:t>args</a:t>
            </a:r>
            <a:r>
              <a:rPr lang="en-US" sz="20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Thread t = </a:t>
            </a:r>
            <a:r>
              <a:rPr lang="en-US" sz="2000" dirty="0" err="1">
                <a:latin typeface="Consolas"/>
                <a:cs typeface="Consolas"/>
              </a:rPr>
              <a:t>Thread.currentThread</a:t>
            </a:r>
            <a:r>
              <a:rPr lang="en-US" sz="20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System.out.printf</a:t>
            </a:r>
            <a:r>
              <a:rPr lang="en-US" sz="2000" dirty="0">
                <a:latin typeface="Consolas"/>
                <a:cs typeface="Consolas"/>
              </a:rPr>
              <a:t>("main thread = %s\n", t);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System.out.printf</a:t>
            </a:r>
            <a:r>
              <a:rPr lang="en-US" sz="2000" dirty="0">
                <a:latin typeface="Consolas"/>
                <a:cs typeface="Consolas"/>
              </a:rPr>
              <a:t>("going to sleep...\n");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dirty="0" err="1">
                <a:latin typeface="Consolas"/>
                <a:cs typeface="Consolas"/>
              </a:rPr>
              <a:t>Thread.sleep</a:t>
            </a:r>
            <a:r>
              <a:rPr lang="en-US" sz="2000" dirty="0">
                <a:latin typeface="Consolas"/>
                <a:cs typeface="Consolas"/>
              </a:rPr>
              <a:t>(5000);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} catch (</a:t>
            </a:r>
            <a:r>
              <a:rPr lang="en-US" sz="2000" dirty="0" err="1">
                <a:latin typeface="Consolas"/>
                <a:cs typeface="Consolas"/>
              </a:rPr>
              <a:t>InterruptedException</a:t>
            </a:r>
            <a:r>
              <a:rPr lang="en-US" sz="2000" dirty="0">
                <a:latin typeface="Consolas"/>
                <a:cs typeface="Consolas"/>
              </a:rPr>
              <a:t> e) {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    </a:t>
            </a:r>
            <a:r>
              <a:rPr lang="en-US" sz="2000" dirty="0" err="1">
                <a:latin typeface="Consolas"/>
                <a:cs typeface="Consolas"/>
              </a:rPr>
              <a:t>e.printStackTrace</a:t>
            </a:r>
            <a:r>
              <a:rPr lang="en-US" sz="20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}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System.out.printf</a:t>
            </a:r>
            <a:r>
              <a:rPr lang="en-US" sz="2000" dirty="0">
                <a:latin typeface="Consolas"/>
                <a:cs typeface="Consolas"/>
              </a:rPr>
              <a:t>("ah, that was nice\n");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System.out.printf</a:t>
            </a:r>
            <a:r>
              <a:rPr lang="en-US" sz="2000" dirty="0">
                <a:latin typeface="Consolas"/>
                <a:cs typeface="Consolas"/>
              </a:rPr>
              <a:t>("letting someone else run\n");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Thread.yield</a:t>
            </a:r>
            <a:r>
              <a:rPr lang="en-US" sz="20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System.out.printf</a:t>
            </a:r>
            <a:r>
              <a:rPr lang="en-US" sz="2000" dirty="0">
                <a:latin typeface="Consolas"/>
                <a:cs typeface="Consolas"/>
              </a:rPr>
              <a:t>("back\n");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class that implements the Runnable interface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public class </a:t>
            </a:r>
            <a:r>
              <a:rPr lang="en-US" dirty="0" err="1">
                <a:latin typeface="Consolas"/>
                <a:cs typeface="Consolas"/>
              </a:rPr>
              <a:t>MyTask</a:t>
            </a:r>
            <a:r>
              <a:rPr lang="en-US" dirty="0">
                <a:latin typeface="Consolas"/>
                <a:cs typeface="Consolas"/>
              </a:rPr>
              <a:t> implements Runnable {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    public void run() { … }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  <a:p>
            <a:pPr marL="857250" lvl="2" indent="0">
              <a:buNone/>
            </a:pPr>
            <a:r>
              <a:rPr lang="en-US" dirty="0">
                <a:latin typeface="Consolas"/>
                <a:cs typeface="Consolas"/>
              </a:rPr>
              <a:t>Thread t = new Thread(new </a:t>
            </a:r>
            <a:r>
              <a:rPr lang="en-US" dirty="0" err="1">
                <a:latin typeface="Consolas"/>
                <a:cs typeface="Consolas"/>
              </a:rPr>
              <a:t>MyTask</a:t>
            </a:r>
            <a:r>
              <a:rPr lang="en-US" dirty="0">
                <a:latin typeface="Consolas"/>
                <a:cs typeface="Consolas"/>
              </a:rPr>
              <a:t>());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MyTask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81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public class </a:t>
            </a:r>
            <a:r>
              <a:rPr lang="en-US" sz="1800" dirty="0" err="1">
                <a:latin typeface="Consolas"/>
                <a:cs typeface="Consolas"/>
              </a:rPr>
              <a:t>MyTask</a:t>
            </a:r>
            <a:r>
              <a:rPr lang="en-US" sz="1800" dirty="0">
                <a:latin typeface="Consolas"/>
                <a:cs typeface="Consolas"/>
              </a:rPr>
              <a:t> implements Runnable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static void main(String[] </a:t>
            </a:r>
            <a:r>
              <a:rPr lang="en-US" sz="1800" dirty="0" err="1">
                <a:latin typeface="Consolas"/>
                <a:cs typeface="Consolas"/>
              </a:rPr>
              <a:t>args</a:t>
            </a:r>
            <a:r>
              <a:rPr lang="en-US" sz="18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MyTask</a:t>
            </a:r>
            <a:r>
              <a:rPr lang="en-US" sz="1800" dirty="0">
                <a:latin typeface="Consolas"/>
                <a:cs typeface="Consolas"/>
              </a:rPr>
              <a:t> m = new </a:t>
            </a:r>
            <a:r>
              <a:rPr lang="en-US" sz="1800" dirty="0" err="1">
                <a:latin typeface="Consolas"/>
                <a:cs typeface="Consolas"/>
              </a:rPr>
              <a:t>MyTask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Thread t = new Thread(m);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t.start</a:t>
            </a:r>
            <a:r>
              <a:rPr lang="en-US" sz="18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void run()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System.out.printf</a:t>
            </a:r>
            <a:r>
              <a:rPr lang="en-US" sz="1800" dirty="0">
                <a:latin typeface="Consolas"/>
                <a:cs typeface="Consolas"/>
              </a:rPr>
              <a:t>("now in %s\n", </a:t>
            </a:r>
            <a:r>
              <a:rPr lang="en-US" sz="1800" dirty="0" err="1">
                <a:latin typeface="Consolas"/>
                <a:cs typeface="Consolas"/>
              </a:rPr>
              <a:t>Thread.currentThread</a:t>
            </a:r>
            <a:r>
              <a:rPr lang="en-US" sz="1800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2</a:t>
            </a:r>
            <a:br>
              <a:rPr lang="en-US" dirty="0"/>
            </a:br>
            <a:r>
              <a:rPr lang="en-US" dirty="0"/>
              <a:t>Task and Domain Decomposition</a:t>
            </a:r>
          </a:p>
        </p:txBody>
      </p:sp>
    </p:spTree>
    <p:extLst>
      <p:ext uri="{BB962C8B-B14F-4D97-AF65-F5344CB8AC3E}">
        <p14:creationId xmlns:p14="http://schemas.microsoft.com/office/powerpoint/2010/main" val="307524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Concurrent Programming and Synchronization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Runnables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4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Concurrent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6080" cy="4756150"/>
          </a:xfrm>
        </p:spPr>
        <p:txBody>
          <a:bodyPr>
            <a:normAutofit/>
          </a:bodyPr>
          <a:lstStyle/>
          <a:p>
            <a:r>
              <a:rPr lang="en-US" dirty="0"/>
              <a:t>How do you break down a large problem into pieces?</a:t>
            </a:r>
          </a:p>
          <a:p>
            <a:r>
              <a:rPr lang="en-US" dirty="0"/>
              <a:t>Need to </a:t>
            </a:r>
            <a:r>
              <a:rPr lang="en-US" i="1" dirty="0"/>
              <a:t>decompose</a:t>
            </a:r>
            <a:r>
              <a:rPr lang="en-US" dirty="0"/>
              <a:t> the problem into pieces</a:t>
            </a:r>
          </a:p>
          <a:p>
            <a:r>
              <a:rPr lang="en-US" dirty="0"/>
              <a:t>Two approaches to decomposition</a:t>
            </a:r>
          </a:p>
          <a:p>
            <a:pPr lvl="1"/>
            <a:r>
              <a:rPr lang="en-US" dirty="0"/>
              <a:t>By the tasks to be done</a:t>
            </a:r>
          </a:p>
          <a:p>
            <a:pPr lvl="1"/>
            <a:r>
              <a:rPr lang="en-US" dirty="0"/>
              <a:t>By the data to be processed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6080" cy="4756150"/>
          </a:xfrm>
        </p:spPr>
        <p:txBody>
          <a:bodyPr>
            <a:normAutofit/>
          </a:bodyPr>
          <a:lstStyle/>
          <a:p>
            <a:r>
              <a:rPr lang="en-US" dirty="0"/>
              <a:t>Split task into multiple subtasks</a:t>
            </a:r>
          </a:p>
          <a:p>
            <a:r>
              <a:rPr lang="en-US" dirty="0"/>
              <a:t>Each subtask runs </a:t>
            </a:r>
            <a:r>
              <a:rPr lang="en-US" i="1" dirty="0"/>
              <a:t>different code</a:t>
            </a:r>
          </a:p>
          <a:p>
            <a:r>
              <a:rPr lang="en-US" dirty="0"/>
              <a:t>Each subtask runs on its own core (processor)</a:t>
            </a:r>
          </a:p>
          <a:p>
            <a:r>
              <a:rPr lang="en-US" dirty="0"/>
              <a:t>Primary benefit: responsiveness</a:t>
            </a:r>
          </a:p>
          <a:p>
            <a:pPr lvl="1"/>
            <a:r>
              <a:rPr lang="en-US" dirty="0"/>
              <a:t>GUI is one task</a:t>
            </a:r>
          </a:p>
          <a:p>
            <a:pPr lvl="1"/>
            <a:r>
              <a:rPr lang="en-US" dirty="0"/>
              <a:t>Background computation a different task</a:t>
            </a:r>
          </a:p>
          <a:p>
            <a:pPr lvl="1"/>
            <a:r>
              <a:rPr lang="en-US" dirty="0"/>
              <a:t>GUI has its own core, so is always responsive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6080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Domain:</a:t>
            </a:r>
          </a:p>
          <a:p>
            <a:pPr lvl="1"/>
            <a:r>
              <a:rPr lang="en-US" dirty="0"/>
              <a:t>Input examined by the problem</a:t>
            </a:r>
          </a:p>
          <a:p>
            <a:r>
              <a:rPr lang="en-US" dirty="0"/>
              <a:t>Divide domain into pieces (subdomains)</a:t>
            </a:r>
          </a:p>
          <a:p>
            <a:r>
              <a:rPr lang="en-US" dirty="0"/>
              <a:t>Each subtask runs the </a:t>
            </a:r>
          </a:p>
          <a:p>
            <a:pPr lvl="1"/>
            <a:r>
              <a:rPr lang="en-US" i="1" dirty="0"/>
              <a:t>same code</a:t>
            </a:r>
            <a:r>
              <a:rPr lang="en-US" dirty="0"/>
              <a:t> but </a:t>
            </a:r>
          </a:p>
          <a:p>
            <a:pPr lvl="1"/>
            <a:r>
              <a:rPr lang="en-US" i="1" dirty="0"/>
              <a:t>on different input</a:t>
            </a:r>
            <a:endParaRPr lang="en-US" dirty="0"/>
          </a:p>
          <a:p>
            <a:r>
              <a:rPr lang="en-US" dirty="0"/>
              <a:t>Each subdomain is given to a task running on a different core</a:t>
            </a:r>
          </a:p>
          <a:p>
            <a:r>
              <a:rPr lang="en-US" dirty="0"/>
              <a:t>Primary benefit: raw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Task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Updating the screen of a video game</a:t>
            </a:r>
          </a:p>
          <a:p>
            <a:pPr lvl="1"/>
            <a:r>
              <a:rPr lang="en-US" dirty="0"/>
              <a:t>One task processes player moves</a:t>
            </a:r>
          </a:p>
          <a:p>
            <a:pPr lvl="1"/>
            <a:r>
              <a:rPr lang="en-US" dirty="0"/>
              <a:t>One task updates the display</a:t>
            </a:r>
          </a:p>
          <a:p>
            <a:pPr lvl="1"/>
            <a:r>
              <a:rPr lang="en-US" dirty="0"/>
              <a:t>Two tasks communicate as necessary</a:t>
            </a:r>
          </a:p>
          <a:p>
            <a:r>
              <a:rPr lang="en-US" dirty="0"/>
              <a:t>Can a student register for a class?</a:t>
            </a:r>
          </a:p>
          <a:p>
            <a:pPr lvl="1"/>
            <a:r>
              <a:rPr lang="en-US" dirty="0"/>
              <a:t>One task determines if student has pre-</a:t>
            </a:r>
            <a:r>
              <a:rPr lang="en-US" dirty="0" err="1"/>
              <a:t>reqs</a:t>
            </a:r>
            <a:endParaRPr lang="en-US" dirty="0"/>
          </a:p>
          <a:p>
            <a:pPr lvl="1"/>
            <a:r>
              <a:rPr lang="en-US" dirty="0"/>
              <a:t>One task decides if student has class at same time</a:t>
            </a:r>
          </a:p>
          <a:p>
            <a:pPr lvl="1"/>
            <a:r>
              <a:rPr lang="en-US" dirty="0"/>
              <a:t>One task determines if a seat is available in class</a:t>
            </a:r>
          </a:p>
          <a:p>
            <a:pPr lvl="1"/>
            <a:r>
              <a:rPr lang="en-US" dirty="0"/>
              <a:t>Combine results when each task is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Decomposition Example:</a:t>
            </a:r>
            <a:br>
              <a:rPr lang="en-US" dirty="0"/>
            </a:br>
            <a:r>
              <a:rPr lang="en-US" dirty="0"/>
              <a:t>Video Game Updates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video-game-tas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13" y="1764533"/>
            <a:ext cx="6625622" cy="45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9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1</a:t>
            </a:r>
            <a:br>
              <a:rPr lang="en-US"/>
            </a:br>
            <a:r>
              <a:rPr lang="en-US"/>
              <a:t>History of Concurrency, Java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6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Domain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Factoring a large number</a:t>
            </a:r>
          </a:p>
          <a:p>
            <a:pPr lvl="1"/>
            <a:r>
              <a:rPr lang="en-US" dirty="0"/>
              <a:t>Trial divide up to square root of number</a:t>
            </a:r>
          </a:p>
          <a:p>
            <a:pPr lvl="1"/>
            <a:r>
              <a:rPr lang="en-US" dirty="0"/>
              <a:t>Assign blocks of trial divisors to separate tasks</a:t>
            </a:r>
          </a:p>
          <a:p>
            <a:pPr lvl="1"/>
            <a:r>
              <a:rPr lang="en-US" dirty="0"/>
              <a:t>First task to divide with 0 remainder stops process</a:t>
            </a:r>
          </a:p>
          <a:p>
            <a:r>
              <a:rPr lang="en-US" dirty="0"/>
              <a:t>Finding words in a word search puzzle</a:t>
            </a:r>
          </a:p>
          <a:p>
            <a:pPr lvl="1"/>
            <a:r>
              <a:rPr lang="en-US" dirty="0"/>
              <a:t>Divide word list into subsets</a:t>
            </a:r>
          </a:p>
          <a:p>
            <a:pPr lvl="1"/>
            <a:r>
              <a:rPr lang="en-US" dirty="0"/>
              <a:t>Assign each subset to a separate task</a:t>
            </a:r>
          </a:p>
          <a:p>
            <a:pPr lvl="1"/>
            <a:r>
              <a:rPr lang="en-US" dirty="0"/>
              <a:t>Tasks search the puzzle grid, recording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Domain Decomposition Example: Matrix Multiplication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matrixDecomposi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362200"/>
            <a:ext cx="4343400" cy="212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29055"/>
            <a:ext cx="85280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Using domain decomposition to compute the matrix product A x B.</a:t>
            </a:r>
          </a:p>
          <a:p>
            <a:endParaRPr lang="en-US" sz="2400" dirty="0"/>
          </a:p>
          <a:p>
            <a:r>
              <a:rPr lang="en-US" sz="2400" dirty="0"/>
              <a:t>The top half is computed on Core 1 and the bottom half on Core 2.</a:t>
            </a:r>
          </a:p>
        </p:txBody>
      </p:sp>
    </p:spTree>
    <p:extLst>
      <p:ext uri="{BB962C8B-B14F-4D97-AF65-F5344CB8AC3E}">
        <p14:creationId xmlns:p14="http://schemas.microsoft.com/office/powerpoint/2010/main" val="1232538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Decomposition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public class Model implements Runnable {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nsolas"/>
                <a:cs typeface="Consolas"/>
              </a:rPr>
              <a:t>// This run method keeps track of where the characters are, what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nsolas"/>
                <a:cs typeface="Consolas"/>
              </a:rPr>
              <a:t>    // direction they are moving and at what speed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public void run() {…}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public class View implements Runnable {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nsolas"/>
                <a:cs typeface="Consolas"/>
              </a:rPr>
              <a:t>// This run method updates the GUI showing where each character is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  <a:latin typeface="Consolas"/>
                <a:cs typeface="Consolas"/>
              </a:rPr>
              <a:t>    // right now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    public void run() {…}</a:t>
            </a:r>
          </a:p>
          <a:p>
            <a:pPr marL="0" indent="0">
              <a:buNone/>
            </a:pPr>
            <a:r>
              <a:rPr lang="en-US" sz="16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2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Decomposition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public class Game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public static void main(String[] </a:t>
            </a:r>
            <a:r>
              <a:rPr lang="en-US" sz="1400" dirty="0" err="1">
                <a:latin typeface="Consolas"/>
                <a:cs typeface="Consolas"/>
              </a:rPr>
              <a:t>args</a:t>
            </a:r>
            <a:r>
              <a:rPr lang="en-US" sz="14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// Thread data keeps track of where the characters are, what direction they  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 // are moving and at what speed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Thread data = new Thread(new Model (…));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 // Thread </a:t>
            </a:r>
            <a:r>
              <a:rPr lang="en-US" sz="1400" dirty="0" err="1">
                <a:solidFill>
                  <a:srgbClr val="0070C0"/>
                </a:solidFill>
                <a:latin typeface="Consolas"/>
                <a:cs typeface="Consolas"/>
              </a:rPr>
              <a:t>gui</a:t>
            </a: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updates the GUI showing each character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Thread </a:t>
            </a:r>
            <a:r>
              <a:rPr lang="en-US" sz="1400" dirty="0" err="1">
                <a:latin typeface="Consolas"/>
                <a:cs typeface="Consolas"/>
              </a:rPr>
              <a:t>gui</a:t>
            </a:r>
            <a:r>
              <a:rPr lang="en-US" sz="1400" dirty="0">
                <a:latin typeface="Consolas"/>
                <a:cs typeface="Consolas"/>
              </a:rPr>
              <a:t> = new Thread(new View (…));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// Start the data thread.  It will receive information from the GUI about use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// of controls, mouse clicks, etc.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data.start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// Start the </a:t>
            </a:r>
            <a:r>
              <a:rPr lang="en-US" sz="1400" dirty="0" err="1">
                <a:solidFill>
                  <a:srgbClr val="0070C0"/>
                </a:solidFill>
                <a:latin typeface="Consolas"/>
                <a:cs typeface="Consolas"/>
              </a:rPr>
              <a:t>gui</a:t>
            </a: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thread.  It will receive information from Model class methods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// about where the characters are, what direction they are moving and at what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Consolas"/>
                <a:cs typeface="Consolas"/>
              </a:rPr>
              <a:t>   // speed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 </a:t>
            </a:r>
            <a:r>
              <a:rPr lang="en-US" sz="1400" dirty="0" err="1">
                <a:latin typeface="Consolas"/>
                <a:cs typeface="Consolas"/>
              </a:rPr>
              <a:t>gui.start</a:t>
            </a:r>
            <a:r>
              <a:rPr lang="en-US" sz="14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 …       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6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1</a:t>
            </a:r>
            <a:br>
              <a:rPr lang="en-US" dirty="0"/>
            </a:br>
            <a:r>
              <a:rPr lang="en-US" dirty="0"/>
              <a:t>Synchronization Using join() </a:t>
            </a:r>
          </a:p>
        </p:txBody>
      </p:sp>
    </p:spTree>
    <p:extLst>
      <p:ext uri="{BB962C8B-B14F-4D97-AF65-F5344CB8AC3E}">
        <p14:creationId xmlns:p14="http://schemas.microsoft.com/office/powerpoint/2010/main" val="3746846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Concurrent Programming and Synchronization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383446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Unpredictability in Thread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243" cy="5121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Thread execution may be interrupted</a:t>
            </a:r>
          </a:p>
          <a:p>
            <a:pPr lvl="1"/>
            <a:r>
              <a:rPr lang="en-US" dirty="0"/>
              <a:t>“Time slicing” of threads (and processes) prevents one thread from “hogging” the CPU</a:t>
            </a:r>
          </a:p>
          <a:p>
            <a:pPr lvl="1"/>
            <a:r>
              <a:rPr lang="en-US" dirty="0"/>
              <a:t>Higher priority activities may interrupt the thread: e.g., I/O</a:t>
            </a:r>
          </a:p>
          <a:p>
            <a:r>
              <a:rPr lang="en-US" dirty="0"/>
              <a:t>Multiple threads do not always proceed at the same rate</a:t>
            </a:r>
          </a:p>
          <a:p>
            <a:r>
              <a:rPr lang="en-US" dirty="0"/>
              <a:t>Coordination of multiple threads a challenge</a:t>
            </a:r>
          </a:p>
          <a:p>
            <a:r>
              <a:rPr lang="en-US" dirty="0"/>
              <a:t>Java provides low-level and high-level tools to deal with </a:t>
            </a:r>
            <a:r>
              <a:rPr lang="en-US" i="1" dirty="0"/>
              <a:t>synchronization of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Interleave 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public class Interleave implements Runnable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private char c;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public Interleave(char c)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  <a:r>
              <a:rPr lang="en-US" sz="1300" dirty="0" err="1">
                <a:latin typeface="Consolas"/>
                <a:cs typeface="Consolas"/>
              </a:rPr>
              <a:t>this.c</a:t>
            </a:r>
            <a:r>
              <a:rPr lang="en-US" sz="1300" dirty="0">
                <a:latin typeface="Consolas"/>
                <a:cs typeface="Consolas"/>
              </a:rPr>
              <a:t> = c;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public void run()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for (</a:t>
            </a:r>
            <a:r>
              <a:rPr lang="en-US" sz="1300" dirty="0" err="1">
                <a:latin typeface="Consolas"/>
                <a:cs typeface="Consolas"/>
              </a:rPr>
              <a:t>int</a:t>
            </a:r>
            <a:r>
              <a:rPr lang="en-US" sz="1300" dirty="0">
                <a:latin typeface="Consolas"/>
                <a:cs typeface="Consolas"/>
              </a:rPr>
              <a:t>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 = 0;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 &lt; 100;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++)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</a:t>
            </a:r>
            <a:r>
              <a:rPr lang="en-US" sz="1300" dirty="0" err="1">
                <a:latin typeface="Consolas"/>
                <a:cs typeface="Consolas"/>
              </a:rPr>
              <a:t>System.out.printf</a:t>
            </a:r>
            <a:r>
              <a:rPr lang="en-US" sz="1300" dirty="0">
                <a:latin typeface="Consolas"/>
                <a:cs typeface="Consolas"/>
              </a:rPr>
              <a:t>("%c", c);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for (</a:t>
            </a:r>
            <a:r>
              <a:rPr lang="en-US" sz="1300" dirty="0" err="1">
                <a:latin typeface="Consolas"/>
                <a:cs typeface="Consolas"/>
              </a:rPr>
              <a:t>int</a:t>
            </a:r>
            <a:r>
              <a:rPr lang="en-US" sz="1300" dirty="0">
                <a:latin typeface="Consolas"/>
                <a:cs typeface="Consolas"/>
              </a:rPr>
              <a:t> j = 0; j &lt; 1000; j++)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    </a:t>
            </a:r>
            <a:r>
              <a:rPr lang="en-US" sz="1300" dirty="0" err="1">
                <a:latin typeface="Consolas"/>
                <a:cs typeface="Consolas"/>
              </a:rPr>
              <a:t>Math.hypot</a:t>
            </a:r>
            <a:r>
              <a:rPr lang="en-US" sz="1300" dirty="0">
                <a:latin typeface="Consolas"/>
                <a:cs typeface="Consolas"/>
              </a:rPr>
              <a:t>(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, j);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  <a:r>
              <a:rPr lang="en-US" sz="1300" dirty="0" err="1">
                <a:latin typeface="Consolas"/>
                <a:cs typeface="Consolas"/>
              </a:rPr>
              <a:t>System.out.printf</a:t>
            </a:r>
            <a:r>
              <a:rPr lang="en-US" sz="1300" dirty="0">
                <a:latin typeface="Consolas"/>
                <a:cs typeface="Consolas"/>
              </a:rPr>
              <a:t>("%c", </a:t>
            </a:r>
            <a:r>
              <a:rPr lang="en-US" sz="1300" dirty="0" err="1">
                <a:latin typeface="Consolas"/>
                <a:cs typeface="Consolas"/>
              </a:rPr>
              <a:t>Character.toUpperCase</a:t>
            </a:r>
            <a:r>
              <a:rPr lang="en-US" sz="1300" dirty="0">
                <a:latin typeface="Consolas"/>
                <a:cs typeface="Consolas"/>
              </a:rPr>
              <a:t>(c));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// ... continued on next slide 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2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Interleave (2)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// ... continued from previous slide ...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public static void main(String[] </a:t>
            </a:r>
            <a:r>
              <a:rPr lang="en-US" sz="1300" dirty="0" err="1">
                <a:latin typeface="Consolas"/>
                <a:cs typeface="Consolas"/>
              </a:rPr>
              <a:t>args</a:t>
            </a:r>
            <a:r>
              <a:rPr lang="en-US" sz="13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while (true)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t1 = new Thread(new Interleave('a'));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t2 = new Thread(new Interleave('b'));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t1.start();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t2.start();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t1.join();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t2.join();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} catch (</a:t>
            </a:r>
            <a:r>
              <a:rPr lang="en-US" sz="1400" dirty="0" err="1">
                <a:latin typeface="Consolas"/>
                <a:cs typeface="Consolas"/>
              </a:rPr>
              <a:t>InterruptedException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300" dirty="0">
                <a:latin typeface="Consolas"/>
                <a:cs typeface="Consolas"/>
              </a:rPr>
              <a:t>e) { ….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  <a:r>
              <a:rPr lang="en-US" sz="1300" dirty="0" err="1">
                <a:latin typeface="Consolas"/>
                <a:cs typeface="Consolas"/>
              </a:rPr>
              <a:t>System.out.println</a:t>
            </a:r>
            <a:r>
              <a:rPr lang="en-US" sz="1300" dirty="0">
                <a:latin typeface="Consolas"/>
                <a:cs typeface="Consolas"/>
              </a:rPr>
              <a:t>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26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Join: Wait for a Thread to Finish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/>
          </a:bodyPr>
          <a:lstStyle/>
          <a:p>
            <a:r>
              <a:rPr lang="en-US" dirty="0"/>
              <a:t>A simple kind of synchronization</a:t>
            </a:r>
          </a:p>
          <a:p>
            <a:r>
              <a:rPr lang="en-US" dirty="0"/>
              <a:t>For Thread t:</a:t>
            </a:r>
          </a:p>
          <a:p>
            <a:pPr marL="800100" lvl="2" indent="0">
              <a:buNone/>
            </a:pPr>
            <a:r>
              <a:rPr lang="en-US" sz="3200" dirty="0" err="1">
                <a:latin typeface="Consolas"/>
                <a:cs typeface="Consolas"/>
              </a:rPr>
              <a:t>t.join</a:t>
            </a:r>
            <a:r>
              <a:rPr lang="en-US" sz="3200" dirty="0">
                <a:latin typeface="Consolas"/>
                <a:cs typeface="Consolas"/>
              </a:rPr>
              <a:t>();</a:t>
            </a:r>
          </a:p>
          <a:p>
            <a:r>
              <a:rPr lang="en-US" dirty="0"/>
              <a:t>Blocks the “current thread”—the one that called </a:t>
            </a:r>
            <a:r>
              <a:rPr lang="en-US" dirty="0" err="1"/>
              <a:t>t.join</a:t>
            </a:r>
            <a:r>
              <a:rPr lang="en-US" dirty="0"/>
              <a:t>()—until Thread t completes (returns from run())</a:t>
            </a:r>
          </a:p>
          <a:p>
            <a:r>
              <a:rPr lang="en-US" dirty="0"/>
              <a:t>join() may throw an </a:t>
            </a:r>
            <a:r>
              <a:rPr lang="en-US" dirty="0" err="1"/>
              <a:t>InterruptedException</a:t>
            </a:r>
            <a:r>
              <a:rPr lang="en-US" dirty="0"/>
              <a:t>, so generally is in try-catch clause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5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17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Concurrent Programming and Synchronization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</p:spTree>
    <p:extLst>
      <p:ext uri="{BB962C8B-B14F-4D97-AF65-F5344CB8AC3E}">
        <p14:creationId xmlns:p14="http://schemas.microsoft.com/office/powerpoint/2010/main" val="3863267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using Try-Catch Clause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dirty="0">
                <a:latin typeface="Consolas"/>
                <a:cs typeface="Consolas"/>
              </a:rPr>
              <a:t>try {</a:t>
            </a:r>
          </a:p>
          <a:p>
            <a:pPr marL="400050" lvl="1" indent="0">
              <a:buNone/>
            </a:pPr>
            <a:r>
              <a:rPr lang="en-US" sz="3200" dirty="0">
                <a:latin typeface="Consolas"/>
                <a:cs typeface="Consolas"/>
              </a:rPr>
              <a:t>    </a:t>
            </a:r>
            <a:r>
              <a:rPr lang="en-US" sz="3200" dirty="0" err="1">
                <a:latin typeface="Consolas"/>
                <a:cs typeface="Consolas"/>
              </a:rPr>
              <a:t>t.join</a:t>
            </a:r>
            <a:r>
              <a:rPr lang="en-US" sz="3200" dirty="0">
                <a:latin typeface="Consolas"/>
                <a:cs typeface="Consolas"/>
              </a:rPr>
              <a:t>();</a:t>
            </a:r>
          </a:p>
          <a:p>
            <a:pPr marL="400050" lvl="1" indent="0">
              <a:buNone/>
            </a:pPr>
            <a:r>
              <a:rPr lang="en-US" sz="3200" dirty="0">
                <a:latin typeface="Consolas"/>
                <a:cs typeface="Consolas"/>
              </a:rPr>
              <a:t>} catch (</a:t>
            </a:r>
            <a:r>
              <a:rPr lang="en-US" sz="3200" dirty="0" err="1">
                <a:latin typeface="Consolas"/>
                <a:cs typeface="Consolas"/>
              </a:rPr>
              <a:t>InterruptedException</a:t>
            </a:r>
            <a:r>
              <a:rPr lang="en-US" sz="3200" dirty="0">
                <a:latin typeface="Consolas"/>
                <a:cs typeface="Consolas"/>
              </a:rPr>
              <a:t> e) {</a:t>
            </a:r>
          </a:p>
          <a:p>
            <a:pPr marL="400050" lvl="1" indent="0">
              <a:buNone/>
            </a:pPr>
            <a:r>
              <a:rPr lang="en-US" sz="3200" dirty="0">
                <a:latin typeface="Consolas"/>
                <a:cs typeface="Consolas"/>
              </a:rPr>
              <a:t>    </a:t>
            </a:r>
            <a:r>
              <a:rPr lang="en-US" sz="3200" dirty="0" err="1">
                <a:latin typeface="Consolas"/>
                <a:cs typeface="Consolas"/>
              </a:rPr>
              <a:t>e.printStackTrace</a:t>
            </a:r>
            <a:r>
              <a:rPr lang="en-US" sz="3200" dirty="0">
                <a:latin typeface="Consolas"/>
                <a:cs typeface="Consolas"/>
              </a:rPr>
              <a:t>(); // example</a:t>
            </a:r>
          </a:p>
          <a:p>
            <a:pPr marL="400050" lvl="1" indent="0">
              <a:buNone/>
            </a:pPr>
            <a:r>
              <a:rPr lang="en-US" sz="3200" dirty="0">
                <a:latin typeface="Consolas"/>
                <a:cs typeface="Consolas"/>
              </a:rPr>
              <a:t>};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a Student using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public class </a:t>
            </a:r>
            <a:r>
              <a:rPr lang="en-US" sz="1800" dirty="0" err="1">
                <a:latin typeface="Consolas"/>
                <a:cs typeface="Consolas"/>
              </a:rPr>
              <a:t>FindStudent</a:t>
            </a:r>
            <a:r>
              <a:rPr lang="en-US" sz="1800" dirty="0">
                <a:latin typeface="Consolas"/>
                <a:cs typeface="Consolas"/>
              </a:rPr>
              <a:t> implements Runnable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private static Student </a:t>
            </a:r>
            <a:r>
              <a:rPr lang="en-US" sz="1800" dirty="0" err="1">
                <a:latin typeface="Consolas"/>
                <a:cs typeface="Consolas"/>
              </a:rPr>
              <a:t>stu</a:t>
            </a:r>
            <a:r>
              <a:rPr lang="en-US" sz="1800" dirty="0">
                <a:latin typeface="Consolas"/>
                <a:cs typeface="Consolas"/>
              </a:rPr>
              <a:t> = null; // </a:t>
            </a:r>
            <a:r>
              <a:rPr lang="en-US" sz="1800" dirty="0" err="1">
                <a:latin typeface="Consolas"/>
                <a:cs typeface="Consolas"/>
              </a:rPr>
              <a:t>stu</a:t>
            </a:r>
            <a:r>
              <a:rPr lang="en-US" sz="1800" dirty="0">
                <a:latin typeface="Consolas"/>
                <a:cs typeface="Consolas"/>
              </a:rPr>
              <a:t> will be returned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private static </a:t>
            </a:r>
            <a:r>
              <a:rPr lang="en-US" sz="1800" dirty="0" err="1">
                <a:latin typeface="Consolas"/>
                <a:cs typeface="Consolas"/>
              </a:rPr>
              <a:t>boolean</a:t>
            </a:r>
            <a:r>
              <a:rPr lang="en-US" sz="1800" dirty="0">
                <a:latin typeface="Consolas"/>
                <a:cs typeface="Consolas"/>
              </a:rPr>
              <a:t> found = false; // haven’t found </a:t>
            </a:r>
            <a:r>
              <a:rPr lang="en-US" sz="1800" dirty="0" err="1">
                <a:latin typeface="Consolas"/>
                <a:cs typeface="Consolas"/>
              </a:rPr>
              <a:t>stu</a:t>
            </a:r>
            <a:r>
              <a:rPr lang="en-US" sz="1800" dirty="0">
                <a:latin typeface="Consolas"/>
                <a:cs typeface="Consolas"/>
              </a:rPr>
              <a:t> yet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private static 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student; // who we are looking for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private Fileserver </a:t>
            </a:r>
            <a:r>
              <a:rPr lang="en-US" sz="1800" dirty="0" err="1">
                <a:latin typeface="Consolas"/>
                <a:cs typeface="Consolas"/>
              </a:rPr>
              <a:t>fileserver</a:t>
            </a:r>
            <a:r>
              <a:rPr lang="en-US" sz="1800" dirty="0">
                <a:latin typeface="Consolas"/>
                <a:cs typeface="Consolas"/>
              </a:rPr>
              <a:t>; // where to look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private Student maybe = null; // maybe this is the one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</a:t>
            </a:r>
            <a:r>
              <a:rPr lang="en-US" sz="1800" dirty="0" err="1">
                <a:latin typeface="Consolas"/>
                <a:cs typeface="Consolas"/>
              </a:rPr>
              <a:t>FindStudent</a:t>
            </a:r>
            <a:r>
              <a:rPr lang="en-US" sz="1800" dirty="0">
                <a:latin typeface="Consolas"/>
                <a:cs typeface="Consolas"/>
              </a:rPr>
              <a:t> (Fileserver f) {fileserver=f;};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Student search (</a:t>
            </a:r>
            <a:r>
              <a:rPr lang="en-US" sz="1800" dirty="0" err="1">
                <a:latin typeface="Consolas"/>
                <a:cs typeface="Consolas"/>
              </a:rPr>
              <a:t>int</a:t>
            </a:r>
            <a:r>
              <a:rPr lang="en-US" sz="1800" dirty="0">
                <a:latin typeface="Consolas"/>
                <a:cs typeface="Consolas"/>
              </a:rPr>
              <a:t> student) throws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     </a:t>
            </a:r>
            <a:r>
              <a:rPr lang="en-US" sz="1800" dirty="0" err="1">
                <a:latin typeface="Consolas"/>
                <a:cs typeface="Consolas"/>
              </a:rPr>
              <a:t>StudentNotFoundException</a:t>
            </a:r>
            <a:r>
              <a:rPr lang="en-US" sz="1800" dirty="0">
                <a:latin typeface="Consolas"/>
                <a:cs typeface="Consolas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  <a:r>
              <a:rPr lang="en-US" sz="1800" dirty="0" err="1">
                <a:latin typeface="Consolas"/>
                <a:cs typeface="Consolas"/>
              </a:rPr>
              <a:t>this.student</a:t>
            </a:r>
            <a:r>
              <a:rPr lang="en-US" sz="1800" dirty="0">
                <a:latin typeface="Consolas"/>
                <a:cs typeface="Consolas"/>
              </a:rPr>
              <a:t> = student;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Thread t1 = new Thread (new </a:t>
            </a:r>
            <a:r>
              <a:rPr lang="en-US" sz="1800" dirty="0" err="1">
                <a:latin typeface="Consolas"/>
                <a:cs typeface="Consolas"/>
              </a:rPr>
              <a:t>FindStudent</a:t>
            </a:r>
            <a:r>
              <a:rPr lang="en-US" sz="1800" dirty="0">
                <a:latin typeface="Consolas"/>
                <a:cs typeface="Consolas"/>
              </a:rPr>
              <a:t> (fileserver1));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Thread t2 = new Thread (new </a:t>
            </a:r>
            <a:r>
              <a:rPr lang="en-US" sz="1800" dirty="0" err="1">
                <a:latin typeface="Consolas"/>
                <a:cs typeface="Consolas"/>
              </a:rPr>
              <a:t>FindStudent</a:t>
            </a:r>
            <a:r>
              <a:rPr lang="en-US" sz="1800" dirty="0">
                <a:latin typeface="Consolas"/>
                <a:cs typeface="Consolas"/>
              </a:rPr>
              <a:t> (fileserver2));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Thread t3 = new Thread (new </a:t>
            </a:r>
            <a:r>
              <a:rPr lang="en-US" sz="1800" dirty="0" err="1">
                <a:latin typeface="Consolas"/>
                <a:cs typeface="Consolas"/>
              </a:rPr>
              <a:t>FindStudent</a:t>
            </a:r>
            <a:r>
              <a:rPr lang="en-US" sz="1800" dirty="0">
                <a:latin typeface="Consolas"/>
                <a:cs typeface="Consolas"/>
              </a:rPr>
              <a:t> (fileserver3));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1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3" y="274638"/>
            <a:ext cx="7775463" cy="5982818"/>
          </a:xfrm>
        </p:spPr>
      </p:pic>
    </p:spTree>
    <p:extLst>
      <p:ext uri="{BB962C8B-B14F-4D97-AF65-F5344CB8AC3E}">
        <p14:creationId xmlns:p14="http://schemas.microsoft.com/office/powerpoint/2010/main" val="7648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a Student using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t1.start();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t2.start();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t3.start();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t1.join();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t2.join();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t3.join();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} catch (</a:t>
            </a:r>
            <a:r>
              <a:rPr lang="en-US" sz="1800" dirty="0" err="1">
                <a:latin typeface="Consolas"/>
                <a:cs typeface="Consolas"/>
              </a:rPr>
              <a:t>InterruptedException</a:t>
            </a:r>
            <a:r>
              <a:rPr lang="en-US" sz="1800" dirty="0">
                <a:latin typeface="Consolas"/>
                <a:cs typeface="Consolas"/>
              </a:rPr>
              <a:t> e) { …. }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if (found)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return </a:t>
            </a:r>
            <a:r>
              <a:rPr lang="en-US" sz="1800" dirty="0" err="1">
                <a:latin typeface="Consolas"/>
                <a:cs typeface="Consolas"/>
              </a:rPr>
              <a:t>stu</a:t>
            </a:r>
            <a:r>
              <a:rPr lang="en-US" sz="1800" dirty="0">
                <a:latin typeface="Consolas"/>
                <a:cs typeface="Consolas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else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throw new </a:t>
            </a:r>
            <a:r>
              <a:rPr lang="en-US" sz="1800" dirty="0" err="1">
                <a:latin typeface="Consolas"/>
                <a:cs typeface="Consolas"/>
              </a:rPr>
              <a:t>StudentNotFoundException</a:t>
            </a:r>
            <a:r>
              <a:rPr lang="en-US" sz="1800" dirty="0">
                <a:latin typeface="Consolas"/>
                <a:cs typeface="Consolas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(</a:t>
            </a:r>
            <a:r>
              <a:rPr lang="en-US" sz="1800" dirty="0" err="1">
                <a:latin typeface="Consolas"/>
                <a:cs typeface="Consolas"/>
              </a:rPr>
              <a:t>Integer.toString</a:t>
            </a:r>
            <a:r>
              <a:rPr lang="en-US" sz="1800" dirty="0">
                <a:latin typeface="Consolas"/>
                <a:cs typeface="Consolas"/>
              </a:rPr>
              <a:t>(student));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4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for a Student using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public void run()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while (more to read on fileserver)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if (found) return;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// read the next </a:t>
            </a:r>
            <a:r>
              <a:rPr lang="en-US" sz="1800">
                <a:latin typeface="Consolas"/>
                <a:cs typeface="Consolas"/>
              </a:rPr>
              <a:t>Student object, </a:t>
            </a:r>
            <a:r>
              <a:rPr lang="en-US" sz="1800" dirty="0">
                <a:latin typeface="Consolas"/>
                <a:cs typeface="Consolas"/>
              </a:rPr>
              <a:t>maybe points to it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…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if (</a:t>
            </a:r>
            <a:r>
              <a:rPr lang="en-US" sz="1800" dirty="0" err="1">
                <a:latin typeface="Consolas"/>
                <a:cs typeface="Consolas"/>
              </a:rPr>
              <a:t>maybe.getID</a:t>
            </a:r>
            <a:r>
              <a:rPr lang="en-US" sz="1800" dirty="0">
                <a:latin typeface="Consolas"/>
                <a:cs typeface="Consolas"/>
              </a:rPr>
              <a:t>() == student)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    </a:t>
            </a:r>
            <a:r>
              <a:rPr lang="en-US" sz="1800" dirty="0" err="1">
                <a:latin typeface="Consolas"/>
                <a:cs typeface="Consolas"/>
              </a:rPr>
              <a:t>stu</a:t>
            </a:r>
            <a:r>
              <a:rPr lang="en-US" sz="1800" dirty="0">
                <a:latin typeface="Consolas"/>
                <a:cs typeface="Consolas"/>
              </a:rPr>
              <a:t> = maybe;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    found = true;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}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1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708" y="1497379"/>
            <a:ext cx="7614138" cy="3250467"/>
          </a:xfrm>
        </p:spPr>
        <p:txBody>
          <a:bodyPr>
            <a:normAutofit/>
          </a:bodyPr>
          <a:lstStyle/>
          <a:p>
            <a:r>
              <a:rPr lang="en-US" dirty="0"/>
              <a:t>Video 2</a:t>
            </a:r>
            <a:br>
              <a:rPr lang="en-US" dirty="0"/>
            </a:br>
            <a:r>
              <a:rPr lang="en-US" dirty="0"/>
              <a:t>Race Conditions </a:t>
            </a:r>
          </a:p>
        </p:txBody>
      </p:sp>
    </p:spTree>
    <p:extLst>
      <p:ext uri="{BB962C8B-B14F-4D97-AF65-F5344CB8AC3E}">
        <p14:creationId xmlns:p14="http://schemas.microsoft.com/office/powerpoint/2010/main" val="2232871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02531"/>
            <a:ext cx="8210665" cy="32100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58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Synchronization Problem: Race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threads “race” through execution, their instructions are interleaved at the nanosecond level</a:t>
            </a:r>
          </a:p>
          <a:p>
            <a:pPr lvl="1"/>
            <a:r>
              <a:rPr lang="en-US" dirty="0"/>
              <a:t>Byte codes within a thread always executed in relative order, as expected</a:t>
            </a:r>
          </a:p>
          <a:p>
            <a:pPr lvl="1"/>
            <a:r>
              <a:rPr lang="en-US" dirty="0"/>
              <a:t>Byte codes between threads not executed in predictable absolute order</a:t>
            </a:r>
          </a:p>
          <a:p>
            <a:r>
              <a:rPr lang="en-US" dirty="0"/>
              <a:t>Causes problems when accessing and updating shared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RaceCondition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316"/>
            <a:ext cx="8229600" cy="4833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public class </a:t>
            </a:r>
            <a:r>
              <a:rPr lang="en-US" sz="1300" dirty="0" err="1">
                <a:latin typeface="Consolas"/>
                <a:cs typeface="Consolas"/>
              </a:rPr>
              <a:t>RaceCondition</a:t>
            </a:r>
            <a:r>
              <a:rPr lang="en-US" sz="1300" dirty="0">
                <a:latin typeface="Consolas"/>
                <a:cs typeface="Consolas"/>
              </a:rPr>
              <a:t> implements Runnable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private static </a:t>
            </a:r>
            <a:r>
              <a:rPr lang="en-US" sz="1300" dirty="0" err="1">
                <a:latin typeface="Consolas"/>
                <a:cs typeface="Consolas"/>
              </a:rPr>
              <a:t>int</a:t>
            </a:r>
            <a:r>
              <a:rPr lang="en-US" sz="1300" dirty="0">
                <a:latin typeface="Consolas"/>
                <a:cs typeface="Consolas"/>
              </a:rPr>
              <a:t> counter;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public static void main(String[] </a:t>
            </a:r>
            <a:r>
              <a:rPr lang="en-US" sz="1300" dirty="0" err="1">
                <a:latin typeface="Consolas"/>
                <a:cs typeface="Consolas"/>
              </a:rPr>
              <a:t>args</a:t>
            </a:r>
            <a:r>
              <a:rPr lang="en-US" sz="13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counter = 0;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t1 = new Thread(new </a:t>
            </a:r>
            <a:r>
              <a:rPr lang="en-US" sz="1300" dirty="0" err="1">
                <a:latin typeface="Consolas"/>
                <a:cs typeface="Consolas"/>
              </a:rPr>
              <a:t>RaceCondition</a:t>
            </a:r>
            <a:r>
              <a:rPr lang="en-US" sz="1300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t2 = new Thread(new </a:t>
            </a:r>
            <a:r>
              <a:rPr lang="en-US" sz="1300" dirty="0" err="1">
                <a:latin typeface="Consolas"/>
                <a:cs typeface="Consolas"/>
              </a:rPr>
              <a:t>RaceCondition</a:t>
            </a:r>
            <a:r>
              <a:rPr lang="en-US" sz="1300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t1.start();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t2.start();</a:t>
            </a:r>
          </a:p>
          <a:p>
            <a:pPr marL="0" indent="0">
              <a:buNone/>
            </a:pPr>
            <a:endParaRPr lang="en-US" sz="13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t1.join();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t2.join();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} catch (</a:t>
            </a:r>
            <a:r>
              <a:rPr lang="en-US" sz="1300" dirty="0" err="1">
                <a:latin typeface="Consolas"/>
                <a:cs typeface="Consolas"/>
              </a:rPr>
              <a:t>InterruptedException</a:t>
            </a:r>
            <a:r>
              <a:rPr lang="en-US" sz="1300" dirty="0">
                <a:latin typeface="Consolas"/>
                <a:cs typeface="Consolas"/>
              </a:rPr>
              <a:t> e) { </a:t>
            </a:r>
            <a:r>
              <a:rPr lang="en-US" sz="1300" dirty="0" err="1">
                <a:latin typeface="Consolas"/>
                <a:cs typeface="Consolas"/>
              </a:rPr>
              <a:t>e.printStackTrace</a:t>
            </a:r>
            <a:r>
              <a:rPr lang="en-US" sz="1300" dirty="0">
                <a:latin typeface="Consolas"/>
                <a:cs typeface="Consolas"/>
              </a:rPr>
              <a:t>();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  <a:r>
              <a:rPr lang="en-US" sz="1300" dirty="0" err="1">
                <a:latin typeface="Consolas"/>
                <a:cs typeface="Consolas"/>
              </a:rPr>
              <a:t>System.out.printf</a:t>
            </a:r>
            <a:r>
              <a:rPr lang="en-US" sz="1300" dirty="0">
                <a:latin typeface="Consolas"/>
                <a:cs typeface="Consolas"/>
              </a:rPr>
              <a:t>("counter = %d\n", counter);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// ... run() method on next slide ...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61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RaceCondition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public void run()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for (</a:t>
            </a:r>
            <a:r>
              <a:rPr lang="en-US" sz="1300" dirty="0" err="1">
                <a:latin typeface="Consolas"/>
                <a:cs typeface="Consolas"/>
              </a:rPr>
              <a:t>int</a:t>
            </a:r>
            <a:r>
              <a:rPr lang="en-US" sz="1300" dirty="0">
                <a:latin typeface="Consolas"/>
                <a:cs typeface="Consolas"/>
              </a:rPr>
              <a:t>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 = 0;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 &lt; 10000; </a:t>
            </a:r>
            <a:r>
              <a:rPr lang="en-US" sz="1300" dirty="0" err="1">
                <a:latin typeface="Consolas"/>
                <a:cs typeface="Consolas"/>
              </a:rPr>
              <a:t>i</a:t>
            </a:r>
            <a:r>
              <a:rPr lang="en-US" sz="1300" dirty="0">
                <a:latin typeface="Consolas"/>
                <a:cs typeface="Consolas"/>
              </a:rPr>
              <a:t>++)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counter++;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}</a:t>
            </a:r>
            <a:endParaRPr lang="en-US" sz="9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8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early days -- one program ran at a time</a:t>
            </a:r>
          </a:p>
          <a:p>
            <a:r>
              <a:rPr lang="en-US" dirty="0"/>
              <a:t>Along came windowed operating systems </a:t>
            </a:r>
          </a:p>
          <a:p>
            <a:r>
              <a:rPr lang="en-US" dirty="0"/>
              <a:t>Giving illusion of multiple programs running at a time</a:t>
            </a:r>
          </a:p>
          <a:p>
            <a:r>
              <a:rPr lang="en-US" dirty="0"/>
              <a:t>Email tool, web browser, text editor</a:t>
            </a:r>
          </a:p>
          <a:p>
            <a:r>
              <a:rPr lang="en-US" dirty="0"/>
              <a:t>1 second = 1000 milliseconds</a:t>
            </a:r>
          </a:p>
          <a:p>
            <a:r>
              <a:rPr lang="en-US" dirty="0"/>
              <a:t>Time slicing -- running each program a few hundred milliseconds</a:t>
            </a:r>
          </a:p>
          <a:p>
            <a:r>
              <a:rPr lang="en-US" dirty="0"/>
              <a:t>Humans are so slow that it appeared that all programs were running simultaneously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Threads Updating a Counter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6243" cy="5121275"/>
          </a:xfrm>
        </p:spPr>
        <p:txBody>
          <a:bodyPr/>
          <a:lstStyle/>
          <a:p>
            <a:r>
              <a:rPr lang="en-US" dirty="0"/>
              <a:t>Thread 1</a:t>
            </a:r>
          </a:p>
          <a:p>
            <a:pPr marL="457200" lvl="1" indent="0">
              <a:buNone/>
            </a:pP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t1 = counter;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t1 = t1 + 1;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counter = t1;</a:t>
            </a:r>
          </a:p>
          <a:p>
            <a:r>
              <a:rPr lang="en-US" dirty="0"/>
              <a:t>Thread 2</a:t>
            </a:r>
          </a:p>
          <a:p>
            <a:pPr marL="457200" lvl="1" indent="0">
              <a:buNone/>
            </a:pP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t2 = counter;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t2 = t2 + 1;</a:t>
            </a:r>
          </a:p>
          <a:p>
            <a:pPr marL="457200" lvl="1" indent="0">
              <a:buNone/>
            </a:pPr>
            <a:r>
              <a:rPr lang="en-US" dirty="0">
                <a:latin typeface="Consolas"/>
                <a:cs typeface="Consolas"/>
              </a:rPr>
              <a:t>counter = t2;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7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9" y="917480"/>
            <a:ext cx="8041742" cy="26161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3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" y="846138"/>
            <a:ext cx="7870200" cy="30284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31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Synchronize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8720" cy="5121275"/>
          </a:xfrm>
        </p:spPr>
        <p:txBody>
          <a:bodyPr>
            <a:normAutofit/>
          </a:bodyPr>
          <a:lstStyle/>
          <a:p>
            <a:r>
              <a:rPr lang="en-US" dirty="0"/>
              <a:t>Java keyword “synchronized”</a:t>
            </a:r>
          </a:p>
          <a:p>
            <a:r>
              <a:rPr lang="en-US" dirty="0"/>
              <a:t>Allows two or more threads to use a common object to avoid race conditions</a:t>
            </a:r>
          </a:p>
          <a:p>
            <a:r>
              <a:rPr lang="en-US" dirty="0"/>
              <a:t>Syntax:</a:t>
            </a:r>
          </a:p>
          <a:p>
            <a:pPr marL="800100" lvl="2" indent="0">
              <a:buNone/>
            </a:pPr>
            <a:r>
              <a:rPr lang="en-US" dirty="0">
                <a:latin typeface="Consolas"/>
                <a:cs typeface="Consolas"/>
              </a:rPr>
              <a:t>synchronized (object) {</a:t>
            </a:r>
          </a:p>
          <a:p>
            <a:pPr marL="800100" lvl="2" indent="0">
              <a:buNone/>
            </a:pPr>
            <a:r>
              <a:rPr lang="en-US" dirty="0">
                <a:latin typeface="Consolas"/>
                <a:cs typeface="Consolas"/>
              </a:rPr>
              <a:t>    statements;  // modify shared data here</a:t>
            </a:r>
          </a:p>
          <a:p>
            <a:pPr marL="800100" lvl="2" indent="0">
              <a:buNone/>
            </a:pPr>
            <a:r>
              <a:rPr lang="en-US" dirty="0">
                <a:latin typeface="Consolas"/>
                <a:cs typeface="Consolas"/>
              </a:rPr>
              <a:t>}</a:t>
            </a:r>
          </a:p>
          <a:p>
            <a:r>
              <a:rPr lang="en-US" dirty="0"/>
              <a:t>Among all threads synchronizing using the same object, only one thread can be “inside” the block of statements at a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52805" y="5785877"/>
            <a:ext cx="2550429" cy="289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4942" y="1916026"/>
            <a:ext cx="4584628" cy="2896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NoRaceCondition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public class </a:t>
            </a:r>
            <a:r>
              <a:rPr lang="en-US" sz="1300" dirty="0" err="1">
                <a:latin typeface="Consolas"/>
                <a:cs typeface="Consolas"/>
              </a:rPr>
              <a:t>NoRaceCondition</a:t>
            </a:r>
            <a:r>
              <a:rPr lang="en-US" sz="1300" dirty="0">
                <a:latin typeface="Consolas"/>
                <a:cs typeface="Consolas"/>
              </a:rPr>
              <a:t> implements Runnable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private static </a:t>
            </a:r>
            <a:r>
              <a:rPr lang="en-US" sz="1300" dirty="0" err="1">
                <a:latin typeface="Consolas"/>
                <a:cs typeface="Consolas"/>
              </a:rPr>
              <a:t>int</a:t>
            </a:r>
            <a:r>
              <a:rPr lang="en-US" sz="1300" dirty="0">
                <a:latin typeface="Consolas"/>
                <a:cs typeface="Consolas"/>
              </a:rPr>
              <a:t> counter = 0;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private static Object </a:t>
            </a:r>
            <a:r>
              <a:rPr lang="en-US" sz="1300" dirty="0" err="1">
                <a:latin typeface="Consolas"/>
                <a:cs typeface="Consolas"/>
              </a:rPr>
              <a:t>gateKeeper</a:t>
            </a:r>
            <a:r>
              <a:rPr lang="en-US" sz="1300" dirty="0">
                <a:latin typeface="Consolas"/>
                <a:cs typeface="Consolas"/>
              </a:rPr>
              <a:t> = new Object();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public static void main(String[] </a:t>
            </a:r>
            <a:r>
              <a:rPr lang="en-US" sz="1300" dirty="0" err="1">
                <a:latin typeface="Consolas"/>
                <a:cs typeface="Consolas"/>
              </a:rPr>
              <a:t>args</a:t>
            </a:r>
            <a:r>
              <a:rPr lang="en-US" sz="1300" dirty="0">
                <a:latin typeface="Consolas"/>
                <a:cs typeface="Consolas"/>
              </a:rPr>
              <a:t>)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t1 = new Thread(new </a:t>
            </a:r>
            <a:r>
              <a:rPr lang="en-US" sz="1300" dirty="0" err="1">
                <a:latin typeface="Consolas"/>
                <a:cs typeface="Consolas"/>
              </a:rPr>
              <a:t>NoRaceCondition</a:t>
            </a:r>
            <a:r>
              <a:rPr lang="en-US" sz="1300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Thread t2 = new Thread(new </a:t>
            </a:r>
            <a:r>
              <a:rPr lang="en-US" sz="1300" dirty="0" err="1">
                <a:latin typeface="Consolas"/>
                <a:cs typeface="Consolas"/>
              </a:rPr>
              <a:t>NoRaceCondition</a:t>
            </a:r>
            <a:r>
              <a:rPr lang="en-US" sz="1300" dirty="0">
                <a:latin typeface="Consolas"/>
                <a:cs typeface="Consolas"/>
              </a:rPr>
              <a:t>());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t1.start();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t2.start();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t1.join();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    t2.join();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} catch (</a:t>
            </a:r>
            <a:r>
              <a:rPr lang="en-US" sz="1300" dirty="0" err="1">
                <a:latin typeface="Consolas"/>
                <a:cs typeface="Consolas"/>
              </a:rPr>
              <a:t>InterruptedException</a:t>
            </a:r>
            <a:r>
              <a:rPr lang="en-US" sz="1300" dirty="0">
                <a:latin typeface="Consolas"/>
                <a:cs typeface="Consolas"/>
              </a:rPr>
              <a:t> e) { </a:t>
            </a:r>
            <a:r>
              <a:rPr lang="en-US" sz="1300" dirty="0" err="1">
                <a:latin typeface="Consolas"/>
                <a:cs typeface="Consolas"/>
              </a:rPr>
              <a:t>e.printStackTrace</a:t>
            </a:r>
            <a:r>
              <a:rPr lang="en-US" sz="1300" dirty="0">
                <a:latin typeface="Consolas"/>
                <a:cs typeface="Consolas"/>
              </a:rPr>
              <a:t>();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    </a:t>
            </a:r>
            <a:r>
              <a:rPr lang="en-US" sz="1300" dirty="0" err="1">
                <a:latin typeface="Consolas"/>
                <a:cs typeface="Consolas"/>
              </a:rPr>
              <a:t>System.out.printf</a:t>
            </a:r>
            <a:r>
              <a:rPr lang="en-US" sz="1300" dirty="0">
                <a:latin typeface="Consolas"/>
                <a:cs typeface="Consolas"/>
              </a:rPr>
              <a:t>("counter = %d\n", counter);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public void run()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for (</a:t>
            </a:r>
            <a:r>
              <a:rPr lang="en-US" sz="1400" dirty="0" err="1">
                <a:latin typeface="Consolas"/>
                <a:cs typeface="Consolas"/>
              </a:rPr>
              <a:t>int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 = 0;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 &lt; 10000; </a:t>
            </a:r>
            <a:r>
              <a:rPr lang="en-US" sz="1400" dirty="0" err="1">
                <a:latin typeface="Consolas"/>
                <a:cs typeface="Consolas"/>
              </a:rPr>
              <a:t>i</a:t>
            </a:r>
            <a:r>
              <a:rPr lang="en-US" sz="1400" dirty="0">
                <a:latin typeface="Consolas"/>
                <a:cs typeface="Consolas"/>
              </a:rPr>
              <a:t>++) {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    synchronized (</a:t>
            </a:r>
            <a:r>
              <a:rPr lang="en-US" sz="1400" dirty="0" err="1">
                <a:latin typeface="Consolas"/>
                <a:cs typeface="Consolas"/>
              </a:rPr>
              <a:t>gateKeeper</a:t>
            </a:r>
            <a:r>
              <a:rPr lang="en-US" sz="1400" dirty="0">
                <a:latin typeface="Consolas"/>
                <a:cs typeface="Consolas"/>
              </a:rPr>
              <a:t>) { counter++; }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    }</a:t>
            </a:r>
          </a:p>
          <a:p>
            <a:pPr marL="0" indent="0">
              <a:buNone/>
            </a:pPr>
            <a:r>
              <a:rPr lang="en-US" sz="1400" dirty="0">
                <a:latin typeface="Consolas"/>
                <a:cs typeface="Consolas"/>
              </a:rPr>
              <a:t>    }</a:t>
            </a:r>
          </a:p>
          <a:p>
            <a:pPr marL="0" indent="0">
              <a:buNone/>
            </a:pPr>
            <a:r>
              <a:rPr lang="en-US" sz="1300" dirty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endParaRPr lang="en-US" sz="13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996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2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Two paradigms for supporting concurrent or parallel processing</a:t>
            </a:r>
          </a:p>
          <a:p>
            <a:r>
              <a:rPr lang="en-US" dirty="0"/>
              <a:t>Message Passing: processes</a:t>
            </a:r>
          </a:p>
          <a:p>
            <a:pPr lvl="1"/>
            <a:r>
              <a:rPr lang="en-US" dirty="0"/>
              <a:t>Messages sent between separate processes</a:t>
            </a:r>
          </a:p>
          <a:p>
            <a:pPr lvl="1"/>
            <a:r>
              <a:rPr lang="en-US" dirty="0"/>
              <a:t>Generally, one process per program</a:t>
            </a:r>
          </a:p>
          <a:p>
            <a:pPr lvl="1"/>
            <a:r>
              <a:rPr lang="en-US" dirty="0"/>
              <a:t>May run on different physical computers</a:t>
            </a:r>
          </a:p>
          <a:p>
            <a:r>
              <a:rPr lang="en-US" dirty="0"/>
              <a:t>Shared Memory: threads</a:t>
            </a:r>
          </a:p>
          <a:p>
            <a:pPr lvl="1"/>
            <a:r>
              <a:rPr lang="en-US" dirty="0"/>
              <a:t>Single program</a:t>
            </a:r>
          </a:p>
          <a:p>
            <a:pPr lvl="1"/>
            <a:r>
              <a:rPr lang="en-US" dirty="0"/>
              <a:t>All threads share the same memory space</a:t>
            </a:r>
          </a:p>
          <a:p>
            <a:pPr lvl="1"/>
            <a:r>
              <a:rPr lang="en-US" dirty="0"/>
              <a:t>This approach is what we are using in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4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3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Java thread goes through several states in its lifetime:</a:t>
            </a:r>
          </a:p>
          <a:p>
            <a:pPr lvl="1"/>
            <a:r>
              <a:rPr lang="en-US" dirty="0"/>
              <a:t>New thread: created but not yet started</a:t>
            </a:r>
          </a:p>
          <a:p>
            <a:pPr lvl="1"/>
            <a:r>
              <a:rPr lang="en-US" dirty="0"/>
              <a:t>Runnable: started and available to be run</a:t>
            </a:r>
          </a:p>
          <a:p>
            <a:pPr lvl="1"/>
            <a:r>
              <a:rPr lang="en-US" dirty="0"/>
              <a:t>Not Runnable: sleeping, waiting for </a:t>
            </a:r>
            <a:r>
              <a:rPr lang="en-US" dirty="0" err="1"/>
              <a:t>i</a:t>
            </a:r>
            <a:r>
              <a:rPr lang="en-US" dirty="0"/>
              <a:t>/o, etc.</a:t>
            </a:r>
          </a:p>
          <a:p>
            <a:pPr lvl="1"/>
            <a:r>
              <a:rPr lang="en-US" dirty="0"/>
              <a:t>Terminated: returned from the run() method</a:t>
            </a:r>
          </a:p>
          <a:p>
            <a:r>
              <a:rPr lang="en-US" dirty="0" err="1"/>
              <a:t>t.sleep</a:t>
            </a:r>
            <a:r>
              <a:rPr lang="en-US" dirty="0"/>
              <a:t>(n) puts the current thread to sleep for n milliseconds; allows other threads to run</a:t>
            </a:r>
          </a:p>
          <a:p>
            <a:r>
              <a:rPr lang="en-US" dirty="0" err="1"/>
              <a:t>t.yield</a:t>
            </a:r>
            <a:r>
              <a:rPr lang="en-US" dirty="0"/>
              <a:t>() “gives up” the CPU, letting another thread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States</a:t>
            </a:r>
          </a:p>
        </p:txBody>
      </p:sp>
      <p:pic>
        <p:nvPicPr>
          <p:cNvPr id="5" name="Content Placeholder 4" descr="thread-stat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7" b="-1997"/>
          <a:stretch>
            <a:fillRect/>
          </a:stretch>
        </p:blipFill>
        <p:spPr>
          <a:xfrm>
            <a:off x="791470" y="1835150"/>
            <a:ext cx="7546975" cy="4149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60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21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t1.start();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t2.start();        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t3.start();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t4.start();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t5.start();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try {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t1.join();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t2.join();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t3.join();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t4.join();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    t5.join();</a:t>
            </a: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} catch (</a:t>
            </a:r>
            <a:r>
              <a:rPr lang="en-US" sz="1800" dirty="0" err="1">
                <a:latin typeface="Consolas"/>
                <a:cs typeface="Consolas"/>
              </a:rPr>
              <a:t>InterruptedException</a:t>
            </a:r>
            <a:r>
              <a:rPr lang="en-US" sz="1800" dirty="0">
                <a:latin typeface="Consolas"/>
                <a:cs typeface="Consolas"/>
              </a:rPr>
              <a:t> e) { …. }</a:t>
            </a:r>
          </a:p>
          <a:p>
            <a:pPr marL="0" indent="0">
              <a:buNone/>
            </a:pPr>
            <a:endParaRPr lang="en-US" sz="1800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1800" dirty="0">
                <a:latin typeface="Consolas"/>
                <a:cs typeface="Consolas"/>
              </a:rPr>
              <a:t>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Illusion worked well as programs became more and more complex</a:t>
            </a:r>
          </a:p>
          <a:p>
            <a:r>
              <a:rPr lang="en-US" dirty="0"/>
              <a:t>Simply make the CPU run faster</a:t>
            </a:r>
          </a:p>
          <a:p>
            <a:r>
              <a:rPr lang="en-US" dirty="0"/>
              <a:t>Along came mobile devices -- laptops and phones</a:t>
            </a:r>
          </a:p>
          <a:p>
            <a:r>
              <a:rPr lang="en-US" dirty="0"/>
              <a:t>Run on batteries</a:t>
            </a:r>
          </a:p>
          <a:p>
            <a:r>
              <a:rPr lang="en-US" dirty="0"/>
              <a:t>As the CPU runs faster, battery runs down quicker and gets very hot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How about putting 2 or more CPUs (cores) on same chip?</a:t>
            </a:r>
          </a:p>
          <a:p>
            <a:r>
              <a:rPr lang="en-US" dirty="0"/>
              <a:t>If run 2 cores at half speed, same as 1 core at full speed</a:t>
            </a:r>
          </a:p>
          <a:p>
            <a:r>
              <a:rPr lang="en-US" dirty="0"/>
              <a:t>Slower cores consume less battery and generate less heat</a:t>
            </a:r>
          </a:p>
          <a:p>
            <a:r>
              <a:rPr lang="en-US" dirty="0"/>
              <a:t>Now most laptops and phones have 4 or more cores</a:t>
            </a:r>
          </a:p>
          <a:p>
            <a:r>
              <a:rPr lang="en-US" dirty="0"/>
              <a:t>If you have 4 apps running, they may actually be running simultaneously </a:t>
            </a:r>
          </a:p>
          <a:p>
            <a:r>
              <a:rPr lang="en-US" dirty="0"/>
              <a:t>But, what if you have more than 4</a:t>
            </a:r>
          </a:p>
          <a:p>
            <a:r>
              <a:rPr lang="en-US" dirty="0"/>
              <a:t>Time slicing is alive and well -- some apps are in a queue waiting to get a 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cores can even be used to speed up one program</a:t>
            </a:r>
          </a:p>
          <a:p>
            <a:r>
              <a:rPr lang="en-US" dirty="0"/>
              <a:t>A program can have more than one part (thread) running simultaneously </a:t>
            </a:r>
          </a:p>
          <a:p>
            <a:r>
              <a:rPr lang="en-US" dirty="0"/>
              <a:t>What if a database is spread over 3 files?</a:t>
            </a:r>
          </a:p>
          <a:p>
            <a:r>
              <a:rPr lang="en-US" dirty="0"/>
              <a:t>Run 3 threads on 3 cores ... each looking for the same item</a:t>
            </a:r>
          </a:p>
          <a:p>
            <a:r>
              <a:rPr lang="en-US" dirty="0"/>
              <a:t>Program runs (approximately) 3 times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vs. Concurrent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Sequential: </a:t>
            </a:r>
          </a:p>
          <a:p>
            <a:pPr lvl="1"/>
            <a:r>
              <a:rPr lang="en-US" dirty="0"/>
              <a:t>A single “thread of execution” weaves its way through your program</a:t>
            </a:r>
          </a:p>
          <a:p>
            <a:pPr lvl="1"/>
            <a:r>
              <a:rPr lang="en-US" dirty="0"/>
              <a:t>A single PC (“program counter”) identifies the current instruction being executed</a:t>
            </a:r>
          </a:p>
          <a:p>
            <a:r>
              <a:rPr lang="en-US" dirty="0"/>
              <a:t>Concurrent:</a:t>
            </a:r>
          </a:p>
          <a:p>
            <a:pPr lvl="1"/>
            <a:r>
              <a:rPr lang="en-US" dirty="0"/>
              <a:t>Multiple “threads of execution” are running simultaneously through your program</a:t>
            </a:r>
          </a:p>
          <a:p>
            <a:pPr lvl="1"/>
            <a:r>
              <a:rPr lang="en-US" dirty="0"/>
              <a:t>Multiple PCs are active, one for each thread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22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Thread class with run() method</a:t>
            </a:r>
          </a:p>
          <a:p>
            <a:r>
              <a:rPr lang="en-US" dirty="0"/>
              <a:t>import </a:t>
            </a:r>
            <a:r>
              <a:rPr lang="en-US" dirty="0" err="1"/>
              <a:t>java.lang</a:t>
            </a:r>
            <a:r>
              <a:rPr lang="en-US" dirty="0"/>
              <a:t>.*;</a:t>
            </a:r>
          </a:p>
          <a:p>
            <a:r>
              <a:rPr lang="en-US" dirty="0"/>
              <a:t>Allows creation and manipulation of threads</a:t>
            </a:r>
          </a:p>
          <a:p>
            <a:pPr lvl="1"/>
            <a:r>
              <a:rPr lang="en-US" dirty="0"/>
              <a:t>Thread t = new Thread();</a:t>
            </a:r>
          </a:p>
          <a:p>
            <a:r>
              <a:rPr lang="en-US" dirty="0"/>
              <a:t>Three important methods:</a:t>
            </a:r>
          </a:p>
          <a:p>
            <a:pPr lvl="1"/>
            <a:r>
              <a:rPr lang="en-US" dirty="0" err="1"/>
              <a:t>t.start</a:t>
            </a:r>
            <a:r>
              <a:rPr lang="en-US" dirty="0"/>
              <a:t>(): start the thread referenced by t</a:t>
            </a:r>
          </a:p>
          <a:p>
            <a:pPr lvl="1"/>
            <a:r>
              <a:rPr lang="en-US" dirty="0" err="1"/>
              <a:t>t.join</a:t>
            </a:r>
            <a:r>
              <a:rPr lang="en-US" dirty="0"/>
              <a:t>(): “join with” (wait for) the running thread t</a:t>
            </a:r>
          </a:p>
          <a:p>
            <a:pPr lvl="1"/>
            <a:r>
              <a:rPr lang="en-US" dirty="0" err="1"/>
              <a:t>t.run</a:t>
            </a:r>
            <a:r>
              <a:rPr lang="en-US" dirty="0"/>
              <a:t>(): called by start() in a different thread</a:t>
            </a:r>
          </a:p>
          <a:p>
            <a:r>
              <a:rPr lang="en-US" dirty="0"/>
              <a:t>Note: Your code </a:t>
            </a:r>
            <a:r>
              <a:rPr lang="en-US" i="1" dirty="0"/>
              <a:t>does not</a:t>
            </a:r>
            <a:r>
              <a:rPr lang="en-US" dirty="0"/>
              <a:t> call run() directly; instead, the start() method calls run() as part of the new thread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8100-F9AF-674A-BF08-576787DAE6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66041</TotalTime>
  <Words>2582</Words>
  <Application>Microsoft Office PowerPoint</Application>
  <PresentationFormat>On-screen Show (4:3)</PresentationFormat>
  <Paragraphs>439</Paragraphs>
  <Slides>48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Consolas</vt:lpstr>
      <vt:lpstr>Office Theme</vt:lpstr>
      <vt:lpstr>CS18000: Problem Solving and Object-Oriented Programming</vt:lpstr>
      <vt:lpstr>Video 1 History of Concurrency, Java Threads</vt:lpstr>
      <vt:lpstr> Concurrent Programming and Synchronization</vt:lpstr>
      <vt:lpstr>Time Slicing</vt:lpstr>
      <vt:lpstr>Mobile Devices</vt:lpstr>
      <vt:lpstr>Multiple Cores</vt:lpstr>
      <vt:lpstr>Threads</vt:lpstr>
      <vt:lpstr>Sequential vs. Concurrent</vt:lpstr>
      <vt:lpstr>Java Threads</vt:lpstr>
      <vt:lpstr>Example: MainThread</vt:lpstr>
      <vt:lpstr>How to Create Threads</vt:lpstr>
      <vt:lpstr>Example: MyTask</vt:lpstr>
      <vt:lpstr>Video 2 Task and Domain Decomposition</vt:lpstr>
      <vt:lpstr> Concurrent Programming and Synchronization</vt:lpstr>
      <vt:lpstr>Using Concurrent Processing</vt:lpstr>
      <vt:lpstr>Task Decomposition</vt:lpstr>
      <vt:lpstr>Domain Decomposition</vt:lpstr>
      <vt:lpstr>Examples: Task Decomposition</vt:lpstr>
      <vt:lpstr>Task Decomposition Example: Video Game Updates</vt:lpstr>
      <vt:lpstr>Examples: Domain Decomposition</vt:lpstr>
      <vt:lpstr>Domain Decomposition Example: Matrix Multiplication</vt:lpstr>
      <vt:lpstr>Task Decomposition</vt:lpstr>
      <vt:lpstr>Task Decomposition</vt:lpstr>
      <vt:lpstr>Video 1 Synchronization Using join() </vt:lpstr>
      <vt:lpstr> Concurrent Programming and Synchronization</vt:lpstr>
      <vt:lpstr>Unpredictability in Thread Execution</vt:lpstr>
      <vt:lpstr>Example: Interleave (1)</vt:lpstr>
      <vt:lpstr>Example: Interleave (2)</vt:lpstr>
      <vt:lpstr>Join: Wait for a Thread to Finish</vt:lpstr>
      <vt:lpstr>Join using Try-Catch Clause</vt:lpstr>
      <vt:lpstr>Search for a Student using Threads</vt:lpstr>
      <vt:lpstr>PowerPoint Presentation</vt:lpstr>
      <vt:lpstr>Search for a Student using Threads</vt:lpstr>
      <vt:lpstr>Search for a Student using Threads</vt:lpstr>
      <vt:lpstr>Video 2 Race Conditions </vt:lpstr>
      <vt:lpstr>PowerPoint Presentation</vt:lpstr>
      <vt:lpstr>Synchronization Problem: Race Condition</vt:lpstr>
      <vt:lpstr>Example: RaceCondition (1)</vt:lpstr>
      <vt:lpstr>Example: RaceCondition (2)</vt:lpstr>
      <vt:lpstr>Two Threads Updating a Counter</vt:lpstr>
      <vt:lpstr>PowerPoint Presentation</vt:lpstr>
      <vt:lpstr>PowerPoint Presentation</vt:lpstr>
      <vt:lpstr>Solution: Synchronize Threads</vt:lpstr>
      <vt:lpstr>Example: NoRaceCondition (1)</vt:lpstr>
      <vt:lpstr>Shared Memory Architecture</vt:lpstr>
      <vt:lpstr>Thread States</vt:lpstr>
      <vt:lpstr>Thread States</vt:lpstr>
      <vt:lpstr>PowerPoint Presentation</vt:lpstr>
    </vt:vector>
  </TitlesOfParts>
  <Company>Purdue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CS18000: Problem Solving and Object-Oriented Programming</dc:title>
  <dc:creator>Tim Korb</dc:creator>
  <cp:lastModifiedBy>Dunsmore, Buster</cp:lastModifiedBy>
  <cp:revision>135</cp:revision>
  <dcterms:created xsi:type="dcterms:W3CDTF">2012-12-29T12:15:32Z</dcterms:created>
  <dcterms:modified xsi:type="dcterms:W3CDTF">2024-06-01T21:05:23Z</dcterms:modified>
</cp:coreProperties>
</file>