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5" r:id="rId3"/>
    <p:sldId id="258" r:id="rId4"/>
    <p:sldId id="284" r:id="rId5"/>
    <p:sldId id="275" r:id="rId6"/>
    <p:sldId id="287" r:id="rId7"/>
    <p:sldId id="321" r:id="rId8"/>
    <p:sldId id="276" r:id="rId9"/>
    <p:sldId id="277" r:id="rId10"/>
    <p:sldId id="294" r:id="rId11"/>
    <p:sldId id="295" r:id="rId12"/>
    <p:sldId id="296" r:id="rId13"/>
    <p:sldId id="297" r:id="rId14"/>
    <p:sldId id="298" r:id="rId15"/>
    <p:sldId id="324" r:id="rId16"/>
    <p:sldId id="289" r:id="rId17"/>
    <p:sldId id="320" r:id="rId18"/>
    <p:sldId id="290" r:id="rId19"/>
    <p:sldId id="319" r:id="rId20"/>
    <p:sldId id="278" r:id="rId21"/>
    <p:sldId id="291" r:id="rId22"/>
    <p:sldId id="318" r:id="rId23"/>
    <p:sldId id="292" r:id="rId24"/>
    <p:sldId id="299" r:id="rId25"/>
    <p:sldId id="323" r:id="rId26"/>
    <p:sldId id="304" r:id="rId27"/>
    <p:sldId id="307" r:id="rId28"/>
    <p:sldId id="317" r:id="rId29"/>
    <p:sldId id="308" r:id="rId30"/>
    <p:sldId id="309" r:id="rId31"/>
    <p:sldId id="310" r:id="rId32"/>
    <p:sldId id="316" r:id="rId33"/>
    <p:sldId id="322" r:id="rId34"/>
    <p:sldId id="315" r:id="rId35"/>
    <p:sldId id="311" r:id="rId36"/>
    <p:sldId id="312" r:id="rId37"/>
    <p:sldId id="32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5372" autoAdjust="0"/>
  </p:normalViewPr>
  <p:slideViewPr>
    <p:cSldViewPr snapToGrid="0" snapToObjects="1">
      <p:cViewPr varScale="1">
        <p:scale>
          <a:sx n="73" d="100"/>
          <a:sy n="73" d="100"/>
        </p:scale>
        <p:origin x="951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5576-9660-F342-B70B-452F216D12F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7390-5B83-184F-9560-B599FE8C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1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9CCE-82AB-7E4E-8B40-F3287FF0B9F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44966-34AF-8741-B199-20C4F072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4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4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7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9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4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8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0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60D-A275-B046-AF56-69F1B2B512EE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5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205-F758-6947-9983-3DFB0BFA0165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B037-8A0F-FA47-854A-A9C48B1AC08F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EF79-83C7-574E-96B8-96A683BD9078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96EF-BEA3-B44F-923F-86F66554E766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F2E3-10D4-7041-89AF-F5BCECAE1F8B}" type="datetime1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348F-27EA-5B4F-B95B-8368AA0D7DC3}" type="datetime1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3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5FE2-33F2-2A45-8F37-625101D7CF5B}" type="datetime1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C30F-0B6E-6842-9F7D-6FD956461AD8}" type="datetime1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E074-75C9-EE42-B1D9-3EFD1628213E}" type="datetime1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1506-FD6E-F743-BB6D-CAF84C8EC89B}" type="datetime1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20DE-CE0C-E941-9133-67FDCD6585BD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48100-F9AF-674A-BF08-576787DAE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CS18000: Problem Solving and Object-Oriented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Simple GUIs</a:t>
            </a:r>
          </a:p>
        </p:txBody>
      </p:sp>
    </p:spTree>
    <p:extLst>
      <p:ext uri="{BB962C8B-B14F-4D97-AF65-F5344CB8AC3E}">
        <p14:creationId xmlns:p14="http://schemas.microsoft.com/office/powerpoint/2010/main" val="320957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JOptionPane.PLAIN_MESSAGE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36" y="1993900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JOptionPane.ERROR_MESSAGE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40" y="1644650"/>
            <a:ext cx="5981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455" y="274638"/>
            <a:ext cx="840509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JOptionPane.INFORMATION_MESSAGE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91" y="1644650"/>
            <a:ext cx="6616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6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455" y="274638"/>
            <a:ext cx="8405090" cy="1143000"/>
          </a:xfrm>
        </p:spPr>
        <p:txBody>
          <a:bodyPr>
            <a:normAutofit/>
          </a:bodyPr>
          <a:lstStyle/>
          <a:p>
            <a:r>
              <a:rPr lang="en-US" dirty="0" err="1"/>
              <a:t>JOptionPane.WARNING_MESSAGE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644650"/>
            <a:ext cx="6235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455" y="274638"/>
            <a:ext cx="8405090" cy="1143000"/>
          </a:xfrm>
        </p:spPr>
        <p:txBody>
          <a:bodyPr>
            <a:normAutofit/>
          </a:bodyPr>
          <a:lstStyle/>
          <a:p>
            <a:r>
              <a:rPr lang="en-US" dirty="0" err="1"/>
              <a:t>JOptionPane.QUESTION_MESSAGE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644650"/>
            <a:ext cx="6286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2</a:t>
            </a:r>
            <a:br>
              <a:rPr lang="en-US" dirty="0"/>
            </a:br>
            <a:r>
              <a:rPr lang="en-US" dirty="0" err="1"/>
              <a:t>JOptionPane</a:t>
            </a:r>
            <a:r>
              <a:rPr lang="en-US" dirty="0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171497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showMessageDialog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dialog</a:t>
            </a:r>
          </a:p>
          <a:p>
            <a:r>
              <a:rPr lang="en-US" dirty="0"/>
              <a:t>At minimum, displays message to user</a:t>
            </a:r>
          </a:p>
          <a:p>
            <a:r>
              <a:rPr lang="en-US" dirty="0"/>
              <a:t>Can include other parameters to affect appearance</a:t>
            </a:r>
          </a:p>
          <a:p>
            <a:r>
              <a:rPr lang="en-US" dirty="0"/>
              <a:t>Only one of these methods with a void return value—it is a do-only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87370"/>
            <a:ext cx="7132152" cy="57259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showConfirmDialog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Asks the user to confirm an action</a:t>
            </a:r>
          </a:p>
          <a:p>
            <a:r>
              <a:rPr lang="en-US" dirty="0"/>
              <a:t>Default options: “Yes”, “No”, “Cancel”</a:t>
            </a:r>
          </a:p>
          <a:p>
            <a:r>
              <a:rPr lang="en-US" dirty="0"/>
              <a:t>Returns </a:t>
            </a:r>
            <a:r>
              <a:rPr lang="en-US" dirty="0" err="1"/>
              <a:t>int</a:t>
            </a:r>
            <a:r>
              <a:rPr lang="en-US" dirty="0"/>
              <a:t> value indicating which button user selected</a:t>
            </a:r>
          </a:p>
          <a:p>
            <a:r>
              <a:rPr lang="en-US" dirty="0"/>
              <a:t>Various button combinations available…</a:t>
            </a:r>
          </a:p>
          <a:p>
            <a:pPr lvl="1"/>
            <a:r>
              <a:rPr lang="en-US" dirty="0"/>
              <a:t>“Yes” or “No”</a:t>
            </a:r>
          </a:p>
          <a:p>
            <a:pPr lvl="1"/>
            <a:r>
              <a:rPr lang="en-US" dirty="0"/>
              <a:t>“OK” or “Cancel”</a:t>
            </a:r>
          </a:p>
          <a:p>
            <a:pPr lvl="1"/>
            <a:r>
              <a:rPr lang="en-US" dirty="0"/>
              <a:t>Or user configurable with list of 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9" y="302094"/>
            <a:ext cx="7421913" cy="57732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4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1</a:t>
            </a:r>
            <a:br>
              <a:rPr lang="en-US" dirty="0"/>
            </a:br>
            <a:r>
              <a:rPr lang="en-US" dirty="0" err="1"/>
              <a:t>JOptionPane</a:t>
            </a:r>
            <a:r>
              <a:rPr lang="en-US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8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Values with </a:t>
            </a:r>
            <a:r>
              <a:rPr lang="en-US" dirty="0" err="1"/>
              <a:t>showConfirmDialog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1345" cy="5121275"/>
          </a:xfrm>
        </p:spPr>
        <p:txBody>
          <a:bodyPr>
            <a:normAutofit/>
          </a:bodyPr>
          <a:lstStyle/>
          <a:p>
            <a:r>
              <a:rPr lang="en-US" dirty="0"/>
              <a:t>Parameter option types...</a:t>
            </a:r>
          </a:p>
          <a:p>
            <a:pPr lvl="1"/>
            <a:r>
              <a:rPr lang="en-US" dirty="0" err="1"/>
              <a:t>JOptionPane.YES_NO_OPTION</a:t>
            </a:r>
            <a:endParaRPr lang="en-US" dirty="0"/>
          </a:p>
          <a:p>
            <a:pPr lvl="1"/>
            <a:r>
              <a:rPr lang="en-US" dirty="0" err="1"/>
              <a:t>JOptionPane.YES_NO_CANCEL_OPTION</a:t>
            </a:r>
            <a:endParaRPr lang="en-US" dirty="0"/>
          </a:p>
          <a:p>
            <a:pPr lvl="1"/>
            <a:r>
              <a:rPr lang="en-US" dirty="0" err="1"/>
              <a:t>JOptionPane.OK_CANCEL_OPTION</a:t>
            </a:r>
            <a:endParaRPr lang="en-US" dirty="0"/>
          </a:p>
          <a:p>
            <a:r>
              <a:rPr lang="en-US" dirty="0"/>
              <a:t>Returns one of…</a:t>
            </a:r>
          </a:p>
          <a:p>
            <a:pPr lvl="1"/>
            <a:r>
              <a:rPr lang="en-US" dirty="0" err="1"/>
              <a:t>JOptionPane.YES_OPTION</a:t>
            </a:r>
            <a:r>
              <a:rPr lang="en-US" dirty="0"/>
              <a:t> (0) (same as OK_OPTION)</a:t>
            </a:r>
          </a:p>
          <a:p>
            <a:pPr lvl="1"/>
            <a:r>
              <a:rPr lang="en-US" dirty="0" err="1"/>
              <a:t>JOptionPane.NO_OPTION</a:t>
            </a:r>
            <a:r>
              <a:rPr lang="en-US" dirty="0"/>
              <a:t> (1)</a:t>
            </a:r>
          </a:p>
          <a:p>
            <a:pPr lvl="1"/>
            <a:r>
              <a:rPr lang="en-US" dirty="0" err="1"/>
              <a:t>JOptionPane.CANCEL_OPTION</a:t>
            </a:r>
            <a:r>
              <a:rPr lang="en-US" dirty="0"/>
              <a:t> (2)</a:t>
            </a:r>
          </a:p>
          <a:p>
            <a:pPr lvl="1"/>
            <a:r>
              <a:rPr lang="en-US" dirty="0" err="1"/>
              <a:t>JOptionPane.CLOSED_OPTION</a:t>
            </a:r>
            <a:r>
              <a:rPr lang="en-US" dirty="0"/>
              <a:t> (-1)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showInputDialog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7436" cy="5121275"/>
          </a:xfrm>
        </p:spPr>
        <p:txBody>
          <a:bodyPr>
            <a:normAutofit/>
          </a:bodyPr>
          <a:lstStyle/>
          <a:p>
            <a:r>
              <a:rPr lang="en-US" dirty="0"/>
              <a:t>Asks the user for some input</a:t>
            </a:r>
          </a:p>
          <a:p>
            <a:r>
              <a:rPr lang="en-US" dirty="0"/>
              <a:t>Returns String value</a:t>
            </a:r>
          </a:p>
          <a:p>
            <a:r>
              <a:rPr lang="en-US" dirty="0"/>
              <a:t>Input may be…</a:t>
            </a:r>
          </a:p>
          <a:p>
            <a:pPr lvl="1"/>
            <a:r>
              <a:rPr lang="en-US" dirty="0"/>
              <a:t>Freely typed text</a:t>
            </a:r>
          </a:p>
          <a:p>
            <a:pPr lvl="1"/>
            <a:r>
              <a:rPr lang="en-US" dirty="0"/>
              <a:t>Selected from drop-down box or list</a:t>
            </a:r>
          </a:p>
          <a:p>
            <a:r>
              <a:rPr lang="en-US" dirty="0"/>
              <a:t>Allows simplified arguments </a:t>
            </a:r>
          </a:p>
          <a:p>
            <a:r>
              <a:rPr lang="en-US" dirty="0"/>
              <a:t>To create a drop-down box or list…</a:t>
            </a:r>
          </a:p>
          <a:p>
            <a:pPr lvl="1"/>
            <a:r>
              <a:rPr lang="en-US" dirty="0"/>
              <a:t>Provide array of Strings and default value</a:t>
            </a:r>
          </a:p>
          <a:p>
            <a:pPr lvl="1"/>
            <a:r>
              <a:rPr lang="en-US" dirty="0"/>
              <a:t>Must cast return value to String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0" y="214761"/>
            <a:ext cx="7562390" cy="64074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showOptionDialog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Generalized version: configurable buttons</a:t>
            </a:r>
          </a:p>
          <a:p>
            <a:r>
              <a:rPr lang="en-US" dirty="0"/>
              <a:t>Returns index of button selected</a:t>
            </a:r>
          </a:p>
          <a:p>
            <a:r>
              <a:rPr lang="en-US" dirty="0"/>
              <a:t>Way too many parameters…</a:t>
            </a:r>
          </a:p>
          <a:p>
            <a:pPr lvl="1"/>
            <a:r>
              <a:rPr lang="en-US" dirty="0"/>
              <a:t>Component </a:t>
            </a:r>
            <a:r>
              <a:rPr lang="en-US" dirty="0" err="1"/>
              <a:t>parentComponent</a:t>
            </a:r>
            <a:endParaRPr lang="en-US" dirty="0"/>
          </a:p>
          <a:p>
            <a:pPr lvl="1"/>
            <a:r>
              <a:rPr lang="en-US" dirty="0"/>
              <a:t>Object message</a:t>
            </a:r>
          </a:p>
          <a:p>
            <a:pPr lvl="1"/>
            <a:r>
              <a:rPr lang="en-US" dirty="0"/>
              <a:t>String title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 </a:t>
            </a:r>
            <a:r>
              <a:rPr lang="en-US" dirty="0" err="1"/>
              <a:t>optionType</a:t>
            </a:r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 </a:t>
            </a:r>
            <a:r>
              <a:rPr lang="en-US" dirty="0" err="1"/>
              <a:t>messageType</a:t>
            </a:r>
            <a:endParaRPr lang="en-US" dirty="0"/>
          </a:p>
          <a:p>
            <a:pPr lvl="1"/>
            <a:r>
              <a:rPr lang="en-US" dirty="0"/>
              <a:t>Icon icon</a:t>
            </a:r>
          </a:p>
          <a:p>
            <a:pPr lvl="1"/>
            <a:r>
              <a:rPr lang="en-US" dirty="0"/>
              <a:t>Object[] options</a:t>
            </a:r>
          </a:p>
          <a:p>
            <a:pPr lvl="1"/>
            <a:r>
              <a:rPr lang="en-US" dirty="0"/>
              <a:t>Object </a:t>
            </a:r>
            <a:r>
              <a:rPr lang="en-US" dirty="0" err="1"/>
              <a:t>initialValue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Demo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here: http://bit.ly/WeYeZC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3</a:t>
            </a:r>
            <a:br>
              <a:rPr lang="en-US" dirty="0"/>
            </a:br>
            <a:r>
              <a:rPr lang="en-US" dirty="0" err="1"/>
              <a:t>CodonExtractor</a:t>
            </a:r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4004814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177"/>
            <a:ext cx="7772400" cy="1470025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Simple Graphical User Interfaces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GUI Examples</a:t>
            </a:r>
          </a:p>
        </p:txBody>
      </p:sp>
    </p:spTree>
    <p:extLst>
      <p:ext uri="{BB962C8B-B14F-4D97-AF65-F5344CB8AC3E}">
        <p14:creationId xmlns:p14="http://schemas.microsoft.com/office/powerpoint/2010/main" val="776678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 err="1"/>
              <a:t>CodonExtractor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8255" cy="5121275"/>
          </a:xfrm>
        </p:spPr>
        <p:txBody>
          <a:bodyPr>
            <a:normAutofit/>
          </a:bodyPr>
          <a:lstStyle/>
          <a:p>
            <a:r>
              <a:rPr lang="en-US" dirty="0"/>
              <a:t>Write a program that reads a DNA sequence from the user and displays the codons in it</a:t>
            </a:r>
          </a:p>
          <a:p>
            <a:r>
              <a:rPr lang="en-US" dirty="0"/>
              <a:t>Definitions:</a:t>
            </a:r>
          </a:p>
          <a:p>
            <a:pPr lvl="1"/>
            <a:r>
              <a:rPr lang="en-US" dirty="0"/>
              <a:t>DNA sequence: sequence of chars in ACGT</a:t>
            </a:r>
          </a:p>
          <a:p>
            <a:pPr lvl="1"/>
            <a:r>
              <a:rPr lang="en-US" dirty="0"/>
              <a:t>Codon: sequence of three chars in DNA sequence</a:t>
            </a:r>
          </a:p>
          <a:p>
            <a:r>
              <a:rPr lang="en-US" dirty="0"/>
              <a:t>Algorithm:</a:t>
            </a:r>
          </a:p>
          <a:p>
            <a:pPr lvl="1"/>
            <a:r>
              <a:rPr lang="en-US" dirty="0"/>
              <a:t>Prompt user for DNA, check for valid input</a:t>
            </a:r>
          </a:p>
          <a:p>
            <a:pPr lvl="1"/>
            <a:r>
              <a:rPr lang="en-US" dirty="0"/>
              <a:t>Break DNA into 3-character chunks, display</a:t>
            </a:r>
          </a:p>
          <a:p>
            <a:pPr lvl="1"/>
            <a:r>
              <a:rPr lang="en-US" dirty="0"/>
              <a:t>Repeat until user indicates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7" y="256450"/>
            <a:ext cx="8333901" cy="47185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CodonExtractor</a:t>
            </a:r>
            <a:r>
              <a:rPr lang="en-US" dirty="0"/>
              <a:t>: main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384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continueProgram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do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// Read </a:t>
            </a:r>
            <a:r>
              <a:rPr lang="en-US" dirty="0" err="1">
                <a:latin typeface="Consolas"/>
                <a:cs typeface="Consolas"/>
              </a:rPr>
              <a:t>DNAsequence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String input = </a:t>
            </a:r>
            <a:r>
              <a:rPr lang="en-US" dirty="0" err="1">
                <a:latin typeface="Consolas"/>
                <a:cs typeface="Consolas"/>
              </a:rPr>
              <a:t>JOptionPane.showInputDialog</a:t>
            </a:r>
            <a:r>
              <a:rPr lang="en-US" dirty="0">
                <a:latin typeface="Consolas"/>
                <a:cs typeface="Consolas"/>
              </a:rPr>
              <a:t>("Enter a DNA sequence");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input = </a:t>
            </a:r>
            <a:r>
              <a:rPr lang="en-US" dirty="0" err="1">
                <a:latin typeface="Consolas"/>
                <a:cs typeface="Consolas"/>
              </a:rPr>
              <a:t>input.toUpperCase</a:t>
            </a:r>
            <a:r>
              <a:rPr lang="en-US" dirty="0">
                <a:latin typeface="Consolas"/>
                <a:cs typeface="Consolas"/>
              </a:rPr>
              <a:t>(); // Make upper case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String message = "Do you want to continue?";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if (</a:t>
            </a:r>
            <a:r>
              <a:rPr lang="en-US" dirty="0" err="1">
                <a:latin typeface="Consolas"/>
                <a:cs typeface="Consolas"/>
              </a:rPr>
              <a:t>isValid</a:t>
            </a:r>
            <a:r>
              <a:rPr lang="en-US" dirty="0">
                <a:latin typeface="Consolas"/>
                <a:cs typeface="Consolas"/>
              </a:rPr>
              <a:t>(input)) // Check for validity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displayCodons</a:t>
            </a:r>
            <a:r>
              <a:rPr lang="en-US" dirty="0">
                <a:latin typeface="Consolas"/>
                <a:cs typeface="Consolas"/>
              </a:rPr>
              <a:t>(input); // Find and display codons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else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message = "</a:t>
            </a:r>
            <a:r>
              <a:rPr lang="en-US">
                <a:latin typeface="Consolas"/>
                <a:cs typeface="Consolas"/>
              </a:rPr>
              <a:t>Invalid DNA Sequence</a:t>
            </a:r>
            <a:r>
              <a:rPr lang="en-US" dirty="0">
                <a:latin typeface="Consolas"/>
                <a:cs typeface="Consolas"/>
              </a:rPr>
              <a:t>.\n" + message;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continueProgram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JOptionPane.showConfirmDialog</a:t>
            </a:r>
            <a:r>
              <a:rPr lang="en-US" dirty="0">
                <a:latin typeface="Consolas"/>
                <a:cs typeface="Consolas"/>
              </a:rPr>
              <a:t>(null, message,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                            "Alert",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                            </a:t>
            </a:r>
            <a:r>
              <a:rPr lang="en-US" dirty="0" err="1">
                <a:latin typeface="Consolas"/>
                <a:cs typeface="Consolas"/>
              </a:rPr>
              <a:t>JOptionPane.YES_NO_OPTION</a:t>
            </a:r>
            <a:r>
              <a:rPr lang="en-US" dirty="0">
                <a:latin typeface="Consolas"/>
                <a:cs typeface="Consolas"/>
              </a:rPr>
              <a:t>);    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 while (</a:t>
            </a:r>
            <a:r>
              <a:rPr lang="en-US" dirty="0" err="1">
                <a:latin typeface="Consolas"/>
                <a:cs typeface="Consolas"/>
              </a:rPr>
              <a:t>continueProgram</a:t>
            </a:r>
            <a:r>
              <a:rPr lang="en-US" dirty="0">
                <a:latin typeface="Consolas"/>
                <a:cs typeface="Consolas"/>
              </a:rPr>
              <a:t> == </a:t>
            </a:r>
            <a:r>
              <a:rPr lang="en-US" dirty="0" err="1">
                <a:latin typeface="Consolas"/>
                <a:cs typeface="Consolas"/>
              </a:rPr>
              <a:t>JOptionPane.YES_OPTION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err="1">
                <a:latin typeface="Consolas"/>
                <a:cs typeface="Consolas"/>
              </a:rPr>
              <a:t>JOptionPane.showMessageDialog</a:t>
            </a:r>
            <a:r>
              <a:rPr lang="en-US" dirty="0">
                <a:latin typeface="Consolas"/>
                <a:cs typeface="Consolas"/>
              </a:rPr>
              <a:t>(null, "Thanks for using the Codon Extractor!");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177"/>
            <a:ext cx="7772400" cy="1470025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Simple Graphical User Interfaces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Dialogs</a:t>
            </a:r>
          </a:p>
        </p:txBody>
      </p:sp>
    </p:spTree>
    <p:extLst>
      <p:ext uri="{BB962C8B-B14F-4D97-AF65-F5344CB8AC3E}">
        <p14:creationId xmlns:p14="http://schemas.microsoft.com/office/powerpoint/2010/main" val="3863267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CodonExtractor</a:t>
            </a:r>
            <a:r>
              <a:rPr lang="en-US" dirty="0"/>
              <a:t>: </a:t>
            </a:r>
            <a:r>
              <a:rPr lang="en-US" dirty="0" err="1"/>
              <a:t>isValid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public static </a:t>
            </a:r>
            <a:r>
              <a:rPr lang="en-US" dirty="0" err="1">
                <a:latin typeface="Consolas"/>
                <a:cs typeface="Consolas"/>
              </a:rPr>
              <a:t>boolean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isValid</a:t>
            </a:r>
            <a:r>
              <a:rPr lang="en-US" dirty="0">
                <a:latin typeface="Consolas"/>
                <a:cs typeface="Consolas"/>
              </a:rPr>
              <a:t>(String </a:t>
            </a:r>
            <a:r>
              <a:rPr lang="en-US" dirty="0" err="1">
                <a:latin typeface="Consolas"/>
                <a:cs typeface="Consolas"/>
              </a:rPr>
              <a:t>dna</a:t>
            </a:r>
            <a:r>
              <a:rPr lang="en-US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String </a:t>
            </a:r>
            <a:r>
              <a:rPr lang="en-US" dirty="0" err="1">
                <a:latin typeface="Consolas"/>
                <a:cs typeface="Consolas"/>
              </a:rPr>
              <a:t>validBases</a:t>
            </a:r>
            <a:r>
              <a:rPr lang="en-US" dirty="0">
                <a:latin typeface="Consolas"/>
                <a:cs typeface="Consolas"/>
              </a:rPr>
              <a:t> = "ACGT";                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for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= 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&lt; 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char base = </a:t>
            </a:r>
            <a:r>
              <a:rPr lang="en-US" dirty="0" err="1">
                <a:latin typeface="Consolas"/>
                <a:cs typeface="Consolas"/>
              </a:rPr>
              <a:t>dna.charAt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if (</a:t>
            </a:r>
            <a:r>
              <a:rPr lang="en-US" dirty="0" err="1">
                <a:latin typeface="Consolas"/>
                <a:cs typeface="Consolas"/>
              </a:rPr>
              <a:t>validBases.indexOf</a:t>
            </a:r>
            <a:r>
              <a:rPr lang="en-US" dirty="0">
                <a:latin typeface="Consolas"/>
                <a:cs typeface="Consolas"/>
              </a:rPr>
              <a:t>(base) == -1)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return false; //base not in "ACGT"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return true;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3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CodonExtractor</a:t>
            </a:r>
            <a:r>
              <a:rPr lang="en-US" dirty="0"/>
              <a:t>: </a:t>
            </a:r>
            <a:r>
              <a:rPr lang="en-US" dirty="0" err="1"/>
              <a:t>displayCodons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public static void </a:t>
            </a:r>
            <a:r>
              <a:rPr lang="en-US" dirty="0" err="1">
                <a:latin typeface="Consolas"/>
                <a:cs typeface="Consolas"/>
              </a:rPr>
              <a:t>displayCodons</a:t>
            </a:r>
            <a:r>
              <a:rPr lang="en-US" dirty="0">
                <a:latin typeface="Consolas"/>
                <a:cs typeface="Consolas"/>
              </a:rPr>
              <a:t>(String </a:t>
            </a:r>
            <a:r>
              <a:rPr lang="en-US" dirty="0" err="1">
                <a:latin typeface="Consolas"/>
                <a:cs typeface="Consolas"/>
              </a:rPr>
              <a:t>dna</a:t>
            </a:r>
            <a:r>
              <a:rPr lang="en-US" dirty="0">
                <a:latin typeface="Consolas"/>
                <a:cs typeface="Consolas"/>
              </a:rPr>
              <a:t>) {        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String message = "";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// Get as many complete codons as possible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for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= 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&lt; 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 - 2;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+= 3)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message += "\n" + </a:t>
            </a:r>
            <a:r>
              <a:rPr lang="en-US" dirty="0" err="1">
                <a:latin typeface="Consolas"/>
                <a:cs typeface="Consolas"/>
              </a:rPr>
              <a:t>dna.substring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 + 3);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// 1-2 bases might be left over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remaining = 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 % 3;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if (remaining == 1)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message += "\n"+ </a:t>
            </a:r>
            <a:r>
              <a:rPr lang="en-US" dirty="0" err="1">
                <a:latin typeface="Consolas"/>
                <a:cs typeface="Consolas"/>
              </a:rPr>
              <a:t>dna.substring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 - 1,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               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()) + "**";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else if (remaining == 2)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message += "\n"+ </a:t>
            </a:r>
            <a:r>
              <a:rPr lang="en-US" dirty="0" err="1">
                <a:latin typeface="Consolas"/>
                <a:cs typeface="Consolas"/>
              </a:rPr>
              <a:t>dna.substring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 - 2,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               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()) + "*";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message = "</a:t>
            </a:r>
            <a:r>
              <a:rPr lang="en-US" dirty="0" err="1">
                <a:latin typeface="Consolas"/>
                <a:cs typeface="Consolas"/>
              </a:rPr>
              <a:t>dna</a:t>
            </a:r>
            <a:r>
              <a:rPr lang="en-US" dirty="0">
                <a:latin typeface="Consolas"/>
                <a:cs typeface="Consolas"/>
              </a:rPr>
              <a:t> length: " + </a:t>
            </a:r>
            <a:r>
              <a:rPr lang="en-US" dirty="0" err="1">
                <a:latin typeface="Consolas"/>
                <a:cs typeface="Consolas"/>
              </a:rPr>
              <a:t>dna.length</a:t>
            </a:r>
            <a:r>
              <a:rPr lang="en-US" dirty="0">
                <a:latin typeface="Consolas"/>
                <a:cs typeface="Consolas"/>
              </a:rPr>
              <a:t>() + "\n\</a:t>
            </a:r>
            <a:r>
              <a:rPr lang="en-US" dirty="0" err="1">
                <a:latin typeface="Consolas"/>
                <a:cs typeface="Consolas"/>
              </a:rPr>
              <a:t>nCodons</a:t>
            </a:r>
            <a:r>
              <a:rPr lang="en-US" dirty="0">
                <a:latin typeface="Consolas"/>
                <a:cs typeface="Consolas"/>
              </a:rPr>
              <a:t>: " + message;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err="1">
                <a:latin typeface="Consolas"/>
                <a:cs typeface="Consolas"/>
              </a:rPr>
              <a:t>JOptionPane.showMessageDialog</a:t>
            </a:r>
            <a:r>
              <a:rPr lang="en-US" dirty="0">
                <a:latin typeface="Consolas"/>
                <a:cs typeface="Consolas"/>
              </a:rPr>
              <a:t>(null, message,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          "Codons in DNA",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                          </a:t>
            </a:r>
            <a:r>
              <a:rPr lang="en-US" dirty="0" err="1">
                <a:latin typeface="Consolas"/>
                <a:cs typeface="Consolas"/>
              </a:rPr>
              <a:t>JOptionPane.INFORMATION_MESSAGE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2" y="339717"/>
            <a:ext cx="7731126" cy="62005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54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4</a:t>
            </a:r>
            <a:br>
              <a:rPr lang="en-US" dirty="0"/>
            </a:br>
            <a:r>
              <a:rPr lang="en-US" dirty="0" err="1"/>
              <a:t>JFileChooser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26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2184"/>
            <a:ext cx="8547100" cy="5248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4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Prompting for a File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JFileChooser</a:t>
            </a:r>
            <a:r>
              <a:rPr lang="en-US" dirty="0"/>
              <a:t> (</a:t>
            </a:r>
            <a:r>
              <a:rPr lang="en-US" dirty="0" err="1"/>
              <a:t>javax.swing.JFileChooser</a:t>
            </a:r>
            <a:r>
              <a:rPr lang="en-US" dirty="0"/>
              <a:t>)</a:t>
            </a:r>
          </a:p>
          <a:p>
            <a:r>
              <a:rPr lang="en-US" dirty="0"/>
              <a:t>Use new to create an object</a:t>
            </a:r>
          </a:p>
          <a:p>
            <a:r>
              <a:rPr lang="en-US" dirty="0"/>
              <a:t>Set title bar with </a:t>
            </a:r>
            <a:r>
              <a:rPr lang="en-US" dirty="0" err="1"/>
              <a:t>setDialogTitle</a:t>
            </a:r>
            <a:r>
              <a:rPr lang="en-US" dirty="0"/>
              <a:t>(title)</a:t>
            </a:r>
          </a:p>
          <a:p>
            <a:r>
              <a:rPr lang="en-US" dirty="0"/>
              <a:t>Show with </a:t>
            </a:r>
            <a:r>
              <a:rPr lang="en-US" dirty="0" err="1"/>
              <a:t>showOpenDialog</a:t>
            </a:r>
            <a:r>
              <a:rPr lang="en-US" dirty="0"/>
              <a:t>(null)</a:t>
            </a:r>
          </a:p>
          <a:p>
            <a:r>
              <a:rPr lang="en-US" dirty="0"/>
              <a:t>Return value is an </a:t>
            </a:r>
            <a:r>
              <a:rPr lang="en-US" dirty="0" err="1"/>
              <a:t>int</a:t>
            </a:r>
            <a:r>
              <a:rPr lang="en-US" dirty="0"/>
              <a:t>: 0 open, 1 cancel</a:t>
            </a:r>
          </a:p>
          <a:p>
            <a:r>
              <a:rPr lang="en-US" dirty="0"/>
              <a:t>Get the File selected with </a:t>
            </a:r>
            <a:r>
              <a:rPr lang="en-US" dirty="0" err="1"/>
              <a:t>getSelectedFile</a:t>
            </a:r>
            <a:r>
              <a:rPr lang="en-US" dirty="0"/>
              <a:t>()</a:t>
            </a:r>
          </a:p>
          <a:p>
            <a:r>
              <a:rPr lang="en-US" dirty="0"/>
              <a:t>File object describes the name and location of (the path to) the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Prompting for a File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import </a:t>
            </a:r>
            <a:r>
              <a:rPr lang="en-US" dirty="0" err="1">
                <a:latin typeface="Consolas"/>
                <a:cs typeface="Consolas"/>
              </a:rPr>
              <a:t>java.io.File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import </a:t>
            </a:r>
            <a:r>
              <a:rPr lang="en-US" dirty="0" err="1">
                <a:latin typeface="Consolas"/>
                <a:cs typeface="Consolas"/>
              </a:rPr>
              <a:t>javax.swing.JFileChooser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public class </a:t>
            </a:r>
            <a:r>
              <a:rPr lang="en-US" dirty="0" err="1">
                <a:latin typeface="Consolas"/>
                <a:cs typeface="Consolas"/>
              </a:rPr>
              <a:t>FileChooser</a:t>
            </a:r>
            <a:r>
              <a:rPr lang="en-US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public static void main(String[] </a:t>
            </a:r>
            <a:r>
              <a:rPr lang="en-US" dirty="0" err="1">
                <a:latin typeface="Consolas"/>
                <a:cs typeface="Consolas"/>
              </a:rPr>
              <a:t>args</a:t>
            </a:r>
            <a:r>
              <a:rPr lang="en-US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JFileChooser</a:t>
            </a:r>
            <a:r>
              <a:rPr lang="en-US" dirty="0">
                <a:latin typeface="Consolas"/>
                <a:cs typeface="Consolas"/>
              </a:rPr>
              <a:t> fc = new </a:t>
            </a:r>
            <a:r>
              <a:rPr lang="en-US" dirty="0" err="1">
                <a:latin typeface="Consolas"/>
                <a:cs typeface="Consolas"/>
              </a:rPr>
              <a:t>JFileChooser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fc.setDialogTitle</a:t>
            </a:r>
            <a:r>
              <a:rPr lang="en-US" dirty="0">
                <a:latin typeface="Consolas"/>
                <a:cs typeface="Consolas"/>
              </a:rPr>
              <a:t>("Choose Important File");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fc.showOpenDialog</a:t>
            </a:r>
            <a:r>
              <a:rPr lang="en-US" dirty="0">
                <a:latin typeface="Consolas"/>
                <a:cs typeface="Consolas"/>
              </a:rPr>
              <a:t>(null);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System.out.println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val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File f = </a:t>
            </a:r>
            <a:r>
              <a:rPr lang="en-US" dirty="0" err="1">
                <a:latin typeface="Consolas"/>
                <a:cs typeface="Consolas"/>
              </a:rPr>
              <a:t>fc.getSelectedFile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    </a:t>
            </a:r>
            <a:r>
              <a:rPr lang="en-US" dirty="0" err="1">
                <a:latin typeface="Consolas"/>
                <a:cs typeface="Consolas"/>
              </a:rPr>
              <a:t>System.out.println</a:t>
            </a:r>
            <a:r>
              <a:rPr lang="en-US" dirty="0">
                <a:latin typeface="Consolas"/>
                <a:cs typeface="Consolas"/>
              </a:rPr>
              <a:t>(f);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6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and Exam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2"/>
            <a:ext cx="8229600" cy="4885192"/>
          </a:xfrm>
        </p:spPr>
        <p:txBody>
          <a:bodyPr>
            <a:noAutofit/>
          </a:bodyPr>
          <a:lstStyle/>
          <a:p>
            <a:r>
              <a:rPr lang="en-US" sz="2600" b="1" dirty="0"/>
              <a:t>Project 3</a:t>
            </a:r>
            <a:r>
              <a:rPr lang="en-US" sz="2600" dirty="0"/>
              <a:t> due 6 pm Mon Mar 25</a:t>
            </a:r>
          </a:p>
          <a:p>
            <a:pPr lvl="1"/>
            <a:r>
              <a:rPr lang="en-US" sz="2200" dirty="0"/>
              <a:t>On Sat Mar 9 an update was made to the Project 3 RunLocalTest.java file to correct for an error in the expected output.  You will need to copy the new RunLocalTest.java file from the starter code folder on </a:t>
            </a:r>
            <a:r>
              <a:rPr lang="en-US" sz="2200" dirty="0" err="1"/>
              <a:t>Vocareum</a:t>
            </a:r>
            <a:r>
              <a:rPr lang="en-US" sz="2200" dirty="0"/>
              <a:t>.</a:t>
            </a:r>
          </a:p>
          <a:p>
            <a:r>
              <a:rPr lang="en-US" sz="2600" b="1" dirty="0"/>
              <a:t>Project 4</a:t>
            </a:r>
            <a:r>
              <a:rPr lang="en-US" sz="2600" dirty="0"/>
              <a:t> launches Mon Mar 25, due Mon Apr 8.  There is NO Project 5.</a:t>
            </a:r>
          </a:p>
          <a:p>
            <a:r>
              <a:rPr lang="en-US" sz="2600" b="1" dirty="0"/>
              <a:t>Team Project </a:t>
            </a:r>
            <a:r>
              <a:rPr lang="en-US" sz="2600" dirty="0"/>
              <a:t>released at 6 pm Mon Mar 18.  Team rosters are posted on Brightspace.  If you are NOT placed on a team, contact your lab's Lead TA.</a:t>
            </a:r>
          </a:p>
          <a:p>
            <a:r>
              <a:rPr lang="en-US" sz="2600" b="1" dirty="0"/>
              <a:t>Exam 2</a:t>
            </a:r>
            <a:r>
              <a:rPr lang="en-US" sz="2600" dirty="0"/>
              <a:t> covers through Concurrency, 6 pm Mon Mar 25 - 6 pm Tue Mar 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1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Text-Based Interface vs.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0527" cy="5121275"/>
          </a:xfrm>
        </p:spPr>
        <p:txBody>
          <a:bodyPr/>
          <a:lstStyle/>
          <a:p>
            <a:r>
              <a:rPr lang="en-US"/>
              <a:t>Text-Based Interface</a:t>
            </a:r>
            <a:endParaRPr lang="en-US" dirty="0"/>
          </a:p>
          <a:p>
            <a:pPr lvl="1"/>
            <a:r>
              <a:rPr lang="en-US" dirty="0"/>
              <a:t>Program prompts user for data</a:t>
            </a:r>
          </a:p>
          <a:p>
            <a:pPr lvl="1"/>
            <a:r>
              <a:rPr lang="en-US" dirty="0"/>
              <a:t>User enters data via keyboard</a:t>
            </a:r>
          </a:p>
          <a:p>
            <a:pPr lvl="1"/>
            <a:r>
              <a:rPr lang="en-US" dirty="0"/>
              <a:t>Output in a “terminal window”</a:t>
            </a:r>
          </a:p>
          <a:p>
            <a:pPr lvl="1"/>
            <a:r>
              <a:rPr lang="en-US" dirty="0"/>
              <a:t>Old days: the terminal was the window</a:t>
            </a:r>
          </a:p>
          <a:p>
            <a:r>
              <a:rPr lang="en-US" dirty="0"/>
              <a:t>GUI (Graphical User Interface)</a:t>
            </a:r>
          </a:p>
          <a:p>
            <a:pPr lvl="1"/>
            <a:r>
              <a:rPr lang="en-US" dirty="0"/>
              <a:t>Window displays set of “controls” or “widgets”</a:t>
            </a:r>
          </a:p>
          <a:p>
            <a:pPr lvl="1"/>
            <a:r>
              <a:rPr lang="en-US" dirty="0"/>
              <a:t>User interacts with controls</a:t>
            </a:r>
          </a:p>
          <a:p>
            <a:pPr lvl="1"/>
            <a:r>
              <a:rPr lang="en-US" dirty="0"/>
              <a:t>Program responds to user “events” with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Prerequisite: application must be running on JVM with window system configured</a:t>
            </a:r>
          </a:p>
          <a:p>
            <a:r>
              <a:rPr lang="en-US" dirty="0"/>
              <a:t>Java dialogs are “modal”</a:t>
            </a:r>
          </a:p>
          <a:p>
            <a:pPr lvl="1"/>
            <a:r>
              <a:rPr lang="en-US" dirty="0"/>
              <a:t>Application code (your program) “blocks” waiting for user response</a:t>
            </a:r>
          </a:p>
          <a:p>
            <a:pPr lvl="1"/>
            <a:r>
              <a:rPr lang="en-US" dirty="0"/>
              <a:t>Similar to using Scanner to read from keyboard</a:t>
            </a:r>
          </a:p>
          <a:p>
            <a:r>
              <a:rPr lang="en-US" dirty="0"/>
              <a:t>Java GUI components adapt to “Look and Feel” of local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JOptionPane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workhorse for modal dialogs</a:t>
            </a:r>
          </a:p>
          <a:p>
            <a:r>
              <a:rPr lang="en-US" dirty="0"/>
              <a:t>Part of Java GUI package: “Swing”</a:t>
            </a:r>
          </a:p>
          <a:p>
            <a:pPr marL="0" indent="0">
              <a:buNone/>
            </a:pPr>
            <a:r>
              <a:rPr lang="en-US" dirty="0"/>
              <a:t>	import </a:t>
            </a:r>
            <a:r>
              <a:rPr lang="en-US" dirty="0" err="1"/>
              <a:t>javax.swing.JOptionPane</a:t>
            </a:r>
            <a:r>
              <a:rPr lang="en-US" dirty="0"/>
              <a:t>;</a:t>
            </a:r>
          </a:p>
          <a:p>
            <a:r>
              <a:rPr lang="en-US" dirty="0"/>
              <a:t>Several static methods for typical use cases…</a:t>
            </a:r>
          </a:p>
          <a:p>
            <a:pPr lvl="1"/>
            <a:r>
              <a:rPr lang="en-US" dirty="0" err="1"/>
              <a:t>showMessageDialog</a:t>
            </a:r>
            <a:endParaRPr lang="en-US" dirty="0"/>
          </a:p>
          <a:p>
            <a:pPr lvl="1"/>
            <a:r>
              <a:rPr lang="en-US" dirty="0" err="1"/>
              <a:t>showInputDialog</a:t>
            </a:r>
            <a:endParaRPr lang="en-US" dirty="0"/>
          </a:p>
          <a:p>
            <a:pPr lvl="1"/>
            <a:r>
              <a:rPr lang="en-US" dirty="0" err="1"/>
              <a:t>showConfirmDialog</a:t>
            </a:r>
            <a:endParaRPr lang="en-US" dirty="0"/>
          </a:p>
          <a:p>
            <a:pPr lvl="1"/>
            <a:r>
              <a:rPr lang="en-US" dirty="0" err="1"/>
              <a:t>showOptionDialog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71" y="504346"/>
            <a:ext cx="6939110" cy="55709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JOptionPane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Common arguments…</a:t>
            </a:r>
          </a:p>
          <a:p>
            <a:pPr lvl="1"/>
            <a:r>
              <a:rPr lang="en-US" dirty="0"/>
              <a:t>Location where dialog pops up (null is center screen)</a:t>
            </a:r>
          </a:p>
          <a:p>
            <a:pPr lvl="1"/>
            <a:r>
              <a:rPr lang="en-US" dirty="0"/>
              <a:t>Message to be included in dialog box (may be string or icon or html)</a:t>
            </a:r>
          </a:p>
          <a:p>
            <a:pPr lvl="1"/>
            <a:r>
              <a:rPr lang="en-US" dirty="0"/>
              <a:t>Message type (used for “look and feel” and helpful icon)</a:t>
            </a:r>
          </a:p>
          <a:p>
            <a:pPr lvl="1"/>
            <a:r>
              <a:rPr lang="en-US" dirty="0"/>
              <a:t>Option type (what buttons should be included by default)</a:t>
            </a:r>
          </a:p>
          <a:p>
            <a:pPr lvl="1"/>
            <a:r>
              <a:rPr lang="en-US" dirty="0"/>
              <a:t>Options (e.g., array of Strings for button names)</a:t>
            </a:r>
          </a:p>
          <a:p>
            <a:pPr lvl="1"/>
            <a:r>
              <a:rPr lang="en-US" dirty="0"/>
              <a:t>Icon to replace default icon of message type</a:t>
            </a:r>
          </a:p>
          <a:p>
            <a:pPr lvl="1"/>
            <a:r>
              <a:rPr lang="en-US" dirty="0"/>
              <a:t>Title string to be used in window heading</a:t>
            </a:r>
          </a:p>
          <a:p>
            <a:pPr lvl="1"/>
            <a:r>
              <a:rPr lang="en-US" dirty="0"/>
              <a:t>Initial value (a default value for certain option types)</a:t>
            </a:r>
          </a:p>
          <a:p>
            <a:r>
              <a:rPr lang="en-US" dirty="0"/>
              <a:t>Many arguments can be omitted for default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Type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Type selects icon to display</a:t>
            </a:r>
          </a:p>
          <a:p>
            <a:r>
              <a:rPr lang="en-US" dirty="0"/>
              <a:t>Look and Feel dependent</a:t>
            </a:r>
          </a:p>
          <a:p>
            <a:r>
              <a:rPr lang="en-US" dirty="0"/>
              <a:t>Possible values</a:t>
            </a:r>
          </a:p>
          <a:p>
            <a:pPr lvl="1"/>
            <a:r>
              <a:rPr lang="en-US" dirty="0" err="1"/>
              <a:t>JOptionPane.PLAIN_MESSAGE</a:t>
            </a:r>
            <a:r>
              <a:rPr lang="en-US" dirty="0"/>
              <a:t> (-1)</a:t>
            </a:r>
          </a:p>
          <a:p>
            <a:pPr lvl="1"/>
            <a:r>
              <a:rPr lang="en-US" dirty="0" err="1"/>
              <a:t>JOptionPane.ERROR_MESSAGE</a:t>
            </a:r>
            <a:r>
              <a:rPr lang="en-US" dirty="0"/>
              <a:t> (0)</a:t>
            </a:r>
          </a:p>
          <a:p>
            <a:pPr lvl="1"/>
            <a:r>
              <a:rPr lang="en-US" dirty="0" err="1"/>
              <a:t>JOptionPane.INFORMATION_MESSAGE</a:t>
            </a:r>
            <a:r>
              <a:rPr lang="en-US" dirty="0"/>
              <a:t> (1)</a:t>
            </a:r>
          </a:p>
          <a:p>
            <a:pPr lvl="1"/>
            <a:r>
              <a:rPr lang="en-US" dirty="0" err="1"/>
              <a:t>JOptionPane.WARNING_MESSAGE</a:t>
            </a:r>
            <a:r>
              <a:rPr lang="en-US" dirty="0"/>
              <a:t> (2)</a:t>
            </a:r>
          </a:p>
          <a:p>
            <a:pPr lvl="1"/>
            <a:r>
              <a:rPr lang="en-US" dirty="0" err="1"/>
              <a:t>JOptionPane.QUESTION_MESSAGE</a:t>
            </a:r>
            <a:r>
              <a:rPr lang="en-US" dirty="0"/>
              <a:t> (3)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30942</TotalTime>
  <Words>1432</Words>
  <Application>Microsoft Office PowerPoint</Application>
  <PresentationFormat>On-screen Show (4:3)</PresentationFormat>
  <Paragraphs>243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Consolas</vt:lpstr>
      <vt:lpstr>Office Theme</vt:lpstr>
      <vt:lpstr>CS18000: Problem Solving and Object-Oriented Programming</vt:lpstr>
      <vt:lpstr>Video 1 JOptionPane Class</vt:lpstr>
      <vt:lpstr> Simple Graphical User Interfaces</vt:lpstr>
      <vt:lpstr>Text-Based Interface vs. GUI</vt:lpstr>
      <vt:lpstr>Dialog Concepts</vt:lpstr>
      <vt:lpstr>JOptionPane Class</vt:lpstr>
      <vt:lpstr>PowerPoint Presentation</vt:lpstr>
      <vt:lpstr>JOptionPane Class</vt:lpstr>
      <vt:lpstr>Message Type Parameter</vt:lpstr>
      <vt:lpstr>JOptionPane.PLAIN_MESSAGE</vt:lpstr>
      <vt:lpstr>JOptionPane.ERROR_MESSAGE</vt:lpstr>
      <vt:lpstr>JOptionPane.INFORMATION_MESSAGE</vt:lpstr>
      <vt:lpstr>JOptionPane.WARNING_MESSAGE</vt:lpstr>
      <vt:lpstr>JOptionPane.QUESTION_MESSAGE</vt:lpstr>
      <vt:lpstr>Video 2 JOptionPane Methods</vt:lpstr>
      <vt:lpstr>showMessageDialog</vt:lpstr>
      <vt:lpstr>PowerPoint Presentation</vt:lpstr>
      <vt:lpstr>showConfirmDialog</vt:lpstr>
      <vt:lpstr>PowerPoint Presentation</vt:lpstr>
      <vt:lpstr>Values with showConfirmDialog</vt:lpstr>
      <vt:lpstr>showInputDialog</vt:lpstr>
      <vt:lpstr>PowerPoint Presentation</vt:lpstr>
      <vt:lpstr>showOptionDialog</vt:lpstr>
      <vt:lpstr>Dialog Demo Code</vt:lpstr>
      <vt:lpstr>Video 3 CodonExtractor Example</vt:lpstr>
      <vt:lpstr> Simple Graphical User Interfaces</vt:lpstr>
      <vt:lpstr>Problem: CodonExtractor</vt:lpstr>
      <vt:lpstr>PowerPoint Presentation</vt:lpstr>
      <vt:lpstr>CodonExtractor: main Method</vt:lpstr>
      <vt:lpstr>CodonExtractor: isValid</vt:lpstr>
      <vt:lpstr>CodonExtractor: displayCodons</vt:lpstr>
      <vt:lpstr>PowerPoint Presentation</vt:lpstr>
      <vt:lpstr>Video 4 JFileChooser</vt:lpstr>
      <vt:lpstr>PowerPoint Presentation</vt:lpstr>
      <vt:lpstr>Problem: Prompting for a File Name</vt:lpstr>
      <vt:lpstr>Solution: Prompting for a File Name</vt:lpstr>
      <vt:lpstr>Projects and Exam 2</vt:lpstr>
    </vt:vector>
  </TitlesOfParts>
  <Company>Purdue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CS18000: Problem Solving and Object-Oriented Programming</dc:title>
  <dc:creator>Tim Korb</dc:creator>
  <cp:lastModifiedBy>Dunsmore, Buster</cp:lastModifiedBy>
  <cp:revision>87</cp:revision>
  <cp:lastPrinted>2013-02-11T00:06:16Z</cp:lastPrinted>
  <dcterms:created xsi:type="dcterms:W3CDTF">2012-12-29T12:15:32Z</dcterms:created>
  <dcterms:modified xsi:type="dcterms:W3CDTF">2024-03-20T00:40:08Z</dcterms:modified>
</cp:coreProperties>
</file>