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7" r:id="rId1"/>
  </p:sldMasterIdLst>
  <p:notesMasterIdLst>
    <p:notesMasterId r:id="rId65"/>
  </p:notesMasterIdLst>
  <p:handoutMasterIdLst>
    <p:handoutMasterId r:id="rId66"/>
  </p:handoutMasterIdLst>
  <p:sldIdLst>
    <p:sldId id="256" r:id="rId2"/>
    <p:sldId id="373" r:id="rId3"/>
    <p:sldId id="258" r:id="rId4"/>
    <p:sldId id="283" r:id="rId5"/>
    <p:sldId id="359" r:id="rId6"/>
    <p:sldId id="284" r:id="rId7"/>
    <p:sldId id="288" r:id="rId8"/>
    <p:sldId id="289" r:id="rId9"/>
    <p:sldId id="372" r:id="rId10"/>
    <p:sldId id="292" r:id="rId11"/>
    <p:sldId id="293" r:id="rId12"/>
    <p:sldId id="365" r:id="rId13"/>
    <p:sldId id="300" r:id="rId14"/>
    <p:sldId id="301" r:id="rId15"/>
    <p:sldId id="364" r:id="rId16"/>
    <p:sldId id="371" r:id="rId17"/>
    <p:sldId id="307" r:id="rId18"/>
    <p:sldId id="308" r:id="rId19"/>
    <p:sldId id="309" r:id="rId20"/>
    <p:sldId id="310" r:id="rId21"/>
    <p:sldId id="311" r:id="rId22"/>
    <p:sldId id="363" r:id="rId23"/>
    <p:sldId id="312" r:id="rId24"/>
    <p:sldId id="370" r:id="rId25"/>
    <p:sldId id="313" r:id="rId26"/>
    <p:sldId id="357" r:id="rId27"/>
    <p:sldId id="358" r:id="rId28"/>
    <p:sldId id="315" r:id="rId29"/>
    <p:sldId id="316" r:id="rId30"/>
    <p:sldId id="317" r:id="rId31"/>
    <p:sldId id="369" r:id="rId32"/>
    <p:sldId id="318" r:id="rId33"/>
    <p:sldId id="319" r:id="rId34"/>
    <p:sldId id="362" r:id="rId35"/>
    <p:sldId id="320" r:id="rId36"/>
    <p:sldId id="321" r:id="rId37"/>
    <p:sldId id="322" r:id="rId38"/>
    <p:sldId id="368" r:id="rId39"/>
    <p:sldId id="329" r:id="rId40"/>
    <p:sldId id="330" r:id="rId41"/>
    <p:sldId id="331" r:id="rId42"/>
    <p:sldId id="332" r:id="rId43"/>
    <p:sldId id="333" r:id="rId44"/>
    <p:sldId id="336" r:id="rId45"/>
    <p:sldId id="337" r:id="rId46"/>
    <p:sldId id="338" r:id="rId47"/>
    <p:sldId id="367" r:id="rId48"/>
    <p:sldId id="340" r:id="rId49"/>
    <p:sldId id="341" r:id="rId50"/>
    <p:sldId id="342" r:id="rId51"/>
    <p:sldId id="343" r:id="rId52"/>
    <p:sldId id="344" r:id="rId53"/>
    <p:sldId id="360" r:id="rId54"/>
    <p:sldId id="345" r:id="rId55"/>
    <p:sldId id="366" r:id="rId56"/>
    <p:sldId id="346" r:id="rId57"/>
    <p:sldId id="361" r:id="rId58"/>
    <p:sldId id="347" r:id="rId59"/>
    <p:sldId id="348" r:id="rId60"/>
    <p:sldId id="349" r:id="rId61"/>
    <p:sldId id="351" r:id="rId62"/>
    <p:sldId id="355" r:id="rId63"/>
    <p:sldId id="356" r:id="rId6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 autoAdjust="0"/>
    <p:restoredTop sz="87986" autoAdjust="0"/>
  </p:normalViewPr>
  <p:slideViewPr>
    <p:cSldViewPr snapToGrid="0" snapToObjects="1">
      <p:cViewPr varScale="1">
        <p:scale>
          <a:sx n="64" d="100"/>
          <a:sy n="64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5576-9660-F342-B70B-452F216D12FE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67390-5B83-184F-9560-B599FE8C4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11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59CCE-82AB-7E4E-8B40-F3287FF0B9F8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966-34AF-8741-B199-20C4F0722A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44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00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242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237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44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202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633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91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755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270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354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446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370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461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083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29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891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78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27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74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55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01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3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460D-A275-B046-AF56-69F1B2B512EE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E205-F758-6947-9983-3DFB0BFA0165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EB037-8A0F-FA47-854A-A9C48B1AC08F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EF79-83C7-574E-96B8-96A683BD9078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0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96EF-BEA3-B44F-923F-86F66554E766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F2E3-10D4-7041-89AF-F5BCECAE1F8B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348F-27EA-5B4F-B95B-8368AA0D7DC3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5FE2-33F2-2A45-8F37-625101D7CF5B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C30F-0B6E-6842-9F7D-6FD956461AD8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E074-75C9-EE42-B1D9-3EFD1628213E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1506-FD6E-F743-BB6D-CAF84C8EC89B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320DE-CE0C-E941-9133-67FDCD6585BD}" type="datetime1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CS18000: Problem Solving and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Repetition</a:t>
            </a:r>
          </a:p>
        </p:txBody>
      </p:sp>
    </p:spTree>
    <p:extLst>
      <p:ext uri="{BB962C8B-B14F-4D97-AF65-F5344CB8AC3E}">
        <p14:creationId xmlns:p14="http://schemas.microsoft.com/office/powerpoint/2010/main" val="320957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Odd or Even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Write a program that reads integers from standard input; for each integer print a message indicating “odd” or “even”</a:t>
            </a:r>
          </a:p>
          <a:p>
            <a:r>
              <a:rPr lang="en-US" dirty="0" smtClean="0"/>
              <a:t>Stop reading when no more integers</a:t>
            </a:r>
          </a:p>
          <a:p>
            <a:r>
              <a:rPr lang="en-US" dirty="0" smtClean="0"/>
              <a:t>Scanner method </a:t>
            </a:r>
            <a:r>
              <a:rPr lang="en-US" sz="2800" dirty="0" err="1" smtClean="0">
                <a:latin typeface="Consolas"/>
                <a:cs typeface="Consolas"/>
              </a:rPr>
              <a:t>hasNextInt</a:t>
            </a:r>
            <a:r>
              <a:rPr lang="en-US" sz="2800" dirty="0" smtClean="0">
                <a:latin typeface="Consolas"/>
                <a:cs typeface="Consolas"/>
              </a:rPr>
              <a:t>()</a:t>
            </a:r>
            <a:r>
              <a:rPr lang="en-US" dirty="0" smtClean="0"/>
              <a:t> returns true if there is another integer available, else returns false</a:t>
            </a:r>
          </a:p>
          <a:p>
            <a:r>
              <a:rPr lang="en-US" dirty="0"/>
              <a:t>Scanner method </a:t>
            </a:r>
            <a:r>
              <a:rPr lang="en-US" sz="2800" dirty="0" err="1">
                <a:latin typeface="Consolas"/>
                <a:cs typeface="Consolas"/>
              </a:rPr>
              <a:t>hasNextInt</a:t>
            </a:r>
            <a:r>
              <a:rPr lang="en-US" sz="2800" dirty="0">
                <a:latin typeface="Consolas"/>
                <a:cs typeface="Consolas"/>
              </a:rPr>
              <a:t>()</a:t>
            </a:r>
            <a:r>
              <a:rPr lang="en-US" dirty="0"/>
              <a:t> returns false </a:t>
            </a:r>
            <a:r>
              <a:rPr lang="en-US" dirty="0" smtClean="0"/>
              <a:t>at EOF; also returns false if something other than an integer found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1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Odd or Even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java.util.Scanner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OddOrEven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Scanner in = new Scanner(System.in</a:t>
            </a:r>
            <a:r>
              <a:rPr lang="en-US" dirty="0" smtClean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     </a:t>
            </a:r>
            <a:r>
              <a:rPr lang="en-US" dirty="0" err="1" smtClean="0">
                <a:latin typeface="Consolas"/>
                <a:cs typeface="Consolas"/>
              </a:rPr>
              <a:t>int</a:t>
            </a:r>
            <a:r>
              <a:rPr lang="en-US" dirty="0" smtClean="0">
                <a:latin typeface="Consolas"/>
                <a:cs typeface="Consolas"/>
              </a:rPr>
              <a:t> number;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while (</a:t>
            </a:r>
            <a:r>
              <a:rPr lang="en-US" dirty="0" err="1">
                <a:latin typeface="Consolas"/>
                <a:cs typeface="Consolas"/>
              </a:rPr>
              <a:t>in.hasNextInt</a:t>
            </a:r>
            <a:r>
              <a:rPr lang="en-US" dirty="0">
                <a:latin typeface="Consolas"/>
                <a:cs typeface="Consolas"/>
              </a:rPr>
              <a:t>())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smtClean="0">
                <a:latin typeface="Consolas"/>
                <a:cs typeface="Consolas"/>
              </a:rPr>
              <a:t>number </a:t>
            </a:r>
            <a:r>
              <a:rPr lang="en-US" dirty="0">
                <a:latin typeface="Consolas"/>
                <a:cs typeface="Consolas"/>
              </a:rPr>
              <a:t>= </a:t>
            </a:r>
            <a:r>
              <a:rPr lang="en-US" dirty="0" err="1">
                <a:latin typeface="Consolas"/>
                <a:cs typeface="Consolas"/>
              </a:rPr>
              <a:t>in.nextInt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if (</a:t>
            </a:r>
            <a:r>
              <a:rPr lang="en-US" dirty="0" smtClean="0">
                <a:latin typeface="Consolas"/>
                <a:cs typeface="Consolas"/>
              </a:rPr>
              <a:t>number </a:t>
            </a:r>
            <a:r>
              <a:rPr lang="en-US" dirty="0">
                <a:latin typeface="Consolas"/>
                <a:cs typeface="Consolas"/>
              </a:rPr>
              <a:t>% 2 == 0)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("%d is even\n", </a:t>
            </a:r>
            <a:r>
              <a:rPr lang="en-US" dirty="0" smtClean="0">
                <a:latin typeface="Consolas"/>
                <a:cs typeface="Consolas"/>
              </a:rPr>
              <a:t>number);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else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("%d is odd\n", </a:t>
            </a:r>
            <a:r>
              <a:rPr lang="en-US" dirty="0" smtClean="0">
                <a:latin typeface="Consolas"/>
                <a:cs typeface="Consolas"/>
              </a:rPr>
              <a:t>number);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5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Odd or Even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57" y="2053652"/>
            <a:ext cx="7073191" cy="140907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3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Summer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a sequence of integers from the standard input and compute their sum</a:t>
            </a:r>
          </a:p>
          <a:p>
            <a:r>
              <a:rPr lang="en-US" dirty="0" smtClean="0"/>
              <a:t>Two problems:</a:t>
            </a:r>
          </a:p>
          <a:p>
            <a:pPr lvl="1"/>
            <a:r>
              <a:rPr lang="en-US" dirty="0" smtClean="0"/>
              <a:t>How do we know when we’re done?</a:t>
            </a:r>
          </a:p>
          <a:p>
            <a:pPr lvl="1"/>
            <a:r>
              <a:rPr lang="en-US" dirty="0" smtClean="0"/>
              <a:t>How do we accumulate the sum?</a:t>
            </a:r>
          </a:p>
          <a:p>
            <a:r>
              <a:rPr lang="en-US" dirty="0" smtClean="0"/>
              <a:t>Also count the number of values read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0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Summer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import </a:t>
            </a:r>
            <a:r>
              <a:rPr lang="en-US" sz="1400" dirty="0" err="1">
                <a:latin typeface="Consolas"/>
                <a:cs typeface="Consolas"/>
              </a:rPr>
              <a:t>java.util.Scanner</a:t>
            </a:r>
            <a:r>
              <a:rPr lang="en-US" sz="14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public class Summer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static void main(String[] </a:t>
            </a:r>
            <a:r>
              <a:rPr lang="en-US" sz="1400" dirty="0" err="1">
                <a:latin typeface="Consolas"/>
                <a:cs typeface="Consolas"/>
              </a:rPr>
              <a:t>args</a:t>
            </a:r>
            <a:r>
              <a:rPr lang="en-US" sz="1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Scanner in = new Scanner(</a:t>
            </a:r>
            <a:r>
              <a:rPr lang="en-US" sz="1400" dirty="0" err="1">
                <a:latin typeface="Consolas"/>
                <a:cs typeface="Consolas"/>
              </a:rPr>
              <a:t>System.in</a:t>
            </a:r>
            <a:r>
              <a:rPr lang="en-US" sz="14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endParaRPr lang="en-US" sz="14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</a:t>
            </a:r>
            <a:r>
              <a:rPr lang="en-US" sz="1400" dirty="0" smtClean="0">
                <a:latin typeface="Consolas"/>
                <a:cs typeface="Consolas"/>
              </a:rPr>
              <a:t>       </a:t>
            </a:r>
            <a:r>
              <a:rPr lang="en-US" sz="1400" dirty="0" err="1" smtClean="0">
                <a:latin typeface="Consolas"/>
                <a:cs typeface="Consolas"/>
              </a:rPr>
              <a:t>int</a:t>
            </a:r>
            <a:r>
              <a:rPr lang="en-US" sz="1400" dirty="0" smtClean="0">
                <a:latin typeface="Consolas"/>
                <a:cs typeface="Consolas"/>
              </a:rPr>
              <a:t> number;  //</a:t>
            </a:r>
            <a:r>
              <a:rPr lang="en-US" sz="1400" dirty="0">
                <a:latin typeface="Consolas"/>
                <a:cs typeface="Consolas"/>
              </a:rPr>
              <a:t> </a:t>
            </a:r>
            <a:r>
              <a:rPr lang="en-US" sz="1400" dirty="0" smtClean="0">
                <a:latin typeface="Consolas"/>
                <a:cs typeface="Consolas"/>
              </a:rPr>
              <a:t>number that is input </a:t>
            </a: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sum = 0</a:t>
            </a:r>
            <a:r>
              <a:rPr lang="en-US" sz="1400" dirty="0" smtClean="0">
                <a:latin typeface="Consolas"/>
                <a:cs typeface="Consolas"/>
              </a:rPr>
              <a:t>; // sum of values</a:t>
            </a: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c = 0</a:t>
            </a:r>
            <a:r>
              <a:rPr lang="en-US" sz="1400" dirty="0" smtClean="0">
                <a:latin typeface="Consolas"/>
                <a:cs typeface="Consolas"/>
              </a:rPr>
              <a:t>; // how many values read</a:t>
            </a: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while (</a:t>
            </a:r>
            <a:r>
              <a:rPr lang="en-US" sz="1400" dirty="0" err="1">
                <a:latin typeface="Consolas"/>
                <a:cs typeface="Consolas"/>
              </a:rPr>
              <a:t>in.hasNextInt</a:t>
            </a:r>
            <a:r>
              <a:rPr lang="en-US" sz="1400" dirty="0">
                <a:latin typeface="Consolas"/>
                <a:cs typeface="Consolas"/>
              </a:rPr>
              <a:t>())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</a:t>
            </a:r>
            <a:r>
              <a:rPr lang="en-US" sz="1400" dirty="0" smtClean="0">
                <a:latin typeface="Consolas"/>
                <a:cs typeface="Consolas"/>
              </a:rPr>
              <a:t>number </a:t>
            </a:r>
            <a:r>
              <a:rPr lang="en-US" sz="1400" dirty="0">
                <a:latin typeface="Consolas"/>
                <a:cs typeface="Consolas"/>
              </a:rPr>
              <a:t>= </a:t>
            </a:r>
            <a:r>
              <a:rPr lang="en-US" sz="1400" dirty="0" err="1">
                <a:latin typeface="Consolas"/>
                <a:cs typeface="Consolas"/>
              </a:rPr>
              <a:t>in.nextInt</a:t>
            </a:r>
            <a:r>
              <a:rPr lang="en-US" sz="14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c = c + 1;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sum = sum + </a:t>
            </a:r>
            <a:r>
              <a:rPr lang="en-US" sz="1400" dirty="0" smtClean="0">
                <a:latin typeface="Consolas"/>
                <a:cs typeface="Consolas"/>
              </a:rPr>
              <a:t>number;</a:t>
            </a: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System.out.printf</a:t>
            </a:r>
            <a:r>
              <a:rPr lang="en-US" sz="1400" dirty="0">
                <a:latin typeface="Consolas"/>
                <a:cs typeface="Consolas"/>
              </a:rPr>
              <a:t>("sum of %d values is %d\n", c, sum);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 smtClean="0">
                <a:latin typeface="Consolas"/>
                <a:cs typeface="Consolas"/>
              </a:rPr>
              <a:t>}</a:t>
            </a:r>
            <a:endParaRPr lang="en-US" sz="1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6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Summer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115" y="1829060"/>
            <a:ext cx="7153769" cy="205793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2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Palindrome Checker with while Loop</a:t>
            </a:r>
          </a:p>
        </p:txBody>
      </p:sp>
    </p:spTree>
    <p:extLst>
      <p:ext uri="{BB962C8B-B14F-4D97-AF65-F5344CB8AC3E}">
        <p14:creationId xmlns:p14="http://schemas.microsoft.com/office/powerpoint/2010/main" val="314353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Repetition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Indefinite Iteration Examples</a:t>
            </a:r>
          </a:p>
          <a:p>
            <a:r>
              <a:rPr lang="en-US" dirty="0" smtClean="0"/>
              <a:t>Definite Iteration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6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while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while (</a:t>
            </a:r>
            <a:r>
              <a:rPr lang="en-US" dirty="0" err="1" smtClean="0">
                <a:latin typeface="Consolas"/>
                <a:cs typeface="Consolas"/>
              </a:rPr>
              <a:t>boolean</a:t>
            </a:r>
            <a:r>
              <a:rPr lang="en-US" dirty="0" smtClean="0">
                <a:latin typeface="Consolas"/>
                <a:cs typeface="Consolas"/>
              </a:rPr>
              <a:t>-expression) {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statements;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}</a:t>
            </a:r>
            <a:endParaRPr lang="en-US" dirty="0"/>
          </a:p>
          <a:p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</a:t>
            </a:r>
            <a:r>
              <a:rPr lang="en-US" dirty="0" err="1" smtClean="0"/>
              <a:t>boolean</a:t>
            </a:r>
            <a:r>
              <a:rPr lang="en-US" dirty="0" smtClean="0"/>
              <a:t>-expression first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true, do statements in body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Repeat from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Palindrome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 a method in class Palindrome</a:t>
            </a:r>
          </a:p>
          <a:p>
            <a:pPr marL="857250" lvl="2" indent="0">
              <a:buNone/>
            </a:pPr>
            <a:r>
              <a:rPr lang="en-US" dirty="0" err="1" smtClean="0">
                <a:latin typeface="Consolas"/>
                <a:cs typeface="Consolas"/>
              </a:rPr>
              <a:t>boolean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isPalindrome</a:t>
            </a:r>
            <a:r>
              <a:rPr lang="en-US" dirty="0" smtClean="0">
                <a:latin typeface="Consolas"/>
                <a:cs typeface="Consolas"/>
              </a:rPr>
              <a:t>(String s)</a:t>
            </a:r>
          </a:p>
          <a:p>
            <a:r>
              <a:rPr lang="en-US" dirty="0" smtClean="0"/>
              <a:t>to test if s is a palindrome, a string that reads the same backwards as forwards</a:t>
            </a:r>
          </a:p>
          <a:p>
            <a:r>
              <a:rPr lang="en-US" dirty="0" smtClean="0"/>
              <a:t>Approach 1: Use </a:t>
            </a:r>
            <a:r>
              <a:rPr lang="en-US" dirty="0"/>
              <a:t>a while </a:t>
            </a:r>
            <a:r>
              <a:rPr lang="en-US" dirty="0" smtClean="0"/>
              <a:t>loop</a:t>
            </a:r>
          </a:p>
          <a:p>
            <a:pPr marL="0" indent="0">
              <a:buNone/>
            </a:pPr>
            <a:r>
              <a:rPr lang="en-US" dirty="0" smtClean="0"/>
              <a:t>String s = new String (“racecar”);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urier New" panose="02070309020205020404" pitchFamily="49" charset="0"/>
              </a:rPr>
              <a:t>r a c e c a r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urier New" panose="02070309020205020404" pitchFamily="49" charset="0"/>
              </a:rPr>
              <a:t>0 1 2 3 4 5 6</a:t>
            </a:r>
            <a:endParaRPr lang="en-US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7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Repetition Concept</a:t>
            </a:r>
          </a:p>
        </p:txBody>
      </p:sp>
    </p:spTree>
    <p:extLst>
      <p:ext uri="{BB962C8B-B14F-4D97-AF65-F5344CB8AC3E}">
        <p14:creationId xmlns:p14="http://schemas.microsoft.com/office/powerpoint/2010/main" val="4967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Strategy: Palindrome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Compare </a:t>
            </a:r>
            <a:r>
              <a:rPr lang="en-US" dirty="0"/>
              <a:t>first and last characters; differ? False</a:t>
            </a:r>
          </a:p>
          <a:p>
            <a:r>
              <a:rPr lang="en-US" dirty="0"/>
              <a:t>Strip off first and last characters</a:t>
            </a:r>
          </a:p>
          <a:p>
            <a:r>
              <a:rPr lang="en-US" dirty="0"/>
              <a:t>Repeat until length &lt; 2; return </a:t>
            </a:r>
            <a:r>
              <a:rPr lang="en-US" dirty="0" smtClean="0"/>
              <a:t>true</a:t>
            </a:r>
          </a:p>
          <a:p>
            <a:r>
              <a:rPr lang="en-US" dirty="0" smtClean="0"/>
              <a:t>Test </a:t>
            </a:r>
            <a:r>
              <a:rPr lang="en-US" dirty="0"/>
              <a:t>input:</a:t>
            </a:r>
          </a:p>
          <a:p>
            <a:pPr lvl="1"/>
            <a:r>
              <a:rPr lang="en-US" dirty="0"/>
              <a:t>“level” (true)</a:t>
            </a:r>
          </a:p>
          <a:p>
            <a:pPr lvl="1"/>
            <a:r>
              <a:rPr lang="en-US" dirty="0"/>
              <a:t>“racecar” (true)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henway</a:t>
            </a:r>
            <a:r>
              <a:rPr lang="en-US" dirty="0"/>
              <a:t>” (false)</a:t>
            </a:r>
          </a:p>
          <a:p>
            <a:pPr lvl="1"/>
            <a:r>
              <a:rPr lang="en-US" dirty="0"/>
              <a:t>“x”, “aba”, “</a:t>
            </a:r>
            <a:r>
              <a:rPr lang="en-US" dirty="0" err="1"/>
              <a:t>abba</a:t>
            </a:r>
            <a:r>
              <a:rPr lang="en-US" dirty="0"/>
              <a:t>” (all true)</a:t>
            </a:r>
          </a:p>
          <a:p>
            <a:pPr lvl="1"/>
            <a:r>
              <a:rPr lang="en-US" dirty="0"/>
              <a:t>“” (empty string (true))</a:t>
            </a:r>
          </a:p>
          <a:p>
            <a:pPr lvl="1"/>
            <a:r>
              <a:rPr lang="en-US" dirty="0" smtClean="0"/>
              <a:t>null (null value (true))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5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Palindrome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public </a:t>
            </a:r>
            <a:r>
              <a:rPr lang="en-US" dirty="0">
                <a:latin typeface="Consolas"/>
                <a:cs typeface="Consolas"/>
              </a:rPr>
              <a:t>class Palindrome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boolean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isPalindrome</a:t>
            </a:r>
            <a:r>
              <a:rPr lang="en-US" dirty="0">
                <a:latin typeface="Consolas"/>
                <a:cs typeface="Consolas"/>
              </a:rPr>
              <a:t>(String s)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if (s == null || </a:t>
            </a:r>
            <a:r>
              <a:rPr lang="en-US" dirty="0" err="1">
                <a:latin typeface="Consolas"/>
                <a:cs typeface="Consolas"/>
              </a:rPr>
              <a:t>s.length</a:t>
            </a:r>
            <a:r>
              <a:rPr lang="en-US" dirty="0">
                <a:latin typeface="Consolas"/>
                <a:cs typeface="Consolas"/>
              </a:rPr>
              <a:t>() &lt;= 1)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return true;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while (</a:t>
            </a:r>
            <a:r>
              <a:rPr lang="en-US" dirty="0" err="1">
                <a:latin typeface="Consolas"/>
                <a:cs typeface="Consolas"/>
              </a:rPr>
              <a:t>s.length</a:t>
            </a:r>
            <a:r>
              <a:rPr lang="en-US" dirty="0">
                <a:latin typeface="Consolas"/>
                <a:cs typeface="Consolas"/>
              </a:rPr>
              <a:t>() &gt; 1)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char first = </a:t>
            </a:r>
            <a:r>
              <a:rPr lang="en-US" dirty="0" err="1">
                <a:latin typeface="Consolas"/>
                <a:cs typeface="Consolas"/>
              </a:rPr>
              <a:t>s.charAt</a:t>
            </a:r>
            <a:r>
              <a:rPr lang="en-US" dirty="0">
                <a:latin typeface="Consolas"/>
                <a:cs typeface="Consolas"/>
              </a:rPr>
              <a:t>(0);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char last = </a:t>
            </a:r>
            <a:r>
              <a:rPr lang="en-US" dirty="0" err="1">
                <a:latin typeface="Consolas"/>
                <a:cs typeface="Consolas"/>
              </a:rPr>
              <a:t>s.charAt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s.length</a:t>
            </a:r>
            <a:r>
              <a:rPr lang="en-US" dirty="0">
                <a:latin typeface="Consolas"/>
                <a:cs typeface="Consolas"/>
              </a:rPr>
              <a:t>() - 1);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if (first != last)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 return false;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s = </a:t>
            </a:r>
            <a:r>
              <a:rPr lang="en-US" dirty="0" err="1">
                <a:latin typeface="Consolas"/>
                <a:cs typeface="Consolas"/>
              </a:rPr>
              <a:t>s.substring</a:t>
            </a:r>
            <a:r>
              <a:rPr lang="en-US" dirty="0">
                <a:latin typeface="Consolas"/>
                <a:cs typeface="Consolas"/>
              </a:rPr>
              <a:t>(1, </a:t>
            </a:r>
            <a:r>
              <a:rPr lang="en-US" dirty="0" err="1">
                <a:latin typeface="Consolas"/>
                <a:cs typeface="Consolas"/>
              </a:rPr>
              <a:t>s.length</a:t>
            </a:r>
            <a:r>
              <a:rPr lang="en-US" dirty="0">
                <a:latin typeface="Consolas"/>
                <a:cs typeface="Consolas"/>
              </a:rPr>
              <a:t>() - 1);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return true;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5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Palindrome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racecar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0123456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err="1" smtClean="0">
                <a:latin typeface="Consolas"/>
                <a:cs typeface="Consolas"/>
              </a:rPr>
              <a:t>aceca</a:t>
            </a: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01234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err="1" smtClean="0">
                <a:latin typeface="Consolas"/>
                <a:cs typeface="Consolas"/>
              </a:rPr>
              <a:t>cec</a:t>
            </a: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012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e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9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err="1" smtClean="0"/>
              <a:t>PalindromeTest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43215" cy="484859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junit.framework.TestCase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PalindromeTest</a:t>
            </a:r>
            <a:r>
              <a:rPr lang="en-US" dirty="0">
                <a:latin typeface="Consolas"/>
                <a:cs typeface="Consolas"/>
              </a:rPr>
              <a:t> extends </a:t>
            </a:r>
            <a:r>
              <a:rPr lang="en-US" dirty="0" err="1">
                <a:latin typeface="Consolas"/>
                <a:cs typeface="Consolas"/>
              </a:rPr>
              <a:t>TestCase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void </a:t>
            </a:r>
            <a:r>
              <a:rPr lang="en-US" dirty="0" err="1">
                <a:latin typeface="Consolas"/>
                <a:cs typeface="Consolas"/>
              </a:rPr>
              <a:t>testIsPalindrome</a:t>
            </a:r>
            <a:r>
              <a:rPr lang="en-US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Palindrome p = new Palindrome()</a:t>
            </a:r>
            <a:r>
              <a:rPr lang="en-US" dirty="0" smtClean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assertEquals</a:t>
            </a:r>
            <a:r>
              <a:rPr lang="en-US" dirty="0">
                <a:latin typeface="Consolas"/>
                <a:cs typeface="Consolas"/>
              </a:rPr>
              <a:t>(true, </a:t>
            </a:r>
            <a:r>
              <a:rPr lang="en-US" dirty="0" err="1">
                <a:latin typeface="Consolas"/>
                <a:cs typeface="Consolas"/>
              </a:rPr>
              <a:t>p.isPalindrome</a:t>
            </a:r>
            <a:r>
              <a:rPr lang="en-US" dirty="0">
                <a:latin typeface="Consolas"/>
                <a:cs typeface="Consolas"/>
              </a:rPr>
              <a:t>(""));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assertEquals</a:t>
            </a:r>
            <a:r>
              <a:rPr lang="en-US" dirty="0">
                <a:latin typeface="Consolas"/>
                <a:cs typeface="Consolas"/>
              </a:rPr>
              <a:t>(true, </a:t>
            </a:r>
            <a:r>
              <a:rPr lang="en-US" dirty="0" err="1">
                <a:latin typeface="Consolas"/>
                <a:cs typeface="Consolas"/>
              </a:rPr>
              <a:t>p.isPalindrome</a:t>
            </a:r>
            <a:r>
              <a:rPr lang="en-US" dirty="0">
                <a:latin typeface="Consolas"/>
                <a:cs typeface="Consolas"/>
              </a:rPr>
              <a:t>(null));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assertEquals</a:t>
            </a:r>
            <a:r>
              <a:rPr lang="en-US" dirty="0">
                <a:latin typeface="Consolas"/>
                <a:cs typeface="Consolas"/>
              </a:rPr>
              <a:t>(true, </a:t>
            </a:r>
            <a:r>
              <a:rPr lang="en-US" dirty="0" err="1">
                <a:latin typeface="Consolas"/>
                <a:cs typeface="Consolas"/>
              </a:rPr>
              <a:t>p.isPalindrome</a:t>
            </a:r>
            <a:r>
              <a:rPr lang="en-US" dirty="0">
                <a:latin typeface="Consolas"/>
                <a:cs typeface="Consolas"/>
              </a:rPr>
              <a:t>("x"));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assertEquals</a:t>
            </a:r>
            <a:r>
              <a:rPr lang="en-US" dirty="0">
                <a:latin typeface="Consolas"/>
                <a:cs typeface="Consolas"/>
              </a:rPr>
              <a:t>(true, </a:t>
            </a:r>
            <a:r>
              <a:rPr lang="en-US" dirty="0" err="1">
                <a:latin typeface="Consolas"/>
                <a:cs typeface="Consolas"/>
              </a:rPr>
              <a:t>p.isPalindrome</a:t>
            </a:r>
            <a:r>
              <a:rPr lang="en-US" dirty="0">
                <a:latin typeface="Consolas"/>
                <a:cs typeface="Consolas"/>
              </a:rPr>
              <a:t>("xx"));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assertEquals</a:t>
            </a:r>
            <a:r>
              <a:rPr lang="en-US" dirty="0">
                <a:latin typeface="Consolas"/>
                <a:cs typeface="Consolas"/>
              </a:rPr>
              <a:t>(false, </a:t>
            </a:r>
            <a:r>
              <a:rPr lang="en-US" dirty="0" err="1">
                <a:latin typeface="Consolas"/>
                <a:cs typeface="Consolas"/>
              </a:rPr>
              <a:t>p.isPalindrome</a:t>
            </a:r>
            <a:r>
              <a:rPr lang="en-US" dirty="0">
                <a:latin typeface="Consolas"/>
                <a:cs typeface="Consolas"/>
              </a:rPr>
              <a:t>("</a:t>
            </a:r>
            <a:r>
              <a:rPr lang="en-US" dirty="0" err="1">
                <a:latin typeface="Consolas"/>
                <a:cs typeface="Consolas"/>
              </a:rPr>
              <a:t>xy</a:t>
            </a:r>
            <a:r>
              <a:rPr lang="en-US" dirty="0">
                <a:latin typeface="Consolas"/>
                <a:cs typeface="Consolas"/>
              </a:rPr>
              <a:t>"));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assertEquals</a:t>
            </a:r>
            <a:r>
              <a:rPr lang="en-US" dirty="0">
                <a:latin typeface="Consolas"/>
                <a:cs typeface="Consolas"/>
              </a:rPr>
              <a:t>(true, </a:t>
            </a:r>
            <a:r>
              <a:rPr lang="en-US" dirty="0" err="1">
                <a:latin typeface="Consolas"/>
                <a:cs typeface="Consolas"/>
              </a:rPr>
              <a:t>p.isPalindrome</a:t>
            </a:r>
            <a:r>
              <a:rPr lang="en-US" dirty="0">
                <a:latin typeface="Consolas"/>
                <a:cs typeface="Consolas"/>
              </a:rPr>
              <a:t>("level"));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assertEquals</a:t>
            </a:r>
            <a:r>
              <a:rPr lang="en-US" dirty="0">
                <a:latin typeface="Consolas"/>
                <a:cs typeface="Consolas"/>
              </a:rPr>
              <a:t>(false, </a:t>
            </a:r>
            <a:r>
              <a:rPr lang="en-US" dirty="0" err="1">
                <a:latin typeface="Consolas"/>
                <a:cs typeface="Consolas"/>
              </a:rPr>
              <a:t>p.isPalindrome</a:t>
            </a:r>
            <a:r>
              <a:rPr lang="en-US" dirty="0">
                <a:latin typeface="Consolas"/>
                <a:cs typeface="Consolas"/>
              </a:rPr>
              <a:t>("</a:t>
            </a:r>
            <a:r>
              <a:rPr lang="en-US" dirty="0" err="1">
                <a:latin typeface="Consolas"/>
                <a:cs typeface="Consolas"/>
              </a:rPr>
              <a:t>henway</a:t>
            </a:r>
            <a:r>
              <a:rPr lang="en-US" dirty="0">
                <a:latin typeface="Consolas"/>
                <a:cs typeface="Consolas"/>
              </a:rPr>
              <a:t>"));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assertEquals</a:t>
            </a:r>
            <a:r>
              <a:rPr lang="en-US" dirty="0">
                <a:latin typeface="Consolas"/>
                <a:cs typeface="Consolas"/>
              </a:rPr>
              <a:t>(true, </a:t>
            </a:r>
            <a:r>
              <a:rPr lang="en-US" dirty="0" err="1">
                <a:latin typeface="Consolas"/>
                <a:cs typeface="Consolas"/>
              </a:rPr>
              <a:t>p.isPalindrome</a:t>
            </a:r>
            <a:r>
              <a:rPr lang="en-US" dirty="0">
                <a:latin typeface="Consolas"/>
                <a:cs typeface="Consolas"/>
              </a:rPr>
              <a:t>("racecar"));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}</a:t>
            </a: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1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4</a:t>
            </a:r>
            <a:br>
              <a:rPr lang="en-US" dirty="0" smtClean="0"/>
            </a:br>
            <a:r>
              <a:rPr lang="en-US" dirty="0"/>
              <a:t>Continue, Break, Increment, Decrement</a:t>
            </a:r>
          </a:p>
        </p:txBody>
      </p:sp>
    </p:spTree>
    <p:extLst>
      <p:ext uri="{BB962C8B-B14F-4D97-AF65-F5344CB8AC3E}">
        <p14:creationId xmlns:p14="http://schemas.microsoft.com/office/powerpoint/2010/main" val="16362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Reverse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a method</a:t>
            </a:r>
          </a:p>
          <a:p>
            <a:pPr marL="400050" lvl="1" indent="0">
              <a:buNone/>
            </a:pPr>
            <a:r>
              <a:rPr lang="en-US" dirty="0" smtClean="0">
                <a:latin typeface="Consolas"/>
                <a:cs typeface="Consolas"/>
              </a:rPr>
              <a:t>String reverse(String s)</a:t>
            </a:r>
          </a:p>
          <a:p>
            <a:r>
              <a:rPr lang="en-US" dirty="0" smtClean="0"/>
              <a:t>to Palindrome to reverse a String</a:t>
            </a:r>
          </a:p>
          <a:p>
            <a:endParaRPr lang="en-US" dirty="0"/>
          </a:p>
          <a:p>
            <a:r>
              <a:rPr lang="en-US" dirty="0" err="1" smtClean="0"/>
              <a:t>isPalindrome</a:t>
            </a:r>
            <a:r>
              <a:rPr lang="en-US" dirty="0" smtClean="0"/>
              <a:t> could simply be…</a:t>
            </a:r>
          </a:p>
          <a:p>
            <a:pPr marL="400050" lvl="1" indent="0">
              <a:buNone/>
            </a:pPr>
            <a:r>
              <a:rPr lang="en-US" dirty="0" err="1" smtClean="0">
                <a:latin typeface="Consolas"/>
                <a:cs typeface="Consolas"/>
              </a:rPr>
              <a:t>boolean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isPalindrome</a:t>
            </a:r>
            <a:r>
              <a:rPr lang="en-US" dirty="0">
                <a:latin typeface="Consolas"/>
                <a:cs typeface="Consolas"/>
              </a:rPr>
              <a:t>(String s) {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smtClean="0">
                <a:latin typeface="Consolas"/>
                <a:cs typeface="Consolas"/>
              </a:rPr>
              <a:t>return </a:t>
            </a:r>
            <a:r>
              <a:rPr lang="en-US" dirty="0" err="1">
                <a:latin typeface="Consolas"/>
                <a:cs typeface="Consolas"/>
              </a:rPr>
              <a:t>s.equals</a:t>
            </a:r>
            <a:r>
              <a:rPr lang="en-US" dirty="0">
                <a:latin typeface="Consolas"/>
                <a:cs typeface="Consolas"/>
              </a:rPr>
              <a:t>(reverse(s));</a:t>
            </a:r>
          </a:p>
          <a:p>
            <a:pPr marL="400050" lvl="1" indent="0">
              <a:buNone/>
            </a:pPr>
            <a:r>
              <a:rPr lang="en-US" dirty="0" smtClean="0">
                <a:latin typeface="Consolas"/>
                <a:cs typeface="Consolas"/>
              </a:rPr>
              <a:t>}</a:t>
            </a: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1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while </a:t>
            </a:r>
            <a:r>
              <a:rPr lang="en-US" dirty="0" smtClean="0">
                <a:latin typeface="Consolas"/>
                <a:cs typeface="Consolas"/>
              </a:rPr>
              <a:t>(</a:t>
            </a:r>
            <a:r>
              <a:rPr lang="en-US" dirty="0" err="1" smtClean="0">
                <a:latin typeface="Consolas"/>
                <a:cs typeface="Consolas"/>
              </a:rPr>
              <a:t>in.hasNext</a:t>
            </a:r>
            <a:r>
              <a:rPr lang="en-US" dirty="0" smtClean="0">
                <a:latin typeface="Consolas"/>
                <a:cs typeface="Consolas"/>
              </a:rPr>
              <a:t>()) </a:t>
            </a:r>
            <a:r>
              <a:rPr lang="en-US" dirty="0">
                <a:latin typeface="Consolas"/>
                <a:cs typeface="Consolas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smtClean="0">
                <a:latin typeface="Consolas"/>
                <a:cs typeface="Consolas"/>
              </a:rPr>
              <a:t>word = </a:t>
            </a:r>
            <a:r>
              <a:rPr lang="en-US" dirty="0" err="1" smtClean="0">
                <a:latin typeface="Consolas"/>
                <a:cs typeface="Consolas"/>
              </a:rPr>
              <a:t>in.next</a:t>
            </a:r>
            <a:r>
              <a:rPr lang="en-US" dirty="0" smtClean="0">
                <a:latin typeface="Consolas"/>
                <a:cs typeface="Consolas"/>
              </a:rPr>
              <a:t>();          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if (</a:t>
            </a:r>
            <a:r>
              <a:rPr lang="en-US" dirty="0" err="1" smtClean="0">
                <a:latin typeface="Consolas"/>
                <a:cs typeface="Consolas"/>
              </a:rPr>
              <a:t>word.length</a:t>
            </a:r>
            <a:r>
              <a:rPr lang="en-US" dirty="0" smtClean="0">
                <a:latin typeface="Consolas"/>
                <a:cs typeface="Consolas"/>
              </a:rPr>
              <a:t>() != 4)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    count=count+1;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// is equivalent to….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while (</a:t>
            </a:r>
            <a:r>
              <a:rPr lang="en-US" dirty="0" err="1" smtClean="0">
                <a:latin typeface="Consolas"/>
                <a:cs typeface="Consolas"/>
              </a:rPr>
              <a:t>in.hasNext</a:t>
            </a:r>
            <a:r>
              <a:rPr lang="en-US" dirty="0" smtClean="0">
                <a:latin typeface="Consolas"/>
                <a:cs typeface="Consolas"/>
              </a:rPr>
              <a:t>()) {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word = </a:t>
            </a:r>
            <a:r>
              <a:rPr lang="en-US" dirty="0" err="1" smtClean="0">
                <a:latin typeface="Consolas"/>
                <a:cs typeface="Consolas"/>
              </a:rPr>
              <a:t>in.next</a:t>
            </a:r>
            <a:r>
              <a:rPr lang="en-US" dirty="0" smtClean="0">
                <a:latin typeface="Consolas"/>
                <a:cs typeface="Consolas"/>
              </a:rPr>
              <a:t>();          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if (</a:t>
            </a:r>
            <a:r>
              <a:rPr lang="en-US" dirty="0" err="1" smtClean="0">
                <a:latin typeface="Consolas"/>
                <a:cs typeface="Consolas"/>
              </a:rPr>
              <a:t>word.length</a:t>
            </a:r>
            <a:r>
              <a:rPr lang="en-US" dirty="0" smtClean="0">
                <a:latin typeface="Consolas"/>
                <a:cs typeface="Consolas"/>
              </a:rPr>
              <a:t>() == 4)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    continue;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else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    count=count+1;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5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while (</a:t>
            </a:r>
            <a:r>
              <a:rPr lang="en-US" dirty="0" err="1" smtClean="0">
                <a:latin typeface="Consolas"/>
                <a:cs typeface="Consolas"/>
              </a:rPr>
              <a:t>in.hasNext</a:t>
            </a:r>
            <a:r>
              <a:rPr lang="en-US" dirty="0" smtClean="0">
                <a:latin typeface="Consolas"/>
                <a:cs typeface="Consolas"/>
              </a:rPr>
              <a:t>()) {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word = </a:t>
            </a:r>
            <a:r>
              <a:rPr lang="en-US" dirty="0" err="1" smtClean="0">
                <a:latin typeface="Consolas"/>
                <a:cs typeface="Consolas"/>
              </a:rPr>
              <a:t>in.next</a:t>
            </a:r>
            <a:r>
              <a:rPr lang="en-US" dirty="0" smtClean="0">
                <a:latin typeface="Consolas"/>
                <a:cs typeface="Consolas"/>
              </a:rPr>
              <a:t>();          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if (</a:t>
            </a:r>
            <a:r>
              <a:rPr lang="en-US" dirty="0" err="1" smtClean="0">
                <a:latin typeface="Consolas"/>
                <a:cs typeface="Consolas"/>
              </a:rPr>
              <a:t>word.length</a:t>
            </a:r>
            <a:r>
              <a:rPr lang="en-US" dirty="0" smtClean="0">
                <a:latin typeface="Consolas"/>
                <a:cs typeface="Consolas"/>
              </a:rPr>
              <a:t>() == 4)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    break;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else</a:t>
            </a:r>
          </a:p>
          <a:p>
            <a:pPr marL="0" indent="0">
              <a:buNone/>
            </a:pPr>
            <a:r>
              <a:rPr lang="en-US" smtClean="0">
                <a:latin typeface="Consolas"/>
                <a:cs typeface="Consolas"/>
              </a:rPr>
              <a:t>                count=count+1;</a:t>
            </a: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5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 Tip: Compound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Common assignment statements: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 = x + y;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a</a:t>
            </a:r>
            <a:r>
              <a:rPr lang="en-US" dirty="0" smtClean="0">
                <a:latin typeface="Consolas"/>
                <a:cs typeface="Consolas"/>
              </a:rPr>
              <a:t> = a – b;</a:t>
            </a:r>
          </a:p>
          <a:p>
            <a:pPr marL="457200" lvl="1" indent="0">
              <a:buNone/>
            </a:pPr>
            <a:r>
              <a:rPr lang="en-US" dirty="0" smtClean="0">
                <a:latin typeface="Consolas"/>
                <a:cs typeface="Consolas"/>
              </a:rPr>
              <a:t>s = s </a:t>
            </a:r>
            <a:r>
              <a:rPr lang="en-US" dirty="0">
                <a:latin typeface="Consolas"/>
                <a:cs typeface="Consolas"/>
              </a:rPr>
              <a:t>+ "\n</a:t>
            </a:r>
            <a:r>
              <a:rPr lang="en-US" dirty="0" smtClean="0">
                <a:latin typeface="Consolas"/>
                <a:cs typeface="Consolas"/>
              </a:rPr>
              <a:t>"; // s is a string</a:t>
            </a:r>
          </a:p>
          <a:p>
            <a:r>
              <a:rPr lang="en-US" dirty="0" smtClean="0">
                <a:latin typeface="Calibri"/>
                <a:cs typeface="Calibri"/>
              </a:rPr>
              <a:t>Java provides shortcut to save keystrokes:</a:t>
            </a:r>
          </a:p>
          <a:p>
            <a:pPr marL="400050" lvl="1" indent="0">
              <a:buNone/>
            </a:pPr>
            <a:r>
              <a:rPr lang="en-US" dirty="0" smtClean="0">
                <a:latin typeface="Consolas"/>
                <a:cs typeface="Consolas"/>
              </a:rPr>
              <a:t>x += y;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a</a:t>
            </a:r>
            <a:r>
              <a:rPr lang="en-US" dirty="0" smtClean="0">
                <a:latin typeface="Consolas"/>
                <a:cs typeface="Consolas"/>
              </a:rPr>
              <a:t> -= b;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s</a:t>
            </a:r>
            <a:r>
              <a:rPr lang="en-US" dirty="0" smtClean="0">
                <a:latin typeface="Consolas"/>
                <a:cs typeface="Consolas"/>
              </a:rPr>
              <a:t> +</a:t>
            </a:r>
            <a:r>
              <a:rPr lang="en-US" dirty="0">
                <a:latin typeface="Consolas"/>
                <a:cs typeface="Consolas"/>
              </a:rPr>
              <a:t>= "\n";</a:t>
            </a:r>
            <a:endParaRPr lang="en-US" dirty="0" smtClean="0">
              <a:latin typeface="Consolas"/>
              <a:cs typeface="Consolas"/>
            </a:endParaRPr>
          </a:p>
          <a:p>
            <a:r>
              <a:rPr lang="en-US" dirty="0" smtClean="0">
                <a:latin typeface="Calibri"/>
                <a:cs typeface="Calibri"/>
              </a:rPr>
              <a:t>Available for all (or most) binary operators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0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 Tip 2: Increment/Decrement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refinement for an even more common case:</a:t>
            </a:r>
          </a:p>
          <a:p>
            <a:pPr marL="400050" lvl="1" indent="0">
              <a:buNone/>
            </a:pPr>
            <a:r>
              <a:rPr lang="en-US" dirty="0" smtClean="0">
                <a:latin typeface="Consolas"/>
                <a:cs typeface="Consolas"/>
              </a:rPr>
              <a:t>x = x + 1;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a</a:t>
            </a:r>
            <a:r>
              <a:rPr lang="en-US" dirty="0" smtClean="0">
                <a:latin typeface="Consolas"/>
                <a:cs typeface="Consolas"/>
              </a:rPr>
              <a:t> = a – 1;</a:t>
            </a:r>
          </a:p>
          <a:p>
            <a:r>
              <a:rPr lang="en-US" dirty="0" smtClean="0"/>
              <a:t>Java provides even more keystroke savings: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++;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a</a:t>
            </a:r>
            <a:r>
              <a:rPr lang="en-US" dirty="0" smtClean="0">
                <a:latin typeface="Consolas"/>
                <a:cs typeface="Consolas"/>
              </a:rPr>
              <a:t>--;</a:t>
            </a:r>
          </a:p>
          <a:p>
            <a:r>
              <a:rPr lang="en-US" dirty="0" smtClean="0"/>
              <a:t>Also:</a:t>
            </a:r>
          </a:p>
          <a:p>
            <a:pPr marL="400050" lvl="1" indent="0">
              <a:buNone/>
            </a:pPr>
            <a:r>
              <a:rPr lang="en-US" dirty="0" smtClean="0">
                <a:latin typeface="Consolas"/>
                <a:cs typeface="Consolas"/>
              </a:rPr>
              <a:t>++x;</a:t>
            </a:r>
          </a:p>
          <a:p>
            <a:pPr marL="400050" lvl="1" indent="0">
              <a:buNone/>
            </a:pPr>
            <a:r>
              <a:rPr lang="en-US" dirty="0" smtClean="0">
                <a:latin typeface="Consolas"/>
                <a:cs typeface="Consolas"/>
              </a:rPr>
              <a:t>--a;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30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Repetition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137179"/>
          </a:xfrm>
        </p:spPr>
        <p:txBody>
          <a:bodyPr>
            <a:normAutofit/>
          </a:bodyPr>
          <a:lstStyle/>
          <a:p>
            <a:r>
              <a:rPr lang="en-US" dirty="0" smtClean="0"/>
              <a:t>Concepts</a:t>
            </a:r>
          </a:p>
          <a:p>
            <a:r>
              <a:rPr lang="en-US" dirty="0" smtClean="0"/>
              <a:t>Indefinite Iteration</a:t>
            </a:r>
          </a:p>
          <a:p>
            <a:r>
              <a:rPr lang="en-US" dirty="0" smtClean="0"/>
              <a:t>while </a:t>
            </a:r>
            <a:r>
              <a:rPr lang="en-US" dirty="0"/>
              <a:t>L</a:t>
            </a:r>
            <a:r>
              <a:rPr lang="en-US" dirty="0" smtClean="0"/>
              <a:t>oops and Examples</a:t>
            </a:r>
          </a:p>
        </p:txBody>
      </p:sp>
    </p:spTree>
    <p:extLst>
      <p:ext uri="{BB962C8B-B14F-4D97-AF65-F5344CB8AC3E}">
        <p14:creationId xmlns:p14="http://schemas.microsoft.com/office/powerpoint/2010/main" val="386326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Post- and Pre- Increment/Decrement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x++ increments x by one, but the expression value is the original x</a:t>
            </a:r>
          </a:p>
          <a:p>
            <a:pPr marL="457200" lvl="1" indent="0">
              <a:buNone/>
            </a:pP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 err="1" smtClean="0">
                <a:latin typeface="Consolas"/>
                <a:cs typeface="Consolas"/>
              </a:rPr>
              <a:t>nt</a:t>
            </a:r>
            <a:r>
              <a:rPr lang="en-US" dirty="0" smtClean="0">
                <a:latin typeface="Consolas"/>
                <a:cs typeface="Consolas"/>
              </a:rPr>
              <a:t> x = 0;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nsolas"/>
                <a:cs typeface="Consolas"/>
              </a:rPr>
              <a:t>System.out.println</a:t>
            </a:r>
            <a:r>
              <a:rPr lang="en-US" dirty="0" smtClean="0">
                <a:latin typeface="Consolas"/>
                <a:cs typeface="Consolas"/>
              </a:rPr>
              <a:t>(x++);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nsolas"/>
                <a:cs typeface="Consolas"/>
              </a:rPr>
              <a:t>System.out.println</a:t>
            </a:r>
            <a:r>
              <a:rPr lang="en-US" dirty="0" smtClean="0">
                <a:latin typeface="Consolas"/>
                <a:cs typeface="Consolas"/>
              </a:rPr>
              <a:t>(x);</a:t>
            </a:r>
          </a:p>
          <a:p>
            <a:r>
              <a:rPr lang="en-US" dirty="0" smtClean="0"/>
              <a:t>Prints 0, then 1</a:t>
            </a:r>
          </a:p>
          <a:p>
            <a:r>
              <a:rPr lang="en-US" dirty="0" smtClean="0"/>
              <a:t>++x increments x by one, and its value is the new x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nsolas"/>
                <a:cs typeface="Consolas"/>
              </a:rPr>
              <a:t>int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>
                <a:latin typeface="Consolas"/>
                <a:cs typeface="Consolas"/>
              </a:rPr>
              <a:t>x = 0;</a:t>
            </a:r>
          </a:p>
          <a:p>
            <a:pPr marL="457200" lvl="1" indent="0">
              <a:buNone/>
            </a:pP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 smtClean="0">
                <a:latin typeface="Consolas"/>
                <a:cs typeface="Consolas"/>
              </a:rPr>
              <a:t>(++x)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457200" lvl="1" indent="0">
              <a:buNone/>
            </a:pP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(x)</a:t>
            </a:r>
            <a:r>
              <a:rPr lang="en-US" dirty="0" smtClean="0">
                <a:latin typeface="Consolas"/>
                <a:cs typeface="Consolas"/>
              </a:rPr>
              <a:t>;</a:t>
            </a:r>
          </a:p>
          <a:p>
            <a:r>
              <a:rPr lang="en-US" dirty="0" smtClean="0"/>
              <a:t>Prints 1, then 1</a:t>
            </a:r>
            <a:endParaRPr lang="en-US" dirty="0"/>
          </a:p>
          <a:p>
            <a:r>
              <a:rPr lang="en-US" dirty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++</a:t>
            </a:r>
            <a:r>
              <a:rPr lang="en-US" dirty="0" smtClean="0"/>
              <a:t> and </a:t>
            </a:r>
            <a:r>
              <a:rPr lang="en-US" dirty="0" smtClean="0">
                <a:latin typeface="Consolas"/>
                <a:cs typeface="Consolas"/>
              </a:rPr>
              <a:t>x--</a:t>
            </a:r>
            <a:r>
              <a:rPr lang="en-US" dirty="0" smtClean="0"/>
              <a:t> are very common idioms (cf. C++)</a:t>
            </a:r>
          </a:p>
          <a:p>
            <a:r>
              <a:rPr lang="en-US" dirty="0" smtClean="0"/>
              <a:t>Life becomes messy if an expression contains multiple pre- and post- increment and decrement operators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4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for Loop</a:t>
            </a:r>
          </a:p>
        </p:txBody>
      </p:sp>
    </p:spTree>
    <p:extLst>
      <p:ext uri="{BB962C8B-B14F-4D97-AF65-F5344CB8AC3E}">
        <p14:creationId xmlns:p14="http://schemas.microsoft.com/office/powerpoint/2010/main" val="26042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Problem: </a:t>
            </a:r>
            <a:r>
              <a:rPr lang="en-US" dirty="0" err="1" smtClean="0"/>
              <a:t>WhileDefinite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Problem: Print “hello” 10 times using a while loop</a:t>
            </a:r>
          </a:p>
          <a:p>
            <a:r>
              <a:rPr lang="en-US" dirty="0" smtClean="0"/>
              <a:t>Illustrates using a while loop to implement a definite iteration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0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err="1" smtClean="0"/>
              <a:t>WhileDefinite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public class </a:t>
            </a:r>
            <a:r>
              <a:rPr lang="en-US" sz="2000" dirty="0" err="1">
                <a:latin typeface="Consolas"/>
                <a:cs typeface="Consolas"/>
              </a:rPr>
              <a:t>WhileDefinite</a:t>
            </a:r>
            <a:r>
              <a:rPr lang="en-US" sz="20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public static void main(String[] </a:t>
            </a:r>
            <a:r>
              <a:rPr lang="en-US" sz="2000" dirty="0" err="1">
                <a:latin typeface="Consolas"/>
                <a:cs typeface="Consolas"/>
              </a:rPr>
              <a:t>args</a:t>
            </a:r>
            <a:r>
              <a:rPr lang="en-US" sz="20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int</a:t>
            </a:r>
            <a:r>
              <a:rPr lang="en-US" sz="2000" dirty="0">
                <a:latin typeface="Consolas"/>
                <a:cs typeface="Consolas"/>
              </a:rPr>
              <a:t> n = 0;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while (n &lt; 10)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   </a:t>
            </a:r>
            <a:r>
              <a:rPr lang="en-US" sz="2000" dirty="0" err="1">
                <a:latin typeface="Consolas"/>
                <a:cs typeface="Consolas"/>
              </a:rPr>
              <a:t>System.out.printf</a:t>
            </a:r>
            <a:r>
              <a:rPr lang="en-US" sz="2000" dirty="0">
                <a:latin typeface="Consolas"/>
                <a:cs typeface="Consolas"/>
              </a:rPr>
              <a:t>("hello (#%d)\n", n);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   n++;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  <a:r>
              <a:rPr lang="en-US" sz="20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4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err="1" smtClean="0"/>
              <a:t>WhileDefinite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(#0) 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(#1) 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(#2) 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(#3) 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(#4) 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(#5) 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(#6) 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(#7) 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(#8) 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hello </a:t>
            </a:r>
            <a:r>
              <a:rPr lang="en-US" sz="2000" dirty="0" smtClean="0">
                <a:latin typeface="Consolas"/>
                <a:cs typeface="Consolas"/>
              </a:rPr>
              <a:t>(#9) </a:t>
            </a: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2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10472" y="2810222"/>
            <a:ext cx="917192" cy="2469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05137" y="2375167"/>
            <a:ext cx="1634483" cy="3174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Loop Parts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40116" y="3527476"/>
            <a:ext cx="705533" cy="3174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public class </a:t>
            </a:r>
            <a:r>
              <a:rPr lang="en-US" sz="2000" dirty="0" err="1">
                <a:latin typeface="Consolas"/>
                <a:cs typeface="Consolas"/>
              </a:rPr>
              <a:t>WhileDefinite</a:t>
            </a:r>
            <a:r>
              <a:rPr lang="en-US" sz="20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public static void main(String[] </a:t>
            </a:r>
            <a:r>
              <a:rPr lang="en-US" sz="2000" dirty="0" err="1">
                <a:latin typeface="Consolas"/>
                <a:cs typeface="Consolas"/>
              </a:rPr>
              <a:t>args</a:t>
            </a:r>
            <a:r>
              <a:rPr lang="en-US" sz="20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  <a:r>
              <a:rPr lang="en-US" sz="2000" dirty="0" err="1">
                <a:latin typeface="Consolas"/>
                <a:cs typeface="Consolas"/>
              </a:rPr>
              <a:t>int</a:t>
            </a:r>
            <a:r>
              <a:rPr lang="en-US" sz="2000" dirty="0">
                <a:latin typeface="Consolas"/>
                <a:cs typeface="Consolas"/>
              </a:rPr>
              <a:t> n = 0;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while (n &lt; 10)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   </a:t>
            </a:r>
            <a:r>
              <a:rPr lang="en-US" sz="2000" dirty="0" err="1">
                <a:latin typeface="Consolas"/>
                <a:cs typeface="Consolas"/>
              </a:rPr>
              <a:t>System.out.printf</a:t>
            </a:r>
            <a:r>
              <a:rPr lang="en-US" sz="2000" dirty="0">
                <a:latin typeface="Consolas"/>
                <a:cs typeface="Consolas"/>
              </a:rPr>
              <a:t>("hello (#%d)\n", n);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    n++;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  <a:r>
              <a:rPr lang="en-US" sz="20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        for (</a:t>
            </a:r>
            <a:r>
              <a:rPr lang="en-US" sz="2000" dirty="0" err="1" smtClean="0">
                <a:latin typeface="Consolas"/>
                <a:cs typeface="Consolas"/>
              </a:rPr>
              <a:t>int</a:t>
            </a:r>
            <a:r>
              <a:rPr lang="en-US" sz="2000" dirty="0" smtClean="0">
                <a:latin typeface="Consolas"/>
                <a:cs typeface="Consolas"/>
              </a:rPr>
              <a:t> n = 0; n &lt; 10; n++)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</a:t>
            </a:r>
            <a:r>
              <a:rPr lang="en-US" sz="2000" dirty="0" smtClean="0">
                <a:latin typeface="Consolas"/>
                <a:cs typeface="Consolas"/>
              </a:rPr>
              <a:t>           </a:t>
            </a:r>
            <a:r>
              <a:rPr lang="en-US" sz="2000" dirty="0" err="1" smtClean="0">
                <a:latin typeface="Consolas"/>
                <a:cs typeface="Consolas"/>
              </a:rPr>
              <a:t>System.out.printf</a:t>
            </a:r>
            <a:r>
              <a:rPr lang="en-US" sz="2000" dirty="0" smtClean="0">
                <a:latin typeface="Consolas"/>
                <a:cs typeface="Consolas"/>
              </a:rPr>
              <a:t>(</a:t>
            </a:r>
            <a:r>
              <a:rPr lang="en-US" sz="2000" dirty="0">
                <a:latin typeface="Consolas"/>
                <a:cs typeface="Consolas"/>
              </a:rPr>
              <a:t>"hello (#%d)\n", n);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12" name="Line Callout 1 11"/>
          <p:cNvSpPr/>
          <p:nvPr/>
        </p:nvSpPr>
        <p:spPr>
          <a:xfrm>
            <a:off x="7219488" y="2398684"/>
            <a:ext cx="1799108" cy="612648"/>
          </a:xfrm>
          <a:prstGeom prst="borderCallout1">
            <a:avLst>
              <a:gd name="adj1" fmla="val 49458"/>
              <a:gd name="adj2" fmla="val -489"/>
              <a:gd name="adj3" fmla="val 87550"/>
              <a:gd name="adj4" fmla="val -20434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e2. Test</a:t>
            </a:r>
            <a:endParaRPr lang="en-US" dirty="0"/>
          </a:p>
        </p:txBody>
      </p:sp>
      <p:sp>
        <p:nvSpPr>
          <p:cNvPr id="13" name="Line Callout 1 12"/>
          <p:cNvSpPr/>
          <p:nvPr/>
        </p:nvSpPr>
        <p:spPr>
          <a:xfrm>
            <a:off x="7219488" y="1469324"/>
            <a:ext cx="1799108" cy="612648"/>
          </a:xfrm>
          <a:prstGeom prst="borderCallout1">
            <a:avLst>
              <a:gd name="adj1" fmla="val 49458"/>
              <a:gd name="adj2" fmla="val -4411"/>
              <a:gd name="adj3" fmla="val 175835"/>
              <a:gd name="adj4" fmla="val -22526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e1. Initialize</a:t>
            </a:r>
            <a:endParaRPr lang="en-US" dirty="0"/>
          </a:p>
        </p:txBody>
      </p:sp>
      <p:sp>
        <p:nvSpPr>
          <p:cNvPr id="14" name="Line Callout 1 13"/>
          <p:cNvSpPr/>
          <p:nvPr/>
        </p:nvSpPr>
        <p:spPr>
          <a:xfrm>
            <a:off x="7219488" y="3868464"/>
            <a:ext cx="1799108" cy="612648"/>
          </a:xfrm>
          <a:prstGeom prst="borderCallout1">
            <a:avLst>
              <a:gd name="adj1" fmla="val 49458"/>
              <a:gd name="adj2" fmla="val -4411"/>
              <a:gd name="adj3" fmla="val -29525"/>
              <a:gd name="adj4" fmla="val -24160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e3.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8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Definite Iteration: for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Very general form:</a:t>
            </a:r>
          </a:p>
          <a:p>
            <a:pPr marL="457200" lvl="1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pPr marL="457200" lvl="1" indent="0">
              <a:buNone/>
            </a:pPr>
            <a:r>
              <a:rPr lang="en-US" dirty="0" smtClean="0">
                <a:latin typeface="Consolas"/>
                <a:cs typeface="Consolas"/>
              </a:rPr>
              <a:t>for (e1; e2; e3) { statements; }</a:t>
            </a:r>
          </a:p>
          <a:p>
            <a:pPr marL="457200" lvl="1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r>
              <a:rPr lang="en-US" dirty="0" smtClean="0">
                <a:latin typeface="Calibri"/>
                <a:cs typeface="Calibri"/>
              </a:rPr>
              <a:t>Sequence of actions: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Calibri"/>
                <a:cs typeface="Calibri"/>
              </a:rPr>
              <a:t>Evaluate expression e1 (once only).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Calibri"/>
                <a:cs typeface="Calibri"/>
              </a:rPr>
              <a:t>Evaluate e2.  If true, execute statement body.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Calibri"/>
                <a:cs typeface="Calibri"/>
              </a:rPr>
              <a:t>Evaluate e3.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Calibri"/>
                <a:cs typeface="Calibri"/>
              </a:rPr>
              <a:t>Return to step 2.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5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23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loop n times, go from 0 to n-1</a:t>
            </a:r>
          </a:p>
          <a:p>
            <a:pPr marL="400050" lvl="1" indent="0">
              <a:buNone/>
            </a:pPr>
            <a:endParaRPr lang="en-US" sz="2400" dirty="0" smtClean="0">
              <a:latin typeface="Consolas"/>
              <a:cs typeface="Consolas"/>
            </a:endParaRPr>
          </a:p>
          <a:p>
            <a:pPr marL="400050" lvl="1" indent="0">
              <a:buNone/>
            </a:pPr>
            <a:r>
              <a:rPr lang="en-US" sz="2400" dirty="0" smtClean="0">
                <a:latin typeface="Consolas"/>
                <a:cs typeface="Consolas"/>
              </a:rPr>
              <a:t>for (</a:t>
            </a:r>
            <a:r>
              <a:rPr lang="en-US" sz="2400" dirty="0" err="1" smtClean="0">
                <a:latin typeface="Consolas"/>
                <a:cs typeface="Consolas"/>
              </a:rPr>
              <a:t>int</a:t>
            </a:r>
            <a:r>
              <a:rPr lang="en-US" sz="2400" dirty="0" smtClean="0">
                <a:latin typeface="Consolas"/>
                <a:cs typeface="Consolas"/>
              </a:rPr>
              <a:t> </a:t>
            </a:r>
            <a:r>
              <a:rPr lang="en-US" sz="2400" dirty="0" err="1" smtClean="0">
                <a:latin typeface="Consolas"/>
                <a:cs typeface="Consolas"/>
              </a:rPr>
              <a:t>i</a:t>
            </a:r>
            <a:r>
              <a:rPr lang="en-US" sz="2400" dirty="0" smtClean="0">
                <a:latin typeface="Consolas"/>
                <a:cs typeface="Consolas"/>
              </a:rPr>
              <a:t> = 0; </a:t>
            </a:r>
            <a:r>
              <a:rPr lang="en-US" sz="2400" dirty="0" err="1" smtClean="0">
                <a:latin typeface="Consolas"/>
                <a:cs typeface="Consolas"/>
              </a:rPr>
              <a:t>i</a:t>
            </a:r>
            <a:r>
              <a:rPr lang="en-US" sz="2400" dirty="0" smtClean="0">
                <a:latin typeface="Consolas"/>
                <a:cs typeface="Consolas"/>
              </a:rPr>
              <a:t> &lt; n; </a:t>
            </a:r>
            <a:r>
              <a:rPr lang="en-US" sz="2400" dirty="0" err="1" smtClean="0">
                <a:latin typeface="Consolas"/>
                <a:cs typeface="Consolas"/>
              </a:rPr>
              <a:t>i</a:t>
            </a:r>
            <a:r>
              <a:rPr lang="en-US" sz="2400" dirty="0" smtClean="0">
                <a:latin typeface="Consolas"/>
                <a:cs typeface="Consolas"/>
              </a:rPr>
              <a:t>++) { statements; }</a:t>
            </a:r>
          </a:p>
          <a:p>
            <a:pPr marL="400050" lvl="1" indent="0">
              <a:buNone/>
            </a:pPr>
            <a:endParaRPr lang="en-US" sz="2400" dirty="0" smtClean="0">
              <a:latin typeface="Consolas"/>
              <a:cs typeface="Consolas"/>
            </a:endParaRPr>
          </a:p>
          <a:p>
            <a:r>
              <a:rPr lang="en-US" dirty="0" smtClean="0">
                <a:latin typeface="Calibri"/>
                <a:cs typeface="Calibri"/>
              </a:rPr>
              <a:t>Works well for strings (and arrays): 0-based</a:t>
            </a:r>
          </a:p>
          <a:p>
            <a:r>
              <a:rPr lang="en-US" dirty="0" smtClean="0">
                <a:latin typeface="Calibri"/>
                <a:cs typeface="Calibri"/>
              </a:rPr>
              <a:t>To print the characters in a String s:</a:t>
            </a:r>
          </a:p>
          <a:p>
            <a:pPr marL="400050" lvl="1" indent="0">
              <a:buNone/>
            </a:pPr>
            <a:endParaRPr lang="en-US" sz="2600" dirty="0" smtClean="0">
              <a:latin typeface="Consolas"/>
              <a:cs typeface="Consolas"/>
            </a:endParaRPr>
          </a:p>
          <a:p>
            <a:pPr marL="400050" lvl="1" indent="0">
              <a:buNone/>
            </a:pPr>
            <a:r>
              <a:rPr lang="en-US" sz="2600" dirty="0" smtClean="0">
                <a:latin typeface="Consolas"/>
                <a:cs typeface="Consolas"/>
              </a:rPr>
              <a:t> </a:t>
            </a:r>
            <a:r>
              <a:rPr lang="en-US" sz="2600" dirty="0">
                <a:latin typeface="Consolas"/>
                <a:cs typeface="Consolas"/>
              </a:rPr>
              <a:t>String s = "hello there world";</a:t>
            </a:r>
          </a:p>
          <a:p>
            <a:pPr marL="400050" lvl="1" indent="0">
              <a:buNone/>
            </a:pPr>
            <a:r>
              <a:rPr lang="en-US" sz="2600" dirty="0">
                <a:latin typeface="Consolas"/>
                <a:cs typeface="Consolas"/>
              </a:rPr>
              <a:t> </a:t>
            </a:r>
            <a:r>
              <a:rPr lang="en-US" sz="2600" dirty="0" smtClean="0">
                <a:latin typeface="Consolas"/>
                <a:cs typeface="Consolas"/>
              </a:rPr>
              <a:t>for </a:t>
            </a:r>
            <a:r>
              <a:rPr lang="en-US" sz="2600" dirty="0">
                <a:latin typeface="Consolas"/>
                <a:cs typeface="Consolas"/>
              </a:rPr>
              <a:t>(</a:t>
            </a:r>
            <a:r>
              <a:rPr lang="en-US" sz="2600" dirty="0" err="1">
                <a:latin typeface="Consolas"/>
                <a:cs typeface="Consolas"/>
              </a:rPr>
              <a:t>int</a:t>
            </a:r>
            <a:r>
              <a:rPr lang="en-US" sz="2600" dirty="0">
                <a:latin typeface="Consolas"/>
                <a:cs typeface="Consolas"/>
              </a:rPr>
              <a:t> </a:t>
            </a: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0; </a:t>
            </a: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&lt; </a:t>
            </a:r>
            <a:r>
              <a:rPr lang="en-US" sz="2600" dirty="0" err="1">
                <a:latin typeface="Consolas"/>
                <a:cs typeface="Consolas"/>
              </a:rPr>
              <a:t>s.length</a:t>
            </a:r>
            <a:r>
              <a:rPr lang="en-US" sz="2600" dirty="0">
                <a:latin typeface="Consolas"/>
                <a:cs typeface="Consolas"/>
              </a:rPr>
              <a:t>(); </a:t>
            </a: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++)</a:t>
            </a:r>
          </a:p>
          <a:p>
            <a:pPr marL="400050" lvl="1" indent="0">
              <a:buNone/>
            </a:pPr>
            <a:r>
              <a:rPr lang="en-US" sz="2600" dirty="0">
                <a:latin typeface="Consolas"/>
                <a:cs typeface="Consolas"/>
              </a:rPr>
              <a:t> </a:t>
            </a:r>
            <a:r>
              <a:rPr lang="en-US" sz="2600" dirty="0" smtClean="0">
                <a:latin typeface="Consolas"/>
                <a:cs typeface="Consolas"/>
              </a:rPr>
              <a:t>    </a:t>
            </a:r>
            <a:r>
              <a:rPr lang="en-US" sz="2600" dirty="0" err="1">
                <a:latin typeface="Consolas"/>
                <a:cs typeface="Consolas"/>
              </a:rPr>
              <a:t>System.out.printf</a:t>
            </a:r>
            <a:r>
              <a:rPr lang="en-US" sz="2600" dirty="0" smtClean="0">
                <a:latin typeface="Consolas"/>
                <a:cs typeface="Consolas"/>
              </a:rPr>
              <a:t>(</a:t>
            </a:r>
          </a:p>
          <a:p>
            <a:pPr marL="400050" lvl="1" indent="0">
              <a:buNone/>
            </a:pPr>
            <a:r>
              <a:rPr lang="en-US" sz="2600" dirty="0">
                <a:latin typeface="Consolas"/>
                <a:cs typeface="Consolas"/>
              </a:rPr>
              <a:t> </a:t>
            </a:r>
            <a:r>
              <a:rPr lang="en-US" sz="2600" dirty="0" smtClean="0">
                <a:latin typeface="Consolas"/>
                <a:cs typeface="Consolas"/>
              </a:rPr>
              <a:t>         "</a:t>
            </a:r>
            <a:r>
              <a:rPr lang="en-US" sz="2600" dirty="0" err="1">
                <a:latin typeface="Consolas"/>
                <a:cs typeface="Consolas"/>
              </a:rPr>
              <a:t>s.charAt</a:t>
            </a:r>
            <a:r>
              <a:rPr lang="en-US" sz="2600" dirty="0">
                <a:latin typeface="Consolas"/>
                <a:cs typeface="Consolas"/>
              </a:rPr>
              <a:t>(%d) = '%c'\n", </a:t>
            </a:r>
            <a:endParaRPr lang="en-US" sz="2600" dirty="0" smtClean="0">
              <a:latin typeface="Consolas"/>
              <a:cs typeface="Consolas"/>
            </a:endParaRPr>
          </a:p>
          <a:p>
            <a:pPr marL="400050" lvl="1" indent="0">
              <a:buNone/>
            </a:pPr>
            <a:r>
              <a:rPr lang="en-US" sz="2600" dirty="0">
                <a:latin typeface="Consolas"/>
                <a:cs typeface="Consolas"/>
              </a:rPr>
              <a:t> </a:t>
            </a:r>
            <a:r>
              <a:rPr lang="en-US" sz="2600" dirty="0" smtClean="0">
                <a:latin typeface="Consolas"/>
                <a:cs typeface="Consolas"/>
              </a:rPr>
              <a:t>         </a:t>
            </a:r>
            <a:r>
              <a:rPr lang="en-US" sz="2600" dirty="0" err="1" smtClean="0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, </a:t>
            </a:r>
            <a:r>
              <a:rPr lang="en-US" sz="2600" dirty="0" err="1">
                <a:latin typeface="Consolas"/>
                <a:cs typeface="Consolas"/>
              </a:rPr>
              <a:t>s.charAt</a:t>
            </a:r>
            <a:r>
              <a:rPr lang="en-US" sz="2600" dirty="0">
                <a:latin typeface="Consolas"/>
                <a:cs typeface="Consolas"/>
              </a:rPr>
              <a:t>(</a:t>
            </a: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));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8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2</a:t>
            </a:r>
            <a:br>
              <a:rPr lang="en-US" dirty="0" smtClean="0"/>
            </a:br>
            <a:r>
              <a:rPr lang="en-US" dirty="0"/>
              <a:t>do-while Loop and Palindrome Checker with for Loop</a:t>
            </a:r>
          </a:p>
        </p:txBody>
      </p:sp>
    </p:spTree>
    <p:extLst>
      <p:ext uri="{BB962C8B-B14F-4D97-AF65-F5344CB8AC3E}">
        <p14:creationId xmlns:p14="http://schemas.microsoft.com/office/powerpoint/2010/main" val="15291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Repetition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do-while Loop</a:t>
            </a:r>
          </a:p>
          <a:p>
            <a:r>
              <a:rPr lang="en-US" dirty="0" smtClean="0"/>
              <a:t>for</a:t>
            </a:r>
            <a:r>
              <a:rPr lang="en-US" dirty="0"/>
              <a:t> </a:t>
            </a:r>
            <a:r>
              <a:rPr lang="en-US" dirty="0" smtClean="0"/>
              <a:t>Loop</a:t>
            </a:r>
          </a:p>
          <a:p>
            <a:r>
              <a:rPr lang="en-US" dirty="0" smtClean="0"/>
              <a:t>Nested Loops and Other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6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Missing?  Lots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know how to make a decision and execute one statement or another</a:t>
            </a:r>
          </a:p>
          <a:p>
            <a:r>
              <a:rPr lang="en-US" dirty="0" smtClean="0"/>
              <a:t>Problems up to now involved working on a fixed set of input or small number of values</a:t>
            </a:r>
          </a:p>
          <a:p>
            <a:r>
              <a:rPr lang="en-US" dirty="0" smtClean="0"/>
              <a:t>Next power up: perform repetitive 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1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do-while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d</a:t>
            </a:r>
            <a:r>
              <a:rPr lang="en-US" dirty="0" smtClean="0">
                <a:latin typeface="Consolas"/>
                <a:cs typeface="Consolas"/>
              </a:rPr>
              <a:t>o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 statements;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} while (</a:t>
            </a:r>
            <a:r>
              <a:rPr lang="en-US" dirty="0" err="1" smtClean="0">
                <a:latin typeface="Consolas"/>
                <a:cs typeface="Consolas"/>
              </a:rPr>
              <a:t>boolean</a:t>
            </a:r>
            <a:r>
              <a:rPr lang="en-US" smtClean="0">
                <a:latin typeface="Consolas"/>
                <a:cs typeface="Consolas"/>
              </a:rPr>
              <a:t>-expression);</a:t>
            </a:r>
            <a:endParaRPr lang="en-US" dirty="0" smtClean="0">
              <a:latin typeface="Consolas"/>
              <a:cs typeface="Consolas"/>
            </a:endParaRP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Execute statements in body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</a:t>
            </a:r>
            <a:r>
              <a:rPr lang="en-US" dirty="0" err="1" smtClean="0"/>
              <a:t>boolean</a:t>
            </a:r>
            <a:r>
              <a:rPr lang="en-US" dirty="0" smtClean="0"/>
              <a:t>-expression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true, repeat from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1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Prompting the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program, Prompter, that prompts the user for an even number</a:t>
            </a:r>
          </a:p>
          <a:p>
            <a:r>
              <a:rPr lang="en-US" dirty="0" smtClean="0"/>
              <a:t>Continue prompting until an even number is provided</a:t>
            </a:r>
          </a:p>
          <a:p>
            <a:endParaRPr lang="en-US" dirty="0"/>
          </a:p>
          <a:p>
            <a:r>
              <a:rPr lang="en-US" dirty="0" smtClean="0"/>
              <a:t>Show alternate implementation using standard while loop with sentinel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1: Prompter1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import </a:t>
            </a:r>
            <a:r>
              <a:rPr lang="en-US" sz="1400" dirty="0" err="1">
                <a:latin typeface="Consolas"/>
                <a:cs typeface="Consolas"/>
              </a:rPr>
              <a:t>java.util.Scanner</a:t>
            </a:r>
            <a:r>
              <a:rPr lang="en-US" sz="14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public class Prompter1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static void main(String[] </a:t>
            </a:r>
            <a:r>
              <a:rPr lang="en-US" sz="1400" dirty="0" err="1">
                <a:latin typeface="Consolas"/>
                <a:cs typeface="Consolas"/>
              </a:rPr>
              <a:t>args</a:t>
            </a:r>
            <a:r>
              <a:rPr lang="en-US" sz="1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Scanner in = new Scanner(</a:t>
            </a:r>
            <a:r>
              <a:rPr lang="en-US" sz="1400" dirty="0" err="1">
                <a:latin typeface="Consolas"/>
                <a:cs typeface="Consolas"/>
              </a:rPr>
              <a:t>System.in</a:t>
            </a:r>
            <a:r>
              <a:rPr lang="en-US" sz="14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// Prompt for an even number using do-while...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n;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do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</a:t>
            </a:r>
            <a:r>
              <a:rPr lang="en-US" sz="1400" dirty="0" err="1">
                <a:latin typeface="Consolas"/>
                <a:cs typeface="Consolas"/>
              </a:rPr>
              <a:t>System.out.printf</a:t>
            </a:r>
            <a:r>
              <a:rPr lang="en-US" sz="1400" dirty="0">
                <a:latin typeface="Consolas"/>
                <a:cs typeface="Consolas"/>
              </a:rPr>
              <a:t>("Please enter an even number: ");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n = </a:t>
            </a:r>
            <a:r>
              <a:rPr lang="en-US" sz="1400" dirty="0" err="1">
                <a:latin typeface="Consolas"/>
                <a:cs typeface="Consolas"/>
              </a:rPr>
              <a:t>in.nextInt</a:t>
            </a:r>
            <a:r>
              <a:rPr lang="en-US" sz="14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} while (n % 2 == 1);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System.out.printf</a:t>
            </a:r>
            <a:r>
              <a:rPr lang="en-US" sz="1400" dirty="0">
                <a:latin typeface="Consolas"/>
                <a:cs typeface="Consolas"/>
              </a:rPr>
              <a:t>("Thank you for entering the even number %d\n", n);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2: Prompter2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6374"/>
            <a:ext cx="8229600" cy="48797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import </a:t>
            </a:r>
            <a:r>
              <a:rPr lang="en-US" sz="1400" dirty="0" err="1">
                <a:latin typeface="Consolas"/>
                <a:cs typeface="Consolas"/>
              </a:rPr>
              <a:t>java.util.Scanner</a:t>
            </a:r>
            <a:r>
              <a:rPr lang="en-US" sz="14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public class Prompter2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public static void main(String[] </a:t>
            </a:r>
            <a:r>
              <a:rPr lang="en-US" sz="1400" dirty="0" err="1">
                <a:latin typeface="Consolas"/>
                <a:cs typeface="Consolas"/>
              </a:rPr>
              <a:t>args</a:t>
            </a:r>
            <a:r>
              <a:rPr lang="en-US" sz="1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Scanner in = new Scanner(</a:t>
            </a:r>
            <a:r>
              <a:rPr lang="en-US" sz="1400" dirty="0" err="1">
                <a:latin typeface="Consolas"/>
                <a:cs typeface="Consolas"/>
              </a:rPr>
              <a:t>System.in</a:t>
            </a:r>
            <a:r>
              <a:rPr lang="en-US" sz="14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n = 0;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// Prompt for an even number with while, using sentinel...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boolean</a:t>
            </a:r>
            <a:r>
              <a:rPr lang="en-US" sz="1400" dirty="0">
                <a:latin typeface="Consolas"/>
                <a:cs typeface="Consolas"/>
              </a:rPr>
              <a:t> </a:t>
            </a:r>
            <a:r>
              <a:rPr lang="en-US" sz="1400" dirty="0" err="1" smtClean="0">
                <a:latin typeface="Consolas"/>
                <a:cs typeface="Consolas"/>
              </a:rPr>
              <a:t>noEvenYet</a:t>
            </a:r>
            <a:r>
              <a:rPr lang="en-US" sz="1400" dirty="0" smtClean="0">
                <a:latin typeface="Consolas"/>
                <a:cs typeface="Consolas"/>
              </a:rPr>
              <a:t> = true;</a:t>
            </a: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while </a:t>
            </a:r>
            <a:r>
              <a:rPr lang="en-US" sz="1400" dirty="0" smtClean="0">
                <a:latin typeface="Consolas"/>
                <a:cs typeface="Consolas"/>
              </a:rPr>
              <a:t>(</a:t>
            </a:r>
            <a:r>
              <a:rPr lang="en-US" sz="1400" dirty="0" err="1" smtClean="0">
                <a:latin typeface="Consolas"/>
                <a:cs typeface="Consolas"/>
              </a:rPr>
              <a:t>noEvenYet</a:t>
            </a:r>
            <a:r>
              <a:rPr lang="en-US" sz="1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</a:t>
            </a:r>
            <a:r>
              <a:rPr lang="en-US" sz="1400" dirty="0" err="1">
                <a:latin typeface="Consolas"/>
                <a:cs typeface="Consolas"/>
              </a:rPr>
              <a:t>System.out.printf</a:t>
            </a:r>
            <a:r>
              <a:rPr lang="en-US" sz="1400" dirty="0">
                <a:latin typeface="Consolas"/>
                <a:cs typeface="Consolas"/>
              </a:rPr>
              <a:t>("Please enter an even number: ");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n = </a:t>
            </a:r>
            <a:r>
              <a:rPr lang="en-US" sz="1400" dirty="0" err="1">
                <a:latin typeface="Consolas"/>
                <a:cs typeface="Consolas"/>
              </a:rPr>
              <a:t>in.nextInt</a:t>
            </a:r>
            <a:r>
              <a:rPr lang="en-US" sz="14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if (n % 2 == 0)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    </a:t>
            </a:r>
            <a:r>
              <a:rPr lang="en-US" sz="1400" dirty="0" err="1" smtClean="0">
                <a:latin typeface="Consolas"/>
                <a:cs typeface="Consolas"/>
              </a:rPr>
              <a:t>noEvenYet</a:t>
            </a:r>
            <a:r>
              <a:rPr lang="en-US" sz="1400" dirty="0" smtClean="0">
                <a:latin typeface="Consolas"/>
                <a:cs typeface="Consolas"/>
              </a:rPr>
              <a:t> = false;</a:t>
            </a: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smtClean="0">
                <a:latin typeface="Consolas"/>
                <a:cs typeface="Consolas"/>
              </a:rPr>
              <a:t>		}</a:t>
            </a: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System.out.printf</a:t>
            </a:r>
            <a:r>
              <a:rPr lang="en-US" sz="1400" dirty="0">
                <a:latin typeface="Consolas"/>
                <a:cs typeface="Consolas"/>
              </a:rPr>
              <a:t>("Thank you for entering the even number %d\n", n);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1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2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Palindrome (Redone)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method in class Palindrome</a:t>
            </a:r>
          </a:p>
          <a:p>
            <a:pPr marL="857250" lvl="2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pPr marL="857250" lvl="2" indent="0">
              <a:buNone/>
            </a:pPr>
            <a:r>
              <a:rPr lang="en-US" dirty="0" err="1" smtClean="0">
                <a:latin typeface="Consolas"/>
                <a:cs typeface="Consolas"/>
              </a:rPr>
              <a:t>boolean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isPalindrome</a:t>
            </a:r>
            <a:r>
              <a:rPr lang="en-US" dirty="0">
                <a:latin typeface="Consolas"/>
                <a:cs typeface="Consolas"/>
              </a:rPr>
              <a:t>(String s</a:t>
            </a:r>
            <a:r>
              <a:rPr lang="en-US" dirty="0" smtClean="0">
                <a:latin typeface="Consolas"/>
                <a:cs typeface="Consolas"/>
              </a:rPr>
              <a:t>)</a:t>
            </a:r>
          </a:p>
          <a:p>
            <a:pPr marL="857250" lvl="2" indent="0">
              <a:buNone/>
            </a:pPr>
            <a:endParaRPr lang="en-US" dirty="0">
              <a:latin typeface="Consolas"/>
              <a:cs typeface="Consolas"/>
            </a:endParaRPr>
          </a:p>
          <a:p>
            <a:r>
              <a:rPr lang="en-US" dirty="0"/>
              <a:t>to test if s is a palindrome (reads the same backwards as forward)</a:t>
            </a:r>
          </a:p>
          <a:p>
            <a:r>
              <a:rPr lang="en-US" dirty="0"/>
              <a:t>Approach </a:t>
            </a:r>
            <a:r>
              <a:rPr lang="en-US" dirty="0" smtClean="0"/>
              <a:t>2: </a:t>
            </a:r>
            <a:r>
              <a:rPr lang="en-US" dirty="0"/>
              <a:t>Use a </a:t>
            </a:r>
            <a:r>
              <a:rPr lang="en-US" dirty="0" smtClean="0"/>
              <a:t>for loop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2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Palindrome: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Iterate through the first half of the string</a:t>
            </a:r>
          </a:p>
          <a:p>
            <a:r>
              <a:rPr lang="en-US" dirty="0" smtClean="0"/>
              <a:t>Compare current character to corresponding character at other end of string</a:t>
            </a:r>
          </a:p>
          <a:p>
            <a:r>
              <a:rPr lang="en-US" dirty="0" smtClean="0"/>
              <a:t>Consider table of indexes </a:t>
            </a:r>
            <a:r>
              <a:rPr lang="en-US" dirty="0" err="1" smtClean="0"/>
              <a:t>i</a:t>
            </a:r>
            <a:r>
              <a:rPr lang="en-US" dirty="0" smtClean="0"/>
              <a:t> and j for “racecar”</a:t>
            </a:r>
          </a:p>
          <a:p>
            <a:r>
              <a:rPr lang="en-US" dirty="0" smtClean="0"/>
              <a:t>Find pattern, generalize to solution</a:t>
            </a:r>
          </a:p>
          <a:p>
            <a:pPr marL="0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 j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0 6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1 5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2 4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7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Palindrome: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</a:t>
            </a:r>
            <a:r>
              <a:rPr lang="en-US" sz="2000" dirty="0" err="1">
                <a:latin typeface="Consolas"/>
                <a:cs typeface="Consolas"/>
              </a:rPr>
              <a:t>boolean</a:t>
            </a:r>
            <a:r>
              <a:rPr lang="en-US" sz="2000" dirty="0">
                <a:latin typeface="Consolas"/>
                <a:cs typeface="Consolas"/>
              </a:rPr>
              <a:t> </a:t>
            </a:r>
            <a:r>
              <a:rPr lang="en-US" sz="2000" dirty="0" err="1">
                <a:latin typeface="Consolas"/>
                <a:cs typeface="Consolas"/>
              </a:rPr>
              <a:t>isPalindrome</a:t>
            </a:r>
            <a:r>
              <a:rPr lang="en-US" sz="2000" dirty="0">
                <a:latin typeface="Consolas"/>
                <a:cs typeface="Consolas"/>
              </a:rPr>
              <a:t>(String s) {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  <a:r>
              <a:rPr lang="en-US" sz="2000" dirty="0" smtClean="0">
                <a:latin typeface="Consolas"/>
                <a:cs typeface="Consolas"/>
              </a:rPr>
              <a:t>if </a:t>
            </a:r>
            <a:r>
              <a:rPr lang="en-US" sz="2000" dirty="0">
                <a:latin typeface="Consolas"/>
                <a:cs typeface="Consolas"/>
              </a:rPr>
              <a:t>(s == null)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</a:t>
            </a:r>
            <a:r>
              <a:rPr lang="en-US" sz="2000" dirty="0" smtClean="0">
                <a:latin typeface="Consolas"/>
                <a:cs typeface="Consolas"/>
              </a:rPr>
              <a:t>    </a:t>
            </a:r>
            <a:r>
              <a:rPr lang="en-US" sz="2000" dirty="0">
                <a:latin typeface="Consolas"/>
                <a:cs typeface="Consolas"/>
              </a:rPr>
              <a:t>return true;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</a:t>
            </a:r>
            <a:r>
              <a:rPr lang="en-US" sz="2000" dirty="0" smtClean="0">
                <a:latin typeface="Consolas"/>
                <a:cs typeface="Consolas"/>
              </a:rPr>
              <a:t> </a:t>
            </a:r>
            <a:r>
              <a:rPr lang="en-US" sz="2000" dirty="0">
                <a:latin typeface="Consolas"/>
                <a:cs typeface="Consolas"/>
              </a:rPr>
              <a:t>for (</a:t>
            </a:r>
            <a:r>
              <a:rPr lang="en-US" sz="2000" dirty="0" err="1">
                <a:latin typeface="Consolas"/>
                <a:cs typeface="Consolas"/>
              </a:rPr>
              <a:t>int</a:t>
            </a:r>
            <a:r>
              <a:rPr lang="en-US" sz="2000" dirty="0">
                <a:latin typeface="Consolas"/>
                <a:cs typeface="Consolas"/>
              </a:rPr>
              <a:t> 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 = 0; 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 &lt; </a:t>
            </a:r>
            <a:r>
              <a:rPr lang="en-US" sz="2000" dirty="0" err="1">
                <a:latin typeface="Consolas"/>
                <a:cs typeface="Consolas"/>
              </a:rPr>
              <a:t>s.length</a:t>
            </a:r>
            <a:r>
              <a:rPr lang="en-US" sz="2000" dirty="0">
                <a:latin typeface="Consolas"/>
                <a:cs typeface="Consolas"/>
              </a:rPr>
              <a:t>() / 2; 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</a:t>
            </a:r>
            <a:r>
              <a:rPr lang="en-US" sz="2000" dirty="0" smtClean="0">
                <a:latin typeface="Consolas"/>
                <a:cs typeface="Consolas"/>
              </a:rPr>
              <a:t>     </a:t>
            </a:r>
            <a:r>
              <a:rPr lang="en-US" sz="2000" dirty="0">
                <a:latin typeface="Consolas"/>
                <a:cs typeface="Consolas"/>
              </a:rPr>
              <a:t>if (</a:t>
            </a:r>
            <a:r>
              <a:rPr lang="en-US" sz="2000" dirty="0" err="1">
                <a:latin typeface="Consolas"/>
                <a:cs typeface="Consolas"/>
              </a:rPr>
              <a:t>s.charAt</a:t>
            </a:r>
            <a:r>
              <a:rPr lang="en-US" sz="2000" dirty="0">
                <a:latin typeface="Consolas"/>
                <a:cs typeface="Consolas"/>
              </a:rPr>
              <a:t>(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) != </a:t>
            </a:r>
            <a:r>
              <a:rPr lang="en-US" sz="2000" dirty="0" err="1">
                <a:latin typeface="Consolas"/>
                <a:cs typeface="Consolas"/>
              </a:rPr>
              <a:t>s.charAt</a:t>
            </a:r>
            <a:r>
              <a:rPr lang="en-US" sz="2000" dirty="0">
                <a:latin typeface="Consolas"/>
                <a:cs typeface="Consolas"/>
              </a:rPr>
              <a:t>(</a:t>
            </a:r>
            <a:r>
              <a:rPr lang="en-US" sz="2000" dirty="0" err="1">
                <a:latin typeface="Consolas"/>
                <a:cs typeface="Consolas"/>
              </a:rPr>
              <a:t>s.length</a:t>
            </a:r>
            <a:r>
              <a:rPr lang="en-US" sz="2000" dirty="0">
                <a:latin typeface="Consolas"/>
                <a:cs typeface="Consolas"/>
              </a:rPr>
              <a:t>() - 1 - </a:t>
            </a:r>
            <a:r>
              <a:rPr lang="en-US" sz="2000" dirty="0" err="1">
                <a:latin typeface="Consolas"/>
                <a:cs typeface="Consolas"/>
              </a:rPr>
              <a:t>i</a:t>
            </a:r>
            <a:r>
              <a:rPr lang="en-US" sz="2000" dirty="0">
                <a:latin typeface="Consolas"/>
                <a:cs typeface="Consolas"/>
              </a:rPr>
              <a:t>))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</a:t>
            </a:r>
            <a:r>
              <a:rPr lang="en-US" sz="2000" dirty="0" smtClean="0">
                <a:latin typeface="Consolas"/>
                <a:cs typeface="Consolas"/>
              </a:rPr>
              <a:t>         </a:t>
            </a:r>
            <a:r>
              <a:rPr lang="en-US" sz="2000" dirty="0">
                <a:latin typeface="Consolas"/>
                <a:cs typeface="Consolas"/>
              </a:rPr>
              <a:t>return false;</a:t>
            </a:r>
          </a:p>
          <a:p>
            <a:pPr marL="0" indent="0">
              <a:buNone/>
            </a:pPr>
            <a:r>
              <a:rPr lang="en-US" sz="2000" dirty="0">
                <a:latin typeface="Consolas"/>
                <a:cs typeface="Consolas"/>
              </a:rPr>
              <a:t>   </a:t>
            </a:r>
            <a:r>
              <a:rPr lang="en-US" sz="2000" dirty="0" smtClean="0">
                <a:latin typeface="Consolas"/>
                <a:cs typeface="Consolas"/>
              </a:rPr>
              <a:t> </a:t>
            </a:r>
            <a:r>
              <a:rPr lang="en-US" sz="2000" dirty="0">
                <a:latin typeface="Consolas"/>
                <a:cs typeface="Consolas"/>
              </a:rPr>
              <a:t>return true;</a:t>
            </a: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}</a:t>
            </a:r>
            <a:endParaRPr lang="en-US" sz="20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0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Common Mistakes</a:t>
            </a:r>
          </a:p>
        </p:txBody>
      </p:sp>
    </p:spTree>
    <p:extLst>
      <p:ext uri="{BB962C8B-B14F-4D97-AF65-F5344CB8AC3E}">
        <p14:creationId xmlns:p14="http://schemas.microsoft.com/office/powerpoint/2010/main" val="41128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Infinite loop</a:t>
            </a:r>
          </a:p>
          <a:p>
            <a:r>
              <a:rPr lang="en-US" dirty="0" smtClean="0"/>
              <a:t>Almost infinite loop</a:t>
            </a:r>
          </a:p>
          <a:p>
            <a:r>
              <a:rPr lang="en-US" dirty="0" smtClean="0"/>
              <a:t>Fencepost errors</a:t>
            </a:r>
          </a:p>
          <a:p>
            <a:r>
              <a:rPr lang="en-US" dirty="0" smtClean="0"/>
              <a:t>Skipped loops</a:t>
            </a:r>
          </a:p>
          <a:p>
            <a:r>
              <a:rPr lang="en-US" smtClean="0"/>
              <a:t>Misplaced semicolons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2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Infinite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public class </a:t>
            </a:r>
            <a:r>
              <a:rPr lang="en-US" sz="2400" dirty="0" err="1">
                <a:latin typeface="Consolas"/>
                <a:cs typeface="Consolas"/>
              </a:rPr>
              <a:t>InfiniteLoop</a:t>
            </a:r>
            <a:r>
              <a:rPr lang="en-US" sz="24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public static void main(String[] </a:t>
            </a:r>
            <a:r>
              <a:rPr lang="en-US" sz="2400" dirty="0" err="1">
                <a:latin typeface="Consolas"/>
                <a:cs typeface="Consolas"/>
              </a:rPr>
              <a:t>args</a:t>
            </a:r>
            <a:r>
              <a:rPr lang="en-US" sz="2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n = 1;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while (n &lt; 100)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   </a:t>
            </a:r>
            <a:r>
              <a:rPr lang="en-US" sz="2400" dirty="0" err="1">
                <a:latin typeface="Consolas"/>
                <a:cs typeface="Consolas"/>
              </a:rPr>
              <a:t>System.out.printf</a:t>
            </a:r>
            <a:r>
              <a:rPr lang="en-US" sz="2400" dirty="0">
                <a:latin typeface="Consolas"/>
                <a:cs typeface="Consolas"/>
              </a:rPr>
              <a:t>("n = %d\n", n);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   // forgot to increment n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400" dirty="0" smtClean="0">
                <a:latin typeface="Consolas"/>
                <a:cs typeface="Consolas"/>
              </a:rPr>
              <a:t>}</a:t>
            </a:r>
            <a:endParaRPr lang="en-US" sz="2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4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if statement </a:t>
            </a:r>
            <a:r>
              <a:rPr lang="en-US" dirty="0" smtClean="0"/>
              <a:t>vs. while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if (</a:t>
            </a:r>
            <a:r>
              <a:rPr lang="en-US" sz="2800" i="1" dirty="0" err="1" smtClean="0">
                <a:latin typeface="Consolas"/>
                <a:cs typeface="Consolas"/>
              </a:rPr>
              <a:t>boolean</a:t>
            </a:r>
            <a:r>
              <a:rPr lang="en-US" sz="2800" i="1" dirty="0">
                <a:latin typeface="Consolas"/>
                <a:cs typeface="Consolas"/>
              </a:rPr>
              <a:t>-</a:t>
            </a:r>
            <a:r>
              <a:rPr lang="en-US" sz="2800" i="1" dirty="0" smtClean="0">
                <a:latin typeface="Consolas"/>
                <a:cs typeface="Consolas"/>
              </a:rPr>
              <a:t>expression</a:t>
            </a:r>
            <a:r>
              <a:rPr lang="en-US" sz="2800" dirty="0" smtClean="0">
                <a:latin typeface="Consolas"/>
                <a:cs typeface="Consolas"/>
              </a:rPr>
              <a:t>)</a:t>
            </a:r>
          </a:p>
          <a:p>
            <a:pPr marL="457200" lvl="1" indent="0">
              <a:buNone/>
            </a:pPr>
            <a:r>
              <a:rPr lang="en-US" i="1" dirty="0" smtClean="0">
                <a:latin typeface="Consolas"/>
                <a:cs typeface="Consolas"/>
              </a:rPr>
              <a:t>then-statement</a:t>
            </a:r>
            <a:r>
              <a:rPr lang="en-US" dirty="0" smtClean="0">
                <a:latin typeface="Consolas"/>
                <a:cs typeface="Consolas"/>
              </a:rPr>
              <a:t>;</a:t>
            </a:r>
          </a:p>
          <a:p>
            <a:pPr marL="57150" indent="0">
              <a:buNone/>
            </a:pPr>
            <a:r>
              <a:rPr lang="en-US" sz="2800" i="1" dirty="0" smtClean="0">
                <a:latin typeface="Consolas"/>
                <a:cs typeface="Consolas"/>
              </a:rPr>
              <a:t>next-statement;</a:t>
            </a:r>
          </a:p>
          <a:p>
            <a:pPr marL="57150" indent="0">
              <a:buNone/>
            </a:pPr>
            <a:endParaRPr lang="en-US" sz="28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while (</a:t>
            </a:r>
            <a:r>
              <a:rPr lang="en-US" sz="2800" i="1" dirty="0" err="1" smtClean="0">
                <a:latin typeface="Consolas"/>
                <a:cs typeface="Consolas"/>
              </a:rPr>
              <a:t>boolean</a:t>
            </a:r>
            <a:r>
              <a:rPr lang="en-US" sz="2800" i="1" dirty="0" smtClean="0">
                <a:latin typeface="Consolas"/>
                <a:cs typeface="Consolas"/>
              </a:rPr>
              <a:t>-expression</a:t>
            </a:r>
            <a:r>
              <a:rPr lang="en-US" sz="2800" dirty="0" smtClean="0">
                <a:latin typeface="Consolas"/>
                <a:cs typeface="Consolas"/>
              </a:rPr>
              <a:t>)</a:t>
            </a:r>
          </a:p>
          <a:p>
            <a:pPr marL="457200" lvl="1" indent="0">
              <a:buNone/>
            </a:pPr>
            <a:r>
              <a:rPr lang="en-US" i="1" dirty="0" smtClean="0">
                <a:latin typeface="Consolas"/>
                <a:cs typeface="Consolas"/>
              </a:rPr>
              <a:t>loop-statement</a:t>
            </a:r>
            <a:r>
              <a:rPr lang="en-US" dirty="0" smtClean="0">
                <a:latin typeface="Consolas"/>
                <a:cs typeface="Consolas"/>
              </a:rPr>
              <a:t>;</a:t>
            </a:r>
          </a:p>
          <a:p>
            <a:pPr marL="57150" indent="0">
              <a:buNone/>
            </a:pPr>
            <a:r>
              <a:rPr lang="en-US" sz="2800" i="1" dirty="0" smtClean="0">
                <a:latin typeface="Consolas"/>
                <a:cs typeface="Consolas"/>
              </a:rPr>
              <a:t>next-statement</a:t>
            </a:r>
            <a:r>
              <a:rPr lang="en-US" sz="2800" i="1" dirty="0">
                <a:latin typeface="Consolas"/>
                <a:cs typeface="Consolas"/>
              </a:rPr>
              <a:t>;</a:t>
            </a:r>
          </a:p>
          <a:p>
            <a:pPr marL="5715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0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Almost Infinite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public class </a:t>
            </a:r>
            <a:r>
              <a:rPr lang="en-US" sz="2400" dirty="0" err="1">
                <a:latin typeface="Consolas"/>
                <a:cs typeface="Consolas"/>
              </a:rPr>
              <a:t>AlmostInfiniteLoop</a:t>
            </a:r>
            <a:r>
              <a:rPr lang="en-US" sz="24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public static void main(String[] </a:t>
            </a:r>
            <a:r>
              <a:rPr lang="en-US" sz="2400" dirty="0" err="1">
                <a:latin typeface="Consolas"/>
                <a:cs typeface="Consolas"/>
              </a:rPr>
              <a:t>args</a:t>
            </a:r>
            <a:r>
              <a:rPr lang="en-US" sz="2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400" dirty="0" smtClean="0">
                <a:latin typeface="Consolas"/>
                <a:cs typeface="Consolas"/>
              </a:rPr>
              <a:t>        </a:t>
            </a:r>
            <a:r>
              <a:rPr lang="en-US" sz="2400" dirty="0">
                <a:latin typeface="Consolas"/>
                <a:cs typeface="Consolas"/>
              </a:rPr>
              <a:t>// count down to blast </a:t>
            </a:r>
            <a:r>
              <a:rPr lang="en-US" sz="2400" dirty="0" smtClean="0">
                <a:latin typeface="Consolas"/>
                <a:cs typeface="Consolas"/>
              </a:rPr>
              <a:t>off</a:t>
            </a:r>
          </a:p>
          <a:p>
            <a:pPr marL="0" indent="0">
              <a:buNone/>
            </a:pPr>
            <a:r>
              <a:rPr lang="en-US" sz="2400" dirty="0" smtClean="0">
                <a:latin typeface="Consolas"/>
                <a:cs typeface="Consolas"/>
              </a:rPr>
              <a:t>        </a:t>
            </a:r>
            <a:r>
              <a:rPr lang="en-US" sz="2400" dirty="0">
                <a:latin typeface="Consolas"/>
                <a:cs typeface="Consolas"/>
              </a:rPr>
              <a:t>for 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= 10;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&gt; 0;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++</a:t>
            </a:r>
            <a:r>
              <a:rPr lang="en-US" sz="2400" dirty="0" smtClean="0">
                <a:latin typeface="Consolas"/>
                <a:cs typeface="Consolas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smtClean="0">
                <a:latin typeface="Consolas"/>
                <a:cs typeface="Consolas"/>
              </a:rPr>
              <a:t>           </a:t>
            </a:r>
            <a:r>
              <a:rPr lang="en-US" sz="2400" dirty="0" err="1" smtClean="0">
                <a:latin typeface="Consolas"/>
                <a:cs typeface="Consolas"/>
              </a:rPr>
              <a:t>System.out.printf</a:t>
            </a:r>
            <a:r>
              <a:rPr lang="en-US" sz="2400" dirty="0">
                <a:latin typeface="Consolas"/>
                <a:cs typeface="Consolas"/>
              </a:rPr>
              <a:t>("%d\n",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  <a:r>
              <a:rPr lang="en-US" sz="2400" dirty="0" err="1">
                <a:latin typeface="Consolas"/>
                <a:cs typeface="Consolas"/>
              </a:rPr>
              <a:t>System.out.printf</a:t>
            </a:r>
            <a:r>
              <a:rPr lang="en-US" sz="2400" dirty="0">
                <a:latin typeface="Consolas"/>
                <a:cs typeface="Consolas"/>
              </a:rPr>
              <a:t>("BLAST OFF!\n");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7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Fencepost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7458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public class </a:t>
            </a:r>
            <a:r>
              <a:rPr lang="en-US" sz="2400" dirty="0" err="1">
                <a:latin typeface="Consolas"/>
                <a:cs typeface="Consolas"/>
              </a:rPr>
              <a:t>FencePostError</a:t>
            </a:r>
            <a:r>
              <a:rPr lang="en-US" sz="24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public static void main(String[] </a:t>
            </a:r>
            <a:r>
              <a:rPr lang="en-US" sz="2400" dirty="0" err="1">
                <a:latin typeface="Consolas"/>
                <a:cs typeface="Consolas"/>
              </a:rPr>
              <a:t>args</a:t>
            </a:r>
            <a:r>
              <a:rPr lang="en-US" sz="2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for 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= 0;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&lt;= 5;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   </a:t>
            </a:r>
            <a:r>
              <a:rPr lang="en-US" sz="2400" dirty="0" err="1">
                <a:latin typeface="Consolas"/>
                <a:cs typeface="Consolas"/>
              </a:rPr>
              <a:t>System.out.printf</a:t>
            </a:r>
            <a:r>
              <a:rPr lang="en-US" sz="2400" dirty="0" smtClean="0">
                <a:latin typeface="Consolas"/>
                <a:cs typeface="Consolas"/>
              </a:rPr>
              <a:t>(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smtClean="0">
                <a:latin typeface="Consolas"/>
                <a:cs typeface="Consolas"/>
              </a:rPr>
              <a:t>           "</a:t>
            </a:r>
            <a:r>
              <a:rPr lang="en-US" sz="2400" dirty="0">
                <a:latin typeface="Consolas"/>
                <a:cs typeface="Consolas"/>
              </a:rPr>
              <a:t>print this line 5 times (%d)\</a:t>
            </a:r>
            <a:r>
              <a:rPr lang="en-US" sz="2400" dirty="0" smtClean="0">
                <a:latin typeface="Consolas"/>
                <a:cs typeface="Consolas"/>
              </a:rPr>
              <a:t>n", </a:t>
            </a:r>
            <a:r>
              <a:rPr lang="en-US" sz="2400" dirty="0" err="1" smtClean="0">
                <a:latin typeface="Consolas"/>
                <a:cs typeface="Consolas"/>
              </a:rPr>
              <a:t>i</a:t>
            </a:r>
            <a:r>
              <a:rPr lang="en-US" sz="2400" dirty="0" smtClean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2400" dirty="0" smtClean="0">
                <a:latin typeface="Consolas"/>
                <a:cs typeface="Consolas"/>
              </a:rPr>
              <a:t>    </a:t>
            </a:r>
            <a:r>
              <a:rPr lang="en-US" sz="2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en-US" sz="2400" dirty="0" smtClean="0">
                <a:latin typeface="Consolas"/>
                <a:cs typeface="Consolas"/>
              </a:rPr>
              <a:t>}</a:t>
            </a:r>
            <a:endParaRPr lang="en-US" sz="2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2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Skipped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java.util.Scanner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SkippedLoop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Scanner in = new Scanner(</a:t>
            </a:r>
            <a:r>
              <a:rPr lang="en-US" dirty="0" err="1">
                <a:latin typeface="Consolas"/>
                <a:cs typeface="Consolas"/>
              </a:rPr>
              <a:t>System.in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number = 0;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sum = 0;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// read </a:t>
            </a:r>
            <a:r>
              <a:rPr lang="en-US" dirty="0" err="1">
                <a:latin typeface="Consolas"/>
                <a:cs typeface="Consolas"/>
              </a:rPr>
              <a:t>ints</a:t>
            </a:r>
            <a:r>
              <a:rPr lang="en-US" dirty="0">
                <a:latin typeface="Consolas"/>
                <a:cs typeface="Consolas"/>
              </a:rPr>
              <a:t> from user until zero, then print sum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while (number &gt; 0)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sum += number;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number = </a:t>
            </a:r>
            <a:r>
              <a:rPr lang="en-US" dirty="0" err="1">
                <a:latin typeface="Consolas"/>
                <a:cs typeface="Consolas"/>
              </a:rPr>
              <a:t>in.nextInt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("sum = %d\n", sum);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3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the Skipped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java.util.Scanner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SkippedLoop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Scanner in = new Scanner(</a:t>
            </a:r>
            <a:r>
              <a:rPr lang="en-US" dirty="0" err="1">
                <a:latin typeface="Consolas"/>
                <a:cs typeface="Consolas"/>
              </a:rPr>
              <a:t>System.in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number = 0;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sum = 0</a:t>
            </a:r>
            <a:r>
              <a:rPr lang="en-US" dirty="0" smtClean="0">
                <a:latin typeface="Consolas"/>
                <a:cs typeface="Consolas"/>
              </a:rPr>
              <a:t>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smtClean="0">
                <a:latin typeface="Consolas"/>
                <a:cs typeface="Consolas"/>
              </a:rPr>
              <a:t>number </a:t>
            </a:r>
            <a:r>
              <a:rPr lang="en-US" dirty="0">
                <a:latin typeface="Consolas"/>
                <a:cs typeface="Consolas"/>
              </a:rPr>
              <a:t>= </a:t>
            </a:r>
            <a:r>
              <a:rPr lang="en-US" dirty="0" err="1">
                <a:latin typeface="Consolas"/>
                <a:cs typeface="Consolas"/>
              </a:rPr>
              <a:t>in.nextInt</a:t>
            </a:r>
            <a:r>
              <a:rPr lang="en-US" dirty="0" smtClean="0">
                <a:latin typeface="Consolas"/>
                <a:cs typeface="Consolas"/>
              </a:rPr>
              <a:t>(); // priming read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// read </a:t>
            </a:r>
            <a:r>
              <a:rPr lang="en-US" dirty="0" err="1">
                <a:latin typeface="Consolas"/>
                <a:cs typeface="Consolas"/>
              </a:rPr>
              <a:t>ints</a:t>
            </a:r>
            <a:r>
              <a:rPr lang="en-US" dirty="0">
                <a:latin typeface="Consolas"/>
                <a:cs typeface="Consolas"/>
              </a:rPr>
              <a:t> from user until zero, then print sum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while (number &gt; 0)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sum += number;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number = </a:t>
            </a:r>
            <a:r>
              <a:rPr lang="en-US" dirty="0" err="1">
                <a:latin typeface="Consolas"/>
                <a:cs typeface="Consolas"/>
              </a:rPr>
              <a:t>in.nextInt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("sum = %d\n", sum);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29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Misplaced Semicolon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756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public class </a:t>
            </a:r>
            <a:r>
              <a:rPr lang="en-US" sz="2400" dirty="0" err="1">
                <a:latin typeface="Consolas"/>
                <a:cs typeface="Consolas"/>
              </a:rPr>
              <a:t>MisplacedSemicolon</a:t>
            </a:r>
            <a:r>
              <a:rPr lang="en-US" sz="24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public static void main(String[] </a:t>
            </a:r>
            <a:r>
              <a:rPr lang="en-US" sz="2400" dirty="0" err="1">
                <a:latin typeface="Consolas"/>
                <a:cs typeface="Consolas"/>
              </a:rPr>
              <a:t>args</a:t>
            </a:r>
            <a:r>
              <a:rPr lang="en-US" sz="2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= 10;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while (--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 &gt;= 0);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    </a:t>
            </a:r>
            <a:r>
              <a:rPr lang="en-US" sz="2400" dirty="0" err="1">
                <a:latin typeface="Consolas"/>
                <a:cs typeface="Consolas"/>
              </a:rPr>
              <a:t>System.out.printf</a:t>
            </a:r>
            <a:r>
              <a:rPr lang="en-US" sz="2400" dirty="0">
                <a:latin typeface="Consolas"/>
                <a:cs typeface="Consolas"/>
              </a:rPr>
              <a:t>("message #%d\n", </a:t>
            </a:r>
            <a:r>
              <a:rPr lang="en-US" sz="2400" dirty="0" err="1">
                <a:latin typeface="Consolas"/>
                <a:cs typeface="Consolas"/>
              </a:rPr>
              <a:t>i</a:t>
            </a:r>
            <a:r>
              <a:rPr lang="en-US" sz="24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400" dirty="0" smtClean="0">
                <a:latin typeface="Consolas"/>
                <a:cs typeface="Consolas"/>
              </a:rPr>
              <a:t>}</a:t>
            </a:r>
            <a:endParaRPr lang="en-US" sz="2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2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4</a:t>
            </a:r>
            <a:br>
              <a:rPr lang="en-US" dirty="0" smtClean="0"/>
            </a:br>
            <a:r>
              <a:rPr lang="en-US" dirty="0"/>
              <a:t>Nested Loops and </a:t>
            </a:r>
            <a:r>
              <a:rPr lang="en-US" dirty="0" err="1"/>
              <a:t>convertToBinary</a:t>
            </a:r>
            <a:r>
              <a:rPr lang="en-US" dirty="0"/>
              <a:t> Example</a:t>
            </a:r>
          </a:p>
        </p:txBody>
      </p:sp>
    </p:spTree>
    <p:extLst>
      <p:ext uri="{BB962C8B-B14F-4D97-AF65-F5344CB8AC3E}">
        <p14:creationId xmlns:p14="http://schemas.microsoft.com/office/powerpoint/2010/main" val="13127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Just like you can nest if statements</a:t>
            </a:r>
          </a:p>
          <a:p>
            <a:r>
              <a:rPr lang="en-US" dirty="0" smtClean="0"/>
              <a:t>You can also nest loops</a:t>
            </a:r>
          </a:p>
          <a:p>
            <a:r>
              <a:rPr lang="en-US" dirty="0" smtClean="0"/>
              <a:t>Inner loop is run completely for each iteration of outer loop:</a:t>
            </a:r>
          </a:p>
          <a:p>
            <a:pPr marL="0" indent="0">
              <a:buNone/>
            </a:pPr>
            <a:endParaRPr lang="en-US" sz="26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600" dirty="0" smtClean="0">
                <a:latin typeface="Consolas"/>
                <a:cs typeface="Consolas"/>
              </a:rPr>
              <a:t>public </a:t>
            </a:r>
            <a:r>
              <a:rPr lang="en-US" sz="2600" dirty="0">
                <a:latin typeface="Consolas"/>
                <a:cs typeface="Consolas"/>
              </a:rPr>
              <a:t>class Nested {</a:t>
            </a:r>
          </a:p>
          <a:p>
            <a:pPr marL="0" indent="0">
              <a:buNone/>
            </a:pPr>
            <a:r>
              <a:rPr lang="en-US" sz="2600" dirty="0">
                <a:latin typeface="Consolas"/>
                <a:cs typeface="Consolas"/>
              </a:rPr>
              <a:t>    public static void main(String[] </a:t>
            </a:r>
            <a:r>
              <a:rPr lang="en-US" sz="2600" dirty="0" err="1">
                <a:latin typeface="Consolas"/>
                <a:cs typeface="Consolas"/>
              </a:rPr>
              <a:t>args</a:t>
            </a:r>
            <a:r>
              <a:rPr lang="en-US" sz="26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600" dirty="0">
                <a:latin typeface="Consolas"/>
                <a:cs typeface="Consolas"/>
              </a:rPr>
              <a:t>        for (</a:t>
            </a:r>
            <a:r>
              <a:rPr lang="en-US" sz="2600" dirty="0" err="1">
                <a:latin typeface="Consolas"/>
                <a:cs typeface="Consolas"/>
              </a:rPr>
              <a:t>int</a:t>
            </a:r>
            <a:r>
              <a:rPr lang="en-US" sz="2600" dirty="0">
                <a:latin typeface="Consolas"/>
                <a:cs typeface="Consolas"/>
              </a:rPr>
              <a:t> </a:t>
            </a: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0; </a:t>
            </a: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&lt; 5; </a:t>
            </a: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2600" dirty="0">
                <a:latin typeface="Consolas"/>
                <a:cs typeface="Consolas"/>
              </a:rPr>
              <a:t>            for (</a:t>
            </a:r>
            <a:r>
              <a:rPr lang="en-US" sz="2600" dirty="0" err="1">
                <a:latin typeface="Consolas"/>
                <a:cs typeface="Consolas"/>
              </a:rPr>
              <a:t>int</a:t>
            </a:r>
            <a:r>
              <a:rPr lang="en-US" sz="2600" dirty="0">
                <a:latin typeface="Consolas"/>
                <a:cs typeface="Consolas"/>
              </a:rPr>
              <a:t> j = 0; j &lt; 5; j++)</a:t>
            </a:r>
          </a:p>
          <a:p>
            <a:pPr marL="0" indent="0">
              <a:buNone/>
            </a:pPr>
            <a:r>
              <a:rPr lang="en-US" sz="2600" dirty="0">
                <a:latin typeface="Consolas"/>
                <a:cs typeface="Consolas"/>
              </a:rPr>
              <a:t>                </a:t>
            </a:r>
            <a:r>
              <a:rPr lang="en-US" sz="2600" dirty="0" err="1">
                <a:latin typeface="Consolas"/>
                <a:cs typeface="Consolas"/>
              </a:rPr>
              <a:t>System.out.printf</a:t>
            </a:r>
            <a:r>
              <a:rPr lang="en-US" sz="2600" dirty="0">
                <a:latin typeface="Consolas"/>
                <a:cs typeface="Consolas"/>
              </a:rPr>
              <a:t>("</a:t>
            </a: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%d, j = %d\n"</a:t>
            </a:r>
            <a:r>
              <a:rPr lang="en-US" sz="2600" dirty="0" smtClean="0">
                <a:latin typeface="Consolas"/>
                <a:cs typeface="Consolas"/>
              </a:rPr>
              <a:t>,</a:t>
            </a:r>
            <a:br>
              <a:rPr lang="en-US" sz="2600" dirty="0" smtClean="0">
                <a:latin typeface="Consolas"/>
                <a:cs typeface="Consolas"/>
              </a:rPr>
            </a:br>
            <a:r>
              <a:rPr lang="en-US" sz="2600" dirty="0" smtClean="0">
                <a:latin typeface="Consolas"/>
                <a:cs typeface="Consolas"/>
              </a:rPr>
              <a:t>                                        </a:t>
            </a: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 smtClean="0">
                <a:latin typeface="Consolas"/>
                <a:cs typeface="Consolas"/>
              </a:rPr>
              <a:t>,      </a:t>
            </a:r>
            <a:r>
              <a:rPr lang="en-US" sz="2600" dirty="0">
                <a:latin typeface="Consolas"/>
                <a:cs typeface="Consolas"/>
              </a:rPr>
              <a:t>j);</a:t>
            </a:r>
          </a:p>
          <a:p>
            <a:pPr marL="0" indent="0">
              <a:buNone/>
            </a:pPr>
            <a:r>
              <a:rPr lang="en-US" sz="2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6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1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061148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600" dirty="0" err="1" smtClean="0">
                <a:latin typeface="Consolas"/>
                <a:cs typeface="Consolas"/>
              </a:rPr>
              <a:t>i</a:t>
            </a:r>
            <a:r>
              <a:rPr lang="en-US" sz="2600" dirty="0" smtClean="0">
                <a:latin typeface="Consolas"/>
                <a:cs typeface="Consolas"/>
              </a:rPr>
              <a:t> = 0, j = 0</a:t>
            </a:r>
          </a:p>
          <a:p>
            <a:pPr marL="0" indent="0">
              <a:buNone/>
            </a:pPr>
            <a:r>
              <a:rPr lang="en-US" sz="2600" dirty="0" err="1" smtClean="0">
                <a:latin typeface="Consolas"/>
                <a:cs typeface="Consolas"/>
              </a:rPr>
              <a:t>i</a:t>
            </a:r>
            <a:r>
              <a:rPr lang="en-US" sz="2600" dirty="0" smtClean="0">
                <a:latin typeface="Consolas"/>
                <a:cs typeface="Consolas"/>
              </a:rPr>
              <a:t> = 0, j = 1</a:t>
            </a: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0, j = </a:t>
            </a:r>
            <a:r>
              <a:rPr lang="en-US" sz="2600" dirty="0" smtClean="0">
                <a:latin typeface="Consolas"/>
                <a:cs typeface="Consolas"/>
              </a:rPr>
              <a:t>2</a:t>
            </a:r>
            <a:endParaRPr lang="en-US" sz="2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0, j = </a:t>
            </a:r>
            <a:r>
              <a:rPr lang="en-US" sz="2600" dirty="0" smtClean="0">
                <a:latin typeface="Consolas"/>
                <a:cs typeface="Consolas"/>
              </a:rPr>
              <a:t>3</a:t>
            </a:r>
            <a:endParaRPr lang="en-US" sz="2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0, j = </a:t>
            </a:r>
            <a:r>
              <a:rPr lang="en-US" sz="2600" dirty="0" smtClean="0">
                <a:latin typeface="Consolas"/>
                <a:cs typeface="Consolas"/>
              </a:rPr>
              <a:t>4</a:t>
            </a: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</a:t>
            </a:r>
            <a:r>
              <a:rPr lang="en-US" sz="2600" dirty="0" smtClean="0">
                <a:latin typeface="Consolas"/>
                <a:cs typeface="Consolas"/>
              </a:rPr>
              <a:t>1, </a:t>
            </a:r>
            <a:r>
              <a:rPr lang="en-US" sz="2600" dirty="0">
                <a:latin typeface="Consolas"/>
                <a:cs typeface="Consolas"/>
              </a:rPr>
              <a:t>j = </a:t>
            </a:r>
            <a:r>
              <a:rPr lang="en-US" sz="2600" dirty="0" smtClean="0">
                <a:latin typeface="Consolas"/>
                <a:cs typeface="Consolas"/>
              </a:rPr>
              <a:t>0</a:t>
            </a:r>
            <a:endParaRPr lang="en-US" sz="2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</a:t>
            </a:r>
            <a:r>
              <a:rPr lang="en-US" sz="2600" dirty="0" smtClean="0">
                <a:latin typeface="Consolas"/>
                <a:cs typeface="Consolas"/>
              </a:rPr>
              <a:t>1, </a:t>
            </a:r>
            <a:r>
              <a:rPr lang="en-US" sz="2600" dirty="0">
                <a:latin typeface="Consolas"/>
                <a:cs typeface="Consolas"/>
              </a:rPr>
              <a:t>j = </a:t>
            </a:r>
            <a:r>
              <a:rPr lang="en-US" sz="2600" dirty="0" smtClean="0">
                <a:latin typeface="Consolas"/>
                <a:cs typeface="Consolas"/>
              </a:rPr>
              <a:t>1</a:t>
            </a:r>
            <a:endParaRPr lang="en-US" sz="2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</a:t>
            </a:r>
            <a:r>
              <a:rPr lang="en-US" sz="2600" dirty="0" smtClean="0">
                <a:latin typeface="Consolas"/>
                <a:cs typeface="Consolas"/>
              </a:rPr>
              <a:t>1, </a:t>
            </a:r>
            <a:r>
              <a:rPr lang="en-US" sz="2600" dirty="0">
                <a:latin typeface="Consolas"/>
                <a:cs typeface="Consolas"/>
              </a:rPr>
              <a:t>j = </a:t>
            </a:r>
            <a:r>
              <a:rPr lang="en-US" sz="2600" dirty="0" smtClean="0">
                <a:latin typeface="Consolas"/>
                <a:cs typeface="Consolas"/>
              </a:rPr>
              <a:t>2</a:t>
            </a:r>
            <a:endParaRPr lang="en-US" sz="2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</a:t>
            </a:r>
            <a:r>
              <a:rPr lang="en-US" sz="2600" dirty="0" smtClean="0">
                <a:latin typeface="Consolas"/>
                <a:cs typeface="Consolas"/>
              </a:rPr>
              <a:t>1, </a:t>
            </a:r>
            <a:r>
              <a:rPr lang="en-US" sz="2600" dirty="0">
                <a:latin typeface="Consolas"/>
                <a:cs typeface="Consolas"/>
              </a:rPr>
              <a:t>j = </a:t>
            </a:r>
            <a:r>
              <a:rPr lang="en-US" sz="2600" dirty="0" smtClean="0">
                <a:latin typeface="Consolas"/>
                <a:cs typeface="Consolas"/>
              </a:rPr>
              <a:t>3</a:t>
            </a:r>
            <a:endParaRPr lang="en-US" sz="2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</a:t>
            </a:r>
            <a:r>
              <a:rPr lang="en-US" sz="2600" dirty="0" smtClean="0">
                <a:latin typeface="Consolas"/>
                <a:cs typeface="Consolas"/>
              </a:rPr>
              <a:t>1, </a:t>
            </a:r>
            <a:r>
              <a:rPr lang="en-US" sz="2600" dirty="0">
                <a:latin typeface="Consolas"/>
                <a:cs typeface="Consolas"/>
              </a:rPr>
              <a:t>j = </a:t>
            </a:r>
            <a:r>
              <a:rPr lang="en-US" sz="2600" dirty="0" smtClean="0">
                <a:latin typeface="Consolas"/>
                <a:cs typeface="Consolas"/>
              </a:rPr>
              <a:t>4</a:t>
            </a: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</a:t>
            </a:r>
            <a:r>
              <a:rPr lang="en-US" sz="2600" dirty="0" smtClean="0">
                <a:latin typeface="Consolas"/>
                <a:cs typeface="Consolas"/>
              </a:rPr>
              <a:t>2, </a:t>
            </a:r>
            <a:r>
              <a:rPr lang="en-US" sz="2600" dirty="0">
                <a:latin typeface="Consolas"/>
                <a:cs typeface="Consolas"/>
              </a:rPr>
              <a:t>j = 0</a:t>
            </a: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2</a:t>
            </a:r>
            <a:r>
              <a:rPr lang="en-US" sz="2600" dirty="0" smtClean="0">
                <a:latin typeface="Consolas"/>
                <a:cs typeface="Consolas"/>
              </a:rPr>
              <a:t>, </a:t>
            </a:r>
            <a:r>
              <a:rPr lang="en-US" sz="2600" dirty="0">
                <a:latin typeface="Consolas"/>
                <a:cs typeface="Consolas"/>
              </a:rPr>
              <a:t>j = 1</a:t>
            </a: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2</a:t>
            </a:r>
            <a:r>
              <a:rPr lang="en-US" sz="2600" dirty="0" smtClean="0">
                <a:latin typeface="Consolas"/>
                <a:cs typeface="Consolas"/>
              </a:rPr>
              <a:t>, </a:t>
            </a:r>
            <a:r>
              <a:rPr lang="en-US" sz="2600" dirty="0">
                <a:latin typeface="Consolas"/>
                <a:cs typeface="Consolas"/>
              </a:rPr>
              <a:t>j = 2</a:t>
            </a: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</a:t>
            </a:r>
            <a:r>
              <a:rPr lang="en-US" sz="2600" dirty="0" smtClean="0">
                <a:latin typeface="Consolas"/>
                <a:cs typeface="Consolas"/>
              </a:rPr>
              <a:t>2, </a:t>
            </a:r>
            <a:r>
              <a:rPr lang="en-US" sz="2600" dirty="0">
                <a:latin typeface="Consolas"/>
                <a:cs typeface="Consolas"/>
              </a:rPr>
              <a:t>j = 3</a:t>
            </a:r>
          </a:p>
          <a:p>
            <a:pPr marL="0" indent="0">
              <a:buNone/>
            </a:pPr>
            <a:r>
              <a:rPr lang="en-US" sz="2600" dirty="0" err="1">
                <a:latin typeface="Consolas"/>
                <a:cs typeface="Consolas"/>
              </a:rPr>
              <a:t>i</a:t>
            </a:r>
            <a:r>
              <a:rPr lang="en-US" sz="2600" dirty="0">
                <a:latin typeface="Consolas"/>
                <a:cs typeface="Consolas"/>
              </a:rPr>
              <a:t> = </a:t>
            </a:r>
            <a:r>
              <a:rPr lang="en-US" sz="2600" dirty="0" smtClean="0">
                <a:latin typeface="Consolas"/>
                <a:cs typeface="Consolas"/>
              </a:rPr>
              <a:t>2, </a:t>
            </a:r>
            <a:r>
              <a:rPr lang="en-US" sz="2600" dirty="0">
                <a:latin typeface="Consolas"/>
                <a:cs typeface="Consolas"/>
              </a:rPr>
              <a:t>j = 4</a:t>
            </a:r>
          </a:p>
          <a:p>
            <a:pPr marL="0" indent="0">
              <a:buNone/>
            </a:pPr>
            <a:endParaRPr lang="en-US" sz="26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6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6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3003" y="1600200"/>
            <a:ext cx="24883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3</a:t>
            </a:r>
            <a:r>
              <a:rPr lang="en-US" dirty="0" smtClean="0">
                <a:latin typeface="Consolas"/>
                <a:cs typeface="Consolas"/>
              </a:rPr>
              <a:t>, </a:t>
            </a:r>
            <a:r>
              <a:rPr lang="en-US" dirty="0">
                <a:latin typeface="Consolas"/>
                <a:cs typeface="Consolas"/>
              </a:rPr>
              <a:t>j = 0</a:t>
            </a:r>
          </a:p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smtClean="0">
                <a:latin typeface="Consolas"/>
                <a:cs typeface="Consolas"/>
              </a:rPr>
              <a:t>3, </a:t>
            </a:r>
            <a:r>
              <a:rPr lang="en-US" dirty="0">
                <a:latin typeface="Consolas"/>
                <a:cs typeface="Consolas"/>
              </a:rPr>
              <a:t>j = 1</a:t>
            </a:r>
          </a:p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smtClean="0">
                <a:latin typeface="Consolas"/>
                <a:cs typeface="Consolas"/>
              </a:rPr>
              <a:t>3, </a:t>
            </a:r>
            <a:r>
              <a:rPr lang="en-US" dirty="0">
                <a:latin typeface="Consolas"/>
                <a:cs typeface="Consolas"/>
              </a:rPr>
              <a:t>j = 2</a:t>
            </a:r>
          </a:p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smtClean="0">
                <a:latin typeface="Consolas"/>
                <a:cs typeface="Consolas"/>
              </a:rPr>
              <a:t>3, </a:t>
            </a:r>
            <a:r>
              <a:rPr lang="en-US" dirty="0">
                <a:latin typeface="Consolas"/>
                <a:cs typeface="Consolas"/>
              </a:rPr>
              <a:t>j = 3</a:t>
            </a:r>
          </a:p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smtClean="0">
                <a:latin typeface="Consolas"/>
                <a:cs typeface="Consolas"/>
              </a:rPr>
              <a:t>3, </a:t>
            </a:r>
            <a:r>
              <a:rPr lang="en-US" dirty="0">
                <a:latin typeface="Consolas"/>
                <a:cs typeface="Consolas"/>
              </a:rPr>
              <a:t>j = 4</a:t>
            </a:r>
          </a:p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smtClean="0">
                <a:latin typeface="Consolas"/>
                <a:cs typeface="Consolas"/>
              </a:rPr>
              <a:t>4, </a:t>
            </a:r>
            <a:r>
              <a:rPr lang="en-US" dirty="0">
                <a:latin typeface="Consolas"/>
                <a:cs typeface="Consolas"/>
              </a:rPr>
              <a:t>j = 0</a:t>
            </a:r>
          </a:p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smtClean="0">
                <a:latin typeface="Consolas"/>
                <a:cs typeface="Consolas"/>
              </a:rPr>
              <a:t>4, </a:t>
            </a:r>
            <a:r>
              <a:rPr lang="en-US" dirty="0">
                <a:latin typeface="Consolas"/>
                <a:cs typeface="Consolas"/>
              </a:rPr>
              <a:t>j = 1</a:t>
            </a:r>
          </a:p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smtClean="0">
                <a:latin typeface="Consolas"/>
                <a:cs typeface="Consolas"/>
              </a:rPr>
              <a:t>4, </a:t>
            </a:r>
            <a:r>
              <a:rPr lang="en-US" dirty="0">
                <a:latin typeface="Consolas"/>
                <a:cs typeface="Consolas"/>
              </a:rPr>
              <a:t>j = 2</a:t>
            </a:r>
          </a:p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smtClean="0">
                <a:latin typeface="Consolas"/>
                <a:cs typeface="Consolas"/>
              </a:rPr>
              <a:t>4, </a:t>
            </a:r>
            <a:r>
              <a:rPr lang="en-US" dirty="0">
                <a:latin typeface="Consolas"/>
                <a:cs typeface="Consolas"/>
              </a:rPr>
              <a:t>j = 3</a:t>
            </a:r>
          </a:p>
          <a:p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</a:t>
            </a:r>
            <a:r>
              <a:rPr lang="en-US" dirty="0" smtClean="0">
                <a:latin typeface="Consolas"/>
                <a:cs typeface="Consolas"/>
              </a:rPr>
              <a:t>4, </a:t>
            </a:r>
            <a:r>
              <a:rPr lang="en-US" dirty="0">
                <a:latin typeface="Consolas"/>
                <a:cs typeface="Consolas"/>
              </a:rPr>
              <a:t>j = </a:t>
            </a:r>
            <a:r>
              <a:rPr lang="en-US" dirty="0" smtClean="0">
                <a:latin typeface="Consolas"/>
                <a:cs typeface="Consolas"/>
              </a:rPr>
              <a:t>4</a:t>
            </a:r>
            <a:endParaRPr lang="en-US" dirty="0"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5804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Draw Divisor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Print an </a:t>
            </a:r>
            <a:r>
              <a:rPr lang="en-US" dirty="0" err="1" smtClean="0"/>
              <a:t>nxn</a:t>
            </a:r>
            <a:r>
              <a:rPr lang="en-US" dirty="0" smtClean="0"/>
              <a:t> table</a:t>
            </a:r>
          </a:p>
          <a:p>
            <a:r>
              <a:rPr lang="en-US" dirty="0" smtClean="0"/>
              <a:t>The entry at row </a:t>
            </a:r>
            <a:r>
              <a:rPr lang="en-US" dirty="0" err="1" smtClean="0"/>
              <a:t>i</a:t>
            </a:r>
            <a:r>
              <a:rPr lang="en-US" dirty="0" smtClean="0"/>
              <a:t> and column j has an * if </a:t>
            </a:r>
            <a:r>
              <a:rPr lang="en-US" dirty="0" err="1" smtClean="0"/>
              <a:t>i</a:t>
            </a:r>
            <a:r>
              <a:rPr lang="en-US" dirty="0" smtClean="0"/>
              <a:t> divides j or j divides I</a:t>
            </a:r>
          </a:p>
          <a:p>
            <a:r>
              <a:rPr lang="en-US" dirty="0" smtClean="0"/>
              <a:t>Example for n == 5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  1  </a:t>
            </a:r>
            <a:r>
              <a:rPr lang="en-US" dirty="0">
                <a:latin typeface="Consolas"/>
                <a:cs typeface="Consolas"/>
              </a:rPr>
              <a:t>2  3  4  5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1  *  *  *  *  *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2  *  *     *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3  *     *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4  *  *     *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5  *           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8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Draw Divisor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DivisorPattern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n </a:t>
            </a:r>
            <a:r>
              <a:rPr lang="en-US" dirty="0">
                <a:latin typeface="Consolas"/>
                <a:cs typeface="Consolas"/>
              </a:rPr>
              <a:t>= </a:t>
            </a:r>
            <a:r>
              <a:rPr lang="en-US" dirty="0" smtClean="0">
                <a:latin typeface="Consolas"/>
                <a:cs typeface="Consolas"/>
              </a:rPr>
              <a:t>5;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  ");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for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1;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&lt;= </a:t>
            </a:r>
            <a:r>
              <a:rPr lang="en-US" dirty="0" smtClean="0">
                <a:latin typeface="Consolas"/>
                <a:cs typeface="Consolas"/>
              </a:rPr>
              <a:t>n;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("%3d",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("\n");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for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1;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&lt;= </a:t>
            </a:r>
            <a:r>
              <a:rPr lang="en-US" dirty="0" smtClean="0">
                <a:latin typeface="Consolas"/>
                <a:cs typeface="Consolas"/>
              </a:rPr>
              <a:t>n;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++)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("%3d",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for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j = 1; j &lt;= </a:t>
            </a:r>
            <a:r>
              <a:rPr lang="en-US" dirty="0" smtClean="0">
                <a:latin typeface="Consolas"/>
                <a:cs typeface="Consolas"/>
              </a:rPr>
              <a:t>n; </a:t>
            </a:r>
            <a:r>
              <a:rPr lang="en-US" dirty="0">
                <a:latin typeface="Consolas"/>
                <a:cs typeface="Consolas"/>
              </a:rPr>
              <a:t>j++)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 if (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% j == 0 || j %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== 0)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 </a:t>
            </a:r>
            <a:r>
              <a:rPr lang="en-US" dirty="0" smtClean="0">
                <a:latin typeface="Consolas"/>
                <a:cs typeface="Consolas"/>
              </a:rPr>
              <a:t> *"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 else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   ");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("\n");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   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3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Repetition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Repetition broken into two parts</a:t>
            </a:r>
          </a:p>
          <a:p>
            <a:pPr lvl="1"/>
            <a:r>
              <a:rPr lang="en-US" dirty="0" smtClean="0"/>
              <a:t>Body of code that gets repeatedly executed</a:t>
            </a:r>
          </a:p>
          <a:p>
            <a:pPr lvl="1"/>
            <a:r>
              <a:rPr lang="en-US" dirty="0" smtClean="0"/>
              <a:t>Condition (</a:t>
            </a:r>
            <a:r>
              <a:rPr lang="en-US" dirty="0" err="1" smtClean="0"/>
              <a:t>boolean</a:t>
            </a:r>
            <a:r>
              <a:rPr lang="en-US" dirty="0" smtClean="0"/>
              <a:t>) to determine when to stop</a:t>
            </a:r>
          </a:p>
          <a:p>
            <a:r>
              <a:rPr lang="en-US" dirty="0" smtClean="0"/>
              <a:t>How to construct the body so that it does something different/useful each time it is run?</a:t>
            </a:r>
          </a:p>
          <a:p>
            <a:r>
              <a:rPr lang="en-US" dirty="0" smtClean="0"/>
              <a:t>The state of the computation must change with each iteration (otherwise nothing is done)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</a:t>
            </a:r>
            <a:r>
              <a:rPr lang="en-US" dirty="0" err="1" smtClean="0"/>
              <a:t>convertToBinary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class Converter with method</a:t>
            </a:r>
          </a:p>
          <a:p>
            <a:pPr marL="800100" lvl="2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String </a:t>
            </a:r>
            <a:r>
              <a:rPr lang="en-US" sz="2800" dirty="0" err="1" smtClean="0">
                <a:latin typeface="Consolas"/>
                <a:cs typeface="Consolas"/>
              </a:rPr>
              <a:t>convertToBinary</a:t>
            </a:r>
            <a:r>
              <a:rPr lang="en-US" sz="2800" dirty="0" smtClean="0">
                <a:latin typeface="Consolas"/>
                <a:cs typeface="Consolas"/>
              </a:rPr>
              <a:t>(</a:t>
            </a:r>
            <a:r>
              <a:rPr lang="en-US" sz="2800" dirty="0" err="1" smtClean="0">
                <a:latin typeface="Consolas"/>
                <a:cs typeface="Consolas"/>
              </a:rPr>
              <a:t>int</a:t>
            </a:r>
            <a:r>
              <a:rPr lang="en-US" sz="2800" dirty="0" smtClean="0">
                <a:latin typeface="Consolas"/>
                <a:cs typeface="Consolas"/>
              </a:rPr>
              <a:t> n)</a:t>
            </a:r>
          </a:p>
          <a:p>
            <a:r>
              <a:rPr lang="en-US" dirty="0"/>
              <a:t>t</a:t>
            </a:r>
            <a:r>
              <a:rPr lang="en-US" dirty="0" smtClean="0"/>
              <a:t>hat converts n to binary equivalent, as a String of 0s and 1s</a:t>
            </a:r>
          </a:p>
          <a:p>
            <a:r>
              <a:rPr lang="en-US" dirty="0" smtClean="0"/>
              <a:t>Use while loop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7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err="1" smtClean="0"/>
              <a:t>convertToBinary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8682"/>
            <a:ext cx="8229600" cy="4797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public class Converter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String </a:t>
            </a:r>
            <a:r>
              <a:rPr lang="en-US" sz="1400" dirty="0" err="1">
                <a:latin typeface="Consolas"/>
                <a:cs typeface="Consolas"/>
              </a:rPr>
              <a:t>convertToBinary</a:t>
            </a:r>
            <a:r>
              <a:rPr lang="en-US" sz="1400" dirty="0">
                <a:latin typeface="Consolas"/>
                <a:cs typeface="Consolas"/>
              </a:rPr>
              <a:t>(</a:t>
            </a:r>
            <a:r>
              <a:rPr lang="en-US" sz="1400" dirty="0" err="1">
                <a:latin typeface="Consolas"/>
                <a:cs typeface="Consolas"/>
              </a:rPr>
              <a:t>int</a:t>
            </a:r>
            <a:r>
              <a:rPr lang="en-US" sz="1400" dirty="0">
                <a:latin typeface="Consolas"/>
                <a:cs typeface="Consolas"/>
              </a:rPr>
              <a:t> n)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String result = "";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// handle special cases...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if (n &lt; 0)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return null; // failure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if (n == 0)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return "0";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// loop while n &gt; 0, accumulating a bit and dividing by 2...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while (n &gt; 0)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if (n % 2 == 0)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    result = "0" + result;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else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    result = "1" + result;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    n = n / 2;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return result;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400" dirty="0" smtClean="0">
                <a:latin typeface="Consolas"/>
                <a:cs typeface="Consolas"/>
              </a:rPr>
              <a:t>}</a:t>
            </a:r>
            <a:endParaRPr lang="en-US" sz="1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43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</a:t>
            </a:r>
            <a:r>
              <a:rPr lang="en-US" dirty="0" err="1" smtClean="0"/>
              <a:t>Collatz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Implement the following algorithm to generate a sequence of integers starting at n (n &gt; 0):</a:t>
            </a:r>
          </a:p>
          <a:p>
            <a:pPr lvl="1"/>
            <a:r>
              <a:rPr lang="en-US" dirty="0" smtClean="0"/>
              <a:t>While n is greater than 1:</a:t>
            </a:r>
          </a:p>
          <a:p>
            <a:pPr lvl="2"/>
            <a:r>
              <a:rPr lang="en-US" dirty="0" smtClean="0"/>
              <a:t>If n is odd, multiply by 3 and add 1</a:t>
            </a:r>
          </a:p>
          <a:p>
            <a:pPr lvl="2"/>
            <a:r>
              <a:rPr lang="en-US" dirty="0" smtClean="0"/>
              <a:t>If n is even, divide by 2</a:t>
            </a:r>
          </a:p>
          <a:p>
            <a:pPr lvl="2"/>
            <a:r>
              <a:rPr lang="en-US" dirty="0" smtClean="0"/>
              <a:t>Repeat with the new value of n</a:t>
            </a:r>
          </a:p>
          <a:p>
            <a:r>
              <a:rPr lang="en-US" dirty="0" smtClean="0"/>
              <a:t>Count and return the number of values in the sequence (including first (n) and last (1))</a:t>
            </a:r>
          </a:p>
          <a:p>
            <a:r>
              <a:rPr lang="en-US" dirty="0" smtClean="0"/>
              <a:t>Use class name </a:t>
            </a:r>
            <a:r>
              <a:rPr lang="en-US" dirty="0" err="1" smtClean="0"/>
              <a:t>Collatz</a:t>
            </a:r>
            <a:endParaRPr lang="en-US" dirty="0"/>
          </a:p>
          <a:p>
            <a:r>
              <a:rPr lang="en-US" dirty="0" smtClean="0"/>
              <a:t>And method “</a:t>
            </a:r>
            <a:r>
              <a:rPr lang="en-US" dirty="0" err="1" smtClean="0"/>
              <a:t>int</a:t>
            </a:r>
            <a:r>
              <a:rPr lang="en-US" dirty="0" smtClean="0"/>
              <a:t> count(</a:t>
            </a:r>
            <a:r>
              <a:rPr lang="en-US" dirty="0" err="1" smtClean="0"/>
              <a:t>int</a:t>
            </a:r>
            <a:r>
              <a:rPr lang="en-US" dirty="0" smtClean="0"/>
              <a:t> n)”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669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err="1" smtClean="0"/>
              <a:t>Collatz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Collatz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count(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n)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</a:t>
            </a:r>
            <a:r>
              <a:rPr lang="en-US" dirty="0" smtClean="0">
                <a:latin typeface="Consolas"/>
                <a:cs typeface="Consolas"/>
              </a:rPr>
              <a:t>      </a:t>
            </a:r>
            <a:r>
              <a:rPr lang="en-US" dirty="0" err="1" smtClean="0">
                <a:latin typeface="Consolas"/>
                <a:cs typeface="Consolas"/>
              </a:rPr>
              <a:t>int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>
                <a:latin typeface="Consolas"/>
                <a:cs typeface="Consolas"/>
              </a:rPr>
              <a:t>c = 1;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</a:t>
            </a:r>
            <a:r>
              <a:rPr lang="en-US" dirty="0" smtClean="0">
                <a:latin typeface="Consolas"/>
                <a:cs typeface="Consolas"/>
              </a:rPr>
              <a:t>      </a:t>
            </a:r>
            <a:r>
              <a:rPr lang="en-US" dirty="0">
                <a:latin typeface="Consolas"/>
                <a:cs typeface="Consolas"/>
              </a:rPr>
              <a:t>while (n &gt; 1) {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    </a:t>
            </a:r>
            <a:r>
              <a:rPr lang="en-US" dirty="0" err="1" smtClean="0">
                <a:latin typeface="Consolas"/>
                <a:cs typeface="Consolas"/>
              </a:rPr>
              <a:t>c</a:t>
            </a:r>
            <a:r>
              <a:rPr lang="en-US" dirty="0" err="1">
                <a:latin typeface="Consolas"/>
                <a:cs typeface="Consolas"/>
              </a:rPr>
              <a:t>++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</a:t>
            </a:r>
            <a:r>
              <a:rPr lang="en-US" dirty="0" smtClean="0">
                <a:latin typeface="Consolas"/>
                <a:cs typeface="Consolas"/>
              </a:rPr>
              <a:t>          </a:t>
            </a:r>
            <a:r>
              <a:rPr lang="en-US" dirty="0">
                <a:latin typeface="Consolas"/>
                <a:cs typeface="Consolas"/>
              </a:rPr>
              <a:t>if (n % 2 == 0)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</a:t>
            </a:r>
            <a:r>
              <a:rPr lang="en-US" dirty="0" smtClean="0">
                <a:latin typeface="Consolas"/>
                <a:cs typeface="Consolas"/>
              </a:rPr>
              <a:t>              </a:t>
            </a:r>
            <a:r>
              <a:rPr lang="en-US" dirty="0">
                <a:latin typeface="Consolas"/>
                <a:cs typeface="Consolas"/>
              </a:rPr>
              <a:t>n /= 2;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</a:t>
            </a:r>
            <a:r>
              <a:rPr lang="en-US" dirty="0" smtClean="0">
                <a:latin typeface="Consolas"/>
                <a:cs typeface="Consolas"/>
              </a:rPr>
              <a:t>          </a:t>
            </a:r>
            <a:r>
              <a:rPr lang="en-US" dirty="0">
                <a:latin typeface="Consolas"/>
                <a:cs typeface="Consolas"/>
              </a:rPr>
              <a:t>else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</a:t>
            </a:r>
            <a:r>
              <a:rPr lang="en-US" dirty="0" smtClean="0">
                <a:latin typeface="Consolas"/>
                <a:cs typeface="Consolas"/>
              </a:rPr>
              <a:t>              </a:t>
            </a:r>
            <a:r>
              <a:rPr lang="en-US" dirty="0">
                <a:latin typeface="Consolas"/>
                <a:cs typeface="Consolas"/>
              </a:rPr>
              <a:t>n = 3 * n + 1;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</a:t>
            </a:r>
            <a:r>
              <a:rPr lang="en-US" dirty="0" smtClean="0">
                <a:latin typeface="Consolas"/>
                <a:cs typeface="Consolas"/>
              </a:rPr>
              <a:t>      }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return </a:t>
            </a:r>
            <a:r>
              <a:rPr lang="en-US" dirty="0">
                <a:latin typeface="Consolas"/>
                <a:cs typeface="Consolas"/>
              </a:rPr>
              <a:t>c;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}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public </a:t>
            </a:r>
            <a:r>
              <a:rPr lang="en-US" dirty="0">
                <a:latin typeface="Consolas"/>
                <a:cs typeface="Consolas"/>
              </a:rPr>
              <a:t>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</a:t>
            </a:r>
            <a:r>
              <a:rPr lang="en-US" dirty="0" err="1" smtClean="0">
                <a:latin typeface="Consolas"/>
                <a:cs typeface="Consolas"/>
              </a:rPr>
              <a:t>Collatz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>
                <a:latin typeface="Consolas"/>
                <a:cs typeface="Consolas"/>
              </a:rPr>
              <a:t>c = new </a:t>
            </a:r>
            <a:r>
              <a:rPr lang="en-US" dirty="0" err="1" smtClean="0">
                <a:latin typeface="Consolas"/>
                <a:cs typeface="Consolas"/>
              </a:rPr>
              <a:t>Collatz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</a:t>
            </a:r>
            <a:r>
              <a:rPr lang="en-US" dirty="0" err="1" smtClean="0">
                <a:latin typeface="Consolas"/>
                <a:cs typeface="Consolas"/>
              </a:rPr>
              <a:t>System.out.println</a:t>
            </a:r>
            <a:r>
              <a:rPr lang="en-US" dirty="0" smtClean="0">
                <a:latin typeface="Consolas"/>
                <a:cs typeface="Consolas"/>
              </a:rPr>
              <a:t>(</a:t>
            </a:r>
            <a:r>
              <a:rPr lang="en-US" dirty="0" err="1" smtClean="0">
                <a:latin typeface="Consolas"/>
                <a:cs typeface="Consolas"/>
              </a:rPr>
              <a:t>c.count</a:t>
            </a:r>
            <a:r>
              <a:rPr lang="en-US" dirty="0">
                <a:latin typeface="Consolas"/>
                <a:cs typeface="Consolas"/>
              </a:rPr>
              <a:t>(22</a:t>
            </a:r>
            <a:r>
              <a:rPr lang="en-US" dirty="0" smtClean="0">
                <a:latin typeface="Consolas"/>
                <a:cs typeface="Consolas"/>
              </a:rPr>
              <a:t>));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</a:t>
            </a:r>
            <a:r>
              <a:rPr lang="en-US" dirty="0" err="1" smtClean="0">
                <a:latin typeface="Consolas"/>
                <a:cs typeface="Consolas"/>
              </a:rPr>
              <a:t>System.out.println</a:t>
            </a:r>
            <a:r>
              <a:rPr lang="en-US" dirty="0" smtClean="0">
                <a:latin typeface="Consolas"/>
                <a:cs typeface="Consolas"/>
              </a:rPr>
              <a:t>(</a:t>
            </a:r>
            <a:r>
              <a:rPr lang="en-US" dirty="0" err="1" smtClean="0">
                <a:latin typeface="Consolas"/>
                <a:cs typeface="Consolas"/>
              </a:rPr>
              <a:t>c.count</a:t>
            </a:r>
            <a:r>
              <a:rPr lang="en-US" dirty="0">
                <a:latin typeface="Consolas"/>
                <a:cs typeface="Consolas"/>
              </a:rPr>
              <a:t>(1</a:t>
            </a:r>
            <a:r>
              <a:rPr lang="en-US" dirty="0" smtClean="0">
                <a:latin typeface="Consolas"/>
                <a:cs typeface="Consolas"/>
              </a:rPr>
              <a:t>));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</a:t>
            </a:r>
            <a:r>
              <a:rPr lang="en-US" dirty="0" err="1" smtClean="0">
                <a:latin typeface="Consolas"/>
                <a:cs typeface="Consolas"/>
              </a:rPr>
              <a:t>System.out.println</a:t>
            </a:r>
            <a:r>
              <a:rPr lang="en-US" dirty="0" smtClean="0">
                <a:latin typeface="Consolas"/>
                <a:cs typeface="Consolas"/>
              </a:rPr>
              <a:t>(</a:t>
            </a:r>
            <a:r>
              <a:rPr lang="en-US" dirty="0" err="1" smtClean="0">
                <a:latin typeface="Consolas"/>
                <a:cs typeface="Consolas"/>
              </a:rPr>
              <a:t>c.count</a:t>
            </a:r>
            <a:r>
              <a:rPr lang="en-US" dirty="0">
                <a:latin typeface="Consolas"/>
                <a:cs typeface="Consolas"/>
              </a:rPr>
              <a:t>(1000</a:t>
            </a:r>
            <a:r>
              <a:rPr lang="en-US" dirty="0" smtClean="0">
                <a:latin typeface="Consolas"/>
                <a:cs typeface="Consolas"/>
              </a:rPr>
              <a:t>));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}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}</a:t>
            </a: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230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Forms of Iteration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Indefinite: loop until “done”; no advance knowledge of how many iterations will be required</a:t>
            </a:r>
          </a:p>
          <a:p>
            <a:r>
              <a:rPr lang="en-US" dirty="0" smtClean="0"/>
              <a:t>Definite: loop a given number of times; used when the iterations are controlled by a counter or size or limit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8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Repetition Constructs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dirty="0" smtClean="0"/>
              <a:t>hile loop</a:t>
            </a:r>
          </a:p>
          <a:p>
            <a:pPr lvl="1"/>
            <a:r>
              <a:rPr lang="en-US" dirty="0" smtClean="0"/>
              <a:t>Check a </a:t>
            </a:r>
            <a:r>
              <a:rPr lang="en-US" dirty="0" err="1" smtClean="0"/>
              <a:t>boolean</a:t>
            </a:r>
            <a:r>
              <a:rPr lang="en-US" dirty="0" smtClean="0"/>
              <a:t> condition</a:t>
            </a:r>
          </a:p>
          <a:p>
            <a:pPr lvl="1"/>
            <a:r>
              <a:rPr lang="en-US" dirty="0" smtClean="0"/>
              <a:t>If true, execute a block of statements</a:t>
            </a:r>
          </a:p>
          <a:p>
            <a:pPr lvl="1"/>
            <a:r>
              <a:rPr lang="en-US" dirty="0" smtClean="0"/>
              <a:t>Repeat</a:t>
            </a:r>
          </a:p>
          <a:p>
            <a:r>
              <a:rPr lang="en-US" dirty="0"/>
              <a:t>d</a:t>
            </a:r>
            <a:r>
              <a:rPr lang="en-US" dirty="0" smtClean="0"/>
              <a:t>o-while loop</a:t>
            </a:r>
          </a:p>
          <a:p>
            <a:pPr lvl="1"/>
            <a:r>
              <a:rPr lang="en-US" dirty="0" smtClean="0"/>
              <a:t>Execute a block of statements</a:t>
            </a:r>
          </a:p>
          <a:p>
            <a:pPr lvl="1"/>
            <a:r>
              <a:rPr lang="en-US" dirty="0" smtClean="0"/>
              <a:t>If a </a:t>
            </a:r>
            <a:r>
              <a:rPr lang="en-US" dirty="0" err="1" smtClean="0"/>
              <a:t>boolean</a:t>
            </a:r>
            <a:r>
              <a:rPr lang="en-US" dirty="0" smtClean="0"/>
              <a:t> condition is true, repeat</a:t>
            </a:r>
          </a:p>
          <a:p>
            <a:r>
              <a:rPr lang="en-US" dirty="0"/>
              <a:t>for loop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3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2</a:t>
            </a:r>
            <a:br>
              <a:rPr lang="en-US" dirty="0" smtClean="0"/>
            </a:br>
            <a:r>
              <a:rPr lang="en-US" dirty="0"/>
              <a:t>Simple Repetition Examples</a:t>
            </a:r>
          </a:p>
        </p:txBody>
      </p:sp>
    </p:spTree>
    <p:extLst>
      <p:ext uri="{BB962C8B-B14F-4D97-AF65-F5344CB8AC3E}">
        <p14:creationId xmlns:p14="http://schemas.microsoft.com/office/powerpoint/2010/main" val="47304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12547</TotalTime>
  <Words>3243</Words>
  <Application>Microsoft Office PowerPoint</Application>
  <PresentationFormat>On-screen Show (4:3)</PresentationFormat>
  <Paragraphs>659</Paragraphs>
  <Slides>63</Slides>
  <Notes>26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8" baseType="lpstr">
      <vt:lpstr>Arial</vt:lpstr>
      <vt:lpstr>Calibri</vt:lpstr>
      <vt:lpstr>Consolas</vt:lpstr>
      <vt:lpstr>Courier New</vt:lpstr>
      <vt:lpstr>Office Theme</vt:lpstr>
      <vt:lpstr>CS18000: Problem Solving and Object-Oriented Programming</vt:lpstr>
      <vt:lpstr>Video 1 Repetition Concept</vt:lpstr>
      <vt:lpstr>Repetition</vt:lpstr>
      <vt:lpstr>What’s Missing?  Lots of Data</vt:lpstr>
      <vt:lpstr>if statement vs. while statement</vt:lpstr>
      <vt:lpstr>Repetition Concept</vt:lpstr>
      <vt:lpstr>Two Forms of Iteration</vt:lpstr>
      <vt:lpstr>Java Repetition Constructs</vt:lpstr>
      <vt:lpstr>Video 2 Simple Repetition Examples</vt:lpstr>
      <vt:lpstr>Problem: Odd or Even</vt:lpstr>
      <vt:lpstr>Solution: Odd or Even</vt:lpstr>
      <vt:lpstr>Solution: Odd or Even</vt:lpstr>
      <vt:lpstr>Problem: Summer</vt:lpstr>
      <vt:lpstr>Solution: Summer</vt:lpstr>
      <vt:lpstr>Solution: Summer</vt:lpstr>
      <vt:lpstr>Video 3 Palindrome Checker with while Loop</vt:lpstr>
      <vt:lpstr>Repetition</vt:lpstr>
      <vt:lpstr>The while Loop</vt:lpstr>
      <vt:lpstr>Problem: Palindrome</vt:lpstr>
      <vt:lpstr>Strategy: Palindrome</vt:lpstr>
      <vt:lpstr>Solution: Palindrome</vt:lpstr>
      <vt:lpstr>Solution: Palindrome</vt:lpstr>
      <vt:lpstr>Solution: PalindromeTest</vt:lpstr>
      <vt:lpstr>Video 4 Continue, Break, Increment, Decrement</vt:lpstr>
      <vt:lpstr>Problem: Reverse</vt:lpstr>
      <vt:lpstr>Continue statement</vt:lpstr>
      <vt:lpstr>Break statement</vt:lpstr>
      <vt:lpstr>Pro Tip: Compound Assignment</vt:lpstr>
      <vt:lpstr>Pro Tip 2: Increment/Decrement Operators</vt:lpstr>
      <vt:lpstr>Post- and Pre- Increment/Decrement</vt:lpstr>
      <vt:lpstr>Video 1 for Loop</vt:lpstr>
      <vt:lpstr>Problem: WhileDefinite</vt:lpstr>
      <vt:lpstr>Solution: WhileDefinite</vt:lpstr>
      <vt:lpstr>Solution: WhileDefinite</vt:lpstr>
      <vt:lpstr>The Loop Parts</vt:lpstr>
      <vt:lpstr>Definite Iteration: for loop</vt:lpstr>
      <vt:lpstr>Common Practices</vt:lpstr>
      <vt:lpstr>Video 2 do-while Loop and Palindrome Checker with for Loop</vt:lpstr>
      <vt:lpstr>Repetition</vt:lpstr>
      <vt:lpstr>The do-while Loop</vt:lpstr>
      <vt:lpstr>Problem: Prompting the User</vt:lpstr>
      <vt:lpstr>Solution 1: Prompter1</vt:lpstr>
      <vt:lpstr>Solution 2: Prompter2</vt:lpstr>
      <vt:lpstr>Problem: Palindrome (Redone)</vt:lpstr>
      <vt:lpstr>Palindrome: Strategy</vt:lpstr>
      <vt:lpstr>Palindrome: Solution</vt:lpstr>
      <vt:lpstr>Video 3 Common Mistakes</vt:lpstr>
      <vt:lpstr>Common Mistakes</vt:lpstr>
      <vt:lpstr>Infinite Loop</vt:lpstr>
      <vt:lpstr>Almost Infinite Loop</vt:lpstr>
      <vt:lpstr>Fencepost Error</vt:lpstr>
      <vt:lpstr>Skipped Loop</vt:lpstr>
      <vt:lpstr>Fixing the Skipped Loop</vt:lpstr>
      <vt:lpstr>Misplaced Semicolon</vt:lpstr>
      <vt:lpstr>Video 4 Nested Loops and convertToBinary Example</vt:lpstr>
      <vt:lpstr>Nested Loops</vt:lpstr>
      <vt:lpstr>Nested Loops</vt:lpstr>
      <vt:lpstr>Problem: Draw Divisor Pattern</vt:lpstr>
      <vt:lpstr>Solution: Draw Divisor Pattern</vt:lpstr>
      <vt:lpstr>Problem: convertToBinary</vt:lpstr>
      <vt:lpstr>Solution: convertToBinary</vt:lpstr>
      <vt:lpstr>Problem: Collatz</vt:lpstr>
      <vt:lpstr>Solution: Collatz</vt:lpstr>
    </vt:vector>
  </TitlesOfParts>
  <Company>Purdue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CS18000: Problem Solving and Object-Oriented Programming</dc:title>
  <dc:creator>Tim Korb</dc:creator>
  <cp:lastModifiedBy>Dunsmore, Buster</cp:lastModifiedBy>
  <cp:revision>125</cp:revision>
  <cp:lastPrinted>2013-01-28T15:06:19Z</cp:lastPrinted>
  <dcterms:created xsi:type="dcterms:W3CDTF">2012-12-29T12:15:32Z</dcterms:created>
  <dcterms:modified xsi:type="dcterms:W3CDTF">2021-01-07T21:16:19Z</dcterms:modified>
</cp:coreProperties>
</file>