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58"/>
  </p:notesMasterIdLst>
  <p:handoutMasterIdLst>
    <p:handoutMasterId r:id="rId59"/>
  </p:handoutMasterIdLst>
  <p:sldIdLst>
    <p:sldId id="256" r:id="rId2"/>
    <p:sldId id="434" r:id="rId3"/>
    <p:sldId id="325" r:id="rId4"/>
    <p:sldId id="351" r:id="rId5"/>
    <p:sldId id="353" r:id="rId6"/>
    <p:sldId id="418" r:id="rId7"/>
    <p:sldId id="349" r:id="rId8"/>
    <p:sldId id="348" r:id="rId9"/>
    <p:sldId id="411" r:id="rId10"/>
    <p:sldId id="428" r:id="rId11"/>
    <p:sldId id="374" r:id="rId12"/>
    <p:sldId id="433" r:id="rId13"/>
    <p:sldId id="381" r:id="rId14"/>
    <p:sldId id="382" r:id="rId15"/>
    <p:sldId id="377" r:id="rId16"/>
    <p:sldId id="384" r:id="rId17"/>
    <p:sldId id="423" r:id="rId18"/>
    <p:sldId id="379" r:id="rId19"/>
    <p:sldId id="385" r:id="rId20"/>
    <p:sldId id="432" r:id="rId21"/>
    <p:sldId id="389" r:id="rId22"/>
    <p:sldId id="419" r:id="rId23"/>
    <p:sldId id="391" r:id="rId24"/>
    <p:sldId id="392" r:id="rId25"/>
    <p:sldId id="424" r:id="rId26"/>
    <p:sldId id="393" r:id="rId27"/>
    <p:sldId id="394" r:id="rId28"/>
    <p:sldId id="395" r:id="rId29"/>
    <p:sldId id="431" r:id="rId30"/>
    <p:sldId id="396" r:id="rId31"/>
    <p:sldId id="397" r:id="rId32"/>
    <p:sldId id="425" r:id="rId33"/>
    <p:sldId id="378" r:id="rId34"/>
    <p:sldId id="383" r:id="rId35"/>
    <p:sldId id="398" r:id="rId36"/>
    <p:sldId id="426" r:id="rId37"/>
    <p:sldId id="399" r:id="rId38"/>
    <p:sldId id="417" r:id="rId39"/>
    <p:sldId id="412" r:id="rId40"/>
    <p:sldId id="400" r:id="rId41"/>
    <p:sldId id="430" r:id="rId42"/>
    <p:sldId id="401" r:id="rId43"/>
    <p:sldId id="402" r:id="rId44"/>
    <p:sldId id="403" r:id="rId45"/>
    <p:sldId id="404" r:id="rId46"/>
    <p:sldId id="415" r:id="rId47"/>
    <p:sldId id="429" r:id="rId48"/>
    <p:sldId id="405" r:id="rId49"/>
    <p:sldId id="406" r:id="rId50"/>
    <p:sldId id="407" r:id="rId51"/>
    <p:sldId id="420" r:id="rId52"/>
    <p:sldId id="422" r:id="rId53"/>
    <p:sldId id="414" r:id="rId54"/>
    <p:sldId id="413" r:id="rId55"/>
    <p:sldId id="427" r:id="rId56"/>
    <p:sldId id="416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8" autoAdjust="0"/>
    <p:restoredTop sz="88980" autoAdjust="0"/>
  </p:normalViewPr>
  <p:slideViewPr>
    <p:cSldViewPr snapToGrid="0" snapToObjects="1">
      <p:cViewPr varScale="1">
        <p:scale>
          <a:sx n="76" d="100"/>
          <a:sy n="76" d="100"/>
        </p:scale>
        <p:origin x="876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u="non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53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38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451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98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88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8003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00050" lvl="2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1459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2146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51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8904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644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83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75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214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226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829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452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231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757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61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52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115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75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pPr/>
              <a:t>6/1/2024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728.org/quadratc.htm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Selection</a:t>
            </a:r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>
                <a:solidFill>
                  <a:schemeClr val="tx1"/>
                </a:solidFill>
              </a:rPr>
              <a:t>revised 11/24/23)</a:t>
            </a:r>
            <a:endParaRPr lang="en-US" sz="4000" dirty="0">
              <a:solidFill>
                <a:schemeClr val="tx1"/>
              </a:solidFill>
            </a:endParaRPr>
          </a:p>
          <a:p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Strings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859" y="2065066"/>
            <a:ext cx="6790374" cy="268391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543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Abstracting Conditions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03855" cy="489881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it is a weekday and I’m not on vacation, then I will get up early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if (</a:t>
            </a:r>
            <a:r>
              <a:rPr lang="en-US" dirty="0" err="1">
                <a:latin typeface="Consolas"/>
                <a:cs typeface="Consolas"/>
              </a:rPr>
              <a:t>isWeekday</a:t>
            </a:r>
            <a:r>
              <a:rPr lang="en-US" dirty="0">
                <a:latin typeface="Consolas"/>
                <a:cs typeface="Consolas"/>
              </a:rPr>
              <a:t> &amp;&amp; !</a:t>
            </a:r>
            <a:r>
              <a:rPr lang="en-US" dirty="0" err="1">
                <a:latin typeface="Consolas"/>
                <a:cs typeface="Consolas"/>
              </a:rPr>
              <a:t>onVacation</a:t>
            </a:r>
            <a:r>
              <a:rPr lang="en-US" dirty="0">
                <a:latin typeface="Consolas"/>
                <a:cs typeface="Consolas"/>
              </a:rPr>
              <a:t>)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getUpEarly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457200" indent="-457200"/>
            <a:r>
              <a:rPr lang="en-US" dirty="0"/>
              <a:t>If there is a basketball game on and Purdue is playing, I’ll cheer for Purdue, otherwise if IU is playing, I’ll cheer for their opponent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if (</a:t>
            </a:r>
            <a:r>
              <a:rPr lang="en-US" dirty="0" err="1">
                <a:latin typeface="Consolas"/>
                <a:cs typeface="Consolas"/>
              </a:rPr>
              <a:t>gameOn</a:t>
            </a:r>
            <a:r>
              <a:rPr lang="en-US" dirty="0">
                <a:latin typeface="Consolas"/>
                <a:cs typeface="Consolas"/>
              </a:rPr>
              <a:t>(basketball) &amp;&amp; playing(</a:t>
            </a:r>
            <a:r>
              <a:rPr lang="en-US" dirty="0" err="1">
                <a:latin typeface="Consolas"/>
                <a:cs typeface="Consolas"/>
              </a:rPr>
              <a:t>purdue</a:t>
            </a:r>
            <a:r>
              <a:rPr lang="en-US" dirty="0">
                <a:latin typeface="Consolas"/>
                <a:cs typeface="Consolas"/>
              </a:rPr>
              <a:t>))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cheerFor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purdue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else if (</a:t>
            </a:r>
            <a:r>
              <a:rPr lang="en-US" dirty="0" err="1">
                <a:latin typeface="Consolas"/>
                <a:cs typeface="Consolas"/>
              </a:rPr>
              <a:t>gameOn</a:t>
            </a:r>
            <a:r>
              <a:rPr lang="en-US" dirty="0">
                <a:latin typeface="Consolas"/>
                <a:cs typeface="Consolas"/>
              </a:rPr>
              <a:t>(basketball) &amp;&amp; playing(</a:t>
            </a:r>
            <a:r>
              <a:rPr lang="en-US" dirty="0" err="1">
                <a:latin typeface="Consolas"/>
                <a:cs typeface="Consolas"/>
              </a:rPr>
              <a:t>iu</a:t>
            </a:r>
            <a:r>
              <a:rPr lang="en-US" dirty="0">
                <a:latin typeface="Consolas"/>
                <a:cs typeface="Consolas"/>
              </a:rPr>
              <a:t>))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cheerFor</a:t>
            </a:r>
            <a:r>
              <a:rPr lang="en-US" dirty="0">
                <a:latin typeface="Consolas"/>
                <a:cs typeface="Consolas"/>
              </a:rPr>
              <a:t>(opponent(</a:t>
            </a:r>
            <a:r>
              <a:rPr lang="en-US" dirty="0" err="1">
                <a:latin typeface="Consolas"/>
                <a:cs typeface="Consolas"/>
              </a:rPr>
              <a:t>iu</a:t>
            </a:r>
            <a:r>
              <a:rPr lang="en-US" dirty="0">
                <a:latin typeface="Consolas"/>
                <a:cs typeface="Consolas"/>
              </a:rPr>
              <a:t>));</a:t>
            </a:r>
          </a:p>
          <a:p>
            <a:pPr marL="400050" lvl="1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4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Examples using if statements</a:t>
            </a:r>
          </a:p>
        </p:txBody>
      </p:sp>
    </p:spTree>
    <p:extLst>
      <p:ext uri="{BB962C8B-B14F-4D97-AF65-F5344CB8AC3E}">
        <p14:creationId xmlns:p14="http://schemas.microsoft.com/office/powerpoint/2010/main" val="31608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SecretWord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reads a word from the user and prints a message if it matches a “secret word” in the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048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SecretWord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SecretWord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final static String SECRET = “awesome";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</a:t>
            </a:r>
            <a:r>
              <a:rPr lang="en-US" dirty="0" err="1">
                <a:latin typeface="Consolas"/>
                <a:cs typeface="Consolas"/>
              </a:rPr>
              <a:t>System.in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String word = </a:t>
            </a:r>
            <a:r>
              <a:rPr lang="en-US" dirty="0" err="1">
                <a:latin typeface="Consolas"/>
                <a:cs typeface="Consolas"/>
              </a:rPr>
              <a:t>in.next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if (</a:t>
            </a:r>
            <a:r>
              <a:rPr lang="en-US" dirty="0" err="1">
                <a:latin typeface="Consolas"/>
                <a:cs typeface="Consolas"/>
              </a:rPr>
              <a:t>word.equals</a:t>
            </a:r>
            <a:r>
              <a:rPr lang="en-US" dirty="0">
                <a:latin typeface="Consolas"/>
                <a:cs typeface="Consolas"/>
              </a:rPr>
              <a:t>(SECRET))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"You have said the secret word: '%s'\n",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    SECRET);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868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illustrates how to convert the value in a variable x to the absolute value using an if statement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196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AbsVal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</a:t>
            </a:r>
            <a:r>
              <a:rPr lang="en-US" dirty="0" err="1">
                <a:latin typeface="Consolas"/>
                <a:cs typeface="Consolas"/>
              </a:rPr>
              <a:t>System.in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x 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("BEFORE: x = %d\n", x);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if (x &lt; 0)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x = -x;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("AFTER: x = %d\n", x);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784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x = 37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BEFORE: x = 37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AFTER: x = 37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x = -41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BEFORE: x = -41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AFTER: x = 41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76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DaisyDriveIn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work more than 20 hours at the Daisy Drive-in, they pay you $16/hour for first 20 hours plus $20/hour for all hours above 20.  Otherwise, they pay you $14/hour</a:t>
            </a:r>
          </a:p>
          <a:p>
            <a:r>
              <a:rPr lang="en-US" dirty="0"/>
              <a:t>Write a method…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double </a:t>
            </a:r>
            <a:r>
              <a:rPr lang="en-US" dirty="0" err="1">
                <a:latin typeface="Consolas"/>
                <a:cs typeface="Consolas"/>
              </a:rPr>
              <a:t>computePay</a:t>
            </a:r>
            <a:r>
              <a:rPr lang="en-US" dirty="0">
                <a:latin typeface="Consolas"/>
                <a:cs typeface="Consolas"/>
              </a:rPr>
              <a:t>(double hours)</a:t>
            </a:r>
          </a:p>
          <a:p>
            <a:r>
              <a:rPr lang="en-US" dirty="0"/>
              <a:t>that returns the correct pay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30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Solution: </a:t>
            </a:r>
            <a:r>
              <a:rPr lang="en-US" dirty="0" err="1"/>
              <a:t>DaisyDriveIn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DaisyDriveIn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</a:t>
            </a:r>
            <a:r>
              <a:rPr lang="en-US" dirty="0" err="1">
                <a:latin typeface="Consolas"/>
                <a:cs typeface="Consolas"/>
              </a:rPr>
              <a:t>computePay</a:t>
            </a:r>
            <a:r>
              <a:rPr lang="en-US" dirty="0">
                <a:latin typeface="Consolas"/>
                <a:cs typeface="Consolas"/>
              </a:rPr>
              <a:t>(double hours)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if (hours &gt; 20)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return 16.00 * 20 + (hours - 20) * 20.00;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else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    return hours * 14.00;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DaisyDriveIn</a:t>
            </a:r>
            <a:r>
              <a:rPr lang="en-US" dirty="0">
                <a:latin typeface="Consolas"/>
                <a:cs typeface="Consolas"/>
              </a:rPr>
              <a:t> d = new </a:t>
            </a:r>
            <a:r>
              <a:rPr lang="en-US" dirty="0" err="1">
                <a:latin typeface="Consolas"/>
                <a:cs typeface="Consolas"/>
              </a:rPr>
              <a:t>DaisyDriveIn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double pay;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pay = </a:t>
            </a:r>
            <a:r>
              <a:rPr lang="en-US" dirty="0" err="1">
                <a:latin typeface="Consolas"/>
                <a:cs typeface="Consolas"/>
              </a:rPr>
              <a:t>d.computePay</a:t>
            </a:r>
            <a:r>
              <a:rPr lang="en-US" dirty="0">
                <a:latin typeface="Consolas"/>
                <a:cs typeface="Consolas"/>
              </a:rPr>
              <a:t>(20); // pay should be 280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pay = </a:t>
            </a:r>
            <a:r>
              <a:rPr lang="en-US" dirty="0" err="1">
                <a:latin typeface="Consolas"/>
                <a:cs typeface="Consolas"/>
              </a:rPr>
              <a:t>d.computePay</a:t>
            </a:r>
            <a:r>
              <a:rPr lang="en-US" dirty="0">
                <a:latin typeface="Consolas"/>
                <a:cs typeface="Consolas"/>
              </a:rPr>
              <a:t>(21); // pay should be 340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pay = </a:t>
            </a:r>
            <a:r>
              <a:rPr lang="en-US" dirty="0" err="1">
                <a:latin typeface="Consolas"/>
                <a:cs typeface="Consolas"/>
              </a:rPr>
              <a:t>d.computePay</a:t>
            </a:r>
            <a:r>
              <a:rPr lang="en-US" dirty="0">
                <a:latin typeface="Consolas"/>
                <a:cs typeface="Consolas"/>
              </a:rPr>
              <a:t>(9.5); // pay should be 133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pay = </a:t>
            </a:r>
            <a:r>
              <a:rPr lang="en-US" dirty="0" err="1">
                <a:latin typeface="Consolas"/>
                <a:cs typeface="Consolas"/>
              </a:rPr>
              <a:t>d.computePay</a:t>
            </a:r>
            <a:r>
              <a:rPr lang="en-US" dirty="0">
                <a:latin typeface="Consolas"/>
                <a:cs typeface="Consolas"/>
              </a:rPr>
              <a:t>(9.1); //pay should be 127.40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140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 dirty="0"/>
            </a:br>
            <a:r>
              <a:rPr lang="en-US" dirty="0"/>
              <a:t>The if statement</a:t>
            </a:r>
          </a:p>
        </p:txBody>
      </p:sp>
    </p:spTree>
    <p:extLst>
      <p:ext uri="{BB962C8B-B14F-4D97-AF65-F5344CB8AC3E}">
        <p14:creationId xmlns:p14="http://schemas.microsoft.com/office/powerpoint/2010/main" val="1531286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More complex if statements</a:t>
            </a:r>
          </a:p>
        </p:txBody>
      </p:sp>
    </p:spTree>
    <p:extLst>
      <p:ext uri="{BB962C8B-B14F-4D97-AF65-F5344CB8AC3E}">
        <p14:creationId xmlns:p14="http://schemas.microsoft.com/office/powerpoint/2010/main" val="39572760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br>
              <a:rPr lang="en-US" dirty="0"/>
            </a:br>
            <a:r>
              <a:rPr lang="en-US" dirty="0"/>
              <a:t>More Selection Statements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few more if-else examples</a:t>
            </a:r>
          </a:p>
          <a:p>
            <a:r>
              <a:rPr lang="en-US" dirty="0"/>
              <a:t>switch statement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Boolean Operations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910474"/>
              </p:ext>
            </p:extLst>
          </p:nvPr>
        </p:nvGraphicFramePr>
        <p:xfrm>
          <a:off x="457200" y="1600200"/>
          <a:ext cx="86868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7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8083">
                <a:tc>
                  <a:txBody>
                    <a:bodyPr/>
                    <a:lstStyle/>
                    <a:p>
                      <a:r>
                        <a:rPr lang="en-US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 ||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 &amp;&amp;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A ^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27">
                <a:tc>
                  <a:txBody>
                    <a:bodyPr/>
                    <a:lstStyle/>
                    <a:p>
                      <a:r>
                        <a:rPr lang="en-US" sz="3200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True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True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2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False</a:t>
                      </a:r>
                    </a:p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784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method…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double median(double a, double b, double c)</a:t>
            </a:r>
          </a:p>
          <a:p>
            <a:r>
              <a:rPr lang="en-US" dirty="0"/>
              <a:t>This example illustrates cascading if-else-if statements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7383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double median(double x, double y, double z)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if (x &lt;= y &amp;&amp; y &lt;= z || z &lt;= y &amp;&amp; y &lt;= x)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return y;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else if (y &lt;= x &amp;&amp; x &lt;= z || z &lt;= x &amp;&amp; x &lt;= y)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return x;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else if (x &lt;= z &amp;&amp; z &lt;= y || y &lt;= z &amp;&amp; z &lt;= x)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return z;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else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return 0;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749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x = 12  y = 14  z = 27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median is y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x = 14  y = 27  z = 12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median is x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x = 24  y = 15  z = 18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median is z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397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Forms of the “if”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if (</a:t>
            </a:r>
            <a:r>
              <a:rPr lang="en-US" sz="2800" i="1" dirty="0" err="1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-expression</a:t>
            </a:r>
            <a:r>
              <a:rPr lang="en-US" sz="2800" dirty="0">
                <a:latin typeface="Consolas"/>
                <a:cs typeface="Consolas"/>
              </a:rPr>
              <a:t>)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statement-if-true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457200" lvl="1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if (</a:t>
            </a:r>
            <a:r>
              <a:rPr lang="en-US" sz="2800" i="1" dirty="0" err="1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-expression</a:t>
            </a:r>
            <a:r>
              <a:rPr lang="en-US" sz="2800" dirty="0">
                <a:latin typeface="Consolas"/>
                <a:cs typeface="Consolas"/>
              </a:rPr>
              <a:t>)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statement-if-true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else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statement-if-false</a:t>
            </a:r>
            <a:r>
              <a:rPr lang="en-US" dirty="0">
                <a:latin typeface="Consolas"/>
                <a:cs typeface="Consolas"/>
              </a:rPr>
              <a:t>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7882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Blocks and Braces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braces ({}) to group a sequence of statements into a single unit</a:t>
            </a:r>
          </a:p>
          <a:p>
            <a:r>
              <a:rPr lang="en-US" dirty="0"/>
              <a:t>Already seen with method bodies and other examples</a:t>
            </a:r>
          </a:p>
          <a:p>
            <a:r>
              <a:rPr lang="en-US" dirty="0"/>
              <a:t>Also can be use for control structures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7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 Forms of the “if”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if (</a:t>
            </a:r>
            <a:r>
              <a:rPr lang="en-US" sz="2800" i="1" dirty="0" err="1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-expression</a:t>
            </a:r>
            <a:r>
              <a:rPr lang="en-US" sz="2800" dirty="0">
                <a:latin typeface="Consolas"/>
                <a:cs typeface="Consolas"/>
              </a:rPr>
              <a:t>) {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list-of-statements-if-true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</a:t>
            </a:r>
          </a:p>
          <a:p>
            <a:pPr marL="457200" lvl="1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if (</a:t>
            </a:r>
            <a:r>
              <a:rPr lang="en-US" sz="2800" i="1" dirty="0" err="1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-expression</a:t>
            </a:r>
            <a:r>
              <a:rPr lang="en-US" sz="2800" dirty="0">
                <a:latin typeface="Consolas"/>
                <a:cs typeface="Consolas"/>
              </a:rPr>
              <a:t>) {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list-of-statements-if-true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 else {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list-of-statements-if-false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792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1</a:t>
            </a:r>
            <a:br>
              <a:rPr lang="en-US" dirty="0"/>
            </a:br>
            <a:r>
              <a:rPr lang="en-US" dirty="0"/>
              <a:t>Examples using complex if statements</a:t>
            </a:r>
          </a:p>
        </p:txBody>
      </p:sp>
    </p:spTree>
    <p:extLst>
      <p:ext uri="{BB962C8B-B14F-4D97-AF65-F5344CB8AC3E}">
        <p14:creationId xmlns:p14="http://schemas.microsoft.com/office/powerpoint/2010/main" val="243390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Selection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Booleans, Relations, and Selection Statements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7759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Swapper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that, given two values in variables x and y, ensures that y is not less than x (swap them if necessary)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712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Swapper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199"/>
            <a:ext cx="8686801" cy="5121275"/>
          </a:xfrm>
        </p:spPr>
        <p:txBody>
          <a:bodyPr>
            <a:normAutofit fontScale="62500" lnSpcReduction="20000"/>
          </a:bodyPr>
          <a:lstStyle/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import </a:t>
            </a:r>
            <a:r>
              <a:rPr lang="en-US" dirty="0" err="1">
                <a:latin typeface="Consolas"/>
                <a:cs typeface="Consolas"/>
              </a:rPr>
              <a:t>java.util.Scanner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400050" lvl="2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public class Swapper {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Scanner in = new Scanner(</a:t>
            </a:r>
            <a:r>
              <a:rPr lang="en-US" dirty="0" err="1">
                <a:latin typeface="Consolas"/>
                <a:cs typeface="Consolas"/>
              </a:rPr>
              <a:t>System.in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x 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y = </a:t>
            </a:r>
            <a:r>
              <a:rPr lang="en-US" dirty="0" err="1">
                <a:latin typeface="Consolas"/>
                <a:cs typeface="Consolas"/>
              </a:rPr>
              <a:t>in.nextInt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("BEFORE: x = %d, y = %d\n", x, y);</a:t>
            </a:r>
          </a:p>
          <a:p>
            <a:pPr marL="400050" lvl="2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if (y &lt; x) {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t = x;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    x = y;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    y = t;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}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System.out.printf</a:t>
            </a:r>
            <a:r>
              <a:rPr lang="en-US" dirty="0">
                <a:latin typeface="Consolas"/>
                <a:cs typeface="Consolas"/>
              </a:rPr>
              <a:t>("AFTER: x = %d, y = %d\n", x, y);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836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Swapper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199"/>
            <a:ext cx="8686801" cy="5121275"/>
          </a:xfrm>
        </p:spPr>
        <p:txBody>
          <a:bodyPr>
            <a:normAutofit/>
          </a:bodyPr>
          <a:lstStyle/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x = 36  y = 52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BEFORE: x = 36, y = 52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AFTER: x = 36, y = 52</a:t>
            </a:r>
          </a:p>
          <a:p>
            <a:pPr marL="400050" lvl="2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x = 63  y = 18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BEFORE: x = 63, y = 18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t = 63  x = 18  y = 63</a:t>
            </a: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AFTER: x = 18, y = 63</a:t>
            </a:r>
          </a:p>
          <a:p>
            <a:pPr marL="400050" lvl="2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1655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Quadratic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method…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void </a:t>
            </a:r>
            <a:r>
              <a:rPr lang="en-US" sz="2400" dirty="0" err="1">
                <a:latin typeface="Consolas"/>
                <a:cs typeface="Consolas"/>
              </a:rPr>
              <a:t>printRoots</a:t>
            </a:r>
            <a:r>
              <a:rPr lang="en-US" sz="2400" dirty="0">
                <a:latin typeface="Consolas"/>
                <a:cs typeface="Consolas"/>
              </a:rPr>
              <a:t>(double a, double b, double c)</a:t>
            </a:r>
          </a:p>
          <a:p>
            <a:r>
              <a:rPr lang="en-US" dirty="0"/>
              <a:t>that finds and prints the roots of a quadratic equation (including imaginary roots)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ax</a:t>
            </a:r>
            <a:r>
              <a:rPr lang="en-US" sz="2400" baseline="30000" dirty="0">
                <a:latin typeface="Consolas" panose="020B0609020204030204" pitchFamily="49" charset="0"/>
              </a:rPr>
              <a:t>2</a:t>
            </a:r>
            <a:r>
              <a:rPr lang="en-US" sz="2400" dirty="0">
                <a:latin typeface="Consolas" panose="020B0609020204030204" pitchFamily="49" charset="0"/>
              </a:rPr>
              <a:t> + </a:t>
            </a:r>
            <a:r>
              <a:rPr lang="en-US" sz="2400" dirty="0" err="1">
                <a:latin typeface="Consolas" panose="020B0609020204030204" pitchFamily="49" charset="0"/>
              </a:rPr>
              <a:t>bx</a:t>
            </a:r>
            <a:r>
              <a:rPr lang="en-US" sz="2400" dirty="0">
                <a:latin typeface="Consolas" panose="020B0609020204030204" pitchFamily="49" charset="0"/>
              </a:rPr>
              <a:t> + c = 0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2x</a:t>
            </a:r>
            <a:r>
              <a:rPr lang="en-US" sz="2400" baseline="30000" dirty="0">
                <a:latin typeface="Consolas" panose="020B0609020204030204" pitchFamily="49" charset="0"/>
              </a:rPr>
              <a:t>2</a:t>
            </a:r>
            <a:r>
              <a:rPr lang="en-US" sz="2400" dirty="0">
                <a:latin typeface="Consolas" panose="020B0609020204030204" pitchFamily="49" charset="0"/>
              </a:rPr>
              <a:t> - 9x + 4 = 0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a=2  b=-9  c=4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d = 81-32 = 49</a:t>
            </a:r>
          </a:p>
          <a:p>
            <a:pPr marL="0" indent="0">
              <a:buNone/>
            </a:pPr>
            <a:r>
              <a:rPr lang="en-US" sz="2400" dirty="0">
                <a:latin typeface="Consolas" panose="020B0609020204030204" pitchFamily="49" charset="0"/>
              </a:rPr>
              <a:t>x1=4.0  x2=0.5</a:t>
            </a:r>
          </a:p>
          <a:p>
            <a:pPr marL="0" indent="0">
              <a:buNone/>
            </a:pP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74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Quadratic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526104" cy="470852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// Reference: </a:t>
            </a:r>
            <a:r>
              <a:rPr lang="en-US" sz="1100" dirty="0">
                <a:latin typeface="Consolas"/>
                <a:cs typeface="Consolas"/>
                <a:hlinkClick r:id="rId2"/>
              </a:rPr>
              <a:t>http://www.1728.org/</a:t>
            </a:r>
            <a:r>
              <a:rPr lang="en-US" sz="1100" dirty="0" err="1">
                <a:latin typeface="Consolas"/>
                <a:cs typeface="Consolas"/>
                <a:hlinkClick r:id="rId2"/>
              </a:rPr>
              <a:t>quadratc.htm</a:t>
            </a:r>
            <a:endParaRPr lang="en-US" sz="11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1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public class Quadratic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void </a:t>
            </a:r>
            <a:r>
              <a:rPr lang="en-US" sz="1100" dirty="0" err="1">
                <a:latin typeface="Consolas"/>
                <a:cs typeface="Consolas"/>
              </a:rPr>
              <a:t>printRoots</a:t>
            </a:r>
            <a:r>
              <a:rPr lang="en-US" sz="1100" dirty="0">
                <a:latin typeface="Consolas"/>
                <a:cs typeface="Consolas"/>
              </a:rPr>
              <a:t>(double a, double b, double c)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double d = b * b - 4 * a * c;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if (d &lt; 0)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double x = -b/(2*a), xi = </a:t>
            </a:r>
            <a:r>
              <a:rPr lang="en-US" sz="1100" dirty="0" err="1">
                <a:latin typeface="Consolas"/>
                <a:cs typeface="Consolas"/>
              </a:rPr>
              <a:t>Math.sqrt</a:t>
            </a:r>
            <a:r>
              <a:rPr lang="en-US" sz="1100" dirty="0">
                <a:latin typeface="Consolas"/>
                <a:cs typeface="Consolas"/>
              </a:rPr>
              <a:t>(-d)/(2*a);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</a:t>
            </a:r>
            <a:r>
              <a:rPr lang="en-US" sz="1100" dirty="0" err="1">
                <a:latin typeface="Consolas"/>
                <a:cs typeface="Consolas"/>
              </a:rPr>
              <a:t>System.out.printf</a:t>
            </a:r>
            <a:r>
              <a:rPr lang="en-US" sz="1100" dirty="0">
                <a:latin typeface="Consolas"/>
                <a:cs typeface="Consolas"/>
              </a:rPr>
              <a:t>("%.2f+%.2fi and %.2f-%.2fi are imaginary roots of %.2fx^2 + %.2fx + %.2f\n",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                  x, xi, x, xi, a, b, c);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} else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double x1 = (-b + </a:t>
            </a:r>
            <a:r>
              <a:rPr lang="en-US" sz="1100" dirty="0" err="1">
                <a:latin typeface="Consolas"/>
                <a:cs typeface="Consolas"/>
              </a:rPr>
              <a:t>Math.sqrt</a:t>
            </a:r>
            <a:r>
              <a:rPr lang="en-US" sz="1100" dirty="0">
                <a:latin typeface="Consolas"/>
                <a:cs typeface="Consolas"/>
              </a:rPr>
              <a:t>(d))/ (2 * a);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double x2 = (-b - </a:t>
            </a:r>
            <a:r>
              <a:rPr lang="en-US" sz="1100" dirty="0" err="1">
                <a:latin typeface="Consolas"/>
                <a:cs typeface="Consolas"/>
              </a:rPr>
              <a:t>Math.sqrt</a:t>
            </a:r>
            <a:r>
              <a:rPr lang="en-US" sz="1100" dirty="0">
                <a:latin typeface="Consolas"/>
                <a:cs typeface="Consolas"/>
              </a:rPr>
              <a:t>(d))/ (2 * a);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</a:t>
            </a:r>
            <a:r>
              <a:rPr lang="en-US" sz="1100" dirty="0" err="1">
                <a:latin typeface="Consolas"/>
                <a:cs typeface="Consolas"/>
              </a:rPr>
              <a:t>System.out.printf</a:t>
            </a:r>
            <a:r>
              <a:rPr lang="en-US" sz="1100" dirty="0">
                <a:latin typeface="Consolas"/>
                <a:cs typeface="Consolas"/>
              </a:rPr>
              <a:t>("%.2f and %.2f are real roots of %.2fx^2 + %.2fx + %.2f\n",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                      x1, x2, a, b, c);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public static void main(String[] </a:t>
            </a:r>
            <a:r>
              <a:rPr lang="en-US" sz="1100" dirty="0" err="1">
                <a:latin typeface="Consolas"/>
                <a:cs typeface="Consolas"/>
              </a:rPr>
              <a:t>args</a:t>
            </a:r>
            <a:r>
              <a:rPr lang="en-US" sz="11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Quadratic q = new Quadratic();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  <a:r>
              <a:rPr lang="en-US" sz="1100" dirty="0" err="1">
                <a:latin typeface="Consolas"/>
                <a:cs typeface="Consolas"/>
              </a:rPr>
              <a:t>q.printRoots</a:t>
            </a:r>
            <a:r>
              <a:rPr lang="en-US" sz="1100" dirty="0">
                <a:latin typeface="Consolas"/>
                <a:cs typeface="Consolas"/>
              </a:rPr>
              <a:t>(3, 4, 5);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  <a:r>
              <a:rPr lang="en-US" sz="1100" dirty="0" err="1">
                <a:latin typeface="Consolas"/>
                <a:cs typeface="Consolas"/>
              </a:rPr>
              <a:t>q.printRoots</a:t>
            </a:r>
            <a:r>
              <a:rPr lang="en-US" sz="1100" dirty="0">
                <a:latin typeface="Consolas"/>
                <a:cs typeface="Consolas"/>
              </a:rPr>
              <a:t>(2, 4, -30);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    </a:t>
            </a:r>
            <a:r>
              <a:rPr lang="en-US" sz="1100" dirty="0" err="1">
                <a:latin typeface="Consolas"/>
                <a:cs typeface="Consolas"/>
              </a:rPr>
              <a:t>q.printRoots</a:t>
            </a:r>
            <a:r>
              <a:rPr lang="en-US" sz="1100" dirty="0">
                <a:latin typeface="Consolas"/>
                <a:cs typeface="Consolas"/>
              </a:rPr>
              <a:t>(12, 5, 3);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1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1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1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466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FileExtensions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method…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String </a:t>
            </a:r>
            <a:r>
              <a:rPr lang="en-US" sz="2800" dirty="0" err="1">
                <a:latin typeface="Consolas"/>
                <a:cs typeface="Consolas"/>
              </a:rPr>
              <a:t>findExtension</a:t>
            </a:r>
            <a:r>
              <a:rPr lang="en-US" sz="2800" dirty="0">
                <a:latin typeface="Consolas"/>
                <a:cs typeface="Consolas"/>
              </a:rPr>
              <a:t>(String filename)</a:t>
            </a:r>
          </a:p>
          <a:p>
            <a:r>
              <a:rPr lang="en-US" dirty="0"/>
              <a:t>that finds the extension in String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filename</a:t>
            </a:r>
            <a:r>
              <a:rPr lang="en-US" dirty="0"/>
              <a:t>.</a:t>
            </a:r>
          </a:p>
          <a:p>
            <a:r>
              <a:rPr lang="en-US" dirty="0"/>
              <a:t>Example illustrates short-circuit evaluation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88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FileExtensions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String name = new String (“fluffy.jpg”);</a:t>
            </a: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String </a:t>
            </a:r>
            <a:r>
              <a:rPr lang="en-US" sz="2800" dirty="0" err="1">
                <a:latin typeface="Consolas"/>
                <a:cs typeface="Consolas"/>
              </a:rPr>
              <a:t>ext</a:t>
            </a:r>
            <a:r>
              <a:rPr lang="en-US" sz="2800" dirty="0">
                <a:latin typeface="Consolas"/>
                <a:cs typeface="Consolas"/>
              </a:rPr>
              <a:t> = </a:t>
            </a:r>
            <a:r>
              <a:rPr lang="en-US" sz="2800" dirty="0" err="1">
                <a:latin typeface="Consolas"/>
                <a:cs typeface="Consolas"/>
              </a:rPr>
              <a:t>findExtension</a:t>
            </a:r>
            <a:r>
              <a:rPr lang="en-US" sz="2800" dirty="0">
                <a:latin typeface="Consolas"/>
                <a:cs typeface="Consolas"/>
              </a:rPr>
              <a:t> (name); </a:t>
            </a: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</a:rPr>
              <a:t>substring [begin, end)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</a:rPr>
              <a:t>[0.0,100.0) starts at 0.0 and goes up to but does not include 100.0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</a:rPr>
              <a:t>[6,10) is 6, 7, 8, 9</a:t>
            </a:r>
            <a:endParaRPr lang="en-US" sz="2800" dirty="0"/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56669"/>
            <a:ext cx="4453128" cy="176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0958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FileExtensions</a:t>
            </a:r>
            <a:r>
              <a:rPr lang="en-US" dirty="0"/>
              <a:t> (Version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56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String </a:t>
            </a:r>
            <a:r>
              <a:rPr lang="en-US" sz="1600" dirty="0" err="1">
                <a:latin typeface="Consolas"/>
                <a:cs typeface="Consolas"/>
              </a:rPr>
              <a:t>findExtension</a:t>
            </a:r>
            <a:r>
              <a:rPr lang="en-US" sz="1600" dirty="0">
                <a:latin typeface="Consolas"/>
                <a:cs typeface="Consolas"/>
              </a:rPr>
              <a:t>(String </a:t>
            </a:r>
            <a:r>
              <a:rPr lang="en-US" sz="1600" dirty="0" err="1">
                <a:latin typeface="Consolas"/>
                <a:cs typeface="Consolas"/>
              </a:rPr>
              <a:t>fname</a:t>
            </a:r>
            <a:r>
              <a:rPr lang="en-US" sz="16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dot;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if (</a:t>
            </a:r>
            <a:r>
              <a:rPr lang="en-US" sz="1600" dirty="0" err="1">
                <a:latin typeface="Consolas"/>
                <a:cs typeface="Consolas"/>
              </a:rPr>
              <a:t>fname</a:t>
            </a:r>
            <a:r>
              <a:rPr lang="en-US" sz="1600" dirty="0">
                <a:latin typeface="Consolas"/>
                <a:cs typeface="Consolas"/>
              </a:rPr>
              <a:t> == null)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return "";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dot = </a:t>
            </a:r>
            <a:r>
              <a:rPr lang="en-US" sz="1600" dirty="0" err="1">
                <a:latin typeface="Consolas"/>
                <a:cs typeface="Consolas"/>
              </a:rPr>
              <a:t>fname.indexOf</a:t>
            </a:r>
            <a:r>
              <a:rPr lang="en-US" sz="1600" dirty="0">
                <a:latin typeface="Consolas"/>
                <a:cs typeface="Consolas"/>
              </a:rPr>
              <a:t>('.');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if (dot == -1)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return "";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String extension = </a:t>
            </a:r>
            <a:r>
              <a:rPr lang="en-US" sz="1600" dirty="0" err="1">
                <a:latin typeface="Consolas"/>
                <a:cs typeface="Consolas"/>
              </a:rPr>
              <a:t>fname.substring</a:t>
            </a:r>
            <a:r>
              <a:rPr lang="en-US" sz="1600" dirty="0">
                <a:latin typeface="Consolas"/>
                <a:cs typeface="Consolas"/>
              </a:rPr>
              <a:t>(dot, </a:t>
            </a:r>
            <a:r>
              <a:rPr lang="en-US" sz="1600" dirty="0" err="1">
                <a:latin typeface="Consolas"/>
                <a:cs typeface="Consolas"/>
              </a:rPr>
              <a:t>fname.length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return extension;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755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Strings, Empty Strings, Null 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fname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new String ("fluffy.jpg");</a:t>
            </a:r>
            <a:endParaRPr lang="en-US" sz="1600" dirty="0"/>
          </a:p>
          <a:p>
            <a:pPr marL="0" indent="0">
              <a:buNone/>
            </a:pPr>
            <a:r>
              <a:rPr lang="en-US" sz="1600" dirty="0" err="1"/>
              <a:t>fname</a:t>
            </a:r>
            <a:r>
              <a:rPr lang="en-US" sz="1600" dirty="0"/>
              <a:t> points to the object that contains the string "fluffy.jpg"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fname</a:t>
            </a: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= new String ("");</a:t>
            </a:r>
          </a:p>
          <a:p>
            <a:pPr marL="0" indent="0">
              <a:buNone/>
            </a:pPr>
            <a:r>
              <a:rPr lang="en-US" sz="1600" dirty="0" err="1"/>
              <a:t>fname</a:t>
            </a:r>
            <a:r>
              <a:rPr lang="en-US" sz="1600" dirty="0"/>
              <a:t> points to the object that contains the string "" (empty string)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String </a:t>
            </a:r>
            <a:r>
              <a:rPr lang="en-US" sz="1600" dirty="0" err="1">
                <a:latin typeface="Consolas" panose="020B0609020204030204" pitchFamily="49" charset="0"/>
                <a:cs typeface="Consolas" panose="020B0609020204030204" pitchFamily="49" charset="0"/>
              </a:rPr>
              <a:t>fname</a:t>
            </a:r>
            <a:r>
              <a:rPr lang="en-US" sz="1600">
                <a:latin typeface="Consolas" panose="020B0609020204030204" pitchFamily="49" charset="0"/>
                <a:cs typeface="Consolas" panose="020B0609020204030204" pitchFamily="49" charset="0"/>
              </a:rPr>
              <a:t> = null;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dirty="0" err="1"/>
              <a:t>fname</a:t>
            </a:r>
            <a:r>
              <a:rPr lang="en-US" sz="1600" dirty="0"/>
              <a:t> does not point to a string.  It is a null pointer.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" y="4153730"/>
            <a:ext cx="4607871" cy="256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02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FileExtensions</a:t>
            </a:r>
            <a:r>
              <a:rPr lang="en-US" dirty="0"/>
              <a:t> (Version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7561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String </a:t>
            </a:r>
            <a:r>
              <a:rPr lang="en-US" sz="1600" dirty="0" err="1">
                <a:latin typeface="Consolas"/>
                <a:cs typeface="Consolas"/>
              </a:rPr>
              <a:t>findExtension</a:t>
            </a:r>
            <a:r>
              <a:rPr lang="en-US" sz="1600" dirty="0">
                <a:latin typeface="Consolas"/>
                <a:cs typeface="Consolas"/>
              </a:rPr>
              <a:t>(String </a:t>
            </a:r>
            <a:r>
              <a:rPr lang="en-US" sz="1600" dirty="0" err="1">
                <a:latin typeface="Consolas"/>
                <a:cs typeface="Consolas"/>
              </a:rPr>
              <a:t>fname</a:t>
            </a:r>
            <a:r>
              <a:rPr lang="en-US" sz="16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dot;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if (</a:t>
            </a:r>
            <a:r>
              <a:rPr lang="en-US" sz="1600" dirty="0" err="1">
                <a:latin typeface="Consolas"/>
                <a:cs typeface="Consolas"/>
              </a:rPr>
              <a:t>fname</a:t>
            </a:r>
            <a:r>
              <a:rPr lang="en-US" sz="1600" dirty="0">
                <a:latin typeface="Consolas"/>
                <a:cs typeface="Consolas"/>
              </a:rPr>
              <a:t> == null || </a:t>
            </a:r>
            <a:r>
              <a:rPr lang="en-US" sz="1600" dirty="0" err="1">
                <a:latin typeface="Consolas"/>
                <a:cs typeface="Consolas"/>
              </a:rPr>
              <a:t>fname.indexOf</a:t>
            </a:r>
            <a:r>
              <a:rPr lang="en-US" sz="1600" dirty="0">
                <a:latin typeface="Consolas"/>
                <a:cs typeface="Consolas"/>
              </a:rPr>
              <a:t>('.') == -1)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return "";    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dot = </a:t>
            </a:r>
            <a:r>
              <a:rPr lang="en-US" sz="1600" dirty="0" err="1">
                <a:latin typeface="Consolas"/>
                <a:cs typeface="Consolas"/>
              </a:rPr>
              <a:t>fname.indexOf</a:t>
            </a:r>
            <a:r>
              <a:rPr lang="en-US" sz="1600" dirty="0">
                <a:latin typeface="Consolas"/>
                <a:cs typeface="Consolas"/>
              </a:rPr>
              <a:t>('.');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String extension = </a:t>
            </a:r>
            <a:r>
              <a:rPr lang="en-US" sz="1600" dirty="0" err="1">
                <a:latin typeface="Consolas"/>
                <a:cs typeface="Consolas"/>
              </a:rPr>
              <a:t>fname.substring</a:t>
            </a:r>
            <a:r>
              <a:rPr lang="en-US" sz="1600" dirty="0">
                <a:latin typeface="Consolas"/>
                <a:cs typeface="Consolas"/>
              </a:rPr>
              <a:t>(dot, </a:t>
            </a:r>
            <a:r>
              <a:rPr lang="en-US" sz="1600" dirty="0" err="1">
                <a:latin typeface="Consolas"/>
                <a:cs typeface="Consolas"/>
              </a:rPr>
              <a:t>fname.length</a:t>
            </a:r>
            <a:r>
              <a:rPr lang="en-US" sz="1600" dirty="0">
                <a:latin typeface="Consolas"/>
                <a:cs typeface="Consolas"/>
              </a:rPr>
              <a:t>());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return extension;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32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Sequential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By default, a list of statements…</a:t>
            </a:r>
          </a:p>
          <a:p>
            <a:pPr lvl="1"/>
            <a:r>
              <a:rPr lang="en-US" dirty="0"/>
              <a:t>Statement 1;</a:t>
            </a:r>
          </a:p>
          <a:p>
            <a:pPr lvl="1"/>
            <a:r>
              <a:rPr lang="en-US" dirty="0"/>
              <a:t>Statement 2;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Statement N;</a:t>
            </a:r>
          </a:p>
          <a:p>
            <a:r>
              <a:rPr lang="en-US" dirty="0"/>
              <a:t>…is executed in order, one after another</a:t>
            </a:r>
          </a:p>
          <a:p>
            <a:r>
              <a:rPr lang="en-US" dirty="0"/>
              <a:t>…unless there is an error (“exception”), all statements are executed</a:t>
            </a:r>
          </a:p>
          <a:p>
            <a:r>
              <a:rPr lang="en-US" dirty="0"/>
              <a:t>We say, “Control flows sequentially.”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313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Short-Circuit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41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Boolean operators &amp;&amp; (and) and || (or) abandon evaluation if the result is determined with certainty, e.g., no matter what “whatever” is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true || (whatever) -&gt; must be true 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false &amp;&amp; (whatever) -&gt; must be false</a:t>
            </a:r>
          </a:p>
          <a:p>
            <a:r>
              <a:rPr lang="en-US" dirty="0"/>
              <a:t>In these cases, “whatever” is </a:t>
            </a:r>
            <a:r>
              <a:rPr lang="en-US" i="1" dirty="0"/>
              <a:t>not</a:t>
            </a:r>
            <a:r>
              <a:rPr lang="en-US" dirty="0"/>
              <a:t> evaluated</a:t>
            </a:r>
          </a:p>
          <a:p>
            <a:r>
              <a:rPr lang="en-US" dirty="0"/>
              <a:t>Common use: 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p != null &amp;&amp; </a:t>
            </a:r>
            <a:r>
              <a:rPr lang="en-US" dirty="0" err="1">
                <a:latin typeface="Consolas"/>
                <a:cs typeface="Consolas"/>
              </a:rPr>
              <a:t>p.isImportant</a:t>
            </a:r>
            <a:r>
              <a:rPr lang="en-US" dirty="0">
                <a:latin typeface="Consolas"/>
                <a:cs typeface="Consolas"/>
              </a:rPr>
              <a:t>()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Second expression would cause null pointer exception if p were null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3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2</a:t>
            </a:r>
            <a:br>
              <a:rPr lang="en-US" dirty="0"/>
            </a:br>
            <a:r>
              <a:rPr lang="en-US" dirty="0"/>
              <a:t>Special cases with if statements</a:t>
            </a:r>
          </a:p>
        </p:txBody>
      </p:sp>
    </p:spTree>
    <p:extLst>
      <p:ext uri="{BB962C8B-B14F-4D97-AF65-F5344CB8AC3E}">
        <p14:creationId xmlns:p14="http://schemas.microsoft.com/office/powerpoint/2010/main" val="1580432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Dangling Else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0730"/>
          </a:xfrm>
        </p:spPr>
        <p:txBody>
          <a:bodyPr>
            <a:normAutofit fontScale="92500" lnSpcReduction="10000"/>
          </a:bodyPr>
          <a:lstStyle/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if (</a:t>
            </a:r>
            <a:r>
              <a:rPr lang="en-US" sz="2200" dirty="0" err="1">
                <a:latin typeface="Consolas"/>
                <a:cs typeface="Consolas"/>
              </a:rPr>
              <a:t>familyVisiting</a:t>
            </a:r>
            <a:r>
              <a:rPr lang="en-US" sz="2200" dirty="0">
                <a:latin typeface="Consolas"/>
                <a:cs typeface="Consolas"/>
              </a:rPr>
              <a:t>)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if (</a:t>
            </a:r>
            <a:r>
              <a:rPr lang="en-US" sz="2200" dirty="0" err="1">
                <a:latin typeface="Consolas"/>
                <a:cs typeface="Consolas"/>
              </a:rPr>
              <a:t>isWarmOut</a:t>
            </a:r>
            <a:r>
              <a:rPr lang="en-US" sz="2200" dirty="0">
                <a:latin typeface="Consolas"/>
                <a:cs typeface="Consolas"/>
              </a:rPr>
              <a:t>)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    </a:t>
            </a:r>
            <a:r>
              <a:rPr lang="en-US" sz="2200" dirty="0" err="1">
                <a:latin typeface="Consolas"/>
                <a:cs typeface="Consolas"/>
              </a:rPr>
              <a:t>goToPark</a:t>
            </a:r>
            <a:r>
              <a:rPr lang="en-US" sz="2200" dirty="0">
                <a:latin typeface="Consolas"/>
                <a:cs typeface="Consolas"/>
              </a:rPr>
              <a:t>();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else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</a:t>
            </a:r>
            <a:r>
              <a:rPr lang="en-US" sz="2200" dirty="0" err="1">
                <a:latin typeface="Consolas"/>
                <a:cs typeface="Consolas"/>
              </a:rPr>
              <a:t>hangoutWithFriends</a:t>
            </a:r>
            <a:r>
              <a:rPr lang="en-US" sz="2200" dirty="0">
                <a:latin typeface="Consolas"/>
                <a:cs typeface="Consolas"/>
              </a:rPr>
              <a:t>();</a:t>
            </a:r>
          </a:p>
          <a:p>
            <a:r>
              <a:rPr lang="en-US" dirty="0"/>
              <a:t>The else clause goes with the most recent if, not as formatted above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if (</a:t>
            </a:r>
            <a:r>
              <a:rPr lang="en-US" sz="2200" dirty="0" err="1">
                <a:latin typeface="Consolas"/>
                <a:cs typeface="Consolas"/>
              </a:rPr>
              <a:t>familyVisiting</a:t>
            </a:r>
            <a:r>
              <a:rPr lang="en-US" sz="2200" dirty="0">
                <a:latin typeface="Consolas"/>
                <a:cs typeface="Consolas"/>
              </a:rPr>
              <a:t>)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if (</a:t>
            </a:r>
            <a:r>
              <a:rPr lang="en-US" sz="2200" dirty="0" err="1">
                <a:latin typeface="Consolas"/>
                <a:cs typeface="Consolas"/>
              </a:rPr>
              <a:t>isWarmOut</a:t>
            </a:r>
            <a:r>
              <a:rPr lang="en-US" sz="2200" dirty="0">
                <a:latin typeface="Consolas"/>
                <a:cs typeface="Consolas"/>
              </a:rPr>
              <a:t>)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    </a:t>
            </a:r>
            <a:r>
              <a:rPr lang="en-US" sz="2200" dirty="0" err="1">
                <a:latin typeface="Consolas"/>
                <a:cs typeface="Consolas"/>
              </a:rPr>
              <a:t>goToPark</a:t>
            </a:r>
            <a:r>
              <a:rPr lang="en-US" sz="2200" dirty="0">
                <a:latin typeface="Consolas"/>
                <a:cs typeface="Consolas"/>
              </a:rPr>
              <a:t>();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else</a:t>
            </a:r>
          </a:p>
          <a:p>
            <a:pPr marL="400050" lvl="1" indent="0">
              <a:buNone/>
            </a:pPr>
            <a:r>
              <a:rPr lang="en-US" sz="2200" dirty="0">
                <a:latin typeface="Consolas"/>
                <a:cs typeface="Consolas"/>
              </a:rPr>
              <a:t>        </a:t>
            </a:r>
            <a:r>
              <a:rPr lang="en-US" sz="2200" dirty="0" err="1">
                <a:latin typeface="Consolas"/>
                <a:cs typeface="Consolas"/>
              </a:rPr>
              <a:t>hangoutWithFriends</a:t>
            </a:r>
            <a:r>
              <a:rPr lang="en-US" sz="2200" dirty="0">
                <a:latin typeface="Consolas"/>
                <a:cs typeface="Consolas"/>
              </a:rPr>
              <a:t>();</a:t>
            </a:r>
          </a:p>
          <a:p>
            <a:r>
              <a:rPr lang="en-US" sz="3000" dirty="0">
                <a:cs typeface="Calibri"/>
              </a:rPr>
              <a:t>Use braces to disambiguate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445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</a:t>
            </a:r>
            <a:r>
              <a:rPr lang="en-US" dirty="0" err="1"/>
              <a:t>ChangeBack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Comparing real valued quantities for equality</a:t>
            </a:r>
          </a:p>
          <a:p>
            <a:r>
              <a:rPr lang="en-US" dirty="0"/>
              <a:t>You gave the waiter a $10 bill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	double paid = 10.00;</a:t>
            </a:r>
          </a:p>
          <a:p>
            <a:r>
              <a:rPr lang="en-US" dirty="0"/>
              <a:t>The check was $9.10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	double check = 9.10;</a:t>
            </a:r>
          </a:p>
          <a:p>
            <a:r>
              <a:rPr lang="en-US" dirty="0"/>
              <a:t>The waiter gave you 90 cents back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	double change = 0.90;</a:t>
            </a:r>
          </a:p>
          <a:p>
            <a:r>
              <a:rPr lang="en-US" dirty="0"/>
              <a:t>Is it correct?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	(paid – check) == change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51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ChangeBack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37983" cy="48956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ChangeBack</a:t>
            </a:r>
            <a:r>
              <a:rPr lang="en-US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</a:t>
            </a:r>
            <a:r>
              <a:rPr lang="en-US" dirty="0" err="1">
                <a:latin typeface="Consolas"/>
                <a:cs typeface="Consolas"/>
              </a:rPr>
              <a:t>computeChange</a:t>
            </a:r>
            <a:r>
              <a:rPr lang="en-US" dirty="0">
                <a:latin typeface="Consolas"/>
                <a:cs typeface="Consolas"/>
              </a:rPr>
              <a:t>(double check, double paid)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paid - check;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ChangeBack</a:t>
            </a:r>
            <a:r>
              <a:rPr lang="en-US" dirty="0">
                <a:latin typeface="Consolas"/>
                <a:cs typeface="Consolas"/>
              </a:rPr>
              <a:t> c = new </a:t>
            </a:r>
            <a:r>
              <a:rPr lang="en-US" dirty="0" err="1">
                <a:latin typeface="Consolas"/>
                <a:cs typeface="Consolas"/>
              </a:rPr>
              <a:t>ChangeBack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double change;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change = </a:t>
            </a:r>
            <a:r>
              <a:rPr lang="en-US" dirty="0" err="1">
                <a:latin typeface="Consolas"/>
                <a:cs typeface="Consolas"/>
              </a:rPr>
              <a:t>c.computeChange</a:t>
            </a:r>
            <a:r>
              <a:rPr lang="en-US" dirty="0">
                <a:latin typeface="Consolas"/>
                <a:cs typeface="Consolas"/>
              </a:rPr>
              <a:t>(8, 10); // 2.00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change = </a:t>
            </a:r>
            <a:r>
              <a:rPr lang="en-US" dirty="0" err="1">
                <a:latin typeface="Consolas"/>
                <a:cs typeface="Consolas"/>
              </a:rPr>
              <a:t>c.computeChange</a:t>
            </a:r>
            <a:r>
              <a:rPr lang="en-US" dirty="0">
                <a:latin typeface="Consolas"/>
                <a:cs typeface="Consolas"/>
              </a:rPr>
              <a:t>(9.10, 10); // 0.90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7674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Real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Since real numbers represented with double and float are imprecise…</a:t>
            </a:r>
          </a:p>
          <a:p>
            <a:r>
              <a:rPr lang="en-US" dirty="0"/>
              <a:t>Comparisons may fail when they shouldn’t</a:t>
            </a:r>
          </a:p>
          <a:p>
            <a:r>
              <a:rPr lang="en-US" dirty="0"/>
              <a:t>Common trick: </a:t>
            </a:r>
          </a:p>
          <a:p>
            <a:pPr lvl="1"/>
            <a:r>
              <a:rPr lang="en-US" dirty="0"/>
              <a:t>Replace…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	if (x == y)</a:t>
            </a:r>
          </a:p>
          <a:p>
            <a:pPr lvl="1"/>
            <a:r>
              <a:rPr lang="en-US" dirty="0"/>
              <a:t>By…</a:t>
            </a:r>
          </a:p>
          <a:p>
            <a:pPr marL="457200" lvl="1" indent="0">
              <a:buNone/>
            </a:pPr>
            <a:r>
              <a:rPr lang="en-US" dirty="0">
                <a:latin typeface="Consolas"/>
                <a:cs typeface="Consolas"/>
              </a:rPr>
              <a:t>	if (</a:t>
            </a:r>
            <a:r>
              <a:rPr lang="en-US" dirty="0" err="1">
                <a:latin typeface="Consolas"/>
                <a:cs typeface="Consolas"/>
              </a:rPr>
              <a:t>Math.abs</a:t>
            </a:r>
            <a:r>
              <a:rPr lang="en-US" dirty="0">
                <a:latin typeface="Consolas"/>
                <a:cs typeface="Consolas"/>
              </a:rPr>
              <a:t>(x – y) &lt; epsilon)</a:t>
            </a:r>
          </a:p>
          <a:p>
            <a:pPr lvl="1"/>
            <a:r>
              <a:rPr lang="en-US" dirty="0"/>
              <a:t>For some small value, epsilon</a:t>
            </a:r>
          </a:p>
          <a:p>
            <a:pPr marL="0" indent="0">
              <a:buNone/>
            </a:pPr>
            <a:r>
              <a:rPr lang="en-US" sz="1900" dirty="0">
                <a:latin typeface="Consolas"/>
                <a:cs typeface="Consolas"/>
              </a:rPr>
              <a:t>if (</a:t>
            </a:r>
            <a:r>
              <a:rPr lang="en-US" sz="1900" dirty="0" err="1">
                <a:latin typeface="Consolas"/>
                <a:cs typeface="Consolas"/>
              </a:rPr>
              <a:t>Math.abs</a:t>
            </a:r>
            <a:r>
              <a:rPr lang="en-US" sz="1900" dirty="0">
                <a:latin typeface="Consolas"/>
                <a:cs typeface="Consolas"/>
              </a:rPr>
              <a:t>(</a:t>
            </a:r>
            <a:r>
              <a:rPr lang="en-US" sz="1900" dirty="0" err="1">
                <a:latin typeface="Consolas"/>
                <a:cs typeface="Consolas"/>
              </a:rPr>
              <a:t>c.computeChange</a:t>
            </a:r>
            <a:r>
              <a:rPr lang="en-US" sz="1900" dirty="0">
                <a:latin typeface="Consolas"/>
                <a:cs typeface="Consolas"/>
              </a:rPr>
              <a:t>(9.10, 10) – 0.90) </a:t>
            </a:r>
            <a:r>
              <a:rPr lang="en-US" sz="1900">
                <a:latin typeface="Consolas"/>
                <a:cs typeface="Consolas"/>
              </a:rPr>
              <a:t>&lt; 0.001</a:t>
            </a:r>
            <a:r>
              <a:rPr lang="en-US" sz="1900" dirty="0">
                <a:latin typeface="Consolas"/>
                <a:cs typeface="Consolas"/>
              </a:rPr>
              <a:t>) {…}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61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Ternary Assignment Operator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common situation is to assign one of two alternative values depending on a condition </a:t>
            </a:r>
          </a:p>
          <a:p>
            <a:endParaRPr lang="en-US" dirty="0"/>
          </a:p>
          <a:p>
            <a:pPr marL="400050" lvl="2" indent="0">
              <a:buNone/>
            </a:pP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if (a &lt; b)</a:t>
            </a:r>
          </a:p>
          <a:p>
            <a:pPr marL="0" indent="0">
              <a:buNone/>
            </a:pP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minVal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= a;</a:t>
            </a:r>
          </a:p>
          <a:p>
            <a:pPr marL="0" indent="0">
              <a:buNone/>
            </a:pP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       else</a:t>
            </a:r>
          </a:p>
          <a:p>
            <a:pPr marL="0" indent="0">
              <a:buNone/>
            </a:pP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minVal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= b;</a:t>
            </a:r>
            <a:endParaRPr lang="en-US" dirty="0"/>
          </a:p>
          <a:p>
            <a:endParaRPr lang="en-US" dirty="0"/>
          </a:p>
          <a:p>
            <a:r>
              <a:rPr lang="en-US" dirty="0"/>
              <a:t>We can use the following equivalent statement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300" dirty="0" err="1">
                <a:latin typeface="Consolas" panose="020B0609020204030204" pitchFamily="49" charset="0"/>
                <a:cs typeface="Consolas" panose="020B0609020204030204" pitchFamily="49" charset="0"/>
              </a:rPr>
              <a:t>minVal</a:t>
            </a:r>
            <a:r>
              <a:rPr lang="en-US" sz="2300" dirty="0">
                <a:latin typeface="Consolas" panose="020B0609020204030204" pitchFamily="49" charset="0"/>
                <a:cs typeface="Consolas" panose="020B0609020204030204" pitchFamily="49" charset="0"/>
              </a:rPr>
              <a:t> = (a &lt; b)? a : b;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601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/>
              <a:t>Video 3</a:t>
            </a:r>
            <a:br>
              <a:rPr lang="en-US" dirty="0"/>
            </a:br>
            <a:r>
              <a:rPr lang="en-US" dirty="0"/>
              <a:t>Switch statement</a:t>
            </a:r>
          </a:p>
        </p:txBody>
      </p:sp>
    </p:spTree>
    <p:extLst>
      <p:ext uri="{BB962C8B-B14F-4D97-AF65-F5344CB8AC3E}">
        <p14:creationId xmlns:p14="http://schemas.microsoft.com/office/powerpoint/2010/main" val="19828395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method that returns the number of days in a given month from a given year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err="1">
                <a:latin typeface="Consolas"/>
                <a:cs typeface="Consolas"/>
              </a:rPr>
              <a:t>daysInMonth</a:t>
            </a:r>
            <a:r>
              <a:rPr lang="en-US" sz="2800" dirty="0">
                <a:latin typeface="Consolas"/>
                <a:cs typeface="Consolas"/>
              </a:rPr>
              <a:t>(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month, 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year)</a:t>
            </a: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3747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1: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754"/>
            <a:ext cx="8229600" cy="54171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</a:t>
            </a:r>
            <a:r>
              <a:rPr lang="en-US" sz="900" dirty="0" err="1">
                <a:latin typeface="Consolas"/>
                <a:cs typeface="Consolas"/>
              </a:rPr>
              <a:t>int</a:t>
            </a:r>
            <a:r>
              <a:rPr lang="en-US" sz="900" dirty="0">
                <a:latin typeface="Consolas"/>
                <a:cs typeface="Consolas"/>
              </a:rPr>
              <a:t> daysInMonth1(</a:t>
            </a:r>
            <a:r>
              <a:rPr lang="en-US" sz="900" dirty="0" err="1">
                <a:latin typeface="Consolas"/>
                <a:cs typeface="Consolas"/>
              </a:rPr>
              <a:t>int</a:t>
            </a:r>
            <a:r>
              <a:rPr lang="en-US" sz="900" dirty="0">
                <a:latin typeface="Consolas"/>
                <a:cs typeface="Consolas"/>
              </a:rPr>
              <a:t> month, </a:t>
            </a:r>
            <a:r>
              <a:rPr lang="en-US" sz="900" dirty="0" err="1">
                <a:latin typeface="Consolas"/>
                <a:cs typeface="Consolas"/>
              </a:rPr>
              <a:t>int</a:t>
            </a:r>
            <a:r>
              <a:rPr lang="en-US" sz="900" dirty="0">
                <a:latin typeface="Consolas"/>
                <a:cs typeface="Consolas"/>
              </a:rPr>
              <a:t> year) {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if (month == 1) // January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2) {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</a:t>
            </a:r>
            <a:r>
              <a:rPr lang="en-US" sz="900" dirty="0" err="1">
                <a:latin typeface="Consolas"/>
                <a:cs typeface="Consolas"/>
              </a:rPr>
              <a:t>LeapYear</a:t>
            </a:r>
            <a:r>
              <a:rPr lang="en-US" sz="900" dirty="0">
                <a:latin typeface="Consolas"/>
                <a:cs typeface="Consolas"/>
              </a:rPr>
              <a:t> </a:t>
            </a:r>
            <a:r>
              <a:rPr lang="en-US" sz="900" dirty="0" err="1">
                <a:latin typeface="Consolas"/>
                <a:cs typeface="Consolas"/>
              </a:rPr>
              <a:t>ly</a:t>
            </a:r>
            <a:r>
              <a:rPr lang="en-US" sz="900" dirty="0">
                <a:latin typeface="Consolas"/>
                <a:cs typeface="Consolas"/>
              </a:rPr>
              <a:t> = new </a:t>
            </a:r>
            <a:r>
              <a:rPr lang="en-US" sz="900" dirty="0" err="1">
                <a:latin typeface="Consolas"/>
                <a:cs typeface="Consolas"/>
              </a:rPr>
              <a:t>LeapYear</a:t>
            </a:r>
            <a:r>
              <a:rPr lang="en-US" sz="9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if (</a:t>
            </a:r>
            <a:r>
              <a:rPr lang="en-US" sz="900" dirty="0" err="1">
                <a:latin typeface="Consolas"/>
                <a:cs typeface="Consolas"/>
              </a:rPr>
              <a:t>ly.isLeapYear</a:t>
            </a:r>
            <a:r>
              <a:rPr lang="en-US" sz="900" dirty="0">
                <a:latin typeface="Consolas"/>
                <a:cs typeface="Consolas"/>
              </a:rPr>
              <a:t>(year))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    return 29;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else 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    return 28;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3)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4)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30;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5)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6)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30;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7)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8)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9)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30;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10)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11)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30;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else if (month == 12)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    return -1;</a:t>
            </a:r>
          </a:p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  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Language features (syntax) that affect the flow of control in a program</a:t>
            </a:r>
          </a:p>
          <a:p>
            <a:r>
              <a:rPr lang="en-US" dirty="0"/>
              <a:t>Default control flow is sequential</a:t>
            </a:r>
          </a:p>
          <a:p>
            <a:r>
              <a:rPr lang="en-US"/>
              <a:t>Control flow </a:t>
            </a:r>
            <a:r>
              <a:rPr lang="en-US" dirty="0"/>
              <a:t>jumps to methods, then returns</a:t>
            </a:r>
          </a:p>
          <a:p>
            <a:r>
              <a:rPr lang="en-US" dirty="0"/>
              <a:t>Various keywords introduce changes to the default flow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if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switch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while</a:t>
            </a:r>
          </a:p>
          <a:p>
            <a:pPr marL="400050" lvl="1" indent="0">
              <a:buNone/>
            </a:pPr>
            <a:r>
              <a:rPr lang="en-US" dirty="0">
                <a:latin typeface="Consolas"/>
                <a:cs typeface="Consolas"/>
              </a:rPr>
              <a:t>for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6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2: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8798"/>
            <a:ext cx="8229600" cy="4847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daysInMonth2 (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month,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year)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switch (month)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1: case 3: case 5: case 7: case 8: case 10: case 12: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4: case 6: case 9: case 11: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return 30;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2: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 dirty="0" err="1">
                <a:latin typeface="Consolas"/>
                <a:cs typeface="Consolas"/>
              </a:rPr>
              <a:t>LeapYear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ly</a:t>
            </a:r>
            <a:r>
              <a:rPr lang="en-US" sz="1600" dirty="0">
                <a:latin typeface="Consolas"/>
                <a:cs typeface="Consolas"/>
              </a:rPr>
              <a:t> = new </a:t>
            </a:r>
            <a:r>
              <a:rPr lang="en-US" sz="1600" dirty="0" err="1">
                <a:latin typeface="Consolas"/>
                <a:cs typeface="Consolas"/>
              </a:rPr>
              <a:t>LeapYear</a:t>
            </a:r>
            <a:r>
              <a:rPr lang="en-US" sz="16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if (</a:t>
            </a:r>
            <a:r>
              <a:rPr lang="en-US" sz="1600" dirty="0" err="1">
                <a:latin typeface="Consolas"/>
                <a:cs typeface="Consolas"/>
              </a:rPr>
              <a:t>ly.isLeapYear</a:t>
            </a:r>
            <a:r>
              <a:rPr lang="en-US" sz="1600" dirty="0">
                <a:latin typeface="Consolas"/>
                <a:cs typeface="Consolas"/>
              </a:rPr>
              <a:t>(year))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return 29;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return 28;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return -1;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8832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2: Days (arrow case labels)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16566"/>
            <a:ext cx="8229600" cy="4847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daysInMonth2 (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month,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year)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switch (month)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1, 3, 5, 7, 8, 10, 12 -&gt;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return 31;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4, 6, 9, 11 -&gt; { // right hand side of the arrow has to be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              // an expression or block 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return 30;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2 -&gt;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 dirty="0" err="1">
                <a:latin typeface="Consolas"/>
                <a:cs typeface="Consolas"/>
              </a:rPr>
              <a:t>LeapYear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ly</a:t>
            </a:r>
            <a:r>
              <a:rPr lang="en-US" sz="1600" dirty="0">
                <a:latin typeface="Consolas"/>
                <a:cs typeface="Consolas"/>
              </a:rPr>
              <a:t> = new </a:t>
            </a:r>
            <a:r>
              <a:rPr lang="en-US" sz="1600" dirty="0" err="1">
                <a:latin typeface="Consolas"/>
                <a:cs typeface="Consolas"/>
              </a:rPr>
              <a:t>LeapYear</a:t>
            </a:r>
            <a:r>
              <a:rPr lang="en-US" sz="16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if (</a:t>
            </a:r>
            <a:r>
              <a:rPr lang="en-US" sz="1600" dirty="0" err="1">
                <a:latin typeface="Consolas"/>
                <a:cs typeface="Consolas"/>
              </a:rPr>
              <a:t>ly.isLeapYear</a:t>
            </a:r>
            <a:r>
              <a:rPr lang="en-US" sz="1600" dirty="0">
                <a:latin typeface="Consolas"/>
                <a:cs typeface="Consolas"/>
              </a:rPr>
              <a:t>(year))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return 29;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return 28;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return -1;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874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Solution 2: Days (switch expressions, arrow case labels, yield statements)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547"/>
            <a:ext cx="8229600" cy="4847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daysInMonth2 (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month,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year)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dirty="0" err="1">
                <a:latin typeface="Consolas"/>
                <a:cs typeface="Consolas"/>
              </a:rPr>
              <a:t>int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numberOfDays</a:t>
            </a:r>
            <a:r>
              <a:rPr lang="en-US" sz="16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dirty="0" err="1">
                <a:latin typeface="Consolas"/>
                <a:cs typeface="Consolas"/>
              </a:rPr>
              <a:t>numberOfDays</a:t>
            </a:r>
            <a:r>
              <a:rPr lang="en-US" sz="1600" dirty="0">
                <a:latin typeface="Consolas"/>
                <a:cs typeface="Consolas"/>
              </a:rPr>
              <a:t> = switch (month)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1, 3, 5, 7, 8, 10, 12 -&gt; 31; // can just put value here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4, 6, 9, 11 -&gt; 30; // and here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case 2 -&gt; { // in a block must use “yield”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</a:t>
            </a:r>
            <a:r>
              <a:rPr lang="en-US" sz="1600" dirty="0" err="1">
                <a:latin typeface="Consolas"/>
                <a:cs typeface="Consolas"/>
              </a:rPr>
              <a:t>LeapYear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ly</a:t>
            </a:r>
            <a:r>
              <a:rPr lang="en-US" sz="1600" dirty="0">
                <a:latin typeface="Consolas"/>
                <a:cs typeface="Consolas"/>
              </a:rPr>
              <a:t> = new </a:t>
            </a:r>
            <a:r>
              <a:rPr lang="en-US" sz="1600" dirty="0" err="1">
                <a:latin typeface="Consolas"/>
                <a:cs typeface="Consolas"/>
              </a:rPr>
              <a:t>LeapYear</a:t>
            </a:r>
            <a:r>
              <a:rPr lang="en-US" sz="16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if (</a:t>
            </a:r>
            <a:r>
              <a:rPr lang="en-US" sz="1600" dirty="0" err="1">
                <a:latin typeface="Consolas"/>
                <a:cs typeface="Consolas"/>
              </a:rPr>
              <a:t>ly.isLeapYear</a:t>
            </a:r>
            <a:r>
              <a:rPr lang="en-US" sz="1600" dirty="0">
                <a:latin typeface="Consolas"/>
                <a:cs typeface="Consolas"/>
              </a:rPr>
              <a:t>(year))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yield 29;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else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       yield 28;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 default </a:t>
            </a:r>
            <a:r>
              <a:rPr lang="en-US" sz="1600">
                <a:latin typeface="Consolas"/>
                <a:cs typeface="Consolas"/>
              </a:rPr>
              <a:t>-&gt; -</a:t>
            </a:r>
            <a:r>
              <a:rPr lang="en-US" sz="1600" dirty="0">
                <a:latin typeface="Consolas"/>
                <a:cs typeface="Consolas"/>
              </a:rPr>
              <a:t>1: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}; // switch expression form has to end in a semicolon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return </a:t>
            </a:r>
            <a:r>
              <a:rPr lang="en-US" sz="1600" dirty="0" err="1">
                <a:latin typeface="Consolas"/>
                <a:cs typeface="Consolas"/>
              </a:rPr>
              <a:t>numberOfDays</a:t>
            </a:r>
            <a:r>
              <a:rPr lang="en-US" sz="1600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75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Problem: what stuff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method that returns a string saying what stuff students are given based on their year in college:</a:t>
            </a:r>
          </a:p>
          <a:p>
            <a:r>
              <a:rPr lang="en-US" dirty="0"/>
              <a:t>Seniors (4) and Juniors (3) get a new backpack</a:t>
            </a:r>
          </a:p>
          <a:p>
            <a:r>
              <a:rPr lang="en-US" dirty="0"/>
              <a:t>Sophomores (2) get a new coat</a:t>
            </a:r>
          </a:p>
          <a:p>
            <a:r>
              <a:rPr lang="en-US" dirty="0"/>
              <a:t>Freshmen (1) get new gloves and a new coat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String </a:t>
            </a:r>
            <a:r>
              <a:rPr lang="en-US" sz="2800" dirty="0" err="1">
                <a:latin typeface="Consolas"/>
                <a:cs typeface="Consolas"/>
              </a:rPr>
              <a:t>whatStuff</a:t>
            </a:r>
            <a:r>
              <a:rPr lang="en-US" sz="2800" dirty="0">
                <a:latin typeface="Consolas"/>
                <a:cs typeface="Consolas"/>
              </a:rPr>
              <a:t> (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err="1">
                <a:latin typeface="Consolas"/>
                <a:cs typeface="Consolas"/>
              </a:rPr>
              <a:t>yearInCollege</a:t>
            </a:r>
            <a:r>
              <a:rPr lang="en-US" sz="2800" dirty="0">
                <a:latin typeface="Consolas"/>
                <a:cs typeface="Consolas"/>
              </a:rPr>
              <a:t>)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60587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what stuff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8798"/>
            <a:ext cx="8229600" cy="4847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500" dirty="0">
                <a:latin typeface="Consolas"/>
                <a:cs typeface="Consolas"/>
              </a:rPr>
              <a:t>String </a:t>
            </a:r>
            <a:r>
              <a:rPr lang="en-US" sz="1500" dirty="0" err="1">
                <a:latin typeface="Consolas"/>
                <a:cs typeface="Consolas"/>
              </a:rPr>
              <a:t>whatStuff</a:t>
            </a:r>
            <a:r>
              <a:rPr lang="en-US" sz="1500" dirty="0">
                <a:latin typeface="Consolas"/>
                <a:cs typeface="Consolas"/>
              </a:rPr>
              <a:t> (</a:t>
            </a:r>
            <a:r>
              <a:rPr lang="en-US" sz="1500" dirty="0" err="1">
                <a:latin typeface="Consolas"/>
                <a:cs typeface="Consolas"/>
              </a:rPr>
              <a:t>int</a:t>
            </a:r>
            <a:r>
              <a:rPr lang="en-US" sz="1500" dirty="0">
                <a:latin typeface="Consolas"/>
                <a:cs typeface="Consolas"/>
              </a:rPr>
              <a:t> </a:t>
            </a:r>
            <a:r>
              <a:rPr lang="en-US" sz="1500" dirty="0" err="1">
                <a:latin typeface="Consolas"/>
                <a:cs typeface="Consolas"/>
              </a:rPr>
              <a:t>yearInCollege</a:t>
            </a:r>
            <a:r>
              <a:rPr lang="en-US" sz="15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String stuff = “You will be given ”;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switch (</a:t>
            </a:r>
            <a:r>
              <a:rPr lang="en-US" sz="1500" dirty="0" err="1">
                <a:latin typeface="Consolas"/>
                <a:cs typeface="Consolas"/>
              </a:rPr>
              <a:t>yearInCollege</a:t>
            </a:r>
            <a:r>
              <a:rPr lang="en-US" sz="15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case 1: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“new gloves 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case 2: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“new coat“;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break;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case 3: case 4: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“new backpack“;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break;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default: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“nothing“;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break;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return stuff;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971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what stuff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07" y="2064774"/>
            <a:ext cx="7754273" cy="32004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646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Switch can use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78798"/>
            <a:ext cx="8229600" cy="48473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500" dirty="0">
                <a:latin typeface="Consolas"/>
                <a:cs typeface="Consolas"/>
              </a:rPr>
              <a:t>String </a:t>
            </a:r>
            <a:r>
              <a:rPr lang="en-US" sz="1500" dirty="0" err="1">
                <a:latin typeface="Consolas"/>
                <a:cs typeface="Consolas"/>
              </a:rPr>
              <a:t>whatStuff</a:t>
            </a:r>
            <a:r>
              <a:rPr lang="en-US" sz="1500" dirty="0">
                <a:latin typeface="Consolas"/>
                <a:cs typeface="Consolas"/>
              </a:rPr>
              <a:t> (String </a:t>
            </a:r>
            <a:r>
              <a:rPr lang="en-US" sz="1500" dirty="0" err="1">
                <a:latin typeface="Consolas"/>
                <a:cs typeface="Consolas"/>
              </a:rPr>
              <a:t>yearInCollege</a:t>
            </a:r>
            <a:r>
              <a:rPr lang="en-US" sz="15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String stuff = “You will be given ”;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switch (</a:t>
            </a:r>
            <a:r>
              <a:rPr lang="en-US" sz="1500" dirty="0" err="1">
                <a:latin typeface="Consolas"/>
                <a:cs typeface="Consolas"/>
              </a:rPr>
              <a:t>yearInCollege</a:t>
            </a:r>
            <a:r>
              <a:rPr lang="en-US" sz="15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case “Freshman”: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“new gloves 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case “Sophomore”: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“new coat“;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break;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case “Junior”: case “Senior”: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“new backpack“;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break;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default: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stuff = stuff + “nothing“;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break;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return stuff;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27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if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if (</a:t>
            </a:r>
            <a:r>
              <a:rPr lang="en-US" sz="2800" i="1" dirty="0" err="1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-expression</a:t>
            </a:r>
            <a:r>
              <a:rPr lang="en-US" sz="2800" dirty="0">
                <a:latin typeface="Consolas"/>
                <a:cs typeface="Consolas"/>
              </a:rPr>
              <a:t>)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then-statement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57150" indent="0">
              <a:buNone/>
            </a:pPr>
            <a:r>
              <a:rPr lang="en-US" sz="2800" i="1" dirty="0">
                <a:latin typeface="Consolas"/>
                <a:cs typeface="Consolas"/>
              </a:rPr>
              <a:t>next-statement;</a:t>
            </a:r>
          </a:p>
          <a:p>
            <a:pPr marL="5715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if (</a:t>
            </a:r>
            <a:r>
              <a:rPr lang="en-US" sz="2800" i="1" dirty="0" err="1">
                <a:latin typeface="Consolas"/>
                <a:cs typeface="Consolas"/>
              </a:rPr>
              <a:t>boolean</a:t>
            </a:r>
            <a:r>
              <a:rPr lang="en-US" sz="2800" i="1" dirty="0">
                <a:latin typeface="Consolas"/>
                <a:cs typeface="Consolas"/>
              </a:rPr>
              <a:t>-expression</a:t>
            </a:r>
            <a:r>
              <a:rPr lang="en-US" sz="2800" dirty="0">
                <a:latin typeface="Consolas"/>
                <a:cs typeface="Consolas"/>
              </a:rPr>
              <a:t>)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then-statement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else</a:t>
            </a:r>
          </a:p>
          <a:p>
            <a:pPr marL="457200" lvl="1" indent="0">
              <a:buNone/>
            </a:pPr>
            <a:r>
              <a:rPr lang="en-US" i="1" dirty="0">
                <a:latin typeface="Consolas"/>
                <a:cs typeface="Consolas"/>
              </a:rPr>
              <a:t>else-statement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pPr marL="57150" indent="0">
              <a:buNone/>
            </a:pPr>
            <a:r>
              <a:rPr lang="en-US" sz="2800" i="1" dirty="0">
                <a:latin typeface="Consolas"/>
                <a:cs typeface="Consolas"/>
              </a:rPr>
              <a:t>next-statement;</a:t>
            </a:r>
          </a:p>
          <a:p>
            <a:pPr marL="5715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2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 Making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it is a weekday and I’m not on vacation, then I will get up early</a:t>
            </a:r>
          </a:p>
          <a:p>
            <a:r>
              <a:rPr lang="en-US" dirty="0"/>
              <a:t>If there is a basketball game on and Purdue is playing, I’ll cheer for Purdue, otherwise if IU is playing, I’ll cheer for their opponent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7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Type: </a:t>
            </a:r>
            <a:r>
              <a:rPr lang="en-US" dirty="0" err="1"/>
              <a:t>boolean</a:t>
            </a:r>
            <a:r>
              <a:rPr lang="en-US" dirty="0"/>
              <a:t> (Review)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Set of two elements { true, false }</a:t>
            </a:r>
          </a:p>
          <a:p>
            <a:r>
              <a:rPr lang="en-US" dirty="0"/>
              <a:t>Set of operations</a:t>
            </a:r>
          </a:p>
          <a:p>
            <a:pPr lvl="1"/>
            <a:r>
              <a:rPr lang="en-US" dirty="0"/>
              <a:t>Logical: &amp;&amp; (and), || (or), ^ (</a:t>
            </a:r>
            <a:r>
              <a:rPr lang="en-US" dirty="0" err="1"/>
              <a:t>xor</a:t>
            </a:r>
            <a:r>
              <a:rPr lang="en-US" dirty="0"/>
              <a:t>), and ! (not)</a:t>
            </a:r>
          </a:p>
          <a:p>
            <a:pPr lvl="1"/>
            <a:r>
              <a:rPr lang="en-US" dirty="0"/>
              <a:t>Testing in various Java statements (e.g., if)</a:t>
            </a:r>
          </a:p>
          <a:p>
            <a:r>
              <a:rPr lang="en-US" dirty="0"/>
              <a:t>Created by comparison operators</a:t>
            </a:r>
          </a:p>
          <a:p>
            <a:pPr lvl="1"/>
            <a:r>
              <a:rPr lang="en-US" dirty="0"/>
              <a:t>x &lt; y, x &lt;= y, x == y, x != y, x &gt; y, x &gt;= y</a:t>
            </a:r>
          </a:p>
          <a:p>
            <a:pPr lvl="1"/>
            <a:r>
              <a:rPr lang="en-US" dirty="0"/>
              <a:t>And result of logical operators (above)</a:t>
            </a:r>
          </a:p>
          <a:p>
            <a:pPr lvl="1"/>
            <a:r>
              <a:rPr lang="en-US" dirty="0"/>
              <a:t>Note: == and != also work with reference types, but only compare references (addresses) not the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== does not work in the way you might expect</a:t>
            </a:r>
          </a:p>
          <a:p>
            <a:r>
              <a:rPr lang="en-US" dirty="0"/>
              <a:t>Strings are objects</a:t>
            </a:r>
          </a:p>
          <a:p>
            <a:r>
              <a:rPr lang="en-US" dirty="0"/>
              <a:t>== between objects only compares the references (addresses) of the objects</a:t>
            </a:r>
          </a:p>
          <a:p>
            <a:r>
              <a:rPr lang="en-US" dirty="0"/>
              <a:t>Two different String objects with the exact same characters will compare == false (since their objects are stored in different locations)</a:t>
            </a:r>
          </a:p>
          <a:p>
            <a:r>
              <a:rPr lang="en-US" sz="3000" dirty="0">
                <a:latin typeface="Consolas" panose="020B0609020204030204" pitchFamily="49" charset="0"/>
                <a:cs typeface="Consolas" panose="020B0609020204030204" pitchFamily="49" charset="0"/>
              </a:rPr>
              <a:t>if (s1.equals(s2))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2800" i="1" dirty="0">
                <a:latin typeface="Consolas"/>
                <a:cs typeface="Consolas"/>
              </a:rPr>
              <a:t>then-statement</a:t>
            </a:r>
            <a:r>
              <a:rPr lang="en-US" sz="2800" dirty="0">
                <a:latin typeface="Consolas"/>
                <a:cs typeface="Consolas"/>
              </a:rPr>
              <a:t>;</a:t>
            </a:r>
          </a:p>
          <a:p>
            <a:endParaRPr lang="en-US" sz="30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55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46133</TotalTime>
  <Words>3406</Words>
  <Application>Microsoft Office PowerPoint</Application>
  <PresentationFormat>On-screen Show (4:3)</PresentationFormat>
  <Paragraphs>610</Paragraphs>
  <Slides>56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0" baseType="lpstr">
      <vt:lpstr>Arial</vt:lpstr>
      <vt:lpstr>Calibri</vt:lpstr>
      <vt:lpstr>Consolas</vt:lpstr>
      <vt:lpstr>Office Theme</vt:lpstr>
      <vt:lpstr>CS18000: Problem Solving and Object-Oriented Programming</vt:lpstr>
      <vt:lpstr>Video 1 The if statement</vt:lpstr>
      <vt:lpstr>Selection</vt:lpstr>
      <vt:lpstr>Sequential Execution</vt:lpstr>
      <vt:lpstr>Control Structures</vt:lpstr>
      <vt:lpstr>The if Statement</vt:lpstr>
      <vt:lpstr>Decision Making</vt:lpstr>
      <vt:lpstr>Primitive Type: boolean (Review)</vt:lpstr>
      <vt:lpstr>Comparing Strings</vt:lpstr>
      <vt:lpstr>Comparing Strings</vt:lpstr>
      <vt:lpstr>Abstracting Conditions</vt:lpstr>
      <vt:lpstr>Video 2 Examples using if statements</vt:lpstr>
      <vt:lpstr>Problem: SecretWord</vt:lpstr>
      <vt:lpstr>Solution: SecretWord</vt:lpstr>
      <vt:lpstr>Problem: Absolute Value</vt:lpstr>
      <vt:lpstr>Solution: Absolute Value</vt:lpstr>
      <vt:lpstr>Solution: Absolute Value</vt:lpstr>
      <vt:lpstr>Problem: DaisyDriveIn</vt:lpstr>
      <vt:lpstr>Solution: DaisyDriveIn </vt:lpstr>
      <vt:lpstr>Video 3 More complex if statements</vt:lpstr>
      <vt:lpstr> More Selection Statements</vt:lpstr>
      <vt:lpstr>Boolean Operations</vt:lpstr>
      <vt:lpstr>Problem: Median</vt:lpstr>
      <vt:lpstr>Solution: Median</vt:lpstr>
      <vt:lpstr>Solution: Median</vt:lpstr>
      <vt:lpstr>Basic Forms of the “if” Statement</vt:lpstr>
      <vt:lpstr>Blocks and Braces</vt:lpstr>
      <vt:lpstr>Block Forms of the “if” Statement</vt:lpstr>
      <vt:lpstr>Video 1 Examples using complex if statements</vt:lpstr>
      <vt:lpstr>Problem: Swapper</vt:lpstr>
      <vt:lpstr>Solution: Swapper</vt:lpstr>
      <vt:lpstr>Solution: Swapper</vt:lpstr>
      <vt:lpstr>Problem: Quadratic</vt:lpstr>
      <vt:lpstr>Solution: Quadratic</vt:lpstr>
      <vt:lpstr>Problem: FileExtensions</vt:lpstr>
      <vt:lpstr>Problem: FileExtensions</vt:lpstr>
      <vt:lpstr>FileExtensions (Version 1)</vt:lpstr>
      <vt:lpstr>Strings, Empty Strings, Null Pointers</vt:lpstr>
      <vt:lpstr>FileExtensions (Version 2)</vt:lpstr>
      <vt:lpstr>Short-Circuit Evaluation</vt:lpstr>
      <vt:lpstr>Video 2 Special cases with if statements</vt:lpstr>
      <vt:lpstr>Dangling Else Problem</vt:lpstr>
      <vt:lpstr>Problem: ChangeBack</vt:lpstr>
      <vt:lpstr>Solution: ChangeBack</vt:lpstr>
      <vt:lpstr>Comparing Real Values</vt:lpstr>
      <vt:lpstr>Ternary Assignment Operator</vt:lpstr>
      <vt:lpstr>Video 3 Switch statement</vt:lpstr>
      <vt:lpstr>Problem: Days</vt:lpstr>
      <vt:lpstr>Solution 1: Days</vt:lpstr>
      <vt:lpstr>Solution 2: Days</vt:lpstr>
      <vt:lpstr>Solution 2: Days (arrow case labels)</vt:lpstr>
      <vt:lpstr>Solution 2: Days (switch expressions, arrow case labels, yield statements)</vt:lpstr>
      <vt:lpstr>Problem: what stuff</vt:lpstr>
      <vt:lpstr>Solution: what stuff</vt:lpstr>
      <vt:lpstr>Solution: what stuff</vt:lpstr>
      <vt:lpstr>Switch can use Strings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307</cp:revision>
  <cp:lastPrinted>2013-01-23T13:34:51Z</cp:lastPrinted>
  <dcterms:created xsi:type="dcterms:W3CDTF">2012-12-29T12:15:32Z</dcterms:created>
  <dcterms:modified xsi:type="dcterms:W3CDTF">2024-06-02T03:51:09Z</dcterms:modified>
</cp:coreProperties>
</file>