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7" r:id="rId1"/>
  </p:sldMasterIdLst>
  <p:notesMasterIdLst>
    <p:notesMasterId r:id="rId57"/>
  </p:notesMasterIdLst>
  <p:handoutMasterIdLst>
    <p:handoutMasterId r:id="rId58"/>
  </p:handoutMasterIdLst>
  <p:sldIdLst>
    <p:sldId id="256" r:id="rId2"/>
    <p:sldId id="371" r:id="rId3"/>
    <p:sldId id="258" r:id="rId4"/>
    <p:sldId id="277" r:id="rId5"/>
    <p:sldId id="286" r:id="rId6"/>
    <p:sldId id="279" r:id="rId7"/>
    <p:sldId id="282" r:id="rId8"/>
    <p:sldId id="283" r:id="rId9"/>
    <p:sldId id="284" r:id="rId10"/>
    <p:sldId id="367" r:id="rId11"/>
    <p:sldId id="361" r:id="rId12"/>
    <p:sldId id="285" r:id="rId13"/>
    <p:sldId id="276" r:id="rId14"/>
    <p:sldId id="366" r:id="rId15"/>
    <p:sldId id="287" r:id="rId16"/>
    <p:sldId id="370" r:id="rId17"/>
    <p:sldId id="312" r:id="rId18"/>
    <p:sldId id="316" r:id="rId19"/>
    <p:sldId id="317" r:id="rId20"/>
    <p:sldId id="318" r:id="rId21"/>
    <p:sldId id="365" r:id="rId22"/>
    <p:sldId id="319" r:id="rId23"/>
    <p:sldId id="320" r:id="rId24"/>
    <p:sldId id="321" r:id="rId25"/>
    <p:sldId id="322" r:id="rId26"/>
    <p:sldId id="369" r:id="rId27"/>
    <p:sldId id="363" r:id="rId28"/>
    <p:sldId id="323" r:id="rId29"/>
    <p:sldId id="324" r:id="rId30"/>
    <p:sldId id="325" r:id="rId31"/>
    <p:sldId id="326" r:id="rId32"/>
    <p:sldId id="332" r:id="rId33"/>
    <p:sldId id="336" r:id="rId34"/>
    <p:sldId id="337" r:id="rId35"/>
    <p:sldId id="338" r:id="rId36"/>
    <p:sldId id="339" r:id="rId37"/>
    <p:sldId id="340" r:id="rId38"/>
    <p:sldId id="364" r:id="rId39"/>
    <p:sldId id="341" r:id="rId40"/>
    <p:sldId id="368" r:id="rId41"/>
    <p:sldId id="342" r:id="rId42"/>
    <p:sldId id="343" r:id="rId43"/>
    <p:sldId id="344" r:id="rId44"/>
    <p:sldId id="362" r:id="rId45"/>
    <p:sldId id="345" r:id="rId46"/>
    <p:sldId id="346" r:id="rId47"/>
    <p:sldId id="348" r:id="rId48"/>
    <p:sldId id="352" r:id="rId49"/>
    <p:sldId id="353" r:id="rId50"/>
    <p:sldId id="354" r:id="rId51"/>
    <p:sldId id="355" r:id="rId52"/>
    <p:sldId id="357" r:id="rId53"/>
    <p:sldId id="358" r:id="rId54"/>
    <p:sldId id="359" r:id="rId55"/>
    <p:sldId id="36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85372" autoAdjust="0"/>
  </p:normalViewPr>
  <p:slideViewPr>
    <p:cSldViewPr snapToGrid="0" snapToObjects="1">
      <p:cViewPr varScale="1">
        <p:scale>
          <a:sx n="62" d="100"/>
          <a:sy n="62" d="100"/>
        </p:scale>
        <p:origin x="15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6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55576-9660-F342-B70B-452F216D12FE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67390-5B83-184F-9560-B599FE8C4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11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59CCE-82AB-7E4E-8B40-F3287FF0B9F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44966-34AF-8741-B199-20C4F0722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44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00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8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9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16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29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72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02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12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81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69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5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04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12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96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43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03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43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12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578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01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6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90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402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695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091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935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61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287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004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144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23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60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60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67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96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4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0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460D-A275-B046-AF56-69F1B2B512EE}" type="datetime1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5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205-F758-6947-9983-3DFB0BFA0165}" type="datetime1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5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B037-8A0F-FA47-854A-A9C48B1AC08F}" type="datetime1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5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EF79-83C7-574E-96B8-96A683BD9078}" type="datetime1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0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96EF-BEA3-B44F-923F-86F66554E766}" type="datetime1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8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F2E3-10D4-7041-89AF-F5BCECAE1F8B}" type="datetime1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0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348F-27EA-5B4F-B95B-8368AA0D7DC3}" type="datetime1">
              <a:rPr lang="en-US" smtClean="0"/>
              <a:pPr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3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5FE2-33F2-2A45-8F37-625101D7CF5B}" type="datetime1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4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C30F-0B6E-6842-9F7D-6FD956461AD8}" type="datetime1">
              <a:rPr lang="en-US" smtClean="0"/>
              <a:pPr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8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E074-75C9-EE42-B1D9-3EFD1628213E}" type="datetime1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1506-FD6E-F743-BB6D-CAF84C8EC89B}" type="datetime1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320DE-CE0C-E941-9133-67FDCD6585BD}" type="datetime1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48100-F9AF-674A-BF08-576787DA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7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oracle.com/javase/6/docs/api/java/util/Formatter.htm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CS18000: Problem Solving and Object-Oriented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Primitive Types and Strings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Reference Type: String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27" y="1181746"/>
            <a:ext cx="3958324" cy="51746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public class Wheel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double radius;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Wheel(double radius)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</a:t>
            </a:r>
            <a:r>
              <a:rPr lang="en-US" dirty="0" err="1">
                <a:latin typeface="Consolas"/>
                <a:cs typeface="Consolas"/>
              </a:rPr>
              <a:t>this.radius</a:t>
            </a:r>
            <a:r>
              <a:rPr lang="en-US" dirty="0">
                <a:latin typeface="Consolas"/>
                <a:cs typeface="Consolas"/>
              </a:rPr>
              <a:t> = radius;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double </a:t>
            </a:r>
            <a:r>
              <a:rPr lang="en-US" dirty="0" err="1">
                <a:latin typeface="Consolas"/>
                <a:cs typeface="Consolas"/>
              </a:rPr>
              <a:t>getCircumference</a:t>
            </a:r>
            <a:r>
              <a:rPr lang="en-US" dirty="0">
                <a:latin typeface="Consolas"/>
                <a:cs typeface="Consolas"/>
              </a:rPr>
              <a:t>()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return 2 * </a:t>
            </a:r>
            <a:r>
              <a:rPr lang="en-US" dirty="0" err="1">
                <a:latin typeface="Consolas"/>
                <a:cs typeface="Consolas"/>
              </a:rPr>
              <a:t>Math.PI</a:t>
            </a:r>
            <a:r>
              <a:rPr lang="en-US" dirty="0">
                <a:latin typeface="Consolas"/>
                <a:cs typeface="Consolas"/>
              </a:rPr>
              <a:t> * radius;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double </a:t>
            </a:r>
            <a:r>
              <a:rPr lang="en-US" dirty="0" err="1">
                <a:latin typeface="Consolas"/>
                <a:cs typeface="Consolas"/>
              </a:rPr>
              <a:t>getArea</a:t>
            </a:r>
            <a:r>
              <a:rPr lang="en-US" dirty="0">
                <a:latin typeface="Consolas"/>
                <a:cs typeface="Consolas"/>
              </a:rPr>
              <a:t>()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return </a:t>
            </a:r>
            <a:r>
              <a:rPr lang="en-US" dirty="0" err="1">
                <a:latin typeface="Consolas"/>
                <a:cs typeface="Consolas"/>
              </a:rPr>
              <a:t>Math.PI</a:t>
            </a:r>
            <a:r>
              <a:rPr lang="en-US" dirty="0">
                <a:latin typeface="Consolas"/>
                <a:cs typeface="Consolas"/>
              </a:rPr>
              <a:t> * radius * radius;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double </a:t>
            </a:r>
            <a:r>
              <a:rPr lang="en-US" dirty="0" err="1">
                <a:latin typeface="Consolas"/>
                <a:cs typeface="Consolas"/>
              </a:rPr>
              <a:t>getRadius</a:t>
            </a:r>
            <a:r>
              <a:rPr lang="en-US" dirty="0">
                <a:latin typeface="Consolas"/>
                <a:cs typeface="Consolas"/>
              </a:rPr>
              <a:t>()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return radius;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Reference Type: 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of values:</a:t>
            </a:r>
          </a:p>
          <a:p>
            <a:pPr lvl="1"/>
            <a:r>
              <a:rPr lang="en-US" dirty="0" smtClean="0"/>
              <a:t>Limited by memory only</a:t>
            </a:r>
          </a:p>
          <a:p>
            <a:pPr lvl="1"/>
            <a:r>
              <a:rPr lang="en-US" dirty="0" smtClean="0"/>
              <a:t>A new one created for each “new Wheel(…)”</a:t>
            </a:r>
          </a:p>
          <a:p>
            <a:pPr lvl="1"/>
            <a:r>
              <a:rPr lang="en-US" dirty="0" smtClean="0"/>
              <a:t>Same or different radius</a:t>
            </a:r>
          </a:p>
          <a:p>
            <a:r>
              <a:rPr lang="en-US" dirty="0" smtClean="0"/>
              <a:t>Set of operations</a:t>
            </a:r>
          </a:p>
          <a:p>
            <a:pPr lvl="1"/>
            <a:r>
              <a:rPr lang="en-US" dirty="0" err="1" smtClean="0"/>
              <a:t>getArea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getCircumference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getRadius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5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and Literals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</a:t>
            </a:r>
          </a:p>
          <a:p>
            <a:pPr lvl="1"/>
            <a:r>
              <a:rPr lang="en-US" dirty="0" smtClean="0"/>
              <a:t>Memory location where something can be stored</a:t>
            </a:r>
          </a:p>
          <a:p>
            <a:pPr lvl="1"/>
            <a:r>
              <a:rPr lang="en-US" dirty="0" smtClean="0"/>
              <a:t>Contents of the location can change: vary</a:t>
            </a:r>
          </a:p>
          <a:p>
            <a:r>
              <a:rPr lang="en-US" dirty="0" smtClean="0"/>
              <a:t>Literal</a:t>
            </a:r>
          </a:p>
          <a:p>
            <a:pPr lvl="1"/>
            <a:r>
              <a:rPr lang="en-US" dirty="0" smtClean="0"/>
              <a:t>A value that cannot change</a:t>
            </a:r>
          </a:p>
          <a:p>
            <a:pPr lvl="1"/>
            <a:r>
              <a:rPr lang="en-US" dirty="0" smtClean="0"/>
              <a:t>Can be stored in a variable</a:t>
            </a:r>
          </a:p>
          <a:p>
            <a:pPr lvl="1"/>
            <a:r>
              <a:rPr lang="en-US" dirty="0" smtClean="0"/>
              <a:t>Examples: 42, 3.14159, </a:t>
            </a:r>
            <a:r>
              <a:rPr lang="en-US" dirty="0"/>
              <a:t>"</a:t>
            </a:r>
            <a:r>
              <a:rPr lang="en-US" dirty="0" smtClean="0"/>
              <a:t>hello</a:t>
            </a:r>
            <a:r>
              <a:rPr lang="en-US" dirty="0"/>
              <a:t>", </a:t>
            </a:r>
            <a:r>
              <a:rPr lang="en-US" dirty="0" smtClean="0"/>
              <a:t>and </a:t>
            </a:r>
            <a:r>
              <a:rPr lang="fr-FR" dirty="0"/>
              <a:t>'</a:t>
            </a:r>
            <a:r>
              <a:rPr lang="en-US" dirty="0" smtClean="0"/>
              <a:t>X</a:t>
            </a:r>
            <a:r>
              <a:rPr lang="fr-FR" dirty="0"/>
              <a:t>'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9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and Literals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96" y="1600200"/>
            <a:ext cx="512340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Java, variables must be declared and given a type</a:t>
            </a:r>
          </a:p>
          <a:p>
            <a:r>
              <a:rPr lang="en-US" dirty="0" smtClean="0"/>
              <a:t>Java compiler does two things with this information</a:t>
            </a:r>
          </a:p>
          <a:p>
            <a:pPr lvl="1"/>
            <a:r>
              <a:rPr lang="en-US" dirty="0" smtClean="0"/>
              <a:t>Arranges for space to be allocated for the variable to store a value</a:t>
            </a:r>
          </a:p>
          <a:p>
            <a:pPr lvl="1"/>
            <a:r>
              <a:rPr lang="en-US" dirty="0" smtClean="0"/>
              <a:t>Ensures that only valid (type-defined) operations can be performed on this variable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2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8" y="1497379"/>
            <a:ext cx="7614138" cy="3250467"/>
          </a:xfrm>
        </p:spPr>
        <p:txBody>
          <a:bodyPr>
            <a:normAutofit/>
          </a:bodyPr>
          <a:lstStyle/>
          <a:p>
            <a:r>
              <a:rPr lang="en-US" dirty="0" smtClean="0"/>
              <a:t>Video 2</a:t>
            </a:r>
            <a:br>
              <a:rPr lang="en-US" dirty="0" smtClean="0"/>
            </a:br>
            <a:r>
              <a:rPr lang="en-US" dirty="0" smtClean="0"/>
              <a:t>Primitive </a:t>
            </a:r>
            <a:r>
              <a:rPr lang="en-US" dirty="0"/>
              <a:t>Types</a:t>
            </a:r>
          </a:p>
        </p:txBody>
      </p:sp>
    </p:spTree>
    <p:extLst>
      <p:ext uri="{BB962C8B-B14F-4D97-AF65-F5344CB8AC3E}">
        <p14:creationId xmlns:p14="http://schemas.microsoft.com/office/powerpoint/2010/main" val="31484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517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Primitive 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48586"/>
          </a:xfrm>
        </p:spPr>
        <p:txBody>
          <a:bodyPr>
            <a:normAutofit/>
          </a:bodyPr>
          <a:lstStyle/>
          <a:p>
            <a:r>
              <a:rPr lang="en-US" dirty="0" smtClean="0"/>
              <a:t>Integer and Real Number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Types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represent subsets of the integers</a:t>
            </a:r>
          </a:p>
          <a:p>
            <a:r>
              <a:rPr lang="en-US" dirty="0" smtClean="0"/>
              <a:t>Differ in how many bits used to store the value (and, so, how many values)</a:t>
            </a:r>
          </a:p>
          <a:p>
            <a:pPr lvl="1"/>
            <a:r>
              <a:rPr lang="en-US" dirty="0" smtClean="0"/>
              <a:t>byte: 8 bits (-128 to 127)</a:t>
            </a:r>
          </a:p>
          <a:p>
            <a:pPr lvl="1"/>
            <a:r>
              <a:rPr lang="en-US" dirty="0" smtClean="0"/>
              <a:t>short: 16 bits (-32,768 to 32,767)</a:t>
            </a:r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: 32 bits (-2,147,483,648 to 2,147,483,647)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ong: 64 bits (18 digits)</a:t>
            </a:r>
          </a:p>
          <a:p>
            <a:r>
              <a:rPr lang="en-US" dirty="0" smtClean="0"/>
              <a:t>Most popular: </a:t>
            </a:r>
            <a:r>
              <a:rPr lang="en-US" dirty="0" err="1" smtClean="0"/>
              <a:t>int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on Integer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3215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Usual mathematical: +, -, *, /, and % (mod)</a:t>
            </a:r>
          </a:p>
          <a:p>
            <a:r>
              <a:rPr lang="en-US" dirty="0" smtClean="0"/>
              <a:t>Important note:</a:t>
            </a:r>
          </a:p>
          <a:p>
            <a:pPr lvl="1"/>
            <a:r>
              <a:rPr lang="en-US" dirty="0" smtClean="0"/>
              <a:t>Divide operation is “integer divide”</a:t>
            </a:r>
          </a:p>
          <a:p>
            <a:pPr lvl="1"/>
            <a:r>
              <a:rPr lang="en-US" dirty="0" smtClean="0"/>
              <a:t>Result is an integer, even if it “should” be a fraction</a:t>
            </a:r>
          </a:p>
          <a:p>
            <a:pPr lvl="1"/>
            <a:r>
              <a:rPr lang="en-US" dirty="0" smtClean="0"/>
              <a:t>Called “truncation”</a:t>
            </a:r>
          </a:p>
          <a:p>
            <a:pPr lvl="1"/>
            <a:r>
              <a:rPr lang="en-US" dirty="0" smtClean="0"/>
              <a:t>Examples:</a:t>
            </a:r>
          </a:p>
          <a:p>
            <a:pPr marL="1314450" lvl="3" indent="0">
              <a:buNone/>
            </a:pPr>
            <a:r>
              <a:rPr lang="en-US" dirty="0" smtClean="0"/>
              <a:t>10 / 5 is 2</a:t>
            </a:r>
          </a:p>
          <a:p>
            <a:pPr marL="1314450" lvl="3" indent="0">
              <a:buNone/>
            </a:pPr>
            <a:r>
              <a:rPr lang="en-US" dirty="0" smtClean="0"/>
              <a:t>13 / 4 is 3</a:t>
            </a:r>
          </a:p>
          <a:p>
            <a:pPr marL="1314450" lvl="3" indent="0">
              <a:buNone/>
            </a:pPr>
            <a:r>
              <a:rPr lang="en-US" dirty="0" smtClean="0"/>
              <a:t>3 / 2 is 1</a:t>
            </a:r>
          </a:p>
          <a:p>
            <a:pPr marL="1314450" lvl="3" indent="0">
              <a:buNone/>
            </a:pPr>
            <a:r>
              <a:rPr lang="en-US" dirty="0" smtClean="0"/>
              <a:t>1 / 2 is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9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8" y="1497379"/>
            <a:ext cx="7614138" cy="3250467"/>
          </a:xfrm>
        </p:spPr>
        <p:txBody>
          <a:bodyPr>
            <a:normAutofit/>
          </a:bodyPr>
          <a:lstStyle/>
          <a:p>
            <a:r>
              <a:rPr lang="en-US" dirty="0" smtClean="0"/>
              <a:t>Video 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Data Types</a:t>
            </a:r>
          </a:p>
        </p:txBody>
      </p:sp>
    </p:spTree>
    <p:extLst>
      <p:ext uri="{BB962C8B-B14F-4D97-AF65-F5344CB8AC3E}">
        <p14:creationId xmlns:p14="http://schemas.microsoft.com/office/powerpoint/2010/main" val="16282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Number Types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 subsets of the real numbers</a:t>
            </a:r>
          </a:p>
          <a:p>
            <a:r>
              <a:rPr lang="en-US" dirty="0" smtClean="0"/>
              <a:t>Two types, differing in number of bits used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loat: 32 bits (aka “single precision”)</a:t>
            </a:r>
          </a:p>
          <a:p>
            <a:pPr lvl="1"/>
            <a:r>
              <a:rPr lang="en-US" dirty="0" smtClean="0"/>
              <a:t>double: 64 bits (aka “double precision”)</a:t>
            </a:r>
          </a:p>
          <a:p>
            <a:r>
              <a:rPr lang="en-US" dirty="0" smtClean="0"/>
              <a:t>Most popular: double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Number Types in Java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48" y="1933797"/>
            <a:ext cx="5175504" cy="1929384"/>
          </a:xfrm>
        </p:spPr>
      </p:pic>
    </p:spTree>
    <p:extLst>
      <p:ext uri="{BB962C8B-B14F-4D97-AF65-F5344CB8AC3E}">
        <p14:creationId xmlns:p14="http://schemas.microsoft.com/office/powerpoint/2010/main" val="40214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on Real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Usual mathematical: +, -, *, </a:t>
            </a:r>
            <a:r>
              <a:rPr lang="en-US" dirty="0" smtClean="0"/>
              <a:t>/</a:t>
            </a:r>
          </a:p>
          <a:p>
            <a:r>
              <a:rPr lang="en-US" dirty="0" smtClean="0"/>
              <a:t>The Math class includes many others (some also applicable to integers):</a:t>
            </a:r>
          </a:p>
          <a:p>
            <a:pPr lvl="1"/>
            <a:r>
              <a:rPr lang="en-US" dirty="0" err="1" smtClean="0"/>
              <a:t>Math.pow</a:t>
            </a:r>
            <a:r>
              <a:rPr lang="en-US" dirty="0" smtClean="0"/>
              <a:t>(base, exponent)</a:t>
            </a:r>
          </a:p>
          <a:p>
            <a:pPr lvl="1"/>
            <a:r>
              <a:rPr lang="en-US" dirty="0" smtClean="0"/>
              <a:t>Math.log10(number)</a:t>
            </a:r>
          </a:p>
          <a:p>
            <a:pPr lvl="1"/>
            <a:r>
              <a:rPr lang="en-US" dirty="0" smtClean="0"/>
              <a:t>Trig functions, logs, etc.</a:t>
            </a:r>
          </a:p>
          <a:p>
            <a:r>
              <a:rPr lang="en-US" dirty="0"/>
              <a:t>See http://</a:t>
            </a:r>
            <a:r>
              <a:rPr lang="en-US" dirty="0" err="1"/>
              <a:t>docs.oracle.com</a:t>
            </a:r>
            <a:r>
              <a:rPr lang="en-US" dirty="0"/>
              <a:t>/</a:t>
            </a:r>
            <a:r>
              <a:rPr lang="en-US" dirty="0" err="1"/>
              <a:t>javase</a:t>
            </a:r>
            <a:r>
              <a:rPr lang="en-US" dirty="0"/>
              <a:t>/6/docs/</a:t>
            </a:r>
            <a:r>
              <a:rPr lang="en-US" dirty="0" err="1"/>
              <a:t>api</a:t>
            </a:r>
            <a:r>
              <a:rPr lang="en-US" dirty="0"/>
              <a:t>/java/</a:t>
            </a:r>
            <a:r>
              <a:rPr lang="en-US" dirty="0" err="1"/>
              <a:t>lang</a:t>
            </a:r>
            <a:r>
              <a:rPr lang="en-US" dirty="0"/>
              <a:t>/</a:t>
            </a:r>
            <a:r>
              <a:rPr lang="en-US" dirty="0" err="1"/>
              <a:t>Math.html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4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Declaring Variables: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Various possibilities supported…</a:t>
            </a:r>
          </a:p>
          <a:p>
            <a:pPr marL="800100" lvl="2" indent="0">
              <a:buNone/>
            </a:pPr>
            <a:r>
              <a:rPr lang="en-US" sz="2800" dirty="0" err="1" smtClean="0">
                <a:latin typeface="Consolas"/>
                <a:cs typeface="Consolas"/>
              </a:rPr>
              <a:t>int</a:t>
            </a:r>
            <a:r>
              <a:rPr lang="en-US" sz="2800" dirty="0" smtClean="0">
                <a:latin typeface="Consolas"/>
                <a:cs typeface="Consolas"/>
              </a:rPr>
              <a:t> x;      // declare only</a:t>
            </a:r>
          </a:p>
          <a:p>
            <a:pPr marL="800100" lvl="2" indent="0">
              <a:buNone/>
            </a:pPr>
            <a:r>
              <a:rPr lang="en-US" sz="2800" dirty="0" err="1">
                <a:latin typeface="Consolas"/>
                <a:cs typeface="Consolas"/>
              </a:rPr>
              <a:t>i</a:t>
            </a:r>
            <a:r>
              <a:rPr lang="en-US" sz="2800" dirty="0" err="1" smtClean="0">
                <a:latin typeface="Consolas"/>
                <a:cs typeface="Consolas"/>
              </a:rPr>
              <a:t>nt</a:t>
            </a:r>
            <a:r>
              <a:rPr lang="en-US" sz="2800" dirty="0" smtClean="0">
                <a:latin typeface="Consolas"/>
                <a:cs typeface="Consolas"/>
              </a:rPr>
              <a:t> x = 5;  // and initialize</a:t>
            </a:r>
          </a:p>
          <a:p>
            <a:pPr marL="800100" lvl="2" indent="0">
              <a:buNone/>
            </a:pPr>
            <a:r>
              <a:rPr lang="en-US" sz="2800" dirty="0" err="1">
                <a:latin typeface="Consolas"/>
                <a:cs typeface="Consolas"/>
              </a:rPr>
              <a:t>i</a:t>
            </a:r>
            <a:r>
              <a:rPr lang="en-US" sz="2800" dirty="0" err="1" smtClean="0">
                <a:latin typeface="Consolas"/>
                <a:cs typeface="Consolas"/>
              </a:rPr>
              <a:t>nt</a:t>
            </a:r>
            <a:r>
              <a:rPr lang="en-US" sz="2800" dirty="0" smtClean="0">
                <a:latin typeface="Consolas"/>
                <a:cs typeface="Consolas"/>
              </a:rPr>
              <a:t> x, y;   // two at once</a:t>
            </a:r>
          </a:p>
          <a:p>
            <a:pPr marL="800100" lvl="2" indent="0">
              <a:buNone/>
            </a:pPr>
            <a:r>
              <a:rPr lang="en-US" sz="2800" dirty="0" err="1">
                <a:latin typeface="Consolas"/>
                <a:cs typeface="Consolas"/>
              </a:rPr>
              <a:t>i</a:t>
            </a:r>
            <a:r>
              <a:rPr lang="en-US" sz="2800" dirty="0" err="1" smtClean="0">
                <a:latin typeface="Consolas"/>
                <a:cs typeface="Consolas"/>
              </a:rPr>
              <a:t>nt</a:t>
            </a:r>
            <a:r>
              <a:rPr lang="en-US" sz="2800" dirty="0" smtClean="0">
                <a:latin typeface="Consolas"/>
                <a:cs typeface="Consolas"/>
              </a:rPr>
              <a:t> x = 5, y = 10;</a:t>
            </a:r>
          </a:p>
          <a:p>
            <a:r>
              <a:rPr lang="en-US" dirty="0" smtClean="0">
                <a:latin typeface="Calibri"/>
                <a:cs typeface="Calibri"/>
              </a:rPr>
              <a:t>Best practice guidelines…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Declare only one variable per line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Include a comment describing its purpose</a:t>
            </a:r>
          </a:p>
          <a:p>
            <a:pPr lvl="1">
              <a:buNone/>
            </a:pPr>
            <a:r>
              <a:rPr lang="en-US" dirty="0" err="1" smtClean="0">
                <a:latin typeface="Consolas"/>
                <a:cs typeface="Consolas"/>
              </a:rPr>
              <a:t>int</a:t>
            </a:r>
            <a:r>
              <a:rPr lang="en-US" dirty="0" smtClean="0">
                <a:latin typeface="Consolas"/>
                <a:cs typeface="Consolas"/>
              </a:rPr>
              <a:t> mass;      // mass of the particle</a:t>
            </a: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7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Expressions built by combining</a:t>
            </a:r>
          </a:p>
          <a:p>
            <a:pPr lvl="1"/>
            <a:r>
              <a:rPr lang="en-US" dirty="0" smtClean="0"/>
              <a:t>variables (x, y) and literals (3, 27) with</a:t>
            </a:r>
          </a:p>
          <a:p>
            <a:pPr lvl="1"/>
            <a:r>
              <a:rPr lang="en-US" dirty="0" smtClean="0"/>
              <a:t>operators (+, -)</a:t>
            </a:r>
          </a:p>
          <a:p>
            <a:r>
              <a:rPr lang="en-US" dirty="0" smtClean="0"/>
              <a:t>Usual mathematical precedence</a:t>
            </a:r>
          </a:p>
          <a:p>
            <a:pPr lvl="1"/>
            <a:r>
              <a:rPr lang="en-US" dirty="0" smtClean="0"/>
              <a:t>Multiplication and division first</a:t>
            </a:r>
          </a:p>
          <a:p>
            <a:pPr lvl="1"/>
            <a:r>
              <a:rPr lang="en-US" dirty="0" smtClean="0"/>
              <a:t>Addition and subtraction second</a:t>
            </a:r>
          </a:p>
          <a:p>
            <a:pPr lvl="1"/>
            <a:r>
              <a:rPr lang="en-US" dirty="0" smtClean="0"/>
              <a:t>(see chart on next slide)</a:t>
            </a:r>
          </a:p>
          <a:p>
            <a:pPr marL="0" indent="0">
              <a:buNone/>
            </a:pPr>
            <a:r>
              <a:rPr lang="fr-FR" dirty="0" smtClean="0"/>
              <a:t>x </a:t>
            </a:r>
            <a:r>
              <a:rPr lang="fr-FR" dirty="0"/>
              <a:t>= b + c * d - a / b / d</a:t>
            </a:r>
            <a:r>
              <a:rPr lang="fr-FR" dirty="0" smtClean="0"/>
              <a:t>; … </a:t>
            </a:r>
            <a:r>
              <a:rPr lang="fr-FR" dirty="0" err="1" smtClean="0"/>
              <a:t>same</a:t>
            </a:r>
            <a:r>
              <a:rPr lang="fr-FR" dirty="0" smtClean="0"/>
              <a:t> as…</a:t>
            </a:r>
          </a:p>
          <a:p>
            <a:pPr marL="0" indent="0">
              <a:buNone/>
            </a:pPr>
            <a:r>
              <a:rPr lang="es-ES_tradnl" dirty="0" smtClean="0"/>
              <a:t>x </a:t>
            </a:r>
            <a:r>
              <a:rPr lang="es-ES_tradnl" dirty="0"/>
              <a:t>= ((b + (c * d)) - ((a / b) / d));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3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Precedence (Highest to Lowest)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596072"/>
              </p:ext>
            </p:extLst>
          </p:nvPr>
        </p:nvGraphicFramePr>
        <p:xfrm>
          <a:off x="2254431" y="1912139"/>
          <a:ext cx="473399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r>
                        <a:rPr lang="en-US" dirty="0" err="1" smtClean="0"/>
                        <a:t>expr</a:t>
                      </a:r>
                      <a:r>
                        <a:rPr lang="en-US" dirty="0" smtClean="0"/>
                        <a:t> -</a:t>
                      </a:r>
                      <a:r>
                        <a:rPr lang="en-US" dirty="0" err="1" smtClean="0"/>
                        <a:t>expr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Multiplicative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 /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&lt;&lt; &gt;&gt; &gt;&gt;&gt;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Bitwise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&amp;</a:t>
                      </a:r>
                      <a:r>
                        <a:rPr lang="en-US" baseline="0" dirty="0" smtClean="0"/>
                        <a:t> then ^ then |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Logical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&amp;&amp; then ||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0357" y="5957310"/>
            <a:ext cx="843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list: http://</a:t>
            </a:r>
            <a:r>
              <a:rPr lang="en-US" dirty="0" err="1"/>
              <a:t>docs.oracle.com</a:t>
            </a:r>
            <a:r>
              <a:rPr lang="en-US" dirty="0"/>
              <a:t>/</a:t>
            </a:r>
            <a:r>
              <a:rPr lang="en-US" dirty="0" err="1"/>
              <a:t>javase</a:t>
            </a:r>
            <a:r>
              <a:rPr lang="en-US" dirty="0"/>
              <a:t>/tutorial/java/</a:t>
            </a:r>
            <a:r>
              <a:rPr lang="en-US" dirty="0" err="1"/>
              <a:t>nutsandbolts</a:t>
            </a:r>
            <a:r>
              <a:rPr lang="en-US" dirty="0"/>
              <a:t>/</a:t>
            </a:r>
            <a:r>
              <a:rPr lang="en-US" dirty="0" err="1"/>
              <a:t>operators.html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8" y="1497379"/>
            <a:ext cx="7614138" cy="3250467"/>
          </a:xfrm>
        </p:spPr>
        <p:txBody>
          <a:bodyPr>
            <a:normAutofit/>
          </a:bodyPr>
          <a:lstStyle/>
          <a:p>
            <a:r>
              <a:rPr lang="en-US" dirty="0" smtClean="0"/>
              <a:t>Video 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Type Promotion and Characters</a:t>
            </a:r>
          </a:p>
        </p:txBody>
      </p:sp>
    </p:spTree>
    <p:extLst>
      <p:ext uri="{BB962C8B-B14F-4D97-AF65-F5344CB8AC3E}">
        <p14:creationId xmlns:p14="http://schemas.microsoft.com/office/powerpoint/2010/main" val="31907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are much smarter than a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 computer cannot do this….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3 + 5.0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Mixing value types in expressions is allowable</a:t>
            </a:r>
          </a:p>
          <a:p>
            <a:r>
              <a:rPr lang="en-US" dirty="0" smtClean="0"/>
              <a:t>Values are “promoted” when it makes sense (no data is lost)</a:t>
            </a:r>
          </a:p>
          <a:p>
            <a:pPr lvl="1"/>
            <a:r>
              <a:rPr lang="en-US" dirty="0" smtClean="0"/>
              <a:t>short to </a:t>
            </a:r>
            <a:r>
              <a:rPr lang="en-US" dirty="0" err="1" smtClean="0"/>
              <a:t>int</a:t>
            </a:r>
            <a:r>
              <a:rPr lang="en-US" dirty="0" smtClean="0"/>
              <a:t>, float to double</a:t>
            </a:r>
          </a:p>
          <a:p>
            <a:pPr lvl="1"/>
            <a:r>
              <a:rPr lang="en-US" dirty="0" smtClean="0"/>
              <a:t>integers to </a:t>
            </a:r>
            <a:r>
              <a:rPr lang="en-US" dirty="0" err="1" smtClean="0"/>
              <a:t>reals</a:t>
            </a:r>
            <a:r>
              <a:rPr lang="en-US" dirty="0" smtClean="0"/>
              <a:t> (e.g., </a:t>
            </a:r>
            <a:r>
              <a:rPr lang="en-US" dirty="0" err="1" smtClean="0"/>
              <a:t>int</a:t>
            </a:r>
            <a:r>
              <a:rPr lang="en-US" dirty="0" smtClean="0"/>
              <a:t> to double)</a:t>
            </a:r>
          </a:p>
          <a:p>
            <a:r>
              <a:rPr lang="en-US" dirty="0" smtClean="0"/>
              <a:t>Examples:</a:t>
            </a:r>
          </a:p>
          <a:p>
            <a:pPr marL="457200" lvl="1" indent="0">
              <a:buNone/>
            </a:pPr>
            <a:r>
              <a:rPr lang="en-US" dirty="0" smtClean="0"/>
              <a:t>3 + 5.0 evaluated as 3.0 + 5.0 -&gt; 8.0</a:t>
            </a:r>
          </a:p>
          <a:p>
            <a:pPr marL="457200" lvl="1" indent="0">
              <a:buNone/>
            </a:pPr>
            <a:r>
              <a:rPr lang="en-US" dirty="0" smtClean="0"/>
              <a:t>1 / 2.0 evaluated as 1.0 / 2.0 -&gt; 0.5</a:t>
            </a:r>
          </a:p>
          <a:p>
            <a:r>
              <a:rPr lang="en-US" dirty="0" smtClean="0"/>
              <a:t>Promotion is a form of casting…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3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0796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Cast</a:t>
            </a:r>
            <a:r>
              <a:rPr lang="en-US" dirty="0"/>
              <a:t>: convert from a value of one type to a value of another type</a:t>
            </a:r>
          </a:p>
          <a:p>
            <a:r>
              <a:rPr lang="en-US" dirty="0" err="1" smtClean="0"/>
              <a:t>Upcast</a:t>
            </a:r>
            <a:r>
              <a:rPr lang="en-US" dirty="0" smtClean="0"/>
              <a:t>: from “narrower” to “wider” (more bits)</a:t>
            </a:r>
          </a:p>
          <a:p>
            <a:pPr lvl="1"/>
            <a:r>
              <a:rPr lang="en-US" dirty="0" smtClean="0"/>
              <a:t>short -&gt;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loat -&gt; double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-&gt; double</a:t>
            </a:r>
          </a:p>
          <a:p>
            <a:r>
              <a:rPr lang="en-US" dirty="0" smtClean="0"/>
              <a:t>Downcast: from “wider” to “narrower” (fewer bits)</a:t>
            </a:r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-&gt; short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ouble -&gt; float</a:t>
            </a:r>
          </a:p>
          <a:p>
            <a:pPr lvl="1"/>
            <a:r>
              <a:rPr lang="en-US" dirty="0" smtClean="0"/>
              <a:t>double -&gt; </a:t>
            </a:r>
            <a:r>
              <a:rPr lang="en-US" dirty="0" err="1" smtClean="0"/>
              <a:t>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517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Numbers and Mathematical Operators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</a:p>
          <a:p>
            <a:r>
              <a:rPr lang="en-US" dirty="0" smtClean="0"/>
              <a:t>Primitive Types</a:t>
            </a:r>
          </a:p>
        </p:txBody>
      </p:sp>
    </p:spTree>
    <p:extLst>
      <p:ext uri="{BB962C8B-B14F-4D97-AF65-F5344CB8AC3E}">
        <p14:creationId xmlns:p14="http://schemas.microsoft.com/office/powerpoint/2010/main" val="38632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Upcasting</a:t>
            </a:r>
            <a:r>
              <a:rPr lang="en-US" dirty="0" smtClean="0"/>
              <a:t> is fine</a:t>
            </a:r>
          </a:p>
          <a:p>
            <a:pPr lvl="1"/>
            <a:r>
              <a:rPr lang="en-US" dirty="0" smtClean="0"/>
              <a:t>Nothing lost</a:t>
            </a:r>
          </a:p>
          <a:p>
            <a:pPr lvl="1"/>
            <a:r>
              <a:rPr lang="en-US" dirty="0" smtClean="0"/>
              <a:t>Java handles automatically (“promotes”)</a:t>
            </a:r>
          </a:p>
          <a:p>
            <a:pPr marL="857250" lvl="2" indent="0">
              <a:buNone/>
            </a:pPr>
            <a:r>
              <a:rPr lang="en-US" dirty="0" smtClean="0">
                <a:latin typeface="Consolas"/>
                <a:cs typeface="Consolas"/>
              </a:rPr>
              <a:t>double x = 1 / 2.0;  // x is assigned 0.5</a:t>
            </a:r>
          </a:p>
          <a:p>
            <a:r>
              <a:rPr lang="en-US" dirty="0" err="1" smtClean="0"/>
              <a:t>Downcasting</a:t>
            </a:r>
            <a:r>
              <a:rPr lang="en-US" dirty="0" smtClean="0"/>
              <a:t> is dangerous</a:t>
            </a:r>
          </a:p>
          <a:p>
            <a:pPr lvl="1"/>
            <a:r>
              <a:rPr lang="en-US" dirty="0" smtClean="0"/>
              <a:t>Precision is lost</a:t>
            </a:r>
          </a:p>
          <a:p>
            <a:pPr lvl="1"/>
            <a:r>
              <a:rPr lang="en-US" dirty="0" smtClean="0"/>
              <a:t>Java prevents by default</a:t>
            </a:r>
          </a:p>
          <a:p>
            <a:pPr lvl="1"/>
            <a:r>
              <a:rPr lang="en-US" dirty="0" smtClean="0"/>
              <a:t>Programmer must override with cast operator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9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71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Tells Java compiler…</a:t>
            </a:r>
          </a:p>
          <a:p>
            <a:pPr lvl="1"/>
            <a:r>
              <a:rPr lang="en-US" dirty="0"/>
              <a:t>“Trust </a:t>
            </a:r>
            <a:r>
              <a:rPr lang="en-US" dirty="0" smtClean="0"/>
              <a:t>me;  the </a:t>
            </a:r>
            <a:r>
              <a:rPr lang="en-US" dirty="0"/>
              <a:t>expression can be converted to the indicated </a:t>
            </a:r>
            <a:r>
              <a:rPr lang="en-US" dirty="0" smtClean="0"/>
              <a:t>type”</a:t>
            </a:r>
            <a:endParaRPr lang="en-US" dirty="0"/>
          </a:p>
          <a:p>
            <a:r>
              <a:rPr lang="en-US" dirty="0" smtClean="0"/>
              <a:t>Put type name in parentheses before expression</a:t>
            </a:r>
          </a:p>
          <a:p>
            <a:r>
              <a:rPr lang="en-US" dirty="0" smtClean="0"/>
              <a:t>Example:</a:t>
            </a:r>
          </a:p>
          <a:p>
            <a:pPr marL="857250" lvl="2" indent="0">
              <a:buNone/>
            </a:pPr>
            <a:r>
              <a:rPr lang="en-US" dirty="0" err="1" smtClean="0">
                <a:latin typeface="Consolas"/>
                <a:cs typeface="Consolas"/>
              </a:rPr>
              <a:t>int</a:t>
            </a:r>
            <a:r>
              <a:rPr lang="en-US" dirty="0" smtClean="0">
                <a:latin typeface="Consolas"/>
                <a:cs typeface="Consolas"/>
              </a:rPr>
              <a:t> x;</a:t>
            </a:r>
          </a:p>
          <a:p>
            <a:pPr marL="857250" lvl="2" indent="0">
              <a:buNone/>
            </a:pPr>
            <a:r>
              <a:rPr lang="en-US" dirty="0">
                <a:latin typeface="Consolas"/>
                <a:cs typeface="Consolas"/>
              </a:rPr>
              <a:t>d</a:t>
            </a:r>
            <a:r>
              <a:rPr lang="en-US" dirty="0" smtClean="0">
                <a:latin typeface="Consolas"/>
                <a:cs typeface="Consolas"/>
              </a:rPr>
              <a:t>ouble y = 12.0;</a:t>
            </a:r>
          </a:p>
          <a:p>
            <a:pPr marL="857250" lvl="2" indent="0">
              <a:buNone/>
            </a:pPr>
            <a:r>
              <a:rPr lang="en-US" dirty="0" smtClean="0">
                <a:latin typeface="Consolas"/>
                <a:cs typeface="Consolas"/>
              </a:rPr>
              <a:t>x = y; // “loss of precision” error</a:t>
            </a:r>
          </a:p>
          <a:p>
            <a:pPr marL="857250" lvl="2" indent="0">
              <a:buNone/>
            </a:pPr>
            <a:r>
              <a:rPr lang="en-US" dirty="0" smtClean="0">
                <a:latin typeface="Consolas"/>
                <a:cs typeface="Consolas"/>
              </a:rPr>
              <a:t>x = (</a:t>
            </a:r>
            <a:r>
              <a:rPr lang="en-US" dirty="0" err="1" smtClean="0">
                <a:latin typeface="Consolas"/>
                <a:cs typeface="Consolas"/>
              </a:rPr>
              <a:t>int</a:t>
            </a:r>
            <a:r>
              <a:rPr lang="en-US" dirty="0" smtClean="0">
                <a:latin typeface="Consolas"/>
                <a:cs typeface="Consolas"/>
              </a:rPr>
              <a:t>) y; // allowable</a:t>
            </a:r>
          </a:p>
          <a:p>
            <a:pPr marL="857250" lvl="2" indent="0">
              <a:buNone/>
            </a:pPr>
            <a:r>
              <a:rPr lang="en-US" dirty="0">
                <a:latin typeface="Consolas"/>
                <a:cs typeface="Consolas"/>
              </a:rPr>
              <a:t>x</a:t>
            </a:r>
            <a:r>
              <a:rPr lang="en-US" dirty="0" smtClean="0">
                <a:latin typeface="Consolas"/>
                <a:cs typeface="Consolas"/>
              </a:rPr>
              <a:t> = (</a:t>
            </a:r>
            <a:r>
              <a:rPr lang="en-US" dirty="0" err="1" smtClean="0">
                <a:latin typeface="Consolas"/>
                <a:cs typeface="Consolas"/>
              </a:rPr>
              <a:t>int</a:t>
            </a:r>
            <a:r>
              <a:rPr lang="en-US" dirty="0" smtClean="0">
                <a:latin typeface="Consolas"/>
                <a:cs typeface="Consolas"/>
              </a:rPr>
              <a:t>) (y / 3.0); // also allowable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1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Constructors and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Constructor</a:t>
            </a:r>
          </a:p>
          <a:p>
            <a:pPr lvl="1"/>
            <a:r>
              <a:rPr lang="en-US" dirty="0" smtClean="0"/>
              <a:t>A special method in a class that is used to “construct” an object when it is being created</a:t>
            </a:r>
          </a:p>
          <a:p>
            <a:pPr lvl="1"/>
            <a:r>
              <a:rPr lang="en-US" dirty="0" smtClean="0"/>
              <a:t>Called by the “new” operator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new Wheel(15)</a:t>
            </a:r>
            <a:r>
              <a:rPr lang="en-US" dirty="0" smtClean="0"/>
              <a:t> invokes the </a:t>
            </a:r>
            <a:r>
              <a:rPr lang="en-US" dirty="0" smtClean="0">
                <a:latin typeface="Consolas"/>
                <a:cs typeface="Consolas"/>
              </a:rPr>
              <a:t>Wheel(double radius) </a:t>
            </a:r>
            <a:r>
              <a:rPr lang="en-US" dirty="0" smtClean="0"/>
              <a:t>method</a:t>
            </a:r>
          </a:p>
          <a:p>
            <a:r>
              <a:rPr lang="en-US" dirty="0" smtClean="0"/>
              <a:t>Fields (instance or member variables)</a:t>
            </a:r>
          </a:p>
          <a:p>
            <a:pPr lvl="1"/>
            <a:r>
              <a:rPr lang="en-US" dirty="0" smtClean="0"/>
              <a:t>Variables located inside the class definition that become part of the object </a:t>
            </a:r>
          </a:p>
          <a:p>
            <a:pPr lvl="1"/>
            <a:r>
              <a:rPr lang="en-US" dirty="0" smtClean="0"/>
              <a:t>Often “initialized” by the constructor using “this”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this.radius</a:t>
            </a:r>
            <a:r>
              <a:rPr lang="en-US" dirty="0" smtClean="0">
                <a:latin typeface="Consolas"/>
                <a:cs typeface="Consolas"/>
              </a:rPr>
              <a:t> = radius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8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Type: char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Set of possible characters, symbols that make up a String</a:t>
            </a:r>
          </a:p>
          <a:p>
            <a:r>
              <a:rPr lang="en-US" dirty="0" smtClean="0"/>
              <a:t>Encoded as number: e.g., ‘A’ is 65, ‘B’ is 66, ‘C’ is 67, etc.</a:t>
            </a:r>
          </a:p>
          <a:p>
            <a:r>
              <a:rPr lang="en-US" dirty="0" smtClean="0"/>
              <a:t>Java uses 16 bits to store each character (65536)</a:t>
            </a:r>
          </a:p>
          <a:p>
            <a:r>
              <a:rPr lang="en-US" dirty="0" smtClean="0"/>
              <a:t>Historical growth…</a:t>
            </a:r>
          </a:p>
          <a:p>
            <a:pPr lvl="1"/>
            <a:r>
              <a:rPr lang="en-US" dirty="0" smtClean="0"/>
              <a:t>Initially ASCII standard of 128 characters</a:t>
            </a:r>
          </a:p>
          <a:p>
            <a:pPr lvl="1"/>
            <a:r>
              <a:rPr lang="en-US" dirty="0" smtClean="0"/>
              <a:t>Extended to Latin-1 character set of 256 characters</a:t>
            </a:r>
          </a:p>
          <a:p>
            <a:pPr lvl="1"/>
            <a:r>
              <a:rPr lang="en-US" dirty="0" smtClean="0"/>
              <a:t>Now at Unicode character set of 65536 characters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of char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5343" cy="47561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ASCII subset</a:t>
            </a:r>
          </a:p>
          <a:p>
            <a:pPr lvl="1"/>
            <a:r>
              <a:rPr lang="en-US" dirty="0" smtClean="0"/>
              <a:t>Character codes 0-127 (7 bits)</a:t>
            </a:r>
          </a:p>
          <a:p>
            <a:pPr lvl="1"/>
            <a:r>
              <a:rPr lang="en-US" dirty="0" smtClean="0"/>
              <a:t>Include English alphabet (upper and lower), numbers, punctuation, special characters</a:t>
            </a:r>
          </a:p>
          <a:p>
            <a:r>
              <a:rPr lang="en-US" dirty="0" smtClean="0"/>
              <a:t>Latin-1 extension</a:t>
            </a:r>
          </a:p>
          <a:p>
            <a:pPr lvl="1"/>
            <a:r>
              <a:rPr lang="en-US" dirty="0" smtClean="0"/>
              <a:t>Added character codes 128-255 (8 bits)</a:t>
            </a:r>
          </a:p>
          <a:p>
            <a:pPr lvl="1"/>
            <a:r>
              <a:rPr lang="en-US" dirty="0" smtClean="0"/>
              <a:t>Include non-English (Romanized) characters and punctuation (</a:t>
            </a:r>
            <a:r>
              <a:rPr lang="en-US" dirty="0" err="1" smtClean="0"/>
              <a:t>dipthongs</a:t>
            </a:r>
            <a:r>
              <a:rPr lang="en-US" dirty="0" smtClean="0"/>
              <a:t>, accents, circumflexes, etc.)</a:t>
            </a:r>
          </a:p>
          <a:p>
            <a:r>
              <a:rPr lang="en-US" dirty="0" smtClean="0"/>
              <a:t>Unicode 1 extension</a:t>
            </a:r>
          </a:p>
          <a:p>
            <a:pPr lvl="1"/>
            <a:r>
              <a:rPr lang="en-US" dirty="0" smtClean="0"/>
              <a:t>Added character codes 256-65535 (16 bits)</a:t>
            </a:r>
          </a:p>
          <a:p>
            <a:pPr lvl="1"/>
            <a:r>
              <a:rPr lang="en-US" dirty="0" smtClean="0"/>
              <a:t>Includes non-Romanized alphabetic characters from Cyrillic, Hebrew, Arabic, Chinese, Japanese,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8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 Literals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single character surrounded by single quotes, for example</a:t>
            </a:r>
          </a:p>
          <a:p>
            <a:pPr lvl="1"/>
            <a:r>
              <a:rPr lang="en-US" dirty="0" smtClean="0"/>
              <a:t>‘A’, ‘a’, ‘x’, ‘0’, ‘3’</a:t>
            </a:r>
          </a:p>
          <a:p>
            <a:pPr lvl="1"/>
            <a:r>
              <a:rPr lang="en-US" dirty="0" smtClean="0"/>
              <a:t>‘!’, ‘,’, ‘”’, ‘&amp;’</a:t>
            </a:r>
          </a:p>
          <a:p>
            <a:r>
              <a:rPr lang="en-US" dirty="0" smtClean="0"/>
              <a:t>A special “escape sequence” surrounded by single quotes, for example</a:t>
            </a:r>
          </a:p>
          <a:p>
            <a:pPr lvl="1"/>
            <a:r>
              <a:rPr lang="en-US" dirty="0" smtClean="0"/>
              <a:t>‘\t’ (tab)</a:t>
            </a:r>
          </a:p>
          <a:p>
            <a:pPr lvl="1"/>
            <a:r>
              <a:rPr lang="en-US" dirty="0" smtClean="0"/>
              <a:t>‘\n’ (newline)</a:t>
            </a:r>
          </a:p>
          <a:p>
            <a:pPr lvl="1"/>
            <a:r>
              <a:rPr lang="en-US" dirty="0" smtClean="0"/>
              <a:t>‘\’’ (single quote)</a:t>
            </a:r>
          </a:p>
          <a:p>
            <a:pPr lvl="1"/>
            <a:r>
              <a:rPr lang="en-US" dirty="0" smtClean="0"/>
              <a:t>‘\\’ (backslash)</a:t>
            </a:r>
          </a:p>
          <a:p>
            <a:pPr lvl="1"/>
            <a:r>
              <a:rPr lang="en-US" dirty="0" smtClean="0"/>
              <a:t>‘\</a:t>
            </a:r>
            <a:r>
              <a:rPr lang="en-US" dirty="0" err="1" smtClean="0"/>
              <a:t>uxxxx</a:t>
            </a:r>
            <a:r>
              <a:rPr lang="en-US" dirty="0" smtClean="0"/>
              <a:t>’ (char hexadecimal </a:t>
            </a:r>
            <a:r>
              <a:rPr lang="en-US" dirty="0" err="1" smtClean="0"/>
              <a:t>xxxx</a:t>
            </a:r>
            <a:r>
              <a:rPr lang="en-US" dirty="0" smtClean="0"/>
              <a:t> in Unicode set)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of char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Treated as (</a:t>
            </a:r>
            <a:r>
              <a:rPr lang="en-US" dirty="0" err="1" smtClean="0"/>
              <a:t>upcast</a:t>
            </a:r>
            <a:r>
              <a:rPr lang="en-US" dirty="0" smtClean="0"/>
              <a:t> to) String for printing and concatenation</a:t>
            </a:r>
          </a:p>
          <a:p>
            <a:pPr lvl="1"/>
            <a:r>
              <a:rPr lang="en-US" dirty="0" err="1" smtClean="0"/>
              <a:t>System.out.println</a:t>
            </a:r>
            <a:r>
              <a:rPr lang="en-US" dirty="0" smtClean="0"/>
              <a:t>(‘A’) -&gt; prints A</a:t>
            </a:r>
          </a:p>
          <a:p>
            <a:pPr lvl="1"/>
            <a:r>
              <a:rPr lang="en-US" dirty="0" smtClean="0"/>
              <a:t>“Hello” + ‘!’ -&gt; “Hello!”</a:t>
            </a:r>
          </a:p>
          <a:p>
            <a:r>
              <a:rPr lang="en-US" dirty="0" smtClean="0"/>
              <a:t>Treated as integer for arithmetic operations</a:t>
            </a:r>
          </a:p>
          <a:p>
            <a:pPr lvl="1"/>
            <a:r>
              <a:rPr lang="en-US" dirty="0" smtClean="0"/>
              <a:t>‘a’ + 0 -&gt; 97</a:t>
            </a:r>
          </a:p>
          <a:p>
            <a:pPr lvl="1"/>
            <a:r>
              <a:rPr lang="en-US" dirty="0" smtClean="0"/>
              <a:t>‘z’ – ‘a’ -&gt; 25</a:t>
            </a:r>
          </a:p>
          <a:p>
            <a:r>
              <a:rPr lang="en-US" dirty="0" smtClean="0"/>
              <a:t>Many more operations implemented by methods in class Character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Character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Character.isDigit</a:t>
            </a:r>
            <a:r>
              <a:rPr lang="en-US" dirty="0" smtClean="0"/>
              <a:t>(char value)</a:t>
            </a:r>
          </a:p>
          <a:p>
            <a:r>
              <a:rPr lang="en-US" dirty="0" err="1"/>
              <a:t>Character.</a:t>
            </a:r>
            <a:r>
              <a:rPr lang="en-US" dirty="0" err="1" smtClean="0"/>
              <a:t>isLetter</a:t>
            </a:r>
            <a:r>
              <a:rPr lang="en-US" dirty="0" smtClean="0"/>
              <a:t>(char value)</a:t>
            </a:r>
          </a:p>
          <a:p>
            <a:r>
              <a:rPr lang="en-US" dirty="0" err="1"/>
              <a:t>Character.</a:t>
            </a:r>
            <a:r>
              <a:rPr lang="en-US" dirty="0" err="1" smtClean="0"/>
              <a:t>isLetterOrDigit</a:t>
            </a:r>
            <a:r>
              <a:rPr lang="en-US" dirty="0" smtClean="0"/>
              <a:t>(char value)</a:t>
            </a:r>
          </a:p>
          <a:p>
            <a:r>
              <a:rPr lang="en-US" dirty="0" err="1"/>
              <a:t>Character.</a:t>
            </a:r>
            <a:r>
              <a:rPr lang="en-US" dirty="0" err="1" smtClean="0"/>
              <a:t>isLowerCase</a:t>
            </a:r>
            <a:r>
              <a:rPr lang="en-US" dirty="0" smtClean="0"/>
              <a:t>(char value)</a:t>
            </a:r>
          </a:p>
          <a:p>
            <a:r>
              <a:rPr lang="en-US" dirty="0" err="1"/>
              <a:t>Character.</a:t>
            </a:r>
            <a:r>
              <a:rPr lang="en-US" dirty="0" err="1" smtClean="0"/>
              <a:t>isUpperCase</a:t>
            </a:r>
            <a:r>
              <a:rPr lang="en-US" dirty="0" smtClean="0"/>
              <a:t>(char value)</a:t>
            </a:r>
          </a:p>
          <a:p>
            <a:r>
              <a:rPr lang="en-US" dirty="0" err="1"/>
              <a:t>Character.</a:t>
            </a:r>
            <a:r>
              <a:rPr lang="en-US" dirty="0" err="1" smtClean="0"/>
              <a:t>isWhiteSpace</a:t>
            </a:r>
            <a:r>
              <a:rPr lang="en-US" dirty="0" smtClean="0"/>
              <a:t>(char value)</a:t>
            </a:r>
          </a:p>
          <a:p>
            <a:r>
              <a:rPr lang="en-US" dirty="0" err="1"/>
              <a:t>Character.</a:t>
            </a:r>
            <a:r>
              <a:rPr lang="en-US" dirty="0" err="1" smtClean="0"/>
              <a:t>toLowerCase</a:t>
            </a:r>
            <a:r>
              <a:rPr lang="en-US" dirty="0" smtClean="0"/>
              <a:t>(char value)</a:t>
            </a:r>
          </a:p>
          <a:p>
            <a:r>
              <a:rPr lang="en-US" dirty="0" err="1"/>
              <a:t>Character.</a:t>
            </a:r>
            <a:r>
              <a:rPr lang="en-US" dirty="0" err="1" smtClean="0"/>
              <a:t>toUpperCase</a:t>
            </a:r>
            <a:r>
              <a:rPr lang="en-US" dirty="0" smtClean="0"/>
              <a:t>(char value)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Character Methods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14" y="1417638"/>
            <a:ext cx="5719572" cy="45957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Type: </a:t>
            </a:r>
            <a:r>
              <a:rPr lang="en-US" dirty="0" err="1" smtClean="0"/>
              <a:t>boolean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Set of two elements { true, false }</a:t>
            </a:r>
          </a:p>
          <a:p>
            <a:r>
              <a:rPr lang="en-US" dirty="0" smtClean="0"/>
              <a:t>Set of operations</a:t>
            </a:r>
          </a:p>
          <a:p>
            <a:pPr lvl="1"/>
            <a:r>
              <a:rPr lang="en-US" dirty="0" smtClean="0"/>
              <a:t>Logical: &amp;&amp; (and), || (or), ^ (</a:t>
            </a:r>
            <a:r>
              <a:rPr lang="en-US" dirty="0" err="1" smtClean="0"/>
              <a:t>xor</a:t>
            </a:r>
            <a:r>
              <a:rPr lang="en-US" dirty="0" smtClean="0"/>
              <a:t>), and ! (not)</a:t>
            </a:r>
          </a:p>
          <a:p>
            <a:pPr lvl="1"/>
            <a:r>
              <a:rPr lang="en-US" dirty="0" smtClean="0"/>
              <a:t>Testing in various Java statements (e.g., if)</a:t>
            </a:r>
          </a:p>
          <a:p>
            <a:r>
              <a:rPr lang="en-US" dirty="0" smtClean="0"/>
              <a:t>Created by comparison operators</a:t>
            </a:r>
          </a:p>
          <a:p>
            <a:pPr lvl="1"/>
            <a:r>
              <a:rPr lang="en-US" dirty="0"/>
              <a:t>x</a:t>
            </a:r>
            <a:r>
              <a:rPr lang="en-US" dirty="0" smtClean="0"/>
              <a:t> &lt; y, x &lt;= y, x == y, x != y, x &gt; y, x &gt;= y</a:t>
            </a:r>
          </a:p>
          <a:p>
            <a:pPr lvl="1"/>
            <a:r>
              <a:rPr lang="en-US" dirty="0" smtClean="0"/>
              <a:t>And result of logical operators (above)</a:t>
            </a:r>
          </a:p>
          <a:p>
            <a:pPr lvl="1"/>
            <a:r>
              <a:rPr lang="en-US" dirty="0" smtClean="0"/>
              <a:t>Note: == and != also work with reference types, but only compare references (addresses) not the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7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Values, Variables, and Literals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Programs (and CPUs) work with </a:t>
            </a:r>
            <a:r>
              <a:rPr lang="en-US" i="1" dirty="0" smtClean="0"/>
              <a:t>values</a:t>
            </a:r>
            <a:endParaRPr lang="en-US" dirty="0" smtClean="0"/>
          </a:p>
          <a:p>
            <a:r>
              <a:rPr lang="en-US" dirty="0" smtClean="0"/>
              <a:t>Values are represented in programs by </a:t>
            </a:r>
            <a:r>
              <a:rPr lang="en-US" i="1" dirty="0" smtClean="0"/>
              <a:t>literals</a:t>
            </a:r>
            <a:r>
              <a:rPr lang="en-US" dirty="0" smtClean="0"/>
              <a:t> and stored in </a:t>
            </a:r>
            <a:r>
              <a:rPr lang="en-US" i="1" dirty="0" smtClean="0"/>
              <a:t>variables</a:t>
            </a:r>
          </a:p>
          <a:p>
            <a:r>
              <a:rPr lang="en-US" dirty="0" smtClean="0"/>
              <a:t>Literals</a:t>
            </a:r>
          </a:p>
          <a:p>
            <a:pPr lvl="1"/>
            <a:r>
              <a:rPr lang="en-US" dirty="0" smtClean="0"/>
              <a:t>3, -23, 4.5, 0.23, 3E8, 6.02e+23</a:t>
            </a:r>
          </a:p>
          <a:p>
            <a:pPr lvl="1"/>
            <a:r>
              <a:rPr lang="en-US" dirty="0"/>
              <a:t>"</a:t>
            </a:r>
            <a:r>
              <a:rPr lang="en-US" dirty="0" smtClean="0"/>
              <a:t>Hello there</a:t>
            </a:r>
            <a:r>
              <a:rPr lang="en-US" dirty="0"/>
              <a:t>"</a:t>
            </a:r>
            <a:r>
              <a:rPr lang="en-US" dirty="0" smtClean="0"/>
              <a:t>, </a:t>
            </a:r>
            <a:r>
              <a:rPr lang="fr-FR" dirty="0"/>
              <a:t>'</a:t>
            </a:r>
            <a:r>
              <a:rPr lang="en-US" dirty="0" smtClean="0"/>
              <a:t>A</a:t>
            </a:r>
            <a:r>
              <a:rPr lang="fr-FR" dirty="0"/>
              <a:t>'</a:t>
            </a:r>
            <a:r>
              <a:rPr lang="en-US" dirty="0" smtClean="0"/>
              <a:t>, true, false </a:t>
            </a:r>
          </a:p>
          <a:p>
            <a:r>
              <a:rPr lang="en-US" dirty="0" smtClean="0"/>
              <a:t>Variables</a:t>
            </a:r>
          </a:p>
          <a:p>
            <a:pPr lvl="1"/>
            <a:r>
              <a:rPr lang="en-US" dirty="0" smtClean="0"/>
              <a:t>x, y, a, b, </a:t>
            </a:r>
            <a:r>
              <a:rPr lang="en-US" dirty="0" err="1" smtClean="0"/>
              <a:t>helloMessage</a:t>
            </a:r>
            <a:r>
              <a:rPr lang="en-US" dirty="0" smtClean="0"/>
              <a:t>, wheel, robot, r1, w27</a:t>
            </a:r>
          </a:p>
          <a:p>
            <a:pPr lvl="1"/>
            <a:r>
              <a:rPr lang="en-US" dirty="0" smtClean="0"/>
              <a:t>Use letters, digits, </a:t>
            </a:r>
            <a:r>
              <a:rPr lang="en-US" dirty="0"/>
              <a:t>and "</a:t>
            </a:r>
            <a:r>
              <a:rPr lang="en-US" dirty="0" smtClean="0"/>
              <a:t>_</a:t>
            </a:r>
            <a:r>
              <a:rPr lang="en-US" dirty="0"/>
              <a:t>" </a:t>
            </a:r>
            <a:r>
              <a:rPr lang="en-US" dirty="0" smtClean="0"/>
              <a:t>(start with letter)</a:t>
            </a:r>
          </a:p>
          <a:p>
            <a:pPr lvl="1"/>
            <a:r>
              <a:rPr lang="en-US" dirty="0" smtClean="0"/>
              <a:t>Identify a location in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8" y="1497379"/>
            <a:ext cx="7614138" cy="3250467"/>
          </a:xfrm>
        </p:spPr>
        <p:txBody>
          <a:bodyPr>
            <a:normAutofit/>
          </a:bodyPr>
          <a:lstStyle/>
          <a:p>
            <a:r>
              <a:rPr lang="en-US" dirty="0" smtClean="0"/>
              <a:t>Video 2</a:t>
            </a:r>
            <a:br>
              <a:rPr lang="en-US" dirty="0" smtClean="0"/>
            </a:br>
            <a:r>
              <a:rPr lang="en-US" dirty="0" smtClean="0"/>
              <a:t>Reference </a:t>
            </a:r>
            <a:r>
              <a:rPr lang="en-US" dirty="0"/>
              <a:t>Types and Strings</a:t>
            </a:r>
          </a:p>
        </p:txBody>
      </p:sp>
    </p:spTree>
    <p:extLst>
      <p:ext uri="{BB962C8B-B14F-4D97-AF65-F5344CB8AC3E}">
        <p14:creationId xmlns:p14="http://schemas.microsoft.com/office/powerpoint/2010/main" val="34293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Unlike primitive types:</a:t>
            </a:r>
          </a:p>
          <a:p>
            <a:pPr lvl="1"/>
            <a:r>
              <a:rPr lang="en-US" dirty="0" smtClean="0"/>
              <a:t>Are extensible: can be created by the programmer</a:t>
            </a:r>
          </a:p>
          <a:p>
            <a:pPr lvl="1"/>
            <a:r>
              <a:rPr lang="en-US" dirty="0" smtClean="0"/>
              <a:t>Variable declaration creates space for reference to object, not the object itself</a:t>
            </a:r>
          </a:p>
          <a:p>
            <a:r>
              <a:rPr lang="en-US" dirty="0" smtClean="0"/>
              <a:t>Defined with a class declaration</a:t>
            </a:r>
          </a:p>
          <a:p>
            <a:r>
              <a:rPr lang="en-US" dirty="0" smtClean="0"/>
              <a:t>Set of values: created with the </a:t>
            </a:r>
            <a:r>
              <a:rPr lang="en-US" b="1" i="1" dirty="0" smtClean="0"/>
              <a:t>new</a:t>
            </a:r>
            <a:r>
              <a:rPr lang="en-US" dirty="0" smtClean="0"/>
              <a:t> operator</a:t>
            </a:r>
          </a:p>
          <a:p>
            <a:r>
              <a:rPr lang="en-US" dirty="0" smtClean="0"/>
              <a:t>Set of operations: defined and implemented by the methods in the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1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Declarations and Reference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874"/>
            <a:ext cx="8229600" cy="4979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The declaration of a variable of a reference type allocates space only for the reference, not for the object to which it refers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If the variable is a field of an object, and you say...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Wheel w;</a:t>
            </a:r>
          </a:p>
          <a:p>
            <a:pPr marL="0" indent="0">
              <a:buNone/>
            </a:pPr>
            <a:r>
              <a:rPr lang="en-US" sz="1800" dirty="0"/>
              <a:t>... </a:t>
            </a:r>
            <a:r>
              <a:rPr lang="en-US" sz="1800" dirty="0">
                <a:latin typeface="Consolas" panose="020B0609020204030204" pitchFamily="49" charset="0"/>
              </a:rPr>
              <a:t>w </a:t>
            </a:r>
            <a:r>
              <a:rPr lang="en-US" sz="1800" dirty="0"/>
              <a:t>will contain the "null pointer" (pointer to nothing).  Then, if later you say...</a:t>
            </a:r>
          </a:p>
          <a:p>
            <a:pPr marL="0" indent="0">
              <a:buNone/>
            </a:pPr>
            <a:r>
              <a:rPr lang="en-US" sz="1800" dirty="0" err="1">
                <a:latin typeface="Consolas" panose="020B0609020204030204" pitchFamily="49" charset="0"/>
              </a:rPr>
              <a:t>w.getRadius</a:t>
            </a:r>
            <a:r>
              <a:rPr lang="en-US" sz="18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00" dirty="0"/>
              <a:t>... this will result in a “null pointer exception”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If the variable is a local variable in a method, and you say...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Wheel w;</a:t>
            </a:r>
          </a:p>
          <a:p>
            <a:pPr marL="0" indent="0">
              <a:buNone/>
            </a:pPr>
            <a:r>
              <a:rPr lang="en-US" sz="1800" dirty="0"/>
              <a:t>... the Java compiler will refuse to compile it and make you have an actual reference...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Wheel w = new Wheel (17.5);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Wheel w = null;</a:t>
            </a:r>
          </a:p>
          <a:p>
            <a:pPr marL="0" indent="0">
              <a:buNone/>
            </a:pPr>
            <a:r>
              <a:rPr lang="en-US" sz="1800" dirty="0"/>
              <a:t>... will also compile, but can easily lead to a “null pointer exception”</a:t>
            </a:r>
            <a:endParaRPr lang="en-US" sz="1800" dirty="0" smtClean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Reference Type: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 class String is built in</a:t>
            </a:r>
          </a:p>
          <a:p>
            <a:pPr lvl="1"/>
            <a:r>
              <a:rPr lang="en-US" dirty="0" smtClean="0"/>
              <a:t>No need to import</a:t>
            </a:r>
          </a:p>
          <a:p>
            <a:pPr lvl="1"/>
            <a:r>
              <a:rPr lang="en-US" dirty="0" smtClean="0"/>
              <a:t>Language supports String literals (“hello”)</a:t>
            </a:r>
          </a:p>
          <a:p>
            <a:r>
              <a:rPr lang="en-US" dirty="0" smtClean="0"/>
              <a:t>Because String is a class…</a:t>
            </a:r>
          </a:p>
          <a:p>
            <a:pPr lvl="1"/>
            <a:r>
              <a:rPr lang="en-US" dirty="0" smtClean="0"/>
              <a:t>Instances (e.g., literals) are objects</a:t>
            </a:r>
          </a:p>
          <a:p>
            <a:pPr lvl="1"/>
            <a:r>
              <a:rPr lang="en-US" dirty="0" smtClean="0"/>
              <a:t>Can create with new operator</a:t>
            </a:r>
          </a:p>
          <a:p>
            <a:pPr lvl="1">
              <a:buNone/>
            </a:pPr>
            <a:r>
              <a:rPr lang="en-US" sz="2000" smtClean="0">
                <a:latin typeface="Consolas"/>
                <a:cs typeface="Consolas"/>
              </a:rPr>
              <a:t>String </a:t>
            </a:r>
            <a:r>
              <a:rPr lang="en-US" sz="2000" dirty="0" smtClean="0">
                <a:latin typeface="Consolas"/>
                <a:cs typeface="Consolas"/>
              </a:rPr>
              <a:t>greeting = new String (“Hello”);</a:t>
            </a:r>
            <a:endParaRPr lang="en-US" sz="2000" dirty="0" smtClean="0"/>
          </a:p>
          <a:p>
            <a:pPr lvl="1"/>
            <a:r>
              <a:rPr lang="en-US" dirty="0" smtClean="0"/>
              <a:t>String variables hold references to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4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Variable Type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Wheel w = new Wheel (15.75);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String school = new String ("Purdue");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repeat the class name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Wheel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Java allows a shortened form using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w = new Wheel (15.75);</a:t>
            </a: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school = new String ("Purdue");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are equivalent to the declarations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on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Concatenation (+) built-in to Java</a:t>
            </a:r>
          </a:p>
          <a:p>
            <a:r>
              <a:rPr lang="en-US" dirty="0" smtClean="0"/>
              <a:t>Lots of operations defined as methods in the String class</a:t>
            </a:r>
          </a:p>
          <a:p>
            <a:r>
              <a:rPr lang="en-US" dirty="0" smtClean="0"/>
              <a:t>Strings are immutable: no operation on a String object changes the value of that object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== does not work in the way you might expect</a:t>
            </a:r>
          </a:p>
          <a:p>
            <a:r>
              <a:rPr lang="en-US" dirty="0" smtClean="0"/>
              <a:t>Strings are objects</a:t>
            </a:r>
          </a:p>
          <a:p>
            <a:r>
              <a:rPr lang="en-US" dirty="0" smtClean="0"/>
              <a:t>s1 == s2</a:t>
            </a:r>
          </a:p>
          <a:p>
            <a:r>
              <a:rPr lang="en-US" dirty="0" smtClean="0"/>
              <a:t>== between objects only compares the references (addresses) of the objects</a:t>
            </a:r>
          </a:p>
          <a:p>
            <a:r>
              <a:rPr lang="en-US" dirty="0" smtClean="0"/>
              <a:t>Two different String objects with the exact same characters will compare == false (since their objects are stored in different locations)</a:t>
            </a:r>
          </a:p>
          <a:p>
            <a:r>
              <a:rPr lang="en-US" dirty="0" smtClean="0"/>
              <a:t>Use String equals method: s1.equals(s2)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Template (“format”) string includes regular characters and “escape” sequences:</a:t>
            </a:r>
          </a:p>
          <a:p>
            <a:pPr lvl="1"/>
            <a:r>
              <a:rPr lang="en-US" dirty="0" smtClean="0"/>
              <a:t>%s: string</a:t>
            </a:r>
          </a:p>
          <a:p>
            <a:pPr lvl="1"/>
            <a:r>
              <a:rPr lang="en-US" dirty="0" smtClean="0"/>
              <a:t>%d: integer (byte, short, </a:t>
            </a:r>
            <a:r>
              <a:rPr lang="en-US" dirty="0" err="1" smtClean="0"/>
              <a:t>int</a:t>
            </a:r>
            <a:r>
              <a:rPr lang="en-US" dirty="0" smtClean="0"/>
              <a:t>, long)</a:t>
            </a:r>
          </a:p>
          <a:p>
            <a:pPr lvl="1"/>
            <a:r>
              <a:rPr lang="en-US" dirty="0" smtClean="0"/>
              <a:t>%f: float, including double</a:t>
            </a:r>
          </a:p>
          <a:p>
            <a:pPr lvl="1"/>
            <a:endParaRPr lang="en-US" dirty="0" smtClean="0"/>
          </a:p>
          <a:p>
            <a:pPr marL="57150" indent="0">
              <a:buNone/>
            </a:pPr>
            <a:r>
              <a:rPr lang="en-US" sz="2900" dirty="0" err="1">
                <a:latin typeface="Consolas" panose="020B0609020204030204" pitchFamily="49" charset="0"/>
              </a:rPr>
              <a:t>System.out.printf</a:t>
            </a:r>
            <a:r>
              <a:rPr lang="en-US" sz="2900" dirty="0" smtClean="0">
                <a:latin typeface="Consolas" panose="020B0609020204030204" pitchFamily="49" charset="0"/>
              </a:rPr>
              <a:t>(“%</a:t>
            </a:r>
            <a:r>
              <a:rPr lang="en-US" sz="2900" dirty="0">
                <a:latin typeface="Consolas" panose="020B0609020204030204" pitchFamily="49" charset="0"/>
              </a:rPr>
              <a:t>s! %d or %f”, “Hi”, 42, 3.14159); </a:t>
            </a:r>
            <a:endParaRPr lang="en-US" sz="2900" dirty="0" smtClean="0">
              <a:latin typeface="Consolas" panose="020B0609020204030204" pitchFamily="49" charset="0"/>
            </a:endParaRPr>
          </a:p>
          <a:p>
            <a:pPr marL="57150" indent="0">
              <a:buNone/>
            </a:pPr>
            <a:r>
              <a:rPr lang="en-US" sz="2900" dirty="0" smtClean="0">
                <a:latin typeface="Consolas" panose="020B0609020204030204" pitchFamily="49" charset="0"/>
              </a:rPr>
              <a:t>prints Hi</a:t>
            </a:r>
            <a:r>
              <a:rPr lang="en-US" sz="2900" dirty="0">
                <a:latin typeface="Consolas" panose="020B0609020204030204" pitchFamily="49" charset="0"/>
              </a:rPr>
              <a:t>! 42 or </a:t>
            </a:r>
            <a:r>
              <a:rPr lang="en-US" sz="2900" dirty="0" smtClean="0">
                <a:latin typeface="Consolas" panose="020B0609020204030204" pitchFamily="49" charset="0"/>
              </a:rPr>
              <a:t>3.14159</a:t>
            </a:r>
            <a:endParaRPr lang="en-US" sz="2900" dirty="0">
              <a:latin typeface="Consolas" panose="020B0609020204030204" pitchFamily="49" charset="0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Width specification allowed</a:t>
            </a:r>
          </a:p>
          <a:p>
            <a:pPr lvl="1"/>
            <a:r>
              <a:rPr lang="en-US" dirty="0" smtClean="0"/>
              <a:t>%10s: pad string on left to make it 10 characters</a:t>
            </a:r>
          </a:p>
          <a:p>
            <a:pPr lvl="1"/>
            <a:r>
              <a:rPr lang="en-US" dirty="0" smtClean="0"/>
              <a:t>%-10s: pad string on right to make it 10 characters</a:t>
            </a:r>
          </a:p>
          <a:p>
            <a:pPr lvl="1"/>
            <a:r>
              <a:rPr lang="en-US" dirty="0" smtClean="0"/>
              <a:t>%12d: pad integer on left to make it 12 characters</a:t>
            </a:r>
          </a:p>
          <a:p>
            <a:pPr lvl="1"/>
            <a:r>
              <a:rPr lang="en-US" dirty="0" smtClean="0"/>
              <a:t>%10.3f: format number with 3 decimals; total width 10</a:t>
            </a:r>
          </a:p>
          <a:p>
            <a:pPr lvl="1"/>
            <a:r>
              <a:rPr lang="en-US" dirty="0" smtClean="0"/>
              <a:t>%.2f: format with 2 decimals; whatever width needed</a:t>
            </a:r>
          </a:p>
          <a:p>
            <a:r>
              <a:rPr lang="en-US" dirty="0"/>
              <a:t>Full </a:t>
            </a:r>
            <a:r>
              <a:rPr lang="en-US" dirty="0" smtClean="0"/>
              <a:t>details in </a:t>
            </a:r>
            <a:r>
              <a:rPr lang="en-US" dirty="0" err="1" smtClean="0"/>
              <a:t>Javadocs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Formatter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8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Keyword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84844" cy="4525963"/>
          </a:xfrm>
        </p:spPr>
        <p:txBody>
          <a:bodyPr/>
          <a:lstStyle/>
          <a:p>
            <a:r>
              <a:rPr lang="en-US" sz="2800" dirty="0" smtClean="0">
                <a:latin typeface="Consolas"/>
                <a:cs typeface="Consolas"/>
              </a:rPr>
              <a:t>final</a:t>
            </a:r>
            <a:r>
              <a:rPr lang="en-US" sz="2800" dirty="0" smtClean="0"/>
              <a:t> </a:t>
            </a:r>
            <a:r>
              <a:rPr lang="en-US" dirty="0" smtClean="0"/>
              <a:t>is a modifier used in variable declarations</a:t>
            </a:r>
          </a:p>
          <a:p>
            <a:r>
              <a:rPr lang="en-US" dirty="0" smtClean="0"/>
              <a:t>Prevents the variable from being changed</a:t>
            </a:r>
          </a:p>
          <a:p>
            <a:r>
              <a:rPr lang="en-US" dirty="0" smtClean="0"/>
              <a:t>Example 1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final 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SIZE = 100;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SIZE = 50;  // not allowed by Java</a:t>
            </a:r>
          </a:p>
          <a:p>
            <a:r>
              <a:rPr lang="en-US" dirty="0"/>
              <a:t>Example </a:t>
            </a:r>
            <a:r>
              <a:rPr lang="en-US" dirty="0" smtClean="0"/>
              <a:t>2</a:t>
            </a:r>
            <a:endParaRPr lang="en-US" dirty="0"/>
          </a:p>
          <a:p>
            <a:pPr marL="457200" lvl="1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Math.PI</a:t>
            </a:r>
            <a:r>
              <a:rPr lang="en-US" sz="2400" dirty="0" smtClean="0">
                <a:latin typeface="Consolas"/>
                <a:cs typeface="Consolas"/>
              </a:rPr>
              <a:t> = 3.1; // also not allowed</a:t>
            </a: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1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Wrapper Classes and Useful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Byte</a:t>
            </a:r>
          </a:p>
          <a:p>
            <a:r>
              <a:rPr lang="en-US" dirty="0" smtClean="0"/>
              <a:t>Short</a:t>
            </a:r>
          </a:p>
          <a:p>
            <a:r>
              <a:rPr lang="en-US" dirty="0" smtClean="0"/>
              <a:t>Integer</a:t>
            </a:r>
          </a:p>
          <a:p>
            <a:r>
              <a:rPr lang="en-US" dirty="0" smtClean="0"/>
              <a:t>Long</a:t>
            </a:r>
          </a:p>
          <a:p>
            <a:r>
              <a:rPr lang="en-US" dirty="0" smtClean="0"/>
              <a:t>Float</a:t>
            </a:r>
          </a:p>
          <a:p>
            <a:r>
              <a:rPr lang="en-US" dirty="0" smtClean="0"/>
              <a:t>Double</a:t>
            </a:r>
          </a:p>
          <a:p>
            <a:r>
              <a:rPr lang="en-US" dirty="0" smtClean="0"/>
              <a:t>Character</a:t>
            </a:r>
          </a:p>
          <a:p>
            <a:r>
              <a:rPr lang="en-US" dirty="0" smtClean="0"/>
              <a:t>Boolean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11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Variables and literals have </a:t>
            </a:r>
            <a:r>
              <a:rPr lang="en-US" i="1" dirty="0" smtClean="0"/>
              <a:t>types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nt</a:t>
            </a:r>
            <a:endParaRPr lang="en-US" dirty="0" smtClean="0"/>
          </a:p>
          <a:p>
            <a:pPr lvl="1"/>
            <a:r>
              <a:rPr lang="en-US" dirty="0" smtClean="0"/>
              <a:t>double</a:t>
            </a:r>
          </a:p>
          <a:p>
            <a:pPr lvl="1"/>
            <a:r>
              <a:rPr lang="en-US" dirty="0" smtClean="0"/>
              <a:t>String</a:t>
            </a:r>
          </a:p>
          <a:p>
            <a:r>
              <a:rPr lang="en-US" dirty="0" smtClean="0"/>
              <a:t>Type is a formal definition</a:t>
            </a:r>
          </a:p>
          <a:p>
            <a:pPr lvl="1"/>
            <a:r>
              <a:rPr lang="en-US" dirty="0" smtClean="0"/>
              <a:t>Set of values</a:t>
            </a:r>
          </a:p>
          <a:p>
            <a:pPr lvl="1"/>
            <a:r>
              <a:rPr lang="en-US" dirty="0" smtClean="0"/>
              <a:t>Set of operations on those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0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to Numeric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Convert (parse) a String to a numeric value</a:t>
            </a:r>
          </a:p>
          <a:p>
            <a:r>
              <a:rPr lang="en-US" dirty="0" smtClean="0"/>
              <a:t>Available for all numeric wrapper classes, but two most useful ones are…</a:t>
            </a:r>
          </a:p>
          <a:p>
            <a:pPr lvl="1"/>
            <a:r>
              <a:rPr lang="en-US" dirty="0" err="1"/>
              <a:t>Integer.parseInt</a:t>
            </a:r>
            <a:r>
              <a:rPr lang="en-US" dirty="0"/>
              <a:t>("4000"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Double.parseDouble</a:t>
            </a:r>
            <a:r>
              <a:rPr lang="en-US" smtClean="0"/>
              <a:t>(" 66.23457")</a:t>
            </a:r>
            <a:endParaRPr lang="en-US" dirty="0"/>
          </a:p>
          <a:p>
            <a:r>
              <a:rPr lang="en-US" dirty="0" smtClean="0"/>
              <a:t>Watch for </a:t>
            </a:r>
            <a:r>
              <a:rPr lang="en-US" dirty="0" err="1" smtClean="0"/>
              <a:t>NumberFormatException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and Maximum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Integer.MAX_VALUE</a:t>
            </a:r>
            <a:endParaRPr lang="en-US" dirty="0" smtClean="0"/>
          </a:p>
          <a:p>
            <a:r>
              <a:rPr lang="en-US" dirty="0" err="1" smtClean="0"/>
              <a:t>Integer.MIN_VALUE</a:t>
            </a:r>
            <a:endParaRPr lang="en-US" dirty="0" smtClean="0"/>
          </a:p>
          <a:p>
            <a:r>
              <a:rPr lang="en-US" dirty="0" err="1" smtClean="0"/>
              <a:t>Double.MAX_VALUE</a:t>
            </a:r>
            <a:endParaRPr lang="en-US" dirty="0" smtClean="0"/>
          </a:p>
          <a:p>
            <a:r>
              <a:rPr lang="en-US" dirty="0" err="1" smtClean="0"/>
              <a:t>Double.MIN_VALUE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See text or Java references for other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5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Cost Calculator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import </a:t>
            </a:r>
            <a:r>
              <a:rPr lang="en-US" sz="1800" dirty="0" err="1" smtClean="0">
                <a:latin typeface="Consolas"/>
                <a:cs typeface="Consolas"/>
              </a:rPr>
              <a:t>java.util.Scanner</a:t>
            </a:r>
            <a:r>
              <a:rPr lang="en-US" sz="1800" dirty="0" smtClean="0">
                <a:latin typeface="Consolas"/>
                <a:cs typeface="Consolas"/>
              </a:rPr>
              <a:t>;</a:t>
            </a:r>
            <a:endParaRPr lang="en-US" sz="18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1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public class </a:t>
            </a:r>
            <a:r>
              <a:rPr lang="en-US" sz="1800" dirty="0" err="1">
                <a:latin typeface="Consolas"/>
                <a:cs typeface="Consolas"/>
              </a:rPr>
              <a:t>CollegeCosts</a:t>
            </a:r>
            <a:r>
              <a:rPr lang="en-US" sz="1800" dirty="0">
                <a:latin typeface="Consolas"/>
                <a:cs typeface="Consolas"/>
              </a:rPr>
              <a:t> {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public static void main(String[] </a:t>
            </a:r>
            <a:r>
              <a:rPr lang="en-US" sz="1800" dirty="0" err="1">
                <a:latin typeface="Consolas"/>
                <a:cs typeface="Consolas"/>
              </a:rPr>
              <a:t>args</a:t>
            </a:r>
            <a:r>
              <a:rPr lang="en-US" sz="1800" dirty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Scanner in;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// Input variables...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String </a:t>
            </a:r>
            <a:r>
              <a:rPr lang="en-US" sz="1800" dirty="0" err="1">
                <a:latin typeface="Consolas"/>
                <a:cs typeface="Consolas"/>
              </a:rPr>
              <a:t>firstName</a:t>
            </a:r>
            <a:r>
              <a:rPr lang="en-US" sz="1800" dirty="0">
                <a:latin typeface="Consolas"/>
                <a:cs typeface="Consolas"/>
              </a:rPr>
              <a:t>, </a:t>
            </a:r>
            <a:r>
              <a:rPr lang="en-US" sz="1800" dirty="0" err="1">
                <a:latin typeface="Consolas"/>
                <a:cs typeface="Consolas"/>
              </a:rPr>
              <a:t>lastName</a:t>
            </a:r>
            <a:r>
              <a:rPr lang="en-US" sz="1800" dirty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double </a:t>
            </a:r>
            <a:r>
              <a:rPr lang="en-US" sz="1800" dirty="0" err="1">
                <a:latin typeface="Consolas"/>
                <a:cs typeface="Consolas"/>
              </a:rPr>
              <a:t>semesterTuition</a:t>
            </a:r>
            <a:r>
              <a:rPr lang="en-US" sz="1800" dirty="0">
                <a:latin typeface="Consolas"/>
                <a:cs typeface="Consolas"/>
              </a:rPr>
              <a:t>, </a:t>
            </a:r>
            <a:r>
              <a:rPr lang="en-US" sz="1800" dirty="0" err="1">
                <a:latin typeface="Consolas"/>
                <a:cs typeface="Consolas"/>
              </a:rPr>
              <a:t>monthlyRent</a:t>
            </a:r>
            <a:r>
              <a:rPr lang="en-US" sz="1800" dirty="0">
                <a:latin typeface="Consolas"/>
                <a:cs typeface="Consolas"/>
              </a:rPr>
              <a:t>, </a:t>
            </a:r>
            <a:r>
              <a:rPr lang="en-US" sz="1800" dirty="0" err="1" smtClean="0">
                <a:latin typeface="Consolas"/>
                <a:cs typeface="Consolas"/>
              </a:rPr>
              <a:t>monthlyFood</a:t>
            </a:r>
            <a:r>
              <a:rPr lang="en-US" sz="18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  double </a:t>
            </a:r>
            <a:r>
              <a:rPr lang="en-US" sz="1800" dirty="0" err="1" smtClean="0">
                <a:latin typeface="Consolas"/>
                <a:cs typeface="Consolas"/>
              </a:rPr>
              <a:t>annualInterest</a:t>
            </a:r>
            <a:r>
              <a:rPr lang="en-US" sz="1800" dirty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int</a:t>
            </a:r>
            <a:r>
              <a:rPr lang="en-US" sz="1800" dirty="0">
                <a:latin typeface="Consolas"/>
                <a:cs typeface="Consolas"/>
              </a:rPr>
              <a:t> years;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// Computed variables...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double </a:t>
            </a:r>
            <a:r>
              <a:rPr lang="en-US" sz="1800" dirty="0" err="1">
                <a:latin typeface="Consolas"/>
                <a:cs typeface="Consolas"/>
              </a:rPr>
              <a:t>yearlyCost</a:t>
            </a:r>
            <a:r>
              <a:rPr lang="en-US" sz="1800" dirty="0">
                <a:latin typeface="Consolas"/>
                <a:cs typeface="Consolas"/>
              </a:rPr>
              <a:t>, </a:t>
            </a:r>
            <a:r>
              <a:rPr lang="en-US" sz="1800" dirty="0" err="1">
                <a:latin typeface="Consolas"/>
                <a:cs typeface="Consolas"/>
              </a:rPr>
              <a:t>fourYearCost</a:t>
            </a:r>
            <a:r>
              <a:rPr lang="en-US" sz="1800" dirty="0">
                <a:latin typeface="Consolas"/>
                <a:cs typeface="Consolas"/>
              </a:rPr>
              <a:t>, </a:t>
            </a:r>
            <a:r>
              <a:rPr lang="en-US" sz="1800" dirty="0" err="1" smtClean="0">
                <a:latin typeface="Consolas"/>
                <a:cs typeface="Consolas"/>
              </a:rPr>
              <a:t>monthlyInterest</a:t>
            </a:r>
            <a:r>
              <a:rPr lang="en-US" sz="18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  double </a:t>
            </a:r>
            <a:r>
              <a:rPr lang="en-US" sz="1800" dirty="0" err="1" smtClean="0">
                <a:latin typeface="Consolas"/>
                <a:cs typeface="Consolas"/>
              </a:rPr>
              <a:t>monthlyPayment</a:t>
            </a:r>
            <a:r>
              <a:rPr lang="en-US" sz="1800" dirty="0">
                <a:latin typeface="Consolas"/>
                <a:cs typeface="Consolas"/>
              </a:rPr>
              <a:t>, </a:t>
            </a:r>
            <a:r>
              <a:rPr lang="en-US" sz="1800" dirty="0" err="1">
                <a:latin typeface="Consolas"/>
                <a:cs typeface="Consolas"/>
              </a:rPr>
              <a:t>totalLoanCost</a:t>
            </a:r>
            <a:r>
              <a:rPr lang="en-US" sz="1800" dirty="0" smtClean="0">
                <a:latin typeface="Consolas"/>
                <a:cs typeface="Consolas"/>
              </a:rPr>
              <a:t>;</a:t>
            </a:r>
            <a:endParaRPr lang="en-US" sz="1800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5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Cost Calculator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        </a:t>
            </a:r>
            <a:r>
              <a:rPr lang="en-US" sz="1800" dirty="0" err="1" smtClean="0">
                <a:latin typeface="Consolas"/>
                <a:cs typeface="Consolas"/>
              </a:rPr>
              <a:t>System.out.printf</a:t>
            </a:r>
            <a:r>
              <a:rPr lang="en-US" sz="1800" dirty="0">
                <a:latin typeface="Consolas"/>
                <a:cs typeface="Consolas"/>
              </a:rPr>
              <a:t>("Welcome to the College Cost Calculator!\n");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in = new Scanner(</a:t>
            </a:r>
            <a:r>
              <a:rPr lang="en-US" sz="1800" dirty="0" err="1">
                <a:latin typeface="Consolas"/>
                <a:cs typeface="Consolas"/>
              </a:rPr>
              <a:t>System.in</a:t>
            </a:r>
            <a:r>
              <a:rPr lang="en-US" sz="1800" dirty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// Prompt for input values...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System.out.printf</a:t>
            </a:r>
            <a:r>
              <a:rPr lang="en-US" sz="1800" dirty="0">
                <a:latin typeface="Consolas"/>
                <a:cs typeface="Consolas"/>
              </a:rPr>
              <a:t>("Enter your first name:        ");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firstName</a:t>
            </a:r>
            <a:r>
              <a:rPr lang="en-US" sz="1800" dirty="0">
                <a:latin typeface="Consolas"/>
                <a:cs typeface="Consolas"/>
              </a:rPr>
              <a:t> = </a:t>
            </a:r>
            <a:r>
              <a:rPr lang="en-US" sz="1800" dirty="0" err="1">
                <a:latin typeface="Consolas"/>
                <a:cs typeface="Consolas"/>
              </a:rPr>
              <a:t>in.next</a:t>
            </a:r>
            <a:r>
              <a:rPr lang="en-US" sz="1800" dirty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System.out.printf</a:t>
            </a:r>
            <a:r>
              <a:rPr lang="en-US" sz="1800" dirty="0">
                <a:latin typeface="Consolas"/>
                <a:cs typeface="Consolas"/>
              </a:rPr>
              <a:t>("Enter your last name:         ");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lastName</a:t>
            </a:r>
            <a:r>
              <a:rPr lang="en-US" sz="1800" dirty="0">
                <a:latin typeface="Consolas"/>
                <a:cs typeface="Consolas"/>
              </a:rPr>
              <a:t> = </a:t>
            </a:r>
            <a:r>
              <a:rPr lang="en-US" sz="1800" dirty="0" err="1">
                <a:latin typeface="Consolas"/>
                <a:cs typeface="Consolas"/>
              </a:rPr>
              <a:t>in.next</a:t>
            </a:r>
            <a:r>
              <a:rPr lang="en-US" sz="1800" dirty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System.out.printf</a:t>
            </a:r>
            <a:r>
              <a:rPr lang="en-US" sz="1800" dirty="0">
                <a:latin typeface="Consolas"/>
                <a:cs typeface="Consolas"/>
              </a:rPr>
              <a:t>("Enter tuition per semester:  $");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semesterTuition</a:t>
            </a:r>
            <a:r>
              <a:rPr lang="en-US" sz="1800" dirty="0">
                <a:latin typeface="Consolas"/>
                <a:cs typeface="Consolas"/>
              </a:rPr>
              <a:t> = </a:t>
            </a:r>
            <a:r>
              <a:rPr lang="en-US" sz="1800" dirty="0" err="1">
                <a:latin typeface="Consolas"/>
                <a:cs typeface="Consolas"/>
              </a:rPr>
              <a:t>in.nextDouble</a:t>
            </a:r>
            <a:r>
              <a:rPr lang="en-US" sz="1800" dirty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System.out.printf</a:t>
            </a:r>
            <a:r>
              <a:rPr lang="en-US" sz="1800" dirty="0">
                <a:latin typeface="Consolas"/>
                <a:cs typeface="Consolas"/>
              </a:rPr>
              <a:t>("Enter rent per month:        $");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monthlyRent</a:t>
            </a:r>
            <a:r>
              <a:rPr lang="en-US" sz="1800" dirty="0">
                <a:latin typeface="Consolas"/>
                <a:cs typeface="Consolas"/>
              </a:rPr>
              <a:t> = </a:t>
            </a:r>
            <a:r>
              <a:rPr lang="en-US" sz="1800" dirty="0" err="1">
                <a:latin typeface="Consolas"/>
                <a:cs typeface="Consolas"/>
              </a:rPr>
              <a:t>in.nextDouble</a:t>
            </a:r>
            <a:r>
              <a:rPr lang="en-US" sz="1800" dirty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System.out.printf</a:t>
            </a:r>
            <a:r>
              <a:rPr lang="en-US" sz="1800" dirty="0">
                <a:latin typeface="Consolas"/>
                <a:cs typeface="Consolas"/>
              </a:rPr>
              <a:t>("Enter food cost per month:   $");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monthlyFood</a:t>
            </a:r>
            <a:r>
              <a:rPr lang="en-US" sz="1800" dirty="0">
                <a:latin typeface="Consolas"/>
                <a:cs typeface="Consolas"/>
              </a:rPr>
              <a:t> = </a:t>
            </a:r>
            <a:r>
              <a:rPr lang="en-US" sz="1800" dirty="0" err="1">
                <a:latin typeface="Consolas"/>
                <a:cs typeface="Consolas"/>
              </a:rPr>
              <a:t>in.nextDouble</a:t>
            </a:r>
            <a:r>
              <a:rPr lang="en-US" sz="1800" dirty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endParaRPr lang="en-US" sz="1800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2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Cost Calculator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        </a:t>
            </a:r>
            <a:r>
              <a:rPr lang="en-US" sz="1800" dirty="0" err="1" smtClean="0">
                <a:latin typeface="Consolas"/>
                <a:cs typeface="Consolas"/>
              </a:rPr>
              <a:t>System.out.printf</a:t>
            </a:r>
            <a:r>
              <a:rPr lang="en-US" sz="1800" dirty="0">
                <a:latin typeface="Consolas"/>
                <a:cs typeface="Consolas"/>
              </a:rPr>
              <a:t>("Annual interest rate:         ");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annualInterest</a:t>
            </a:r>
            <a:r>
              <a:rPr lang="en-US" sz="1800" dirty="0">
                <a:latin typeface="Consolas"/>
                <a:cs typeface="Consolas"/>
              </a:rPr>
              <a:t> = </a:t>
            </a:r>
            <a:r>
              <a:rPr lang="en-US" sz="1800" dirty="0" err="1">
                <a:latin typeface="Consolas"/>
                <a:cs typeface="Consolas"/>
              </a:rPr>
              <a:t>in.nextDouble</a:t>
            </a:r>
            <a:r>
              <a:rPr lang="en-US" sz="1800" dirty="0">
                <a:latin typeface="Consolas"/>
                <a:cs typeface="Consolas"/>
              </a:rPr>
              <a:t>();  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System.out.printf</a:t>
            </a:r>
            <a:r>
              <a:rPr lang="en-US" sz="1800" dirty="0">
                <a:latin typeface="Consolas"/>
                <a:cs typeface="Consolas"/>
              </a:rPr>
              <a:t>("Years to pay back your loan:  ");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years = </a:t>
            </a:r>
            <a:r>
              <a:rPr lang="en-US" sz="1800" dirty="0" err="1">
                <a:latin typeface="Consolas"/>
                <a:cs typeface="Consolas"/>
              </a:rPr>
              <a:t>in.nextInt</a:t>
            </a:r>
            <a:r>
              <a:rPr lang="en-US" sz="1800" dirty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// Compute results...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yearlyCost</a:t>
            </a:r>
            <a:r>
              <a:rPr lang="en-US" sz="1800" dirty="0">
                <a:latin typeface="Consolas"/>
                <a:cs typeface="Consolas"/>
              </a:rPr>
              <a:t> = </a:t>
            </a:r>
            <a:r>
              <a:rPr lang="en-US" sz="1800" dirty="0" err="1">
                <a:latin typeface="Consolas"/>
                <a:cs typeface="Consolas"/>
              </a:rPr>
              <a:t>semesterTuition</a:t>
            </a:r>
            <a:r>
              <a:rPr lang="en-US" sz="1800" dirty="0">
                <a:latin typeface="Consolas"/>
                <a:cs typeface="Consolas"/>
              </a:rPr>
              <a:t> * 2.0 + </a:t>
            </a:r>
            <a:endParaRPr lang="en-US" sz="18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      (</a:t>
            </a:r>
            <a:r>
              <a:rPr lang="en-US" sz="1800" dirty="0" err="1">
                <a:latin typeface="Consolas"/>
                <a:cs typeface="Consolas"/>
              </a:rPr>
              <a:t>monthlyRent</a:t>
            </a:r>
            <a:r>
              <a:rPr lang="en-US" sz="1800" dirty="0">
                <a:latin typeface="Consolas"/>
                <a:cs typeface="Consolas"/>
              </a:rPr>
              <a:t> + </a:t>
            </a:r>
            <a:r>
              <a:rPr lang="en-US" sz="1800" dirty="0" err="1">
                <a:latin typeface="Consolas"/>
                <a:cs typeface="Consolas"/>
              </a:rPr>
              <a:t>monthlyFood</a:t>
            </a:r>
            <a:r>
              <a:rPr lang="en-US" sz="1800" dirty="0">
                <a:latin typeface="Consolas"/>
                <a:cs typeface="Consolas"/>
              </a:rPr>
              <a:t>) * 12.0;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fourYearCost</a:t>
            </a:r>
            <a:r>
              <a:rPr lang="en-US" sz="1800" dirty="0">
                <a:latin typeface="Consolas"/>
                <a:cs typeface="Consolas"/>
              </a:rPr>
              <a:t> = </a:t>
            </a:r>
            <a:r>
              <a:rPr lang="en-US" sz="1800" dirty="0" err="1">
                <a:latin typeface="Consolas"/>
                <a:cs typeface="Consolas"/>
              </a:rPr>
              <a:t>yearlyCost</a:t>
            </a:r>
            <a:r>
              <a:rPr lang="en-US" sz="1800" dirty="0">
                <a:latin typeface="Consolas"/>
                <a:cs typeface="Consolas"/>
              </a:rPr>
              <a:t> * 4.0;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monthlyInterest</a:t>
            </a:r>
            <a:r>
              <a:rPr lang="en-US" sz="1800" dirty="0">
                <a:latin typeface="Consolas"/>
                <a:cs typeface="Consolas"/>
              </a:rPr>
              <a:t> = </a:t>
            </a:r>
            <a:r>
              <a:rPr lang="en-US" sz="1800" dirty="0" err="1">
                <a:latin typeface="Consolas"/>
                <a:cs typeface="Consolas"/>
              </a:rPr>
              <a:t>annualInterest</a:t>
            </a:r>
            <a:r>
              <a:rPr lang="en-US" sz="1800" dirty="0">
                <a:latin typeface="Consolas"/>
                <a:cs typeface="Consolas"/>
              </a:rPr>
              <a:t> / 12.0;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monthlyPayment</a:t>
            </a:r>
            <a:r>
              <a:rPr lang="en-US" sz="1800" dirty="0">
                <a:latin typeface="Consolas"/>
                <a:cs typeface="Consolas"/>
              </a:rPr>
              <a:t> = </a:t>
            </a:r>
            <a:r>
              <a:rPr lang="en-US" sz="1800" dirty="0" err="1">
                <a:latin typeface="Consolas"/>
                <a:cs typeface="Consolas"/>
              </a:rPr>
              <a:t>fourYearCost</a:t>
            </a:r>
            <a:r>
              <a:rPr lang="en-US" sz="1800" dirty="0">
                <a:latin typeface="Consolas"/>
                <a:cs typeface="Consolas"/>
              </a:rPr>
              <a:t> * </a:t>
            </a:r>
            <a:r>
              <a:rPr lang="en-US" sz="1800" dirty="0" err="1">
                <a:latin typeface="Consolas"/>
                <a:cs typeface="Consolas"/>
              </a:rPr>
              <a:t>monthlyInterest</a:t>
            </a:r>
            <a:r>
              <a:rPr lang="en-US" sz="1800" dirty="0">
                <a:latin typeface="Consolas"/>
                <a:cs typeface="Consolas"/>
              </a:rPr>
              <a:t> / </a:t>
            </a:r>
            <a:endParaRPr lang="en-US" sz="18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      (</a:t>
            </a:r>
            <a:r>
              <a:rPr lang="en-US" sz="1800" dirty="0">
                <a:latin typeface="Consolas"/>
                <a:cs typeface="Consolas"/>
              </a:rPr>
              <a:t>1.0 - </a:t>
            </a:r>
            <a:r>
              <a:rPr lang="en-US" sz="1800" dirty="0" err="1">
                <a:latin typeface="Consolas"/>
                <a:cs typeface="Consolas"/>
              </a:rPr>
              <a:t>Math.pow</a:t>
            </a:r>
            <a:r>
              <a:rPr lang="en-US" sz="1800" dirty="0">
                <a:latin typeface="Consolas"/>
                <a:cs typeface="Consolas"/>
              </a:rPr>
              <a:t>(1.0 + </a:t>
            </a:r>
            <a:r>
              <a:rPr lang="en-US" sz="1800" dirty="0" err="1">
                <a:latin typeface="Consolas"/>
                <a:cs typeface="Consolas"/>
              </a:rPr>
              <a:t>monthlyInterest</a:t>
            </a:r>
            <a:r>
              <a:rPr lang="en-US" sz="1800" dirty="0">
                <a:latin typeface="Consolas"/>
                <a:cs typeface="Consolas"/>
              </a:rPr>
              <a:t>, -years * 12.0));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totalLoanCost</a:t>
            </a:r>
            <a:r>
              <a:rPr lang="en-US" sz="1800" dirty="0">
                <a:latin typeface="Consolas"/>
                <a:cs typeface="Consolas"/>
              </a:rPr>
              <a:t> = </a:t>
            </a:r>
            <a:r>
              <a:rPr lang="en-US" sz="1800" dirty="0" err="1">
                <a:latin typeface="Consolas"/>
                <a:cs typeface="Consolas"/>
              </a:rPr>
              <a:t>monthlyPayment</a:t>
            </a:r>
            <a:r>
              <a:rPr lang="en-US" sz="1800" dirty="0">
                <a:latin typeface="Consolas"/>
                <a:cs typeface="Consolas"/>
              </a:rPr>
              <a:t> * 12.0 * years;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Cost Calculator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        /</a:t>
            </a:r>
            <a:r>
              <a:rPr lang="en-US" sz="1800" dirty="0">
                <a:latin typeface="Consolas"/>
                <a:cs typeface="Consolas"/>
              </a:rPr>
              <a:t>/ Print results...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System.out.printf</a:t>
            </a:r>
            <a:r>
              <a:rPr lang="en-US" sz="1800" dirty="0">
                <a:latin typeface="Consolas"/>
                <a:cs typeface="Consolas"/>
              </a:rPr>
              <a:t>("\n");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System.out.printf</a:t>
            </a:r>
            <a:r>
              <a:rPr lang="en-US" sz="1800" dirty="0">
                <a:latin typeface="Consolas"/>
                <a:cs typeface="Consolas"/>
              </a:rPr>
              <a:t>("College costs for %s %s\n", </a:t>
            </a:r>
            <a:endParaRPr lang="en-US" sz="18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      </a:t>
            </a:r>
            <a:r>
              <a:rPr lang="en-US" sz="1800" dirty="0" err="1" smtClean="0">
                <a:latin typeface="Consolas"/>
                <a:cs typeface="Consolas"/>
              </a:rPr>
              <a:t>firstName</a:t>
            </a:r>
            <a:r>
              <a:rPr lang="en-US" sz="1800" dirty="0">
                <a:latin typeface="Consolas"/>
                <a:cs typeface="Consolas"/>
              </a:rPr>
              <a:t>, </a:t>
            </a:r>
            <a:r>
              <a:rPr lang="en-US" sz="1800" dirty="0" err="1">
                <a:latin typeface="Consolas"/>
                <a:cs typeface="Consolas"/>
              </a:rPr>
              <a:t>lastName</a:t>
            </a:r>
            <a:r>
              <a:rPr lang="en-US" sz="1800" dirty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System.out.printf</a:t>
            </a:r>
            <a:r>
              <a:rPr lang="en-US" sz="1800" dirty="0">
                <a:latin typeface="Consolas"/>
                <a:cs typeface="Consolas"/>
              </a:rPr>
              <a:t>("*********************************\n");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System.out.printf</a:t>
            </a:r>
            <a:r>
              <a:rPr lang="en-US" sz="1800" dirty="0">
                <a:latin typeface="Consolas"/>
                <a:cs typeface="Consolas"/>
              </a:rPr>
              <a:t>("Yearly cost:          $%10.2f\n"</a:t>
            </a:r>
            <a:r>
              <a:rPr lang="en-US" sz="1800" dirty="0" smtClean="0">
                <a:latin typeface="Consolas"/>
                <a:cs typeface="Consolas"/>
              </a:rPr>
              <a:t>,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      </a:t>
            </a:r>
            <a:r>
              <a:rPr lang="en-US" sz="1800" dirty="0" err="1">
                <a:latin typeface="Consolas"/>
                <a:cs typeface="Consolas"/>
              </a:rPr>
              <a:t>yearlyCost</a:t>
            </a:r>
            <a:r>
              <a:rPr lang="en-US" sz="1800" dirty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System.out.printf</a:t>
            </a:r>
            <a:r>
              <a:rPr lang="en-US" sz="1800" dirty="0">
                <a:latin typeface="Consolas"/>
                <a:cs typeface="Consolas"/>
              </a:rPr>
              <a:t>("Four year cost:       $%10.2f\n"</a:t>
            </a:r>
            <a:r>
              <a:rPr lang="en-US" sz="1800" dirty="0" smtClean="0">
                <a:latin typeface="Consolas"/>
                <a:cs typeface="Consolas"/>
              </a:rPr>
              <a:t>,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      </a:t>
            </a:r>
            <a:r>
              <a:rPr lang="en-US" sz="1800" dirty="0" err="1">
                <a:latin typeface="Consolas"/>
                <a:cs typeface="Consolas"/>
              </a:rPr>
              <a:t>fourYearCost</a:t>
            </a:r>
            <a:r>
              <a:rPr lang="en-US" sz="1800" dirty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System.out.printf</a:t>
            </a:r>
            <a:r>
              <a:rPr lang="en-US" sz="1800" dirty="0">
                <a:latin typeface="Consolas"/>
                <a:cs typeface="Consolas"/>
              </a:rPr>
              <a:t>("Monthly loan payment: $%10.2f\n"</a:t>
            </a:r>
            <a:r>
              <a:rPr lang="en-US" sz="1800" dirty="0" smtClean="0">
                <a:latin typeface="Consolas"/>
                <a:cs typeface="Consolas"/>
              </a:rPr>
              <a:t>,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      </a:t>
            </a:r>
            <a:r>
              <a:rPr lang="en-US" sz="1800" dirty="0" err="1">
                <a:latin typeface="Consolas"/>
                <a:cs typeface="Consolas"/>
              </a:rPr>
              <a:t>monthlyPayment</a:t>
            </a:r>
            <a:r>
              <a:rPr lang="en-US" sz="1800" dirty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System.out.printf</a:t>
            </a:r>
            <a:r>
              <a:rPr lang="en-US" sz="1800" dirty="0">
                <a:latin typeface="Consolas"/>
                <a:cs typeface="Consolas"/>
              </a:rPr>
              <a:t>("Total loan cost:      $%10.2f\n"</a:t>
            </a:r>
            <a:r>
              <a:rPr lang="en-US" sz="1800" dirty="0" smtClean="0">
                <a:latin typeface="Consolas"/>
                <a:cs typeface="Consolas"/>
              </a:rPr>
              <a:t>,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      </a:t>
            </a:r>
            <a:r>
              <a:rPr lang="en-US" sz="1800" dirty="0" err="1">
                <a:latin typeface="Consolas"/>
                <a:cs typeface="Consolas"/>
              </a:rPr>
              <a:t>totalLoanCost</a:t>
            </a:r>
            <a:r>
              <a:rPr lang="en-US" sz="1800" dirty="0">
                <a:latin typeface="Consolas"/>
                <a:cs typeface="Consolas"/>
              </a:rPr>
              <a:t> 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}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Java Type: </a:t>
            </a:r>
            <a:r>
              <a:rPr lang="en-US" dirty="0" err="1" smtClean="0"/>
              <a:t>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of values: subset of the integers</a:t>
            </a:r>
          </a:p>
          <a:p>
            <a:pPr lvl="1"/>
            <a:r>
              <a:rPr lang="en-US" dirty="0" smtClean="0"/>
              <a:t>Stored in 4 consecutive bytes: 32 bits</a:t>
            </a:r>
          </a:p>
          <a:p>
            <a:pPr lvl="1"/>
            <a:r>
              <a:rPr lang="en-US" dirty="0" smtClean="0"/>
              <a:t>Range: -2,147,483,648 to 2,147,483,647</a:t>
            </a:r>
            <a:endParaRPr lang="en-US" dirty="0"/>
          </a:p>
          <a:p>
            <a:pPr lvl="1"/>
            <a:r>
              <a:rPr lang="en-US" dirty="0" smtClean="0"/>
              <a:t>Literals: 23, 45, -19, 0</a:t>
            </a:r>
          </a:p>
          <a:p>
            <a:pPr lvl="1"/>
            <a:r>
              <a:rPr lang="en-US" dirty="0" smtClean="0"/>
              <a:t>Variables declared with “</a:t>
            </a:r>
            <a:r>
              <a:rPr lang="en-US" dirty="0" err="1" smtClean="0"/>
              <a:t>int</a:t>
            </a:r>
            <a:r>
              <a:rPr lang="en-US" dirty="0" smtClean="0"/>
              <a:t>” reserved word</a:t>
            </a:r>
          </a:p>
          <a:p>
            <a:r>
              <a:rPr lang="en-US" dirty="0" smtClean="0"/>
              <a:t>Set of operations: standard mathematical</a:t>
            </a:r>
          </a:p>
          <a:p>
            <a:pPr lvl="1"/>
            <a:r>
              <a:rPr lang="en-US" dirty="0" smtClean="0"/>
              <a:t>+, -, *, /</a:t>
            </a:r>
          </a:p>
          <a:p>
            <a:pPr lvl="1"/>
            <a:r>
              <a:rPr lang="en-US" dirty="0" smtClean="0"/>
              <a:t>% (mod) remainder 17%3=2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Categories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Primitive Types</a:t>
            </a:r>
          </a:p>
          <a:p>
            <a:pPr lvl="1"/>
            <a:r>
              <a:rPr lang="en-US" dirty="0" smtClean="0"/>
              <a:t>Built-in to language</a:t>
            </a:r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oolean</a:t>
            </a:r>
            <a:r>
              <a:rPr lang="en-US" dirty="0" smtClean="0"/>
              <a:t>, byte, short, </a:t>
            </a:r>
            <a:r>
              <a:rPr lang="en-US" dirty="0" err="1" smtClean="0"/>
              <a:t>int</a:t>
            </a:r>
            <a:r>
              <a:rPr lang="en-US" dirty="0" smtClean="0"/>
              <a:t>, long, float, double, char</a:t>
            </a:r>
          </a:p>
          <a:p>
            <a:pPr lvl="1"/>
            <a:r>
              <a:rPr lang="en-US" dirty="0" smtClean="0"/>
              <a:t>Occupy enough bits/bytes to store value</a:t>
            </a:r>
          </a:p>
          <a:p>
            <a:r>
              <a:rPr lang="en-US" dirty="0" smtClean="0"/>
              <a:t>Reference Types</a:t>
            </a:r>
          </a:p>
          <a:p>
            <a:pPr lvl="1"/>
            <a:r>
              <a:rPr lang="en-US" dirty="0" smtClean="0"/>
              <a:t>Can be defined by the user</a:t>
            </a:r>
          </a:p>
          <a:p>
            <a:pPr lvl="1"/>
            <a:r>
              <a:rPr lang="en-US" dirty="0" smtClean="0"/>
              <a:t>Hold a “reference” (pointer) to an object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7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and Reference 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" y="1639062"/>
            <a:ext cx="6537960" cy="357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Reference Type: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Set of values: </a:t>
            </a:r>
          </a:p>
          <a:p>
            <a:pPr lvl="1"/>
            <a:r>
              <a:rPr lang="en-US" dirty="0" smtClean="0"/>
              <a:t>Sequences of characters</a:t>
            </a:r>
          </a:p>
          <a:p>
            <a:pPr lvl="1"/>
            <a:r>
              <a:rPr lang="en-US" dirty="0" smtClean="0"/>
              <a:t>Length 0 to </a:t>
            </a:r>
            <a:r>
              <a:rPr lang="en-US" dirty="0"/>
              <a:t>2,147,483,647</a:t>
            </a:r>
          </a:p>
          <a:p>
            <a:r>
              <a:rPr lang="en-US" dirty="0" smtClean="0"/>
              <a:t>Set of operations:</a:t>
            </a:r>
          </a:p>
          <a:p>
            <a:pPr lvl="1"/>
            <a:r>
              <a:rPr lang="en-US" dirty="0" err="1" smtClean="0"/>
              <a:t>concat</a:t>
            </a:r>
            <a:r>
              <a:rPr lang="en-US" dirty="0" smtClean="0"/>
              <a:t>() (also + operator)</a:t>
            </a:r>
          </a:p>
          <a:p>
            <a:pPr lvl="1"/>
            <a:r>
              <a:rPr lang="en-US" smtClean="0"/>
              <a:t>toUpperCase()</a:t>
            </a:r>
            <a:endParaRPr lang="en-US" dirty="0" smtClean="0"/>
          </a:p>
          <a:p>
            <a:pPr lvl="1"/>
            <a:r>
              <a:rPr lang="en-US" dirty="0" smtClean="0"/>
              <a:t>length()</a:t>
            </a:r>
          </a:p>
          <a:p>
            <a:pPr lvl="1"/>
            <a:r>
              <a:rPr lang="en-US" dirty="0" smtClean="0"/>
              <a:t>substring()</a:t>
            </a:r>
          </a:p>
          <a:p>
            <a:pPr lvl="1"/>
            <a:r>
              <a:rPr lang="en-US" dirty="0" smtClean="0"/>
              <a:t>Plus many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7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50478</TotalTime>
  <Words>2783</Words>
  <Application>Microsoft Office PowerPoint</Application>
  <PresentationFormat>On-screen Show (4:3)</PresentationFormat>
  <Paragraphs>530</Paragraphs>
  <Slides>55</Slides>
  <Notes>38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Consolas</vt:lpstr>
      <vt:lpstr>Office Theme</vt:lpstr>
      <vt:lpstr>CS18000: Problem Solving and Object-Oriented Programming</vt:lpstr>
      <vt:lpstr>Video 1 Data Types</vt:lpstr>
      <vt:lpstr> Numbers and Mathematical Operators</vt:lpstr>
      <vt:lpstr>Values, Variables, and Literals</vt:lpstr>
      <vt:lpstr>Types</vt:lpstr>
      <vt:lpstr>Example Java Type: int</vt:lpstr>
      <vt:lpstr>Type Categories in Java</vt:lpstr>
      <vt:lpstr>Primitive and Reference Types</vt:lpstr>
      <vt:lpstr>Example Reference Type: String</vt:lpstr>
      <vt:lpstr>Example Reference Type: String</vt:lpstr>
      <vt:lpstr>Wheel Class</vt:lpstr>
      <vt:lpstr>Example Reference Type: Wheel</vt:lpstr>
      <vt:lpstr>Variables and Literals</vt:lpstr>
      <vt:lpstr>Variables and Literals</vt:lpstr>
      <vt:lpstr>Declarations</vt:lpstr>
      <vt:lpstr>Video 2 Primitive Types</vt:lpstr>
      <vt:lpstr> Primitive Types</vt:lpstr>
      <vt:lpstr>Integer Types in Java</vt:lpstr>
      <vt:lpstr>Operations on Integer Types</vt:lpstr>
      <vt:lpstr>Real Number Types in Java</vt:lpstr>
      <vt:lpstr>Real Number Types in Java</vt:lpstr>
      <vt:lpstr>Operations on Real Types</vt:lpstr>
      <vt:lpstr>Declaring Variables: Syntax</vt:lpstr>
      <vt:lpstr>Expressions</vt:lpstr>
      <vt:lpstr>Precedence (Highest to Lowest)</vt:lpstr>
      <vt:lpstr>Video 1 Type Promotion and Characters</vt:lpstr>
      <vt:lpstr>You are much smarter than a computer</vt:lpstr>
      <vt:lpstr>Type Promotion</vt:lpstr>
      <vt:lpstr>Casting</vt:lpstr>
      <vt:lpstr>Casting Rules</vt:lpstr>
      <vt:lpstr>Cast Operator</vt:lpstr>
      <vt:lpstr>Constructors and Fields</vt:lpstr>
      <vt:lpstr>Primitive Type: char</vt:lpstr>
      <vt:lpstr>Set of char Values</vt:lpstr>
      <vt:lpstr>char Literals</vt:lpstr>
      <vt:lpstr>Set of char Operations</vt:lpstr>
      <vt:lpstr>Useful Character Methods</vt:lpstr>
      <vt:lpstr>Useful Character Methods</vt:lpstr>
      <vt:lpstr>Primitive Type: boolean</vt:lpstr>
      <vt:lpstr>Video 2 Reference Types and Strings</vt:lpstr>
      <vt:lpstr>Reference Types</vt:lpstr>
      <vt:lpstr>Declarations and Reference Types</vt:lpstr>
      <vt:lpstr>Important Reference Type: String</vt:lpstr>
      <vt:lpstr>Local Variable Type Inference</vt:lpstr>
      <vt:lpstr>Operations on Strings</vt:lpstr>
      <vt:lpstr>Comparing Strings</vt:lpstr>
      <vt:lpstr>Formatting Strings</vt:lpstr>
      <vt:lpstr>The final Keyword</vt:lpstr>
      <vt:lpstr>Wrapper Classes and Useful Methods</vt:lpstr>
      <vt:lpstr>String to Numeric Value</vt:lpstr>
      <vt:lpstr>Minimum and Maximum Values</vt:lpstr>
      <vt:lpstr>College Cost Calculator (1)</vt:lpstr>
      <vt:lpstr>College Cost Calculator (2)</vt:lpstr>
      <vt:lpstr>College Cost Calculator (3)</vt:lpstr>
      <vt:lpstr>College Cost Calculator (4)</vt:lpstr>
    </vt:vector>
  </TitlesOfParts>
  <Company>Purdue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CS18000: Problem Solving and Object-Oriented Programming</dc:title>
  <dc:creator>Tim Korb</dc:creator>
  <cp:lastModifiedBy>Dunsmore, Buster</cp:lastModifiedBy>
  <cp:revision>122</cp:revision>
  <dcterms:created xsi:type="dcterms:W3CDTF">2012-12-29T12:15:32Z</dcterms:created>
  <dcterms:modified xsi:type="dcterms:W3CDTF">2021-01-07T21:04:30Z</dcterms:modified>
</cp:coreProperties>
</file>