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847" r:id="rId1"/>
  </p:sldMasterIdLst>
  <p:notesMasterIdLst>
    <p:notesMasterId r:id="rId60"/>
  </p:notesMasterIdLst>
  <p:handoutMasterIdLst>
    <p:handoutMasterId r:id="rId61"/>
  </p:handoutMasterIdLst>
  <p:sldIdLst>
    <p:sldId id="256" r:id="rId2"/>
    <p:sldId id="354" r:id="rId3"/>
    <p:sldId id="259" r:id="rId4"/>
    <p:sldId id="345" r:id="rId5"/>
    <p:sldId id="275" r:id="rId6"/>
    <p:sldId id="277" r:id="rId7"/>
    <p:sldId id="276" r:id="rId8"/>
    <p:sldId id="278" r:id="rId9"/>
    <p:sldId id="279" r:id="rId10"/>
    <p:sldId id="353" r:id="rId11"/>
    <p:sldId id="292" r:id="rId12"/>
    <p:sldId id="298" r:id="rId13"/>
    <p:sldId id="299" r:id="rId14"/>
    <p:sldId id="300" r:id="rId15"/>
    <p:sldId id="301" r:id="rId16"/>
    <p:sldId id="302" r:id="rId17"/>
    <p:sldId id="303" r:id="rId18"/>
    <p:sldId id="352" r:id="rId19"/>
    <p:sldId id="355" r:id="rId20"/>
    <p:sldId id="356" r:id="rId21"/>
    <p:sldId id="357" r:id="rId22"/>
    <p:sldId id="358" r:id="rId23"/>
    <p:sldId id="359" r:id="rId24"/>
    <p:sldId id="360" r:id="rId25"/>
    <p:sldId id="361" r:id="rId26"/>
    <p:sldId id="362" r:id="rId27"/>
    <p:sldId id="363" r:id="rId28"/>
    <p:sldId id="364" r:id="rId29"/>
    <p:sldId id="373" r:id="rId30"/>
    <p:sldId id="365" r:id="rId31"/>
    <p:sldId id="366" r:id="rId32"/>
    <p:sldId id="367" r:id="rId33"/>
    <p:sldId id="368" r:id="rId34"/>
    <p:sldId id="369" r:id="rId35"/>
    <p:sldId id="370" r:id="rId36"/>
    <p:sldId id="371" r:id="rId37"/>
    <p:sldId id="372" r:id="rId38"/>
    <p:sldId id="351" r:id="rId39"/>
    <p:sldId id="312" r:id="rId40"/>
    <p:sldId id="321" r:id="rId41"/>
    <p:sldId id="348" r:id="rId42"/>
    <p:sldId id="323" r:id="rId43"/>
    <p:sldId id="324" r:id="rId44"/>
    <p:sldId id="327" r:id="rId45"/>
    <p:sldId id="328" r:id="rId46"/>
    <p:sldId id="329" r:id="rId47"/>
    <p:sldId id="330" r:id="rId48"/>
    <p:sldId id="350" r:id="rId49"/>
    <p:sldId id="331" r:id="rId50"/>
    <p:sldId id="332" r:id="rId51"/>
    <p:sldId id="335" r:id="rId52"/>
    <p:sldId id="336" r:id="rId53"/>
    <p:sldId id="346" r:id="rId54"/>
    <p:sldId id="338" r:id="rId55"/>
    <p:sldId id="347" r:id="rId56"/>
    <p:sldId id="342" r:id="rId57"/>
    <p:sldId id="343" r:id="rId58"/>
    <p:sldId id="344" r:id="rId59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28" autoAdjust="0"/>
    <p:restoredTop sz="75665" autoAdjust="0"/>
  </p:normalViewPr>
  <p:slideViewPr>
    <p:cSldViewPr snapToGrid="0" snapToObjects="1">
      <p:cViewPr varScale="1">
        <p:scale>
          <a:sx n="55" d="100"/>
          <a:sy n="55" d="100"/>
        </p:scale>
        <p:origin x="178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2" d="100"/>
        <a:sy n="102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handoutMaster" Target="handoutMasters/handoutMaster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notesMaster" Target="notesMasters/notesMaster1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1C6EB55-E7FF-C64B-B9E9-0E0748B18CD3}" type="datetimeFigureOut">
              <a:rPr lang="en-US" smtClean="0"/>
              <a:pPr/>
              <a:t>8/18/2020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11F4F33-0350-E14D-B812-D4F52A6983F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6829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DA59CCE-82AB-7E4E-8B40-F3287FF0B9F8}" type="datetimeFigureOut">
              <a:rPr lang="en-US" smtClean="0"/>
              <a:pPr/>
              <a:t>8/18/2020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BA44966-34AF-8741-B199-20C4F0722A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24466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90011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44108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4347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98343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06629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86672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36724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98705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01529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85871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9343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93989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14525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839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42595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Consolas"/>
              <a:cs typeface="Consola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9409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3507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34885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71948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33084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79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1857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73822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1378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400" dirty="0">
              <a:solidFill>
                <a:schemeClr val="bg1"/>
              </a:solidFill>
              <a:cs typeface="Gill San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9085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8495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6454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5872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7320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7624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A961A-9DEA-CC47-8E2F-B35D23A4FF89}" type="datetime1">
              <a:rPr lang="en-US" smtClean="0"/>
              <a:pPr/>
              <a:t>8/18/2020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9759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C2DD1-0C1D-FB46-8610-2659B1F1E97C}" type="datetime1">
              <a:rPr lang="en-US" smtClean="0"/>
              <a:pPr/>
              <a:t>8/18/2020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750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3067B-50FF-5A48-942B-14768EB05F2F}" type="datetime1">
              <a:rPr lang="en-US" smtClean="0"/>
              <a:pPr/>
              <a:t>8/18/2020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0583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DD989-3502-E34E-A7BD-76F777A6F6E4}" type="datetime1">
              <a:rPr lang="en-US" smtClean="0"/>
              <a:pPr/>
              <a:t>8/18/2020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000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1028D-DA5A-4D43-B56A-FBC5FAE3FB8F}" type="datetime1">
              <a:rPr lang="en-US" smtClean="0"/>
              <a:pPr/>
              <a:t>8/18/2020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389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9A789-663B-CF46-B7BA-8E30D861B149}" type="datetime1">
              <a:rPr lang="en-US" smtClean="0"/>
              <a:pPr/>
              <a:t>8/18/2020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603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F3CE2-3D62-0249-A217-70C3E3971FA7}" type="datetime1">
              <a:rPr lang="en-US" smtClean="0"/>
              <a:pPr/>
              <a:t>8/18/2020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634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220F9-3815-D249-AF10-52938678477F}" type="datetime1">
              <a:rPr lang="en-US" smtClean="0"/>
              <a:pPr/>
              <a:t>8/18/2020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441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4E181-9531-E244-8A5C-09966FE8CC77}" type="datetime1">
              <a:rPr lang="en-US" smtClean="0"/>
              <a:pPr/>
              <a:t>8/18/2020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688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50A69-91B1-CC43-9DA5-E889B7AA64B9}" type="datetime1">
              <a:rPr lang="en-US" smtClean="0"/>
              <a:pPr/>
              <a:t>8/18/2020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55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F1EC5-EE40-F648-9D55-0FFA1FDB0212}" type="datetime1">
              <a:rPr lang="en-US" smtClean="0"/>
              <a:pPr/>
              <a:t>8/18/2020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575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CDD138-DFE3-8649-B29D-193A783B9B4B}" type="datetime1">
              <a:rPr lang="en-US" smtClean="0"/>
              <a:pPr/>
              <a:t>8/18/2020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948100-F9AF-674A-BF08-576787DAE6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878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8" r:id="rId1"/>
    <p:sldLayoutId id="2147483849" r:id="rId2"/>
    <p:sldLayoutId id="2147483850" r:id="rId3"/>
    <p:sldLayoutId id="2147483851" r:id="rId4"/>
    <p:sldLayoutId id="2147483852" r:id="rId5"/>
    <p:sldLayoutId id="2147483853" r:id="rId6"/>
    <p:sldLayoutId id="2147483854" r:id="rId7"/>
    <p:sldLayoutId id="2147483855" r:id="rId8"/>
    <p:sldLayoutId id="2147483856" r:id="rId9"/>
    <p:sldLayoutId id="2147483857" r:id="rId10"/>
    <p:sldLayoutId id="2147483858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planetcalc.com/747/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CS18000: Problem Solving and Object-Oriented Programming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Prof. H.E. Dunsmore</a:t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9575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2708" y="1497379"/>
            <a:ext cx="7614138" cy="3250467"/>
          </a:xfrm>
        </p:spPr>
        <p:txBody>
          <a:bodyPr>
            <a:normAutofit/>
          </a:bodyPr>
          <a:lstStyle/>
          <a:p>
            <a:r>
              <a:rPr lang="en-US" dirty="0" smtClean="0"/>
              <a:t>Video </a:t>
            </a:r>
            <a:r>
              <a:rPr lang="en-US" dirty="0" smtClean="0"/>
              <a:t>2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Storing Integers</a:t>
            </a:r>
          </a:p>
        </p:txBody>
      </p:sp>
    </p:spTree>
    <p:extLst>
      <p:ext uri="{BB962C8B-B14F-4D97-AF65-F5344CB8AC3E}">
        <p14:creationId xmlns:p14="http://schemas.microsoft.com/office/powerpoint/2010/main" val="2715460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Finite Precision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Computers store numbers using bits (base 2)</a:t>
            </a:r>
          </a:p>
          <a:p>
            <a:r>
              <a:rPr lang="en-US" dirty="0" smtClean="0"/>
              <a:t>Bits organized into bytes (8 bits)</a:t>
            </a:r>
          </a:p>
          <a:p>
            <a:r>
              <a:rPr lang="en-US" dirty="0" smtClean="0"/>
              <a:t>Bytes organized into words, typically</a:t>
            </a:r>
          </a:p>
          <a:p>
            <a:pPr lvl="1"/>
            <a:r>
              <a:rPr lang="en-US" dirty="0" smtClean="0"/>
              <a:t>4 bytes or</a:t>
            </a:r>
          </a:p>
          <a:p>
            <a:pPr lvl="1"/>
            <a:r>
              <a:rPr lang="en-US" dirty="0" smtClean="0"/>
              <a:t>8 bytes</a:t>
            </a:r>
          </a:p>
          <a:p>
            <a:r>
              <a:rPr lang="en-US" dirty="0" smtClean="0"/>
              <a:t>4 bytes = 32 bits</a:t>
            </a:r>
          </a:p>
          <a:p>
            <a:r>
              <a:rPr lang="en-US" dirty="0" smtClean="0"/>
              <a:t>8 bytes = 64 bits</a:t>
            </a:r>
          </a:p>
          <a:p>
            <a:r>
              <a:rPr lang="en-US" dirty="0" smtClean="0"/>
              <a:t>So, can only represent integers that “fit” into that many bits</a:t>
            </a:r>
          </a:p>
          <a:p>
            <a:r>
              <a:rPr lang="en-US" dirty="0" smtClean="0"/>
              <a:t>And, what to do about negative numbers?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10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Interpreting Bits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9041384"/>
              </p:ext>
            </p:extLst>
          </p:nvPr>
        </p:nvGraphicFramePr>
        <p:xfrm>
          <a:off x="457200" y="1600200"/>
          <a:ext cx="8229600" cy="360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3-bit</a:t>
                      </a:r>
                      <a:r>
                        <a:rPr lang="en-US" baseline="0" dirty="0" smtClean="0"/>
                        <a:t> Word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Unsigned</a:t>
                      </a:r>
                      <a:r>
                        <a:rPr lang="en-US" baseline="0" dirty="0" smtClean="0"/>
                        <a:t> Interpretation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Unsigned N-bit Generalization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Signed Interpretation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Signed N-bit</a:t>
                      </a:r>
                      <a:r>
                        <a:rPr lang="en-US" baseline="0" dirty="0" smtClean="0"/>
                        <a:t> Generalization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001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r>
                        <a:rPr lang="en-US" baseline="30000" dirty="0" smtClean="0"/>
                        <a:t>N-1</a:t>
                      </a:r>
                      <a:r>
                        <a:rPr lang="en-US" baseline="0" dirty="0" smtClean="0"/>
                        <a:t> - 1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-2</a:t>
                      </a:r>
                      <a:r>
                        <a:rPr lang="en-US" baseline="30000" dirty="0" smtClean="0"/>
                        <a:t>N-1</a:t>
                      </a:r>
                      <a:endParaRPr lang="en-US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101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2</a:t>
                      </a:r>
                      <a:r>
                        <a:rPr lang="en-US" baseline="30000" dirty="0" smtClean="0"/>
                        <a:t>N</a:t>
                      </a:r>
                      <a:r>
                        <a:rPr lang="en-US" baseline="0" dirty="0" smtClean="0"/>
                        <a:t> - 1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-1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283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74377974"/>
              </p:ext>
            </p:extLst>
          </p:nvPr>
        </p:nvGraphicFramePr>
        <p:xfrm>
          <a:off x="457200" y="182880"/>
          <a:ext cx="8229600" cy="649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18100">
                <a:tc>
                  <a:txBody>
                    <a:bodyPr/>
                    <a:lstStyle/>
                    <a:p>
                      <a:r>
                        <a:rPr lang="en-US" dirty="0" smtClean="0"/>
                        <a:t>4-bit</a:t>
                      </a:r>
                      <a:r>
                        <a:rPr lang="en-US" baseline="0" dirty="0" smtClean="0"/>
                        <a:t> Word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Unsigned</a:t>
                      </a:r>
                      <a:r>
                        <a:rPr lang="en-US" baseline="0" dirty="0" smtClean="0"/>
                        <a:t> Interpretation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Unsigned N-bit Generalization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Signed Interpretation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Signed N-bit</a:t>
                      </a:r>
                      <a:r>
                        <a:rPr lang="en-US" baseline="0" dirty="0" smtClean="0"/>
                        <a:t> Generalization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6057">
                <a:tc>
                  <a:txBody>
                    <a:bodyPr/>
                    <a:lstStyle/>
                    <a:p>
                      <a:r>
                        <a:rPr lang="en-US" dirty="0" smtClean="0"/>
                        <a:t>0000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6057">
                <a:tc>
                  <a:txBody>
                    <a:bodyPr/>
                    <a:lstStyle/>
                    <a:p>
                      <a:r>
                        <a:rPr lang="en-US" dirty="0" smtClean="0"/>
                        <a:t>0001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6057">
                <a:tc>
                  <a:txBody>
                    <a:bodyPr/>
                    <a:lstStyle/>
                    <a:p>
                      <a:r>
                        <a:rPr lang="en-US" dirty="0" smtClean="0"/>
                        <a:t>0010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6057">
                <a:tc>
                  <a:txBody>
                    <a:bodyPr/>
                    <a:lstStyle/>
                    <a:p>
                      <a:r>
                        <a:rPr lang="en-US" dirty="0" smtClean="0"/>
                        <a:t>0011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6057">
                <a:tc>
                  <a:txBody>
                    <a:bodyPr/>
                    <a:lstStyle/>
                    <a:p>
                      <a:r>
                        <a:rPr lang="en-US" dirty="0" smtClean="0"/>
                        <a:t>0100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6057">
                <a:tc>
                  <a:txBody>
                    <a:bodyPr/>
                    <a:lstStyle/>
                    <a:p>
                      <a:r>
                        <a:rPr lang="en-US" dirty="0" smtClean="0"/>
                        <a:t>0101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6057">
                <a:tc>
                  <a:txBody>
                    <a:bodyPr/>
                    <a:lstStyle/>
                    <a:p>
                      <a:r>
                        <a:rPr lang="en-US" dirty="0" smtClean="0"/>
                        <a:t>0110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6057">
                <a:tc>
                  <a:txBody>
                    <a:bodyPr/>
                    <a:lstStyle/>
                    <a:p>
                      <a:r>
                        <a:rPr lang="en-US" dirty="0" smtClean="0"/>
                        <a:t>0111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2</a:t>
                      </a:r>
                      <a:r>
                        <a:rPr lang="en-US" baseline="30000" dirty="0" smtClean="0"/>
                        <a:t>N-1</a:t>
                      </a:r>
                      <a:r>
                        <a:rPr lang="en-US" baseline="0" dirty="0" smtClean="0"/>
                        <a:t> - 1</a:t>
                      </a:r>
                      <a:endParaRPr lang="en-US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6057">
                <a:tc>
                  <a:txBody>
                    <a:bodyPr/>
                    <a:lstStyle/>
                    <a:p>
                      <a:r>
                        <a:rPr lang="en-US" dirty="0" smtClean="0"/>
                        <a:t>1000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-2</a:t>
                      </a:r>
                      <a:r>
                        <a:rPr lang="en-US" baseline="30000" dirty="0" smtClean="0"/>
                        <a:t>N-1</a:t>
                      </a:r>
                      <a:endParaRPr lang="en-US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6057">
                <a:tc>
                  <a:txBody>
                    <a:bodyPr/>
                    <a:lstStyle/>
                    <a:p>
                      <a:r>
                        <a:rPr lang="en-US" dirty="0" smtClean="0"/>
                        <a:t>1001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6057">
                <a:tc>
                  <a:txBody>
                    <a:bodyPr/>
                    <a:lstStyle/>
                    <a:p>
                      <a:r>
                        <a:rPr lang="en-US" dirty="0" smtClean="0"/>
                        <a:t>1010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96057">
                <a:tc>
                  <a:txBody>
                    <a:bodyPr/>
                    <a:lstStyle/>
                    <a:p>
                      <a:r>
                        <a:rPr lang="en-US" dirty="0" smtClean="0"/>
                        <a:t>1011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96057">
                <a:tc>
                  <a:txBody>
                    <a:bodyPr/>
                    <a:lstStyle/>
                    <a:p>
                      <a:r>
                        <a:rPr lang="en-US" dirty="0" smtClean="0"/>
                        <a:t>1100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96057">
                <a:tc>
                  <a:txBody>
                    <a:bodyPr/>
                    <a:lstStyle/>
                    <a:p>
                      <a:r>
                        <a:rPr lang="en-US" dirty="0" smtClean="0"/>
                        <a:t>1101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96057">
                <a:tc>
                  <a:txBody>
                    <a:bodyPr/>
                    <a:lstStyle/>
                    <a:p>
                      <a:r>
                        <a:rPr lang="en-US" dirty="0" smtClean="0"/>
                        <a:t>1110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96057">
                <a:tc>
                  <a:txBody>
                    <a:bodyPr/>
                    <a:lstStyle/>
                    <a:p>
                      <a:r>
                        <a:rPr lang="en-US" dirty="0" smtClean="0"/>
                        <a:t>1111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2</a:t>
                      </a:r>
                      <a:r>
                        <a:rPr lang="en-US" baseline="30000" dirty="0" smtClean="0"/>
                        <a:t>N</a:t>
                      </a:r>
                      <a:r>
                        <a:rPr lang="en-US" baseline="0" dirty="0" smtClean="0"/>
                        <a:t> - 1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-1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882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 Bit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left most bit of a word is the “sign bit”</a:t>
            </a:r>
          </a:p>
          <a:p>
            <a:pPr marL="457200" lvl="1" indent="0">
              <a:buNone/>
            </a:pPr>
            <a:r>
              <a:rPr lang="en-US" dirty="0" smtClean="0"/>
              <a:t>0 -&gt; positive</a:t>
            </a:r>
          </a:p>
          <a:p>
            <a:pPr marL="457200" lvl="1" indent="0">
              <a:buNone/>
            </a:pPr>
            <a:r>
              <a:rPr lang="en-US" dirty="0" smtClean="0"/>
              <a:t>1 -&gt; negative</a:t>
            </a:r>
          </a:p>
          <a:p>
            <a:r>
              <a:rPr lang="en-US" dirty="0" smtClean="0"/>
              <a:t>Representation is called “two’s complement”</a:t>
            </a:r>
          </a:p>
          <a:p>
            <a:r>
              <a:rPr lang="en-US" dirty="0" smtClean="0"/>
              <a:t>Positive numbers get leading 0s to word size</a:t>
            </a:r>
          </a:p>
          <a:p>
            <a:r>
              <a:rPr lang="en-US" dirty="0" smtClean="0"/>
              <a:t>Negative numbers:</a:t>
            </a:r>
          </a:p>
          <a:p>
            <a:pPr lvl="1"/>
            <a:r>
              <a:rPr lang="en-US" dirty="0" smtClean="0"/>
              <a:t>Convert positive value to binary</a:t>
            </a:r>
          </a:p>
          <a:p>
            <a:pPr lvl="1"/>
            <a:r>
              <a:rPr lang="en-US" dirty="0" smtClean="0"/>
              <a:t>Flip all bits (0 &lt;-&gt; 1)</a:t>
            </a:r>
          </a:p>
          <a:p>
            <a:pPr lvl="1"/>
            <a:r>
              <a:rPr lang="en-US" dirty="0" smtClean="0"/>
              <a:t>Add one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601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Convert -42 to binary using an 8-bit “word”</a:t>
            </a:r>
          </a:p>
          <a:p>
            <a:r>
              <a:rPr lang="en-US" dirty="0" smtClean="0"/>
              <a:t>42 = 101010</a:t>
            </a:r>
          </a:p>
          <a:p>
            <a:r>
              <a:rPr lang="en-US" dirty="0" smtClean="0"/>
              <a:t>Fill to 8 bits = 00101010</a:t>
            </a:r>
          </a:p>
          <a:p>
            <a:r>
              <a:rPr lang="en-US" dirty="0" smtClean="0"/>
              <a:t>Flip bits (one’s complement) = 11010101</a:t>
            </a:r>
          </a:p>
          <a:p>
            <a:r>
              <a:rPr lang="en-US" dirty="0" smtClean="0"/>
              <a:t>Add one (two’s complement) = 11010110</a:t>
            </a:r>
          </a:p>
          <a:p>
            <a:endParaRPr lang="en-US" dirty="0"/>
          </a:p>
          <a:p>
            <a:r>
              <a:rPr lang="en-US" dirty="0"/>
              <a:t>Useful site: </a:t>
            </a:r>
            <a:r>
              <a:rPr lang="en-US" dirty="0">
                <a:hlinkClick r:id="rId3"/>
              </a:rPr>
              <a:t>http://</a:t>
            </a:r>
            <a:r>
              <a:rPr lang="en-US" dirty="0" err="1">
                <a:hlinkClick r:id="rId3"/>
              </a:rPr>
              <a:t>planetcalc.com</a:t>
            </a:r>
            <a:r>
              <a:rPr lang="en-US" dirty="0">
                <a:hlinkClick r:id="rId3"/>
              </a:rPr>
              <a:t>/747/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514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Useful Consequences (Summary)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Largest (signed) positive number that can be stored in N bits is N-1 1s</a:t>
            </a:r>
          </a:p>
          <a:p>
            <a:pPr marL="457200" lvl="1" indent="0">
              <a:buNone/>
            </a:pPr>
            <a:r>
              <a:rPr lang="en-US" dirty="0" smtClean="0"/>
              <a:t>= 2</a:t>
            </a:r>
            <a:r>
              <a:rPr lang="en-US" baseline="30000" dirty="0" smtClean="0"/>
              <a:t>N-1</a:t>
            </a:r>
            <a:r>
              <a:rPr lang="en-US" dirty="0" smtClean="0"/>
              <a:t> - 1</a:t>
            </a:r>
          </a:p>
          <a:p>
            <a:pPr marL="457200" lvl="1" indent="0">
              <a:buNone/>
            </a:pPr>
            <a:r>
              <a:rPr lang="en-US" dirty="0" smtClean="0"/>
              <a:t>Example for 8 bits: 01111111 = 127</a:t>
            </a:r>
          </a:p>
          <a:p>
            <a:r>
              <a:rPr lang="en-US" dirty="0" smtClean="0"/>
              <a:t>Largest negative number that can be stored in N bits is a 1 followed by N-1 0s</a:t>
            </a:r>
          </a:p>
          <a:p>
            <a:pPr marL="457200" lvl="1" indent="0">
              <a:buNone/>
            </a:pPr>
            <a:r>
              <a:rPr lang="en-US" dirty="0" smtClean="0"/>
              <a:t>= -2</a:t>
            </a:r>
            <a:r>
              <a:rPr lang="en-US" baseline="30000" dirty="0" smtClean="0"/>
              <a:t>N-1</a:t>
            </a:r>
            <a:endParaRPr lang="en-US" dirty="0" smtClean="0"/>
          </a:p>
          <a:p>
            <a:pPr marL="457200" lvl="1" indent="0">
              <a:buNone/>
            </a:pPr>
            <a:r>
              <a:rPr lang="en-US" dirty="0" smtClean="0"/>
              <a:t>Example for 8 bits: 10000000 = -128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334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Could Go Wrong?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Overflow</a:t>
            </a:r>
          </a:p>
          <a:p>
            <a:pPr lvl="1"/>
            <a:r>
              <a:rPr lang="en-US" dirty="0" smtClean="0"/>
              <a:t>Sum of two positive numbers is “too positive”</a:t>
            </a:r>
          </a:p>
          <a:p>
            <a:pPr lvl="1"/>
            <a:r>
              <a:rPr lang="en-US" dirty="0" smtClean="0"/>
              <a:t>Example: 127 + 1 in eight bits</a:t>
            </a:r>
          </a:p>
          <a:p>
            <a:r>
              <a:rPr lang="en-US" dirty="0" smtClean="0"/>
              <a:t>Underflow</a:t>
            </a:r>
          </a:p>
          <a:p>
            <a:pPr lvl="1"/>
            <a:r>
              <a:rPr lang="en-US" dirty="0" smtClean="0"/>
              <a:t>Difference of two numbers is “too negative”</a:t>
            </a:r>
          </a:p>
          <a:p>
            <a:pPr lvl="1"/>
            <a:r>
              <a:rPr lang="en-US" dirty="0" smtClean="0"/>
              <a:t>Example: -128 – 1 in eight bits</a:t>
            </a:r>
          </a:p>
          <a:p>
            <a:r>
              <a:rPr lang="en-US" dirty="0" smtClean="0"/>
              <a:t>Warning: Java ignores (quietly) overflow and underflow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706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2708" y="1497379"/>
            <a:ext cx="7614138" cy="3250467"/>
          </a:xfrm>
        </p:spPr>
        <p:txBody>
          <a:bodyPr>
            <a:normAutofit/>
          </a:bodyPr>
          <a:lstStyle/>
          <a:p>
            <a:r>
              <a:rPr lang="en-US" dirty="0" smtClean="0"/>
              <a:t>Video </a:t>
            </a:r>
            <a:r>
              <a:rPr lang="en-US" dirty="0"/>
              <a:t>3</a:t>
            </a:r>
            <a:br>
              <a:rPr lang="en-US" dirty="0"/>
            </a:br>
            <a:r>
              <a:rPr lang="en-US" dirty="0"/>
              <a:t>Wheel Class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9114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Wheel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In our life we encounter a lot of things</a:t>
            </a:r>
          </a:p>
          <a:p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For example, in a parking lot there are a lot of things (objects) of the class Vehicle</a:t>
            </a:r>
          </a:p>
          <a:p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Each Vehicle object has attributes, such as color, make, model, license number, ....</a:t>
            </a:r>
          </a:p>
          <a:p>
            <a:r>
              <a:rPr lang="en-US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In 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the Java programming language, we can create a class that can be used to make lots of objects</a:t>
            </a:r>
          </a:p>
          <a:p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We can make a Wheel class with attributes radius (like 27.5 inches) and material (like rubber)</a:t>
            </a:r>
          </a:p>
          <a:p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Every Wheel object can have different attributes</a:t>
            </a:r>
          </a:p>
          <a:p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We can even create the operations (methods) we want to be able to perform on a Wheel object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459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2708" y="1497379"/>
            <a:ext cx="7614138" cy="3250467"/>
          </a:xfrm>
        </p:spPr>
        <p:txBody>
          <a:bodyPr>
            <a:normAutofit/>
          </a:bodyPr>
          <a:lstStyle/>
          <a:p>
            <a:r>
              <a:rPr lang="en-US" dirty="0" smtClean="0"/>
              <a:t>Video </a:t>
            </a:r>
            <a:r>
              <a:rPr lang="en-US" dirty="0"/>
              <a:t>1</a:t>
            </a:r>
            <a:br>
              <a:rPr lang="en-US" dirty="0"/>
            </a:br>
            <a:r>
              <a:rPr lang="en-US" dirty="0"/>
              <a:t>Algorithms, Abstraction, and Number Systems</a:t>
            </a:r>
          </a:p>
        </p:txBody>
      </p:sp>
    </p:spTree>
    <p:extLst>
      <p:ext uri="{BB962C8B-B14F-4D97-AF65-F5344CB8AC3E}">
        <p14:creationId xmlns:p14="http://schemas.microsoft.com/office/powerpoint/2010/main" val="3204745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Wheel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public class Wheel {</a:t>
            </a:r>
          </a:p>
          <a:p>
            <a:pPr marL="0" indent="0">
              <a:buNone/>
            </a:pPr>
            <a:endParaRPr lang="en-US" sz="20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// Wheel class has two </a:t>
            </a:r>
            <a:r>
              <a:rPr lang="en-US" sz="2000" dirty="0" smtClean="0">
                <a:latin typeface="Consolas"/>
                <a:cs typeface="Consolas"/>
              </a:rPr>
              <a:t>attributes (instance variables)...</a:t>
            </a:r>
            <a:endParaRPr lang="en-US" sz="2000" dirty="0">
              <a:latin typeface="Consolas"/>
              <a:cs typeface="Consolas"/>
            </a:endParaRPr>
          </a:p>
          <a:p>
            <a:pPr marL="0" indent="0">
              <a:buNone/>
            </a:pPr>
            <a:endParaRPr lang="en-US" sz="20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    double radius;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    String material;</a:t>
            </a:r>
          </a:p>
          <a:p>
            <a:pPr marL="0" indent="0">
              <a:buNone/>
            </a:pPr>
            <a:endParaRPr lang="en-US" sz="2000" dirty="0">
              <a:latin typeface="Consolas"/>
              <a:cs typeface="Consola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127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Wheel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 smtClean="0">
                <a:latin typeface="Consolas"/>
                <a:cs typeface="Consolas"/>
              </a:rPr>
              <a:t>// </a:t>
            </a:r>
            <a:r>
              <a:rPr lang="en-US" sz="2000" dirty="0">
                <a:latin typeface="Consolas"/>
                <a:cs typeface="Consolas"/>
              </a:rPr>
              <a:t>Wheel class has two Constructors, one takes both a </a:t>
            </a:r>
            <a:endParaRPr lang="en-US" sz="2000" dirty="0" smtClean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2000" dirty="0" smtClean="0">
                <a:latin typeface="Consolas"/>
                <a:cs typeface="Consolas"/>
              </a:rPr>
              <a:t>// radius </a:t>
            </a:r>
            <a:r>
              <a:rPr lang="en-US" sz="2000" dirty="0">
                <a:latin typeface="Consolas"/>
                <a:cs typeface="Consolas"/>
              </a:rPr>
              <a:t>and </a:t>
            </a:r>
            <a:r>
              <a:rPr lang="en-US" sz="2000" dirty="0" smtClean="0">
                <a:latin typeface="Consolas"/>
                <a:cs typeface="Consolas"/>
              </a:rPr>
              <a:t>material</a:t>
            </a:r>
            <a:endParaRPr lang="en-US" sz="20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// the other takes just a radius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// "</a:t>
            </a:r>
            <a:r>
              <a:rPr lang="en-US" sz="2000" dirty="0" err="1">
                <a:latin typeface="Consolas"/>
                <a:cs typeface="Consolas"/>
              </a:rPr>
              <a:t>this.radius</a:t>
            </a:r>
            <a:r>
              <a:rPr lang="en-US" sz="2000" dirty="0">
                <a:latin typeface="Consolas"/>
                <a:cs typeface="Consolas"/>
              </a:rPr>
              <a:t>" means the radius of this object being </a:t>
            </a:r>
            <a:endParaRPr lang="en-US" sz="2000" dirty="0" smtClean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2000" dirty="0" smtClean="0">
                <a:latin typeface="Consolas"/>
                <a:cs typeface="Consolas"/>
              </a:rPr>
              <a:t>// constructed</a:t>
            </a:r>
            <a:endParaRPr lang="en-US" sz="20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// "radius" means the parameter value supplied</a:t>
            </a:r>
          </a:p>
          <a:p>
            <a:pPr marL="0" indent="0">
              <a:buNone/>
            </a:pPr>
            <a:endParaRPr lang="en-US" sz="20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    Wheel(double radius, String material) {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        </a:t>
            </a:r>
            <a:r>
              <a:rPr lang="en-US" sz="2000" dirty="0" err="1">
                <a:latin typeface="Consolas"/>
                <a:cs typeface="Consolas"/>
              </a:rPr>
              <a:t>this.radius</a:t>
            </a:r>
            <a:r>
              <a:rPr lang="en-US" sz="2000" dirty="0">
                <a:latin typeface="Consolas"/>
                <a:cs typeface="Consolas"/>
              </a:rPr>
              <a:t> = radius;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        </a:t>
            </a:r>
            <a:r>
              <a:rPr lang="en-US" sz="2000" dirty="0" err="1">
                <a:latin typeface="Consolas"/>
                <a:cs typeface="Consolas"/>
              </a:rPr>
              <a:t>this.material</a:t>
            </a:r>
            <a:r>
              <a:rPr lang="en-US" sz="2000" dirty="0">
                <a:latin typeface="Consolas"/>
                <a:cs typeface="Consolas"/>
              </a:rPr>
              <a:t> = material;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    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098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Wheel Class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441" y="2338753"/>
            <a:ext cx="8539875" cy="1723293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479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Wheel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 smtClean="0">
                <a:latin typeface="Consolas"/>
                <a:cs typeface="Consolas"/>
              </a:rPr>
              <a:t>    Wheel(double </a:t>
            </a:r>
            <a:r>
              <a:rPr lang="en-US" sz="2000" dirty="0">
                <a:latin typeface="Consolas"/>
                <a:cs typeface="Consolas"/>
              </a:rPr>
              <a:t>radius) {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        </a:t>
            </a:r>
            <a:r>
              <a:rPr lang="en-US" sz="2000" dirty="0" err="1">
                <a:latin typeface="Consolas"/>
                <a:cs typeface="Consolas"/>
              </a:rPr>
              <a:t>this.radius</a:t>
            </a:r>
            <a:r>
              <a:rPr lang="en-US" sz="2000" dirty="0">
                <a:latin typeface="Consolas"/>
                <a:cs typeface="Consolas"/>
              </a:rPr>
              <a:t> = radius;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        </a:t>
            </a:r>
            <a:r>
              <a:rPr lang="en-US" sz="2000" dirty="0" err="1">
                <a:latin typeface="Consolas"/>
                <a:cs typeface="Consolas"/>
              </a:rPr>
              <a:t>this.material</a:t>
            </a:r>
            <a:r>
              <a:rPr lang="en-US" sz="2000" dirty="0">
                <a:latin typeface="Consolas"/>
                <a:cs typeface="Consolas"/>
              </a:rPr>
              <a:t> = "unknown";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787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Wheel Class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845" y="2004645"/>
            <a:ext cx="8308627" cy="1512277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756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Wheel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 smtClean="0">
                <a:latin typeface="Consolas"/>
                <a:cs typeface="Consolas"/>
              </a:rPr>
              <a:t>// </a:t>
            </a:r>
            <a:r>
              <a:rPr lang="en-US" sz="2000" dirty="0">
                <a:latin typeface="Consolas"/>
                <a:cs typeface="Consolas"/>
              </a:rPr>
              <a:t>Method names that begin with "get" are </a:t>
            </a:r>
            <a:r>
              <a:rPr lang="en-US" sz="2000" dirty="0" err="1">
                <a:latin typeface="Consolas"/>
                <a:cs typeface="Consolas"/>
              </a:rPr>
              <a:t>accessor</a:t>
            </a:r>
            <a:r>
              <a:rPr lang="en-US" sz="2000" dirty="0">
                <a:latin typeface="Consolas"/>
                <a:cs typeface="Consolas"/>
              </a:rPr>
              <a:t> </a:t>
            </a:r>
            <a:endParaRPr lang="en-US" sz="2000" dirty="0" smtClean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2000" dirty="0" smtClean="0">
                <a:latin typeface="Consolas"/>
                <a:cs typeface="Consolas"/>
              </a:rPr>
              <a:t>// methods</a:t>
            </a:r>
            <a:r>
              <a:rPr lang="en-US" sz="2000" dirty="0">
                <a:latin typeface="Consolas"/>
                <a:cs typeface="Consolas"/>
              </a:rPr>
              <a:t>.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// These provide a value of the return type -- either </a:t>
            </a:r>
            <a:endParaRPr lang="en-US" sz="2000" dirty="0" smtClean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2000" dirty="0" smtClean="0">
                <a:latin typeface="Consolas"/>
                <a:cs typeface="Consolas"/>
              </a:rPr>
              <a:t>// double </a:t>
            </a:r>
            <a:r>
              <a:rPr lang="en-US" sz="2000" dirty="0">
                <a:latin typeface="Consolas"/>
                <a:cs typeface="Consolas"/>
              </a:rPr>
              <a:t>or String </a:t>
            </a:r>
          </a:p>
          <a:p>
            <a:pPr marL="0" indent="0">
              <a:buNone/>
            </a:pPr>
            <a:endParaRPr lang="en-US" sz="20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    double </a:t>
            </a:r>
            <a:r>
              <a:rPr lang="en-US" sz="2000" dirty="0" err="1">
                <a:latin typeface="Consolas"/>
                <a:cs typeface="Consolas"/>
              </a:rPr>
              <a:t>getCircumference</a:t>
            </a:r>
            <a:r>
              <a:rPr lang="en-US" sz="2000" dirty="0">
                <a:latin typeface="Consolas"/>
                <a:cs typeface="Consolas"/>
              </a:rPr>
              <a:t>() {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        return 2 * </a:t>
            </a:r>
            <a:r>
              <a:rPr lang="en-US" sz="2000" dirty="0" err="1">
                <a:latin typeface="Consolas"/>
                <a:cs typeface="Consolas"/>
              </a:rPr>
              <a:t>Math.PI</a:t>
            </a:r>
            <a:r>
              <a:rPr lang="en-US" sz="2000" dirty="0">
                <a:latin typeface="Consolas"/>
                <a:cs typeface="Consolas"/>
              </a:rPr>
              <a:t> * radius;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    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    double </a:t>
            </a:r>
            <a:r>
              <a:rPr lang="en-US" sz="2000" dirty="0" err="1">
                <a:latin typeface="Consolas"/>
                <a:cs typeface="Consolas"/>
              </a:rPr>
              <a:t>getArea</a:t>
            </a:r>
            <a:r>
              <a:rPr lang="en-US" sz="2000" dirty="0">
                <a:latin typeface="Consolas"/>
                <a:cs typeface="Consolas"/>
              </a:rPr>
              <a:t>() {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        return </a:t>
            </a:r>
            <a:r>
              <a:rPr lang="en-US" sz="2000" dirty="0" err="1">
                <a:latin typeface="Consolas"/>
                <a:cs typeface="Consolas"/>
              </a:rPr>
              <a:t>Math.PI</a:t>
            </a:r>
            <a:r>
              <a:rPr lang="en-US" sz="2000" dirty="0">
                <a:latin typeface="Consolas"/>
                <a:cs typeface="Consolas"/>
              </a:rPr>
              <a:t> * radius * radius;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055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Wheel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 smtClean="0">
                <a:latin typeface="Consolas"/>
                <a:cs typeface="Consolas"/>
              </a:rPr>
              <a:t>    double </a:t>
            </a:r>
            <a:r>
              <a:rPr lang="en-US" sz="2000" dirty="0" err="1">
                <a:latin typeface="Consolas"/>
                <a:cs typeface="Consolas"/>
              </a:rPr>
              <a:t>getRadius</a:t>
            </a:r>
            <a:r>
              <a:rPr lang="en-US" sz="2000" dirty="0">
                <a:latin typeface="Consolas"/>
                <a:cs typeface="Consolas"/>
              </a:rPr>
              <a:t>() {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        return radius;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endParaRPr lang="en-US" sz="20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2000" dirty="0" smtClean="0">
                <a:latin typeface="Consolas"/>
                <a:cs typeface="Consolas"/>
              </a:rPr>
              <a:t>    String </a:t>
            </a:r>
            <a:r>
              <a:rPr lang="en-US" sz="2000" dirty="0" err="1">
                <a:latin typeface="Consolas"/>
                <a:cs typeface="Consolas"/>
              </a:rPr>
              <a:t>getMaterial</a:t>
            </a:r>
            <a:r>
              <a:rPr lang="en-US" sz="2000" dirty="0">
                <a:latin typeface="Consolas"/>
                <a:cs typeface="Consolas"/>
              </a:rPr>
              <a:t>() {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        return material;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endParaRPr lang="en-US" sz="2000" dirty="0">
              <a:latin typeface="Consolas"/>
              <a:cs typeface="Consola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236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Wheel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 smtClean="0">
                <a:latin typeface="Consolas"/>
                <a:cs typeface="Consolas"/>
              </a:rPr>
              <a:t>// </a:t>
            </a:r>
            <a:r>
              <a:rPr lang="en-US" sz="2000" dirty="0">
                <a:latin typeface="Consolas"/>
                <a:cs typeface="Consolas"/>
              </a:rPr>
              <a:t>Method names that begin with "set" are </a:t>
            </a:r>
            <a:r>
              <a:rPr lang="en-US" sz="2000" dirty="0" err="1">
                <a:latin typeface="Consolas"/>
                <a:cs typeface="Consolas"/>
              </a:rPr>
              <a:t>mutator</a:t>
            </a:r>
            <a:r>
              <a:rPr lang="en-US" sz="2000" dirty="0">
                <a:latin typeface="Consolas"/>
                <a:cs typeface="Consolas"/>
              </a:rPr>
              <a:t> </a:t>
            </a:r>
            <a:endParaRPr lang="en-US" sz="2000" dirty="0" smtClean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2000" dirty="0" smtClean="0">
                <a:latin typeface="Consolas"/>
                <a:cs typeface="Consolas"/>
              </a:rPr>
              <a:t>// methods</a:t>
            </a:r>
            <a:r>
              <a:rPr lang="en-US" sz="2000" dirty="0">
                <a:latin typeface="Consolas"/>
                <a:cs typeface="Consolas"/>
              </a:rPr>
              <a:t>.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// These store a new value for radius or material ... or </a:t>
            </a:r>
            <a:endParaRPr lang="en-US" sz="2000" dirty="0" smtClean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2000" dirty="0" smtClean="0">
                <a:latin typeface="Consolas"/>
                <a:cs typeface="Consolas"/>
              </a:rPr>
              <a:t>// both</a:t>
            </a:r>
            <a:r>
              <a:rPr lang="en-US" sz="2000" dirty="0">
                <a:latin typeface="Consolas"/>
                <a:cs typeface="Consolas"/>
              </a:rPr>
              <a:t>.</a:t>
            </a:r>
          </a:p>
          <a:p>
            <a:pPr marL="0" indent="0">
              <a:buNone/>
            </a:pPr>
            <a:endParaRPr lang="en-US" sz="20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    void </a:t>
            </a:r>
            <a:r>
              <a:rPr lang="en-US" sz="2000" dirty="0" err="1">
                <a:latin typeface="Consolas"/>
                <a:cs typeface="Consolas"/>
              </a:rPr>
              <a:t>setRadius</a:t>
            </a:r>
            <a:r>
              <a:rPr lang="en-US" sz="2000" dirty="0">
                <a:latin typeface="Consolas"/>
                <a:cs typeface="Consolas"/>
              </a:rPr>
              <a:t>(double radius) {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        </a:t>
            </a:r>
            <a:r>
              <a:rPr lang="en-US" sz="2000" dirty="0" err="1">
                <a:latin typeface="Consolas"/>
                <a:cs typeface="Consolas"/>
              </a:rPr>
              <a:t>this.radius</a:t>
            </a:r>
            <a:r>
              <a:rPr lang="en-US" sz="2000" dirty="0">
                <a:latin typeface="Consolas"/>
                <a:cs typeface="Consolas"/>
              </a:rPr>
              <a:t> = radius;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endParaRPr lang="en-US" sz="20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    void </a:t>
            </a:r>
            <a:r>
              <a:rPr lang="en-US" sz="2000" dirty="0" err="1">
                <a:latin typeface="Consolas"/>
                <a:cs typeface="Consolas"/>
              </a:rPr>
              <a:t>setMaterial</a:t>
            </a:r>
            <a:r>
              <a:rPr lang="en-US" sz="2000" dirty="0">
                <a:latin typeface="Consolas"/>
                <a:cs typeface="Consolas"/>
              </a:rPr>
              <a:t>(String material) {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        </a:t>
            </a:r>
            <a:r>
              <a:rPr lang="en-US" sz="2000" dirty="0" err="1">
                <a:latin typeface="Consolas"/>
                <a:cs typeface="Consolas"/>
              </a:rPr>
              <a:t>this.material</a:t>
            </a:r>
            <a:r>
              <a:rPr lang="en-US" sz="2000" dirty="0">
                <a:latin typeface="Consolas"/>
                <a:cs typeface="Consolas"/>
              </a:rPr>
              <a:t> = material;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endParaRPr lang="en-US" sz="2000" dirty="0">
              <a:latin typeface="Consolas"/>
              <a:cs typeface="Consola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22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Wheel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dirty="0" smtClean="0">
                <a:latin typeface="Consolas"/>
                <a:cs typeface="Consolas"/>
              </a:rPr>
              <a:t>    void </a:t>
            </a:r>
            <a:r>
              <a:rPr lang="en-US" sz="1800" dirty="0" err="1">
                <a:latin typeface="Consolas"/>
                <a:cs typeface="Consolas"/>
              </a:rPr>
              <a:t>setRadiusAndMaterial</a:t>
            </a:r>
            <a:r>
              <a:rPr lang="en-US" sz="1800" dirty="0">
                <a:latin typeface="Consolas"/>
                <a:cs typeface="Consolas"/>
              </a:rPr>
              <a:t>(double radius, String material) {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        </a:t>
            </a:r>
            <a:r>
              <a:rPr lang="en-US" sz="2000" dirty="0" err="1">
                <a:latin typeface="Consolas"/>
                <a:cs typeface="Consolas"/>
              </a:rPr>
              <a:t>this.radius</a:t>
            </a:r>
            <a:r>
              <a:rPr lang="en-US" sz="2000" dirty="0">
                <a:latin typeface="Consolas"/>
                <a:cs typeface="Consolas"/>
              </a:rPr>
              <a:t> = radius;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        </a:t>
            </a:r>
            <a:r>
              <a:rPr lang="en-US" sz="2000" dirty="0" err="1">
                <a:latin typeface="Consolas"/>
                <a:cs typeface="Consolas"/>
              </a:rPr>
              <a:t>this.material</a:t>
            </a:r>
            <a:r>
              <a:rPr lang="en-US" sz="2000" dirty="0">
                <a:latin typeface="Consolas"/>
                <a:cs typeface="Consolas"/>
              </a:rPr>
              <a:t> = material;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endParaRPr lang="en-US" sz="2000" dirty="0">
              <a:latin typeface="Consolas"/>
              <a:cs typeface="Consola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466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2708" y="1497379"/>
            <a:ext cx="7614138" cy="3250467"/>
          </a:xfrm>
        </p:spPr>
        <p:txBody>
          <a:bodyPr>
            <a:normAutofit/>
          </a:bodyPr>
          <a:lstStyle/>
          <a:p>
            <a:r>
              <a:rPr lang="en-US" dirty="0" smtClean="0"/>
              <a:t>Video </a:t>
            </a:r>
            <a:r>
              <a:rPr lang="en-US" dirty="0"/>
              <a:t>1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Making a Class a Program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6435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Solving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Examples</a:t>
            </a:r>
          </a:p>
          <a:p>
            <a:pPr lvl="1"/>
            <a:r>
              <a:rPr lang="en-US" dirty="0" smtClean="0"/>
              <a:t>Assemble a </a:t>
            </a:r>
            <a:r>
              <a:rPr lang="en-US" dirty="0"/>
              <a:t>bookcase: directions</a:t>
            </a:r>
          </a:p>
          <a:p>
            <a:pPr lvl="1"/>
            <a:r>
              <a:rPr lang="en-US" dirty="0" smtClean="0"/>
              <a:t>Bake a cake: recipe</a:t>
            </a:r>
            <a:endParaRPr lang="en-US" dirty="0"/>
          </a:p>
          <a:p>
            <a:r>
              <a:rPr lang="en-US" dirty="0" smtClean="0"/>
              <a:t>Algorithm: </a:t>
            </a:r>
          </a:p>
          <a:p>
            <a:pPr lvl="1"/>
            <a:r>
              <a:rPr lang="en-US" dirty="0" smtClean="0"/>
              <a:t>Step-by-step </a:t>
            </a:r>
            <a:r>
              <a:rPr lang="en-US" i="1" dirty="0" smtClean="0"/>
              <a:t>series of instructions </a:t>
            </a:r>
            <a:r>
              <a:rPr lang="en-US" dirty="0" smtClean="0"/>
              <a:t>to solve a problem (must be correct, complete, must end)</a:t>
            </a:r>
          </a:p>
          <a:p>
            <a:r>
              <a:rPr lang="en-US" dirty="0" smtClean="0"/>
              <a:t>Abstraction: </a:t>
            </a:r>
          </a:p>
          <a:p>
            <a:pPr lvl="1"/>
            <a:r>
              <a:rPr lang="en-US" dirty="0" smtClean="0"/>
              <a:t>The creation of a </a:t>
            </a:r>
            <a:r>
              <a:rPr lang="en-US" i="1" dirty="0" smtClean="0"/>
              <a:t>concept</a:t>
            </a:r>
            <a:r>
              <a:rPr lang="en-US" dirty="0" smtClean="0"/>
              <a:t> from specific </a:t>
            </a:r>
            <a:r>
              <a:rPr lang="en-US" i="1" dirty="0" smtClean="0"/>
              <a:t>examples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27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Wheel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 smtClean="0">
                <a:latin typeface="Consolas"/>
                <a:cs typeface="Consolas"/>
              </a:rPr>
              <a:t>// </a:t>
            </a:r>
            <a:r>
              <a:rPr lang="en-US" sz="2000" dirty="0">
                <a:latin typeface="Consolas"/>
                <a:cs typeface="Consolas"/>
              </a:rPr>
              <a:t>A method that says "public static void main(String[] </a:t>
            </a:r>
            <a:endParaRPr lang="en-US" sz="2000" dirty="0" smtClean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2000" dirty="0" smtClean="0">
                <a:latin typeface="Consolas"/>
                <a:cs typeface="Consolas"/>
              </a:rPr>
              <a:t>// </a:t>
            </a:r>
            <a:r>
              <a:rPr lang="en-US" sz="2000" dirty="0" err="1" smtClean="0">
                <a:latin typeface="Consolas"/>
                <a:cs typeface="Consolas"/>
              </a:rPr>
              <a:t>args</a:t>
            </a:r>
            <a:r>
              <a:rPr lang="en-US" sz="2000" dirty="0">
                <a:latin typeface="Consolas"/>
                <a:cs typeface="Consolas"/>
              </a:rPr>
              <a:t>)"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// is where execution will begin</a:t>
            </a:r>
          </a:p>
          <a:p>
            <a:pPr marL="0" indent="0">
              <a:buNone/>
            </a:pPr>
            <a:endParaRPr lang="en-US" sz="20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    public static void main(String[] </a:t>
            </a:r>
            <a:r>
              <a:rPr lang="en-US" sz="2000" dirty="0" err="1">
                <a:latin typeface="Consolas"/>
                <a:cs typeface="Consolas"/>
              </a:rPr>
              <a:t>args</a:t>
            </a:r>
            <a:r>
              <a:rPr lang="en-US" sz="2000" dirty="0">
                <a:latin typeface="Consolas"/>
                <a:cs typeface="Consolas"/>
              </a:rPr>
              <a:t>) {</a:t>
            </a:r>
          </a:p>
          <a:p>
            <a:pPr marL="0" indent="0">
              <a:buNone/>
            </a:pPr>
            <a:endParaRPr lang="en-US" sz="20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// area, </a:t>
            </a:r>
            <a:r>
              <a:rPr lang="en-US" sz="2000" dirty="0" err="1">
                <a:latin typeface="Consolas"/>
                <a:cs typeface="Consolas"/>
              </a:rPr>
              <a:t>circ</a:t>
            </a:r>
            <a:r>
              <a:rPr lang="en-US" sz="2000" dirty="0">
                <a:latin typeface="Consolas"/>
                <a:cs typeface="Consolas"/>
              </a:rPr>
              <a:t>, rad, and mat are local variables in the </a:t>
            </a:r>
            <a:endParaRPr lang="en-US" sz="2000" dirty="0" smtClean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2000" dirty="0" smtClean="0">
                <a:latin typeface="Consolas"/>
                <a:cs typeface="Consolas"/>
              </a:rPr>
              <a:t>// main </a:t>
            </a:r>
            <a:r>
              <a:rPr lang="en-US" sz="2000" dirty="0">
                <a:latin typeface="Consolas"/>
                <a:cs typeface="Consolas"/>
              </a:rPr>
              <a:t>method 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   </a:t>
            </a:r>
            <a:r>
              <a:rPr lang="en-US" sz="2000" dirty="0" smtClean="0">
                <a:latin typeface="Consolas"/>
                <a:cs typeface="Consolas"/>
              </a:rPr>
              <a:t>double </a:t>
            </a:r>
            <a:r>
              <a:rPr lang="en-US" sz="2000" dirty="0">
                <a:latin typeface="Consolas"/>
                <a:cs typeface="Consolas"/>
              </a:rPr>
              <a:t>area, </a:t>
            </a:r>
            <a:r>
              <a:rPr lang="en-US" sz="2000" dirty="0" err="1">
                <a:latin typeface="Consolas"/>
                <a:cs typeface="Consolas"/>
              </a:rPr>
              <a:t>circ</a:t>
            </a:r>
            <a:r>
              <a:rPr lang="en-US" sz="2000" dirty="0">
                <a:latin typeface="Consolas"/>
                <a:cs typeface="Consolas"/>
              </a:rPr>
              <a:t>, rad;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	String mat;</a:t>
            </a:r>
          </a:p>
          <a:p>
            <a:pPr marL="0" indent="0">
              <a:buNone/>
            </a:pPr>
            <a:endParaRPr lang="en-US" sz="2000" dirty="0">
              <a:latin typeface="Consolas"/>
              <a:cs typeface="Consola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255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Wheel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 smtClean="0">
                <a:latin typeface="Consolas"/>
                <a:cs typeface="Consolas"/>
              </a:rPr>
              <a:t>// bicycle </a:t>
            </a:r>
            <a:r>
              <a:rPr lang="en-US" sz="2000" dirty="0">
                <a:latin typeface="Consolas"/>
                <a:cs typeface="Consolas"/>
              </a:rPr>
              <a:t>is a Wheel object with radius 27.5 and </a:t>
            </a:r>
            <a:endParaRPr lang="en-US" sz="2000" dirty="0" smtClean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2000" dirty="0" smtClean="0">
                <a:latin typeface="Consolas"/>
                <a:cs typeface="Consolas"/>
              </a:rPr>
              <a:t>// material </a:t>
            </a:r>
            <a:r>
              <a:rPr lang="en-US" sz="2000" dirty="0">
                <a:latin typeface="Consolas"/>
                <a:cs typeface="Consolas"/>
              </a:rPr>
              <a:t>"rubber"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    </a:t>
            </a:r>
            <a:r>
              <a:rPr lang="en-US" sz="2000" dirty="0" smtClean="0">
                <a:latin typeface="Consolas"/>
                <a:cs typeface="Consolas"/>
              </a:rPr>
              <a:t>Wheel </a:t>
            </a:r>
            <a:r>
              <a:rPr lang="en-US" sz="2000" dirty="0">
                <a:latin typeface="Consolas"/>
                <a:cs typeface="Consolas"/>
              </a:rPr>
              <a:t>bicycle = new Wheel(27.5, "rubber");</a:t>
            </a:r>
          </a:p>
          <a:p>
            <a:pPr marL="0" indent="0">
              <a:buNone/>
            </a:pPr>
            <a:endParaRPr lang="en-US" sz="20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// wagon is a Wheel object with radius 54.75 and material </a:t>
            </a:r>
            <a:endParaRPr lang="en-US" sz="2000" dirty="0" smtClean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2000" dirty="0" smtClean="0">
                <a:latin typeface="Consolas"/>
                <a:cs typeface="Consolas"/>
              </a:rPr>
              <a:t>// "</a:t>
            </a:r>
            <a:r>
              <a:rPr lang="en-US" sz="2000" dirty="0">
                <a:latin typeface="Consolas"/>
                <a:cs typeface="Consolas"/>
              </a:rPr>
              <a:t>unknown"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    </a:t>
            </a:r>
            <a:r>
              <a:rPr lang="en-US" sz="2000" dirty="0" smtClean="0">
                <a:latin typeface="Consolas"/>
                <a:cs typeface="Consolas"/>
              </a:rPr>
              <a:t>Wheel </a:t>
            </a:r>
            <a:r>
              <a:rPr lang="en-US" sz="2000" dirty="0">
                <a:latin typeface="Consolas"/>
                <a:cs typeface="Consolas"/>
              </a:rPr>
              <a:t>wagon = new Wheel(54.75);</a:t>
            </a:r>
          </a:p>
          <a:p>
            <a:pPr marL="0" indent="0">
              <a:buNone/>
            </a:pPr>
            <a:endParaRPr lang="en-US" sz="20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// change wagon's material from "unknown" </a:t>
            </a:r>
            <a:r>
              <a:rPr lang="en-US" sz="2000" dirty="0" err="1">
                <a:latin typeface="Consolas"/>
                <a:cs typeface="Consolas"/>
              </a:rPr>
              <a:t>to"wood</a:t>
            </a:r>
            <a:r>
              <a:rPr lang="en-US" sz="2000" dirty="0">
                <a:latin typeface="Consolas"/>
                <a:cs typeface="Consolas"/>
              </a:rPr>
              <a:t>"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	</a:t>
            </a:r>
            <a:r>
              <a:rPr lang="en-US" sz="2000" dirty="0" smtClean="0">
                <a:latin typeface="Consolas"/>
                <a:cs typeface="Consolas"/>
              </a:rPr>
              <a:t> </a:t>
            </a:r>
            <a:r>
              <a:rPr lang="en-US" sz="2000" dirty="0" err="1" smtClean="0">
                <a:latin typeface="Consolas"/>
                <a:cs typeface="Consolas"/>
              </a:rPr>
              <a:t>wagon.setMaterial</a:t>
            </a:r>
            <a:r>
              <a:rPr lang="en-US" sz="2000" dirty="0">
                <a:latin typeface="Consolas"/>
                <a:cs typeface="Consolas"/>
              </a:rPr>
              <a:t>("wood");</a:t>
            </a:r>
          </a:p>
          <a:p>
            <a:pPr marL="0" indent="0">
              <a:buNone/>
            </a:pPr>
            <a:endParaRPr lang="en-US" sz="2000" dirty="0">
              <a:latin typeface="Consolas"/>
              <a:cs typeface="Consola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179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Wheel Class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980346"/>
            <a:ext cx="8633917" cy="1624500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959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Wheel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 smtClean="0">
                <a:latin typeface="Consolas"/>
                <a:cs typeface="Consolas"/>
              </a:rPr>
              <a:t>// </a:t>
            </a:r>
            <a:r>
              <a:rPr lang="en-US" sz="2000" dirty="0" err="1">
                <a:latin typeface="Consolas"/>
                <a:cs typeface="Consolas"/>
              </a:rPr>
              <a:t>circ</a:t>
            </a:r>
            <a:r>
              <a:rPr lang="en-US" sz="2000" dirty="0">
                <a:latin typeface="Consolas"/>
                <a:cs typeface="Consolas"/>
              </a:rPr>
              <a:t>, area, and rad are the circumference, area, and </a:t>
            </a:r>
            <a:endParaRPr lang="en-US" sz="2000" dirty="0" smtClean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2000" dirty="0" smtClean="0">
                <a:latin typeface="Consolas"/>
                <a:cs typeface="Consolas"/>
              </a:rPr>
              <a:t>// radius </a:t>
            </a:r>
            <a:r>
              <a:rPr lang="en-US" sz="2000" dirty="0">
                <a:latin typeface="Consolas"/>
                <a:cs typeface="Consolas"/>
              </a:rPr>
              <a:t>of bicycle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	</a:t>
            </a:r>
            <a:r>
              <a:rPr lang="en-US" sz="2000" dirty="0" err="1">
                <a:latin typeface="Consolas"/>
                <a:cs typeface="Consolas"/>
              </a:rPr>
              <a:t>circ</a:t>
            </a:r>
            <a:r>
              <a:rPr lang="en-US" sz="2000" dirty="0">
                <a:latin typeface="Consolas"/>
                <a:cs typeface="Consolas"/>
              </a:rPr>
              <a:t> = </a:t>
            </a:r>
            <a:r>
              <a:rPr lang="en-US" sz="2000" dirty="0" err="1">
                <a:latin typeface="Consolas"/>
                <a:cs typeface="Consolas"/>
              </a:rPr>
              <a:t>bicycle.getCircumference</a:t>
            </a:r>
            <a:r>
              <a:rPr lang="en-US" sz="2000" dirty="0">
                <a:latin typeface="Consolas"/>
                <a:cs typeface="Consolas"/>
              </a:rPr>
              <a:t>();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	area = </a:t>
            </a:r>
            <a:r>
              <a:rPr lang="en-US" sz="2000" dirty="0" err="1">
                <a:latin typeface="Consolas"/>
                <a:cs typeface="Consolas"/>
              </a:rPr>
              <a:t>bicycle.getArea</a:t>
            </a:r>
            <a:r>
              <a:rPr lang="en-US" sz="2000" dirty="0">
                <a:latin typeface="Consolas"/>
                <a:cs typeface="Consolas"/>
              </a:rPr>
              <a:t>();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	rad = </a:t>
            </a:r>
            <a:r>
              <a:rPr lang="en-US" sz="2000" dirty="0" err="1">
                <a:latin typeface="Consolas"/>
                <a:cs typeface="Consolas"/>
              </a:rPr>
              <a:t>bicycle.getRadius</a:t>
            </a:r>
            <a:r>
              <a:rPr lang="en-US" sz="2000" dirty="0">
                <a:latin typeface="Consolas"/>
                <a:cs typeface="Consolas"/>
              </a:rPr>
              <a:t>();</a:t>
            </a:r>
          </a:p>
          <a:p>
            <a:pPr marL="0" indent="0">
              <a:buNone/>
            </a:pPr>
            <a:endParaRPr lang="en-US" sz="20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// mat is the material of the wagon 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	mat = </a:t>
            </a:r>
            <a:r>
              <a:rPr lang="en-US" sz="2000" dirty="0" err="1">
                <a:latin typeface="Consolas"/>
                <a:cs typeface="Consolas"/>
              </a:rPr>
              <a:t>wagon.getMaterial</a:t>
            </a:r>
            <a:r>
              <a:rPr lang="en-US" sz="2000" dirty="0">
                <a:latin typeface="Consolas"/>
                <a:cs typeface="Consolas"/>
              </a:rPr>
              <a:t>();</a:t>
            </a:r>
          </a:p>
          <a:p>
            <a:pPr marL="0" indent="0">
              <a:buNone/>
            </a:pPr>
            <a:endParaRPr lang="en-US" sz="20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// </a:t>
            </a:r>
            <a:r>
              <a:rPr lang="en-US" sz="2000" dirty="0" smtClean="0">
                <a:latin typeface="Consolas"/>
                <a:cs typeface="Consolas"/>
              </a:rPr>
              <a:t>bicycle </a:t>
            </a:r>
            <a:r>
              <a:rPr lang="en-US" sz="2000" dirty="0">
                <a:latin typeface="Consolas"/>
                <a:cs typeface="Consolas"/>
              </a:rPr>
              <a:t>radius changed from 27.5 to 32.0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	</a:t>
            </a:r>
            <a:r>
              <a:rPr lang="en-US" sz="2000" dirty="0" err="1">
                <a:latin typeface="Consolas"/>
                <a:cs typeface="Consolas"/>
              </a:rPr>
              <a:t>bicycle.setRadius</a:t>
            </a:r>
            <a:r>
              <a:rPr lang="en-US" sz="2000" dirty="0">
                <a:latin typeface="Consolas"/>
                <a:cs typeface="Consolas"/>
              </a:rPr>
              <a:t>(32.0);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04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Wheel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 smtClean="0">
                <a:latin typeface="Consolas"/>
                <a:cs typeface="Consolas"/>
              </a:rPr>
              <a:t>// bicycle </a:t>
            </a:r>
            <a:r>
              <a:rPr lang="en-US" sz="2000" dirty="0">
                <a:latin typeface="Consolas"/>
                <a:cs typeface="Consolas"/>
              </a:rPr>
              <a:t>material changed from "rubber" to </a:t>
            </a:r>
            <a:endParaRPr lang="en-US" sz="2000" dirty="0" smtClean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2000" dirty="0" smtClean="0">
                <a:latin typeface="Consolas"/>
                <a:cs typeface="Consolas"/>
              </a:rPr>
              <a:t>// "</a:t>
            </a:r>
            <a:r>
              <a:rPr lang="en-US" sz="2000" dirty="0">
                <a:latin typeface="Consolas"/>
                <a:cs typeface="Consolas"/>
              </a:rPr>
              <a:t>polyethylene"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	</a:t>
            </a:r>
            <a:r>
              <a:rPr lang="en-US" sz="2000" dirty="0" err="1">
                <a:latin typeface="Consolas"/>
                <a:cs typeface="Consolas"/>
              </a:rPr>
              <a:t>bicycle.setMaterial</a:t>
            </a:r>
            <a:r>
              <a:rPr lang="en-US" sz="2000" dirty="0">
                <a:latin typeface="Consolas"/>
                <a:cs typeface="Consolas"/>
              </a:rPr>
              <a:t>("polyethylene");</a:t>
            </a:r>
          </a:p>
          <a:p>
            <a:pPr marL="0" indent="0">
              <a:buNone/>
            </a:pPr>
            <a:endParaRPr lang="en-US" sz="20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// wagon radius and material changed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	</a:t>
            </a:r>
            <a:r>
              <a:rPr lang="en-US" sz="2000" dirty="0" err="1">
                <a:latin typeface="Consolas"/>
                <a:cs typeface="Consolas"/>
              </a:rPr>
              <a:t>wagon.setRadiusAndMaterial</a:t>
            </a:r>
            <a:r>
              <a:rPr lang="en-US" sz="2000" dirty="0">
                <a:latin typeface="Consolas"/>
                <a:cs typeface="Consolas"/>
              </a:rPr>
              <a:t>(88.35, "aluminum");</a:t>
            </a:r>
          </a:p>
          <a:p>
            <a:pPr marL="0" indent="0">
              <a:buNone/>
            </a:pPr>
            <a:endParaRPr lang="en-US" sz="20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}</a:t>
            </a:r>
          </a:p>
          <a:p>
            <a:pPr marL="0" indent="0">
              <a:buNone/>
            </a:pPr>
            <a:endParaRPr lang="en-US" sz="2000" dirty="0">
              <a:latin typeface="Consolas"/>
              <a:cs typeface="Consola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284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Methods and Headers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 smtClean="0">
                <a:cs typeface="Consolas"/>
              </a:rPr>
              <a:t>A </a:t>
            </a:r>
            <a:r>
              <a:rPr lang="en-US" sz="2800" dirty="0">
                <a:cs typeface="Consolas"/>
              </a:rPr>
              <a:t>method is one or more lines of code that can be executed for a class object </a:t>
            </a:r>
            <a:r>
              <a:rPr lang="en-US" sz="2800" dirty="0" smtClean="0">
                <a:cs typeface="Consolas"/>
              </a:rPr>
              <a:t>by using </a:t>
            </a:r>
            <a:r>
              <a:rPr lang="en-US" sz="2800" dirty="0">
                <a:cs typeface="Consolas"/>
              </a:rPr>
              <a:t>the object name, method name, and any arguments...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	</a:t>
            </a:r>
            <a:r>
              <a:rPr lang="en-US" sz="2000" dirty="0" err="1">
                <a:latin typeface="Consolas"/>
                <a:cs typeface="Consolas"/>
              </a:rPr>
              <a:t>wagon.setRadiusAndMaterial</a:t>
            </a:r>
            <a:r>
              <a:rPr lang="en-US" sz="2000" dirty="0">
                <a:latin typeface="Consolas"/>
                <a:cs typeface="Consolas"/>
              </a:rPr>
              <a:t>(88.35, "aluminum");</a:t>
            </a:r>
          </a:p>
          <a:p>
            <a:pPr marL="0" indent="0">
              <a:buNone/>
            </a:pPr>
            <a:endParaRPr lang="en-US" sz="20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2800" dirty="0">
                <a:cs typeface="Consolas"/>
              </a:rPr>
              <a:t>The first line of every method is its "header"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return-type name (parameters) {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    ...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endParaRPr lang="en-US" sz="2000" dirty="0">
              <a:latin typeface="Consolas"/>
              <a:cs typeface="Consola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659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 and Headers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>
                <a:cs typeface="Consolas"/>
              </a:rPr>
              <a:t>Some </a:t>
            </a:r>
            <a:r>
              <a:rPr lang="en-US" sz="2400" dirty="0">
                <a:cs typeface="Consolas"/>
              </a:rPr>
              <a:t>methods return a value (like double) and some return nothing (void)</a:t>
            </a:r>
          </a:p>
          <a:p>
            <a:pPr marL="0" indent="0">
              <a:buNone/>
            </a:pPr>
            <a:endParaRPr lang="en-US" sz="2400" dirty="0">
              <a:cs typeface="Consolas"/>
            </a:endParaRPr>
          </a:p>
          <a:p>
            <a:pPr marL="0" indent="0">
              <a:buNone/>
            </a:pPr>
            <a:r>
              <a:rPr lang="en-US" sz="2400" dirty="0">
                <a:cs typeface="Consolas"/>
              </a:rPr>
              <a:t>Some methods have no parameters</a:t>
            </a:r>
          </a:p>
          <a:p>
            <a:pPr marL="0" indent="0">
              <a:buNone/>
            </a:pPr>
            <a:r>
              <a:rPr lang="en-US" sz="2400" dirty="0">
                <a:cs typeface="Consolas"/>
              </a:rPr>
              <a:t>Some have one, some have two, ....</a:t>
            </a:r>
          </a:p>
          <a:p>
            <a:pPr marL="0" indent="0">
              <a:buNone/>
            </a:pPr>
            <a:r>
              <a:rPr lang="en-US" sz="2400" dirty="0">
                <a:cs typeface="Consolas"/>
              </a:rPr>
              <a:t>Java chooses the method to run that matches the arguments when the method is called</a:t>
            </a:r>
          </a:p>
          <a:p>
            <a:pPr marL="0" indent="0">
              <a:buNone/>
            </a:pPr>
            <a:endParaRPr lang="en-US" sz="20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	</a:t>
            </a:r>
            <a:r>
              <a:rPr lang="en-US" sz="2000" dirty="0" err="1">
                <a:latin typeface="Consolas"/>
                <a:cs typeface="Consolas"/>
              </a:rPr>
              <a:t>wagon.setRadiusAndMaterial</a:t>
            </a:r>
            <a:r>
              <a:rPr lang="en-US" sz="2000" dirty="0">
                <a:latin typeface="Consolas"/>
                <a:cs typeface="Consolas"/>
              </a:rPr>
              <a:t>(88.35, "aluminum");</a:t>
            </a:r>
          </a:p>
          <a:p>
            <a:pPr marL="0" indent="0">
              <a:buNone/>
            </a:pPr>
            <a:r>
              <a:rPr lang="en-US" sz="2400" dirty="0">
                <a:cs typeface="Consolas"/>
              </a:rPr>
              <a:t>uses the </a:t>
            </a:r>
            <a:r>
              <a:rPr lang="en-US" sz="2400" dirty="0" err="1">
                <a:cs typeface="Consolas"/>
              </a:rPr>
              <a:t>setRadiusAndMaterial</a:t>
            </a:r>
            <a:r>
              <a:rPr lang="en-US" sz="2400" dirty="0">
                <a:cs typeface="Consolas"/>
              </a:rPr>
              <a:t> method that has a double and a String argument</a:t>
            </a:r>
          </a:p>
          <a:p>
            <a:pPr marL="0" indent="0">
              <a:buNone/>
            </a:pPr>
            <a:endParaRPr lang="en-US" sz="20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827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 and Headers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 smtClean="0">
                <a:latin typeface="Consolas"/>
                <a:cs typeface="Consolas"/>
              </a:rPr>
              <a:t>    Wheel </a:t>
            </a:r>
            <a:r>
              <a:rPr lang="en-US" sz="2000" dirty="0">
                <a:latin typeface="Consolas"/>
                <a:cs typeface="Consolas"/>
              </a:rPr>
              <a:t>wagon = new Wheel(54.75);</a:t>
            </a:r>
          </a:p>
          <a:p>
            <a:pPr marL="0" indent="0">
              <a:buNone/>
            </a:pPr>
            <a:r>
              <a:rPr lang="en-US" sz="2800" dirty="0">
                <a:cs typeface="Consolas"/>
              </a:rPr>
              <a:t>uses the Constructor that has only a double argument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112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2708" y="1497379"/>
            <a:ext cx="7614138" cy="3250467"/>
          </a:xfrm>
        </p:spPr>
        <p:txBody>
          <a:bodyPr>
            <a:normAutofit/>
          </a:bodyPr>
          <a:lstStyle/>
          <a:p>
            <a:r>
              <a:rPr lang="en-US" dirty="0" smtClean="0"/>
              <a:t>Video </a:t>
            </a:r>
            <a:r>
              <a:rPr lang="en-US" dirty="0"/>
              <a:t>2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Software Development </a:t>
            </a:r>
          </a:p>
        </p:txBody>
      </p:sp>
    </p:spTree>
    <p:extLst>
      <p:ext uri="{BB962C8B-B14F-4D97-AF65-F5344CB8AC3E}">
        <p14:creationId xmlns:p14="http://schemas.microsoft.com/office/powerpoint/2010/main" val="1510289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Development Lifecycle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Understand the problem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Design a solution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Implement the solution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Test the solution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Maintenance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023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Von Neumann Architecture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90446"/>
            <a:ext cx="8229600" cy="4935718"/>
          </a:xfrm>
        </p:spPr>
        <p:txBody>
          <a:bodyPr/>
          <a:lstStyle/>
          <a:p>
            <a:pPr marL="457200" indent="-457200">
              <a:lnSpc>
                <a:spcPct val="90000"/>
              </a:lnSpc>
            </a:pPr>
            <a:r>
              <a:rPr lang="en-US" sz="1600" dirty="0" smtClean="0"/>
              <a:t>Although </a:t>
            </a:r>
            <a:r>
              <a:rPr lang="en-US" sz="1600" dirty="0"/>
              <a:t>specific components may vary, virtually all modern computers have the same underlying structure</a:t>
            </a:r>
          </a:p>
          <a:p>
            <a:pPr marL="838200" lvl="1" indent="-266700">
              <a:lnSpc>
                <a:spcPct val="90000"/>
              </a:lnSpc>
            </a:pPr>
            <a:r>
              <a:rPr lang="en-US" sz="1400" dirty="0"/>
              <a:t>known as the </a:t>
            </a:r>
            <a:r>
              <a:rPr lang="en-US" sz="1400" i="1" dirty="0"/>
              <a:t>von Neumann architecture</a:t>
            </a:r>
            <a:r>
              <a:rPr lang="en-US" sz="1400" dirty="0"/>
              <a:t> </a:t>
            </a:r>
          </a:p>
          <a:p>
            <a:pPr marL="838200" lvl="1" indent="-266700">
              <a:lnSpc>
                <a:spcPct val="90000"/>
              </a:lnSpc>
            </a:pPr>
            <a:r>
              <a:rPr lang="en-US" sz="1400" dirty="0"/>
              <a:t>named after computer pioneer, John von </a:t>
            </a:r>
            <a:r>
              <a:rPr lang="en-US" sz="1400" dirty="0" smtClean="0"/>
              <a:t>Neumann</a:t>
            </a:r>
            <a:endParaRPr lang="en-US" sz="1400" dirty="0"/>
          </a:p>
          <a:p>
            <a:pPr marL="838200" lvl="1" indent="-266700">
              <a:lnSpc>
                <a:spcPct val="90000"/>
              </a:lnSpc>
            </a:pPr>
            <a:endParaRPr lang="en-US" sz="1400" dirty="0"/>
          </a:p>
          <a:p>
            <a:pPr marL="457200" indent="-457200">
              <a:lnSpc>
                <a:spcPct val="90000"/>
              </a:lnSpc>
            </a:pPr>
            <a:r>
              <a:rPr lang="en-US" sz="1600" dirty="0" smtClean="0"/>
              <a:t>The </a:t>
            </a:r>
            <a:r>
              <a:rPr lang="en-US" sz="1600" dirty="0"/>
              <a:t>von Neumann architecture identifies 3 essential components</a:t>
            </a:r>
          </a:p>
          <a:p>
            <a:pPr marL="838200" lvl="1" indent="-2667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sz="1400" i="1" dirty="0" err="1"/>
              <a:t>Input/Output</a:t>
            </a:r>
            <a:r>
              <a:rPr lang="en-US" sz="1400" i="1" dirty="0"/>
              <a:t> Devices (I/O)</a:t>
            </a:r>
            <a:r>
              <a:rPr lang="en-US" sz="1400" dirty="0"/>
              <a:t> allow the user to interact with the computer</a:t>
            </a:r>
          </a:p>
          <a:p>
            <a:pPr marL="838200" lvl="1" indent="-2667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sz="1400" i="1" dirty="0"/>
              <a:t>Memory</a:t>
            </a:r>
            <a:r>
              <a:rPr lang="en-US" sz="1400" dirty="0"/>
              <a:t> stores information to be processed as well as programs (instructions specifying the steps necessary to complete specific tasks)</a:t>
            </a:r>
          </a:p>
          <a:p>
            <a:pPr marL="838200" lvl="1" indent="-2667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sz="1400" i="1" dirty="0"/>
              <a:t>Central Processing Unit (</a:t>
            </a:r>
            <a:r>
              <a:rPr lang="en-US" sz="1400" i="1" dirty="0" smtClean="0"/>
              <a:t>CPU</a:t>
            </a:r>
            <a:r>
              <a:rPr lang="en-US" sz="1400" i="1" dirty="0"/>
              <a:t>)</a:t>
            </a:r>
            <a:r>
              <a:rPr lang="en-US" sz="1400" dirty="0"/>
              <a:t> carries out the instructions to process </a:t>
            </a:r>
            <a:r>
              <a:rPr lang="en-US" sz="1400" dirty="0" smtClean="0"/>
              <a:t>information</a:t>
            </a:r>
          </a:p>
          <a:p>
            <a:pPr marL="838200" lvl="1" indent="-266700">
              <a:lnSpc>
                <a:spcPct val="90000"/>
              </a:lnSpc>
              <a:buFont typeface="Wingdings" pitchFamily="2" charset="2"/>
              <a:buAutoNum type="arabicPeriod"/>
            </a:pPr>
            <a:endParaRPr lang="en-US" sz="1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1434" y="3709359"/>
            <a:ext cx="6832121" cy="26152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60466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How is Software Written?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Programming language</a:t>
            </a:r>
          </a:p>
          <a:p>
            <a:pPr lvl="1"/>
            <a:r>
              <a:rPr lang="en-US" dirty="0"/>
              <a:t>high level language (complex statements)</a:t>
            </a:r>
          </a:p>
          <a:p>
            <a:pPr lvl="1"/>
            <a:r>
              <a:rPr lang="en-US" dirty="0"/>
              <a:t>assembly language (very simple instructions)</a:t>
            </a:r>
          </a:p>
          <a:p>
            <a:pPr lvl="1"/>
            <a:r>
              <a:rPr lang="en-US" dirty="0" smtClean="0"/>
              <a:t>machine language (1s and 0s)</a:t>
            </a:r>
          </a:p>
          <a:p>
            <a:r>
              <a:rPr lang="en-US" dirty="0" smtClean="0"/>
              <a:t>Compilers and interpreters</a:t>
            </a:r>
          </a:p>
          <a:p>
            <a:r>
              <a:rPr lang="en-US" dirty="0" smtClean="0"/>
              <a:t>Integrated Development Environments (IDEs)</a:t>
            </a:r>
          </a:p>
          <a:p>
            <a:pPr lvl="1"/>
            <a:r>
              <a:rPr lang="en-US" dirty="0" smtClean="0"/>
              <a:t>Allow editing of program files</a:t>
            </a:r>
          </a:p>
          <a:p>
            <a:pPr lvl="1"/>
            <a:r>
              <a:rPr lang="en-US" dirty="0" smtClean="0"/>
              <a:t>Allow compiling, executing, and debugging programs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14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How is Software Written?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457200" lvl="1" indent="0">
              <a:buNone/>
            </a:pPr>
            <a:r>
              <a:rPr lang="en-US" b="1" dirty="0" smtClean="0"/>
              <a:t>high </a:t>
            </a:r>
            <a:r>
              <a:rPr lang="en-US" b="1" dirty="0"/>
              <a:t>level language </a:t>
            </a:r>
            <a:endParaRPr lang="en-US" b="1" dirty="0" smtClean="0"/>
          </a:p>
          <a:p>
            <a:pPr marL="457200" lvl="1" indent="0">
              <a:buNone/>
            </a:pPr>
            <a:r>
              <a:rPr lang="en-US" dirty="0" smtClean="0"/>
              <a:t>x=</a:t>
            </a:r>
            <a:r>
              <a:rPr lang="en-US" dirty="0" err="1" smtClean="0"/>
              <a:t>y+z</a:t>
            </a:r>
            <a:r>
              <a:rPr lang="en-US" dirty="0" smtClean="0"/>
              <a:t>;</a:t>
            </a:r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r>
              <a:rPr lang="en-US" b="1" dirty="0" smtClean="0"/>
              <a:t>assembly </a:t>
            </a:r>
            <a:r>
              <a:rPr lang="en-US" b="1" dirty="0"/>
              <a:t>language </a:t>
            </a:r>
            <a:endParaRPr lang="en-US" b="1" dirty="0" smtClean="0"/>
          </a:p>
          <a:p>
            <a:pPr marL="457200" lvl="1" indent="0">
              <a:buNone/>
            </a:pPr>
            <a:r>
              <a:rPr lang="en-US" dirty="0" smtClean="0"/>
              <a:t>load 1,y</a:t>
            </a:r>
          </a:p>
          <a:p>
            <a:pPr marL="457200" lvl="1" indent="0">
              <a:buNone/>
            </a:pPr>
            <a:r>
              <a:rPr lang="en-US" dirty="0" smtClean="0"/>
              <a:t>load 2,z</a:t>
            </a:r>
          </a:p>
          <a:p>
            <a:pPr marL="457200" lvl="1" indent="0">
              <a:buNone/>
            </a:pPr>
            <a:r>
              <a:rPr lang="en-US" dirty="0" smtClean="0"/>
              <a:t>add 1,2,3</a:t>
            </a:r>
          </a:p>
          <a:p>
            <a:pPr marL="457200" lvl="1" indent="0">
              <a:buNone/>
            </a:pPr>
            <a:r>
              <a:rPr lang="en-US" dirty="0" smtClean="0"/>
              <a:t>store 3,x</a:t>
            </a:r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r>
              <a:rPr lang="en-US" b="1" dirty="0" smtClean="0"/>
              <a:t>machine language </a:t>
            </a:r>
            <a:endParaRPr lang="en-US" b="1" dirty="0"/>
          </a:p>
          <a:p>
            <a:pPr marL="457200" lvl="1" indent="0">
              <a:buNone/>
            </a:pPr>
            <a:r>
              <a:rPr lang="en-US" dirty="0" smtClean="0"/>
              <a:t>10110 0001 101101</a:t>
            </a:r>
          </a:p>
          <a:p>
            <a:pPr marL="457200" lvl="1" indent="0">
              <a:buNone/>
            </a:pPr>
            <a:r>
              <a:rPr lang="en-US" dirty="0" smtClean="0"/>
              <a:t>10110 0010 011100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33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 Translation</a:t>
            </a:r>
            <a:endParaRPr lang="en-US" dirty="0"/>
          </a:p>
        </p:txBody>
      </p:sp>
      <p:pic>
        <p:nvPicPr>
          <p:cNvPr id="5" name="Picture 4" descr="compilerFigure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199" y="1417638"/>
            <a:ext cx="8716265" cy="5161396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61827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Tools for Abstraction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Object-Oriented Programming (OOP) is one way</a:t>
            </a:r>
          </a:p>
          <a:p>
            <a:r>
              <a:rPr lang="en-US" dirty="0" smtClean="0"/>
              <a:t>Class</a:t>
            </a:r>
          </a:p>
          <a:p>
            <a:pPr lvl="1"/>
            <a:r>
              <a:rPr lang="en-US" dirty="0" smtClean="0"/>
              <a:t>Gives a name to the abstraction and creates a template for objects, which are instances of the abstraction</a:t>
            </a:r>
          </a:p>
          <a:p>
            <a:pPr lvl="1"/>
            <a:r>
              <a:rPr lang="en-US" dirty="0" smtClean="0"/>
              <a:t>Examples: Wheel, Robot, Car, Chair</a:t>
            </a:r>
          </a:p>
          <a:p>
            <a:pPr lvl="1"/>
            <a:r>
              <a:rPr lang="en-US" dirty="0" smtClean="0"/>
              <a:t>Includes variables and methods that define the details of the abstraction</a:t>
            </a:r>
          </a:p>
          <a:p>
            <a:r>
              <a:rPr lang="en-US" dirty="0" smtClean="0"/>
              <a:t>Variable</a:t>
            </a:r>
          </a:p>
          <a:p>
            <a:pPr lvl="1"/>
            <a:r>
              <a:rPr lang="en-US" dirty="0" smtClean="0"/>
              <a:t>Names and stores a quantity</a:t>
            </a:r>
          </a:p>
          <a:p>
            <a:pPr lvl="1"/>
            <a:r>
              <a:rPr lang="en-US" dirty="0" smtClean="0"/>
              <a:t>Examples: radius, name, speed, color</a:t>
            </a:r>
          </a:p>
          <a:p>
            <a:r>
              <a:rPr lang="en-US" dirty="0" smtClean="0"/>
              <a:t>Method</a:t>
            </a:r>
          </a:p>
          <a:p>
            <a:pPr lvl="1"/>
            <a:r>
              <a:rPr lang="en-US" dirty="0" smtClean="0"/>
              <a:t>Names and defines an operation on a class or object</a:t>
            </a:r>
          </a:p>
          <a:p>
            <a:pPr lvl="1"/>
            <a:r>
              <a:rPr lang="en-US" dirty="0" smtClean="0"/>
              <a:t>Examples: </a:t>
            </a:r>
            <a:r>
              <a:rPr lang="en-US" dirty="0" err="1" smtClean="0"/>
              <a:t>getArea</a:t>
            </a:r>
            <a:r>
              <a:rPr lang="en-US" dirty="0" smtClean="0"/>
              <a:t>, speak, accelerate, eject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532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 vs.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Last time…</a:t>
            </a:r>
          </a:p>
          <a:p>
            <a:pPr lvl="1"/>
            <a:r>
              <a:rPr lang="en-US" dirty="0" smtClean="0"/>
              <a:t>We saw a class </a:t>
            </a:r>
            <a:r>
              <a:rPr lang="en-US" dirty="0" smtClean="0"/>
              <a:t>Wheel</a:t>
            </a:r>
            <a:endParaRPr lang="en-US" dirty="0" smtClean="0"/>
          </a:p>
          <a:p>
            <a:r>
              <a:rPr lang="en-US" dirty="0" smtClean="0"/>
              <a:t>This time…</a:t>
            </a:r>
          </a:p>
          <a:p>
            <a:pPr lvl="1"/>
            <a:r>
              <a:rPr lang="en-US" dirty="0" smtClean="0"/>
              <a:t>It has a “main</a:t>
            </a:r>
            <a:r>
              <a:rPr lang="en-US" dirty="0" smtClean="0"/>
              <a:t>” method</a:t>
            </a:r>
          </a:p>
          <a:p>
            <a:pPr lvl="1"/>
            <a:r>
              <a:rPr lang="en-US" dirty="0" smtClean="0"/>
              <a:t>Program execution starts (and often ends) here</a:t>
            </a:r>
          </a:p>
          <a:p>
            <a:r>
              <a:rPr lang="en-US" dirty="0" smtClean="0"/>
              <a:t>Using the command line</a:t>
            </a:r>
          </a:p>
          <a:p>
            <a:pPr lvl="1"/>
            <a:r>
              <a:rPr lang="en-US" dirty="0" smtClean="0"/>
              <a:t>Edit, compile, run (IntelliJ, </a:t>
            </a:r>
            <a:r>
              <a:rPr lang="en-US" dirty="0" err="1" smtClean="0"/>
              <a:t>javac</a:t>
            </a:r>
            <a:r>
              <a:rPr lang="en-US" dirty="0" smtClean="0"/>
              <a:t>, java)</a:t>
            </a:r>
          </a:p>
          <a:p>
            <a:pPr lvl="1"/>
            <a:r>
              <a:rPr lang="en-US" dirty="0" smtClean="0"/>
              <a:t>See the byte code (</a:t>
            </a:r>
            <a:r>
              <a:rPr lang="en-US" dirty="0" err="1" smtClean="0"/>
              <a:t>javap</a:t>
            </a:r>
            <a:r>
              <a:rPr lang="en-US" dirty="0" smtClean="0"/>
              <a:t> –c)</a:t>
            </a:r>
          </a:p>
          <a:p>
            <a:r>
              <a:rPr lang="en-US" dirty="0" smtClean="0"/>
              <a:t>Examples: </a:t>
            </a:r>
            <a:r>
              <a:rPr lang="en-US" dirty="0" err="1" smtClean="0"/>
              <a:t>Robot.java</a:t>
            </a:r>
            <a:r>
              <a:rPr lang="en-US" dirty="0"/>
              <a:t> </a:t>
            </a:r>
            <a:r>
              <a:rPr lang="en-US" dirty="0" smtClean="0"/>
              <a:t>and </a:t>
            </a:r>
            <a:r>
              <a:rPr lang="en-US" dirty="0" err="1" smtClean="0"/>
              <a:t>Calculator.java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809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Wheel Class </a:t>
            </a:r>
            <a:r>
              <a:rPr lang="en-US" dirty="0" smtClean="0"/>
              <a:t>(simplified)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public class Wheel {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double radius;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Wheel(double radius) {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  <a:r>
              <a:rPr lang="en-US" dirty="0" err="1">
                <a:latin typeface="Consolas"/>
                <a:cs typeface="Consolas"/>
              </a:rPr>
              <a:t>this.radius</a:t>
            </a:r>
            <a:r>
              <a:rPr lang="en-US" dirty="0">
                <a:latin typeface="Consolas"/>
                <a:cs typeface="Consolas"/>
              </a:rPr>
              <a:t> = radius;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double </a:t>
            </a:r>
            <a:r>
              <a:rPr lang="en-US" dirty="0" err="1">
                <a:latin typeface="Consolas"/>
                <a:cs typeface="Consolas"/>
              </a:rPr>
              <a:t>getCircumference</a:t>
            </a:r>
            <a:r>
              <a:rPr lang="en-US" dirty="0">
                <a:latin typeface="Consolas"/>
                <a:cs typeface="Consolas"/>
              </a:rPr>
              <a:t>() {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return 2 * </a:t>
            </a:r>
            <a:r>
              <a:rPr lang="en-US" dirty="0" err="1">
                <a:latin typeface="Consolas"/>
                <a:cs typeface="Consolas"/>
              </a:rPr>
              <a:t>Math.PI</a:t>
            </a:r>
            <a:r>
              <a:rPr lang="en-US" dirty="0">
                <a:latin typeface="Consolas"/>
                <a:cs typeface="Consolas"/>
              </a:rPr>
              <a:t> * radius;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double </a:t>
            </a:r>
            <a:r>
              <a:rPr lang="en-US" dirty="0" err="1">
                <a:latin typeface="Consolas"/>
                <a:cs typeface="Consolas"/>
              </a:rPr>
              <a:t>getArea</a:t>
            </a:r>
            <a:r>
              <a:rPr lang="en-US" dirty="0">
                <a:latin typeface="Consolas"/>
                <a:cs typeface="Consolas"/>
              </a:rPr>
              <a:t>() {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return </a:t>
            </a:r>
            <a:r>
              <a:rPr lang="en-US" dirty="0" err="1">
                <a:latin typeface="Consolas"/>
                <a:cs typeface="Consolas"/>
              </a:rPr>
              <a:t>Math.PI</a:t>
            </a:r>
            <a:r>
              <a:rPr lang="en-US" dirty="0">
                <a:latin typeface="Consolas"/>
                <a:cs typeface="Consolas"/>
              </a:rPr>
              <a:t> * radius * radius;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double </a:t>
            </a:r>
            <a:r>
              <a:rPr lang="en-US" dirty="0" err="1">
                <a:latin typeface="Consolas"/>
                <a:cs typeface="Consolas"/>
              </a:rPr>
              <a:t>getRadius</a:t>
            </a:r>
            <a:r>
              <a:rPr lang="en-US" dirty="0">
                <a:latin typeface="Consolas"/>
                <a:cs typeface="Consolas"/>
              </a:rPr>
              <a:t>() {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return radius;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}</a:t>
            </a:r>
          </a:p>
          <a:p>
            <a:pPr marL="0" indent="0">
              <a:buNone/>
            </a:pPr>
            <a:endParaRPr lang="en-US" dirty="0">
              <a:latin typeface="Consolas"/>
              <a:cs typeface="Consola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37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Robot.java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public class Robot {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    void speak(String message) {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        </a:t>
            </a:r>
            <a:r>
              <a:rPr lang="en-US" sz="2000" dirty="0" err="1">
                <a:latin typeface="Consolas"/>
                <a:cs typeface="Consolas"/>
              </a:rPr>
              <a:t>System.out.println</a:t>
            </a:r>
            <a:r>
              <a:rPr lang="en-US" sz="2000" dirty="0">
                <a:latin typeface="Consolas"/>
                <a:cs typeface="Consolas"/>
              </a:rPr>
              <a:t>(message);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    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    public static void main(String[] </a:t>
            </a:r>
            <a:r>
              <a:rPr lang="en-US" sz="2000" dirty="0" err="1">
                <a:latin typeface="Consolas"/>
                <a:cs typeface="Consolas"/>
              </a:rPr>
              <a:t>args</a:t>
            </a:r>
            <a:r>
              <a:rPr lang="en-US" sz="2000" dirty="0">
                <a:latin typeface="Consolas"/>
                <a:cs typeface="Consolas"/>
              </a:rPr>
              <a:t>) {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        Robot r = new Robot();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        </a:t>
            </a:r>
            <a:r>
              <a:rPr lang="en-US" sz="2000" dirty="0" err="1">
                <a:latin typeface="Consolas"/>
                <a:cs typeface="Consolas"/>
              </a:rPr>
              <a:t>r.speak</a:t>
            </a:r>
            <a:r>
              <a:rPr lang="en-US" sz="2000" dirty="0">
                <a:latin typeface="Consolas"/>
                <a:cs typeface="Consolas"/>
              </a:rPr>
              <a:t>("hello world");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}</a:t>
            </a:r>
          </a:p>
          <a:p>
            <a:pPr marL="0" indent="0">
              <a:buNone/>
            </a:pPr>
            <a:endParaRPr lang="en-US" sz="2000" dirty="0">
              <a:latin typeface="Consolas"/>
              <a:cs typeface="Consolas"/>
            </a:endParaRPr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046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Calculator.java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public class Calculator { 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</a:t>
            </a:r>
            <a:r>
              <a:rPr lang="en-US" sz="1600" dirty="0" err="1">
                <a:latin typeface="Consolas"/>
                <a:cs typeface="Consolas"/>
              </a:rPr>
              <a:t>int</a:t>
            </a:r>
            <a:r>
              <a:rPr lang="en-US" sz="1600" dirty="0">
                <a:latin typeface="Consolas"/>
                <a:cs typeface="Consolas"/>
              </a:rPr>
              <a:t> add(</a:t>
            </a:r>
            <a:r>
              <a:rPr lang="en-US" sz="1600" dirty="0" err="1">
                <a:latin typeface="Consolas"/>
                <a:cs typeface="Consolas"/>
              </a:rPr>
              <a:t>int</a:t>
            </a:r>
            <a:r>
              <a:rPr lang="en-US" sz="1600" dirty="0">
                <a:latin typeface="Consolas"/>
                <a:cs typeface="Consolas"/>
              </a:rPr>
              <a:t> x, </a:t>
            </a:r>
            <a:r>
              <a:rPr lang="en-US" sz="1600" dirty="0" err="1">
                <a:latin typeface="Consolas"/>
                <a:cs typeface="Consolas"/>
              </a:rPr>
              <a:t>int</a:t>
            </a:r>
            <a:r>
              <a:rPr lang="en-US" sz="1600" dirty="0">
                <a:latin typeface="Consolas"/>
                <a:cs typeface="Consolas"/>
              </a:rPr>
              <a:t> y) { 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    return x + y; 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} 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</a:t>
            </a:r>
            <a:r>
              <a:rPr lang="en-US" sz="1600" dirty="0" err="1">
                <a:latin typeface="Consolas"/>
                <a:cs typeface="Consolas"/>
              </a:rPr>
              <a:t>int</a:t>
            </a:r>
            <a:r>
              <a:rPr lang="en-US" sz="1600" dirty="0">
                <a:latin typeface="Consolas"/>
                <a:cs typeface="Consolas"/>
              </a:rPr>
              <a:t> subtract(</a:t>
            </a:r>
            <a:r>
              <a:rPr lang="en-US" sz="1600" dirty="0" err="1">
                <a:latin typeface="Consolas"/>
                <a:cs typeface="Consolas"/>
              </a:rPr>
              <a:t>int</a:t>
            </a:r>
            <a:r>
              <a:rPr lang="en-US" sz="1600" dirty="0">
                <a:latin typeface="Consolas"/>
                <a:cs typeface="Consolas"/>
              </a:rPr>
              <a:t> x, </a:t>
            </a:r>
            <a:r>
              <a:rPr lang="en-US" sz="1600" dirty="0" err="1">
                <a:latin typeface="Consolas"/>
                <a:cs typeface="Consolas"/>
              </a:rPr>
              <a:t>int</a:t>
            </a:r>
            <a:r>
              <a:rPr lang="en-US" sz="1600" dirty="0">
                <a:latin typeface="Consolas"/>
                <a:cs typeface="Consolas"/>
              </a:rPr>
              <a:t> y) { 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    return x - y; 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} 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public static void main(String[] </a:t>
            </a:r>
            <a:r>
              <a:rPr lang="en-US" sz="1600" dirty="0" err="1">
                <a:latin typeface="Consolas"/>
                <a:cs typeface="Consolas"/>
              </a:rPr>
              <a:t>args</a:t>
            </a:r>
            <a:r>
              <a:rPr lang="en-US" sz="1600" dirty="0">
                <a:latin typeface="Consolas"/>
                <a:cs typeface="Consolas"/>
              </a:rPr>
              <a:t>) { 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    Calculator c = new Calculator();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    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    </a:t>
            </a:r>
            <a:r>
              <a:rPr lang="en-US" sz="1600" dirty="0" err="1">
                <a:latin typeface="Consolas"/>
                <a:cs typeface="Consolas"/>
              </a:rPr>
              <a:t>System.out.println</a:t>
            </a:r>
            <a:r>
              <a:rPr lang="en-US" sz="1600" dirty="0">
                <a:latin typeface="Consolas"/>
                <a:cs typeface="Consolas"/>
              </a:rPr>
              <a:t>(</a:t>
            </a:r>
            <a:r>
              <a:rPr lang="en-US" sz="1600" dirty="0" err="1">
                <a:latin typeface="Consolas"/>
                <a:cs typeface="Consolas"/>
              </a:rPr>
              <a:t>c.add</a:t>
            </a:r>
            <a:r>
              <a:rPr lang="en-US" sz="1600" dirty="0">
                <a:latin typeface="Consolas"/>
                <a:cs typeface="Consolas"/>
              </a:rPr>
              <a:t>(3, 5)); 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    </a:t>
            </a:r>
            <a:r>
              <a:rPr lang="en-US" sz="1600" dirty="0" err="1">
                <a:latin typeface="Consolas"/>
                <a:cs typeface="Consolas"/>
              </a:rPr>
              <a:t>System.out.println</a:t>
            </a:r>
            <a:r>
              <a:rPr lang="en-US" sz="1600" dirty="0">
                <a:latin typeface="Consolas"/>
                <a:cs typeface="Consolas"/>
              </a:rPr>
              <a:t>(</a:t>
            </a:r>
            <a:r>
              <a:rPr lang="en-US" sz="1600" dirty="0" err="1">
                <a:latin typeface="Consolas"/>
                <a:cs typeface="Consolas"/>
              </a:rPr>
              <a:t>c.subtract</a:t>
            </a:r>
            <a:r>
              <a:rPr lang="en-US" sz="1600" dirty="0">
                <a:latin typeface="Consolas"/>
                <a:cs typeface="Consolas"/>
              </a:rPr>
              <a:t>(3, 5)); 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} 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}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692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2708" y="1497379"/>
            <a:ext cx="7614138" cy="3250467"/>
          </a:xfrm>
        </p:spPr>
        <p:txBody>
          <a:bodyPr>
            <a:normAutofit/>
          </a:bodyPr>
          <a:lstStyle/>
          <a:p>
            <a:r>
              <a:rPr lang="en-US" smtClean="0"/>
              <a:t>Video </a:t>
            </a:r>
            <a:r>
              <a:rPr lang="en-US" dirty="0"/>
              <a:t>3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Java Basics</a:t>
            </a:r>
          </a:p>
        </p:txBody>
      </p:sp>
    </p:spTree>
    <p:extLst>
      <p:ext uri="{BB962C8B-B14F-4D97-AF65-F5344CB8AC3E}">
        <p14:creationId xmlns:p14="http://schemas.microsoft.com/office/powerpoint/2010/main" val="1529238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 Basics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Program structure</a:t>
            </a:r>
          </a:p>
          <a:p>
            <a:pPr lvl="1"/>
            <a:r>
              <a:rPr lang="en-US" dirty="0" smtClean="0"/>
              <a:t>Top-level class</a:t>
            </a:r>
          </a:p>
          <a:p>
            <a:pPr lvl="2"/>
            <a:r>
              <a:rPr lang="en-US" dirty="0" smtClean="0"/>
              <a:t>Name of class is name of file (with .java extension)</a:t>
            </a:r>
          </a:p>
          <a:p>
            <a:pPr lvl="2"/>
            <a:r>
              <a:rPr lang="en-US" dirty="0" smtClean="0"/>
              <a:t>Example: class Robot in </a:t>
            </a:r>
            <a:r>
              <a:rPr lang="en-US" dirty="0" err="1" smtClean="0"/>
              <a:t>Robot.java</a:t>
            </a:r>
            <a:endParaRPr lang="en-US" dirty="0" smtClean="0"/>
          </a:p>
          <a:p>
            <a:pPr lvl="1"/>
            <a:r>
              <a:rPr lang="en-US" dirty="0" smtClean="0"/>
              <a:t>One or more methods</a:t>
            </a:r>
          </a:p>
          <a:p>
            <a:pPr lvl="1"/>
            <a:r>
              <a:rPr lang="en-US" dirty="0" smtClean="0"/>
              <a:t>Program execution begins at main</a:t>
            </a:r>
          </a:p>
          <a:p>
            <a:r>
              <a:rPr lang="en-US" dirty="0" smtClean="0"/>
              <a:t>Command line input and output</a:t>
            </a:r>
          </a:p>
          <a:p>
            <a:pPr lvl="1"/>
            <a:r>
              <a:rPr lang="en-US" dirty="0"/>
              <a:t>Scanner class [not seen yet]</a:t>
            </a:r>
          </a:p>
          <a:p>
            <a:pPr lvl="1"/>
            <a:r>
              <a:rPr lang="en-US" dirty="0" err="1" smtClean="0"/>
              <a:t>System.out.println</a:t>
            </a:r>
            <a:r>
              <a:rPr lang="en-US" dirty="0" smtClean="0"/>
              <a:t>(…)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625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and Storage Sizes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1873170"/>
              </p:ext>
            </p:extLst>
          </p:nvPr>
        </p:nvGraphicFramePr>
        <p:xfrm>
          <a:off x="457200" y="1874925"/>
          <a:ext cx="8336880" cy="330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7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752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178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981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Unit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Size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Bytes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Practical Measure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byte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 bits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r>
                        <a:rPr lang="en-US" baseline="30000" dirty="0" smtClean="0"/>
                        <a:t>0 </a:t>
                      </a:r>
                      <a:r>
                        <a:rPr lang="en-US" baseline="0" dirty="0" smtClean="0"/>
                        <a:t>= 1 = 10</a:t>
                      </a:r>
                      <a:r>
                        <a:rPr lang="en-US" baseline="30000" dirty="0" smtClean="0"/>
                        <a:t>0</a:t>
                      </a:r>
                      <a:endParaRPr lang="en-US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 single character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kilobyte (KB)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1,024</a:t>
                      </a:r>
                      <a:r>
                        <a:rPr lang="en-US" baseline="0" dirty="0" smtClean="0"/>
                        <a:t> bytes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2</a:t>
                      </a:r>
                      <a:r>
                        <a:rPr lang="en-US" baseline="30000" dirty="0" smtClean="0"/>
                        <a:t>10 </a:t>
                      </a:r>
                      <a:r>
                        <a:rPr lang="en-US" baseline="0" dirty="0" smtClean="0"/>
                        <a:t>= 1,024 ≈ 10</a:t>
                      </a:r>
                      <a:r>
                        <a:rPr lang="en-US" baseline="30000" dirty="0" smtClean="0"/>
                        <a:t>3 </a:t>
                      </a:r>
                      <a:endParaRPr lang="en-US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 paragraph of text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megabyte (MB)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1,024</a:t>
                      </a:r>
                      <a:r>
                        <a:rPr lang="en-US" baseline="0" dirty="0" smtClean="0"/>
                        <a:t> kilobytes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2</a:t>
                      </a:r>
                      <a:r>
                        <a:rPr lang="en-US" baseline="30000" dirty="0" smtClean="0"/>
                        <a:t>20 </a:t>
                      </a:r>
                      <a:r>
                        <a:rPr lang="en-US" baseline="0" dirty="0" smtClean="0"/>
                        <a:t>= 1,048,576</a:t>
                      </a:r>
                      <a:r>
                        <a:rPr lang="en-US" baseline="30000" dirty="0" smtClean="0"/>
                        <a:t> </a:t>
                      </a:r>
                      <a:r>
                        <a:rPr lang="en-US" baseline="0" dirty="0" smtClean="0"/>
                        <a:t>≈ 10</a:t>
                      </a:r>
                      <a:r>
                        <a:rPr lang="en-US" baseline="30000" dirty="0" smtClean="0"/>
                        <a:t>6 </a:t>
                      </a:r>
                      <a:endParaRPr lang="en-US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 minute</a:t>
                      </a:r>
                      <a:r>
                        <a:rPr lang="en-US" baseline="0" dirty="0" smtClean="0"/>
                        <a:t> of MP3 music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gigabyte</a:t>
                      </a:r>
                      <a:r>
                        <a:rPr lang="en-US" baseline="0" dirty="0" smtClean="0"/>
                        <a:t> (GB)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1,024 megabytes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2</a:t>
                      </a:r>
                      <a:r>
                        <a:rPr lang="en-US" baseline="30000" dirty="0" smtClean="0"/>
                        <a:t>30 </a:t>
                      </a:r>
                      <a:r>
                        <a:rPr lang="en-US" baseline="0" dirty="0" smtClean="0"/>
                        <a:t>= 1,073,741,824</a:t>
                      </a:r>
                      <a:r>
                        <a:rPr lang="en-US" baseline="30000" dirty="0" smtClean="0"/>
                        <a:t> </a:t>
                      </a:r>
                      <a:r>
                        <a:rPr lang="en-US" baseline="0" dirty="0" smtClean="0"/>
                        <a:t>≈ 10</a:t>
                      </a:r>
                      <a:r>
                        <a:rPr lang="en-US" baseline="30000" dirty="0" smtClean="0"/>
                        <a:t>9</a:t>
                      </a:r>
                      <a:endParaRPr lang="en-US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 half hour of video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terabyte (TB)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1,024 gigabytes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2</a:t>
                      </a:r>
                      <a:r>
                        <a:rPr lang="en-US" baseline="30000" dirty="0" smtClean="0"/>
                        <a:t>40 </a:t>
                      </a:r>
                      <a:r>
                        <a:rPr lang="en-US" baseline="0" dirty="0" smtClean="0"/>
                        <a:t>= 1,099,511,627,776</a:t>
                      </a:r>
                      <a:r>
                        <a:rPr lang="en-US" baseline="30000" dirty="0" smtClean="0"/>
                        <a:t> </a:t>
                      </a:r>
                      <a:r>
                        <a:rPr lang="en-US" baseline="0" dirty="0" smtClean="0"/>
                        <a:t>≈ 10</a:t>
                      </a:r>
                      <a:r>
                        <a:rPr lang="en-US" baseline="30000" dirty="0" smtClean="0"/>
                        <a:t>12</a:t>
                      </a:r>
                      <a:endParaRPr lang="en-US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80% of</a:t>
                      </a:r>
                      <a:r>
                        <a:rPr lang="en-US" baseline="0" dirty="0" smtClean="0"/>
                        <a:t> a human’s memory capacity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715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Syntax Details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// or /* */ for comments</a:t>
            </a:r>
          </a:p>
          <a:p>
            <a:r>
              <a:rPr lang="en-US" dirty="0" smtClean="0"/>
              <a:t>White space ignored (delimits tokens)</a:t>
            </a:r>
          </a:p>
          <a:p>
            <a:r>
              <a:rPr lang="en-US" dirty="0" smtClean="0"/>
              <a:t>Semicolon (;) to end or separate statements</a:t>
            </a:r>
          </a:p>
          <a:p>
            <a:r>
              <a:rPr lang="en-US" dirty="0" smtClean="0"/>
              <a:t>Curly braces ({}) to group statements</a:t>
            </a:r>
          </a:p>
          <a:p>
            <a:r>
              <a:rPr lang="en-US" dirty="0" smtClean="0"/>
              <a:t>Some words are “reserved” and cannot be used for variable, method, or class names</a:t>
            </a:r>
          </a:p>
          <a:p>
            <a:r>
              <a:rPr lang="en-US" dirty="0" smtClean="0"/>
              <a:t>import statement gives access to other classes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742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Has field members (variables) that reference the “standard input” and “standard output” files of the running Java program</a:t>
            </a:r>
          </a:p>
          <a:p>
            <a:r>
              <a:rPr lang="en-US" dirty="0"/>
              <a:t>In command-line systems (e.g., UNIX shell), these </a:t>
            </a:r>
            <a:r>
              <a:rPr lang="en-US" dirty="0" smtClean="0"/>
              <a:t>“files” can </a:t>
            </a:r>
            <a:r>
              <a:rPr lang="en-US" dirty="0"/>
              <a:t>be the keyboard and display, or redirected from </a:t>
            </a:r>
            <a:r>
              <a:rPr lang="en-US" dirty="0" smtClean="0"/>
              <a:t>disk files </a:t>
            </a:r>
            <a:r>
              <a:rPr lang="en-US" dirty="0"/>
              <a:t>or other programs</a:t>
            </a:r>
          </a:p>
          <a:p>
            <a:r>
              <a:rPr lang="en-US" dirty="0" err="1" smtClean="0"/>
              <a:t>System.in</a:t>
            </a:r>
            <a:r>
              <a:rPr lang="en-US" dirty="0" smtClean="0"/>
              <a:t>: input stream</a:t>
            </a:r>
          </a:p>
          <a:p>
            <a:r>
              <a:rPr lang="en-US" dirty="0" err="1" smtClean="0"/>
              <a:t>System.out</a:t>
            </a:r>
            <a:r>
              <a:rPr lang="en-US" dirty="0" smtClean="0"/>
              <a:t>: output stream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127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Parsing Input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75040" cy="4756150"/>
          </a:xfrm>
        </p:spPr>
        <p:txBody>
          <a:bodyPr>
            <a:normAutofit/>
          </a:bodyPr>
          <a:lstStyle/>
          <a:p>
            <a:r>
              <a:rPr lang="en-US" dirty="0"/>
              <a:t>class</a:t>
            </a:r>
            <a:r>
              <a:rPr lang="en-US" dirty="0" smtClean="0"/>
              <a:t> Scanner</a:t>
            </a:r>
          </a:p>
          <a:p>
            <a:r>
              <a:rPr lang="en-US" dirty="0" smtClean="0"/>
              <a:t>To read from standard input, create a Scanner object and use its methods:</a:t>
            </a:r>
          </a:p>
          <a:p>
            <a:pPr marL="457200" lvl="1" indent="0">
              <a:buNone/>
            </a:pPr>
            <a:endParaRPr lang="en-US" sz="2000" dirty="0" smtClean="0">
              <a:latin typeface="Consolas"/>
              <a:cs typeface="Consolas"/>
            </a:endParaRPr>
          </a:p>
          <a:p>
            <a:pPr marL="457200" lvl="1" indent="0">
              <a:buNone/>
            </a:pPr>
            <a:r>
              <a:rPr lang="en-US" sz="2000" dirty="0" smtClean="0">
                <a:latin typeface="Consolas"/>
                <a:cs typeface="Consolas"/>
              </a:rPr>
              <a:t>Scanner s = new Scanner(</a:t>
            </a:r>
            <a:r>
              <a:rPr lang="en-US" sz="2000" dirty="0" err="1" smtClean="0">
                <a:latin typeface="Consolas"/>
                <a:cs typeface="Consolas"/>
              </a:rPr>
              <a:t>System.in</a:t>
            </a:r>
            <a:r>
              <a:rPr lang="en-US" sz="2000" dirty="0" smtClean="0">
                <a:latin typeface="Consolas"/>
                <a:cs typeface="Consolas"/>
              </a:rPr>
              <a:t>);</a:t>
            </a:r>
          </a:p>
          <a:p>
            <a:pPr marL="457200" lvl="1" indent="0">
              <a:buNone/>
            </a:pPr>
            <a:endParaRPr lang="en-US" sz="2000" dirty="0" smtClean="0">
              <a:latin typeface="Consolas"/>
              <a:cs typeface="Consolas"/>
            </a:endParaRPr>
          </a:p>
          <a:p>
            <a:pPr marL="457200" lvl="1" indent="0">
              <a:buNone/>
            </a:pPr>
            <a:r>
              <a:rPr lang="en-US" sz="2000" dirty="0">
                <a:latin typeface="Consolas"/>
                <a:cs typeface="Consolas"/>
              </a:rPr>
              <a:t>String name = </a:t>
            </a:r>
            <a:r>
              <a:rPr lang="en-US" sz="2000" dirty="0" err="1">
                <a:latin typeface="Consolas"/>
                <a:cs typeface="Consolas"/>
              </a:rPr>
              <a:t>s.nextLine</a:t>
            </a:r>
            <a:r>
              <a:rPr lang="en-US" sz="2000">
                <a:latin typeface="Consolas"/>
                <a:cs typeface="Consolas"/>
              </a:rPr>
              <a:t>();</a:t>
            </a:r>
          </a:p>
          <a:p>
            <a:pPr marL="457200" lvl="1" indent="0">
              <a:buNone/>
            </a:pPr>
            <a:r>
              <a:rPr lang="en-US" sz="2000" smtClean="0">
                <a:latin typeface="Consolas"/>
                <a:cs typeface="Consolas"/>
              </a:rPr>
              <a:t>int</a:t>
            </a:r>
            <a:r>
              <a:rPr lang="en-US" sz="2000" dirty="0" smtClean="0">
                <a:latin typeface="Consolas"/>
                <a:cs typeface="Consolas"/>
              </a:rPr>
              <a:t> </a:t>
            </a:r>
            <a:r>
              <a:rPr lang="en-US" sz="2000" dirty="0" err="1" smtClean="0">
                <a:latin typeface="Consolas"/>
                <a:cs typeface="Consolas"/>
              </a:rPr>
              <a:t>i</a:t>
            </a:r>
            <a:r>
              <a:rPr lang="en-US" sz="2000" dirty="0" smtClean="0">
                <a:latin typeface="Consolas"/>
                <a:cs typeface="Consolas"/>
              </a:rPr>
              <a:t> = </a:t>
            </a:r>
            <a:r>
              <a:rPr lang="en-US" sz="2000" dirty="0" err="1" smtClean="0">
                <a:latin typeface="Consolas"/>
                <a:cs typeface="Consolas"/>
              </a:rPr>
              <a:t>s.nextInt</a:t>
            </a:r>
            <a:r>
              <a:rPr lang="en-US" sz="2000" dirty="0" smtClean="0">
                <a:latin typeface="Consolas"/>
                <a:cs typeface="Consolas"/>
              </a:rPr>
              <a:t>();</a:t>
            </a:r>
          </a:p>
          <a:p>
            <a:pPr marL="457200" lvl="1" indent="0">
              <a:buNone/>
            </a:pPr>
            <a:r>
              <a:rPr lang="en-US" sz="2000" dirty="0" smtClean="0">
                <a:latin typeface="Consolas"/>
                <a:cs typeface="Consolas"/>
              </a:rPr>
              <a:t>double d = </a:t>
            </a:r>
            <a:r>
              <a:rPr lang="en-US" sz="2000" dirty="0" err="1" smtClean="0">
                <a:latin typeface="Consolas"/>
                <a:cs typeface="Consolas"/>
              </a:rPr>
              <a:t>s.nextDouble</a:t>
            </a:r>
            <a:r>
              <a:rPr lang="en-US" sz="2000" dirty="0" smtClean="0">
                <a:latin typeface="Consolas"/>
                <a:cs typeface="Consolas"/>
              </a:rPr>
              <a:t>();</a:t>
            </a:r>
          </a:p>
          <a:p>
            <a:pPr marL="457200" lvl="1" indent="0">
              <a:buNone/>
            </a:pPr>
            <a:endParaRPr lang="en-US" sz="2000" dirty="0" smtClean="0">
              <a:latin typeface="Consolas"/>
              <a:cs typeface="Consola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94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Calculator.java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import </a:t>
            </a:r>
            <a:r>
              <a:rPr lang="en-US" sz="12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java.util.Scanner</a:t>
            </a:r>
            <a:r>
              <a:rPr lang="en-US" sz="1200" dirty="0" smtClean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endParaRPr lang="en-US" sz="1200" dirty="0" smtClean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1200" dirty="0" smtClean="0">
                <a:latin typeface="Consolas"/>
                <a:cs typeface="Consolas"/>
              </a:rPr>
              <a:t>public </a:t>
            </a:r>
            <a:r>
              <a:rPr lang="en-US" sz="1200" dirty="0">
                <a:latin typeface="Consolas"/>
                <a:cs typeface="Consolas"/>
              </a:rPr>
              <a:t>class Calculator { </a:t>
            </a:r>
          </a:p>
          <a:p>
            <a:pPr marL="0" indent="0">
              <a:buNone/>
            </a:pPr>
            <a:r>
              <a:rPr lang="en-US" sz="1200" dirty="0">
                <a:latin typeface="Consolas"/>
                <a:cs typeface="Consolas"/>
              </a:rPr>
              <a:t>    </a:t>
            </a:r>
            <a:r>
              <a:rPr lang="en-US" sz="1200" dirty="0" err="1">
                <a:latin typeface="Consolas"/>
                <a:cs typeface="Consolas"/>
              </a:rPr>
              <a:t>int</a:t>
            </a:r>
            <a:r>
              <a:rPr lang="en-US" sz="1200" dirty="0">
                <a:latin typeface="Consolas"/>
                <a:cs typeface="Consolas"/>
              </a:rPr>
              <a:t> add(</a:t>
            </a:r>
            <a:r>
              <a:rPr lang="en-US" sz="1200" dirty="0" err="1">
                <a:latin typeface="Consolas"/>
                <a:cs typeface="Consolas"/>
              </a:rPr>
              <a:t>int</a:t>
            </a:r>
            <a:r>
              <a:rPr lang="en-US" sz="1200" dirty="0">
                <a:latin typeface="Consolas"/>
                <a:cs typeface="Consolas"/>
              </a:rPr>
              <a:t> x, </a:t>
            </a:r>
            <a:r>
              <a:rPr lang="en-US" sz="1200" dirty="0" err="1">
                <a:latin typeface="Consolas"/>
                <a:cs typeface="Consolas"/>
              </a:rPr>
              <a:t>int</a:t>
            </a:r>
            <a:r>
              <a:rPr lang="en-US" sz="1200" dirty="0">
                <a:latin typeface="Consolas"/>
                <a:cs typeface="Consolas"/>
              </a:rPr>
              <a:t> y) { </a:t>
            </a:r>
          </a:p>
          <a:p>
            <a:pPr marL="0" indent="0">
              <a:buNone/>
            </a:pPr>
            <a:r>
              <a:rPr lang="en-US" sz="1200" dirty="0">
                <a:latin typeface="Consolas"/>
                <a:cs typeface="Consolas"/>
              </a:rPr>
              <a:t>        return x + y; </a:t>
            </a:r>
          </a:p>
          <a:p>
            <a:pPr marL="0" indent="0">
              <a:buNone/>
            </a:pPr>
            <a:r>
              <a:rPr lang="en-US" sz="1200" dirty="0">
                <a:latin typeface="Consolas"/>
                <a:cs typeface="Consolas"/>
              </a:rPr>
              <a:t>    } </a:t>
            </a:r>
          </a:p>
          <a:p>
            <a:pPr marL="0" indent="0">
              <a:buNone/>
            </a:pPr>
            <a:r>
              <a:rPr lang="en-US" sz="1200" dirty="0">
                <a:latin typeface="Consolas"/>
                <a:cs typeface="Consolas"/>
              </a:rPr>
              <a:t>    </a:t>
            </a:r>
          </a:p>
          <a:p>
            <a:pPr marL="0" indent="0">
              <a:buNone/>
            </a:pPr>
            <a:r>
              <a:rPr lang="en-US" sz="1200" dirty="0">
                <a:latin typeface="Consolas"/>
                <a:cs typeface="Consolas"/>
              </a:rPr>
              <a:t>    </a:t>
            </a:r>
            <a:r>
              <a:rPr lang="en-US" sz="1200" dirty="0" err="1">
                <a:latin typeface="Consolas"/>
                <a:cs typeface="Consolas"/>
              </a:rPr>
              <a:t>int</a:t>
            </a:r>
            <a:r>
              <a:rPr lang="en-US" sz="1200" dirty="0">
                <a:latin typeface="Consolas"/>
                <a:cs typeface="Consolas"/>
              </a:rPr>
              <a:t> subtract(</a:t>
            </a:r>
            <a:r>
              <a:rPr lang="en-US" sz="1200" dirty="0" err="1">
                <a:latin typeface="Consolas"/>
                <a:cs typeface="Consolas"/>
              </a:rPr>
              <a:t>int</a:t>
            </a:r>
            <a:r>
              <a:rPr lang="en-US" sz="1200" dirty="0">
                <a:latin typeface="Consolas"/>
                <a:cs typeface="Consolas"/>
              </a:rPr>
              <a:t> x, </a:t>
            </a:r>
            <a:r>
              <a:rPr lang="en-US" sz="1200" dirty="0" err="1">
                <a:latin typeface="Consolas"/>
                <a:cs typeface="Consolas"/>
              </a:rPr>
              <a:t>int</a:t>
            </a:r>
            <a:r>
              <a:rPr lang="en-US" sz="1200" dirty="0">
                <a:latin typeface="Consolas"/>
                <a:cs typeface="Consolas"/>
              </a:rPr>
              <a:t> y) { </a:t>
            </a:r>
          </a:p>
          <a:p>
            <a:pPr marL="0" indent="0">
              <a:buNone/>
            </a:pPr>
            <a:r>
              <a:rPr lang="en-US" sz="1200" dirty="0">
                <a:latin typeface="Consolas"/>
                <a:cs typeface="Consolas"/>
              </a:rPr>
              <a:t>        return x - y; </a:t>
            </a:r>
          </a:p>
          <a:p>
            <a:pPr marL="0" indent="0">
              <a:buNone/>
            </a:pPr>
            <a:r>
              <a:rPr lang="en-US" sz="1200" dirty="0">
                <a:latin typeface="Consolas"/>
                <a:cs typeface="Consolas"/>
              </a:rPr>
              <a:t>    } </a:t>
            </a:r>
          </a:p>
          <a:p>
            <a:pPr marL="0" indent="0">
              <a:buNone/>
            </a:pPr>
            <a:r>
              <a:rPr lang="en-US" sz="1200" dirty="0">
                <a:latin typeface="Consolas"/>
                <a:cs typeface="Consolas"/>
              </a:rPr>
              <a:t>    </a:t>
            </a:r>
          </a:p>
          <a:p>
            <a:pPr marL="0" indent="0">
              <a:buNone/>
            </a:pPr>
            <a:r>
              <a:rPr lang="en-US" sz="1200" dirty="0">
                <a:latin typeface="Consolas"/>
                <a:cs typeface="Consolas"/>
              </a:rPr>
              <a:t>    public static void main(String[] </a:t>
            </a:r>
            <a:r>
              <a:rPr lang="en-US" sz="1200" dirty="0" err="1">
                <a:latin typeface="Consolas"/>
                <a:cs typeface="Consolas"/>
              </a:rPr>
              <a:t>args</a:t>
            </a:r>
            <a:r>
              <a:rPr lang="en-US" sz="1200" dirty="0">
                <a:latin typeface="Consolas"/>
                <a:cs typeface="Consolas"/>
              </a:rPr>
              <a:t>) { </a:t>
            </a:r>
          </a:p>
          <a:p>
            <a:pPr marL="0" indent="0">
              <a:buNone/>
            </a:pPr>
            <a:r>
              <a:rPr lang="en-US" sz="1200" dirty="0">
                <a:latin typeface="Consolas"/>
                <a:cs typeface="Consolas"/>
              </a:rPr>
              <a:t>        Calculator c = new Calculator();</a:t>
            </a:r>
          </a:p>
          <a:p>
            <a:pPr marL="0" indent="0">
              <a:buNone/>
            </a:pPr>
            <a:r>
              <a:rPr lang="en-US" sz="1200" dirty="0">
                <a:latin typeface="Consolas"/>
                <a:cs typeface="Consolas"/>
              </a:rPr>
              <a:t>        </a:t>
            </a:r>
          </a:p>
          <a:p>
            <a:pPr marL="0" indent="0">
              <a:buNone/>
            </a:pPr>
            <a:r>
              <a:rPr lang="en-US" sz="1200" dirty="0">
                <a:latin typeface="Consolas"/>
                <a:cs typeface="Consolas"/>
              </a:rPr>
              <a:t>        Scanner </a:t>
            </a:r>
            <a:r>
              <a:rPr lang="en-US" sz="1200" dirty="0" err="1">
                <a:latin typeface="Consolas"/>
                <a:cs typeface="Consolas"/>
              </a:rPr>
              <a:t>scanner</a:t>
            </a:r>
            <a:r>
              <a:rPr lang="en-US" sz="1200" dirty="0">
                <a:latin typeface="Consolas"/>
                <a:cs typeface="Consolas"/>
              </a:rPr>
              <a:t> = new Scanner(System.in);</a:t>
            </a:r>
          </a:p>
          <a:p>
            <a:pPr marL="0" indent="0">
              <a:buNone/>
            </a:pPr>
            <a:r>
              <a:rPr lang="en-US" sz="1200" dirty="0">
                <a:latin typeface="Consolas"/>
                <a:cs typeface="Consolas"/>
              </a:rPr>
              <a:t>     </a:t>
            </a:r>
            <a:r>
              <a:rPr lang="en-US" sz="1200" dirty="0" smtClean="0">
                <a:latin typeface="Consolas"/>
                <a:cs typeface="Consolas"/>
              </a:rPr>
              <a:t>   </a:t>
            </a:r>
            <a:r>
              <a:rPr lang="en-US" sz="1200" dirty="0" err="1" smtClean="0">
                <a:latin typeface="Consolas"/>
                <a:cs typeface="Consolas"/>
              </a:rPr>
              <a:t>int</a:t>
            </a:r>
            <a:r>
              <a:rPr lang="en-US" sz="1200" dirty="0" smtClean="0">
                <a:latin typeface="Consolas"/>
                <a:cs typeface="Consolas"/>
              </a:rPr>
              <a:t> </a:t>
            </a:r>
            <a:r>
              <a:rPr lang="en-US" sz="1200" dirty="0">
                <a:latin typeface="Consolas"/>
                <a:cs typeface="Consolas"/>
              </a:rPr>
              <a:t>x = </a:t>
            </a:r>
            <a:r>
              <a:rPr lang="en-US" sz="1200" dirty="0" err="1">
                <a:latin typeface="Consolas"/>
                <a:cs typeface="Consolas"/>
              </a:rPr>
              <a:t>scanner.nextInt</a:t>
            </a:r>
            <a:r>
              <a:rPr lang="en-US" sz="1200" dirty="0">
                <a:latin typeface="Consolas"/>
                <a:cs typeface="Consolas"/>
              </a:rPr>
              <a:t>();</a:t>
            </a:r>
          </a:p>
          <a:p>
            <a:pPr marL="0" indent="0">
              <a:buNone/>
            </a:pPr>
            <a:r>
              <a:rPr lang="en-US" sz="1200" dirty="0">
                <a:latin typeface="Consolas"/>
                <a:cs typeface="Consolas"/>
              </a:rPr>
              <a:t>    </a:t>
            </a:r>
            <a:r>
              <a:rPr lang="en-US" sz="1200" dirty="0" smtClean="0">
                <a:latin typeface="Consolas"/>
                <a:cs typeface="Consolas"/>
              </a:rPr>
              <a:t>    </a:t>
            </a:r>
            <a:r>
              <a:rPr lang="en-US" sz="1200" dirty="0" err="1" smtClean="0">
                <a:latin typeface="Consolas"/>
                <a:cs typeface="Consolas"/>
              </a:rPr>
              <a:t>int</a:t>
            </a:r>
            <a:r>
              <a:rPr lang="en-US" sz="1200" dirty="0" smtClean="0">
                <a:latin typeface="Consolas"/>
                <a:cs typeface="Consolas"/>
              </a:rPr>
              <a:t> </a:t>
            </a:r>
            <a:r>
              <a:rPr lang="en-US" sz="1200" dirty="0">
                <a:latin typeface="Consolas"/>
                <a:cs typeface="Consolas"/>
              </a:rPr>
              <a:t>y = </a:t>
            </a:r>
            <a:r>
              <a:rPr lang="en-US" sz="1200" dirty="0" err="1">
                <a:latin typeface="Consolas"/>
                <a:cs typeface="Consolas"/>
              </a:rPr>
              <a:t>scanner.nextInt</a:t>
            </a:r>
            <a:r>
              <a:rPr lang="en-US" sz="1200" dirty="0">
                <a:latin typeface="Consolas"/>
                <a:cs typeface="Consolas"/>
              </a:rPr>
              <a:t>();</a:t>
            </a:r>
          </a:p>
          <a:p>
            <a:pPr marL="0" indent="0">
              <a:buNone/>
            </a:pPr>
            <a:r>
              <a:rPr lang="en-US" sz="1200" dirty="0">
                <a:latin typeface="Consolas"/>
                <a:cs typeface="Consolas"/>
              </a:rPr>
              <a:t>    </a:t>
            </a:r>
            <a:r>
              <a:rPr lang="en-US" sz="1200" dirty="0" smtClean="0">
                <a:latin typeface="Consolas"/>
                <a:cs typeface="Consolas"/>
              </a:rPr>
              <a:t>    </a:t>
            </a:r>
            <a:r>
              <a:rPr lang="en-US" sz="1200" dirty="0" err="1" smtClean="0">
                <a:latin typeface="Consolas"/>
                <a:cs typeface="Consolas"/>
              </a:rPr>
              <a:t>System.out.println</a:t>
            </a:r>
            <a:r>
              <a:rPr lang="en-US" sz="1200" dirty="0" smtClean="0">
                <a:latin typeface="Consolas"/>
                <a:cs typeface="Consolas"/>
              </a:rPr>
              <a:t>(</a:t>
            </a:r>
            <a:r>
              <a:rPr lang="en-US" sz="1200" dirty="0" err="1" smtClean="0">
                <a:latin typeface="Consolas"/>
                <a:cs typeface="Consolas"/>
              </a:rPr>
              <a:t>c.add</a:t>
            </a:r>
            <a:r>
              <a:rPr lang="en-US" sz="1200" dirty="0" smtClean="0">
                <a:latin typeface="Consolas"/>
                <a:cs typeface="Consolas"/>
              </a:rPr>
              <a:t>(x</a:t>
            </a:r>
            <a:r>
              <a:rPr lang="en-US" sz="1200" dirty="0">
                <a:latin typeface="Consolas"/>
                <a:cs typeface="Consolas"/>
              </a:rPr>
              <a:t>, y));</a:t>
            </a:r>
          </a:p>
          <a:p>
            <a:pPr marL="0" indent="0">
              <a:buNone/>
            </a:pPr>
            <a:r>
              <a:rPr lang="en-US" sz="1200" dirty="0" smtClean="0">
                <a:latin typeface="Consolas"/>
                <a:cs typeface="Consolas"/>
              </a:rPr>
              <a:t>    </a:t>
            </a:r>
            <a:r>
              <a:rPr lang="en-US" sz="1200" dirty="0">
                <a:latin typeface="Consolas"/>
                <a:cs typeface="Consolas"/>
              </a:rPr>
              <a:t>} </a:t>
            </a:r>
          </a:p>
          <a:p>
            <a:pPr marL="0" indent="0">
              <a:buNone/>
            </a:pPr>
            <a:r>
              <a:rPr lang="en-US" sz="1200" dirty="0">
                <a:latin typeface="Consolas"/>
                <a:cs typeface="Consolas"/>
              </a:rPr>
              <a:t>}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044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 Formatting Notes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Naming conventions</a:t>
            </a:r>
          </a:p>
          <a:p>
            <a:pPr lvl="1"/>
            <a:r>
              <a:rPr lang="en-US" dirty="0" smtClean="0"/>
              <a:t>Variables: </a:t>
            </a:r>
            <a:r>
              <a:rPr lang="en-US" dirty="0" err="1" smtClean="0"/>
              <a:t>lowerCamelCase</a:t>
            </a:r>
            <a:endParaRPr lang="en-US" dirty="0" smtClean="0"/>
          </a:p>
          <a:p>
            <a:pPr lvl="1"/>
            <a:r>
              <a:rPr lang="en-US" dirty="0" smtClean="0"/>
              <a:t>Classes: </a:t>
            </a:r>
            <a:r>
              <a:rPr lang="en-US" dirty="0" err="1" smtClean="0"/>
              <a:t>UpperCamelCase</a:t>
            </a:r>
            <a:endParaRPr lang="en-US" dirty="0" smtClean="0"/>
          </a:p>
          <a:p>
            <a:pPr lvl="1"/>
            <a:r>
              <a:rPr lang="en-US" dirty="0" smtClean="0"/>
              <a:t>Symbolic constants: UPPER_CASE</a:t>
            </a:r>
          </a:p>
          <a:p>
            <a:r>
              <a:rPr lang="en-US" dirty="0" smtClean="0"/>
              <a:t>Open curly at end of line </a:t>
            </a:r>
          </a:p>
          <a:p>
            <a:r>
              <a:rPr lang="en-US" dirty="0" smtClean="0"/>
              <a:t>Use </a:t>
            </a:r>
            <a:r>
              <a:rPr lang="en-US" dirty="0"/>
              <a:t>consistent indentation (e.g., 4 blanks</a:t>
            </a:r>
            <a:r>
              <a:rPr lang="en-US" dirty="0" smtClean="0"/>
              <a:t>)</a:t>
            </a:r>
          </a:p>
          <a:p>
            <a:r>
              <a:rPr lang="en-US" dirty="0"/>
              <a:t>Complete </a:t>
            </a:r>
            <a:r>
              <a:rPr lang="en-US" dirty="0" smtClean="0"/>
              <a:t>documentation </a:t>
            </a:r>
            <a:r>
              <a:rPr lang="en-US" dirty="0"/>
              <a:t>on course </a:t>
            </a:r>
            <a:r>
              <a:rPr lang="en-US" dirty="0" smtClean="0"/>
              <a:t>website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883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 Formatting Notes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honestaberoofing.com</a:t>
            </a:r>
          </a:p>
          <a:p>
            <a:pPr marL="0" indent="0">
              <a:buNone/>
            </a:pPr>
            <a:r>
              <a:rPr lang="en-US" dirty="0" smtClean="0"/>
              <a:t>What is this business?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HonestAbeRoofing.com</a:t>
            </a:r>
          </a:p>
          <a:p>
            <a:pPr marL="0" indent="0">
              <a:buNone/>
            </a:pPr>
            <a:r>
              <a:rPr lang="en-US" dirty="0" smtClean="0"/>
              <a:t>Oh … this makes more sense!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23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Read an Assignment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329277" cy="464708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When the assignment says, “Create a </a:t>
            </a:r>
            <a:r>
              <a:rPr lang="en-US" i="1" dirty="0" smtClean="0"/>
              <a:t>class</a:t>
            </a:r>
            <a:r>
              <a:rPr lang="en-US" dirty="0" smtClean="0"/>
              <a:t> </a:t>
            </a:r>
            <a:r>
              <a:rPr lang="en-US" dirty="0" err="1" smtClean="0"/>
              <a:t>Henway</a:t>
            </a:r>
            <a:r>
              <a:rPr lang="en-US" dirty="0" smtClean="0"/>
              <a:t>…”</a:t>
            </a:r>
          </a:p>
          <a:p>
            <a:r>
              <a:rPr lang="en-US" dirty="0" smtClean="0"/>
              <a:t>Create a file </a:t>
            </a:r>
            <a:r>
              <a:rPr lang="en-US" dirty="0" err="1" smtClean="0"/>
              <a:t>Henway.java</a:t>
            </a:r>
            <a:r>
              <a:rPr lang="en-US" dirty="0" smtClean="0"/>
              <a:t> that starts with this template...</a:t>
            </a:r>
          </a:p>
          <a:p>
            <a:pPr marL="800100" lvl="2" indent="0">
              <a:buNone/>
            </a:pPr>
            <a:endParaRPr lang="en-US" sz="2000" dirty="0" smtClean="0">
              <a:latin typeface="Consolas"/>
              <a:cs typeface="Consolas"/>
            </a:endParaRPr>
          </a:p>
          <a:p>
            <a:pPr marL="800100" lvl="2" indent="0">
              <a:buNone/>
            </a:pPr>
            <a:r>
              <a:rPr lang="en-US" sz="2000" dirty="0" smtClean="0">
                <a:latin typeface="Consolas"/>
                <a:cs typeface="Consolas"/>
              </a:rPr>
              <a:t>public class </a:t>
            </a:r>
            <a:r>
              <a:rPr lang="en-US" sz="2000" dirty="0" err="1" smtClean="0">
                <a:latin typeface="Consolas"/>
                <a:cs typeface="Consolas"/>
              </a:rPr>
              <a:t>Henway</a:t>
            </a:r>
            <a:r>
              <a:rPr lang="en-US" sz="2000" dirty="0" smtClean="0">
                <a:latin typeface="Consolas"/>
                <a:cs typeface="Consolas"/>
              </a:rPr>
              <a:t> {</a:t>
            </a:r>
          </a:p>
          <a:p>
            <a:pPr marL="800100" lvl="2" indent="0">
              <a:buNone/>
            </a:pPr>
            <a:r>
              <a:rPr lang="en-US" sz="2000" dirty="0" smtClean="0">
                <a:latin typeface="Consolas"/>
                <a:cs typeface="Consolas"/>
              </a:rPr>
              <a:t>}</a:t>
            </a:r>
          </a:p>
          <a:p>
            <a:pPr lvl="2" indent="-342900"/>
            <a:endParaRPr lang="en-US" sz="2000" dirty="0">
              <a:latin typeface="Consolas"/>
              <a:cs typeface="Consolas"/>
            </a:endParaRPr>
          </a:p>
          <a:p>
            <a:r>
              <a:rPr lang="en-US" dirty="0" smtClean="0">
                <a:cs typeface="Calibri"/>
              </a:rPr>
              <a:t>Note capitalization.  Case matters!</a:t>
            </a:r>
          </a:p>
          <a:p>
            <a:r>
              <a:rPr lang="en-US" dirty="0" smtClean="0">
                <a:cs typeface="Calibri"/>
              </a:rPr>
              <a:t>Compile—you should get no errors.  If you run it, you will get an error (why?)</a:t>
            </a:r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465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Read an Assignment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443685" cy="475615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When the assignment says, “Write a Java program named </a:t>
            </a:r>
            <a:r>
              <a:rPr lang="en-US" dirty="0" err="1" smtClean="0"/>
              <a:t>Henway</a:t>
            </a:r>
            <a:r>
              <a:rPr lang="en-US" dirty="0" smtClean="0"/>
              <a:t>…”</a:t>
            </a:r>
          </a:p>
          <a:p>
            <a:r>
              <a:rPr lang="en-US" dirty="0" smtClean="0"/>
              <a:t>Create a file </a:t>
            </a:r>
            <a:r>
              <a:rPr lang="en-US" dirty="0" err="1" smtClean="0"/>
              <a:t>Henway.java</a:t>
            </a:r>
            <a:r>
              <a:rPr lang="en-US" dirty="0" smtClean="0"/>
              <a:t> that starts with this template...</a:t>
            </a:r>
          </a:p>
          <a:p>
            <a:pPr marL="800100" lvl="2" indent="0">
              <a:buNone/>
            </a:pPr>
            <a:endParaRPr lang="en-US" sz="2000" dirty="0" smtClean="0">
              <a:latin typeface="Consolas"/>
              <a:cs typeface="Consolas"/>
            </a:endParaRPr>
          </a:p>
          <a:p>
            <a:pPr marL="800100" lvl="2" indent="0">
              <a:buNone/>
            </a:pPr>
            <a:r>
              <a:rPr lang="en-US" sz="2000" dirty="0" smtClean="0">
                <a:latin typeface="Consolas"/>
                <a:cs typeface="Consolas"/>
              </a:rPr>
              <a:t>public class </a:t>
            </a:r>
            <a:r>
              <a:rPr lang="en-US" sz="2000" dirty="0" err="1" smtClean="0">
                <a:latin typeface="Consolas"/>
                <a:cs typeface="Consolas"/>
              </a:rPr>
              <a:t>Henway</a:t>
            </a:r>
            <a:r>
              <a:rPr lang="en-US" sz="2000" dirty="0" smtClean="0">
                <a:latin typeface="Consolas"/>
                <a:cs typeface="Consolas"/>
              </a:rPr>
              <a:t> {</a:t>
            </a:r>
          </a:p>
          <a:p>
            <a:pPr marL="800100" lvl="2" indent="0">
              <a:buNone/>
            </a:pPr>
            <a:r>
              <a:rPr lang="en-US" sz="2000" dirty="0">
                <a:latin typeface="Consolas"/>
                <a:cs typeface="Consolas"/>
              </a:rPr>
              <a:t> </a:t>
            </a:r>
            <a:r>
              <a:rPr lang="en-US" sz="2000" dirty="0" smtClean="0">
                <a:latin typeface="Consolas"/>
                <a:cs typeface="Consolas"/>
              </a:rPr>
              <a:t>   public static void main(String[] </a:t>
            </a:r>
            <a:r>
              <a:rPr lang="en-US" sz="2000" dirty="0" err="1" smtClean="0">
                <a:latin typeface="Consolas"/>
                <a:cs typeface="Consolas"/>
              </a:rPr>
              <a:t>args</a:t>
            </a:r>
            <a:r>
              <a:rPr lang="en-US" sz="2000" dirty="0" smtClean="0">
                <a:latin typeface="Consolas"/>
                <a:cs typeface="Consolas"/>
              </a:rPr>
              <a:t>) {</a:t>
            </a:r>
          </a:p>
          <a:p>
            <a:pPr marL="800100" lvl="2" indent="0">
              <a:buNone/>
            </a:pPr>
            <a:r>
              <a:rPr lang="en-US" sz="2000" dirty="0">
                <a:latin typeface="Consolas"/>
                <a:cs typeface="Consolas"/>
              </a:rPr>
              <a:t> </a:t>
            </a:r>
            <a:r>
              <a:rPr lang="en-US" sz="2000" dirty="0" smtClean="0">
                <a:latin typeface="Consolas"/>
                <a:cs typeface="Consolas"/>
              </a:rPr>
              <a:t>       // Program execution begins here</a:t>
            </a:r>
          </a:p>
          <a:p>
            <a:pPr marL="800100" lvl="2" indent="0">
              <a:buNone/>
            </a:pPr>
            <a:r>
              <a:rPr lang="en-US" sz="2000" dirty="0">
                <a:latin typeface="Consolas"/>
                <a:cs typeface="Consolas"/>
              </a:rPr>
              <a:t> </a:t>
            </a:r>
            <a:r>
              <a:rPr lang="en-US" sz="2000" dirty="0" smtClean="0">
                <a:latin typeface="Consolas"/>
                <a:cs typeface="Consolas"/>
              </a:rPr>
              <a:t>   }</a:t>
            </a:r>
          </a:p>
          <a:p>
            <a:pPr marL="800100" lvl="2" indent="0">
              <a:buNone/>
            </a:pPr>
            <a:r>
              <a:rPr lang="en-US" sz="2000" dirty="0" smtClean="0">
                <a:latin typeface="Consolas"/>
                <a:cs typeface="Consolas"/>
              </a:rPr>
              <a:t>}</a:t>
            </a:r>
          </a:p>
          <a:p>
            <a:pPr marL="457200" indent="-457200"/>
            <a:r>
              <a:rPr lang="en-US" dirty="0">
                <a:cs typeface="Calibri"/>
              </a:rPr>
              <a:t>Note capitalization.  Case matters</a:t>
            </a:r>
            <a:r>
              <a:rPr lang="en-US" dirty="0" smtClean="0">
                <a:cs typeface="Calibri"/>
              </a:rPr>
              <a:t>!</a:t>
            </a:r>
          </a:p>
          <a:p>
            <a:pPr marL="457200" indent="-457200"/>
            <a:r>
              <a:rPr lang="en-US" dirty="0" smtClean="0">
                <a:cs typeface="Calibri"/>
              </a:rPr>
              <a:t>Compile and run—you should get no errors (and no output!)</a:t>
            </a:r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107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Read an Assignment (3)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When the assignment says, “Read from standard input…”</a:t>
            </a:r>
          </a:p>
          <a:p>
            <a:r>
              <a:rPr lang="en-US" dirty="0" smtClean="0"/>
              <a:t>At the beginning of the file (before “public class …”), insert…</a:t>
            </a:r>
          </a:p>
          <a:p>
            <a:pPr marL="800100" lvl="2" indent="0">
              <a:buNone/>
            </a:pPr>
            <a:endParaRPr lang="en-US" sz="2000" dirty="0" smtClean="0">
              <a:latin typeface="Consolas"/>
              <a:cs typeface="Consolas"/>
            </a:endParaRPr>
          </a:p>
          <a:p>
            <a:pPr marL="800100" lvl="2" indent="0">
              <a:buNone/>
            </a:pPr>
            <a:r>
              <a:rPr lang="en-US" sz="2000" dirty="0" smtClean="0">
                <a:latin typeface="Consolas"/>
                <a:cs typeface="Consolas"/>
              </a:rPr>
              <a:t>import </a:t>
            </a:r>
            <a:r>
              <a:rPr lang="en-US" sz="2000" dirty="0" err="1" smtClean="0">
                <a:latin typeface="Consolas"/>
                <a:cs typeface="Consolas"/>
              </a:rPr>
              <a:t>java.util.Scanner</a:t>
            </a:r>
            <a:r>
              <a:rPr lang="en-US" sz="2000" dirty="0" smtClean="0">
                <a:latin typeface="Consolas"/>
                <a:cs typeface="Consolas"/>
              </a:rPr>
              <a:t>;</a:t>
            </a:r>
          </a:p>
          <a:p>
            <a:pPr marL="800100" lvl="2" indent="0">
              <a:buNone/>
            </a:pPr>
            <a:endParaRPr lang="en-US" sz="2000" dirty="0">
              <a:latin typeface="Consolas"/>
              <a:cs typeface="Consolas"/>
            </a:endParaRPr>
          </a:p>
          <a:p>
            <a:r>
              <a:rPr lang="en-US" dirty="0" smtClean="0"/>
              <a:t>At the beginning of the main method (for example), insert…</a:t>
            </a:r>
          </a:p>
          <a:p>
            <a:pPr marL="800100" lvl="2" indent="0">
              <a:buNone/>
            </a:pPr>
            <a:endParaRPr lang="en-US" sz="2000" dirty="0" smtClean="0">
              <a:latin typeface="Consolas"/>
              <a:cs typeface="Consolas"/>
            </a:endParaRPr>
          </a:p>
          <a:p>
            <a:pPr marL="800100" lvl="2" indent="0">
              <a:buNone/>
            </a:pPr>
            <a:r>
              <a:rPr lang="en-US" sz="2000" dirty="0" smtClean="0">
                <a:latin typeface="Consolas"/>
                <a:cs typeface="Consolas"/>
              </a:rPr>
              <a:t>Scanner scanner = new Scanner(</a:t>
            </a:r>
            <a:r>
              <a:rPr lang="en-US" sz="2000" dirty="0" err="1" smtClean="0">
                <a:latin typeface="Consolas"/>
                <a:cs typeface="Consolas"/>
              </a:rPr>
              <a:t>System.in</a:t>
            </a:r>
            <a:r>
              <a:rPr lang="en-US" sz="2000" dirty="0" smtClean="0">
                <a:latin typeface="Consolas"/>
                <a:cs typeface="Consolas"/>
              </a:rPr>
              <a:t>);</a:t>
            </a:r>
          </a:p>
          <a:p>
            <a:pPr marL="800100" lvl="2" indent="0">
              <a:buNone/>
            </a:pPr>
            <a:endParaRPr lang="en-US" sz="2000" dirty="0" smtClean="0">
              <a:latin typeface="Consolas"/>
              <a:cs typeface="Consolas"/>
            </a:endParaRPr>
          </a:p>
          <a:p>
            <a:pPr marL="285750"/>
            <a:r>
              <a:rPr lang="en-US" dirty="0" smtClean="0"/>
              <a:t>To read an integer and store it in variable x, use…</a:t>
            </a:r>
            <a:endParaRPr lang="en-US" dirty="0"/>
          </a:p>
          <a:p>
            <a:pPr marL="800100" lvl="2" indent="0">
              <a:buNone/>
            </a:pPr>
            <a:endParaRPr lang="en-US" sz="2000" dirty="0">
              <a:latin typeface="Consolas"/>
              <a:cs typeface="Consolas"/>
            </a:endParaRPr>
          </a:p>
          <a:p>
            <a:pPr marL="800100" lvl="2" indent="0">
              <a:buNone/>
            </a:pPr>
            <a:r>
              <a:rPr lang="en-US" sz="2000" dirty="0" err="1" smtClean="0">
                <a:latin typeface="Consolas"/>
                <a:cs typeface="Consolas"/>
              </a:rPr>
              <a:t>int</a:t>
            </a:r>
            <a:r>
              <a:rPr lang="en-US" sz="2000" dirty="0" smtClean="0">
                <a:latin typeface="Consolas"/>
                <a:cs typeface="Consolas"/>
              </a:rPr>
              <a:t> x = </a:t>
            </a:r>
            <a:r>
              <a:rPr lang="en-US" sz="2000" dirty="0" err="1" smtClean="0">
                <a:latin typeface="Consolas"/>
                <a:cs typeface="Consolas"/>
              </a:rPr>
              <a:t>scanner.nextInt</a:t>
            </a:r>
            <a:r>
              <a:rPr lang="en-US" sz="2000" dirty="0" smtClean="0">
                <a:latin typeface="Consolas"/>
                <a:cs typeface="Consolas"/>
              </a:rPr>
              <a:t>();</a:t>
            </a:r>
            <a:endParaRPr lang="en-US" sz="2000" dirty="0">
              <a:latin typeface="Consolas"/>
              <a:cs typeface="Consolas"/>
            </a:endParaRPr>
          </a:p>
          <a:p>
            <a:pPr marL="800100" lvl="2" indent="0">
              <a:buNone/>
            </a:pPr>
            <a:endParaRPr lang="en-US" sz="2000" dirty="0">
              <a:latin typeface="Consolas"/>
              <a:cs typeface="Consola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294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Number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Positional numbering</a:t>
            </a:r>
          </a:p>
          <a:p>
            <a:r>
              <a:rPr lang="en-US" dirty="0" smtClean="0"/>
              <a:t>Value of a digit is related to the distance of its position from the decimal point</a:t>
            </a:r>
          </a:p>
          <a:p>
            <a:r>
              <a:rPr lang="en-US" dirty="0" smtClean="0"/>
              <a:t>The system has a base, e.g., 2, 8, 10, or 16</a:t>
            </a:r>
          </a:p>
          <a:p>
            <a:r>
              <a:rPr lang="en-US" dirty="0" smtClean="0"/>
              <a:t>Each position multiplies or divides value by the base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111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In decimal:</a:t>
            </a:r>
          </a:p>
          <a:p>
            <a:pPr marL="457200" lvl="1" indent="0">
              <a:buNone/>
            </a:pPr>
            <a:r>
              <a:rPr lang="en-US" dirty="0"/>
              <a:t>352 = 3 x </a:t>
            </a:r>
            <a:r>
              <a:rPr lang="en-US" dirty="0" smtClean="0"/>
              <a:t>10^2 </a:t>
            </a:r>
            <a:r>
              <a:rPr lang="en-US" dirty="0"/>
              <a:t>+ 5 x </a:t>
            </a:r>
            <a:r>
              <a:rPr lang="en-US" dirty="0" smtClean="0"/>
              <a:t>10^1 </a:t>
            </a:r>
            <a:r>
              <a:rPr lang="en-US" dirty="0"/>
              <a:t>+ 2 x </a:t>
            </a:r>
            <a:r>
              <a:rPr lang="en-US" dirty="0" smtClean="0"/>
              <a:t>10^0</a:t>
            </a:r>
          </a:p>
          <a:p>
            <a:pPr marL="457200" lvl="1" indent="0">
              <a:buNone/>
            </a:pPr>
            <a:r>
              <a:rPr lang="en-US" dirty="0" smtClean="0"/>
              <a:t>352 = 3 x 100 + 5 x 10 + 2</a:t>
            </a:r>
            <a:endParaRPr lang="en-US" dirty="0"/>
          </a:p>
          <a:p>
            <a:r>
              <a:rPr lang="en-US" dirty="0" smtClean="0"/>
              <a:t>In binary:</a:t>
            </a:r>
          </a:p>
          <a:p>
            <a:pPr marL="457200" lvl="1" indent="0">
              <a:buNone/>
            </a:pPr>
            <a:r>
              <a:rPr lang="en-US" dirty="0" smtClean="0"/>
              <a:t>1110 = 1 x 2^3 + 1 x 2^2 + 1 x 2^1 + 0 x 2^0</a:t>
            </a:r>
          </a:p>
          <a:p>
            <a:pPr marL="457200" lvl="1" indent="0">
              <a:buNone/>
            </a:pPr>
            <a:r>
              <a:rPr lang="en-US" dirty="0" smtClean="0"/>
              <a:t>1110 = 1 x 8 + 1 x 4 + 1 x 2 = 14</a:t>
            </a:r>
          </a:p>
          <a:p>
            <a:r>
              <a:rPr lang="en-US" dirty="0" smtClean="0"/>
              <a:t>In hexadecimal:</a:t>
            </a:r>
          </a:p>
          <a:p>
            <a:pPr marL="457200" lvl="1" indent="0">
              <a:buNone/>
            </a:pPr>
            <a:r>
              <a:rPr lang="en-US" dirty="0" smtClean="0"/>
              <a:t>3F = 3 x 16^1 + Fx16^0</a:t>
            </a:r>
          </a:p>
          <a:p>
            <a:pPr marL="457200" lvl="1" indent="0">
              <a:buNone/>
            </a:pPr>
            <a:r>
              <a:rPr lang="en-US" dirty="0" smtClean="0"/>
              <a:t>3F = 3 x 16 + 15 x 1 = 48 + 15 = 63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657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Conversions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Algorithm:</a:t>
            </a:r>
          </a:p>
          <a:p>
            <a:pPr lvl="1"/>
            <a:r>
              <a:rPr lang="en-US" dirty="0" smtClean="0"/>
              <a:t>Divide number by base</a:t>
            </a:r>
          </a:p>
          <a:p>
            <a:pPr lvl="1"/>
            <a:r>
              <a:rPr lang="en-US" dirty="0" smtClean="0"/>
              <a:t>Prepend remainder to the result string</a:t>
            </a:r>
          </a:p>
          <a:p>
            <a:pPr lvl="1"/>
            <a:r>
              <a:rPr lang="en-US" dirty="0" smtClean="0"/>
              <a:t>Replace number by quotient</a:t>
            </a:r>
          </a:p>
          <a:p>
            <a:pPr lvl="1"/>
            <a:r>
              <a:rPr lang="en-US" dirty="0" smtClean="0"/>
              <a:t>Repeat until quotient is zero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744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42 </a:t>
            </a:r>
            <a:r>
              <a:rPr lang="en-US" dirty="0"/>
              <a:t>to base 2:</a:t>
            </a:r>
          </a:p>
          <a:p>
            <a:pPr marL="457200" lvl="1" indent="0">
              <a:buNone/>
            </a:pPr>
            <a:r>
              <a:rPr lang="en-US" dirty="0" smtClean="0"/>
              <a:t>42 / 2 = 21 + 0 remainder</a:t>
            </a:r>
          </a:p>
          <a:p>
            <a:pPr marL="457200" lvl="1" indent="0">
              <a:buNone/>
            </a:pPr>
            <a:r>
              <a:rPr lang="en-US" dirty="0" smtClean="0"/>
              <a:t>21 / 2 = 10 + 1 remainder</a:t>
            </a:r>
          </a:p>
          <a:p>
            <a:pPr marL="457200" lvl="1" indent="0">
              <a:buNone/>
            </a:pPr>
            <a:r>
              <a:rPr lang="en-US" dirty="0" smtClean="0"/>
              <a:t>10 / 2 = 5 + 0 remainder</a:t>
            </a:r>
          </a:p>
          <a:p>
            <a:pPr marL="457200" lvl="1" indent="0">
              <a:buNone/>
            </a:pPr>
            <a:r>
              <a:rPr lang="en-US" dirty="0" smtClean="0"/>
              <a:t>5 / 2 = 2 + 1 remainder</a:t>
            </a:r>
          </a:p>
          <a:p>
            <a:pPr marL="457200" lvl="1" indent="0">
              <a:buNone/>
            </a:pPr>
            <a:r>
              <a:rPr lang="en-US" dirty="0" smtClean="0"/>
              <a:t>2 / 2 = 1 + 0 remainder</a:t>
            </a:r>
          </a:p>
          <a:p>
            <a:pPr marL="457200" lvl="1" indent="0">
              <a:buNone/>
            </a:pPr>
            <a:r>
              <a:rPr lang="en-US" dirty="0" smtClean="0"/>
              <a:t>1 / 2 = 0 + 1 remainder</a:t>
            </a:r>
          </a:p>
          <a:p>
            <a:pPr marL="457200" lvl="1" indent="0">
              <a:buNone/>
            </a:pPr>
            <a:r>
              <a:rPr lang="en-US" dirty="0" smtClean="0"/>
              <a:t>Answer: 101010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280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29285</TotalTime>
  <Words>2710</Words>
  <Application>Microsoft Office PowerPoint</Application>
  <PresentationFormat>On-screen Show (4:3)</PresentationFormat>
  <Paragraphs>643</Paragraphs>
  <Slides>58</Slides>
  <Notes>30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58</vt:i4>
      </vt:variant>
    </vt:vector>
  </HeadingPairs>
  <TitlesOfParts>
    <vt:vector size="64" baseType="lpstr">
      <vt:lpstr>Arial</vt:lpstr>
      <vt:lpstr>Calibri</vt:lpstr>
      <vt:lpstr>Consolas</vt:lpstr>
      <vt:lpstr>Gill Sans</vt:lpstr>
      <vt:lpstr>Wingdings</vt:lpstr>
      <vt:lpstr>Office Theme</vt:lpstr>
      <vt:lpstr>CS18000: Problem Solving and Object-Oriented Programming</vt:lpstr>
      <vt:lpstr>Video 1 Algorithms, Abstraction, and Number Systems</vt:lpstr>
      <vt:lpstr>Problem Solving</vt:lpstr>
      <vt:lpstr>Von Neumann Architecture</vt:lpstr>
      <vt:lpstr>Memory and Storage Sizes</vt:lpstr>
      <vt:lpstr>Number Systems</vt:lpstr>
      <vt:lpstr>Examples</vt:lpstr>
      <vt:lpstr>Conversions</vt:lpstr>
      <vt:lpstr>Example</vt:lpstr>
      <vt:lpstr>Video 2 Storing Integers</vt:lpstr>
      <vt:lpstr>Finite Precision</vt:lpstr>
      <vt:lpstr>Interpreting Bits</vt:lpstr>
      <vt:lpstr>PowerPoint Presentation</vt:lpstr>
      <vt:lpstr>Sign Bit</vt:lpstr>
      <vt:lpstr>Example</vt:lpstr>
      <vt:lpstr>Useful Consequences (Summary)</vt:lpstr>
      <vt:lpstr>What Could Go Wrong?</vt:lpstr>
      <vt:lpstr>Video 3 Wheel Class</vt:lpstr>
      <vt:lpstr>Wheel Class</vt:lpstr>
      <vt:lpstr>Wheel Class</vt:lpstr>
      <vt:lpstr>Wheel Class</vt:lpstr>
      <vt:lpstr>Wheel Class</vt:lpstr>
      <vt:lpstr>Wheel Class</vt:lpstr>
      <vt:lpstr>Wheel Class</vt:lpstr>
      <vt:lpstr>Wheel Class</vt:lpstr>
      <vt:lpstr>Wheel Class</vt:lpstr>
      <vt:lpstr>Wheel Class</vt:lpstr>
      <vt:lpstr>Wheel Class</vt:lpstr>
      <vt:lpstr>Video 1 Making a Class a Program</vt:lpstr>
      <vt:lpstr>Wheel Class</vt:lpstr>
      <vt:lpstr>Wheel Class</vt:lpstr>
      <vt:lpstr>Wheel Class</vt:lpstr>
      <vt:lpstr>Wheel Class</vt:lpstr>
      <vt:lpstr>Wheel Class</vt:lpstr>
      <vt:lpstr>Methods and Headers</vt:lpstr>
      <vt:lpstr>Methods and Headers</vt:lpstr>
      <vt:lpstr>Methods and Headers</vt:lpstr>
      <vt:lpstr>Video 2 Software Development </vt:lpstr>
      <vt:lpstr>Software Development Lifecycle</vt:lpstr>
      <vt:lpstr>How is Software Written?</vt:lpstr>
      <vt:lpstr>How is Software Written?</vt:lpstr>
      <vt:lpstr>Program Translation</vt:lpstr>
      <vt:lpstr>Tools for Abstraction</vt:lpstr>
      <vt:lpstr>Class vs. Program</vt:lpstr>
      <vt:lpstr>Wheel Class (simplified)</vt:lpstr>
      <vt:lpstr>Robot.java</vt:lpstr>
      <vt:lpstr>Calculator.java</vt:lpstr>
      <vt:lpstr>Video 3 Java Basics</vt:lpstr>
      <vt:lpstr>Java Basics</vt:lpstr>
      <vt:lpstr>Syntax Details</vt:lpstr>
      <vt:lpstr>System Class</vt:lpstr>
      <vt:lpstr>Parsing Input</vt:lpstr>
      <vt:lpstr>Calculator.java</vt:lpstr>
      <vt:lpstr>Java Formatting Notes</vt:lpstr>
      <vt:lpstr>Java Formatting Notes</vt:lpstr>
      <vt:lpstr>How to Read an Assignment (1)</vt:lpstr>
      <vt:lpstr>How to Read an Assignment (2)</vt:lpstr>
      <vt:lpstr>How to Read an Assignment (3)</vt:lpstr>
    </vt:vector>
  </TitlesOfParts>
  <Company>Purdue Computer Science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CS18000: Problem Solving and Object-Oriented Programming</dc:title>
  <dc:creator>Tim Korb</dc:creator>
  <cp:lastModifiedBy>Dunsmore, Buster</cp:lastModifiedBy>
  <cp:revision>359</cp:revision>
  <cp:lastPrinted>2013-01-07T14:42:40Z</cp:lastPrinted>
  <dcterms:created xsi:type="dcterms:W3CDTF">2012-12-29T12:15:32Z</dcterms:created>
  <dcterms:modified xsi:type="dcterms:W3CDTF">2020-08-19T02:57:23Z</dcterms:modified>
</cp:coreProperties>
</file>