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47" r:id="rId1"/>
  </p:sldMasterIdLst>
  <p:notesMasterIdLst>
    <p:notesMasterId r:id="rId22"/>
  </p:notesMasterIdLst>
  <p:handoutMasterIdLst>
    <p:handoutMasterId r:id="rId23"/>
  </p:handoutMasterIdLst>
  <p:sldIdLst>
    <p:sldId id="256" r:id="rId2"/>
    <p:sldId id="299" r:id="rId3"/>
    <p:sldId id="318" r:id="rId4"/>
    <p:sldId id="317" r:id="rId5"/>
    <p:sldId id="300" r:id="rId6"/>
    <p:sldId id="301" r:id="rId7"/>
    <p:sldId id="302" r:id="rId8"/>
    <p:sldId id="303" r:id="rId9"/>
    <p:sldId id="304" r:id="rId10"/>
    <p:sldId id="305" r:id="rId11"/>
    <p:sldId id="315" r:id="rId12"/>
    <p:sldId id="306" r:id="rId13"/>
    <p:sldId id="307" r:id="rId14"/>
    <p:sldId id="308" r:id="rId15"/>
    <p:sldId id="309" r:id="rId16"/>
    <p:sldId id="310" r:id="rId17"/>
    <p:sldId id="311" r:id="rId18"/>
    <p:sldId id="312" r:id="rId19"/>
    <p:sldId id="313" r:id="rId20"/>
    <p:sldId id="314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44" autoAdjust="0"/>
    <p:restoredTop sz="85372" autoAdjust="0"/>
  </p:normalViewPr>
  <p:slideViewPr>
    <p:cSldViewPr snapToGrid="0" snapToObjects="1">
      <p:cViewPr varScale="1">
        <p:scale>
          <a:sx n="73" d="100"/>
          <a:sy n="73" d="100"/>
        </p:scale>
        <p:origin x="942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755576-9660-F342-B70B-452F216D12FE}" type="datetimeFigureOut">
              <a:rPr lang="en-US" smtClean="0"/>
              <a:pPr/>
              <a:t>6/1/2024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E67390-5B83-184F-9560-B599FE8C49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51130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A59CCE-82AB-7E4E-8B40-F3287FF0B9F8}" type="datetimeFigureOut">
              <a:rPr lang="en-US" smtClean="0"/>
              <a:pPr/>
              <a:t>6/1/2024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A44966-34AF-8741-B199-20C4F0722A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244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9001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6897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5909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0764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8058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632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0460D-A275-B046-AF56-69F1B2B512EE}" type="datetime1">
              <a:rPr lang="en-US" smtClean="0"/>
              <a:pPr/>
              <a:t>6/1/2024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759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8E205-F758-6947-9983-3DFB0BFA0165}" type="datetime1">
              <a:rPr lang="en-US" smtClean="0"/>
              <a:pPr/>
              <a:t>6/1/2024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750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EB037-8A0F-FA47-854A-A9C48B1AC08F}" type="datetime1">
              <a:rPr lang="en-US" smtClean="0"/>
              <a:pPr/>
              <a:t>6/1/2024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058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8EF79-83C7-574E-96B8-96A683BD9078}" type="datetime1">
              <a:rPr lang="en-US" smtClean="0"/>
              <a:pPr/>
              <a:t>6/1/2024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000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496EF-BEA3-B44F-923F-86F66554E766}" type="datetime1">
              <a:rPr lang="en-US" smtClean="0"/>
              <a:pPr/>
              <a:t>6/1/2024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389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F2E3-10D4-7041-89AF-F5BCECAE1F8B}" type="datetime1">
              <a:rPr lang="en-US" smtClean="0"/>
              <a:pPr/>
              <a:t>6/1/2024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603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D348F-27EA-5B4F-B95B-8368AA0D7DC3}" type="datetime1">
              <a:rPr lang="en-US" smtClean="0"/>
              <a:pPr/>
              <a:t>6/1/2024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634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5FE2-33F2-2A45-8F37-625101D7CF5B}" type="datetime1">
              <a:rPr lang="en-US" smtClean="0"/>
              <a:pPr/>
              <a:t>6/1/2024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441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1C30F-0B6E-6842-9F7D-6FD956461AD8}" type="datetime1">
              <a:rPr lang="en-US" smtClean="0"/>
              <a:pPr/>
              <a:t>6/1/2024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688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0E074-75C9-EE42-B1D9-3EFD1628213E}" type="datetime1">
              <a:rPr lang="en-US" smtClean="0"/>
              <a:pPr/>
              <a:t>6/1/2024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55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1506-FD6E-F743-BB6D-CAF84C8EC89B}" type="datetime1">
              <a:rPr lang="en-US" smtClean="0"/>
              <a:pPr/>
              <a:t>6/1/2024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575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320DE-CE0C-E941-9133-67FDCD6585BD}" type="datetime1">
              <a:rPr lang="en-US" smtClean="0"/>
              <a:pPr/>
              <a:t>6/1/2024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878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CS18000: Problem Solving and Object-Oriented Programming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Network I/O</a:t>
            </a:r>
          </a:p>
          <a:p>
            <a:endParaRPr lang="en-US" sz="4000" dirty="0">
              <a:solidFill>
                <a:schemeClr val="tx1"/>
              </a:solidFill>
            </a:endParaRPr>
          </a:p>
          <a:p>
            <a:r>
              <a:rPr lang="en-US" sz="4000" dirty="0">
                <a:solidFill>
                  <a:schemeClr val="tx1"/>
                </a:solidFill>
              </a:rPr>
              <a:t>(</a:t>
            </a:r>
            <a:r>
              <a:rPr lang="en-US" sz="4000">
                <a:solidFill>
                  <a:schemeClr val="tx1"/>
                </a:solidFill>
              </a:rPr>
              <a:t>revised 3/18/24)</a:t>
            </a:r>
            <a:endParaRPr lang="en-US" sz="4000" dirty="0">
              <a:solidFill>
                <a:schemeClr val="tx1"/>
              </a:solidFill>
            </a:endParaRPr>
          </a:p>
          <a:p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9575435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Java Networking Class: </a:t>
            </a:r>
            <a:r>
              <a:rPr lang="en-US" dirty="0" err="1"/>
              <a:t>ServerSocket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99425" cy="5121275"/>
          </a:xfrm>
        </p:spPr>
        <p:txBody>
          <a:bodyPr>
            <a:normAutofit/>
          </a:bodyPr>
          <a:lstStyle/>
          <a:p>
            <a:r>
              <a:rPr lang="en-US" dirty="0"/>
              <a:t>Used by Server to wait for a Client to connect</a:t>
            </a:r>
          </a:p>
          <a:p>
            <a:r>
              <a:rPr lang="en-US" dirty="0"/>
              <a:t>Constructor specifies TCP port number to use:</a:t>
            </a:r>
          </a:p>
          <a:p>
            <a:pPr marL="0" indent="0">
              <a:buNone/>
            </a:pPr>
            <a:endParaRPr lang="en-US" sz="28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800" dirty="0" err="1">
                <a:latin typeface="Consolas"/>
                <a:cs typeface="Consolas"/>
              </a:rPr>
              <a:t>ServerSocket</a:t>
            </a:r>
            <a:r>
              <a:rPr lang="en-US" sz="2800" dirty="0">
                <a:latin typeface="Consolas"/>
                <a:cs typeface="Consolas"/>
              </a:rPr>
              <a:t> </a:t>
            </a:r>
            <a:r>
              <a:rPr lang="en-US" sz="2800" dirty="0" err="1">
                <a:latin typeface="Consolas"/>
                <a:cs typeface="Consolas"/>
              </a:rPr>
              <a:t>ss</a:t>
            </a:r>
            <a:r>
              <a:rPr lang="en-US" sz="2800" dirty="0">
                <a:latin typeface="Consolas"/>
                <a:cs typeface="Consolas"/>
              </a:rPr>
              <a:t> = new </a:t>
            </a:r>
            <a:r>
              <a:rPr lang="en-US" sz="2800" dirty="0" err="1">
                <a:latin typeface="Consolas"/>
                <a:cs typeface="Consolas"/>
              </a:rPr>
              <a:t>ServerSocket</a:t>
            </a:r>
            <a:r>
              <a:rPr lang="en-US" sz="2800" dirty="0">
                <a:latin typeface="Consolas"/>
                <a:cs typeface="Consolas"/>
              </a:rPr>
              <a:t>(4242);</a:t>
            </a:r>
            <a:endParaRPr lang="en-US" dirty="0">
              <a:latin typeface="Consolas"/>
              <a:cs typeface="Consolas"/>
            </a:endParaRPr>
          </a:p>
          <a:p>
            <a:endParaRPr lang="en-US" dirty="0"/>
          </a:p>
          <a:p>
            <a:r>
              <a:rPr lang="en-US" dirty="0"/>
              <a:t>Method accept() blocks waiting for connection</a:t>
            </a:r>
          </a:p>
          <a:p>
            <a:pPr marL="0" indent="0">
              <a:buNone/>
            </a:pPr>
            <a:endParaRPr lang="en-US" sz="28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800" dirty="0">
                <a:latin typeface="Consolas"/>
                <a:cs typeface="Consolas"/>
              </a:rPr>
              <a:t>Socket socket = </a:t>
            </a:r>
            <a:r>
              <a:rPr lang="en-US" sz="2800" dirty="0" err="1">
                <a:latin typeface="Consolas"/>
                <a:cs typeface="Consolas"/>
              </a:rPr>
              <a:t>ss.accept</a:t>
            </a:r>
            <a:r>
              <a:rPr lang="en-US" sz="2800" dirty="0">
                <a:latin typeface="Consolas"/>
                <a:cs typeface="Consolas"/>
              </a:rPr>
              <a:t>();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5061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/>
              <a:t>Video 2</a:t>
            </a:r>
            <a:br>
              <a:rPr lang="en-US" dirty="0"/>
            </a:br>
            <a:r>
              <a:rPr lang="en-US" dirty="0"/>
              <a:t>Clients and Servers</a:t>
            </a:r>
          </a:p>
        </p:txBody>
      </p:sp>
    </p:spTree>
    <p:extLst>
      <p:ext uri="{BB962C8B-B14F-4D97-AF65-F5344CB8AC3E}">
        <p14:creationId xmlns:p14="http://schemas.microsoft.com/office/powerpoint/2010/main" val="21097364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4008" y="-91506"/>
            <a:ext cx="8229600" cy="1143000"/>
          </a:xfrm>
        </p:spPr>
        <p:txBody>
          <a:bodyPr/>
          <a:lstStyle/>
          <a:p>
            <a:r>
              <a:rPr lang="en-US" dirty="0"/>
              <a:t>Example: Object Server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759" y="297489"/>
            <a:ext cx="8686800" cy="6480417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7F0055"/>
                </a:solidFill>
                <a:latin typeface="Consolas"/>
                <a:cs typeface="Consolas"/>
              </a:rPr>
              <a:t>import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Consolas"/>
                <a:cs typeface="Consolas"/>
              </a:rPr>
              <a:t>java.io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.*;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7F0055"/>
                </a:solidFill>
                <a:latin typeface="Consolas"/>
                <a:cs typeface="Consolas"/>
              </a:rPr>
              <a:t>import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Consolas"/>
                <a:cs typeface="Consolas"/>
              </a:rPr>
              <a:t>java.net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.*;</a:t>
            </a:r>
          </a:p>
          <a:p>
            <a:pPr marL="0" indent="0">
              <a:lnSpc>
                <a:spcPct val="90000"/>
              </a:lnSpc>
              <a:buNone/>
            </a:pPr>
            <a:endParaRPr lang="en-US" sz="1200" dirty="0">
              <a:latin typeface="Consolas"/>
              <a:cs typeface="Consolas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7F0055"/>
                </a:solidFill>
                <a:latin typeface="Consolas"/>
                <a:cs typeface="Consolas"/>
              </a:rPr>
              <a:t>public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200" b="1" dirty="0">
                <a:solidFill>
                  <a:srgbClr val="7F0055"/>
                </a:solidFill>
                <a:latin typeface="Consolas"/>
                <a:cs typeface="Consolas"/>
              </a:rPr>
              <a:t>class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 Server {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</a:t>
            </a:r>
            <a:r>
              <a:rPr lang="en-US" sz="1200" b="1" dirty="0">
                <a:solidFill>
                  <a:srgbClr val="7F0055"/>
                </a:solidFill>
                <a:latin typeface="Consolas"/>
                <a:cs typeface="Consolas"/>
              </a:rPr>
              <a:t>public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200" b="1" dirty="0">
                <a:solidFill>
                  <a:srgbClr val="7F0055"/>
                </a:solidFill>
                <a:latin typeface="Consolas"/>
                <a:cs typeface="Consolas"/>
              </a:rPr>
              <a:t>static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200" b="1" dirty="0">
                <a:solidFill>
                  <a:srgbClr val="7F0055"/>
                </a:solidFill>
                <a:latin typeface="Consolas"/>
                <a:cs typeface="Consolas"/>
              </a:rPr>
              <a:t>void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 main(String[] </a:t>
            </a:r>
            <a:r>
              <a:rPr lang="en-US" sz="1200" b="1" dirty="0" err="1">
                <a:solidFill>
                  <a:srgbClr val="000000"/>
                </a:solidFill>
                <a:latin typeface="Consolas"/>
                <a:cs typeface="Consolas"/>
              </a:rPr>
              <a:t>args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) </a:t>
            </a:r>
            <a:r>
              <a:rPr lang="en-US" sz="1200" b="1" dirty="0">
                <a:solidFill>
                  <a:srgbClr val="7F0055"/>
                </a:solidFill>
                <a:latin typeface="Consolas"/>
                <a:cs typeface="Consolas"/>
              </a:rPr>
              <a:t>throws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Consolas"/>
                <a:cs typeface="Consolas"/>
              </a:rPr>
              <a:t>IOException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, </a:t>
            </a:r>
            <a:r>
              <a:rPr lang="en-US" sz="1200" b="1" dirty="0" err="1">
                <a:solidFill>
                  <a:srgbClr val="000000"/>
                </a:solidFill>
                <a:latin typeface="Consolas"/>
                <a:cs typeface="Consolas"/>
              </a:rPr>
              <a:t>ClassNotFoundException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 {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sz="1200" dirty="0">
                <a:solidFill>
                  <a:srgbClr val="3F7F5F"/>
                </a:solidFill>
                <a:latin typeface="Consolas"/>
                <a:cs typeface="Consolas"/>
              </a:rPr>
              <a:t>// create socket on agreed-upon port...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sz="1200" dirty="0" err="1">
                <a:solidFill>
                  <a:srgbClr val="000000"/>
                </a:solidFill>
                <a:latin typeface="Consolas"/>
                <a:cs typeface="Consolas"/>
              </a:rPr>
              <a:t>ServerSocket</a:t>
            </a: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Consolas"/>
                <a:cs typeface="Consolas"/>
              </a:rPr>
              <a:t>serverSocket</a:t>
            </a: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= </a:t>
            </a:r>
            <a:r>
              <a:rPr lang="en-US" sz="1200" b="1" dirty="0">
                <a:solidFill>
                  <a:srgbClr val="7F0055"/>
                </a:solidFill>
                <a:latin typeface="Consolas"/>
                <a:cs typeface="Consolas"/>
              </a:rPr>
              <a:t>new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Consolas"/>
                <a:cs typeface="Consolas"/>
              </a:rPr>
              <a:t>ServerSocket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(4242);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sz="1200" dirty="0">
                <a:solidFill>
                  <a:srgbClr val="3F7F5F"/>
                </a:solidFill>
                <a:latin typeface="Consolas"/>
                <a:cs typeface="Consolas"/>
              </a:rPr>
              <a:t>// wait for client to connect, get socket connection...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    Socket socket = </a:t>
            </a:r>
            <a:r>
              <a:rPr lang="en-US" sz="1200" dirty="0" err="1">
                <a:solidFill>
                  <a:srgbClr val="000000"/>
                </a:solidFill>
                <a:latin typeface="Consolas"/>
                <a:cs typeface="Consolas"/>
              </a:rPr>
              <a:t>serverSocket.accept</a:t>
            </a: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();</a:t>
            </a:r>
          </a:p>
          <a:p>
            <a:pPr marL="0" indent="0">
              <a:lnSpc>
                <a:spcPct val="90000"/>
              </a:lnSpc>
              <a:buNone/>
            </a:pPr>
            <a:endParaRPr lang="en-US" sz="1200" dirty="0">
              <a:latin typeface="Consolas"/>
              <a:cs typeface="Consolas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sz="1200" dirty="0">
                <a:solidFill>
                  <a:srgbClr val="3F7F5F"/>
                </a:solidFill>
                <a:latin typeface="Consolas"/>
                <a:cs typeface="Consolas"/>
              </a:rPr>
              <a:t>// open output stream to client, flush send header, then input stream...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sz="1200" dirty="0" err="1">
                <a:solidFill>
                  <a:srgbClr val="000000"/>
                </a:solidFill>
                <a:latin typeface="Consolas"/>
                <a:cs typeface="Consolas"/>
              </a:rPr>
              <a:t>ObjectOutputStream</a:t>
            </a: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Consolas"/>
                <a:cs typeface="Consolas"/>
              </a:rPr>
              <a:t>oos</a:t>
            </a: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= </a:t>
            </a:r>
            <a:r>
              <a:rPr lang="en-US" sz="1200" b="1" dirty="0">
                <a:solidFill>
                  <a:srgbClr val="7F0055"/>
                </a:solidFill>
                <a:latin typeface="Consolas"/>
                <a:cs typeface="Consolas"/>
              </a:rPr>
              <a:t>new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Consolas"/>
                <a:cs typeface="Consolas"/>
              </a:rPr>
              <a:t>ObjectOutputStream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(</a:t>
            </a:r>
            <a:r>
              <a:rPr lang="en-US" sz="1200" b="1" dirty="0" err="1">
                <a:solidFill>
                  <a:srgbClr val="000000"/>
                </a:solidFill>
                <a:latin typeface="Consolas"/>
                <a:cs typeface="Consolas"/>
              </a:rPr>
              <a:t>socket.getOutputStream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());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sz="1200" dirty="0" err="1">
                <a:solidFill>
                  <a:srgbClr val="000000"/>
                </a:solidFill>
                <a:latin typeface="Consolas"/>
                <a:cs typeface="Consolas"/>
              </a:rPr>
              <a:t>oos.flush</a:t>
            </a: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();  </a:t>
            </a:r>
            <a:r>
              <a:rPr lang="en-US" sz="1200" dirty="0">
                <a:solidFill>
                  <a:srgbClr val="3F7F5F"/>
                </a:solidFill>
                <a:latin typeface="Consolas"/>
                <a:cs typeface="Consolas"/>
              </a:rPr>
              <a:t>// ensure data is sent to the client</a:t>
            </a: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sz="1200" dirty="0" err="1">
                <a:solidFill>
                  <a:srgbClr val="000000"/>
                </a:solidFill>
                <a:latin typeface="Consolas"/>
                <a:cs typeface="Consolas"/>
              </a:rPr>
              <a:t>ObjectInputStream</a:t>
            </a: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Consolas"/>
                <a:cs typeface="Consolas"/>
              </a:rPr>
              <a:t>ois</a:t>
            </a: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= </a:t>
            </a:r>
            <a:r>
              <a:rPr lang="en-US" sz="1200" b="1" dirty="0">
                <a:solidFill>
                  <a:srgbClr val="7F0055"/>
                </a:solidFill>
                <a:latin typeface="Consolas"/>
                <a:cs typeface="Consolas"/>
              </a:rPr>
              <a:t>new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Consolas"/>
                <a:cs typeface="Consolas"/>
              </a:rPr>
              <a:t>ObjectInputStream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(</a:t>
            </a:r>
            <a:r>
              <a:rPr lang="en-US" sz="1200" b="1" dirty="0" err="1">
                <a:solidFill>
                  <a:srgbClr val="000000"/>
                </a:solidFill>
                <a:latin typeface="Consolas"/>
                <a:cs typeface="Consolas"/>
              </a:rPr>
              <a:t>socket.getInputStream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());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sz="1200" dirty="0">
                <a:solidFill>
                  <a:srgbClr val="3F7F5F"/>
                </a:solidFill>
                <a:latin typeface="Consolas"/>
                <a:cs typeface="Consolas"/>
              </a:rPr>
              <a:t>// send object(s) to client...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    String s1 = </a:t>
            </a:r>
            <a:r>
              <a:rPr lang="en-US" sz="1200" dirty="0">
                <a:solidFill>
                  <a:srgbClr val="2A00FF"/>
                </a:solidFill>
                <a:latin typeface="Consolas"/>
                <a:cs typeface="Consolas"/>
              </a:rPr>
              <a:t>"hello there"</a:t>
            </a: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;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sz="1200" dirty="0" err="1">
                <a:solidFill>
                  <a:srgbClr val="000000"/>
                </a:solidFill>
                <a:latin typeface="Consolas"/>
                <a:cs typeface="Consolas"/>
              </a:rPr>
              <a:t>oos.writeObject</a:t>
            </a: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(s1);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sz="1200" dirty="0" err="1">
                <a:solidFill>
                  <a:srgbClr val="000000"/>
                </a:solidFill>
                <a:latin typeface="Consolas"/>
                <a:cs typeface="Consolas"/>
              </a:rPr>
              <a:t>oos.flush</a:t>
            </a: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();  </a:t>
            </a:r>
            <a:r>
              <a:rPr lang="en-US" sz="1200" dirty="0">
                <a:solidFill>
                  <a:srgbClr val="3F7F5F"/>
                </a:solidFill>
                <a:latin typeface="Consolas"/>
                <a:cs typeface="Consolas"/>
              </a:rPr>
              <a:t>// ensure data is sent to the client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sz="1200" dirty="0" err="1">
                <a:solidFill>
                  <a:srgbClr val="000000"/>
                </a:solidFill>
                <a:latin typeface="Consolas"/>
                <a:cs typeface="Consolas"/>
              </a:rPr>
              <a:t>System.</a:t>
            </a:r>
            <a:r>
              <a:rPr lang="en-US" sz="1200" i="1" dirty="0" err="1">
                <a:solidFill>
                  <a:srgbClr val="0000C0"/>
                </a:solidFill>
                <a:latin typeface="Consolas"/>
                <a:cs typeface="Consolas"/>
              </a:rPr>
              <a:t>out</a:t>
            </a:r>
            <a:r>
              <a:rPr lang="en-US" sz="1200" i="1" dirty="0" err="1">
                <a:solidFill>
                  <a:srgbClr val="000000"/>
                </a:solidFill>
                <a:latin typeface="Consolas"/>
                <a:cs typeface="Consolas"/>
              </a:rPr>
              <a:t>.printf</a:t>
            </a:r>
            <a:r>
              <a:rPr lang="en-US" sz="1200" i="1" dirty="0">
                <a:solidFill>
                  <a:srgbClr val="000000"/>
                </a:solidFill>
                <a:latin typeface="Consolas"/>
                <a:cs typeface="Consolas"/>
              </a:rPr>
              <a:t>(</a:t>
            </a:r>
            <a:r>
              <a:rPr lang="en-US" sz="1200" i="1" dirty="0">
                <a:solidFill>
                  <a:srgbClr val="2A00FF"/>
                </a:solidFill>
                <a:latin typeface="Consolas"/>
                <a:cs typeface="Consolas"/>
              </a:rPr>
              <a:t>"sent to client: %s\n"</a:t>
            </a:r>
            <a:r>
              <a:rPr lang="en-US" sz="1200" i="1" dirty="0">
                <a:solidFill>
                  <a:srgbClr val="000000"/>
                </a:solidFill>
                <a:latin typeface="Consolas"/>
                <a:cs typeface="Consolas"/>
              </a:rPr>
              <a:t>, s1);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sz="1200" dirty="0">
                <a:solidFill>
                  <a:srgbClr val="3F7F5F"/>
                </a:solidFill>
                <a:latin typeface="Consolas"/>
                <a:cs typeface="Consolas"/>
              </a:rPr>
              <a:t>// read object(s) from client...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    String s2 = (String) </a:t>
            </a:r>
            <a:r>
              <a:rPr lang="en-US" sz="1200" dirty="0" err="1">
                <a:solidFill>
                  <a:srgbClr val="000000"/>
                </a:solidFill>
                <a:latin typeface="Consolas"/>
                <a:cs typeface="Consolas"/>
              </a:rPr>
              <a:t>ois.readObject</a:t>
            </a: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();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sz="1200" dirty="0" err="1">
                <a:solidFill>
                  <a:srgbClr val="000000"/>
                </a:solidFill>
                <a:latin typeface="Consolas"/>
                <a:cs typeface="Consolas"/>
              </a:rPr>
              <a:t>System.</a:t>
            </a:r>
            <a:r>
              <a:rPr lang="en-US" sz="1200" i="1" dirty="0" err="1">
                <a:solidFill>
                  <a:srgbClr val="0000C0"/>
                </a:solidFill>
                <a:latin typeface="Consolas"/>
                <a:cs typeface="Consolas"/>
              </a:rPr>
              <a:t>out</a:t>
            </a:r>
            <a:r>
              <a:rPr lang="en-US" sz="1200" i="1" dirty="0" err="1">
                <a:solidFill>
                  <a:srgbClr val="000000"/>
                </a:solidFill>
                <a:latin typeface="Consolas"/>
                <a:cs typeface="Consolas"/>
              </a:rPr>
              <a:t>.printf</a:t>
            </a:r>
            <a:r>
              <a:rPr lang="en-US" sz="1200" i="1" dirty="0">
                <a:solidFill>
                  <a:srgbClr val="000000"/>
                </a:solidFill>
                <a:latin typeface="Consolas"/>
                <a:cs typeface="Consolas"/>
              </a:rPr>
              <a:t>(</a:t>
            </a:r>
            <a:r>
              <a:rPr lang="en-US" sz="1200" i="1" dirty="0">
                <a:solidFill>
                  <a:srgbClr val="2A00FF"/>
                </a:solidFill>
                <a:latin typeface="Consolas"/>
                <a:cs typeface="Consolas"/>
              </a:rPr>
              <a:t>"received from client: %s\n"</a:t>
            </a:r>
            <a:r>
              <a:rPr lang="en-US" sz="1200" i="1" dirty="0">
                <a:solidFill>
                  <a:srgbClr val="000000"/>
                </a:solidFill>
                <a:latin typeface="Consolas"/>
                <a:cs typeface="Consolas"/>
              </a:rPr>
              <a:t>, s2);</a:t>
            </a:r>
          </a:p>
          <a:p>
            <a:pPr marL="0" indent="0">
              <a:lnSpc>
                <a:spcPct val="90000"/>
              </a:lnSpc>
              <a:buNone/>
            </a:pPr>
            <a:endParaRPr lang="en-US" sz="1200" dirty="0">
              <a:latin typeface="Consolas"/>
              <a:cs typeface="Consolas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sz="1200" dirty="0">
                <a:solidFill>
                  <a:srgbClr val="3F7F5F"/>
                </a:solidFill>
                <a:latin typeface="Consolas"/>
                <a:cs typeface="Consolas"/>
              </a:rPr>
              <a:t>// close streams...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nl-NL" sz="12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nl-NL" sz="1200" dirty="0" err="1">
                <a:solidFill>
                  <a:srgbClr val="000000"/>
                </a:solidFill>
                <a:latin typeface="Consolas"/>
                <a:cs typeface="Consolas"/>
              </a:rPr>
              <a:t>oos.close</a:t>
            </a:r>
            <a:r>
              <a:rPr lang="nl-NL" sz="1200" dirty="0">
                <a:solidFill>
                  <a:srgbClr val="000000"/>
                </a:solidFill>
                <a:latin typeface="Consolas"/>
                <a:cs typeface="Consolas"/>
              </a:rPr>
              <a:t>();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sz="1200" dirty="0" err="1">
                <a:solidFill>
                  <a:srgbClr val="000000"/>
                </a:solidFill>
                <a:latin typeface="Consolas"/>
                <a:cs typeface="Consolas"/>
              </a:rPr>
              <a:t>ois.close</a:t>
            </a: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();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}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46547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4008" y="-91506"/>
            <a:ext cx="8229600" cy="1143000"/>
          </a:xfrm>
        </p:spPr>
        <p:txBody>
          <a:bodyPr/>
          <a:lstStyle/>
          <a:p>
            <a:r>
              <a:rPr lang="en-US" dirty="0"/>
              <a:t>Example: Object Client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77583"/>
            <a:ext cx="8686800" cy="6480417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7F0055"/>
                </a:solidFill>
                <a:latin typeface="Consolas"/>
                <a:cs typeface="Consolas"/>
              </a:rPr>
              <a:t>import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Consolas"/>
                <a:cs typeface="Consolas"/>
              </a:rPr>
              <a:t>java.io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.*;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7F0055"/>
                </a:solidFill>
                <a:latin typeface="Consolas"/>
                <a:cs typeface="Consolas"/>
              </a:rPr>
              <a:t>import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Consolas"/>
                <a:cs typeface="Consolas"/>
              </a:rPr>
              <a:t>java.net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.*;</a:t>
            </a:r>
          </a:p>
          <a:p>
            <a:pPr marL="0" indent="0">
              <a:lnSpc>
                <a:spcPct val="90000"/>
              </a:lnSpc>
              <a:buNone/>
            </a:pPr>
            <a:endParaRPr lang="en-US" sz="1200" dirty="0">
              <a:latin typeface="Consolas"/>
              <a:cs typeface="Consolas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7F0055"/>
                </a:solidFill>
                <a:latin typeface="Consolas"/>
                <a:cs typeface="Consolas"/>
              </a:rPr>
              <a:t>public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200" b="1" dirty="0">
                <a:solidFill>
                  <a:srgbClr val="7F0055"/>
                </a:solidFill>
                <a:latin typeface="Consolas"/>
                <a:cs typeface="Consolas"/>
              </a:rPr>
              <a:t>class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 Client {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</a:t>
            </a:r>
            <a:r>
              <a:rPr lang="en-US" sz="1200" b="1" dirty="0">
                <a:solidFill>
                  <a:srgbClr val="7F0055"/>
                </a:solidFill>
                <a:latin typeface="Consolas"/>
                <a:cs typeface="Consolas"/>
              </a:rPr>
              <a:t>public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200" b="1" dirty="0">
                <a:solidFill>
                  <a:srgbClr val="7F0055"/>
                </a:solidFill>
                <a:latin typeface="Consolas"/>
                <a:cs typeface="Consolas"/>
              </a:rPr>
              <a:t>static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200" b="1" dirty="0">
                <a:solidFill>
                  <a:srgbClr val="7F0055"/>
                </a:solidFill>
                <a:latin typeface="Consolas"/>
                <a:cs typeface="Consolas"/>
              </a:rPr>
              <a:t>void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 main(String[] </a:t>
            </a:r>
            <a:r>
              <a:rPr lang="en-US" sz="1200" b="1" dirty="0" err="1">
                <a:solidFill>
                  <a:srgbClr val="000000"/>
                </a:solidFill>
                <a:latin typeface="Consolas"/>
                <a:cs typeface="Consolas"/>
              </a:rPr>
              <a:t>args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) </a:t>
            </a:r>
            <a:r>
              <a:rPr lang="en-US" sz="1200" b="1" dirty="0">
                <a:solidFill>
                  <a:srgbClr val="7F0055"/>
                </a:solidFill>
                <a:latin typeface="Consolas"/>
                <a:cs typeface="Consolas"/>
              </a:rPr>
              <a:t>throws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Consolas"/>
                <a:cs typeface="Consolas"/>
              </a:rPr>
              <a:t>UnknownHostException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, </a:t>
            </a:r>
            <a:r>
              <a:rPr lang="en-US" sz="1200" b="1" dirty="0" err="1">
                <a:solidFill>
                  <a:srgbClr val="000000"/>
                </a:solidFill>
                <a:latin typeface="Consolas"/>
                <a:cs typeface="Consolas"/>
              </a:rPr>
              <a:t>IOException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,</a:t>
            </a:r>
            <a:b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</a:b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                                                                  </a:t>
            </a:r>
            <a:r>
              <a:rPr lang="en-US" sz="1200" b="1" dirty="0" err="1">
                <a:solidFill>
                  <a:srgbClr val="000000"/>
                </a:solidFill>
                <a:latin typeface="Consolas"/>
                <a:cs typeface="Consolas"/>
              </a:rPr>
              <a:t>ClassNotFoundException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 {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sz="1200" dirty="0">
                <a:solidFill>
                  <a:srgbClr val="3F7F5F"/>
                </a:solidFill>
                <a:latin typeface="Consolas"/>
                <a:cs typeface="Consolas"/>
              </a:rPr>
              <a:t>// create socket on agreed upon port (and local host for this example)...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    Socket socket = </a:t>
            </a:r>
            <a:r>
              <a:rPr lang="en-US" sz="1200" b="1" dirty="0">
                <a:solidFill>
                  <a:srgbClr val="7F0055"/>
                </a:solidFill>
                <a:latin typeface="Consolas"/>
                <a:cs typeface="Consolas"/>
              </a:rPr>
              <a:t>new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 Socket(</a:t>
            </a:r>
            <a:r>
              <a:rPr lang="en-US" sz="1200" b="1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lang="en-US" sz="1200" b="1" dirty="0" err="1">
                <a:solidFill>
                  <a:srgbClr val="2A00FF"/>
                </a:solidFill>
                <a:latin typeface="Consolas"/>
                <a:cs typeface="Consolas"/>
              </a:rPr>
              <a:t>data.cs.purdue.edu</a:t>
            </a:r>
            <a:r>
              <a:rPr lang="en-US" sz="1200" b="1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, 4242);</a:t>
            </a:r>
          </a:p>
          <a:p>
            <a:pPr marL="0" indent="0">
              <a:lnSpc>
                <a:spcPct val="90000"/>
              </a:lnSpc>
              <a:buNone/>
            </a:pPr>
            <a:endParaRPr lang="en-US" sz="1200" dirty="0">
              <a:latin typeface="Consolas"/>
              <a:cs typeface="Consolas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sz="1200" dirty="0">
                <a:solidFill>
                  <a:srgbClr val="3F7F5F"/>
                </a:solidFill>
                <a:latin typeface="Consolas"/>
                <a:cs typeface="Consolas"/>
              </a:rPr>
              <a:t>// open input stream first, gets header from server...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sz="1200" dirty="0" err="1">
                <a:solidFill>
                  <a:srgbClr val="000000"/>
                </a:solidFill>
                <a:latin typeface="Consolas"/>
                <a:cs typeface="Consolas"/>
              </a:rPr>
              <a:t>ObjectInputStream</a:t>
            </a: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Consolas"/>
                <a:cs typeface="Consolas"/>
              </a:rPr>
              <a:t>ois</a:t>
            </a: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= </a:t>
            </a:r>
            <a:r>
              <a:rPr lang="en-US" sz="1200" b="1" dirty="0">
                <a:solidFill>
                  <a:srgbClr val="7F0055"/>
                </a:solidFill>
                <a:latin typeface="Consolas"/>
                <a:cs typeface="Consolas"/>
              </a:rPr>
              <a:t>new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Consolas"/>
                <a:cs typeface="Consolas"/>
              </a:rPr>
              <a:t>ObjectInputStream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(</a:t>
            </a:r>
            <a:r>
              <a:rPr lang="en-US" sz="1200" b="1" dirty="0" err="1">
                <a:solidFill>
                  <a:srgbClr val="000000"/>
                </a:solidFill>
                <a:latin typeface="Consolas"/>
                <a:cs typeface="Consolas"/>
              </a:rPr>
              <a:t>socket.getInputStream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());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sz="1200" dirty="0">
                <a:solidFill>
                  <a:srgbClr val="3F7F5F"/>
                </a:solidFill>
                <a:latin typeface="Consolas"/>
                <a:cs typeface="Consolas"/>
              </a:rPr>
              <a:t>// open output stream second, send header to server...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sz="1200" dirty="0" err="1">
                <a:solidFill>
                  <a:srgbClr val="000000"/>
                </a:solidFill>
                <a:latin typeface="Consolas"/>
                <a:cs typeface="Consolas"/>
              </a:rPr>
              <a:t>ObjectOutputStream</a:t>
            </a: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Consolas"/>
                <a:cs typeface="Consolas"/>
              </a:rPr>
              <a:t>oos</a:t>
            </a: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= </a:t>
            </a:r>
            <a:r>
              <a:rPr lang="en-US" sz="1200" b="1" dirty="0">
                <a:solidFill>
                  <a:srgbClr val="7F0055"/>
                </a:solidFill>
                <a:latin typeface="Consolas"/>
                <a:cs typeface="Consolas"/>
              </a:rPr>
              <a:t>new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Consolas"/>
                <a:cs typeface="Consolas"/>
              </a:rPr>
              <a:t>ObjectOutputStream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(</a:t>
            </a:r>
            <a:r>
              <a:rPr lang="en-US" sz="1200" b="1" dirty="0" err="1">
                <a:solidFill>
                  <a:srgbClr val="000000"/>
                </a:solidFill>
                <a:latin typeface="Consolas"/>
                <a:cs typeface="Consolas"/>
              </a:rPr>
              <a:t>socket.getOutputStream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());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sz="1200" dirty="0" err="1">
                <a:solidFill>
                  <a:srgbClr val="000000"/>
                </a:solidFill>
                <a:latin typeface="Consolas"/>
                <a:cs typeface="Consolas"/>
              </a:rPr>
              <a:t>oos.flush</a:t>
            </a: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();  </a:t>
            </a:r>
            <a:r>
              <a:rPr lang="en-US" sz="1200" dirty="0">
                <a:solidFill>
                  <a:srgbClr val="3F7F5F"/>
                </a:solidFill>
                <a:latin typeface="Consolas"/>
                <a:cs typeface="Consolas"/>
              </a:rPr>
              <a:t>// ensure data is sent to </a:t>
            </a:r>
            <a:r>
              <a:rPr lang="en-US" sz="1200">
                <a:solidFill>
                  <a:srgbClr val="3F7F5F"/>
                </a:solidFill>
                <a:latin typeface="Consolas"/>
                <a:cs typeface="Consolas"/>
              </a:rPr>
              <a:t>the server</a:t>
            </a:r>
            <a:r>
              <a:rPr lang="en-US" sz="120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endParaRPr lang="en-US" sz="1200" dirty="0">
              <a:solidFill>
                <a:srgbClr val="000000"/>
              </a:solidFill>
              <a:latin typeface="Consolas"/>
              <a:cs typeface="Consolas"/>
            </a:endParaRPr>
          </a:p>
          <a:p>
            <a:pPr marL="0" indent="0">
              <a:lnSpc>
                <a:spcPct val="90000"/>
              </a:lnSpc>
              <a:buNone/>
            </a:pPr>
            <a:endParaRPr lang="en-US" sz="1200" dirty="0">
              <a:solidFill>
                <a:srgbClr val="000000"/>
              </a:solidFill>
              <a:latin typeface="Consolas"/>
              <a:cs typeface="Consolas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sz="1200" dirty="0">
                <a:solidFill>
                  <a:srgbClr val="3F7F5F"/>
                </a:solidFill>
                <a:latin typeface="Consolas"/>
                <a:cs typeface="Consolas"/>
              </a:rPr>
              <a:t>// read object(s) from server...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    String s1 = (String) </a:t>
            </a:r>
            <a:r>
              <a:rPr lang="en-US" sz="1200" dirty="0" err="1">
                <a:solidFill>
                  <a:srgbClr val="000000"/>
                </a:solidFill>
                <a:latin typeface="Consolas"/>
                <a:cs typeface="Consolas"/>
              </a:rPr>
              <a:t>ois.readObject</a:t>
            </a: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();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sz="1200" dirty="0" err="1">
                <a:solidFill>
                  <a:srgbClr val="000000"/>
                </a:solidFill>
                <a:latin typeface="Consolas"/>
                <a:cs typeface="Consolas"/>
              </a:rPr>
              <a:t>System.</a:t>
            </a:r>
            <a:r>
              <a:rPr lang="en-US" sz="1200" i="1" dirty="0" err="1">
                <a:solidFill>
                  <a:srgbClr val="0000C0"/>
                </a:solidFill>
                <a:latin typeface="Consolas"/>
                <a:cs typeface="Consolas"/>
              </a:rPr>
              <a:t>out</a:t>
            </a:r>
            <a:r>
              <a:rPr lang="en-US" sz="1200" i="1" dirty="0" err="1">
                <a:solidFill>
                  <a:srgbClr val="000000"/>
                </a:solidFill>
                <a:latin typeface="Consolas"/>
                <a:cs typeface="Consolas"/>
              </a:rPr>
              <a:t>.printf</a:t>
            </a:r>
            <a:r>
              <a:rPr lang="en-US" sz="1200" i="1" dirty="0">
                <a:solidFill>
                  <a:srgbClr val="000000"/>
                </a:solidFill>
                <a:latin typeface="Consolas"/>
                <a:cs typeface="Consolas"/>
              </a:rPr>
              <a:t>(</a:t>
            </a:r>
            <a:r>
              <a:rPr lang="en-US" sz="1200" i="1" dirty="0">
                <a:solidFill>
                  <a:srgbClr val="2A00FF"/>
                </a:solidFill>
                <a:latin typeface="Consolas"/>
                <a:cs typeface="Consolas"/>
              </a:rPr>
              <a:t>"received from server: %s\n"</a:t>
            </a:r>
            <a:r>
              <a:rPr lang="en-US" sz="1200" i="1" dirty="0">
                <a:solidFill>
                  <a:srgbClr val="000000"/>
                </a:solidFill>
                <a:latin typeface="Consolas"/>
                <a:cs typeface="Consolas"/>
              </a:rPr>
              <a:t>, s1);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sz="1200" dirty="0">
                <a:solidFill>
                  <a:srgbClr val="3F7F5F"/>
                </a:solidFill>
                <a:latin typeface="Consolas"/>
                <a:cs typeface="Consolas"/>
              </a:rPr>
              <a:t>// write object(s) to server...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    String s2 = s1.toUpperCase();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sz="1200" dirty="0" err="1">
                <a:solidFill>
                  <a:srgbClr val="000000"/>
                </a:solidFill>
                <a:latin typeface="Consolas"/>
                <a:cs typeface="Consolas"/>
              </a:rPr>
              <a:t>oos.writeObject</a:t>
            </a: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(s2);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sz="1200" dirty="0" err="1">
                <a:solidFill>
                  <a:srgbClr val="000000"/>
                </a:solidFill>
                <a:latin typeface="Consolas"/>
                <a:cs typeface="Consolas"/>
              </a:rPr>
              <a:t>oos.flush</a:t>
            </a: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(); </a:t>
            </a:r>
            <a:r>
              <a:rPr lang="en-US" sz="1200" dirty="0">
                <a:solidFill>
                  <a:srgbClr val="3F7F5F"/>
                </a:solidFill>
                <a:latin typeface="Consolas"/>
                <a:cs typeface="Consolas"/>
              </a:rPr>
              <a:t>// ensure data is sent to the server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sz="1200" dirty="0" err="1">
                <a:solidFill>
                  <a:srgbClr val="000000"/>
                </a:solidFill>
                <a:latin typeface="Consolas"/>
                <a:cs typeface="Consolas"/>
              </a:rPr>
              <a:t>System.</a:t>
            </a:r>
            <a:r>
              <a:rPr lang="en-US" sz="1200" i="1" dirty="0" err="1">
                <a:solidFill>
                  <a:srgbClr val="0000C0"/>
                </a:solidFill>
                <a:latin typeface="Consolas"/>
                <a:cs typeface="Consolas"/>
              </a:rPr>
              <a:t>out</a:t>
            </a:r>
            <a:r>
              <a:rPr lang="en-US" sz="1200" i="1" dirty="0" err="1">
                <a:solidFill>
                  <a:srgbClr val="000000"/>
                </a:solidFill>
                <a:latin typeface="Consolas"/>
                <a:cs typeface="Consolas"/>
              </a:rPr>
              <a:t>.printf</a:t>
            </a:r>
            <a:r>
              <a:rPr lang="en-US" sz="1200" i="1" dirty="0">
                <a:solidFill>
                  <a:srgbClr val="000000"/>
                </a:solidFill>
                <a:latin typeface="Consolas"/>
                <a:cs typeface="Consolas"/>
              </a:rPr>
              <a:t>(</a:t>
            </a:r>
            <a:r>
              <a:rPr lang="en-US" sz="1200" i="1" dirty="0">
                <a:solidFill>
                  <a:srgbClr val="2A00FF"/>
                </a:solidFill>
                <a:latin typeface="Consolas"/>
                <a:cs typeface="Consolas"/>
              </a:rPr>
              <a:t>"sent to server: %s\n"</a:t>
            </a:r>
            <a:r>
              <a:rPr lang="en-US" sz="1200" i="1" dirty="0">
                <a:solidFill>
                  <a:srgbClr val="000000"/>
                </a:solidFill>
                <a:latin typeface="Consolas"/>
                <a:cs typeface="Consolas"/>
              </a:rPr>
              <a:t>, s2);</a:t>
            </a:r>
          </a:p>
          <a:p>
            <a:pPr marL="0" indent="0">
              <a:lnSpc>
                <a:spcPct val="90000"/>
              </a:lnSpc>
              <a:buNone/>
            </a:pPr>
            <a:endParaRPr lang="en-US" sz="1200" dirty="0">
              <a:latin typeface="Consolas"/>
              <a:cs typeface="Consolas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sz="1200" dirty="0">
                <a:solidFill>
                  <a:srgbClr val="3F7F5F"/>
                </a:solidFill>
                <a:latin typeface="Consolas"/>
                <a:cs typeface="Consolas"/>
              </a:rPr>
              <a:t>// close streams...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nl-NL" sz="12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nl-NL" sz="1200" dirty="0" err="1">
                <a:solidFill>
                  <a:srgbClr val="000000"/>
                </a:solidFill>
                <a:latin typeface="Consolas"/>
                <a:cs typeface="Consolas"/>
              </a:rPr>
              <a:t>oos.close</a:t>
            </a:r>
            <a:r>
              <a:rPr lang="nl-NL" sz="1200" dirty="0">
                <a:solidFill>
                  <a:srgbClr val="000000"/>
                </a:solidFill>
                <a:latin typeface="Consolas"/>
                <a:cs typeface="Consolas"/>
              </a:rPr>
              <a:t>();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sz="1200" dirty="0" err="1">
                <a:solidFill>
                  <a:srgbClr val="000000"/>
                </a:solidFill>
                <a:latin typeface="Consolas"/>
                <a:cs typeface="Consolas"/>
              </a:rPr>
              <a:t>ois.close</a:t>
            </a: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();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   }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552337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Client-Server with Threads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many (most?) cases, a single server is connected to by multiple clients</a:t>
            </a:r>
          </a:p>
          <a:p>
            <a:r>
              <a:rPr lang="en-US" dirty="0"/>
              <a:t>Server must be able to communicate with all clients simultaneously—no blocking</a:t>
            </a:r>
          </a:p>
          <a:p>
            <a:r>
              <a:rPr lang="en-US" dirty="0"/>
              <a:t>Technique: server creates a separate thread to handle each client as it connects</a:t>
            </a:r>
          </a:p>
          <a:p>
            <a:r>
              <a:rPr lang="en-US" dirty="0"/>
              <a:t>Client and server may also each create separate thread for reading and writing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6153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Echo Server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Simple server that accepts connections from multiple clients</a:t>
            </a:r>
          </a:p>
          <a:p>
            <a:r>
              <a:rPr lang="en-US" dirty="0"/>
              <a:t>Spawns a thread for each client</a:t>
            </a:r>
          </a:p>
          <a:p>
            <a:r>
              <a:rPr lang="en-US" dirty="0"/>
              <a:t>Reads lines from the connection, logs information, echoes lines back</a:t>
            </a:r>
          </a:p>
          <a:p>
            <a:r>
              <a:rPr lang="en-US" dirty="0"/>
              <a:t>Useful for debugging network and code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0243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1"/>
          <p:cNvGrpSpPr/>
          <p:nvPr/>
        </p:nvGrpSpPr>
        <p:grpSpPr>
          <a:xfrm>
            <a:off x="286019" y="2681062"/>
            <a:ext cx="4873748" cy="3948877"/>
            <a:chOff x="286019" y="2681062"/>
            <a:chExt cx="4873748" cy="3948877"/>
          </a:xfrm>
        </p:grpSpPr>
        <p:sp>
          <p:nvSpPr>
            <p:cNvPr id="37" name="Rounded Rectangle 36"/>
            <p:cNvSpPr/>
            <p:nvPr/>
          </p:nvSpPr>
          <p:spPr>
            <a:xfrm>
              <a:off x="286019" y="4469389"/>
              <a:ext cx="4175865" cy="2160550"/>
            </a:xfrm>
            <a:prstGeom prst="round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1" name="Straight Arrow Connector 30"/>
            <p:cNvCxnSpPr/>
            <p:nvPr/>
          </p:nvCxnSpPr>
          <p:spPr>
            <a:xfrm>
              <a:off x="2369639" y="4560925"/>
              <a:ext cx="0" cy="200138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H="1">
              <a:off x="4084339" y="2681062"/>
              <a:ext cx="1075428" cy="2085125"/>
            </a:xfrm>
            <a:prstGeom prst="straightConnector1">
              <a:avLst/>
            </a:prstGeom>
            <a:ln>
              <a:solidFill>
                <a:schemeClr val="bg2">
                  <a:lumMod val="25000"/>
                </a:schemeClr>
              </a:solidFill>
              <a:prstDash val="dash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Echo Server Timeline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57200" y="1683543"/>
            <a:ext cx="3878835" cy="60642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Server starts: opens </a:t>
            </a:r>
            <a:r>
              <a:rPr lang="en-US" dirty="0" err="1"/>
              <a:t>ServerSocket</a:t>
            </a:r>
            <a:r>
              <a:rPr lang="en-US" dirty="0"/>
              <a:t> and blocks (waiting for client) </a:t>
            </a:r>
          </a:p>
        </p:txBody>
      </p:sp>
      <p:sp>
        <p:nvSpPr>
          <p:cNvPr id="5" name="Rectangle 4"/>
          <p:cNvSpPr/>
          <p:nvPr/>
        </p:nvSpPr>
        <p:spPr>
          <a:xfrm>
            <a:off x="4807965" y="2070985"/>
            <a:ext cx="3878835" cy="60642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Client 1 starts: opens Socket to Server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2681062"/>
            <a:ext cx="3878835" cy="60642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Server receives connection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3607378"/>
            <a:ext cx="3878835" cy="60642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Server creates thread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4568522" y="1270053"/>
            <a:ext cx="0" cy="463302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4" idx="3"/>
          </p:cNvCxnSpPr>
          <p:nvPr/>
        </p:nvCxnSpPr>
        <p:spPr>
          <a:xfrm flipV="1">
            <a:off x="4336035" y="1981035"/>
            <a:ext cx="232487" cy="57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5" idx="1"/>
            <a:endCxn id="6" idx="3"/>
          </p:cNvCxnSpPr>
          <p:nvPr/>
        </p:nvCxnSpPr>
        <p:spPr>
          <a:xfrm flipH="1">
            <a:off x="4336035" y="2374196"/>
            <a:ext cx="471930" cy="61007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6" idx="2"/>
            <a:endCxn id="7" idx="0"/>
          </p:cNvCxnSpPr>
          <p:nvPr/>
        </p:nvCxnSpPr>
        <p:spPr>
          <a:xfrm>
            <a:off x="2396618" y="3287484"/>
            <a:ext cx="0" cy="3198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722893" y="4766187"/>
            <a:ext cx="1613142" cy="60642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Client 1 sends line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57200" y="5069397"/>
            <a:ext cx="1613142" cy="98524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Server thread 1 reads/echoes line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722893" y="5535011"/>
            <a:ext cx="1613142" cy="60642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Client 1 reads line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807965" y="3447670"/>
            <a:ext cx="3878835" cy="60642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Client 2 starts: opens Socket to Server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807965" y="4722633"/>
            <a:ext cx="3878835" cy="60642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Client 3 starts: opens Socket to Server</a:t>
            </a:r>
          </a:p>
        </p:txBody>
      </p:sp>
      <p:cxnSp>
        <p:nvCxnSpPr>
          <p:cNvPr id="32" name="Straight Arrow Connector 31"/>
          <p:cNvCxnSpPr>
            <a:stCxn id="21" idx="1"/>
            <a:endCxn id="23" idx="3"/>
          </p:cNvCxnSpPr>
          <p:nvPr/>
        </p:nvCxnSpPr>
        <p:spPr>
          <a:xfrm flipH="1">
            <a:off x="2070342" y="5069398"/>
            <a:ext cx="652551" cy="4926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23" idx="3"/>
            <a:endCxn id="25" idx="1"/>
          </p:cNvCxnSpPr>
          <p:nvPr/>
        </p:nvCxnSpPr>
        <p:spPr>
          <a:xfrm>
            <a:off x="2070342" y="5562018"/>
            <a:ext cx="652551" cy="2762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7" idx="2"/>
            <a:endCxn id="23" idx="0"/>
          </p:cNvCxnSpPr>
          <p:nvPr/>
        </p:nvCxnSpPr>
        <p:spPr>
          <a:xfrm flipH="1">
            <a:off x="1263771" y="4213800"/>
            <a:ext cx="1132847" cy="85559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521208" y="1250542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Server Process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893869" y="1249622"/>
            <a:ext cx="1493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Client Process</a:t>
            </a:r>
          </a:p>
        </p:txBody>
      </p:sp>
    </p:spTree>
    <p:extLst>
      <p:ext uri="{BB962C8B-B14F-4D97-AF65-F5344CB8AC3E}">
        <p14:creationId xmlns:p14="http://schemas.microsoft.com/office/powerpoint/2010/main" val="9075375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21" grpId="0" animBg="1"/>
      <p:bldP spid="23" grpId="0" animBg="1"/>
      <p:bldP spid="25" grpId="0" animBg="1"/>
      <p:bldP spid="27" grpId="0" animBg="1"/>
      <p:bldP spid="2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Echo Server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import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java.io.IOException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import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java.io.PrintWriter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import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java.net.ServerSocket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import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java.net.Socket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import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java.util.Scanner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endParaRPr lang="en-US" sz="15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public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class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EchoServer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implements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Runnable {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   Socket </a:t>
            </a:r>
            <a:r>
              <a:rPr lang="en-US" sz="1500" dirty="0">
                <a:solidFill>
                  <a:srgbClr val="0000C0"/>
                </a:solidFill>
                <a:latin typeface="Consolas"/>
                <a:cs typeface="Consolas"/>
              </a:rPr>
              <a:t>socket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endParaRPr lang="en-US" sz="15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  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public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EchoServer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(Socket socket) {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sz="1500" b="1" dirty="0" err="1">
                <a:solidFill>
                  <a:srgbClr val="7F0055"/>
                </a:solidFill>
                <a:latin typeface="Consolas"/>
                <a:cs typeface="Consolas"/>
              </a:rPr>
              <a:t>this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.</a:t>
            </a:r>
            <a:r>
              <a:rPr lang="en-US" sz="1500" b="1" dirty="0" err="1">
                <a:solidFill>
                  <a:srgbClr val="0000C0"/>
                </a:solidFill>
                <a:latin typeface="Consolas"/>
                <a:cs typeface="Consolas"/>
              </a:rPr>
              <a:t>socket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= socket;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// continued…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230637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548" y="57240"/>
            <a:ext cx="8229600" cy="1143000"/>
          </a:xfrm>
        </p:spPr>
        <p:txBody>
          <a:bodyPr/>
          <a:lstStyle/>
          <a:p>
            <a:r>
              <a:rPr lang="en-US" dirty="0"/>
              <a:t>Example: Echo Server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4006"/>
            <a:ext cx="8229600" cy="5142158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// run method for thread...  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    public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void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run() {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System.</a:t>
            </a:r>
            <a:r>
              <a:rPr lang="en-US" sz="1500" i="1" dirty="0" err="1">
                <a:solidFill>
                  <a:srgbClr val="0000C0"/>
                </a:solidFill>
                <a:latin typeface="Consolas"/>
                <a:cs typeface="Consolas"/>
              </a:rPr>
              <a:t>out</a:t>
            </a:r>
            <a:r>
              <a:rPr lang="en-US" sz="1500" i="1" dirty="0" err="1">
                <a:solidFill>
                  <a:srgbClr val="000000"/>
                </a:solidFill>
                <a:latin typeface="Consolas"/>
                <a:cs typeface="Consolas"/>
              </a:rPr>
              <a:t>.printf</a:t>
            </a:r>
            <a:r>
              <a:rPr lang="en-US" sz="1500" i="1" dirty="0">
                <a:solidFill>
                  <a:srgbClr val="000000"/>
                </a:solidFill>
                <a:latin typeface="Consolas"/>
                <a:cs typeface="Consolas"/>
              </a:rPr>
              <a:t>(</a:t>
            </a:r>
            <a:r>
              <a:rPr lang="en-US" sz="1500" i="1" dirty="0">
                <a:solidFill>
                  <a:srgbClr val="2A00FF"/>
                </a:solidFill>
                <a:latin typeface="Consolas"/>
                <a:cs typeface="Consolas"/>
              </a:rPr>
              <a:t>"connection received from %s\n"</a:t>
            </a:r>
            <a:r>
              <a:rPr lang="en-US" sz="1500" i="1" dirty="0">
                <a:solidFill>
                  <a:srgbClr val="000000"/>
                </a:solidFill>
                <a:latin typeface="Consolas"/>
                <a:cs typeface="Consolas"/>
              </a:rPr>
              <a:t>, </a:t>
            </a:r>
            <a:r>
              <a:rPr lang="en-US" sz="1500" i="1" dirty="0">
                <a:solidFill>
                  <a:srgbClr val="0000C0"/>
                </a:solidFill>
                <a:latin typeface="Consolas"/>
                <a:cs typeface="Consolas"/>
              </a:rPr>
              <a:t>socket</a:t>
            </a:r>
            <a:r>
              <a:rPr lang="en-US" sz="1500" i="1" dirty="0">
                <a:solidFill>
                  <a:srgbClr val="000000"/>
                </a:solidFill>
                <a:latin typeface="Consolas"/>
                <a:cs typeface="Consolas"/>
              </a:rPr>
              <a:t>);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try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{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           </a:t>
            </a:r>
            <a:r>
              <a:rPr lang="en-US" sz="1500" dirty="0">
                <a:solidFill>
                  <a:srgbClr val="3F7F5F"/>
                </a:solidFill>
                <a:latin typeface="Consolas"/>
                <a:cs typeface="Consolas"/>
              </a:rPr>
              <a:t>// socket open: make </a:t>
            </a:r>
            <a:r>
              <a:rPr lang="en-US" sz="1500" dirty="0" err="1">
                <a:solidFill>
                  <a:srgbClr val="3F7F5F"/>
                </a:solidFill>
                <a:latin typeface="Consolas"/>
                <a:cs typeface="Consolas"/>
              </a:rPr>
              <a:t>PrinterWriter</a:t>
            </a:r>
            <a:r>
              <a:rPr lang="en-US" sz="1500" dirty="0">
                <a:solidFill>
                  <a:srgbClr val="3F7F5F"/>
                </a:solidFill>
                <a:latin typeface="Consolas"/>
                <a:cs typeface="Consolas"/>
              </a:rPr>
              <a:t> and Scanner from it...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           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PrintWriter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pw =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new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PrintWriter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(</a:t>
            </a:r>
            <a:r>
              <a:rPr lang="en-US" sz="1500" b="1" dirty="0" err="1">
                <a:solidFill>
                  <a:srgbClr val="0000C0"/>
                </a:solidFill>
                <a:latin typeface="Consolas"/>
                <a:cs typeface="Consolas"/>
              </a:rPr>
              <a:t>socket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.getOutputStream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());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           Scanner in =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new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Scanner(</a:t>
            </a:r>
            <a:r>
              <a:rPr lang="en-US" sz="1500" b="1" dirty="0" err="1">
                <a:solidFill>
                  <a:srgbClr val="0000C0"/>
                </a:solidFill>
                <a:latin typeface="Consolas"/>
                <a:cs typeface="Consolas"/>
              </a:rPr>
              <a:t>socket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.getInputStream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());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         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           </a:t>
            </a:r>
            <a:r>
              <a:rPr lang="en-US" sz="1500" dirty="0">
                <a:solidFill>
                  <a:srgbClr val="3F7F5F"/>
                </a:solidFill>
                <a:latin typeface="Consolas"/>
                <a:cs typeface="Consolas"/>
              </a:rPr>
              <a:t>// read from input, “log” client </a:t>
            </a:r>
            <a:r>
              <a:rPr lang="en-US" sz="1500">
                <a:solidFill>
                  <a:srgbClr val="3F7F5F"/>
                </a:solidFill>
                <a:latin typeface="Consolas"/>
                <a:cs typeface="Consolas"/>
              </a:rPr>
              <a:t>request, echo </a:t>
            </a:r>
            <a:r>
              <a:rPr lang="en-US" sz="1500" dirty="0">
                <a:solidFill>
                  <a:srgbClr val="3F7F5F"/>
                </a:solidFill>
                <a:latin typeface="Consolas"/>
                <a:cs typeface="Consolas"/>
              </a:rPr>
              <a:t>client input...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          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while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(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in.hasNextLine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()) {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               String line = 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in.nextLine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();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               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System.</a:t>
            </a:r>
            <a:r>
              <a:rPr lang="en-US" sz="1500" i="1" dirty="0" err="1">
                <a:solidFill>
                  <a:srgbClr val="0000C0"/>
                </a:solidFill>
                <a:latin typeface="Consolas"/>
                <a:cs typeface="Consolas"/>
              </a:rPr>
              <a:t>out</a:t>
            </a:r>
            <a:r>
              <a:rPr lang="en-US" sz="1500" i="1" dirty="0" err="1">
                <a:solidFill>
                  <a:srgbClr val="000000"/>
                </a:solidFill>
                <a:latin typeface="Consolas"/>
                <a:cs typeface="Consolas"/>
              </a:rPr>
              <a:t>.printf</a:t>
            </a:r>
            <a:r>
              <a:rPr lang="en-US" sz="1500" i="1" dirty="0">
                <a:solidFill>
                  <a:srgbClr val="000000"/>
                </a:solidFill>
                <a:latin typeface="Consolas"/>
                <a:cs typeface="Consolas"/>
              </a:rPr>
              <a:t>(</a:t>
            </a:r>
            <a:r>
              <a:rPr lang="en-US" sz="1500" i="1" dirty="0">
                <a:solidFill>
                  <a:srgbClr val="2A00FF"/>
                </a:solidFill>
                <a:latin typeface="Consolas"/>
                <a:cs typeface="Consolas"/>
              </a:rPr>
              <a:t>"%s says: %s\n"</a:t>
            </a:r>
            <a:r>
              <a:rPr lang="en-US" sz="1500" i="1" dirty="0">
                <a:solidFill>
                  <a:srgbClr val="000000"/>
                </a:solidFill>
                <a:latin typeface="Consolas"/>
                <a:cs typeface="Consolas"/>
              </a:rPr>
              <a:t>, </a:t>
            </a:r>
            <a:r>
              <a:rPr lang="en-US" sz="1500" i="1" dirty="0">
                <a:solidFill>
                  <a:srgbClr val="0000C0"/>
                </a:solidFill>
                <a:latin typeface="Consolas"/>
                <a:cs typeface="Consolas"/>
              </a:rPr>
              <a:t>socket</a:t>
            </a:r>
            <a:r>
              <a:rPr lang="en-US" sz="1500" i="1" dirty="0">
                <a:solidFill>
                  <a:srgbClr val="000000"/>
                </a:solidFill>
                <a:latin typeface="Consolas"/>
                <a:cs typeface="Consolas"/>
              </a:rPr>
              <a:t>, line);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               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pw.printf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(</a:t>
            </a:r>
            <a:r>
              <a:rPr lang="en-US" sz="1500" dirty="0">
                <a:solidFill>
                  <a:srgbClr val="2A00FF"/>
                </a:solidFill>
                <a:latin typeface="Consolas"/>
                <a:cs typeface="Consolas"/>
              </a:rPr>
              <a:t>"echo: %s\n"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, line);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e-DE" sz="1500" dirty="0">
                <a:solidFill>
                  <a:srgbClr val="000000"/>
                </a:solidFill>
                <a:latin typeface="Consolas"/>
                <a:cs typeface="Consolas"/>
              </a:rPr>
              <a:t>                </a:t>
            </a:r>
            <a:r>
              <a:rPr lang="de-DE" sz="1500" dirty="0" err="1">
                <a:solidFill>
                  <a:srgbClr val="000000"/>
                </a:solidFill>
                <a:latin typeface="Consolas"/>
                <a:cs typeface="Consolas"/>
              </a:rPr>
              <a:t>pw.flush</a:t>
            </a:r>
            <a:r>
              <a:rPr lang="de-DE" sz="1500" dirty="0">
                <a:solidFill>
                  <a:srgbClr val="000000"/>
                </a:solidFill>
                <a:latin typeface="Consolas"/>
                <a:cs typeface="Consolas"/>
              </a:rPr>
              <a:t>();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e-DE" sz="1500" dirty="0">
                <a:solidFill>
                  <a:srgbClr val="000000"/>
                </a:solidFill>
                <a:latin typeface="Consolas"/>
                <a:cs typeface="Consolas"/>
              </a:rPr>
              <a:t>            }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e-DE" sz="1500" dirty="0">
                <a:solidFill>
                  <a:srgbClr val="000000"/>
                </a:solidFill>
                <a:latin typeface="Consolas"/>
                <a:cs typeface="Consolas"/>
              </a:rPr>
              <a:t>          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e-DE" sz="1500" dirty="0">
                <a:solidFill>
                  <a:srgbClr val="000000"/>
                </a:solidFill>
                <a:latin typeface="Consolas"/>
                <a:cs typeface="Consolas"/>
              </a:rPr>
              <a:t>            </a:t>
            </a:r>
            <a:r>
              <a:rPr lang="de-DE" sz="1500" dirty="0">
                <a:solidFill>
                  <a:srgbClr val="3F7F5F"/>
                </a:solidFill>
                <a:latin typeface="Consolas"/>
                <a:cs typeface="Consolas"/>
              </a:rPr>
              <a:t>// </a:t>
            </a:r>
            <a:r>
              <a:rPr lang="de-DE" sz="1500" dirty="0" err="1">
                <a:solidFill>
                  <a:srgbClr val="3F7F5F"/>
                </a:solidFill>
                <a:latin typeface="Consolas"/>
                <a:cs typeface="Consolas"/>
              </a:rPr>
              <a:t>input</a:t>
            </a:r>
            <a:r>
              <a:rPr lang="de-DE" sz="1500" dirty="0">
                <a:solidFill>
                  <a:srgbClr val="3F7F5F"/>
                </a:solidFill>
                <a:latin typeface="Consolas"/>
                <a:cs typeface="Consolas"/>
              </a:rPr>
              <a:t> </a:t>
            </a:r>
            <a:r>
              <a:rPr lang="de-DE" sz="1500" dirty="0" err="1">
                <a:solidFill>
                  <a:srgbClr val="3F7F5F"/>
                </a:solidFill>
                <a:latin typeface="Consolas"/>
                <a:cs typeface="Consolas"/>
              </a:rPr>
              <a:t>done</a:t>
            </a:r>
            <a:r>
              <a:rPr lang="de-DE" sz="1500" dirty="0">
                <a:solidFill>
                  <a:srgbClr val="3F7F5F"/>
                </a:solidFill>
                <a:latin typeface="Consolas"/>
                <a:cs typeface="Consolas"/>
              </a:rPr>
              <a:t>, </a:t>
            </a:r>
            <a:r>
              <a:rPr lang="de-DE" sz="1500" dirty="0" err="1">
                <a:solidFill>
                  <a:srgbClr val="3F7F5F"/>
                </a:solidFill>
                <a:latin typeface="Consolas"/>
                <a:cs typeface="Consolas"/>
              </a:rPr>
              <a:t>close</a:t>
            </a:r>
            <a:r>
              <a:rPr lang="de-DE" sz="1500" dirty="0">
                <a:solidFill>
                  <a:srgbClr val="3F7F5F"/>
                </a:solidFill>
                <a:latin typeface="Consolas"/>
                <a:cs typeface="Consolas"/>
              </a:rPr>
              <a:t> </a:t>
            </a:r>
            <a:r>
              <a:rPr lang="de-DE" sz="1500" dirty="0" err="1">
                <a:solidFill>
                  <a:srgbClr val="3F7F5F"/>
                </a:solidFill>
                <a:latin typeface="Consolas"/>
                <a:cs typeface="Consolas"/>
              </a:rPr>
              <a:t>connections</a:t>
            </a:r>
            <a:r>
              <a:rPr lang="de-DE" sz="1500" dirty="0">
                <a:solidFill>
                  <a:srgbClr val="3F7F5F"/>
                </a:solidFill>
                <a:latin typeface="Consolas"/>
                <a:cs typeface="Consolas"/>
              </a:rPr>
              <a:t>...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           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pw.close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();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           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in.close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();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r-FR" sz="1500" dirty="0">
                <a:solidFill>
                  <a:srgbClr val="000000"/>
                </a:solidFill>
                <a:latin typeface="Consolas"/>
                <a:cs typeface="Consolas"/>
              </a:rPr>
              <a:t>        } </a:t>
            </a:r>
            <a:r>
              <a:rPr lang="fr-FR" sz="1500" b="1" dirty="0">
                <a:solidFill>
                  <a:srgbClr val="7F0055"/>
                </a:solidFill>
                <a:latin typeface="Consolas"/>
                <a:cs typeface="Consolas"/>
              </a:rPr>
              <a:t>catch</a:t>
            </a:r>
            <a:r>
              <a:rPr lang="fr-FR" sz="1500" b="1" dirty="0">
                <a:solidFill>
                  <a:srgbClr val="000000"/>
                </a:solidFill>
                <a:latin typeface="Consolas"/>
                <a:cs typeface="Consolas"/>
              </a:rPr>
              <a:t> (</a:t>
            </a:r>
            <a:r>
              <a:rPr lang="fr-FR" sz="1500" b="1" dirty="0" err="1">
                <a:solidFill>
                  <a:srgbClr val="000000"/>
                </a:solidFill>
                <a:latin typeface="Consolas"/>
                <a:cs typeface="Consolas"/>
              </a:rPr>
              <a:t>IOException</a:t>
            </a:r>
            <a:r>
              <a:rPr lang="fr-FR" sz="1500" b="1" dirty="0">
                <a:solidFill>
                  <a:srgbClr val="000000"/>
                </a:solidFill>
                <a:latin typeface="Consolas"/>
                <a:cs typeface="Consolas"/>
              </a:rPr>
              <a:t> e) {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           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e.printStackTrace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();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       }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   }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825774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Echo Server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nsolas"/>
                <a:cs typeface="Consolas"/>
              </a:rPr>
              <a:t>// main method...</a:t>
            </a: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  <a:cs typeface="Consolas"/>
              </a:rPr>
              <a:t>    </a:t>
            </a:r>
            <a:r>
              <a:rPr lang="en-US" b="1" dirty="0">
                <a:solidFill>
                  <a:srgbClr val="7F0055"/>
                </a:solidFill>
                <a:latin typeface="Consolas"/>
                <a:cs typeface="Consolas"/>
              </a:rPr>
              <a:t>public</a:t>
            </a:r>
            <a:r>
              <a:rPr lang="en-US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nsolas"/>
                <a:cs typeface="Consolas"/>
              </a:rPr>
              <a:t>static</a:t>
            </a:r>
            <a:r>
              <a:rPr lang="en-US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nsolas"/>
                <a:cs typeface="Consolas"/>
              </a:rPr>
              <a:t>void</a:t>
            </a:r>
            <a:r>
              <a:rPr lang="en-US" b="1" dirty="0">
                <a:solidFill>
                  <a:srgbClr val="000000"/>
                </a:solidFill>
                <a:latin typeface="Consolas"/>
                <a:cs typeface="Consolas"/>
              </a:rPr>
              <a:t> main(String[] </a:t>
            </a:r>
            <a:r>
              <a:rPr lang="en-US" b="1" dirty="0" err="1">
                <a:solidFill>
                  <a:srgbClr val="000000"/>
                </a:solidFill>
                <a:latin typeface="Consolas"/>
                <a:cs typeface="Consolas"/>
              </a:rPr>
              <a:t>args</a:t>
            </a:r>
            <a:r>
              <a:rPr lang="en-US" b="1" dirty="0">
                <a:solidFill>
                  <a:srgbClr val="000000"/>
                </a:solidFill>
                <a:latin typeface="Consolas"/>
                <a:cs typeface="Consolas"/>
              </a:rPr>
              <a:t>) </a:t>
            </a:r>
            <a:r>
              <a:rPr lang="en-US" b="1" dirty="0">
                <a:solidFill>
                  <a:srgbClr val="7F0055"/>
                </a:solidFill>
                <a:latin typeface="Consolas"/>
                <a:cs typeface="Consolas"/>
              </a:rPr>
              <a:t>throws</a:t>
            </a:r>
            <a:r>
              <a:rPr lang="en-US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nsolas"/>
                <a:cs typeface="Consolas"/>
              </a:rPr>
              <a:t>IOException</a:t>
            </a:r>
            <a:r>
              <a:rPr lang="en-US" b="1" dirty="0">
                <a:solidFill>
                  <a:srgbClr val="000000"/>
                </a:solidFill>
                <a:latin typeface="Consolas"/>
                <a:cs typeface="Consolas"/>
              </a:rPr>
              <a:t> {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dirty="0">
                <a:solidFill>
                  <a:srgbClr val="3F7F5F"/>
                </a:solidFill>
                <a:latin typeface="Consolas"/>
                <a:cs typeface="Consolas"/>
              </a:rPr>
              <a:t>// allocate server socket at given port...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dirty="0" err="1">
                <a:solidFill>
                  <a:srgbClr val="000000"/>
                </a:solidFill>
                <a:latin typeface="Consolas"/>
                <a:cs typeface="Consolas"/>
              </a:rPr>
              <a:t>ServerSocket</a:t>
            </a:r>
            <a:r>
              <a:rPr lang="en-US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/>
                <a:cs typeface="Consolas"/>
              </a:rPr>
              <a:t>serverSocket</a:t>
            </a:r>
            <a:r>
              <a:rPr lang="en-US" dirty="0">
                <a:solidFill>
                  <a:srgbClr val="000000"/>
                </a:solidFill>
                <a:latin typeface="Consolas"/>
                <a:cs typeface="Consolas"/>
              </a:rPr>
              <a:t> = </a:t>
            </a:r>
            <a:r>
              <a:rPr lang="en-US" b="1" dirty="0">
                <a:solidFill>
                  <a:srgbClr val="7F0055"/>
                </a:solidFill>
                <a:latin typeface="Consolas"/>
                <a:cs typeface="Consolas"/>
              </a:rPr>
              <a:t>new</a:t>
            </a:r>
            <a:r>
              <a:rPr lang="en-US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nsolas"/>
                <a:cs typeface="Consolas"/>
              </a:rPr>
              <a:t>ServerSocket</a:t>
            </a:r>
            <a:r>
              <a:rPr lang="en-US" b="1" dirty="0">
                <a:solidFill>
                  <a:srgbClr val="000000"/>
                </a:solidFill>
                <a:latin typeface="Consolas"/>
                <a:cs typeface="Consolas"/>
              </a:rPr>
              <a:t>(4343);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dirty="0" err="1">
                <a:solidFill>
                  <a:srgbClr val="000000"/>
                </a:solidFill>
                <a:latin typeface="Consolas"/>
                <a:cs typeface="Consolas"/>
              </a:rPr>
              <a:t>System.</a:t>
            </a:r>
            <a:r>
              <a:rPr lang="en-US" i="1" dirty="0" err="1">
                <a:solidFill>
                  <a:srgbClr val="0000C0"/>
                </a:solidFill>
                <a:latin typeface="Consolas"/>
                <a:cs typeface="Consolas"/>
              </a:rPr>
              <a:t>out</a:t>
            </a:r>
            <a:r>
              <a:rPr lang="en-US" i="1" dirty="0" err="1">
                <a:solidFill>
                  <a:srgbClr val="000000"/>
                </a:solidFill>
                <a:latin typeface="Consolas"/>
                <a:cs typeface="Consolas"/>
              </a:rPr>
              <a:t>.printf</a:t>
            </a:r>
            <a:r>
              <a:rPr lang="en-US" i="1" dirty="0">
                <a:solidFill>
                  <a:srgbClr val="000000"/>
                </a:solidFill>
                <a:latin typeface="Consolas"/>
                <a:cs typeface="Consolas"/>
              </a:rPr>
              <a:t>(</a:t>
            </a:r>
            <a:r>
              <a:rPr lang="en-US" i="1" dirty="0">
                <a:solidFill>
                  <a:srgbClr val="2A00FF"/>
                </a:solidFill>
                <a:latin typeface="Consolas"/>
                <a:cs typeface="Consolas"/>
              </a:rPr>
              <a:t>"socket open, waiting for connections on %s\n"</a:t>
            </a:r>
            <a:r>
              <a:rPr lang="en-US" i="1" dirty="0">
                <a:solidFill>
                  <a:srgbClr val="000000"/>
                </a:solidFill>
                <a:latin typeface="Consolas"/>
                <a:cs typeface="Consolas"/>
              </a:rPr>
              <a:t>,</a:t>
            </a:r>
            <a:br>
              <a:rPr lang="en-US" i="1" dirty="0">
                <a:solidFill>
                  <a:srgbClr val="000000"/>
                </a:solidFill>
                <a:latin typeface="Consolas"/>
                <a:cs typeface="Consolas"/>
              </a:rPr>
            </a:br>
            <a:r>
              <a:rPr lang="en-US" i="1" dirty="0">
                <a:solidFill>
                  <a:srgbClr val="000000"/>
                </a:solidFill>
                <a:latin typeface="Consolas"/>
                <a:cs typeface="Consolas"/>
              </a:rPr>
              <a:t>                                </a:t>
            </a:r>
            <a:r>
              <a:rPr lang="en-US" i="1" dirty="0" err="1">
                <a:solidFill>
                  <a:srgbClr val="000000"/>
                </a:solidFill>
                <a:latin typeface="Consolas"/>
                <a:cs typeface="Consolas"/>
              </a:rPr>
              <a:t>serverSocket</a:t>
            </a:r>
            <a:r>
              <a:rPr lang="en-US" i="1" dirty="0">
                <a:solidFill>
                  <a:srgbClr val="000000"/>
                </a:solidFill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dirty="0">
                <a:solidFill>
                  <a:srgbClr val="3F7F5F"/>
                </a:solidFill>
                <a:latin typeface="Consolas"/>
                <a:cs typeface="Consolas"/>
              </a:rPr>
              <a:t>// infinite server loop: accept connection, </a:t>
            </a:r>
          </a:p>
          <a:p>
            <a:pPr marL="0" indent="0">
              <a:buNone/>
            </a:pPr>
            <a:r>
              <a:rPr lang="en-US" dirty="0">
                <a:solidFill>
                  <a:srgbClr val="3F7F5F"/>
                </a:solidFill>
                <a:latin typeface="Consolas"/>
                <a:cs typeface="Consolas"/>
              </a:rPr>
              <a:t>        // spawn thread to handle...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b="1" dirty="0">
                <a:solidFill>
                  <a:srgbClr val="7F0055"/>
                </a:solidFill>
                <a:latin typeface="Consolas"/>
                <a:cs typeface="Consolas"/>
              </a:rPr>
              <a:t>while</a:t>
            </a:r>
            <a:r>
              <a:rPr lang="en-US" b="1" dirty="0">
                <a:solidFill>
                  <a:srgbClr val="000000"/>
                </a:solidFill>
                <a:latin typeface="Consolas"/>
                <a:cs typeface="Consolas"/>
              </a:rPr>
              <a:t> (</a:t>
            </a:r>
            <a:r>
              <a:rPr lang="en-US" b="1" dirty="0">
                <a:solidFill>
                  <a:srgbClr val="7F0055"/>
                </a:solidFill>
                <a:latin typeface="Consolas"/>
                <a:cs typeface="Consolas"/>
              </a:rPr>
              <a:t>true</a:t>
            </a:r>
            <a:r>
              <a:rPr lang="en-US" b="1" dirty="0">
                <a:solidFill>
                  <a:srgbClr val="000000"/>
                </a:solidFill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  <a:cs typeface="Consolas"/>
              </a:rPr>
              <a:t>            Socket socket = </a:t>
            </a:r>
            <a:r>
              <a:rPr lang="en-US" dirty="0" err="1">
                <a:solidFill>
                  <a:srgbClr val="000000"/>
                </a:solidFill>
                <a:latin typeface="Consolas"/>
                <a:cs typeface="Consolas"/>
              </a:rPr>
              <a:t>serverSocket.accept</a:t>
            </a:r>
            <a:r>
              <a:rPr lang="en-US" dirty="0">
                <a:solidFill>
                  <a:srgbClr val="000000"/>
                </a:solidFill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  <a:cs typeface="Consolas"/>
              </a:rPr>
              <a:t>            </a:t>
            </a:r>
            <a:r>
              <a:rPr lang="en-US" dirty="0" err="1">
                <a:solidFill>
                  <a:srgbClr val="000000"/>
                </a:solidFill>
                <a:latin typeface="Consolas"/>
                <a:cs typeface="Consolas"/>
              </a:rPr>
              <a:t>EchoServer</a:t>
            </a:r>
            <a:r>
              <a:rPr lang="en-US" dirty="0">
                <a:solidFill>
                  <a:srgbClr val="000000"/>
                </a:solidFill>
                <a:latin typeface="Consolas"/>
                <a:cs typeface="Consolas"/>
              </a:rPr>
              <a:t> server = </a:t>
            </a:r>
            <a:r>
              <a:rPr lang="en-US" b="1" dirty="0">
                <a:solidFill>
                  <a:srgbClr val="7F0055"/>
                </a:solidFill>
                <a:latin typeface="Consolas"/>
                <a:cs typeface="Consolas"/>
              </a:rPr>
              <a:t>new</a:t>
            </a:r>
            <a:r>
              <a:rPr lang="en-US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nsolas"/>
                <a:cs typeface="Consolas"/>
              </a:rPr>
              <a:t>EchoServer</a:t>
            </a:r>
            <a:r>
              <a:rPr lang="en-US" b="1" dirty="0">
                <a:solidFill>
                  <a:srgbClr val="000000"/>
                </a:solidFill>
                <a:latin typeface="Consolas"/>
                <a:cs typeface="Consolas"/>
              </a:rPr>
              <a:t>(socket);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  <a:cs typeface="Consolas"/>
              </a:rPr>
              <a:t>            </a:t>
            </a:r>
            <a:r>
              <a:rPr lang="en-US" b="1" dirty="0">
                <a:solidFill>
                  <a:srgbClr val="7F0055"/>
                </a:solidFill>
                <a:latin typeface="Consolas"/>
                <a:cs typeface="Consolas"/>
              </a:rPr>
              <a:t>new</a:t>
            </a:r>
            <a:r>
              <a:rPr lang="en-US" b="1" dirty="0">
                <a:solidFill>
                  <a:srgbClr val="000000"/>
                </a:solidFill>
                <a:latin typeface="Consolas"/>
                <a:cs typeface="Consolas"/>
              </a:rPr>
              <a:t> Thread(server).start();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  <a:cs typeface="Consolas"/>
              </a:rPr>
              <a:t>        }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00327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 Among Computers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Autofit/>
          </a:bodyPr>
          <a:lstStyle/>
          <a:p>
            <a:r>
              <a:rPr lang="en-US" sz="2400" dirty="0"/>
              <a:t>In the early days, computers had no way to communicate directly with each other</a:t>
            </a:r>
          </a:p>
          <a:p>
            <a:r>
              <a:rPr lang="en-US" sz="2400" dirty="0"/>
              <a:t>If you had information on computer A that you needed on computer B, you had to write a file onto a device that could be transported from computer A to be read on computer B</a:t>
            </a:r>
          </a:p>
          <a:p>
            <a:r>
              <a:rPr lang="en-US" sz="2400" dirty="0"/>
              <a:t>In the late 1960s some researchers in universities, industry, and the military started working on a way to have computers directly communicate with each other</a:t>
            </a:r>
          </a:p>
          <a:p>
            <a:r>
              <a:rPr lang="en-US" sz="2400" dirty="0"/>
              <a:t>The idea was a wire that would allow packets of bits to be transmitted from computer A to computer B</a:t>
            </a:r>
          </a:p>
          <a:p>
            <a:r>
              <a:rPr lang="en-US" sz="2400" dirty="0"/>
              <a:t>This would be replaced with wireless means of sending information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449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Communication in Java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Uses standard file I/O classes: low-level, high-level, object, and text</a:t>
            </a:r>
          </a:p>
          <a:p>
            <a:r>
              <a:rPr lang="en-US" dirty="0"/>
              <a:t>Adds abstractions to deal with network connections</a:t>
            </a:r>
          </a:p>
          <a:p>
            <a:pPr lvl="1"/>
            <a:r>
              <a:rPr lang="en-US" dirty="0" err="1"/>
              <a:t>ServerSocket</a:t>
            </a:r>
            <a:r>
              <a:rPr lang="en-US" dirty="0"/>
              <a:t> to wait for connections</a:t>
            </a:r>
          </a:p>
          <a:p>
            <a:pPr lvl="1"/>
            <a:r>
              <a:rPr lang="en-US" dirty="0"/>
              <a:t>Socket abstracts a TCP socket (IP address + port)</a:t>
            </a:r>
          </a:p>
          <a:p>
            <a:r>
              <a:rPr lang="en-US" dirty="0"/>
              <a:t>Uses threads to improve responsiveness and avoid blocking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8846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Computer Networks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Autofit/>
          </a:bodyPr>
          <a:lstStyle/>
          <a:p>
            <a:r>
              <a:rPr lang="en-US" sz="2600" dirty="0"/>
              <a:t>Computers in one building could all have a pathway to send information to any other computer in that building -- a network</a:t>
            </a:r>
          </a:p>
          <a:p>
            <a:r>
              <a:rPr lang="en-US" sz="2600" dirty="0"/>
              <a:t>The networks in two different buildings could be connected so that computers in one building could send information to computers in other buildings -- a network of networks</a:t>
            </a:r>
          </a:p>
          <a:p>
            <a:r>
              <a:rPr lang="en-US" sz="2600" dirty="0"/>
              <a:t>Eventually resulted in worldwide Interconnected Computer Networks -- the Internet</a:t>
            </a:r>
          </a:p>
          <a:p>
            <a:r>
              <a:rPr lang="en-US" sz="2600" dirty="0"/>
              <a:t>One of the pioneers whose research work helped in the development of the Internet is Purdue Computer Science Professor Douglas Comer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6198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(Simplified)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 fontScale="92500"/>
          </a:bodyPr>
          <a:lstStyle/>
          <a:p>
            <a:r>
              <a:rPr lang="en-US" b="1" i="1" dirty="0"/>
              <a:t>Internet Protocol (IP):</a:t>
            </a:r>
            <a:br>
              <a:rPr lang="en-US" dirty="0"/>
            </a:br>
            <a:r>
              <a:rPr lang="en-US" dirty="0"/>
              <a:t>Identifies hosts (servers, workstations, laptops, etc.) with a unique address (e.g., 128.10.2.21)</a:t>
            </a:r>
          </a:p>
          <a:p>
            <a:r>
              <a:rPr lang="en-US" b="1" i="1" dirty="0"/>
              <a:t>Domain Name System (DNS):</a:t>
            </a:r>
            <a:br>
              <a:rPr lang="en-US" b="1" i="1" dirty="0"/>
            </a:br>
            <a:r>
              <a:rPr lang="en-US" dirty="0"/>
              <a:t>Maps domain names (e.g., </a:t>
            </a:r>
            <a:r>
              <a:rPr lang="en-US" dirty="0" err="1"/>
              <a:t>galahad.cs.purdue.edu</a:t>
            </a:r>
            <a:r>
              <a:rPr lang="en-US" dirty="0"/>
              <a:t>) to IP addresses (e.g., 128.10.9.143)</a:t>
            </a:r>
          </a:p>
          <a:p>
            <a:r>
              <a:rPr lang="en-US" b="1" i="1" dirty="0"/>
              <a:t>Transmission Control Protocol (TCP):</a:t>
            </a:r>
            <a:br>
              <a:rPr lang="en-US" b="1" i="1" dirty="0"/>
            </a:br>
            <a:r>
              <a:rPr lang="en-US" dirty="0"/>
              <a:t>Identifies ports on hosts for a network connection</a:t>
            </a:r>
          </a:p>
          <a:p>
            <a:r>
              <a:rPr lang="en-US" b="1" i="1" dirty="0"/>
              <a:t>Socket:</a:t>
            </a:r>
            <a:r>
              <a:rPr lang="en-US" dirty="0"/>
              <a:t> IP address plus TCP port</a:t>
            </a:r>
          </a:p>
          <a:p>
            <a:r>
              <a:rPr lang="en-US" dirty="0"/>
              <a:t>Two sockets makes a network connection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689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Client-Server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 </a:t>
            </a:r>
            <a:r>
              <a:rPr lang="en-US" b="1" i="1" dirty="0"/>
              <a:t>Server</a:t>
            </a:r>
            <a:r>
              <a:rPr lang="en-US" dirty="0"/>
              <a:t> is a process that waits for a connection</a:t>
            </a:r>
          </a:p>
          <a:p>
            <a:r>
              <a:rPr lang="en-US" dirty="0"/>
              <a:t>A </a:t>
            </a:r>
            <a:r>
              <a:rPr lang="en-US" b="1" i="1" dirty="0"/>
              <a:t>Client</a:t>
            </a:r>
            <a:r>
              <a:rPr lang="en-US" dirty="0"/>
              <a:t> is a process that connects to a server</a:t>
            </a:r>
          </a:p>
          <a:p>
            <a:r>
              <a:rPr lang="en-US" dirty="0"/>
              <a:t>At different times, a process may be both a client and a server</a:t>
            </a:r>
          </a:p>
          <a:p>
            <a:r>
              <a:rPr lang="en-US" dirty="0"/>
              <a:t>Need not be associated with a specific computer: Any computer can have both client and server processes running on it</a:t>
            </a:r>
          </a:p>
          <a:p>
            <a:r>
              <a:rPr lang="en-US" dirty="0"/>
              <a:t>Once connected, the client and server can both read and write data to one another asynchronously (“a bi-directional byte pipe”)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588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of Sockets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Clients and Servers communicate via Sockets</a:t>
            </a:r>
          </a:p>
          <a:p>
            <a:r>
              <a:rPr lang="en-US" dirty="0"/>
              <a:t>Socket: IP address plus TCP port</a:t>
            </a:r>
          </a:p>
          <a:p>
            <a:r>
              <a:rPr lang="en-US" dirty="0"/>
              <a:t>Think: street name plus house number</a:t>
            </a:r>
          </a:p>
          <a:p>
            <a:r>
              <a:rPr lang="en-US" dirty="0"/>
              <a:t>IP addresses</a:t>
            </a:r>
          </a:p>
          <a:p>
            <a:pPr lvl="1"/>
            <a:r>
              <a:rPr lang="en-US" dirty="0"/>
              <a:t>Identifies a computer on the Internet</a:t>
            </a:r>
          </a:p>
          <a:p>
            <a:pPr lvl="1"/>
            <a:r>
              <a:rPr lang="en-US" dirty="0"/>
              <a:t>Public addresses are globally unique</a:t>
            </a:r>
          </a:p>
          <a:p>
            <a:pPr lvl="1"/>
            <a:r>
              <a:rPr lang="en-US" dirty="0"/>
              <a:t>Represented using dotted-decimal (byte) notation: 128.10.9.143</a:t>
            </a:r>
          </a:p>
          <a:p>
            <a:pPr lvl="1"/>
            <a:r>
              <a:rPr lang="en-US" dirty="0"/>
              <a:t>Some firewalls translate addresses to internal ones (e.g., PAL)</a:t>
            </a:r>
          </a:p>
          <a:p>
            <a:r>
              <a:rPr lang="en-US" dirty="0"/>
              <a:t>Port number</a:t>
            </a:r>
          </a:p>
          <a:p>
            <a:pPr lvl="1"/>
            <a:r>
              <a:rPr lang="en-US" dirty="0"/>
              <a:t>0-65535 (16 bits)</a:t>
            </a:r>
          </a:p>
          <a:p>
            <a:pPr lvl="1"/>
            <a:r>
              <a:rPr lang="en-US" dirty="0"/>
              <a:t>Low-valued port numbers are reserved for privileged processes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4390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Objects and Networking in Java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533" y="1600200"/>
            <a:ext cx="8837467" cy="52578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You know that Java objects can be </a:t>
            </a:r>
            <a:r>
              <a:rPr lang="en-US" i="1" dirty="0"/>
              <a:t>written to </a:t>
            </a:r>
            <a:r>
              <a:rPr lang="en-US" dirty="0"/>
              <a:t>and </a:t>
            </a:r>
            <a:r>
              <a:rPr lang="en-US" i="1" dirty="0"/>
              <a:t>read from </a:t>
            </a:r>
            <a:r>
              <a:rPr lang="en-US" dirty="0"/>
              <a:t>files</a:t>
            </a:r>
          </a:p>
          <a:p>
            <a:r>
              <a:rPr lang="en-US" dirty="0"/>
              <a:t>Java objects can also be exchanged over network connections</a:t>
            </a:r>
          </a:p>
          <a:p>
            <a:r>
              <a:rPr lang="en-US" dirty="0"/>
              <a:t>Uses </a:t>
            </a:r>
            <a:r>
              <a:rPr lang="en-US" dirty="0" err="1"/>
              <a:t>ObjectOutputStream</a:t>
            </a:r>
            <a:r>
              <a:rPr lang="en-US" dirty="0"/>
              <a:t> and </a:t>
            </a:r>
            <a:r>
              <a:rPr lang="en-US" dirty="0" err="1"/>
              <a:t>ObjectInputStream</a:t>
            </a:r>
            <a:endParaRPr lang="en-US" dirty="0"/>
          </a:p>
          <a:p>
            <a:r>
              <a:rPr lang="en-US" dirty="0"/>
              <a:t>Tricky bits…</a:t>
            </a:r>
          </a:p>
          <a:p>
            <a:pPr lvl="1"/>
            <a:r>
              <a:rPr lang="en-US" dirty="0" err="1"/>
              <a:t>ObjectOutputStream</a:t>
            </a:r>
            <a:r>
              <a:rPr lang="en-US" dirty="0"/>
              <a:t> generates a “header” of information that must be read</a:t>
            </a:r>
          </a:p>
          <a:p>
            <a:pPr lvl="1"/>
            <a:r>
              <a:rPr lang="en-US" dirty="0"/>
              <a:t>Requires “flush” to ensure </a:t>
            </a:r>
            <a:r>
              <a:rPr lang="en-US" dirty="0" err="1"/>
              <a:t>ObjectInputStream</a:t>
            </a:r>
            <a:r>
              <a:rPr lang="en-US" dirty="0"/>
              <a:t> reader is not blocked</a:t>
            </a:r>
          </a:p>
          <a:p>
            <a:r>
              <a:rPr lang="en-US" dirty="0"/>
              <a:t>Blocking (or being blocked) means that code is prevented from running or data is prevented from moving from one computer to another.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3381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ObjectStream</a:t>
            </a:r>
            <a:r>
              <a:rPr lang="en-US" dirty="0"/>
              <a:t> Client-Server Timeline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57200" y="1628798"/>
            <a:ext cx="3878835" cy="60642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Server starts: opens </a:t>
            </a:r>
            <a:r>
              <a:rPr lang="en-US" dirty="0" err="1"/>
              <a:t>ServerSocket</a:t>
            </a:r>
            <a:r>
              <a:rPr lang="en-US" dirty="0"/>
              <a:t> and blocks (waiting for client) </a:t>
            </a:r>
          </a:p>
        </p:txBody>
      </p:sp>
      <p:sp>
        <p:nvSpPr>
          <p:cNvPr id="5" name="Rectangle 4"/>
          <p:cNvSpPr/>
          <p:nvPr/>
        </p:nvSpPr>
        <p:spPr>
          <a:xfrm>
            <a:off x="4807965" y="2235220"/>
            <a:ext cx="3878835" cy="60642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Client starts: opens Socket to Server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2845297"/>
            <a:ext cx="3878835" cy="60642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Server receives connection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3771613"/>
            <a:ext cx="3878835" cy="60642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Server opens </a:t>
            </a:r>
            <a:r>
              <a:rPr lang="en-US" dirty="0" err="1"/>
              <a:t>ObjectOutputStream</a:t>
            </a:r>
            <a:r>
              <a:rPr lang="en-US" dirty="0"/>
              <a:t>, sends header with flush</a:t>
            </a:r>
          </a:p>
        </p:txBody>
      </p:sp>
      <p:sp>
        <p:nvSpPr>
          <p:cNvPr id="8" name="Rectangle 7"/>
          <p:cNvSpPr/>
          <p:nvPr/>
        </p:nvSpPr>
        <p:spPr>
          <a:xfrm>
            <a:off x="4807965" y="4763013"/>
            <a:ext cx="3878835" cy="60642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Client receives object stream header</a:t>
            </a:r>
          </a:p>
        </p:txBody>
      </p:sp>
      <p:sp>
        <p:nvSpPr>
          <p:cNvPr id="9" name="Rectangle 8"/>
          <p:cNvSpPr/>
          <p:nvPr/>
        </p:nvSpPr>
        <p:spPr>
          <a:xfrm>
            <a:off x="4807965" y="3771613"/>
            <a:ext cx="3878835" cy="60642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Client opens </a:t>
            </a:r>
            <a:r>
              <a:rPr lang="en-US" dirty="0" err="1"/>
              <a:t>ObjectOutputStream</a:t>
            </a:r>
            <a:r>
              <a:rPr lang="en-US" dirty="0"/>
              <a:t>, sends header with flush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4755226"/>
            <a:ext cx="3878835" cy="60642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Server receives object stream header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617663" y="5903073"/>
            <a:ext cx="3878835" cy="60642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Client and Server exchange objects in agreed upon order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4568522" y="1270053"/>
            <a:ext cx="0" cy="463302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4" idx="3"/>
          </p:cNvCxnSpPr>
          <p:nvPr/>
        </p:nvCxnSpPr>
        <p:spPr>
          <a:xfrm flipV="1">
            <a:off x="4336035" y="1926290"/>
            <a:ext cx="232487" cy="57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5" idx="1"/>
            <a:endCxn id="6" idx="3"/>
          </p:cNvCxnSpPr>
          <p:nvPr/>
        </p:nvCxnSpPr>
        <p:spPr>
          <a:xfrm flipH="1">
            <a:off x="4336035" y="2538431"/>
            <a:ext cx="471930" cy="61007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6" idx="2"/>
            <a:endCxn id="7" idx="0"/>
          </p:cNvCxnSpPr>
          <p:nvPr/>
        </p:nvCxnSpPr>
        <p:spPr>
          <a:xfrm>
            <a:off x="2396618" y="3451719"/>
            <a:ext cx="0" cy="3198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7" idx="3"/>
            <a:endCxn id="8" idx="1"/>
          </p:cNvCxnSpPr>
          <p:nvPr/>
        </p:nvCxnSpPr>
        <p:spPr>
          <a:xfrm>
            <a:off x="4336035" y="4074824"/>
            <a:ext cx="471930" cy="991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9" idx="1"/>
            <a:endCxn id="10" idx="3"/>
          </p:cNvCxnSpPr>
          <p:nvPr/>
        </p:nvCxnSpPr>
        <p:spPr>
          <a:xfrm flipH="1">
            <a:off x="4336035" y="4074824"/>
            <a:ext cx="471930" cy="98361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0" idx="2"/>
            <a:endCxn id="11" idx="1"/>
          </p:cNvCxnSpPr>
          <p:nvPr/>
        </p:nvCxnSpPr>
        <p:spPr>
          <a:xfrm>
            <a:off x="2396618" y="5361648"/>
            <a:ext cx="221045" cy="8446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8" idx="2"/>
            <a:endCxn id="11" idx="3"/>
          </p:cNvCxnSpPr>
          <p:nvPr/>
        </p:nvCxnSpPr>
        <p:spPr>
          <a:xfrm flipH="1">
            <a:off x="6496498" y="5369435"/>
            <a:ext cx="250885" cy="83684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521208" y="1250542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Server Process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893869" y="1249622"/>
            <a:ext cx="1493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Client Process</a:t>
            </a:r>
          </a:p>
        </p:txBody>
      </p:sp>
    </p:spTree>
    <p:extLst>
      <p:ext uri="{BB962C8B-B14F-4D97-AF65-F5344CB8AC3E}">
        <p14:creationId xmlns:p14="http://schemas.microsoft.com/office/powerpoint/2010/main" val="41942195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 Networking Class: Socket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99425" cy="5121275"/>
          </a:xfrm>
        </p:spPr>
        <p:txBody>
          <a:bodyPr>
            <a:normAutofit/>
          </a:bodyPr>
          <a:lstStyle/>
          <a:p>
            <a:r>
              <a:rPr lang="en-US" dirty="0"/>
              <a:t>Models a TCP/IP socket</a:t>
            </a:r>
          </a:p>
          <a:p>
            <a:r>
              <a:rPr lang="en-US" dirty="0"/>
              <a:t>Used by Client to identify Server</a:t>
            </a:r>
          </a:p>
          <a:p>
            <a:pPr lvl="1"/>
            <a:r>
              <a:rPr lang="en-US" dirty="0"/>
              <a:t>IP address (or DNS name)</a:t>
            </a:r>
          </a:p>
          <a:p>
            <a:pPr lvl="1"/>
            <a:r>
              <a:rPr lang="en-US" dirty="0"/>
              <a:t>Port number</a:t>
            </a:r>
          </a:p>
          <a:p>
            <a:pPr lvl="1"/>
            <a:r>
              <a:rPr lang="en-US" sz="2400" dirty="0">
                <a:latin typeface="Consolas"/>
                <a:cs typeface="Consolas"/>
              </a:rPr>
              <a:t>new Socket("</a:t>
            </a:r>
            <a:r>
              <a:rPr lang="en-US" sz="2400" dirty="0" err="1">
                <a:latin typeface="Consolas"/>
                <a:cs typeface="Consolas"/>
              </a:rPr>
              <a:t>pc.cs.purdue.edu</a:t>
            </a:r>
            <a:r>
              <a:rPr lang="en-US" sz="2400" dirty="0">
                <a:latin typeface="Consolas"/>
                <a:cs typeface="Consolas"/>
              </a:rPr>
              <a:t>", 12190)</a:t>
            </a:r>
          </a:p>
          <a:p>
            <a:r>
              <a:rPr lang="en-US" dirty="0"/>
              <a:t>Used by Server to identify connected Client</a:t>
            </a:r>
          </a:p>
          <a:p>
            <a:r>
              <a:rPr lang="en-US" dirty="0"/>
              <a:t>Provides streams for communications:</a:t>
            </a:r>
          </a:p>
          <a:p>
            <a:pPr lvl="1"/>
            <a:r>
              <a:rPr lang="en-US" dirty="0" err="1"/>
              <a:t>getOutputStream</a:t>
            </a:r>
            <a:r>
              <a:rPr lang="en-US" dirty="0"/>
              <a:t>()</a:t>
            </a:r>
          </a:p>
          <a:p>
            <a:pPr lvl="1"/>
            <a:r>
              <a:rPr lang="en-US" dirty="0" err="1"/>
              <a:t>getInputStream</a:t>
            </a:r>
            <a:r>
              <a:rPr lang="en-US" dirty="0"/>
              <a:t>()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7770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23768</TotalTime>
  <Words>1798</Words>
  <Application>Microsoft Office PowerPoint</Application>
  <PresentationFormat>On-screen Show (4:3)</PresentationFormat>
  <Paragraphs>251</Paragraphs>
  <Slides>20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Consolas</vt:lpstr>
      <vt:lpstr>Office Theme</vt:lpstr>
      <vt:lpstr>CS18000: Problem Solving and Object-Oriented Programming</vt:lpstr>
      <vt:lpstr>Communication Among Computers</vt:lpstr>
      <vt:lpstr>Computer Networks</vt:lpstr>
      <vt:lpstr>Some (Simplified) Definitions</vt:lpstr>
      <vt:lpstr>Client-Server</vt:lpstr>
      <vt:lpstr>Use of Sockets</vt:lpstr>
      <vt:lpstr>Objects and Networking in Java</vt:lpstr>
      <vt:lpstr>ObjectStream Client-Server Timeline</vt:lpstr>
      <vt:lpstr>Java Networking Class: Socket</vt:lpstr>
      <vt:lpstr>Java Networking Class: ServerSocket</vt:lpstr>
      <vt:lpstr>Video 2 Clients and Servers</vt:lpstr>
      <vt:lpstr>Example: Object Server</vt:lpstr>
      <vt:lpstr>Example: Object Client</vt:lpstr>
      <vt:lpstr>Client-Server with Threads</vt:lpstr>
      <vt:lpstr>Example: Echo Server</vt:lpstr>
      <vt:lpstr>Echo Server Timeline</vt:lpstr>
      <vt:lpstr>Example: Echo Server (1)</vt:lpstr>
      <vt:lpstr>Example: Echo Server (2)</vt:lpstr>
      <vt:lpstr>Example: Echo Server (3)</vt:lpstr>
      <vt:lpstr>Network Communication in Java</vt:lpstr>
    </vt:vector>
  </TitlesOfParts>
  <Company>Purdue Computer Science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CS18000: Problem Solving and Object-Oriented Programming</dc:title>
  <dc:creator>Tim Korb</dc:creator>
  <cp:lastModifiedBy>Dunsmore, Buster</cp:lastModifiedBy>
  <cp:revision>115</cp:revision>
  <dcterms:created xsi:type="dcterms:W3CDTF">2012-12-29T12:15:32Z</dcterms:created>
  <dcterms:modified xsi:type="dcterms:W3CDTF">2024-06-02T03:41:47Z</dcterms:modified>
</cp:coreProperties>
</file>