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847" r:id="rId1"/>
  </p:sldMasterIdLst>
  <p:notesMasterIdLst>
    <p:notesMasterId r:id="rId72"/>
  </p:notesMasterIdLst>
  <p:handoutMasterIdLst>
    <p:handoutMasterId r:id="rId73"/>
  </p:handoutMasterIdLst>
  <p:sldIdLst>
    <p:sldId id="256" r:id="rId2"/>
    <p:sldId id="374" r:id="rId3"/>
    <p:sldId id="258" r:id="rId4"/>
    <p:sldId id="282" r:id="rId5"/>
    <p:sldId id="283" r:id="rId6"/>
    <p:sldId id="279" r:id="rId7"/>
    <p:sldId id="284" r:id="rId8"/>
    <p:sldId id="333" r:id="rId9"/>
    <p:sldId id="373" r:id="rId10"/>
    <p:sldId id="305" r:id="rId11"/>
    <p:sldId id="306" r:id="rId12"/>
    <p:sldId id="315" r:id="rId13"/>
    <p:sldId id="316" r:id="rId14"/>
    <p:sldId id="317" r:id="rId15"/>
    <p:sldId id="319" r:id="rId16"/>
    <p:sldId id="372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71" r:id="rId25"/>
    <p:sldId id="327" r:id="rId26"/>
    <p:sldId id="328" r:id="rId27"/>
    <p:sldId id="329" r:id="rId28"/>
    <p:sldId id="330" r:id="rId29"/>
    <p:sldId id="367" r:id="rId30"/>
    <p:sldId id="331" r:id="rId31"/>
    <p:sldId id="332" r:id="rId32"/>
    <p:sldId id="370" r:id="rId33"/>
    <p:sldId id="334" r:id="rId34"/>
    <p:sldId id="335" r:id="rId35"/>
    <p:sldId id="336" r:id="rId36"/>
    <p:sldId id="337" r:id="rId37"/>
    <p:sldId id="338" r:id="rId38"/>
    <p:sldId id="339" r:id="rId39"/>
    <p:sldId id="340" r:id="rId40"/>
    <p:sldId id="341" r:id="rId41"/>
    <p:sldId id="366" r:id="rId42"/>
    <p:sldId id="364" r:id="rId43"/>
    <p:sldId id="365" r:id="rId44"/>
    <p:sldId id="342" r:id="rId45"/>
    <p:sldId id="343" r:id="rId46"/>
    <p:sldId id="344" r:id="rId47"/>
    <p:sldId id="369" r:id="rId48"/>
    <p:sldId id="345" r:id="rId49"/>
    <p:sldId id="346" r:id="rId50"/>
    <p:sldId id="347" r:id="rId51"/>
    <p:sldId id="348" r:id="rId52"/>
    <p:sldId id="349" r:id="rId53"/>
    <p:sldId id="350" r:id="rId54"/>
    <p:sldId id="351" r:id="rId55"/>
    <p:sldId id="352" r:id="rId56"/>
    <p:sldId id="353" r:id="rId57"/>
    <p:sldId id="354" r:id="rId58"/>
    <p:sldId id="355" r:id="rId59"/>
    <p:sldId id="368" r:id="rId60"/>
    <p:sldId id="356" r:id="rId61"/>
    <p:sldId id="357" r:id="rId62"/>
    <p:sldId id="358" r:id="rId63"/>
    <p:sldId id="359" r:id="rId64"/>
    <p:sldId id="360" r:id="rId65"/>
    <p:sldId id="361" r:id="rId66"/>
    <p:sldId id="362" r:id="rId67"/>
    <p:sldId id="363" r:id="rId68"/>
    <p:sldId id="376" r:id="rId69"/>
    <p:sldId id="377" r:id="rId70"/>
    <p:sldId id="378" r:id="rId7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 autoAdjust="0"/>
    <p:restoredTop sz="85372" autoAdjust="0"/>
  </p:normalViewPr>
  <p:slideViewPr>
    <p:cSldViewPr snapToGrid="0" snapToObjects="1">
      <p:cViewPr varScale="1">
        <p:scale>
          <a:sx n="62" d="100"/>
          <a:sy n="62" d="100"/>
        </p:scale>
        <p:origin x="15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55576-9660-F342-B70B-452F216D12F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E67390-5B83-184F-9560-B599FE8C4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511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59CCE-82AB-7E4E-8B40-F3287FF0B9F8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A44966-34AF-8741-B199-20C4F0722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244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001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212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4919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120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407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1486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925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97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71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6736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238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6501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034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8542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5442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8820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054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69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4657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72017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07585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3550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6908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08290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46746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65295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1133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72593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15197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92124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3705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5584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3016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3466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93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86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079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3939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6759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44966-34AF-8741-B199-20C4F0722A3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5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0460D-A275-B046-AF56-69F1B2B512EE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759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8E205-F758-6947-9983-3DFB0BFA0165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EB037-8A0F-FA47-854A-A9C48B1AC08F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58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8EF79-83C7-574E-96B8-96A683BD9078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000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496EF-BEA3-B44F-923F-86F66554E766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389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F2E3-10D4-7041-89AF-F5BCECAE1F8B}" type="datetime1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0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FD348F-27EA-5B4F-B95B-8368AA0D7DC3}" type="datetime1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34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F5FE2-33F2-2A45-8F37-625101D7CF5B}" type="datetime1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41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1C30F-0B6E-6842-9F7D-6FD956461AD8}" type="datetime1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688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0E074-75C9-EE42-B1D9-3EFD1628213E}" type="datetime1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A1506-FD6E-F743-BB6D-CAF84C8EC89B}" type="datetime1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755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320DE-CE0C-E941-9133-67FDCD6585BD}" type="datetime1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48100-F9AF-674A-BF08-576787DAE6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87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CS18000: Problem Solving and Object-Oriented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Interfaces and Inheritance</a:t>
            </a:r>
          </a:p>
        </p:txBody>
      </p:sp>
    </p:spTree>
    <p:extLst>
      <p:ext uri="{BB962C8B-B14F-4D97-AF65-F5344CB8AC3E}">
        <p14:creationId xmlns:p14="http://schemas.microsoft.com/office/powerpoint/2010/main" val="320957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an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 may declare that they “</a:t>
            </a:r>
            <a:r>
              <a:rPr lang="en-US" dirty="0" smtClean="0">
                <a:latin typeface="Consolas"/>
                <a:cs typeface="Consolas"/>
              </a:rPr>
              <a:t>implement</a:t>
            </a:r>
            <a:r>
              <a:rPr lang="en-US" dirty="0" smtClean="0"/>
              <a:t>” an interface</a:t>
            </a:r>
          </a:p>
          <a:p>
            <a:r>
              <a:rPr lang="en-US" dirty="0" smtClean="0"/>
              <a:t>Given interface </a:t>
            </a:r>
            <a:r>
              <a:rPr lang="en-US" dirty="0" smtClean="0">
                <a:latin typeface="Consolas"/>
                <a:cs typeface="Consolas"/>
              </a:rPr>
              <a:t>Doable</a:t>
            </a:r>
            <a:r>
              <a:rPr lang="en-US" dirty="0" smtClean="0">
                <a:latin typeface="Calibri"/>
                <a:cs typeface="Calibri"/>
              </a:rPr>
              <a:t> a class </a:t>
            </a:r>
            <a:r>
              <a:rPr lang="en-US" dirty="0" err="1" smtClean="0">
                <a:latin typeface="Consolas"/>
                <a:cs typeface="Consolas"/>
              </a:rPr>
              <a:t>Henway</a:t>
            </a:r>
            <a:r>
              <a:rPr lang="en-US" dirty="0" smtClean="0">
                <a:latin typeface="Calibri"/>
                <a:cs typeface="Calibri"/>
              </a:rPr>
              <a:t> can implement it</a:t>
            </a:r>
            <a:r>
              <a:rPr lang="en-US" dirty="0" smtClean="0"/>
              <a:t>…</a:t>
            </a:r>
          </a:p>
          <a:p>
            <a:pPr marL="457200" lvl="1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public class </a:t>
            </a:r>
            <a:r>
              <a:rPr lang="en-US" sz="2400" dirty="0" err="1" smtClean="0">
                <a:latin typeface="Consolas"/>
                <a:cs typeface="Consolas"/>
              </a:rPr>
              <a:t>Henway</a:t>
            </a:r>
            <a:r>
              <a:rPr lang="en-US" sz="2400" dirty="0" smtClean="0">
                <a:latin typeface="Consolas"/>
                <a:cs typeface="Consolas"/>
              </a:rPr>
              <a:t> implements Doable { … }</a:t>
            </a:r>
            <a:endParaRPr lang="en-US" dirty="0"/>
          </a:p>
          <a:p>
            <a:r>
              <a:rPr lang="en-US" dirty="0" smtClean="0"/>
              <a:t>All the methods declared in </a:t>
            </a:r>
            <a:r>
              <a:rPr lang="en-US" dirty="0" smtClean="0">
                <a:latin typeface="Consolas"/>
                <a:cs typeface="Consolas"/>
              </a:rPr>
              <a:t>Doable</a:t>
            </a:r>
            <a:r>
              <a:rPr lang="en-US" dirty="0" smtClean="0"/>
              <a:t> must appear in </a:t>
            </a:r>
            <a:r>
              <a:rPr lang="en-US" dirty="0" err="1" smtClean="0">
                <a:latin typeface="Consolas"/>
                <a:cs typeface="Consolas"/>
              </a:rPr>
              <a:t>Henway</a:t>
            </a:r>
            <a:r>
              <a:rPr lang="en-US" dirty="0" smtClean="0"/>
              <a:t> (and other methods may appear, too)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256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Doable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interface Doable {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compute(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x);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void </a:t>
            </a:r>
            <a:r>
              <a:rPr lang="en-US" sz="2400" dirty="0" err="1">
                <a:latin typeface="Consolas"/>
                <a:cs typeface="Consolas"/>
              </a:rPr>
              <a:t>doit</a:t>
            </a:r>
            <a:r>
              <a:rPr lang="en-US" sz="2400" dirty="0">
                <a:latin typeface="Consolas"/>
                <a:cs typeface="Consolas"/>
              </a:rPr>
              <a:t>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y);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 </a:t>
            </a:r>
          </a:p>
          <a:p>
            <a:pPr marL="0" indent="0">
              <a:buNone/>
            </a:pP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class </a:t>
            </a:r>
            <a:r>
              <a:rPr lang="en-US" sz="2400" dirty="0" err="1">
                <a:latin typeface="Consolas"/>
                <a:cs typeface="Consolas"/>
              </a:rPr>
              <a:t>Henway</a:t>
            </a:r>
            <a:r>
              <a:rPr lang="en-US" sz="2400" dirty="0">
                <a:latin typeface="Consolas"/>
                <a:cs typeface="Consolas"/>
              </a:rPr>
              <a:t> implements Doable { 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compute(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x) </a:t>
            </a:r>
            <a:r>
              <a:rPr lang="en-US" sz="2400" dirty="0" smtClean="0"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   </a:t>
            </a:r>
            <a:r>
              <a:rPr lang="en-US" sz="2400" dirty="0">
                <a:latin typeface="Consolas"/>
                <a:cs typeface="Consolas"/>
              </a:rPr>
              <a:t>return x + 1; </a:t>
            </a:r>
            <a:endParaRPr lang="en-US" sz="24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} </a:t>
            </a: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void </a:t>
            </a:r>
            <a:r>
              <a:rPr lang="en-US" sz="2400" dirty="0" err="1">
                <a:latin typeface="Consolas"/>
                <a:cs typeface="Consolas"/>
              </a:rPr>
              <a:t>doit</a:t>
            </a:r>
            <a:r>
              <a:rPr lang="en-US" sz="2400" dirty="0">
                <a:latin typeface="Consolas"/>
                <a:cs typeface="Consolas"/>
              </a:rPr>
              <a:t>(</a:t>
            </a:r>
            <a:r>
              <a:rPr lang="en-US" sz="2400" dirty="0" err="1">
                <a:latin typeface="Consolas"/>
                <a:cs typeface="Consolas"/>
              </a:rPr>
              <a:t>int</a:t>
            </a:r>
            <a:r>
              <a:rPr lang="en-US" sz="2400" dirty="0">
                <a:latin typeface="Consolas"/>
                <a:cs typeface="Consolas"/>
              </a:rPr>
              <a:t> y</a:t>
            </a:r>
            <a:r>
              <a:rPr lang="en-US" sz="2400" dirty="0" smtClean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    </a:t>
            </a:r>
            <a:r>
              <a:rPr lang="en-US" sz="2400" dirty="0" err="1" smtClean="0">
                <a:latin typeface="Consolas"/>
                <a:cs typeface="Consolas"/>
              </a:rPr>
              <a:t>System.out.println</a:t>
            </a:r>
            <a:r>
              <a:rPr lang="en-US" sz="2400" dirty="0">
                <a:latin typeface="Consolas"/>
                <a:cs typeface="Consolas"/>
              </a:rPr>
              <a:t>(y); </a:t>
            </a:r>
            <a:endParaRPr lang="en-US" sz="24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</a:t>
            </a:r>
            <a:r>
              <a:rPr lang="en-US" sz="2400" dirty="0" smtClean="0">
                <a:latin typeface="Consolas"/>
                <a:cs typeface="Consolas"/>
              </a:rPr>
              <a:t>   } </a:t>
            </a: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847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Fields in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Interfaces may include fields</a:t>
            </a:r>
          </a:p>
          <a:p>
            <a:r>
              <a:rPr lang="en-US" dirty="0" smtClean="0"/>
              <a:t>Fields </a:t>
            </a:r>
            <a:r>
              <a:rPr lang="en-US" dirty="0"/>
              <a:t>are implicitly declared </a:t>
            </a:r>
            <a:endParaRPr lang="en-US" dirty="0" smtClean="0"/>
          </a:p>
          <a:p>
            <a:pPr lvl="1"/>
            <a:r>
              <a:rPr lang="en-US" dirty="0" smtClean="0"/>
              <a:t>public</a:t>
            </a:r>
            <a:r>
              <a:rPr lang="en-US" dirty="0"/>
              <a:t>, </a:t>
            </a:r>
            <a:endParaRPr lang="en-US" dirty="0" smtClean="0"/>
          </a:p>
          <a:p>
            <a:pPr lvl="1"/>
            <a:r>
              <a:rPr lang="en-US" dirty="0" smtClean="0"/>
              <a:t>final</a:t>
            </a:r>
            <a:r>
              <a:rPr lang="en-US" dirty="0"/>
              <a:t>, and </a:t>
            </a:r>
            <a:endParaRPr lang="en-US" dirty="0" smtClean="0"/>
          </a:p>
          <a:p>
            <a:pPr lvl="1"/>
            <a:r>
              <a:rPr lang="en-US" dirty="0" smtClean="0"/>
              <a:t>static</a:t>
            </a:r>
            <a:endParaRPr lang="en-US" dirty="0"/>
          </a:p>
          <a:p>
            <a:r>
              <a:rPr lang="en-US" dirty="0" smtClean="0"/>
              <a:t>That is, fields in interfaces are constants, and so must be declared with an initializer (=)</a:t>
            </a:r>
          </a:p>
          <a:p>
            <a:r>
              <a:rPr lang="en-US" dirty="0" smtClean="0"/>
              <a:t>Allows easy use of shared constants</a:t>
            </a:r>
          </a:p>
          <a:p>
            <a:r>
              <a:rPr lang="en-US" dirty="0"/>
              <a:t>Methods are implicitly declared public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7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interface Constants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double X = 1234.56;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  <a:r>
              <a:rPr lang="en-US" dirty="0" err="1">
                <a:latin typeface="Consolas"/>
                <a:cs typeface="Consolas"/>
              </a:rPr>
              <a:t>int</a:t>
            </a:r>
            <a:r>
              <a:rPr lang="en-US" dirty="0">
                <a:latin typeface="Consolas"/>
                <a:cs typeface="Consolas"/>
              </a:rPr>
              <a:t> Y = -1;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String Z = "hello there";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</a:t>
            </a:r>
            <a:r>
              <a:rPr lang="en-US" dirty="0" err="1">
                <a:latin typeface="Consolas"/>
                <a:cs typeface="Consolas"/>
              </a:rPr>
              <a:t>Booyah</a:t>
            </a:r>
            <a:r>
              <a:rPr lang="en-US" dirty="0">
                <a:latin typeface="Consolas"/>
                <a:cs typeface="Consolas"/>
              </a:rPr>
              <a:t> implements Constants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static void main(String[] </a:t>
            </a:r>
            <a:r>
              <a:rPr lang="en-US" dirty="0" err="1">
                <a:latin typeface="Consolas"/>
                <a:cs typeface="Consolas"/>
              </a:rPr>
              <a:t>args</a:t>
            </a:r>
            <a:r>
              <a:rPr lang="en-US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(X);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(Y);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System.out.println</a:t>
            </a:r>
            <a:r>
              <a:rPr lang="en-US" dirty="0">
                <a:latin typeface="Consolas"/>
                <a:cs typeface="Consolas"/>
              </a:rPr>
              <a:t>(Z);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03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Multiple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10373" cy="4525963"/>
          </a:xfrm>
        </p:spPr>
        <p:txBody>
          <a:bodyPr/>
          <a:lstStyle/>
          <a:p>
            <a:r>
              <a:rPr lang="en-US" dirty="0" smtClean="0"/>
              <a:t>A class can implement multiple interfaces</a:t>
            </a:r>
          </a:p>
          <a:p>
            <a:r>
              <a:rPr lang="en-US" dirty="0" smtClean="0"/>
              <a:t>The methods implemented are the union of the methods specified in the interfaces</a:t>
            </a:r>
          </a:p>
          <a:p>
            <a:r>
              <a:rPr lang="en-US" dirty="0" smtClean="0"/>
              <a:t>Examples:</a:t>
            </a:r>
          </a:p>
          <a:p>
            <a:pPr marL="0" indent="0">
              <a:buNone/>
            </a:pPr>
            <a:endParaRPr lang="en-US" sz="24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class </a:t>
            </a:r>
            <a:r>
              <a:rPr lang="en-US" sz="2400" dirty="0" err="1">
                <a:latin typeface="Consolas"/>
                <a:cs typeface="Consolas"/>
              </a:rPr>
              <a:t>SoapOpera</a:t>
            </a:r>
            <a:r>
              <a:rPr lang="en-US" sz="2400" dirty="0">
                <a:latin typeface="Consolas"/>
                <a:cs typeface="Consolas"/>
              </a:rPr>
              <a:t> implements </a:t>
            </a:r>
            <a:r>
              <a:rPr lang="en-US" sz="2400" dirty="0" err="1">
                <a:latin typeface="Consolas"/>
                <a:cs typeface="Consolas"/>
              </a:rPr>
              <a:t>Cryable</a:t>
            </a:r>
            <a:r>
              <a:rPr lang="en-US" sz="2400" dirty="0">
                <a:latin typeface="Consolas"/>
                <a:cs typeface="Consolas"/>
              </a:rPr>
              <a:t> { …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class </a:t>
            </a:r>
            <a:r>
              <a:rPr lang="en-US" sz="2400" dirty="0" err="1">
                <a:latin typeface="Consolas"/>
                <a:cs typeface="Consolas"/>
              </a:rPr>
              <a:t>SitCom</a:t>
            </a:r>
            <a:r>
              <a:rPr lang="en-US" sz="2400" dirty="0">
                <a:latin typeface="Consolas"/>
                <a:cs typeface="Consolas"/>
              </a:rPr>
              <a:t> implements Laughable { … }</a:t>
            </a:r>
          </a:p>
          <a:p>
            <a:pPr marL="0" indent="0">
              <a:buNone/>
            </a:pPr>
            <a:r>
              <a:rPr lang="en-US" sz="2400" dirty="0" smtClean="0">
                <a:latin typeface="Consolas"/>
                <a:cs typeface="Consolas"/>
              </a:rPr>
              <a:t>class Movie implements Laughable, </a:t>
            </a:r>
            <a:r>
              <a:rPr lang="en-US" sz="2400" dirty="0" err="1" smtClean="0">
                <a:latin typeface="Consolas"/>
                <a:cs typeface="Consolas"/>
              </a:rPr>
              <a:t>Cryable</a:t>
            </a:r>
            <a:r>
              <a:rPr lang="en-US" sz="2400" dirty="0" smtClean="0">
                <a:latin typeface="Consolas"/>
                <a:cs typeface="Consolas"/>
              </a:rPr>
              <a:t> { … 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41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/>
              <a:t>Rideable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Rideable</a:t>
            </a:r>
            <a:r>
              <a:rPr lang="en-US" dirty="0"/>
              <a:t> </a:t>
            </a:r>
            <a:r>
              <a:rPr lang="en-US" dirty="0" smtClean="0"/>
              <a:t>defines an interface to something you ride:</a:t>
            </a:r>
          </a:p>
          <a:p>
            <a:pPr marL="457200" lvl="1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void mount();</a:t>
            </a:r>
          </a:p>
          <a:p>
            <a:pPr marL="457200" lvl="1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void dismount();</a:t>
            </a:r>
          </a:p>
          <a:p>
            <a:pPr marL="457200" lvl="1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void move(</a:t>
            </a:r>
            <a:r>
              <a:rPr lang="en-US" sz="2600" dirty="0" err="1" smtClean="0">
                <a:latin typeface="Consolas"/>
                <a:cs typeface="Consolas"/>
              </a:rPr>
              <a:t>boolean</a:t>
            </a:r>
            <a:r>
              <a:rPr lang="en-US" sz="2600" dirty="0" smtClean="0">
                <a:latin typeface="Consolas"/>
                <a:cs typeface="Consolas"/>
              </a:rPr>
              <a:t> forward);</a:t>
            </a:r>
          </a:p>
          <a:p>
            <a:pPr marL="457200" lvl="1" indent="0">
              <a:buNone/>
            </a:pPr>
            <a:r>
              <a:rPr lang="en-US" sz="2600" dirty="0">
                <a:latin typeface="Consolas"/>
                <a:cs typeface="Consolas"/>
              </a:rPr>
              <a:t>v</a:t>
            </a:r>
            <a:r>
              <a:rPr lang="en-US" sz="2600" dirty="0" smtClean="0">
                <a:latin typeface="Consolas"/>
                <a:cs typeface="Consolas"/>
              </a:rPr>
              <a:t>oid turn(</a:t>
            </a:r>
            <a:r>
              <a:rPr lang="en-US" sz="2600" dirty="0" err="1" smtClean="0">
                <a:latin typeface="Consolas"/>
                <a:cs typeface="Consolas"/>
              </a:rPr>
              <a:t>int</a:t>
            </a:r>
            <a:r>
              <a:rPr lang="en-US" sz="2600" dirty="0" smtClean="0">
                <a:latin typeface="Consolas"/>
                <a:cs typeface="Consolas"/>
              </a:rPr>
              <a:t> direction);</a:t>
            </a:r>
          </a:p>
          <a:p>
            <a:pPr marL="457200" lvl="1" indent="0">
              <a:buNone/>
            </a:pPr>
            <a:r>
              <a:rPr lang="en-US" sz="2600" dirty="0" smtClean="0">
                <a:latin typeface="Consolas"/>
                <a:cs typeface="Consolas"/>
              </a:rPr>
              <a:t>void </a:t>
            </a:r>
            <a:r>
              <a:rPr lang="en-US" sz="2600" dirty="0" err="1" smtClean="0">
                <a:latin typeface="Consolas"/>
                <a:cs typeface="Consolas"/>
              </a:rPr>
              <a:t>setSpeed</a:t>
            </a:r>
            <a:r>
              <a:rPr lang="en-US" sz="2600" dirty="0" smtClean="0">
                <a:latin typeface="Consolas"/>
                <a:cs typeface="Consolas"/>
              </a:rPr>
              <a:t>(double mph);</a:t>
            </a:r>
          </a:p>
          <a:p>
            <a:r>
              <a:rPr lang="en-US" dirty="0" smtClean="0"/>
              <a:t>Implementations:</a:t>
            </a:r>
          </a:p>
          <a:p>
            <a:pPr marL="457200" lvl="1" indent="0">
              <a:buNone/>
            </a:pPr>
            <a:r>
              <a:rPr lang="en-US" sz="2600" dirty="0">
                <a:latin typeface="Consolas"/>
                <a:cs typeface="Consolas"/>
              </a:rPr>
              <a:t>c</a:t>
            </a:r>
            <a:r>
              <a:rPr lang="en-US" sz="2600" dirty="0" smtClean="0">
                <a:latin typeface="Consolas"/>
                <a:cs typeface="Consolas"/>
              </a:rPr>
              <a:t>lass Motorcycle implements </a:t>
            </a:r>
            <a:r>
              <a:rPr lang="en-US" sz="2600" dirty="0" err="1" smtClean="0">
                <a:latin typeface="Consolas"/>
                <a:cs typeface="Consolas"/>
              </a:rPr>
              <a:t>Rideable</a:t>
            </a:r>
            <a:r>
              <a:rPr lang="en-US" sz="2600" dirty="0" smtClean="0">
                <a:latin typeface="Consolas"/>
                <a:cs typeface="Consolas"/>
              </a:rPr>
              <a:t> { … }</a:t>
            </a:r>
          </a:p>
          <a:p>
            <a:pPr marL="457200" lvl="1" indent="0">
              <a:buNone/>
            </a:pPr>
            <a:r>
              <a:rPr lang="en-US" sz="2600" dirty="0">
                <a:latin typeface="Consolas"/>
                <a:cs typeface="Consolas"/>
              </a:rPr>
              <a:t>c</a:t>
            </a:r>
            <a:r>
              <a:rPr lang="en-US" sz="2600" dirty="0" smtClean="0">
                <a:latin typeface="Consolas"/>
                <a:cs typeface="Consolas"/>
              </a:rPr>
              <a:t>lass Horse implements </a:t>
            </a:r>
            <a:r>
              <a:rPr lang="en-US" sz="2600" dirty="0" err="1" smtClean="0">
                <a:latin typeface="Consolas"/>
                <a:cs typeface="Consolas"/>
              </a:rPr>
              <a:t>Rideable</a:t>
            </a:r>
            <a:r>
              <a:rPr lang="en-US" sz="2600" dirty="0" smtClean="0">
                <a:latin typeface="Consolas"/>
                <a:cs typeface="Consolas"/>
              </a:rPr>
              <a:t>, Trainable { … }</a:t>
            </a:r>
          </a:p>
          <a:p>
            <a:pPr marL="457200" lvl="1" indent="0">
              <a:buNone/>
            </a:pPr>
            <a:r>
              <a:rPr lang="en-US" sz="2600" dirty="0">
                <a:latin typeface="Consolas"/>
                <a:cs typeface="Consolas"/>
              </a:rPr>
              <a:t>c</a:t>
            </a:r>
            <a:r>
              <a:rPr lang="en-US" sz="2600" dirty="0" smtClean="0">
                <a:latin typeface="Consolas"/>
                <a:cs typeface="Consolas"/>
              </a:rPr>
              <a:t>lass Bicycle implements </a:t>
            </a:r>
            <a:r>
              <a:rPr lang="en-US" sz="2600" dirty="0" err="1" smtClean="0">
                <a:latin typeface="Consolas"/>
                <a:cs typeface="Consolas"/>
              </a:rPr>
              <a:t>Rideable</a:t>
            </a:r>
            <a:r>
              <a:rPr lang="en-US" sz="2600" dirty="0" smtClean="0">
                <a:latin typeface="Consolas"/>
                <a:cs typeface="Consolas"/>
              </a:rPr>
              <a:t> { … }</a:t>
            </a:r>
            <a:endParaRPr lang="en-US" sz="26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77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3</a:t>
            </a:r>
            <a:br>
              <a:rPr lang="en-US" dirty="0" smtClean="0"/>
            </a:br>
            <a:r>
              <a:rPr lang="en-US" dirty="0"/>
              <a:t>Building a Game</a:t>
            </a:r>
          </a:p>
        </p:txBody>
      </p:sp>
    </p:spTree>
    <p:extLst>
      <p:ext uri="{BB962C8B-B14F-4D97-AF65-F5344CB8AC3E}">
        <p14:creationId xmlns:p14="http://schemas.microsoft.com/office/powerpoint/2010/main" val="23645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Building a Game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Problem: Implement a turn-based game in which players can pick up </a:t>
            </a:r>
            <a:r>
              <a:rPr lang="en-US" smtClean="0"/>
              <a:t>valuable objects</a:t>
            </a:r>
            <a:endParaRPr lang="en-US" dirty="0" smtClean="0"/>
          </a:p>
          <a:p>
            <a:r>
              <a:rPr lang="en-US" dirty="0" smtClean="0"/>
              <a:t>Multiple players, each with own strategy</a:t>
            </a:r>
          </a:p>
          <a:p>
            <a:r>
              <a:rPr lang="en-US" dirty="0" smtClean="0"/>
              <a:t>Rules enforced by game controller</a:t>
            </a:r>
          </a:p>
          <a:p>
            <a:r>
              <a:rPr lang="en-US" dirty="0" smtClean="0"/>
              <a:t>Use of Java interface:</a:t>
            </a:r>
          </a:p>
          <a:p>
            <a:pPr lvl="1"/>
            <a:r>
              <a:rPr lang="en-US" dirty="0" smtClean="0"/>
              <a:t>Each player class implements Player interface</a:t>
            </a:r>
          </a:p>
          <a:p>
            <a:pPr lvl="1"/>
            <a:r>
              <a:rPr lang="en-US" dirty="0" smtClean="0"/>
              <a:t>Game controller expects parameters of type Player</a:t>
            </a:r>
          </a:p>
          <a:p>
            <a:r>
              <a:rPr lang="en-US" dirty="0" smtClean="0"/>
              <a:t>Main program:</a:t>
            </a:r>
          </a:p>
          <a:p>
            <a:pPr lvl="1"/>
            <a:r>
              <a:rPr lang="en-US" dirty="0" smtClean="0"/>
              <a:t>Creates player objects from classes</a:t>
            </a:r>
          </a:p>
          <a:p>
            <a:pPr lvl="1"/>
            <a:r>
              <a:rPr lang="en-US" dirty="0" smtClean="0"/>
              <a:t>Creates game controller with player objects</a:t>
            </a:r>
          </a:p>
          <a:p>
            <a:pPr lvl="1"/>
            <a:r>
              <a:rPr lang="en-US" dirty="0" smtClean="0"/>
              <a:t>Starts game controller</a:t>
            </a:r>
          </a:p>
          <a:p>
            <a:pPr lvl="1"/>
            <a:r>
              <a:rPr lang="en-US" dirty="0" smtClean="0"/>
              <a:t>Prints results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8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Program Class Diagram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18</a:t>
            </a:fld>
            <a:endParaRPr lang="en-US"/>
          </a:p>
        </p:txBody>
      </p:sp>
      <p:sp>
        <p:nvSpPr>
          <p:cNvPr id="5" name="Process 4"/>
          <p:cNvSpPr/>
          <p:nvPr/>
        </p:nvSpPr>
        <p:spPr>
          <a:xfrm>
            <a:off x="1904453" y="3352481"/>
            <a:ext cx="2436875" cy="100688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Player</a:t>
            </a:r>
            <a:br>
              <a:rPr lang="en-US" sz="2400" dirty="0" smtClean="0"/>
            </a:br>
            <a:r>
              <a:rPr lang="en-US" sz="2400" dirty="0" smtClean="0"/>
              <a:t>(interface)</a:t>
            </a:r>
            <a:endParaRPr lang="en-US" sz="2400" dirty="0"/>
          </a:p>
        </p:txBody>
      </p:sp>
      <p:sp>
        <p:nvSpPr>
          <p:cNvPr id="6" name="Process 5"/>
          <p:cNvSpPr/>
          <p:nvPr/>
        </p:nvSpPr>
        <p:spPr>
          <a:xfrm>
            <a:off x="457200" y="5349461"/>
            <a:ext cx="2436875" cy="100688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Player 1</a:t>
            </a:r>
          </a:p>
          <a:p>
            <a:pPr algn="ctr"/>
            <a:r>
              <a:rPr lang="en-US" sz="2400" dirty="0" smtClean="0"/>
              <a:t>(strategy 1)</a:t>
            </a:r>
            <a:endParaRPr lang="en-US" sz="2400" dirty="0"/>
          </a:p>
        </p:txBody>
      </p:sp>
      <p:sp>
        <p:nvSpPr>
          <p:cNvPr id="7" name="Process 6"/>
          <p:cNvSpPr/>
          <p:nvPr/>
        </p:nvSpPr>
        <p:spPr>
          <a:xfrm>
            <a:off x="4341328" y="5349461"/>
            <a:ext cx="2436875" cy="100688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Player 2</a:t>
            </a:r>
          </a:p>
          <a:p>
            <a:pPr algn="ctr"/>
            <a:r>
              <a:rPr lang="en-US" sz="2400" dirty="0" smtClean="0"/>
              <a:t>(strategy 2)</a:t>
            </a:r>
            <a:endParaRPr lang="en-US" sz="2400" dirty="0"/>
          </a:p>
        </p:txBody>
      </p:sp>
      <p:sp>
        <p:nvSpPr>
          <p:cNvPr id="8" name="Process 7"/>
          <p:cNvSpPr/>
          <p:nvPr/>
        </p:nvSpPr>
        <p:spPr>
          <a:xfrm>
            <a:off x="6249925" y="3352481"/>
            <a:ext cx="2436875" cy="100688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Main</a:t>
            </a:r>
          </a:p>
          <a:p>
            <a:pPr algn="ctr"/>
            <a:r>
              <a:rPr lang="en-US" sz="2400" dirty="0" smtClean="0"/>
              <a:t>(start up)</a:t>
            </a:r>
            <a:endParaRPr lang="en-US" sz="2400" dirty="0"/>
          </a:p>
        </p:txBody>
      </p:sp>
      <p:sp>
        <p:nvSpPr>
          <p:cNvPr id="9" name="Process 8"/>
          <p:cNvSpPr/>
          <p:nvPr/>
        </p:nvSpPr>
        <p:spPr>
          <a:xfrm>
            <a:off x="3378398" y="1513986"/>
            <a:ext cx="2436875" cy="1006889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Game</a:t>
            </a:r>
          </a:p>
          <a:p>
            <a:pPr algn="ctr"/>
            <a:r>
              <a:rPr lang="en-US" sz="2400" dirty="0" smtClean="0"/>
              <a:t>(rules and logic)</a:t>
            </a:r>
            <a:endParaRPr lang="en-US" sz="2400" dirty="0"/>
          </a:p>
        </p:txBody>
      </p:sp>
      <p:cxnSp>
        <p:nvCxnSpPr>
          <p:cNvPr id="11" name="Straight Arrow Connector 10"/>
          <p:cNvCxnSpPr>
            <a:stCxn id="6" idx="0"/>
            <a:endCxn id="5" idx="2"/>
          </p:cNvCxnSpPr>
          <p:nvPr/>
        </p:nvCxnSpPr>
        <p:spPr>
          <a:xfrm flipV="1">
            <a:off x="1675638" y="4359370"/>
            <a:ext cx="1447253" cy="990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0"/>
            <a:endCxn id="5" idx="2"/>
          </p:cNvCxnSpPr>
          <p:nvPr/>
        </p:nvCxnSpPr>
        <p:spPr>
          <a:xfrm flipH="1" flipV="1">
            <a:off x="3122891" y="4359370"/>
            <a:ext cx="2436875" cy="990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0"/>
            <a:endCxn id="9" idx="2"/>
          </p:cNvCxnSpPr>
          <p:nvPr/>
        </p:nvCxnSpPr>
        <p:spPr>
          <a:xfrm flipH="1" flipV="1">
            <a:off x="4596836" y="2520875"/>
            <a:ext cx="2871527" cy="831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8" idx="2"/>
            <a:endCxn id="6" idx="0"/>
          </p:cNvCxnSpPr>
          <p:nvPr/>
        </p:nvCxnSpPr>
        <p:spPr>
          <a:xfrm flipH="1">
            <a:off x="1675638" y="4359370"/>
            <a:ext cx="5792725" cy="990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8" idx="2"/>
            <a:endCxn id="7" idx="0"/>
          </p:cNvCxnSpPr>
          <p:nvPr/>
        </p:nvCxnSpPr>
        <p:spPr>
          <a:xfrm flipH="1">
            <a:off x="5559766" y="4359370"/>
            <a:ext cx="1908597" cy="9900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028766" y="4462346"/>
            <a:ext cx="870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534384" y="2772599"/>
            <a:ext cx="870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creates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209104" y="4484286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implements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422320" y="2519930"/>
            <a:ext cx="60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uses</a:t>
            </a:r>
            <a:endParaRPr lang="en-US" dirty="0"/>
          </a:p>
        </p:txBody>
      </p:sp>
      <p:cxnSp>
        <p:nvCxnSpPr>
          <p:cNvPr id="41" name="Straight Arrow Connector 40"/>
          <p:cNvCxnSpPr>
            <a:stCxn id="9" idx="2"/>
            <a:endCxn id="5" idx="0"/>
          </p:cNvCxnSpPr>
          <p:nvPr/>
        </p:nvCxnSpPr>
        <p:spPr>
          <a:xfrm flipH="1">
            <a:off x="3122891" y="2520875"/>
            <a:ext cx="1473945" cy="8316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5685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Player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interface Player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void </a:t>
            </a:r>
            <a:r>
              <a:rPr lang="en-US" dirty="0" err="1">
                <a:latin typeface="Consolas"/>
                <a:cs typeface="Consolas"/>
              </a:rPr>
              <a:t>makeMove</a:t>
            </a:r>
            <a:r>
              <a:rPr lang="en-US" dirty="0" smtClean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void </a:t>
            </a:r>
            <a:r>
              <a:rPr lang="en-US" dirty="0" err="1" smtClean="0">
                <a:latin typeface="Consolas"/>
                <a:cs typeface="Consolas"/>
              </a:rPr>
              <a:t>getItems</a:t>
            </a:r>
            <a:r>
              <a:rPr lang="en-US" dirty="0" smtClean="0">
                <a:latin typeface="Consolas"/>
                <a:cs typeface="Consolas"/>
              </a:rPr>
              <a:t>();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13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1</a:t>
            </a:r>
            <a:r>
              <a:rPr lang="en-US" smtClean="0"/>
              <a:t/>
            </a:r>
            <a:br>
              <a:rPr lang="en-US" smtClean="0"/>
            </a:br>
            <a:r>
              <a:rPr lang="en-US"/>
              <a:t>Interface Concepts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447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Dragon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public class </a:t>
            </a:r>
            <a:r>
              <a:rPr lang="en-US" sz="2800" dirty="0" smtClean="0">
                <a:latin typeface="Consolas"/>
                <a:cs typeface="Consolas"/>
              </a:rPr>
              <a:t>Dragon implements </a:t>
            </a:r>
            <a:r>
              <a:rPr lang="en-US" sz="2800" dirty="0">
                <a:latin typeface="Consolas"/>
                <a:cs typeface="Consolas"/>
              </a:rPr>
              <a:t>Player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public void </a:t>
            </a:r>
            <a:r>
              <a:rPr lang="en-US" sz="2800" dirty="0" err="1">
                <a:latin typeface="Consolas"/>
                <a:cs typeface="Consolas"/>
              </a:rPr>
              <a:t>makeMove</a:t>
            </a:r>
            <a:r>
              <a:rPr lang="en-US" sz="2800" dirty="0">
                <a:latin typeface="Consolas"/>
                <a:cs typeface="Consolas"/>
              </a:rPr>
              <a:t>() </a:t>
            </a:r>
            <a:r>
              <a:rPr lang="en-US" sz="2800" dirty="0" smtClean="0">
                <a:latin typeface="Consolas"/>
                <a:cs typeface="Consolas"/>
              </a:rPr>
              <a:t>{…}; 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    </a:t>
            </a:r>
            <a:r>
              <a:rPr lang="en-US" sz="2800" dirty="0">
                <a:latin typeface="Consolas"/>
                <a:cs typeface="Consolas"/>
              </a:rPr>
              <a:t>public void </a:t>
            </a:r>
            <a:r>
              <a:rPr lang="en-US" sz="2800" dirty="0" err="1" smtClean="0">
                <a:latin typeface="Consolas"/>
                <a:cs typeface="Consolas"/>
              </a:rPr>
              <a:t>getItems</a:t>
            </a:r>
            <a:r>
              <a:rPr lang="en-US" sz="2800" dirty="0" smtClean="0">
                <a:latin typeface="Consolas"/>
                <a:cs typeface="Consolas"/>
              </a:rPr>
              <a:t>() </a:t>
            </a:r>
            <a:r>
              <a:rPr lang="en-US" sz="2800" dirty="0">
                <a:latin typeface="Consolas"/>
                <a:cs typeface="Consolas"/>
              </a:rPr>
              <a:t>{…}; </a:t>
            </a:r>
            <a:endParaRPr lang="en-US" sz="28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smtClean="0">
                <a:latin typeface="Consolas"/>
                <a:cs typeface="Consolas"/>
              </a:rPr>
              <a:t>   …other methods…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    }</a:t>
            </a: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42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public class </a:t>
            </a:r>
            <a:r>
              <a:rPr lang="en-US" sz="2800" dirty="0" smtClean="0">
                <a:latin typeface="Consolas"/>
                <a:cs typeface="Consolas"/>
              </a:rPr>
              <a:t>Butterfly implements </a:t>
            </a:r>
            <a:r>
              <a:rPr lang="en-US" sz="2800" dirty="0">
                <a:latin typeface="Consolas"/>
                <a:cs typeface="Consolas"/>
              </a:rPr>
              <a:t>Player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public void </a:t>
            </a:r>
            <a:r>
              <a:rPr lang="en-US" sz="2800" dirty="0" err="1">
                <a:latin typeface="Consolas"/>
                <a:cs typeface="Consolas"/>
              </a:rPr>
              <a:t>makeMove</a:t>
            </a:r>
            <a:r>
              <a:rPr lang="en-US" sz="2800" dirty="0">
                <a:latin typeface="Consolas"/>
                <a:cs typeface="Consolas"/>
              </a:rPr>
              <a:t>() {…}; 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public void </a:t>
            </a:r>
            <a:r>
              <a:rPr lang="en-US" sz="2800" dirty="0" err="1">
                <a:latin typeface="Consolas"/>
                <a:cs typeface="Consolas"/>
              </a:rPr>
              <a:t>getItems</a:t>
            </a:r>
            <a:r>
              <a:rPr lang="en-US" sz="2800" dirty="0">
                <a:latin typeface="Consolas"/>
                <a:cs typeface="Consolas"/>
              </a:rPr>
              <a:t>() {…}; </a:t>
            </a:r>
            <a:endParaRPr lang="en-US" sz="28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    </a:t>
            </a:r>
            <a:r>
              <a:rPr lang="en-US" sz="2800" dirty="0">
                <a:latin typeface="Consolas"/>
                <a:cs typeface="Consolas"/>
              </a:rPr>
              <a:t>…other methods…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public class Main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public static void main(String[] </a:t>
            </a:r>
            <a:r>
              <a:rPr lang="en-US" sz="2400" dirty="0" err="1">
                <a:latin typeface="Consolas"/>
                <a:cs typeface="Consolas"/>
              </a:rPr>
              <a:t>args</a:t>
            </a:r>
            <a:r>
              <a:rPr lang="en-US" sz="24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smtClean="0">
                <a:latin typeface="Consolas"/>
                <a:cs typeface="Consolas"/>
              </a:rPr>
              <a:t>Dragon bob </a:t>
            </a:r>
            <a:r>
              <a:rPr lang="en-US" sz="2400" dirty="0">
                <a:latin typeface="Consolas"/>
                <a:cs typeface="Consolas"/>
              </a:rPr>
              <a:t>= new </a:t>
            </a:r>
            <a:r>
              <a:rPr lang="en-US" sz="2400" dirty="0" smtClean="0">
                <a:latin typeface="Consolas"/>
                <a:cs typeface="Consolas"/>
              </a:rPr>
              <a:t>Dragon();</a:t>
            </a: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smtClean="0">
                <a:latin typeface="Consolas"/>
                <a:cs typeface="Consolas"/>
              </a:rPr>
              <a:t>Butterfly </a:t>
            </a:r>
            <a:r>
              <a:rPr lang="en-US" sz="2400" dirty="0" err="1" smtClean="0">
                <a:latin typeface="Consolas"/>
                <a:cs typeface="Consolas"/>
              </a:rPr>
              <a:t>ann</a:t>
            </a:r>
            <a:r>
              <a:rPr lang="en-US" sz="2400" dirty="0" smtClean="0">
                <a:latin typeface="Consolas"/>
                <a:cs typeface="Consolas"/>
              </a:rPr>
              <a:t> </a:t>
            </a:r>
            <a:r>
              <a:rPr lang="en-US" sz="2400" dirty="0">
                <a:latin typeface="Consolas"/>
                <a:cs typeface="Consolas"/>
              </a:rPr>
              <a:t>= new </a:t>
            </a:r>
            <a:r>
              <a:rPr lang="en-US" sz="2400" dirty="0" smtClean="0">
                <a:latin typeface="Consolas"/>
                <a:cs typeface="Consolas"/>
              </a:rPr>
              <a:t>Butterfly();</a:t>
            </a: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Game game = new </a:t>
            </a:r>
            <a:r>
              <a:rPr lang="en-US" sz="2400" dirty="0" smtClean="0">
                <a:latin typeface="Consolas"/>
                <a:cs typeface="Consolas"/>
              </a:rPr>
              <a:t>Game(bob, </a:t>
            </a:r>
            <a:r>
              <a:rPr lang="en-US" sz="2400" dirty="0" err="1" smtClean="0">
                <a:latin typeface="Consolas"/>
                <a:cs typeface="Consolas"/>
              </a:rPr>
              <a:t>ann</a:t>
            </a:r>
            <a:r>
              <a:rPr lang="en-US" sz="2400" dirty="0" smtClean="0">
                <a:latin typeface="Consolas"/>
                <a:cs typeface="Consolas"/>
              </a:rPr>
              <a:t>);</a:t>
            </a:r>
            <a:endParaRPr lang="en-US" sz="24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game.play</a:t>
            </a:r>
            <a:r>
              <a:rPr lang="en-US" sz="24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    </a:t>
            </a:r>
            <a:r>
              <a:rPr lang="en-US" sz="2400" dirty="0" err="1">
                <a:latin typeface="Consolas"/>
                <a:cs typeface="Consolas"/>
              </a:rPr>
              <a:t>System.out.println</a:t>
            </a:r>
            <a:r>
              <a:rPr lang="en-US" sz="2400" dirty="0">
                <a:latin typeface="Consolas"/>
                <a:cs typeface="Consolas"/>
              </a:rPr>
              <a:t>("game over");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24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71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Game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Player p1;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Player p2;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Game(Player p1, Player p2)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this.p1 = p1;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this.p2 = p2;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void play()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p1.makeMove</a:t>
            </a:r>
            <a:r>
              <a:rPr lang="en-US" dirty="0" smtClean="0">
                <a:latin typeface="Consolas"/>
                <a:cs typeface="Consolas"/>
              </a:rPr>
              <a:t>(); …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p2.makeMove</a:t>
            </a:r>
            <a:r>
              <a:rPr lang="en-US" dirty="0" smtClean="0">
                <a:latin typeface="Consolas"/>
                <a:cs typeface="Consolas"/>
              </a:rPr>
              <a:t>(); …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    p1.getItems(); … 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smtClean="0">
                <a:latin typeface="Consolas"/>
                <a:cs typeface="Consolas"/>
              </a:rPr>
              <a:t>p2.getItems(); …</a:t>
            </a: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Fibonacci Generator</a:t>
            </a:r>
          </a:p>
        </p:txBody>
      </p:sp>
    </p:spTree>
    <p:extLst>
      <p:ext uri="{BB962C8B-B14F-4D97-AF65-F5344CB8AC3E}">
        <p14:creationId xmlns:p14="http://schemas.microsoft.com/office/powerpoint/2010/main" val="359122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Fibonacci Generator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a class to generate the Fibonacci sequence</a:t>
            </a:r>
          </a:p>
          <a:p>
            <a:r>
              <a:rPr lang="en-US" dirty="0" smtClean="0"/>
              <a:t>Each value is sum of two previous values</a:t>
            </a:r>
          </a:p>
          <a:p>
            <a:r>
              <a:rPr lang="en-US" dirty="0" smtClean="0"/>
              <a:t>1, 1, 2, 3, 5, 8, 13, 21, …</a:t>
            </a:r>
          </a:p>
          <a:p>
            <a:r>
              <a:rPr lang="en-US" dirty="0" smtClean="0"/>
              <a:t>Constructor takes an </a:t>
            </a:r>
            <a:r>
              <a:rPr lang="en-US" dirty="0" err="1" smtClean="0">
                <a:latin typeface="Consolas"/>
                <a:cs typeface="Consolas"/>
              </a:rPr>
              <a:t>int</a:t>
            </a:r>
            <a:r>
              <a:rPr lang="en-US" dirty="0" smtClean="0"/>
              <a:t> n that specifies the (finite) number of values to generate</a:t>
            </a:r>
          </a:p>
          <a:p>
            <a:r>
              <a:rPr lang="en-US" dirty="0" smtClean="0"/>
              <a:t>Fibonacci object provides </a:t>
            </a:r>
            <a:r>
              <a:rPr lang="en-US" dirty="0" err="1" smtClean="0">
                <a:latin typeface="Consolas"/>
                <a:cs typeface="Consolas"/>
              </a:rPr>
              <a:t>hasNext</a:t>
            </a:r>
            <a:r>
              <a:rPr lang="en-US" dirty="0" smtClean="0">
                <a:latin typeface="Consolas"/>
                <a:cs typeface="Consolas"/>
              </a:rPr>
              <a:t>()</a:t>
            </a:r>
            <a:r>
              <a:rPr lang="en-US" dirty="0" smtClean="0"/>
              <a:t> and </a:t>
            </a:r>
            <a:r>
              <a:rPr lang="en-US" dirty="0" smtClean="0">
                <a:latin typeface="Consolas"/>
                <a:cs typeface="Consolas"/>
              </a:rPr>
              <a:t>next()</a:t>
            </a:r>
            <a:r>
              <a:rPr lang="en-US" dirty="0" smtClean="0"/>
              <a:t> methods to generate the n values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8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Standard Java Interfaces (simplified)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5126"/>
            <a:ext cx="8229600" cy="4656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i</a:t>
            </a:r>
            <a:r>
              <a:rPr lang="en-US" sz="2800" dirty="0" smtClean="0">
                <a:latin typeface="Consolas"/>
                <a:cs typeface="Consolas"/>
              </a:rPr>
              <a:t>nterface Iterator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smtClean="0">
                <a:latin typeface="Consolas"/>
                <a:cs typeface="Consolas"/>
              </a:rPr>
              <a:t>   </a:t>
            </a:r>
            <a:r>
              <a:rPr lang="en-US" sz="2800" dirty="0" err="1" smtClean="0">
                <a:latin typeface="Consolas"/>
                <a:cs typeface="Consolas"/>
              </a:rPr>
              <a:t>boolean</a:t>
            </a:r>
            <a:r>
              <a:rPr lang="en-US" sz="2800" dirty="0" smtClean="0">
                <a:latin typeface="Consolas"/>
                <a:cs typeface="Consolas"/>
              </a:rPr>
              <a:t> </a:t>
            </a:r>
            <a:r>
              <a:rPr lang="en-US" sz="2800" dirty="0" err="1" smtClean="0">
                <a:latin typeface="Consolas"/>
                <a:cs typeface="Consolas"/>
              </a:rPr>
              <a:t>hasNext</a:t>
            </a:r>
            <a:r>
              <a:rPr lang="en-US" sz="2800" dirty="0" smtClean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smtClean="0">
                <a:latin typeface="Consolas"/>
                <a:cs typeface="Consolas"/>
              </a:rPr>
              <a:t>   Object next();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smtClean="0">
                <a:latin typeface="Consolas"/>
                <a:cs typeface="Consolas"/>
              </a:rPr>
              <a:t>   void remove();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28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interface </a:t>
            </a:r>
            <a:r>
              <a:rPr lang="en-US" sz="2800" dirty="0" err="1" smtClean="0">
                <a:latin typeface="Consolas"/>
                <a:cs typeface="Consolas"/>
              </a:rPr>
              <a:t>Iterable</a:t>
            </a:r>
            <a:r>
              <a:rPr lang="en-US" sz="2800" dirty="0" smtClean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smtClean="0">
                <a:latin typeface="Consolas"/>
                <a:cs typeface="Consolas"/>
              </a:rPr>
              <a:t>   Iterator iterator();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37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for-each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  <a:r>
              <a:rPr lang="en-US" dirty="0" err="1" smtClean="0">
                <a:latin typeface="Consolas"/>
                <a:cs typeface="Consolas"/>
              </a:rPr>
              <a:t>Iterable</a:t>
            </a:r>
            <a:r>
              <a:rPr lang="en-US" dirty="0" smtClean="0"/>
              <a:t> interface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	for (Tree t : list) { … }</a:t>
            </a:r>
          </a:p>
          <a:p>
            <a:pPr marL="0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r>
              <a:rPr lang="en-US" dirty="0" smtClean="0"/>
              <a:t>The </a:t>
            </a:r>
            <a:r>
              <a:rPr lang="en-US" dirty="0" smtClean="0">
                <a:latin typeface="Consolas"/>
                <a:cs typeface="Consolas"/>
              </a:rPr>
              <a:t>list</a:t>
            </a:r>
            <a:r>
              <a:rPr lang="en-US" dirty="0" smtClean="0"/>
              <a:t> must implement the </a:t>
            </a:r>
            <a:r>
              <a:rPr lang="en-US" dirty="0" err="1" smtClean="0">
                <a:latin typeface="Consolas"/>
                <a:cs typeface="Consolas"/>
              </a:rPr>
              <a:t>Iterable</a:t>
            </a:r>
            <a:r>
              <a:rPr lang="en-US" dirty="0" smtClean="0"/>
              <a:t> interface</a:t>
            </a:r>
          </a:p>
          <a:p>
            <a:r>
              <a:rPr lang="en-US" dirty="0" smtClean="0"/>
              <a:t>That is, it must have a method that returns an </a:t>
            </a:r>
            <a:r>
              <a:rPr lang="en-US" dirty="0" smtClean="0">
                <a:latin typeface="Consolas"/>
                <a:cs typeface="Consolas"/>
              </a:rPr>
              <a:t>Iterator</a:t>
            </a:r>
            <a:r>
              <a:rPr lang="en-US" dirty="0" smtClean="0"/>
              <a:t> over elements of the collection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27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5657"/>
            <a:ext cx="8686800" cy="5682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import </a:t>
            </a:r>
            <a:r>
              <a:rPr lang="en-US" sz="1500" dirty="0" err="1">
                <a:latin typeface="Consolas"/>
                <a:cs typeface="Consolas"/>
              </a:rPr>
              <a:t>java.util.Iterator</a:t>
            </a:r>
            <a:r>
              <a:rPr lang="en-US" sz="1500" dirty="0" smtClean="0"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Import </a:t>
            </a:r>
            <a:r>
              <a:rPr lang="en-US" sz="1500" dirty="0" err="1" smtClean="0">
                <a:latin typeface="Consolas"/>
                <a:cs typeface="Consolas"/>
              </a:rPr>
              <a:t>java.lang.Iterable</a:t>
            </a:r>
            <a:r>
              <a:rPr lang="en-US" sz="1500" dirty="0" smtClean="0">
                <a:latin typeface="Consolas"/>
                <a:cs typeface="Consolas"/>
              </a:rPr>
              <a:t>;</a:t>
            </a: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public class Fibonacci implements Iterator, </a:t>
            </a:r>
            <a:r>
              <a:rPr lang="en-US" sz="1500" dirty="0" err="1">
                <a:latin typeface="Consolas"/>
                <a:cs typeface="Consolas"/>
              </a:rPr>
              <a:t>Iterable</a:t>
            </a:r>
            <a:r>
              <a:rPr lang="en-US" sz="1500" dirty="0"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private </a:t>
            </a:r>
            <a:r>
              <a:rPr lang="en-US" sz="1500" dirty="0" err="1">
                <a:latin typeface="Consolas"/>
                <a:cs typeface="Consolas"/>
              </a:rPr>
              <a:t>int</a:t>
            </a:r>
            <a:r>
              <a:rPr lang="en-US" sz="1500" dirty="0">
                <a:latin typeface="Consolas"/>
                <a:cs typeface="Consolas"/>
              </a:rPr>
              <a:t> n</a:t>
            </a:r>
            <a:r>
              <a:rPr lang="en-US" sz="1500" dirty="0" smtClean="0">
                <a:latin typeface="Consolas"/>
                <a:cs typeface="Consolas"/>
              </a:rPr>
              <a:t>; // how many Fibonacci numbers</a:t>
            </a: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  <a:r>
              <a:rPr lang="en-US" sz="1500" dirty="0" smtClean="0">
                <a:latin typeface="Consolas"/>
                <a:cs typeface="Consolas"/>
              </a:rPr>
              <a:t>private </a:t>
            </a:r>
            <a:r>
              <a:rPr lang="en-US" sz="1500" dirty="0" err="1" smtClean="0">
                <a:latin typeface="Consolas"/>
                <a:cs typeface="Consolas"/>
              </a:rPr>
              <a:t>int</a:t>
            </a:r>
            <a:r>
              <a:rPr lang="en-US" sz="1500" dirty="0" smtClean="0">
                <a:latin typeface="Consolas"/>
                <a:cs typeface="Consolas"/>
              </a:rPr>
              <a:t>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 smtClean="0">
                <a:latin typeface="Consolas"/>
                <a:cs typeface="Consolas"/>
              </a:rPr>
              <a:t>; // how many so far</a:t>
            </a: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  <a:r>
              <a:rPr lang="en-US" sz="1500" dirty="0" smtClean="0">
                <a:latin typeface="Consolas"/>
                <a:cs typeface="Consolas"/>
              </a:rPr>
              <a:t>private </a:t>
            </a:r>
            <a:r>
              <a:rPr lang="en-US" sz="1500" dirty="0" err="1" smtClean="0">
                <a:latin typeface="Consolas"/>
                <a:cs typeface="Consolas"/>
              </a:rPr>
              <a:t>int</a:t>
            </a:r>
            <a:r>
              <a:rPr lang="en-US" sz="1500" dirty="0" smtClean="0">
                <a:latin typeface="Consolas"/>
                <a:cs typeface="Consolas"/>
              </a:rPr>
              <a:t> </a:t>
            </a:r>
            <a:r>
              <a:rPr lang="en-US" sz="1500" dirty="0">
                <a:latin typeface="Consolas"/>
                <a:cs typeface="Consolas"/>
              </a:rPr>
              <a:t>f1, f2</a:t>
            </a:r>
            <a:r>
              <a:rPr lang="en-US" sz="1500" dirty="0" smtClean="0">
                <a:latin typeface="Consolas"/>
                <a:cs typeface="Consolas"/>
              </a:rPr>
              <a:t>; // last two Fibonacci numbers generated</a:t>
            </a: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Fibonacci(</a:t>
            </a:r>
            <a:r>
              <a:rPr lang="en-US" sz="1500" dirty="0" err="1">
                <a:latin typeface="Consolas"/>
                <a:cs typeface="Consolas"/>
              </a:rPr>
              <a:t>int</a:t>
            </a:r>
            <a:r>
              <a:rPr lang="en-US" sz="1500" dirty="0">
                <a:latin typeface="Consolas"/>
                <a:cs typeface="Consolas"/>
              </a:rPr>
              <a:t> n)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this.n</a:t>
            </a:r>
            <a:r>
              <a:rPr lang="en-US" sz="1500" dirty="0">
                <a:latin typeface="Consolas"/>
                <a:cs typeface="Consolas"/>
              </a:rPr>
              <a:t> = n;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 = 0;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f1 = f2 = 1;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// method required by </a:t>
            </a:r>
            <a:r>
              <a:rPr lang="en-US" sz="1500" dirty="0" err="1">
                <a:latin typeface="Consolas"/>
                <a:cs typeface="Consolas"/>
              </a:rPr>
              <a:t>Iterable</a:t>
            </a:r>
            <a:r>
              <a:rPr lang="en-US" sz="1500" dirty="0">
                <a:latin typeface="Consolas"/>
                <a:cs typeface="Consolas"/>
              </a:rPr>
              <a:t> interface...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Iterator iterator()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this;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1500" dirty="0" smtClean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7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5657"/>
            <a:ext cx="8686800" cy="56823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>
                <a:latin typeface="Consolas"/>
                <a:cs typeface="Consolas"/>
              </a:rPr>
              <a:t>private 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n; // how many Fibonacci numbers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private 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</a:t>
            </a:r>
            <a:r>
              <a:rPr lang="en-US" sz="2800" dirty="0" err="1">
                <a:latin typeface="Consolas"/>
                <a:cs typeface="Consolas"/>
              </a:rPr>
              <a:t>i</a:t>
            </a:r>
            <a:r>
              <a:rPr lang="en-US" sz="2800" dirty="0">
                <a:latin typeface="Consolas"/>
                <a:cs typeface="Consolas"/>
              </a:rPr>
              <a:t>; // how many so far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private </a:t>
            </a:r>
            <a:r>
              <a:rPr lang="en-US" sz="2800" dirty="0" err="1">
                <a:latin typeface="Consolas"/>
                <a:cs typeface="Consolas"/>
              </a:rPr>
              <a:t>int</a:t>
            </a:r>
            <a:r>
              <a:rPr lang="en-US" sz="2800" dirty="0">
                <a:latin typeface="Consolas"/>
                <a:cs typeface="Consolas"/>
              </a:rPr>
              <a:t> f1, f2; // last two Fibonacci numbers </a:t>
            </a:r>
            <a:r>
              <a:rPr lang="en-US" sz="2800" dirty="0" smtClean="0">
                <a:latin typeface="Consolas"/>
                <a:cs typeface="Consolas"/>
              </a:rPr>
              <a:t>generated</a:t>
            </a:r>
          </a:p>
          <a:p>
            <a:pPr marL="0" indent="0">
              <a:buNone/>
            </a:pP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n = </a:t>
            </a:r>
          </a:p>
          <a:p>
            <a:pPr marL="0" indent="0">
              <a:buNone/>
            </a:pPr>
            <a:r>
              <a:rPr lang="en-US" sz="2800" dirty="0" err="1" smtClean="0">
                <a:latin typeface="Consolas"/>
                <a:cs typeface="Consolas"/>
              </a:rPr>
              <a:t>i</a:t>
            </a:r>
            <a:r>
              <a:rPr lang="en-US" sz="2800" dirty="0" smtClean="0">
                <a:latin typeface="Consolas"/>
                <a:cs typeface="Consolas"/>
              </a:rPr>
              <a:t> =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f1 =</a:t>
            </a:r>
          </a:p>
          <a:p>
            <a:pPr marL="0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f2 =</a:t>
            </a:r>
          </a:p>
          <a:p>
            <a:pPr marL="0" indent="0">
              <a:buNone/>
            </a:pPr>
            <a:r>
              <a:rPr lang="en-US" sz="2800" smtClean="0">
                <a:latin typeface="Consolas"/>
                <a:cs typeface="Consolas"/>
              </a:rPr>
              <a:t>t =</a:t>
            </a:r>
            <a:endParaRPr lang="en-US" sz="28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800" dirty="0" smtClean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56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8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Interfaces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Interfaces</a:t>
            </a:r>
            <a:endParaRPr lang="en-US" dirty="0"/>
          </a:p>
          <a:p>
            <a:r>
              <a:rPr lang="en-US" dirty="0" smtClean="0"/>
              <a:t>Encapsulation</a:t>
            </a:r>
          </a:p>
        </p:txBody>
      </p:sp>
    </p:spTree>
    <p:extLst>
      <p:ext uri="{BB962C8B-B14F-4D97-AF65-F5344CB8AC3E}">
        <p14:creationId xmlns:p14="http://schemas.microsoft.com/office/powerpoint/2010/main" val="386326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172"/>
            <a:ext cx="8686800" cy="5118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/</a:t>
            </a:r>
            <a:r>
              <a:rPr lang="en-US" sz="1500" dirty="0">
                <a:latin typeface="Consolas"/>
                <a:cs typeface="Consolas"/>
              </a:rPr>
              <a:t>/ method required by Iterator interface...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</a:t>
            </a:r>
            <a:r>
              <a:rPr lang="en-US" sz="1500" dirty="0" err="1">
                <a:latin typeface="Consolas"/>
                <a:cs typeface="Consolas"/>
              </a:rPr>
              <a:t>boolean</a:t>
            </a:r>
            <a:r>
              <a:rPr lang="en-US" sz="1500" dirty="0">
                <a:latin typeface="Consolas"/>
                <a:cs typeface="Consolas"/>
              </a:rPr>
              <a:t> </a:t>
            </a:r>
            <a:r>
              <a:rPr lang="en-US" sz="1500" dirty="0" err="1">
                <a:latin typeface="Consolas"/>
                <a:cs typeface="Consolas"/>
              </a:rPr>
              <a:t>hasNext</a:t>
            </a:r>
            <a:r>
              <a:rPr lang="en-US" sz="15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 &lt; n;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// method required by Iterator interface...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Integer next()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if (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 == 0 ||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 == 1)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return 1;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int</a:t>
            </a:r>
            <a:r>
              <a:rPr lang="en-US" sz="1500" dirty="0">
                <a:latin typeface="Consolas"/>
                <a:cs typeface="Consolas"/>
              </a:rPr>
              <a:t> t = f1 + f2;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f1 = f2;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f2 = t;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++;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t;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  <a:r>
              <a:rPr lang="en-US" sz="1500" dirty="0" smtClean="0">
                <a:latin typeface="Consolas"/>
                <a:cs typeface="Consolas"/>
              </a:rPr>
              <a:t>}</a:t>
            </a:r>
            <a:endParaRPr lang="en-US" sz="15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664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Fibonacci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9172"/>
            <a:ext cx="8686800" cy="51188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/</a:t>
            </a:r>
            <a:r>
              <a:rPr lang="en-US" sz="1500" dirty="0">
                <a:latin typeface="Consolas"/>
                <a:cs typeface="Consolas"/>
              </a:rPr>
              <a:t>/ method required by Iterator interface...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void remove()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public static void main(String[] </a:t>
            </a:r>
            <a:r>
              <a:rPr lang="en-US" sz="1500" dirty="0" err="1">
                <a:latin typeface="Consolas"/>
                <a:cs typeface="Consolas"/>
              </a:rPr>
              <a:t>args</a:t>
            </a:r>
            <a:r>
              <a:rPr lang="en-US" sz="1500" dirty="0">
                <a:latin typeface="Consolas"/>
                <a:cs typeface="Consolas"/>
              </a:rPr>
              <a:t>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Iterator i1 = new Fibonacci(25);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while (i1.hasNext())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</a:t>
            </a:r>
            <a:r>
              <a:rPr lang="en-US" sz="1500" dirty="0" err="1">
                <a:latin typeface="Consolas"/>
                <a:cs typeface="Consolas"/>
              </a:rPr>
              <a:t>System.out.printf</a:t>
            </a:r>
            <a:r>
              <a:rPr lang="en-US" sz="1500" dirty="0">
                <a:latin typeface="Consolas"/>
                <a:cs typeface="Consolas"/>
              </a:rPr>
              <a:t>("%d ", i1.next());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System.out.printf</a:t>
            </a:r>
            <a:r>
              <a:rPr lang="en-US" sz="1500" dirty="0">
                <a:latin typeface="Consolas"/>
                <a:cs typeface="Consolas"/>
              </a:rPr>
              <a:t>("\n");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Iterable</a:t>
            </a:r>
            <a:r>
              <a:rPr lang="en-US" sz="1500" dirty="0">
                <a:latin typeface="Consolas"/>
                <a:cs typeface="Consolas"/>
              </a:rPr>
              <a:t> i2 = new Fibonacci(30);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for (Object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 : i2)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    </a:t>
            </a:r>
            <a:r>
              <a:rPr lang="en-US" sz="1500" dirty="0" err="1">
                <a:latin typeface="Consolas"/>
                <a:cs typeface="Consolas"/>
              </a:rPr>
              <a:t>System.out.printf</a:t>
            </a:r>
            <a:r>
              <a:rPr lang="en-US" sz="1500" dirty="0">
                <a:latin typeface="Consolas"/>
                <a:cs typeface="Consolas"/>
              </a:rPr>
              <a:t>("%d ", (Integer) </a:t>
            </a:r>
            <a:r>
              <a:rPr lang="en-US" sz="1500" dirty="0" err="1">
                <a:latin typeface="Consolas"/>
                <a:cs typeface="Consolas"/>
              </a:rPr>
              <a:t>i</a:t>
            </a:r>
            <a:r>
              <a:rPr lang="en-US" sz="15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System.out.printf</a:t>
            </a:r>
            <a:r>
              <a:rPr lang="en-US" sz="1500" dirty="0">
                <a:latin typeface="Consolas"/>
                <a:cs typeface="Consolas"/>
              </a:rPr>
              <a:t>("\n");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2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1</a:t>
            </a:r>
            <a:br>
              <a:rPr lang="en-US" dirty="0" smtClean="0"/>
            </a:br>
            <a:r>
              <a:rPr lang="en-US" dirty="0"/>
              <a:t>Inheritance</a:t>
            </a:r>
          </a:p>
        </p:txBody>
      </p:sp>
    </p:spTree>
    <p:extLst>
      <p:ext uri="{BB962C8B-B14F-4D97-AF65-F5344CB8AC3E}">
        <p14:creationId xmlns:p14="http://schemas.microsoft.com/office/powerpoint/2010/main" val="262444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smtClean="0"/>
              <a:t>Inheritance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937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6566" cy="4967461"/>
          </a:xfrm>
        </p:spPr>
        <p:txBody>
          <a:bodyPr>
            <a:normAutofit/>
          </a:bodyPr>
          <a:lstStyle/>
          <a:p>
            <a:r>
              <a:rPr lang="en-US" dirty="0" smtClean="0"/>
              <a:t>Sometimes classes have related or overlapping functionality</a:t>
            </a:r>
          </a:p>
          <a:p>
            <a:r>
              <a:rPr lang="en-US" dirty="0" smtClean="0"/>
              <a:t>Consider a program for keeping track of personnel at the university</a:t>
            </a:r>
          </a:p>
          <a:p>
            <a:r>
              <a:rPr lang="en-US" dirty="0" smtClean="0"/>
              <a:t>Need a Person class to keep information</a:t>
            </a:r>
          </a:p>
          <a:p>
            <a:r>
              <a:rPr lang="en-US" dirty="0" smtClean="0"/>
              <a:t>But also might want special classes for</a:t>
            </a:r>
          </a:p>
          <a:p>
            <a:pPr lvl="1"/>
            <a:r>
              <a:rPr lang="en-US" dirty="0" smtClean="0"/>
              <a:t>Student: to include grades or classes taken</a:t>
            </a:r>
          </a:p>
          <a:p>
            <a:pPr lvl="1"/>
            <a:r>
              <a:rPr lang="en-US" dirty="0" smtClean="0"/>
              <a:t>Professor: to include salary and rank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Person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String name;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String address;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Person(String name, String address)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this.name</a:t>
            </a:r>
            <a:r>
              <a:rPr lang="en-US" dirty="0">
                <a:latin typeface="Consolas"/>
                <a:cs typeface="Consolas"/>
              </a:rPr>
              <a:t> = name;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this.address</a:t>
            </a:r>
            <a:r>
              <a:rPr lang="en-US" dirty="0">
                <a:latin typeface="Consolas"/>
                <a:cs typeface="Consolas"/>
              </a:rPr>
              <a:t> = address;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String </a:t>
            </a:r>
            <a:r>
              <a:rPr lang="en-US" dirty="0" err="1">
                <a:latin typeface="Consolas"/>
                <a:cs typeface="Consolas"/>
              </a:rPr>
              <a:t>getName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name;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public </a:t>
            </a:r>
            <a:r>
              <a:rPr lang="en-US" dirty="0">
                <a:latin typeface="Consolas"/>
                <a:cs typeface="Consolas"/>
              </a:rPr>
              <a:t>String </a:t>
            </a:r>
            <a:r>
              <a:rPr lang="en-US" dirty="0" err="1">
                <a:latin typeface="Consolas"/>
                <a:cs typeface="Consolas"/>
              </a:rPr>
              <a:t>getAddress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address;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void </a:t>
            </a:r>
            <a:r>
              <a:rPr lang="en-US" dirty="0" err="1">
                <a:latin typeface="Consolas"/>
                <a:cs typeface="Consolas"/>
              </a:rPr>
              <a:t>setAddress</a:t>
            </a:r>
            <a:r>
              <a:rPr lang="en-US" dirty="0">
                <a:latin typeface="Consolas"/>
                <a:cs typeface="Consolas"/>
              </a:rPr>
              <a:t>(String address)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this.address</a:t>
            </a:r>
            <a:r>
              <a:rPr lang="en-US" dirty="0">
                <a:latin typeface="Consolas"/>
                <a:cs typeface="Consolas"/>
              </a:rPr>
              <a:t> = address;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  <a:endParaRPr lang="en-US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58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1025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public class Student {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private String name;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private String address;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private String[] classes;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private String[] grades;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public Student(String name, String address) {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    </a:t>
            </a:r>
            <a:r>
              <a:rPr lang="en-US" sz="1500" dirty="0" err="1" smtClean="0">
                <a:latin typeface="Consolas"/>
                <a:cs typeface="Consolas"/>
              </a:rPr>
              <a:t>this.name</a:t>
            </a:r>
            <a:r>
              <a:rPr lang="en-US" sz="1500" dirty="0" smtClean="0">
                <a:latin typeface="Consolas"/>
                <a:cs typeface="Consolas"/>
              </a:rPr>
              <a:t> = name;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    </a:t>
            </a:r>
            <a:r>
              <a:rPr lang="en-US" sz="1500" dirty="0" err="1" smtClean="0">
                <a:latin typeface="Consolas"/>
                <a:cs typeface="Consolas"/>
              </a:rPr>
              <a:t>this.address</a:t>
            </a:r>
            <a:r>
              <a:rPr lang="en-US" sz="1500" dirty="0" smtClean="0">
                <a:latin typeface="Consolas"/>
                <a:cs typeface="Consolas"/>
              </a:rPr>
              <a:t> = address;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public String </a:t>
            </a:r>
            <a:r>
              <a:rPr lang="en-US" sz="1500" dirty="0" err="1" smtClean="0">
                <a:latin typeface="Consolas"/>
                <a:cs typeface="Consolas"/>
              </a:rPr>
              <a:t>getName</a:t>
            </a:r>
            <a:r>
              <a:rPr lang="en-US" sz="1500" dirty="0" smtClean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    return name;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15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</a:t>
            </a:r>
            <a:r>
              <a:rPr lang="en-US" sz="1500" dirty="0" smtClean="0">
                <a:latin typeface="Consolas"/>
                <a:cs typeface="Consolas"/>
              </a:rPr>
              <a:t>   public </a:t>
            </a:r>
            <a:r>
              <a:rPr lang="en-US" sz="1500" dirty="0">
                <a:latin typeface="Consolas"/>
                <a:cs typeface="Consolas"/>
              </a:rPr>
              <a:t>String </a:t>
            </a:r>
            <a:r>
              <a:rPr lang="en-US" sz="1500" dirty="0" err="1">
                <a:latin typeface="Consolas"/>
                <a:cs typeface="Consolas"/>
              </a:rPr>
              <a:t>getAddress</a:t>
            </a:r>
            <a:r>
              <a:rPr lang="en-US" sz="1500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return address;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  <a:r>
              <a:rPr lang="en-US" sz="1500" dirty="0" smtClean="0">
                <a:latin typeface="Consolas"/>
                <a:cs typeface="Consolas"/>
              </a:rPr>
              <a:t>}    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// continued…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36</a:t>
            </a:fld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592388" y="1945126"/>
            <a:ext cx="5262733" cy="3249505"/>
            <a:chOff x="3592388" y="1945126"/>
            <a:chExt cx="5262733" cy="3249505"/>
          </a:xfrm>
        </p:grpSpPr>
        <p:sp>
          <p:nvSpPr>
            <p:cNvPr id="10" name="Rectangle 9"/>
            <p:cNvSpPr/>
            <p:nvPr/>
          </p:nvSpPr>
          <p:spPr>
            <a:xfrm>
              <a:off x="6795790" y="1945126"/>
              <a:ext cx="2059331" cy="914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Very redundant with Person class</a:t>
              </a:r>
              <a:endParaRPr lang="en-US" dirty="0"/>
            </a:p>
          </p:txBody>
        </p:sp>
        <p:cxnSp>
          <p:nvCxnSpPr>
            <p:cNvPr id="12" name="Straight Arrow Connector 11"/>
            <p:cNvCxnSpPr>
              <a:stCxn id="10" idx="1"/>
            </p:cNvCxnSpPr>
            <p:nvPr/>
          </p:nvCxnSpPr>
          <p:spPr>
            <a:xfrm flipH="1" flipV="1">
              <a:off x="3592388" y="2219732"/>
              <a:ext cx="3203402" cy="1825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10" idx="1"/>
            </p:cNvCxnSpPr>
            <p:nvPr/>
          </p:nvCxnSpPr>
          <p:spPr>
            <a:xfrm flipH="1">
              <a:off x="4656376" y="2402326"/>
              <a:ext cx="2139414" cy="721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10" idx="1"/>
            </p:cNvCxnSpPr>
            <p:nvPr/>
          </p:nvCxnSpPr>
          <p:spPr>
            <a:xfrm flipH="1">
              <a:off x="4484764" y="2402326"/>
              <a:ext cx="2311026" cy="279230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072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Class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// continued…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public </a:t>
            </a:r>
            <a:r>
              <a:rPr lang="en-US" sz="1500" dirty="0">
                <a:latin typeface="Consolas"/>
                <a:cs typeface="Consolas"/>
              </a:rPr>
              <a:t>void </a:t>
            </a:r>
            <a:r>
              <a:rPr lang="en-US" sz="1500" dirty="0" err="1">
                <a:latin typeface="Consolas"/>
                <a:cs typeface="Consolas"/>
              </a:rPr>
              <a:t>setAddress</a:t>
            </a:r>
            <a:r>
              <a:rPr lang="en-US" sz="1500" dirty="0">
                <a:latin typeface="Consolas"/>
                <a:cs typeface="Consolas"/>
              </a:rPr>
              <a:t>(String address) {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    </a:t>
            </a:r>
            <a:r>
              <a:rPr lang="en-US" sz="1500" dirty="0" err="1">
                <a:latin typeface="Consolas"/>
                <a:cs typeface="Consolas"/>
              </a:rPr>
              <a:t>this.address</a:t>
            </a:r>
            <a:r>
              <a:rPr lang="en-US" sz="1500" dirty="0">
                <a:latin typeface="Consolas"/>
                <a:cs typeface="Consolas"/>
              </a:rPr>
              <a:t> = address;</a:t>
            </a:r>
          </a:p>
          <a:p>
            <a:pPr marL="0" indent="0">
              <a:buNone/>
            </a:pPr>
            <a:r>
              <a:rPr lang="en-US" sz="1500" dirty="0">
                <a:latin typeface="Consolas"/>
                <a:cs typeface="Consolas"/>
              </a:rPr>
              <a:t>    </a:t>
            </a:r>
            <a:r>
              <a:rPr lang="en-US" sz="15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public String[] </a:t>
            </a:r>
            <a:r>
              <a:rPr lang="en-US" sz="1500" dirty="0" err="1" smtClean="0">
                <a:latin typeface="Consolas"/>
                <a:cs typeface="Consolas"/>
              </a:rPr>
              <a:t>getClasses</a:t>
            </a:r>
            <a:r>
              <a:rPr lang="en-US" sz="1500" dirty="0" smtClean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    return classes;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public void </a:t>
            </a:r>
            <a:r>
              <a:rPr lang="en-US" sz="1500" dirty="0" err="1" smtClean="0">
                <a:latin typeface="Consolas"/>
                <a:cs typeface="Consolas"/>
              </a:rPr>
              <a:t>setClasses</a:t>
            </a:r>
            <a:r>
              <a:rPr lang="en-US" sz="1500" dirty="0" smtClean="0">
                <a:latin typeface="Consolas"/>
                <a:cs typeface="Consolas"/>
              </a:rPr>
              <a:t>(String[] classes) {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    </a:t>
            </a:r>
            <a:r>
              <a:rPr lang="en-US" sz="1500" dirty="0" err="1" smtClean="0">
                <a:latin typeface="Consolas"/>
                <a:cs typeface="Consolas"/>
              </a:rPr>
              <a:t>this.classes</a:t>
            </a:r>
            <a:r>
              <a:rPr lang="en-US" sz="1500" dirty="0" smtClean="0">
                <a:latin typeface="Consolas"/>
                <a:cs typeface="Consolas"/>
              </a:rPr>
              <a:t> = classes;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sz="15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    // and more…</a:t>
            </a:r>
          </a:p>
          <a:p>
            <a:pPr marL="0" indent="0">
              <a:buNone/>
            </a:pPr>
            <a:r>
              <a:rPr lang="en-US" sz="1500" dirty="0" smtClean="0">
                <a:latin typeface="Consolas"/>
                <a:cs typeface="Consolas"/>
              </a:rPr>
              <a:t>}</a:t>
            </a:r>
            <a:endParaRPr lang="en-US" sz="15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37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439002" y="1945126"/>
            <a:ext cx="4416119" cy="2276942"/>
            <a:chOff x="4439002" y="1945126"/>
            <a:chExt cx="4416119" cy="2276942"/>
          </a:xfrm>
        </p:grpSpPr>
        <p:sp>
          <p:nvSpPr>
            <p:cNvPr id="5" name="Rectangle 4"/>
            <p:cNvSpPr/>
            <p:nvPr/>
          </p:nvSpPr>
          <p:spPr>
            <a:xfrm>
              <a:off x="7116131" y="1945126"/>
              <a:ext cx="1738990" cy="11785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Unique to Student class</a:t>
              </a:r>
              <a:endParaRPr lang="en-US" dirty="0"/>
            </a:p>
          </p:txBody>
        </p:sp>
        <p:cxnSp>
          <p:nvCxnSpPr>
            <p:cNvPr id="6" name="Straight Arrow Connector 5"/>
            <p:cNvCxnSpPr>
              <a:stCxn id="5" idx="1"/>
            </p:cNvCxnSpPr>
            <p:nvPr/>
          </p:nvCxnSpPr>
          <p:spPr>
            <a:xfrm flipH="1">
              <a:off x="4439002" y="2534385"/>
              <a:ext cx="2677129" cy="89819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>
              <a:stCxn id="5" idx="1"/>
            </p:cNvCxnSpPr>
            <p:nvPr/>
          </p:nvCxnSpPr>
          <p:spPr>
            <a:xfrm flipH="1">
              <a:off x="5411463" y="2534385"/>
              <a:ext cx="1704668" cy="168768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24638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6566" cy="4967461"/>
          </a:xfrm>
        </p:spPr>
        <p:txBody>
          <a:bodyPr>
            <a:normAutofit/>
          </a:bodyPr>
          <a:lstStyle/>
          <a:p>
            <a:r>
              <a:rPr lang="en-US" dirty="0" smtClean="0"/>
              <a:t>Rather than duplicating members (fields and methods) among these classes, Java allows classes to share member definitions in a hierarchical fashion</a:t>
            </a:r>
          </a:p>
          <a:p>
            <a:r>
              <a:rPr lang="en-US" dirty="0" smtClean="0"/>
              <a:t>One class can “extend” another “inheriting” fields and methods from it</a:t>
            </a:r>
          </a:p>
          <a:p>
            <a:r>
              <a:rPr lang="en-US" dirty="0" smtClean="0"/>
              <a:t>Terminology: the “subclass” </a:t>
            </a:r>
            <a:r>
              <a:rPr lang="en-US" i="1" dirty="0" smtClean="0"/>
              <a:t>inherits</a:t>
            </a:r>
            <a:r>
              <a:rPr lang="en-US" dirty="0" smtClean="0"/>
              <a:t> from the “superclass”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28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Class Person has fields name, address, as well as </a:t>
            </a:r>
            <a:r>
              <a:rPr lang="en-US" dirty="0" err="1" smtClean="0"/>
              <a:t>accessors</a:t>
            </a:r>
            <a:r>
              <a:rPr lang="en-US" dirty="0" smtClean="0"/>
              <a:t> and </a:t>
            </a:r>
            <a:r>
              <a:rPr lang="en-US" dirty="0" err="1" smtClean="0"/>
              <a:t>mutators</a:t>
            </a:r>
            <a:endParaRPr lang="en-US" dirty="0" smtClean="0"/>
          </a:p>
          <a:p>
            <a:r>
              <a:rPr lang="en-US" dirty="0" smtClean="0"/>
              <a:t>Class Student “extends” Person </a:t>
            </a:r>
          </a:p>
          <a:p>
            <a:pPr lvl="1"/>
            <a:r>
              <a:rPr lang="en-US" dirty="0" smtClean="0"/>
              <a:t>Inherits the fields and methods from Person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dds classes and grades (and more </a:t>
            </a:r>
            <a:r>
              <a:rPr lang="en-US" dirty="0" err="1" smtClean="0"/>
              <a:t>accessors</a:t>
            </a:r>
            <a:r>
              <a:rPr lang="en-US" dirty="0" smtClean="0"/>
              <a:t> and </a:t>
            </a:r>
            <a:r>
              <a:rPr lang="en-US" dirty="0" err="1" smtClean="0"/>
              <a:t>mutators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Class Professor “extends” Person </a:t>
            </a:r>
          </a:p>
          <a:p>
            <a:pPr lvl="1"/>
            <a:r>
              <a:rPr lang="en-US" dirty="0" smtClean="0"/>
              <a:t>Inherits the fields and methods from Person</a:t>
            </a:r>
          </a:p>
          <a:p>
            <a:pPr lvl="1"/>
            <a:r>
              <a:rPr lang="en-US" dirty="0" smtClean="0"/>
              <a:t>Adds rank and salary (and more </a:t>
            </a:r>
            <a:r>
              <a:rPr lang="en-US" dirty="0" err="1" smtClean="0"/>
              <a:t>accessors</a:t>
            </a:r>
            <a:r>
              <a:rPr lang="en-US" dirty="0" smtClean="0"/>
              <a:t> and </a:t>
            </a:r>
            <a:r>
              <a:rPr lang="en-US" dirty="0" err="1" smtClean="0"/>
              <a:t>mutators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Common fields and methods go in Person, and are inherited by its subclasses</a:t>
            </a:r>
            <a:endParaRPr lang="en-US" dirty="0"/>
          </a:p>
          <a:p>
            <a:r>
              <a:rPr lang="en-US" dirty="0" smtClean="0"/>
              <a:t>Class-specific fields and methods go in their respective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54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Interface: </a:t>
            </a:r>
          </a:p>
          <a:p>
            <a:pPr lvl="1"/>
            <a:r>
              <a:rPr lang="en-US" dirty="0" smtClean="0"/>
              <a:t>A point where two systems interact</a:t>
            </a:r>
          </a:p>
          <a:p>
            <a:pPr lvl="1"/>
            <a:r>
              <a:rPr lang="en-US" dirty="0" smtClean="0"/>
              <a:t>Typically asymmetric: one system “defines” the interface, the other system “uses” it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Graphical User Interface (GUI): user -&gt; computer</a:t>
            </a:r>
          </a:p>
          <a:p>
            <a:pPr lvl="1"/>
            <a:r>
              <a:rPr lang="en-US" dirty="0" smtClean="0"/>
              <a:t>Application Programming Interface (API): application program -&gt; library of related 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6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Subclass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Student extends Person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String[] classes;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String[] grades;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Student(String name, String address, String[] classes, </a:t>
            </a:r>
            <a:endParaRPr lang="en-US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                                                    String</a:t>
            </a:r>
            <a:r>
              <a:rPr lang="en-US" dirty="0">
                <a:latin typeface="Consolas"/>
                <a:cs typeface="Consolas"/>
              </a:rPr>
              <a:t>[] grades)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super(name, address);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this.classes</a:t>
            </a:r>
            <a:r>
              <a:rPr lang="en-US" dirty="0">
                <a:latin typeface="Consolas"/>
                <a:cs typeface="Consolas"/>
              </a:rPr>
              <a:t> = classes;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this.grades</a:t>
            </a:r>
            <a:r>
              <a:rPr lang="en-US" dirty="0">
                <a:latin typeface="Consolas"/>
                <a:cs typeface="Consolas"/>
              </a:rPr>
              <a:t> = grades;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String[] </a:t>
            </a:r>
            <a:r>
              <a:rPr lang="en-US" dirty="0" err="1">
                <a:latin typeface="Consolas"/>
                <a:cs typeface="Consolas"/>
              </a:rPr>
              <a:t>getClasses</a:t>
            </a:r>
            <a:r>
              <a:rPr lang="en-US" dirty="0"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return classes;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void </a:t>
            </a:r>
            <a:r>
              <a:rPr lang="en-US" dirty="0" err="1">
                <a:latin typeface="Consolas"/>
                <a:cs typeface="Consolas"/>
              </a:rPr>
              <a:t>setClasses</a:t>
            </a:r>
            <a:r>
              <a:rPr lang="en-US" dirty="0">
                <a:latin typeface="Consolas"/>
                <a:cs typeface="Consolas"/>
              </a:rPr>
              <a:t>(String[] classes)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this.classes</a:t>
            </a:r>
            <a:r>
              <a:rPr lang="en-US" dirty="0">
                <a:latin typeface="Consolas"/>
                <a:cs typeface="Consolas"/>
              </a:rPr>
              <a:t> = classes;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887317" y="931356"/>
            <a:ext cx="1799483" cy="97256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Subclass only contains the differences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04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Subclass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741" y="1591528"/>
            <a:ext cx="4401519" cy="4089695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7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and Subclasses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42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371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Student s = new Student (…);</a:t>
            </a:r>
          </a:p>
          <a:p>
            <a:pPr marL="0" indent="0">
              <a:buNone/>
            </a:pPr>
            <a:r>
              <a:rPr lang="en-US" dirty="0" smtClean="0"/>
              <a:t>String[] classes = </a:t>
            </a:r>
            <a:r>
              <a:rPr lang="en-US" dirty="0" err="1" smtClean="0"/>
              <a:t>s.getClasses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smtClean="0"/>
              <a:t>String name = </a:t>
            </a:r>
            <a:r>
              <a:rPr lang="en-US" dirty="0" err="1" smtClean="0"/>
              <a:t>s.getName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gpa</a:t>
            </a:r>
            <a:r>
              <a:rPr lang="en-US" dirty="0" smtClean="0"/>
              <a:t> = </a:t>
            </a:r>
            <a:r>
              <a:rPr lang="en-US" dirty="0" err="1" smtClean="0"/>
              <a:t>s.getGPA</a:t>
            </a:r>
            <a:r>
              <a:rPr lang="en-US" dirty="0" smtClean="0"/>
              <a:t>();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Student t = s;</a:t>
            </a:r>
          </a:p>
          <a:p>
            <a:pPr marL="0" indent="0">
              <a:buNone/>
            </a:pPr>
            <a:r>
              <a:rPr lang="en-US" dirty="0" smtClean="0"/>
              <a:t>Student t = </a:t>
            </a:r>
            <a:r>
              <a:rPr lang="en-US" dirty="0" err="1" smtClean="0"/>
              <a:t>s.clone</a:t>
            </a:r>
            <a:r>
              <a:rPr lang="en-US" dirty="0" smtClean="0"/>
              <a:t>();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17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and Subclasses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816" y="1417638"/>
            <a:ext cx="5230368" cy="14859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902374" y="3300791"/>
            <a:ext cx="57176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onsolas" panose="020B0609020204030204" pitchFamily="49" charset="0"/>
              </a:rPr>
              <a:t>Person </a:t>
            </a:r>
            <a:r>
              <a:rPr lang="en-US" sz="2400" dirty="0" err="1" smtClean="0">
                <a:latin typeface="Consolas" panose="020B0609020204030204" pitchFamily="49" charset="0"/>
              </a:rPr>
              <a:t>fred</a:t>
            </a:r>
            <a:r>
              <a:rPr lang="en-US" sz="2400" dirty="0" smtClean="0">
                <a:latin typeface="Consolas" panose="020B0609020204030204" pitchFamily="49" charset="0"/>
              </a:rPr>
              <a:t> = new Student (…);</a:t>
            </a:r>
          </a:p>
          <a:p>
            <a:r>
              <a:rPr lang="en-US" sz="2400" dirty="0" smtClean="0">
                <a:latin typeface="Consolas" panose="020B0609020204030204" pitchFamily="49" charset="0"/>
              </a:rPr>
              <a:t>String name = </a:t>
            </a:r>
            <a:r>
              <a:rPr lang="en-US" sz="2400" dirty="0" err="1" smtClean="0">
                <a:latin typeface="Consolas" panose="020B0609020204030204" pitchFamily="49" charset="0"/>
              </a:rPr>
              <a:t>fred.getName</a:t>
            </a:r>
            <a:r>
              <a:rPr lang="en-US" sz="2400" dirty="0" smtClean="0">
                <a:latin typeface="Consolas" panose="020B0609020204030204" pitchFamily="49" charset="0"/>
              </a:rPr>
              <a:t>();</a:t>
            </a:r>
          </a:p>
          <a:p>
            <a:endParaRPr lang="en-US" sz="2400" dirty="0">
              <a:latin typeface="Consolas" panose="020B0609020204030204" pitchFamily="49" charset="0"/>
            </a:endParaRPr>
          </a:p>
          <a:p>
            <a:r>
              <a:rPr lang="en-US" sz="2400" dirty="0" smtClean="0">
                <a:latin typeface="Consolas" panose="020B0609020204030204" pitchFamily="49" charset="0"/>
              </a:rPr>
              <a:t>Account </a:t>
            </a:r>
            <a:r>
              <a:rPr lang="en-US" sz="2400" dirty="0" err="1" smtClean="0">
                <a:latin typeface="Consolas" panose="020B0609020204030204" pitchFamily="49" charset="0"/>
              </a:rPr>
              <a:t>ch</a:t>
            </a:r>
            <a:r>
              <a:rPr lang="en-US" sz="2400" dirty="0" smtClean="0">
                <a:latin typeface="Consolas" panose="020B0609020204030204" pitchFamily="49" charset="0"/>
              </a:rPr>
              <a:t> = new Checking (…);</a:t>
            </a:r>
            <a:endParaRPr 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250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designated class in Java—Object—is the root of all classes</a:t>
            </a:r>
          </a:p>
          <a:p>
            <a:r>
              <a:rPr lang="en-US" dirty="0" smtClean="0"/>
              <a:t>Any class that doesn’t extend another class implicitly extends the Object class</a:t>
            </a:r>
          </a:p>
          <a:p>
            <a:r>
              <a:rPr lang="en-US" dirty="0" smtClean="0"/>
              <a:t>A class can only extend one other class (but can implement multiple interfaces)</a:t>
            </a:r>
          </a:p>
          <a:p>
            <a:r>
              <a:rPr lang="en-US" dirty="0" smtClean="0"/>
              <a:t>Java is a “single inheritance” system</a:t>
            </a:r>
          </a:p>
          <a:p>
            <a:r>
              <a:rPr lang="en-US" dirty="0" smtClean="0"/>
              <a:t>C++ is a “multiple inheritance” system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74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3638154" y="2940573"/>
            <a:ext cx="1979242" cy="3238065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Subclass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Contains its fields as well as all the fields defined in its </a:t>
            </a:r>
            <a:r>
              <a:rPr lang="en-US" dirty="0" err="1" smtClean="0"/>
              <a:t>superclasses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45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2459327" y="4103052"/>
            <a:ext cx="3100436" cy="411909"/>
            <a:chOff x="4141543" y="3043550"/>
            <a:chExt cx="3100436" cy="411909"/>
          </a:xfrm>
        </p:grpSpPr>
        <p:sp>
          <p:nvSpPr>
            <p:cNvPr id="5" name="Rectangle 4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name</a:t>
              </a:r>
              <a:endParaRPr lang="en-US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459327" y="4621594"/>
            <a:ext cx="3100436" cy="411909"/>
            <a:chOff x="4141543" y="3043550"/>
            <a:chExt cx="3100436" cy="411909"/>
          </a:xfrm>
        </p:grpSpPr>
        <p:sp>
          <p:nvSpPr>
            <p:cNvPr id="9" name="Rectangle 8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address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459327" y="5140136"/>
            <a:ext cx="3100436" cy="411909"/>
            <a:chOff x="4141543" y="3043550"/>
            <a:chExt cx="3100436" cy="411909"/>
          </a:xfrm>
        </p:grpSpPr>
        <p:sp>
          <p:nvSpPr>
            <p:cNvPr id="12" name="Rectangle 11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classes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459327" y="5658677"/>
            <a:ext cx="3100436" cy="411909"/>
            <a:chOff x="4141543" y="3043550"/>
            <a:chExt cx="3100436" cy="411909"/>
          </a:xfrm>
        </p:grpSpPr>
        <p:sp>
          <p:nvSpPr>
            <p:cNvPr id="15" name="Rectangle 14"/>
            <p:cNvSpPr/>
            <p:nvPr/>
          </p:nvSpPr>
          <p:spPr>
            <a:xfrm>
              <a:off x="5400023" y="3043550"/>
              <a:ext cx="1841956" cy="411909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141543" y="3066433"/>
              <a:ext cx="11783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grades</a:t>
              </a:r>
              <a:endParaRPr lang="en-US" dirty="0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912728" y="2860476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Student object</a:t>
            </a:r>
            <a:endParaRPr lang="en-US" dirty="0"/>
          </a:p>
        </p:txBody>
      </p:sp>
      <p:sp>
        <p:nvSpPr>
          <p:cNvPr id="22" name="Right Brace 21"/>
          <p:cNvSpPr/>
          <p:nvPr/>
        </p:nvSpPr>
        <p:spPr>
          <a:xfrm>
            <a:off x="5789007" y="4103052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Brace 22"/>
          <p:cNvSpPr/>
          <p:nvPr/>
        </p:nvSpPr>
        <p:spPr>
          <a:xfrm>
            <a:off x="5789007" y="5140135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6109348" y="4369220"/>
            <a:ext cx="24174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Fields defined in Person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109348" y="5367379"/>
            <a:ext cx="2508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Fields defined in Student</a:t>
            </a:r>
            <a:endParaRPr lang="en-US" dirty="0"/>
          </a:p>
        </p:txBody>
      </p:sp>
      <p:sp>
        <p:nvSpPr>
          <p:cNvPr id="26" name="Right Brace 25"/>
          <p:cNvSpPr/>
          <p:nvPr/>
        </p:nvSpPr>
        <p:spPr>
          <a:xfrm>
            <a:off x="5789007" y="3078060"/>
            <a:ext cx="320341" cy="910757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09348" y="3344228"/>
            <a:ext cx="2390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Fields defined in 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20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 Class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/>
          </a:bodyPr>
          <a:lstStyle/>
          <a:p>
            <a:r>
              <a:rPr lang="en-US" dirty="0" smtClean="0"/>
              <a:t>The Object class has a small number of public methods.  Samples…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lone() – makes a copy of the object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quals(Object e) – compares for equality</a:t>
            </a:r>
          </a:p>
          <a:p>
            <a:pPr lvl="1"/>
            <a:r>
              <a:rPr lang="en-US" dirty="0" err="1" smtClean="0"/>
              <a:t>toString</a:t>
            </a:r>
            <a:r>
              <a:rPr lang="en-US" dirty="0" smtClean="0"/>
              <a:t>() – returns a String representation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toString</a:t>
            </a:r>
            <a:r>
              <a:rPr lang="en-US" dirty="0" smtClean="0"/>
              <a:t>() method is very handy: </a:t>
            </a:r>
          </a:p>
          <a:p>
            <a:pPr lvl="1"/>
            <a:r>
              <a:rPr lang="en-US" dirty="0" smtClean="0"/>
              <a:t>It is called by </a:t>
            </a:r>
            <a:r>
              <a:rPr lang="en-US" dirty="0" err="1" smtClean="0"/>
              <a:t>printf</a:t>
            </a:r>
            <a:r>
              <a:rPr lang="en-US" dirty="0" smtClean="0"/>
              <a:t> and similar methods when a String is needed (e.g., for printing)</a:t>
            </a:r>
          </a:p>
          <a:p>
            <a:pPr lvl="1"/>
            <a:r>
              <a:rPr lang="en-US" dirty="0" smtClean="0"/>
              <a:t>You can override it in your classes to get something more descriptive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7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Constructor Chaining</a:t>
            </a:r>
          </a:p>
        </p:txBody>
      </p:sp>
    </p:spTree>
    <p:extLst>
      <p:ext uri="{BB962C8B-B14F-4D97-AF65-F5344CB8AC3E}">
        <p14:creationId xmlns:p14="http://schemas.microsoft.com/office/powerpoint/2010/main" val="23335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6019"/>
          </a:xfrm>
        </p:spPr>
        <p:txBody>
          <a:bodyPr>
            <a:normAutofit/>
          </a:bodyPr>
          <a:lstStyle/>
          <a:p>
            <a:r>
              <a:rPr lang="en-US" dirty="0" smtClean="0"/>
              <a:t>When constructing an object of a class, it is important that all the constructors up the inheritance chain have an opportunity to initialize the object under construction</a:t>
            </a:r>
          </a:p>
          <a:p>
            <a:r>
              <a:rPr lang="en-US" dirty="0" smtClean="0"/>
              <a:t>Called </a:t>
            </a:r>
            <a:r>
              <a:rPr lang="en-US" i="1" dirty="0" smtClean="0"/>
              <a:t>constructor chaining</a:t>
            </a:r>
          </a:p>
          <a:p>
            <a:r>
              <a:rPr lang="en-US" dirty="0" smtClean="0"/>
              <a:t>Java enforces constructor chaining by inserting implicit calls to superclass constructors</a:t>
            </a:r>
          </a:p>
          <a:p>
            <a:r>
              <a:rPr lang="en-US" dirty="0" smtClean="0"/>
              <a:t>You can override this behavior by inserting your own calls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5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6019"/>
          </a:xfrm>
        </p:spPr>
        <p:txBody>
          <a:bodyPr>
            <a:normAutofit/>
          </a:bodyPr>
          <a:lstStyle/>
          <a:p>
            <a:r>
              <a:rPr lang="en-US" sz="4800" dirty="0" smtClean="0"/>
              <a:t>Every class must have at least </a:t>
            </a:r>
            <a:r>
              <a:rPr lang="en-US" sz="4800" smtClean="0"/>
              <a:t>one constructor</a:t>
            </a:r>
          </a:p>
          <a:p>
            <a:endParaRPr lang="en-US" sz="4800" dirty="0" smtClean="0"/>
          </a:p>
          <a:p>
            <a:r>
              <a:rPr lang="en-US" sz="4800" dirty="0" smtClean="0"/>
              <a:t>The first line of every constructor must be a call to another constructor.</a:t>
            </a:r>
            <a:endParaRPr lang="en-US" sz="48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56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Java class provides one form of interface</a:t>
            </a:r>
          </a:p>
          <a:p>
            <a:r>
              <a:rPr lang="en-US" dirty="0" smtClean="0"/>
              <a:t>Public members (methods, mainly) define the interface to “clients” (users) of that class</a:t>
            </a:r>
          </a:p>
          <a:p>
            <a:r>
              <a:rPr lang="en-US" dirty="0" smtClean="0"/>
              <a:t>Class interface consists of</a:t>
            </a:r>
          </a:p>
          <a:p>
            <a:pPr lvl="1"/>
            <a:r>
              <a:rPr lang="en-US" dirty="0" smtClean="0"/>
              <a:t>Public method signatures (what the method expects)</a:t>
            </a:r>
          </a:p>
          <a:p>
            <a:pPr lvl="1"/>
            <a:r>
              <a:rPr lang="en-US" dirty="0" smtClean="0"/>
              <a:t>Method return types (what the method returns)</a:t>
            </a:r>
          </a:p>
          <a:p>
            <a:endParaRPr lang="en-US" dirty="0" smtClean="0"/>
          </a:p>
          <a:p>
            <a:r>
              <a:rPr lang="en-US" dirty="0" smtClean="0"/>
              <a:t>The Java language abstracts this idea one step further…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7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Default Constructors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4577"/>
          </a:xfrm>
        </p:spPr>
        <p:txBody>
          <a:bodyPr>
            <a:normAutofit/>
          </a:bodyPr>
          <a:lstStyle/>
          <a:p>
            <a:r>
              <a:rPr lang="en-US" dirty="0" smtClean="0"/>
              <a:t>If you don’t provide any constructors in a class, Java provides one for you:</a:t>
            </a:r>
          </a:p>
          <a:p>
            <a:pPr marL="400050" lvl="2" indent="0">
              <a:buNone/>
            </a:pPr>
            <a:endParaRPr lang="en-US" dirty="0" smtClean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 smtClean="0">
                <a:latin typeface="Consolas"/>
                <a:cs typeface="Consolas"/>
              </a:rPr>
              <a:t>public </a:t>
            </a:r>
            <a:r>
              <a:rPr lang="en-US" dirty="0" err="1" smtClean="0">
                <a:latin typeface="Consolas"/>
                <a:cs typeface="Consolas"/>
              </a:rPr>
              <a:t>ClassName</a:t>
            </a:r>
            <a:r>
              <a:rPr lang="en-US" dirty="0">
                <a:latin typeface="Consolas"/>
                <a:cs typeface="Consolas"/>
              </a:rPr>
              <a:t>() { </a:t>
            </a:r>
            <a:endParaRPr lang="en-US" dirty="0" smtClean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smtClean="0">
                <a:latin typeface="Consolas"/>
                <a:cs typeface="Consolas"/>
              </a:rPr>
              <a:t>   super</a:t>
            </a:r>
            <a:r>
              <a:rPr lang="en-US" dirty="0">
                <a:latin typeface="Consolas"/>
                <a:cs typeface="Consolas"/>
              </a:rPr>
              <a:t>(); </a:t>
            </a:r>
            <a:endParaRPr lang="en-US" dirty="0" smtClean="0">
              <a:latin typeface="Consolas"/>
              <a:cs typeface="Consolas"/>
            </a:endParaRPr>
          </a:p>
          <a:p>
            <a:pPr marL="400050" lvl="2" indent="0">
              <a:buNone/>
            </a:pPr>
            <a:r>
              <a:rPr lang="en-US" dirty="0" smtClean="0">
                <a:latin typeface="Consolas"/>
                <a:cs typeface="Consolas"/>
              </a:rPr>
              <a:t>}</a:t>
            </a:r>
          </a:p>
          <a:p>
            <a:pPr marL="400050" lvl="2" indent="0">
              <a:buNone/>
            </a:pPr>
            <a:endParaRPr lang="en-US" dirty="0">
              <a:latin typeface="Consolas"/>
              <a:cs typeface="Consolas"/>
            </a:endParaRPr>
          </a:p>
          <a:p>
            <a:r>
              <a:rPr lang="en-US" dirty="0" smtClean="0"/>
              <a:t>The statement “super();” calls the 0-argument constructor in the superclass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14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Default 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45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If you </a:t>
            </a:r>
            <a:r>
              <a:rPr lang="en-US" i="1" dirty="0" smtClean="0"/>
              <a:t>do</a:t>
            </a:r>
            <a:r>
              <a:rPr lang="en-US" dirty="0" smtClean="0"/>
              <a:t> provide a constructor…</a:t>
            </a:r>
          </a:p>
          <a:p>
            <a:r>
              <a:rPr lang="en-US" dirty="0" smtClean="0"/>
              <a:t>by default Java inserts the statement </a:t>
            </a:r>
          </a:p>
          <a:p>
            <a:pPr lvl="1"/>
            <a:endParaRPr lang="en-US" dirty="0"/>
          </a:p>
          <a:p>
            <a:pPr marL="857250" lvl="2" indent="0">
              <a:buNone/>
            </a:pPr>
            <a:r>
              <a:rPr lang="en-US" sz="2800" dirty="0" smtClean="0">
                <a:latin typeface="Consolas"/>
                <a:cs typeface="Consolas"/>
              </a:rPr>
              <a:t>super();</a:t>
            </a:r>
          </a:p>
          <a:p>
            <a:pPr lvl="1"/>
            <a:endParaRPr lang="en-US" dirty="0"/>
          </a:p>
          <a:p>
            <a:r>
              <a:rPr lang="en-US" dirty="0" smtClean="0"/>
              <a:t>at the beginning to enforce chaining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80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You can explicitly call a superclass constructor yourself</a:t>
            </a:r>
          </a:p>
          <a:p>
            <a:r>
              <a:rPr lang="en-US" dirty="0" smtClean="0"/>
              <a:t>Useful for passing arguments “up the line” to initialize the object using superclass constructors</a:t>
            </a:r>
          </a:p>
          <a:p>
            <a:r>
              <a:rPr lang="en-US" dirty="0" smtClean="0"/>
              <a:t>See the Student example earlier</a:t>
            </a:r>
          </a:p>
          <a:p>
            <a:pPr lvl="1"/>
            <a:r>
              <a:rPr lang="en-US" dirty="0" smtClean="0"/>
              <a:t>Calls super(name, address)</a:t>
            </a:r>
          </a:p>
          <a:p>
            <a:pPr lvl="1"/>
            <a:r>
              <a:rPr lang="en-US" dirty="0" smtClean="0"/>
              <a:t>Invokes constructor in Person to initialize these fields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18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Explicit 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first step in each constructor is to either </a:t>
            </a:r>
          </a:p>
          <a:p>
            <a:pPr lvl="1"/>
            <a:r>
              <a:rPr lang="en-US" dirty="0" smtClean="0"/>
              <a:t>Call another constructor in the current class, or</a:t>
            </a:r>
          </a:p>
          <a:p>
            <a:pPr lvl="1"/>
            <a:r>
              <a:rPr lang="en-US" dirty="0" smtClean="0"/>
              <a:t>Call a superclass constructor</a:t>
            </a:r>
          </a:p>
          <a:p>
            <a:r>
              <a:rPr lang="en-US" dirty="0" smtClean="0"/>
              <a:t>To call another constructor, use this(…)</a:t>
            </a:r>
          </a:p>
          <a:p>
            <a:r>
              <a:rPr lang="en-US" dirty="0" smtClean="0"/>
              <a:t>To call a superclass constructor, use super(…)</a:t>
            </a:r>
          </a:p>
          <a:p>
            <a:r>
              <a:rPr lang="en-US" dirty="0" smtClean="0"/>
              <a:t>You can do one or the other but not both</a:t>
            </a:r>
          </a:p>
          <a:p>
            <a:r>
              <a:rPr lang="en-US" dirty="0" smtClean="0"/>
              <a:t>In either case, the argument types are matched with the class constructors to find a match</a:t>
            </a:r>
          </a:p>
          <a:p>
            <a:r>
              <a:rPr lang="en-US" dirty="0" smtClean="0"/>
              <a:t>If no explicit this(…) or super(…) is provided in a constructor, Java automatically calls super() (the superclass constructor with no arguments)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75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Constructor Complications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/>
                <a:cs typeface="Calibri"/>
              </a:rPr>
              <a:t>If the base class does not have a </a:t>
            </a:r>
            <a:r>
              <a:rPr lang="en-US" dirty="0" err="1" smtClean="0">
                <a:latin typeface="Calibri"/>
                <a:cs typeface="Calibri"/>
              </a:rPr>
              <a:t>parameterless</a:t>
            </a:r>
            <a:r>
              <a:rPr lang="en-US" dirty="0" smtClean="0">
                <a:latin typeface="Calibri"/>
                <a:cs typeface="Calibri"/>
              </a:rPr>
              <a:t> constructor, the derived class constructor must make an explicit call, with super(…), to an available constructor in the base class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5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super() and this()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Recall that this(…) can be used to call another constructor in the current class</a:t>
            </a:r>
          </a:p>
          <a:p>
            <a:r>
              <a:rPr lang="en-US" dirty="0" smtClean="0"/>
              <a:t>If you call this(…), Java does not call super()</a:t>
            </a:r>
          </a:p>
          <a:p>
            <a:r>
              <a:rPr lang="en-US" dirty="0" smtClean="0"/>
              <a:t>OK, since, the constructor you call must either call this(…) or super(…), so super(…) will eventually be called</a:t>
            </a:r>
          </a:p>
          <a:p>
            <a:r>
              <a:rPr lang="en-US" dirty="0" smtClean="0"/>
              <a:t>If specified explicitly, calls to super(…) or this(…) must be the </a:t>
            </a:r>
            <a:r>
              <a:rPr lang="en-US" i="1" dirty="0" smtClean="0"/>
              <a:t>first</a:t>
            </a:r>
            <a:r>
              <a:rPr lang="en-US" dirty="0" smtClean="0"/>
              <a:t> statement in a constructor—ensures proper initialization by superclass constructors before subclass constructors continue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5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Example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Wheel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double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Wheel(double radius)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this.radius</a:t>
            </a:r>
            <a:r>
              <a:rPr lang="en-US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public class </a:t>
            </a:r>
            <a:r>
              <a:rPr lang="en-US" dirty="0">
                <a:latin typeface="Consolas"/>
                <a:cs typeface="Consolas"/>
              </a:rPr>
              <a:t>Tire extends Wheel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double width;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Tire(double radius, double width)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smtClean="0">
                <a:latin typeface="Consolas"/>
                <a:cs typeface="Consolas"/>
              </a:rPr>
              <a:t>// super</a:t>
            </a:r>
            <a:r>
              <a:rPr lang="en-US" dirty="0">
                <a:latin typeface="Consolas"/>
                <a:cs typeface="Consolas"/>
              </a:rPr>
              <a:t>(radius);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this.width</a:t>
            </a:r>
            <a:r>
              <a:rPr lang="en-US" dirty="0">
                <a:latin typeface="Consolas"/>
                <a:cs typeface="Consolas"/>
              </a:rPr>
              <a:t> = width;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56</a:t>
            </a:fld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3786880" y="5034443"/>
            <a:ext cx="5299915" cy="1407361"/>
            <a:chOff x="3786880" y="5034443"/>
            <a:chExt cx="5299915" cy="1407361"/>
          </a:xfrm>
        </p:grpSpPr>
        <p:sp>
          <p:nvSpPr>
            <p:cNvPr id="5" name="Rectangle 4"/>
            <p:cNvSpPr/>
            <p:nvPr/>
          </p:nvSpPr>
          <p:spPr>
            <a:xfrm>
              <a:off x="6398224" y="5034443"/>
              <a:ext cx="2688571" cy="140736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If no call to super(…), Java inserts call to super(), which doesn’t exist.</a:t>
              </a:r>
            </a:p>
            <a:p>
              <a:pPr algn="ctr"/>
              <a:r>
                <a:rPr lang="en-US" dirty="0" smtClean="0"/>
                <a:t>Result -&gt; syntax error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5" idx="1"/>
            </p:cNvCxnSpPr>
            <p:nvPr/>
          </p:nvCxnSpPr>
          <p:spPr>
            <a:xfrm flipH="1" flipV="1">
              <a:off x="3786880" y="5034443"/>
              <a:ext cx="2611344" cy="7036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4702139" y="2299267"/>
            <a:ext cx="4384655" cy="1250824"/>
            <a:chOff x="4702139" y="2299267"/>
            <a:chExt cx="4384655" cy="1250824"/>
          </a:xfrm>
        </p:grpSpPr>
        <p:sp>
          <p:nvSpPr>
            <p:cNvPr id="9" name="Rectangle 8"/>
            <p:cNvSpPr/>
            <p:nvPr/>
          </p:nvSpPr>
          <p:spPr>
            <a:xfrm>
              <a:off x="6398223" y="2299267"/>
              <a:ext cx="2688571" cy="125082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Since constructor provided, no default (0 argument) constructor provided or available.</a:t>
              </a:r>
              <a:endParaRPr lang="en-US" dirty="0"/>
            </a:p>
          </p:txBody>
        </p:sp>
        <p:cxnSp>
          <p:nvCxnSpPr>
            <p:cNvPr id="11" name="Straight Arrow Connector 10"/>
            <p:cNvCxnSpPr>
              <a:stCxn id="9" idx="1"/>
            </p:cNvCxnSpPr>
            <p:nvPr/>
          </p:nvCxnSpPr>
          <p:spPr>
            <a:xfrm flipH="1" flipV="1">
              <a:off x="4702139" y="2585875"/>
              <a:ext cx="1696084" cy="3388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9" name="Group 48"/>
          <p:cNvGrpSpPr/>
          <p:nvPr/>
        </p:nvGrpSpPr>
        <p:grpSpPr>
          <a:xfrm>
            <a:off x="3249166" y="1325592"/>
            <a:ext cx="5837628" cy="882696"/>
            <a:chOff x="3249166" y="1325592"/>
            <a:chExt cx="5837628" cy="882696"/>
          </a:xfrm>
        </p:grpSpPr>
        <p:sp>
          <p:nvSpPr>
            <p:cNvPr id="14" name="Rectangle 13"/>
            <p:cNvSpPr/>
            <p:nvPr/>
          </p:nvSpPr>
          <p:spPr>
            <a:xfrm>
              <a:off x="6398223" y="1325592"/>
              <a:ext cx="2688571" cy="8826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No “extends”, so implicitly extends Object class</a:t>
              </a:r>
              <a:endParaRPr lang="en-US" dirty="0"/>
            </a:p>
          </p:txBody>
        </p:sp>
        <p:cxnSp>
          <p:nvCxnSpPr>
            <p:cNvPr id="15" name="Straight Arrow Connector 14"/>
            <p:cNvCxnSpPr>
              <a:stCxn id="14" idx="1"/>
            </p:cNvCxnSpPr>
            <p:nvPr/>
          </p:nvCxnSpPr>
          <p:spPr>
            <a:xfrm flipH="1">
              <a:off x="3249166" y="1766940"/>
              <a:ext cx="314905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/>
          <p:cNvGrpSpPr/>
          <p:nvPr/>
        </p:nvGrpSpPr>
        <p:grpSpPr>
          <a:xfrm>
            <a:off x="4336035" y="2814712"/>
            <a:ext cx="4750759" cy="2128752"/>
            <a:chOff x="4336035" y="2814712"/>
            <a:chExt cx="4750759" cy="2128752"/>
          </a:xfrm>
        </p:grpSpPr>
        <p:sp>
          <p:nvSpPr>
            <p:cNvPr id="35" name="Rectangle 34"/>
            <p:cNvSpPr/>
            <p:nvPr/>
          </p:nvSpPr>
          <p:spPr>
            <a:xfrm>
              <a:off x="6398223" y="3641070"/>
              <a:ext cx="2688571" cy="1302394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Since no call to super(…) or this(…), Java inserts call to super(), Object constructor</a:t>
              </a:r>
              <a:endParaRPr lang="en-US" dirty="0"/>
            </a:p>
          </p:txBody>
        </p:sp>
        <p:cxnSp>
          <p:nvCxnSpPr>
            <p:cNvPr id="36" name="Straight Arrow Connector 35"/>
            <p:cNvCxnSpPr>
              <a:stCxn id="35" idx="1"/>
            </p:cNvCxnSpPr>
            <p:nvPr/>
          </p:nvCxnSpPr>
          <p:spPr>
            <a:xfrm flipH="1" flipV="1">
              <a:off x="4336035" y="2814712"/>
              <a:ext cx="2062188" cy="1477555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7652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Wheel Example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public class Wheel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double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Wheel(double radius)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this.radius</a:t>
            </a:r>
            <a:r>
              <a:rPr lang="en-US" dirty="0">
                <a:latin typeface="Consolas"/>
                <a:cs typeface="Consolas"/>
              </a:rPr>
              <a:t> = radius;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dirty="0" smtClean="0">
                <a:latin typeface="Consolas"/>
                <a:cs typeface="Consolas"/>
              </a:rPr>
              <a:t>public class </a:t>
            </a:r>
            <a:r>
              <a:rPr lang="en-US" dirty="0">
                <a:latin typeface="Consolas"/>
                <a:cs typeface="Consolas"/>
              </a:rPr>
              <a:t>Tire extends Wheel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private double width;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public Tire(double radius, double width) {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super(radius);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    </a:t>
            </a:r>
            <a:r>
              <a:rPr lang="en-US" dirty="0" err="1">
                <a:latin typeface="Consolas"/>
                <a:cs typeface="Consolas"/>
              </a:rPr>
              <a:t>this.width</a:t>
            </a:r>
            <a:r>
              <a:rPr lang="en-US" dirty="0">
                <a:latin typeface="Consolas"/>
                <a:cs typeface="Consolas"/>
              </a:rPr>
              <a:t> = width;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3786880" y="5034443"/>
            <a:ext cx="5299915" cy="1407361"/>
            <a:chOff x="3786880" y="5034443"/>
            <a:chExt cx="5299915" cy="1407361"/>
          </a:xfrm>
        </p:grpSpPr>
        <p:sp>
          <p:nvSpPr>
            <p:cNvPr id="6" name="Rectangle 5"/>
            <p:cNvSpPr/>
            <p:nvPr/>
          </p:nvSpPr>
          <p:spPr>
            <a:xfrm>
              <a:off x="6398224" y="5034443"/>
              <a:ext cx="2688571" cy="140736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With call to super(…), superclass constructor called with specified argument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6" idx="1"/>
            </p:cNvCxnSpPr>
            <p:nvPr/>
          </p:nvCxnSpPr>
          <p:spPr>
            <a:xfrm flipH="1" flipV="1">
              <a:off x="3786880" y="5034443"/>
              <a:ext cx="2611344" cy="70368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7652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Student </a:t>
            </a:r>
            <a:r>
              <a:rPr lang="en-US" dirty="0" smtClean="0">
                <a:latin typeface="Consolas"/>
                <a:cs typeface="Consolas"/>
              </a:rPr>
              <a:t>extends</a:t>
            </a:r>
            <a:r>
              <a:rPr lang="en-US" dirty="0" smtClean="0"/>
              <a:t> Person</a:t>
            </a:r>
          </a:p>
          <a:p>
            <a:r>
              <a:rPr lang="en-US" dirty="0" smtClean="0"/>
              <a:t>Student is a </a:t>
            </a:r>
            <a:r>
              <a:rPr lang="en-US" i="1" dirty="0" smtClean="0"/>
              <a:t>subclass</a:t>
            </a:r>
            <a:r>
              <a:rPr lang="en-US" dirty="0" smtClean="0"/>
              <a:t> of Person</a:t>
            </a:r>
          </a:p>
          <a:p>
            <a:r>
              <a:rPr lang="en-US" dirty="0" smtClean="0"/>
              <a:t>Person is a </a:t>
            </a:r>
            <a:r>
              <a:rPr lang="en-US" i="1" dirty="0" smtClean="0"/>
              <a:t>superclass</a:t>
            </a:r>
            <a:r>
              <a:rPr lang="en-US" dirty="0" smtClean="0"/>
              <a:t> of Student</a:t>
            </a:r>
          </a:p>
          <a:p>
            <a:r>
              <a:rPr lang="en-US" dirty="0" smtClean="0"/>
              <a:t>Person is the </a:t>
            </a:r>
            <a:r>
              <a:rPr lang="en-US" i="1" dirty="0" smtClean="0"/>
              <a:t>parent</a:t>
            </a:r>
            <a:r>
              <a:rPr lang="en-US" dirty="0" smtClean="0"/>
              <a:t> class, Student is the </a:t>
            </a:r>
            <a:r>
              <a:rPr lang="en-US" i="1" dirty="0" smtClean="0"/>
              <a:t>child</a:t>
            </a:r>
            <a:r>
              <a:rPr lang="en-US" dirty="0" smtClean="0"/>
              <a:t> class</a:t>
            </a:r>
          </a:p>
          <a:p>
            <a:r>
              <a:rPr lang="en-US" dirty="0" smtClean="0"/>
              <a:t>Person is the </a:t>
            </a:r>
            <a:r>
              <a:rPr lang="en-US" i="1" dirty="0" smtClean="0"/>
              <a:t>base</a:t>
            </a:r>
            <a:r>
              <a:rPr lang="en-US" dirty="0" smtClean="0"/>
              <a:t> class, Student is the </a:t>
            </a:r>
            <a:r>
              <a:rPr lang="en-US" i="1" dirty="0" smtClean="0"/>
              <a:t>derived</a:t>
            </a:r>
            <a:r>
              <a:rPr lang="en-US" dirty="0" smtClean="0"/>
              <a:t> class</a:t>
            </a:r>
          </a:p>
          <a:p>
            <a:endParaRPr lang="en-US" dirty="0"/>
          </a:p>
          <a:p>
            <a:r>
              <a:rPr lang="en-US" dirty="0" smtClean="0"/>
              <a:t>Superclass/subclass may be counterintuitive since the subclass has more “stuff” than the superclass</a:t>
            </a:r>
          </a:p>
          <a:p>
            <a:r>
              <a:rPr lang="en-US" dirty="0" smtClean="0"/>
              <a:t>Instead, think “superset/subset”.  Objects in class Student are a subset of objects in class Person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4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Subclass Access and Overriding</a:t>
            </a:r>
          </a:p>
        </p:txBody>
      </p:sp>
    </p:spTree>
    <p:extLst>
      <p:ext uri="{BB962C8B-B14F-4D97-AF65-F5344CB8AC3E}">
        <p14:creationId xmlns:p14="http://schemas.microsoft.com/office/powerpoint/2010/main" val="237796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 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Defines </a:t>
            </a:r>
            <a:r>
              <a:rPr lang="en-US" dirty="0"/>
              <a:t>a “contract” between</a:t>
            </a:r>
          </a:p>
          <a:p>
            <a:pPr lvl="1"/>
            <a:r>
              <a:rPr lang="en-US" dirty="0"/>
              <a:t>A class that </a:t>
            </a:r>
            <a:r>
              <a:rPr lang="en-US" dirty="0" smtClean="0"/>
              <a:t>defines the </a:t>
            </a:r>
            <a:r>
              <a:rPr lang="en-US" dirty="0"/>
              <a:t>interface, and</a:t>
            </a:r>
          </a:p>
          <a:p>
            <a:pPr lvl="1"/>
            <a:r>
              <a:rPr lang="en-US" dirty="0"/>
              <a:t>A class that </a:t>
            </a:r>
            <a:r>
              <a:rPr lang="en-US" dirty="0" smtClean="0"/>
              <a:t>implements (uses) </a:t>
            </a:r>
            <a:r>
              <a:rPr lang="en-US" dirty="0"/>
              <a:t>the interface</a:t>
            </a:r>
          </a:p>
          <a:p>
            <a:r>
              <a:rPr lang="en-US" dirty="0" smtClean="0"/>
              <a:t>Any class that </a:t>
            </a:r>
            <a:r>
              <a:rPr lang="en-US" i="1" dirty="0" smtClean="0"/>
              <a:t>implements</a:t>
            </a:r>
            <a:r>
              <a:rPr lang="en-US" dirty="0" smtClean="0"/>
              <a:t> the interface must provide implementations for all the method bodies given in the interface </a:t>
            </a:r>
            <a:r>
              <a:rPr lang="en-US" i="1" dirty="0" smtClean="0"/>
              <a:t>definition </a:t>
            </a:r>
            <a:r>
              <a:rPr lang="en-US" dirty="0" smtClean="0"/>
              <a:t>(except default methods)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450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45177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More Inheritance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 Restrictions and Visibility</a:t>
            </a:r>
          </a:p>
          <a:p>
            <a:r>
              <a:rPr lang="en-US" dirty="0" smtClean="0"/>
              <a:t>Overriding and Hiding</a:t>
            </a:r>
          </a:p>
          <a:p>
            <a:r>
              <a:rPr lang="en-US" dirty="0" err="1" smtClean="0"/>
              <a:t>instanceof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086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Reminder: Java Access Modifiers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apply to members: fields and methods</a:t>
            </a:r>
          </a:p>
          <a:p>
            <a:r>
              <a:rPr lang="en-US" dirty="0" smtClean="0"/>
              <a:t>Modifiers control access to members from methods in other classes</a:t>
            </a:r>
          </a:p>
          <a:p>
            <a:r>
              <a:rPr lang="en-US" dirty="0" smtClean="0"/>
              <a:t>This list is from least to most restrictive: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1283731" y="4037687"/>
          <a:ext cx="6633237" cy="2392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36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970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Keyword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Restriction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public</a:t>
                      </a:r>
                      <a:endParaRPr lang="en-US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 (any other</a:t>
                      </a:r>
                      <a:r>
                        <a:rPr lang="en-US" baseline="0" dirty="0" smtClean="0"/>
                        <a:t> method can access)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protected</a:t>
                      </a:r>
                      <a:endParaRPr lang="en-US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methods in the</a:t>
                      </a:r>
                      <a:r>
                        <a:rPr lang="en-US" baseline="0" dirty="0" smtClean="0"/>
                        <a:t> class, subclasses, or in classes in the same package can access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[none]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methods in the class or in classes in the same package can access (called “package private”)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Consolas"/>
                          <a:cs typeface="Consolas"/>
                        </a:rPr>
                        <a:t>private</a:t>
                      </a:r>
                      <a:endParaRPr lang="en-US" dirty="0">
                        <a:latin typeface="Consolas"/>
                        <a:cs typeface="Consola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Only methods in the class can access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51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Subclass Access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21275"/>
          </a:xfrm>
        </p:spPr>
        <p:txBody>
          <a:bodyPr/>
          <a:lstStyle/>
          <a:p>
            <a:r>
              <a:rPr lang="en-US" dirty="0" smtClean="0"/>
              <a:t>Subclasses cannot access private fields in their </a:t>
            </a:r>
            <a:r>
              <a:rPr lang="en-US" dirty="0" err="1" smtClean="0"/>
              <a:t>superclasses</a:t>
            </a:r>
            <a:endParaRPr lang="en-US" dirty="0" smtClean="0"/>
          </a:p>
          <a:p>
            <a:r>
              <a:rPr lang="en-US" dirty="0" smtClean="0"/>
              <a:t>Two options:</a:t>
            </a:r>
          </a:p>
          <a:p>
            <a:pPr lvl="1"/>
            <a:r>
              <a:rPr lang="en-US" dirty="0" smtClean="0"/>
              <a:t>Leave as is; provide </a:t>
            </a:r>
            <a:r>
              <a:rPr lang="en-US" dirty="0" err="1" smtClean="0"/>
              <a:t>accessors</a:t>
            </a:r>
            <a:r>
              <a:rPr lang="en-US" dirty="0" smtClean="0"/>
              <a:t> and/or </a:t>
            </a:r>
            <a:r>
              <a:rPr lang="en-US" dirty="0" err="1" smtClean="0"/>
              <a:t>mutators</a:t>
            </a:r>
            <a:endParaRPr lang="en-US" dirty="0" smtClean="0"/>
          </a:p>
          <a:p>
            <a:pPr lvl="1"/>
            <a:r>
              <a:rPr lang="en-US" dirty="0" smtClean="0"/>
              <a:t>Change private to protected</a:t>
            </a:r>
          </a:p>
          <a:p>
            <a:r>
              <a:rPr lang="en-US" dirty="0" smtClean="0"/>
              <a:t>Protected allows subclass access to superclass fields (even if the subclass is in a different package)</a:t>
            </a:r>
          </a:p>
          <a:p>
            <a:r>
              <a:rPr lang="en-US" dirty="0" smtClean="0"/>
              <a:t>General advice: use </a:t>
            </a:r>
            <a:r>
              <a:rPr lang="en-US" dirty="0" err="1" smtClean="0"/>
              <a:t>accessors</a:t>
            </a:r>
            <a:r>
              <a:rPr lang="en-US" dirty="0" smtClean="0"/>
              <a:t> and </a:t>
            </a:r>
            <a:r>
              <a:rPr lang="en-US" dirty="0" err="1" smtClean="0"/>
              <a:t>mutators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28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Overloading vs Overriding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Overloading – In the </a:t>
            </a:r>
            <a:r>
              <a:rPr lang="en-US" dirty="0" smtClean="0">
                <a:solidFill>
                  <a:srgbClr val="0070C0"/>
                </a:solidFill>
              </a:rPr>
              <a:t>same class</a:t>
            </a:r>
            <a:r>
              <a:rPr lang="en-US" dirty="0" smtClean="0"/>
              <a:t>, two methods with the same name, but </a:t>
            </a:r>
            <a:r>
              <a:rPr lang="en-US" dirty="0" smtClean="0">
                <a:solidFill>
                  <a:srgbClr val="0070C0"/>
                </a:solidFill>
              </a:rPr>
              <a:t>different signatures</a:t>
            </a:r>
          </a:p>
          <a:p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/>
              <a:t>Overriding – In a </a:t>
            </a:r>
            <a:r>
              <a:rPr lang="en-US" dirty="0" smtClean="0">
                <a:solidFill>
                  <a:srgbClr val="0070C0"/>
                </a:solidFill>
              </a:rPr>
              <a:t>superclass and subclass</a:t>
            </a:r>
            <a:r>
              <a:rPr lang="en-US" dirty="0" smtClean="0"/>
              <a:t>, two methods with the same name, </a:t>
            </a:r>
            <a:r>
              <a:rPr lang="en-US" dirty="0" smtClean="0">
                <a:solidFill>
                  <a:srgbClr val="0070C0"/>
                </a:solidFill>
              </a:rPr>
              <a:t>same signature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8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Overriding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 subclass method with the same signature as a superclass method </a:t>
            </a:r>
            <a:r>
              <a:rPr lang="en-US" i="1" dirty="0" smtClean="0"/>
              <a:t>overrides</a:t>
            </a:r>
            <a:r>
              <a:rPr lang="en-US" dirty="0" smtClean="0"/>
              <a:t> the superclass method</a:t>
            </a:r>
          </a:p>
          <a:p>
            <a:r>
              <a:rPr lang="en-US" dirty="0" smtClean="0"/>
              <a:t>The subclass method is executed </a:t>
            </a:r>
            <a:r>
              <a:rPr lang="en-US" i="1" dirty="0" smtClean="0"/>
              <a:t>instead</a:t>
            </a:r>
            <a:r>
              <a:rPr lang="en-US" dirty="0" smtClean="0"/>
              <a:t> of the superclass method</a:t>
            </a:r>
          </a:p>
          <a:p>
            <a:r>
              <a:rPr lang="en-US" dirty="0" smtClean="0"/>
              <a:t>Useful to change the behavior of a method when applied to a subclass object</a:t>
            </a:r>
          </a:p>
          <a:p>
            <a:r>
              <a:rPr lang="en-US" dirty="0" smtClean="0"/>
              <a:t>A method that is not overridden is inherited by (available to) the subclass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44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Accessing Overridden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>
            <a:normAutofit/>
          </a:bodyPr>
          <a:lstStyle/>
          <a:p>
            <a:r>
              <a:rPr lang="en-US" dirty="0" smtClean="0"/>
              <a:t>Overridden methods can also be accessed using super: </a:t>
            </a:r>
            <a:r>
              <a:rPr lang="en-US" dirty="0" err="1" smtClean="0"/>
              <a:t>super.method</a:t>
            </a:r>
            <a:r>
              <a:rPr lang="en-US" dirty="0" smtClean="0"/>
              <a:t>(…)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51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Overriding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327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Person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void display()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System.out.println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 err="1">
                <a:latin typeface="Consolas"/>
                <a:cs typeface="Consolas"/>
              </a:rPr>
              <a:t>name,address</a:t>
            </a:r>
            <a:r>
              <a:rPr lang="en-US" sz="16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16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Student extends Person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void display()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 smtClean="0">
                <a:latin typeface="Consolas"/>
                <a:cs typeface="Consolas"/>
              </a:rPr>
              <a:t>System.out.println</a:t>
            </a:r>
            <a:r>
              <a:rPr lang="en-US" sz="1600" dirty="0" smtClean="0">
                <a:latin typeface="Consolas"/>
                <a:cs typeface="Consolas"/>
              </a:rPr>
              <a:t>(</a:t>
            </a:r>
            <a:r>
              <a:rPr lang="en-US" sz="1600" dirty="0" err="1" smtClean="0">
                <a:latin typeface="Consolas"/>
                <a:cs typeface="Consolas"/>
              </a:rPr>
              <a:t>getName</a:t>
            </a:r>
            <a:r>
              <a:rPr lang="en-US" sz="1600" dirty="0" smtClean="0">
                <a:latin typeface="Consolas"/>
                <a:cs typeface="Consolas"/>
              </a:rPr>
              <a:t>(),</a:t>
            </a:r>
            <a:r>
              <a:rPr lang="en-US" sz="1600" dirty="0" err="1" smtClean="0">
                <a:latin typeface="Consolas"/>
                <a:cs typeface="Consolas"/>
              </a:rPr>
              <a:t>getAddress</a:t>
            </a:r>
            <a:r>
              <a:rPr lang="en-US" sz="1600" dirty="0" smtClean="0">
                <a:latin typeface="Consolas"/>
                <a:cs typeface="Consolas"/>
              </a:rPr>
              <a:t>(),</a:t>
            </a:r>
            <a:r>
              <a:rPr lang="en-US" sz="1600" dirty="0" err="1" smtClean="0">
                <a:latin typeface="Consolas"/>
                <a:cs typeface="Consolas"/>
              </a:rPr>
              <a:t>classes,grades</a:t>
            </a:r>
            <a:r>
              <a:rPr lang="en-US" sz="16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6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public class Student extends Person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public void display() {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super.display</a:t>
            </a:r>
            <a:r>
              <a:rPr lang="en-US" sz="1600" dirty="0">
                <a:latin typeface="Consolas"/>
                <a:cs typeface="Consolas"/>
              </a:rPr>
              <a:t>();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dirty="0" err="1">
                <a:latin typeface="Consolas"/>
                <a:cs typeface="Consolas"/>
              </a:rPr>
              <a:t>System.out.println</a:t>
            </a:r>
            <a:r>
              <a:rPr lang="en-US" sz="1600" dirty="0">
                <a:latin typeface="Consolas"/>
                <a:cs typeface="Consolas"/>
              </a:rPr>
              <a:t>(</a:t>
            </a:r>
            <a:r>
              <a:rPr lang="en-US" sz="1600" dirty="0" err="1">
                <a:latin typeface="Consolas"/>
                <a:cs typeface="Consolas"/>
              </a:rPr>
              <a:t>classes,grades</a:t>
            </a:r>
            <a:r>
              <a:rPr lang="en-US" sz="1600" dirty="0"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461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nsolas"/>
                <a:cs typeface="Consolas"/>
              </a:rPr>
              <a:t>instanceof</a:t>
            </a:r>
            <a:r>
              <a:rPr lang="en-US" dirty="0" smtClean="0"/>
              <a:t> 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 is possible to determine if an object is of a particular class (or subclass)</a:t>
            </a:r>
          </a:p>
          <a:p>
            <a:r>
              <a:rPr lang="en-US" dirty="0" smtClean="0"/>
              <a:t>The expression…</a:t>
            </a:r>
            <a:endParaRPr lang="en-US" dirty="0"/>
          </a:p>
          <a:p>
            <a:pPr marL="400050" lvl="1" indent="0">
              <a:buNone/>
            </a:pPr>
            <a:r>
              <a:rPr lang="en-US" sz="3200" dirty="0" smtClean="0">
                <a:latin typeface="Consolas"/>
                <a:cs typeface="Consolas"/>
              </a:rPr>
              <a:t>(</a:t>
            </a:r>
            <a:r>
              <a:rPr lang="en-US" sz="3200" dirty="0" err="1" smtClean="0">
                <a:latin typeface="Consolas"/>
                <a:cs typeface="Consolas"/>
              </a:rPr>
              <a:t>objectA</a:t>
            </a:r>
            <a:r>
              <a:rPr lang="en-US" sz="3200" dirty="0" smtClean="0">
                <a:latin typeface="Consolas"/>
                <a:cs typeface="Consolas"/>
              </a:rPr>
              <a:t> </a:t>
            </a:r>
            <a:r>
              <a:rPr lang="en-US" sz="3200" dirty="0" err="1" smtClean="0">
                <a:latin typeface="Consolas"/>
                <a:cs typeface="Consolas"/>
              </a:rPr>
              <a:t>instanceof</a:t>
            </a:r>
            <a:r>
              <a:rPr lang="en-US" sz="3200" dirty="0" smtClean="0">
                <a:latin typeface="Consolas"/>
                <a:cs typeface="Consolas"/>
              </a:rPr>
              <a:t> </a:t>
            </a:r>
            <a:r>
              <a:rPr lang="en-US" sz="3200" dirty="0" err="1" smtClean="0">
                <a:latin typeface="Consolas"/>
                <a:cs typeface="Consolas"/>
              </a:rPr>
              <a:t>ClassB</a:t>
            </a:r>
            <a:r>
              <a:rPr lang="en-US" sz="3200" dirty="0" smtClean="0">
                <a:latin typeface="Consolas"/>
                <a:cs typeface="Consolas"/>
              </a:rPr>
              <a:t>)</a:t>
            </a:r>
          </a:p>
          <a:p>
            <a:r>
              <a:rPr lang="en-US" dirty="0" smtClean="0"/>
              <a:t>…evaluates </a:t>
            </a:r>
            <a:r>
              <a:rPr lang="en-US" dirty="0" smtClean="0">
                <a:latin typeface="Consolas"/>
                <a:cs typeface="Consolas"/>
              </a:rPr>
              <a:t>true</a:t>
            </a:r>
            <a:r>
              <a:rPr lang="en-US" dirty="0" smtClean="0"/>
              <a:t> if the object referenced by </a:t>
            </a:r>
            <a:r>
              <a:rPr lang="en-US" dirty="0" err="1" smtClean="0">
                <a:latin typeface="Consolas"/>
                <a:cs typeface="Consolas"/>
              </a:rPr>
              <a:t>objectA</a:t>
            </a:r>
            <a:r>
              <a:rPr lang="en-US" dirty="0" smtClean="0"/>
              <a:t> is an instance of the class </a:t>
            </a:r>
            <a:r>
              <a:rPr lang="en-US" dirty="0" err="1" smtClean="0">
                <a:latin typeface="Consolas"/>
                <a:cs typeface="Consolas"/>
              </a:rPr>
              <a:t>ClassB</a:t>
            </a:r>
            <a:endParaRPr lang="en-US" dirty="0">
              <a:latin typeface="Consolas"/>
              <a:cs typeface="Consolas"/>
            </a:endParaRPr>
          </a:p>
          <a:p>
            <a:r>
              <a:rPr lang="en-US" sz="2900" dirty="0">
                <a:latin typeface="Consolas"/>
                <a:cs typeface="Consolas"/>
              </a:rPr>
              <a:t>Person </a:t>
            </a:r>
            <a:r>
              <a:rPr lang="en-US" sz="2900" dirty="0" err="1">
                <a:latin typeface="Consolas"/>
                <a:cs typeface="Consolas"/>
              </a:rPr>
              <a:t>pers</a:t>
            </a:r>
            <a:r>
              <a:rPr lang="en-US" sz="2900" dirty="0">
                <a:latin typeface="Consolas"/>
                <a:cs typeface="Consolas"/>
              </a:rPr>
              <a:t> = (Person) </a:t>
            </a:r>
            <a:r>
              <a:rPr lang="en-US" sz="2900" dirty="0" err="1">
                <a:latin typeface="Consolas"/>
                <a:cs typeface="Consolas"/>
              </a:rPr>
              <a:t>ois.readObject</a:t>
            </a:r>
            <a:r>
              <a:rPr lang="en-US" sz="2900" dirty="0">
                <a:latin typeface="Consolas"/>
                <a:cs typeface="Consolas"/>
              </a:rPr>
              <a:t>(); </a:t>
            </a:r>
          </a:p>
          <a:p>
            <a:r>
              <a:rPr lang="en-US" dirty="0">
                <a:latin typeface="Consolas"/>
                <a:cs typeface="Consolas"/>
              </a:rPr>
              <a:t>(</a:t>
            </a:r>
            <a:r>
              <a:rPr lang="en-US" dirty="0" err="1">
                <a:latin typeface="Consolas"/>
                <a:cs typeface="Consolas"/>
              </a:rPr>
              <a:t>pers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 err="1">
                <a:latin typeface="Consolas"/>
                <a:cs typeface="Consolas"/>
              </a:rPr>
              <a:t>instanceof</a:t>
            </a:r>
            <a:r>
              <a:rPr lang="en-US" dirty="0">
                <a:latin typeface="Consolas"/>
                <a:cs typeface="Consolas"/>
              </a:rPr>
              <a:t> Student) </a:t>
            </a:r>
            <a:r>
              <a:rPr lang="en-US" dirty="0">
                <a:cs typeface="Consolas"/>
              </a:rPr>
              <a:t>is true if </a:t>
            </a:r>
            <a:r>
              <a:rPr lang="en-US" dirty="0" err="1">
                <a:latin typeface="Consolas"/>
                <a:cs typeface="Consolas"/>
              </a:rPr>
              <a:t>pers</a:t>
            </a:r>
            <a:r>
              <a:rPr lang="en-US" dirty="0">
                <a:latin typeface="Consolas"/>
                <a:cs typeface="Consolas"/>
              </a:rPr>
              <a:t> </a:t>
            </a:r>
            <a:r>
              <a:rPr lang="en-US" dirty="0">
                <a:cs typeface="Consolas"/>
              </a:rPr>
              <a:t>is an object of the subclass </a:t>
            </a:r>
            <a:r>
              <a:rPr lang="en-US" dirty="0">
                <a:latin typeface="Consolas"/>
                <a:cs typeface="Consolas"/>
              </a:rPr>
              <a:t>Student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071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Object I/O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57760"/>
            <a:ext cx="8686801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 smtClean="0">
                <a:solidFill>
                  <a:srgbClr val="7F0055"/>
                </a:solidFill>
                <a:latin typeface="Consolas"/>
                <a:cs typeface="Consolas"/>
              </a:rPr>
              <a:t>class</a:t>
            </a:r>
            <a:r>
              <a:rPr lang="en-US" sz="1500" b="1" dirty="0" smtClean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Tree 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implements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Serializable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long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String </a:t>
            </a:r>
            <a:r>
              <a:rPr lang="en-US" sz="1500" dirty="0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Tree(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long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circumference, String species)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this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circumference;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 err="1">
                <a:solidFill>
                  <a:srgbClr val="7F0055"/>
                </a:solidFill>
                <a:latin typeface="Consolas"/>
                <a:cs typeface="Consolas"/>
              </a:rPr>
              <a:t>this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lang="en-US" sz="1500" b="1" dirty="0" err="1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= species;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public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String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toString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() {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	</a:t>
            </a:r>
            <a:r>
              <a:rPr lang="en-US" sz="1500" b="1" dirty="0">
                <a:solidFill>
                  <a:srgbClr val="7F0055"/>
                </a:solidFill>
                <a:latin typeface="Consolas"/>
                <a:cs typeface="Consolas"/>
              </a:rPr>
              <a:t>return</a:t>
            </a:r>
            <a:r>
              <a:rPr lang="en-US" sz="1500" b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dirty="0" err="1">
                <a:solidFill>
                  <a:srgbClr val="000000"/>
                </a:solidFill>
                <a:latin typeface="Consolas"/>
                <a:cs typeface="Consolas"/>
              </a:rPr>
              <a:t>String.</a:t>
            </a:r>
            <a:r>
              <a:rPr lang="en-US" sz="1500" b="1" i="1" dirty="0" err="1">
                <a:solidFill>
                  <a:srgbClr val="000000"/>
                </a:solidFill>
                <a:latin typeface="Consolas"/>
                <a:cs typeface="Consolas"/>
              </a:rPr>
              <a:t>format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(</a:t>
            </a:r>
            <a:r>
              <a:rPr lang="en-US" sz="1500" b="1" i="1" dirty="0">
                <a:solidFill>
                  <a:srgbClr val="2A00FF"/>
                </a:solidFill>
                <a:latin typeface="Consolas"/>
                <a:cs typeface="Consolas"/>
              </a:rPr>
              <a:t>"%x: circumference = %d,  species = %s"</a:t>
            </a:r>
            <a:r>
              <a:rPr lang="en-US" sz="1500" b="1" i="1" dirty="0" smtClean="0">
                <a:solidFill>
                  <a:srgbClr val="000000"/>
                </a:solidFill>
                <a:latin typeface="Consolas"/>
                <a:cs typeface="Consolas"/>
              </a:rPr>
              <a:t>,</a:t>
            </a:r>
          </a:p>
          <a:p>
            <a:pPr marL="0" indent="0">
              <a:buNone/>
            </a:pP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lang="en-US" sz="1500" b="1" i="1" dirty="0" smtClean="0">
                <a:solidFill>
                  <a:srgbClr val="000000"/>
                </a:solidFill>
                <a:latin typeface="Consolas"/>
                <a:cs typeface="Consolas"/>
              </a:rPr>
              <a:t>                  </a:t>
            </a:r>
            <a:r>
              <a:rPr lang="en-US" sz="1500" b="1" i="1" dirty="0" err="1" smtClean="0">
                <a:solidFill>
                  <a:srgbClr val="000000"/>
                </a:solidFill>
                <a:latin typeface="Consolas"/>
                <a:cs typeface="Consolas"/>
              </a:rPr>
              <a:t>hashCode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(), </a:t>
            </a:r>
            <a:r>
              <a:rPr lang="en-US" sz="1500" b="1" i="1" dirty="0">
                <a:solidFill>
                  <a:srgbClr val="0000C0"/>
                </a:solidFill>
                <a:latin typeface="Consolas"/>
                <a:cs typeface="Consolas"/>
              </a:rPr>
              <a:t>circumference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, </a:t>
            </a:r>
            <a:r>
              <a:rPr lang="en-US" sz="1500" b="1" i="1" dirty="0">
                <a:solidFill>
                  <a:srgbClr val="0000C0"/>
                </a:solidFill>
                <a:latin typeface="Consolas"/>
                <a:cs typeface="Consolas"/>
              </a:rPr>
              <a:t>species</a:t>
            </a:r>
            <a:r>
              <a:rPr lang="en-US" sz="1500" b="1" i="1" dirty="0">
                <a:solidFill>
                  <a:srgbClr val="000000"/>
                </a:solidFill>
                <a:latin typeface="Consolas"/>
                <a:cs typeface="Consolas"/>
              </a:rPr>
              <a:t>);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	}</a:t>
            </a:r>
          </a:p>
          <a:p>
            <a:pPr marL="0" indent="0">
              <a:buNone/>
            </a:pPr>
            <a:r>
              <a:rPr lang="en-US" sz="1500" dirty="0">
                <a:solidFill>
                  <a:srgbClr val="00000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462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Exception Class Hierarchy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69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127410" y="1575610"/>
            <a:ext cx="2926080" cy="55778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Exception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1330" y="2762731"/>
            <a:ext cx="2926080" cy="55778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IOException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03343" y="4154526"/>
            <a:ext cx="2926080" cy="55778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RuntimeException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53490" y="5248931"/>
            <a:ext cx="2926080" cy="557784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NullPointerException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421836" y="6135030"/>
            <a:ext cx="2926563" cy="551723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IndexOutOfBoundsException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53490" y="2762731"/>
            <a:ext cx="2926080" cy="557784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YourException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01330" y="4154526"/>
            <a:ext cx="2926080" cy="557784"/>
          </a:xfrm>
          <a:prstGeom prst="rec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FileNotFoundException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4" idx="2"/>
          </p:cNvCxnSpPr>
          <p:nvPr/>
        </p:nvCxnSpPr>
        <p:spPr>
          <a:xfrm flipH="1">
            <a:off x="1810868" y="2133394"/>
            <a:ext cx="2779582" cy="629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4" idx="2"/>
            <a:endCxn id="6" idx="0"/>
          </p:cNvCxnSpPr>
          <p:nvPr/>
        </p:nvCxnSpPr>
        <p:spPr>
          <a:xfrm>
            <a:off x="4590450" y="2133394"/>
            <a:ext cx="1075933" cy="20211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4" idx="2"/>
            <a:endCxn id="9" idx="0"/>
          </p:cNvCxnSpPr>
          <p:nvPr/>
        </p:nvCxnSpPr>
        <p:spPr>
          <a:xfrm>
            <a:off x="4590450" y="2133394"/>
            <a:ext cx="2926080" cy="6293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10" idx="0"/>
          </p:cNvCxnSpPr>
          <p:nvPr/>
        </p:nvCxnSpPr>
        <p:spPr>
          <a:xfrm>
            <a:off x="1664370" y="3320515"/>
            <a:ext cx="0" cy="834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6" idx="2"/>
            <a:endCxn id="7" idx="0"/>
          </p:cNvCxnSpPr>
          <p:nvPr/>
        </p:nvCxnSpPr>
        <p:spPr>
          <a:xfrm>
            <a:off x="5666383" y="4712310"/>
            <a:ext cx="1850147" cy="5366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6" idx="2"/>
            <a:endCxn id="8" idx="0"/>
          </p:cNvCxnSpPr>
          <p:nvPr/>
        </p:nvCxnSpPr>
        <p:spPr>
          <a:xfrm flipH="1">
            <a:off x="4885118" y="4712310"/>
            <a:ext cx="781265" cy="14227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140146" y="5254992"/>
            <a:ext cx="2926563" cy="551723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ArithmeticException</a:t>
            </a:r>
            <a:endParaRPr lang="en-US" dirty="0"/>
          </a:p>
        </p:txBody>
      </p:sp>
      <p:cxnSp>
        <p:nvCxnSpPr>
          <p:cNvPr id="33" name="Straight Arrow Connector 32"/>
          <p:cNvCxnSpPr>
            <a:stCxn id="6" idx="2"/>
            <a:endCxn id="32" idx="0"/>
          </p:cNvCxnSpPr>
          <p:nvPr/>
        </p:nvCxnSpPr>
        <p:spPr>
          <a:xfrm flipH="1">
            <a:off x="2603428" y="4712310"/>
            <a:ext cx="3062955" cy="5426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69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class-like declaration</a:t>
            </a:r>
          </a:p>
          <a:p>
            <a:pPr lvl="1"/>
            <a:r>
              <a:rPr lang="en-US" dirty="0" smtClean="0">
                <a:latin typeface="Consolas"/>
                <a:cs typeface="Consolas"/>
              </a:rPr>
              <a:t>interface Doable { … }</a:t>
            </a:r>
          </a:p>
          <a:p>
            <a:pPr lvl="1"/>
            <a:r>
              <a:rPr lang="en-US" dirty="0" smtClean="0"/>
              <a:t>Exists in own file</a:t>
            </a:r>
          </a:p>
          <a:p>
            <a:pPr lvl="1"/>
            <a:r>
              <a:rPr lang="en-US" dirty="0" smtClean="0"/>
              <a:t>Includes method declarations</a:t>
            </a:r>
          </a:p>
          <a:p>
            <a:r>
              <a:rPr lang="en-US" dirty="0" smtClean="0"/>
              <a:t>But…</a:t>
            </a:r>
          </a:p>
          <a:p>
            <a:pPr lvl="1"/>
            <a:r>
              <a:rPr lang="en-US" dirty="0" smtClean="0"/>
              <a:t>No method </a:t>
            </a:r>
            <a:r>
              <a:rPr lang="en-US" i="1" dirty="0" smtClean="0"/>
              <a:t>bodies </a:t>
            </a:r>
            <a:r>
              <a:rPr lang="en-US" dirty="0"/>
              <a:t>(except default methods)</a:t>
            </a:r>
          </a:p>
          <a:p>
            <a:pPr lvl="1"/>
            <a:r>
              <a:rPr lang="en-US" dirty="0" smtClean="0"/>
              <a:t>No fields (other than constants)</a:t>
            </a:r>
          </a:p>
          <a:p>
            <a:pPr lvl="1"/>
            <a:endParaRPr lang="en-US" dirty="0" smtClean="0"/>
          </a:p>
          <a:p>
            <a:r>
              <a:rPr lang="en-US" dirty="0"/>
              <a:t>An interface is like a class in which you forgot to declare the fields and left out the method bodies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12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Your Own Exception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1212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public class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extends Exception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public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(String message)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   super (message);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}</a:t>
            </a:r>
          </a:p>
          <a:p>
            <a:pPr marL="0" indent="0">
              <a:buNone/>
            </a:pPr>
            <a:r>
              <a:rPr lang="en-US" sz="1800" dirty="0" smtClean="0">
                <a:latin typeface="Consolas"/>
                <a:cs typeface="Consolas"/>
              </a:rPr>
              <a:t>}</a:t>
            </a:r>
          </a:p>
          <a:p>
            <a:pPr marL="0" indent="0">
              <a:buNone/>
            </a:pPr>
            <a:endParaRPr lang="en-US" sz="1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public class </a:t>
            </a:r>
            <a:r>
              <a:rPr lang="en-US" sz="1800" dirty="0" err="1" smtClean="0">
                <a:latin typeface="Consolas"/>
                <a:cs typeface="Consolas"/>
              </a:rPr>
              <a:t>FindStudent</a:t>
            </a:r>
            <a:r>
              <a:rPr lang="en-US" sz="1800" dirty="0" smtClean="0">
                <a:latin typeface="Consolas"/>
                <a:cs typeface="Consolas"/>
              </a:rPr>
              <a:t> {</a:t>
            </a:r>
            <a:endParaRPr lang="en-US" sz="1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</a:t>
            </a:r>
            <a:r>
              <a:rPr lang="en-US" sz="1800" dirty="0" smtClean="0">
                <a:latin typeface="Consolas"/>
                <a:cs typeface="Consolas"/>
              </a:rPr>
              <a:t>   public Student search (</a:t>
            </a:r>
            <a:r>
              <a:rPr lang="en-US" sz="1800" dirty="0" err="1" smtClean="0">
                <a:latin typeface="Consolas"/>
                <a:cs typeface="Consolas"/>
              </a:rPr>
              <a:t>int</a:t>
            </a:r>
            <a:r>
              <a:rPr lang="en-US" sz="1800" dirty="0" smtClean="0">
                <a:latin typeface="Consolas"/>
                <a:cs typeface="Consolas"/>
              </a:rPr>
              <a:t> student) throws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</a:t>
            </a:r>
            <a:r>
              <a:rPr lang="en-US" sz="1800" dirty="0" smtClean="0">
                <a:latin typeface="Consolas"/>
                <a:cs typeface="Consolas"/>
              </a:rPr>
              <a:t>                </a:t>
            </a:r>
            <a:r>
              <a:rPr lang="en-US" sz="1800" dirty="0" err="1" smtClean="0">
                <a:latin typeface="Consolas"/>
                <a:cs typeface="Consolas"/>
              </a:rPr>
              <a:t>StudentNotFoundException</a:t>
            </a:r>
            <a:r>
              <a:rPr lang="en-US" sz="1800" dirty="0" smtClean="0">
                <a:latin typeface="Consolas"/>
                <a:cs typeface="Consolas"/>
              </a:rPr>
              <a:t> {</a:t>
            </a:r>
            <a:endParaRPr lang="en-US" sz="1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/>
                <a:cs typeface="Consolas"/>
              </a:rPr>
              <a:t>    if </a:t>
            </a:r>
            <a:r>
              <a:rPr lang="en-US" sz="1800" dirty="0">
                <a:latin typeface="Consolas"/>
                <a:cs typeface="Consolas"/>
              </a:rPr>
              <a:t>(...) {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    </a:t>
            </a:r>
            <a:r>
              <a:rPr lang="en-US" sz="1800" dirty="0" smtClean="0">
                <a:latin typeface="Consolas"/>
                <a:cs typeface="Consolas"/>
              </a:rPr>
              <a:t>   throw </a:t>
            </a:r>
            <a:r>
              <a:rPr lang="en-US" sz="1800" dirty="0">
                <a:latin typeface="Consolas"/>
                <a:cs typeface="Consolas"/>
              </a:rPr>
              <a:t>new </a:t>
            </a:r>
            <a:r>
              <a:rPr lang="en-US" sz="1800" dirty="0" err="1">
                <a:latin typeface="Consolas"/>
                <a:cs typeface="Consolas"/>
              </a:rPr>
              <a:t>StudentNotFoundException</a:t>
            </a:r>
            <a:r>
              <a:rPr lang="en-US" sz="1800" dirty="0">
                <a:latin typeface="Consolas"/>
                <a:cs typeface="Consolas"/>
              </a:rPr>
              <a:t> </a:t>
            </a:r>
            <a:endParaRPr lang="en-US" sz="18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</a:t>
            </a:r>
            <a:r>
              <a:rPr lang="en-US" sz="1800" dirty="0" smtClean="0">
                <a:latin typeface="Consolas"/>
                <a:cs typeface="Consolas"/>
              </a:rPr>
              <a:t>           (</a:t>
            </a:r>
            <a:r>
              <a:rPr lang="en-US" sz="1800" dirty="0" err="1" smtClean="0">
                <a:latin typeface="Consolas"/>
                <a:cs typeface="Consolas"/>
              </a:rPr>
              <a:t>Integer.toString</a:t>
            </a:r>
            <a:r>
              <a:rPr lang="en-US" sz="1800" dirty="0" smtClean="0">
                <a:latin typeface="Consolas"/>
                <a:cs typeface="Consolas"/>
              </a:rPr>
              <a:t>(student));</a:t>
            </a:r>
            <a:endParaRPr lang="en-US" sz="18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800" dirty="0" smtClean="0">
                <a:latin typeface="Consolas"/>
                <a:cs typeface="Consolas"/>
              </a:rPr>
              <a:t>     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 </a:t>
            </a:r>
            <a:r>
              <a:rPr lang="en-US" sz="1800" dirty="0" smtClean="0">
                <a:latin typeface="Consolas"/>
                <a:cs typeface="Consolas"/>
              </a:rPr>
              <a:t>   }</a:t>
            </a:r>
          </a:p>
          <a:p>
            <a:pPr marL="0" indent="0">
              <a:buNone/>
            </a:pPr>
            <a:r>
              <a:rPr lang="en-US" sz="1800" dirty="0"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Default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600" dirty="0"/>
              <a:t>A default method is an instance method defined in an interface whose method header begins with the default keyword</a:t>
            </a:r>
          </a:p>
          <a:p>
            <a:r>
              <a:rPr lang="en-US" sz="3600" dirty="0"/>
              <a:t>It also provides a code body</a:t>
            </a:r>
          </a:p>
          <a:p>
            <a:r>
              <a:rPr lang="en-US" sz="3600" dirty="0"/>
              <a:t>Every class that implements the interface inherits the interface's default methods </a:t>
            </a:r>
            <a:r>
              <a:rPr lang="en-US" sz="3600" dirty="0" smtClean="0"/>
              <a:t>but can </a:t>
            </a:r>
            <a:r>
              <a:rPr lang="en-US" sz="3600" dirty="0"/>
              <a:t>override them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public interface Addressable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String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getStreet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String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getCity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default String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getFullAddress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  return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getStreet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 + ", " +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getCity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}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48100-F9AF-674A-BF08-576787DAE64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52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8" y="1497379"/>
            <a:ext cx="7614138" cy="3250467"/>
          </a:xfrm>
        </p:spPr>
        <p:txBody>
          <a:bodyPr>
            <a:normAutofit/>
          </a:bodyPr>
          <a:lstStyle/>
          <a:p>
            <a:r>
              <a:rPr lang="en-US" dirty="0" smtClean="0"/>
              <a:t>Video </a:t>
            </a:r>
            <a:r>
              <a:rPr lang="en-US" dirty="0"/>
              <a:t>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Implementing Interfaces</a:t>
            </a:r>
          </a:p>
        </p:txBody>
      </p:sp>
    </p:spTree>
    <p:extLst>
      <p:ext uri="{BB962C8B-B14F-4D97-AF65-F5344CB8AC3E}">
        <p14:creationId xmlns:p14="http://schemas.microsoft.com/office/powerpoint/2010/main" val="338912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30194</TotalTime>
  <Words>3414</Words>
  <Application>Microsoft Office PowerPoint</Application>
  <PresentationFormat>On-screen Show (4:3)</PresentationFormat>
  <Paragraphs>717</Paragraphs>
  <Slides>70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4" baseType="lpstr">
      <vt:lpstr>Arial</vt:lpstr>
      <vt:lpstr>Calibri</vt:lpstr>
      <vt:lpstr>Consolas</vt:lpstr>
      <vt:lpstr>Office Theme</vt:lpstr>
      <vt:lpstr>CS18000: Problem Solving and Object-Oriented Programming</vt:lpstr>
      <vt:lpstr>Video 1 Interface Concepts</vt:lpstr>
      <vt:lpstr> Interfaces</vt:lpstr>
      <vt:lpstr>Interface Concepts</vt:lpstr>
      <vt:lpstr>Java Class</vt:lpstr>
      <vt:lpstr>Java Interface</vt:lpstr>
      <vt:lpstr>Interface Syntax</vt:lpstr>
      <vt:lpstr>Default Methods</vt:lpstr>
      <vt:lpstr>Video 2 Implementing Interfaces</vt:lpstr>
      <vt:lpstr>Implementing an Interface</vt:lpstr>
      <vt:lpstr>Example: Doable</vt:lpstr>
      <vt:lpstr>Fields in Interfaces</vt:lpstr>
      <vt:lpstr>Example: Constants</vt:lpstr>
      <vt:lpstr>Implementing Multiple Interfaces</vt:lpstr>
      <vt:lpstr>Example: Rideable</vt:lpstr>
      <vt:lpstr>Video 3 Building a Game</vt:lpstr>
      <vt:lpstr>Example: Building a Game</vt:lpstr>
      <vt:lpstr>Game Program Class Diagram</vt:lpstr>
      <vt:lpstr>Player Interface</vt:lpstr>
      <vt:lpstr>Dragon Class</vt:lpstr>
      <vt:lpstr>Butterfly Class</vt:lpstr>
      <vt:lpstr>Main Class</vt:lpstr>
      <vt:lpstr>Game Class</vt:lpstr>
      <vt:lpstr>Video 4 Fibonacci Generator</vt:lpstr>
      <vt:lpstr>Example: Fibonacci Generator</vt:lpstr>
      <vt:lpstr>Two Standard Java Interfaces (simplified)</vt:lpstr>
      <vt:lpstr>Java for-each Loop</vt:lpstr>
      <vt:lpstr>Fibonacci (1)</vt:lpstr>
      <vt:lpstr>Fibonacci variables</vt:lpstr>
      <vt:lpstr>Fibonacci (2)</vt:lpstr>
      <vt:lpstr>Fibonacci (3)</vt:lpstr>
      <vt:lpstr>Video 1 Inheritance</vt:lpstr>
      <vt:lpstr>Inheritance</vt:lpstr>
      <vt:lpstr>Problem</vt:lpstr>
      <vt:lpstr>Person Class</vt:lpstr>
      <vt:lpstr>Student Class (1)</vt:lpstr>
      <vt:lpstr>Student Class (2)</vt:lpstr>
      <vt:lpstr>Inheritance</vt:lpstr>
      <vt:lpstr>Example</vt:lpstr>
      <vt:lpstr>Student Subclass</vt:lpstr>
      <vt:lpstr>Student Subclass</vt:lpstr>
      <vt:lpstr>Classes and Subclasses</vt:lpstr>
      <vt:lpstr>Classes and Subclasses</vt:lpstr>
      <vt:lpstr>Object Class</vt:lpstr>
      <vt:lpstr>Subclass Object</vt:lpstr>
      <vt:lpstr>Object Class Methods</vt:lpstr>
      <vt:lpstr>Video 2 Constructor Chaining</vt:lpstr>
      <vt:lpstr>Constructor Chaining</vt:lpstr>
      <vt:lpstr>Constructor Rules</vt:lpstr>
      <vt:lpstr>Default Constructors</vt:lpstr>
      <vt:lpstr>Default Chaining</vt:lpstr>
      <vt:lpstr>Explicit Chaining</vt:lpstr>
      <vt:lpstr>Explicit Chaining</vt:lpstr>
      <vt:lpstr>Constructor Complications</vt:lpstr>
      <vt:lpstr>super() and this()</vt:lpstr>
      <vt:lpstr>Wheel Example (1)</vt:lpstr>
      <vt:lpstr>Wheel Example (1)</vt:lpstr>
      <vt:lpstr>Terminology</vt:lpstr>
      <vt:lpstr>Video 3 Subclass Access and Overriding</vt:lpstr>
      <vt:lpstr>More Inheritance</vt:lpstr>
      <vt:lpstr>Reminder: Java Access Modifiers</vt:lpstr>
      <vt:lpstr>Subclass Access</vt:lpstr>
      <vt:lpstr>Overloading vs Overriding</vt:lpstr>
      <vt:lpstr>Overriding Methods</vt:lpstr>
      <vt:lpstr>Accessing Overridden Methods</vt:lpstr>
      <vt:lpstr>Overriding Methods</vt:lpstr>
      <vt:lpstr>The instanceof Operator</vt:lpstr>
      <vt:lpstr>Example: Object I/O (2)</vt:lpstr>
      <vt:lpstr>Exception Class Hierarchy</vt:lpstr>
      <vt:lpstr>Making Your Own Exception Class</vt:lpstr>
    </vt:vector>
  </TitlesOfParts>
  <Company>Purdue Computer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CS18000: Problem Solving and Object-Oriented Programming</dc:title>
  <dc:creator>Tim Korb</dc:creator>
  <cp:lastModifiedBy>Dunsmore, Buster</cp:lastModifiedBy>
  <cp:revision>119</cp:revision>
  <cp:lastPrinted>2013-02-25T01:20:37Z</cp:lastPrinted>
  <dcterms:created xsi:type="dcterms:W3CDTF">2012-12-29T12:15:32Z</dcterms:created>
  <dcterms:modified xsi:type="dcterms:W3CDTF">2022-10-26T01:34:41Z</dcterms:modified>
</cp:coreProperties>
</file>