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7" r:id="rId1"/>
  </p:sldMasterIdLst>
  <p:notesMasterIdLst>
    <p:notesMasterId r:id="rId50"/>
  </p:notesMasterIdLst>
  <p:handoutMasterIdLst>
    <p:handoutMasterId r:id="rId51"/>
  </p:handoutMasterIdLst>
  <p:sldIdLst>
    <p:sldId id="256" r:id="rId2"/>
    <p:sldId id="325" r:id="rId3"/>
    <p:sldId id="258" r:id="rId4"/>
    <p:sldId id="275" r:id="rId5"/>
    <p:sldId id="319" r:id="rId6"/>
    <p:sldId id="276" r:id="rId7"/>
    <p:sldId id="318" r:id="rId8"/>
    <p:sldId id="291" r:id="rId9"/>
    <p:sldId id="285" r:id="rId10"/>
    <p:sldId id="286" r:id="rId11"/>
    <p:sldId id="324" r:id="rId12"/>
    <p:sldId id="277" r:id="rId13"/>
    <p:sldId id="280" r:id="rId14"/>
    <p:sldId id="282" r:id="rId15"/>
    <p:sldId id="287" r:id="rId16"/>
    <p:sldId id="284" r:id="rId17"/>
    <p:sldId id="290" r:id="rId18"/>
    <p:sldId id="317" r:id="rId19"/>
    <p:sldId id="323" r:id="rId20"/>
    <p:sldId id="278" r:id="rId21"/>
    <p:sldId id="279" r:id="rId22"/>
    <p:sldId id="293" r:id="rId23"/>
    <p:sldId id="294" r:id="rId24"/>
    <p:sldId id="322" r:id="rId25"/>
    <p:sldId id="295" r:id="rId26"/>
    <p:sldId id="296" r:id="rId27"/>
    <p:sldId id="297" r:id="rId28"/>
    <p:sldId id="316" r:id="rId29"/>
    <p:sldId id="298" r:id="rId30"/>
    <p:sldId id="299" r:id="rId31"/>
    <p:sldId id="300" r:id="rId32"/>
    <p:sldId id="321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8" r:id="rId41"/>
    <p:sldId id="320" r:id="rId42"/>
    <p:sldId id="309" r:id="rId43"/>
    <p:sldId id="315" r:id="rId44"/>
    <p:sldId id="310" r:id="rId45"/>
    <p:sldId id="311" r:id="rId46"/>
    <p:sldId id="312" r:id="rId47"/>
    <p:sldId id="314" r:id="rId48"/>
    <p:sldId id="313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4" autoAdjust="0"/>
    <p:restoredTop sz="85372" autoAdjust="0"/>
  </p:normalViewPr>
  <p:slideViewPr>
    <p:cSldViewPr snapToGrid="0" snapToObjects="1">
      <p:cViewPr varScale="1">
        <p:scale>
          <a:sx n="73" d="100"/>
          <a:sy n="73" d="100"/>
        </p:scale>
        <p:origin x="94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5576-9660-F342-B70B-452F216D12FE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67390-5B83-184F-9560-B599FE8C4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11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59CCE-82AB-7E4E-8B40-F3287FF0B9F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966-34AF-8741-B199-20C4F0722A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44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00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853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71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892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636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323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62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105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331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533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790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148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4572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847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591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501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865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66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4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7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75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310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36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460D-A275-B046-AF56-69F1B2B512EE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E205-F758-6947-9983-3DFB0BFA0165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EB037-8A0F-FA47-854A-A9C48B1AC08F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EF79-83C7-574E-96B8-96A683BD9078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0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96EF-BEA3-B44F-923F-86F66554E766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F2E3-10D4-7041-89AF-F5BCECAE1F8B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348F-27EA-5B4F-B95B-8368AA0D7DC3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5FE2-33F2-2A45-8F37-625101D7CF5B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C30F-0B6E-6842-9F7D-6FD956461AD8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E074-75C9-EE42-B1D9-3EFD1628213E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1506-FD6E-F743-BB6D-CAF84C8EC89B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320DE-CE0C-E941-9133-67FDCD6585BD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CS18000: Problem Solving and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File I/O and Exception Handling</a:t>
            </a:r>
          </a:p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>
                <a:solidFill>
                  <a:schemeClr val="tx1"/>
                </a:solidFill>
              </a:rPr>
              <a:t>(revised 11/24/23)</a:t>
            </a:r>
          </a:p>
          <a:p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57543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File Operations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File position</a:t>
            </a:r>
          </a:p>
          <a:p>
            <a:pPr lvl="1"/>
            <a:r>
              <a:rPr lang="en-US" dirty="0"/>
              <a:t>Sets the “current input position” to a specific byte address in the file</a:t>
            </a:r>
          </a:p>
          <a:p>
            <a:pPr lvl="1"/>
            <a:r>
              <a:rPr lang="en-US" dirty="0"/>
              <a:t>Can be used to skip over data in the file; or back up to read data again</a:t>
            </a:r>
          </a:p>
          <a:p>
            <a:pPr lvl="1"/>
            <a:r>
              <a:rPr lang="en-US" dirty="0"/>
              <a:t>Can be used to “rewind” the file to start reading from the beginning again</a:t>
            </a:r>
          </a:p>
          <a:p>
            <a:r>
              <a:rPr lang="en-US" dirty="0"/>
              <a:t>Close</a:t>
            </a:r>
          </a:p>
          <a:p>
            <a:pPr lvl="1"/>
            <a:r>
              <a:rPr lang="en-US" dirty="0"/>
              <a:t>Ensures that any “queued data” is “flushed” from the operating system buffers</a:t>
            </a:r>
          </a:p>
          <a:p>
            <a:pPr lvl="1"/>
            <a:r>
              <a:rPr lang="en-US" dirty="0"/>
              <a:t>Frees any operating system resources being dedicated to managing the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44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/>
              <a:t>Low-Level, High-Level, and Object I/O</a:t>
            </a:r>
          </a:p>
        </p:txBody>
      </p:sp>
    </p:spTree>
    <p:extLst>
      <p:ext uri="{BB962C8B-B14F-4D97-AF65-F5344CB8AC3E}">
        <p14:creationId xmlns:p14="http://schemas.microsoft.com/office/powerpoint/2010/main" val="711358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I/O Layers 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16641" cy="493141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Low-Level</a:t>
            </a:r>
          </a:p>
          <a:p>
            <a:pPr lvl="1"/>
            <a:r>
              <a:rPr lang="en-US" dirty="0"/>
              <a:t>“Raw” data transfer: byte-oriented</a:t>
            </a:r>
          </a:p>
          <a:p>
            <a:pPr lvl="1"/>
            <a:r>
              <a:rPr lang="en-US" dirty="0"/>
              <a:t>Classes: </a:t>
            </a:r>
            <a:r>
              <a:rPr lang="en-US" dirty="0" err="1"/>
              <a:t>FileOutputStream</a:t>
            </a:r>
            <a:r>
              <a:rPr lang="en-US" dirty="0"/>
              <a:t>, </a:t>
            </a:r>
            <a:r>
              <a:rPr lang="en-US" dirty="0" err="1"/>
              <a:t>FileInputStream</a:t>
            </a:r>
            <a:endParaRPr lang="en-US" dirty="0"/>
          </a:p>
          <a:p>
            <a:r>
              <a:rPr lang="en-US" dirty="0"/>
              <a:t>High-Level</a:t>
            </a:r>
          </a:p>
          <a:p>
            <a:pPr lvl="1"/>
            <a:r>
              <a:rPr lang="en-US" dirty="0"/>
              <a:t>Java primitive types</a:t>
            </a:r>
          </a:p>
          <a:p>
            <a:pPr lvl="1"/>
            <a:r>
              <a:rPr lang="en-US" dirty="0"/>
              <a:t>Classes: </a:t>
            </a:r>
            <a:r>
              <a:rPr lang="en-US" dirty="0" err="1"/>
              <a:t>DataOutputStream</a:t>
            </a:r>
            <a:r>
              <a:rPr lang="en-US" dirty="0"/>
              <a:t>, </a:t>
            </a:r>
            <a:r>
              <a:rPr lang="en-US" dirty="0" err="1"/>
              <a:t>DataInputStream</a:t>
            </a:r>
            <a:endParaRPr lang="en-US" dirty="0"/>
          </a:p>
          <a:p>
            <a:r>
              <a:rPr lang="en-US" dirty="0"/>
              <a:t>Object I/O</a:t>
            </a:r>
          </a:p>
          <a:p>
            <a:pPr lvl="1"/>
            <a:r>
              <a:rPr lang="en-US" dirty="0"/>
              <a:t>Java object types</a:t>
            </a:r>
          </a:p>
          <a:p>
            <a:pPr lvl="1"/>
            <a:r>
              <a:rPr lang="en-US" dirty="0"/>
              <a:t>Classes: </a:t>
            </a:r>
            <a:r>
              <a:rPr lang="en-US" dirty="0" err="1"/>
              <a:t>ObjectOutputStream</a:t>
            </a:r>
            <a:r>
              <a:rPr lang="en-US" dirty="0"/>
              <a:t>, </a:t>
            </a:r>
            <a:r>
              <a:rPr lang="en-US" dirty="0" err="1"/>
              <a:t>ObjectInputStream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Ultimately, all data stored as a sequence of bytes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931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Low-Level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6828" cy="5121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java.io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.*;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class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LowLevelIO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static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void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main(String[]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throws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IOException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File f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File(</a:t>
            </a:r>
            <a:r>
              <a:rPr lang="en-US" sz="1500" b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lang="en-US" sz="1500" b="1" dirty="0" err="1">
                <a:solidFill>
                  <a:srgbClr val="2A00FF"/>
                </a:solidFill>
                <a:latin typeface="Consolas"/>
                <a:cs typeface="Consolas"/>
              </a:rPr>
              <a:t>lowlevel</a:t>
            </a:r>
            <a:r>
              <a:rPr lang="en-US" sz="1500" b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FileOutputStream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fos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FileOutputStream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fos.write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(42);		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fos.close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FileInputStream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FileInputStream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buNone/>
            </a:pPr>
            <a:r>
              <a:rPr lang="da-DK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da-DK" sz="1500" b="1" dirty="0" err="1">
                <a:solidFill>
                  <a:srgbClr val="7F0055"/>
                </a:solidFill>
                <a:latin typeface="Consolas"/>
                <a:cs typeface="Consolas"/>
              </a:rPr>
              <a:t>int</a:t>
            </a:r>
            <a:r>
              <a:rPr lang="da-DK" sz="1500" b="1" dirty="0">
                <a:solidFill>
                  <a:srgbClr val="000000"/>
                </a:solidFill>
                <a:latin typeface="Consolas"/>
                <a:cs typeface="Consolas"/>
              </a:rPr>
              <a:t> i = </a:t>
            </a:r>
            <a:r>
              <a:rPr lang="da-DK" sz="1500" b="1" dirty="0" err="1">
                <a:solidFill>
                  <a:srgbClr val="000000"/>
                </a:solidFill>
                <a:latin typeface="Consolas"/>
                <a:cs typeface="Consolas"/>
              </a:rPr>
              <a:t>fis.read</a:t>
            </a:r>
            <a:r>
              <a:rPr lang="da-DK" sz="1500" b="1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da-DK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da-DK" sz="15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da-DK" sz="15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da-DK" sz="15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da-DK" sz="15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da-DK" sz="1500" i="1" dirty="0">
                <a:solidFill>
                  <a:srgbClr val="2A00FF"/>
                </a:solidFill>
                <a:latin typeface="Consolas"/>
                <a:cs typeface="Consolas"/>
              </a:rPr>
              <a:t>"Read %d\n"</a:t>
            </a:r>
            <a:r>
              <a:rPr lang="da-DK" sz="1500" i="1" dirty="0">
                <a:solidFill>
                  <a:srgbClr val="000000"/>
                </a:solidFill>
                <a:latin typeface="Consolas"/>
                <a:cs typeface="Consolas"/>
              </a:rPr>
              <a:t>, i);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fis.close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da-DK" sz="1500" dirty="0">
                <a:solidFill>
                  <a:srgbClr val="000000"/>
                </a:solidFill>
                <a:latin typeface="Consolas"/>
                <a:cs typeface="Consolas"/>
              </a:rPr>
              <a:t>	}</a:t>
            </a:r>
          </a:p>
          <a:p>
            <a:pPr marL="0" indent="0">
              <a:buNone/>
            </a:pPr>
            <a:r>
              <a:rPr lang="da-DK" sz="1500" dirty="0">
                <a:solidFill>
                  <a:srgbClr val="000000"/>
                </a:solidFill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2066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High-Level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import </a:t>
            </a:r>
            <a:r>
              <a:rPr lang="en-US" sz="1500" b="1" dirty="0" err="1">
                <a:solidFill>
                  <a:srgbClr val="7F0055"/>
                </a:solidFill>
                <a:latin typeface="Consolas"/>
                <a:cs typeface="Consolas"/>
              </a:rPr>
              <a:t>java.io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.*;</a:t>
            </a: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class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HighLevelIO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static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void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main(String[]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throws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IOException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File f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File(</a:t>
            </a:r>
            <a:r>
              <a:rPr lang="en-US" sz="1500" b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lang="en-US" sz="1500" b="1" dirty="0" err="1">
                <a:solidFill>
                  <a:srgbClr val="2A00FF"/>
                </a:solidFill>
                <a:latin typeface="Consolas"/>
                <a:cs typeface="Consolas"/>
              </a:rPr>
              <a:t>highlevel</a:t>
            </a:r>
            <a:r>
              <a:rPr lang="en-US" sz="1500" b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endParaRPr lang="en-US" sz="1500" dirty="0">
              <a:solidFill>
                <a:srgbClr val="000000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FileOutputStream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fos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FileOutputStream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DataOutputStream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dos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DataOutputStream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fos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dos.writeInt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(1000);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dos.close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FileInputStream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FileInputStream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DataInputStream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dis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DataInputStream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b="1" dirty="0" err="1">
                <a:solidFill>
                  <a:srgbClr val="7F0055"/>
                </a:solidFill>
                <a:latin typeface="Consolas"/>
                <a:cs typeface="Consolas"/>
              </a:rPr>
              <a:t>int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i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dis.readInt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sz="15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sz="15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i="1" dirty="0">
                <a:solidFill>
                  <a:srgbClr val="2A00FF"/>
                </a:solidFill>
                <a:latin typeface="Consolas"/>
                <a:cs typeface="Consolas"/>
              </a:rPr>
              <a:t>"Read %d\n"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, </a:t>
            </a:r>
            <a:r>
              <a:rPr lang="en-US" sz="1500" i="1" dirty="0" err="1">
                <a:solidFill>
                  <a:srgbClr val="000000"/>
                </a:solidFill>
                <a:latin typeface="Consolas"/>
                <a:cs typeface="Consolas"/>
              </a:rPr>
              <a:t>i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dis.close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}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96534" y="3346275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dos builds on </a:t>
            </a:r>
            <a:r>
              <a:rPr lang="en-US" dirty="0" err="1"/>
              <a:t>fos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96534" y="4721528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 builds on </a:t>
            </a:r>
            <a:r>
              <a:rPr lang="en-US" dirty="0" err="1"/>
              <a:t>fis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293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Tricky 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must keep track of what you’re doing!</a:t>
            </a:r>
          </a:p>
          <a:p>
            <a:r>
              <a:rPr lang="en-US" dirty="0"/>
              <a:t>Data values must be read in the same order in which they were written</a:t>
            </a:r>
          </a:p>
          <a:p>
            <a:pPr lvl="1"/>
            <a:r>
              <a:rPr lang="en-US" dirty="0"/>
              <a:t>write </a:t>
            </a:r>
            <a:r>
              <a:rPr lang="en-US" dirty="0" err="1"/>
              <a:t>int</a:t>
            </a:r>
            <a:r>
              <a:rPr lang="en-US" dirty="0"/>
              <a:t>, long, long, </a:t>
            </a:r>
            <a:r>
              <a:rPr lang="en-US" dirty="0" err="1"/>
              <a:t>boolean</a:t>
            </a:r>
            <a:r>
              <a:rPr lang="en-US" dirty="0"/>
              <a:t>, double, float, char</a:t>
            </a:r>
          </a:p>
          <a:p>
            <a:pPr lvl="1"/>
            <a:r>
              <a:rPr lang="en-US" dirty="0"/>
              <a:t>read </a:t>
            </a:r>
            <a:r>
              <a:rPr lang="en-US" dirty="0" err="1"/>
              <a:t>int</a:t>
            </a:r>
            <a:r>
              <a:rPr lang="en-US" dirty="0"/>
              <a:t>, long, long, </a:t>
            </a:r>
            <a:r>
              <a:rPr lang="en-US" dirty="0" err="1"/>
              <a:t>boolean</a:t>
            </a:r>
            <a:r>
              <a:rPr lang="en-US" dirty="0"/>
              <a:t>, double, float, char</a:t>
            </a:r>
          </a:p>
          <a:p>
            <a:r>
              <a:rPr lang="en-US" dirty="0"/>
              <a:t>If you try to read an </a:t>
            </a:r>
            <a:r>
              <a:rPr lang="en-US" dirty="0" err="1"/>
              <a:t>int</a:t>
            </a:r>
            <a:r>
              <a:rPr lang="en-US" dirty="0"/>
              <a:t>, but a double is next in the stream, you’ll get garbage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452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03450"/>
            <a:ext cx="8686801" cy="5257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java.io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.*;</a:t>
            </a:r>
          </a:p>
          <a:p>
            <a:pPr marL="0" indent="0">
              <a:spcBef>
                <a:spcPts val="0"/>
              </a:spcBef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class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ObjectIO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static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void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main(String[]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throws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Exception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File f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File(</a:t>
            </a:r>
            <a:r>
              <a:rPr lang="en-US" sz="1500" b="1" dirty="0">
                <a:solidFill>
                  <a:srgbClr val="2A00FF"/>
                </a:solidFill>
                <a:latin typeface="Consolas"/>
                <a:cs typeface="Consolas"/>
              </a:rPr>
              <a:t>"object"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FileOutputStream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fos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FileOutputStream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ObjectOutputStream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oos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ObjectOutputStream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fos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Tree tree1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Tree(42, </a:t>
            </a:r>
            <a:r>
              <a:rPr lang="en-US" sz="1500" b="1" dirty="0">
                <a:solidFill>
                  <a:srgbClr val="2A00FF"/>
                </a:solidFill>
                <a:latin typeface="Consolas"/>
                <a:cs typeface="Consolas"/>
              </a:rPr>
              <a:t>"elm"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oos.writeObject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(tree1);                 // write the object out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oos.close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FileInputStream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FileInputStream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ObjectInputStream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ois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ObjectInputStream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Tree tree2 = (Tree)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ois.readObject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   // read the object back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ois.close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sz="15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sz="15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i="1" dirty="0">
                <a:solidFill>
                  <a:srgbClr val="2A00FF"/>
                </a:solidFill>
                <a:latin typeface="Consolas"/>
                <a:cs typeface="Consolas"/>
              </a:rPr>
              <a:t>"tree1 = %s\n"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, tree1);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System.</a:t>
            </a:r>
            <a:r>
              <a:rPr lang="en-US" sz="1500" i="1" dirty="0" err="1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en-US" sz="1500" i="1" dirty="0" err="1">
                <a:solidFill>
                  <a:srgbClr val="000000"/>
                </a:solidFill>
                <a:latin typeface="Consolas"/>
                <a:cs typeface="Consolas"/>
              </a:rPr>
              <a:t>.printf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i="1" dirty="0">
                <a:solidFill>
                  <a:srgbClr val="2A00FF"/>
                </a:solidFill>
                <a:latin typeface="Consolas"/>
                <a:cs typeface="Consolas"/>
              </a:rPr>
              <a:t>"tree2 = %s\n"</a:t>
            </a:r>
            <a:r>
              <a:rPr lang="en-US" sz="1500" i="1" dirty="0">
                <a:solidFill>
                  <a:srgbClr val="000000"/>
                </a:solidFill>
                <a:latin typeface="Consolas"/>
                <a:cs typeface="Consolas"/>
              </a:rPr>
              <a:t>, tree2);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949499" y="2648318"/>
            <a:ext cx="2077171" cy="697957"/>
            <a:chOff x="6681384" y="3203737"/>
            <a:chExt cx="2077171" cy="697957"/>
          </a:xfrm>
        </p:grpSpPr>
        <p:sp>
          <p:nvSpPr>
            <p:cNvPr id="6" name="Right Brace 5"/>
            <p:cNvSpPr/>
            <p:nvPr/>
          </p:nvSpPr>
          <p:spPr>
            <a:xfrm>
              <a:off x="6681384" y="3203737"/>
              <a:ext cx="279874" cy="697957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996534" y="3346275"/>
              <a:ext cx="17620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oos</a:t>
              </a:r>
              <a:r>
                <a:rPr lang="en-US" dirty="0"/>
                <a:t> builds on </a:t>
              </a:r>
              <a:r>
                <a:rPr lang="en-US" dirty="0" err="1"/>
                <a:t>fos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949499" y="4176433"/>
            <a:ext cx="1936883" cy="697957"/>
            <a:chOff x="6681384" y="3203737"/>
            <a:chExt cx="1936883" cy="697957"/>
          </a:xfrm>
        </p:grpSpPr>
        <p:sp>
          <p:nvSpPr>
            <p:cNvPr id="9" name="Right Brace 8"/>
            <p:cNvSpPr/>
            <p:nvPr/>
          </p:nvSpPr>
          <p:spPr>
            <a:xfrm>
              <a:off x="6681384" y="3203737"/>
              <a:ext cx="279874" cy="697957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96534" y="3346275"/>
              <a:ext cx="16217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ois</a:t>
              </a:r>
              <a:r>
                <a:rPr lang="en-US" dirty="0"/>
                <a:t> builds on </a:t>
              </a:r>
              <a:r>
                <a:rPr lang="en-US" dirty="0" err="1"/>
                <a:t>fis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81240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Object I/O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57760"/>
            <a:ext cx="8686801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class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Tree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implements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Serializable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double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0000C0"/>
                </a:solidFill>
                <a:latin typeface="Consolas"/>
                <a:cs typeface="Consolas"/>
              </a:rPr>
              <a:t>circumference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String </a:t>
            </a:r>
            <a:r>
              <a:rPr lang="en-US" sz="1500" dirty="0">
                <a:solidFill>
                  <a:srgbClr val="0000C0"/>
                </a:solidFill>
                <a:latin typeface="Consolas"/>
                <a:cs typeface="Consolas"/>
              </a:rPr>
              <a:t>species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Tree(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double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circumference, String species)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b="1" dirty="0" err="1">
                <a:solidFill>
                  <a:srgbClr val="7F0055"/>
                </a:solidFill>
                <a:latin typeface="Consolas"/>
                <a:cs typeface="Consolas"/>
              </a:rPr>
              <a:t>this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.</a:t>
            </a:r>
            <a:r>
              <a:rPr lang="en-US" sz="1500" b="1" dirty="0" err="1">
                <a:solidFill>
                  <a:srgbClr val="0000C0"/>
                </a:solidFill>
                <a:latin typeface="Consolas"/>
                <a:cs typeface="Consolas"/>
              </a:rPr>
              <a:t>circumference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= circumference;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b="1" dirty="0" err="1">
                <a:solidFill>
                  <a:srgbClr val="7F0055"/>
                </a:solidFill>
                <a:latin typeface="Consolas"/>
                <a:cs typeface="Consolas"/>
              </a:rPr>
              <a:t>this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.</a:t>
            </a:r>
            <a:r>
              <a:rPr lang="en-US" sz="1500" b="1" dirty="0" err="1">
                <a:solidFill>
                  <a:srgbClr val="0000C0"/>
                </a:solidFill>
                <a:latin typeface="Consolas"/>
                <a:cs typeface="Consolas"/>
              </a:rPr>
              <a:t>species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= species;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}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String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toString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return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String.</a:t>
            </a:r>
            <a:r>
              <a:rPr lang="en-US" sz="1500" b="1" i="1" dirty="0" err="1">
                <a:solidFill>
                  <a:srgbClr val="000000"/>
                </a:solidFill>
                <a:latin typeface="Consolas"/>
                <a:cs typeface="Consolas"/>
              </a:rPr>
              <a:t>format</a:t>
            </a: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 i="1" dirty="0">
                <a:solidFill>
                  <a:srgbClr val="2A00FF"/>
                </a:solidFill>
                <a:latin typeface="Consolas"/>
                <a:cs typeface="Consolas"/>
              </a:rPr>
              <a:t>"%x: circumference = %d,  species = %s"</a:t>
            </a: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,</a:t>
            </a:r>
          </a:p>
          <a:p>
            <a:pPr marL="0" indent="0">
              <a:buNone/>
            </a:pP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                   </a:t>
            </a:r>
            <a:r>
              <a:rPr lang="en-US" sz="1500" b="1" i="1" dirty="0" err="1">
                <a:solidFill>
                  <a:srgbClr val="000000"/>
                </a:solidFill>
                <a:latin typeface="Consolas"/>
                <a:cs typeface="Consolas"/>
              </a:rPr>
              <a:t>hashCode</a:t>
            </a: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(), </a:t>
            </a:r>
            <a:r>
              <a:rPr lang="en-US" sz="1500" b="1" i="1" dirty="0">
                <a:solidFill>
                  <a:srgbClr val="0000C0"/>
                </a:solidFill>
                <a:latin typeface="Consolas"/>
                <a:cs typeface="Consolas"/>
              </a:rPr>
              <a:t>circumference</a:t>
            </a: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, </a:t>
            </a:r>
            <a:r>
              <a:rPr lang="en-US" sz="1500" b="1" i="1" dirty="0">
                <a:solidFill>
                  <a:srgbClr val="0000C0"/>
                </a:solidFill>
                <a:latin typeface="Consolas"/>
                <a:cs typeface="Consolas"/>
              </a:rPr>
              <a:t>species</a:t>
            </a: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}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5790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cs typeface="Consolas"/>
              </a:rPr>
              <a:t>Serializable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45" y="1751308"/>
            <a:ext cx="7686385" cy="241773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11993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3</a:t>
            </a:r>
            <a:br>
              <a:rPr lang="en-US" dirty="0"/>
            </a:br>
            <a:r>
              <a:rPr lang="en-US" dirty="0"/>
              <a:t>Text I/O</a:t>
            </a:r>
          </a:p>
        </p:txBody>
      </p:sp>
    </p:spTree>
    <p:extLst>
      <p:ext uri="{BB962C8B-B14F-4D97-AF65-F5344CB8AC3E}">
        <p14:creationId xmlns:p14="http://schemas.microsoft.com/office/powerpoint/2010/main" val="2352319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1</a:t>
            </a:r>
            <a:br>
              <a:rPr lang="en-US" dirty="0"/>
            </a:br>
            <a:r>
              <a:rPr lang="en-US" dirty="0"/>
              <a:t>Basics of File I/O</a:t>
            </a:r>
          </a:p>
        </p:txBody>
      </p:sp>
    </p:spTree>
    <p:extLst>
      <p:ext uri="{BB962C8B-B14F-4D97-AF65-F5344CB8AC3E}">
        <p14:creationId xmlns:p14="http://schemas.microsoft.com/office/powerpoint/2010/main" val="1014399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Content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consider file contents in two categories</a:t>
            </a:r>
          </a:p>
          <a:p>
            <a:r>
              <a:rPr lang="en-US" dirty="0"/>
              <a:t>Text (e.g., *.java, *.txt)</a:t>
            </a:r>
          </a:p>
          <a:p>
            <a:pPr lvl="1"/>
            <a:r>
              <a:rPr lang="en-US" dirty="0"/>
              <a:t>Store human-readable, character data</a:t>
            </a:r>
          </a:p>
          <a:p>
            <a:pPr lvl="1"/>
            <a:r>
              <a:rPr lang="en-US" dirty="0"/>
              <a:t>Mostly platform independent (except EOL)</a:t>
            </a:r>
          </a:p>
          <a:p>
            <a:r>
              <a:rPr lang="en-US" dirty="0"/>
              <a:t>Binary (e.g., *.class, *.exe)</a:t>
            </a:r>
          </a:p>
          <a:p>
            <a:pPr lvl="1"/>
            <a:r>
              <a:rPr lang="en-US" dirty="0"/>
              <a:t>Not (generally) human readable</a:t>
            </a:r>
          </a:p>
          <a:p>
            <a:pPr lvl="1"/>
            <a:r>
              <a:rPr lang="en-US" dirty="0"/>
              <a:t>Store any kind of data</a:t>
            </a:r>
          </a:p>
          <a:p>
            <a:pPr lvl="1"/>
            <a:r>
              <a:rPr lang="en-US" dirty="0"/>
              <a:t>Requires specific programs to “make sense” of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048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and Reading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12329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Java handles translation from internal primitive format to human-readable text</a:t>
            </a:r>
          </a:p>
          <a:p>
            <a:r>
              <a:rPr lang="en-US" dirty="0"/>
              <a:t>Writing</a:t>
            </a:r>
          </a:p>
          <a:p>
            <a:pPr lvl="1"/>
            <a:r>
              <a:rPr lang="en-US" dirty="0"/>
              <a:t>Class: </a:t>
            </a:r>
            <a:r>
              <a:rPr lang="en-US" dirty="0" err="1"/>
              <a:t>PrintWriter</a:t>
            </a:r>
            <a:r>
              <a:rPr lang="en-US" dirty="0"/>
              <a:t> (favored, more platform independent)</a:t>
            </a:r>
          </a:p>
          <a:p>
            <a:pPr lvl="1"/>
            <a:r>
              <a:rPr lang="en-US" dirty="0"/>
              <a:t>Class: </a:t>
            </a:r>
            <a:r>
              <a:rPr lang="en-US" dirty="0" err="1"/>
              <a:t>PrintStream</a:t>
            </a:r>
            <a:r>
              <a:rPr lang="en-US" dirty="0"/>
              <a:t> for </a:t>
            </a:r>
            <a:r>
              <a:rPr lang="en-US" dirty="0" err="1"/>
              <a:t>System.out</a:t>
            </a:r>
            <a:r>
              <a:rPr lang="en-US" dirty="0"/>
              <a:t> (but out of favor)</a:t>
            </a:r>
          </a:p>
          <a:p>
            <a:r>
              <a:rPr lang="en-US" dirty="0"/>
              <a:t>Reading</a:t>
            </a:r>
          </a:p>
          <a:p>
            <a:pPr lvl="1"/>
            <a:r>
              <a:rPr lang="en-US" dirty="0"/>
              <a:t>Classes: </a:t>
            </a:r>
            <a:r>
              <a:rPr lang="en-US" dirty="0" err="1"/>
              <a:t>FileReader</a:t>
            </a:r>
            <a:r>
              <a:rPr lang="en-US" dirty="0"/>
              <a:t> and </a:t>
            </a:r>
            <a:r>
              <a:rPr lang="en-US" dirty="0" err="1"/>
              <a:t>BufferedReader</a:t>
            </a:r>
            <a:endParaRPr lang="en-US" dirty="0"/>
          </a:p>
          <a:p>
            <a:pPr lvl="1"/>
            <a:r>
              <a:rPr lang="en-US" dirty="0"/>
              <a:t>Also, Scanner</a:t>
            </a:r>
          </a:p>
          <a:p>
            <a:r>
              <a:rPr lang="en-US" dirty="0"/>
              <a:t>Note: </a:t>
            </a:r>
            <a:r>
              <a:rPr lang="en-US" dirty="0" err="1"/>
              <a:t>BufferedReader</a:t>
            </a:r>
            <a:r>
              <a:rPr lang="en-US" dirty="0"/>
              <a:t> is more efficient than Scanner (only important for high volumes of I/O)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775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TextIO</a:t>
            </a:r>
            <a:r>
              <a:rPr lang="en-US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import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java.io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.*;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class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TextIO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static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void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main(String[]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throws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IOException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File f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File</a:t>
            </a:r>
            <a:r>
              <a:rPr lang="en-US" sz="1500" b="1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>
                <a:solidFill>
                  <a:srgbClr val="2A00FF"/>
                </a:solidFill>
                <a:latin typeface="Consolas"/>
                <a:cs typeface="Consolas"/>
              </a:rPr>
              <a:t>"textio.txt"</a:t>
            </a:r>
            <a:r>
              <a:rPr lang="en-US" sz="1500" b="1">
                <a:solidFill>
                  <a:srgbClr val="000000"/>
                </a:solidFill>
                <a:latin typeface="Consolas"/>
                <a:cs typeface="Consolas"/>
              </a:rPr>
              <a:t>);</a:t>
            </a:r>
            <a:endParaRPr lang="en-US" sz="1500" b="1" dirty="0">
              <a:solidFill>
                <a:srgbClr val="000000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// open </a:t>
            </a:r>
            <a:r>
              <a:rPr lang="en-US" sz="1500" dirty="0" err="1">
                <a:solidFill>
                  <a:srgbClr val="3F7F5F"/>
                </a:solidFill>
                <a:latin typeface="Consolas"/>
                <a:cs typeface="Consolas"/>
              </a:rPr>
              <a:t>FileOutputStream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 in append mode (true)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FileOutputStream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fos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FileOutputStream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(f,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true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// use </a:t>
            </a:r>
            <a:r>
              <a:rPr lang="en-US" sz="1500" dirty="0" err="1">
                <a:solidFill>
                  <a:srgbClr val="3F7F5F"/>
                </a:solidFill>
                <a:latin typeface="Consolas"/>
                <a:cs typeface="Consolas"/>
              </a:rPr>
              <a:t>PrintWriter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--similar to </a:t>
            </a:r>
            <a:r>
              <a:rPr lang="en-US" sz="1500" dirty="0" err="1">
                <a:solidFill>
                  <a:srgbClr val="3F7F5F"/>
                </a:solidFill>
                <a:latin typeface="Consolas"/>
                <a:cs typeface="Consolas"/>
              </a:rPr>
              <a:t>PrintStream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 (like </a:t>
            </a:r>
            <a:r>
              <a:rPr lang="en-US" sz="1500" dirty="0" err="1">
                <a:solidFill>
                  <a:srgbClr val="3F7F5F"/>
                </a:solidFill>
                <a:latin typeface="Consolas"/>
                <a:cs typeface="Consolas"/>
              </a:rPr>
              <a:t>System.out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)...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PrintWriter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pw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PrintWriter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fos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pw.println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dirty="0">
                <a:solidFill>
                  <a:srgbClr val="2A00FF"/>
                </a:solidFill>
                <a:latin typeface="Consolas"/>
                <a:cs typeface="Consolas"/>
              </a:rPr>
              <a:t>"our old friend"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pw.close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// continued...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44070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TextIO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// ... continued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>
                <a:solidFill>
                  <a:srgbClr val="3F7F5F"/>
                </a:solidFill>
                <a:latin typeface="Consolas"/>
                <a:cs typeface="Consolas"/>
              </a:rPr>
              <a:t>// read what we just wrote...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FileReader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fr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FileReader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BufferedReader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bfr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new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BufferedReader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fr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while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(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true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String s =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bfr.readLine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if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(s ==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null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)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       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break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ro-RO" sz="1500" dirty="0">
                <a:solidFill>
                  <a:srgbClr val="000000"/>
                </a:solidFill>
                <a:latin typeface="Consolas"/>
                <a:cs typeface="Consolas"/>
              </a:rPr>
              <a:t>            System.</a:t>
            </a:r>
            <a:r>
              <a:rPr lang="ro-RO" sz="1500" i="1" dirty="0">
                <a:solidFill>
                  <a:srgbClr val="0000C0"/>
                </a:solidFill>
                <a:latin typeface="Consolas"/>
                <a:cs typeface="Consolas"/>
              </a:rPr>
              <a:t>out</a:t>
            </a:r>
            <a:r>
              <a:rPr lang="ro-RO" sz="1500" i="1" dirty="0">
                <a:solidFill>
                  <a:srgbClr val="000000"/>
                </a:solidFill>
                <a:latin typeface="Consolas"/>
                <a:cs typeface="Consolas"/>
              </a:rPr>
              <a:t>.println(s);</a:t>
            </a:r>
          </a:p>
          <a:p>
            <a:pPr marL="0" indent="0">
              <a:buNone/>
            </a:pPr>
            <a:r>
              <a:rPr lang="ro-RO" sz="1500" dirty="0">
                <a:solidFill>
                  <a:srgbClr val="000000"/>
                </a:solidFill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nsolas"/>
                <a:cs typeface="Consolas"/>
              </a:rPr>
              <a:t>bfr.close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}</a:t>
            </a:r>
            <a:endParaRPr lang="en-US" sz="15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37506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1</a:t>
            </a:r>
            <a:br>
              <a:rPr lang="en-US" dirty="0"/>
            </a:br>
            <a:r>
              <a:rPr lang="en-US" dirty="0"/>
              <a:t>Introduction to Exceptions</a:t>
            </a:r>
          </a:p>
        </p:txBody>
      </p:sp>
    </p:spTree>
    <p:extLst>
      <p:ext uri="{BB962C8B-B14F-4D97-AF65-F5344CB8AC3E}">
        <p14:creationId xmlns:p14="http://schemas.microsoft.com/office/powerpoint/2010/main" val="30457688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Exceptions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try-catch</a:t>
            </a:r>
          </a:p>
          <a:p>
            <a:r>
              <a:rPr lang="en-US" dirty="0"/>
              <a:t>throw</a:t>
            </a:r>
          </a:p>
        </p:txBody>
      </p:sp>
    </p:spTree>
    <p:extLst>
      <p:ext uri="{BB962C8B-B14F-4D97-AF65-F5344CB8AC3E}">
        <p14:creationId xmlns:p14="http://schemas.microsoft.com/office/powerpoint/2010/main" val="962698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Error Situations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406"/>
            <a:ext cx="8229600" cy="50027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public class Summer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static void main(String[] </a:t>
            </a:r>
            <a:r>
              <a:rPr lang="en-US" sz="1400" dirty="0" err="1">
                <a:latin typeface="Consolas"/>
                <a:cs typeface="Consolas"/>
              </a:rPr>
              <a:t>args</a:t>
            </a:r>
            <a:r>
              <a:rPr lang="en-US" sz="1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Scanner in = new Scanner(</a:t>
            </a:r>
            <a:r>
              <a:rPr lang="en-US" sz="1400" dirty="0" err="1">
                <a:latin typeface="Consolas"/>
                <a:cs typeface="Consolas"/>
              </a:rPr>
              <a:t>System.in</a:t>
            </a:r>
            <a:r>
              <a:rPr lang="en-US" sz="14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number;  // number that is input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sum = 0; // sum of values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c = 0; // how many values read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double average; // average value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while (</a:t>
            </a:r>
            <a:r>
              <a:rPr lang="en-US" sz="1400" dirty="0" err="1">
                <a:latin typeface="Consolas"/>
                <a:cs typeface="Consolas"/>
              </a:rPr>
              <a:t>in.hasNextInt</a:t>
            </a:r>
            <a:r>
              <a:rPr lang="en-US" sz="1400" dirty="0">
                <a:latin typeface="Consolas"/>
                <a:cs typeface="Consolas"/>
              </a:rPr>
              <a:t>())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number = </a:t>
            </a:r>
            <a:r>
              <a:rPr lang="en-US" sz="1400" dirty="0" err="1">
                <a:latin typeface="Consolas"/>
                <a:cs typeface="Consolas"/>
              </a:rPr>
              <a:t>in.nextInt</a:t>
            </a:r>
            <a:r>
              <a:rPr lang="en-US" sz="14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c = c + 1;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sum = sum + number;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if (c &gt; 0)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average = sum / c;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</a:t>
            </a:r>
            <a:r>
              <a:rPr lang="en-US" sz="1400" dirty="0" err="1">
                <a:latin typeface="Consolas"/>
                <a:cs typeface="Consolas"/>
              </a:rPr>
              <a:t>System.out.printf</a:t>
            </a:r>
            <a:r>
              <a:rPr lang="en-US" sz="1400" dirty="0">
                <a:latin typeface="Consolas"/>
                <a:cs typeface="Consolas"/>
              </a:rPr>
              <a:t>("%d values, sum %d, average %f", c, sum, average);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} else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</a:t>
            </a:r>
            <a:r>
              <a:rPr lang="en-US" sz="1400" dirty="0" err="1">
                <a:latin typeface="Consolas"/>
                <a:cs typeface="Consolas"/>
              </a:rPr>
              <a:t>System.out.printf</a:t>
            </a:r>
            <a:r>
              <a:rPr lang="en-US" sz="1400" dirty="0">
                <a:latin typeface="Consolas"/>
                <a:cs typeface="Consolas"/>
              </a:rPr>
              <a:t>(“no values, no sum, no average");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84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when an error occurs?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63" y="1934751"/>
            <a:ext cx="8563992" cy="282322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105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when an error occurs?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793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Old style: return an “error code”</a:t>
            </a:r>
          </a:p>
          <a:p>
            <a:r>
              <a:rPr lang="en-US" dirty="0"/>
              <a:t>Caller must check on each call</a:t>
            </a:r>
          </a:p>
          <a:p>
            <a:pPr lvl="1"/>
            <a:r>
              <a:rPr lang="en-US" dirty="0"/>
              <a:t>Did the method return an error?</a:t>
            </a:r>
          </a:p>
          <a:p>
            <a:pPr lvl="1"/>
            <a:r>
              <a:rPr lang="en-US" dirty="0"/>
              <a:t>Requires a special value to indicate error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 err="1"/>
              <a:t>indexOf</a:t>
            </a:r>
            <a:r>
              <a:rPr lang="en-US" dirty="0"/>
              <a:t>() method used to retrieve index position at which a particular character appears in a string</a:t>
            </a:r>
          </a:p>
          <a:p>
            <a:pPr lvl="1"/>
            <a:r>
              <a:rPr lang="en-US" dirty="0"/>
              <a:t>If specified character is not found, </a:t>
            </a:r>
            <a:r>
              <a:rPr lang="en-US" dirty="0" err="1"/>
              <a:t>indexOf</a:t>
            </a:r>
            <a:r>
              <a:rPr lang="en-US" dirty="0"/>
              <a:t>() returns -1</a:t>
            </a:r>
          </a:p>
          <a:p>
            <a:pPr lvl="1"/>
            <a:r>
              <a:rPr lang="en-US" dirty="0"/>
              <a:t>Programmer must check for -1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4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Approach: 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Write code without worrying about checking for errors</a:t>
            </a:r>
          </a:p>
          <a:p>
            <a:r>
              <a:rPr lang="en-US" dirty="0"/>
              <a:t>When an error is detected, an exception is “thrown”…</a:t>
            </a:r>
          </a:p>
          <a:p>
            <a:pPr lvl="1"/>
            <a:r>
              <a:rPr lang="en-US" dirty="0"/>
              <a:t>Java system stops execution of the current method</a:t>
            </a:r>
          </a:p>
          <a:p>
            <a:pPr lvl="1"/>
            <a:r>
              <a:rPr lang="en-US" dirty="0"/>
              <a:t>Searches for an “exception handler” to deal with the problem</a:t>
            </a:r>
          </a:p>
          <a:p>
            <a:r>
              <a:rPr lang="en-US" dirty="0"/>
              <a:t>Search begins in the current method and continues to </a:t>
            </a:r>
          </a:p>
          <a:p>
            <a:pPr lvl="1"/>
            <a:r>
              <a:rPr lang="en-US" dirty="0"/>
              <a:t>caller -&gt; caller’s caller -&gt; caller’s caller’s caller -&gt;</a:t>
            </a:r>
          </a:p>
          <a:p>
            <a:pPr lvl="1"/>
            <a:r>
              <a:rPr lang="en-US" dirty="0"/>
              <a:t>…-&gt; main -&gt;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0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External Communication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File I/O</a:t>
            </a:r>
          </a:p>
        </p:txBody>
      </p:sp>
    </p:spTree>
    <p:extLst>
      <p:ext uri="{BB962C8B-B14F-4D97-AF65-F5344CB8AC3E}">
        <p14:creationId xmlns:p14="http://schemas.microsoft.com/office/powerpoint/2010/main" val="3863267013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Call Stack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10076" y="5509509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main</a:t>
            </a:r>
          </a:p>
        </p:txBody>
      </p:sp>
      <p:sp>
        <p:nvSpPr>
          <p:cNvPr id="5" name="Rectangle 4"/>
          <p:cNvSpPr/>
          <p:nvPr/>
        </p:nvSpPr>
        <p:spPr>
          <a:xfrm>
            <a:off x="3410076" y="4677385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method1</a:t>
            </a:r>
          </a:p>
        </p:txBody>
      </p:sp>
      <p:sp>
        <p:nvSpPr>
          <p:cNvPr id="6" name="Rectangle 5"/>
          <p:cNvSpPr/>
          <p:nvPr/>
        </p:nvSpPr>
        <p:spPr>
          <a:xfrm>
            <a:off x="3410076" y="3845260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method2</a:t>
            </a:r>
          </a:p>
        </p:txBody>
      </p:sp>
      <p:sp>
        <p:nvSpPr>
          <p:cNvPr id="7" name="Rectangle 6"/>
          <p:cNvSpPr/>
          <p:nvPr/>
        </p:nvSpPr>
        <p:spPr>
          <a:xfrm>
            <a:off x="3410076" y="3013135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method3</a:t>
            </a:r>
          </a:p>
        </p:txBody>
      </p:sp>
      <p:sp>
        <p:nvSpPr>
          <p:cNvPr id="8" name="Rectangle 7"/>
          <p:cNvSpPr/>
          <p:nvPr/>
        </p:nvSpPr>
        <p:spPr>
          <a:xfrm>
            <a:off x="3410076" y="2181010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method4</a:t>
            </a:r>
          </a:p>
        </p:txBody>
      </p:sp>
      <p:cxnSp>
        <p:nvCxnSpPr>
          <p:cNvPr id="10" name="Straight Arrow Connector 9"/>
          <p:cNvCxnSpPr>
            <a:stCxn id="4" idx="0"/>
            <a:endCxn id="5" idx="2"/>
          </p:cNvCxnSpPr>
          <p:nvPr/>
        </p:nvCxnSpPr>
        <p:spPr>
          <a:xfrm flipV="1">
            <a:off x="4562446" y="5253539"/>
            <a:ext cx="0" cy="2559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0"/>
            <a:endCxn id="6" idx="2"/>
          </p:cNvCxnSpPr>
          <p:nvPr/>
        </p:nvCxnSpPr>
        <p:spPr>
          <a:xfrm flipV="1">
            <a:off x="4562446" y="4421414"/>
            <a:ext cx="0" cy="2559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  <a:endCxn id="7" idx="2"/>
          </p:cNvCxnSpPr>
          <p:nvPr/>
        </p:nvCxnSpPr>
        <p:spPr>
          <a:xfrm flipV="1">
            <a:off x="4562446" y="3589289"/>
            <a:ext cx="0" cy="2559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0"/>
            <a:endCxn id="8" idx="2"/>
          </p:cNvCxnSpPr>
          <p:nvPr/>
        </p:nvCxnSpPr>
        <p:spPr>
          <a:xfrm flipV="1">
            <a:off x="4562446" y="2757164"/>
            <a:ext cx="0" cy="2559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ight Brace 16"/>
          <p:cNvSpPr/>
          <p:nvPr/>
        </p:nvSpPr>
        <p:spPr>
          <a:xfrm>
            <a:off x="2916202" y="3316139"/>
            <a:ext cx="352767" cy="175166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23419" y="3433410"/>
            <a:ext cx="26561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Each method “frame”  on the “stack” contains storage for the parameters and local variables of the method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53200" y="1992879"/>
            <a:ext cx="1387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Currently executing method</a:t>
            </a:r>
          </a:p>
        </p:txBody>
      </p:sp>
      <p:cxnSp>
        <p:nvCxnSpPr>
          <p:cNvPr id="21" name="Straight Arrow Connector 20"/>
          <p:cNvCxnSpPr>
            <a:stCxn id="19" idx="1"/>
            <a:endCxn id="8" idx="3"/>
          </p:cNvCxnSpPr>
          <p:nvPr/>
        </p:nvCxnSpPr>
        <p:spPr>
          <a:xfrm flipH="1">
            <a:off x="5714816" y="2454544"/>
            <a:ext cx="838384" cy="145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365057" y="3939636"/>
            <a:ext cx="17132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Methods waiting for called method to complete</a:t>
            </a:r>
          </a:p>
        </p:txBody>
      </p:sp>
      <p:sp>
        <p:nvSpPr>
          <p:cNvPr id="25" name="Right Brace 24"/>
          <p:cNvSpPr/>
          <p:nvPr/>
        </p:nvSpPr>
        <p:spPr>
          <a:xfrm>
            <a:off x="5914251" y="2996577"/>
            <a:ext cx="352767" cy="308908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0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7" grpId="0" animBg="1"/>
      <p:bldP spid="18" grpId="0"/>
      <p:bldP spid="19" grpId="0"/>
      <p:bldP spid="23" grpId="0"/>
      <p:bldP spid="2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for a Handler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10076" y="5509509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main</a:t>
            </a:r>
          </a:p>
        </p:txBody>
      </p:sp>
      <p:sp>
        <p:nvSpPr>
          <p:cNvPr id="5" name="Rectangle 4"/>
          <p:cNvSpPr/>
          <p:nvPr/>
        </p:nvSpPr>
        <p:spPr>
          <a:xfrm>
            <a:off x="3410076" y="4677385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method1</a:t>
            </a:r>
          </a:p>
        </p:txBody>
      </p:sp>
      <p:sp>
        <p:nvSpPr>
          <p:cNvPr id="6" name="Rectangle 5"/>
          <p:cNvSpPr/>
          <p:nvPr/>
        </p:nvSpPr>
        <p:spPr>
          <a:xfrm>
            <a:off x="3410076" y="3845260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method2</a:t>
            </a:r>
          </a:p>
        </p:txBody>
      </p:sp>
      <p:sp>
        <p:nvSpPr>
          <p:cNvPr id="7" name="Rectangle 6"/>
          <p:cNvSpPr/>
          <p:nvPr/>
        </p:nvSpPr>
        <p:spPr>
          <a:xfrm>
            <a:off x="3410076" y="3013135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method3</a:t>
            </a:r>
          </a:p>
        </p:txBody>
      </p:sp>
      <p:sp>
        <p:nvSpPr>
          <p:cNvPr id="8" name="Rectangle 7"/>
          <p:cNvSpPr/>
          <p:nvPr/>
        </p:nvSpPr>
        <p:spPr>
          <a:xfrm>
            <a:off x="3410076" y="2181010"/>
            <a:ext cx="2304740" cy="576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method4</a:t>
            </a:r>
          </a:p>
        </p:txBody>
      </p:sp>
      <p:cxnSp>
        <p:nvCxnSpPr>
          <p:cNvPr id="10" name="Straight Arrow Connector 9"/>
          <p:cNvCxnSpPr>
            <a:stCxn id="4" idx="0"/>
            <a:endCxn id="5" idx="2"/>
          </p:cNvCxnSpPr>
          <p:nvPr/>
        </p:nvCxnSpPr>
        <p:spPr>
          <a:xfrm flipV="1">
            <a:off x="4562446" y="5253539"/>
            <a:ext cx="0" cy="2559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0"/>
            <a:endCxn id="6" idx="2"/>
          </p:cNvCxnSpPr>
          <p:nvPr/>
        </p:nvCxnSpPr>
        <p:spPr>
          <a:xfrm flipV="1">
            <a:off x="4562446" y="4421414"/>
            <a:ext cx="0" cy="2559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  <a:endCxn id="7" idx="2"/>
          </p:cNvCxnSpPr>
          <p:nvPr/>
        </p:nvCxnSpPr>
        <p:spPr>
          <a:xfrm flipV="1">
            <a:off x="4562446" y="3589289"/>
            <a:ext cx="0" cy="2559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0"/>
            <a:endCxn id="8" idx="2"/>
          </p:cNvCxnSpPr>
          <p:nvPr/>
        </p:nvCxnSpPr>
        <p:spPr>
          <a:xfrm flipV="1">
            <a:off x="4562446" y="2757164"/>
            <a:ext cx="0" cy="2559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ight Brace 16"/>
          <p:cNvSpPr/>
          <p:nvPr/>
        </p:nvSpPr>
        <p:spPr>
          <a:xfrm>
            <a:off x="2916202" y="3701449"/>
            <a:ext cx="352767" cy="97593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23419" y="3701449"/>
            <a:ext cx="26561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Each method can either “catch” the exception or “throw” it on to its caller</a:t>
            </a:r>
          </a:p>
        </p:txBody>
      </p:sp>
      <p:cxnSp>
        <p:nvCxnSpPr>
          <p:cNvPr id="21" name="Straight Arrow Connector 20"/>
          <p:cNvCxnSpPr>
            <a:endCxn id="8" idx="3"/>
          </p:cNvCxnSpPr>
          <p:nvPr/>
        </p:nvCxnSpPr>
        <p:spPr>
          <a:xfrm flipH="1">
            <a:off x="5714816" y="1992879"/>
            <a:ext cx="1249945" cy="4762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964761" y="3145276"/>
            <a:ext cx="17132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Java searches for an exception handler starting with the current method, then caller, caller’s caller, etc.</a:t>
            </a:r>
          </a:p>
        </p:txBody>
      </p:sp>
      <p:sp>
        <p:nvSpPr>
          <p:cNvPr id="9" name="Down Arrow 8"/>
          <p:cNvSpPr/>
          <p:nvPr/>
        </p:nvSpPr>
        <p:spPr>
          <a:xfrm>
            <a:off x="6079342" y="2551541"/>
            <a:ext cx="473858" cy="3280552"/>
          </a:xfrm>
          <a:prstGeom prst="downArrow">
            <a:avLst/>
          </a:prstGeom>
          <a:gradFill flip="none" rotWithShape="1">
            <a:gsLst>
              <a:gs pos="48000">
                <a:srgbClr val="FFFF00"/>
              </a:gs>
              <a:gs pos="100000">
                <a:srgbClr val="FFFFFF"/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 2 12"/>
          <p:cNvSpPr/>
          <p:nvPr/>
        </p:nvSpPr>
        <p:spPr>
          <a:xfrm>
            <a:off x="6553200" y="823680"/>
            <a:ext cx="2810372" cy="1804746"/>
          </a:xfrm>
          <a:prstGeom prst="irregularSeal2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Exception occurs here</a:t>
            </a:r>
          </a:p>
        </p:txBody>
      </p:sp>
    </p:spTree>
    <p:extLst>
      <p:ext uri="{BB962C8B-B14F-4D97-AF65-F5344CB8AC3E}">
        <p14:creationId xmlns:p14="http://schemas.microsoft.com/office/powerpoint/2010/main" val="236521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7" grpId="0" animBg="1"/>
      <p:bldP spid="18" grpId="0"/>
      <p:bldP spid="23" grpId="0"/>
      <p:bldP spid="9" grpId="0" animBg="1"/>
      <p:bldP spid="1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/>
              <a:t>The Exception Class</a:t>
            </a:r>
          </a:p>
        </p:txBody>
      </p:sp>
    </p:spTree>
    <p:extLst>
      <p:ext uri="{BB962C8B-B14F-4D97-AF65-F5344CB8AC3E}">
        <p14:creationId xmlns:p14="http://schemas.microsoft.com/office/powerpoint/2010/main" val="10878715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Catching an Exception: Basic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Basic syntax of the try-catch statement…</a:t>
            </a:r>
          </a:p>
          <a:p>
            <a:pPr marL="0" indent="0">
              <a:buNone/>
            </a:pPr>
            <a:endParaRPr lang="en-US" sz="2800" dirty="0">
              <a:latin typeface="Calibri"/>
              <a:cs typeface="Calibri"/>
            </a:endParaRP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try {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    statements-that-might-throw-exception;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} catch (Exception e) {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    statements-to-recover-from-exception;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  <a:p>
            <a:pPr marL="400050" lvl="1" indent="0">
              <a:buNone/>
            </a:pPr>
            <a:endParaRPr lang="en-US" sz="2400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Note: “Exception” is a class name, not a reserved word; e is an object reference.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385072" y="2363409"/>
            <a:ext cx="2301728" cy="49384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try clause</a:t>
            </a:r>
          </a:p>
        </p:txBody>
      </p:sp>
      <p:sp>
        <p:nvSpPr>
          <p:cNvPr id="6" name="Rectangle 5"/>
          <p:cNvSpPr/>
          <p:nvPr/>
        </p:nvSpPr>
        <p:spPr>
          <a:xfrm>
            <a:off x="6385072" y="4432403"/>
            <a:ext cx="2301728" cy="49384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catch clause</a:t>
            </a:r>
          </a:p>
        </p:txBody>
      </p:sp>
      <p:cxnSp>
        <p:nvCxnSpPr>
          <p:cNvPr id="8" name="Straight Arrow Connector 7"/>
          <p:cNvCxnSpPr>
            <a:stCxn id="5" idx="1"/>
          </p:cNvCxnSpPr>
          <p:nvPr/>
        </p:nvCxnSpPr>
        <p:spPr>
          <a:xfrm flipH="1">
            <a:off x="4785865" y="2610333"/>
            <a:ext cx="1599207" cy="3997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1"/>
          </p:cNvCxnSpPr>
          <p:nvPr/>
        </p:nvCxnSpPr>
        <p:spPr>
          <a:xfrm flipH="1" flipV="1">
            <a:off x="4785865" y="4221212"/>
            <a:ext cx="1599207" cy="4581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90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the Buck: Throws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method can declare that it throws an exception without catching it…</a:t>
            </a:r>
          </a:p>
          <a:p>
            <a:pPr marL="0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public void </a:t>
            </a:r>
            <a:r>
              <a:rPr lang="en-US" sz="2400" dirty="0" err="1">
                <a:latin typeface="Consolas"/>
                <a:cs typeface="Consolas"/>
              </a:rPr>
              <a:t>doit</a:t>
            </a:r>
            <a:r>
              <a:rPr lang="en-US" sz="2400" dirty="0">
                <a:latin typeface="Consolas"/>
                <a:cs typeface="Consolas"/>
              </a:rPr>
              <a:t>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x) throws Exception {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    statements-that-might-throw-an-exception;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3600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Note: “throws” is a keyword, “Exception” is a class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34</a:t>
            </a:fld>
            <a:endParaRPr lang="en-US"/>
          </a:p>
        </p:txBody>
      </p:sp>
      <p:cxnSp>
        <p:nvCxnSpPr>
          <p:cNvPr id="7" name="Straight Arrow Connector 6"/>
          <p:cNvCxnSpPr>
            <a:stCxn id="11" idx="2"/>
            <a:endCxn id="8" idx="1"/>
          </p:cNvCxnSpPr>
          <p:nvPr/>
        </p:nvCxnSpPr>
        <p:spPr>
          <a:xfrm flipH="1">
            <a:off x="6301297" y="2578239"/>
            <a:ext cx="1446299" cy="3378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 rot="16200000">
            <a:off x="6171956" y="1750445"/>
            <a:ext cx="258681" cy="258988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08392" y="2092969"/>
            <a:ext cx="1878408" cy="48527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New syntax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01297" y="4161964"/>
            <a:ext cx="2385503" cy="48527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 try-catch needed!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5006353" y="3962531"/>
            <a:ext cx="1294944" cy="4938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418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Exceptions are objects</a:t>
            </a:r>
          </a:p>
          <a:p>
            <a:r>
              <a:rPr lang="en-US" dirty="0"/>
              <a:t>The exception object is an instance of </a:t>
            </a:r>
          </a:p>
          <a:p>
            <a:pPr lvl="1"/>
            <a:r>
              <a:rPr lang="en-US" dirty="0"/>
              <a:t>class </a:t>
            </a:r>
            <a:r>
              <a:rPr lang="en-US" dirty="0">
                <a:latin typeface="Consolas"/>
                <a:cs typeface="Consolas"/>
              </a:rPr>
              <a:t>Exception</a:t>
            </a:r>
            <a:r>
              <a:rPr lang="en-US" dirty="0"/>
              <a:t>, or </a:t>
            </a:r>
          </a:p>
          <a:p>
            <a:pPr lvl="1"/>
            <a:r>
              <a:rPr lang="en-US" dirty="0"/>
              <a:t>a subclass of </a:t>
            </a:r>
            <a:r>
              <a:rPr lang="en-US" dirty="0">
                <a:latin typeface="Consolas"/>
                <a:cs typeface="Consolas"/>
              </a:rPr>
              <a:t>Exception</a:t>
            </a:r>
          </a:p>
          <a:p>
            <a:r>
              <a:rPr lang="en-US" dirty="0"/>
              <a:t>Created using </a:t>
            </a:r>
            <a:r>
              <a:rPr lang="en-US" dirty="0">
                <a:latin typeface="Consolas"/>
                <a:cs typeface="Consolas"/>
              </a:rPr>
              <a:t>new</a:t>
            </a:r>
            <a:r>
              <a:rPr lang="en-US" dirty="0"/>
              <a:t> (just like any object)</a:t>
            </a:r>
          </a:p>
          <a:p>
            <a:r>
              <a:rPr lang="en-US" dirty="0"/>
              <a:t>Two useful methods…</a:t>
            </a:r>
          </a:p>
          <a:p>
            <a:pPr lvl="1"/>
            <a:r>
              <a:rPr lang="en-US" dirty="0" err="1"/>
              <a:t>e.getMessage</a:t>
            </a:r>
            <a:r>
              <a:rPr lang="en-US" dirty="0"/>
              <a:t>() get the associated text message</a:t>
            </a:r>
          </a:p>
          <a:p>
            <a:pPr lvl="1"/>
            <a:r>
              <a:rPr lang="en-US" dirty="0" err="1"/>
              <a:t>e.printStackTrace</a:t>
            </a:r>
            <a:r>
              <a:rPr lang="en-US" dirty="0"/>
              <a:t>() prints the current call 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2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Class Hierarchy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27410" y="1575610"/>
            <a:ext cx="2926080" cy="557784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Exception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01330" y="2762731"/>
            <a:ext cx="2926080" cy="557784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IOException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203343" y="4154526"/>
            <a:ext cx="2926080" cy="557784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RuntimeException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53490" y="5248931"/>
            <a:ext cx="2926080" cy="557784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NullPointerException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421836" y="6135030"/>
            <a:ext cx="2926563" cy="551723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IndexOutOfBoundsException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53490" y="2762731"/>
            <a:ext cx="2926080" cy="557784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YourException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01330" y="4154526"/>
            <a:ext cx="2926080" cy="557784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FileNotFoundException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4" idx="2"/>
          </p:cNvCxnSpPr>
          <p:nvPr/>
        </p:nvCxnSpPr>
        <p:spPr>
          <a:xfrm flipH="1">
            <a:off x="1810868" y="2133394"/>
            <a:ext cx="2779582" cy="629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6" idx="0"/>
          </p:cNvCxnSpPr>
          <p:nvPr/>
        </p:nvCxnSpPr>
        <p:spPr>
          <a:xfrm>
            <a:off x="4590450" y="2133394"/>
            <a:ext cx="1075933" cy="2021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2"/>
            <a:endCxn id="9" idx="0"/>
          </p:cNvCxnSpPr>
          <p:nvPr/>
        </p:nvCxnSpPr>
        <p:spPr>
          <a:xfrm>
            <a:off x="4590450" y="2133394"/>
            <a:ext cx="2926080" cy="629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  <a:endCxn id="10" idx="0"/>
          </p:cNvCxnSpPr>
          <p:nvPr/>
        </p:nvCxnSpPr>
        <p:spPr>
          <a:xfrm>
            <a:off x="1664370" y="3320515"/>
            <a:ext cx="0" cy="8340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2"/>
            <a:endCxn id="7" idx="0"/>
          </p:cNvCxnSpPr>
          <p:nvPr/>
        </p:nvCxnSpPr>
        <p:spPr>
          <a:xfrm>
            <a:off x="5666383" y="4712310"/>
            <a:ext cx="1850147" cy="5366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6" idx="2"/>
            <a:endCxn id="8" idx="0"/>
          </p:cNvCxnSpPr>
          <p:nvPr/>
        </p:nvCxnSpPr>
        <p:spPr>
          <a:xfrm flipH="1">
            <a:off x="4885118" y="4712310"/>
            <a:ext cx="781265" cy="14227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140146" y="5254992"/>
            <a:ext cx="2926563" cy="551723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ArithmeticException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6" idx="2"/>
            <a:endCxn id="32" idx="0"/>
          </p:cNvCxnSpPr>
          <p:nvPr/>
        </p:nvCxnSpPr>
        <p:spPr>
          <a:xfrm flipH="1">
            <a:off x="2603428" y="4712310"/>
            <a:ext cx="3062955" cy="5426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29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3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Checked vs. Unchecked Exceptions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432514" cy="5121275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RuntimeException</a:t>
            </a:r>
            <a:r>
              <a:rPr lang="en-US" dirty="0"/>
              <a:t> class and its subclasses are “unchecked” exceptions:</a:t>
            </a:r>
          </a:p>
          <a:p>
            <a:pPr lvl="1"/>
            <a:r>
              <a:rPr lang="en-US" dirty="0"/>
              <a:t>Generally indicate program or JVM error (null pointer, arithmetic, invalid array index, etc.) </a:t>
            </a:r>
          </a:p>
          <a:p>
            <a:pPr lvl="1"/>
            <a:r>
              <a:rPr lang="en-US" dirty="0"/>
              <a:t>Typically: no recovery is possible; program crashes</a:t>
            </a:r>
          </a:p>
          <a:p>
            <a:r>
              <a:rPr lang="en-US" dirty="0"/>
              <a:t>All other Exceptions are “checked”</a:t>
            </a:r>
          </a:p>
          <a:p>
            <a:pPr lvl="1"/>
            <a:r>
              <a:rPr lang="en-US" dirty="0"/>
              <a:t>Generally indicate “user” error (e.g., file not found)</a:t>
            </a:r>
          </a:p>
          <a:p>
            <a:pPr lvl="1"/>
            <a:r>
              <a:rPr lang="en-US" dirty="0"/>
              <a:t>Must check for them (try-catch or throws)</a:t>
            </a:r>
          </a:p>
          <a:p>
            <a:pPr lvl="1"/>
            <a:r>
              <a:rPr lang="en-US" dirty="0"/>
              <a:t>Typically: recoverable (e.g., prompt user again)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3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EOF: Unchecked Exception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java.util.Scanner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EOF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/>
                <a:cs typeface="Consolas"/>
              </a:rPr>
              <a:t>FileReader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/>
                <a:cs typeface="Consolas"/>
              </a:rPr>
              <a:t>fr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dirty="0">
                <a:latin typeface="Consolas"/>
                <a:cs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/>
                <a:cs typeface="Consolas"/>
              </a:rPr>
              <a:t>FileReader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Scanner s = new Scanner(</a:t>
            </a:r>
            <a:r>
              <a:rPr lang="en-US" dirty="0" err="1">
                <a:latin typeface="Consolas"/>
                <a:cs typeface="Consolas"/>
              </a:rPr>
              <a:t>fr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while (true)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String word = </a:t>
            </a:r>
            <a:r>
              <a:rPr lang="en-US" dirty="0" err="1">
                <a:latin typeface="Consolas"/>
                <a:cs typeface="Consolas"/>
              </a:rPr>
              <a:t>s.next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(word);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b="1" i="1" dirty="0">
                <a:latin typeface="Calibri"/>
                <a:cs typeface="Calibri"/>
              </a:rPr>
              <a:t>Throws </a:t>
            </a:r>
            <a:r>
              <a:rPr lang="en-US" b="1" i="1" dirty="0" err="1">
                <a:latin typeface="Calibri"/>
                <a:cs typeface="Calibri"/>
              </a:rPr>
              <a:t>NoSuchElementException</a:t>
            </a:r>
            <a:r>
              <a:rPr lang="en-US" b="1" i="1" dirty="0">
                <a:latin typeface="Calibri"/>
                <a:cs typeface="Calibri"/>
              </a:rPr>
              <a:t> at end of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059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EOF: Catching </a:t>
            </a:r>
            <a:r>
              <a:rPr lang="en-US" dirty="0" err="1"/>
              <a:t>NoSuchElement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21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import </a:t>
            </a:r>
            <a:r>
              <a:rPr lang="en-US" sz="1500" dirty="0" err="1">
                <a:latin typeface="Consolas"/>
                <a:cs typeface="Consolas"/>
              </a:rPr>
              <a:t>java.util.Scanner</a:t>
            </a:r>
            <a:r>
              <a:rPr lang="en-US" sz="15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import </a:t>
            </a:r>
            <a:r>
              <a:rPr lang="en-US" sz="1500" dirty="0" err="1">
                <a:latin typeface="Consolas"/>
                <a:cs typeface="Consolas"/>
              </a:rPr>
              <a:t>java.util.NoSuchElementException</a:t>
            </a:r>
            <a:r>
              <a:rPr lang="en-US" sz="15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public class EOF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public static void main(String[] </a:t>
            </a:r>
            <a:r>
              <a:rPr lang="en-US" sz="1500" dirty="0" err="1">
                <a:latin typeface="Consolas"/>
                <a:cs typeface="Consolas"/>
              </a:rPr>
              <a:t>args</a:t>
            </a:r>
            <a:r>
              <a:rPr lang="en-US" sz="15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nsolas"/>
                <a:cs typeface="Consolas"/>
              </a:rPr>
              <a:t>FileReader</a:t>
            </a:r>
            <a:r>
              <a:rPr lang="en-US" sz="16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/>
                <a:cs typeface="Consolas"/>
              </a:rPr>
              <a:t>fr</a:t>
            </a:r>
            <a:r>
              <a:rPr lang="en-US" sz="16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600" dirty="0">
                <a:latin typeface="Consolas"/>
                <a:cs typeface="Consolas"/>
              </a:rPr>
              <a:t>new</a:t>
            </a:r>
            <a:r>
              <a:rPr lang="en-US" sz="16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/>
                <a:cs typeface="Consolas"/>
              </a:rPr>
              <a:t>FileReader</a:t>
            </a:r>
            <a:r>
              <a:rPr lang="en-US" sz="1600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Scanner s = new Scanner(</a:t>
            </a:r>
            <a:r>
              <a:rPr lang="en-US" sz="1600" dirty="0" err="1">
                <a:latin typeface="Consolas"/>
                <a:cs typeface="Consolas"/>
              </a:rPr>
              <a:t>fr</a:t>
            </a:r>
            <a:r>
              <a:rPr lang="en-US" sz="16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while (true)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try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    String word = </a:t>
            </a:r>
            <a:r>
              <a:rPr lang="en-US" sz="1500" dirty="0" err="1">
                <a:latin typeface="Consolas"/>
                <a:cs typeface="Consolas"/>
              </a:rPr>
              <a:t>s.next</a:t>
            </a:r>
            <a:r>
              <a:rPr lang="en-US" sz="15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    </a:t>
            </a:r>
            <a:r>
              <a:rPr lang="en-US" sz="1500" dirty="0" err="1">
                <a:latin typeface="Consolas"/>
                <a:cs typeface="Consolas"/>
              </a:rPr>
              <a:t>System.out.println</a:t>
            </a:r>
            <a:r>
              <a:rPr lang="en-US" sz="1500" dirty="0">
                <a:latin typeface="Consolas"/>
                <a:cs typeface="Consolas"/>
              </a:rPr>
              <a:t>(word);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} catch (</a:t>
            </a:r>
            <a:r>
              <a:rPr lang="en-US" sz="1500" dirty="0" err="1">
                <a:latin typeface="Consolas"/>
                <a:cs typeface="Consolas"/>
              </a:rPr>
              <a:t>NoSuchElementException</a:t>
            </a:r>
            <a:r>
              <a:rPr lang="en-US" sz="1500" dirty="0">
                <a:latin typeface="Consolas"/>
                <a:cs typeface="Consolas"/>
              </a:rPr>
              <a:t> e)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    </a:t>
            </a:r>
            <a:r>
              <a:rPr lang="en-US" sz="1500" dirty="0" err="1">
                <a:latin typeface="Consolas"/>
                <a:cs typeface="Consolas"/>
              </a:rPr>
              <a:t>System.out.printf</a:t>
            </a:r>
            <a:r>
              <a:rPr lang="en-US" sz="1500" dirty="0">
                <a:latin typeface="Consolas"/>
                <a:cs typeface="Consolas"/>
              </a:rPr>
              <a:t>("</a:t>
            </a:r>
            <a:r>
              <a:rPr lang="en-US" sz="1500" dirty="0" err="1">
                <a:latin typeface="Consolas"/>
                <a:cs typeface="Consolas"/>
              </a:rPr>
              <a:t>NoSuchElementException</a:t>
            </a:r>
            <a:r>
              <a:rPr lang="en-US" sz="1500" dirty="0">
                <a:latin typeface="Consolas"/>
                <a:cs typeface="Consolas"/>
              </a:rPr>
              <a:t>: %s\n”,</a:t>
            </a:r>
            <a:r>
              <a:rPr lang="en-US" sz="1500" dirty="0" err="1">
                <a:latin typeface="Consolas"/>
                <a:cs typeface="Consolas"/>
              </a:rPr>
              <a:t>e.getMessage</a:t>
            </a:r>
            <a:r>
              <a:rPr lang="en-US" sz="15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    break;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4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Persistence of File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RAM comes and goes</a:t>
            </a:r>
          </a:p>
          <a:p>
            <a:pPr lvl="1"/>
            <a:r>
              <a:rPr lang="en-US" dirty="0"/>
              <a:t>Programs crash</a:t>
            </a:r>
          </a:p>
          <a:p>
            <a:pPr lvl="1"/>
            <a:r>
              <a:rPr lang="en-US" dirty="0"/>
              <a:t>Systems reboot</a:t>
            </a:r>
          </a:p>
          <a:p>
            <a:r>
              <a:rPr lang="en-US" dirty="0"/>
              <a:t>Files last </a:t>
            </a:r>
            <a:r>
              <a:rPr lang="en-US"/>
              <a:t>(well … </a:t>
            </a:r>
            <a:r>
              <a:rPr lang="en-US" dirty="0"/>
              <a:t>comparatively speaking…)</a:t>
            </a:r>
          </a:p>
          <a:p>
            <a:r>
              <a:rPr lang="en-US" dirty="0"/>
              <a:t>Programs save data to files to</a:t>
            </a:r>
          </a:p>
          <a:p>
            <a:pPr lvl="1"/>
            <a:r>
              <a:rPr lang="en-US" dirty="0"/>
              <a:t>recover from program crashes and system reboots</a:t>
            </a:r>
          </a:p>
          <a:p>
            <a:pPr lvl="1"/>
            <a:r>
              <a:rPr lang="en-US" dirty="0"/>
              <a:t>provide as input to other programs</a:t>
            </a:r>
          </a:p>
          <a:p>
            <a:r>
              <a:rPr lang="en-US" dirty="0"/>
              <a:t>File I/O operations extend naturally to communication between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77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Scanner: Catching </a:t>
            </a:r>
            <a:r>
              <a:rPr lang="en-US" dirty="0" err="1"/>
              <a:t>FileNotFound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import </a:t>
            </a:r>
            <a:r>
              <a:rPr lang="en-US" sz="1200" dirty="0" err="1">
                <a:latin typeface="Consolas"/>
                <a:cs typeface="Consolas"/>
              </a:rPr>
              <a:t>java.util.Scanner</a:t>
            </a:r>
            <a:r>
              <a:rPr lang="en-US" sz="12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import </a:t>
            </a:r>
            <a:r>
              <a:rPr lang="en-US" sz="1200" dirty="0" err="1">
                <a:latin typeface="Consolas"/>
                <a:cs typeface="Consolas"/>
              </a:rPr>
              <a:t>java.io.File</a:t>
            </a:r>
            <a:r>
              <a:rPr lang="en-US" sz="12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import </a:t>
            </a:r>
            <a:r>
              <a:rPr lang="en-US" sz="1200" dirty="0" err="1">
                <a:latin typeface="Consolas"/>
                <a:cs typeface="Consolas"/>
              </a:rPr>
              <a:t>java.io.FileNotFoundException</a:t>
            </a:r>
            <a:r>
              <a:rPr lang="en-US" sz="12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2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public class </a:t>
            </a:r>
            <a:r>
              <a:rPr lang="en-US" sz="1200" dirty="0" err="1">
                <a:latin typeface="Consolas"/>
                <a:cs typeface="Consolas"/>
              </a:rPr>
              <a:t>LineCounter</a:t>
            </a:r>
            <a:r>
              <a:rPr lang="en-US" sz="12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public static void main(String[] </a:t>
            </a:r>
            <a:r>
              <a:rPr lang="en-US" sz="1200" dirty="0" err="1">
                <a:latin typeface="Consolas"/>
                <a:cs typeface="Consolas"/>
              </a:rPr>
              <a:t>args</a:t>
            </a:r>
            <a:r>
              <a:rPr lang="en-US" sz="12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File f = new File(</a:t>
            </a:r>
            <a:r>
              <a:rPr lang="en-US" sz="1200" dirty="0" err="1">
                <a:latin typeface="Consolas"/>
                <a:cs typeface="Consolas"/>
              </a:rPr>
              <a:t>args</a:t>
            </a:r>
            <a:r>
              <a:rPr lang="en-US" sz="1200" dirty="0">
                <a:latin typeface="Consolas"/>
                <a:cs typeface="Consolas"/>
              </a:rPr>
              <a:t>[0]);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try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FileReader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fr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 = </a:t>
            </a:r>
            <a:r>
              <a:rPr lang="en-US" sz="1200" dirty="0">
                <a:latin typeface="Consolas"/>
                <a:cs typeface="Consolas"/>
              </a:rPr>
              <a:t>new</a:t>
            </a:r>
            <a:r>
              <a:rPr lang="en-US" sz="12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/>
                <a:cs typeface="Consolas"/>
              </a:rPr>
              <a:t>FileReader</a:t>
            </a:r>
            <a:r>
              <a:rPr lang="en-US" sz="1200" dirty="0">
                <a:solidFill>
                  <a:srgbClr val="000000"/>
                </a:solidFill>
                <a:latin typeface="Consolas"/>
                <a:cs typeface="Consolas"/>
              </a:rPr>
              <a:t>(f);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Scanner s = new Scanner(</a:t>
            </a:r>
            <a:r>
              <a:rPr lang="en-US" sz="1200" dirty="0" err="1">
                <a:latin typeface="Consolas"/>
                <a:cs typeface="Consolas"/>
              </a:rPr>
              <a:t>fr</a:t>
            </a:r>
            <a:r>
              <a:rPr lang="en-US" sz="12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c = 0;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while (</a:t>
            </a:r>
            <a:r>
              <a:rPr lang="en-US" sz="1200" dirty="0" err="1">
                <a:latin typeface="Consolas"/>
                <a:cs typeface="Consolas"/>
              </a:rPr>
              <a:t>s.hasNextLine</a:t>
            </a:r>
            <a:r>
              <a:rPr lang="en-US" sz="1200" dirty="0">
                <a:latin typeface="Consolas"/>
                <a:cs typeface="Consolas"/>
              </a:rPr>
              <a:t>())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    </a:t>
            </a:r>
            <a:r>
              <a:rPr lang="en-US" sz="1200" dirty="0" err="1">
                <a:latin typeface="Consolas"/>
                <a:cs typeface="Consolas"/>
              </a:rPr>
              <a:t>s.nextLine</a:t>
            </a:r>
            <a:r>
              <a:rPr lang="en-US" sz="12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    </a:t>
            </a:r>
            <a:r>
              <a:rPr lang="en-US" sz="1200" dirty="0" err="1">
                <a:latin typeface="Consolas"/>
                <a:cs typeface="Consolas"/>
              </a:rPr>
              <a:t>c++</a:t>
            </a:r>
            <a:r>
              <a:rPr lang="en-US" sz="12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}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</a:t>
            </a:r>
            <a:r>
              <a:rPr lang="en-US" sz="1200" dirty="0" err="1">
                <a:latin typeface="Consolas"/>
                <a:cs typeface="Consolas"/>
              </a:rPr>
              <a:t>System.out.printf</a:t>
            </a:r>
            <a:r>
              <a:rPr lang="en-US" sz="1200" dirty="0">
                <a:latin typeface="Consolas"/>
                <a:cs typeface="Consolas"/>
              </a:rPr>
              <a:t>("read %d lines from file %s\n", c, f);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} catch (</a:t>
            </a:r>
            <a:r>
              <a:rPr lang="en-US" sz="1200" dirty="0" err="1">
                <a:latin typeface="Consolas"/>
                <a:cs typeface="Consolas"/>
              </a:rPr>
              <a:t>FileNotFoundException</a:t>
            </a:r>
            <a:r>
              <a:rPr lang="en-US" sz="1200" dirty="0">
                <a:latin typeface="Consolas"/>
                <a:cs typeface="Consolas"/>
              </a:rPr>
              <a:t> e)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    </a:t>
            </a:r>
            <a:r>
              <a:rPr lang="en-US" sz="1200" dirty="0" err="1">
                <a:latin typeface="Consolas"/>
                <a:cs typeface="Consolas"/>
              </a:rPr>
              <a:t>System.out.printf</a:t>
            </a:r>
            <a:r>
              <a:rPr lang="en-US" sz="1200" dirty="0">
                <a:latin typeface="Consolas"/>
                <a:cs typeface="Consolas"/>
              </a:rPr>
              <a:t>("Exception: %s\n", </a:t>
            </a:r>
            <a:r>
              <a:rPr lang="en-US" sz="1200" dirty="0" err="1">
                <a:latin typeface="Consolas"/>
                <a:cs typeface="Consolas"/>
              </a:rPr>
              <a:t>e.getMessage</a:t>
            </a:r>
            <a:r>
              <a:rPr lang="en-US" sz="12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2275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3</a:t>
            </a:r>
            <a:br>
              <a:rPr lang="en-US" dirty="0"/>
            </a:br>
            <a:r>
              <a:rPr lang="en-US" dirty="0"/>
              <a:t>Advanced Exception Handling </a:t>
            </a:r>
          </a:p>
        </p:txBody>
      </p:sp>
    </p:spTree>
    <p:extLst>
      <p:ext uri="{BB962C8B-B14F-4D97-AF65-F5344CB8AC3E}">
        <p14:creationId xmlns:p14="http://schemas.microsoft.com/office/powerpoint/2010/main" val="42336374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Your Own Exception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21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public class </a:t>
            </a:r>
            <a:r>
              <a:rPr lang="en-US" sz="1800" dirty="0" err="1">
                <a:latin typeface="Consolas"/>
                <a:cs typeface="Consolas"/>
              </a:rPr>
              <a:t>StudentNotFoundException</a:t>
            </a:r>
            <a:r>
              <a:rPr lang="en-US" sz="1800" dirty="0">
                <a:latin typeface="Consolas"/>
                <a:cs typeface="Consolas"/>
              </a:rPr>
              <a:t> extends Exception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public </a:t>
            </a:r>
            <a:r>
              <a:rPr lang="en-US" sz="1800" dirty="0" err="1">
                <a:latin typeface="Consolas"/>
                <a:cs typeface="Consolas"/>
              </a:rPr>
              <a:t>StudentNotFoundException</a:t>
            </a:r>
            <a:r>
              <a:rPr lang="en-US" sz="1800" dirty="0">
                <a:latin typeface="Consolas"/>
                <a:cs typeface="Consolas"/>
              </a:rPr>
              <a:t> (String message)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super (message);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1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public class </a:t>
            </a:r>
            <a:r>
              <a:rPr lang="en-US" sz="1800" dirty="0" err="1">
                <a:latin typeface="Consolas"/>
                <a:cs typeface="Consolas"/>
              </a:rPr>
              <a:t>FindStudent</a:t>
            </a:r>
            <a:r>
              <a:rPr lang="en-US" sz="18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public Student search (</a:t>
            </a:r>
            <a:r>
              <a:rPr lang="en-US" sz="1800" dirty="0" err="1">
                <a:latin typeface="Consolas"/>
                <a:cs typeface="Consolas"/>
              </a:rPr>
              <a:t>int</a:t>
            </a:r>
            <a:r>
              <a:rPr lang="en-US" sz="1800" dirty="0">
                <a:latin typeface="Consolas"/>
                <a:cs typeface="Consolas"/>
              </a:rPr>
              <a:t> student) throws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         </a:t>
            </a:r>
            <a:r>
              <a:rPr lang="en-US" sz="1800" dirty="0" err="1">
                <a:latin typeface="Consolas"/>
                <a:cs typeface="Consolas"/>
              </a:rPr>
              <a:t>StudentNotFoundException</a:t>
            </a:r>
            <a:r>
              <a:rPr lang="en-US" sz="18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if (...)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throw new </a:t>
            </a:r>
            <a:r>
              <a:rPr lang="en-US" sz="1800" dirty="0" err="1">
                <a:latin typeface="Consolas"/>
                <a:cs typeface="Consolas"/>
              </a:rPr>
              <a:t>StudentNotFoundException</a:t>
            </a:r>
            <a:r>
              <a:rPr lang="en-US" sz="1800" dirty="0">
                <a:latin typeface="Consolas"/>
                <a:cs typeface="Consolas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    (</a:t>
            </a:r>
            <a:r>
              <a:rPr lang="en-US" sz="1800" dirty="0" err="1">
                <a:latin typeface="Consolas"/>
                <a:cs typeface="Consolas"/>
              </a:rPr>
              <a:t>Integer.toString</a:t>
            </a:r>
            <a:r>
              <a:rPr lang="en-US" sz="1800" dirty="0">
                <a:latin typeface="Consolas"/>
                <a:cs typeface="Consolas"/>
              </a:rPr>
              <a:t>(student));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366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Typical Exception Handling 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latin typeface="Calibri"/>
              <a:cs typeface="Calibri"/>
            </a:endParaRP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try {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    …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    method1(…);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    …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} catch (</a:t>
            </a:r>
            <a:r>
              <a:rPr lang="en-US" sz="2400" dirty="0" err="1">
                <a:latin typeface="Consolas"/>
                <a:cs typeface="Consolas"/>
              </a:rPr>
              <a:t>StudentNotFoundException</a:t>
            </a:r>
            <a:r>
              <a:rPr lang="en-US" sz="2400" dirty="0">
                <a:latin typeface="Consolas"/>
                <a:cs typeface="Consolas"/>
              </a:rPr>
              <a:t> e) {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    statements-to-recover;</a:t>
            </a:r>
          </a:p>
          <a:p>
            <a:pPr marL="400050" lvl="1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  <a:p>
            <a:pPr marL="400050" lvl="1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736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Catching Multiple 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It is possible to catch multiple exceptions from one </a:t>
            </a:r>
            <a:r>
              <a:rPr lang="en-US" dirty="0">
                <a:latin typeface="Consolas"/>
                <a:cs typeface="Consolas"/>
              </a:rPr>
              <a:t>try</a:t>
            </a:r>
          </a:p>
          <a:p>
            <a:r>
              <a:rPr lang="en-US" dirty="0"/>
              <a:t>Catches must be ordered from lowest subclass to highest superclass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try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… statements-that-may-throw-exceptions;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 catch (</a:t>
            </a:r>
            <a:r>
              <a:rPr lang="en-US" dirty="0" err="1">
                <a:latin typeface="Consolas"/>
                <a:cs typeface="Consolas"/>
              </a:rPr>
              <a:t>StudentNotFoundException</a:t>
            </a:r>
            <a:r>
              <a:rPr lang="en-US" dirty="0">
                <a:latin typeface="Consolas"/>
                <a:cs typeface="Consolas"/>
              </a:rPr>
              <a:t> e)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// code to handle student not found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 catch (</a:t>
            </a:r>
            <a:r>
              <a:rPr lang="en-US" dirty="0" err="1">
                <a:latin typeface="Consolas"/>
                <a:cs typeface="Consolas"/>
              </a:rPr>
              <a:t>NullPointerException</a:t>
            </a:r>
            <a:r>
              <a:rPr lang="en-US" dirty="0">
                <a:latin typeface="Consolas"/>
                <a:cs typeface="Consolas"/>
              </a:rPr>
              <a:t> e)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// code to handle null pointer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 catch (Exception e)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// code to handle all other exceptions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84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Finally Clause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Finally, if present, a “</a:t>
            </a:r>
            <a:r>
              <a:rPr lang="en-US" dirty="0">
                <a:latin typeface="Consolas"/>
                <a:cs typeface="Consolas"/>
              </a:rPr>
              <a:t>finally</a:t>
            </a:r>
            <a:r>
              <a:rPr lang="en-US" dirty="0"/>
              <a:t>” clause is executed after all other try/catch statements</a:t>
            </a:r>
          </a:p>
          <a:p>
            <a:r>
              <a:rPr lang="en-US" dirty="0"/>
              <a:t>The </a:t>
            </a:r>
            <a:r>
              <a:rPr lang="en-US" dirty="0">
                <a:latin typeface="Consolas"/>
                <a:cs typeface="Consolas"/>
              </a:rPr>
              <a:t>finally</a:t>
            </a:r>
            <a:r>
              <a:rPr lang="en-US" dirty="0"/>
              <a:t> clause is guaranteed to execute, even if earlier clause returns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try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… statements-that-may-throw-exceptions;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 catch (</a:t>
            </a:r>
            <a:r>
              <a:rPr lang="en-US" dirty="0" err="1">
                <a:latin typeface="Consolas"/>
                <a:cs typeface="Consolas"/>
              </a:rPr>
              <a:t>StudentNotFoundException</a:t>
            </a:r>
            <a:r>
              <a:rPr lang="en-US" dirty="0">
                <a:latin typeface="Consolas"/>
                <a:cs typeface="Consolas"/>
              </a:rPr>
              <a:t> e)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// code to handle student not found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…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 finally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// code to clean things up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4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try-with-resources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Instead of a finally block to ensure that a resource is closed you can use a try-with-resources statement</a:t>
            </a:r>
          </a:p>
          <a:p>
            <a:endParaRPr lang="en-US" dirty="0"/>
          </a:p>
          <a:p>
            <a:r>
              <a:rPr lang="en-US" dirty="0"/>
              <a:t>A resource is an object that must be closed after the program is finished with it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734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try-with-resources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static String </a:t>
            </a:r>
            <a:r>
              <a:rPr lang="en-US" sz="2000" dirty="0" err="1">
                <a:latin typeface="Consolas"/>
                <a:cs typeface="Consolas"/>
              </a:rPr>
              <a:t>readFirstLineFromFile</a:t>
            </a:r>
            <a:r>
              <a:rPr lang="en-US" sz="2000" dirty="0">
                <a:latin typeface="Consolas"/>
                <a:cs typeface="Consolas"/>
              </a:rPr>
              <a:t>(String path) throws </a:t>
            </a:r>
            <a:r>
              <a:rPr lang="en-US" sz="2000" dirty="0" err="1">
                <a:latin typeface="Consolas"/>
                <a:cs typeface="Consolas"/>
              </a:rPr>
              <a:t>IOException</a:t>
            </a:r>
            <a:r>
              <a:rPr lang="en-US" sz="20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try (</a:t>
            </a:r>
            <a:r>
              <a:rPr lang="en-US" sz="2000" dirty="0" err="1">
                <a:latin typeface="Consolas"/>
                <a:cs typeface="Consolas"/>
              </a:rPr>
              <a:t>BufferedReader</a:t>
            </a:r>
            <a:r>
              <a:rPr lang="en-US" sz="2000" dirty="0">
                <a:latin typeface="Consolas"/>
                <a:cs typeface="Consolas"/>
              </a:rPr>
              <a:t> </a:t>
            </a:r>
            <a:r>
              <a:rPr lang="en-US" sz="2000" dirty="0" err="1">
                <a:latin typeface="Consolas"/>
                <a:cs typeface="Consolas"/>
              </a:rPr>
              <a:t>br</a:t>
            </a:r>
            <a:r>
              <a:rPr lang="en-US" sz="2000" dirty="0">
                <a:latin typeface="Consolas"/>
                <a:cs typeface="Consolas"/>
              </a:rPr>
              <a:t> =</a:t>
            </a:r>
          </a:p>
          <a:p>
            <a:pPr marL="400050" lvl="1" indent="0">
              <a:buNone/>
            </a:pPr>
            <a:r>
              <a:rPr lang="en-US" sz="2000" dirty="0">
                <a:latin typeface="Consolas"/>
                <a:cs typeface="Consolas"/>
              </a:rPr>
              <a:t>             new </a:t>
            </a:r>
            <a:r>
              <a:rPr lang="en-US" sz="2000" dirty="0" err="1">
                <a:latin typeface="Consolas"/>
                <a:cs typeface="Consolas"/>
              </a:rPr>
              <a:t>BufferedReader</a:t>
            </a:r>
            <a:r>
              <a:rPr lang="en-US" sz="2000" dirty="0">
                <a:latin typeface="Consolas"/>
                <a:cs typeface="Consolas"/>
              </a:rPr>
              <a:t>(new </a:t>
            </a:r>
            <a:r>
              <a:rPr lang="en-US" sz="2000" dirty="0" err="1">
                <a:latin typeface="Consolas"/>
                <a:cs typeface="Consolas"/>
              </a:rPr>
              <a:t>FileReader</a:t>
            </a:r>
            <a:r>
              <a:rPr lang="en-US" sz="2000" dirty="0">
                <a:latin typeface="Consolas"/>
                <a:cs typeface="Consolas"/>
              </a:rPr>
              <a:t>(path)))     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return </a:t>
            </a:r>
            <a:r>
              <a:rPr lang="en-US" sz="2000" dirty="0" err="1">
                <a:latin typeface="Consolas"/>
                <a:cs typeface="Consolas"/>
              </a:rPr>
              <a:t>br.readLine</a:t>
            </a:r>
            <a:r>
              <a:rPr lang="en-US" sz="20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}</a:t>
            </a:r>
          </a:p>
          <a:p>
            <a:pPr marL="0" indent="0">
              <a:buNone/>
            </a:pPr>
            <a:r>
              <a:rPr lang="en-US" sz="2000">
                <a:latin typeface="Consolas"/>
                <a:cs typeface="Consolas"/>
              </a:rPr>
              <a:t>    catch </a:t>
            </a:r>
            <a:r>
              <a:rPr lang="en-US" sz="2000" dirty="0">
                <a:latin typeface="Consolas"/>
                <a:cs typeface="Consolas"/>
              </a:rPr>
              <a:t>(</a:t>
            </a:r>
            <a:r>
              <a:rPr lang="en-US" sz="2000" dirty="0" err="1">
                <a:latin typeface="Consolas"/>
                <a:cs typeface="Consolas"/>
              </a:rPr>
              <a:t>StudentNotFoundException</a:t>
            </a:r>
            <a:r>
              <a:rPr lang="en-US" sz="2000" dirty="0">
                <a:latin typeface="Consolas"/>
                <a:cs typeface="Consolas"/>
              </a:rPr>
              <a:t> e)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// code to handle other exceptions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5387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try-with-resources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Resource declared in the try-with-resources statement is a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BufferedReader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/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BufferedReader</a:t>
            </a:r>
            <a:r>
              <a:rPr lang="en-US" dirty="0"/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dirty="0"/>
              <a:t> must be closed after the program is finished with it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BufferedReader</a:t>
            </a:r>
            <a:r>
              <a:rPr lang="en-US" dirty="0"/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dirty="0"/>
              <a:t> will be closed regardless of whether the try statement completes normally or abruptly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91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and Output “Pipes”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75294"/>
            <a:ext cx="8455190" cy="233270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6504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 and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Java is (or tries to be) platform independent</a:t>
            </a:r>
          </a:p>
          <a:p>
            <a:r>
              <a:rPr lang="en-US" dirty="0"/>
              <a:t>Provides abstractions for files and file systems</a:t>
            </a:r>
          </a:p>
          <a:p>
            <a:r>
              <a:rPr lang="en-US" dirty="0"/>
              <a:t>File class</a:t>
            </a:r>
          </a:p>
          <a:p>
            <a:pPr lvl="1"/>
            <a:r>
              <a:rPr lang="en-US" dirty="0"/>
              <a:t>But, file name is operating system (OS) dependent</a:t>
            </a:r>
          </a:p>
          <a:p>
            <a:pPr lvl="1"/>
            <a:r>
              <a:rPr lang="en-US" dirty="0"/>
              <a:t>And, file directory conventions are OS-dependent (e.g., path name of user home directory)</a:t>
            </a:r>
          </a:p>
          <a:p>
            <a:pPr lvl="1"/>
            <a:r>
              <a:rPr lang="en-US" dirty="0"/>
              <a:t>So, there are limits to OS independence</a:t>
            </a:r>
          </a:p>
          <a:p>
            <a:r>
              <a:rPr lang="en-US" dirty="0"/>
              <a:t>Three layers of abstraction in Java for file I/O</a:t>
            </a:r>
          </a:p>
          <a:p>
            <a:r>
              <a:rPr lang="en-US" dirty="0"/>
              <a:t>Ultimately, all data stored as a stream of bytes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ular Callout 4"/>
          <p:cNvSpPr/>
          <p:nvPr/>
        </p:nvSpPr>
        <p:spPr>
          <a:xfrm>
            <a:off x="6601728" y="6126163"/>
            <a:ext cx="914400" cy="612648"/>
          </a:xfrm>
          <a:prstGeom prst="wedgeRectCallout">
            <a:avLst>
              <a:gd name="adj1" fmla="val 96777"/>
              <a:gd name="adj2" fmla="val -5702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or bits</a:t>
            </a:r>
          </a:p>
        </p:txBody>
      </p:sp>
    </p:spTree>
    <p:extLst>
      <p:ext uri="{BB962C8B-B14F-4D97-AF65-F5344CB8AC3E}">
        <p14:creationId xmlns:p14="http://schemas.microsoft.com/office/powerpoint/2010/main" val="30029397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Implementation of Buffering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91" y="1791984"/>
            <a:ext cx="8659217" cy="301248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4962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Importance of Buffering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87393" cy="4952143"/>
          </a:xfrm>
        </p:spPr>
        <p:txBody>
          <a:bodyPr>
            <a:normAutofit/>
          </a:bodyPr>
          <a:lstStyle/>
          <a:p>
            <a:r>
              <a:rPr lang="en-US" dirty="0"/>
              <a:t>Without buffering, each read or write may generate physical disk access</a:t>
            </a:r>
          </a:p>
          <a:p>
            <a:r>
              <a:rPr lang="en-US" dirty="0"/>
              <a:t>Can be extremely slow for large volumes of data</a:t>
            </a:r>
          </a:p>
          <a:p>
            <a:r>
              <a:rPr lang="en-US" dirty="0"/>
              <a:t>Buffering has OS create internal array</a:t>
            </a:r>
          </a:p>
          <a:p>
            <a:pPr lvl="1"/>
            <a:r>
              <a:rPr lang="en-US" dirty="0"/>
              <a:t>OS reads “more than needed” on input, keeps rest for next call to read method</a:t>
            </a:r>
          </a:p>
          <a:p>
            <a:pPr lvl="1"/>
            <a:r>
              <a:rPr lang="en-US" dirty="0"/>
              <a:t>OS doesn’t send output “right away” to disk drive, waits a while in case another write comes along</a:t>
            </a:r>
          </a:p>
          <a:p>
            <a:pPr lvl="1"/>
            <a:r>
              <a:rPr lang="en-US" dirty="0"/>
              <a:t>Important to close file (or flush buffers) when done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403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File Operations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8"/>
            <a:ext cx="8686800" cy="525780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Open: </a:t>
            </a:r>
          </a:p>
          <a:p>
            <a:pPr lvl="1"/>
            <a:r>
              <a:rPr lang="en-US" dirty="0"/>
              <a:t>Files must be opened before they can be used</a:t>
            </a:r>
          </a:p>
          <a:p>
            <a:pPr lvl="1"/>
            <a:r>
              <a:rPr lang="en-US" dirty="0"/>
              <a:t>Open method indicates “for reading”, “for writing”, or “both”</a:t>
            </a:r>
          </a:p>
          <a:p>
            <a:pPr lvl="1"/>
            <a:r>
              <a:rPr lang="en-US" dirty="0"/>
              <a:t>May also indicate “append” mode</a:t>
            </a:r>
          </a:p>
          <a:p>
            <a:pPr lvl="1"/>
            <a:r>
              <a:rPr lang="en-US" dirty="0"/>
              <a:t>Allows operating system to establish “buffers” and other state information about the file being read or written</a:t>
            </a:r>
          </a:p>
          <a:p>
            <a:r>
              <a:rPr lang="en-US" dirty="0"/>
              <a:t>Read</a:t>
            </a:r>
          </a:p>
          <a:p>
            <a:pPr lvl="1"/>
            <a:r>
              <a:rPr lang="en-US" dirty="0"/>
              <a:t>Transfers data from the file (or input stream) to the user process</a:t>
            </a:r>
          </a:p>
          <a:p>
            <a:pPr lvl="1"/>
            <a:r>
              <a:rPr lang="en-US" dirty="0"/>
              <a:t>Specific method signatures indicate the type of data being transferred (byte, </a:t>
            </a:r>
            <a:r>
              <a:rPr lang="en-US" dirty="0" err="1"/>
              <a:t>int</a:t>
            </a:r>
            <a:r>
              <a:rPr lang="en-US" dirty="0"/>
              <a:t>, String, Tree, etc.)</a:t>
            </a:r>
          </a:p>
          <a:p>
            <a:r>
              <a:rPr lang="en-US" dirty="0"/>
              <a:t>Write</a:t>
            </a:r>
          </a:p>
          <a:p>
            <a:pPr lvl="1"/>
            <a:r>
              <a:rPr lang="en-US" dirty="0"/>
              <a:t>Transfers data from the user process to the file (or output stream)</a:t>
            </a:r>
          </a:p>
          <a:p>
            <a:pPr lvl="1"/>
            <a:r>
              <a:rPr lang="en-US" dirty="0"/>
              <a:t>Specific method signatures indicate the type of data being transferred (byte, </a:t>
            </a:r>
            <a:r>
              <a:rPr lang="en-US" dirty="0" err="1"/>
              <a:t>int</a:t>
            </a:r>
            <a:r>
              <a:rPr lang="en-US" dirty="0"/>
              <a:t>, String, Tree,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8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37256</TotalTime>
  <Words>2885</Words>
  <Application>Microsoft Office PowerPoint</Application>
  <PresentationFormat>On-screen Show (4:3)</PresentationFormat>
  <Paragraphs>509</Paragraphs>
  <Slides>48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Arial</vt:lpstr>
      <vt:lpstr>Calibri</vt:lpstr>
      <vt:lpstr>Consolas</vt:lpstr>
      <vt:lpstr>Office Theme</vt:lpstr>
      <vt:lpstr>CS18000: Problem Solving and Object-Oriented Programming</vt:lpstr>
      <vt:lpstr>Video 1 Basics of File I/O</vt:lpstr>
      <vt:lpstr> External Communication</vt:lpstr>
      <vt:lpstr>Persistence of File Storage</vt:lpstr>
      <vt:lpstr>Input and Output “Pipes”</vt:lpstr>
      <vt:lpstr>Files and Java</vt:lpstr>
      <vt:lpstr>The Implementation of Buffering</vt:lpstr>
      <vt:lpstr>The Importance of Buffering</vt:lpstr>
      <vt:lpstr>Generic File Operations (1)</vt:lpstr>
      <vt:lpstr>Generic File Operations (2)</vt:lpstr>
      <vt:lpstr>Video 2 Low-Level, High-Level, and Object I/O</vt:lpstr>
      <vt:lpstr>File I/O Layers in Java</vt:lpstr>
      <vt:lpstr>Example: Low-Level I/O</vt:lpstr>
      <vt:lpstr>Example: High-Level I/O</vt:lpstr>
      <vt:lpstr>Tricky Bits</vt:lpstr>
      <vt:lpstr>Example:  (1)</vt:lpstr>
      <vt:lpstr>Example: Object I/O (2)</vt:lpstr>
      <vt:lpstr>Serializable</vt:lpstr>
      <vt:lpstr>Video 3 Text I/O</vt:lpstr>
      <vt:lpstr>File Content Types</vt:lpstr>
      <vt:lpstr>Writing and Reading Text</vt:lpstr>
      <vt:lpstr>Example: TextIO (1)</vt:lpstr>
      <vt:lpstr>Example: TextIO (2)</vt:lpstr>
      <vt:lpstr>Video 1 Introduction to Exceptions</vt:lpstr>
      <vt:lpstr>Exceptions</vt:lpstr>
      <vt:lpstr>Handling Error Situations</vt:lpstr>
      <vt:lpstr>What to do when an error occurs?</vt:lpstr>
      <vt:lpstr>What to do when an error occurs?</vt:lpstr>
      <vt:lpstr>Java Approach: Exceptions</vt:lpstr>
      <vt:lpstr>The Call Stack</vt:lpstr>
      <vt:lpstr>Searching for a Handler</vt:lpstr>
      <vt:lpstr>Video 2 The Exception Class</vt:lpstr>
      <vt:lpstr>Catching an Exception: Basic Syntax</vt:lpstr>
      <vt:lpstr>Passing the Buck: Throws</vt:lpstr>
      <vt:lpstr>Exception Class</vt:lpstr>
      <vt:lpstr>Exception Class Hierarchy</vt:lpstr>
      <vt:lpstr>Checked vs. Unchecked Exceptions</vt:lpstr>
      <vt:lpstr>EOF: Unchecked Exception</vt:lpstr>
      <vt:lpstr>EOF: Catching NoSuchElement</vt:lpstr>
      <vt:lpstr>Scanner: Catching FileNotFound</vt:lpstr>
      <vt:lpstr>Video 3 Advanced Exception Handling </vt:lpstr>
      <vt:lpstr>Making Your Own Exception Class</vt:lpstr>
      <vt:lpstr>Typical Exception Handling Situation</vt:lpstr>
      <vt:lpstr>Catching Multiple Exceptions</vt:lpstr>
      <vt:lpstr>Finally Clause</vt:lpstr>
      <vt:lpstr>try-with-resources statement</vt:lpstr>
      <vt:lpstr>try-with-resources statement</vt:lpstr>
      <vt:lpstr>try-with-resources statement</vt:lpstr>
    </vt:vector>
  </TitlesOfParts>
  <Company>Purdue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CS18000: Problem Solving and Object-Oriented Programming</dc:title>
  <dc:creator>Tim Korb</dc:creator>
  <cp:lastModifiedBy>Dunsmore, Buster</cp:lastModifiedBy>
  <cp:revision>123</cp:revision>
  <dcterms:created xsi:type="dcterms:W3CDTF">2012-12-29T12:15:32Z</dcterms:created>
  <dcterms:modified xsi:type="dcterms:W3CDTF">2024-06-02T03:57:41Z</dcterms:modified>
</cp:coreProperties>
</file>