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47" r:id="rId1"/>
  </p:sldMasterIdLst>
  <p:notesMasterIdLst>
    <p:notesMasterId r:id="rId69"/>
  </p:notesMasterIdLst>
  <p:handoutMasterIdLst>
    <p:handoutMasterId r:id="rId70"/>
  </p:handoutMasterIdLst>
  <p:sldIdLst>
    <p:sldId id="256" r:id="rId2"/>
    <p:sldId id="372" r:id="rId3"/>
    <p:sldId id="258" r:id="rId4"/>
    <p:sldId id="347" r:id="rId5"/>
    <p:sldId id="365" r:id="rId6"/>
    <p:sldId id="275" r:id="rId7"/>
    <p:sldId id="276" r:id="rId8"/>
    <p:sldId id="277" r:id="rId9"/>
    <p:sldId id="371" r:id="rId10"/>
    <p:sldId id="279" r:id="rId11"/>
    <p:sldId id="364" r:id="rId12"/>
    <p:sldId id="280" r:id="rId13"/>
    <p:sldId id="281" r:id="rId14"/>
    <p:sldId id="282" r:id="rId15"/>
    <p:sldId id="283" r:id="rId16"/>
    <p:sldId id="284" r:id="rId17"/>
    <p:sldId id="370" r:id="rId18"/>
    <p:sldId id="302" r:id="rId19"/>
    <p:sldId id="303" r:id="rId20"/>
    <p:sldId id="334" r:id="rId21"/>
    <p:sldId id="305" r:id="rId22"/>
    <p:sldId id="306" r:id="rId23"/>
    <p:sldId id="348" r:id="rId24"/>
    <p:sldId id="307" r:id="rId25"/>
    <p:sldId id="362" r:id="rId26"/>
    <p:sldId id="363" r:id="rId27"/>
    <p:sldId id="369" r:id="rId28"/>
    <p:sldId id="308" r:id="rId29"/>
    <p:sldId id="309" r:id="rId30"/>
    <p:sldId id="310" r:id="rId31"/>
    <p:sldId id="337" r:id="rId32"/>
    <p:sldId id="335" r:id="rId33"/>
    <p:sldId id="361" r:id="rId34"/>
    <p:sldId id="360" r:id="rId35"/>
    <p:sldId id="368" r:id="rId36"/>
    <p:sldId id="312" r:id="rId37"/>
    <p:sldId id="313" r:id="rId38"/>
    <p:sldId id="315" r:id="rId39"/>
    <p:sldId id="336" r:id="rId40"/>
    <p:sldId id="316" r:id="rId41"/>
    <p:sldId id="325" r:id="rId42"/>
    <p:sldId id="338" r:id="rId43"/>
    <p:sldId id="339" r:id="rId44"/>
    <p:sldId id="340" r:id="rId45"/>
    <p:sldId id="341" r:id="rId46"/>
    <p:sldId id="342" r:id="rId47"/>
    <p:sldId id="359" r:id="rId48"/>
    <p:sldId id="343" r:id="rId49"/>
    <p:sldId id="375" r:id="rId50"/>
    <p:sldId id="376" r:id="rId51"/>
    <p:sldId id="374" r:id="rId52"/>
    <p:sldId id="344" r:id="rId53"/>
    <p:sldId id="357" r:id="rId54"/>
    <p:sldId id="356" r:id="rId55"/>
    <p:sldId id="345" r:id="rId56"/>
    <p:sldId id="346" r:id="rId57"/>
    <p:sldId id="349" r:id="rId58"/>
    <p:sldId id="350" r:id="rId59"/>
    <p:sldId id="358" r:id="rId60"/>
    <p:sldId id="351" r:id="rId61"/>
    <p:sldId id="352" r:id="rId62"/>
    <p:sldId id="353" r:id="rId63"/>
    <p:sldId id="354" r:id="rId64"/>
    <p:sldId id="355" r:id="rId65"/>
    <p:sldId id="314" r:id="rId66"/>
    <p:sldId id="367" r:id="rId67"/>
    <p:sldId id="366" r:id="rId6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28" autoAdjust="0"/>
    <p:restoredTop sz="95068" autoAdjust="0"/>
  </p:normalViewPr>
  <p:slideViewPr>
    <p:cSldViewPr snapToGrid="0" snapToObjects="1">
      <p:cViewPr varScale="1">
        <p:scale>
          <a:sx n="85" d="100"/>
          <a:sy n="85" d="100"/>
        </p:scale>
        <p:origin x="606" y="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55576-9660-F342-B70B-452F216D12FE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67390-5B83-184F-9560-B599FE8C4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113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A59CCE-82AB-7E4E-8B40-F3287FF0B9F8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44966-34AF-8741-B199-20C4F0722A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44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9001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3734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4574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0246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2514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6626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8093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0091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3072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4936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92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2530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019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88822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13535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9182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74398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064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7113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44941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11866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2075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6908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534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206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2367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9992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0830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0549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14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0460D-A275-B046-AF56-69F1B2B512EE}" type="datetime1">
              <a:rPr lang="en-US" smtClean="0"/>
              <a:pPr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759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8E205-F758-6947-9983-3DFB0BFA0165}" type="datetime1">
              <a:rPr lang="en-US" smtClean="0"/>
              <a:pPr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50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EB037-8A0F-FA47-854A-A9C48B1AC08F}" type="datetime1">
              <a:rPr lang="en-US" smtClean="0"/>
              <a:pPr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58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EF79-83C7-574E-96B8-96A683BD9078}" type="datetime1">
              <a:rPr lang="en-US" smtClean="0"/>
              <a:pPr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00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496EF-BEA3-B44F-923F-86F66554E766}" type="datetime1">
              <a:rPr lang="en-US" smtClean="0"/>
              <a:pPr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89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F2E3-10D4-7041-89AF-F5BCECAE1F8B}" type="datetime1">
              <a:rPr lang="en-US" smtClean="0"/>
              <a:pPr/>
              <a:t>8/12/2024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03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D348F-27EA-5B4F-B95B-8368AA0D7DC3}" type="datetime1">
              <a:rPr lang="en-US" smtClean="0"/>
              <a:pPr/>
              <a:t>8/12/2024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3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5FE2-33F2-2A45-8F37-625101D7CF5B}" type="datetime1">
              <a:rPr lang="en-US" smtClean="0"/>
              <a:pPr/>
              <a:t>8/12/2024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41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1C30F-0B6E-6842-9F7D-6FD956461AD8}" type="datetime1">
              <a:rPr lang="en-US" smtClean="0"/>
              <a:pPr/>
              <a:t>8/12/2024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688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E074-75C9-EE42-B1D9-3EFD1628213E}" type="datetime1">
              <a:rPr lang="en-US" smtClean="0"/>
              <a:pPr/>
              <a:t>8/12/2024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55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1506-FD6E-F743-BB6D-CAF84C8EC89B}" type="datetime1">
              <a:rPr lang="en-US" smtClean="0"/>
              <a:pPr/>
              <a:t>8/12/2024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75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320DE-CE0C-E941-9133-67FDCD6585BD}" type="datetime1">
              <a:rPr lang="en-US" smtClean="0"/>
              <a:pPr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7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XXwLsK" TargetMode="Externa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CS18000: Problem Solving and Object-Oriented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Arrays</a:t>
            </a:r>
          </a:p>
        </p:txBody>
      </p:sp>
    </p:spTree>
    <p:extLst>
      <p:ext uri="{BB962C8B-B14F-4D97-AF65-F5344CB8AC3E}">
        <p14:creationId xmlns:p14="http://schemas.microsoft.com/office/powerpoint/2010/main" val="3209575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Familiar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600" dirty="0">
                <a:latin typeface="Consolas"/>
                <a:cs typeface="Consolas"/>
              </a:rPr>
              <a:t>public static void main(String[] </a:t>
            </a:r>
            <a:r>
              <a:rPr lang="en-US" sz="2600" dirty="0" err="1">
                <a:latin typeface="Consolas"/>
                <a:cs typeface="Consolas"/>
              </a:rPr>
              <a:t>args</a:t>
            </a:r>
            <a:r>
              <a:rPr lang="en-US" sz="2600" dirty="0">
                <a:latin typeface="Consolas"/>
                <a:cs typeface="Consolas"/>
              </a:rPr>
              <a:t>) { }</a:t>
            </a:r>
          </a:p>
          <a:p>
            <a:r>
              <a:rPr lang="en-US" dirty="0"/>
              <a:t>The parameter to </a:t>
            </a:r>
            <a:r>
              <a:rPr lang="en-US" dirty="0">
                <a:latin typeface="Consolas"/>
                <a:cs typeface="Consolas"/>
              </a:rPr>
              <a:t>main</a:t>
            </a:r>
            <a:r>
              <a:rPr lang="en-US" dirty="0"/>
              <a:t> is an array of </a:t>
            </a:r>
            <a:r>
              <a:rPr lang="en-US" dirty="0">
                <a:latin typeface="Consolas"/>
                <a:cs typeface="Consolas"/>
              </a:rPr>
              <a:t>String</a:t>
            </a:r>
            <a:r>
              <a:rPr lang="en-US" dirty="0"/>
              <a:t>s</a:t>
            </a:r>
          </a:p>
          <a:p>
            <a:r>
              <a:rPr lang="en-US" dirty="0"/>
              <a:t>Array </a:t>
            </a:r>
            <a:r>
              <a:rPr lang="en-US" dirty="0" err="1"/>
              <a:t>args</a:t>
            </a:r>
            <a:r>
              <a:rPr lang="en-US" dirty="0"/>
              <a:t> initialized from the space-separated “words” on the command line</a:t>
            </a:r>
          </a:p>
          <a:p>
            <a:pPr marL="0" indent="0"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&gt;java Calculate add 5 17.25</a:t>
            </a:r>
          </a:p>
          <a:p>
            <a:r>
              <a:rPr lang="en-US" dirty="0"/>
              <a:t>This will work just like…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String[] </a:t>
            </a:r>
            <a:r>
              <a:rPr lang="en-US" sz="2800" dirty="0" err="1">
                <a:latin typeface="Consolas" panose="020B0609020204030204" pitchFamily="49" charset="0"/>
              </a:rPr>
              <a:t>args</a:t>
            </a:r>
            <a:r>
              <a:rPr lang="en-US" sz="2800" dirty="0">
                <a:latin typeface="Consolas" panose="020B0609020204030204" pitchFamily="49" charset="0"/>
              </a:rPr>
              <a:t> = new String [3];</a:t>
            </a:r>
          </a:p>
          <a:p>
            <a:r>
              <a:rPr lang="en-US" dirty="0" err="1"/>
              <a:t>args</a:t>
            </a:r>
            <a:r>
              <a:rPr lang="en-US" dirty="0"/>
              <a:t>[0]: first argument</a:t>
            </a:r>
          </a:p>
          <a:p>
            <a:r>
              <a:rPr lang="en-US" dirty="0" err="1"/>
              <a:t>args</a:t>
            </a:r>
            <a:r>
              <a:rPr lang="en-US" dirty="0"/>
              <a:t>[1]: second argument </a:t>
            </a:r>
          </a:p>
          <a:p>
            <a:r>
              <a:rPr lang="en-US" dirty="0" err="1"/>
              <a:t>args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]: </a:t>
            </a:r>
            <a:r>
              <a:rPr lang="en-US" dirty="0" err="1"/>
              <a:t>i</a:t>
            </a:r>
            <a:r>
              <a:rPr lang="en-US" baseline="30000" dirty="0" err="1"/>
              <a:t>th</a:t>
            </a:r>
            <a:r>
              <a:rPr lang="en-US" dirty="0"/>
              <a:t> argument</a:t>
            </a:r>
          </a:p>
          <a:p>
            <a:r>
              <a:rPr lang="en-US" dirty="0" err="1"/>
              <a:t>args.length</a:t>
            </a:r>
            <a:r>
              <a:rPr lang="en-US" dirty="0"/>
              <a:t> == number of arguments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89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Familiar Example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704814"/>
            <a:ext cx="8026883" cy="2572719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4018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Example of the Familiar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public class 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Calculate </a:t>
            </a:r>
            <a:r>
              <a:rPr lang="en-US" sz="2400" dirty="0">
                <a:latin typeface="Consolas"/>
                <a:cs typeface="Consolas"/>
              </a:rPr>
              <a:t>{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public static void main(String[] </a:t>
            </a:r>
            <a:r>
              <a:rPr lang="en-US" sz="2400" dirty="0" err="1">
                <a:latin typeface="Consolas"/>
                <a:cs typeface="Consolas"/>
              </a:rPr>
              <a:t>args</a:t>
            </a:r>
            <a:r>
              <a:rPr lang="en-US" sz="24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for (</a:t>
            </a: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 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 = 0; 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 &lt; </a:t>
            </a:r>
            <a:r>
              <a:rPr lang="en-US" sz="2400" dirty="0" err="1">
                <a:latin typeface="Consolas"/>
                <a:cs typeface="Consolas"/>
              </a:rPr>
              <a:t>args.length</a:t>
            </a:r>
            <a:r>
              <a:rPr lang="en-US" sz="2400" dirty="0">
                <a:latin typeface="Consolas"/>
                <a:cs typeface="Consolas"/>
              </a:rPr>
              <a:t>; 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++)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    </a:t>
            </a:r>
            <a:r>
              <a:rPr lang="en-US" sz="2400" dirty="0" err="1">
                <a:latin typeface="Consolas"/>
                <a:cs typeface="Consolas"/>
              </a:rPr>
              <a:t>System.out.printf</a:t>
            </a:r>
            <a:r>
              <a:rPr lang="en-US" sz="2400" dirty="0">
                <a:latin typeface="Consolas"/>
                <a:cs typeface="Consolas"/>
              </a:rPr>
              <a:t>(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      "</a:t>
            </a:r>
            <a:r>
              <a:rPr lang="en-US" sz="2400" dirty="0" err="1">
                <a:latin typeface="Consolas"/>
                <a:cs typeface="Consolas"/>
              </a:rPr>
              <a:t>args</a:t>
            </a:r>
            <a:r>
              <a:rPr lang="en-US" sz="2400" dirty="0">
                <a:latin typeface="Consolas"/>
                <a:cs typeface="Consolas"/>
              </a:rPr>
              <a:t>[%d] = %s\n", 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, </a:t>
            </a:r>
            <a:r>
              <a:rPr lang="en-US" sz="2400" dirty="0" err="1">
                <a:latin typeface="Consolas"/>
                <a:cs typeface="Consolas"/>
              </a:rPr>
              <a:t>args</a:t>
            </a:r>
            <a:r>
              <a:rPr lang="en-US" sz="2400" dirty="0">
                <a:latin typeface="Consolas"/>
                <a:cs typeface="Consolas"/>
              </a:rPr>
              <a:t>[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]);                         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227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Declaring an Array Variable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Example: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String[] </a:t>
            </a:r>
            <a:r>
              <a:rPr lang="en-US" dirty="0" err="1">
                <a:latin typeface="Consolas"/>
                <a:cs typeface="Consolas"/>
              </a:rPr>
              <a:t>args</a:t>
            </a:r>
            <a:endParaRPr lang="en-US" dirty="0">
              <a:latin typeface="Consolas"/>
              <a:cs typeface="Consolas"/>
            </a:endParaRPr>
          </a:p>
          <a:p>
            <a:r>
              <a:rPr lang="en-US" dirty="0"/>
              <a:t>In general:</a:t>
            </a:r>
          </a:p>
          <a:p>
            <a:pPr marL="457200" lvl="1" indent="0">
              <a:buNone/>
            </a:pPr>
            <a:r>
              <a:rPr lang="en-US" i="1" dirty="0" err="1">
                <a:latin typeface="Calibri"/>
                <a:cs typeface="Calibri"/>
              </a:rPr>
              <a:t>type_name</a:t>
            </a:r>
            <a:r>
              <a:rPr lang="en-US" dirty="0">
                <a:latin typeface="Consolas"/>
                <a:cs typeface="Consolas"/>
              </a:rPr>
              <a:t> [ ] </a:t>
            </a:r>
            <a:r>
              <a:rPr lang="en-US" i="1" dirty="0" err="1">
                <a:latin typeface="Calibri"/>
                <a:cs typeface="Calibri"/>
              </a:rPr>
              <a:t>variable_name</a:t>
            </a:r>
            <a:endParaRPr lang="en-US" i="1" dirty="0">
              <a:latin typeface="Calibri"/>
              <a:cs typeface="Calibri"/>
            </a:endParaRPr>
          </a:p>
          <a:p>
            <a:r>
              <a:rPr lang="en-US" i="1" dirty="0" err="1"/>
              <a:t>type_name</a:t>
            </a:r>
            <a:r>
              <a:rPr lang="en-US" dirty="0"/>
              <a:t>: any primitive or reference type</a:t>
            </a:r>
          </a:p>
          <a:p>
            <a:r>
              <a:rPr lang="en-US" i="1" dirty="0" err="1"/>
              <a:t>variable_name</a:t>
            </a:r>
            <a:r>
              <a:rPr lang="en-US" dirty="0"/>
              <a:t>: a standard Java identifier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841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an Array Object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Example:</a:t>
            </a:r>
          </a:p>
          <a:p>
            <a:pPr marL="457200" lvl="1" indent="0">
              <a:buNone/>
            </a:pPr>
            <a:r>
              <a:rPr lang="en-US" dirty="0">
                <a:latin typeface="Consolas"/>
                <a:cs typeface="Consolas"/>
              </a:rPr>
              <a:t>new String[10]</a:t>
            </a:r>
          </a:p>
          <a:p>
            <a:r>
              <a:rPr lang="en-US" dirty="0"/>
              <a:t>In general:</a:t>
            </a:r>
          </a:p>
          <a:p>
            <a:pPr marL="457200" lvl="1" indent="0">
              <a:buNone/>
            </a:pPr>
            <a:r>
              <a:rPr lang="en-US" dirty="0">
                <a:latin typeface="Consolas"/>
                <a:cs typeface="Consolas"/>
              </a:rPr>
              <a:t>new</a:t>
            </a:r>
            <a:r>
              <a:rPr lang="en-US" dirty="0"/>
              <a:t> </a:t>
            </a:r>
            <a:r>
              <a:rPr lang="en-US" i="1" dirty="0" err="1"/>
              <a:t>type_name</a:t>
            </a:r>
            <a:r>
              <a:rPr lang="en-US" dirty="0">
                <a:latin typeface="Consolas"/>
                <a:cs typeface="Consolas"/>
              </a:rPr>
              <a:t>[</a:t>
            </a:r>
            <a:r>
              <a:rPr lang="en-US" i="1" dirty="0"/>
              <a:t>size</a:t>
            </a:r>
            <a:r>
              <a:rPr lang="en-US" dirty="0">
                <a:latin typeface="Consolas"/>
                <a:cs typeface="Consolas"/>
              </a:rPr>
              <a:t>]</a:t>
            </a:r>
          </a:p>
          <a:p>
            <a:r>
              <a:rPr lang="en-US" i="1" dirty="0" err="1"/>
              <a:t>type_name</a:t>
            </a:r>
            <a:r>
              <a:rPr lang="en-US" dirty="0"/>
              <a:t>: any primitive or reference type</a:t>
            </a:r>
          </a:p>
          <a:p>
            <a:r>
              <a:rPr lang="en-US" i="1" dirty="0"/>
              <a:t>size</a:t>
            </a:r>
            <a:r>
              <a:rPr lang="en-US" dirty="0"/>
              <a:t>: an </a:t>
            </a:r>
            <a:r>
              <a:rPr lang="en-US" dirty="0" err="1"/>
              <a:t>int</a:t>
            </a:r>
            <a:r>
              <a:rPr lang="en-US" dirty="0"/>
              <a:t>-valued expression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>
                <a:latin typeface="Consolas"/>
                <a:cs typeface="Consolas"/>
              </a:rPr>
              <a:t>String[] students = new String[10];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or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 err="1">
                <a:latin typeface="Consolas"/>
                <a:cs typeface="Consolas"/>
              </a:rPr>
              <a:t>var</a:t>
            </a:r>
            <a:r>
              <a:rPr lang="en-US" dirty="0">
                <a:latin typeface="Consolas"/>
                <a:cs typeface="Consolas"/>
              </a:rPr>
              <a:t> students = new String[10];</a:t>
            </a:r>
          </a:p>
          <a:p>
            <a:pPr marL="342900" lvl="1" indent="-342900">
              <a:buFont typeface="Arial"/>
              <a:buChar char="•"/>
            </a:pPr>
            <a:endParaRPr lang="en-US" dirty="0">
              <a:latin typeface="Consolas"/>
              <a:cs typeface="Consolas"/>
            </a:endParaRPr>
          </a:p>
          <a:p>
            <a:pPr marL="342900" lvl="1" indent="-342900">
              <a:buFont typeface="Arial"/>
              <a:buChar char="•"/>
            </a:pPr>
            <a:endParaRPr lang="en-US" dirty="0">
              <a:latin typeface="Consolas"/>
              <a:cs typeface="Consola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766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an Array Element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Example:</a:t>
            </a:r>
          </a:p>
          <a:p>
            <a:pPr marL="457200" lvl="1" indent="0">
              <a:buNone/>
            </a:pPr>
            <a:r>
              <a:rPr lang="en-US" dirty="0" err="1">
                <a:latin typeface="Consolas"/>
                <a:cs typeface="Consolas"/>
              </a:rPr>
              <a:t>args</a:t>
            </a:r>
            <a:r>
              <a:rPr lang="en-US" dirty="0">
                <a:latin typeface="Consolas"/>
                <a:cs typeface="Consolas"/>
              </a:rPr>
              <a:t>[0] or </a:t>
            </a:r>
            <a:r>
              <a:rPr lang="en-US" dirty="0" err="1">
                <a:latin typeface="Consolas"/>
                <a:cs typeface="Consolas"/>
              </a:rPr>
              <a:t>args</a:t>
            </a:r>
            <a:r>
              <a:rPr lang="en-US" dirty="0">
                <a:latin typeface="Consolas"/>
                <a:cs typeface="Consolas"/>
              </a:rPr>
              <a:t>[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]</a:t>
            </a:r>
          </a:p>
          <a:p>
            <a:r>
              <a:rPr lang="en-US" dirty="0"/>
              <a:t>In general:</a:t>
            </a:r>
          </a:p>
          <a:p>
            <a:pPr marL="457200" lvl="1" indent="0">
              <a:buNone/>
            </a:pPr>
            <a:r>
              <a:rPr lang="en-US" i="1" dirty="0" err="1"/>
              <a:t>array_object_reference</a:t>
            </a:r>
            <a:r>
              <a:rPr lang="en-US" dirty="0"/>
              <a:t> </a:t>
            </a:r>
            <a:r>
              <a:rPr lang="en-US" dirty="0">
                <a:latin typeface="Consolas"/>
                <a:cs typeface="Consolas"/>
              </a:rPr>
              <a:t>[</a:t>
            </a:r>
            <a:r>
              <a:rPr lang="en-US" dirty="0"/>
              <a:t> </a:t>
            </a:r>
            <a:r>
              <a:rPr lang="en-US" i="1" dirty="0" err="1"/>
              <a:t>int_value</a:t>
            </a:r>
            <a:r>
              <a:rPr lang="en-US" dirty="0"/>
              <a:t> </a:t>
            </a:r>
            <a:r>
              <a:rPr lang="en-US" dirty="0">
                <a:latin typeface="Consolas"/>
                <a:cs typeface="Consolas"/>
              </a:rPr>
              <a:t>]</a:t>
            </a:r>
          </a:p>
          <a:p>
            <a:r>
              <a:rPr lang="en-US" i="1" dirty="0" err="1"/>
              <a:t>array_object_reference</a:t>
            </a:r>
            <a:r>
              <a:rPr lang="en-US" dirty="0"/>
              <a:t>: an expression (e.g., variable) that references an array object </a:t>
            </a:r>
          </a:p>
          <a:p>
            <a:r>
              <a:rPr lang="en-US" i="1" dirty="0" err="1"/>
              <a:t>int_value</a:t>
            </a:r>
            <a:r>
              <a:rPr lang="en-US" dirty="0"/>
              <a:t>: an expression that yields an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/>
              <a:t> </a:t>
            </a:r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28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Picture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786619"/>
          </a:xfrm>
        </p:spPr>
        <p:txBody>
          <a:bodyPr/>
          <a:lstStyle/>
          <a:p>
            <a:pPr marL="0" indent="0">
              <a:buNone/>
            </a:pP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[] list = new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[5];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5715707" y="2923306"/>
            <a:ext cx="1674986" cy="2778699"/>
            <a:chOff x="5715707" y="2923306"/>
            <a:chExt cx="1674986" cy="2778699"/>
          </a:xfrm>
        </p:grpSpPr>
        <p:sp>
          <p:nvSpPr>
            <p:cNvPr id="7" name="Rectangle 6"/>
            <p:cNvSpPr/>
            <p:nvPr/>
          </p:nvSpPr>
          <p:spPr>
            <a:xfrm>
              <a:off x="5715707" y="3543270"/>
              <a:ext cx="1674986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5715707" y="3977011"/>
              <a:ext cx="1674986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5715707" y="4410752"/>
              <a:ext cx="1674986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715707" y="4844493"/>
              <a:ext cx="1674986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715707" y="5278233"/>
              <a:ext cx="1674986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783999" y="2923306"/>
              <a:ext cx="1538402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>
                  <a:latin typeface="Consolas"/>
                  <a:cs typeface="Consolas"/>
                </a:rPr>
                <a:t>int</a:t>
              </a:r>
              <a:r>
                <a:rPr lang="en-US" sz="3200" dirty="0">
                  <a:latin typeface="Consolas"/>
                  <a:cs typeface="Consolas"/>
                </a:rPr>
                <a:t>[5]</a:t>
              </a:r>
              <a:endParaRPr lang="en-US" sz="3200" dirty="0"/>
            </a:p>
          </p:txBody>
        </p:sp>
      </p:grpSp>
      <p:sp>
        <p:nvSpPr>
          <p:cNvPr id="21" name="Right Brace 20"/>
          <p:cNvSpPr/>
          <p:nvPr/>
        </p:nvSpPr>
        <p:spPr>
          <a:xfrm>
            <a:off x="7641439" y="2934253"/>
            <a:ext cx="350324" cy="2767752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979393" y="4000735"/>
            <a:ext cx="11112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create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8733" y="3577096"/>
            <a:ext cx="4253034" cy="809013"/>
            <a:chOff x="8733" y="3577096"/>
            <a:chExt cx="4253034" cy="809013"/>
          </a:xfrm>
        </p:grpSpPr>
        <p:grpSp>
          <p:nvGrpSpPr>
            <p:cNvPr id="20" name="Group 19"/>
            <p:cNvGrpSpPr/>
            <p:nvPr/>
          </p:nvGrpSpPr>
          <p:grpSpPr>
            <a:xfrm>
              <a:off x="1434683" y="3684623"/>
              <a:ext cx="2827084" cy="584776"/>
              <a:chOff x="468148" y="2860841"/>
              <a:chExt cx="2827084" cy="584776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68148" y="2860841"/>
                <a:ext cx="1087157" cy="5847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latin typeface="Consolas"/>
                    <a:cs typeface="Consolas"/>
                  </a:rPr>
                  <a:t>list</a:t>
                </a:r>
                <a:endParaRPr lang="en-US" sz="2800" dirty="0">
                  <a:latin typeface="Consolas"/>
                  <a:cs typeface="Consolas"/>
                </a:endParaRPr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1620246" y="2934253"/>
                <a:ext cx="1674986" cy="42377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8733" y="3692636"/>
              <a:ext cx="12620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declare</a:t>
              </a:r>
            </a:p>
          </p:txBody>
        </p:sp>
        <p:sp>
          <p:nvSpPr>
            <p:cNvPr id="24" name="Left Brace 23"/>
            <p:cNvSpPr/>
            <p:nvPr/>
          </p:nvSpPr>
          <p:spPr>
            <a:xfrm>
              <a:off x="1270792" y="3577096"/>
              <a:ext cx="280134" cy="809013"/>
            </a:xfrm>
            <a:prstGeom prst="lef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ight Brace 25"/>
          <p:cNvSpPr/>
          <p:nvPr/>
        </p:nvSpPr>
        <p:spPr>
          <a:xfrm rot="16200000">
            <a:off x="4350417" y="2352048"/>
            <a:ext cx="335088" cy="2225335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3973515" y="2797335"/>
            <a:ext cx="1077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assign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4066413" y="4700773"/>
            <a:ext cx="1764025" cy="1367826"/>
            <a:chOff x="4066413" y="4700773"/>
            <a:chExt cx="1764025" cy="1367826"/>
          </a:xfrm>
        </p:grpSpPr>
        <p:sp>
          <p:nvSpPr>
            <p:cNvPr id="17" name="TextBox 16"/>
            <p:cNvSpPr txBox="1"/>
            <p:nvPr/>
          </p:nvSpPr>
          <p:spPr>
            <a:xfrm>
              <a:off x="4066413" y="4700773"/>
              <a:ext cx="1764025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latin typeface="Consolas"/>
                  <a:cs typeface="Consolas"/>
                </a:rPr>
                <a:t>list[3]</a:t>
              </a:r>
            </a:p>
          </p:txBody>
        </p:sp>
        <p:sp>
          <p:nvSpPr>
            <p:cNvPr id="30" name="Right Brace 29"/>
            <p:cNvSpPr/>
            <p:nvPr/>
          </p:nvSpPr>
          <p:spPr>
            <a:xfrm rot="5400000">
              <a:off x="4703455" y="4648508"/>
              <a:ext cx="335088" cy="1609172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070704" y="5545379"/>
              <a:ext cx="15997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reference</a:t>
              </a:r>
            </a:p>
          </p:txBody>
        </p:sp>
      </p:grpSp>
      <p:cxnSp>
        <p:nvCxnSpPr>
          <p:cNvPr id="16" name="Curved Connector 15"/>
          <p:cNvCxnSpPr/>
          <p:nvPr/>
        </p:nvCxnSpPr>
        <p:spPr>
          <a:xfrm flipV="1">
            <a:off x="3405294" y="3733511"/>
            <a:ext cx="2265576" cy="233531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457200" y="1600200"/>
            <a:ext cx="2453596" cy="602451"/>
          </a:xfrm>
          <a:prstGeom prst="rect">
            <a:avLst/>
          </a:prstGeom>
          <a:noFill/>
          <a:effectLst>
            <a:glow rad="50800">
              <a:schemeClr val="accent5">
                <a:alpha val="75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3330403" y="1595267"/>
            <a:ext cx="2345182" cy="602451"/>
          </a:xfrm>
          <a:prstGeom prst="rect">
            <a:avLst/>
          </a:prstGeom>
          <a:noFill/>
          <a:effectLst>
            <a:glow rad="50800">
              <a:schemeClr val="accent5">
                <a:alpha val="75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2910796" y="1601572"/>
            <a:ext cx="419607" cy="602451"/>
          </a:xfrm>
          <a:prstGeom prst="rect">
            <a:avLst/>
          </a:prstGeom>
          <a:noFill/>
          <a:effectLst>
            <a:glow rad="50800">
              <a:schemeClr val="accent5">
                <a:alpha val="75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711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1" grpId="0" animBg="1"/>
      <p:bldP spid="22" grpId="0"/>
      <p:bldP spid="26" grpId="0" animBg="1"/>
      <p:bldP spid="28" grpId="0"/>
      <p:bldP spid="34" grpId="0" animBg="1"/>
      <p:bldP spid="34" grpId="1" animBg="1"/>
      <p:bldP spid="37" grpId="2" animBg="1"/>
      <p:bldP spid="37" grpId="3" animBg="1"/>
      <p:bldP spid="38" grpId="0" animBg="1"/>
      <p:bldP spid="38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3</a:t>
            </a:r>
            <a:br>
              <a:rPr lang="en-US" dirty="0"/>
            </a:br>
            <a:r>
              <a:rPr lang="en-US" dirty="0" err="1"/>
              <a:t>WordList</a:t>
            </a:r>
            <a:r>
              <a:rPr lang="en-US" dirty="0"/>
              <a:t> Array Example</a:t>
            </a:r>
          </a:p>
        </p:txBody>
      </p:sp>
    </p:spTree>
    <p:extLst>
      <p:ext uri="{BB962C8B-B14F-4D97-AF65-F5344CB8AC3E}">
        <p14:creationId xmlns:p14="http://schemas.microsoft.com/office/powerpoint/2010/main" val="15502828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</a:t>
            </a:r>
            <a:r>
              <a:rPr lang="en-US" dirty="0" err="1"/>
              <a:t>WordList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Create a </a:t>
            </a:r>
            <a:r>
              <a:rPr lang="en-US" dirty="0" err="1"/>
              <a:t>WordList</a:t>
            </a:r>
            <a:r>
              <a:rPr lang="en-US" dirty="0"/>
              <a:t> class that reads words from a file into an array</a:t>
            </a:r>
          </a:p>
          <a:p>
            <a:r>
              <a:rPr lang="en-US" dirty="0"/>
              <a:t>Create a </a:t>
            </a:r>
            <a:r>
              <a:rPr lang="en-US" dirty="0" err="1"/>
              <a:t>computeHistogram</a:t>
            </a:r>
            <a:r>
              <a:rPr lang="en-US" dirty="0"/>
              <a:t> method in </a:t>
            </a:r>
            <a:r>
              <a:rPr lang="en-US" dirty="0" err="1"/>
              <a:t>WordList</a:t>
            </a:r>
            <a:r>
              <a:rPr lang="en-US" dirty="0"/>
              <a:t> that computes the number of words of each length in the </a:t>
            </a:r>
            <a:r>
              <a:rPr lang="en-US" dirty="0" err="1"/>
              <a:t>WordList</a:t>
            </a:r>
            <a:endParaRPr lang="en-US" dirty="0"/>
          </a:p>
          <a:p>
            <a:r>
              <a:rPr lang="en-US" dirty="0"/>
              <a:t>Need to</a:t>
            </a:r>
          </a:p>
          <a:p>
            <a:pPr lvl="1"/>
            <a:r>
              <a:rPr lang="en-US" dirty="0"/>
              <a:t>Declare array variables for the main word list and to hold the histogram counts</a:t>
            </a:r>
          </a:p>
          <a:p>
            <a:pPr lvl="1"/>
            <a:r>
              <a:rPr lang="en-US" dirty="0"/>
              <a:t>Choose suitable maximum lengths and allocate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00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</a:t>
            </a:r>
            <a:r>
              <a:rPr lang="en-US" dirty="0" err="1"/>
              <a:t>WordList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Create </a:t>
            </a:r>
            <a:r>
              <a:rPr lang="en-US" dirty="0" err="1"/>
              <a:t>WordList</a:t>
            </a:r>
            <a:r>
              <a:rPr lang="en-US" dirty="0"/>
              <a:t> class</a:t>
            </a:r>
          </a:p>
          <a:p>
            <a:r>
              <a:rPr lang="en-US" dirty="0"/>
              <a:t>What information (fields) should be stored in a </a:t>
            </a:r>
            <a:r>
              <a:rPr lang="en-US" dirty="0" err="1"/>
              <a:t>WordList</a:t>
            </a:r>
            <a:r>
              <a:rPr lang="en-US" dirty="0"/>
              <a:t> object?</a:t>
            </a:r>
          </a:p>
          <a:p>
            <a:pPr lvl="1"/>
            <a:r>
              <a:rPr lang="en-US" dirty="0"/>
              <a:t>words: an array containing the words</a:t>
            </a:r>
          </a:p>
          <a:p>
            <a:pPr lvl="1"/>
            <a:r>
              <a:rPr lang="en-US" dirty="0"/>
              <a:t>size: the number of actual words in the array</a:t>
            </a:r>
          </a:p>
          <a:p>
            <a:r>
              <a:rPr lang="en-US" dirty="0"/>
              <a:t>How should the object be initialized?</a:t>
            </a:r>
          </a:p>
          <a:p>
            <a:pPr lvl="1"/>
            <a:r>
              <a:rPr lang="en-US" dirty="0"/>
              <a:t>Constructor takes a Scanner object</a:t>
            </a:r>
          </a:p>
          <a:p>
            <a:pPr lvl="1"/>
            <a:r>
              <a:rPr lang="en-US" dirty="0"/>
              <a:t>Allocates “big” array</a:t>
            </a:r>
          </a:p>
          <a:p>
            <a:pPr lvl="1"/>
            <a:r>
              <a:rPr lang="en-US" dirty="0"/>
              <a:t>Reads words from Scanner and stores in array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49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/>
              <a:t>Video </a:t>
            </a:r>
            <a:r>
              <a:rPr lang="en-US" dirty="0"/>
              <a:t>1</a:t>
            </a:r>
            <a:br>
              <a:rPr lang="en-US"/>
            </a:br>
            <a:r>
              <a:rPr lang="en-US"/>
              <a:t>Introduction to Arrays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8699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</a:t>
            </a:r>
            <a:r>
              <a:rPr lang="en-US" dirty="0" err="1"/>
              <a:t>WordList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a main method for testing</a:t>
            </a:r>
          </a:p>
          <a:p>
            <a:r>
              <a:rPr lang="en-US" dirty="0"/>
              <a:t>Create a Scanner object with String of words</a:t>
            </a:r>
          </a:p>
          <a:p>
            <a:r>
              <a:rPr lang="en-US" dirty="0"/>
              <a:t>Create a </a:t>
            </a:r>
            <a:r>
              <a:rPr lang="en-US" dirty="0" err="1"/>
              <a:t>WordList</a:t>
            </a:r>
            <a:r>
              <a:rPr lang="en-US" dirty="0"/>
              <a:t> object</a:t>
            </a:r>
          </a:p>
          <a:p>
            <a:r>
              <a:rPr lang="en-US" dirty="0"/>
              <a:t>Print</a:t>
            </a:r>
          </a:p>
          <a:p>
            <a:pPr lvl="1"/>
            <a:r>
              <a:rPr lang="en-US" dirty="0"/>
              <a:t>Number of words found</a:t>
            </a:r>
          </a:p>
          <a:p>
            <a:pPr lvl="1"/>
            <a:r>
              <a:rPr lang="en-US" dirty="0"/>
              <a:t>List of words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81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3: Create Histogram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69028"/>
          </a:xfrm>
        </p:spPr>
        <p:txBody>
          <a:bodyPr>
            <a:normAutofit/>
          </a:bodyPr>
          <a:lstStyle/>
          <a:p>
            <a:r>
              <a:rPr lang="en-US" dirty="0"/>
              <a:t>Add method “</a:t>
            </a:r>
            <a:r>
              <a:rPr lang="en-US" dirty="0" err="1"/>
              <a:t>int</a:t>
            </a:r>
            <a:r>
              <a:rPr lang="en-US" dirty="0"/>
              <a:t>[] </a:t>
            </a:r>
            <a:r>
              <a:rPr lang="en-US" dirty="0" err="1"/>
              <a:t>computeHistogram</a:t>
            </a:r>
            <a:r>
              <a:rPr lang="en-US" dirty="0"/>
              <a:t>()”</a:t>
            </a:r>
          </a:p>
          <a:p>
            <a:r>
              <a:rPr lang="en-US" dirty="0"/>
              <a:t>Allocate an array of </a:t>
            </a:r>
            <a:r>
              <a:rPr lang="en-US" dirty="0" err="1"/>
              <a:t>ints</a:t>
            </a:r>
            <a:r>
              <a:rPr lang="en-US" dirty="0"/>
              <a:t> to store the histogram</a:t>
            </a:r>
          </a:p>
          <a:p>
            <a:r>
              <a:rPr lang="en-US" dirty="0"/>
              <a:t>How big?  Pick a number</a:t>
            </a:r>
          </a:p>
          <a:p>
            <a:r>
              <a:rPr lang="en-US" dirty="0"/>
              <a:t>Loop through all the words in the list</a:t>
            </a:r>
          </a:p>
          <a:p>
            <a:pPr lvl="1"/>
            <a:r>
              <a:rPr lang="en-US" dirty="0"/>
              <a:t>Get the length of the word</a:t>
            </a:r>
          </a:p>
          <a:p>
            <a:pPr lvl="1"/>
            <a:r>
              <a:rPr lang="en-US" dirty="0"/>
              <a:t>Update the histogram counter of that length</a:t>
            </a:r>
          </a:p>
          <a:p>
            <a:r>
              <a:rPr lang="en-US" dirty="0"/>
              <a:t>Return the histogram array</a:t>
            </a:r>
          </a:p>
          <a:p>
            <a:r>
              <a:rPr lang="en-US" dirty="0"/>
              <a:t>In main: call, then print results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897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</a:t>
            </a:r>
            <a:r>
              <a:rPr lang="en-US" dirty="0" err="1"/>
              <a:t>WordList</a:t>
            </a:r>
            <a:r>
              <a:rPr lang="en-US" dirty="0"/>
              <a:t>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0051"/>
            <a:ext cx="8686800" cy="55879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import </a:t>
            </a:r>
            <a:r>
              <a:rPr lang="en-US" sz="1600" dirty="0" err="1">
                <a:latin typeface="Consolas"/>
                <a:cs typeface="Consolas"/>
              </a:rPr>
              <a:t>java.util.Scanner</a:t>
            </a:r>
            <a:r>
              <a:rPr lang="en-US" sz="1600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endParaRPr lang="en-US" sz="16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public class </a:t>
            </a:r>
            <a:r>
              <a:rPr lang="en-US" sz="1600" dirty="0" err="1">
                <a:latin typeface="Consolas"/>
                <a:cs typeface="Consolas"/>
              </a:rPr>
              <a:t>WordList</a:t>
            </a:r>
            <a:r>
              <a:rPr lang="en-US" sz="1600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final static 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MAXWORDS = 300000;   //Problem we will discuss later!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final static 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MAXHIST = 50;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private String[] words;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private 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size;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public </a:t>
            </a:r>
            <a:r>
              <a:rPr lang="en-US" sz="1600" dirty="0" err="1">
                <a:latin typeface="Consolas"/>
                <a:cs typeface="Consolas"/>
              </a:rPr>
              <a:t>WordList</a:t>
            </a:r>
            <a:r>
              <a:rPr lang="en-US" sz="1600" dirty="0">
                <a:latin typeface="Consolas"/>
                <a:cs typeface="Consolas"/>
              </a:rPr>
              <a:t>(Scanner in)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words = new String[MAXWORDS];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size = 0;</a:t>
            </a:r>
          </a:p>
          <a:p>
            <a:pPr marL="0" indent="0">
              <a:buNone/>
            </a:pPr>
            <a:endParaRPr lang="en-US" sz="16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while (</a:t>
            </a:r>
            <a:r>
              <a:rPr lang="en-US" sz="1600" dirty="0" err="1">
                <a:latin typeface="Consolas"/>
                <a:cs typeface="Consolas"/>
              </a:rPr>
              <a:t>in.hasNext</a:t>
            </a:r>
            <a:r>
              <a:rPr lang="en-US" sz="1600" dirty="0">
                <a:latin typeface="Consolas"/>
                <a:cs typeface="Consolas"/>
              </a:rPr>
              <a:t>())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words[size++] = </a:t>
            </a:r>
            <a:r>
              <a:rPr lang="en-US" sz="1600" dirty="0" err="1">
                <a:latin typeface="Consolas"/>
                <a:cs typeface="Consolas"/>
              </a:rPr>
              <a:t>in.next</a:t>
            </a:r>
            <a:r>
              <a:rPr lang="en-US" sz="1600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6599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</a:t>
            </a:r>
            <a:r>
              <a:rPr lang="en-US" dirty="0" err="1"/>
              <a:t>WordList</a:t>
            </a:r>
            <a:r>
              <a:rPr lang="en-US" dirty="0"/>
              <a:t>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0051"/>
            <a:ext cx="8686800" cy="55879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public </a:t>
            </a: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 </a:t>
            </a:r>
            <a:r>
              <a:rPr lang="en-US" sz="2400" dirty="0" err="1">
                <a:latin typeface="Consolas"/>
                <a:cs typeface="Consolas"/>
              </a:rPr>
              <a:t>getSize</a:t>
            </a:r>
            <a:r>
              <a:rPr lang="en-US" sz="2400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 return size;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endParaRPr lang="en-US" sz="2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public </a:t>
            </a: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[] </a:t>
            </a:r>
            <a:r>
              <a:rPr lang="en-US" sz="2400" dirty="0" err="1">
                <a:latin typeface="Consolas"/>
                <a:cs typeface="Consolas"/>
              </a:rPr>
              <a:t>computeHistogram</a:t>
            </a:r>
            <a:r>
              <a:rPr lang="en-US" sz="2400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</a:t>
            </a:r>
            <a:r>
              <a:rPr lang="en-US" sz="2400" dirty="0" err="1">
                <a:latin typeface="Consolas"/>
                <a:cs typeface="Consolas"/>
              </a:rPr>
              <a:t>var</a:t>
            </a:r>
            <a:r>
              <a:rPr lang="en-US" sz="2400" dirty="0">
                <a:latin typeface="Consolas"/>
                <a:cs typeface="Consolas"/>
              </a:rPr>
              <a:t> histogram = new </a:t>
            </a: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[MAXHIST];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for (</a:t>
            </a: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 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 = 0; 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 &lt; size; 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++)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    histogram[words[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].length()]++;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return histogram;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427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</a:t>
            </a:r>
            <a:r>
              <a:rPr lang="en-US" dirty="0" err="1"/>
              <a:t>WordList</a:t>
            </a:r>
            <a:r>
              <a:rPr lang="en-US" dirty="0"/>
              <a:t>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public static void main(String[] </a:t>
            </a:r>
            <a:r>
              <a:rPr lang="en-US" sz="2000" dirty="0" err="1">
                <a:latin typeface="Consolas"/>
                <a:cs typeface="Consolas"/>
              </a:rPr>
              <a:t>args</a:t>
            </a:r>
            <a:r>
              <a:rPr lang="en-US" sz="20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Scanner scan = new Scanner(System.in);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	     </a:t>
            </a:r>
            <a:r>
              <a:rPr lang="en-US" sz="2000" dirty="0" err="1">
                <a:latin typeface="Consolas"/>
                <a:cs typeface="Consolas"/>
              </a:rPr>
              <a:t>WordList</a:t>
            </a:r>
            <a:r>
              <a:rPr lang="en-US" sz="2000" dirty="0">
                <a:latin typeface="Consolas"/>
                <a:cs typeface="Consolas"/>
              </a:rPr>
              <a:t> w = new </a:t>
            </a:r>
            <a:r>
              <a:rPr lang="en-US" sz="2000" dirty="0" err="1">
                <a:latin typeface="Consolas"/>
                <a:cs typeface="Consolas"/>
              </a:rPr>
              <a:t>WordList</a:t>
            </a:r>
            <a:r>
              <a:rPr lang="en-US" sz="2000" dirty="0">
                <a:latin typeface="Consolas"/>
                <a:cs typeface="Consolas"/>
              </a:rPr>
              <a:t>(scan);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</a:t>
            </a:r>
            <a:r>
              <a:rPr lang="en-US" sz="2000" dirty="0" err="1">
                <a:latin typeface="Consolas"/>
                <a:cs typeface="Consolas"/>
              </a:rPr>
              <a:t>System.out.printf</a:t>
            </a:r>
            <a:r>
              <a:rPr lang="en-US" sz="2000" dirty="0">
                <a:latin typeface="Consolas"/>
                <a:cs typeface="Consolas"/>
              </a:rPr>
              <a:t>("read %d words\n", </a:t>
            </a:r>
            <a:r>
              <a:rPr lang="en-US" sz="2000" dirty="0" err="1">
                <a:latin typeface="Consolas"/>
                <a:cs typeface="Consolas"/>
              </a:rPr>
              <a:t>w.getSize</a:t>
            </a:r>
            <a:r>
              <a:rPr lang="en-US" sz="2000" dirty="0">
                <a:latin typeface="Consolas"/>
                <a:cs typeface="Consolas"/>
              </a:rPr>
              <a:t>());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</a:t>
            </a:r>
            <a:r>
              <a:rPr lang="en-US" sz="2000" dirty="0" err="1">
                <a:latin typeface="Consolas"/>
                <a:cs typeface="Consolas"/>
              </a:rPr>
              <a:t>int</a:t>
            </a:r>
            <a:r>
              <a:rPr lang="en-US" sz="2000" dirty="0">
                <a:latin typeface="Consolas"/>
                <a:cs typeface="Consolas"/>
              </a:rPr>
              <a:t>[] </a:t>
            </a:r>
            <a:r>
              <a:rPr lang="en-US" sz="2000" dirty="0" err="1">
                <a:latin typeface="Consolas"/>
                <a:cs typeface="Consolas"/>
              </a:rPr>
              <a:t>wordLengths</a:t>
            </a:r>
            <a:r>
              <a:rPr lang="en-US" sz="2000" dirty="0">
                <a:latin typeface="Consolas"/>
                <a:cs typeface="Consolas"/>
              </a:rPr>
              <a:t> = </a:t>
            </a:r>
            <a:r>
              <a:rPr lang="en-US" sz="2000" dirty="0" err="1">
                <a:latin typeface="Consolas"/>
                <a:cs typeface="Consolas"/>
              </a:rPr>
              <a:t>w.computeHistogram</a:t>
            </a:r>
            <a:r>
              <a:rPr lang="en-US" sz="2000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for (</a:t>
            </a:r>
            <a:r>
              <a:rPr lang="en-US" sz="2000" dirty="0" err="1">
                <a:latin typeface="Consolas"/>
                <a:cs typeface="Consolas"/>
              </a:rPr>
              <a:t>int</a:t>
            </a:r>
            <a:r>
              <a:rPr lang="en-US" sz="2000" dirty="0">
                <a:latin typeface="Consolas"/>
                <a:cs typeface="Consolas"/>
              </a:rPr>
              <a:t> </a:t>
            </a:r>
            <a:r>
              <a:rPr lang="en-US" sz="2000" dirty="0" err="1">
                <a:latin typeface="Consolas"/>
                <a:cs typeface="Consolas"/>
              </a:rPr>
              <a:t>i</a:t>
            </a:r>
            <a:r>
              <a:rPr lang="en-US" sz="2000" dirty="0">
                <a:latin typeface="Consolas"/>
                <a:cs typeface="Consolas"/>
              </a:rPr>
              <a:t> = 1; </a:t>
            </a:r>
            <a:r>
              <a:rPr lang="en-US" sz="2000" dirty="0" err="1">
                <a:latin typeface="Consolas"/>
                <a:cs typeface="Consolas"/>
              </a:rPr>
              <a:t>i</a:t>
            </a:r>
            <a:r>
              <a:rPr lang="en-US" sz="2000" dirty="0">
                <a:latin typeface="Consolas"/>
                <a:cs typeface="Consolas"/>
              </a:rPr>
              <a:t> &lt; MAXHIST; </a:t>
            </a:r>
            <a:r>
              <a:rPr lang="en-US" sz="2000" dirty="0" err="1">
                <a:latin typeface="Consolas"/>
                <a:cs typeface="Consolas"/>
              </a:rPr>
              <a:t>i</a:t>
            </a:r>
            <a:r>
              <a:rPr lang="en-US" sz="2000" dirty="0">
                <a:latin typeface="Consolas"/>
                <a:cs typeface="Consolas"/>
              </a:rPr>
              <a:t>++)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    if (</a:t>
            </a:r>
            <a:r>
              <a:rPr lang="en-US" sz="2000" dirty="0" err="1">
                <a:latin typeface="Consolas"/>
                <a:cs typeface="Consolas"/>
              </a:rPr>
              <a:t>wordLengths</a:t>
            </a:r>
            <a:r>
              <a:rPr lang="en-US" sz="2000" dirty="0">
                <a:latin typeface="Consolas"/>
                <a:cs typeface="Consolas"/>
              </a:rPr>
              <a:t>[</a:t>
            </a:r>
            <a:r>
              <a:rPr lang="en-US" sz="2000" dirty="0" err="1">
                <a:latin typeface="Consolas"/>
                <a:cs typeface="Consolas"/>
              </a:rPr>
              <a:t>i</a:t>
            </a:r>
            <a:r>
              <a:rPr lang="en-US" sz="2000" dirty="0">
                <a:latin typeface="Consolas"/>
                <a:cs typeface="Consolas"/>
              </a:rPr>
              <a:t>] &gt; 0)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 </a:t>
            </a:r>
            <a:r>
              <a:rPr lang="en-US" sz="2000" dirty="0" err="1">
                <a:latin typeface="Consolas"/>
                <a:cs typeface="Consolas"/>
              </a:rPr>
              <a:t>System.out.printf</a:t>
            </a:r>
            <a:r>
              <a:rPr lang="en-US" sz="2000" dirty="0">
                <a:latin typeface="Consolas"/>
                <a:cs typeface="Consolas"/>
              </a:rPr>
              <a:t>("%2d: %5d\n", </a:t>
            </a:r>
            <a:r>
              <a:rPr lang="en-US" sz="2000" dirty="0" err="1">
                <a:latin typeface="Consolas"/>
                <a:cs typeface="Consolas"/>
              </a:rPr>
              <a:t>i</a:t>
            </a:r>
            <a:r>
              <a:rPr lang="en-US" sz="2000" dirty="0">
                <a:latin typeface="Consolas"/>
                <a:cs typeface="Consolas"/>
              </a:rPr>
              <a:t>, </a:t>
            </a:r>
            <a:r>
              <a:rPr lang="en-US" sz="2000" dirty="0" err="1">
                <a:latin typeface="Consolas"/>
                <a:cs typeface="Consolas"/>
              </a:rPr>
              <a:t>wordLengths</a:t>
            </a:r>
            <a:r>
              <a:rPr lang="en-US" sz="2000" dirty="0">
                <a:latin typeface="Consolas"/>
                <a:cs typeface="Consolas"/>
              </a:rPr>
              <a:t>[</a:t>
            </a:r>
            <a:r>
              <a:rPr lang="en-US" sz="2000" dirty="0" err="1">
                <a:latin typeface="Consolas"/>
                <a:cs typeface="Consolas"/>
              </a:rPr>
              <a:t>i</a:t>
            </a:r>
            <a:r>
              <a:rPr lang="en-US" sz="2000" dirty="0">
                <a:latin typeface="Consolas"/>
                <a:cs typeface="Consolas"/>
              </a:rPr>
              <a:t>]);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2655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</a:t>
            </a:r>
            <a:r>
              <a:rPr lang="en-US" dirty="0" err="1"/>
              <a:t>WordList</a:t>
            </a:r>
            <a:endParaRPr lang="en-US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0827" y="1270832"/>
            <a:ext cx="6044339" cy="5238427"/>
          </a:xfrm>
        </p:spPr>
      </p:pic>
    </p:spTree>
    <p:extLst>
      <p:ext uri="{BB962C8B-B14F-4D97-AF65-F5344CB8AC3E}">
        <p14:creationId xmlns:p14="http://schemas.microsoft.com/office/powerpoint/2010/main" val="25605911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</a:t>
            </a:r>
            <a:r>
              <a:rPr lang="en-US" dirty="0" err="1"/>
              <a:t>WordList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499" y="1689315"/>
            <a:ext cx="7174061" cy="466703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404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4</a:t>
            </a:r>
            <a:br>
              <a:rPr lang="en-US" dirty="0"/>
            </a:br>
            <a:r>
              <a:rPr lang="en-US" dirty="0" err="1"/>
              <a:t>TreeTracker</a:t>
            </a:r>
            <a:r>
              <a:rPr lang="en-US" dirty="0"/>
              <a:t> Array Example</a:t>
            </a:r>
          </a:p>
        </p:txBody>
      </p:sp>
    </p:spTree>
    <p:extLst>
      <p:ext uri="{BB962C8B-B14F-4D97-AF65-F5344CB8AC3E}">
        <p14:creationId xmlns:p14="http://schemas.microsoft.com/office/powerpoint/2010/main" val="7176422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Initialization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Default: elements initialized with type-specific default</a:t>
            </a:r>
          </a:p>
          <a:p>
            <a:pPr lvl="1"/>
            <a:r>
              <a:rPr lang="en-US" dirty="0"/>
              <a:t>Integer types: 0</a:t>
            </a:r>
          </a:p>
          <a:p>
            <a:pPr lvl="1"/>
            <a:r>
              <a:rPr lang="en-US" dirty="0"/>
              <a:t>Real types: 0.0</a:t>
            </a:r>
          </a:p>
          <a:p>
            <a:pPr lvl="1"/>
            <a:r>
              <a:rPr lang="en-US" dirty="0"/>
              <a:t>Reference types: null</a:t>
            </a:r>
          </a:p>
          <a:p>
            <a:r>
              <a:rPr lang="en-US" dirty="0"/>
              <a:t>Compile-time array initialization possible</a:t>
            </a:r>
          </a:p>
          <a:p>
            <a:r>
              <a:rPr lang="en-US" dirty="0"/>
              <a:t>Example:</a:t>
            </a:r>
          </a:p>
          <a:p>
            <a:pPr marL="400050" lvl="1" indent="0">
              <a:buNone/>
            </a:pPr>
            <a:r>
              <a:rPr lang="tr-TR" sz="2400" dirty="0" err="1">
                <a:latin typeface="Consolas"/>
                <a:cs typeface="Consolas"/>
              </a:rPr>
              <a:t>char</a:t>
            </a:r>
            <a:r>
              <a:rPr lang="tr-TR" sz="2400" dirty="0">
                <a:latin typeface="Consolas"/>
                <a:cs typeface="Consolas"/>
              </a:rPr>
              <a:t>[] </a:t>
            </a:r>
            <a:r>
              <a:rPr lang="tr-TR" sz="2400" dirty="0" err="1">
                <a:latin typeface="Consolas"/>
                <a:cs typeface="Consolas"/>
              </a:rPr>
              <a:t>vowels</a:t>
            </a:r>
            <a:r>
              <a:rPr lang="tr-TR" sz="2400" dirty="0">
                <a:latin typeface="Consolas"/>
                <a:cs typeface="Consolas"/>
              </a:rPr>
              <a:t> = { 'a', 'e', 'i', 'o', 'u' };</a:t>
            </a:r>
            <a:endParaRPr lang="en-US" sz="2400" dirty="0">
              <a:latin typeface="Consolas"/>
              <a:cs typeface="Consolas"/>
            </a:endParaRPr>
          </a:p>
          <a:p>
            <a:r>
              <a:rPr lang="en-US" dirty="0"/>
              <a:t>In general:</a:t>
            </a:r>
          </a:p>
          <a:p>
            <a:pPr marL="400050" lvl="1" indent="0">
              <a:buNone/>
            </a:pPr>
            <a:r>
              <a:rPr lang="en-US" i="1" dirty="0" err="1"/>
              <a:t>array_declaration</a:t>
            </a:r>
            <a:r>
              <a:rPr lang="en-US" dirty="0">
                <a:latin typeface="Consolas"/>
                <a:cs typeface="Consolas"/>
              </a:rPr>
              <a:t> = {</a:t>
            </a:r>
            <a:r>
              <a:rPr lang="en-US" dirty="0"/>
              <a:t> </a:t>
            </a:r>
            <a:r>
              <a:rPr lang="en-US" i="1" dirty="0"/>
              <a:t>v</a:t>
            </a:r>
            <a:r>
              <a:rPr lang="en-US" i="1" baseline="-25000" dirty="0"/>
              <a:t>1</a:t>
            </a:r>
            <a:r>
              <a:rPr lang="en-US" dirty="0"/>
              <a:t>, </a:t>
            </a:r>
            <a:r>
              <a:rPr lang="en-US" i="1" dirty="0"/>
              <a:t>v</a:t>
            </a:r>
            <a:r>
              <a:rPr lang="en-US" i="1" baseline="-25000" dirty="0"/>
              <a:t>2</a:t>
            </a:r>
            <a:r>
              <a:rPr lang="en-US" dirty="0"/>
              <a:t>, … </a:t>
            </a:r>
            <a:r>
              <a:rPr lang="en-US" i="1" dirty="0" err="1"/>
              <a:t>v</a:t>
            </a:r>
            <a:r>
              <a:rPr lang="en-US" i="1" baseline="-25000" dirty="0" err="1"/>
              <a:t>n</a:t>
            </a:r>
            <a:r>
              <a:rPr lang="en-US" dirty="0"/>
              <a:t> </a:t>
            </a:r>
            <a:r>
              <a:rPr lang="en-US" dirty="0">
                <a:latin typeface="Consolas"/>
                <a:cs typeface="Consolas"/>
              </a:rPr>
              <a:t>};</a:t>
            </a:r>
          </a:p>
          <a:p>
            <a:pPr marL="400050" lvl="1" indent="0">
              <a:buNone/>
            </a:pPr>
            <a:r>
              <a:rPr lang="en-US" sz="2600" dirty="0" err="1">
                <a:latin typeface="Consolas"/>
                <a:cs typeface="Consolas"/>
              </a:rPr>
              <a:t>int</a:t>
            </a:r>
            <a:r>
              <a:rPr lang="en-US" sz="2600" dirty="0">
                <a:latin typeface="Consolas"/>
                <a:cs typeface="Consolas"/>
              </a:rPr>
              <a:t>[] days = {31,28,31,30,31,30,31,31,30,31,30,31};</a:t>
            </a:r>
          </a:p>
          <a:p>
            <a:pPr marL="457200" indent="-457200"/>
            <a:r>
              <a:rPr lang="en-US" dirty="0">
                <a:cs typeface="Calibri"/>
              </a:rPr>
              <a:t>Note: Initialization must be done in conjunction with (at time of) declaration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476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</a:t>
            </a:r>
            <a:r>
              <a:rPr lang="en-US" dirty="0" err="1"/>
              <a:t>TreeTracker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National Forest Service needs our help…</a:t>
            </a:r>
          </a:p>
          <a:p>
            <a:r>
              <a:rPr lang="en-US" dirty="0"/>
              <a:t>Create a </a:t>
            </a:r>
            <a:r>
              <a:rPr lang="en-US" dirty="0" err="1"/>
              <a:t>TreeTracker</a:t>
            </a:r>
            <a:r>
              <a:rPr lang="en-US" dirty="0"/>
              <a:t> class that creates random Tree objects (for testing)</a:t>
            </a:r>
          </a:p>
          <a:p>
            <a:pPr lvl="1"/>
            <a:r>
              <a:rPr lang="en-US" dirty="0"/>
              <a:t>Generate random species and circumferences</a:t>
            </a:r>
          </a:p>
          <a:p>
            <a:pPr lvl="1"/>
            <a:r>
              <a:rPr lang="en-US" dirty="0"/>
              <a:t>Store them in an array and print out using the describe method</a:t>
            </a:r>
          </a:p>
          <a:p>
            <a:r>
              <a:rPr lang="en-US" dirty="0"/>
              <a:t>Illustrates: array initialization, pseudo-random numbers, length field in arrays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511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45177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/>
              <a:t>Arrays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Concepts</a:t>
            </a:r>
          </a:p>
          <a:p>
            <a:r>
              <a:rPr lang="en-US" dirty="0"/>
              <a:t>Syntax</a:t>
            </a:r>
          </a:p>
          <a:p>
            <a:r>
              <a:rPr lang="en-US" dirty="0"/>
              <a:t>Examples</a:t>
            </a:r>
          </a:p>
        </p:txBody>
      </p:sp>
    </p:spTree>
    <p:extLst>
      <p:ext uri="{BB962C8B-B14F-4D97-AF65-F5344CB8AC3E}">
        <p14:creationId xmlns:p14="http://schemas.microsoft.com/office/powerpoint/2010/main" val="38632670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Tree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8070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300" dirty="0">
                <a:latin typeface="Consolas"/>
                <a:cs typeface="Consolas"/>
              </a:rPr>
              <a:t>public class Tree {</a:t>
            </a:r>
          </a:p>
          <a:p>
            <a:pPr marL="0" indent="0">
              <a:buNone/>
            </a:pPr>
            <a:r>
              <a:rPr lang="en-US" sz="1300" dirty="0">
                <a:latin typeface="Consolas"/>
                <a:cs typeface="Consolas"/>
              </a:rPr>
              <a:t>    private </a:t>
            </a:r>
            <a:r>
              <a:rPr lang="en-US" sz="1300" dirty="0" err="1">
                <a:latin typeface="Consolas"/>
                <a:cs typeface="Consolas"/>
              </a:rPr>
              <a:t>int</a:t>
            </a:r>
            <a:r>
              <a:rPr lang="en-US" sz="1300" dirty="0">
                <a:latin typeface="Consolas"/>
                <a:cs typeface="Consolas"/>
              </a:rPr>
              <a:t> serial;</a:t>
            </a:r>
          </a:p>
          <a:p>
            <a:pPr marL="0" indent="0">
              <a:buNone/>
            </a:pPr>
            <a:r>
              <a:rPr lang="en-US" sz="1300" dirty="0">
                <a:latin typeface="Consolas"/>
                <a:cs typeface="Consolas"/>
              </a:rPr>
              <a:t>    private double circumference;</a:t>
            </a:r>
          </a:p>
          <a:p>
            <a:pPr marL="0" indent="0">
              <a:buNone/>
            </a:pPr>
            <a:r>
              <a:rPr lang="en-US" sz="1300" dirty="0">
                <a:latin typeface="Consolas"/>
                <a:cs typeface="Consolas"/>
              </a:rPr>
              <a:t>    private String species;</a:t>
            </a:r>
          </a:p>
          <a:p>
            <a:pPr marL="0" indent="0">
              <a:buNone/>
            </a:pPr>
            <a:r>
              <a:rPr lang="en-US" sz="13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300" dirty="0">
                <a:latin typeface="Consolas"/>
                <a:cs typeface="Consolas"/>
              </a:rPr>
              <a:t>    public Tree(</a:t>
            </a:r>
            <a:r>
              <a:rPr lang="en-US" sz="1300" dirty="0" err="1">
                <a:latin typeface="Consolas"/>
                <a:cs typeface="Consolas"/>
              </a:rPr>
              <a:t>int</a:t>
            </a:r>
            <a:r>
              <a:rPr lang="en-US" sz="1300" dirty="0">
                <a:latin typeface="Consolas"/>
                <a:cs typeface="Consolas"/>
              </a:rPr>
              <a:t> serial, double circumference, String species) {</a:t>
            </a:r>
          </a:p>
          <a:p>
            <a:pPr marL="0" indent="0">
              <a:buNone/>
            </a:pPr>
            <a:r>
              <a:rPr lang="en-US" sz="1300" dirty="0">
                <a:latin typeface="Consolas"/>
                <a:cs typeface="Consolas"/>
              </a:rPr>
              <a:t>        </a:t>
            </a:r>
            <a:r>
              <a:rPr lang="en-US" sz="1300" dirty="0" err="1">
                <a:latin typeface="Consolas"/>
                <a:cs typeface="Consolas"/>
              </a:rPr>
              <a:t>this.serial</a:t>
            </a:r>
            <a:r>
              <a:rPr lang="en-US" sz="1300" dirty="0">
                <a:latin typeface="Consolas"/>
                <a:cs typeface="Consolas"/>
              </a:rPr>
              <a:t> = serial;</a:t>
            </a:r>
          </a:p>
          <a:p>
            <a:pPr marL="0" indent="0">
              <a:buNone/>
            </a:pPr>
            <a:r>
              <a:rPr lang="en-US" sz="1300" dirty="0">
                <a:latin typeface="Consolas"/>
                <a:cs typeface="Consolas"/>
              </a:rPr>
              <a:t>        </a:t>
            </a:r>
            <a:r>
              <a:rPr lang="en-US" sz="1300" dirty="0" err="1">
                <a:latin typeface="Consolas"/>
                <a:cs typeface="Consolas"/>
              </a:rPr>
              <a:t>this.circumference</a:t>
            </a:r>
            <a:r>
              <a:rPr lang="en-US" sz="1300" dirty="0">
                <a:latin typeface="Consolas"/>
                <a:cs typeface="Consolas"/>
              </a:rPr>
              <a:t> = circumference;</a:t>
            </a:r>
          </a:p>
          <a:p>
            <a:pPr marL="0" indent="0">
              <a:buNone/>
            </a:pPr>
            <a:r>
              <a:rPr lang="en-US" sz="1300" dirty="0">
                <a:latin typeface="Consolas"/>
                <a:cs typeface="Consolas"/>
              </a:rPr>
              <a:t>        </a:t>
            </a:r>
            <a:r>
              <a:rPr lang="en-US" sz="1300" dirty="0" err="1">
                <a:latin typeface="Consolas"/>
                <a:cs typeface="Consolas"/>
              </a:rPr>
              <a:t>this.species</a:t>
            </a:r>
            <a:r>
              <a:rPr lang="en-US" sz="1300" dirty="0">
                <a:latin typeface="Consolas"/>
                <a:cs typeface="Consolas"/>
              </a:rPr>
              <a:t> = species;</a:t>
            </a:r>
          </a:p>
          <a:p>
            <a:pPr marL="0" indent="0">
              <a:buNone/>
            </a:pPr>
            <a:r>
              <a:rPr lang="en-US" sz="13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3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300" dirty="0">
                <a:latin typeface="Consolas"/>
                <a:cs typeface="Consolas"/>
              </a:rPr>
              <a:t>    public String describe() {</a:t>
            </a:r>
          </a:p>
          <a:p>
            <a:pPr marL="0" indent="0">
              <a:buNone/>
            </a:pPr>
            <a:r>
              <a:rPr lang="en-US" sz="1300" dirty="0">
                <a:latin typeface="Consolas"/>
                <a:cs typeface="Consolas"/>
              </a:rPr>
              <a:t>        return </a:t>
            </a:r>
            <a:r>
              <a:rPr lang="en-US" sz="1300" dirty="0" err="1">
                <a:latin typeface="Consolas"/>
                <a:cs typeface="Consolas"/>
              </a:rPr>
              <a:t>String.format</a:t>
            </a:r>
            <a:r>
              <a:rPr lang="en-US" sz="1300" dirty="0">
                <a:latin typeface="Consolas"/>
                <a:cs typeface="Consolas"/>
              </a:rPr>
              <a:t>("Tree number %d has a circumference of %.2f and is of species %s.", serial, circumference, species);</a:t>
            </a:r>
          </a:p>
          <a:p>
            <a:pPr marL="0" indent="0">
              <a:buNone/>
            </a:pPr>
            <a:r>
              <a:rPr lang="en-US" sz="13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3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300" dirty="0">
                <a:latin typeface="Consolas"/>
                <a:cs typeface="Consolas"/>
              </a:rPr>
              <a:t>    public double </a:t>
            </a:r>
            <a:r>
              <a:rPr lang="en-US" sz="1300" dirty="0" err="1">
                <a:latin typeface="Consolas"/>
                <a:cs typeface="Consolas"/>
              </a:rPr>
              <a:t>getDiameter</a:t>
            </a:r>
            <a:r>
              <a:rPr lang="en-US" sz="1300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1300" dirty="0">
                <a:latin typeface="Consolas"/>
                <a:cs typeface="Consolas"/>
              </a:rPr>
              <a:t>        return circumference / </a:t>
            </a:r>
            <a:r>
              <a:rPr lang="en-US" sz="1300" dirty="0" err="1">
                <a:latin typeface="Consolas"/>
                <a:cs typeface="Consolas"/>
              </a:rPr>
              <a:t>Math.PI</a:t>
            </a:r>
            <a:r>
              <a:rPr lang="en-US" sz="1300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13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3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300" dirty="0">
                <a:latin typeface="Consolas"/>
                <a:cs typeface="Consolas"/>
              </a:rPr>
              <a:t>    public double </a:t>
            </a:r>
            <a:r>
              <a:rPr lang="en-US" sz="1300" dirty="0" err="1">
                <a:latin typeface="Consolas"/>
                <a:cs typeface="Consolas"/>
              </a:rPr>
              <a:t>getCircumference</a:t>
            </a:r>
            <a:r>
              <a:rPr lang="en-US" sz="1300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1300" dirty="0">
                <a:latin typeface="Consolas"/>
                <a:cs typeface="Consolas"/>
              </a:rPr>
              <a:t>        return circumference;</a:t>
            </a:r>
          </a:p>
          <a:p>
            <a:pPr marL="0" indent="0">
              <a:buNone/>
            </a:pPr>
            <a:r>
              <a:rPr lang="en-US" sz="13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3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2371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300" dirty="0"/>
              <a:t>A Random Class object can be used to generate a random number </a:t>
            </a:r>
          </a:p>
          <a:p>
            <a:pPr marL="0" indent="0">
              <a:buNone/>
            </a:pPr>
            <a:endParaRPr lang="en-US" sz="2300" dirty="0"/>
          </a:p>
          <a:p>
            <a:pPr marL="0" indent="0">
              <a:buNone/>
            </a:pPr>
            <a:r>
              <a:rPr lang="en-US" sz="2300" dirty="0"/>
              <a:t>You must...</a:t>
            </a:r>
          </a:p>
          <a:p>
            <a:pPr marL="0" indent="0">
              <a:buNone/>
            </a:pPr>
            <a:r>
              <a:rPr lang="en-US" sz="2300" dirty="0"/>
              <a:t>import </a:t>
            </a:r>
            <a:r>
              <a:rPr lang="en-US" sz="2300" dirty="0" err="1"/>
              <a:t>java.util.Random</a:t>
            </a:r>
            <a:r>
              <a:rPr lang="en-US" sz="2300" dirty="0"/>
              <a:t>;</a:t>
            </a:r>
          </a:p>
          <a:p>
            <a:pPr marL="0" indent="0">
              <a:buNone/>
            </a:pPr>
            <a:r>
              <a:rPr lang="en-US" sz="2300" dirty="0"/>
              <a:t>...and declare a Random object...</a:t>
            </a:r>
          </a:p>
          <a:p>
            <a:pPr marL="0" indent="0">
              <a:buNone/>
            </a:pPr>
            <a:r>
              <a:rPr lang="en-US" sz="2300" dirty="0"/>
              <a:t>Random r = new Random();</a:t>
            </a:r>
          </a:p>
          <a:p>
            <a:pPr marL="0" indent="0">
              <a:buNone/>
            </a:pPr>
            <a:endParaRPr lang="en-US" sz="2300" dirty="0"/>
          </a:p>
          <a:p>
            <a:pPr marL="0" indent="0">
              <a:buNone/>
            </a:pPr>
            <a:r>
              <a:rPr lang="en-US" sz="2300" dirty="0" err="1"/>
              <a:t>r.nextDouble</a:t>
            </a:r>
            <a:r>
              <a:rPr lang="en-US" sz="2300" dirty="0"/>
              <a:t>() returns a value in the range [0.0-1.0) (same as </a:t>
            </a:r>
            <a:r>
              <a:rPr lang="en-US" sz="2300" dirty="0" err="1"/>
              <a:t>Math.random</a:t>
            </a:r>
            <a:r>
              <a:rPr lang="en-US" sz="2300" dirty="0"/>
              <a:t>())</a:t>
            </a:r>
          </a:p>
          <a:p>
            <a:pPr marL="0" indent="0">
              <a:buNone/>
            </a:pPr>
            <a:r>
              <a:rPr lang="en-US" sz="2300" dirty="0" err="1"/>
              <a:t>r.nextInt</a:t>
            </a:r>
            <a:r>
              <a:rPr lang="en-US" sz="2300" dirty="0"/>
              <a:t>(</a:t>
            </a:r>
            <a:r>
              <a:rPr lang="en-US" sz="2300" dirty="0" err="1"/>
              <a:t>int</a:t>
            </a:r>
            <a:r>
              <a:rPr lang="en-US" sz="2300" dirty="0"/>
              <a:t> n) returns a value in the range [0-n)</a:t>
            </a:r>
          </a:p>
          <a:p>
            <a:pPr marL="0" indent="0">
              <a:buNone/>
            </a:pPr>
            <a:r>
              <a:rPr lang="en-US" sz="2300" dirty="0" err="1"/>
              <a:t>r.nextInt</a:t>
            </a:r>
            <a:r>
              <a:rPr lang="en-US" sz="2300" dirty="0"/>
              <a:t>() returns any possible integer positive or negative number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567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</a:t>
            </a:r>
            <a:r>
              <a:rPr lang="en-US" dirty="0" err="1"/>
              <a:t>TreeTracker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import </a:t>
            </a:r>
            <a:r>
              <a:rPr lang="en-US" sz="1400" dirty="0" err="1">
                <a:latin typeface="Consolas"/>
                <a:cs typeface="Consolas"/>
              </a:rPr>
              <a:t>java.util.Random</a:t>
            </a:r>
            <a:r>
              <a:rPr lang="en-US" sz="1400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endParaRPr lang="en-US" sz="1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public class </a:t>
            </a:r>
            <a:r>
              <a:rPr lang="en-US" sz="1400" dirty="0" err="1">
                <a:latin typeface="Consolas"/>
                <a:cs typeface="Consolas"/>
              </a:rPr>
              <a:t>TreeTracker</a:t>
            </a:r>
            <a:r>
              <a:rPr lang="en-US" sz="1400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final static </a:t>
            </a:r>
            <a:r>
              <a:rPr lang="en-US" sz="1400" dirty="0" err="1">
                <a:latin typeface="Consolas"/>
                <a:cs typeface="Consolas"/>
              </a:rPr>
              <a:t>int</a:t>
            </a:r>
            <a:r>
              <a:rPr lang="en-US" sz="1400" dirty="0">
                <a:latin typeface="Consolas"/>
                <a:cs typeface="Consolas"/>
              </a:rPr>
              <a:t> NUMTREES = 100;</a:t>
            </a:r>
          </a:p>
          <a:p>
            <a:pPr marL="0" indent="0">
              <a:buNone/>
            </a:pPr>
            <a:endParaRPr lang="en-US" sz="1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public static void main(String[] </a:t>
            </a:r>
            <a:r>
              <a:rPr lang="en-US" sz="1400" dirty="0" err="1">
                <a:latin typeface="Consolas"/>
                <a:cs typeface="Consolas"/>
              </a:rPr>
              <a:t>args</a:t>
            </a:r>
            <a:r>
              <a:rPr lang="en-US" sz="14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Random r = new Random();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String[] species = { "pine", "elm", "spruce", "oak", "walnut" };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  <a:r>
              <a:rPr lang="en-US" sz="1400" dirty="0" err="1">
                <a:latin typeface="Consolas"/>
                <a:cs typeface="Consolas"/>
              </a:rPr>
              <a:t>var</a:t>
            </a:r>
            <a:r>
              <a:rPr lang="en-US" sz="1400" dirty="0">
                <a:latin typeface="Consolas"/>
                <a:cs typeface="Consolas"/>
              </a:rPr>
              <a:t> trees = new Tree[NUMTREES];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for (</a:t>
            </a:r>
            <a:r>
              <a:rPr lang="en-US" sz="1400" dirty="0" err="1">
                <a:latin typeface="Consolas"/>
                <a:cs typeface="Consolas"/>
              </a:rPr>
              <a:t>int</a:t>
            </a:r>
            <a:r>
              <a:rPr lang="en-US" sz="1400" dirty="0">
                <a:latin typeface="Consolas"/>
                <a:cs typeface="Consolas"/>
              </a:rPr>
              <a:t> </a:t>
            </a:r>
            <a:r>
              <a:rPr lang="en-US" sz="1400" dirty="0" err="1">
                <a:latin typeface="Consolas"/>
                <a:cs typeface="Consolas"/>
              </a:rPr>
              <a:t>i</a:t>
            </a:r>
            <a:r>
              <a:rPr lang="en-US" sz="1400" dirty="0">
                <a:latin typeface="Consolas"/>
                <a:cs typeface="Consolas"/>
              </a:rPr>
              <a:t> = 0; </a:t>
            </a:r>
            <a:r>
              <a:rPr lang="en-US" sz="1400" dirty="0" err="1">
                <a:latin typeface="Consolas"/>
                <a:cs typeface="Consolas"/>
              </a:rPr>
              <a:t>i</a:t>
            </a:r>
            <a:r>
              <a:rPr lang="en-US" sz="1400" dirty="0">
                <a:latin typeface="Consolas"/>
                <a:cs typeface="Consolas"/>
              </a:rPr>
              <a:t> &lt; </a:t>
            </a:r>
            <a:r>
              <a:rPr lang="en-US" sz="1400" dirty="0" err="1">
                <a:latin typeface="Consolas"/>
                <a:cs typeface="Consolas"/>
              </a:rPr>
              <a:t>trees.length</a:t>
            </a:r>
            <a:r>
              <a:rPr lang="en-US" sz="1400" dirty="0">
                <a:latin typeface="Consolas"/>
                <a:cs typeface="Consolas"/>
              </a:rPr>
              <a:t>; </a:t>
            </a:r>
            <a:r>
              <a:rPr lang="en-US" sz="1400" dirty="0" err="1">
                <a:latin typeface="Consolas"/>
                <a:cs typeface="Consolas"/>
              </a:rPr>
              <a:t>i</a:t>
            </a:r>
            <a:r>
              <a:rPr lang="en-US" sz="1400" dirty="0">
                <a:latin typeface="Consolas"/>
                <a:cs typeface="Consolas"/>
              </a:rPr>
              <a:t>++)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String specie = species[</a:t>
            </a:r>
            <a:r>
              <a:rPr lang="en-US" sz="1400" dirty="0" err="1">
                <a:latin typeface="Consolas"/>
                <a:cs typeface="Consolas"/>
              </a:rPr>
              <a:t>r.nextInt</a:t>
            </a:r>
            <a:r>
              <a:rPr lang="en-US" sz="1400" dirty="0">
                <a:latin typeface="Consolas"/>
                <a:cs typeface="Consolas"/>
              </a:rPr>
              <a:t>(</a:t>
            </a:r>
            <a:r>
              <a:rPr lang="en-US" sz="1400" dirty="0" err="1">
                <a:latin typeface="Consolas"/>
                <a:cs typeface="Consolas"/>
              </a:rPr>
              <a:t>species.length</a:t>
            </a:r>
            <a:r>
              <a:rPr lang="en-US" sz="1400" dirty="0">
                <a:latin typeface="Consolas"/>
                <a:cs typeface="Consolas"/>
              </a:rPr>
              <a:t>)];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trees[</a:t>
            </a:r>
            <a:r>
              <a:rPr lang="en-US" sz="1400" dirty="0" err="1">
                <a:latin typeface="Consolas"/>
                <a:cs typeface="Consolas"/>
              </a:rPr>
              <a:t>i</a:t>
            </a:r>
            <a:r>
              <a:rPr lang="en-US" sz="1400" dirty="0">
                <a:latin typeface="Consolas"/>
                <a:cs typeface="Consolas"/>
              </a:rPr>
              <a:t>] = new Tree(</a:t>
            </a:r>
            <a:r>
              <a:rPr lang="en-US" sz="1400" dirty="0" err="1">
                <a:latin typeface="Consolas"/>
                <a:cs typeface="Consolas"/>
              </a:rPr>
              <a:t>i</a:t>
            </a:r>
            <a:r>
              <a:rPr lang="en-US" sz="1400" dirty="0">
                <a:latin typeface="Consolas"/>
                <a:cs typeface="Consolas"/>
              </a:rPr>
              <a:t>, </a:t>
            </a:r>
            <a:r>
              <a:rPr lang="en-US" sz="1400" dirty="0" err="1">
                <a:latin typeface="Consolas"/>
                <a:cs typeface="Consolas"/>
              </a:rPr>
              <a:t>r.nextDouble</a:t>
            </a:r>
            <a:r>
              <a:rPr lang="en-US" sz="1400" dirty="0">
                <a:latin typeface="Consolas"/>
                <a:cs typeface="Consolas"/>
              </a:rPr>
              <a:t>()*100, specie);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for (</a:t>
            </a:r>
            <a:r>
              <a:rPr lang="en-US" sz="1400" dirty="0" err="1">
                <a:latin typeface="Consolas"/>
                <a:cs typeface="Consolas"/>
              </a:rPr>
              <a:t>int</a:t>
            </a:r>
            <a:r>
              <a:rPr lang="en-US" sz="1400" dirty="0">
                <a:latin typeface="Consolas"/>
                <a:cs typeface="Consolas"/>
              </a:rPr>
              <a:t> </a:t>
            </a:r>
            <a:r>
              <a:rPr lang="en-US" sz="1400" dirty="0" err="1">
                <a:latin typeface="Consolas"/>
                <a:cs typeface="Consolas"/>
              </a:rPr>
              <a:t>i</a:t>
            </a:r>
            <a:r>
              <a:rPr lang="en-US" sz="1400" dirty="0">
                <a:latin typeface="Consolas"/>
                <a:cs typeface="Consolas"/>
              </a:rPr>
              <a:t> = 0; </a:t>
            </a:r>
            <a:r>
              <a:rPr lang="en-US" sz="1400" dirty="0" err="1">
                <a:latin typeface="Consolas"/>
                <a:cs typeface="Consolas"/>
              </a:rPr>
              <a:t>i</a:t>
            </a:r>
            <a:r>
              <a:rPr lang="en-US" sz="1400" dirty="0">
                <a:latin typeface="Consolas"/>
                <a:cs typeface="Consolas"/>
              </a:rPr>
              <a:t> &lt; </a:t>
            </a:r>
            <a:r>
              <a:rPr lang="en-US" sz="1400" dirty="0" err="1">
                <a:latin typeface="Consolas"/>
                <a:cs typeface="Consolas"/>
              </a:rPr>
              <a:t>trees.length</a:t>
            </a:r>
            <a:r>
              <a:rPr lang="en-US" sz="1400" dirty="0">
                <a:latin typeface="Consolas"/>
                <a:cs typeface="Consolas"/>
              </a:rPr>
              <a:t>; </a:t>
            </a:r>
            <a:r>
              <a:rPr lang="en-US" sz="1400" dirty="0" err="1">
                <a:latin typeface="Consolas"/>
                <a:cs typeface="Consolas"/>
              </a:rPr>
              <a:t>i</a:t>
            </a:r>
            <a:r>
              <a:rPr lang="en-US" sz="1400" dirty="0">
                <a:latin typeface="Consolas"/>
                <a:cs typeface="Consolas"/>
              </a:rPr>
              <a:t>++)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</a:t>
            </a:r>
            <a:r>
              <a:rPr lang="en-US" sz="1400" dirty="0" err="1">
                <a:latin typeface="Consolas"/>
                <a:cs typeface="Consolas"/>
              </a:rPr>
              <a:t>System.out.println</a:t>
            </a:r>
            <a:r>
              <a:rPr lang="en-US" sz="1400" dirty="0">
                <a:latin typeface="Consolas"/>
                <a:cs typeface="Consolas"/>
              </a:rPr>
              <a:t>(trees[</a:t>
            </a:r>
            <a:r>
              <a:rPr lang="en-US" sz="1400" dirty="0" err="1">
                <a:latin typeface="Consolas"/>
                <a:cs typeface="Consolas"/>
              </a:rPr>
              <a:t>i</a:t>
            </a:r>
            <a:r>
              <a:rPr lang="en-US" sz="1400" dirty="0">
                <a:latin typeface="Consolas"/>
                <a:cs typeface="Consolas"/>
              </a:rPr>
              <a:t>].describe());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5250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</a:t>
            </a:r>
            <a:r>
              <a:rPr lang="en-US" dirty="0" err="1"/>
              <a:t>TreeTracker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52" y="1627321"/>
            <a:ext cx="7838916" cy="3208149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191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</a:t>
            </a:r>
            <a:r>
              <a:rPr lang="en-US" dirty="0" err="1"/>
              <a:t>TreeTracker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765" y="1766807"/>
            <a:ext cx="7765323" cy="3137649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4590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1</a:t>
            </a:r>
            <a:br>
              <a:rPr lang="en-US" dirty="0"/>
            </a:br>
            <a:r>
              <a:rPr lang="en-US" dirty="0"/>
              <a:t>Two-dimensional arrays, for-each loops, </a:t>
            </a:r>
            <a:r>
              <a:rPr lang="en-US" dirty="0" err="1"/>
              <a:t>varargs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9949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Array Elements Can Be Other Arrays!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0050" lvl="1" indent="0">
              <a:buNone/>
            </a:pP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[][] matrix = new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[5][10];</a:t>
            </a:r>
          </a:p>
          <a:p>
            <a:r>
              <a:rPr lang="en-US" dirty="0"/>
              <a:t>Creates a 2D matrix with 5 rows and 10 columns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{ { 0, 0, 0, 0, 0, 0, 0, 0, 0, 0 }, </a:t>
            </a:r>
            <a:br>
              <a:rPr lang="en-US" dirty="0">
                <a:latin typeface="Consolas"/>
                <a:cs typeface="Consolas"/>
              </a:rPr>
            </a:br>
            <a:r>
              <a:rPr lang="en-US" dirty="0">
                <a:latin typeface="Consolas"/>
                <a:cs typeface="Consolas"/>
              </a:rPr>
              <a:t>  { 0, 0, 0, 0, 0, 0, 0, 0, 0, 0 }, </a:t>
            </a:r>
            <a:br>
              <a:rPr lang="en-US" dirty="0">
                <a:latin typeface="Consolas"/>
                <a:cs typeface="Consolas"/>
              </a:rPr>
            </a:br>
            <a:r>
              <a:rPr lang="en-US" dirty="0">
                <a:latin typeface="Consolas"/>
                <a:cs typeface="Consolas"/>
              </a:rPr>
              <a:t>  { 0, 0, 0, 0, 0, 0, 0, 0, 0, 0 }, </a:t>
            </a:r>
            <a:br>
              <a:rPr lang="en-US" dirty="0">
                <a:latin typeface="Consolas"/>
                <a:cs typeface="Consolas"/>
              </a:rPr>
            </a:br>
            <a:r>
              <a:rPr lang="en-US" dirty="0">
                <a:latin typeface="Consolas"/>
                <a:cs typeface="Consolas"/>
              </a:rPr>
              <a:t>  { 0, 0, 0, 0, 0, 0, 0, 0, 0, 0 }, </a:t>
            </a:r>
            <a:br>
              <a:rPr lang="en-US" dirty="0">
                <a:latin typeface="Consolas"/>
                <a:cs typeface="Consolas"/>
              </a:rPr>
            </a:br>
            <a:r>
              <a:rPr lang="en-US" dirty="0">
                <a:latin typeface="Consolas"/>
                <a:cs typeface="Consolas"/>
              </a:rPr>
              <a:t>  { 0, 0, 0, 0, 0, 0, 0, 0, 0, 0 } }</a:t>
            </a:r>
          </a:p>
          <a:p>
            <a:r>
              <a:rPr lang="en-US" dirty="0"/>
              <a:t>Elements of matrix[</a:t>
            </a:r>
            <a:r>
              <a:rPr lang="en-US" dirty="0" err="1"/>
              <a:t>i</a:t>
            </a:r>
            <a:r>
              <a:rPr lang="en-US" dirty="0"/>
              <a:t>] are arrays of (10) </a:t>
            </a:r>
            <a:r>
              <a:rPr lang="en-US" dirty="0" err="1"/>
              <a:t>ints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16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Java 5x10 Matrix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57200" y="1417638"/>
            <a:ext cx="289213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onsolas"/>
                <a:cs typeface="Consolas"/>
              </a:rPr>
              <a:t>matrix[</a:t>
            </a:r>
            <a:r>
              <a:rPr lang="en-US" sz="3200" dirty="0" err="1">
                <a:latin typeface="Consolas"/>
                <a:cs typeface="Consolas"/>
              </a:rPr>
              <a:t>i</a:t>
            </a:r>
            <a:r>
              <a:rPr lang="en-US" sz="3200" dirty="0">
                <a:latin typeface="Consolas"/>
                <a:cs typeface="Consolas"/>
              </a:rPr>
              <a:t>][j]</a:t>
            </a:r>
            <a:endParaRPr lang="en-US" sz="3200" dirty="0"/>
          </a:p>
        </p:txBody>
      </p:sp>
      <p:sp>
        <p:nvSpPr>
          <p:cNvPr id="12" name="Rectangle 11"/>
          <p:cNvSpPr/>
          <p:nvPr/>
        </p:nvSpPr>
        <p:spPr>
          <a:xfrm>
            <a:off x="657040" y="2884679"/>
            <a:ext cx="711413" cy="4237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57040" y="3318420"/>
            <a:ext cx="711413" cy="4237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57040" y="3752161"/>
            <a:ext cx="711413" cy="4237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7040" y="4185902"/>
            <a:ext cx="711413" cy="4237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57040" y="4619642"/>
            <a:ext cx="711413" cy="4237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grpSp>
        <p:nvGrpSpPr>
          <p:cNvPr id="5" name="Group 26"/>
          <p:cNvGrpSpPr/>
          <p:nvPr/>
        </p:nvGrpSpPr>
        <p:grpSpPr>
          <a:xfrm>
            <a:off x="1795425" y="2884679"/>
            <a:ext cx="7090319" cy="423772"/>
            <a:chOff x="1520853" y="2869570"/>
            <a:chExt cx="7090319" cy="423772"/>
          </a:xfrm>
        </p:grpSpPr>
        <p:sp>
          <p:nvSpPr>
            <p:cNvPr id="17" name="Rectangle 16"/>
            <p:cNvSpPr/>
            <p:nvPr/>
          </p:nvSpPr>
          <p:spPr>
            <a:xfrm>
              <a:off x="1520853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232266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899759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188346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476933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789331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077918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366505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655092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943679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</p:grpSp>
      <p:grpSp>
        <p:nvGrpSpPr>
          <p:cNvPr id="6" name="Group 27"/>
          <p:cNvGrpSpPr/>
          <p:nvPr/>
        </p:nvGrpSpPr>
        <p:grpSpPr>
          <a:xfrm>
            <a:off x="1795425" y="3318420"/>
            <a:ext cx="7090319" cy="423772"/>
            <a:chOff x="1520853" y="2869570"/>
            <a:chExt cx="7090319" cy="423772"/>
          </a:xfrm>
        </p:grpSpPr>
        <p:sp>
          <p:nvSpPr>
            <p:cNvPr id="29" name="Rectangle 28"/>
            <p:cNvSpPr/>
            <p:nvPr/>
          </p:nvSpPr>
          <p:spPr>
            <a:xfrm>
              <a:off x="1520853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232266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899759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188346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476933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789331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077918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366505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655092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2943679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</p:grpSp>
      <p:grpSp>
        <p:nvGrpSpPr>
          <p:cNvPr id="7" name="Group 38"/>
          <p:cNvGrpSpPr/>
          <p:nvPr/>
        </p:nvGrpSpPr>
        <p:grpSpPr>
          <a:xfrm>
            <a:off x="1795425" y="3752161"/>
            <a:ext cx="7090319" cy="423772"/>
            <a:chOff x="1520853" y="2869570"/>
            <a:chExt cx="7090319" cy="423772"/>
          </a:xfrm>
        </p:grpSpPr>
        <p:sp>
          <p:nvSpPr>
            <p:cNvPr id="40" name="Rectangle 39"/>
            <p:cNvSpPr/>
            <p:nvPr/>
          </p:nvSpPr>
          <p:spPr>
            <a:xfrm>
              <a:off x="1520853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232266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99759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188346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476933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789331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077918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366505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655092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2943679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</p:grpSp>
      <p:grpSp>
        <p:nvGrpSpPr>
          <p:cNvPr id="8" name="Group 49"/>
          <p:cNvGrpSpPr/>
          <p:nvPr/>
        </p:nvGrpSpPr>
        <p:grpSpPr>
          <a:xfrm>
            <a:off x="1795425" y="4185902"/>
            <a:ext cx="7090319" cy="423772"/>
            <a:chOff x="1520853" y="2869570"/>
            <a:chExt cx="7090319" cy="423772"/>
          </a:xfrm>
        </p:grpSpPr>
        <p:sp>
          <p:nvSpPr>
            <p:cNvPr id="51" name="Rectangle 50"/>
            <p:cNvSpPr/>
            <p:nvPr/>
          </p:nvSpPr>
          <p:spPr>
            <a:xfrm>
              <a:off x="1520853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232266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7899759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7188346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76933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5789331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077918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366505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3655092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943679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</p:grpSp>
      <p:grpSp>
        <p:nvGrpSpPr>
          <p:cNvPr id="9" name="Group 60"/>
          <p:cNvGrpSpPr/>
          <p:nvPr/>
        </p:nvGrpSpPr>
        <p:grpSpPr>
          <a:xfrm>
            <a:off x="1795425" y="4619642"/>
            <a:ext cx="7090319" cy="423772"/>
            <a:chOff x="1520853" y="2869570"/>
            <a:chExt cx="7090319" cy="423772"/>
          </a:xfrm>
        </p:grpSpPr>
        <p:sp>
          <p:nvSpPr>
            <p:cNvPr id="62" name="Rectangle 61"/>
            <p:cNvSpPr/>
            <p:nvPr/>
          </p:nvSpPr>
          <p:spPr>
            <a:xfrm>
              <a:off x="1520853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2232266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7899759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7188346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476933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89331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077918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366505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3655092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943679" y="2869570"/>
              <a:ext cx="711413" cy="42377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0</a:t>
              </a:r>
            </a:p>
          </p:txBody>
        </p:sp>
      </p:grpSp>
      <p:cxnSp>
        <p:nvCxnSpPr>
          <p:cNvPr id="73" name="Straight Arrow Connector 72"/>
          <p:cNvCxnSpPr/>
          <p:nvPr/>
        </p:nvCxnSpPr>
        <p:spPr>
          <a:xfrm flipV="1">
            <a:off x="1007181" y="3096565"/>
            <a:ext cx="788244" cy="19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flipV="1">
            <a:off x="1007181" y="3528157"/>
            <a:ext cx="788244" cy="19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flipV="1">
            <a:off x="1007181" y="3959749"/>
            <a:ext cx="788244" cy="19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V="1">
            <a:off x="1007181" y="4391341"/>
            <a:ext cx="788244" cy="19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flipV="1">
            <a:off x="1007181" y="4822933"/>
            <a:ext cx="788244" cy="19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306370" y="291189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306370" y="334798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306370" y="37840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06370" y="422014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306370" y="465622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cxnSp>
        <p:nvCxnSpPr>
          <p:cNvPr id="85" name="Straight Arrow Connector 84"/>
          <p:cNvCxnSpPr/>
          <p:nvPr/>
        </p:nvCxnSpPr>
        <p:spPr>
          <a:xfrm flipH="1">
            <a:off x="1007183" y="2002414"/>
            <a:ext cx="1215184" cy="7566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Right Brace 85"/>
          <p:cNvSpPr/>
          <p:nvPr/>
        </p:nvSpPr>
        <p:spPr>
          <a:xfrm rot="16200000">
            <a:off x="5181827" y="-1010528"/>
            <a:ext cx="317513" cy="709032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Arrow Connector 87"/>
          <p:cNvCxnSpPr>
            <a:endCxn id="86" idx="1"/>
          </p:cNvCxnSpPr>
          <p:nvPr/>
        </p:nvCxnSpPr>
        <p:spPr>
          <a:xfrm>
            <a:off x="2868277" y="2002414"/>
            <a:ext cx="2472307" cy="3734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2071537" y="253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8385140" y="253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2773048" y="253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3474559" y="253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4176070" y="253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579092" y="253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7683625" y="253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4877581" y="253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6982114" y="253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6280603" y="253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24140"/>
            <a:ext cx="780128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Consolas"/>
                <a:cs typeface="Consolas"/>
              </a:rPr>
              <a:t>matrix.length</a:t>
            </a:r>
            <a:r>
              <a:rPr lang="en-US" sz="2800" dirty="0"/>
              <a:t> is 5</a:t>
            </a:r>
          </a:p>
          <a:p>
            <a:r>
              <a:rPr lang="en-US" sz="2800" dirty="0">
                <a:latin typeface="Consolas"/>
                <a:cs typeface="Consolas"/>
              </a:rPr>
              <a:t>matrix[</a:t>
            </a:r>
            <a:r>
              <a:rPr lang="en-US" sz="2800" dirty="0" err="1">
                <a:latin typeface="Consolas"/>
                <a:cs typeface="Consolas"/>
              </a:rPr>
              <a:t>i</a:t>
            </a:r>
            <a:r>
              <a:rPr lang="en-US" sz="2800" dirty="0">
                <a:latin typeface="Consolas"/>
                <a:cs typeface="Consolas"/>
              </a:rPr>
              <a:t>].length</a:t>
            </a:r>
            <a:r>
              <a:rPr lang="en-US" sz="2800" dirty="0"/>
              <a:t> is 10 (for all </a:t>
            </a:r>
            <a:r>
              <a:rPr lang="en-US" sz="2800" dirty="0" err="1">
                <a:latin typeface="Consolas"/>
                <a:cs typeface="Consolas"/>
              </a:rPr>
              <a:t>i</a:t>
            </a:r>
            <a:r>
              <a:rPr lang="en-US" sz="2800" dirty="0"/>
              <a:t> in this example)</a:t>
            </a:r>
          </a:p>
        </p:txBody>
      </p:sp>
    </p:spTree>
    <p:extLst>
      <p:ext uri="{BB962C8B-B14F-4D97-AF65-F5344CB8AC3E}">
        <p14:creationId xmlns:p14="http://schemas.microsoft.com/office/powerpoint/2010/main" val="6091364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Quirks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199" y="1600200"/>
            <a:ext cx="8585535" cy="4525963"/>
          </a:xfrm>
        </p:spPr>
        <p:txBody>
          <a:bodyPr/>
          <a:lstStyle/>
          <a:p>
            <a:r>
              <a:rPr lang="en-US" dirty="0"/>
              <a:t>There is no requirement in Java that all rows of a 2-D matrix have the same number of elements (“columns”)</a:t>
            </a:r>
          </a:p>
          <a:p>
            <a:r>
              <a:rPr lang="en-US" dirty="0"/>
              <a:t>Allows “ragged right” arrays (aka “jagged right”)</a:t>
            </a:r>
          </a:p>
          <a:p>
            <a:r>
              <a:rPr lang="en-US" dirty="0"/>
              <a:t>Useful for saving storage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131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Declaring a Ragged Array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199" y="1600200"/>
            <a:ext cx="8585535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[][] matrix = new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[5][];</a:t>
            </a:r>
          </a:p>
          <a:p>
            <a:pPr marL="0" indent="0">
              <a:buNone/>
            </a:pPr>
            <a:endParaRPr lang="en-US" sz="2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matrix[0] = new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[7];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matrix[1] = new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[10];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matrix[2] = new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[4];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matrix[3] = new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[6];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matrix[4] = new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[9];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374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Lots of Temperatures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Three temperatures: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double </a:t>
            </a:r>
            <a:r>
              <a:rPr lang="en-US" dirty="0" err="1">
                <a:latin typeface="Consolas" panose="020B0609020204030204" pitchFamily="49" charset="0"/>
              </a:rPr>
              <a:t>tempAM</a:t>
            </a:r>
            <a:r>
              <a:rPr lang="en-US" dirty="0">
                <a:latin typeface="Consolas" panose="020B0609020204030204" pitchFamily="49" charset="0"/>
              </a:rPr>
              <a:t>, </a:t>
            </a:r>
            <a:r>
              <a:rPr lang="en-US" dirty="0" err="1">
                <a:latin typeface="Consolas" panose="020B0609020204030204" pitchFamily="49" charset="0"/>
              </a:rPr>
              <a:t>tempNoon</a:t>
            </a:r>
            <a:r>
              <a:rPr lang="en-US" dirty="0">
                <a:latin typeface="Consolas" panose="020B0609020204030204" pitchFamily="49" charset="0"/>
              </a:rPr>
              <a:t>, </a:t>
            </a:r>
            <a:r>
              <a:rPr lang="en-US" dirty="0" err="1">
                <a:latin typeface="Consolas" panose="020B0609020204030204" pitchFamily="49" charset="0"/>
              </a:rPr>
              <a:t>tempPM</a:t>
            </a:r>
            <a:r>
              <a:rPr lang="en-US" dirty="0">
                <a:latin typeface="Consolas" panose="020B0609020204030204" pitchFamily="49" charset="0"/>
              </a:rPr>
              <a:t>;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24  temperatures:</a:t>
            </a:r>
          </a:p>
          <a:p>
            <a:pPr marL="0" indent="0">
              <a:buNone/>
            </a:pPr>
            <a:r>
              <a:rPr lang="en-US" sz="2600" dirty="0">
                <a:latin typeface="Consolas" panose="020B0609020204030204" pitchFamily="49" charset="0"/>
              </a:rPr>
              <a:t>double temp1AM, temp2AM, ... </a:t>
            </a:r>
            <a:r>
              <a:rPr lang="en-US" sz="2600" dirty="0" err="1">
                <a:latin typeface="Consolas" panose="020B0609020204030204" pitchFamily="49" charset="0"/>
              </a:rPr>
              <a:t>tempNoon</a:t>
            </a:r>
            <a:r>
              <a:rPr lang="en-US" sz="2600" dirty="0">
                <a:latin typeface="Consolas" panose="020B0609020204030204" pitchFamily="49" charset="0"/>
              </a:rPr>
              <a:t>, temp1PM, ... </a:t>
            </a:r>
            <a:r>
              <a:rPr lang="en-US" sz="2600" dirty="0" err="1">
                <a:latin typeface="Consolas" panose="020B0609020204030204" pitchFamily="49" charset="0"/>
              </a:rPr>
              <a:t>tempMidnight</a:t>
            </a:r>
            <a:r>
              <a:rPr lang="en-US" sz="2600" dirty="0">
                <a:latin typeface="Consolas" panose="020B0609020204030204" pitchFamily="49" charset="0"/>
              </a:rPr>
              <a:t>;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Mathematicians have solved this problem</a:t>
            </a:r>
          </a:p>
          <a:p>
            <a:pPr marL="0" indent="0">
              <a:buNone/>
            </a:pPr>
            <a:r>
              <a:rPr lang="en-US" dirty="0"/>
              <a:t>Subscripted variables</a:t>
            </a:r>
          </a:p>
          <a:p>
            <a:pPr marL="0" indent="0">
              <a:buNone/>
            </a:pPr>
            <a:r>
              <a:rPr lang="en-US" sz="3800" dirty="0"/>
              <a:t>temp</a:t>
            </a:r>
            <a:r>
              <a:rPr lang="en-US" sz="3800" baseline="-25000" dirty="0"/>
              <a:t>1</a:t>
            </a:r>
            <a:r>
              <a:rPr lang="en-US" sz="3800" dirty="0"/>
              <a:t>, temp</a:t>
            </a:r>
            <a:r>
              <a:rPr lang="en-US" sz="3800" baseline="-25000" dirty="0"/>
              <a:t>2</a:t>
            </a:r>
            <a:r>
              <a:rPr lang="en-US" sz="3800" dirty="0"/>
              <a:t>, ... temp</a:t>
            </a:r>
            <a:r>
              <a:rPr lang="en-US" sz="3800" baseline="-25000" dirty="0"/>
              <a:t>24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Java uses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double[] temp = new double [24];</a:t>
            </a:r>
          </a:p>
          <a:p>
            <a:pPr marL="0" indent="0">
              <a:buNone/>
            </a:pPr>
            <a:r>
              <a:rPr lang="en-US" dirty="0"/>
              <a:t>which creates temp[0], temp[1], ..., temp[23]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390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Sum Matrix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Compute the sum of a 2D array…</a:t>
            </a:r>
          </a:p>
          <a:p>
            <a:pPr marL="0" indent="0">
              <a:buNone/>
            </a:pPr>
            <a:endParaRPr lang="en-US" sz="2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 </a:t>
            </a:r>
            <a:r>
              <a:rPr lang="en-US" sz="2400" dirty="0" err="1">
                <a:latin typeface="Consolas"/>
                <a:cs typeface="Consolas"/>
              </a:rPr>
              <a:t>computeSum</a:t>
            </a:r>
            <a:r>
              <a:rPr lang="en-US" sz="2400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</a:t>
            </a: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 sum = 0;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for (</a:t>
            </a: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 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 = 0; 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 &lt; </a:t>
            </a:r>
            <a:r>
              <a:rPr lang="en-US" sz="2400" dirty="0" err="1">
                <a:latin typeface="Consolas"/>
                <a:cs typeface="Consolas"/>
              </a:rPr>
              <a:t>matrix.length</a:t>
            </a:r>
            <a:r>
              <a:rPr lang="en-US" sz="2400" dirty="0">
                <a:latin typeface="Consolas"/>
                <a:cs typeface="Consolas"/>
              </a:rPr>
              <a:t>; 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++)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for (</a:t>
            </a: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 j = 0; j &lt; matrix[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].length; j++)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    sum += matrix[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][j];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return sum;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sz="2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3500" dirty="0">
                <a:cs typeface="Calibri"/>
              </a:rPr>
              <a:t>Note: This solution works even for ragged arrays.</a:t>
            </a:r>
          </a:p>
          <a:p>
            <a:pPr marL="0" indent="0">
              <a:buNone/>
            </a:pPr>
            <a:endParaRPr lang="en-US" sz="24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54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for-each Loop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Designed for use with arrays (and, more importantly, other data structures to come)</a:t>
            </a:r>
          </a:p>
          <a:p>
            <a:r>
              <a:rPr lang="en-US" dirty="0"/>
              <a:t>Allows simplified iteration through an array</a:t>
            </a:r>
          </a:p>
          <a:p>
            <a:pPr marL="400050" lvl="1" indent="0">
              <a:buNone/>
            </a:pP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[] </a:t>
            </a:r>
            <a:r>
              <a:rPr lang="en-US" dirty="0" err="1">
                <a:latin typeface="Consolas"/>
                <a:cs typeface="Consolas"/>
              </a:rPr>
              <a:t>bloodPressure</a:t>
            </a:r>
            <a:r>
              <a:rPr lang="en-US" dirty="0">
                <a:latin typeface="Consolas"/>
                <a:cs typeface="Consolas"/>
              </a:rPr>
              <a:t> = new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[500];</a:t>
            </a:r>
          </a:p>
          <a:p>
            <a:pPr marL="400050" lvl="1" indent="0">
              <a:buNone/>
            </a:pP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sum = 0;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for (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=0; 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&lt;</a:t>
            </a:r>
            <a:r>
              <a:rPr lang="en-US" dirty="0" err="1">
                <a:latin typeface="Consolas"/>
                <a:cs typeface="Consolas"/>
              </a:rPr>
              <a:t>bloodPressure.length</a:t>
            </a:r>
            <a:r>
              <a:rPr lang="en-US" dirty="0">
                <a:latin typeface="Consolas"/>
                <a:cs typeface="Consolas"/>
              </a:rPr>
              <a:t>; 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++)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    sum += </a:t>
            </a:r>
            <a:r>
              <a:rPr lang="en-US" dirty="0" err="1">
                <a:latin typeface="Consolas"/>
                <a:cs typeface="Consolas"/>
              </a:rPr>
              <a:t>bloodPressure</a:t>
            </a:r>
            <a:r>
              <a:rPr lang="en-US" dirty="0">
                <a:latin typeface="Consolas"/>
                <a:cs typeface="Consolas"/>
              </a:rPr>
              <a:t>[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];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for (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value : </a:t>
            </a:r>
            <a:r>
              <a:rPr lang="en-US" dirty="0" err="1">
                <a:latin typeface="Consolas"/>
                <a:cs typeface="Consolas"/>
              </a:rPr>
              <a:t>bloodPressure</a:t>
            </a:r>
            <a:r>
              <a:rPr lang="en-US" dirty="0">
                <a:latin typeface="Consolas"/>
                <a:cs typeface="Consolas"/>
              </a:rPr>
              <a:t>)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    sum += value;</a:t>
            </a:r>
          </a:p>
          <a:p>
            <a:r>
              <a:rPr lang="en-US" dirty="0"/>
              <a:t>Limitation: only read-access to each element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709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257799"/>
          </a:xfrm>
        </p:spPr>
        <p:txBody>
          <a:bodyPr>
            <a:normAutofit/>
          </a:bodyPr>
          <a:lstStyle/>
          <a:p>
            <a:r>
              <a:rPr lang="en-US" dirty="0"/>
              <a:t>An advanced topic to be covered more fully later</a:t>
            </a:r>
          </a:p>
          <a:p>
            <a:r>
              <a:rPr lang="en-US" dirty="0"/>
              <a:t>Basic idea: A generic class is one that can be parameterized with another class</a:t>
            </a:r>
          </a:p>
          <a:p>
            <a:r>
              <a:rPr lang="en-US" dirty="0" err="1"/>
              <a:t>ArrayList</a:t>
            </a:r>
            <a:r>
              <a:rPr lang="en-US" dirty="0"/>
              <a:t>&lt;E&gt; is parameterized with class (or type) E.  It can only “hold” elements that are references to objects of class E</a:t>
            </a:r>
          </a:p>
          <a:p>
            <a:r>
              <a:rPr lang="en-US" dirty="0"/>
              <a:t>E must be a reference type; primitive types are not supported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98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nsolas"/>
                <a:cs typeface="Consolas"/>
              </a:rPr>
              <a:t>ArrayList</a:t>
            </a:r>
            <a:r>
              <a:rPr lang="en-US" dirty="0"/>
              <a:t>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en-US" dirty="0"/>
              <a:t>A class provided in the </a:t>
            </a:r>
            <a:r>
              <a:rPr lang="en-US" dirty="0" err="1"/>
              <a:t>java.util</a:t>
            </a:r>
            <a:r>
              <a:rPr lang="en-US" dirty="0"/>
              <a:t> package</a:t>
            </a:r>
          </a:p>
          <a:p>
            <a:r>
              <a:rPr lang="en-US" dirty="0"/>
              <a:t>Dynamic array: automatically grows to accommodate new items</a:t>
            </a:r>
          </a:p>
          <a:p>
            <a:r>
              <a:rPr lang="en-US" dirty="0"/>
              <a:t>Works with any type of object, but you must specify the type when the </a:t>
            </a:r>
            <a:r>
              <a:rPr lang="en-US" dirty="0" err="1"/>
              <a:t>ArrayList</a:t>
            </a:r>
            <a:r>
              <a:rPr lang="en-US" dirty="0"/>
              <a:t> object is created (just like a Java array)</a:t>
            </a:r>
          </a:p>
          <a:p>
            <a:r>
              <a:rPr lang="en-US" dirty="0"/>
              <a:t>Example</a:t>
            </a:r>
          </a:p>
          <a:p>
            <a:pPr lvl="1">
              <a:buNone/>
            </a:pPr>
            <a:r>
              <a:rPr lang="en-US" sz="2000" dirty="0" err="1">
                <a:latin typeface="Consolas"/>
                <a:cs typeface="Consolas"/>
              </a:rPr>
              <a:t>ArrayList</a:t>
            </a:r>
            <a:r>
              <a:rPr lang="en-US" sz="2000" dirty="0">
                <a:latin typeface="Consolas"/>
                <a:cs typeface="Consolas"/>
              </a:rPr>
              <a:t>&lt;String&gt; list = new </a:t>
            </a:r>
            <a:r>
              <a:rPr lang="en-US" sz="2000" dirty="0" err="1">
                <a:latin typeface="Consolas"/>
                <a:cs typeface="Consolas"/>
              </a:rPr>
              <a:t>ArrayList</a:t>
            </a:r>
            <a:r>
              <a:rPr lang="en-US" sz="2000" dirty="0">
                <a:latin typeface="Consolas"/>
                <a:cs typeface="Consolas"/>
              </a:rPr>
              <a:t>&lt;String&gt;();</a:t>
            </a:r>
            <a:endParaRPr lang="en-US" dirty="0">
              <a:latin typeface="Consolas"/>
              <a:cs typeface="Consolas"/>
            </a:endParaRPr>
          </a:p>
          <a:p>
            <a:pPr lvl="1">
              <a:buNone/>
            </a:pPr>
            <a:r>
              <a:rPr lang="en-US" dirty="0"/>
              <a:t>Creates an empty array of String objects</a:t>
            </a:r>
          </a:p>
          <a:p>
            <a:pPr lvl="1"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String[] list = new String[10];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970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nsolas"/>
                <a:cs typeface="Consolas"/>
              </a:rPr>
              <a:t>ArrayList</a:t>
            </a:r>
            <a:r>
              <a:rPr lang="en-US" dirty="0"/>
              <a:t>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dirty="0">
              <a:latin typeface="Consolas"/>
              <a:cs typeface="Consolas"/>
            </a:endParaRPr>
          </a:p>
          <a:p>
            <a:pPr>
              <a:buNone/>
            </a:pPr>
            <a:r>
              <a:rPr lang="en-US" sz="2400" dirty="0" err="1">
                <a:latin typeface="Consolas"/>
                <a:cs typeface="Consolas"/>
              </a:rPr>
              <a:t>ArrayList</a:t>
            </a:r>
            <a:r>
              <a:rPr lang="en-US" sz="2400" dirty="0">
                <a:latin typeface="Consolas"/>
                <a:cs typeface="Consolas"/>
              </a:rPr>
              <a:t>&lt;String&gt; list = new </a:t>
            </a:r>
            <a:r>
              <a:rPr lang="en-US" sz="2400" dirty="0" err="1">
                <a:latin typeface="Consolas"/>
                <a:cs typeface="Consolas"/>
              </a:rPr>
              <a:t>ArrayList</a:t>
            </a:r>
            <a:r>
              <a:rPr lang="en-US" sz="2400" dirty="0">
                <a:latin typeface="Consolas"/>
                <a:cs typeface="Consolas"/>
              </a:rPr>
              <a:t>&lt;String&gt;();</a:t>
            </a:r>
            <a:endParaRPr lang="en-US" dirty="0">
              <a:latin typeface="Consolas"/>
              <a:cs typeface="Consolas"/>
            </a:endParaRP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is correct and complete, but we can use Local Variable Type Inference</a:t>
            </a:r>
          </a:p>
          <a:p>
            <a:pPr>
              <a:buNone/>
            </a:pPr>
            <a:r>
              <a:rPr lang="en-US" sz="2400" dirty="0" err="1">
                <a:latin typeface="Consolas"/>
                <a:cs typeface="Consolas"/>
              </a:rPr>
              <a:t>var</a:t>
            </a:r>
            <a:r>
              <a:rPr lang="en-US" sz="2400" dirty="0">
                <a:latin typeface="Consolas"/>
                <a:cs typeface="Consolas"/>
              </a:rPr>
              <a:t> list = new </a:t>
            </a:r>
            <a:r>
              <a:rPr lang="en-US" sz="2400" dirty="0" err="1">
                <a:latin typeface="Consolas"/>
                <a:cs typeface="Consolas"/>
              </a:rPr>
              <a:t>ArrayList</a:t>
            </a:r>
            <a:r>
              <a:rPr lang="en-US" sz="2400" dirty="0">
                <a:latin typeface="Consolas"/>
                <a:cs typeface="Consolas"/>
              </a:rPr>
              <a:t>&lt;String&gt;();</a:t>
            </a:r>
          </a:p>
          <a:p>
            <a:pPr>
              <a:buNone/>
            </a:pPr>
            <a:endParaRPr lang="en-US" sz="2400" dirty="0">
              <a:latin typeface="Consolas"/>
              <a:cs typeface="Consolas"/>
            </a:endParaRPr>
          </a:p>
          <a:p>
            <a:pPr>
              <a:buNone/>
            </a:pPr>
            <a:r>
              <a:rPr lang="en-US" dirty="0">
                <a:cs typeface="Consolas"/>
              </a:rPr>
              <a:t>or the second argument can be inferred</a:t>
            </a:r>
          </a:p>
          <a:p>
            <a:pPr>
              <a:buNone/>
            </a:pPr>
            <a:r>
              <a:rPr lang="en-US" sz="2400" dirty="0" err="1">
                <a:latin typeface="Consolas"/>
                <a:cs typeface="Consolas"/>
              </a:rPr>
              <a:t>ArrayList</a:t>
            </a:r>
            <a:r>
              <a:rPr lang="en-US" sz="2400" dirty="0">
                <a:latin typeface="Consolas"/>
                <a:cs typeface="Consolas"/>
              </a:rPr>
              <a:t>&lt;String&gt; list = new </a:t>
            </a:r>
            <a:r>
              <a:rPr lang="en-US" sz="2400" dirty="0" err="1">
                <a:latin typeface="Consolas"/>
                <a:cs typeface="Consolas"/>
              </a:rPr>
              <a:t>ArrayList</a:t>
            </a:r>
            <a:r>
              <a:rPr lang="en-US" sz="2400" dirty="0">
                <a:latin typeface="Consolas"/>
                <a:cs typeface="Consolas"/>
              </a:rPr>
              <a:t>&lt;&gt;();</a:t>
            </a:r>
          </a:p>
          <a:p>
            <a:pPr>
              <a:buNone/>
            </a:pPr>
            <a:endParaRPr lang="en-US" sz="2400" dirty="0">
              <a:latin typeface="Consolas"/>
              <a:cs typeface="Consolas"/>
            </a:endParaRPr>
          </a:p>
          <a:p>
            <a:pPr>
              <a:buNone/>
            </a:pPr>
            <a:endParaRPr lang="en-US" dirty="0">
              <a:latin typeface="Consolas"/>
              <a:cs typeface="Consolas"/>
            </a:endParaRP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947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nsolas"/>
                <a:cs typeface="Consolas"/>
              </a:rPr>
              <a:t>ArrayList</a:t>
            </a:r>
            <a:r>
              <a:rPr lang="en-US" dirty="0"/>
              <a:t>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Unlike Java arrays, </a:t>
            </a:r>
            <a:r>
              <a:rPr lang="en-US" dirty="0" err="1"/>
              <a:t>ArrayList</a:t>
            </a:r>
            <a:r>
              <a:rPr lang="en-US" dirty="0"/>
              <a:t> does not work with primitive types, only reference types</a:t>
            </a:r>
          </a:p>
          <a:p>
            <a:r>
              <a:rPr lang="en-US" dirty="0"/>
              <a:t>Can’t say “</a:t>
            </a:r>
            <a:r>
              <a:rPr lang="en-US" sz="2800" dirty="0" err="1">
                <a:latin typeface="Consolas"/>
                <a:cs typeface="Consolas"/>
              </a:rPr>
              <a:t>ArrayList</a:t>
            </a:r>
            <a:r>
              <a:rPr lang="en-US" sz="2800" dirty="0">
                <a:latin typeface="Consolas"/>
                <a:cs typeface="Consolas"/>
              </a:rPr>
              <a:t>&lt;</a:t>
            </a:r>
            <a:r>
              <a:rPr lang="en-US" sz="2800" dirty="0" err="1">
                <a:latin typeface="Consolas"/>
                <a:cs typeface="Consolas"/>
              </a:rPr>
              <a:t>int</a:t>
            </a:r>
            <a:r>
              <a:rPr lang="en-US" sz="2800" dirty="0">
                <a:latin typeface="Consolas"/>
                <a:cs typeface="Consolas"/>
              </a:rPr>
              <a:t>&gt; list</a:t>
            </a:r>
            <a:r>
              <a:rPr lang="en-US" dirty="0"/>
              <a:t>”</a:t>
            </a:r>
          </a:p>
          <a:p>
            <a:r>
              <a:rPr lang="en-US" dirty="0"/>
              <a:t>Fortunately, Java provides special “wrapper” classes for each primitive type</a:t>
            </a:r>
          </a:p>
          <a:p>
            <a:r>
              <a:rPr lang="en-US" dirty="0"/>
              <a:t>Can say “</a:t>
            </a:r>
            <a:r>
              <a:rPr lang="en-US" sz="2800" dirty="0" err="1">
                <a:latin typeface="Consolas"/>
                <a:cs typeface="Consolas"/>
              </a:rPr>
              <a:t>ArrayList</a:t>
            </a:r>
            <a:r>
              <a:rPr lang="en-US" sz="2800" dirty="0">
                <a:latin typeface="Consolas"/>
                <a:cs typeface="Consolas"/>
              </a:rPr>
              <a:t>&lt;Integer&gt; list</a:t>
            </a:r>
            <a:r>
              <a:rPr lang="en-US" dirty="0"/>
              <a:t>”</a:t>
            </a:r>
          </a:p>
          <a:p>
            <a:r>
              <a:rPr lang="en-US" dirty="0"/>
              <a:t>Java handles the conversion between wrapper class and corresponding primitive type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598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</a:t>
            </a:r>
            <a:r>
              <a:rPr lang="en-US" dirty="0" err="1">
                <a:latin typeface="Consolas"/>
                <a:cs typeface="Consolas"/>
              </a:rPr>
              <a:t>ArrayList</a:t>
            </a:r>
            <a:r>
              <a:rPr lang="en-US" dirty="0"/>
              <a:t>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Consolas"/>
                <a:cs typeface="Consolas"/>
              </a:rPr>
              <a:t>add(e)</a:t>
            </a:r>
            <a:r>
              <a:rPr lang="en-US" dirty="0"/>
              <a:t> – adds e to end of list</a:t>
            </a:r>
          </a:p>
          <a:p>
            <a:r>
              <a:rPr lang="en-US" dirty="0">
                <a:latin typeface="Consolas"/>
                <a:cs typeface="Consolas"/>
              </a:rPr>
              <a:t>add(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, e)</a:t>
            </a:r>
            <a:r>
              <a:rPr lang="en-US" dirty="0"/>
              <a:t> – adds e at index </a:t>
            </a:r>
            <a:r>
              <a:rPr lang="en-US" dirty="0" err="1"/>
              <a:t>i</a:t>
            </a:r>
            <a:r>
              <a:rPr lang="en-US" dirty="0"/>
              <a:t> (0-based), pushing others down</a:t>
            </a:r>
          </a:p>
          <a:p>
            <a:r>
              <a:rPr lang="en-US" dirty="0">
                <a:latin typeface="Consolas"/>
                <a:cs typeface="Consolas"/>
              </a:rPr>
              <a:t>contains(e)</a:t>
            </a:r>
            <a:r>
              <a:rPr lang="en-US" dirty="0"/>
              <a:t> – returns true if e is in the list</a:t>
            </a:r>
          </a:p>
          <a:p>
            <a:r>
              <a:rPr lang="en-US" dirty="0">
                <a:latin typeface="Consolas"/>
                <a:cs typeface="Consolas"/>
              </a:rPr>
              <a:t>get(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)</a:t>
            </a:r>
            <a:r>
              <a:rPr lang="en-US" dirty="0"/>
              <a:t> – returns the value at index </a:t>
            </a:r>
            <a:r>
              <a:rPr lang="en-US" dirty="0" err="1"/>
              <a:t>i</a:t>
            </a:r>
            <a:endParaRPr lang="en-US" dirty="0"/>
          </a:p>
          <a:p>
            <a:r>
              <a:rPr lang="en-US" dirty="0">
                <a:latin typeface="Consolas"/>
                <a:cs typeface="Consolas"/>
              </a:rPr>
              <a:t>remove(e)</a:t>
            </a:r>
            <a:r>
              <a:rPr lang="en-US" dirty="0"/>
              <a:t> – removes e from the list</a:t>
            </a:r>
          </a:p>
          <a:p>
            <a:r>
              <a:rPr lang="en-US" dirty="0">
                <a:latin typeface="Consolas"/>
                <a:cs typeface="Consolas"/>
              </a:rPr>
              <a:t>set(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, e)</a:t>
            </a:r>
            <a:r>
              <a:rPr lang="en-US" dirty="0"/>
              <a:t> – adds e at index </a:t>
            </a:r>
            <a:r>
              <a:rPr lang="en-US" dirty="0" err="1"/>
              <a:t>i</a:t>
            </a:r>
            <a:r>
              <a:rPr lang="en-US" dirty="0"/>
              <a:t>, replacing what was there</a:t>
            </a:r>
          </a:p>
          <a:p>
            <a:r>
              <a:rPr lang="en-US" dirty="0">
                <a:latin typeface="Consolas"/>
                <a:cs typeface="Consolas"/>
              </a:rPr>
              <a:t>size()</a:t>
            </a:r>
            <a:r>
              <a:rPr lang="en-US" dirty="0"/>
              <a:t> – returns the current size of the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717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</a:t>
            </a:r>
            <a:r>
              <a:rPr lang="en-US" dirty="0" err="1">
                <a:latin typeface="Consolas"/>
                <a:cs typeface="Consolas"/>
              </a:rPr>
              <a:t>ArrayList</a:t>
            </a:r>
            <a:r>
              <a:rPr lang="en-US" dirty="0"/>
              <a:t> Methods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898" y="1815813"/>
            <a:ext cx="7559160" cy="3252133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10654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Should You Use an </a:t>
            </a:r>
            <a:r>
              <a:rPr lang="en-US" dirty="0" err="1"/>
              <a:t>ArrayList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cs typeface="Consolas"/>
              </a:rPr>
              <a:t>You CAN use an </a:t>
            </a:r>
            <a:r>
              <a:rPr lang="en-US" sz="2800" dirty="0" err="1">
                <a:cs typeface="Consolas"/>
              </a:rPr>
              <a:t>ArrayList</a:t>
            </a:r>
            <a:r>
              <a:rPr lang="en-US" sz="2800" dirty="0">
                <a:cs typeface="Consolas"/>
              </a:rPr>
              <a:t> any time in place of an array.  </a:t>
            </a:r>
            <a:r>
              <a:rPr lang="en-US" sz="2800" dirty="0" err="1">
                <a:cs typeface="Consolas"/>
              </a:rPr>
              <a:t>ArrayLists</a:t>
            </a:r>
            <a:r>
              <a:rPr lang="en-US" sz="2800" dirty="0">
                <a:cs typeface="Consolas"/>
              </a:rPr>
              <a:t> can do everything an array can ... and more.</a:t>
            </a:r>
          </a:p>
          <a:p>
            <a:pPr marL="0" indent="0">
              <a:buNone/>
            </a:pPr>
            <a:endParaRPr lang="en-US" sz="2800" dirty="0">
              <a:cs typeface="Consolas"/>
            </a:endParaRPr>
          </a:p>
          <a:p>
            <a:pPr marL="0" indent="0">
              <a:buNone/>
            </a:pPr>
            <a:r>
              <a:rPr lang="en-US" sz="2800" dirty="0">
                <a:cs typeface="Consolas"/>
              </a:rPr>
              <a:t>You SHOULD use an </a:t>
            </a:r>
            <a:r>
              <a:rPr lang="en-US" sz="2800" dirty="0" err="1">
                <a:cs typeface="Consolas"/>
              </a:rPr>
              <a:t>ArrayList</a:t>
            </a:r>
            <a:endParaRPr lang="en-US" sz="2800" dirty="0">
              <a:cs typeface="Consolas"/>
            </a:endParaRPr>
          </a:p>
          <a:p>
            <a:r>
              <a:rPr lang="en-US" sz="2800" dirty="0">
                <a:cs typeface="Consolas"/>
              </a:rPr>
              <a:t>When you have no idea how many items will be in the array</a:t>
            </a:r>
          </a:p>
          <a:p>
            <a:r>
              <a:rPr lang="en-US" sz="2800" dirty="0">
                <a:cs typeface="Consolas"/>
              </a:rPr>
              <a:t>When you want to take advantage of </a:t>
            </a:r>
            <a:r>
              <a:rPr lang="en-US" sz="2800" dirty="0">
                <a:latin typeface="Consolas" panose="020B0609020204030204" pitchFamily="49" charset="0"/>
                <a:cs typeface="Consolas"/>
              </a:rPr>
              <a:t>add(</a:t>
            </a:r>
            <a:r>
              <a:rPr lang="en-US" sz="2800" dirty="0" err="1">
                <a:latin typeface="Consolas" panose="020B0609020204030204" pitchFamily="49" charset="0"/>
                <a:cs typeface="Consolas"/>
              </a:rPr>
              <a:t>i,e</a:t>
            </a:r>
            <a:r>
              <a:rPr lang="en-US" sz="2800" dirty="0">
                <a:latin typeface="Consolas" panose="020B0609020204030204" pitchFamily="49" charset="0"/>
                <a:cs typeface="Consolas"/>
              </a:rPr>
              <a:t>)</a:t>
            </a:r>
            <a:r>
              <a:rPr lang="en-US" sz="2800" dirty="0">
                <a:cs typeface="Consolas"/>
              </a:rPr>
              <a:t> which adds </a:t>
            </a:r>
            <a:r>
              <a:rPr lang="en-US" sz="2800" dirty="0">
                <a:latin typeface="Consolas" panose="020B0609020204030204" pitchFamily="49" charset="0"/>
                <a:cs typeface="Consolas"/>
              </a:rPr>
              <a:t>e</a:t>
            </a:r>
            <a:r>
              <a:rPr lang="en-US" sz="2800" dirty="0">
                <a:cs typeface="Consolas"/>
              </a:rPr>
              <a:t> at index </a:t>
            </a:r>
            <a:r>
              <a:rPr lang="en-US" sz="2800" dirty="0" err="1">
                <a:latin typeface="Consolas" panose="020B0609020204030204" pitchFamily="49" charset="0"/>
                <a:cs typeface="Consolas"/>
              </a:rPr>
              <a:t>i</a:t>
            </a:r>
            <a:r>
              <a:rPr lang="en-US" sz="2800" dirty="0">
                <a:latin typeface="Consolas" panose="020B0609020204030204" pitchFamily="49" charset="0"/>
                <a:cs typeface="Consolas"/>
              </a:rPr>
              <a:t> </a:t>
            </a:r>
            <a:r>
              <a:rPr lang="en-US" sz="2800" dirty="0">
                <a:cs typeface="Consolas"/>
              </a:rPr>
              <a:t>and pushes everything else down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054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WordList</a:t>
            </a:r>
            <a:r>
              <a:rPr lang="en-US" dirty="0"/>
              <a:t> Using </a:t>
            </a:r>
            <a:r>
              <a:rPr lang="en-US" dirty="0" err="1"/>
              <a:t>ArrayList</a:t>
            </a:r>
            <a:r>
              <a:rPr lang="en-US" dirty="0"/>
              <a:t>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0051"/>
            <a:ext cx="8686800" cy="55879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import </a:t>
            </a:r>
            <a:r>
              <a:rPr lang="en-US" sz="1600" dirty="0" err="1">
                <a:latin typeface="Consolas"/>
                <a:cs typeface="Consolas"/>
              </a:rPr>
              <a:t>java.util.Scanner</a:t>
            </a:r>
            <a:r>
              <a:rPr lang="en-US" sz="1600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endParaRPr lang="en-US" sz="16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public class </a:t>
            </a:r>
            <a:r>
              <a:rPr lang="en-US" sz="1600" dirty="0" err="1">
                <a:latin typeface="Consolas"/>
                <a:cs typeface="Consolas"/>
              </a:rPr>
              <a:t>WordList</a:t>
            </a:r>
            <a:r>
              <a:rPr lang="en-US" sz="1600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final static 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MAXHIST = 50;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private </a:t>
            </a:r>
            <a:r>
              <a:rPr lang="en-US" sz="1600" dirty="0" err="1">
                <a:latin typeface="Consolas"/>
                <a:cs typeface="Consolas"/>
              </a:rPr>
              <a:t>ArrayList</a:t>
            </a:r>
            <a:r>
              <a:rPr lang="en-US" sz="1600" dirty="0">
                <a:latin typeface="Consolas"/>
                <a:cs typeface="Consolas"/>
              </a:rPr>
              <a:t>&lt;String&gt; words = new </a:t>
            </a:r>
            <a:r>
              <a:rPr lang="en-US" sz="1600" dirty="0" err="1">
                <a:latin typeface="Consolas"/>
                <a:cs typeface="Consolas"/>
              </a:rPr>
              <a:t>ArrayList</a:t>
            </a:r>
            <a:r>
              <a:rPr lang="en-US" sz="1600" dirty="0">
                <a:latin typeface="Consolas"/>
                <a:cs typeface="Consolas"/>
              </a:rPr>
              <a:t>&lt;String&gt;();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public </a:t>
            </a:r>
            <a:r>
              <a:rPr lang="en-US" sz="1600" dirty="0" err="1">
                <a:latin typeface="Consolas"/>
                <a:cs typeface="Consolas"/>
              </a:rPr>
              <a:t>WordList</a:t>
            </a:r>
            <a:r>
              <a:rPr lang="en-US" sz="1600" dirty="0">
                <a:latin typeface="Consolas"/>
                <a:cs typeface="Consolas"/>
              </a:rPr>
              <a:t>(Scanner in) {       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while (</a:t>
            </a:r>
            <a:r>
              <a:rPr lang="en-US" sz="1600" dirty="0" err="1">
                <a:latin typeface="Consolas"/>
                <a:cs typeface="Consolas"/>
              </a:rPr>
              <a:t>in.hasNext</a:t>
            </a:r>
            <a:r>
              <a:rPr lang="en-US" sz="1600" dirty="0">
                <a:latin typeface="Consolas"/>
                <a:cs typeface="Consolas"/>
              </a:rPr>
              <a:t>())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</a:t>
            </a:r>
            <a:r>
              <a:rPr lang="en-US" sz="1600">
                <a:latin typeface="Consolas"/>
                <a:cs typeface="Consolas"/>
              </a:rPr>
              <a:t>words.add(</a:t>
            </a:r>
            <a:r>
              <a:rPr lang="en-US" sz="1600" dirty="0" err="1">
                <a:latin typeface="Consolas"/>
                <a:cs typeface="Consolas"/>
              </a:rPr>
              <a:t>in.next</a:t>
            </a:r>
            <a:r>
              <a:rPr lang="en-US" sz="1600" dirty="0">
                <a:latin typeface="Consolas"/>
                <a:cs typeface="Consolas"/>
              </a:rPr>
              <a:t>());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70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Lots of Temperatures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047" y="1534685"/>
            <a:ext cx="7262071" cy="470461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35584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WordList</a:t>
            </a:r>
            <a:r>
              <a:rPr lang="en-US" dirty="0"/>
              <a:t> Using </a:t>
            </a:r>
            <a:r>
              <a:rPr lang="en-US" dirty="0" err="1"/>
              <a:t>ArrayList</a:t>
            </a:r>
            <a:r>
              <a:rPr lang="en-US" dirty="0"/>
              <a:t>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0051"/>
            <a:ext cx="8686800" cy="55879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public </a:t>
            </a: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 </a:t>
            </a:r>
            <a:r>
              <a:rPr lang="en-US" sz="2400" dirty="0" err="1">
                <a:latin typeface="Consolas"/>
                <a:cs typeface="Consolas"/>
              </a:rPr>
              <a:t>getSize</a:t>
            </a:r>
            <a:r>
              <a:rPr lang="en-US" sz="2400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 return </a:t>
            </a:r>
            <a:r>
              <a:rPr lang="en-US" sz="2400" dirty="0" err="1">
                <a:latin typeface="Consolas"/>
                <a:cs typeface="Consolas"/>
              </a:rPr>
              <a:t>words.size</a:t>
            </a:r>
            <a:r>
              <a:rPr lang="en-US" sz="2400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endParaRPr lang="en-US" sz="2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public </a:t>
            </a: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[] </a:t>
            </a:r>
            <a:r>
              <a:rPr lang="en-US" sz="2400" dirty="0" err="1">
                <a:latin typeface="Consolas"/>
                <a:cs typeface="Consolas"/>
              </a:rPr>
              <a:t>computeHistogram</a:t>
            </a:r>
            <a:r>
              <a:rPr lang="en-US" sz="2400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</a:t>
            </a:r>
            <a:r>
              <a:rPr lang="en-US" sz="2400" dirty="0" err="1">
                <a:latin typeface="Consolas"/>
                <a:cs typeface="Consolas"/>
              </a:rPr>
              <a:t>var</a:t>
            </a:r>
            <a:r>
              <a:rPr lang="en-US" sz="2400" dirty="0">
                <a:latin typeface="Consolas"/>
                <a:cs typeface="Consolas"/>
              </a:rPr>
              <a:t> histogram = new </a:t>
            </a: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[MAXHIST];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for (</a:t>
            </a: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 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 = 0; 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 &lt; </a:t>
            </a:r>
            <a:r>
              <a:rPr lang="en-US" sz="2400" dirty="0" err="1">
                <a:latin typeface="Consolas"/>
                <a:cs typeface="Consolas"/>
              </a:rPr>
              <a:t>words.size</a:t>
            </a:r>
            <a:r>
              <a:rPr lang="en-US" sz="2400" dirty="0">
                <a:latin typeface="Consolas"/>
                <a:cs typeface="Consolas"/>
              </a:rPr>
              <a:t>(); 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++)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    histogram[</a:t>
            </a:r>
            <a:r>
              <a:rPr lang="en-US" sz="2400" dirty="0" err="1">
                <a:latin typeface="Consolas"/>
                <a:cs typeface="Consolas"/>
              </a:rPr>
              <a:t>words.get</a:t>
            </a:r>
            <a:r>
              <a:rPr lang="en-US" sz="2400" dirty="0">
                <a:latin typeface="Consolas"/>
                <a:cs typeface="Consolas"/>
              </a:rPr>
              <a:t>(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).length()]++;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return histogram;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00714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ArrayListDemo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import </a:t>
            </a:r>
            <a:r>
              <a:rPr lang="en-US" dirty="0" err="1">
                <a:latin typeface="Consolas"/>
                <a:cs typeface="Consolas"/>
              </a:rPr>
              <a:t>java.util.ArrayList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import </a:t>
            </a:r>
            <a:r>
              <a:rPr lang="en-US" dirty="0" err="1">
                <a:latin typeface="Consolas"/>
                <a:cs typeface="Consolas"/>
              </a:rPr>
              <a:t>java.util.Scanner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</a:t>
            </a:r>
            <a:r>
              <a:rPr lang="en-US" dirty="0" err="1">
                <a:latin typeface="Consolas"/>
                <a:cs typeface="Consolas"/>
              </a:rPr>
              <a:t>ArrayListDemo</a:t>
            </a:r>
            <a:r>
              <a:rPr lang="en-US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static void main(String[] </a:t>
            </a:r>
            <a:r>
              <a:rPr lang="en-US" dirty="0" err="1">
                <a:latin typeface="Consolas"/>
                <a:cs typeface="Consolas"/>
              </a:rPr>
              <a:t>args</a:t>
            </a:r>
            <a:r>
              <a:rPr lang="en-US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var</a:t>
            </a:r>
            <a:r>
              <a:rPr lang="en-US" dirty="0">
                <a:latin typeface="Consolas"/>
                <a:cs typeface="Consolas"/>
              </a:rPr>
              <a:t> list = new </a:t>
            </a:r>
            <a:r>
              <a:rPr lang="en-US" dirty="0" err="1">
                <a:latin typeface="Consolas"/>
                <a:cs typeface="Consolas"/>
              </a:rPr>
              <a:t>ArrayList</a:t>
            </a:r>
            <a:r>
              <a:rPr lang="en-US" dirty="0">
                <a:latin typeface="Consolas"/>
                <a:cs typeface="Consolas"/>
              </a:rPr>
              <a:t>&lt;String&gt;();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Scanner in = new Scanner(</a:t>
            </a:r>
            <a:r>
              <a:rPr lang="en-US" dirty="0" err="1">
                <a:latin typeface="Consolas"/>
                <a:cs typeface="Consolas"/>
              </a:rPr>
              <a:t>System.in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while (</a:t>
            </a:r>
            <a:r>
              <a:rPr lang="en-US" dirty="0" err="1">
                <a:latin typeface="Consolas"/>
                <a:cs typeface="Consolas"/>
              </a:rPr>
              <a:t>in.hasNextLine</a:t>
            </a:r>
            <a:r>
              <a:rPr lang="en-US" dirty="0">
                <a:latin typeface="Consolas"/>
                <a:cs typeface="Consolas"/>
              </a:rPr>
              <a:t>())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String s = </a:t>
            </a:r>
            <a:r>
              <a:rPr lang="en-US" dirty="0" err="1">
                <a:latin typeface="Consolas"/>
                <a:cs typeface="Consolas"/>
              </a:rPr>
              <a:t>in.nextLine</a:t>
            </a:r>
            <a:r>
              <a:rPr lang="en-US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</a:t>
            </a:r>
            <a:r>
              <a:rPr lang="en-US" dirty="0" err="1">
                <a:latin typeface="Consolas"/>
                <a:cs typeface="Consolas"/>
              </a:rPr>
              <a:t>list.add</a:t>
            </a:r>
            <a:r>
              <a:rPr lang="en-US" dirty="0">
                <a:latin typeface="Consolas"/>
                <a:cs typeface="Consolas"/>
              </a:rPr>
              <a:t>(s);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System.out.printf</a:t>
            </a:r>
            <a:r>
              <a:rPr lang="en-US" dirty="0">
                <a:latin typeface="Consolas"/>
                <a:cs typeface="Consolas"/>
              </a:rPr>
              <a:t>("read %d lines\n", </a:t>
            </a:r>
            <a:r>
              <a:rPr lang="en-US" dirty="0" err="1">
                <a:latin typeface="Consolas"/>
                <a:cs typeface="Consolas"/>
              </a:rPr>
              <a:t>list.size</a:t>
            </a:r>
            <a:r>
              <a:rPr lang="en-US" dirty="0">
                <a:latin typeface="Consolas"/>
                <a:cs typeface="Consolas"/>
              </a:rPr>
              <a:t>());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for (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 = 0; 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 &lt; </a:t>
            </a:r>
            <a:r>
              <a:rPr lang="en-US" dirty="0" err="1">
                <a:latin typeface="Consolas"/>
                <a:cs typeface="Consolas"/>
              </a:rPr>
              <a:t>list.size</a:t>
            </a:r>
            <a:r>
              <a:rPr lang="en-US" dirty="0">
                <a:latin typeface="Consolas"/>
                <a:cs typeface="Consolas"/>
              </a:rPr>
              <a:t>(); 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++)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</a:t>
            </a:r>
            <a:r>
              <a:rPr lang="en-US" dirty="0" err="1">
                <a:latin typeface="Consolas"/>
                <a:cs typeface="Consolas"/>
              </a:rPr>
              <a:t>System.out.printf</a:t>
            </a:r>
            <a:r>
              <a:rPr lang="en-US" dirty="0">
                <a:latin typeface="Consolas"/>
                <a:cs typeface="Consolas"/>
              </a:rPr>
              <a:t>("%s\n", </a:t>
            </a:r>
            <a:r>
              <a:rPr lang="en-US" dirty="0" err="1">
                <a:latin typeface="Consolas"/>
                <a:cs typeface="Consolas"/>
              </a:rPr>
              <a:t>list.get</a:t>
            </a:r>
            <a:r>
              <a:rPr lang="en-US" dirty="0">
                <a:latin typeface="Consolas"/>
                <a:cs typeface="Consolas"/>
              </a:rPr>
              <a:t>(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));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58213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TreeList</a:t>
            </a:r>
            <a:r>
              <a:rPr lang="en-US" dirty="0"/>
              <a:t>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686800" cy="54403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import </a:t>
            </a:r>
            <a:r>
              <a:rPr lang="en-US" sz="1600" dirty="0" err="1">
                <a:latin typeface="Consolas"/>
                <a:cs typeface="Consolas"/>
              </a:rPr>
              <a:t>java.util.ArrayList</a:t>
            </a:r>
            <a:r>
              <a:rPr lang="en-US" sz="1600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endParaRPr lang="en-US" sz="16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public class </a:t>
            </a:r>
            <a:r>
              <a:rPr lang="en-US" sz="1600" dirty="0" err="1">
                <a:latin typeface="Consolas"/>
                <a:cs typeface="Consolas"/>
              </a:rPr>
              <a:t>TreeList</a:t>
            </a:r>
            <a:r>
              <a:rPr lang="en-US" sz="1600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public static void main(String[] </a:t>
            </a:r>
            <a:r>
              <a:rPr lang="en-US" sz="1600" dirty="0" err="1">
                <a:latin typeface="Consolas"/>
                <a:cs typeface="Consolas"/>
              </a:rPr>
              <a:t>args</a:t>
            </a:r>
            <a:r>
              <a:rPr lang="en-US" sz="16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</a:t>
            </a:r>
            <a:r>
              <a:rPr lang="en-US" sz="1600" dirty="0" err="1">
                <a:latin typeface="Consolas"/>
                <a:cs typeface="Consolas"/>
              </a:rPr>
              <a:t>var</a:t>
            </a:r>
            <a:r>
              <a:rPr lang="en-US" sz="1600" dirty="0">
                <a:latin typeface="Consolas"/>
                <a:cs typeface="Consolas"/>
              </a:rPr>
              <a:t> forest = new </a:t>
            </a:r>
            <a:r>
              <a:rPr lang="en-US" sz="1600" dirty="0" err="1">
                <a:latin typeface="Consolas"/>
                <a:cs typeface="Consolas"/>
              </a:rPr>
              <a:t>ArrayList</a:t>
            </a:r>
            <a:r>
              <a:rPr lang="en-US" sz="1600" dirty="0">
                <a:latin typeface="Consolas"/>
                <a:cs typeface="Consolas"/>
              </a:rPr>
              <a:t>&lt;Tree&gt;();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while (</a:t>
            </a:r>
            <a:r>
              <a:rPr lang="en-US" sz="1600" dirty="0" err="1">
                <a:latin typeface="Consolas"/>
                <a:cs typeface="Consolas"/>
              </a:rPr>
              <a:t>Math.random</a:t>
            </a:r>
            <a:r>
              <a:rPr lang="en-US" sz="1600" dirty="0">
                <a:latin typeface="Consolas"/>
                <a:cs typeface="Consolas"/>
              </a:rPr>
              <a:t>() &lt; 0.9)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Tree t = new Tree(</a:t>
            </a:r>
            <a:r>
              <a:rPr lang="en-US" sz="1600" dirty="0" err="1">
                <a:latin typeface="Consolas"/>
                <a:cs typeface="Consolas"/>
              </a:rPr>
              <a:t>Math.random</a:t>
            </a:r>
            <a:r>
              <a:rPr lang="en-US" sz="1600" dirty="0">
                <a:latin typeface="Consolas"/>
                <a:cs typeface="Consolas"/>
              </a:rPr>
              <a:t>() * 100);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</a:t>
            </a:r>
            <a:r>
              <a:rPr lang="en-US" sz="1600" dirty="0" err="1">
                <a:latin typeface="Consolas"/>
                <a:cs typeface="Consolas"/>
              </a:rPr>
              <a:t>System.out.printf</a:t>
            </a:r>
            <a:r>
              <a:rPr lang="en-US" sz="1600" dirty="0">
                <a:latin typeface="Consolas"/>
                <a:cs typeface="Consolas"/>
              </a:rPr>
              <a:t>("tree has radius %.3f\n", </a:t>
            </a:r>
            <a:r>
              <a:rPr lang="en-US" sz="1600" dirty="0" err="1">
                <a:latin typeface="Consolas"/>
                <a:cs typeface="Consolas"/>
              </a:rPr>
              <a:t>t.getRadius</a:t>
            </a:r>
            <a:r>
              <a:rPr lang="en-US" sz="1600" dirty="0">
                <a:latin typeface="Consolas"/>
                <a:cs typeface="Consolas"/>
              </a:rPr>
              <a:t>());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</a:t>
            </a:r>
            <a:r>
              <a:rPr lang="en-US" sz="1600" dirty="0" err="1">
                <a:latin typeface="Consolas"/>
                <a:cs typeface="Consolas"/>
              </a:rPr>
              <a:t>forest.add</a:t>
            </a:r>
            <a:r>
              <a:rPr lang="en-US" sz="1600" dirty="0">
                <a:latin typeface="Consolas"/>
                <a:cs typeface="Consolas"/>
              </a:rPr>
              <a:t>(t);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</a:t>
            </a:r>
            <a:r>
              <a:rPr lang="en-US" sz="1600" dirty="0" err="1">
                <a:latin typeface="Consolas"/>
                <a:cs typeface="Consolas"/>
              </a:rPr>
              <a:t>System.out.printf</a:t>
            </a:r>
            <a:r>
              <a:rPr lang="en-US" sz="1600" dirty="0">
                <a:latin typeface="Consolas"/>
                <a:cs typeface="Consolas"/>
              </a:rPr>
              <a:t>("created %d trees\n", </a:t>
            </a:r>
            <a:r>
              <a:rPr lang="en-US" sz="1600" dirty="0" err="1">
                <a:latin typeface="Consolas"/>
                <a:cs typeface="Consolas"/>
              </a:rPr>
              <a:t>Tree.getNumberOfTrees</a:t>
            </a:r>
            <a:r>
              <a:rPr lang="en-US" sz="1600" dirty="0">
                <a:latin typeface="Consolas"/>
                <a:cs typeface="Consolas"/>
              </a:rPr>
              <a:t>());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</a:t>
            </a:r>
            <a:r>
              <a:rPr lang="en-US" sz="1600" dirty="0" err="1">
                <a:latin typeface="Consolas"/>
                <a:cs typeface="Consolas"/>
              </a:rPr>
              <a:t>System.out.printf</a:t>
            </a:r>
            <a:r>
              <a:rPr lang="en-US" sz="1600" dirty="0">
                <a:latin typeface="Consolas"/>
                <a:cs typeface="Consolas"/>
              </a:rPr>
              <a:t>("list has %d trees:\n", </a:t>
            </a:r>
            <a:r>
              <a:rPr lang="en-US" sz="1600" dirty="0" err="1">
                <a:latin typeface="Consolas"/>
                <a:cs typeface="Consolas"/>
              </a:rPr>
              <a:t>forest.size</a:t>
            </a:r>
            <a:r>
              <a:rPr lang="en-US" sz="1600" dirty="0">
                <a:latin typeface="Consolas"/>
                <a:cs typeface="Consolas"/>
              </a:rPr>
              <a:t>());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for (Tree t : forest)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</a:t>
            </a:r>
            <a:r>
              <a:rPr lang="en-US" sz="1600" dirty="0" err="1">
                <a:latin typeface="Consolas"/>
                <a:cs typeface="Consolas"/>
              </a:rPr>
              <a:t>System.out.printf</a:t>
            </a:r>
            <a:r>
              <a:rPr lang="en-US" sz="1600" dirty="0">
                <a:latin typeface="Consolas"/>
                <a:cs typeface="Consolas"/>
              </a:rPr>
              <a:t>("tree with radius %.3f\n", </a:t>
            </a:r>
            <a:r>
              <a:rPr lang="en-US" sz="1600" dirty="0" err="1">
                <a:latin typeface="Consolas"/>
                <a:cs typeface="Consolas"/>
              </a:rPr>
              <a:t>t.getRadius</a:t>
            </a:r>
            <a:r>
              <a:rPr lang="en-US" sz="1600" dirty="0">
                <a:latin typeface="Consolas"/>
                <a:cs typeface="Consolas"/>
              </a:rPr>
              <a:t>());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98372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957618"/>
          </a:xfrm>
        </p:spPr>
        <p:txBody>
          <a:bodyPr>
            <a:normAutofit/>
          </a:bodyPr>
          <a:lstStyle/>
          <a:p>
            <a:r>
              <a:rPr lang="en-US" dirty="0"/>
              <a:t>Useful utility methods for dealing with arrays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</a:rPr>
              <a:t>import </a:t>
            </a:r>
            <a:r>
              <a:rPr lang="en-US" sz="2400" dirty="0" err="1">
                <a:latin typeface="Consolas" panose="020B0609020204030204" pitchFamily="49" charset="0"/>
              </a:rPr>
              <a:t>java.util.Arrays</a:t>
            </a:r>
            <a:r>
              <a:rPr lang="en-US" sz="2400">
                <a:latin typeface="Consolas" panose="020B0609020204030204" pitchFamily="49" charset="0"/>
              </a:rPr>
              <a:t>; </a:t>
            </a:r>
            <a:endParaRPr lang="en-US" sz="2400" dirty="0">
              <a:latin typeface="Consolas" panose="020B0609020204030204" pitchFamily="49" charset="0"/>
            </a:endParaRPr>
          </a:p>
          <a:p>
            <a:r>
              <a:rPr lang="en-US" dirty="0"/>
              <a:t>Work with arrays of many types (not just </a:t>
            </a:r>
            <a:r>
              <a:rPr lang="en-US" dirty="0" err="1"/>
              <a:t>int</a:t>
            </a:r>
            <a:r>
              <a:rPr lang="en-US" dirty="0"/>
              <a:t> and double)</a:t>
            </a:r>
            <a:endParaRPr lang="en-US" sz="22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200" dirty="0" err="1">
                <a:latin typeface="Consolas"/>
                <a:cs typeface="Consolas"/>
              </a:rPr>
              <a:t>Arrays.binarySearch</a:t>
            </a:r>
            <a:r>
              <a:rPr lang="en-US" sz="2200" dirty="0">
                <a:latin typeface="Consolas"/>
                <a:cs typeface="Consolas"/>
              </a:rPr>
              <a:t>(</a:t>
            </a:r>
            <a:r>
              <a:rPr lang="en-US" sz="2200" dirty="0" err="1">
                <a:latin typeface="Consolas"/>
                <a:cs typeface="Consolas"/>
              </a:rPr>
              <a:t>int</a:t>
            </a:r>
            <a:r>
              <a:rPr lang="en-US" sz="2200" dirty="0">
                <a:latin typeface="Consolas"/>
                <a:cs typeface="Consolas"/>
              </a:rPr>
              <a:t>[] array, </a:t>
            </a:r>
            <a:r>
              <a:rPr lang="en-US" sz="2200" dirty="0" err="1">
                <a:latin typeface="Consolas"/>
                <a:cs typeface="Consolas"/>
              </a:rPr>
              <a:t>int</a:t>
            </a:r>
            <a:r>
              <a:rPr lang="en-US" sz="2200" dirty="0">
                <a:latin typeface="Consolas"/>
                <a:cs typeface="Consolas"/>
              </a:rPr>
              <a:t> value)</a:t>
            </a:r>
          </a:p>
          <a:p>
            <a:pPr marL="0" indent="0">
              <a:buNone/>
            </a:pPr>
            <a:r>
              <a:rPr lang="en-US" sz="2200" dirty="0" err="1">
                <a:latin typeface="Consolas"/>
                <a:cs typeface="Consolas"/>
              </a:rPr>
              <a:t>Arrays.copyOf</a:t>
            </a:r>
            <a:r>
              <a:rPr lang="en-US" sz="2200" dirty="0">
                <a:latin typeface="Consolas"/>
                <a:cs typeface="Consolas"/>
              </a:rPr>
              <a:t>(double[] array, </a:t>
            </a:r>
            <a:r>
              <a:rPr lang="en-US" sz="2200" dirty="0" err="1">
                <a:latin typeface="Consolas"/>
                <a:cs typeface="Consolas"/>
              </a:rPr>
              <a:t>int</a:t>
            </a:r>
            <a:r>
              <a:rPr lang="en-US" sz="2200" dirty="0">
                <a:latin typeface="Consolas"/>
                <a:cs typeface="Consolas"/>
              </a:rPr>
              <a:t> length)</a:t>
            </a:r>
          </a:p>
          <a:p>
            <a:pPr marL="0" indent="0">
              <a:buNone/>
            </a:pPr>
            <a:r>
              <a:rPr lang="en-US" sz="2200" dirty="0" err="1">
                <a:latin typeface="Consolas"/>
                <a:cs typeface="Consolas"/>
              </a:rPr>
              <a:t>Arrays.copyOfRange</a:t>
            </a:r>
            <a:r>
              <a:rPr lang="en-US" sz="2200" dirty="0">
                <a:latin typeface="Consolas"/>
                <a:cs typeface="Consolas"/>
              </a:rPr>
              <a:t>(double[] array, </a:t>
            </a:r>
            <a:r>
              <a:rPr lang="en-US" sz="2200" dirty="0" err="1">
                <a:latin typeface="Consolas"/>
                <a:cs typeface="Consolas"/>
              </a:rPr>
              <a:t>int</a:t>
            </a:r>
            <a:r>
              <a:rPr lang="en-US" sz="2200" dirty="0">
                <a:latin typeface="Consolas"/>
                <a:cs typeface="Consolas"/>
              </a:rPr>
              <a:t> from, </a:t>
            </a:r>
            <a:r>
              <a:rPr lang="en-US" sz="2200" dirty="0" err="1">
                <a:latin typeface="Consolas"/>
                <a:cs typeface="Consolas"/>
              </a:rPr>
              <a:t>int</a:t>
            </a:r>
            <a:r>
              <a:rPr lang="en-US" sz="2200" dirty="0">
                <a:latin typeface="Consolas"/>
                <a:cs typeface="Consolas"/>
              </a:rPr>
              <a:t> to)</a:t>
            </a:r>
          </a:p>
          <a:p>
            <a:pPr marL="0" indent="0">
              <a:buNone/>
            </a:pPr>
            <a:r>
              <a:rPr lang="en-US" sz="2200" dirty="0" err="1">
                <a:latin typeface="Consolas"/>
                <a:cs typeface="Consolas"/>
              </a:rPr>
              <a:t>Arrays.equals</a:t>
            </a:r>
            <a:r>
              <a:rPr lang="en-US" sz="2200" dirty="0">
                <a:latin typeface="Consolas"/>
                <a:cs typeface="Consolas"/>
              </a:rPr>
              <a:t>(</a:t>
            </a:r>
            <a:r>
              <a:rPr lang="en-US" sz="2200" dirty="0" err="1">
                <a:latin typeface="Consolas"/>
                <a:cs typeface="Consolas"/>
              </a:rPr>
              <a:t>int</a:t>
            </a:r>
            <a:r>
              <a:rPr lang="en-US" sz="2200" dirty="0">
                <a:latin typeface="Consolas"/>
                <a:cs typeface="Consolas"/>
              </a:rPr>
              <a:t>[] array1, </a:t>
            </a:r>
            <a:r>
              <a:rPr lang="en-US" sz="2200" dirty="0" err="1">
                <a:latin typeface="Consolas"/>
                <a:cs typeface="Consolas"/>
              </a:rPr>
              <a:t>int</a:t>
            </a:r>
            <a:r>
              <a:rPr lang="en-US" sz="2200" dirty="0">
                <a:latin typeface="Consolas"/>
                <a:cs typeface="Consolas"/>
              </a:rPr>
              <a:t>[] array2)</a:t>
            </a:r>
          </a:p>
          <a:p>
            <a:pPr marL="0" indent="0">
              <a:buNone/>
            </a:pPr>
            <a:r>
              <a:rPr lang="en-US" sz="2200" dirty="0" err="1">
                <a:latin typeface="Consolas"/>
                <a:cs typeface="Consolas"/>
              </a:rPr>
              <a:t>Arrays.fill</a:t>
            </a:r>
            <a:r>
              <a:rPr lang="en-US" sz="2200" dirty="0">
                <a:latin typeface="Consolas"/>
                <a:cs typeface="Consolas"/>
              </a:rPr>
              <a:t>(double[] array, double value)</a:t>
            </a:r>
          </a:p>
          <a:p>
            <a:pPr marL="0" indent="0">
              <a:buNone/>
            </a:pPr>
            <a:r>
              <a:rPr lang="en-US" sz="2200" dirty="0" err="1">
                <a:latin typeface="Consolas"/>
                <a:cs typeface="Consolas"/>
              </a:rPr>
              <a:t>Arrays.sort</a:t>
            </a:r>
            <a:r>
              <a:rPr lang="en-US" sz="2200" dirty="0">
                <a:latin typeface="Consolas"/>
                <a:cs typeface="Consolas"/>
              </a:rPr>
              <a:t>(</a:t>
            </a:r>
            <a:r>
              <a:rPr lang="en-US" sz="2200" dirty="0" err="1">
                <a:latin typeface="Consolas"/>
                <a:cs typeface="Consolas"/>
              </a:rPr>
              <a:t>int</a:t>
            </a:r>
            <a:r>
              <a:rPr lang="en-US" sz="2200" dirty="0">
                <a:latin typeface="Consolas"/>
                <a:cs typeface="Consolas"/>
              </a:rPr>
              <a:t>[] array)</a:t>
            </a:r>
          </a:p>
          <a:p>
            <a:pPr marL="0" indent="0">
              <a:buNone/>
            </a:pPr>
            <a:r>
              <a:rPr lang="en-US" sz="2200" dirty="0" err="1">
                <a:latin typeface="Consolas"/>
                <a:cs typeface="Consolas"/>
              </a:rPr>
              <a:t>Arrays.toString</a:t>
            </a:r>
            <a:r>
              <a:rPr lang="en-US" sz="2200" dirty="0">
                <a:latin typeface="Consolas"/>
                <a:cs typeface="Consolas"/>
              </a:rPr>
              <a:t>(double[] array)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88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method can take an array as parameter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computeSum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[] a)</a:t>
            </a:r>
          </a:p>
          <a:p>
            <a:pPr lvl="1"/>
            <a:r>
              <a:rPr lang="en-US" dirty="0"/>
              <a:t>public static void main(String[] </a:t>
            </a:r>
            <a:r>
              <a:rPr lang="en-US" dirty="0" err="1"/>
              <a:t>args</a:t>
            </a:r>
            <a:r>
              <a:rPr lang="en-US" dirty="0"/>
              <a:t>)</a:t>
            </a:r>
          </a:p>
          <a:p>
            <a:r>
              <a:rPr lang="en-US" dirty="0"/>
              <a:t>A method can return an array as return value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[] </a:t>
            </a:r>
            <a:r>
              <a:rPr lang="en-US" dirty="0" err="1"/>
              <a:t>sortIntegers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[] a)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[] </a:t>
            </a:r>
            <a:r>
              <a:rPr lang="en-US" dirty="0" err="1"/>
              <a:t>computeHistogram</a:t>
            </a:r>
            <a:r>
              <a:rPr lang="en-US" dirty="0"/>
              <a:t>()</a:t>
            </a:r>
          </a:p>
          <a:p>
            <a:r>
              <a:rPr lang="en-US" dirty="0"/>
              <a:t>An array of type </a:t>
            </a:r>
            <a:r>
              <a:rPr lang="en-US" dirty="0">
                <a:latin typeface="Consolas"/>
                <a:cs typeface="Consolas"/>
              </a:rPr>
              <a:t>T[]</a:t>
            </a:r>
            <a:r>
              <a:rPr lang="en-US" dirty="0"/>
              <a:t>, has elements of type </a:t>
            </a:r>
            <a:r>
              <a:rPr lang="en-US" dirty="0">
                <a:latin typeface="Consolas"/>
                <a:cs typeface="Consolas"/>
              </a:rPr>
              <a:t>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765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varargs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varargs</a:t>
            </a:r>
            <a:r>
              <a:rPr lang="en-US" dirty="0"/>
              <a:t> is short for variable-length arguments</a:t>
            </a:r>
          </a:p>
          <a:p>
            <a:r>
              <a:rPr lang="en-US" dirty="0"/>
              <a:t>method that takes a variable number of arguments is a </a:t>
            </a:r>
            <a:r>
              <a:rPr lang="en-US" dirty="0" err="1"/>
              <a:t>varargs</a:t>
            </a:r>
            <a:r>
              <a:rPr lang="en-US" dirty="0"/>
              <a:t> method</a:t>
            </a:r>
          </a:p>
          <a:p>
            <a:r>
              <a:rPr lang="en-US" dirty="0"/>
              <a:t>A variable-length argument is specified by three periods(...)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public static void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func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... a) 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    // method body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 } </a:t>
            </a:r>
          </a:p>
          <a:p>
            <a:r>
              <a:rPr lang="en-US" dirty="0"/>
              <a:t>tells the compiler that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func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dirty="0"/>
              <a:t>can be called with zero or more arguments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  <a:r>
              <a:rPr lang="en-US" dirty="0"/>
              <a:t> is implicitly declared as an array of type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[]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477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varargs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public static void main (String[] </a:t>
            </a:r>
            <a:r>
              <a:rPr lang="en-US">
                <a:latin typeface="Consolas" panose="020B0609020204030204" pitchFamily="49" charset="0"/>
                <a:cs typeface="Consolas" panose="020B0609020204030204" pitchFamily="49" charset="0"/>
              </a:rPr>
              <a:t>args) 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{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func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(100);         // sends array {100}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func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(1, 2, 3, 4);  // sends array {1,2,3,4}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func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();            // sends array {}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}  </a:t>
            </a:r>
            <a:endParaRPr lang="en-US" dirty="0"/>
          </a:p>
          <a:p>
            <a:r>
              <a:rPr lang="en-US" dirty="0" err="1"/>
              <a:t>varargs</a:t>
            </a:r>
            <a:r>
              <a:rPr lang="en-US" dirty="0"/>
              <a:t> has been used and these arguments should be stored in the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/>
              <a:t> array referred to by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  <a:endParaRPr lang="en-US" dirty="0"/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a.length</a:t>
            </a:r>
            <a:r>
              <a:rPr lang="en-US" dirty="0"/>
              <a:t> can be used to find the length of the array</a:t>
            </a:r>
          </a:p>
          <a:p>
            <a:r>
              <a:rPr lang="en-US" dirty="0"/>
              <a:t>A method can have variable length parameters with other parameters too, but the </a:t>
            </a:r>
            <a:r>
              <a:rPr lang="en-US" dirty="0" err="1"/>
              <a:t>varargs</a:t>
            </a:r>
            <a:r>
              <a:rPr lang="en-US" dirty="0"/>
              <a:t> parameter should be last in the parameter list of the method declaration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nums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a, float b, double ... c)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671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Model Playing Cards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36709" cy="5121275"/>
          </a:xfrm>
        </p:spPr>
        <p:txBody>
          <a:bodyPr>
            <a:normAutofit/>
          </a:bodyPr>
          <a:lstStyle/>
          <a:p>
            <a:r>
              <a:rPr lang="en-US" dirty="0"/>
              <a:t>Create a class that models a deck of playing cards</a:t>
            </a:r>
          </a:p>
          <a:p>
            <a:r>
              <a:rPr lang="en-US" dirty="0"/>
              <a:t>Features needed:</a:t>
            </a:r>
          </a:p>
          <a:p>
            <a:pPr lvl="1"/>
            <a:r>
              <a:rPr lang="en-US" dirty="0"/>
              <a:t>Draw cards at random from the deck</a:t>
            </a:r>
          </a:p>
          <a:p>
            <a:pPr lvl="1"/>
            <a:r>
              <a:rPr lang="en-US" dirty="0"/>
              <a:t>Shuffle</a:t>
            </a:r>
          </a:p>
          <a:p>
            <a:pPr lvl="1"/>
            <a:r>
              <a:rPr lang="en-US" dirty="0"/>
              <a:t>Convert card representation to suit and value string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749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Cards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6357"/>
            <a:ext cx="8513618" cy="5121275"/>
          </a:xfrm>
        </p:spPr>
        <p:txBody>
          <a:bodyPr>
            <a:normAutofit fontScale="92500"/>
          </a:bodyPr>
          <a:lstStyle/>
          <a:p>
            <a:r>
              <a:rPr lang="en-US" dirty="0"/>
              <a:t>Represent suits as </a:t>
            </a:r>
            <a:r>
              <a:rPr lang="en-US" dirty="0" err="1"/>
              <a:t>ints</a:t>
            </a:r>
            <a:r>
              <a:rPr lang="en-US" dirty="0"/>
              <a:t> 0-3</a:t>
            </a:r>
          </a:p>
          <a:p>
            <a:pPr lvl="1"/>
            <a:r>
              <a:rPr lang="en-US" dirty="0">
                <a:latin typeface="Consolas"/>
                <a:cs typeface="Consolas"/>
              </a:rPr>
              <a:t>H, S, D, C</a:t>
            </a:r>
          </a:p>
          <a:p>
            <a:pPr lvl="1"/>
            <a:r>
              <a:rPr lang="en-US" dirty="0">
                <a:latin typeface="Consolas"/>
                <a:cs typeface="Consolas"/>
              </a:rPr>
              <a:t>0, 1, 2, 3</a:t>
            </a:r>
          </a:p>
          <a:p>
            <a:r>
              <a:rPr lang="en-US" dirty="0"/>
              <a:t>Represent card values as </a:t>
            </a:r>
            <a:r>
              <a:rPr lang="en-US" dirty="0" err="1"/>
              <a:t>ints</a:t>
            </a:r>
            <a:r>
              <a:rPr lang="en-US" dirty="0"/>
              <a:t> 0-12</a:t>
            </a:r>
          </a:p>
          <a:p>
            <a:pPr lvl="1"/>
            <a:r>
              <a:rPr lang="en-US" dirty="0">
                <a:latin typeface="Consolas"/>
                <a:cs typeface="Consolas"/>
              </a:rPr>
              <a:t>A, 2, 3, 4, 5, 6, 7, 8, 9, T,  J,  Q,  K</a:t>
            </a:r>
          </a:p>
          <a:p>
            <a:pPr lvl="1"/>
            <a:r>
              <a:rPr lang="en-US" dirty="0">
                <a:latin typeface="Consolas"/>
                <a:cs typeface="Consolas"/>
              </a:rPr>
              <a:t>0, 1, 2, 3, 4, 5, 6, 7, 8, 9, 10, 11, 12</a:t>
            </a:r>
          </a:p>
          <a:p>
            <a:r>
              <a:rPr lang="en-US" dirty="0"/>
              <a:t>Represent a card in a single </a:t>
            </a:r>
            <a:r>
              <a:rPr lang="en-US" dirty="0" err="1"/>
              <a:t>int</a:t>
            </a:r>
            <a:r>
              <a:rPr lang="en-US" dirty="0"/>
              <a:t> as</a:t>
            </a:r>
          </a:p>
          <a:p>
            <a:pPr lvl="1"/>
            <a:r>
              <a:rPr lang="en-US" dirty="0"/>
              <a:t>suit * 13 + value</a:t>
            </a:r>
          </a:p>
          <a:p>
            <a:pPr lvl="1"/>
            <a:r>
              <a:rPr lang="en-US" dirty="0"/>
              <a:t>Each card is a value in the range 0-51 (inclusive)</a:t>
            </a:r>
          </a:p>
          <a:p>
            <a:pPr lvl="1"/>
            <a:r>
              <a:rPr lang="en-US" dirty="0"/>
              <a:t>suit is (</a:t>
            </a:r>
            <a:r>
              <a:rPr lang="en-US" dirty="0">
                <a:latin typeface="Consolas"/>
                <a:cs typeface="Consolas"/>
              </a:rPr>
              <a:t>card / 13)</a:t>
            </a:r>
            <a:r>
              <a:rPr lang="en-US" dirty="0"/>
              <a:t>; value is (</a:t>
            </a:r>
            <a:r>
              <a:rPr lang="en-US" dirty="0">
                <a:latin typeface="Consolas"/>
                <a:cs typeface="Consolas"/>
              </a:rPr>
              <a:t>card % 13)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889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Cards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6357"/>
            <a:ext cx="8513618" cy="5121275"/>
          </a:xfrm>
        </p:spPr>
        <p:txBody>
          <a:bodyPr>
            <a:normAutofit/>
          </a:bodyPr>
          <a:lstStyle/>
          <a:p>
            <a:r>
              <a:rPr lang="en-US" dirty="0"/>
              <a:t>six of diamonds</a:t>
            </a:r>
          </a:p>
          <a:p>
            <a:r>
              <a:rPr lang="en-US" dirty="0"/>
              <a:t>suit = 2</a:t>
            </a:r>
          </a:p>
          <a:p>
            <a:r>
              <a:rPr lang="en-US" dirty="0"/>
              <a:t>value = 5</a:t>
            </a:r>
          </a:p>
          <a:p>
            <a:r>
              <a:rPr lang="en-US" dirty="0"/>
              <a:t>suit * 13 + value = 31</a:t>
            </a:r>
          </a:p>
          <a:p>
            <a:endParaRPr lang="en-US" dirty="0"/>
          </a:p>
          <a:p>
            <a:r>
              <a:rPr lang="en-US" dirty="0"/>
              <a:t>What card is 31?</a:t>
            </a:r>
          </a:p>
          <a:p>
            <a:r>
              <a:rPr lang="en-US" dirty="0"/>
              <a:t>suit is (</a:t>
            </a:r>
            <a:r>
              <a:rPr lang="en-US" dirty="0">
                <a:latin typeface="Consolas"/>
                <a:cs typeface="Consolas"/>
              </a:rPr>
              <a:t>card / 13)</a:t>
            </a:r>
            <a:r>
              <a:rPr lang="en-US" dirty="0"/>
              <a:t> = 2 (diamonds)</a:t>
            </a:r>
          </a:p>
          <a:p>
            <a:r>
              <a:rPr lang="en-US" dirty="0"/>
              <a:t>value is (</a:t>
            </a:r>
            <a:r>
              <a:rPr lang="en-US" dirty="0">
                <a:latin typeface="Consolas"/>
                <a:cs typeface="Consolas"/>
              </a:rPr>
              <a:t>card % 13) = 5 (six)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768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Next Advance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Single variables holding single values is not enough</a:t>
            </a:r>
          </a:p>
          <a:p>
            <a:r>
              <a:rPr lang="en-US" dirty="0"/>
              <a:t>Need…</a:t>
            </a:r>
          </a:p>
          <a:p>
            <a:pPr lvl="1"/>
            <a:r>
              <a:rPr lang="en-US" dirty="0"/>
              <a:t>Ways to deal with data in bulk</a:t>
            </a:r>
          </a:p>
          <a:p>
            <a:pPr lvl="1"/>
            <a:r>
              <a:rPr lang="en-US" dirty="0"/>
              <a:t>Treat a collection of values as single unit</a:t>
            </a:r>
          </a:p>
          <a:p>
            <a:r>
              <a:rPr lang="en-US" dirty="0"/>
              <a:t>Also known as “data structures” and “aggregate data types”</a:t>
            </a:r>
          </a:p>
          <a:p>
            <a:r>
              <a:rPr lang="en-US" dirty="0"/>
              <a:t>Arrays are just one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685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a Deck of Cards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Use an </a:t>
            </a:r>
            <a:r>
              <a:rPr lang="en-US" dirty="0" err="1"/>
              <a:t>int</a:t>
            </a:r>
            <a:r>
              <a:rPr lang="en-US" dirty="0"/>
              <a:t> array with 52 locations</a:t>
            </a:r>
          </a:p>
          <a:p>
            <a:r>
              <a:rPr lang="en-US" dirty="0"/>
              <a:t>Locations are (initially) values 0-51</a:t>
            </a:r>
          </a:p>
          <a:p>
            <a:r>
              <a:rPr lang="en-US" dirty="0"/>
              <a:t>That is: </a:t>
            </a:r>
            <a:r>
              <a:rPr lang="en-US" dirty="0">
                <a:latin typeface="Consolas"/>
                <a:cs typeface="Consolas"/>
              </a:rPr>
              <a:t>deck[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] == 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/>
              <a:t> for all </a:t>
            </a:r>
            <a:r>
              <a:rPr lang="en-US" dirty="0" err="1">
                <a:latin typeface="Consolas"/>
                <a:cs typeface="Consolas"/>
              </a:rPr>
              <a:t>i</a:t>
            </a:r>
            <a:endParaRPr lang="en-US" dirty="0">
              <a:latin typeface="Consolas"/>
              <a:cs typeface="Consolas"/>
            </a:endParaRPr>
          </a:p>
          <a:p>
            <a:r>
              <a:rPr lang="en-US" dirty="0"/>
              <a:t>Thus, deck is initially </a:t>
            </a:r>
          </a:p>
          <a:p>
            <a:pPr lvl="1"/>
            <a:r>
              <a:rPr lang="en-US" dirty="0"/>
              <a:t>Sorted by suits then by value</a:t>
            </a:r>
          </a:p>
          <a:p>
            <a:pPr lvl="1"/>
            <a:r>
              <a:rPr lang="en-US" dirty="0"/>
              <a:t>All cards are available to be drawn</a:t>
            </a:r>
          </a:p>
          <a:p>
            <a:r>
              <a:rPr lang="en-US" dirty="0"/>
              <a:t>To draw a card</a:t>
            </a:r>
          </a:p>
          <a:p>
            <a:pPr lvl="1"/>
            <a:r>
              <a:rPr lang="en-US" dirty="0"/>
              <a:t>Choose card at random from available cards</a:t>
            </a:r>
          </a:p>
          <a:p>
            <a:pPr lvl="1"/>
            <a:r>
              <a:rPr lang="en-US" dirty="0"/>
              <a:t>Swap chosen card with last card in deck</a:t>
            </a:r>
          </a:p>
          <a:p>
            <a:pPr lvl="1"/>
            <a:r>
              <a:rPr lang="en-US" dirty="0"/>
              <a:t>Reduce available cards by 1</a:t>
            </a:r>
          </a:p>
          <a:p>
            <a:r>
              <a:rPr lang="en-US" dirty="0"/>
              <a:t>To shuffle</a:t>
            </a:r>
          </a:p>
          <a:p>
            <a:pPr lvl="1"/>
            <a:r>
              <a:rPr lang="en-US" dirty="0"/>
              <a:t>Set available cards to 52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930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Deck Representation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61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142973" y="2690071"/>
            <a:ext cx="7745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deck</a:t>
            </a:r>
          </a:p>
        </p:txBody>
      </p:sp>
      <p:sp>
        <p:nvSpPr>
          <p:cNvPr id="5" name="Rectangle 4"/>
          <p:cNvSpPr/>
          <p:nvPr/>
        </p:nvSpPr>
        <p:spPr>
          <a:xfrm>
            <a:off x="1917544" y="2805397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884248" y="2253530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7" name="Rectangle 6"/>
          <p:cNvSpPr/>
          <p:nvPr/>
        </p:nvSpPr>
        <p:spPr>
          <a:xfrm>
            <a:off x="4884248" y="2540301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8" name="Rectangle 7"/>
          <p:cNvSpPr/>
          <p:nvPr/>
        </p:nvSpPr>
        <p:spPr>
          <a:xfrm>
            <a:off x="4884248" y="2827072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" name="Rectangle 8"/>
          <p:cNvSpPr/>
          <p:nvPr/>
        </p:nvSpPr>
        <p:spPr>
          <a:xfrm>
            <a:off x="4884248" y="3113843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84248" y="3400614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84248" y="4932538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84248" y="3687386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23319" y="22146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23319" y="24987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23319" y="278271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23319" y="306673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23319" y="335074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23319" y="363475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54049" y="4895251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51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92681" y="1791865"/>
            <a:ext cx="708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int</a:t>
            </a:r>
            <a:r>
              <a:rPr lang="en-US" sz="2400" dirty="0"/>
              <a:t>[]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06978" y="3937001"/>
            <a:ext cx="242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884248" y="3981000"/>
            <a:ext cx="914400" cy="95153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23319" y="3950861"/>
            <a:ext cx="242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980356" y="2207350"/>
            <a:ext cx="602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(AH)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96924" y="2491363"/>
            <a:ext cx="585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(2H)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96924" y="2775376"/>
            <a:ext cx="585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(3H)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96924" y="3059389"/>
            <a:ext cx="585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(4H)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96924" y="3343402"/>
            <a:ext cx="585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(5H)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996924" y="3627415"/>
            <a:ext cx="585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(6H)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014733" y="4887908"/>
            <a:ext cx="567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(KC)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154733" y="3943518"/>
            <a:ext cx="242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</p:txBody>
      </p:sp>
      <p:cxnSp>
        <p:nvCxnSpPr>
          <p:cNvPr id="37" name="Curved Connector 36"/>
          <p:cNvCxnSpPr/>
          <p:nvPr/>
        </p:nvCxnSpPr>
        <p:spPr>
          <a:xfrm flipV="1">
            <a:off x="2505334" y="2353233"/>
            <a:ext cx="2318900" cy="599928"/>
          </a:xfrm>
          <a:prstGeom prst="curvedConnector4">
            <a:avLst>
              <a:gd name="adj1" fmla="val 46748"/>
              <a:gd name="adj2" fmla="val 138105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142973" y="3400004"/>
            <a:ext cx="6503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size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917544" y="3515330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52</a:t>
            </a:r>
          </a:p>
        </p:txBody>
      </p:sp>
    </p:spTree>
    <p:extLst>
      <p:ext uri="{BB962C8B-B14F-4D97-AF65-F5344CB8AC3E}">
        <p14:creationId xmlns:p14="http://schemas.microsoft.com/office/powerpoint/2010/main" val="97279415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a Card at Random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62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142973" y="2690071"/>
            <a:ext cx="7745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deck</a:t>
            </a:r>
          </a:p>
        </p:txBody>
      </p:sp>
      <p:sp>
        <p:nvSpPr>
          <p:cNvPr id="5" name="Rectangle 4"/>
          <p:cNvSpPr/>
          <p:nvPr/>
        </p:nvSpPr>
        <p:spPr>
          <a:xfrm>
            <a:off x="1917544" y="2805397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884248" y="2253530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7" name="Rectangle 6"/>
          <p:cNvSpPr/>
          <p:nvPr/>
        </p:nvSpPr>
        <p:spPr>
          <a:xfrm>
            <a:off x="4884248" y="2540301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8" name="Rectangle 7"/>
          <p:cNvSpPr/>
          <p:nvPr/>
        </p:nvSpPr>
        <p:spPr>
          <a:xfrm>
            <a:off x="4884248" y="2827072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" name="Rectangle 8"/>
          <p:cNvSpPr/>
          <p:nvPr/>
        </p:nvSpPr>
        <p:spPr>
          <a:xfrm>
            <a:off x="4884248" y="3113843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84248" y="3400614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84248" y="4932538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84248" y="3687386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23319" y="22146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23319" y="24987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23319" y="278271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23319" y="306673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23319" y="335074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23319" y="363475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54049" y="4895251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51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92681" y="1791865"/>
            <a:ext cx="708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int</a:t>
            </a:r>
            <a:r>
              <a:rPr lang="en-US" sz="2400" dirty="0"/>
              <a:t>[]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06978" y="3937001"/>
            <a:ext cx="242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884248" y="3981000"/>
            <a:ext cx="914400" cy="95153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23319" y="3950861"/>
            <a:ext cx="242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980356" y="2207350"/>
            <a:ext cx="602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(AH)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96924" y="2491363"/>
            <a:ext cx="585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(2H)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96924" y="2775376"/>
            <a:ext cx="585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(3H)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96924" y="3059389"/>
            <a:ext cx="585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(4H)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96924" y="3343402"/>
            <a:ext cx="585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(5H)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996924" y="3627415"/>
            <a:ext cx="585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(6H)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014733" y="4887908"/>
            <a:ext cx="567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(KC)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154733" y="3943518"/>
            <a:ext cx="242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</p:txBody>
      </p:sp>
      <p:cxnSp>
        <p:nvCxnSpPr>
          <p:cNvPr id="37" name="Curved Connector 36"/>
          <p:cNvCxnSpPr/>
          <p:nvPr/>
        </p:nvCxnSpPr>
        <p:spPr>
          <a:xfrm flipV="1">
            <a:off x="2505334" y="2353233"/>
            <a:ext cx="2318900" cy="599928"/>
          </a:xfrm>
          <a:prstGeom prst="curvedConnector4">
            <a:avLst>
              <a:gd name="adj1" fmla="val 46748"/>
              <a:gd name="adj2" fmla="val 138105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142973" y="3400004"/>
            <a:ext cx="6503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size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917544" y="3515330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3272" y="4332374"/>
            <a:ext cx="3803144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r.nextInt</a:t>
            </a:r>
            <a:r>
              <a:rPr lang="en-US" sz="2400" dirty="0"/>
              <a:t>(size) -&gt; 5</a:t>
            </a:r>
          </a:p>
          <a:p>
            <a:r>
              <a:rPr lang="en-US" sz="2400" dirty="0"/>
              <a:t>Swap card 5 (6H) and 51 (KC)</a:t>
            </a:r>
          </a:p>
          <a:p>
            <a:r>
              <a:rPr lang="en-US" sz="2400" dirty="0"/>
              <a:t>Decrement size by 1</a:t>
            </a:r>
          </a:p>
        </p:txBody>
      </p:sp>
      <p:cxnSp>
        <p:nvCxnSpPr>
          <p:cNvPr id="36" name="Curved Connector 35"/>
          <p:cNvCxnSpPr>
            <a:stCxn id="18" idx="1"/>
            <a:endCxn id="20" idx="1"/>
          </p:cNvCxnSpPr>
          <p:nvPr/>
        </p:nvCxnSpPr>
        <p:spPr>
          <a:xfrm rot="10800000" flipV="1">
            <a:off x="4454049" y="3819423"/>
            <a:ext cx="69270" cy="1260493"/>
          </a:xfrm>
          <a:prstGeom prst="curvedConnector3">
            <a:avLst>
              <a:gd name="adj1" fmla="val 430013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00170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a Card at Random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63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142973" y="2690071"/>
            <a:ext cx="7745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deck</a:t>
            </a:r>
          </a:p>
        </p:txBody>
      </p:sp>
      <p:sp>
        <p:nvSpPr>
          <p:cNvPr id="5" name="Rectangle 4"/>
          <p:cNvSpPr/>
          <p:nvPr/>
        </p:nvSpPr>
        <p:spPr>
          <a:xfrm>
            <a:off x="1917544" y="2805397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884248" y="2253530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7" name="Rectangle 6"/>
          <p:cNvSpPr/>
          <p:nvPr/>
        </p:nvSpPr>
        <p:spPr>
          <a:xfrm>
            <a:off x="4884248" y="2540301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8" name="Rectangle 7"/>
          <p:cNvSpPr/>
          <p:nvPr/>
        </p:nvSpPr>
        <p:spPr>
          <a:xfrm>
            <a:off x="4884248" y="2827072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" name="Rectangle 8"/>
          <p:cNvSpPr/>
          <p:nvPr/>
        </p:nvSpPr>
        <p:spPr>
          <a:xfrm>
            <a:off x="4884248" y="3113843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84248" y="3400614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84248" y="4932538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84248" y="3687386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23319" y="22146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23319" y="24987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23319" y="278271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23319" y="306673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23319" y="335074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23319" y="363475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54049" y="4895251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51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92681" y="1791865"/>
            <a:ext cx="708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int</a:t>
            </a:r>
            <a:r>
              <a:rPr lang="en-US" sz="2400" dirty="0"/>
              <a:t>[]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06978" y="3937001"/>
            <a:ext cx="242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884248" y="3981000"/>
            <a:ext cx="914400" cy="95153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23319" y="3950861"/>
            <a:ext cx="242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980356" y="2207350"/>
            <a:ext cx="602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(AH)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96924" y="2491363"/>
            <a:ext cx="585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(2H)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96924" y="2775376"/>
            <a:ext cx="585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(3H)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96924" y="3059389"/>
            <a:ext cx="585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(4H)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96924" y="3343402"/>
            <a:ext cx="585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(5H)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996924" y="3627415"/>
            <a:ext cx="567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(KC)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96924" y="4887908"/>
            <a:ext cx="585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(6H)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154733" y="3943518"/>
            <a:ext cx="242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</p:txBody>
      </p:sp>
      <p:cxnSp>
        <p:nvCxnSpPr>
          <p:cNvPr id="37" name="Curved Connector 36"/>
          <p:cNvCxnSpPr/>
          <p:nvPr/>
        </p:nvCxnSpPr>
        <p:spPr>
          <a:xfrm flipV="1">
            <a:off x="2505334" y="2353233"/>
            <a:ext cx="2318900" cy="599928"/>
          </a:xfrm>
          <a:prstGeom prst="curvedConnector4">
            <a:avLst>
              <a:gd name="adj1" fmla="val 46748"/>
              <a:gd name="adj2" fmla="val 138105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142973" y="3400004"/>
            <a:ext cx="6503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size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917544" y="3515330"/>
            <a:ext cx="914400" cy="2743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3272" y="4332374"/>
            <a:ext cx="3803144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r.nextInt</a:t>
            </a:r>
            <a:r>
              <a:rPr lang="en-US" sz="2400" dirty="0"/>
              <a:t>(size) -&gt; 5</a:t>
            </a:r>
          </a:p>
          <a:p>
            <a:r>
              <a:rPr lang="en-US" sz="2400" dirty="0"/>
              <a:t>Swap card 5 (6H) and 51 (KC)</a:t>
            </a:r>
          </a:p>
          <a:p>
            <a:r>
              <a:rPr lang="en-US" sz="2400" dirty="0"/>
              <a:t>Decrement size by 1</a:t>
            </a:r>
          </a:p>
        </p:txBody>
      </p:sp>
      <p:cxnSp>
        <p:nvCxnSpPr>
          <p:cNvPr id="36" name="Curved Connector 35"/>
          <p:cNvCxnSpPr>
            <a:stCxn id="18" idx="1"/>
            <a:endCxn id="20" idx="1"/>
          </p:cNvCxnSpPr>
          <p:nvPr/>
        </p:nvCxnSpPr>
        <p:spPr>
          <a:xfrm rot="10800000" flipV="1">
            <a:off x="4454049" y="3819423"/>
            <a:ext cx="69270" cy="1260493"/>
          </a:xfrm>
          <a:prstGeom prst="curvedConnector3">
            <a:avLst>
              <a:gd name="adj1" fmla="val 430013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957466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</a:t>
            </a:r>
            <a:r>
              <a:rPr lang="en-US" dirty="0" err="1"/>
              <a:t>DeckOfCards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code at </a:t>
            </a:r>
            <a:r>
              <a:rPr lang="en-US" dirty="0">
                <a:latin typeface="Consolas"/>
                <a:cs typeface="Consolas"/>
                <a:hlinkClick r:id="rId2"/>
              </a:rPr>
              <a:t>http://bit.ly/XXwLsK</a:t>
            </a:r>
            <a:endParaRPr lang="en-US" dirty="0">
              <a:latin typeface="Consolas"/>
              <a:cs typeface="Consolas"/>
            </a:endParaRPr>
          </a:p>
          <a:p>
            <a:endParaRPr lang="en-US" dirty="0">
              <a:latin typeface="Consolas"/>
              <a:cs typeface="Consola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3916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Uses of 2D Arrays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Representing</a:t>
            </a:r>
          </a:p>
          <a:p>
            <a:pPr lvl="1"/>
            <a:r>
              <a:rPr lang="en-US" dirty="0"/>
              <a:t>A grid-based game, like tic-tac-toe or chess</a:t>
            </a:r>
          </a:p>
          <a:p>
            <a:pPr lvl="1"/>
            <a:r>
              <a:rPr lang="en-US" dirty="0"/>
              <a:t>A set of distances between pairs of cities</a:t>
            </a:r>
          </a:p>
          <a:p>
            <a:pPr lvl="1"/>
            <a:r>
              <a:rPr lang="en-US" dirty="0"/>
              <a:t>Matrices in linear algebra</a:t>
            </a:r>
          </a:p>
          <a:p>
            <a:pPr lvl="1"/>
            <a:r>
              <a:rPr lang="en-US" dirty="0"/>
              <a:t>Other tabular data</a:t>
            </a:r>
          </a:p>
          <a:p>
            <a:r>
              <a:rPr lang="en-US" dirty="0"/>
              <a:t>Generalizable to additional dimensions</a:t>
            </a:r>
          </a:p>
          <a:p>
            <a:pPr marL="457200" lvl="1" indent="0">
              <a:buNone/>
            </a:pPr>
            <a:r>
              <a:rPr lang="en-US" sz="1800" dirty="0">
                <a:latin typeface="Consolas"/>
                <a:cs typeface="Consolas"/>
              </a:rPr>
              <a:t>double[][][][] </a:t>
            </a:r>
            <a:r>
              <a:rPr lang="en-US" sz="1800" dirty="0" err="1">
                <a:latin typeface="Consolas"/>
                <a:cs typeface="Consolas"/>
              </a:rPr>
              <a:t>spaceTime</a:t>
            </a:r>
            <a:r>
              <a:rPr lang="en-US" sz="1800" dirty="0">
                <a:latin typeface="Consolas"/>
                <a:cs typeface="Consolas"/>
              </a:rPr>
              <a:t> = new double[100][100][100][100];</a:t>
            </a:r>
          </a:p>
          <a:p>
            <a:pPr marL="400050"/>
            <a:r>
              <a:rPr lang="en-US" dirty="0">
                <a:cs typeface="Consolas"/>
              </a:rPr>
              <a:t>Note: Above requires 100,000,000 storage locations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700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2</a:t>
            </a:r>
            <a:br>
              <a:rPr lang="en-US" dirty="0"/>
            </a:br>
            <a:r>
              <a:rPr lang="en-US" dirty="0" err="1"/>
              <a:t>ArrayLists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2736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3</a:t>
            </a:r>
            <a:br>
              <a:rPr lang="en-US" dirty="0"/>
            </a:br>
            <a:r>
              <a:rPr lang="en-US" dirty="0"/>
              <a:t>Playing Cards Array Example</a:t>
            </a:r>
          </a:p>
        </p:txBody>
      </p:sp>
    </p:spTree>
    <p:extLst>
      <p:ext uri="{BB962C8B-B14F-4D97-AF65-F5344CB8AC3E}">
        <p14:creationId xmlns:p14="http://schemas.microsoft.com/office/powerpoint/2010/main" val="1461503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Structure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Contents: types of the values</a:t>
            </a:r>
          </a:p>
          <a:p>
            <a:pPr lvl="1"/>
            <a:r>
              <a:rPr lang="en-US" dirty="0"/>
              <a:t>heterogeneous data values, or </a:t>
            </a:r>
          </a:p>
          <a:p>
            <a:pPr lvl="1"/>
            <a:r>
              <a:rPr lang="en-US" dirty="0"/>
              <a:t>homogeneous data values</a:t>
            </a:r>
          </a:p>
          <a:p>
            <a:r>
              <a:rPr lang="en-US" dirty="0"/>
              <a:t>Size: number of data values it contains</a:t>
            </a:r>
          </a:p>
          <a:p>
            <a:pPr lvl="1"/>
            <a:r>
              <a:rPr lang="en-US" dirty="0"/>
              <a:t>static (fixed size)</a:t>
            </a:r>
          </a:p>
          <a:p>
            <a:pPr lvl="1"/>
            <a:r>
              <a:rPr lang="en-US" dirty="0"/>
              <a:t>dynamic (can grow or shrink)</a:t>
            </a:r>
          </a:p>
          <a:p>
            <a:r>
              <a:rPr lang="en-US" dirty="0"/>
              <a:t>Element access: how efficiently can different elements be inserted, deleted, or changed?</a:t>
            </a:r>
          </a:p>
          <a:p>
            <a:pPr lvl="1"/>
            <a:r>
              <a:rPr lang="en-US" dirty="0"/>
              <a:t>Sequential access</a:t>
            </a:r>
          </a:p>
          <a:p>
            <a:pPr lvl="1"/>
            <a:r>
              <a:rPr lang="en-US" dirty="0"/>
              <a:t>Random access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550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array is a list of values</a:t>
            </a:r>
          </a:p>
          <a:p>
            <a:r>
              <a:rPr lang="en-US" dirty="0"/>
              <a:t>A kind of “container object” in Java</a:t>
            </a:r>
          </a:p>
          <a:p>
            <a:r>
              <a:rPr lang="en-US" dirty="0"/>
              <a:t>In Java, arrays are</a:t>
            </a:r>
          </a:p>
          <a:p>
            <a:pPr lvl="1"/>
            <a:r>
              <a:rPr lang="en-US" dirty="0"/>
              <a:t>homogeneous</a:t>
            </a:r>
          </a:p>
          <a:p>
            <a:pPr lvl="1"/>
            <a:r>
              <a:rPr lang="en-US" dirty="0"/>
              <a:t>static</a:t>
            </a:r>
          </a:p>
          <a:p>
            <a:pPr lvl="1"/>
            <a:r>
              <a:rPr lang="en-US" dirty="0"/>
              <a:t>random access</a:t>
            </a:r>
          </a:p>
          <a:p>
            <a:pPr lvl="1"/>
            <a:r>
              <a:rPr lang="en-US" dirty="0"/>
              <a:t>reference types</a:t>
            </a:r>
          </a:p>
          <a:p>
            <a:r>
              <a:rPr lang="en-US" dirty="0"/>
              <a:t>Analogy: a String is like an array of characters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258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2</a:t>
            </a:r>
            <a:br>
              <a:rPr lang="en-US" dirty="0"/>
            </a:br>
            <a:r>
              <a:rPr lang="en-US" dirty="0"/>
              <a:t>Using Arrays</a:t>
            </a:r>
          </a:p>
        </p:txBody>
      </p:sp>
    </p:spTree>
    <p:extLst>
      <p:ext uri="{BB962C8B-B14F-4D97-AF65-F5344CB8AC3E}">
        <p14:creationId xmlns:p14="http://schemas.microsoft.com/office/powerpoint/2010/main" val="34992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86005</TotalTime>
  <Words>3951</Words>
  <Application>Microsoft Office PowerPoint</Application>
  <PresentationFormat>On-screen Show (4:3)</PresentationFormat>
  <Paragraphs>777</Paragraphs>
  <Slides>67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71" baseType="lpstr">
      <vt:lpstr>Arial</vt:lpstr>
      <vt:lpstr>Calibri</vt:lpstr>
      <vt:lpstr>Consolas</vt:lpstr>
      <vt:lpstr>Office Theme</vt:lpstr>
      <vt:lpstr>CS18000: Problem Solving and Object-Oriented Programming</vt:lpstr>
      <vt:lpstr>Video 1 Introduction to Arrays</vt:lpstr>
      <vt:lpstr>Arrays</vt:lpstr>
      <vt:lpstr>Lots of Temperatures</vt:lpstr>
      <vt:lpstr>Lots of Temperatures</vt:lpstr>
      <vt:lpstr>Our Next Advance</vt:lpstr>
      <vt:lpstr>Data Structure Characteristics</vt:lpstr>
      <vt:lpstr>Arrays</vt:lpstr>
      <vt:lpstr>Video 2 Using Arrays</vt:lpstr>
      <vt:lpstr>A Familiar Example</vt:lpstr>
      <vt:lpstr>A Familiar Example</vt:lpstr>
      <vt:lpstr>An Example of the Familiar</vt:lpstr>
      <vt:lpstr>Declaring an Array Variable</vt:lpstr>
      <vt:lpstr>Creating an Array Object</vt:lpstr>
      <vt:lpstr>Accessing an Array Element</vt:lpstr>
      <vt:lpstr>Array Picture</vt:lpstr>
      <vt:lpstr>Video 3 WordList Array Example</vt:lpstr>
      <vt:lpstr>Problem: WordList</vt:lpstr>
      <vt:lpstr>Step 1: WordList</vt:lpstr>
      <vt:lpstr>Step 2: WordList</vt:lpstr>
      <vt:lpstr>Step 3: Create Histogram</vt:lpstr>
      <vt:lpstr>Solution: WordList (1)</vt:lpstr>
      <vt:lpstr>Solution: WordList (2)</vt:lpstr>
      <vt:lpstr>Solution: WordList (3)</vt:lpstr>
      <vt:lpstr>Solution: WordList</vt:lpstr>
      <vt:lpstr>Solution: WordList</vt:lpstr>
      <vt:lpstr>Video 4 TreeTracker Array Example</vt:lpstr>
      <vt:lpstr>Array Initialization</vt:lpstr>
      <vt:lpstr>Problem: TreeTracker</vt:lpstr>
      <vt:lpstr>Tree class</vt:lpstr>
      <vt:lpstr>Random Class</vt:lpstr>
      <vt:lpstr>Solution: TreeTracker</vt:lpstr>
      <vt:lpstr>Solution: TreeTracker</vt:lpstr>
      <vt:lpstr>Solution: TreeTracker</vt:lpstr>
      <vt:lpstr>Video 1 Two-dimensional arrays, for-each loops, varargs</vt:lpstr>
      <vt:lpstr>Array Elements Can Be Other Arrays!</vt:lpstr>
      <vt:lpstr>A Java 5x10 Matrix</vt:lpstr>
      <vt:lpstr>Quirks</vt:lpstr>
      <vt:lpstr>Declaring a Ragged Array</vt:lpstr>
      <vt:lpstr>Problem: Sum Matrix</vt:lpstr>
      <vt:lpstr>The for-each Loop</vt:lpstr>
      <vt:lpstr>Generic Classes</vt:lpstr>
      <vt:lpstr>ArrayList Class</vt:lpstr>
      <vt:lpstr>ArrayList Class</vt:lpstr>
      <vt:lpstr>ArrayList Class</vt:lpstr>
      <vt:lpstr>Useful ArrayList Methods</vt:lpstr>
      <vt:lpstr>Useful ArrayList Methods</vt:lpstr>
      <vt:lpstr>When Should You Use an ArrayList?</vt:lpstr>
      <vt:lpstr>WordList Using ArrayList (1)</vt:lpstr>
      <vt:lpstr>WordList Using ArrayList (2)</vt:lpstr>
      <vt:lpstr>Example: ArrayListDemo</vt:lpstr>
      <vt:lpstr>TreeList Class</vt:lpstr>
      <vt:lpstr>Arrays Class</vt:lpstr>
      <vt:lpstr>Generalizations</vt:lpstr>
      <vt:lpstr>varargs</vt:lpstr>
      <vt:lpstr>varargs</vt:lpstr>
      <vt:lpstr>Problem: Model Playing Cards</vt:lpstr>
      <vt:lpstr>Representing Cards</vt:lpstr>
      <vt:lpstr>Representing Cards</vt:lpstr>
      <vt:lpstr>Representing a Deck of Cards</vt:lpstr>
      <vt:lpstr>Initial Deck Representation</vt:lpstr>
      <vt:lpstr>Drawing a Card at Random</vt:lpstr>
      <vt:lpstr>Drawing a Card at Random</vt:lpstr>
      <vt:lpstr>Solution: DeckOfCards</vt:lpstr>
      <vt:lpstr>Uses of 2D Arrays</vt:lpstr>
      <vt:lpstr>Video 2 ArrayLists</vt:lpstr>
      <vt:lpstr>Video 3 Playing Cards Array Example</vt:lpstr>
    </vt:vector>
  </TitlesOfParts>
  <Company>Purdue Computer Science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CS18000: Problem Solving and Object-Oriented Programming</dc:title>
  <dc:creator>Tim Korb</dc:creator>
  <cp:lastModifiedBy>Dunsmore, Buster</cp:lastModifiedBy>
  <cp:revision>161</cp:revision>
  <dcterms:created xsi:type="dcterms:W3CDTF">2012-12-29T12:15:32Z</dcterms:created>
  <dcterms:modified xsi:type="dcterms:W3CDTF">2024-08-12T20:00:17Z</dcterms:modified>
</cp:coreProperties>
</file>