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47" r:id="rId1"/>
  </p:sldMasterIdLst>
  <p:notesMasterIdLst>
    <p:notesMasterId r:id="rId60"/>
  </p:notesMasterIdLst>
  <p:handoutMasterIdLst>
    <p:handoutMasterId r:id="rId61"/>
  </p:handoutMasterIdLst>
  <p:sldIdLst>
    <p:sldId id="256" r:id="rId2"/>
    <p:sldId id="381" r:id="rId3"/>
    <p:sldId id="258" r:id="rId4"/>
    <p:sldId id="276" r:id="rId5"/>
    <p:sldId id="277" r:id="rId6"/>
    <p:sldId id="282" r:id="rId7"/>
    <p:sldId id="301" r:id="rId8"/>
    <p:sldId id="304" r:id="rId9"/>
    <p:sldId id="374" r:id="rId10"/>
    <p:sldId id="380" r:id="rId11"/>
    <p:sldId id="278" r:id="rId12"/>
    <p:sldId id="286" r:id="rId13"/>
    <p:sldId id="279" r:id="rId14"/>
    <p:sldId id="373" r:id="rId15"/>
    <p:sldId id="280" r:id="rId16"/>
    <p:sldId id="287" r:id="rId17"/>
    <p:sldId id="372" r:id="rId18"/>
    <p:sldId id="302" r:id="rId19"/>
    <p:sldId id="315" r:id="rId20"/>
    <p:sldId id="379" r:id="rId21"/>
    <p:sldId id="316" r:id="rId22"/>
    <p:sldId id="317" r:id="rId23"/>
    <p:sldId id="318" r:id="rId24"/>
    <p:sldId id="319" r:id="rId25"/>
    <p:sldId id="320" r:id="rId26"/>
    <p:sldId id="321" r:id="rId27"/>
    <p:sldId id="322" r:id="rId28"/>
    <p:sldId id="323" r:id="rId29"/>
    <p:sldId id="324" r:id="rId30"/>
    <p:sldId id="378" r:id="rId31"/>
    <p:sldId id="325" r:id="rId32"/>
    <p:sldId id="326" r:id="rId33"/>
    <p:sldId id="328" r:id="rId34"/>
    <p:sldId id="329" r:id="rId35"/>
    <p:sldId id="330" r:id="rId36"/>
    <p:sldId id="331" r:id="rId37"/>
    <p:sldId id="377" r:id="rId38"/>
    <p:sldId id="341" r:id="rId39"/>
    <p:sldId id="342" r:id="rId40"/>
    <p:sldId id="371" r:id="rId41"/>
    <p:sldId id="343" r:id="rId42"/>
    <p:sldId id="344" r:id="rId43"/>
    <p:sldId id="370" r:id="rId44"/>
    <p:sldId id="369" r:id="rId45"/>
    <p:sldId id="348" r:id="rId46"/>
    <p:sldId id="349" r:id="rId47"/>
    <p:sldId id="376" r:id="rId48"/>
    <p:sldId id="350" r:id="rId49"/>
    <p:sldId id="351" r:id="rId50"/>
    <p:sldId id="352" r:id="rId51"/>
    <p:sldId id="353" r:id="rId52"/>
    <p:sldId id="375" r:id="rId53"/>
    <p:sldId id="357" r:id="rId54"/>
    <p:sldId id="358" r:id="rId55"/>
    <p:sldId id="359" r:id="rId56"/>
    <p:sldId id="360" r:id="rId57"/>
    <p:sldId id="367" r:id="rId58"/>
    <p:sldId id="368" r:id="rId5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80290" autoAdjust="0"/>
  </p:normalViewPr>
  <p:slideViewPr>
    <p:cSldViewPr snapToGrid="0" snapToObjects="1">
      <p:cViewPr varScale="1">
        <p:scale>
          <a:sx n="68" d="100"/>
          <a:sy n="68" d="100"/>
        </p:scale>
        <p:origin x="117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handoutMaster" Target="handoutMasters/handout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755576-9660-F342-B70B-452F216D12FE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E67390-5B83-184F-9560-B599FE8C49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51130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A59CCE-82AB-7E4E-8B40-F3287FF0B9F8}" type="datetimeFigureOut">
              <a:rPr lang="en-US" smtClean="0"/>
              <a:pPr/>
              <a:t>6/20/2024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A44966-34AF-8741-B199-20C4F0722A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244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9001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209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1959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2409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8250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5501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2397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86335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50318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22219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9340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70861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5250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24772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78665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41013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13266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51286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34819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76346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06908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9088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06908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22091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945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33771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5443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23670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32610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7422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3182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3889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4884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6984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5031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208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0460D-A275-B046-AF56-69F1B2B512EE}" type="datetime1">
              <a:rPr lang="en-US" smtClean="0"/>
              <a:pPr/>
              <a:t>6/20/2024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759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8E205-F758-6947-9983-3DFB0BFA0165}" type="datetime1">
              <a:rPr lang="en-US" smtClean="0"/>
              <a:pPr/>
              <a:t>6/20/2024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750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EB037-8A0F-FA47-854A-A9C48B1AC08F}" type="datetime1">
              <a:rPr lang="en-US" smtClean="0"/>
              <a:pPr/>
              <a:t>6/20/2024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058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8EF79-83C7-574E-96B8-96A683BD9078}" type="datetime1">
              <a:rPr lang="en-US" smtClean="0"/>
              <a:pPr/>
              <a:t>6/20/2024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000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496EF-BEA3-B44F-923F-86F66554E766}" type="datetime1">
              <a:rPr lang="en-US" smtClean="0"/>
              <a:pPr/>
              <a:t>6/20/2024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389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F2E3-10D4-7041-89AF-F5BCECAE1F8B}" type="datetime1">
              <a:rPr lang="en-US" smtClean="0"/>
              <a:pPr/>
              <a:t>6/20/2024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603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D348F-27EA-5B4F-B95B-8368AA0D7DC3}" type="datetime1">
              <a:rPr lang="en-US" smtClean="0"/>
              <a:pPr/>
              <a:t>6/20/2024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634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5FE2-33F2-2A45-8F37-625101D7CF5B}" type="datetime1">
              <a:rPr lang="en-US" smtClean="0"/>
              <a:pPr/>
              <a:t>6/20/2024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441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1C30F-0B6E-6842-9F7D-6FD956461AD8}" type="datetime1">
              <a:rPr lang="en-US" smtClean="0"/>
              <a:pPr/>
              <a:t>6/20/2024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688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0E074-75C9-EE42-B1D9-3EFD1628213E}" type="datetime1">
              <a:rPr lang="en-US" smtClean="0"/>
              <a:pPr/>
              <a:t>6/20/2024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55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1506-FD6E-F743-BB6D-CAF84C8EC89B}" type="datetime1">
              <a:rPr lang="en-US" smtClean="0"/>
              <a:pPr/>
              <a:t>6/20/2024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575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320DE-CE0C-E941-9133-67FDCD6585BD}" type="datetime1">
              <a:rPr lang="en-US" smtClean="0"/>
              <a:pPr/>
              <a:t>6/20/2024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878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oracle.com/javase/6/docs/api/java/io/PrintStream.html" TargetMode="Externa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CS18000: Problem Solving and Object-Oriented Programming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Methods and Classes</a:t>
            </a:r>
          </a:p>
        </p:txBody>
      </p:sp>
    </p:spTree>
    <p:extLst>
      <p:ext uri="{BB962C8B-B14F-4D97-AF65-F5344CB8AC3E}">
        <p14:creationId xmlns:p14="http://schemas.microsoft.com/office/powerpoint/2010/main" val="3209575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/>
              <a:t>Video 2</a:t>
            </a:r>
            <a:br>
              <a:rPr lang="en-US" dirty="0"/>
            </a:br>
            <a:r>
              <a:rPr lang="en-US" dirty="0"/>
              <a:t>Methods</a:t>
            </a:r>
          </a:p>
        </p:txBody>
      </p:sp>
    </p:spTree>
    <p:extLst>
      <p:ext uri="{BB962C8B-B14F-4D97-AF65-F5344CB8AC3E}">
        <p14:creationId xmlns:p14="http://schemas.microsoft.com/office/powerpoint/2010/main" val="19746075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536709" cy="5121275"/>
          </a:xfrm>
        </p:spPr>
        <p:txBody>
          <a:bodyPr>
            <a:normAutofit/>
          </a:bodyPr>
          <a:lstStyle/>
          <a:p>
            <a:r>
              <a:rPr lang="en-US" dirty="0"/>
              <a:t>Method: a parameterized block of code that may return a value</a:t>
            </a:r>
          </a:p>
          <a:p>
            <a:r>
              <a:rPr lang="en-US" dirty="0"/>
              <a:t>Every method exists inside some class</a:t>
            </a:r>
          </a:p>
          <a:p>
            <a:r>
              <a:rPr lang="en-US" dirty="0"/>
              <a:t>Useful for…</a:t>
            </a:r>
          </a:p>
          <a:p>
            <a:pPr lvl="1"/>
            <a:r>
              <a:rPr lang="en-US" dirty="0"/>
              <a:t>Reusability: Reduce redundancy in code</a:t>
            </a:r>
          </a:p>
          <a:p>
            <a:pPr lvl="1"/>
            <a:r>
              <a:rPr lang="en-US" dirty="0"/>
              <a:t>Readability: Identify logical operation by name (abstraction)</a:t>
            </a:r>
          </a:p>
          <a:p>
            <a:pPr lvl="1"/>
            <a:r>
              <a:rPr lang="en-US" dirty="0"/>
              <a:t>Modularity: software developers can code and test independently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440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Method Syntax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i="1" dirty="0" err="1">
                <a:latin typeface="Consolas"/>
                <a:cs typeface="Consolas"/>
              </a:rPr>
              <a:t>return_type</a:t>
            </a:r>
            <a:r>
              <a:rPr lang="en-US" sz="2800" dirty="0">
                <a:latin typeface="Consolas"/>
                <a:cs typeface="Consolas"/>
              </a:rPr>
              <a:t> </a:t>
            </a:r>
            <a:r>
              <a:rPr lang="en-US" sz="2800" i="1" dirty="0" err="1">
                <a:latin typeface="Consolas"/>
                <a:cs typeface="Consolas"/>
              </a:rPr>
              <a:t>methodName</a:t>
            </a:r>
            <a:r>
              <a:rPr lang="en-US" sz="2800" dirty="0">
                <a:latin typeface="Consolas"/>
                <a:cs typeface="Consolas"/>
              </a:rPr>
              <a:t>(</a:t>
            </a:r>
            <a:r>
              <a:rPr lang="en-US" sz="2800" i="1" dirty="0" err="1">
                <a:latin typeface="Consolas"/>
                <a:cs typeface="Consolas"/>
              </a:rPr>
              <a:t>param_list</a:t>
            </a:r>
            <a:r>
              <a:rPr lang="en-US" sz="2800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sz="2800" dirty="0">
                <a:latin typeface="Consolas"/>
                <a:cs typeface="Consolas"/>
              </a:rPr>
              <a:t>    </a:t>
            </a:r>
            <a:r>
              <a:rPr lang="en-US" sz="2800" i="1" dirty="0">
                <a:latin typeface="Consolas"/>
                <a:cs typeface="Consolas"/>
              </a:rPr>
              <a:t>statements</a:t>
            </a:r>
            <a:r>
              <a:rPr lang="en-US" sz="2800" dirty="0"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r>
              <a:rPr lang="en-US" sz="2800" dirty="0">
                <a:latin typeface="Consolas"/>
                <a:cs typeface="Consolas"/>
              </a:rPr>
              <a:t>    </a:t>
            </a:r>
            <a:r>
              <a:rPr lang="en-US" sz="2800" i="1" dirty="0" err="1">
                <a:latin typeface="Consolas"/>
                <a:cs typeface="Consolas"/>
              </a:rPr>
              <a:t>return_if_needed</a:t>
            </a:r>
            <a:r>
              <a:rPr lang="en-US" sz="2800" dirty="0"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r>
              <a:rPr lang="en-US" sz="2800" dirty="0">
                <a:latin typeface="Consolas"/>
                <a:cs typeface="Consolas"/>
              </a:rPr>
              <a:t>}</a:t>
            </a:r>
          </a:p>
          <a:p>
            <a:endParaRPr lang="en-US" dirty="0"/>
          </a:p>
          <a:p>
            <a:r>
              <a:rPr lang="en-US" i="1" dirty="0" err="1"/>
              <a:t>return_type</a:t>
            </a:r>
            <a:r>
              <a:rPr lang="en-US" dirty="0"/>
              <a:t>: type of value to be returned (</a:t>
            </a:r>
            <a:r>
              <a:rPr lang="en-US" dirty="0">
                <a:latin typeface="Consolas"/>
                <a:cs typeface="Consolas"/>
              </a:rPr>
              <a:t>void</a:t>
            </a:r>
            <a:r>
              <a:rPr lang="en-US" dirty="0"/>
              <a:t> if no return value)</a:t>
            </a:r>
          </a:p>
          <a:p>
            <a:r>
              <a:rPr lang="en-US" i="1" dirty="0" err="1"/>
              <a:t>param_list</a:t>
            </a:r>
            <a:r>
              <a:rPr lang="en-US" dirty="0"/>
              <a:t>: list of parameters expected by method (includes types and local name, can be empty)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191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Parameters and Arguments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Parameters allow a method to work on different data values</a:t>
            </a:r>
          </a:p>
          <a:p>
            <a:r>
              <a:rPr lang="en-US" i="1" dirty="0"/>
              <a:t>Parameter</a:t>
            </a:r>
            <a:r>
              <a:rPr lang="en-US" dirty="0"/>
              <a:t>: a </a:t>
            </a:r>
            <a:r>
              <a:rPr lang="en-US" i="1" dirty="0"/>
              <a:t>variable</a:t>
            </a:r>
            <a:r>
              <a:rPr lang="en-US" dirty="0"/>
              <a:t> local to a method</a:t>
            </a:r>
          </a:p>
          <a:p>
            <a:r>
              <a:rPr lang="en-US" i="1" dirty="0"/>
              <a:t>Argument</a:t>
            </a:r>
            <a:r>
              <a:rPr lang="en-US" dirty="0"/>
              <a:t>: an </a:t>
            </a:r>
            <a:r>
              <a:rPr lang="en-US" i="1" dirty="0"/>
              <a:t>expression</a:t>
            </a:r>
            <a:r>
              <a:rPr lang="en-US" dirty="0"/>
              <a:t> that is passed to the corresponding parameter at time of method call</a:t>
            </a:r>
          </a:p>
          <a:p>
            <a:r>
              <a:rPr lang="en-US" dirty="0"/>
              <a:t>Argument </a:t>
            </a:r>
            <a:r>
              <a:rPr lang="en-US" i="1" dirty="0"/>
              <a:t>values</a:t>
            </a:r>
            <a:r>
              <a:rPr lang="en-US" dirty="0"/>
              <a:t> are copied into parameter </a:t>
            </a:r>
            <a:r>
              <a:rPr lang="en-US" i="1" dirty="0"/>
              <a:t>variables</a:t>
            </a:r>
          </a:p>
          <a:p>
            <a:r>
              <a:rPr lang="en-US" dirty="0"/>
              <a:t>Argument values to a method must match the number and types of parameters of the method</a:t>
            </a:r>
          </a:p>
          <a:p>
            <a:pPr marL="0" indent="0">
              <a:buNone/>
            </a:pPr>
            <a:r>
              <a:rPr lang="en-US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calc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(double x,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y) {… return z;}</a:t>
            </a:r>
          </a:p>
          <a:p>
            <a:pPr marL="0" indent="0">
              <a:buNone/>
            </a:pPr>
            <a:r>
              <a:rPr lang="en-US" dirty="0">
                <a:latin typeface="Consolas" pitchFamily="49" charset="0"/>
                <a:cs typeface="Consolas" pitchFamily="49" charset="0"/>
              </a:rPr>
              <a:t>sum =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calc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(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r,s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);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513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Parameters and Arguments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61" y="1417638"/>
            <a:ext cx="8456459" cy="2860448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1562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Flow of Control for Method Calls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Before call: argument values at calling site are copied to parameter variables in called method</a:t>
            </a:r>
          </a:p>
          <a:p>
            <a:r>
              <a:rPr lang="en-US" dirty="0"/>
              <a:t>Then…</a:t>
            </a:r>
          </a:p>
          <a:p>
            <a:pPr lvl="1"/>
            <a:r>
              <a:rPr lang="en-US" dirty="0"/>
              <a:t>The calling method is “suspended”</a:t>
            </a:r>
          </a:p>
          <a:p>
            <a:pPr lvl="1"/>
            <a:r>
              <a:rPr lang="en-US" dirty="0"/>
              <a:t>The called method begins at the top of the method body and runs to completion (return statement or the end)</a:t>
            </a:r>
          </a:p>
          <a:p>
            <a:pPr lvl="1"/>
            <a:r>
              <a:rPr lang="en-US" dirty="0"/>
              <a:t>The calling method continues where it left off</a:t>
            </a:r>
          </a:p>
          <a:p>
            <a:r>
              <a:rPr lang="en-US" dirty="0"/>
              <a:t>After call: Return value from called method becomes value returned to calling site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031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Parameters: Call by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13618" cy="512127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Parameter variables are distinct from variables passed in as arguments</a:t>
            </a:r>
          </a:p>
          <a:p>
            <a:pPr marL="400050" lvl="1" indent="0">
              <a:buNone/>
            </a:pPr>
            <a:endParaRPr lang="en-US" dirty="0">
              <a:latin typeface="Consolas"/>
              <a:cs typeface="Consolas"/>
            </a:endParaRPr>
          </a:p>
          <a:p>
            <a:pPr marL="400050" lvl="1" indent="0">
              <a:buNone/>
            </a:pPr>
            <a:r>
              <a:rPr lang="en-US" dirty="0">
                <a:latin typeface="Consolas"/>
                <a:cs typeface="Consolas"/>
              </a:rPr>
              <a:t>void changer(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x) {</a:t>
            </a:r>
          </a:p>
          <a:p>
            <a:pPr marL="400050" lvl="1" indent="0">
              <a:buNone/>
            </a:pPr>
            <a:r>
              <a:rPr lang="en-US" dirty="0">
                <a:latin typeface="Consolas"/>
                <a:cs typeface="Consolas"/>
              </a:rPr>
              <a:t>    x = 12;</a:t>
            </a:r>
          </a:p>
          <a:p>
            <a:pPr marL="400050" lvl="1" indent="0">
              <a:buNone/>
            </a:pPr>
            <a:r>
              <a:rPr lang="en-US" dirty="0">
                <a:latin typeface="Consolas"/>
                <a:cs typeface="Consolas"/>
              </a:rPr>
              <a:t>}</a:t>
            </a:r>
          </a:p>
          <a:p>
            <a:pPr marL="400050" lvl="1" indent="0">
              <a:buNone/>
            </a:pPr>
            <a:r>
              <a:rPr lang="en-US" dirty="0">
                <a:latin typeface="Consolas"/>
                <a:cs typeface="Consolas"/>
              </a:rPr>
              <a:t>…</a:t>
            </a:r>
          </a:p>
          <a:p>
            <a:pPr marL="400050" lvl="1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y = 5;</a:t>
            </a:r>
          </a:p>
          <a:p>
            <a:pPr marL="400050" lvl="1" indent="0">
              <a:buNone/>
            </a:pPr>
            <a:r>
              <a:rPr lang="en-US" dirty="0">
                <a:latin typeface="Consolas"/>
                <a:cs typeface="Consolas"/>
              </a:rPr>
              <a:t>    changer(y);</a:t>
            </a:r>
          </a:p>
          <a:p>
            <a:pPr marL="400050" lvl="1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  <a:r>
              <a:rPr lang="en-US" dirty="0" err="1">
                <a:latin typeface="Consolas"/>
                <a:cs typeface="Consolas"/>
              </a:rPr>
              <a:t>System.out.println</a:t>
            </a:r>
            <a:r>
              <a:rPr lang="en-US" dirty="0">
                <a:latin typeface="Consolas"/>
                <a:cs typeface="Consolas"/>
              </a:rPr>
              <a:t>(y); // prints 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746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Parameters: Call by Value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739" y="1678717"/>
            <a:ext cx="8023623" cy="2076854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5320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2: Counter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public class Counter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x;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static 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y = 42;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Counter(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x)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this.x</a:t>
            </a:r>
            <a:r>
              <a:rPr lang="en-US" dirty="0">
                <a:latin typeface="Consolas"/>
                <a:cs typeface="Consolas"/>
              </a:rPr>
              <a:t> = x;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public static void main(String[] </a:t>
            </a:r>
            <a:r>
              <a:rPr lang="en-US" dirty="0" err="1">
                <a:latin typeface="Consolas"/>
                <a:cs typeface="Consolas"/>
              </a:rPr>
              <a:t>args</a:t>
            </a:r>
            <a:r>
              <a:rPr lang="en-US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Counter </a:t>
            </a:r>
            <a:r>
              <a:rPr lang="en-US" dirty="0" err="1">
                <a:latin typeface="Consolas"/>
                <a:cs typeface="Consolas"/>
              </a:rPr>
              <a:t>alice</a:t>
            </a:r>
            <a:r>
              <a:rPr lang="en-US" dirty="0">
                <a:latin typeface="Consolas"/>
                <a:cs typeface="Consolas"/>
              </a:rPr>
              <a:t> = new Counter(100);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Counter jimmy = new Counter(500);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System.out.printf</a:t>
            </a:r>
            <a:r>
              <a:rPr lang="en-US" dirty="0">
                <a:latin typeface="Consolas"/>
                <a:cs typeface="Consolas"/>
              </a:rPr>
              <a:t>("%s: x = %d, y = %d\n", "</a:t>
            </a:r>
            <a:r>
              <a:rPr lang="en-US" dirty="0" err="1">
                <a:latin typeface="Consolas"/>
                <a:cs typeface="Consolas"/>
              </a:rPr>
              <a:t>alice</a:t>
            </a:r>
            <a:r>
              <a:rPr lang="en-US" dirty="0">
                <a:latin typeface="Consolas"/>
                <a:cs typeface="Consolas"/>
              </a:rPr>
              <a:t>", </a:t>
            </a:r>
            <a:r>
              <a:rPr lang="en-US" dirty="0" err="1">
                <a:latin typeface="Consolas"/>
                <a:cs typeface="Consolas"/>
              </a:rPr>
              <a:t>alice.x</a:t>
            </a:r>
            <a:r>
              <a:rPr lang="en-US" dirty="0">
                <a:latin typeface="Consolas"/>
                <a:cs typeface="Consolas"/>
              </a:rPr>
              <a:t>, </a:t>
            </a:r>
            <a:r>
              <a:rPr lang="en-US" dirty="0" err="1">
                <a:latin typeface="Consolas"/>
                <a:cs typeface="Consolas"/>
              </a:rPr>
              <a:t>alice.y</a:t>
            </a:r>
            <a:r>
              <a:rPr lang="en-US" dirty="0"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System.out.printf</a:t>
            </a:r>
            <a:r>
              <a:rPr lang="en-US" dirty="0">
                <a:latin typeface="Consolas"/>
                <a:cs typeface="Consolas"/>
              </a:rPr>
              <a:t>("%s: x = %d, y = %d\n", "jimmy", </a:t>
            </a:r>
            <a:r>
              <a:rPr lang="en-US" dirty="0" err="1">
                <a:latin typeface="Consolas"/>
                <a:cs typeface="Consolas"/>
              </a:rPr>
              <a:t>jimmy.x</a:t>
            </a:r>
            <a:r>
              <a:rPr lang="en-US" dirty="0">
                <a:latin typeface="Consolas"/>
                <a:cs typeface="Consolas"/>
              </a:rPr>
              <a:t>, </a:t>
            </a:r>
            <a:r>
              <a:rPr lang="en-US" dirty="0" err="1">
                <a:latin typeface="Consolas"/>
                <a:cs typeface="Consolas"/>
              </a:rPr>
              <a:t>jimmy.y</a:t>
            </a:r>
            <a:r>
              <a:rPr lang="en-US" dirty="0"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alice.x</a:t>
            </a:r>
            <a:r>
              <a:rPr lang="en-US" dirty="0">
                <a:latin typeface="Consolas"/>
                <a:cs typeface="Consolas"/>
              </a:rPr>
              <a:t>++;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alice.y</a:t>
            </a:r>
            <a:r>
              <a:rPr lang="en-US" dirty="0">
                <a:latin typeface="Consolas"/>
                <a:cs typeface="Consolas"/>
              </a:rPr>
              <a:t>++;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jimmy.x</a:t>
            </a:r>
            <a:r>
              <a:rPr lang="en-US" dirty="0">
                <a:latin typeface="Consolas"/>
                <a:cs typeface="Consolas"/>
              </a:rPr>
              <a:t>++;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jimmy.y</a:t>
            </a:r>
            <a:r>
              <a:rPr lang="en-US" dirty="0">
                <a:latin typeface="Consolas"/>
                <a:cs typeface="Consolas"/>
              </a:rPr>
              <a:t>++;</a:t>
            </a: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System.out.printf</a:t>
            </a:r>
            <a:r>
              <a:rPr lang="en-US" dirty="0">
                <a:latin typeface="Consolas"/>
                <a:cs typeface="Consolas"/>
              </a:rPr>
              <a:t>("%s: x = %d, y = %d\n", "</a:t>
            </a:r>
            <a:r>
              <a:rPr lang="en-US" dirty="0" err="1">
                <a:latin typeface="Consolas"/>
                <a:cs typeface="Consolas"/>
              </a:rPr>
              <a:t>alice</a:t>
            </a:r>
            <a:r>
              <a:rPr lang="en-US" dirty="0">
                <a:latin typeface="Consolas"/>
                <a:cs typeface="Consolas"/>
              </a:rPr>
              <a:t>", </a:t>
            </a:r>
            <a:r>
              <a:rPr lang="en-US" dirty="0" err="1">
                <a:latin typeface="Consolas"/>
                <a:cs typeface="Consolas"/>
              </a:rPr>
              <a:t>alice.x</a:t>
            </a:r>
            <a:r>
              <a:rPr lang="en-US" dirty="0">
                <a:latin typeface="Consolas"/>
                <a:cs typeface="Consolas"/>
              </a:rPr>
              <a:t>, </a:t>
            </a:r>
            <a:r>
              <a:rPr lang="en-US" dirty="0" err="1">
                <a:latin typeface="Consolas"/>
                <a:cs typeface="Consolas"/>
              </a:rPr>
              <a:t>alice.y</a:t>
            </a:r>
            <a:r>
              <a:rPr lang="en-US" dirty="0"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System.out.printf</a:t>
            </a:r>
            <a:r>
              <a:rPr lang="en-US" dirty="0">
                <a:latin typeface="Consolas"/>
                <a:cs typeface="Consolas"/>
              </a:rPr>
              <a:t>("%s: x = %d, y = %d\n", "jimmy", </a:t>
            </a:r>
            <a:r>
              <a:rPr lang="en-US" dirty="0" err="1">
                <a:latin typeface="Consolas"/>
                <a:cs typeface="Consolas"/>
              </a:rPr>
              <a:t>jimmy.x</a:t>
            </a:r>
            <a:r>
              <a:rPr lang="en-US" dirty="0">
                <a:latin typeface="Consolas"/>
                <a:cs typeface="Consolas"/>
              </a:rPr>
              <a:t>, </a:t>
            </a:r>
            <a:r>
              <a:rPr lang="en-US" dirty="0" err="1">
                <a:latin typeface="Consolas"/>
                <a:cs typeface="Consolas"/>
              </a:rPr>
              <a:t>jimmy.y</a:t>
            </a:r>
            <a:r>
              <a:rPr lang="en-US" dirty="0"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3674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3: Counter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public class Counter {</a:t>
            </a: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// [fields and constructor omitted]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static void display(String name, Counter c)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System.out.printf</a:t>
            </a:r>
            <a:r>
              <a:rPr lang="en-US" dirty="0">
                <a:latin typeface="Consolas"/>
                <a:cs typeface="Consolas"/>
              </a:rPr>
              <a:t>("%s: x = %d, y = %d\n", name, </a:t>
            </a:r>
            <a:r>
              <a:rPr lang="en-US" dirty="0" err="1">
                <a:latin typeface="Consolas"/>
                <a:cs typeface="Consolas"/>
              </a:rPr>
              <a:t>c.x</a:t>
            </a:r>
            <a:r>
              <a:rPr lang="en-US" dirty="0">
                <a:latin typeface="Consolas"/>
                <a:cs typeface="Consolas"/>
              </a:rPr>
              <a:t>, </a:t>
            </a:r>
            <a:r>
              <a:rPr lang="en-US" dirty="0" err="1">
                <a:latin typeface="Consolas"/>
                <a:cs typeface="Consolas"/>
              </a:rPr>
              <a:t>c.y</a:t>
            </a:r>
            <a:r>
              <a:rPr lang="en-US" dirty="0"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public static void main(String[] </a:t>
            </a:r>
            <a:r>
              <a:rPr lang="en-US" dirty="0" err="1">
                <a:latin typeface="Consolas"/>
                <a:cs typeface="Consolas"/>
              </a:rPr>
              <a:t>args</a:t>
            </a:r>
            <a:r>
              <a:rPr lang="en-US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Counter </a:t>
            </a:r>
            <a:r>
              <a:rPr lang="en-US" dirty="0" err="1">
                <a:latin typeface="Consolas"/>
                <a:cs typeface="Consolas"/>
              </a:rPr>
              <a:t>alice</a:t>
            </a:r>
            <a:r>
              <a:rPr lang="en-US" dirty="0">
                <a:latin typeface="Consolas"/>
                <a:cs typeface="Consolas"/>
              </a:rPr>
              <a:t> = new Counter(100);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Counter jimmy = new Counter(500);</a:t>
            </a: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display("</a:t>
            </a:r>
            <a:r>
              <a:rPr lang="en-US" dirty="0" err="1">
                <a:latin typeface="Consolas"/>
                <a:cs typeface="Consolas"/>
              </a:rPr>
              <a:t>alice</a:t>
            </a:r>
            <a:r>
              <a:rPr lang="en-US" dirty="0">
                <a:latin typeface="Consolas"/>
                <a:cs typeface="Consolas"/>
              </a:rPr>
              <a:t>", </a:t>
            </a:r>
            <a:r>
              <a:rPr lang="en-US" dirty="0" err="1">
                <a:latin typeface="Consolas"/>
                <a:cs typeface="Consolas"/>
              </a:rPr>
              <a:t>alice</a:t>
            </a:r>
            <a:r>
              <a:rPr lang="en-US" dirty="0"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display("jimmy", jimmy);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alice.x</a:t>
            </a:r>
            <a:r>
              <a:rPr lang="en-US" dirty="0">
                <a:latin typeface="Consolas"/>
                <a:cs typeface="Consolas"/>
              </a:rPr>
              <a:t>++;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alice.y</a:t>
            </a:r>
            <a:r>
              <a:rPr lang="en-US" dirty="0">
                <a:latin typeface="Consolas"/>
                <a:cs typeface="Consolas"/>
              </a:rPr>
              <a:t>++;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jimmy.x</a:t>
            </a:r>
            <a:r>
              <a:rPr lang="en-US" dirty="0">
                <a:latin typeface="Consolas"/>
                <a:cs typeface="Consolas"/>
              </a:rPr>
              <a:t>++;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jimmy.y</a:t>
            </a:r>
            <a:r>
              <a:rPr lang="en-US" dirty="0">
                <a:latin typeface="Consolas"/>
                <a:cs typeface="Consolas"/>
              </a:rPr>
              <a:t>++;</a:t>
            </a: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display("</a:t>
            </a:r>
            <a:r>
              <a:rPr lang="en-US" dirty="0" err="1">
                <a:latin typeface="Consolas"/>
                <a:cs typeface="Consolas"/>
              </a:rPr>
              <a:t>alice</a:t>
            </a:r>
            <a:r>
              <a:rPr lang="en-US" dirty="0">
                <a:latin typeface="Consolas"/>
                <a:cs typeface="Consolas"/>
              </a:rPr>
              <a:t>", </a:t>
            </a:r>
            <a:r>
              <a:rPr lang="en-US" dirty="0" err="1">
                <a:latin typeface="Consolas"/>
                <a:cs typeface="Consolas"/>
              </a:rPr>
              <a:t>alice</a:t>
            </a:r>
            <a:r>
              <a:rPr lang="en-US" dirty="0"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display("jimmy", jimmy);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021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/>
              <a:t>Video 1</a:t>
            </a:r>
            <a:br>
              <a:rPr lang="en-US"/>
            </a:br>
            <a:r>
              <a:rPr lang="en-US"/>
              <a:t>Static and Non-Static Fields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2425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/>
              <a:t>Video 3</a:t>
            </a:r>
            <a:br>
              <a:rPr lang="en-US" dirty="0"/>
            </a:br>
            <a:r>
              <a:rPr lang="en-US" dirty="0"/>
              <a:t>Scope of Variables</a:t>
            </a:r>
          </a:p>
        </p:txBody>
      </p:sp>
    </p:spTree>
    <p:extLst>
      <p:ext uri="{BB962C8B-B14F-4D97-AF65-F5344CB8AC3E}">
        <p14:creationId xmlns:p14="http://schemas.microsoft.com/office/powerpoint/2010/main" val="17285148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and Non-Static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536709" cy="5121275"/>
          </a:xfrm>
        </p:spPr>
        <p:txBody>
          <a:bodyPr>
            <a:normAutofit lnSpcReduction="10000"/>
          </a:bodyPr>
          <a:lstStyle/>
          <a:p>
            <a:r>
              <a:rPr lang="en-US" i="1" dirty="0"/>
              <a:t>Static method: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May only access static fields and call other static methods in the class</a:t>
            </a:r>
          </a:p>
          <a:p>
            <a:pPr lvl="1"/>
            <a:r>
              <a:rPr lang="en-US" dirty="0"/>
              <a:t>Can be called using class name: </a:t>
            </a:r>
            <a:r>
              <a:rPr lang="en-US" dirty="0" err="1">
                <a:latin typeface="Consolas"/>
                <a:cs typeface="Consolas"/>
              </a:rPr>
              <a:t>Math.pow</a:t>
            </a:r>
            <a:r>
              <a:rPr lang="en-US" dirty="0">
                <a:latin typeface="Consolas"/>
                <a:cs typeface="Consolas"/>
              </a:rPr>
              <a:t>(2,5)</a:t>
            </a:r>
          </a:p>
          <a:p>
            <a:r>
              <a:rPr lang="en-US" i="1" dirty="0"/>
              <a:t>Non-static method: </a:t>
            </a:r>
          </a:p>
          <a:p>
            <a:pPr lvl="1"/>
            <a:r>
              <a:rPr lang="en-US" dirty="0"/>
              <a:t>May also access non-static fields associated with the particular object</a:t>
            </a:r>
          </a:p>
          <a:p>
            <a:pPr lvl="1"/>
            <a:r>
              <a:rPr lang="en-US" dirty="0"/>
              <a:t>Must be associated with an object in some way in order to be called, e.g., </a:t>
            </a:r>
            <a:r>
              <a:rPr lang="en-US" dirty="0">
                <a:latin typeface="Consolas"/>
                <a:cs typeface="Consolas"/>
              </a:rPr>
              <a:t>t3.describe()</a:t>
            </a:r>
          </a:p>
          <a:p>
            <a:pPr lvl="1"/>
            <a:r>
              <a:rPr lang="en-US" dirty="0">
                <a:latin typeface="Calibri"/>
                <a:cs typeface="Calibri"/>
              </a:rPr>
              <a:t>If no object specified, “</a:t>
            </a:r>
            <a:r>
              <a:rPr lang="en-US" dirty="0">
                <a:latin typeface="Consolas"/>
                <a:cs typeface="Consolas"/>
              </a:rPr>
              <a:t>this</a:t>
            </a:r>
            <a:r>
              <a:rPr lang="en-US" dirty="0">
                <a:latin typeface="Calibri"/>
                <a:cs typeface="Calibri"/>
              </a:rPr>
              <a:t>” implied: </a:t>
            </a:r>
            <a:r>
              <a:rPr lang="en-US" dirty="0">
                <a:latin typeface="Consolas"/>
                <a:cs typeface="Consolas"/>
              </a:rPr>
              <a:t>describe()</a:t>
            </a:r>
            <a:r>
              <a:rPr lang="en-US" dirty="0">
                <a:latin typeface="Calibri"/>
                <a:cs typeface="Calibri"/>
              </a:rPr>
              <a:t> is same as </a:t>
            </a:r>
            <a:r>
              <a:rPr lang="en-US" dirty="0" err="1">
                <a:latin typeface="Consolas"/>
                <a:cs typeface="Consolas"/>
              </a:rPr>
              <a:t>this.describe</a:t>
            </a:r>
            <a:r>
              <a:rPr lang="en-US" dirty="0">
                <a:latin typeface="Consolas"/>
                <a:cs typeface="Consolas"/>
              </a:rPr>
              <a:t>()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703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Extended Method Syntax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i="1" dirty="0">
                <a:latin typeface="Consolas"/>
                <a:cs typeface="Consolas"/>
              </a:rPr>
              <a:t>[static] </a:t>
            </a:r>
            <a:r>
              <a:rPr lang="en-US" sz="2800" i="1" dirty="0" err="1">
                <a:latin typeface="Consolas"/>
                <a:cs typeface="Consolas"/>
              </a:rPr>
              <a:t>return_type</a:t>
            </a:r>
            <a:r>
              <a:rPr lang="en-US" sz="2800" dirty="0">
                <a:latin typeface="Consolas"/>
                <a:cs typeface="Consolas"/>
              </a:rPr>
              <a:t> </a:t>
            </a:r>
            <a:r>
              <a:rPr lang="en-US" sz="2800" i="1" dirty="0" err="1">
                <a:latin typeface="Consolas"/>
                <a:cs typeface="Consolas"/>
              </a:rPr>
              <a:t>methodName</a:t>
            </a:r>
            <a:r>
              <a:rPr lang="en-US" sz="2800" dirty="0">
                <a:latin typeface="Consolas"/>
                <a:cs typeface="Consolas"/>
              </a:rPr>
              <a:t>(</a:t>
            </a:r>
            <a:r>
              <a:rPr lang="en-US" sz="2800" i="1" dirty="0" err="1">
                <a:latin typeface="Consolas"/>
                <a:cs typeface="Consolas"/>
              </a:rPr>
              <a:t>param_list</a:t>
            </a:r>
            <a:r>
              <a:rPr lang="en-US" sz="2800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sz="2800" dirty="0">
                <a:latin typeface="Consolas"/>
                <a:cs typeface="Consolas"/>
              </a:rPr>
              <a:t>    </a:t>
            </a:r>
            <a:r>
              <a:rPr lang="en-US" sz="2800" i="1" dirty="0">
                <a:latin typeface="Consolas"/>
                <a:cs typeface="Consolas"/>
              </a:rPr>
              <a:t>statements</a:t>
            </a:r>
            <a:r>
              <a:rPr lang="en-US" sz="2800" dirty="0"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r>
              <a:rPr lang="en-US" sz="2800" dirty="0">
                <a:latin typeface="Consolas"/>
                <a:cs typeface="Consolas"/>
              </a:rPr>
              <a:t>    </a:t>
            </a:r>
            <a:r>
              <a:rPr lang="en-US" sz="2800" i="1" dirty="0" err="1">
                <a:latin typeface="Consolas"/>
                <a:cs typeface="Consolas"/>
              </a:rPr>
              <a:t>return_if_needed</a:t>
            </a:r>
            <a:r>
              <a:rPr lang="en-US" sz="2800" dirty="0"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r>
              <a:rPr lang="en-US" sz="2800" dirty="0">
                <a:latin typeface="Consolas"/>
                <a:cs typeface="Consolas"/>
              </a:rPr>
              <a:t>}</a:t>
            </a:r>
          </a:p>
          <a:p>
            <a:endParaRPr lang="en-US" dirty="0"/>
          </a:p>
          <a:p>
            <a:r>
              <a:rPr lang="en-US" i="1" dirty="0"/>
              <a:t>static:</a:t>
            </a:r>
            <a:r>
              <a:rPr lang="en-US" dirty="0"/>
              <a:t> method is a static method</a:t>
            </a:r>
          </a:p>
          <a:p>
            <a:r>
              <a:rPr lang="en-US" dirty="0"/>
              <a:t>Not </a:t>
            </a:r>
            <a:r>
              <a:rPr lang="en-US" i="1" dirty="0"/>
              <a:t>static</a:t>
            </a:r>
            <a:r>
              <a:rPr lang="en-US" dirty="0"/>
              <a:t>: method is an “instance method” (AKA “object method”)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893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Counter c1 = new Counter(500);</a:t>
            </a:r>
          </a:p>
          <a:p>
            <a:endParaRPr lang="en-US" dirty="0"/>
          </a:p>
          <a:p>
            <a:r>
              <a:rPr lang="en-US" dirty="0"/>
              <a:t>Not exactly a method, but very similar</a:t>
            </a:r>
          </a:p>
          <a:p>
            <a:r>
              <a:rPr lang="en-US" dirty="0"/>
              <a:t>Callable using “new” operator</a:t>
            </a:r>
          </a:p>
          <a:p>
            <a:r>
              <a:rPr lang="en-US" dirty="0"/>
              <a:t>May take parameters</a:t>
            </a:r>
          </a:p>
          <a:p>
            <a:r>
              <a:rPr lang="en-US" dirty="0"/>
              <a:t>May access all fields of class (including static)</a:t>
            </a:r>
          </a:p>
          <a:p>
            <a:r>
              <a:rPr lang="en-US" i="1" dirty="0"/>
              <a:t>Main task: Initialize the object being allocated</a:t>
            </a:r>
          </a:p>
          <a:p>
            <a:r>
              <a:rPr lang="en-US" dirty="0"/>
              <a:t>Does not explicitly return a value…</a:t>
            </a:r>
          </a:p>
          <a:p>
            <a:r>
              <a:rPr lang="en-US" dirty="0"/>
              <a:t>…but the new operator that started it returns a reference to the newly created object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093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Scope of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Scope: where in the code the variable is usable</a:t>
            </a:r>
          </a:p>
          <a:p>
            <a:r>
              <a:rPr lang="en-US" dirty="0"/>
              <a:t>Basic rule: A variable is usable from the point of declaration to the end of the enclosing block</a:t>
            </a:r>
          </a:p>
          <a:p>
            <a:r>
              <a:rPr lang="en-US" dirty="0"/>
              <a:t>Special cases…</a:t>
            </a:r>
          </a:p>
          <a:p>
            <a:pPr lvl="1"/>
            <a:r>
              <a:rPr lang="en-US" dirty="0"/>
              <a:t>Parameters: accessible within the method body</a:t>
            </a:r>
          </a:p>
          <a:p>
            <a:pPr lvl="1"/>
            <a:r>
              <a:rPr lang="en-US" dirty="0"/>
              <a:t>For loop variable: accessible within heading and body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526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Scope1a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1738"/>
            <a:ext cx="8686800" cy="5257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>
                <a:latin typeface="Consolas"/>
                <a:cs typeface="Consolas"/>
              </a:rPr>
              <a:t>public class Scope1 {</a:t>
            </a:r>
          </a:p>
          <a:p>
            <a:pPr marL="0" indent="0">
              <a:buNone/>
            </a:pPr>
            <a:r>
              <a:rPr lang="en-US" sz="1800" dirty="0">
                <a:latin typeface="Consolas"/>
                <a:cs typeface="Consolas"/>
              </a:rPr>
              <a:t>    </a:t>
            </a:r>
            <a:r>
              <a:rPr lang="en-US" sz="1800" dirty="0" err="1">
                <a:latin typeface="Consolas"/>
                <a:cs typeface="Consolas"/>
              </a:rPr>
              <a:t>int</a:t>
            </a:r>
            <a:r>
              <a:rPr lang="en-US" sz="1800" dirty="0">
                <a:latin typeface="Consolas"/>
                <a:cs typeface="Consolas"/>
              </a:rPr>
              <a:t> x;</a:t>
            </a:r>
          </a:p>
          <a:p>
            <a:pPr marL="0" indent="0">
              <a:buNone/>
            </a:pPr>
            <a:r>
              <a:rPr lang="en-US" sz="1800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sz="1800" dirty="0">
                <a:latin typeface="Consolas"/>
                <a:cs typeface="Consolas"/>
              </a:rPr>
              <a:t>    void one(</a:t>
            </a:r>
            <a:r>
              <a:rPr lang="en-US" sz="1800" dirty="0" err="1">
                <a:latin typeface="Consolas"/>
                <a:cs typeface="Consolas"/>
              </a:rPr>
              <a:t>int</a:t>
            </a:r>
            <a:r>
              <a:rPr lang="en-US" sz="1800" dirty="0">
                <a:latin typeface="Consolas"/>
                <a:cs typeface="Consolas"/>
              </a:rPr>
              <a:t> x) {  // OK: hides field x</a:t>
            </a:r>
          </a:p>
          <a:p>
            <a:pPr marL="0" indent="0">
              <a:buNone/>
            </a:pPr>
            <a:r>
              <a:rPr lang="en-US" sz="1800" dirty="0">
                <a:latin typeface="Consolas"/>
                <a:cs typeface="Consolas"/>
              </a:rPr>
              <a:t>//      </a:t>
            </a:r>
            <a:r>
              <a:rPr lang="en-US" sz="1800" dirty="0" err="1">
                <a:latin typeface="Consolas"/>
                <a:cs typeface="Consolas"/>
              </a:rPr>
              <a:t>int</a:t>
            </a:r>
            <a:r>
              <a:rPr lang="en-US" sz="1800" dirty="0">
                <a:latin typeface="Consolas"/>
                <a:cs typeface="Consolas"/>
              </a:rPr>
              <a:t> x;  // cannot have in same scope as parameter</a:t>
            </a:r>
          </a:p>
          <a:p>
            <a:pPr marL="0" indent="0">
              <a:buNone/>
            </a:pPr>
            <a:r>
              <a:rPr lang="en-US" sz="18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800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sz="1800" dirty="0">
                <a:latin typeface="Consolas"/>
                <a:cs typeface="Consolas"/>
              </a:rPr>
              <a:t>    void two() {</a:t>
            </a:r>
          </a:p>
          <a:p>
            <a:pPr marL="0" indent="0">
              <a:buNone/>
            </a:pPr>
            <a:r>
              <a:rPr lang="en-US" sz="1800" dirty="0">
                <a:latin typeface="Consolas"/>
                <a:cs typeface="Consolas"/>
              </a:rPr>
              <a:t>        </a:t>
            </a:r>
            <a:r>
              <a:rPr lang="en-US" sz="1800" dirty="0" err="1">
                <a:latin typeface="Consolas"/>
                <a:cs typeface="Consolas"/>
              </a:rPr>
              <a:t>int</a:t>
            </a:r>
            <a:r>
              <a:rPr lang="en-US" sz="1800" dirty="0">
                <a:latin typeface="Consolas"/>
                <a:cs typeface="Consolas"/>
              </a:rPr>
              <a:t> x = 10;  // OK: hides field x</a:t>
            </a:r>
          </a:p>
          <a:p>
            <a:pPr marL="0" indent="0">
              <a:buNone/>
            </a:pPr>
            <a:r>
              <a:rPr lang="en-US" sz="1800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sz="1800" dirty="0">
                <a:latin typeface="Consolas"/>
                <a:cs typeface="Consolas"/>
              </a:rPr>
              <a:t>        while (true) {</a:t>
            </a:r>
          </a:p>
          <a:p>
            <a:pPr marL="0" indent="0">
              <a:buNone/>
            </a:pPr>
            <a:r>
              <a:rPr lang="en-US" sz="1800" dirty="0">
                <a:latin typeface="Consolas"/>
                <a:cs typeface="Consolas"/>
              </a:rPr>
              <a:t>//          </a:t>
            </a:r>
            <a:r>
              <a:rPr lang="en-US" sz="1800" dirty="0" err="1">
                <a:latin typeface="Consolas"/>
                <a:cs typeface="Consolas"/>
              </a:rPr>
              <a:t>int</a:t>
            </a:r>
            <a:r>
              <a:rPr lang="en-US" sz="1800" dirty="0">
                <a:latin typeface="Consolas"/>
                <a:cs typeface="Consolas"/>
              </a:rPr>
              <a:t> x;  // error: same </a:t>
            </a:r>
            <a:r>
              <a:rPr lang="en-US" sz="1800">
                <a:latin typeface="Consolas"/>
                <a:cs typeface="Consolas"/>
              </a:rPr>
              <a:t>scope as x </a:t>
            </a:r>
            <a:r>
              <a:rPr lang="en-US" sz="1800" dirty="0">
                <a:latin typeface="Consolas"/>
                <a:cs typeface="Consolas"/>
              </a:rPr>
              <a:t>above</a:t>
            </a:r>
          </a:p>
          <a:p>
            <a:pPr marL="0" indent="0">
              <a:buNone/>
            </a:pPr>
            <a:r>
              <a:rPr lang="en-US" sz="1800" dirty="0">
                <a:latin typeface="Consolas"/>
                <a:cs typeface="Consolas"/>
              </a:rPr>
              <a:t>        }</a:t>
            </a:r>
          </a:p>
          <a:p>
            <a:pPr marL="0" indent="0">
              <a:buNone/>
            </a:pPr>
            <a:r>
              <a:rPr lang="en-US" sz="18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800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7903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Scope1b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7717"/>
            <a:ext cx="8686800" cy="540182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public class Scope1 {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public static void main(String[] </a:t>
            </a:r>
            <a:r>
              <a:rPr lang="en-US" sz="1400" dirty="0" err="1">
                <a:latin typeface="Consolas"/>
                <a:cs typeface="Consolas"/>
              </a:rPr>
              <a:t>args</a:t>
            </a:r>
            <a:r>
              <a:rPr lang="en-US" sz="1400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{ // independent block 1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    </a:t>
            </a:r>
            <a:r>
              <a:rPr lang="en-US" sz="1400" dirty="0" err="1">
                <a:latin typeface="Consolas"/>
                <a:cs typeface="Consolas"/>
              </a:rPr>
              <a:t>int</a:t>
            </a:r>
            <a:r>
              <a:rPr lang="en-US" sz="1400" dirty="0">
                <a:latin typeface="Consolas"/>
                <a:cs typeface="Consolas"/>
              </a:rPr>
              <a:t> x = 12;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}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{ // independent block 2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    </a:t>
            </a:r>
            <a:r>
              <a:rPr lang="en-US" sz="1400" dirty="0" err="1">
                <a:latin typeface="Consolas"/>
                <a:cs typeface="Consolas"/>
              </a:rPr>
              <a:t>int</a:t>
            </a:r>
            <a:r>
              <a:rPr lang="en-US" sz="1400" dirty="0">
                <a:latin typeface="Consolas"/>
                <a:cs typeface="Consolas"/>
              </a:rPr>
              <a:t> x = 15;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}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for (</a:t>
            </a:r>
            <a:r>
              <a:rPr lang="en-US" sz="1400" dirty="0" err="1">
                <a:latin typeface="Consolas"/>
                <a:cs typeface="Consolas"/>
              </a:rPr>
              <a:t>int</a:t>
            </a:r>
            <a:r>
              <a:rPr lang="en-US" sz="1400" dirty="0">
                <a:latin typeface="Consolas"/>
                <a:cs typeface="Consolas"/>
              </a:rPr>
              <a:t> </a:t>
            </a:r>
            <a:r>
              <a:rPr lang="en-US" sz="1400" dirty="0" err="1">
                <a:latin typeface="Consolas"/>
                <a:cs typeface="Consolas"/>
              </a:rPr>
              <a:t>i</a:t>
            </a:r>
            <a:r>
              <a:rPr lang="en-US" sz="1400" dirty="0">
                <a:latin typeface="Consolas"/>
                <a:cs typeface="Consolas"/>
              </a:rPr>
              <a:t> = 0; </a:t>
            </a:r>
            <a:r>
              <a:rPr lang="en-US" sz="1400" dirty="0" err="1">
                <a:latin typeface="Consolas"/>
                <a:cs typeface="Consolas"/>
              </a:rPr>
              <a:t>i</a:t>
            </a:r>
            <a:r>
              <a:rPr lang="en-US" sz="1400" dirty="0">
                <a:latin typeface="Consolas"/>
                <a:cs typeface="Consolas"/>
              </a:rPr>
              <a:t> &lt; 10; </a:t>
            </a:r>
            <a:r>
              <a:rPr lang="en-US" sz="1400" dirty="0" err="1">
                <a:latin typeface="Consolas"/>
                <a:cs typeface="Consolas"/>
              </a:rPr>
              <a:t>i</a:t>
            </a:r>
            <a:r>
              <a:rPr lang="en-US" sz="1400" dirty="0">
                <a:latin typeface="Consolas"/>
                <a:cs typeface="Consolas"/>
              </a:rPr>
              <a:t>++)  // </a:t>
            </a:r>
            <a:r>
              <a:rPr lang="en-US" sz="1400" dirty="0" err="1">
                <a:latin typeface="Consolas"/>
                <a:cs typeface="Consolas"/>
              </a:rPr>
              <a:t>i</a:t>
            </a:r>
            <a:r>
              <a:rPr lang="en-US" sz="1400" dirty="0">
                <a:latin typeface="Consolas"/>
                <a:cs typeface="Consolas"/>
              </a:rPr>
              <a:t> is available in header and body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    </a:t>
            </a:r>
            <a:r>
              <a:rPr lang="en-US" sz="1400" dirty="0" err="1">
                <a:latin typeface="Consolas"/>
                <a:cs typeface="Consolas"/>
              </a:rPr>
              <a:t>System.out.println</a:t>
            </a:r>
            <a:r>
              <a:rPr lang="en-US" sz="1400" dirty="0">
                <a:latin typeface="Consolas"/>
                <a:cs typeface="Consolas"/>
              </a:rPr>
              <a:t>(</a:t>
            </a:r>
            <a:r>
              <a:rPr lang="en-US" sz="1400" dirty="0" err="1">
                <a:latin typeface="Consolas"/>
                <a:cs typeface="Consolas"/>
              </a:rPr>
              <a:t>i</a:t>
            </a:r>
            <a:r>
              <a:rPr lang="en-US" sz="1400" dirty="0"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//      </a:t>
            </a:r>
            <a:r>
              <a:rPr lang="en-US" sz="1400" dirty="0" err="1">
                <a:latin typeface="Consolas"/>
                <a:cs typeface="Consolas"/>
              </a:rPr>
              <a:t>System.out.println</a:t>
            </a:r>
            <a:r>
              <a:rPr lang="en-US" sz="1400" dirty="0">
                <a:latin typeface="Consolas"/>
                <a:cs typeface="Consolas"/>
              </a:rPr>
              <a:t>(</a:t>
            </a:r>
            <a:r>
              <a:rPr lang="en-US" sz="1400" dirty="0" err="1">
                <a:latin typeface="Consolas"/>
                <a:cs typeface="Consolas"/>
              </a:rPr>
              <a:t>i</a:t>
            </a:r>
            <a:r>
              <a:rPr lang="en-US" sz="1400" dirty="0">
                <a:latin typeface="Consolas"/>
                <a:cs typeface="Consolas"/>
              </a:rPr>
              <a:t>);  // </a:t>
            </a:r>
            <a:r>
              <a:rPr lang="en-US" sz="1400" dirty="0" err="1">
                <a:latin typeface="Consolas"/>
                <a:cs typeface="Consolas"/>
              </a:rPr>
              <a:t>i</a:t>
            </a:r>
            <a:r>
              <a:rPr lang="en-US" sz="1400" dirty="0">
                <a:latin typeface="Consolas"/>
                <a:cs typeface="Consolas"/>
              </a:rPr>
              <a:t> is now "out of scope"</a:t>
            </a:r>
          </a:p>
          <a:p>
            <a:pPr marL="0" indent="0">
              <a:buNone/>
            </a:pPr>
            <a:endParaRPr lang="en-US" sz="14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597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Limitations Because of Scope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r>
              <a:rPr lang="en-US" dirty="0"/>
              <a:t>Cannot have two variables with same name active in same scope (compiler gives a syntax error)</a:t>
            </a:r>
          </a:p>
          <a:p>
            <a:r>
              <a:rPr lang="en-US" dirty="0"/>
              <a:t>Exception: </a:t>
            </a:r>
          </a:p>
          <a:p>
            <a:pPr lvl="1"/>
            <a:r>
              <a:rPr lang="en-US" dirty="0"/>
              <a:t>parameters and local variables can “shadow” (hide) fields with the same name</a:t>
            </a:r>
          </a:p>
          <a:p>
            <a:pPr lvl="1"/>
            <a:r>
              <a:rPr lang="en-US" dirty="0"/>
              <a:t>Use </a:t>
            </a:r>
            <a:r>
              <a:rPr lang="en-US" dirty="0" err="1">
                <a:latin typeface="Consolas"/>
                <a:cs typeface="Consolas"/>
              </a:rPr>
              <a:t>this.field</a:t>
            </a:r>
            <a:r>
              <a:rPr lang="en-US" dirty="0"/>
              <a:t> to access hidden </a:t>
            </a:r>
            <a:r>
              <a:rPr lang="en-US" dirty="0">
                <a:latin typeface="Consolas"/>
                <a:cs typeface="Consolas"/>
              </a:rPr>
              <a:t>field</a:t>
            </a:r>
          </a:p>
          <a:p>
            <a:r>
              <a:rPr lang="en-US" dirty="0"/>
              <a:t>You’ve seen </a:t>
            </a:r>
            <a:r>
              <a:rPr lang="en-US" dirty="0">
                <a:latin typeface="Consolas"/>
                <a:cs typeface="Consolas"/>
              </a:rPr>
              <a:t>this </a:t>
            </a:r>
            <a:r>
              <a:rPr lang="en-US" dirty="0"/>
              <a:t>used in many constructors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409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Scope2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public class Scope2 {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</a:t>
            </a:r>
            <a:r>
              <a:rPr lang="en-US" sz="1400" dirty="0" err="1">
                <a:latin typeface="Consolas"/>
                <a:cs typeface="Consolas"/>
              </a:rPr>
              <a:t>int</a:t>
            </a:r>
            <a:r>
              <a:rPr lang="en-US" sz="1400" dirty="0">
                <a:latin typeface="Consolas"/>
                <a:cs typeface="Consolas"/>
              </a:rPr>
              <a:t> x;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String name;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Scope2(</a:t>
            </a:r>
            <a:r>
              <a:rPr lang="en-US" sz="1400" dirty="0" err="1">
                <a:latin typeface="Consolas"/>
                <a:cs typeface="Consolas"/>
              </a:rPr>
              <a:t>int</a:t>
            </a:r>
            <a:r>
              <a:rPr lang="en-US" sz="1400" dirty="0">
                <a:latin typeface="Consolas"/>
                <a:cs typeface="Consolas"/>
              </a:rPr>
              <a:t> x, String </a:t>
            </a:r>
            <a:r>
              <a:rPr lang="en-US" sz="1400" dirty="0" err="1">
                <a:latin typeface="Consolas"/>
                <a:cs typeface="Consolas"/>
              </a:rPr>
              <a:t>aName</a:t>
            </a:r>
            <a:r>
              <a:rPr lang="en-US" sz="1400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</a:t>
            </a:r>
            <a:r>
              <a:rPr lang="en-US" sz="1400" dirty="0" err="1">
                <a:latin typeface="Consolas"/>
                <a:cs typeface="Consolas"/>
              </a:rPr>
              <a:t>this.x</a:t>
            </a:r>
            <a:r>
              <a:rPr lang="en-US" sz="1400" dirty="0">
                <a:latin typeface="Consolas"/>
                <a:cs typeface="Consolas"/>
              </a:rPr>
              <a:t> = x;   // common style to initialize a field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name = </a:t>
            </a:r>
            <a:r>
              <a:rPr lang="en-US" sz="1400" dirty="0" err="1">
                <a:latin typeface="Consolas"/>
                <a:cs typeface="Consolas"/>
              </a:rPr>
              <a:t>aName</a:t>
            </a:r>
            <a:r>
              <a:rPr lang="en-US" sz="1400" dirty="0">
                <a:latin typeface="Consolas"/>
                <a:cs typeface="Consolas"/>
              </a:rPr>
              <a:t>; // alternative style that doesn't require 'this'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void </a:t>
            </a:r>
            <a:r>
              <a:rPr lang="en-US" sz="1400" dirty="0" err="1">
                <a:latin typeface="Consolas"/>
                <a:cs typeface="Consolas"/>
              </a:rPr>
              <a:t>doit</a:t>
            </a:r>
            <a:r>
              <a:rPr lang="en-US" sz="1400" dirty="0">
                <a:latin typeface="Consolas"/>
                <a:cs typeface="Consolas"/>
              </a:rPr>
              <a:t>() {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</a:t>
            </a:r>
            <a:r>
              <a:rPr lang="en-US" sz="1400" dirty="0" err="1">
                <a:latin typeface="Consolas"/>
                <a:cs typeface="Consolas"/>
              </a:rPr>
              <a:t>int</a:t>
            </a:r>
            <a:r>
              <a:rPr lang="en-US" sz="1400" dirty="0">
                <a:latin typeface="Consolas"/>
                <a:cs typeface="Consolas"/>
              </a:rPr>
              <a:t> x = 10;  // OK: hides field x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</a:t>
            </a:r>
            <a:r>
              <a:rPr lang="en-US" sz="1400" dirty="0" err="1">
                <a:latin typeface="Consolas"/>
                <a:cs typeface="Consolas"/>
              </a:rPr>
              <a:t>this.x</a:t>
            </a:r>
            <a:r>
              <a:rPr lang="en-US" sz="1400" dirty="0">
                <a:latin typeface="Consolas"/>
                <a:cs typeface="Consolas"/>
              </a:rPr>
              <a:t> = x; // allows access to hidden field x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public static void main(String[] </a:t>
            </a:r>
            <a:r>
              <a:rPr lang="en-US" sz="1400" dirty="0" err="1">
                <a:latin typeface="Consolas"/>
                <a:cs typeface="Consolas"/>
              </a:rPr>
              <a:t>args</a:t>
            </a:r>
            <a:r>
              <a:rPr lang="en-US" sz="1400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Scope2 sc1 = new Scope2(12, "Fred");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Scope2 sc2 = new Scope2(25, "Ralph");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1760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</a:t>
            </a:r>
            <a:r>
              <a:rPr lang="en-US" dirty="0">
                <a:latin typeface="Consolas"/>
                <a:cs typeface="Consolas"/>
              </a:rPr>
              <a:t>this</a:t>
            </a:r>
            <a:r>
              <a:rPr lang="en-US" dirty="0">
                <a:latin typeface="Calibri"/>
                <a:cs typeface="Calibri"/>
              </a:rPr>
              <a:t> anyway?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6582" cy="5257800"/>
          </a:xfrm>
        </p:spPr>
        <p:txBody>
          <a:bodyPr>
            <a:normAutofit/>
          </a:bodyPr>
          <a:lstStyle/>
          <a:p>
            <a:r>
              <a:rPr lang="en-US" dirty="0"/>
              <a:t>Java reserved word…</a:t>
            </a:r>
          </a:p>
          <a:p>
            <a:r>
              <a:rPr lang="en-US" dirty="0"/>
              <a:t>…cannot have a variable named “this”</a:t>
            </a:r>
          </a:p>
          <a:p>
            <a:r>
              <a:rPr lang="en-US" dirty="0"/>
              <a:t>Used only within a non-static method or constructor</a:t>
            </a:r>
          </a:p>
          <a:p>
            <a:r>
              <a:rPr lang="en-US" dirty="0"/>
              <a:t>It is a </a:t>
            </a:r>
            <a:r>
              <a:rPr lang="en-US" i="1" dirty="0"/>
              <a:t>reference</a:t>
            </a:r>
            <a:r>
              <a:rPr lang="en-US" dirty="0"/>
              <a:t> to the “current object”</a:t>
            </a:r>
          </a:p>
          <a:p>
            <a:r>
              <a:rPr lang="en-US" dirty="0"/>
              <a:t>Used to access any field or method (member) of the current object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689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45177"/>
            <a:ext cx="7772400" cy="1470025"/>
          </a:xfrm>
        </p:spPr>
        <p:txBody>
          <a:bodyPr>
            <a:normAutofit/>
          </a:bodyPr>
          <a:lstStyle/>
          <a:p>
            <a:br>
              <a:rPr lang="en-US" dirty="0"/>
            </a:br>
            <a:r>
              <a:rPr lang="en-US" dirty="0"/>
              <a:t>Methods and Classes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Defining Methods</a:t>
            </a:r>
          </a:p>
          <a:p>
            <a:r>
              <a:rPr lang="en-US" dirty="0"/>
              <a:t>Parameters</a:t>
            </a:r>
          </a:p>
          <a:p>
            <a:r>
              <a:rPr lang="en-US" dirty="0"/>
              <a:t>Return Values</a:t>
            </a:r>
          </a:p>
        </p:txBody>
      </p:sp>
    </p:spTree>
    <p:extLst>
      <p:ext uri="{BB962C8B-B14F-4D97-AF65-F5344CB8AC3E}">
        <p14:creationId xmlns:p14="http://schemas.microsoft.com/office/powerpoint/2010/main" val="38632670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/>
              <a:t>Video 1</a:t>
            </a:r>
            <a:br>
              <a:rPr lang="en-US" dirty="0"/>
            </a:br>
            <a:r>
              <a:rPr lang="en-US" dirty="0"/>
              <a:t>Designing a Class</a:t>
            </a:r>
          </a:p>
        </p:txBody>
      </p:sp>
    </p:spTree>
    <p:extLst>
      <p:ext uri="{BB962C8B-B14F-4D97-AF65-F5344CB8AC3E}">
        <p14:creationId xmlns:p14="http://schemas.microsoft.com/office/powerpoint/2010/main" val="35579247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designing a class…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Non-static fields are the attributes of the objects of the class</a:t>
            </a:r>
          </a:p>
          <a:p>
            <a:pPr lvl="1"/>
            <a:r>
              <a:rPr lang="en-US" dirty="0"/>
              <a:t>Wheel diameter</a:t>
            </a:r>
          </a:p>
          <a:p>
            <a:pPr lvl="1"/>
            <a:r>
              <a:rPr lang="en-US" dirty="0"/>
              <a:t>Tree circumference</a:t>
            </a:r>
          </a:p>
          <a:p>
            <a:pPr lvl="1"/>
            <a:r>
              <a:rPr lang="en-US" dirty="0"/>
              <a:t>Puzzle matrix</a:t>
            </a:r>
          </a:p>
          <a:p>
            <a:r>
              <a:rPr lang="en-US" dirty="0"/>
              <a:t>Static fields are shared by all objects of the class</a:t>
            </a:r>
          </a:p>
          <a:p>
            <a:pPr lvl="1"/>
            <a:r>
              <a:rPr lang="en-US" dirty="0"/>
              <a:t>Constants </a:t>
            </a:r>
          </a:p>
          <a:p>
            <a:pPr lvl="1"/>
            <a:r>
              <a:rPr lang="en-US" dirty="0"/>
              <a:t>Totals or other variables that accumulate across all objects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555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designing a class…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/>
          <a:lstStyle/>
          <a:p>
            <a:r>
              <a:rPr lang="en-US" dirty="0"/>
              <a:t>Non-static methods operate on the attributes of the class (think: “do an action on/with object”)</a:t>
            </a:r>
          </a:p>
          <a:p>
            <a:pPr lvl="1"/>
            <a:r>
              <a:rPr lang="en-US" dirty="0" err="1"/>
              <a:t>computeDiameter</a:t>
            </a:r>
            <a:endParaRPr lang="en-US" dirty="0"/>
          </a:p>
          <a:p>
            <a:pPr lvl="1"/>
            <a:r>
              <a:rPr lang="en-US" dirty="0" err="1"/>
              <a:t>computeSolution</a:t>
            </a:r>
            <a:endParaRPr lang="en-US" dirty="0"/>
          </a:p>
          <a:p>
            <a:r>
              <a:rPr lang="en-US" dirty="0"/>
              <a:t>Static methods operate on static variables or use no non-local variables at all</a:t>
            </a:r>
          </a:p>
          <a:p>
            <a:pPr lvl="1"/>
            <a:r>
              <a:rPr lang="en-US" dirty="0" err="1"/>
              <a:t>readPuzzle</a:t>
            </a:r>
            <a:r>
              <a:rPr lang="en-US" dirty="0"/>
              <a:t>, </a:t>
            </a:r>
            <a:r>
              <a:rPr lang="en-US" dirty="0" err="1"/>
              <a:t>readWords</a:t>
            </a:r>
            <a:r>
              <a:rPr lang="en-US" dirty="0"/>
              <a:t>, </a:t>
            </a:r>
            <a:r>
              <a:rPr lang="en-US" dirty="0" err="1"/>
              <a:t>computeSqrt</a:t>
            </a:r>
            <a:endParaRPr lang="en-US" dirty="0"/>
          </a:p>
          <a:p>
            <a:pPr lvl="1"/>
            <a:r>
              <a:rPr lang="en-US" dirty="0"/>
              <a:t>Utility methods: process parameters, return value</a:t>
            </a:r>
          </a:p>
          <a:p>
            <a:pPr lvl="1"/>
            <a:r>
              <a:rPr lang="en-US" dirty="0"/>
              <a:t>main method of a program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054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Problem: Modeling Trees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Individual trees have a circumference</a:t>
            </a:r>
          </a:p>
          <a:p>
            <a:r>
              <a:rPr lang="en-US" dirty="0"/>
              <a:t>Collectively, a number of trees (Tree objects) have been created (with new)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423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Solution: Modeling Trees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public class Tree {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double circumference;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static </a:t>
            </a:r>
            <a:r>
              <a:rPr lang="en-US" sz="1600" dirty="0" err="1">
                <a:latin typeface="Consolas"/>
                <a:cs typeface="Consolas"/>
              </a:rPr>
              <a:t>int</a:t>
            </a:r>
            <a:r>
              <a:rPr lang="en-US" sz="1600" dirty="0">
                <a:latin typeface="Consolas"/>
                <a:cs typeface="Consolas"/>
              </a:rPr>
              <a:t> </a:t>
            </a:r>
            <a:r>
              <a:rPr lang="en-US" sz="1600" dirty="0" err="1">
                <a:latin typeface="Consolas"/>
                <a:cs typeface="Consolas"/>
              </a:rPr>
              <a:t>numberOfTrees</a:t>
            </a:r>
            <a:r>
              <a:rPr lang="en-US" sz="1600" dirty="0">
                <a:latin typeface="Consolas"/>
                <a:cs typeface="Consolas"/>
              </a:rPr>
              <a:t> = 0;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Tree(double circumference) {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</a:t>
            </a:r>
            <a:r>
              <a:rPr lang="en-US" sz="1600" dirty="0" err="1">
                <a:latin typeface="Consolas"/>
                <a:cs typeface="Consolas"/>
              </a:rPr>
              <a:t>this.circumference</a:t>
            </a:r>
            <a:r>
              <a:rPr lang="en-US" sz="1600" dirty="0">
                <a:latin typeface="Consolas"/>
                <a:cs typeface="Consolas"/>
              </a:rPr>
              <a:t> = circumference;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</a:t>
            </a:r>
            <a:r>
              <a:rPr lang="en-US" sz="1600" dirty="0" err="1">
                <a:latin typeface="Consolas"/>
                <a:cs typeface="Consolas"/>
              </a:rPr>
              <a:t>numberOfTrees</a:t>
            </a:r>
            <a:r>
              <a:rPr lang="en-US" sz="1600" dirty="0">
                <a:latin typeface="Consolas"/>
                <a:cs typeface="Consolas"/>
              </a:rPr>
              <a:t> = </a:t>
            </a:r>
            <a:r>
              <a:rPr lang="en-US" sz="1600" dirty="0" err="1">
                <a:latin typeface="Consolas"/>
                <a:cs typeface="Consolas"/>
              </a:rPr>
              <a:t>numberOfTrees</a:t>
            </a:r>
            <a:r>
              <a:rPr lang="en-US" sz="1600" dirty="0">
                <a:latin typeface="Consolas"/>
                <a:cs typeface="Consolas"/>
              </a:rPr>
              <a:t> + 1;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double </a:t>
            </a:r>
            <a:r>
              <a:rPr lang="en-US" sz="1600" dirty="0" err="1">
                <a:latin typeface="Consolas"/>
                <a:cs typeface="Consolas"/>
              </a:rPr>
              <a:t>getRadius</a:t>
            </a:r>
            <a:r>
              <a:rPr lang="en-US" sz="1600" dirty="0">
                <a:latin typeface="Consolas"/>
                <a:cs typeface="Consolas"/>
              </a:rPr>
              <a:t>() {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return circumference / (2 * </a:t>
            </a:r>
            <a:r>
              <a:rPr lang="en-US" sz="1600" dirty="0" err="1">
                <a:latin typeface="Consolas"/>
                <a:cs typeface="Consolas"/>
              </a:rPr>
              <a:t>Math.PI</a:t>
            </a:r>
            <a:r>
              <a:rPr lang="en-US" sz="1600" dirty="0"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static </a:t>
            </a:r>
            <a:r>
              <a:rPr lang="en-US" sz="1600" dirty="0" err="1">
                <a:latin typeface="Consolas"/>
                <a:cs typeface="Consolas"/>
              </a:rPr>
              <a:t>int</a:t>
            </a:r>
            <a:r>
              <a:rPr lang="en-US" sz="1600" dirty="0">
                <a:latin typeface="Consolas"/>
                <a:cs typeface="Consolas"/>
              </a:rPr>
              <a:t> </a:t>
            </a:r>
            <a:r>
              <a:rPr lang="en-US" sz="1600" dirty="0" err="1">
                <a:latin typeface="Consolas"/>
                <a:cs typeface="Consolas"/>
              </a:rPr>
              <a:t>getNumberOfTrees</a:t>
            </a:r>
            <a:r>
              <a:rPr lang="en-US" sz="1600" dirty="0">
                <a:latin typeface="Consolas"/>
                <a:cs typeface="Consolas"/>
              </a:rPr>
              <a:t>() {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return </a:t>
            </a:r>
            <a:r>
              <a:rPr lang="en-US" sz="1600" dirty="0" err="1">
                <a:latin typeface="Consolas"/>
                <a:cs typeface="Consolas"/>
              </a:rPr>
              <a:t>numberOfTrees</a:t>
            </a:r>
            <a:r>
              <a:rPr lang="en-US" sz="1600" dirty="0"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47768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Problem: Making Trees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Write a program to create a number of trees</a:t>
            </a:r>
          </a:p>
          <a:p>
            <a:r>
              <a:rPr lang="en-US" dirty="0"/>
              <a:t>Print how many trees were created</a:t>
            </a:r>
          </a:p>
          <a:p>
            <a:r>
              <a:rPr lang="en-US" dirty="0"/>
              <a:t>Could use a counter in the method(s) that create a new Tree…</a:t>
            </a:r>
          </a:p>
          <a:p>
            <a:r>
              <a:rPr lang="en-US" dirty="0"/>
              <a:t>… but using a Tree static variable keeps the bookkeeping centralized without having to insert the same code in all places that create a Tree</a:t>
            </a:r>
          </a:p>
          <a:p>
            <a:r>
              <a:rPr lang="en-US" dirty="0" err="1"/>
              <a:t>Math.random</a:t>
            </a:r>
            <a:r>
              <a:rPr lang="en-US" dirty="0"/>
              <a:t>() returns a number from [0.0 to 1.0)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996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Solution: Tracking the Trees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public class </a:t>
            </a:r>
            <a:r>
              <a:rPr lang="en-US" sz="2000" dirty="0" err="1">
                <a:latin typeface="Consolas"/>
                <a:cs typeface="Consolas"/>
              </a:rPr>
              <a:t>TreeMaker</a:t>
            </a:r>
            <a:r>
              <a:rPr lang="en-US" sz="2000" dirty="0">
                <a:latin typeface="Consolas"/>
                <a:cs typeface="Consolas"/>
              </a:rPr>
              <a:t> {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public static void main(String[] </a:t>
            </a:r>
            <a:r>
              <a:rPr lang="en-US" sz="2000" dirty="0" err="1">
                <a:latin typeface="Consolas"/>
                <a:cs typeface="Consolas"/>
              </a:rPr>
              <a:t>args</a:t>
            </a:r>
            <a:r>
              <a:rPr lang="en-US" sz="2000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    while (</a:t>
            </a:r>
            <a:r>
              <a:rPr lang="en-US" sz="2000" dirty="0" err="1">
                <a:latin typeface="Consolas"/>
                <a:cs typeface="Consolas"/>
              </a:rPr>
              <a:t>Math.random</a:t>
            </a:r>
            <a:r>
              <a:rPr lang="en-US" sz="2000" dirty="0">
                <a:latin typeface="Consolas"/>
                <a:cs typeface="Consolas"/>
              </a:rPr>
              <a:t>() &lt; 0.9) {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        Tree t = new Tree(</a:t>
            </a:r>
            <a:r>
              <a:rPr lang="en-US" sz="2000" dirty="0" err="1">
                <a:latin typeface="Consolas"/>
                <a:cs typeface="Consolas"/>
              </a:rPr>
              <a:t>Math.random</a:t>
            </a:r>
            <a:r>
              <a:rPr lang="en-US" sz="2000" dirty="0">
                <a:latin typeface="Consolas"/>
                <a:cs typeface="Consolas"/>
              </a:rPr>
              <a:t>() * 100);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        </a:t>
            </a:r>
            <a:r>
              <a:rPr lang="en-US" sz="2000" dirty="0" err="1">
                <a:latin typeface="Consolas"/>
                <a:cs typeface="Consolas"/>
              </a:rPr>
              <a:t>System.out.printf</a:t>
            </a:r>
            <a:r>
              <a:rPr lang="en-US" sz="2000" dirty="0">
                <a:latin typeface="Consolas"/>
                <a:cs typeface="Consolas"/>
              </a:rPr>
              <a:t>("tree has radius %.3f\n",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                            </a:t>
            </a:r>
            <a:r>
              <a:rPr lang="en-US" sz="2000" dirty="0" err="1">
                <a:latin typeface="Consolas"/>
                <a:cs typeface="Consolas"/>
              </a:rPr>
              <a:t>t.getRadius</a:t>
            </a:r>
            <a:r>
              <a:rPr lang="en-US" sz="2000" dirty="0">
                <a:latin typeface="Consolas"/>
                <a:cs typeface="Consolas"/>
              </a:rPr>
              <a:t>());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    }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    </a:t>
            </a:r>
            <a:r>
              <a:rPr lang="en-US" sz="2000" dirty="0" err="1">
                <a:latin typeface="Consolas"/>
                <a:cs typeface="Consolas"/>
              </a:rPr>
              <a:t>System.out.printf</a:t>
            </a:r>
            <a:r>
              <a:rPr lang="en-US" sz="2000" dirty="0">
                <a:latin typeface="Consolas"/>
                <a:cs typeface="Consolas"/>
              </a:rPr>
              <a:t>("created %d trees\n", 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                        </a:t>
            </a:r>
            <a:r>
              <a:rPr lang="en-US" sz="2000" dirty="0" err="1">
                <a:latin typeface="Consolas"/>
                <a:cs typeface="Consolas"/>
              </a:rPr>
              <a:t>Tree.getNumberOfTrees</a:t>
            </a:r>
            <a:r>
              <a:rPr lang="en-US" sz="2000" dirty="0">
                <a:latin typeface="Consolas"/>
                <a:cs typeface="Consolas"/>
              </a:rPr>
              <a:t>());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8014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/>
              <a:t>Video 2</a:t>
            </a:r>
            <a:br>
              <a:rPr lang="en-US" dirty="0"/>
            </a:br>
            <a:r>
              <a:rPr lang="en-US" dirty="0"/>
              <a:t>Extent, Passing References, Overloading</a:t>
            </a:r>
          </a:p>
        </p:txBody>
      </p:sp>
    </p:spTree>
    <p:extLst>
      <p:ext uri="{BB962C8B-B14F-4D97-AF65-F5344CB8AC3E}">
        <p14:creationId xmlns:p14="http://schemas.microsoft.com/office/powerpoint/2010/main" val="149938944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45177"/>
            <a:ext cx="7772400" cy="1470025"/>
          </a:xfrm>
        </p:spPr>
        <p:txBody>
          <a:bodyPr>
            <a:normAutofit/>
          </a:bodyPr>
          <a:lstStyle/>
          <a:p>
            <a:br>
              <a:rPr lang="en-US" dirty="0"/>
            </a:br>
            <a:r>
              <a:rPr lang="en-US" dirty="0"/>
              <a:t>Methods and Classes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Extent, Passing References, Overloading</a:t>
            </a:r>
          </a:p>
          <a:p>
            <a:r>
              <a:rPr lang="en-US" dirty="0"/>
              <a:t>Encapsulation</a:t>
            </a:r>
          </a:p>
          <a:p>
            <a:r>
              <a:rPr lang="en-US" dirty="0" err="1"/>
              <a:t>Accessors</a:t>
            </a:r>
            <a:r>
              <a:rPr lang="en-US" dirty="0"/>
              <a:t> and </a:t>
            </a:r>
            <a:r>
              <a:rPr lang="en-US" dirty="0" err="1"/>
              <a:t>Mutators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80485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Extent (vs. Scope)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Scope: Where a variable is “visible”</a:t>
            </a:r>
          </a:p>
          <a:p>
            <a:r>
              <a:rPr lang="en-US" dirty="0"/>
              <a:t>Extent: How long a value is kept (its “lifetime”)</a:t>
            </a:r>
          </a:p>
          <a:p>
            <a:r>
              <a:rPr lang="en-US" i="1" dirty="0"/>
              <a:t>Variable</a:t>
            </a:r>
            <a:r>
              <a:rPr lang="en-US" dirty="0"/>
              <a:t>: lifetime same as scope</a:t>
            </a:r>
          </a:p>
          <a:p>
            <a:pPr lvl="1"/>
            <a:r>
              <a:rPr lang="en-US" dirty="0"/>
              <a:t>When block left, value of variable is lost</a:t>
            </a:r>
          </a:p>
          <a:p>
            <a:pPr lvl="1"/>
            <a:r>
              <a:rPr lang="en-US" dirty="0"/>
              <a:t>So, initializers are re-done on block entry</a:t>
            </a:r>
          </a:p>
          <a:p>
            <a:pPr lvl="1"/>
            <a:r>
              <a:rPr lang="en-US" sz="1800" dirty="0">
                <a:latin typeface="Consolas"/>
                <a:cs typeface="Consolas"/>
              </a:rPr>
              <a:t>while (…) { </a:t>
            </a:r>
            <a:r>
              <a:rPr lang="en-US" sz="1800" dirty="0" err="1">
                <a:latin typeface="Consolas"/>
                <a:cs typeface="Consolas"/>
              </a:rPr>
              <a:t>int</a:t>
            </a:r>
            <a:r>
              <a:rPr lang="en-US" sz="1800" dirty="0">
                <a:latin typeface="Consolas"/>
                <a:cs typeface="Consolas"/>
              </a:rPr>
              <a:t> </a:t>
            </a:r>
            <a:r>
              <a:rPr lang="en-US" sz="1800" dirty="0" err="1">
                <a:latin typeface="Consolas"/>
                <a:cs typeface="Consolas"/>
              </a:rPr>
              <a:t>i</a:t>
            </a:r>
            <a:r>
              <a:rPr lang="en-US" sz="1800" dirty="0">
                <a:latin typeface="Consolas"/>
                <a:cs typeface="Consolas"/>
              </a:rPr>
              <a:t> = 0; </a:t>
            </a:r>
            <a:r>
              <a:rPr lang="en-US" sz="1800" dirty="0" err="1">
                <a:latin typeface="Consolas"/>
                <a:cs typeface="Consolas"/>
              </a:rPr>
              <a:t>i</a:t>
            </a:r>
            <a:r>
              <a:rPr lang="en-US" sz="1800" dirty="0">
                <a:latin typeface="Consolas"/>
                <a:cs typeface="Consolas"/>
              </a:rPr>
              <a:t>++; </a:t>
            </a:r>
            <a:r>
              <a:rPr lang="en-US" sz="1800" dirty="0" err="1">
                <a:latin typeface="Consolas"/>
                <a:cs typeface="Consolas"/>
              </a:rPr>
              <a:t>System.out.println</a:t>
            </a:r>
            <a:r>
              <a:rPr lang="en-US" sz="1800" dirty="0">
                <a:latin typeface="Consolas"/>
                <a:cs typeface="Consolas"/>
              </a:rPr>
              <a:t>(</a:t>
            </a:r>
            <a:r>
              <a:rPr lang="en-US" sz="1800" dirty="0" err="1">
                <a:latin typeface="Consolas"/>
                <a:cs typeface="Consolas"/>
              </a:rPr>
              <a:t>i</a:t>
            </a:r>
            <a:r>
              <a:rPr lang="en-US" sz="1800" dirty="0">
                <a:latin typeface="Consolas"/>
                <a:cs typeface="Consolas"/>
              </a:rPr>
              <a:t>); }</a:t>
            </a:r>
          </a:p>
          <a:p>
            <a:r>
              <a:rPr lang="en-US" i="1" dirty="0"/>
              <a:t>Object</a:t>
            </a:r>
            <a:r>
              <a:rPr lang="en-US" dirty="0"/>
              <a:t>: lifetime lasts until it is no longer accessible (e.g., no variables reference it)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331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476999" cy="45259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Java class includes…</a:t>
            </a:r>
          </a:p>
          <a:p>
            <a:pPr lvl="1"/>
            <a:r>
              <a:rPr lang="en-US" dirty="0"/>
              <a:t>Fields: attributes of an object or the class</a:t>
            </a:r>
          </a:p>
          <a:p>
            <a:pPr lvl="1"/>
            <a:r>
              <a:rPr lang="en-US" dirty="0"/>
              <a:t>Methods: operations on an object or the class</a:t>
            </a:r>
          </a:p>
          <a:p>
            <a:r>
              <a:rPr lang="en-US" dirty="0"/>
              <a:t>Within certain limitations: </a:t>
            </a:r>
            <a:br>
              <a:rPr lang="en-US" dirty="0"/>
            </a:br>
            <a:r>
              <a:rPr lang="en-US" dirty="0"/>
              <a:t>Fields are accessible to methods of the class</a:t>
            </a:r>
          </a:p>
          <a:p>
            <a:r>
              <a:rPr lang="en-US" dirty="0"/>
              <a:t>Fields and methods may be static or non-static</a:t>
            </a:r>
          </a:p>
          <a:p>
            <a:pPr lvl="1"/>
            <a:r>
              <a:rPr lang="en-US" dirty="0"/>
              <a:t>When static, fields and methods are “of the class”</a:t>
            </a:r>
          </a:p>
          <a:p>
            <a:pPr lvl="1"/>
            <a:r>
              <a:rPr lang="en-US" dirty="0"/>
              <a:t>When non-static, fields and methods are “of the object”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610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Extent (vs. Scope)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645" y="2267553"/>
            <a:ext cx="8036155" cy="3169861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30725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Passing References by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Reminder: parameter passing is “by value”</a:t>
            </a:r>
          </a:p>
          <a:p>
            <a:r>
              <a:rPr lang="en-US" dirty="0"/>
              <a:t>Passing an object reference by value means…</a:t>
            </a:r>
          </a:p>
          <a:p>
            <a:pPr lvl="1"/>
            <a:r>
              <a:rPr lang="en-US" dirty="0"/>
              <a:t>The “value” is the reference to (address of) the object</a:t>
            </a:r>
          </a:p>
          <a:p>
            <a:pPr lvl="1"/>
            <a:r>
              <a:rPr lang="en-US" dirty="0"/>
              <a:t>The called method cannot modify the variable where the reference is stored</a:t>
            </a:r>
          </a:p>
          <a:p>
            <a:pPr lvl="1"/>
            <a:r>
              <a:rPr lang="en-US" dirty="0"/>
              <a:t>But, it can modify the object it references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122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Reference by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public class Danger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static void modify(Wheel wagon) {</a:t>
            </a:r>
          </a:p>
          <a:p>
            <a:pPr marL="0" indent="0">
              <a:buNone/>
            </a:pPr>
            <a:r>
              <a:rPr lang="en-US" sz="3100" dirty="0">
                <a:latin typeface="Consolas"/>
                <a:cs typeface="Consolas"/>
              </a:rPr>
              <a:t>        </a:t>
            </a:r>
            <a:r>
              <a:rPr lang="en-US" sz="3100" dirty="0" err="1">
                <a:latin typeface="Consolas"/>
                <a:cs typeface="Consolas"/>
              </a:rPr>
              <a:t>wagon.radius</a:t>
            </a:r>
            <a:r>
              <a:rPr lang="en-US" sz="3100" dirty="0">
                <a:latin typeface="Consolas"/>
                <a:cs typeface="Consolas"/>
              </a:rPr>
              <a:t> = 22.6; // modifies object referenced by wagon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public static void main(String[] </a:t>
            </a:r>
            <a:r>
              <a:rPr lang="en-US" dirty="0" err="1">
                <a:latin typeface="Consolas"/>
                <a:cs typeface="Consolas"/>
              </a:rPr>
              <a:t>args</a:t>
            </a:r>
            <a:r>
              <a:rPr lang="en-US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Wheel w = new Wheel (17.5);</a:t>
            </a: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System.out.println</a:t>
            </a:r>
            <a:r>
              <a:rPr lang="en-US" dirty="0">
                <a:latin typeface="Consolas"/>
                <a:cs typeface="Consolas"/>
              </a:rPr>
              <a:t>(</a:t>
            </a:r>
            <a:r>
              <a:rPr lang="en-US" dirty="0" err="1">
                <a:latin typeface="Consolas"/>
                <a:cs typeface="Consolas"/>
              </a:rPr>
              <a:t>w.getRadius</a:t>
            </a:r>
            <a:r>
              <a:rPr lang="en-US" dirty="0">
                <a:latin typeface="Consolas"/>
                <a:cs typeface="Consolas"/>
              </a:rPr>
              <a:t>());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modify(w);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System.out.println</a:t>
            </a:r>
            <a:r>
              <a:rPr lang="en-US" dirty="0">
                <a:latin typeface="Consolas"/>
                <a:cs typeface="Consolas"/>
              </a:rPr>
              <a:t>(</a:t>
            </a:r>
            <a:r>
              <a:rPr lang="en-US" dirty="0" err="1">
                <a:latin typeface="Consolas"/>
                <a:cs typeface="Consolas"/>
              </a:rPr>
              <a:t>w.getRadius</a:t>
            </a:r>
            <a:r>
              <a:rPr lang="en-US" dirty="0">
                <a:latin typeface="Consolas"/>
                <a:cs typeface="Consolas"/>
              </a:rPr>
              <a:t>());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97998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Reference by Value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139" y="1417638"/>
            <a:ext cx="7958415" cy="2305276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06986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Overloading Constructors and Methods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Term </a:t>
            </a:r>
            <a:r>
              <a:rPr lang="en-US" i="1" dirty="0"/>
              <a:t>signature</a:t>
            </a:r>
            <a:r>
              <a:rPr lang="en-US" dirty="0"/>
              <a:t> refers to the name and parameter types of a method or constructor</a:t>
            </a:r>
          </a:p>
          <a:p>
            <a:pPr marL="0" indent="0">
              <a:buNone/>
            </a:pPr>
            <a:r>
              <a:rPr lang="en-US" sz="2200" b="1" dirty="0">
                <a:latin typeface="Consolas" panose="020B0609020204030204" pitchFamily="49" charset="0"/>
              </a:rPr>
              <a:t>double </a:t>
            </a:r>
            <a:r>
              <a:rPr lang="en-US" sz="2200" b="1" dirty="0" err="1">
                <a:latin typeface="Consolas" panose="020B0609020204030204" pitchFamily="49" charset="0"/>
              </a:rPr>
              <a:t>getPayment</a:t>
            </a:r>
            <a:r>
              <a:rPr lang="en-US" sz="2200" b="1" dirty="0">
                <a:latin typeface="Consolas" panose="020B0609020204030204" pitchFamily="49" charset="0"/>
              </a:rPr>
              <a:t> (</a:t>
            </a:r>
            <a:r>
              <a:rPr lang="en-US" sz="2200" b="1" dirty="0" err="1">
                <a:latin typeface="Consolas" panose="020B0609020204030204" pitchFamily="49" charset="0"/>
              </a:rPr>
              <a:t>int</a:t>
            </a:r>
            <a:r>
              <a:rPr lang="en-US" sz="2200" b="1" dirty="0">
                <a:latin typeface="Consolas" panose="020B0609020204030204" pitchFamily="49" charset="0"/>
              </a:rPr>
              <a:t> months, double </a:t>
            </a:r>
            <a:r>
              <a:rPr lang="en-US" sz="2200" b="1" dirty="0" err="1">
                <a:latin typeface="Consolas" panose="020B0609020204030204" pitchFamily="49" charset="0"/>
              </a:rPr>
              <a:t>interestRate</a:t>
            </a:r>
            <a:r>
              <a:rPr lang="en-US" sz="2200" b="1" dirty="0">
                <a:latin typeface="Consolas" panose="020B0609020204030204" pitchFamily="49" charset="0"/>
              </a:rPr>
              <a:t>)</a:t>
            </a:r>
          </a:p>
          <a:p>
            <a:r>
              <a:rPr lang="en-US" dirty="0"/>
              <a:t>Each constructor and method in a class must have a unique signature</a:t>
            </a:r>
          </a:p>
          <a:p>
            <a:r>
              <a:rPr lang="en-US" dirty="0"/>
              <a:t>Same names are OK, but parameter types must be different</a:t>
            </a:r>
          </a:p>
          <a:p>
            <a:pPr marL="0" indent="0">
              <a:buNone/>
            </a:pPr>
            <a:r>
              <a:rPr lang="en-US" sz="2200" b="1" dirty="0">
                <a:latin typeface="Consolas" panose="020B0609020204030204" pitchFamily="49" charset="0"/>
              </a:rPr>
              <a:t>double </a:t>
            </a:r>
            <a:r>
              <a:rPr lang="en-US" sz="2200" b="1" dirty="0" err="1">
                <a:latin typeface="Consolas" panose="020B0609020204030204" pitchFamily="49" charset="0"/>
              </a:rPr>
              <a:t>getPayment</a:t>
            </a:r>
            <a:r>
              <a:rPr lang="en-US" sz="2200" b="1" dirty="0">
                <a:latin typeface="Consolas" panose="020B0609020204030204" pitchFamily="49" charset="0"/>
              </a:rPr>
              <a:t> (</a:t>
            </a:r>
            <a:r>
              <a:rPr lang="en-US" sz="2200" b="1" dirty="0" err="1">
                <a:latin typeface="Consolas" panose="020B0609020204030204" pitchFamily="49" charset="0"/>
              </a:rPr>
              <a:t>int</a:t>
            </a:r>
            <a:r>
              <a:rPr lang="en-US" sz="2200" b="1" dirty="0">
                <a:latin typeface="Consolas" panose="020B0609020204030204" pitchFamily="49" charset="0"/>
              </a:rPr>
              <a:t> years)</a:t>
            </a:r>
          </a:p>
          <a:p>
            <a:pPr marL="0" indent="0">
              <a:buNone/>
            </a:pPr>
            <a:r>
              <a:rPr lang="en-US" sz="2200" b="1" dirty="0">
                <a:latin typeface="Consolas" panose="020B0609020204030204" pitchFamily="49" charset="0"/>
              </a:rPr>
              <a:t>double </a:t>
            </a:r>
            <a:r>
              <a:rPr lang="en-US" sz="2200" b="1" dirty="0" err="1">
                <a:latin typeface="Consolas" panose="020B0609020204030204" pitchFamily="49" charset="0"/>
              </a:rPr>
              <a:t>getPayment</a:t>
            </a:r>
            <a:r>
              <a:rPr lang="en-US" sz="2200" b="1" dirty="0">
                <a:latin typeface="Consolas" panose="020B0609020204030204" pitchFamily="49" charset="0"/>
              </a:rPr>
              <a:t> ()</a:t>
            </a:r>
          </a:p>
          <a:p>
            <a:pPr marL="0" indent="0">
              <a:buNone/>
            </a:pPr>
            <a:r>
              <a:rPr lang="en-US" sz="2200" b="1" dirty="0">
                <a:latin typeface="Consolas" panose="020B0609020204030204" pitchFamily="49" charset="0"/>
              </a:rPr>
              <a:t>double </a:t>
            </a:r>
            <a:r>
              <a:rPr lang="en-US" sz="2200" b="1" dirty="0" err="1">
                <a:latin typeface="Consolas" panose="020B0609020204030204" pitchFamily="49" charset="0"/>
              </a:rPr>
              <a:t>getPayment</a:t>
            </a:r>
            <a:r>
              <a:rPr lang="en-US" sz="2200" b="1" dirty="0">
                <a:latin typeface="Consolas" panose="020B0609020204030204" pitchFamily="49" charset="0"/>
              </a:rPr>
              <a:t> (</a:t>
            </a:r>
            <a:r>
              <a:rPr lang="en-US" sz="2200" b="1" dirty="0" err="1">
                <a:latin typeface="Consolas" panose="020B0609020204030204" pitchFamily="49" charset="0"/>
              </a:rPr>
              <a:t>int</a:t>
            </a:r>
            <a:r>
              <a:rPr lang="en-US" sz="2200" b="1" dirty="0">
                <a:latin typeface="Consolas" panose="020B0609020204030204" pitchFamily="49" charset="0"/>
              </a:rPr>
              <a:t> owner, String address)</a:t>
            </a:r>
          </a:p>
          <a:p>
            <a:pPr marL="0" indent="0">
              <a:buNone/>
            </a:pPr>
            <a:endParaRPr lang="en-US" sz="2200" b="1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US" sz="2200" b="1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200" b="1" dirty="0">
              <a:latin typeface="Consolas" panose="020B06090202040302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61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Overloading Constructors and Methods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r>
              <a:rPr lang="en-US" dirty="0"/>
              <a:t>Java matches argument types with parameter types to choose the right constructor or method to invoke</a:t>
            </a:r>
          </a:p>
          <a:p>
            <a:r>
              <a:rPr lang="en-US" dirty="0"/>
              <a:t>Called </a:t>
            </a:r>
            <a:r>
              <a:rPr lang="en-US" i="1" dirty="0"/>
              <a:t>overloading</a:t>
            </a:r>
            <a:r>
              <a:rPr lang="en-US" dirty="0"/>
              <a:t>: we’re overloading the meaning of the method name</a:t>
            </a:r>
          </a:p>
          <a:p>
            <a:r>
              <a:rPr lang="en-US" dirty="0"/>
              <a:t>Many built-in classes use constructor and method overloading (see </a:t>
            </a:r>
            <a:r>
              <a:rPr lang="en-US" dirty="0" err="1">
                <a:latin typeface="Consolas"/>
                <a:cs typeface="Consolas"/>
              </a:rPr>
              <a:t>println</a:t>
            </a:r>
            <a:r>
              <a:rPr lang="en-US" dirty="0"/>
              <a:t> in </a:t>
            </a:r>
            <a:r>
              <a:rPr lang="en-US" dirty="0">
                <a:hlinkClick r:id="rId3"/>
              </a:rPr>
              <a:t>http://docs.oracle.com/javase/6/docs/api/java/io/PrintStream.html</a:t>
            </a:r>
            <a:r>
              <a:rPr lang="en-US" dirty="0"/>
              <a:t>)</a:t>
            </a:r>
          </a:p>
          <a:p>
            <a:pPr marL="0" indent="0" algn="r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865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05527" y="5392076"/>
            <a:ext cx="5094647" cy="85411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Improving </a:t>
            </a:r>
            <a:r>
              <a:rPr lang="en-US" dirty="0" err="1"/>
              <a:t>isPalindrome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7461"/>
            <a:ext cx="8686800" cy="55805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public class Palindrome {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static </a:t>
            </a:r>
            <a:r>
              <a:rPr lang="en-US" sz="1500" dirty="0" err="1">
                <a:latin typeface="Consolas"/>
                <a:cs typeface="Consolas"/>
              </a:rPr>
              <a:t>boolean</a:t>
            </a:r>
            <a:r>
              <a:rPr lang="en-US" sz="1500" dirty="0">
                <a:latin typeface="Consolas"/>
                <a:cs typeface="Consolas"/>
              </a:rPr>
              <a:t> </a:t>
            </a:r>
            <a:r>
              <a:rPr lang="en-US" sz="1500" dirty="0" err="1">
                <a:latin typeface="Consolas"/>
                <a:cs typeface="Consolas"/>
              </a:rPr>
              <a:t>isPalindrome</a:t>
            </a:r>
            <a:r>
              <a:rPr lang="en-US" sz="1500" dirty="0">
                <a:latin typeface="Consolas"/>
                <a:cs typeface="Consolas"/>
              </a:rPr>
              <a:t>(String s) {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if (s == null || </a:t>
            </a:r>
            <a:r>
              <a:rPr lang="en-US" sz="1500" dirty="0" err="1">
                <a:latin typeface="Consolas"/>
                <a:cs typeface="Consolas"/>
              </a:rPr>
              <a:t>s.length</a:t>
            </a:r>
            <a:r>
              <a:rPr lang="en-US" sz="1500" dirty="0">
                <a:latin typeface="Consolas"/>
                <a:cs typeface="Consolas"/>
              </a:rPr>
              <a:t>() &lt;= 1)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    return true;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while (</a:t>
            </a:r>
            <a:r>
              <a:rPr lang="en-US" sz="1500" dirty="0" err="1">
                <a:latin typeface="Consolas"/>
                <a:cs typeface="Consolas"/>
              </a:rPr>
              <a:t>s.length</a:t>
            </a:r>
            <a:r>
              <a:rPr lang="en-US" sz="1500" dirty="0">
                <a:latin typeface="Consolas"/>
                <a:cs typeface="Consolas"/>
              </a:rPr>
              <a:t>() &gt; 1) {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    char first = </a:t>
            </a:r>
            <a:r>
              <a:rPr lang="en-US" sz="1500" dirty="0" err="1">
                <a:latin typeface="Consolas"/>
                <a:cs typeface="Consolas"/>
              </a:rPr>
              <a:t>s.charAt</a:t>
            </a:r>
            <a:r>
              <a:rPr lang="en-US" sz="1500" dirty="0">
                <a:latin typeface="Consolas"/>
                <a:cs typeface="Consolas"/>
              </a:rPr>
              <a:t>(0);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    char last = </a:t>
            </a:r>
            <a:r>
              <a:rPr lang="en-US" sz="1500" dirty="0" err="1">
                <a:latin typeface="Consolas"/>
                <a:cs typeface="Consolas"/>
              </a:rPr>
              <a:t>s.charAt</a:t>
            </a:r>
            <a:r>
              <a:rPr lang="en-US" sz="1500" dirty="0">
                <a:latin typeface="Consolas"/>
                <a:cs typeface="Consolas"/>
              </a:rPr>
              <a:t>(</a:t>
            </a:r>
            <a:r>
              <a:rPr lang="en-US" sz="1500" dirty="0" err="1">
                <a:latin typeface="Consolas"/>
                <a:cs typeface="Consolas"/>
              </a:rPr>
              <a:t>s.length</a:t>
            </a:r>
            <a:r>
              <a:rPr lang="en-US" sz="1500" dirty="0">
                <a:latin typeface="Consolas"/>
                <a:cs typeface="Consolas"/>
              </a:rPr>
              <a:t>() - 1);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    if (first != last)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        return false;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    s = </a:t>
            </a:r>
            <a:r>
              <a:rPr lang="en-US" sz="1500" dirty="0" err="1">
                <a:latin typeface="Consolas"/>
                <a:cs typeface="Consolas"/>
              </a:rPr>
              <a:t>s.substring</a:t>
            </a:r>
            <a:r>
              <a:rPr lang="en-US" sz="1500" dirty="0">
                <a:latin typeface="Consolas"/>
                <a:cs typeface="Consolas"/>
              </a:rPr>
              <a:t>(1, </a:t>
            </a:r>
            <a:r>
              <a:rPr lang="en-US" sz="1500" dirty="0" err="1">
                <a:latin typeface="Consolas"/>
                <a:cs typeface="Consolas"/>
              </a:rPr>
              <a:t>s.length</a:t>
            </a:r>
            <a:r>
              <a:rPr lang="en-US" sz="1500" dirty="0">
                <a:latin typeface="Consolas"/>
                <a:cs typeface="Consolas"/>
              </a:rPr>
              <a:t>() - 1);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}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return true;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static </a:t>
            </a:r>
            <a:r>
              <a:rPr lang="en-US" sz="1500" dirty="0" err="1">
                <a:latin typeface="Consolas"/>
                <a:cs typeface="Consolas"/>
              </a:rPr>
              <a:t>boolean</a:t>
            </a:r>
            <a:r>
              <a:rPr lang="en-US" sz="1500" dirty="0">
                <a:latin typeface="Consolas"/>
                <a:cs typeface="Consolas"/>
              </a:rPr>
              <a:t> </a:t>
            </a:r>
            <a:r>
              <a:rPr lang="en-US" sz="1500" dirty="0" err="1">
                <a:latin typeface="Consolas"/>
                <a:cs typeface="Consolas"/>
              </a:rPr>
              <a:t>isPalindrome</a:t>
            </a:r>
            <a:r>
              <a:rPr lang="en-US" sz="1500" dirty="0">
                <a:latin typeface="Consolas"/>
                <a:cs typeface="Consolas"/>
              </a:rPr>
              <a:t>(</a:t>
            </a:r>
            <a:r>
              <a:rPr lang="en-US" sz="1500" dirty="0" err="1">
                <a:latin typeface="Consolas"/>
                <a:cs typeface="Consolas"/>
              </a:rPr>
              <a:t>int</a:t>
            </a:r>
            <a:r>
              <a:rPr lang="en-US" sz="1500" dirty="0">
                <a:latin typeface="Consolas"/>
                <a:cs typeface="Consolas"/>
              </a:rPr>
              <a:t> x) {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return </a:t>
            </a:r>
            <a:r>
              <a:rPr lang="en-US" sz="1500" dirty="0" err="1">
                <a:latin typeface="Consolas"/>
                <a:cs typeface="Consolas"/>
              </a:rPr>
              <a:t>isPalindrome</a:t>
            </a:r>
            <a:r>
              <a:rPr lang="en-US" sz="1500" dirty="0">
                <a:latin typeface="Consolas"/>
                <a:cs typeface="Consolas"/>
              </a:rPr>
              <a:t>(</a:t>
            </a:r>
            <a:r>
              <a:rPr lang="en-US" sz="1500" dirty="0" err="1">
                <a:latin typeface="Consolas"/>
                <a:cs typeface="Consolas"/>
              </a:rPr>
              <a:t>Integer.toString</a:t>
            </a:r>
            <a:r>
              <a:rPr lang="en-US" sz="1500" dirty="0">
                <a:latin typeface="Consolas"/>
                <a:cs typeface="Consolas"/>
              </a:rPr>
              <a:t>(x));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}</a:t>
            </a:r>
          </a:p>
          <a:p>
            <a:pPr marL="0" indent="0">
              <a:buNone/>
            </a:pPr>
            <a:endParaRPr lang="en-US" sz="1500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040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/>
              <a:t>Video 3</a:t>
            </a:r>
            <a:br>
              <a:rPr lang="en-US" dirty="0"/>
            </a:br>
            <a:r>
              <a:rPr lang="en-US" dirty="0"/>
              <a:t>this() in Constructors</a:t>
            </a:r>
          </a:p>
        </p:txBody>
      </p:sp>
    </p:spTree>
    <p:extLst>
      <p:ext uri="{BB962C8B-B14F-4D97-AF65-F5344CB8AC3E}">
        <p14:creationId xmlns:p14="http://schemas.microsoft.com/office/powerpoint/2010/main" val="324439003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Special Trick: </a:t>
            </a:r>
            <a:r>
              <a:rPr lang="en-US" dirty="0">
                <a:latin typeface="Consolas"/>
                <a:cs typeface="Consolas"/>
              </a:rPr>
              <a:t>this()</a:t>
            </a:r>
            <a:r>
              <a:rPr lang="en-US" dirty="0"/>
              <a:t> in Constructor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this(…) to invoke one constructor from another</a:t>
            </a:r>
          </a:p>
          <a:p>
            <a:r>
              <a:rPr lang="en-US" dirty="0"/>
              <a:t>Must be first line in current constructor</a:t>
            </a:r>
          </a:p>
          <a:p>
            <a:r>
              <a:rPr lang="en-US" dirty="0"/>
              <a:t>Java matches argument types to determine which constructor to call</a:t>
            </a:r>
          </a:p>
          <a:p>
            <a:r>
              <a:rPr lang="en-US" dirty="0"/>
              <a:t>Other constructor returns to calling constructor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828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dirty="0" err="1"/>
              <a:t>PurdueStudent</a:t>
            </a:r>
            <a:r>
              <a:rPr lang="en-US" dirty="0"/>
              <a:t>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public class </a:t>
            </a:r>
            <a:r>
              <a:rPr lang="en-US" dirty="0" err="1">
                <a:latin typeface="Consolas"/>
                <a:cs typeface="Consolas"/>
              </a:rPr>
              <a:t>PurdueStudent</a:t>
            </a:r>
            <a:r>
              <a:rPr lang="en-US" dirty="0">
                <a:latin typeface="Consolas"/>
                <a:cs typeface="Consolas"/>
              </a:rPr>
              <a:t>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  <a:r>
              <a:rPr lang="en-US" dirty="0" err="1">
                <a:latin typeface="Consolas"/>
                <a:cs typeface="Consolas"/>
              </a:rPr>
              <a:t>boolean</a:t>
            </a:r>
            <a:r>
              <a:rPr lang="en-US" dirty="0">
                <a:latin typeface="Consolas"/>
                <a:cs typeface="Consolas"/>
              </a:rPr>
              <a:t> </a:t>
            </a:r>
            <a:r>
              <a:rPr lang="en-US" dirty="0" err="1">
                <a:latin typeface="Consolas"/>
                <a:cs typeface="Consolas"/>
              </a:rPr>
              <a:t>hasName</a:t>
            </a:r>
            <a:r>
              <a:rPr lang="en-US" dirty="0"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String name;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</a:t>
            </a:r>
            <a:r>
              <a:rPr lang="en-US" dirty="0" err="1">
                <a:latin typeface="Consolas"/>
                <a:cs typeface="Consolas"/>
              </a:rPr>
              <a:t>puid</a:t>
            </a:r>
            <a:r>
              <a:rPr lang="en-US" dirty="0"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// constructor with int...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  <a:r>
              <a:rPr lang="en-US" dirty="0" err="1">
                <a:latin typeface="Consolas"/>
                <a:cs typeface="Consolas"/>
              </a:rPr>
              <a:t>PurdueStudent</a:t>
            </a:r>
            <a:r>
              <a:rPr lang="en-US" dirty="0">
                <a:latin typeface="Consolas"/>
                <a:cs typeface="Consolas"/>
              </a:rPr>
              <a:t>(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</a:t>
            </a:r>
            <a:r>
              <a:rPr lang="en-US" dirty="0" err="1">
                <a:latin typeface="Consolas"/>
                <a:cs typeface="Consolas"/>
              </a:rPr>
              <a:t>puid</a:t>
            </a:r>
            <a:r>
              <a:rPr lang="en-US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this.puid</a:t>
            </a:r>
            <a:r>
              <a:rPr lang="en-US" dirty="0">
                <a:latin typeface="Consolas"/>
                <a:cs typeface="Consolas"/>
              </a:rPr>
              <a:t> = </a:t>
            </a:r>
            <a:r>
              <a:rPr lang="en-US" dirty="0" err="1">
                <a:latin typeface="Consolas"/>
                <a:cs typeface="Consolas"/>
              </a:rPr>
              <a:t>puid</a:t>
            </a:r>
            <a:r>
              <a:rPr lang="en-US" dirty="0"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hasName</a:t>
            </a:r>
            <a:r>
              <a:rPr lang="en-US" dirty="0">
                <a:latin typeface="Consolas"/>
                <a:cs typeface="Consolas"/>
              </a:rPr>
              <a:t> = false;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// constructor with String and int...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  <a:r>
              <a:rPr lang="en-US" dirty="0" err="1">
                <a:latin typeface="Consolas"/>
                <a:cs typeface="Consolas"/>
              </a:rPr>
              <a:t>PurdueStudent</a:t>
            </a:r>
            <a:r>
              <a:rPr lang="en-US" dirty="0">
                <a:latin typeface="Consolas"/>
                <a:cs typeface="Consolas"/>
              </a:rPr>
              <a:t>(String name, 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</a:t>
            </a:r>
            <a:r>
              <a:rPr lang="en-US" dirty="0" err="1">
                <a:latin typeface="Consolas"/>
                <a:cs typeface="Consolas"/>
              </a:rPr>
              <a:t>puid</a:t>
            </a:r>
            <a:r>
              <a:rPr lang="en-US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this(</a:t>
            </a:r>
            <a:r>
              <a:rPr lang="en-US" dirty="0" err="1">
                <a:latin typeface="Consolas"/>
                <a:cs typeface="Consolas"/>
              </a:rPr>
              <a:t>puid</a:t>
            </a:r>
            <a:r>
              <a:rPr lang="en-US" dirty="0"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this.name</a:t>
            </a:r>
            <a:r>
              <a:rPr lang="en-US" dirty="0">
                <a:latin typeface="Consolas"/>
                <a:cs typeface="Consolas"/>
              </a:rPr>
              <a:t> = name;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hasName</a:t>
            </a:r>
            <a:r>
              <a:rPr lang="en-US" dirty="0">
                <a:latin typeface="Consolas"/>
                <a:cs typeface="Consolas"/>
              </a:rPr>
              <a:t> = true;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	// [see next slide…]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}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971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and Non-Static Fields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lnSpcReduction="10000"/>
          </a:bodyPr>
          <a:lstStyle/>
          <a:p>
            <a:r>
              <a:rPr lang="en-US" i="1" dirty="0"/>
              <a:t>Static field</a:t>
            </a:r>
            <a:r>
              <a:rPr lang="en-US" dirty="0"/>
              <a:t>: </a:t>
            </a:r>
          </a:p>
          <a:p>
            <a:pPr lvl="1"/>
            <a:r>
              <a:rPr lang="en-US" dirty="0"/>
              <a:t>One memory location shared by all objects of the class</a:t>
            </a:r>
          </a:p>
          <a:p>
            <a:pPr lvl="1"/>
            <a:r>
              <a:rPr lang="en-US" dirty="0"/>
              <a:t>Same value shared by all methods</a:t>
            </a:r>
          </a:p>
          <a:p>
            <a:pPr lvl="1"/>
            <a:r>
              <a:rPr lang="en-US" dirty="0"/>
              <a:t>What is this good for?</a:t>
            </a:r>
          </a:p>
          <a:p>
            <a:r>
              <a:rPr lang="en-US" i="1" dirty="0"/>
              <a:t>Non-static field</a:t>
            </a:r>
            <a:r>
              <a:rPr lang="en-US" dirty="0"/>
              <a:t>: </a:t>
            </a:r>
          </a:p>
          <a:p>
            <a:pPr lvl="1"/>
            <a:r>
              <a:rPr lang="en-US" dirty="0"/>
              <a:t>Each instance of the class (object) has its own memory location for the field</a:t>
            </a:r>
          </a:p>
          <a:p>
            <a:pPr lvl="1"/>
            <a:r>
              <a:rPr lang="en-US" dirty="0"/>
              <a:t>Different value (in general) in each object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31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dirty="0" err="1"/>
              <a:t>PurdueStudent</a:t>
            </a:r>
            <a:r>
              <a:rPr lang="en-US" dirty="0"/>
              <a:t>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public class </a:t>
            </a:r>
            <a:r>
              <a:rPr lang="en-US" dirty="0" err="1">
                <a:latin typeface="Consolas"/>
                <a:cs typeface="Consolas"/>
              </a:rPr>
              <a:t>PurdueStudent</a:t>
            </a:r>
            <a:r>
              <a:rPr lang="en-US" dirty="0">
                <a:latin typeface="Consolas"/>
                <a:cs typeface="Consolas"/>
              </a:rPr>
              <a:t>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// [see previous slide…]</a:t>
            </a: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void </a:t>
            </a:r>
            <a:r>
              <a:rPr lang="en-US" dirty="0" err="1">
                <a:latin typeface="Consolas"/>
                <a:cs typeface="Consolas"/>
              </a:rPr>
              <a:t>printStudent</a:t>
            </a:r>
            <a:r>
              <a:rPr lang="en-US" dirty="0">
                <a:latin typeface="Consolas"/>
                <a:cs typeface="Consolas"/>
              </a:rPr>
              <a:t>()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if (</a:t>
            </a:r>
            <a:r>
              <a:rPr lang="en-US" dirty="0" err="1">
                <a:latin typeface="Consolas"/>
                <a:cs typeface="Consolas"/>
              </a:rPr>
              <a:t>hasName</a:t>
            </a:r>
            <a:r>
              <a:rPr lang="en-US" dirty="0">
                <a:latin typeface="Consolas"/>
                <a:cs typeface="Consolas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    </a:t>
            </a:r>
            <a:r>
              <a:rPr lang="en-US" dirty="0" err="1">
                <a:latin typeface="Consolas"/>
                <a:cs typeface="Consolas"/>
              </a:rPr>
              <a:t>System.out.println</a:t>
            </a:r>
            <a:r>
              <a:rPr lang="en-US" dirty="0">
                <a:latin typeface="Consolas"/>
                <a:cs typeface="Consolas"/>
              </a:rPr>
              <a:t>(name + ": " + </a:t>
            </a:r>
            <a:r>
              <a:rPr lang="en-US" dirty="0" err="1">
                <a:latin typeface="Consolas"/>
                <a:cs typeface="Consolas"/>
              </a:rPr>
              <a:t>puid</a:t>
            </a:r>
            <a:r>
              <a:rPr lang="en-US" dirty="0"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else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    </a:t>
            </a:r>
            <a:r>
              <a:rPr lang="en-US" dirty="0" err="1">
                <a:latin typeface="Consolas"/>
                <a:cs typeface="Consolas"/>
              </a:rPr>
              <a:t>System.out.println</a:t>
            </a:r>
            <a:r>
              <a:rPr lang="en-US" dirty="0">
                <a:latin typeface="Consolas"/>
                <a:cs typeface="Consolas"/>
              </a:rPr>
              <a:t>("(no name): " + </a:t>
            </a:r>
            <a:r>
              <a:rPr lang="en-US" dirty="0" err="1">
                <a:latin typeface="Consolas"/>
                <a:cs typeface="Consolas"/>
              </a:rPr>
              <a:t>puid</a:t>
            </a:r>
            <a:r>
              <a:rPr lang="en-US" dirty="0"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public static void main(String[] </a:t>
            </a:r>
            <a:r>
              <a:rPr lang="en-US" dirty="0" err="1">
                <a:latin typeface="Consolas"/>
                <a:cs typeface="Consolas"/>
              </a:rPr>
              <a:t>args</a:t>
            </a:r>
            <a:r>
              <a:rPr lang="en-US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// call 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-only constructor...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PurdueStudent</a:t>
            </a:r>
            <a:r>
              <a:rPr lang="en-US" dirty="0">
                <a:latin typeface="Consolas"/>
                <a:cs typeface="Consolas"/>
              </a:rPr>
              <a:t> p1 = new </a:t>
            </a:r>
            <a:r>
              <a:rPr lang="en-US" dirty="0" err="1">
                <a:latin typeface="Consolas"/>
                <a:cs typeface="Consolas"/>
              </a:rPr>
              <a:t>PurdueStudent</a:t>
            </a:r>
            <a:r>
              <a:rPr lang="en-US" dirty="0">
                <a:latin typeface="Consolas"/>
                <a:cs typeface="Consolas"/>
              </a:rPr>
              <a:t>(1010337138);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// call String-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constructor...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PurdueStudent</a:t>
            </a:r>
            <a:r>
              <a:rPr lang="en-US" dirty="0">
                <a:latin typeface="Consolas"/>
                <a:cs typeface="Consolas"/>
              </a:rPr>
              <a:t> p2 = new </a:t>
            </a:r>
            <a:r>
              <a:rPr lang="en-US" dirty="0" err="1">
                <a:latin typeface="Consolas"/>
                <a:cs typeface="Consolas"/>
              </a:rPr>
              <a:t>PurdueStudent</a:t>
            </a:r>
            <a:r>
              <a:rPr lang="en-US" dirty="0">
                <a:latin typeface="Consolas"/>
                <a:cs typeface="Consolas"/>
              </a:rPr>
              <a:t>("Drake", 1123441245);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p1.printStudent();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p2.printStudent();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}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56350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dirty="0" err="1"/>
              <a:t>Overloader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public class </a:t>
            </a:r>
            <a:r>
              <a:rPr lang="en-US" sz="1200" dirty="0" err="1">
                <a:latin typeface="Consolas"/>
                <a:cs typeface="Consolas"/>
              </a:rPr>
              <a:t>Overloader</a:t>
            </a:r>
            <a:r>
              <a:rPr lang="en-US" sz="1200" dirty="0">
                <a:latin typeface="Consolas"/>
                <a:cs typeface="Consolas"/>
              </a:rPr>
              <a:t> {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</a:t>
            </a:r>
            <a:r>
              <a:rPr lang="en-US" sz="1200" dirty="0" err="1">
                <a:latin typeface="Consolas"/>
                <a:cs typeface="Consolas"/>
              </a:rPr>
              <a:t>int</a:t>
            </a:r>
            <a:r>
              <a:rPr lang="en-US" sz="1200" dirty="0">
                <a:latin typeface="Consolas"/>
                <a:cs typeface="Consolas"/>
              </a:rPr>
              <a:t> </a:t>
            </a:r>
            <a:r>
              <a:rPr lang="en-US" sz="1200" dirty="0" err="1">
                <a:latin typeface="Consolas"/>
                <a:cs typeface="Consolas"/>
              </a:rPr>
              <a:t>calc</a:t>
            </a:r>
            <a:r>
              <a:rPr lang="en-US" sz="1200" dirty="0">
                <a:latin typeface="Consolas"/>
                <a:cs typeface="Consolas"/>
              </a:rPr>
              <a:t> (double x, </a:t>
            </a:r>
            <a:r>
              <a:rPr lang="en-US" sz="1200" dirty="0" err="1">
                <a:latin typeface="Consolas"/>
                <a:cs typeface="Consolas"/>
              </a:rPr>
              <a:t>int</a:t>
            </a:r>
            <a:r>
              <a:rPr lang="en-US" sz="1200" dirty="0">
                <a:latin typeface="Consolas"/>
                <a:cs typeface="Consolas"/>
              </a:rPr>
              <a:t> y) {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...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return z;}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// valid overload, 3 parameters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</a:t>
            </a:r>
            <a:r>
              <a:rPr lang="en-US" sz="1200" dirty="0" err="1">
                <a:latin typeface="Consolas"/>
                <a:cs typeface="Consolas"/>
              </a:rPr>
              <a:t>int</a:t>
            </a:r>
            <a:r>
              <a:rPr lang="en-US" sz="1200" dirty="0">
                <a:latin typeface="Consolas"/>
                <a:cs typeface="Consolas"/>
              </a:rPr>
              <a:t> </a:t>
            </a:r>
            <a:r>
              <a:rPr lang="en-US" sz="1200" dirty="0" err="1">
                <a:latin typeface="Consolas"/>
                <a:cs typeface="Consolas"/>
              </a:rPr>
              <a:t>calc</a:t>
            </a:r>
            <a:r>
              <a:rPr lang="en-US" sz="1200" dirty="0">
                <a:latin typeface="Consolas"/>
                <a:cs typeface="Consolas"/>
              </a:rPr>
              <a:t> (double x, </a:t>
            </a:r>
            <a:r>
              <a:rPr lang="en-US" sz="1200" dirty="0" err="1">
                <a:latin typeface="Consolas"/>
                <a:cs typeface="Consolas"/>
              </a:rPr>
              <a:t>int</a:t>
            </a:r>
            <a:r>
              <a:rPr lang="en-US" sz="1200" dirty="0">
                <a:latin typeface="Consolas"/>
                <a:cs typeface="Consolas"/>
              </a:rPr>
              <a:t> y, </a:t>
            </a:r>
            <a:r>
              <a:rPr lang="en-US" sz="1200" dirty="0" err="1">
                <a:latin typeface="Consolas"/>
                <a:cs typeface="Consolas"/>
              </a:rPr>
              <a:t>int</a:t>
            </a:r>
            <a:r>
              <a:rPr lang="en-US" sz="1200" dirty="0">
                <a:latin typeface="Consolas"/>
                <a:cs typeface="Consolas"/>
              </a:rPr>
              <a:t> z) { 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...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return z;}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// valid overload, 1 parameter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double </a:t>
            </a:r>
            <a:r>
              <a:rPr lang="en-US" sz="1200" dirty="0" err="1">
                <a:latin typeface="Consolas"/>
                <a:cs typeface="Consolas"/>
              </a:rPr>
              <a:t>calc</a:t>
            </a:r>
            <a:r>
              <a:rPr lang="en-US" sz="1200" dirty="0">
                <a:latin typeface="Consolas"/>
                <a:cs typeface="Consolas"/>
              </a:rPr>
              <a:t> (double x) {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...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return q;}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// valid overload, 2 parameters, different types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</a:t>
            </a:r>
            <a:r>
              <a:rPr lang="en-US" sz="1200" dirty="0" err="1">
                <a:latin typeface="Consolas"/>
                <a:cs typeface="Consolas"/>
              </a:rPr>
              <a:t>int</a:t>
            </a:r>
            <a:r>
              <a:rPr lang="en-US" sz="1200" dirty="0">
                <a:latin typeface="Consolas"/>
                <a:cs typeface="Consolas"/>
              </a:rPr>
              <a:t> </a:t>
            </a:r>
            <a:r>
              <a:rPr lang="en-US" sz="1200" dirty="0" err="1">
                <a:latin typeface="Consolas"/>
                <a:cs typeface="Consolas"/>
              </a:rPr>
              <a:t>calc</a:t>
            </a:r>
            <a:r>
              <a:rPr lang="en-US" sz="1200" dirty="0">
                <a:latin typeface="Consolas"/>
                <a:cs typeface="Consolas"/>
              </a:rPr>
              <a:t> (double x, String s) {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...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return z;}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// INVALID overload, return type is not part of the signature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double calc (double a, </a:t>
            </a:r>
            <a:r>
              <a:rPr lang="en-US" sz="1200" dirty="0" err="1">
                <a:latin typeface="Consolas"/>
                <a:cs typeface="Consolas"/>
              </a:rPr>
              <a:t>int</a:t>
            </a:r>
            <a:r>
              <a:rPr lang="en-US" sz="1200" dirty="0">
                <a:latin typeface="Consolas"/>
                <a:cs typeface="Consolas"/>
              </a:rPr>
              <a:t> b) {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...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return q;}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200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67731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/>
              <a:t>Video 4</a:t>
            </a:r>
            <a:br>
              <a:rPr lang="en-US" dirty="0"/>
            </a:br>
            <a:r>
              <a:rPr lang="en-US" dirty="0"/>
              <a:t>Encapsulation</a:t>
            </a:r>
          </a:p>
        </p:txBody>
      </p:sp>
    </p:spTree>
    <p:extLst>
      <p:ext uri="{BB962C8B-B14F-4D97-AF65-F5344CB8AC3E}">
        <p14:creationId xmlns:p14="http://schemas.microsoft.com/office/powerpoint/2010/main" val="7901872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Encapsulation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632957" cy="5257800"/>
          </a:xfrm>
        </p:spPr>
        <p:txBody>
          <a:bodyPr>
            <a:normAutofit/>
          </a:bodyPr>
          <a:lstStyle/>
          <a:p>
            <a:r>
              <a:rPr lang="en-US" dirty="0"/>
              <a:t>Java supports team work through encapsulation</a:t>
            </a:r>
          </a:p>
          <a:p>
            <a:r>
              <a:rPr lang="en-US" dirty="0"/>
              <a:t>A form of information hiding or “need to know”</a:t>
            </a:r>
          </a:p>
          <a:p>
            <a:r>
              <a:rPr lang="en-US" dirty="0"/>
              <a:t>Encapsulation serves two purposes</a:t>
            </a:r>
          </a:p>
          <a:p>
            <a:pPr lvl="1"/>
            <a:r>
              <a:rPr lang="en-US" dirty="0"/>
              <a:t>Hides implementation details from other programmers, allowing the author to make changes without affecting other programmers</a:t>
            </a:r>
          </a:p>
          <a:p>
            <a:pPr lvl="1"/>
            <a:r>
              <a:rPr lang="en-US" dirty="0"/>
              <a:t>Prevents other programmers from modifying certain fields or calling certain methods that might leave the object in an inconsistent or unexpected state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829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 Access Modifiers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apply to members: fields and methods</a:t>
            </a:r>
          </a:p>
          <a:p>
            <a:r>
              <a:rPr lang="en-US" dirty="0"/>
              <a:t>Modifiers control access to members from methods in other classes</a:t>
            </a:r>
          </a:p>
          <a:p>
            <a:r>
              <a:rPr lang="en-US" dirty="0"/>
              <a:t>This list is from least to most restrictive: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54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7442709"/>
              </p:ext>
            </p:extLst>
          </p:nvPr>
        </p:nvGraphicFramePr>
        <p:xfrm>
          <a:off x="1283731" y="4037687"/>
          <a:ext cx="6633237" cy="2392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361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970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Keyword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Restriction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/>
                          <a:cs typeface="Consolas"/>
                        </a:rPr>
                        <a:t>public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None (any other</a:t>
                      </a:r>
                      <a:r>
                        <a:rPr lang="en-US" baseline="0" dirty="0"/>
                        <a:t> method can access)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/>
                          <a:cs typeface="Consolas"/>
                        </a:rPr>
                        <a:t>protected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Only methods in the</a:t>
                      </a:r>
                      <a:r>
                        <a:rPr lang="en-US" baseline="0" dirty="0"/>
                        <a:t> class, subclasses, or in classes in the same package can access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i="1" dirty="0"/>
                        <a:t>[none]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Only methods in the class or in classes in the same package can access (called “package private”)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/>
                          <a:cs typeface="Consolas"/>
                        </a:rPr>
                        <a:t>private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Only methods in the class can access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7682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Conventional Wisdom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121275"/>
          </a:xfrm>
        </p:spPr>
        <p:txBody>
          <a:bodyPr>
            <a:normAutofit/>
          </a:bodyPr>
          <a:lstStyle/>
          <a:p>
            <a:r>
              <a:rPr lang="en-US" dirty="0"/>
              <a:t>Make methods public</a:t>
            </a:r>
          </a:p>
          <a:p>
            <a:pPr lvl="1"/>
            <a:r>
              <a:rPr lang="en-US" dirty="0"/>
              <a:t>Allows anyone to use them</a:t>
            </a:r>
          </a:p>
          <a:p>
            <a:pPr lvl="1"/>
            <a:r>
              <a:rPr lang="en-US" dirty="0"/>
              <a:t>They should be written defensively to “protect” the object internal state (i.e., attribute fields)</a:t>
            </a:r>
          </a:p>
          <a:p>
            <a:r>
              <a:rPr lang="en-US" dirty="0"/>
              <a:t>Make fields private</a:t>
            </a:r>
          </a:p>
          <a:p>
            <a:pPr lvl="1"/>
            <a:r>
              <a:rPr lang="en-US" dirty="0"/>
              <a:t>Keeps them safe from unexpected changes</a:t>
            </a:r>
          </a:p>
          <a:p>
            <a:pPr lvl="1"/>
            <a:r>
              <a:rPr lang="en-US" dirty="0"/>
              <a:t>Only your methods can modify them</a:t>
            </a:r>
          </a:p>
          <a:p>
            <a:r>
              <a:rPr lang="en-US" dirty="0"/>
              <a:t>Constants (“</a:t>
            </a:r>
            <a:r>
              <a:rPr lang="en-US" dirty="0">
                <a:latin typeface="Consolas"/>
                <a:cs typeface="Consolas"/>
              </a:rPr>
              <a:t>final</a:t>
            </a:r>
            <a:r>
              <a:rPr lang="en-US" dirty="0"/>
              <a:t>” fields) can be made public since they can’t be changed anyway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451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Accessor</a:t>
            </a:r>
            <a:r>
              <a:rPr lang="en-US" dirty="0"/>
              <a:t> and </a:t>
            </a:r>
            <a:r>
              <a:rPr lang="en-US" dirty="0" err="1"/>
              <a:t>Mutator</a:t>
            </a:r>
            <a:r>
              <a:rPr lang="en-US" dirty="0"/>
              <a:t>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r>
              <a:rPr lang="en-US" dirty="0"/>
              <a:t>With fields being private, all access to them from outside the class is via methods</a:t>
            </a:r>
          </a:p>
          <a:p>
            <a:r>
              <a:rPr lang="en-US" dirty="0"/>
              <a:t>There is no special Java syntax, just naming convention:</a:t>
            </a:r>
          </a:p>
          <a:p>
            <a:pPr lvl="1"/>
            <a:r>
              <a:rPr lang="en-US" dirty="0" err="1"/>
              <a:t>Accessor</a:t>
            </a:r>
            <a:r>
              <a:rPr lang="en-US" dirty="0"/>
              <a:t>: “get…” access (read) field in an object</a:t>
            </a:r>
          </a:p>
          <a:p>
            <a:pPr lvl="1"/>
            <a:r>
              <a:rPr lang="en-US" dirty="0" err="1"/>
              <a:t>Mutator</a:t>
            </a:r>
            <a:r>
              <a:rPr lang="en-US" dirty="0"/>
              <a:t>: “set…” mutate (change) field in an object</a:t>
            </a:r>
          </a:p>
          <a:p>
            <a:r>
              <a:rPr lang="en-US" dirty="0" err="1"/>
              <a:t>Accessor</a:t>
            </a:r>
            <a:r>
              <a:rPr lang="en-US" dirty="0"/>
              <a:t> methods allow read-only access</a:t>
            </a:r>
          </a:p>
          <a:p>
            <a:r>
              <a:rPr lang="en-US" dirty="0" err="1"/>
              <a:t>Mutator</a:t>
            </a:r>
            <a:r>
              <a:rPr lang="en-US" dirty="0"/>
              <a:t> methods allow “controlled” change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08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Better Wheel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public class Wheel {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private double radius;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public Wheel(double radius) {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</a:t>
            </a:r>
            <a:r>
              <a:rPr lang="en-US" sz="1400" dirty="0" err="1">
                <a:latin typeface="Consolas"/>
                <a:cs typeface="Consolas"/>
              </a:rPr>
              <a:t>this.radius</a:t>
            </a:r>
            <a:r>
              <a:rPr lang="en-US" sz="1400" dirty="0">
                <a:latin typeface="Consolas"/>
                <a:cs typeface="Consolas"/>
              </a:rPr>
              <a:t> = radius;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public double </a:t>
            </a:r>
            <a:r>
              <a:rPr lang="en-US" sz="1400" dirty="0" err="1">
                <a:latin typeface="Consolas"/>
                <a:cs typeface="Consolas"/>
              </a:rPr>
              <a:t>getCircumference</a:t>
            </a:r>
            <a:r>
              <a:rPr lang="en-US" sz="1400" dirty="0">
                <a:latin typeface="Consolas"/>
                <a:cs typeface="Consolas"/>
              </a:rPr>
              <a:t>() {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return 2 * </a:t>
            </a:r>
            <a:r>
              <a:rPr lang="en-US" sz="1400" dirty="0" err="1">
                <a:latin typeface="Consolas"/>
                <a:cs typeface="Consolas"/>
              </a:rPr>
              <a:t>Math.PI</a:t>
            </a:r>
            <a:r>
              <a:rPr lang="en-US" sz="1400" dirty="0">
                <a:latin typeface="Consolas"/>
                <a:cs typeface="Consolas"/>
              </a:rPr>
              <a:t> * radius;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public double </a:t>
            </a:r>
            <a:r>
              <a:rPr lang="en-US" sz="1400" dirty="0" err="1">
                <a:latin typeface="Consolas"/>
                <a:cs typeface="Consolas"/>
              </a:rPr>
              <a:t>getArea</a:t>
            </a:r>
            <a:r>
              <a:rPr lang="en-US" sz="1400" dirty="0">
                <a:latin typeface="Consolas"/>
                <a:cs typeface="Consolas"/>
              </a:rPr>
              <a:t>() {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return </a:t>
            </a:r>
            <a:r>
              <a:rPr lang="en-US" sz="1400" dirty="0" err="1">
                <a:latin typeface="Consolas"/>
                <a:cs typeface="Consolas"/>
              </a:rPr>
              <a:t>Math.PI</a:t>
            </a:r>
            <a:r>
              <a:rPr lang="en-US" sz="1400" dirty="0">
                <a:latin typeface="Consolas"/>
                <a:cs typeface="Consolas"/>
              </a:rPr>
              <a:t> * radius * radius;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public double </a:t>
            </a:r>
            <a:r>
              <a:rPr lang="en-US" sz="1400" dirty="0" err="1">
                <a:latin typeface="Consolas"/>
                <a:cs typeface="Consolas"/>
              </a:rPr>
              <a:t>getRadius</a:t>
            </a:r>
            <a:r>
              <a:rPr lang="en-US" sz="1400" dirty="0">
                <a:latin typeface="Consolas"/>
                <a:cs typeface="Consolas"/>
              </a:rPr>
              <a:t>() {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return radius;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public void </a:t>
            </a:r>
            <a:r>
              <a:rPr lang="en-US" sz="1400" dirty="0" err="1">
                <a:latin typeface="Consolas"/>
                <a:cs typeface="Consolas"/>
              </a:rPr>
              <a:t>setRadius</a:t>
            </a:r>
            <a:r>
              <a:rPr lang="en-US" sz="1400" dirty="0">
                <a:latin typeface="Consolas"/>
                <a:cs typeface="Consolas"/>
              </a:rPr>
              <a:t>(double r) {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if (r&gt;0 &amp;&amp; r&lt;=1000)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    radius=r;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}</a:t>
            </a:r>
          </a:p>
          <a:p>
            <a:pPr marL="0" indent="0">
              <a:buNone/>
            </a:pPr>
            <a:endParaRPr lang="en-US" sz="1400" dirty="0">
              <a:latin typeface="Consolas"/>
              <a:cs typeface="Consolas"/>
            </a:endParaRPr>
          </a:p>
          <a:p>
            <a:pPr marL="0" indent="0">
              <a:buNone/>
            </a:pPr>
            <a:endParaRPr lang="en-US" sz="1400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68673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Using </a:t>
            </a:r>
            <a:r>
              <a:rPr lang="en-US" dirty="0" err="1"/>
              <a:t>Accessor</a:t>
            </a:r>
            <a:r>
              <a:rPr lang="en-US" dirty="0"/>
              <a:t> and </a:t>
            </a:r>
            <a:r>
              <a:rPr lang="en-US" dirty="0" err="1"/>
              <a:t>Mutator</a:t>
            </a:r>
            <a:r>
              <a:rPr lang="en-US" dirty="0"/>
              <a:t>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public class Transportation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public static void main(String[] </a:t>
            </a:r>
            <a:r>
              <a:rPr lang="en-US" dirty="0" err="1">
                <a:latin typeface="Consolas"/>
                <a:cs typeface="Consolas"/>
              </a:rPr>
              <a:t>args</a:t>
            </a:r>
            <a:r>
              <a:rPr lang="en-US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Wheel w = new Wheel (17.5);</a:t>
            </a: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double </a:t>
            </a:r>
            <a:r>
              <a:rPr lang="en-US" dirty="0" err="1">
                <a:latin typeface="Consolas"/>
                <a:cs typeface="Consolas"/>
              </a:rPr>
              <a:t>circ</a:t>
            </a:r>
            <a:r>
              <a:rPr lang="en-US" dirty="0">
                <a:latin typeface="Consolas"/>
                <a:cs typeface="Consolas"/>
              </a:rPr>
              <a:t> = </a:t>
            </a:r>
            <a:r>
              <a:rPr lang="en-US" dirty="0" err="1">
                <a:latin typeface="Consolas"/>
                <a:cs typeface="Consolas"/>
              </a:rPr>
              <a:t>w.getCircumference</a:t>
            </a:r>
            <a:r>
              <a:rPr lang="en-US" dirty="0"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double rad = </a:t>
            </a:r>
            <a:r>
              <a:rPr lang="en-US" dirty="0" err="1">
                <a:latin typeface="Consolas"/>
                <a:cs typeface="Consolas"/>
              </a:rPr>
              <a:t>w.radius</a:t>
            </a:r>
            <a:r>
              <a:rPr lang="en-US" dirty="0">
                <a:latin typeface="Consolas"/>
                <a:cs typeface="Consolas"/>
              </a:rPr>
              <a:t>;  // not allowed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double rad = </a:t>
            </a:r>
            <a:r>
              <a:rPr lang="en-US" dirty="0" err="1">
                <a:latin typeface="Consolas"/>
                <a:cs typeface="Consolas"/>
              </a:rPr>
              <a:t>w.getRadius</a:t>
            </a:r>
            <a:r>
              <a:rPr lang="en-US" dirty="0"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w.radius</a:t>
            </a:r>
            <a:r>
              <a:rPr lang="en-US" dirty="0">
                <a:latin typeface="Consolas"/>
                <a:cs typeface="Consolas"/>
              </a:rPr>
              <a:t> = 15.4; // not allowed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w.setRadius</a:t>
            </a:r>
            <a:r>
              <a:rPr lang="en-US" dirty="0">
                <a:latin typeface="Consolas"/>
                <a:cs typeface="Consolas"/>
              </a:rPr>
              <a:t>(15.4);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139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 Terminology: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67436" cy="4980709"/>
          </a:xfrm>
        </p:spPr>
        <p:txBody>
          <a:bodyPr>
            <a:normAutofit/>
          </a:bodyPr>
          <a:lstStyle/>
          <a:p>
            <a:r>
              <a:rPr lang="en-US" i="1" dirty="0"/>
              <a:t>Instance variables</a:t>
            </a:r>
            <a:r>
              <a:rPr lang="en-US" dirty="0"/>
              <a:t>: non-static fields in a class declaration</a:t>
            </a:r>
          </a:p>
          <a:p>
            <a:r>
              <a:rPr lang="en-US" i="1" dirty="0"/>
              <a:t>Class variables</a:t>
            </a:r>
            <a:r>
              <a:rPr lang="en-US" dirty="0"/>
              <a:t>: static fields in a class declaration</a:t>
            </a:r>
          </a:p>
          <a:p>
            <a:r>
              <a:rPr lang="en-US" i="1" dirty="0"/>
              <a:t>Local variables</a:t>
            </a:r>
            <a:r>
              <a:rPr lang="en-US" dirty="0"/>
              <a:t>: variables in method or block</a:t>
            </a:r>
          </a:p>
          <a:p>
            <a:r>
              <a:rPr lang="en-US" i="1" dirty="0"/>
              <a:t>Parameters</a:t>
            </a:r>
            <a:r>
              <a:rPr lang="en-US" dirty="0"/>
              <a:t>: variables in a method declaration</a:t>
            </a:r>
            <a:endParaRPr lang="en-US" i="1" dirty="0"/>
          </a:p>
          <a:p>
            <a:endParaRPr lang="en-US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Source: http://</a:t>
            </a:r>
            <a:r>
              <a:rPr lang="en-US" sz="1800" dirty="0" err="1"/>
              <a:t>docs.oracle.com</a:t>
            </a:r>
            <a:r>
              <a:rPr lang="en-US" sz="1800" dirty="0"/>
              <a:t>/</a:t>
            </a:r>
            <a:r>
              <a:rPr lang="en-US" sz="1800" dirty="0" err="1"/>
              <a:t>javase</a:t>
            </a:r>
            <a:r>
              <a:rPr lang="en-US" sz="1800" dirty="0"/>
              <a:t>/tutorial/java/</a:t>
            </a:r>
            <a:r>
              <a:rPr lang="en-US" sz="1800" dirty="0" err="1"/>
              <a:t>nutsandbolts</a:t>
            </a:r>
            <a:r>
              <a:rPr lang="en-US" sz="1800" dirty="0"/>
              <a:t>/</a:t>
            </a:r>
            <a:r>
              <a:rPr lang="en-US" sz="1800" dirty="0" err="1"/>
              <a:t>variables.html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918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Problem: Counter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 a class with static and non-static counters</a:t>
            </a:r>
          </a:p>
          <a:p>
            <a:r>
              <a:rPr lang="en-US" dirty="0"/>
              <a:t>Create objects</a:t>
            </a:r>
          </a:p>
          <a:p>
            <a:r>
              <a:rPr lang="en-US" dirty="0"/>
              <a:t>Increment the counters</a:t>
            </a:r>
          </a:p>
          <a:p>
            <a:r>
              <a:rPr lang="en-US" dirty="0"/>
              <a:t>Print values before and after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556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1: Counter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public class Counter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x;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static 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y;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public static void main(String[] </a:t>
            </a:r>
            <a:r>
              <a:rPr lang="en-US" dirty="0" err="1">
                <a:latin typeface="Consolas"/>
                <a:cs typeface="Consolas"/>
              </a:rPr>
              <a:t>args</a:t>
            </a:r>
            <a:r>
              <a:rPr lang="en-US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Counter </a:t>
            </a:r>
            <a:r>
              <a:rPr lang="en-US" dirty="0" err="1">
                <a:latin typeface="Consolas"/>
                <a:cs typeface="Consolas"/>
              </a:rPr>
              <a:t>alice</a:t>
            </a:r>
            <a:r>
              <a:rPr lang="en-US" dirty="0">
                <a:latin typeface="Consolas"/>
                <a:cs typeface="Consolas"/>
              </a:rPr>
              <a:t> = new Counter();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Counter bob = new Counter();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alice.x</a:t>
            </a:r>
            <a:r>
              <a:rPr lang="en-US" dirty="0">
                <a:latin typeface="Consolas"/>
                <a:cs typeface="Consolas"/>
              </a:rPr>
              <a:t> = 10; </a:t>
            </a:r>
            <a:r>
              <a:rPr lang="en-US" dirty="0" err="1">
                <a:latin typeface="Consolas"/>
                <a:cs typeface="Consolas"/>
              </a:rPr>
              <a:t>alice.y</a:t>
            </a:r>
            <a:r>
              <a:rPr lang="en-US" dirty="0">
                <a:latin typeface="Consolas"/>
                <a:cs typeface="Consolas"/>
              </a:rPr>
              <a:t> = 42;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bob.x</a:t>
            </a:r>
            <a:r>
              <a:rPr lang="en-US" dirty="0">
                <a:latin typeface="Consolas"/>
                <a:cs typeface="Consolas"/>
              </a:rPr>
              <a:t> = 50; </a:t>
            </a:r>
            <a:r>
              <a:rPr lang="en-US" dirty="0" err="1">
                <a:latin typeface="Consolas"/>
                <a:cs typeface="Consolas"/>
              </a:rPr>
              <a:t>bob.y</a:t>
            </a:r>
            <a:r>
              <a:rPr lang="en-US" dirty="0">
                <a:latin typeface="Consolas"/>
                <a:cs typeface="Consolas"/>
              </a:rPr>
              <a:t> = 99;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System.out.println</a:t>
            </a:r>
            <a:r>
              <a:rPr lang="en-US" dirty="0">
                <a:latin typeface="Consolas"/>
                <a:cs typeface="Consolas"/>
              </a:rPr>
              <a:t>(</a:t>
            </a:r>
            <a:r>
              <a:rPr lang="en-US" dirty="0" err="1">
                <a:latin typeface="Consolas"/>
                <a:cs typeface="Consolas"/>
              </a:rPr>
              <a:t>alice.x</a:t>
            </a:r>
            <a:r>
              <a:rPr lang="en-US" dirty="0">
                <a:latin typeface="Consolas"/>
                <a:cs typeface="Consolas"/>
              </a:rPr>
              <a:t>); </a:t>
            </a:r>
            <a:r>
              <a:rPr lang="en-US" dirty="0" err="1">
                <a:latin typeface="Consolas"/>
                <a:cs typeface="Consolas"/>
              </a:rPr>
              <a:t>System.out.println</a:t>
            </a:r>
            <a:r>
              <a:rPr lang="en-US" dirty="0">
                <a:latin typeface="Consolas"/>
                <a:cs typeface="Consolas"/>
              </a:rPr>
              <a:t>(</a:t>
            </a:r>
            <a:r>
              <a:rPr lang="en-US" dirty="0" err="1">
                <a:latin typeface="Consolas"/>
                <a:cs typeface="Consolas"/>
              </a:rPr>
              <a:t>alice.y</a:t>
            </a:r>
            <a:r>
              <a:rPr lang="en-US" dirty="0"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System.out.println</a:t>
            </a:r>
            <a:r>
              <a:rPr lang="en-US" dirty="0">
                <a:latin typeface="Consolas"/>
                <a:cs typeface="Consolas"/>
              </a:rPr>
              <a:t>(</a:t>
            </a:r>
            <a:r>
              <a:rPr lang="en-US" dirty="0" err="1">
                <a:latin typeface="Consolas"/>
                <a:cs typeface="Consolas"/>
              </a:rPr>
              <a:t>bob.x</a:t>
            </a:r>
            <a:r>
              <a:rPr lang="en-US" dirty="0">
                <a:latin typeface="Consolas"/>
                <a:cs typeface="Consolas"/>
              </a:rPr>
              <a:t>); </a:t>
            </a:r>
            <a:r>
              <a:rPr lang="en-US" dirty="0" err="1">
                <a:latin typeface="Consolas"/>
                <a:cs typeface="Consolas"/>
              </a:rPr>
              <a:t>System.out.println</a:t>
            </a:r>
            <a:r>
              <a:rPr lang="en-US" dirty="0">
                <a:latin typeface="Consolas"/>
                <a:cs typeface="Consolas"/>
              </a:rPr>
              <a:t>(</a:t>
            </a:r>
            <a:r>
              <a:rPr lang="en-US" dirty="0" err="1">
                <a:latin typeface="Consolas"/>
                <a:cs typeface="Consolas"/>
              </a:rPr>
              <a:t>bob.y</a:t>
            </a:r>
            <a:r>
              <a:rPr lang="en-US" dirty="0"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alice.y</a:t>
            </a:r>
            <a:r>
              <a:rPr lang="en-US" dirty="0">
                <a:latin typeface="Consolas"/>
                <a:cs typeface="Consolas"/>
              </a:rPr>
              <a:t>++;</a:t>
            </a: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System.out.println</a:t>
            </a:r>
            <a:r>
              <a:rPr lang="en-US" dirty="0">
                <a:latin typeface="Consolas"/>
                <a:cs typeface="Consolas"/>
              </a:rPr>
              <a:t>(</a:t>
            </a:r>
            <a:r>
              <a:rPr lang="en-US" dirty="0" err="1">
                <a:latin typeface="Consolas"/>
                <a:cs typeface="Consolas"/>
              </a:rPr>
              <a:t>alice.y</a:t>
            </a:r>
            <a:r>
              <a:rPr lang="en-US" dirty="0">
                <a:latin typeface="Consolas"/>
                <a:cs typeface="Consolas"/>
              </a:rPr>
              <a:t>); </a:t>
            </a:r>
            <a:r>
              <a:rPr lang="en-US" dirty="0" err="1">
                <a:latin typeface="Consolas"/>
                <a:cs typeface="Consolas"/>
              </a:rPr>
              <a:t>System.out.println</a:t>
            </a:r>
            <a:r>
              <a:rPr lang="en-US" dirty="0">
                <a:latin typeface="Consolas"/>
                <a:cs typeface="Consolas"/>
              </a:rPr>
              <a:t>(</a:t>
            </a:r>
            <a:r>
              <a:rPr lang="en-US" dirty="0" err="1">
                <a:latin typeface="Consolas"/>
                <a:cs typeface="Consolas"/>
              </a:rPr>
              <a:t>bob.y</a:t>
            </a:r>
            <a:r>
              <a:rPr lang="en-US" dirty="0"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>
                <a:latin typeface="Consolas"/>
                <a:cs typeface="Consolas"/>
              </a:rPr>
              <a:t>Counter.</a:t>
            </a:r>
            <a:r>
              <a:rPr lang="en-US" dirty="0" err="1">
                <a:latin typeface="Consolas"/>
                <a:cs typeface="Consolas"/>
              </a:rPr>
              <a:t>y</a:t>
            </a:r>
            <a:r>
              <a:rPr lang="en-US" dirty="0">
                <a:latin typeface="Consolas"/>
                <a:cs typeface="Consolas"/>
              </a:rPr>
              <a:t>++;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System.out.println</a:t>
            </a:r>
            <a:r>
              <a:rPr lang="en-US" dirty="0">
                <a:latin typeface="Consolas"/>
                <a:cs typeface="Consolas"/>
              </a:rPr>
              <a:t>(</a:t>
            </a:r>
            <a:r>
              <a:rPr lang="en-US" dirty="0" err="1">
                <a:latin typeface="Consolas"/>
                <a:cs typeface="Consolas"/>
              </a:rPr>
              <a:t>alice.y</a:t>
            </a:r>
            <a:r>
              <a:rPr lang="en-US" dirty="0">
                <a:latin typeface="Consolas"/>
                <a:cs typeface="Consolas"/>
              </a:rPr>
              <a:t>); </a:t>
            </a:r>
            <a:r>
              <a:rPr lang="en-US" dirty="0" err="1">
                <a:latin typeface="Consolas"/>
                <a:cs typeface="Consolas"/>
              </a:rPr>
              <a:t>System.out.println</a:t>
            </a:r>
            <a:r>
              <a:rPr lang="en-US" dirty="0">
                <a:latin typeface="Consolas"/>
                <a:cs typeface="Consolas"/>
              </a:rPr>
              <a:t>(</a:t>
            </a:r>
            <a:r>
              <a:rPr lang="en-US" dirty="0" err="1">
                <a:latin typeface="Consolas"/>
                <a:cs typeface="Consolas"/>
              </a:rPr>
              <a:t>bob.y</a:t>
            </a:r>
            <a:r>
              <a:rPr lang="en-US" dirty="0"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474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1: Counter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" y="1444752"/>
            <a:ext cx="7298871" cy="3421872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4466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71355</TotalTime>
  <Words>3628</Words>
  <Application>Microsoft Office PowerPoint</Application>
  <PresentationFormat>On-screen Show (4:3)</PresentationFormat>
  <Paragraphs>610</Paragraphs>
  <Slides>58</Slides>
  <Notes>36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62" baseType="lpstr">
      <vt:lpstr>Arial</vt:lpstr>
      <vt:lpstr>Calibri</vt:lpstr>
      <vt:lpstr>Consolas</vt:lpstr>
      <vt:lpstr>Office Theme</vt:lpstr>
      <vt:lpstr>CS18000: Problem Solving and Object-Oriented Programming</vt:lpstr>
      <vt:lpstr>Video 1 Static and Non-Static Fields</vt:lpstr>
      <vt:lpstr> Methods and Classes</vt:lpstr>
      <vt:lpstr>Java Class</vt:lpstr>
      <vt:lpstr>Static and Non-Static Fields</vt:lpstr>
      <vt:lpstr>Java Terminology: Variables</vt:lpstr>
      <vt:lpstr>Problem: Counter</vt:lpstr>
      <vt:lpstr>Solution 1: Counter</vt:lpstr>
      <vt:lpstr>Solution 1: Counter</vt:lpstr>
      <vt:lpstr>Video 2 Methods</vt:lpstr>
      <vt:lpstr>Methods</vt:lpstr>
      <vt:lpstr>Basic Method Syntax</vt:lpstr>
      <vt:lpstr>Parameters and Arguments</vt:lpstr>
      <vt:lpstr>Parameters and Arguments</vt:lpstr>
      <vt:lpstr>Flow of Control for Method Calls</vt:lpstr>
      <vt:lpstr>Parameters: Call by Value</vt:lpstr>
      <vt:lpstr>Parameters: Call by Value</vt:lpstr>
      <vt:lpstr>Solution 2: Counter</vt:lpstr>
      <vt:lpstr>Solution 3: Counter</vt:lpstr>
      <vt:lpstr>Video 3 Scope of Variables</vt:lpstr>
      <vt:lpstr>Static and Non-Static Methods</vt:lpstr>
      <vt:lpstr>Extended Method Syntax</vt:lpstr>
      <vt:lpstr>Constructors</vt:lpstr>
      <vt:lpstr>Scope of Variables</vt:lpstr>
      <vt:lpstr>Example: Scope1a</vt:lpstr>
      <vt:lpstr>Example: Scope1b</vt:lpstr>
      <vt:lpstr>Limitations Because of Scope Rules</vt:lpstr>
      <vt:lpstr>Example: Scope2</vt:lpstr>
      <vt:lpstr>What is this anyway?</vt:lpstr>
      <vt:lpstr>Video 1 Designing a Class</vt:lpstr>
      <vt:lpstr>When designing a class… (1)</vt:lpstr>
      <vt:lpstr>When designing a class… (2)</vt:lpstr>
      <vt:lpstr>Problem: Modeling Trees</vt:lpstr>
      <vt:lpstr>Solution: Modeling Trees</vt:lpstr>
      <vt:lpstr>Problem: Making Trees</vt:lpstr>
      <vt:lpstr>Solution: Tracking the Trees</vt:lpstr>
      <vt:lpstr>Video 2 Extent, Passing References, Overloading</vt:lpstr>
      <vt:lpstr> Methods and Classes</vt:lpstr>
      <vt:lpstr>Extent (vs. Scope)</vt:lpstr>
      <vt:lpstr>Extent (vs. Scope)</vt:lpstr>
      <vt:lpstr>Passing References by Value</vt:lpstr>
      <vt:lpstr>Example: Reference by Value</vt:lpstr>
      <vt:lpstr>Example: Reference by Value</vt:lpstr>
      <vt:lpstr>Overloading Constructors and Methods (1)</vt:lpstr>
      <vt:lpstr>Overloading Constructors and Methods (2)</vt:lpstr>
      <vt:lpstr>Example: Improving isPalindrome</vt:lpstr>
      <vt:lpstr>Video 3 this() in Constructors</vt:lpstr>
      <vt:lpstr>Special Trick: this() in Constructor</vt:lpstr>
      <vt:lpstr>Example: PurdueStudent (1)</vt:lpstr>
      <vt:lpstr>Example: PurdueStudent (2)</vt:lpstr>
      <vt:lpstr>Example: Overloader</vt:lpstr>
      <vt:lpstr>Video 4 Encapsulation</vt:lpstr>
      <vt:lpstr>Encapsulation</vt:lpstr>
      <vt:lpstr>Java Access Modifiers</vt:lpstr>
      <vt:lpstr>Conventional Wisdom</vt:lpstr>
      <vt:lpstr>Accessor and Mutator Methods</vt:lpstr>
      <vt:lpstr>Better Wheel Class</vt:lpstr>
      <vt:lpstr>Using Accessor and Mutator Methods</vt:lpstr>
    </vt:vector>
  </TitlesOfParts>
  <Company>Purdue Computer Science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CS18000: Problem Solving and Object-Oriented Programming</dc:title>
  <dc:creator>Tim Korb</dc:creator>
  <cp:lastModifiedBy>Dunsmore, Buster</cp:lastModifiedBy>
  <cp:revision>127</cp:revision>
  <dcterms:created xsi:type="dcterms:W3CDTF">2012-12-29T12:15:32Z</dcterms:created>
  <dcterms:modified xsi:type="dcterms:W3CDTF">2024-06-25T03:35:06Z</dcterms:modified>
</cp:coreProperties>
</file>