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7" r:id="rId1"/>
  </p:sldMasterIdLst>
  <p:notesMasterIdLst>
    <p:notesMasterId r:id="rId68"/>
  </p:notesMasterIdLst>
  <p:handoutMasterIdLst>
    <p:handoutMasterId r:id="rId69"/>
  </p:handoutMasterIdLst>
  <p:sldIdLst>
    <p:sldId id="355" r:id="rId2"/>
    <p:sldId id="422" r:id="rId3"/>
    <p:sldId id="602" r:id="rId4"/>
    <p:sldId id="611" r:id="rId5"/>
    <p:sldId id="537" r:id="rId6"/>
    <p:sldId id="524" r:id="rId7"/>
    <p:sldId id="538" r:id="rId8"/>
    <p:sldId id="539" r:id="rId9"/>
    <p:sldId id="550" r:id="rId10"/>
    <p:sldId id="551" r:id="rId11"/>
    <p:sldId id="552" r:id="rId12"/>
    <p:sldId id="553" r:id="rId13"/>
    <p:sldId id="554" r:id="rId14"/>
    <p:sldId id="541" r:id="rId15"/>
    <p:sldId id="563" r:id="rId16"/>
    <p:sldId id="613" r:id="rId17"/>
    <p:sldId id="603" r:id="rId18"/>
    <p:sldId id="610" r:id="rId19"/>
    <p:sldId id="565" r:id="rId20"/>
    <p:sldId id="566" r:id="rId21"/>
    <p:sldId id="614" r:id="rId22"/>
    <p:sldId id="584" r:id="rId23"/>
    <p:sldId id="577" r:id="rId24"/>
    <p:sldId id="580" r:id="rId25"/>
    <p:sldId id="604" r:id="rId26"/>
    <p:sldId id="581" r:id="rId27"/>
    <p:sldId id="567" r:id="rId28"/>
    <p:sldId id="568" r:id="rId29"/>
    <p:sldId id="618" r:id="rId30"/>
    <p:sldId id="620" r:id="rId31"/>
    <p:sldId id="619" r:id="rId32"/>
    <p:sldId id="569" r:id="rId33"/>
    <p:sldId id="570" r:id="rId34"/>
    <p:sldId id="617" r:id="rId35"/>
    <p:sldId id="571" r:id="rId36"/>
    <p:sldId id="572" r:id="rId37"/>
    <p:sldId id="573" r:id="rId38"/>
    <p:sldId id="574" r:id="rId39"/>
    <p:sldId id="575" r:id="rId40"/>
    <p:sldId id="542" r:id="rId41"/>
    <p:sldId id="543" r:id="rId42"/>
    <p:sldId id="544" r:id="rId43"/>
    <p:sldId id="545" r:id="rId44"/>
    <p:sldId id="546" r:id="rId45"/>
    <p:sldId id="547" r:id="rId46"/>
    <p:sldId id="606" r:id="rId47"/>
    <p:sldId id="616" r:id="rId48"/>
    <p:sldId id="615" r:id="rId49"/>
    <p:sldId id="586" r:id="rId50"/>
    <p:sldId id="588" r:id="rId51"/>
    <p:sldId id="589" r:id="rId52"/>
    <p:sldId id="590" r:id="rId53"/>
    <p:sldId id="591" r:id="rId54"/>
    <p:sldId id="592" r:id="rId55"/>
    <p:sldId id="593" r:id="rId56"/>
    <p:sldId id="594" r:id="rId57"/>
    <p:sldId id="595" r:id="rId58"/>
    <p:sldId id="596" r:id="rId59"/>
    <p:sldId id="597" r:id="rId60"/>
    <p:sldId id="598" r:id="rId61"/>
    <p:sldId id="599" r:id="rId62"/>
    <p:sldId id="600" r:id="rId63"/>
    <p:sldId id="601" r:id="rId64"/>
    <p:sldId id="548" r:id="rId65"/>
    <p:sldId id="549" r:id="rId66"/>
    <p:sldId id="607" r:id="rId6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052" autoAdjust="0"/>
  </p:normalViewPr>
  <p:slideViewPr>
    <p:cSldViewPr snapToObjects="1">
      <p:cViewPr varScale="1">
        <p:scale>
          <a:sx n="90" d="100"/>
          <a:sy n="90" d="100"/>
        </p:scale>
        <p:origin x="-118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Documents\school\Purdue\research\ActiveBundle\meeting\20130404_presentation\experimen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n\Documents\school\Purdue\research\ActiveBundle\meeting\20130404_presentation\experi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7760270408606E-2"/>
          <c:y val="5.2209641330602102E-2"/>
          <c:w val="0.59621013716813498"/>
          <c:h val="0.79582890934171402"/>
        </c:manualLayout>
      </c:layout>
      <c:lineChart>
        <c:grouping val="standard"/>
        <c:varyColors val="0"/>
        <c:ser>
          <c:idx val="1"/>
          <c:order val="0"/>
          <c:tx>
            <c:strRef>
              <c:f>Sheet1!$F$24</c:f>
              <c:strCache>
                <c:ptCount val="1"/>
                <c:pt idx="0">
                  <c:v>Average Creation Time [s]</c:v>
                </c:pt>
              </c:strCache>
            </c:strRef>
          </c:tx>
          <c:cat>
            <c:numRef>
              <c:f>Sheet1!$A$25:$A$34</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Sheet1!$F$25:$F$34</c:f>
              <c:numCache>
                <c:formatCode>General</c:formatCode>
                <c:ptCount val="10"/>
                <c:pt idx="0">
                  <c:v>8.4396666666666693</c:v>
                </c:pt>
                <c:pt idx="1">
                  <c:v>8.9440000000000008</c:v>
                </c:pt>
                <c:pt idx="2">
                  <c:v>8.8350000000000026</c:v>
                </c:pt>
                <c:pt idx="3">
                  <c:v>9.604000000000001</c:v>
                </c:pt>
                <c:pt idx="4">
                  <c:v>9.7000000000000011</c:v>
                </c:pt>
                <c:pt idx="5">
                  <c:v>10.473000000000001</c:v>
                </c:pt>
                <c:pt idx="6">
                  <c:v>12.53166666666667</c:v>
                </c:pt>
                <c:pt idx="7">
                  <c:v>10.545666666666669</c:v>
                </c:pt>
                <c:pt idx="8">
                  <c:v>10.72766666666667</c:v>
                </c:pt>
                <c:pt idx="9">
                  <c:v>12.75033333333333</c:v>
                </c:pt>
              </c:numCache>
            </c:numRef>
          </c:val>
          <c:smooth val="0"/>
        </c:ser>
        <c:dLbls>
          <c:showLegendKey val="0"/>
          <c:showVal val="0"/>
          <c:showCatName val="0"/>
          <c:showSerName val="0"/>
          <c:showPercent val="0"/>
          <c:showBubbleSize val="0"/>
        </c:dLbls>
        <c:marker val="1"/>
        <c:smooth val="0"/>
        <c:axId val="98879360"/>
        <c:axId val="98880896"/>
      </c:lineChart>
      <c:catAx>
        <c:axId val="98879360"/>
        <c:scaling>
          <c:orientation val="minMax"/>
        </c:scaling>
        <c:delete val="0"/>
        <c:axPos val="b"/>
        <c:numFmt formatCode="General" sourceLinked="1"/>
        <c:majorTickMark val="out"/>
        <c:minorTickMark val="none"/>
        <c:tickLblPos val="nextTo"/>
        <c:crossAx val="98880896"/>
        <c:crosses val="autoZero"/>
        <c:auto val="1"/>
        <c:lblAlgn val="ctr"/>
        <c:lblOffset val="100"/>
        <c:noMultiLvlLbl val="0"/>
      </c:catAx>
      <c:valAx>
        <c:axId val="98880896"/>
        <c:scaling>
          <c:orientation val="minMax"/>
        </c:scaling>
        <c:delete val="0"/>
        <c:axPos val="l"/>
        <c:majorGridlines/>
        <c:numFmt formatCode="General" sourceLinked="1"/>
        <c:majorTickMark val="out"/>
        <c:minorTickMark val="none"/>
        <c:tickLblPos val="nextTo"/>
        <c:crossAx val="98879360"/>
        <c:crosses val="autoZero"/>
        <c:crossBetween val="between"/>
      </c:valAx>
    </c:plotArea>
    <c:legend>
      <c:legendPos val="r"/>
      <c:layout>
        <c:manualLayout>
          <c:xMode val="edge"/>
          <c:yMode val="edge"/>
          <c:x val="0.66679227391769902"/>
          <c:y val="0.45952967970487502"/>
          <c:w val="0.330932102561456"/>
          <c:h val="0.2043452473716720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File Size [MB]</c:v>
                </c:pt>
              </c:strCache>
            </c:strRef>
          </c:tx>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General</c:formatCode>
                <c:ptCount val="11"/>
                <c:pt idx="0">
                  <c:v>1.4910000000000001</c:v>
                </c:pt>
                <c:pt idx="1">
                  <c:v>3.2050000000000001</c:v>
                </c:pt>
                <c:pt idx="2">
                  <c:v>6.2519999999999998</c:v>
                </c:pt>
                <c:pt idx="3">
                  <c:v>9.3010000000000002</c:v>
                </c:pt>
                <c:pt idx="4">
                  <c:v>12.35</c:v>
                </c:pt>
                <c:pt idx="5">
                  <c:v>15.4</c:v>
                </c:pt>
                <c:pt idx="6">
                  <c:v>18.442</c:v>
                </c:pt>
                <c:pt idx="7">
                  <c:v>21.48</c:v>
                </c:pt>
                <c:pt idx="8">
                  <c:v>24.52</c:v>
                </c:pt>
                <c:pt idx="9">
                  <c:v>27.562000000000001</c:v>
                </c:pt>
                <c:pt idx="10">
                  <c:v>30.603999999999999</c:v>
                </c:pt>
              </c:numCache>
            </c:numRef>
          </c:val>
          <c:smooth val="0"/>
        </c:ser>
        <c:dLbls>
          <c:showLegendKey val="0"/>
          <c:showVal val="0"/>
          <c:showCatName val="0"/>
          <c:showSerName val="0"/>
          <c:showPercent val="0"/>
          <c:showBubbleSize val="0"/>
        </c:dLbls>
        <c:marker val="1"/>
        <c:smooth val="0"/>
        <c:axId val="98892800"/>
        <c:axId val="100672256"/>
      </c:lineChart>
      <c:catAx>
        <c:axId val="98892800"/>
        <c:scaling>
          <c:orientation val="minMax"/>
        </c:scaling>
        <c:delete val="0"/>
        <c:axPos val="b"/>
        <c:numFmt formatCode="General" sourceLinked="1"/>
        <c:majorTickMark val="out"/>
        <c:minorTickMark val="none"/>
        <c:tickLblPos val="nextTo"/>
        <c:crossAx val="100672256"/>
        <c:crosses val="autoZero"/>
        <c:auto val="1"/>
        <c:lblAlgn val="ctr"/>
        <c:lblOffset val="100"/>
        <c:noMultiLvlLbl val="0"/>
      </c:catAx>
      <c:valAx>
        <c:axId val="100672256"/>
        <c:scaling>
          <c:orientation val="minMax"/>
        </c:scaling>
        <c:delete val="0"/>
        <c:axPos val="l"/>
        <c:majorGridlines/>
        <c:numFmt formatCode="General" sourceLinked="1"/>
        <c:majorTickMark val="out"/>
        <c:minorTickMark val="none"/>
        <c:tickLblPos val="nextTo"/>
        <c:crossAx val="98892800"/>
        <c:crosses val="autoZero"/>
        <c:crossBetween val="between"/>
      </c:valAx>
    </c:plotArea>
    <c:legend>
      <c:legendPos val="r"/>
      <c:layout>
        <c:manualLayout>
          <c:xMode val="edge"/>
          <c:yMode val="edge"/>
          <c:x val="0.71746707767593199"/>
          <c:y val="0.45469079497907899"/>
          <c:w val="0.26654238455326401"/>
          <c:h val="0.149069874476987"/>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28C296-E8AF-C347-91D3-471A01CE8F3F}" type="datetimeFigureOut">
              <a:rPr lang="en-US" smtClean="0"/>
              <a:pPr/>
              <a:t>6/17/2013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27A4D-046F-1048-B020-0E3F016AC927}" type="slidenum">
              <a:rPr lang="en-US" smtClean="0"/>
              <a:pPr/>
              <a:t>‹#›</a:t>
            </a:fld>
            <a:endParaRPr lang="en-US"/>
          </a:p>
        </p:txBody>
      </p:sp>
    </p:spTree>
    <p:extLst>
      <p:ext uri="{BB962C8B-B14F-4D97-AF65-F5344CB8AC3E}">
        <p14:creationId xmlns:p14="http://schemas.microsoft.com/office/powerpoint/2010/main" val="1550040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A2E091D-315B-284F-98E3-7FB47F6FA3A5}" type="datetime1">
              <a:rPr lang="en-US"/>
              <a:pPr>
                <a:defRPr/>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02A6EAB-0713-014B-85F6-31E0455E425F}" type="slidenum">
              <a:rPr lang="en-US"/>
              <a:pPr>
                <a:defRPr/>
              </a:pPr>
              <a:t>‹#›</a:t>
            </a:fld>
            <a:endParaRPr lang="en-US"/>
          </a:p>
        </p:txBody>
      </p:sp>
    </p:spTree>
    <p:extLst>
      <p:ext uri="{BB962C8B-B14F-4D97-AF65-F5344CB8AC3E}">
        <p14:creationId xmlns:p14="http://schemas.microsoft.com/office/powerpoint/2010/main" val="11149274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1</a:t>
            </a:fld>
            <a:endParaRPr lang="en-US"/>
          </a:p>
        </p:txBody>
      </p:sp>
    </p:spTree>
    <p:extLst>
      <p:ext uri="{BB962C8B-B14F-4D97-AF65-F5344CB8AC3E}">
        <p14:creationId xmlns:p14="http://schemas.microsoft.com/office/powerpoint/2010/main" val="287771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We have previously proposed the use of active bundles for identity management in the cloud [26, 27] and secure data sharing in a peer-to-peer network of </a:t>
            </a:r>
            <a:r>
              <a:rPr lang="en-US" sz="1200" kern="1200" dirty="0" err="1" smtClean="0">
                <a:solidFill>
                  <a:schemeClr val="tx1"/>
                </a:solidFill>
                <a:latin typeface="+mn-lt"/>
                <a:ea typeface="ＭＳ Ｐゴシック" charset="-128"/>
                <a:cs typeface="ＭＳ Ｐゴシック" charset="-128"/>
              </a:rPr>
              <a:t>AVs</a:t>
            </a:r>
            <a:r>
              <a:rPr lang="en-US" sz="1200" kern="1200" dirty="0" smtClean="0">
                <a:solidFill>
                  <a:schemeClr val="tx1"/>
                </a:solidFill>
                <a:latin typeface="+mn-lt"/>
                <a:ea typeface="ＭＳ Ｐゴシック" charset="-128"/>
                <a:cs typeface="ＭＳ Ｐゴシック" charset="-128"/>
              </a:rPr>
              <a:t> [28] which enables selective data disclosure based on the trustworthiness of the platform. Initially, we presented Smart Home systems as a motivation. In the future, we plan to adapt AB approach and develop experiments for protecting confidentiality of data in such applications. Further we plan to measure performance of AB scheme in different deployments setups. We will compare the size of an active bundle with data size in other approaches and will also measure how the number of created active bundles affects performance of the whole system.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62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330111-0B82-4152-9D21-49B436E5A83E}"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AEA1BD3-6828-5A4C-82FF-D671EDC446EB}" type="datetime1">
              <a:rPr lang="en-US" smtClean="0"/>
              <a:pPr>
                <a:defRPr/>
              </a:pPr>
              <a:t>6/17/2013</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198686DB-A9BA-104E-9B60-B2BA7E152D8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72E7ECF-4F0E-B24B-B765-CC250483DA36}" type="datetime1">
              <a:rPr lang="en-US" smtClean="0"/>
              <a:pPr>
                <a:defRPr/>
              </a:pPr>
              <a:t>6/17/2013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C78BF8-A54E-BA4D-86B5-5C391D2D56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7DFB193-1F3F-8B48-8078-F283288E5DF6}" type="datetime1">
              <a:rPr lang="en-US" smtClean="0"/>
              <a:pPr>
                <a:defRPr/>
              </a:pPr>
              <a:t>6/17/2013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FA77DE-3EC4-DA48-820B-0CC3985C640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6D04CFF-0F7F-9F43-8239-3C151C7880B1}" type="datetime1">
              <a:rPr lang="en-US" smtClean="0"/>
              <a:pPr>
                <a:defRPr/>
              </a:pPr>
              <a:t>6/17/2013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2989A8-7C4E-CB4B-B31B-151C46857D8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AE146BFA-AAA5-104D-90AF-189A1D607912}" type="datetime1">
              <a:rPr lang="en-US" smtClean="0"/>
              <a:pPr>
                <a:defRPr/>
              </a:pPr>
              <a:t>6/17/2013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FE237C-A309-2E46-8514-B839719D566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0FC5156-DDF6-D048-A2BA-580A4B31600B}" type="datetime1">
              <a:rPr lang="en-US" smtClean="0"/>
              <a:pPr>
                <a:defRPr/>
              </a:pPr>
              <a:t>6/17/2013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F30862-5A1B-7B4C-8688-E3A888D0445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379034F-6F12-D144-AD39-3F3FEBCAD665}" type="datetime1">
              <a:rPr lang="en-US" smtClean="0"/>
              <a:pPr>
                <a:defRPr/>
              </a:pPr>
              <a:t>6/17/2013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21323A8-63C1-1C41-8B0A-2BA815A70CB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D47BEC9-285D-4343-BBA0-AAE4D9B142C7}" type="datetime1">
              <a:rPr lang="en-US" smtClean="0"/>
              <a:pPr>
                <a:defRPr/>
              </a:pPr>
              <a:t>6/17/2013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82E3F0-A390-D44C-8D17-09868289745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8517A4A-265C-564D-9475-7A522A494EAE}" type="datetime1">
              <a:rPr lang="en-US" smtClean="0"/>
              <a:pPr>
                <a:defRPr/>
              </a:pPr>
              <a:t>6/17/2013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9EDB9ED-2AF1-284A-B165-42C763BE33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2FA0FAA-6BA8-0F4A-8D9B-2FDFC50EE094}" type="datetime1">
              <a:rPr lang="en-US" smtClean="0"/>
              <a:pPr>
                <a:defRPr/>
              </a:pPr>
              <a:t>6/17/2013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FFD40F-C70B-844D-96AD-860935AD270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EEEEDF3-014E-4346-92B1-ACC3DABDEA84}" type="datetime1">
              <a:rPr lang="en-US" smtClean="0"/>
              <a:pPr>
                <a:defRPr/>
              </a:pPr>
              <a:t>6/17/2013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C46D14A-6152-1A45-8F1A-C6CB546A7800}"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5A4C07-9712-AA46-95C5-CCDD3B38E2B5}" type="datetime1">
              <a:rPr lang="en-US" smtClean="0"/>
              <a:pPr>
                <a:defRPr/>
              </a:pPr>
              <a:t>6/17/2013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A86B9C1-C1C2-5142-8E31-455845B9D825}"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0.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s.purdue.edu/homes/rranchal/plm.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6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4.gif"/><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scribd.com/doc/29977840/Supply-Chain-Management-Principles-and-Practices-at-Honda" TargetMode="External"/><Relationship Id="rId7" Type="http://schemas.openxmlformats.org/officeDocument/2006/relationships/hyperlink" Target="https://www.google.com/search?q=supply+chain+management+boeing+787&amp;client=firefox-a&amp;hs=g9X&amp;rls=org.mozilla:en-US:official&amp;tbm=isch&amp;tbo=u&amp;source=univ&amp;sa=X&amp;ei=AEK7Udq4EMmgqwHU44CoCA&amp;ved=0CF8QsAQ&amp;biw=1280&amp;bih=630" TargetMode="External"/><Relationship Id="rId2" Type="http://schemas.openxmlformats.org/officeDocument/2006/relationships/hyperlink" Target="http://www.nsf.gov/about/history/nsf0050/manufacturing/supply.htm" TargetMode="External"/><Relationship Id="rId1" Type="http://schemas.openxmlformats.org/officeDocument/2006/relationships/slideLayout" Target="../slideLayouts/slideLayout2.xml"/><Relationship Id="rId6" Type="http://schemas.openxmlformats.org/officeDocument/2006/relationships/hyperlink" Target="http://supply-chain-data-mgmt.blogspot.com/2012/10/the-size-of-boeings-supply.html" TargetMode="External"/><Relationship Id="rId5" Type="http://schemas.openxmlformats.org/officeDocument/2006/relationships/hyperlink" Target="http://supplier.cummins.com/wps/portal/SupplierPortal/SupplierHome/StandardsAndProcesses/SupplyChain" TargetMode="External"/><Relationship Id="rId4" Type="http://schemas.openxmlformats.org/officeDocument/2006/relationships/hyperlink" Target="http://www.rolls-royce.com/Images/SO_Supply%20Chain%20Management_tcm92-2400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295400"/>
            <a:ext cx="7406640" cy="1752600"/>
          </a:xfrm>
        </p:spPr>
        <p:txBody>
          <a:bodyPr>
            <a:noAutofit/>
          </a:bodyPr>
          <a:lstStyle/>
          <a:p>
            <a:pPr algn="ctr"/>
            <a:r>
              <a:rPr lang="en-US" sz="4000" dirty="0" smtClean="0"/>
              <a:t>Protecting and Securing PLM and Supply Chain Data</a:t>
            </a:r>
            <a:br>
              <a:rPr lang="en-US" sz="4000" dirty="0" smtClean="0"/>
            </a:br>
            <a:r>
              <a:rPr lang="en-US" sz="2800" dirty="0" smtClean="0"/>
              <a:t>	</a:t>
            </a:r>
            <a:endParaRPr lang="en-US" sz="2800" dirty="0"/>
          </a:p>
        </p:txBody>
      </p:sp>
      <p:sp>
        <p:nvSpPr>
          <p:cNvPr id="3" name="Subtitle 2"/>
          <p:cNvSpPr>
            <a:spLocks noGrp="1"/>
          </p:cNvSpPr>
          <p:nvPr>
            <p:ph type="subTitle" idx="1"/>
          </p:nvPr>
        </p:nvSpPr>
        <p:spPr>
          <a:xfrm>
            <a:off x="1432560" y="3276600"/>
            <a:ext cx="6949440" cy="3200400"/>
          </a:xfrm>
        </p:spPr>
        <p:txBody>
          <a:bodyPr/>
          <a:lstStyle/>
          <a:p>
            <a:pPr algn="ctr"/>
            <a:r>
              <a:rPr lang="en-US" sz="2800" dirty="0" smtClean="0"/>
              <a:t>Students: </a:t>
            </a:r>
            <a:r>
              <a:rPr lang="en-US" sz="2800" dirty="0" err="1" smtClean="0"/>
              <a:t>Rohit</a:t>
            </a:r>
            <a:r>
              <a:rPr lang="en-US" sz="2800" dirty="0" smtClean="0"/>
              <a:t> </a:t>
            </a:r>
            <a:r>
              <a:rPr lang="en-US" sz="2800" dirty="0" err="1" smtClean="0"/>
              <a:t>Ranchal</a:t>
            </a:r>
            <a:r>
              <a:rPr lang="en-US" sz="2800" dirty="0" smtClean="0"/>
              <a:t> and Gen Nishida</a:t>
            </a:r>
            <a:endParaRPr lang="en-US" sz="2800" dirty="0" smtClean="0"/>
          </a:p>
          <a:p>
            <a:pPr algn="ctr"/>
            <a:r>
              <a:rPr lang="en-US" sz="2800" dirty="0" smtClean="0"/>
              <a:t>PI: Bharat </a:t>
            </a:r>
            <a:r>
              <a:rPr lang="en-US" sz="2800" dirty="0" err="1" smtClean="0"/>
              <a:t>Bhargava</a:t>
            </a:r>
            <a:r>
              <a:rPr lang="en-US" sz="2800" dirty="0" smtClean="0"/>
              <a:t> ( bbshail@purdue.edu)</a:t>
            </a:r>
            <a:endParaRPr lang="en-US" sz="2800" dirty="0" smtClean="0"/>
          </a:p>
          <a:p>
            <a:pPr algn="ctr"/>
            <a:r>
              <a:rPr lang="en-US" sz="2400" dirty="0"/>
              <a:t>PLM Center of Excellence </a:t>
            </a:r>
            <a:r>
              <a:rPr lang="en-US" sz="2400" dirty="0" smtClean="0"/>
              <a:t> and CERIAS </a:t>
            </a:r>
            <a:endParaRPr lang="en-US" sz="2400" dirty="0" smtClean="0"/>
          </a:p>
          <a:p>
            <a:pPr algn="ctr"/>
            <a:r>
              <a:rPr lang="en-US" sz="2400" dirty="0" smtClean="0"/>
              <a:t>Computer Sciences</a:t>
            </a:r>
          </a:p>
          <a:p>
            <a:pPr algn="ctr"/>
            <a:r>
              <a:rPr lang="en-US" sz="2400" dirty="0" smtClean="0"/>
              <a:t>Purdue University</a:t>
            </a:r>
          </a:p>
          <a:p>
            <a:pPr algn="ctr"/>
            <a:r>
              <a:rPr lang="en-US" sz="2400" dirty="0"/>
              <a:t>http://www.cs.purdue.edu/homes/rranchal/plm.html</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Generalized approach to protect shared data</a:t>
            </a:r>
          </a:p>
          <a:p>
            <a:pPr lvl="1"/>
            <a:r>
              <a:rPr lang="en-US" dirty="0" smtClean="0"/>
              <a:t>Secure data e.g. using encryption</a:t>
            </a:r>
          </a:p>
          <a:p>
            <a:pPr lvl="1"/>
            <a:r>
              <a:rPr lang="en-US" dirty="0" smtClean="0"/>
              <a:t>Define Policies for data sharing and usage e.g. access control policies</a:t>
            </a:r>
          </a:p>
          <a:p>
            <a:pPr lvl="1"/>
            <a:r>
              <a:rPr lang="en-US" dirty="0" smtClean="0"/>
              <a:t>Setup Policy enforcement mechanism to enforce policies on data</a:t>
            </a:r>
          </a:p>
          <a:p>
            <a:endParaRPr lang="en-US" dirty="0" smtClean="0"/>
          </a:p>
          <a:p>
            <a:r>
              <a:rPr lang="en-US" dirty="0" smtClean="0"/>
              <a:t>Classification of available solutions</a:t>
            </a:r>
          </a:p>
          <a:p>
            <a:pPr lvl="1"/>
            <a:r>
              <a:rPr lang="en-US" dirty="0" smtClean="0"/>
              <a:t>Policy Enforcement at the Sender</a:t>
            </a:r>
          </a:p>
          <a:p>
            <a:pPr lvl="1"/>
            <a:r>
              <a:rPr lang="en-US" dirty="0" smtClean="0"/>
              <a:t>Policy Enforcement in the middle</a:t>
            </a:r>
          </a:p>
          <a:p>
            <a:pPr lvl="1"/>
            <a:r>
              <a:rPr lang="en-US" dirty="0" smtClean="0"/>
              <a:t>Policy Enforcement at the Receiver</a:t>
            </a:r>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6" name="Slide Number Placeholder 5"/>
          <p:cNvSpPr>
            <a:spLocks noGrp="1"/>
          </p:cNvSpPr>
          <p:nvPr>
            <p:ph type="sldNum" sz="quarter" idx="12"/>
          </p:nvPr>
        </p:nvSpPr>
        <p:spPr/>
        <p:txBody>
          <a:bodyPr/>
          <a:lstStyle/>
          <a:p>
            <a:pPr>
              <a:defRPr/>
            </a:pPr>
            <a:fld id="{962989A8-7C4E-CB4B-B31B-151C46857D81}" type="slidenum">
              <a:rPr lang="en-US" smtClean="0"/>
              <a:pPr>
                <a:defRPr/>
              </a:pPr>
              <a:t>11</a:t>
            </a:fld>
            <a:endParaRPr lang="en-US"/>
          </a:p>
        </p:txBody>
      </p:sp>
      <p:pic>
        <p:nvPicPr>
          <p:cNvPr id="4" name="Picture 3" descr="Screen Shot 2012-11-26 at 8.56.09 PM.png"/>
          <p:cNvPicPr>
            <a:picLocks noChangeAspect="1"/>
          </p:cNvPicPr>
          <p:nvPr/>
        </p:nvPicPr>
        <p:blipFill>
          <a:blip r:embed="rId3"/>
          <a:stretch>
            <a:fillRect/>
          </a:stretch>
        </p:blipFill>
        <p:spPr>
          <a:xfrm>
            <a:off x="5600700" y="1155700"/>
            <a:ext cx="3314700" cy="3263900"/>
          </a:xfrm>
          <a:prstGeom prst="rect">
            <a:avLst/>
          </a:prstGeom>
        </p:spPr>
      </p:pic>
      <p:sp>
        <p:nvSpPr>
          <p:cNvPr id="5" name="TextBox 4"/>
          <p:cNvSpPr txBox="1"/>
          <p:nvPr/>
        </p:nvSpPr>
        <p:spPr>
          <a:xfrm>
            <a:off x="1143000" y="990600"/>
            <a:ext cx="8000999" cy="5524589"/>
          </a:xfrm>
          <a:prstGeom prst="rect">
            <a:avLst/>
          </a:prstGeom>
          <a:noFill/>
        </p:spPr>
        <p:txBody>
          <a:bodyPr wrap="square" rtlCol="0">
            <a:spAutoFit/>
          </a:bodyPr>
          <a:lstStyle/>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Policy enforcement at owner</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Traditional approach – uses                                        encryption for protection                                       (interactive protocols)                                                       e.g. Servers </a:t>
            </a: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A lot of exchange of messages</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Source can become bottleneck </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Problem if source becomes unavailable </a:t>
            </a:r>
          </a:p>
          <a:p>
            <a:pPr marL="365125" indent="-282575" eaLnBrk="0" hangingPunct="0">
              <a:spcBef>
                <a:spcPts val="600"/>
              </a:spcBef>
              <a:buClr>
                <a:schemeClr val="accent1"/>
              </a:buClr>
              <a:buSzPct val="80000"/>
              <a:buFont typeface="Wingdings 2" pitchFamily="-1" charset="2"/>
              <a:buChar char=""/>
            </a:pPr>
            <a:r>
              <a:rPr lang="en-US" dirty="0" err="1" smtClean="0"/>
              <a:t>Digibox</a:t>
            </a:r>
            <a:r>
              <a:rPr lang="en-US" dirty="0" smtClean="0"/>
              <a:t> [5] – uses multiple keys</a:t>
            </a: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6" name="Slide Number Placeholder 5"/>
          <p:cNvSpPr>
            <a:spLocks noGrp="1"/>
          </p:cNvSpPr>
          <p:nvPr>
            <p:ph type="sldNum" sz="quarter" idx="12"/>
          </p:nvPr>
        </p:nvSpPr>
        <p:spPr/>
        <p:txBody>
          <a:bodyPr/>
          <a:lstStyle/>
          <a:p>
            <a:pPr>
              <a:defRPr/>
            </a:pPr>
            <a:fld id="{962989A8-7C4E-CB4B-B31B-151C46857D81}" type="slidenum">
              <a:rPr lang="en-US" smtClean="0"/>
              <a:pPr>
                <a:defRPr/>
              </a:pPr>
              <a:t>12</a:t>
            </a:fld>
            <a:endParaRPr lang="en-US"/>
          </a:p>
        </p:txBody>
      </p:sp>
      <p:pic>
        <p:nvPicPr>
          <p:cNvPr id="4" name="Picture 3" descr="Screen Shot 2012-11-26 at 8.56.55 PM.png"/>
          <p:cNvPicPr>
            <a:picLocks noChangeAspect="1"/>
          </p:cNvPicPr>
          <p:nvPr/>
        </p:nvPicPr>
        <p:blipFill>
          <a:blip r:embed="rId3"/>
          <a:stretch>
            <a:fillRect/>
          </a:stretch>
        </p:blipFill>
        <p:spPr>
          <a:xfrm>
            <a:off x="5257800" y="990600"/>
            <a:ext cx="3733800" cy="3416300"/>
          </a:xfrm>
          <a:prstGeom prst="rect">
            <a:avLst/>
          </a:prstGeom>
        </p:spPr>
      </p:pic>
      <p:sp>
        <p:nvSpPr>
          <p:cNvPr id="5" name="TextBox 4"/>
          <p:cNvSpPr txBox="1"/>
          <p:nvPr/>
        </p:nvSpPr>
        <p:spPr>
          <a:xfrm>
            <a:off x="1143000" y="1205092"/>
            <a:ext cx="8001001" cy="6186308"/>
          </a:xfrm>
          <a:prstGeom prst="rect">
            <a:avLst/>
          </a:prstGeom>
          <a:noFill/>
        </p:spPr>
        <p:txBody>
          <a:bodyPr wrap="square" rtlCol="0">
            <a:spAutoFit/>
          </a:bodyPr>
          <a:lstStyle/>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Policy enforcement in the middle </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Trusted Third Party – e.g. pub/sub</a:t>
            </a: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Single point of trust and failure</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Information aggregation - caches and stores data </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Can sell data to interested parties</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Data disclosure during Subpoenas</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Prone to hacking attacks and insider abuse</a:t>
            </a:r>
          </a:p>
          <a:p>
            <a:pPr marL="365125" indent="-282575" eaLnBrk="0" hangingPunct="0">
              <a:spcBef>
                <a:spcPts val="600"/>
              </a:spcBef>
              <a:buClr>
                <a:schemeClr val="accent1"/>
              </a:buClr>
              <a:buSzPct val="80000"/>
              <a:buFont typeface="Wingdings 2" pitchFamily="-1" charset="2"/>
              <a:buChar char=""/>
            </a:pPr>
            <a:r>
              <a:rPr lang="en-US" dirty="0" err="1" smtClean="0"/>
              <a:t>Casassa</a:t>
            </a:r>
            <a:r>
              <a:rPr lang="en-US" dirty="0" smtClean="0"/>
              <a:t> Mont et al [9] – uses time vault service</a:t>
            </a: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12-03 at 10.07.05 PM.png"/>
          <p:cNvPicPr>
            <a:picLocks noChangeAspect="1"/>
          </p:cNvPicPr>
          <p:nvPr/>
        </p:nvPicPr>
        <p:blipFill>
          <a:blip r:embed="rId3"/>
          <a:stretch>
            <a:fillRect/>
          </a:stretch>
        </p:blipFill>
        <p:spPr>
          <a:xfrm>
            <a:off x="4572000" y="838200"/>
            <a:ext cx="4419600" cy="4291496"/>
          </a:xfrm>
          <a:prstGeom prst="rect">
            <a:avLst/>
          </a:prstGeom>
        </p:spPr>
      </p:pic>
      <p:sp>
        <p:nvSpPr>
          <p:cNvPr id="2" name="Title 1"/>
          <p:cNvSpPr>
            <a:spLocks noGrp="1"/>
          </p:cNvSpPr>
          <p:nvPr>
            <p:ph type="title"/>
          </p:nvPr>
        </p:nvSpPr>
        <p:spPr/>
        <p:txBody>
          <a:bodyPr/>
          <a:lstStyle/>
          <a:p>
            <a:r>
              <a:rPr lang="en-US" dirty="0" smtClean="0"/>
              <a:t>Related Work</a:t>
            </a:r>
            <a:endParaRPr lang="en-US" dirty="0"/>
          </a:p>
        </p:txBody>
      </p:sp>
      <p:sp>
        <p:nvSpPr>
          <p:cNvPr id="7" name="Slide Number Placeholder 6"/>
          <p:cNvSpPr>
            <a:spLocks noGrp="1"/>
          </p:cNvSpPr>
          <p:nvPr>
            <p:ph type="sldNum" sz="quarter" idx="12"/>
          </p:nvPr>
        </p:nvSpPr>
        <p:spPr/>
        <p:txBody>
          <a:bodyPr/>
          <a:lstStyle/>
          <a:p>
            <a:pPr>
              <a:defRPr/>
            </a:pPr>
            <a:fld id="{962989A8-7C4E-CB4B-B31B-151C46857D81}" type="slidenum">
              <a:rPr lang="en-US" smtClean="0"/>
              <a:pPr>
                <a:defRPr/>
              </a:pPr>
              <a:t>13</a:t>
            </a:fld>
            <a:endParaRPr lang="en-US"/>
          </a:p>
        </p:txBody>
      </p:sp>
      <p:sp>
        <p:nvSpPr>
          <p:cNvPr id="5" name="TextBox 4"/>
          <p:cNvSpPr txBox="1"/>
          <p:nvPr/>
        </p:nvSpPr>
        <p:spPr>
          <a:xfrm>
            <a:off x="1143001" y="990600"/>
            <a:ext cx="8001000" cy="6478696"/>
          </a:xfrm>
          <a:prstGeom prst="rect">
            <a:avLst/>
          </a:prstGeom>
          <a:noFill/>
        </p:spPr>
        <p:txBody>
          <a:bodyPr wrap="square" rtlCol="0">
            <a:spAutoFit/>
          </a:bodyPr>
          <a:lstStyle/>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Policy enforcement at receiver </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Requires a Trusted component</a:t>
            </a:r>
          </a:p>
          <a:p>
            <a:pPr marL="365125" indent="-282575" eaLnBrk="0" hangingPunct="0">
              <a:spcBef>
                <a:spcPts val="600"/>
              </a:spcBef>
              <a:buClr>
                <a:schemeClr val="accent1"/>
              </a:buClr>
              <a:buSzPct val="80000"/>
              <a:buFont typeface="Wingdings 2" pitchFamily="-1" charset="2"/>
              <a:buChar char=""/>
            </a:pPr>
            <a:r>
              <a:rPr lang="en-US" dirty="0" err="1" smtClean="0">
                <a:latin typeface="Segoe UI" pitchFamily="34" charset="0"/>
                <a:ea typeface="ＭＳ Ｐゴシック" charset="-128"/>
                <a:cs typeface="ＭＳ Ｐゴシック" charset="-128"/>
              </a:rPr>
              <a:t>Eg</a:t>
            </a:r>
            <a:r>
              <a:rPr lang="en-US" dirty="0" smtClean="0">
                <a:latin typeface="Segoe UI" pitchFamily="34" charset="0"/>
                <a:ea typeface="ＭＳ Ｐゴシック" charset="-128"/>
                <a:cs typeface="ＭＳ Ｐゴシック" charset="-128"/>
              </a:rPr>
              <a:t> – Digital Rights Management                          solutions, Document-sharing                                       solutions - Adobe,                                                      Microsoft etc</a:t>
            </a: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Distribution issues of Trusted component</a:t>
            </a:r>
          </a:p>
          <a:p>
            <a:pPr marL="365125" indent="-282575" eaLnBrk="0" hangingPunct="0">
              <a:spcBef>
                <a:spcPts val="600"/>
              </a:spcBef>
              <a:buClr>
                <a:schemeClr val="accent1"/>
              </a:buClr>
              <a:buSzPct val="80000"/>
              <a:buFont typeface="Wingdings 2" pitchFamily="-1" charset="2"/>
              <a:buChar char=""/>
            </a:pPr>
            <a:r>
              <a:rPr lang="en-US" dirty="0" smtClean="0">
                <a:latin typeface="Segoe UI" pitchFamily="34" charset="0"/>
                <a:ea typeface="ＭＳ Ｐゴシック" charset="-128"/>
                <a:cs typeface="ＭＳ Ｐゴシック" charset="-128"/>
              </a:rPr>
              <a:t>Restricted to known/trusted hosts</a:t>
            </a:r>
          </a:p>
          <a:p>
            <a:pPr marL="365125" indent="-282575" eaLnBrk="0" hangingPunct="0">
              <a:spcBef>
                <a:spcPts val="600"/>
              </a:spcBef>
              <a:buClr>
                <a:schemeClr val="accent1"/>
              </a:buClr>
              <a:buSzPct val="80000"/>
              <a:buFont typeface="Wingdings 2" pitchFamily="-1" charset="2"/>
              <a:buChar char=""/>
            </a:pPr>
            <a:r>
              <a:rPr lang="en-US" dirty="0" smtClean="0"/>
              <a:t>Montero et al [6] – uses sticky policies</a:t>
            </a:r>
          </a:p>
          <a:p>
            <a:pPr marL="365125" indent="-282575" eaLnBrk="0" hangingPunct="0">
              <a:spcBef>
                <a:spcPts val="600"/>
              </a:spcBef>
              <a:buClr>
                <a:schemeClr val="accent1"/>
              </a:buClr>
              <a:buSzPct val="80000"/>
              <a:buFont typeface="Wingdings 2" pitchFamily="-1" charset="2"/>
              <a:buChar char=""/>
            </a:pPr>
            <a:endParaRPr lang="en-US" dirty="0" smtClean="0">
              <a:latin typeface="Segoe UI" pitchFamily="34" charset="0"/>
              <a:ea typeface="ＭＳ Ｐゴシック" charset="-128"/>
              <a:cs typeface="ＭＳ Ｐゴシック" charset="-128"/>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Approach</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Existing approaches that rely on the use of standards, service level agreements, and legal contracts are insufficient</a:t>
            </a:r>
          </a:p>
          <a:p>
            <a:r>
              <a:rPr lang="en-US" sz="2600" dirty="0" smtClean="0"/>
              <a:t>Propose an end-to-end approach for protecting shared data in digital supply chains</a:t>
            </a:r>
          </a:p>
          <a:p>
            <a:pPr lvl="1"/>
            <a:r>
              <a:rPr lang="en-US" sz="2200" dirty="0" smtClean="0"/>
              <a:t>Self-protecting data centric approach for policy based controlled data dissemination</a:t>
            </a:r>
          </a:p>
          <a:p>
            <a:pPr lvl="1"/>
            <a:r>
              <a:rPr lang="en-US" sz="2200" dirty="0" smtClean="0"/>
              <a:t>Security auditing of business processes that compose supply chains</a:t>
            </a:r>
          </a:p>
          <a:p>
            <a:pPr lvl="1"/>
            <a:r>
              <a:rPr lang="en-US" sz="2200" dirty="0" smtClean="0"/>
              <a:t>Enables tracking the information flows of shared data</a:t>
            </a:r>
          </a:p>
          <a:p>
            <a:pPr lvl="1"/>
            <a:r>
              <a:rPr lang="en-US" sz="2200" dirty="0" smtClean="0"/>
              <a:t>Detecting malicious interactions and compromised business processes of partners</a:t>
            </a:r>
          </a:p>
          <a:p>
            <a:pPr lvl="1"/>
            <a:r>
              <a:rPr lang="en-US" sz="2200" dirty="0" smtClean="0"/>
              <a:t>Tracks the data flow and actions upon them and enables auditing, detecting and reporting policy violations</a:t>
            </a:r>
          </a:p>
          <a:p>
            <a:endParaRPr lang="en-US" sz="24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1: Self-Protecting Data </a:t>
            </a:r>
            <a:endParaRPr lang="en-US" dirty="0"/>
          </a:p>
        </p:txBody>
      </p:sp>
      <p:pic>
        <p:nvPicPr>
          <p:cNvPr id="4" name="Content Placeholder 3" descr=":Screen Shot 2012-07-12 at 8.54.21 PM.png"/>
          <p:cNvPicPr>
            <a:picLocks noGrp="1"/>
          </p:cNvPicPr>
          <p:nvPr>
            <p:ph idx="1"/>
          </p:nvPr>
        </p:nvPicPr>
        <p:blipFill>
          <a:blip r:embed="rId3"/>
          <a:srcRect l="-23288" r="-23288"/>
          <a:stretch>
            <a:fillRect/>
          </a:stretch>
        </p:blipFill>
        <p:spPr bwMode="auto">
          <a:xfrm>
            <a:off x="4038600" y="990600"/>
            <a:ext cx="6019800" cy="3962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62989A8-7C4E-CB4B-B31B-151C46857D81}" type="slidenum">
              <a:rPr lang="en-US" smtClean="0"/>
              <a:pPr>
                <a:defRPr/>
              </a:pPr>
              <a:t>15</a:t>
            </a:fld>
            <a:endParaRPr lang="en-US"/>
          </a:p>
        </p:txBody>
      </p:sp>
      <p:sp>
        <p:nvSpPr>
          <p:cNvPr id="6" name="Content Placeholder 2"/>
          <p:cNvSpPr txBox="1">
            <a:spLocks/>
          </p:cNvSpPr>
          <p:nvPr/>
        </p:nvSpPr>
        <p:spPr bwMode="auto">
          <a:xfrm>
            <a:off x="1066800" y="838200"/>
            <a:ext cx="7924800"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90000"/>
              </a:lnSpc>
              <a:buClr>
                <a:schemeClr val="accent1"/>
              </a:buClr>
              <a:defRPr/>
            </a:pPr>
            <a:r>
              <a:rPr lang="en-US" dirty="0" smtClean="0">
                <a:latin typeface="+mn-lt"/>
                <a:ea typeface="ＭＳ Ｐゴシック" charset="-128"/>
                <a:cs typeface="ＭＳ Ｐゴシック" charset="-128"/>
              </a:rPr>
              <a:t>Active bundle (AB) [12, 13]</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Encapsulation mechanism                                          for protecting data </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Includes metadata for                                        controlled dissemination</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Includes Virtual Machine</a:t>
            </a:r>
          </a:p>
          <a:p>
            <a:pPr marL="822325"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Policy enforcement                                     mechanism</a:t>
            </a:r>
          </a:p>
          <a:p>
            <a:pPr marL="822325"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Protection mechanism</a:t>
            </a:r>
          </a:p>
          <a:p>
            <a:pPr eaLnBrk="0" hangingPunct="0">
              <a:buClr>
                <a:schemeClr val="accent1"/>
              </a:buClr>
              <a:defRPr/>
            </a:pPr>
            <a:r>
              <a:rPr lang="en-US" dirty="0" smtClean="0">
                <a:latin typeface="+mn-lt"/>
                <a:ea typeface="ＭＳ Ｐゴシック" charset="-128"/>
                <a:cs typeface="ＭＳ Ｐゴシック" charset="-128"/>
              </a:rPr>
              <a:t>Active Bundle Operations</a:t>
            </a:r>
          </a:p>
          <a:p>
            <a:pPr marL="611187" lvl="2" indent="-282575" eaLnBrk="0" hangingPunct="0">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Self-Integrity check</a:t>
            </a:r>
          </a:p>
          <a:p>
            <a:pPr marL="611187" lvl="2" indent="-282575" eaLnBrk="0" hangingPunct="0">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Filtering</a:t>
            </a:r>
          </a:p>
          <a:p>
            <a:pPr marL="822325" lvl="3" indent="-282575" eaLnBrk="0" hangingPunct="0">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Selective dissemination based on policies</a:t>
            </a:r>
          </a:p>
          <a:p>
            <a:pPr marL="611187" lvl="2" indent="-282575" eaLnBrk="0" hangingPunct="0">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Apoptosis</a:t>
            </a:r>
          </a:p>
          <a:p>
            <a:pPr marL="822325" lvl="3" indent="-282575" eaLnBrk="0" hangingPunct="0">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Self-destructs AB completely  </a:t>
            </a:r>
          </a:p>
          <a:p>
            <a:endParaRPr lang="en-US" sz="2800" dirty="0" smtClean="0"/>
          </a:p>
          <a:p>
            <a:pPr marL="365125" indent="-282575" defTabSz="914400" eaLnBrk="0" hangingPunct="0">
              <a:spcBef>
                <a:spcPts val="600"/>
              </a:spcBef>
              <a:buClr>
                <a:schemeClr val="accent1"/>
              </a:buClr>
              <a:buSzPct val="80000"/>
            </a:pPr>
            <a:endPar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 charset="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Active Bundle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An active bundle is a container with a payload of sensitive data, </a:t>
            </a:r>
            <a:r>
              <a:rPr lang="en-US" dirty="0" smtClean="0"/>
              <a:t>metadata </a:t>
            </a:r>
            <a:r>
              <a:rPr lang="en-US" dirty="0"/>
              <a:t>(including, among others, privacy </a:t>
            </a:r>
            <a:r>
              <a:rPr lang="en-US" dirty="0" smtClean="0"/>
              <a:t>policies</a:t>
            </a:r>
            <a:r>
              <a:rPr lang="en-US" dirty="0"/>
              <a:t>), and a virtual machine (VM) specific to the active bundle. We </a:t>
            </a:r>
            <a:r>
              <a:rPr lang="en-US" dirty="0" smtClean="0"/>
              <a:t>show </a:t>
            </a:r>
            <a:r>
              <a:rPr lang="en-US" dirty="0"/>
              <a:t>that data, encapsulated </a:t>
            </a:r>
          </a:p>
          <a:p>
            <a:pPr marL="0" indent="0">
              <a:buNone/>
            </a:pPr>
            <a:r>
              <a:rPr lang="en-US" dirty="0"/>
              <a:t>within active bundles can protect their own confidentiality. ABs protect privacy of sensitive data through: </a:t>
            </a:r>
          </a:p>
          <a:p>
            <a:pPr marL="571500" indent="-571500">
              <a:buAutoNum type="romanLcParenBoth"/>
            </a:pPr>
            <a:r>
              <a:rPr lang="en-US" dirty="0" smtClean="0"/>
              <a:t>assuring </a:t>
            </a:r>
            <a:r>
              <a:rPr lang="en-US" dirty="0"/>
              <a:t>enforcement of data privacy policy by the VM from the active bundle that includes the data; </a:t>
            </a:r>
            <a:endParaRPr lang="en-US" dirty="0" smtClean="0"/>
          </a:p>
          <a:p>
            <a:pPr marL="571500" indent="-571500">
              <a:buAutoNum type="romanLcParenBoth"/>
            </a:pPr>
            <a:r>
              <a:rPr lang="en-US" dirty="0" smtClean="0"/>
              <a:t>relying </a:t>
            </a:r>
            <a:r>
              <a:rPr lang="en-US" dirty="0"/>
              <a:t>on host trustworthiness to activate protection mechanisms when data are tampered with; and </a:t>
            </a:r>
            <a:endParaRPr lang="en-US" dirty="0" smtClean="0"/>
          </a:p>
          <a:p>
            <a:pPr marL="571500" indent="-571500">
              <a:buAutoNum type="romanLcParenBoth"/>
            </a:pPr>
            <a:r>
              <a:rPr lang="en-US" dirty="0" smtClean="0"/>
              <a:t>recording </a:t>
            </a:r>
            <a:r>
              <a:rPr lang="en-US" dirty="0"/>
              <a:t>all </a:t>
            </a:r>
            <a:r>
              <a:rPr lang="en-US" dirty="0" smtClean="0"/>
              <a:t>data-related </a:t>
            </a:r>
            <a:r>
              <a:rPr lang="en-US" dirty="0"/>
              <a:t>activities by </a:t>
            </a:r>
            <a:r>
              <a:rPr lang="en-US" dirty="0" smtClean="0"/>
              <a:t>the </a:t>
            </a:r>
            <a:r>
              <a:rPr lang="en-US" dirty="0"/>
              <a:t>VM. </a:t>
            </a:r>
          </a:p>
          <a:p>
            <a:pPr marL="571500" indent="-571500">
              <a:buAutoNum type="romanLcParenBoth"/>
            </a:pPr>
            <a:endParaRPr lang="en-US" dirty="0" smtClean="0"/>
          </a:p>
          <a:p>
            <a:pPr marL="0" indent="0">
              <a:buNone/>
            </a:pPr>
            <a:r>
              <a:rPr lang="en-US" dirty="0" smtClean="0"/>
              <a:t>AB </a:t>
            </a:r>
            <a:r>
              <a:rPr lang="en-US" dirty="0"/>
              <a:t>scheme ensures (1) encrypting sensitive data and </a:t>
            </a:r>
            <a:r>
              <a:rPr lang="en-US" dirty="0" smtClean="0"/>
              <a:t>storing </a:t>
            </a:r>
            <a:r>
              <a:rPr lang="en-US" dirty="0"/>
              <a:t>decryption keys at a TTP; (2) signing data to ensure their integrity; (3) activating apoptosis when a </a:t>
            </a:r>
            <a:r>
              <a:rPr lang="en-US" dirty="0" smtClean="0"/>
              <a:t>host </a:t>
            </a:r>
            <a:r>
              <a:rPr lang="en-US" dirty="0"/>
              <a:t>receiving the bundle is not allowed to access any portion of active </a:t>
            </a:r>
            <a:r>
              <a:rPr lang="en-US" dirty="0" smtClean="0"/>
              <a:t>bundle’s </a:t>
            </a:r>
            <a:r>
              <a:rPr lang="en-US" dirty="0" smtClean="0"/>
              <a:t>data due </a:t>
            </a:r>
            <a:r>
              <a:rPr lang="en-US" dirty="0"/>
              <a:t>to its sufficient </a:t>
            </a:r>
            <a:r>
              <a:rPr lang="en-US" dirty="0" smtClean="0"/>
              <a:t>trust </a:t>
            </a:r>
            <a:r>
              <a:rPr lang="en-US" dirty="0"/>
              <a:t>level; (4) decrypting data, checking integrity of data and simulating enforcement of privacy policies </a:t>
            </a:r>
            <a:r>
              <a:rPr lang="en-US" dirty="0" smtClean="0"/>
              <a:t>when </a:t>
            </a:r>
            <a:r>
              <a:rPr lang="en-US" dirty="0"/>
              <a:t>the receiving host is allowed to access a portion or all data; (5) collecting audit information and </a:t>
            </a:r>
            <a:r>
              <a:rPr lang="en-US" dirty="0" smtClean="0"/>
              <a:t>storing </a:t>
            </a:r>
            <a:r>
              <a:rPr lang="en-US" dirty="0"/>
              <a:t>it by the </a:t>
            </a:r>
            <a:r>
              <a:rPr lang="en-US" dirty="0" smtClean="0"/>
              <a:t>Audit </a:t>
            </a:r>
            <a:r>
              <a:rPr lang="en-US" dirty="0"/>
              <a:t>Service Agent on a TTP.</a:t>
            </a:r>
          </a:p>
          <a:p>
            <a:pPr marL="0" indent="0">
              <a:buNone/>
            </a:pPr>
            <a:endParaRPr lang="en-US" dirty="0"/>
          </a:p>
        </p:txBody>
      </p:sp>
    </p:spTree>
    <p:extLst>
      <p:ext uri="{BB962C8B-B14F-4D97-AF65-F5344CB8AC3E}">
        <p14:creationId xmlns:p14="http://schemas.microsoft.com/office/powerpoint/2010/main" val="180513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914400"/>
          </a:xfrm>
        </p:spPr>
        <p:txBody>
          <a:bodyPr/>
          <a:lstStyle/>
          <a:p>
            <a:r>
              <a:rPr lang="en-US" dirty="0" smtClean="0"/>
              <a:t>AB Implementation</a:t>
            </a:r>
            <a:endParaRPr lang="en-US" dirty="0"/>
          </a:p>
        </p:txBody>
      </p:sp>
      <p:sp>
        <p:nvSpPr>
          <p:cNvPr id="3" name="Slide Number Placeholder 2"/>
          <p:cNvSpPr>
            <a:spLocks noGrp="1"/>
          </p:cNvSpPr>
          <p:nvPr>
            <p:ph type="sldNum" sz="quarter" idx="12"/>
          </p:nvPr>
        </p:nvSpPr>
        <p:spPr/>
        <p:txBody>
          <a:bodyPr/>
          <a:lstStyle/>
          <a:p>
            <a:pPr>
              <a:defRPr/>
            </a:pPr>
            <a:fld id="{2182E3F0-A390-D44C-8D17-098682897456}" type="slidenum">
              <a:rPr lang="en-US" smtClean="0"/>
              <a:pPr>
                <a:defRPr/>
              </a:pPr>
              <a:t>17</a:t>
            </a:fld>
            <a:endParaRPr lang="en-US"/>
          </a:p>
        </p:txBody>
      </p:sp>
      <p:sp>
        <p:nvSpPr>
          <p:cNvPr id="5" name="TextBox 4"/>
          <p:cNvSpPr txBox="1"/>
          <p:nvPr/>
        </p:nvSpPr>
        <p:spPr>
          <a:xfrm>
            <a:off x="838200" y="685800"/>
            <a:ext cx="8305799" cy="6595650"/>
          </a:xfrm>
          <a:prstGeom prst="rect">
            <a:avLst/>
          </a:prstGeom>
          <a:noFill/>
        </p:spPr>
        <p:txBody>
          <a:bodyPr wrap="square" rtlCol="0">
            <a:spAutoFit/>
          </a:bodyPr>
          <a:lstStyle/>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AB based on Mobile Agent Framework Jade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AB sent as a Mobile Agent</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t>Mobile Agent is a software object able to perform computations on visited hosts, transport itself from one host to another, and interact with and use capabilities of visited hosts </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Java sensitive data, metadata for policies and code for the VM of active bundle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Trusted Third Party for crypto keys, trust and audit </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AB based on a JAR file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t>AB sent as a JAR file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t>Java archive (JAR) file represents the nested structure of active bundles. </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t>Java code as VM of the active bundle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t>Privacy policy file as Metadata</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t>Sensitive data as a document (PDF file) </a:t>
            </a:r>
          </a:p>
          <a:p>
            <a:pPr marL="1068387" lvl="3" indent="-282575" eaLnBrk="0" hangingPunct="0">
              <a:lnSpc>
                <a:spcPct val="90000"/>
              </a:lnSpc>
              <a:spcBef>
                <a:spcPts val="600"/>
              </a:spcBef>
              <a:buClr>
                <a:schemeClr val="accent1"/>
              </a:buClr>
              <a:buSzPct val="80000"/>
              <a:buFont typeface="Wingdings 2" pitchFamily="-1" charset="2"/>
              <a:buChar char=""/>
              <a:defRPr/>
            </a:pPr>
            <a:endParaRPr lang="en-US" dirty="0" smtClean="0">
              <a:latin typeface="+mn-lt"/>
              <a:ea typeface="ＭＳ Ｐゴシック" charset="-128"/>
              <a:cs typeface="ＭＳ Ｐゴシック"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based on TTP [13] </a:t>
            </a:r>
            <a:endParaRPr lang="en-US" dirty="0"/>
          </a:p>
        </p:txBody>
      </p:sp>
      <p:pic>
        <p:nvPicPr>
          <p:cNvPr id="5" name="Content Placeholder 4" descr="Screen Shot 2013-06-16 at 12.50.02 PM.png"/>
          <p:cNvPicPr>
            <a:picLocks noGrp="1" noChangeAspect="1"/>
          </p:cNvPicPr>
          <p:nvPr>
            <p:ph idx="1"/>
          </p:nvPr>
        </p:nvPicPr>
        <p:blipFill>
          <a:blip r:embed="rId2"/>
          <a:stretch>
            <a:fillRect/>
          </a:stretch>
        </p:blipFill>
        <p:spPr>
          <a:xfrm>
            <a:off x="1643062" y="2224881"/>
            <a:ext cx="5857875" cy="3810000"/>
          </a:xfrm>
        </p:spPr>
      </p:pic>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620" y="0"/>
            <a:ext cx="7498080" cy="1143000"/>
          </a:xfrm>
        </p:spPr>
        <p:txBody>
          <a:bodyPr>
            <a:normAutofit/>
          </a:bodyPr>
          <a:lstStyle/>
          <a:p>
            <a:pPr algn="ctr"/>
            <a:r>
              <a:rPr lang="en-US" dirty="0" smtClean="0"/>
              <a:t>AB based on TTP [13] </a:t>
            </a:r>
            <a:endParaRPr lang="en-US" dirty="0"/>
          </a:p>
        </p:txBody>
      </p:sp>
      <p:sp>
        <p:nvSpPr>
          <p:cNvPr id="44" name="Slide Number Placeholder 43"/>
          <p:cNvSpPr>
            <a:spLocks noGrp="1"/>
          </p:cNvSpPr>
          <p:nvPr>
            <p:ph type="sldNum" sz="quarter" idx="12"/>
          </p:nvPr>
        </p:nvSpPr>
        <p:spPr/>
        <p:txBody>
          <a:bodyPr/>
          <a:lstStyle/>
          <a:p>
            <a:pPr>
              <a:defRPr/>
            </a:pPr>
            <a:fld id="{962989A8-7C4E-CB4B-B31B-151C46857D81}" type="slidenum">
              <a:rPr lang="en-US" smtClean="0"/>
              <a:pPr>
                <a:defRPr/>
              </a:pPr>
              <a:t>19</a:t>
            </a:fld>
            <a:endParaRPr lang="en-US"/>
          </a:p>
        </p:txBody>
      </p:sp>
      <p:pic>
        <p:nvPicPr>
          <p:cNvPr id="5" name="Picture 2"/>
          <p:cNvPicPr>
            <a:picLocks noChangeArrowheads="1"/>
          </p:cNvPicPr>
          <p:nvPr/>
        </p:nvPicPr>
        <p:blipFill>
          <a:blip r:embed="rId3"/>
          <a:srcRect/>
          <a:stretch>
            <a:fillRect/>
          </a:stretch>
        </p:blipFill>
        <p:spPr bwMode="auto">
          <a:xfrm>
            <a:off x="3810000" y="2164556"/>
            <a:ext cx="1377950" cy="795337"/>
          </a:xfrm>
          <a:prstGeom prst="rect">
            <a:avLst/>
          </a:prstGeom>
          <a:noFill/>
          <a:ln w="9525">
            <a:noFill/>
            <a:miter lim="800000"/>
            <a:headEnd/>
            <a:tailEnd/>
          </a:ln>
        </p:spPr>
      </p:pic>
      <p:sp>
        <p:nvSpPr>
          <p:cNvPr id="6" name="Rectangle 3"/>
          <p:cNvSpPr>
            <a:spLocks/>
          </p:cNvSpPr>
          <p:nvPr/>
        </p:nvSpPr>
        <p:spPr bwMode="auto">
          <a:xfrm>
            <a:off x="3835400" y="2344738"/>
            <a:ext cx="1308100" cy="444500"/>
          </a:xfrm>
          <a:prstGeom prst="rect">
            <a:avLst/>
          </a:prstGeom>
          <a:noFill/>
          <a:ln w="12700">
            <a:noFill/>
            <a:miter lim="800000"/>
            <a:headEnd/>
            <a:tailEnd/>
          </a:ln>
        </p:spPr>
        <p:txBody>
          <a:bodyPr lIns="0" tIns="0" rIns="0" bIns="0" anchor="ctr">
            <a:prstTxWarp prst="textNoShape">
              <a:avLst/>
            </a:prstTxWarp>
          </a:bodyPr>
          <a:lstStyle/>
          <a:p>
            <a:pPr algn="ctr">
              <a:lnSpc>
                <a:spcPct val="95000"/>
              </a:lnSpc>
            </a:pPr>
            <a:r>
              <a:rPr lang="en-US" sz="1600" dirty="0">
                <a:solidFill>
                  <a:schemeClr val="tx1"/>
                </a:solidFill>
                <a:ea typeface="Arial" charset="0"/>
                <a:cs typeface="Arial" charset="0"/>
                <a:sym typeface="Arial" charset="0"/>
              </a:rPr>
              <a:t>Active</a:t>
            </a:r>
          </a:p>
          <a:p>
            <a:pPr algn="ctr">
              <a:lnSpc>
                <a:spcPct val="95000"/>
              </a:lnSpc>
            </a:pPr>
            <a:r>
              <a:rPr lang="en-US" sz="1600" dirty="0">
                <a:solidFill>
                  <a:schemeClr val="tx1"/>
                </a:solidFill>
                <a:ea typeface="Arial" charset="0"/>
                <a:cs typeface="Arial" charset="0"/>
                <a:sym typeface="Arial" charset="0"/>
              </a:rPr>
              <a:t>Bundle (AB)</a:t>
            </a:r>
          </a:p>
        </p:txBody>
      </p:sp>
      <p:pic>
        <p:nvPicPr>
          <p:cNvPr id="7" name="Picture 4"/>
          <p:cNvPicPr>
            <a:picLocks noChangeArrowheads="1"/>
          </p:cNvPicPr>
          <p:nvPr/>
        </p:nvPicPr>
        <p:blipFill>
          <a:blip r:embed="rId4"/>
          <a:srcRect/>
          <a:stretch>
            <a:fillRect/>
          </a:stretch>
        </p:blipFill>
        <p:spPr bwMode="auto">
          <a:xfrm>
            <a:off x="5080000" y="3574256"/>
            <a:ext cx="1800225" cy="1081087"/>
          </a:xfrm>
          <a:prstGeom prst="rect">
            <a:avLst/>
          </a:prstGeom>
          <a:noFill/>
          <a:ln w="9525">
            <a:noFill/>
            <a:miter lim="800000"/>
            <a:headEnd/>
            <a:tailEnd/>
          </a:ln>
        </p:spPr>
      </p:pic>
      <p:sp>
        <p:nvSpPr>
          <p:cNvPr id="8" name="Rectangle 5"/>
          <p:cNvSpPr>
            <a:spLocks/>
          </p:cNvSpPr>
          <p:nvPr/>
        </p:nvSpPr>
        <p:spPr bwMode="auto">
          <a:xfrm>
            <a:off x="5105400" y="3892550"/>
            <a:ext cx="1727200" cy="444500"/>
          </a:xfrm>
          <a:prstGeom prst="rect">
            <a:avLst/>
          </a:prstGeom>
          <a:noFill/>
          <a:ln w="12700">
            <a:noFill/>
            <a:miter lim="800000"/>
            <a:headEnd/>
            <a:tailEnd/>
          </a:ln>
        </p:spPr>
        <p:txBody>
          <a:bodyPr lIns="0" tIns="0" rIns="0" bIns="0" anchor="ctr">
            <a:prstTxWarp prst="textNoShape">
              <a:avLst/>
            </a:prstTxWarp>
          </a:bodyPr>
          <a:lstStyle/>
          <a:p>
            <a:pPr algn="ctr">
              <a:lnSpc>
                <a:spcPct val="95000"/>
              </a:lnSpc>
            </a:pPr>
            <a:r>
              <a:rPr lang="en-US" sz="1600" dirty="0">
                <a:solidFill>
                  <a:schemeClr val="tx1"/>
                </a:solidFill>
                <a:ea typeface="Arial" charset="0"/>
                <a:cs typeface="Arial" charset="0"/>
                <a:sym typeface="Arial" charset="0"/>
              </a:rPr>
              <a:t>Security Services</a:t>
            </a:r>
          </a:p>
          <a:p>
            <a:pPr algn="ctr">
              <a:lnSpc>
                <a:spcPct val="95000"/>
              </a:lnSpc>
            </a:pPr>
            <a:r>
              <a:rPr lang="en-US" sz="1600" dirty="0">
                <a:solidFill>
                  <a:schemeClr val="tx1"/>
                </a:solidFill>
                <a:ea typeface="Arial" charset="0"/>
                <a:cs typeface="Arial" charset="0"/>
                <a:sym typeface="Arial" charset="0"/>
              </a:rPr>
              <a:t>Agent (SSA)</a:t>
            </a:r>
          </a:p>
        </p:txBody>
      </p:sp>
      <p:pic>
        <p:nvPicPr>
          <p:cNvPr id="9" name="Picture 6"/>
          <p:cNvPicPr>
            <a:picLocks noChangeArrowheads="1"/>
          </p:cNvPicPr>
          <p:nvPr/>
        </p:nvPicPr>
        <p:blipFill>
          <a:blip r:embed="rId5"/>
          <a:srcRect/>
          <a:stretch>
            <a:fillRect/>
          </a:stretch>
        </p:blipFill>
        <p:spPr bwMode="auto">
          <a:xfrm>
            <a:off x="6326188" y="2540001"/>
            <a:ext cx="785812" cy="1034256"/>
          </a:xfrm>
          <a:prstGeom prst="rect">
            <a:avLst/>
          </a:prstGeom>
          <a:noFill/>
          <a:ln w="9525">
            <a:noFill/>
            <a:miter lim="800000"/>
            <a:headEnd/>
            <a:tailEnd/>
          </a:ln>
        </p:spPr>
      </p:pic>
      <p:pic>
        <p:nvPicPr>
          <p:cNvPr id="12" name="Picture 9"/>
          <p:cNvPicPr>
            <a:picLocks noChangeArrowheads="1"/>
          </p:cNvPicPr>
          <p:nvPr/>
        </p:nvPicPr>
        <p:blipFill>
          <a:blip r:embed="rId6"/>
          <a:srcRect/>
          <a:stretch>
            <a:fillRect/>
          </a:stretch>
        </p:blipFill>
        <p:spPr bwMode="auto">
          <a:xfrm>
            <a:off x="1820863" y="1862138"/>
            <a:ext cx="3592513" cy="1355725"/>
          </a:xfrm>
          <a:prstGeom prst="rect">
            <a:avLst/>
          </a:prstGeom>
          <a:noFill/>
          <a:ln w="9525">
            <a:noFill/>
            <a:miter lim="800000"/>
            <a:headEnd/>
            <a:tailEnd/>
          </a:ln>
        </p:spPr>
      </p:pic>
      <p:sp>
        <p:nvSpPr>
          <p:cNvPr id="11" name="Rectangle 8"/>
          <p:cNvSpPr>
            <a:spLocks/>
          </p:cNvSpPr>
          <p:nvPr/>
        </p:nvSpPr>
        <p:spPr bwMode="auto">
          <a:xfrm>
            <a:off x="4237831" y="6194425"/>
            <a:ext cx="2741613" cy="215900"/>
          </a:xfrm>
          <a:prstGeom prst="rect">
            <a:avLst/>
          </a:prstGeom>
          <a:noFill/>
          <a:ln w="12700">
            <a:noFill/>
            <a:miter lim="800000"/>
            <a:headEnd/>
            <a:tailEnd/>
          </a:ln>
        </p:spPr>
        <p:txBody>
          <a:bodyPr lIns="0" tIns="0" rIns="0" bIns="0">
            <a:prstTxWarp prst="textNoShape">
              <a:avLst/>
            </a:prstTxWarp>
          </a:bodyPr>
          <a:lstStyle/>
          <a:p>
            <a:pPr>
              <a:lnSpc>
                <a:spcPct val="95000"/>
              </a:lnSpc>
            </a:pPr>
            <a:r>
              <a:rPr lang="en-US" sz="1600" b="1" dirty="0">
                <a:solidFill>
                  <a:schemeClr val="tx1"/>
                </a:solidFill>
                <a:ea typeface="Arial" charset="0"/>
                <a:cs typeface="Arial" charset="0"/>
                <a:sym typeface="Arial" charset="0"/>
              </a:rPr>
              <a:t>Active </a:t>
            </a:r>
            <a:r>
              <a:rPr lang="en-US" sz="1600" b="1" dirty="0" smtClean="0">
                <a:solidFill>
                  <a:schemeClr val="tx1"/>
                </a:solidFill>
                <a:ea typeface="Arial" charset="0"/>
                <a:cs typeface="Arial" charset="0"/>
                <a:sym typeface="Arial" charset="0"/>
              </a:rPr>
              <a:t>Bundle </a:t>
            </a:r>
            <a:r>
              <a:rPr lang="en-US" sz="1600" b="1" dirty="0">
                <a:solidFill>
                  <a:schemeClr val="tx1"/>
                </a:solidFill>
                <a:ea typeface="Arial" charset="0"/>
                <a:cs typeface="Arial" charset="0"/>
                <a:sym typeface="Arial" charset="0"/>
              </a:rPr>
              <a:t>Services</a:t>
            </a:r>
            <a:r>
              <a:rPr lang="en-US" sz="1100" b="1" dirty="0">
                <a:solidFill>
                  <a:schemeClr val="tx1"/>
                </a:solidFill>
                <a:ea typeface="Arial" charset="0"/>
                <a:cs typeface="Arial" charset="0"/>
                <a:sym typeface="Arial" charset="0"/>
              </a:rPr>
              <a:t> </a:t>
            </a:r>
          </a:p>
        </p:txBody>
      </p:sp>
      <p:sp>
        <p:nvSpPr>
          <p:cNvPr id="16" name="Rectangle 13"/>
          <p:cNvSpPr>
            <a:spLocks/>
          </p:cNvSpPr>
          <p:nvPr/>
        </p:nvSpPr>
        <p:spPr bwMode="auto">
          <a:xfrm>
            <a:off x="2174081" y="1931988"/>
            <a:ext cx="3271837" cy="215900"/>
          </a:xfrm>
          <a:prstGeom prst="rect">
            <a:avLst/>
          </a:prstGeom>
          <a:noFill/>
          <a:ln w="12700">
            <a:noFill/>
            <a:miter lim="800000"/>
            <a:headEnd/>
            <a:tailEnd/>
          </a:ln>
        </p:spPr>
        <p:txBody>
          <a:bodyPr lIns="0" tIns="0" rIns="0" bIns="0">
            <a:prstTxWarp prst="textNoShape">
              <a:avLst/>
            </a:prstTxWarp>
          </a:bodyPr>
          <a:lstStyle/>
          <a:p>
            <a:pPr>
              <a:lnSpc>
                <a:spcPct val="95000"/>
              </a:lnSpc>
            </a:pPr>
            <a:r>
              <a:rPr lang="en-US" sz="1600" b="1" dirty="0" smtClean="0">
                <a:ea typeface="Arial" charset="0"/>
                <a:sym typeface="Arial" charset="0"/>
              </a:rPr>
              <a:t>User</a:t>
            </a:r>
            <a:r>
              <a:rPr lang="en-US" sz="1600" b="1" dirty="0" smtClean="0">
                <a:solidFill>
                  <a:schemeClr val="tx1"/>
                </a:solidFill>
                <a:ea typeface="Arial" charset="0"/>
                <a:cs typeface="Arial" charset="0"/>
                <a:sym typeface="Arial" charset="0"/>
              </a:rPr>
              <a:t> </a:t>
            </a:r>
            <a:r>
              <a:rPr lang="en-US" sz="1600" b="1" dirty="0">
                <a:solidFill>
                  <a:schemeClr val="tx1"/>
                </a:solidFill>
                <a:ea typeface="Arial" charset="0"/>
                <a:cs typeface="Arial" charset="0"/>
                <a:sym typeface="Arial" charset="0"/>
              </a:rPr>
              <a:t>Application</a:t>
            </a:r>
          </a:p>
        </p:txBody>
      </p:sp>
      <p:sp>
        <p:nvSpPr>
          <p:cNvPr id="18" name="Rectangle 15"/>
          <p:cNvSpPr>
            <a:spLocks/>
          </p:cNvSpPr>
          <p:nvPr/>
        </p:nvSpPr>
        <p:spPr bwMode="auto">
          <a:xfrm>
            <a:off x="1651000" y="5486400"/>
            <a:ext cx="2578100" cy="215900"/>
          </a:xfrm>
          <a:prstGeom prst="rect">
            <a:avLst/>
          </a:prstGeom>
          <a:noFill/>
          <a:ln w="12700">
            <a:noFill/>
            <a:miter lim="800000"/>
            <a:headEnd/>
            <a:tailEnd/>
          </a:ln>
        </p:spPr>
        <p:txBody>
          <a:bodyPr lIns="0" tIns="0" rIns="0" bIns="0">
            <a:prstTxWarp prst="textNoShape">
              <a:avLst/>
            </a:prstTxWarp>
          </a:bodyPr>
          <a:lstStyle/>
          <a:p>
            <a:pPr>
              <a:lnSpc>
                <a:spcPct val="95000"/>
              </a:lnSpc>
            </a:pPr>
            <a:r>
              <a:rPr lang="en-US" sz="1600" b="1" dirty="0">
                <a:solidFill>
                  <a:schemeClr val="tx1"/>
                </a:solidFill>
                <a:ea typeface="Arial" charset="0"/>
                <a:cs typeface="Arial" charset="0"/>
                <a:sym typeface="Arial" charset="0"/>
              </a:rPr>
              <a:t>Active Bundle Coordinator</a:t>
            </a:r>
          </a:p>
        </p:txBody>
      </p:sp>
      <p:pic>
        <p:nvPicPr>
          <p:cNvPr id="19" name="Picture 16"/>
          <p:cNvPicPr>
            <a:picLocks noChangeArrowheads="1"/>
          </p:cNvPicPr>
          <p:nvPr/>
        </p:nvPicPr>
        <p:blipFill>
          <a:blip r:embed="rId7"/>
          <a:srcRect/>
          <a:stretch>
            <a:fillRect/>
          </a:stretch>
        </p:blipFill>
        <p:spPr bwMode="auto">
          <a:xfrm>
            <a:off x="5413375" y="2164556"/>
            <a:ext cx="598487" cy="91282"/>
          </a:xfrm>
          <a:prstGeom prst="rect">
            <a:avLst/>
          </a:prstGeom>
          <a:noFill/>
          <a:ln w="9525">
            <a:noFill/>
            <a:miter lim="800000"/>
            <a:headEnd/>
            <a:tailEnd/>
          </a:ln>
        </p:spPr>
      </p:pic>
      <p:pic>
        <p:nvPicPr>
          <p:cNvPr id="20" name="Picture 17"/>
          <p:cNvPicPr>
            <a:picLocks noChangeArrowheads="1"/>
          </p:cNvPicPr>
          <p:nvPr/>
        </p:nvPicPr>
        <p:blipFill>
          <a:blip r:embed="rId8"/>
          <a:srcRect/>
          <a:stretch>
            <a:fillRect/>
          </a:stretch>
        </p:blipFill>
        <p:spPr bwMode="auto">
          <a:xfrm>
            <a:off x="7112000" y="2540001"/>
            <a:ext cx="736600" cy="1034256"/>
          </a:xfrm>
          <a:prstGeom prst="rect">
            <a:avLst/>
          </a:prstGeom>
          <a:noFill/>
          <a:ln w="9525">
            <a:noFill/>
            <a:miter lim="800000"/>
            <a:headEnd/>
            <a:tailEnd/>
          </a:ln>
        </p:spPr>
      </p:pic>
      <p:pic>
        <p:nvPicPr>
          <p:cNvPr id="21" name="Picture 18"/>
          <p:cNvPicPr>
            <a:picLocks noChangeArrowheads="1"/>
          </p:cNvPicPr>
          <p:nvPr/>
        </p:nvPicPr>
        <p:blipFill>
          <a:blip r:embed="rId9"/>
          <a:srcRect/>
          <a:stretch>
            <a:fillRect/>
          </a:stretch>
        </p:blipFill>
        <p:spPr bwMode="auto">
          <a:xfrm flipH="1">
            <a:off x="2362200" y="3217862"/>
            <a:ext cx="107950" cy="973137"/>
          </a:xfrm>
          <a:prstGeom prst="rect">
            <a:avLst/>
          </a:prstGeom>
          <a:noFill/>
          <a:ln w="9525">
            <a:noFill/>
            <a:miter lim="800000"/>
            <a:headEnd/>
            <a:tailEnd/>
          </a:ln>
        </p:spPr>
      </p:pic>
      <p:pic>
        <p:nvPicPr>
          <p:cNvPr id="22" name="Picture 19"/>
          <p:cNvPicPr>
            <a:picLocks noChangeArrowheads="1"/>
          </p:cNvPicPr>
          <p:nvPr/>
        </p:nvPicPr>
        <p:blipFill>
          <a:blip r:embed="rId10"/>
          <a:srcRect/>
          <a:stretch>
            <a:fillRect/>
          </a:stretch>
        </p:blipFill>
        <p:spPr bwMode="auto">
          <a:xfrm>
            <a:off x="1900238" y="2164556"/>
            <a:ext cx="1230312" cy="818354"/>
          </a:xfrm>
          <a:prstGeom prst="rect">
            <a:avLst/>
          </a:prstGeom>
          <a:noFill/>
          <a:ln w="9525">
            <a:noFill/>
            <a:miter lim="800000"/>
            <a:headEnd/>
            <a:tailEnd/>
          </a:ln>
        </p:spPr>
      </p:pic>
      <p:sp>
        <p:nvSpPr>
          <p:cNvPr id="23" name="Rectangle 20"/>
          <p:cNvSpPr>
            <a:spLocks/>
          </p:cNvSpPr>
          <p:nvPr/>
        </p:nvSpPr>
        <p:spPr bwMode="auto">
          <a:xfrm>
            <a:off x="1928813" y="2343942"/>
            <a:ext cx="1201736" cy="399198"/>
          </a:xfrm>
          <a:prstGeom prst="rect">
            <a:avLst/>
          </a:prstGeom>
          <a:noFill/>
          <a:ln w="12700">
            <a:noFill/>
            <a:miter lim="800000"/>
            <a:headEnd/>
            <a:tailEnd/>
          </a:ln>
        </p:spPr>
        <p:txBody>
          <a:bodyPr lIns="0" tIns="0" rIns="0" bIns="0" anchor="ctr">
            <a:prstTxWarp prst="textNoShape">
              <a:avLst/>
            </a:prstTxWarp>
          </a:bodyPr>
          <a:lstStyle/>
          <a:p>
            <a:pPr algn="ctr">
              <a:lnSpc>
                <a:spcPct val="95000"/>
              </a:lnSpc>
            </a:pPr>
            <a:r>
              <a:rPr lang="en-US" sz="1400" dirty="0">
                <a:solidFill>
                  <a:schemeClr val="tx1"/>
                </a:solidFill>
                <a:ea typeface="Arial" charset="0"/>
                <a:cs typeface="Arial" charset="0"/>
                <a:sym typeface="Arial" charset="0"/>
              </a:rPr>
              <a:t>Active Bundle Creator</a:t>
            </a:r>
          </a:p>
        </p:txBody>
      </p:sp>
      <p:pic>
        <p:nvPicPr>
          <p:cNvPr id="24" name="Picture 21"/>
          <p:cNvPicPr>
            <a:picLocks noChangeArrowheads="1"/>
          </p:cNvPicPr>
          <p:nvPr/>
        </p:nvPicPr>
        <p:blipFill>
          <a:blip r:embed="rId11"/>
          <a:srcRect/>
          <a:stretch>
            <a:fillRect/>
          </a:stretch>
        </p:blipFill>
        <p:spPr bwMode="auto">
          <a:xfrm>
            <a:off x="1417638" y="4191000"/>
            <a:ext cx="2011362" cy="1228725"/>
          </a:xfrm>
          <a:prstGeom prst="rect">
            <a:avLst/>
          </a:prstGeom>
          <a:noFill/>
          <a:ln w="9525">
            <a:noFill/>
            <a:miter lim="800000"/>
            <a:headEnd/>
            <a:tailEnd/>
          </a:ln>
        </p:spPr>
      </p:pic>
      <p:sp>
        <p:nvSpPr>
          <p:cNvPr id="25" name="Rectangle 22"/>
          <p:cNvSpPr>
            <a:spLocks/>
          </p:cNvSpPr>
          <p:nvPr/>
        </p:nvSpPr>
        <p:spPr bwMode="auto">
          <a:xfrm>
            <a:off x="1430338" y="4601369"/>
            <a:ext cx="1998662" cy="444500"/>
          </a:xfrm>
          <a:prstGeom prst="rect">
            <a:avLst/>
          </a:prstGeom>
          <a:noFill/>
          <a:ln w="12700">
            <a:noFill/>
            <a:miter lim="800000"/>
            <a:headEnd/>
            <a:tailEnd/>
          </a:ln>
        </p:spPr>
        <p:txBody>
          <a:bodyPr lIns="0" tIns="0" rIns="0" bIns="0" anchor="ctr">
            <a:prstTxWarp prst="textNoShape">
              <a:avLst/>
            </a:prstTxWarp>
          </a:bodyPr>
          <a:lstStyle/>
          <a:p>
            <a:pPr algn="ctr">
              <a:lnSpc>
                <a:spcPct val="95000"/>
              </a:lnSpc>
            </a:pPr>
            <a:r>
              <a:rPr lang="en-US" sz="1600" dirty="0">
                <a:solidFill>
                  <a:schemeClr val="tx1"/>
                </a:solidFill>
                <a:ea typeface="Arial" charset="0"/>
                <a:cs typeface="Arial" charset="0"/>
                <a:sym typeface="Arial" charset="0"/>
              </a:rPr>
              <a:t>Directory</a:t>
            </a:r>
          </a:p>
          <a:p>
            <a:pPr algn="ctr">
              <a:lnSpc>
                <a:spcPct val="95000"/>
              </a:lnSpc>
            </a:pPr>
            <a:r>
              <a:rPr lang="en-US" sz="1600" dirty="0">
                <a:solidFill>
                  <a:schemeClr val="tx1"/>
                </a:solidFill>
                <a:ea typeface="Arial" charset="0"/>
                <a:cs typeface="Arial" charset="0"/>
                <a:sym typeface="Arial" charset="0"/>
              </a:rPr>
              <a:t>Facilitator</a:t>
            </a:r>
          </a:p>
        </p:txBody>
      </p:sp>
      <p:pic>
        <p:nvPicPr>
          <p:cNvPr id="26" name="Picture 23"/>
          <p:cNvPicPr>
            <a:picLocks noChangeArrowheads="1"/>
          </p:cNvPicPr>
          <p:nvPr/>
        </p:nvPicPr>
        <p:blipFill>
          <a:blip r:embed="rId12"/>
          <a:srcRect/>
          <a:stretch>
            <a:fillRect/>
          </a:stretch>
        </p:blipFill>
        <p:spPr bwMode="auto">
          <a:xfrm>
            <a:off x="4648200" y="2959892"/>
            <a:ext cx="914400" cy="614363"/>
          </a:xfrm>
          <a:prstGeom prst="rect">
            <a:avLst/>
          </a:prstGeom>
          <a:noFill/>
          <a:ln w="9525">
            <a:noFill/>
            <a:miter lim="800000"/>
            <a:headEnd/>
            <a:tailEnd/>
          </a:ln>
        </p:spPr>
      </p:pic>
      <p:pic>
        <p:nvPicPr>
          <p:cNvPr id="27" name="Picture 24"/>
          <p:cNvPicPr>
            <a:picLocks noChangeArrowheads="1"/>
          </p:cNvPicPr>
          <p:nvPr/>
        </p:nvPicPr>
        <p:blipFill>
          <a:blip r:embed="rId13"/>
          <a:srcRect/>
          <a:stretch>
            <a:fillRect/>
          </a:stretch>
        </p:blipFill>
        <p:spPr bwMode="auto">
          <a:xfrm>
            <a:off x="3429000" y="4445000"/>
            <a:ext cx="1651000" cy="508000"/>
          </a:xfrm>
          <a:prstGeom prst="rect">
            <a:avLst/>
          </a:prstGeom>
          <a:noFill/>
          <a:ln w="9525">
            <a:noFill/>
            <a:miter lim="800000"/>
            <a:headEnd/>
            <a:tailEnd/>
          </a:ln>
        </p:spPr>
      </p:pic>
      <p:sp>
        <p:nvSpPr>
          <p:cNvPr id="29" name="Rectangle 26"/>
          <p:cNvSpPr>
            <a:spLocks/>
          </p:cNvSpPr>
          <p:nvPr/>
        </p:nvSpPr>
        <p:spPr bwMode="auto">
          <a:xfrm>
            <a:off x="6642100" y="1533525"/>
            <a:ext cx="2768600" cy="152400"/>
          </a:xfrm>
          <a:prstGeom prst="rect">
            <a:avLst/>
          </a:prstGeom>
          <a:noFill/>
          <a:ln w="12700">
            <a:noFill/>
            <a:miter lim="800000"/>
            <a:headEnd/>
            <a:tailEnd/>
          </a:ln>
        </p:spPr>
        <p:txBody>
          <a:bodyPr lIns="0" tIns="0" rIns="0" bIns="0">
            <a:prstTxWarp prst="textNoShape">
              <a:avLst/>
            </a:prstTxWarp>
          </a:bodyPr>
          <a:lstStyle/>
          <a:p>
            <a:pPr>
              <a:lnSpc>
                <a:spcPct val="95000"/>
              </a:lnSpc>
            </a:pPr>
            <a:r>
              <a:rPr lang="en-US" sz="1100">
                <a:solidFill>
                  <a:schemeClr val="tx1"/>
                </a:solidFill>
                <a:ea typeface="Arial" charset="0"/>
                <a:cs typeface="Arial" charset="0"/>
                <a:sym typeface="Arial" charset="0"/>
              </a:rPr>
              <a:t>Active Bundle Destination</a:t>
            </a:r>
          </a:p>
        </p:txBody>
      </p:sp>
      <p:pic>
        <p:nvPicPr>
          <p:cNvPr id="30" name="Picture 27"/>
          <p:cNvPicPr>
            <a:picLocks noChangeArrowheads="1"/>
          </p:cNvPicPr>
          <p:nvPr/>
        </p:nvPicPr>
        <p:blipFill>
          <a:blip r:embed="rId14"/>
          <a:srcRect/>
          <a:stretch>
            <a:fillRect/>
          </a:stretch>
        </p:blipFill>
        <p:spPr bwMode="auto">
          <a:xfrm>
            <a:off x="5105400" y="5056188"/>
            <a:ext cx="1906587" cy="1038225"/>
          </a:xfrm>
          <a:prstGeom prst="rect">
            <a:avLst/>
          </a:prstGeom>
          <a:noFill/>
          <a:ln w="9525">
            <a:noFill/>
            <a:miter lim="800000"/>
            <a:headEnd/>
            <a:tailEnd/>
          </a:ln>
        </p:spPr>
      </p:pic>
      <p:sp>
        <p:nvSpPr>
          <p:cNvPr id="31" name="Rectangle 28"/>
          <p:cNvSpPr>
            <a:spLocks/>
          </p:cNvSpPr>
          <p:nvPr/>
        </p:nvSpPr>
        <p:spPr bwMode="auto">
          <a:xfrm>
            <a:off x="5137944" y="5293520"/>
            <a:ext cx="1841500" cy="444500"/>
          </a:xfrm>
          <a:prstGeom prst="rect">
            <a:avLst/>
          </a:prstGeom>
          <a:noFill/>
          <a:ln w="12700">
            <a:noFill/>
            <a:miter lim="800000"/>
            <a:headEnd/>
            <a:tailEnd/>
          </a:ln>
        </p:spPr>
        <p:txBody>
          <a:bodyPr lIns="0" tIns="0" rIns="0" bIns="0" anchor="ctr">
            <a:prstTxWarp prst="textNoShape">
              <a:avLst/>
            </a:prstTxWarp>
          </a:bodyPr>
          <a:lstStyle/>
          <a:p>
            <a:pPr algn="ctr">
              <a:lnSpc>
                <a:spcPct val="95000"/>
              </a:lnSpc>
            </a:pPr>
            <a:r>
              <a:rPr lang="en-US" sz="1600" dirty="0">
                <a:solidFill>
                  <a:schemeClr val="tx1"/>
                </a:solidFill>
                <a:ea typeface="Arial" charset="0"/>
                <a:cs typeface="Arial" charset="0"/>
                <a:sym typeface="Arial" charset="0"/>
              </a:rPr>
              <a:t>Trust Evaluation</a:t>
            </a:r>
          </a:p>
          <a:p>
            <a:pPr algn="ctr">
              <a:lnSpc>
                <a:spcPct val="95000"/>
              </a:lnSpc>
            </a:pPr>
            <a:r>
              <a:rPr lang="en-US" sz="1600" dirty="0">
                <a:solidFill>
                  <a:schemeClr val="tx1"/>
                </a:solidFill>
                <a:ea typeface="Arial" charset="0"/>
                <a:cs typeface="Arial" charset="0"/>
                <a:sym typeface="Arial" charset="0"/>
              </a:rPr>
              <a:t>Agent (TEA)</a:t>
            </a:r>
          </a:p>
        </p:txBody>
      </p:sp>
      <p:pic>
        <p:nvPicPr>
          <p:cNvPr id="32" name="Picture 29"/>
          <p:cNvPicPr>
            <a:picLocks noChangeArrowheads="1"/>
          </p:cNvPicPr>
          <p:nvPr/>
        </p:nvPicPr>
        <p:blipFill>
          <a:blip r:embed="rId15"/>
          <a:srcRect/>
          <a:stretch>
            <a:fillRect/>
          </a:stretch>
        </p:blipFill>
        <p:spPr bwMode="auto">
          <a:xfrm>
            <a:off x="7188200" y="3574256"/>
            <a:ext cx="1714500" cy="1027113"/>
          </a:xfrm>
          <a:prstGeom prst="rect">
            <a:avLst/>
          </a:prstGeom>
          <a:noFill/>
          <a:ln w="9525">
            <a:noFill/>
            <a:miter lim="800000"/>
            <a:headEnd/>
            <a:tailEnd/>
          </a:ln>
        </p:spPr>
      </p:pic>
      <p:sp>
        <p:nvSpPr>
          <p:cNvPr id="33" name="Rectangle 30"/>
          <p:cNvSpPr>
            <a:spLocks/>
          </p:cNvSpPr>
          <p:nvPr/>
        </p:nvSpPr>
        <p:spPr bwMode="auto">
          <a:xfrm>
            <a:off x="7246937" y="3867944"/>
            <a:ext cx="1655763" cy="444500"/>
          </a:xfrm>
          <a:prstGeom prst="rect">
            <a:avLst/>
          </a:prstGeom>
          <a:noFill/>
          <a:ln w="12700">
            <a:noFill/>
            <a:miter lim="800000"/>
            <a:headEnd/>
            <a:tailEnd/>
          </a:ln>
        </p:spPr>
        <p:txBody>
          <a:bodyPr lIns="0" tIns="0" rIns="0" bIns="0" anchor="ctr">
            <a:prstTxWarp prst="textNoShape">
              <a:avLst/>
            </a:prstTxWarp>
          </a:bodyPr>
          <a:lstStyle/>
          <a:p>
            <a:pPr algn="ctr">
              <a:lnSpc>
                <a:spcPct val="95000"/>
              </a:lnSpc>
            </a:pPr>
            <a:r>
              <a:rPr lang="en-US" sz="1600" dirty="0">
                <a:solidFill>
                  <a:schemeClr val="tx1"/>
                </a:solidFill>
                <a:ea typeface="Arial" charset="0"/>
                <a:cs typeface="Arial" charset="0"/>
                <a:sym typeface="Arial" charset="0"/>
              </a:rPr>
              <a:t>Audit Services</a:t>
            </a:r>
          </a:p>
          <a:p>
            <a:pPr algn="ctr">
              <a:lnSpc>
                <a:spcPct val="95000"/>
              </a:lnSpc>
            </a:pPr>
            <a:r>
              <a:rPr lang="en-US" sz="1600" dirty="0">
                <a:solidFill>
                  <a:schemeClr val="tx1"/>
                </a:solidFill>
                <a:ea typeface="Arial" charset="0"/>
                <a:cs typeface="Arial" charset="0"/>
                <a:sym typeface="Arial" charset="0"/>
              </a:rPr>
              <a:t>Agent (ASA)</a:t>
            </a:r>
          </a:p>
        </p:txBody>
      </p:sp>
      <p:pic>
        <p:nvPicPr>
          <p:cNvPr id="34" name="Picture 31"/>
          <p:cNvPicPr>
            <a:picLocks noChangeArrowheads="1"/>
          </p:cNvPicPr>
          <p:nvPr/>
        </p:nvPicPr>
        <p:blipFill>
          <a:blip r:embed="rId16"/>
          <a:srcRect/>
          <a:stretch>
            <a:fillRect/>
          </a:stretch>
        </p:blipFill>
        <p:spPr bwMode="auto">
          <a:xfrm>
            <a:off x="6000750" y="1428750"/>
            <a:ext cx="2457450" cy="1355725"/>
          </a:xfrm>
          <a:prstGeom prst="rect">
            <a:avLst/>
          </a:prstGeom>
          <a:noFill/>
          <a:ln w="9525">
            <a:noFill/>
            <a:miter lim="800000"/>
            <a:headEnd/>
            <a:tailEnd/>
          </a:ln>
        </p:spPr>
      </p:pic>
      <p:sp>
        <p:nvSpPr>
          <p:cNvPr id="36" name="Rectangle 33"/>
          <p:cNvSpPr>
            <a:spLocks/>
          </p:cNvSpPr>
          <p:nvPr/>
        </p:nvSpPr>
        <p:spPr bwMode="auto">
          <a:xfrm>
            <a:off x="6134100" y="1533525"/>
            <a:ext cx="2768600" cy="215900"/>
          </a:xfrm>
          <a:prstGeom prst="rect">
            <a:avLst/>
          </a:prstGeom>
          <a:noFill/>
          <a:ln w="12700">
            <a:noFill/>
            <a:miter lim="800000"/>
            <a:headEnd/>
            <a:tailEnd/>
          </a:ln>
        </p:spPr>
        <p:txBody>
          <a:bodyPr lIns="0" tIns="0" rIns="0" bIns="0">
            <a:prstTxWarp prst="textNoShape">
              <a:avLst/>
            </a:prstTxWarp>
          </a:bodyPr>
          <a:lstStyle/>
          <a:p>
            <a:pPr>
              <a:lnSpc>
                <a:spcPct val="95000"/>
              </a:lnSpc>
            </a:pPr>
            <a:endParaRPr lang="en-US" sz="1600" b="1" dirty="0">
              <a:solidFill>
                <a:schemeClr val="tx1"/>
              </a:solidFill>
              <a:ea typeface="Arial" charset="0"/>
              <a:cs typeface="Arial" charset="0"/>
              <a:sym typeface="Arial" charset="0"/>
            </a:endParaRPr>
          </a:p>
        </p:txBody>
      </p:sp>
      <p:pic>
        <p:nvPicPr>
          <p:cNvPr id="37" name="Picture 34"/>
          <p:cNvPicPr>
            <a:picLocks noChangeArrowheads="1"/>
          </p:cNvPicPr>
          <p:nvPr/>
        </p:nvPicPr>
        <p:blipFill>
          <a:blip r:embed="rId17"/>
          <a:srcRect/>
          <a:stretch>
            <a:fillRect/>
          </a:stretch>
        </p:blipFill>
        <p:spPr bwMode="auto">
          <a:xfrm>
            <a:off x="6243638" y="1925638"/>
            <a:ext cx="1906587" cy="625475"/>
          </a:xfrm>
          <a:prstGeom prst="rect">
            <a:avLst/>
          </a:prstGeom>
          <a:noFill/>
          <a:ln w="9525">
            <a:noFill/>
            <a:miter lim="800000"/>
            <a:headEnd/>
            <a:tailEnd/>
          </a:ln>
        </p:spPr>
      </p:pic>
      <p:sp>
        <p:nvSpPr>
          <p:cNvPr id="38" name="Rectangle 35"/>
          <p:cNvSpPr>
            <a:spLocks/>
          </p:cNvSpPr>
          <p:nvPr/>
        </p:nvSpPr>
        <p:spPr bwMode="auto">
          <a:xfrm>
            <a:off x="6326188" y="2128838"/>
            <a:ext cx="1790700" cy="215900"/>
          </a:xfrm>
          <a:prstGeom prst="rect">
            <a:avLst/>
          </a:prstGeom>
          <a:noFill/>
          <a:ln w="12700">
            <a:noFill/>
            <a:miter lim="800000"/>
            <a:headEnd/>
            <a:tailEnd/>
          </a:ln>
        </p:spPr>
        <p:txBody>
          <a:bodyPr lIns="0" tIns="0" rIns="0" bIns="0" anchor="ctr">
            <a:prstTxWarp prst="textNoShape">
              <a:avLst/>
            </a:prstTxWarp>
          </a:bodyPr>
          <a:lstStyle/>
          <a:p>
            <a:pPr>
              <a:lnSpc>
                <a:spcPct val="95000"/>
              </a:lnSpc>
            </a:pPr>
            <a:r>
              <a:rPr lang="en-US" sz="1600" dirty="0">
                <a:solidFill>
                  <a:schemeClr val="tx1"/>
                </a:solidFill>
                <a:ea typeface="Arial" charset="0"/>
                <a:cs typeface="Arial" charset="0"/>
                <a:sym typeface="Arial" charset="0"/>
              </a:rPr>
              <a:t>Active Bundle</a:t>
            </a:r>
          </a:p>
        </p:txBody>
      </p:sp>
      <p:pic>
        <p:nvPicPr>
          <p:cNvPr id="39" name="Picture 36"/>
          <p:cNvPicPr>
            <a:picLocks noChangeArrowheads="1"/>
          </p:cNvPicPr>
          <p:nvPr/>
        </p:nvPicPr>
        <p:blipFill>
          <a:blip r:embed="rId18"/>
          <a:srcRect/>
          <a:stretch>
            <a:fillRect/>
          </a:stretch>
        </p:blipFill>
        <p:spPr bwMode="auto">
          <a:xfrm>
            <a:off x="5969000" y="4655343"/>
            <a:ext cx="45719" cy="400845"/>
          </a:xfrm>
          <a:prstGeom prst="rect">
            <a:avLst/>
          </a:prstGeom>
          <a:noFill/>
          <a:ln w="9525">
            <a:noFill/>
            <a:miter lim="800000"/>
            <a:headEnd/>
            <a:tailEnd/>
          </a:ln>
        </p:spPr>
      </p:pic>
      <p:pic>
        <p:nvPicPr>
          <p:cNvPr id="40" name="Picture 37"/>
          <p:cNvPicPr>
            <a:picLocks noChangeArrowheads="1"/>
          </p:cNvPicPr>
          <p:nvPr/>
        </p:nvPicPr>
        <p:blipFill>
          <a:blip r:embed="rId19"/>
          <a:srcRect/>
          <a:stretch>
            <a:fillRect/>
          </a:stretch>
        </p:blipFill>
        <p:spPr bwMode="auto">
          <a:xfrm flipV="1">
            <a:off x="3130550" y="2562860"/>
            <a:ext cx="704850" cy="45719"/>
          </a:xfrm>
          <a:prstGeom prst="rect">
            <a:avLst/>
          </a:prstGeom>
          <a:noFill/>
          <a:ln w="9525">
            <a:noFill/>
            <a:miter lim="800000"/>
            <a:headEnd/>
            <a:tailEnd/>
          </a:ln>
        </p:spPr>
      </p:pic>
      <p:sp>
        <p:nvSpPr>
          <p:cNvPr id="43" name="TextBox 42"/>
          <p:cNvSpPr txBox="1"/>
          <p:nvPr/>
        </p:nvSpPr>
        <p:spPr>
          <a:xfrm>
            <a:off x="6243638" y="1143000"/>
            <a:ext cx="1906587" cy="276999"/>
          </a:xfrm>
          <a:prstGeom prst="rect">
            <a:avLst/>
          </a:prstGeom>
          <a:noFill/>
        </p:spPr>
        <p:txBody>
          <a:bodyPr wrap="square" rtlCol="0">
            <a:spAutoFit/>
          </a:bodyPr>
          <a:lstStyle/>
          <a:p>
            <a:r>
              <a:rPr lang="en-US" sz="1200" dirty="0" smtClean="0"/>
              <a:t>AB information disclosure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Project Summary</a:t>
            </a:r>
          </a:p>
          <a:p>
            <a:r>
              <a:rPr lang="en-US" dirty="0" smtClean="0"/>
              <a:t>Motivation</a:t>
            </a:r>
          </a:p>
          <a:p>
            <a:r>
              <a:rPr lang="en-US" dirty="0" smtClean="0"/>
              <a:t>Background</a:t>
            </a:r>
          </a:p>
          <a:p>
            <a:r>
              <a:rPr lang="en-US" dirty="0" smtClean="0"/>
              <a:t>Problem: Information Flow in Supply Chain </a:t>
            </a:r>
          </a:p>
          <a:p>
            <a:pPr lvl="1"/>
            <a:r>
              <a:rPr lang="en-US" dirty="0" smtClean="0"/>
              <a:t>Impacts and Challenges </a:t>
            </a:r>
          </a:p>
          <a:p>
            <a:r>
              <a:rPr lang="en-US" dirty="0" smtClean="0"/>
              <a:t>Related Work</a:t>
            </a:r>
          </a:p>
          <a:p>
            <a:r>
              <a:rPr lang="en-US" dirty="0" smtClean="0"/>
              <a:t>Proposed </a:t>
            </a:r>
            <a:r>
              <a:rPr lang="en-US" dirty="0" smtClean="0"/>
              <a:t>Approach for Security in Supply chain</a:t>
            </a:r>
            <a:endParaRPr lang="en-US" dirty="0" smtClean="0"/>
          </a:p>
          <a:p>
            <a:pPr lvl="1"/>
            <a:r>
              <a:rPr lang="en-US" dirty="0" smtClean="0"/>
              <a:t>Approach 1: Active Bundle Scheme</a:t>
            </a:r>
          </a:p>
          <a:p>
            <a:pPr lvl="1"/>
            <a:r>
              <a:rPr lang="en-US" dirty="0" smtClean="0"/>
              <a:t>Approach 2: End to End Auditing</a:t>
            </a:r>
          </a:p>
          <a:p>
            <a:r>
              <a:rPr lang="en-US" dirty="0" smtClean="0"/>
              <a:t>Future Plans</a:t>
            </a:r>
          </a:p>
          <a:p>
            <a:r>
              <a:rPr lang="en-US" dirty="0" smtClean="0"/>
              <a:t>Privacy Preserving Identity Exchange </a:t>
            </a:r>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Enabling AB</a:t>
            </a:r>
            <a:endParaRPr lang="en-US" dirty="0"/>
          </a:p>
        </p:txBody>
      </p:sp>
      <p:sp>
        <p:nvSpPr>
          <p:cNvPr id="3" name="Content Placeholder 2"/>
          <p:cNvSpPr>
            <a:spLocks noGrp="1"/>
          </p:cNvSpPr>
          <p:nvPr>
            <p:ph idx="1"/>
          </p:nvPr>
        </p:nvSpPr>
        <p:spPr>
          <a:xfrm>
            <a:off x="1219200" y="1466850"/>
            <a:ext cx="7924800" cy="5391150"/>
          </a:xfrm>
        </p:spPr>
        <p:txBody>
          <a:bodyPr/>
          <a:lstStyle/>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endParaRPr lang="en-US" sz="1600" dirty="0"/>
          </a:p>
        </p:txBody>
      </p:sp>
      <p:sp>
        <p:nvSpPr>
          <p:cNvPr id="5" name="Slide Number Placeholder 4"/>
          <p:cNvSpPr>
            <a:spLocks noGrp="1"/>
          </p:cNvSpPr>
          <p:nvPr>
            <p:ph type="sldNum" sz="quarter" idx="12"/>
          </p:nvPr>
        </p:nvSpPr>
        <p:spPr/>
        <p:txBody>
          <a:bodyPr/>
          <a:lstStyle/>
          <a:p>
            <a:pPr>
              <a:defRPr/>
            </a:pPr>
            <a:fld id="{962989A8-7C4E-CB4B-B31B-151C46857D81}" type="slidenum">
              <a:rPr lang="en-US" smtClean="0"/>
              <a:pPr>
                <a:defRPr/>
              </a:pPr>
              <a:t>20</a:t>
            </a:fld>
            <a:endParaRPr lang="en-US"/>
          </a:p>
        </p:txBody>
      </p:sp>
      <p:pic>
        <p:nvPicPr>
          <p:cNvPr id="4" name="Picture 3"/>
          <p:cNvPicPr/>
          <p:nvPr/>
        </p:nvPicPr>
        <p:blipFill>
          <a:blip r:embed="rId3" cstate="print"/>
          <a:srcRect/>
          <a:stretch>
            <a:fillRect/>
          </a:stretch>
        </p:blipFill>
        <p:spPr bwMode="auto">
          <a:xfrm>
            <a:off x="2362200" y="1094931"/>
            <a:ext cx="5105400" cy="4772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fontScale="90000"/>
          </a:bodyPr>
          <a:lstStyle/>
          <a:p>
            <a:r>
              <a:rPr lang="en-US" dirty="0" smtClean="0"/>
              <a:t>AB Formal Access Control Model</a:t>
            </a:r>
            <a:endParaRPr lang="en-US" dirty="0"/>
          </a:p>
        </p:txBody>
      </p:sp>
      <p:sp>
        <p:nvSpPr>
          <p:cNvPr id="3" name="Slide Number Placeholder 2"/>
          <p:cNvSpPr>
            <a:spLocks noGrp="1"/>
          </p:cNvSpPr>
          <p:nvPr>
            <p:ph type="sldNum" sz="quarter" idx="12"/>
          </p:nvPr>
        </p:nvSpPr>
        <p:spPr/>
        <p:txBody>
          <a:bodyPr/>
          <a:lstStyle/>
          <a:p>
            <a:pPr>
              <a:defRPr/>
            </a:pPr>
            <a:fld id="{2182E3F0-A390-D44C-8D17-098682897456}" type="slidenum">
              <a:rPr lang="en-US" smtClean="0"/>
              <a:pPr>
                <a:defRPr/>
              </a:pPr>
              <a:t>21</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990600" y="914400"/>
                <a:ext cx="8153400" cy="1985159"/>
              </a:xfrm>
              <a:prstGeom prst="rect">
                <a:avLst/>
              </a:prstGeom>
              <a:noFill/>
            </p:spPr>
            <p:txBody>
              <a:bodyPr wrap="square" rtlCol="0">
                <a:spAutoFit/>
              </a:bodyPr>
              <a:lstStyle/>
              <a:p>
                <a:pPr marL="153987" lvl="1" indent="-282575" eaLnBrk="0" hangingPunct="0">
                  <a:lnSpc>
                    <a:spcPct val="90000"/>
                  </a:lnSpc>
                  <a:spcBef>
                    <a:spcPts val="600"/>
                  </a:spcBef>
                  <a:buClr>
                    <a:schemeClr val="accent1"/>
                  </a:buClr>
                  <a:buSzPct val="80000"/>
                  <a:buFont typeface="Wingdings 2" pitchFamily="-1" charset="2"/>
                  <a:buChar char=""/>
                  <a:defRPr/>
                </a:pPr>
                <a14:m>
                  <m:oMath xmlns:m="http://schemas.openxmlformats.org/officeDocument/2006/math">
                    <m:r>
                      <a:rPr lang="en-US" b="0" i="1" smtClean="0">
                        <a:latin typeface="Cambria Math"/>
                        <a:ea typeface="ＭＳ Ｐゴシック" charset="-128"/>
                        <a:cs typeface="ＭＳ Ｐゴシック" charset="-128"/>
                      </a:rPr>
                      <m:t>𝑆</m:t>
                    </m:r>
                  </m:oMath>
                </a14:m>
                <a:r>
                  <a:rPr lang="en-US" dirty="0" smtClean="0">
                    <a:latin typeface="+mn-lt"/>
                    <a:ea typeface="ＭＳ Ｐゴシック" charset="-128"/>
                    <a:cs typeface="ＭＳ Ｐゴシック" charset="-128"/>
                  </a:rPr>
                  <a:t> – set of subjects, </a:t>
                </a:r>
                <a14:m>
                  <m:oMath xmlns:m="http://schemas.openxmlformats.org/officeDocument/2006/math">
                    <m:r>
                      <a:rPr lang="en-US" b="0" i="1" smtClean="0">
                        <a:latin typeface="Cambria Math"/>
                        <a:ea typeface="ＭＳ Ｐゴシック" charset="-128"/>
                        <a:cs typeface="ＭＳ Ｐゴシック" charset="-128"/>
                      </a:rPr>
                      <m:t>𝑅</m:t>
                    </m:r>
                  </m:oMath>
                </a14:m>
                <a:r>
                  <a:rPr lang="en-US" dirty="0" smtClean="0">
                    <a:latin typeface="+mn-lt"/>
                    <a:ea typeface="ＭＳ Ｐゴシック" charset="-128"/>
                    <a:cs typeface="ＭＳ Ｐゴシック" charset="-128"/>
                  </a:rPr>
                  <a:t> – set of rights (read, append, own)</a:t>
                </a:r>
              </a:p>
              <a:p>
                <a:pPr marL="153987" lvl="1" indent="-282575" eaLnBrk="0" hangingPunct="0">
                  <a:lnSpc>
                    <a:spcPct val="90000"/>
                  </a:lnSpc>
                  <a:spcBef>
                    <a:spcPts val="600"/>
                  </a:spcBef>
                  <a:buClr>
                    <a:schemeClr val="accent1"/>
                  </a:buClr>
                  <a:buSzPct val="80000"/>
                  <a:buFont typeface="Wingdings 2" pitchFamily="-1" charset="2"/>
                  <a:buChar char=""/>
                  <a:defRPr/>
                </a:pPr>
                <a14:m>
                  <m:oMath xmlns:m="http://schemas.openxmlformats.org/officeDocument/2006/math">
                    <m:r>
                      <a:rPr lang="en-US" b="0" i="1" smtClean="0">
                        <a:latin typeface="Cambria Math"/>
                        <a:ea typeface="ＭＳ Ｐゴシック" charset="-128"/>
                        <a:cs typeface="ＭＳ Ｐゴシック" charset="-128"/>
                      </a:rPr>
                      <m:t>𝐴𝐵</m:t>
                    </m:r>
                  </m:oMath>
                </a14:m>
                <a:r>
                  <a:rPr lang="en-US" dirty="0" smtClean="0">
                    <a:latin typeface="+mn-lt"/>
                    <a:ea typeface="ＭＳ Ｐゴシック" charset="-128"/>
                    <a:cs typeface="ＭＳ Ｐゴシック" charset="-128"/>
                  </a:rPr>
                  <a:t> – set of active bundles</a:t>
                </a:r>
              </a:p>
              <a:p>
                <a:pPr marL="153987" lvl="1" indent="-282575" eaLnBrk="0" hangingPunct="0">
                  <a:lnSpc>
                    <a:spcPct val="90000"/>
                  </a:lnSpc>
                  <a:spcBef>
                    <a:spcPts val="600"/>
                  </a:spcBef>
                  <a:buClr>
                    <a:schemeClr val="accent1"/>
                  </a:buClr>
                  <a:buSzPct val="80000"/>
                  <a:buFont typeface="Wingdings 2" pitchFamily="-1" charset="2"/>
                  <a:buChar char=""/>
                  <a:defRPr/>
                </a:pPr>
                <a14:m>
                  <m:oMath xmlns:m="http://schemas.openxmlformats.org/officeDocument/2006/math">
                    <m:r>
                      <a:rPr lang="en-US" b="0" i="1" smtClean="0">
                        <a:latin typeface="Cambria Math"/>
                        <a:ea typeface="ＭＳ Ｐゴシック" charset="-128"/>
                        <a:cs typeface="ＭＳ Ｐゴシック" charset="-128"/>
                      </a:rPr>
                      <m:t>𝑙</m:t>
                    </m:r>
                  </m:oMath>
                </a14:m>
                <a:r>
                  <a:rPr lang="en-US" dirty="0" smtClean="0">
                    <a:latin typeface="+mn-lt"/>
                    <a:ea typeface="ＭＳ Ｐゴシック" charset="-128"/>
                    <a:cs typeface="ＭＳ Ｐゴシック" charset="-128"/>
                  </a:rPr>
                  <a:t> – access control list (set of pairs)  </a:t>
                </a:r>
                <a14:m>
                  <m:oMath xmlns:m="http://schemas.openxmlformats.org/officeDocument/2006/math">
                    <m:r>
                      <a:rPr lang="en-US" b="0" i="1" smtClean="0">
                        <a:latin typeface="Cambria Math"/>
                        <a:ea typeface="ＭＳ Ｐゴシック" charset="-128"/>
                        <a:cs typeface="ＭＳ Ｐゴシック" charset="-128"/>
                      </a:rPr>
                      <m:t>𝑙</m:t>
                    </m:r>
                    <m:r>
                      <a:rPr lang="en-US" b="0" i="1" smtClean="0">
                        <a:latin typeface="Cambria Math"/>
                        <a:ea typeface="ＭＳ Ｐゴシック" charset="-128"/>
                        <a:cs typeface="ＭＳ Ｐゴシック" charset="-128"/>
                      </a:rPr>
                      <m:t>=</m:t>
                    </m:r>
                    <m:d>
                      <m:dPr>
                        <m:begChr m:val="{"/>
                        <m:endChr m:val="}"/>
                        <m:ctrlPr>
                          <a:rPr lang="en-US" b="0" i="1" smtClean="0">
                            <a:latin typeface="Cambria Math"/>
                            <a:ea typeface="ＭＳ Ｐゴシック" charset="-128"/>
                          </a:rPr>
                        </m:ctrlPr>
                      </m:dPr>
                      <m:e>
                        <m:d>
                          <m:dPr>
                            <m:ctrlPr>
                              <a:rPr lang="en-US" b="0" i="1" smtClean="0">
                                <a:latin typeface="Cambria Math"/>
                                <a:ea typeface="ＭＳ Ｐゴシック" charset="-128"/>
                              </a:rPr>
                            </m:ctrlPr>
                          </m:dPr>
                          <m:e>
                            <m:r>
                              <a:rPr lang="en-US" b="0" i="1" smtClean="0">
                                <a:latin typeface="Cambria Math"/>
                                <a:ea typeface="ＭＳ Ｐゴシック" charset="-128"/>
                              </a:rPr>
                              <m:t>𝑠</m:t>
                            </m:r>
                            <m:r>
                              <a:rPr lang="en-US" b="0" i="1" smtClean="0">
                                <a:latin typeface="Cambria Math"/>
                                <a:ea typeface="ＭＳ Ｐゴシック" charset="-128"/>
                              </a:rPr>
                              <m:t>,</m:t>
                            </m:r>
                            <m:r>
                              <a:rPr lang="en-US" b="0" i="1" smtClean="0">
                                <a:latin typeface="Cambria Math"/>
                                <a:ea typeface="ＭＳ Ｐゴシック" charset="-128"/>
                              </a:rPr>
                              <m:t>𝑟</m:t>
                            </m:r>
                          </m:e>
                        </m:d>
                        <m:r>
                          <a:rPr lang="en-US" b="0" i="1" smtClean="0">
                            <a:latin typeface="Cambria Math"/>
                            <a:ea typeface="ＭＳ Ｐゴシック" charset="-128"/>
                          </a:rPr>
                          <m:t>:</m:t>
                        </m:r>
                        <m:r>
                          <a:rPr lang="en-US" b="0" i="1" smtClean="0">
                            <a:latin typeface="Cambria Math"/>
                            <a:ea typeface="ＭＳ Ｐゴシック" charset="-128"/>
                          </a:rPr>
                          <m:t>𝑠</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 </m:t>
                        </m:r>
                        <m:r>
                          <a:rPr lang="en-US" b="0" i="1" smtClean="0">
                            <a:latin typeface="Cambria Math"/>
                            <a:ea typeface="Cambria Math"/>
                          </a:rPr>
                          <m:t>𝑟</m:t>
                        </m:r>
                        <m:r>
                          <a:rPr lang="en-US" b="0" i="1" smtClean="0">
                            <a:latin typeface="Cambria Math"/>
                            <a:ea typeface="Cambria Math"/>
                          </a:rPr>
                          <m:t>∈</m:t>
                        </m:r>
                        <m:r>
                          <a:rPr lang="en-US" b="0" i="1" smtClean="0">
                            <a:latin typeface="Cambria Math"/>
                            <a:ea typeface="Cambria Math"/>
                          </a:rPr>
                          <m:t>𝑅</m:t>
                        </m:r>
                      </m:e>
                    </m:d>
                  </m:oMath>
                </a14:m>
                <a:endParaRPr lang="en-US" dirty="0" smtClean="0"/>
              </a:p>
              <a:p>
                <a:pPr marL="153987" lvl="1" indent="-282575" eaLnBrk="0" hangingPunct="0">
                  <a:lnSpc>
                    <a:spcPct val="90000"/>
                  </a:lnSpc>
                  <a:spcBef>
                    <a:spcPts val="600"/>
                  </a:spcBef>
                  <a:buClr>
                    <a:schemeClr val="accent1"/>
                  </a:buClr>
                  <a:buSzPct val="80000"/>
                  <a:buFont typeface="Wingdings 2" pitchFamily="-1" charset="2"/>
                  <a:buChar char=""/>
                  <a:defRPr/>
                </a:pPr>
                <a14:m>
                  <m:oMath xmlns:m="http://schemas.openxmlformats.org/officeDocument/2006/math">
                    <m:r>
                      <a:rPr lang="en-US" b="0" i="1" smtClean="0">
                        <a:latin typeface="Cambria Math"/>
                      </a:rPr>
                      <m:t>𝑝𝑜𝑙𝑖𝑐𝑦</m:t>
                    </m:r>
                  </m:oMath>
                </a14:m>
                <a:r>
                  <a:rPr lang="en-US" dirty="0" smtClean="0">
                    <a:ea typeface="ＭＳ Ｐゴシック" charset="-128"/>
                    <a:cs typeface="ＭＳ Ｐゴシック" charset="-128"/>
                  </a:rPr>
                  <a:t> </a:t>
                </a:r>
                <a:r>
                  <a:rPr lang="en-US" dirty="0">
                    <a:ea typeface="ＭＳ Ｐゴシック" charset="-128"/>
                    <a:cs typeface="ＭＳ Ｐゴシック" charset="-128"/>
                  </a:rPr>
                  <a:t>– </a:t>
                </a:r>
                <a:r>
                  <a:rPr lang="en-US" dirty="0" smtClean="0">
                    <a:ea typeface="ＭＳ Ｐゴシック" charset="-128"/>
                    <a:cs typeface="ＭＳ Ｐゴシック" charset="-128"/>
                  </a:rPr>
                  <a:t>a function that represents the privacy policy associated with a particular active bundle </a:t>
                </a:r>
                <a14:m>
                  <m:oMath xmlns:m="http://schemas.openxmlformats.org/officeDocument/2006/math">
                    <m:r>
                      <a:rPr lang="en-US" b="0" i="1" smtClean="0">
                        <a:latin typeface="Cambria Math"/>
                        <a:ea typeface="ＭＳ Ｐゴシック" charset="-128"/>
                        <a:cs typeface="ＭＳ Ｐゴシック" charset="-128"/>
                      </a:rPr>
                      <m:t>𝑎𝑏</m:t>
                    </m:r>
                  </m:oMath>
                </a14:m>
                <a:r>
                  <a:rPr lang="en-US" dirty="0" smtClean="0"/>
                  <a:t> </a:t>
                </a:r>
              </a:p>
            </p:txBody>
          </p:sp>
        </mc:Choice>
        <mc:Fallback xmlns="">
          <p:sp>
            <p:nvSpPr>
              <p:cNvPr id="4" name="TextBox 3"/>
              <p:cNvSpPr txBox="1">
                <a:spLocks noRot="1" noChangeAspect="1" noMove="1" noResize="1" noEditPoints="1" noAdjustHandles="1" noChangeArrowheads="1" noChangeShapeType="1" noTextEdit="1"/>
              </p:cNvSpPr>
              <p:nvPr/>
            </p:nvSpPr>
            <p:spPr>
              <a:xfrm>
                <a:off x="990600" y="914400"/>
                <a:ext cx="8153400" cy="1985159"/>
              </a:xfrm>
              <a:prstGeom prst="rect">
                <a:avLst/>
              </a:prstGeom>
              <a:blipFill rotWithShape="1">
                <a:blip r:embed="rId2"/>
                <a:stretch>
                  <a:fillRect l="-524" t="-4294" b="-6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19200" y="3741003"/>
                <a:ext cx="7467601" cy="830997"/>
              </a:xfrm>
              <a:prstGeom prst="rect">
                <a:avLst/>
              </a:prstGeom>
              <a:noFill/>
            </p:spPr>
            <p:txBody>
              <a:bodyPr wrap="square" rtlCol="0">
                <a:spAutoFit/>
              </a:bodyPr>
              <a:lstStyle/>
              <a:p>
                <a14:m>
                  <m:oMath xmlns:m="http://schemas.openxmlformats.org/officeDocument/2006/math">
                    <m:r>
                      <a:rPr lang="en-US" i="1" smtClean="0">
                        <a:latin typeface="Cambria Math"/>
                      </a:rPr>
                      <m:t>𝑝𝑜𝑙𝑖𝑐𝑦</m:t>
                    </m:r>
                    <m:d>
                      <m:dPr>
                        <m:ctrlPr>
                          <a:rPr lang="en-US" i="1">
                            <a:latin typeface="Cambria Math"/>
                          </a:rPr>
                        </m:ctrlPr>
                      </m:dPr>
                      <m:e>
                        <m:r>
                          <a:rPr lang="en-US" i="1">
                            <a:latin typeface="Cambria Math"/>
                          </a:rPr>
                          <m:t>𝑎𝑏</m:t>
                        </m:r>
                      </m:e>
                    </m:d>
                    <m:r>
                      <a:rPr lang="en-US" i="1">
                        <a:latin typeface="Cambria Math"/>
                      </a:rPr>
                      <m:t>=</m:t>
                    </m:r>
                    <m:d>
                      <m:dPr>
                        <m:begChr m:val="{"/>
                        <m:endChr m:val="}"/>
                        <m:ctrlPr>
                          <a:rPr lang="en-US" i="1">
                            <a:latin typeface="Cambria Math"/>
                          </a:rPr>
                        </m:ctrlPr>
                      </m:dPr>
                      <m:e>
                        <m:d>
                          <m:dPr>
                            <m:ctrlPr>
                              <a:rPr lang="en-US" i="1">
                                <a:latin typeface="Cambria Math"/>
                              </a:rPr>
                            </m:ctrlPr>
                          </m:dPr>
                          <m:e>
                            <m:sSub>
                              <m:sSubPr>
                                <m:ctrlPr>
                                  <a:rPr lang="en-US" i="1">
                                    <a:latin typeface="Cambria Math"/>
                                  </a:rPr>
                                </m:ctrlPr>
                              </m:sSubPr>
                              <m:e>
                                <m:r>
                                  <a:rPr lang="en-US" i="1">
                                    <a:latin typeface="Cambria Math"/>
                                  </a:rPr>
                                  <m:t>𝑠</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𝑟</m:t>
                                </m:r>
                              </m:e>
                              <m:sub>
                                <m:r>
                                  <a:rPr lang="en-US" i="1">
                                    <a:latin typeface="Cambria Math"/>
                                  </a:rPr>
                                  <m:t>𝑖</m:t>
                                </m:r>
                              </m:sub>
                            </m:sSub>
                          </m:e>
                        </m:d>
                        <m:r>
                          <a:rPr lang="en-US" i="1">
                            <a:latin typeface="Cambria Math"/>
                          </a:rPr>
                          <m:t>:1</m:t>
                        </m:r>
                        <m:r>
                          <a:rPr lang="en-US" i="1">
                            <a:latin typeface="Cambria Math"/>
                            <a:ea typeface="Cambria Math"/>
                          </a:rPr>
                          <m:t>≤</m:t>
                        </m:r>
                        <m:r>
                          <a:rPr lang="en-US" i="1">
                            <a:latin typeface="Cambria Math"/>
                            <a:ea typeface="Cambria Math"/>
                          </a:rPr>
                          <m:t>𝑖</m:t>
                        </m:r>
                        <m:r>
                          <a:rPr lang="en-US" i="1">
                            <a:latin typeface="Cambria Math"/>
                            <a:ea typeface="Cambria Math"/>
                          </a:rPr>
                          <m:t>≤</m:t>
                        </m:r>
                        <m:r>
                          <a:rPr lang="en-US" i="1">
                            <a:latin typeface="Cambria Math"/>
                            <a:ea typeface="Cambria Math"/>
                          </a:rPr>
                          <m:t>𝑛</m:t>
                        </m:r>
                      </m:e>
                    </m:d>
                  </m:oMath>
                </a14:m>
                <a:r>
                  <a:rPr lang="en-US" dirty="0" smtClean="0"/>
                  <a:t> </a:t>
                </a:r>
                <a14:m>
                  <m:oMath xmlns:m="http://schemas.openxmlformats.org/officeDocument/2006/math">
                    <m:r>
                      <a:rPr lang="en-US" b="0" i="0" smtClean="0">
                        <a:latin typeface="Cambria Math"/>
                        <a:ea typeface="Cambria Math"/>
                      </a:rPr>
                      <m:t> </m:t>
                    </m:r>
                  </m:oMath>
                </a14:m>
                <a:endParaRPr lang="en-US" b="0" i="0" dirty="0" smtClean="0">
                  <a:latin typeface="Cambria Math"/>
                  <a:ea typeface="Cambria Math"/>
                </a:endParaRPr>
              </a:p>
              <a:p>
                <a:r>
                  <a:rPr lang="en-US" dirty="0" smtClean="0"/>
                  <a:t>means </a:t>
                </a:r>
                <a14:m>
                  <m:oMath xmlns:m="http://schemas.openxmlformats.org/officeDocument/2006/math">
                    <m:sSub>
                      <m:sSubPr>
                        <m:ctrlPr>
                          <a:rPr lang="en-US" i="1">
                            <a:latin typeface="Cambria Math"/>
                          </a:rPr>
                        </m:ctrlPr>
                      </m:sSubPr>
                      <m:e>
                        <m:r>
                          <a:rPr lang="en-US" i="1">
                            <a:latin typeface="Cambria Math"/>
                          </a:rPr>
                          <m:t>𝑠</m:t>
                        </m:r>
                      </m:e>
                      <m:sub>
                        <m:r>
                          <a:rPr lang="en-US" i="1">
                            <a:latin typeface="Cambria Math"/>
                          </a:rPr>
                          <m:t>𝑖</m:t>
                        </m:r>
                      </m:sub>
                    </m:sSub>
                    <m:r>
                      <m:rPr>
                        <m:nor/>
                      </m:rPr>
                      <a:rPr lang="en-US" dirty="0"/>
                      <m:t> </m:t>
                    </m:r>
                    <m:r>
                      <m:rPr>
                        <m:nor/>
                      </m:rPr>
                      <a:rPr lang="en-US" dirty="0"/>
                      <m:t>is</m:t>
                    </m:r>
                    <m:r>
                      <m:rPr>
                        <m:nor/>
                      </m:rPr>
                      <a:rPr lang="en-US" dirty="0"/>
                      <m:t> </m:t>
                    </m:r>
                    <m:r>
                      <m:rPr>
                        <m:nor/>
                      </m:rPr>
                      <a:rPr lang="en-US" dirty="0"/>
                      <m:t>allowed</m:t>
                    </m:r>
                    <m:r>
                      <m:rPr>
                        <m:nor/>
                      </m:rPr>
                      <a:rPr lang="en-US" dirty="0"/>
                      <m:t> </m:t>
                    </m:r>
                    <m:r>
                      <m:rPr>
                        <m:nor/>
                      </m:rPr>
                      <a:rPr lang="en-US" dirty="0"/>
                      <m:t>to</m:t>
                    </m:r>
                    <m:r>
                      <m:rPr>
                        <m:nor/>
                      </m:rPr>
                      <a:rPr lang="en-US" dirty="0"/>
                      <m:t> </m:t>
                    </m:r>
                    <m:r>
                      <m:rPr>
                        <m:nor/>
                      </m:rPr>
                      <a:rPr lang="en-US" dirty="0"/>
                      <m:t>access</m:t>
                    </m:r>
                    <m:r>
                      <m:rPr>
                        <m:nor/>
                      </m:rPr>
                      <a:rPr lang="en-US" dirty="0"/>
                      <m:t> </m:t>
                    </m:r>
                    <m:r>
                      <a:rPr lang="en-US" i="1">
                        <a:latin typeface="Cambria Math"/>
                      </a:rPr>
                      <m:t>𝑎𝑏</m:t>
                    </m:r>
                    <m:r>
                      <m:rPr>
                        <m:nor/>
                      </m:rPr>
                      <a:rPr lang="en-US" dirty="0"/>
                      <m:t> </m:t>
                    </m:r>
                    <m:r>
                      <m:rPr>
                        <m:nor/>
                      </m:rPr>
                      <a:rPr lang="en-US" dirty="0"/>
                      <m:t>using</m:t>
                    </m:r>
                    <m:r>
                      <m:rPr>
                        <m:nor/>
                      </m:rPr>
                      <a:rPr lang="en-US" dirty="0"/>
                      <m:t> </m:t>
                    </m:r>
                    <m:r>
                      <m:rPr>
                        <m:nor/>
                      </m:rPr>
                      <a:rPr lang="en-US" dirty="0"/>
                      <m:t>any</m:t>
                    </m:r>
                    <m:r>
                      <m:rPr>
                        <m:nor/>
                      </m:rPr>
                      <a:rPr lang="en-US" dirty="0"/>
                      <m:t> </m:t>
                    </m:r>
                    <m:r>
                      <m:rPr>
                        <m:nor/>
                      </m:rPr>
                      <a:rPr lang="en-US" dirty="0"/>
                      <m:t>right</m:t>
                    </m:r>
                    <m:r>
                      <m:rPr>
                        <m:nor/>
                      </m:rPr>
                      <a:rPr lang="en-US" dirty="0"/>
                      <m:t> </m:t>
                    </m:r>
                    <m:r>
                      <m:rPr>
                        <m:nor/>
                      </m:rPr>
                      <a:rPr lang="en-US" dirty="0"/>
                      <m:t>in</m:t>
                    </m:r>
                    <m:r>
                      <m:rPr>
                        <m:nor/>
                      </m:rPr>
                      <a:rPr lang="en-US" dirty="0"/>
                      <m:t> </m:t>
                    </m:r>
                    <m:sSub>
                      <m:sSubPr>
                        <m:ctrlPr>
                          <a:rPr lang="en-US" i="1">
                            <a:latin typeface="Cambria Math"/>
                          </a:rPr>
                        </m:ctrlPr>
                      </m:sSubPr>
                      <m:e>
                        <m:r>
                          <a:rPr lang="en-US" i="1">
                            <a:latin typeface="Cambria Math"/>
                          </a:rPr>
                          <m:t>𝑟</m:t>
                        </m:r>
                      </m:e>
                      <m:sub>
                        <m:r>
                          <a:rPr lang="en-US" i="1">
                            <a:latin typeface="Cambria Math"/>
                          </a:rPr>
                          <m:t>𝑖</m:t>
                        </m:r>
                      </m:sub>
                    </m:sSub>
                  </m:oMath>
                </a14:m>
                <a:r>
                  <a:rPr lang="en-US" dirty="0" smtClean="0"/>
                  <a: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19200" y="3741003"/>
                <a:ext cx="7467601" cy="830997"/>
              </a:xfrm>
              <a:prstGeom prst="rect">
                <a:avLst/>
              </a:prstGeom>
              <a:blipFill rotWithShape="1">
                <a:blip r:embed="rId3"/>
                <a:stretch>
                  <a:fillRect l="-1224" r="-327" b="-16912"/>
                </a:stretch>
              </a:blipFill>
            </p:spPr>
            <p:txBody>
              <a:bodyPr/>
              <a:lstStyle/>
              <a:p>
                <a:r>
                  <a:rPr lang="en-US">
                    <a:noFill/>
                  </a:rPr>
                  <a:t> </a:t>
                </a:r>
              </a:p>
            </p:txBody>
          </p:sp>
        </mc:Fallback>
      </mc:AlternateContent>
    </p:spTree>
    <p:extLst>
      <p:ext uri="{BB962C8B-B14F-4D97-AF65-F5344CB8AC3E}">
        <p14:creationId xmlns:p14="http://schemas.microsoft.com/office/powerpoint/2010/main" val="186758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lstStyle/>
          <a:p>
            <a:r>
              <a:rPr lang="en-US" dirty="0" smtClean="0"/>
              <a:t>AB Updates</a:t>
            </a:r>
            <a:endParaRPr lang="en-US" dirty="0"/>
          </a:p>
        </p:txBody>
      </p:sp>
      <p:sp>
        <p:nvSpPr>
          <p:cNvPr id="4" name="Slide Number Placeholder 3"/>
          <p:cNvSpPr>
            <a:spLocks noGrp="1"/>
          </p:cNvSpPr>
          <p:nvPr>
            <p:ph type="sldNum" sz="quarter" idx="12"/>
          </p:nvPr>
        </p:nvSpPr>
        <p:spPr>
          <a:xfrm>
            <a:off x="8613775" y="6305550"/>
            <a:ext cx="457200" cy="476250"/>
          </a:xfrm>
        </p:spPr>
        <p:txBody>
          <a:bodyPr/>
          <a:lstStyle/>
          <a:p>
            <a:fld id="{B6F15528-21DE-4FAA-801E-634DDDAF4B2B}" type="slidenum">
              <a:rPr lang="en-US" smtClean="0"/>
              <a:pPr/>
              <a:t>22</a:t>
            </a:fld>
            <a:endParaRPr lang="en-US"/>
          </a:p>
        </p:txBody>
      </p:sp>
      <p:sp>
        <p:nvSpPr>
          <p:cNvPr id="5" name="TextBox 4"/>
          <p:cNvSpPr txBox="1"/>
          <p:nvPr/>
        </p:nvSpPr>
        <p:spPr>
          <a:xfrm>
            <a:off x="1219201" y="914400"/>
            <a:ext cx="7851774" cy="1200328"/>
          </a:xfrm>
          <a:prstGeom prst="rect">
            <a:avLst/>
          </a:prstGeom>
          <a:noFill/>
        </p:spPr>
        <p:txBody>
          <a:bodyPr wrap="square" rtlCol="0">
            <a:spAutoFit/>
          </a:bodyPr>
          <a:lstStyle/>
          <a:p>
            <a:pPr marL="153987" lvl="1"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Supply Chain entities in the information flow receive AB and update its information</a:t>
            </a:r>
          </a:p>
          <a:p>
            <a:pPr marL="153987" lvl="1"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Scenario – 1: Send update request to owner</a:t>
            </a:r>
          </a:p>
        </p:txBody>
      </p:sp>
      <p:sp>
        <p:nvSpPr>
          <p:cNvPr id="12" name="TextBox 11"/>
          <p:cNvSpPr txBox="1"/>
          <p:nvPr/>
        </p:nvSpPr>
        <p:spPr>
          <a:xfrm>
            <a:off x="1600200" y="2133600"/>
            <a:ext cx="1587093" cy="461665"/>
          </a:xfrm>
          <a:prstGeom prst="rect">
            <a:avLst/>
          </a:prstGeom>
          <a:noFill/>
        </p:spPr>
        <p:txBody>
          <a:bodyPr wrap="none" rtlCol="0">
            <a:spAutoFit/>
          </a:bodyPr>
          <a:lstStyle/>
          <a:p>
            <a:r>
              <a:rPr lang="en-US" dirty="0" smtClean="0">
                <a:latin typeface="+mn-lt"/>
                <a:ea typeface="ＭＳ Ｐゴシック" charset="-128"/>
                <a:cs typeface="ＭＳ Ｐゴシック" charset="-128"/>
              </a:rPr>
              <a:t>Distributor</a:t>
            </a:r>
            <a:endParaRPr lang="en-US" dirty="0">
              <a:latin typeface="+mn-lt"/>
              <a:ea typeface="ＭＳ Ｐゴシック" charset="-128"/>
              <a:cs typeface="ＭＳ Ｐゴシック" charset="-128"/>
            </a:endParaRPr>
          </a:p>
        </p:txBody>
      </p:sp>
      <p:sp>
        <p:nvSpPr>
          <p:cNvPr id="29" name="TextBox 28"/>
          <p:cNvSpPr txBox="1"/>
          <p:nvPr/>
        </p:nvSpPr>
        <p:spPr>
          <a:xfrm>
            <a:off x="6077519" y="2133600"/>
            <a:ext cx="1249060" cy="461665"/>
          </a:xfrm>
          <a:prstGeom prst="rect">
            <a:avLst/>
          </a:prstGeom>
          <a:noFill/>
        </p:spPr>
        <p:txBody>
          <a:bodyPr wrap="none" rtlCol="0">
            <a:spAutoFit/>
          </a:bodyPr>
          <a:lstStyle/>
          <a:p>
            <a:r>
              <a:rPr lang="en-US" dirty="0" smtClean="0">
                <a:latin typeface="+mn-lt"/>
                <a:ea typeface="ＭＳ Ｐゴシック" charset="-128"/>
                <a:cs typeface="ＭＳ Ｐゴシック" charset="-128"/>
              </a:rPr>
              <a:t>Retailer</a:t>
            </a:r>
            <a:endParaRPr lang="en-US" dirty="0">
              <a:latin typeface="+mn-lt"/>
              <a:ea typeface="ＭＳ Ｐゴシック" charset="-128"/>
              <a:cs typeface="ＭＳ Ｐゴシック" charset="-128"/>
            </a:endParaRPr>
          </a:p>
        </p:txBody>
      </p:sp>
      <p:sp>
        <p:nvSpPr>
          <p:cNvPr id="45" name="Oval 44"/>
          <p:cNvSpPr/>
          <p:nvPr/>
        </p:nvSpPr>
        <p:spPr>
          <a:xfrm>
            <a:off x="1371600" y="2667000"/>
            <a:ext cx="1828800" cy="1447800"/>
          </a:xfrm>
          <a:prstGeom prst="ellipse">
            <a:avLst/>
          </a:prstGeom>
          <a:gradFill flip="none" rotWithShape="1">
            <a:gsLst>
              <a:gs pos="0">
                <a:schemeClr val="bg1"/>
              </a:gs>
              <a:gs pos="100000">
                <a:srgbClr val="9AB5E3"/>
              </a:gs>
            </a:gsLst>
            <a:path path="circle">
              <a:fillToRect l="50000" t="50000" r="50000" b="50000"/>
            </a:path>
            <a:tileRect/>
          </a:gradFill>
          <a:ln w="254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631706" y="2781300"/>
            <a:ext cx="1308588" cy="104220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a:spLocks noRot="1" noChangeAspect="1" noMove="1" noResize="1" noEditPoints="1" noAdjustHandles="1" noChangeArrowheads="1" noChangeShapeType="1" noTextEdit="1"/>
          </p:cNvSpPr>
          <p:nvPr/>
        </p:nvSpPr>
        <p:spPr>
          <a:xfrm>
            <a:off x="2104875" y="3815090"/>
            <a:ext cx="428579" cy="261610"/>
          </a:xfrm>
          <a:prstGeom prst="rect">
            <a:avLst/>
          </a:prstGeom>
          <a:blipFill rotWithShape="1">
            <a:blip r:embed="rId2"/>
            <a:stretch>
              <a:fillRect/>
            </a:stretch>
          </a:blipFill>
        </p:spPr>
        <p:txBody>
          <a:bodyPr/>
          <a:lstStyle/>
          <a:p>
            <a:r>
              <a:rPr lang="en-US">
                <a:noFill/>
              </a:rPr>
              <a:t> </a:t>
            </a:r>
          </a:p>
        </p:txBody>
      </p:sp>
      <p:sp>
        <p:nvSpPr>
          <p:cNvPr id="48" name="TextBox 47"/>
          <p:cNvSpPr txBox="1">
            <a:spLocks noRot="1" noChangeAspect="1" noMove="1" noResize="1" noEditPoints="1" noAdjustHandles="1" noChangeArrowheads="1" noChangeShapeType="1" noTextEdit="1"/>
          </p:cNvSpPr>
          <p:nvPr/>
        </p:nvSpPr>
        <p:spPr>
          <a:xfrm>
            <a:off x="2094616" y="3543300"/>
            <a:ext cx="438838" cy="261610"/>
          </a:xfrm>
          <a:prstGeom prst="rect">
            <a:avLst/>
          </a:prstGeom>
          <a:blipFill rotWithShape="1">
            <a:blip r:embed="rId3"/>
            <a:stretch>
              <a:fillRect/>
            </a:stretch>
          </a:blipFill>
        </p:spPr>
        <p:txBody>
          <a:bodyPr/>
          <a:lstStyle/>
          <a:p>
            <a:r>
              <a:rPr lang="en-US">
                <a:noFill/>
              </a:rPr>
              <a:t> </a:t>
            </a:r>
          </a:p>
        </p:txBody>
      </p:sp>
      <p:sp>
        <p:nvSpPr>
          <p:cNvPr id="49" name="Oval 48"/>
          <p:cNvSpPr/>
          <p:nvPr/>
        </p:nvSpPr>
        <p:spPr>
          <a:xfrm>
            <a:off x="1799860" y="2857500"/>
            <a:ext cx="972281" cy="685800"/>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799860" y="3167390"/>
            <a:ext cx="979755" cy="261610"/>
          </a:xfrm>
          <a:prstGeom prst="rect">
            <a:avLst/>
          </a:prstGeom>
          <a:noFill/>
        </p:spPr>
        <p:txBody>
          <a:bodyPr wrap="none" rtlCol="0">
            <a:spAutoFit/>
          </a:bodyPr>
          <a:lstStyle/>
          <a:p>
            <a:r>
              <a:rPr lang="en-US" sz="1100" dirty="0" smtClean="0"/>
              <a:t>Sensitive data</a:t>
            </a:r>
            <a:endParaRPr lang="en-US" sz="1100" dirty="0"/>
          </a:p>
        </p:txBody>
      </p:sp>
      <p:sp>
        <p:nvSpPr>
          <p:cNvPr id="53" name="TextBox 52"/>
          <p:cNvSpPr txBox="1">
            <a:spLocks noRot="1" noChangeAspect="1" noMove="1" noResize="1" noEditPoints="1" noAdjustHandles="1" noChangeArrowheads="1" noChangeShapeType="1" noTextEdit="1"/>
          </p:cNvSpPr>
          <p:nvPr/>
        </p:nvSpPr>
        <p:spPr>
          <a:xfrm>
            <a:off x="2085059" y="2971800"/>
            <a:ext cx="429541" cy="261610"/>
          </a:xfrm>
          <a:prstGeom prst="rect">
            <a:avLst/>
          </a:prstGeom>
          <a:blipFill rotWithShape="1">
            <a:blip r:embed="rId4"/>
            <a:stretch>
              <a:fillRect/>
            </a:stretch>
          </a:blipFill>
        </p:spPr>
        <p:txBody>
          <a:bodyPr/>
          <a:lstStyle/>
          <a:p>
            <a:r>
              <a:rPr lang="en-US">
                <a:noFill/>
              </a:rPr>
              <a:t> </a:t>
            </a:r>
          </a:p>
        </p:txBody>
      </p:sp>
      <p:sp>
        <p:nvSpPr>
          <p:cNvPr id="54" name="Right Arrow 53"/>
          <p:cNvSpPr/>
          <p:nvPr/>
        </p:nvSpPr>
        <p:spPr>
          <a:xfrm>
            <a:off x="3886200" y="3200400"/>
            <a:ext cx="1295400" cy="440695"/>
          </a:xfrm>
          <a:prstGeom prst="rightArrow">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a:spLocks noRot="1" noChangeAspect="1" noMove="1" noResize="1" noEditPoints="1" noAdjustHandles="1" noChangeArrowheads="1" noChangeShapeType="1" noTextEdit="1"/>
          </p:cNvSpPr>
          <p:nvPr/>
        </p:nvSpPr>
        <p:spPr>
          <a:xfrm>
            <a:off x="5791200" y="4953000"/>
            <a:ext cx="1905000" cy="523220"/>
          </a:xfrm>
          <a:prstGeom prst="rect">
            <a:avLst/>
          </a:prstGeom>
          <a:blipFill rotWithShape="1">
            <a:blip r:embed="rId5"/>
            <a:stretch>
              <a:fillRect l="-639" t="-1176" b="-10588"/>
            </a:stretch>
          </a:blipFill>
        </p:spPr>
        <p:txBody>
          <a:bodyPr/>
          <a:lstStyle/>
          <a:p>
            <a:r>
              <a:rPr lang="en-US" dirty="0" smtClean="0">
                <a:noFill/>
              </a:rPr>
              <a:t> </a:t>
            </a:r>
            <a:endParaRPr lang="en-US" dirty="0">
              <a:noFill/>
            </a:endParaRPr>
          </a:p>
        </p:txBody>
      </p:sp>
      <p:sp>
        <p:nvSpPr>
          <p:cNvPr id="56" name="Right Arrow 55"/>
          <p:cNvSpPr/>
          <p:nvPr/>
        </p:nvSpPr>
        <p:spPr>
          <a:xfrm flipH="1">
            <a:off x="3886200" y="4949481"/>
            <a:ext cx="1295400" cy="440695"/>
          </a:xfrm>
          <a:prstGeom prst="rightArrow">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371600" y="4495800"/>
            <a:ext cx="1828800" cy="1447800"/>
          </a:xfrm>
          <a:prstGeom prst="ellipse">
            <a:avLst/>
          </a:prstGeom>
          <a:gradFill flip="none" rotWithShape="1">
            <a:gsLst>
              <a:gs pos="0">
                <a:schemeClr val="bg1"/>
              </a:gs>
              <a:gs pos="100000">
                <a:srgbClr val="9AB5E3"/>
              </a:gs>
            </a:gsLst>
            <a:path path="circle">
              <a:fillToRect l="50000" t="50000" r="50000" b="50000"/>
            </a:path>
            <a:tileRect/>
          </a:gradFill>
          <a:ln w="254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631706" y="4610100"/>
            <a:ext cx="1308588" cy="104220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99860" y="4686300"/>
            <a:ext cx="972281" cy="685800"/>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799860" y="4996190"/>
            <a:ext cx="979755" cy="261610"/>
          </a:xfrm>
          <a:prstGeom prst="rect">
            <a:avLst/>
          </a:prstGeom>
          <a:noFill/>
        </p:spPr>
        <p:txBody>
          <a:bodyPr wrap="none" rtlCol="0">
            <a:spAutoFit/>
          </a:bodyPr>
          <a:lstStyle/>
          <a:p>
            <a:r>
              <a:rPr lang="en-US" sz="1100" dirty="0" smtClean="0"/>
              <a:t>Sensitive data</a:t>
            </a:r>
            <a:endParaRPr lang="en-US" sz="1100" dirty="0"/>
          </a:p>
        </p:txBody>
      </p:sp>
      <p:sp>
        <p:nvSpPr>
          <p:cNvPr id="61" name="TextBox 60"/>
          <p:cNvSpPr txBox="1">
            <a:spLocks noRot="1" noChangeAspect="1" noMove="1" noResize="1" noEditPoints="1" noAdjustHandles="1" noChangeArrowheads="1" noChangeShapeType="1" noTextEdit="1"/>
          </p:cNvSpPr>
          <p:nvPr/>
        </p:nvSpPr>
        <p:spPr>
          <a:xfrm>
            <a:off x="1972066" y="4800600"/>
            <a:ext cx="694934" cy="261610"/>
          </a:xfrm>
          <a:prstGeom prst="rect">
            <a:avLst/>
          </a:prstGeom>
          <a:blipFill rotWithShape="1">
            <a:blip r:embed="rId6"/>
            <a:stretch>
              <a:fillRect/>
            </a:stretch>
          </a:blipFill>
        </p:spPr>
        <p:txBody>
          <a:bodyPr/>
          <a:lstStyle/>
          <a:p>
            <a:r>
              <a:rPr lang="en-US">
                <a:noFill/>
              </a:rPr>
              <a:t> </a:t>
            </a:r>
          </a:p>
        </p:txBody>
      </p:sp>
      <p:sp>
        <p:nvSpPr>
          <p:cNvPr id="62" name="TextBox 61"/>
          <p:cNvSpPr txBox="1"/>
          <p:nvPr/>
        </p:nvSpPr>
        <p:spPr>
          <a:xfrm>
            <a:off x="5791200" y="3200400"/>
            <a:ext cx="1905000" cy="307777"/>
          </a:xfrm>
          <a:prstGeom prst="rect">
            <a:avLst/>
          </a:prstGeom>
          <a:noFill/>
        </p:spPr>
        <p:txBody>
          <a:bodyPr wrap="square" rtlCol="0">
            <a:spAutoFit/>
          </a:bodyPr>
          <a:lstStyle/>
          <a:p>
            <a:r>
              <a:rPr lang="en-US" sz="1400" dirty="0" smtClean="0"/>
              <a:t>Information addition</a:t>
            </a:r>
            <a:endParaRPr lang="en-US" sz="1400" dirty="0"/>
          </a:p>
        </p:txBody>
      </p:sp>
      <p:sp>
        <p:nvSpPr>
          <p:cNvPr id="63" name="Right Arrow 62"/>
          <p:cNvSpPr/>
          <p:nvPr/>
        </p:nvSpPr>
        <p:spPr>
          <a:xfrm rot="5400000">
            <a:off x="6231791" y="4027802"/>
            <a:ext cx="952501" cy="440695"/>
          </a:xfrm>
          <a:prstGeom prst="rightArrow">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a:spLocks noRot="1" noChangeAspect="1" noMove="1" noResize="1" noEditPoints="1" noAdjustHandles="1" noChangeArrowheads="1" noChangeShapeType="1" noTextEdit="1"/>
          </p:cNvSpPr>
          <p:nvPr/>
        </p:nvSpPr>
        <p:spPr>
          <a:xfrm>
            <a:off x="2115578" y="5652925"/>
            <a:ext cx="471283" cy="261610"/>
          </a:xfrm>
          <a:prstGeom prst="rect">
            <a:avLst/>
          </a:prstGeom>
          <a:blipFill rotWithShape="1">
            <a:blip r:embed="rId7"/>
            <a:stretch>
              <a:fillRect/>
            </a:stretch>
          </a:blipFill>
        </p:spPr>
        <p:txBody>
          <a:bodyPr/>
          <a:lstStyle/>
          <a:p>
            <a:r>
              <a:rPr lang="en-US">
                <a:noFill/>
              </a:rPr>
              <a:t> </a:t>
            </a:r>
          </a:p>
        </p:txBody>
      </p:sp>
      <p:sp>
        <p:nvSpPr>
          <p:cNvPr id="65" name="TextBox 64"/>
          <p:cNvSpPr txBox="1">
            <a:spLocks noRot="1" noChangeAspect="1" noMove="1" noResize="1" noEditPoints="1" noAdjustHandles="1" noChangeArrowheads="1" noChangeShapeType="1" noTextEdit="1"/>
          </p:cNvSpPr>
          <p:nvPr/>
        </p:nvSpPr>
        <p:spPr>
          <a:xfrm>
            <a:off x="2105319" y="5381135"/>
            <a:ext cx="481542" cy="261610"/>
          </a:xfrm>
          <a:prstGeom prst="rect">
            <a:avLst/>
          </a:prstGeom>
          <a:blipFill rotWithShape="1">
            <a:blip r:embed="rId8"/>
            <a:stretch>
              <a:fillRect/>
            </a:stretch>
          </a:blipFill>
        </p:spPr>
        <p:txBody>
          <a:bodyPr/>
          <a:lstStyle/>
          <a:p>
            <a:r>
              <a:rPr lang="en-US">
                <a:noFill/>
              </a:rPr>
              <a:t> </a:t>
            </a:r>
          </a:p>
        </p:txBody>
      </p:sp>
    </p:spTree>
    <p:extLst>
      <p:ext uri="{BB962C8B-B14F-4D97-AF65-F5344CB8AC3E}">
        <p14:creationId xmlns:p14="http://schemas.microsoft.com/office/powerpoint/2010/main" val="287805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fontScale="90000"/>
          </a:bodyPr>
          <a:lstStyle/>
          <a:p>
            <a:r>
              <a:rPr lang="en-US" dirty="0" smtClean="0"/>
              <a:t>Problems with updating an AB</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6" name="TextBox 5"/>
          <p:cNvSpPr txBox="1"/>
          <p:nvPr/>
        </p:nvSpPr>
        <p:spPr>
          <a:xfrm>
            <a:off x="990600" y="962085"/>
            <a:ext cx="8080375" cy="4625881"/>
          </a:xfrm>
          <a:prstGeom prst="rect">
            <a:avLst/>
          </a:prstGeom>
          <a:noFill/>
        </p:spPr>
        <p:txBody>
          <a:bodyPr wrap="square" rtlCol="0">
            <a:spAutoFit/>
          </a:bodyPr>
          <a:lstStyle/>
          <a:p>
            <a:pPr marL="611187" lvl="2" indent="-282575" eaLnBrk="0" hangingPunct="0">
              <a:lnSpc>
                <a:spcPct val="90000"/>
              </a:lnSpc>
              <a:spcBef>
                <a:spcPts val="600"/>
              </a:spcBef>
              <a:buClr>
                <a:schemeClr val="accent1"/>
              </a:buClr>
              <a:buSzPct val="80000"/>
              <a:defRPr/>
            </a:pPr>
            <a:r>
              <a:rPr lang="en-US" dirty="0" smtClean="0">
                <a:latin typeface="+mn-lt"/>
                <a:ea typeface="ＭＳ Ｐゴシック" charset="-128"/>
                <a:cs typeface="ＭＳ Ｐゴシック" charset="-128"/>
              </a:rPr>
              <a:t>Advantage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Simple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owner can control every update</a:t>
            </a:r>
          </a:p>
          <a:p>
            <a:pPr marL="611187" lvl="2" indent="-282575" eaLnBrk="0" hangingPunct="0">
              <a:lnSpc>
                <a:spcPct val="90000"/>
              </a:lnSpc>
              <a:spcBef>
                <a:spcPts val="600"/>
              </a:spcBef>
              <a:buClr>
                <a:schemeClr val="accent1"/>
              </a:buClr>
              <a:buSzPct val="80000"/>
              <a:defRPr/>
            </a:pPr>
            <a:r>
              <a:rPr lang="en-US" dirty="0" smtClean="0">
                <a:latin typeface="+mn-lt"/>
                <a:ea typeface="ＭＳ Ｐゴシック" charset="-128"/>
                <a:cs typeface="ＭＳ Ｐゴシック" charset="-128"/>
              </a:rPr>
              <a:t>Disadvantage</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update request may be rejected or partially rejected by the owner</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new privacy policy for the updated AB is created by the owner which may conflict with the updater’s policy</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updater may not want the original owner to know the appended data</a:t>
            </a:r>
          </a:p>
          <a:p>
            <a:pPr marL="1068387" lvl="3"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owner may get a lot of requests for updates</a:t>
            </a:r>
          </a:p>
        </p:txBody>
      </p:sp>
    </p:spTree>
    <p:extLst>
      <p:ext uri="{BB962C8B-B14F-4D97-AF65-F5344CB8AC3E}">
        <p14:creationId xmlns:p14="http://schemas.microsoft.com/office/powerpoint/2010/main" val="160967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708392" cy="914400"/>
          </a:xfrm>
        </p:spPr>
        <p:txBody>
          <a:bodyPr>
            <a:normAutofit/>
          </a:bodyPr>
          <a:lstStyle/>
          <a:p>
            <a:r>
              <a:rPr lang="en-US" dirty="0" smtClean="0"/>
              <a:t>AB Update Solution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TextBox 4"/>
          <p:cNvSpPr txBox="1"/>
          <p:nvPr/>
        </p:nvSpPr>
        <p:spPr>
          <a:xfrm>
            <a:off x="1089147" y="914400"/>
            <a:ext cx="7981828" cy="1938992"/>
          </a:xfrm>
          <a:prstGeom prst="rect">
            <a:avLst/>
          </a:prstGeom>
          <a:noFill/>
        </p:spPr>
        <p:txBody>
          <a:bodyPr wrap="square" rtlCol="0">
            <a:spAutoFit/>
          </a:bodyPr>
          <a:lstStyle/>
          <a:p>
            <a:pPr marL="342900" indent="-342900"/>
            <a:r>
              <a:rPr lang="en-US" sz="2400" dirty="0" smtClean="0"/>
              <a:t>Nested Structure</a:t>
            </a:r>
            <a:br>
              <a:rPr lang="en-US" sz="2400" dirty="0" smtClean="0"/>
            </a:br>
            <a:r>
              <a:rPr lang="en-US" sz="2400" dirty="0" smtClean="0"/>
              <a:t>An active bundle autonomously grows </a:t>
            </a:r>
            <a:r>
              <a:rPr lang="en-US" dirty="0" smtClean="0"/>
              <a:t>in</a:t>
            </a:r>
            <a:r>
              <a:rPr lang="en-US" sz="2400" dirty="0" smtClean="0"/>
              <a:t>to a bigger active bundle including both the original active bundle</a:t>
            </a:r>
            <a:r>
              <a:rPr lang="en-US" dirty="0" smtClean="0"/>
              <a:t> </a:t>
            </a:r>
            <a:r>
              <a:rPr lang="en-US" sz="2400" dirty="0" smtClean="0"/>
              <a:t>and the appended information with new metadata and virtual machine</a:t>
            </a:r>
          </a:p>
        </p:txBody>
      </p:sp>
      <p:grpSp>
        <p:nvGrpSpPr>
          <p:cNvPr id="28" name="Group 27"/>
          <p:cNvGrpSpPr/>
          <p:nvPr/>
        </p:nvGrpSpPr>
        <p:grpSpPr>
          <a:xfrm>
            <a:off x="4679706" y="2905898"/>
            <a:ext cx="4311894" cy="3418702"/>
            <a:chOff x="4350369" y="2542401"/>
            <a:chExt cx="4311894" cy="3418702"/>
          </a:xfrm>
        </p:grpSpPr>
        <p:sp>
          <p:nvSpPr>
            <p:cNvPr id="6" name="Oval 5"/>
            <p:cNvSpPr/>
            <p:nvPr/>
          </p:nvSpPr>
          <p:spPr>
            <a:xfrm>
              <a:off x="4350369" y="2542401"/>
              <a:ext cx="4311894" cy="3418702"/>
            </a:xfrm>
            <a:prstGeom prst="ellipse">
              <a:avLst/>
            </a:prstGeom>
            <a:gradFill flip="none" rotWithShape="1">
              <a:gsLst>
                <a:gs pos="0">
                  <a:schemeClr val="bg1"/>
                </a:gs>
                <a:gs pos="100000">
                  <a:srgbClr val="9AB5E3"/>
                </a:gs>
              </a:gsLst>
              <a:path path="circle">
                <a:fillToRect l="50000" t="50000" r="50000" b="50000"/>
              </a:path>
              <a:tileRect/>
            </a:gradFill>
            <a:ln w="254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80863" y="3141703"/>
              <a:ext cx="1828800" cy="1447800"/>
            </a:xfrm>
            <a:prstGeom prst="ellipse">
              <a:avLst/>
            </a:prstGeom>
            <a:gradFill flip="none" rotWithShape="1">
              <a:gsLst>
                <a:gs pos="0">
                  <a:schemeClr val="bg1"/>
                </a:gs>
                <a:gs pos="100000">
                  <a:srgbClr val="9AB5E3"/>
                </a:gs>
              </a:gsLst>
              <a:path path="circle">
                <a:fillToRect l="50000" t="50000" r="50000" b="50000"/>
              </a:path>
              <a:tileRect/>
            </a:gradFill>
            <a:ln w="254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40969" y="3256003"/>
              <a:ext cx="1308588" cy="104220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9123" y="3332203"/>
              <a:ext cx="972281" cy="685800"/>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9123" y="3680193"/>
              <a:ext cx="979755" cy="261610"/>
            </a:xfrm>
            <a:prstGeom prst="rect">
              <a:avLst/>
            </a:prstGeom>
            <a:noFill/>
          </p:spPr>
          <p:txBody>
            <a:bodyPr wrap="none" rtlCol="0">
              <a:spAutoFit/>
            </a:bodyPr>
            <a:lstStyle/>
            <a:p>
              <a:r>
                <a:rPr lang="en-US" sz="1100" dirty="0" smtClean="0"/>
                <a:t>Sensitive data</a:t>
              </a:r>
              <a:endParaRPr lang="en-US" sz="1100" dirty="0"/>
            </a:p>
          </p:txBody>
        </p:sp>
        <p:sp>
          <p:nvSpPr>
            <p:cNvPr id="11" name="TextBox 10"/>
            <p:cNvSpPr txBox="1"/>
            <p:nvPr/>
          </p:nvSpPr>
          <p:spPr>
            <a:xfrm>
              <a:off x="6985863" y="3987814"/>
              <a:ext cx="914400" cy="430887"/>
            </a:xfrm>
            <a:prstGeom prst="rect">
              <a:avLst/>
            </a:prstGeom>
            <a:noFill/>
          </p:spPr>
          <p:txBody>
            <a:bodyPr wrap="square" rtlCol="0">
              <a:spAutoFit/>
            </a:bodyPr>
            <a:lstStyle/>
            <a:p>
              <a:pPr algn="ctr"/>
              <a:r>
                <a:rPr lang="en-US" sz="1100" dirty="0" smtClean="0"/>
                <a:t>Appended</a:t>
              </a:r>
            </a:p>
            <a:p>
              <a:pPr algn="ctr"/>
              <a:r>
                <a:rPr lang="en-US" sz="1100" dirty="0" smtClean="0"/>
                <a:t>information</a:t>
              </a:r>
              <a:endParaRPr lang="en-US" sz="1100" dirty="0"/>
            </a:p>
          </p:txBody>
        </p:sp>
        <p:sp>
          <p:nvSpPr>
            <p:cNvPr id="12" name="Oval 11"/>
            <p:cNvSpPr/>
            <p:nvPr/>
          </p:nvSpPr>
          <p:spPr>
            <a:xfrm>
              <a:off x="4854829" y="2836904"/>
              <a:ext cx="3197834" cy="2209800"/>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23663" y="2684503"/>
              <a:ext cx="3733800" cy="2819400"/>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264820" y="5623293"/>
                  <a:ext cx="49891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a:rPr>
                            </m:ctrlPr>
                          </m:sSubPr>
                          <m:e>
                            <m:r>
                              <a:rPr lang="en-US" sz="1100" i="1">
                                <a:latin typeface="Cambria Math"/>
                              </a:rPr>
                              <m:t>𝑉𝑀</m:t>
                            </m:r>
                          </m:e>
                          <m:sub>
                            <m:r>
                              <a:rPr lang="en-US" sz="1100" b="0" i="1" smtClean="0">
                                <a:latin typeface="Cambria Math"/>
                              </a:rPr>
                              <m:t>𝐷</m:t>
                            </m:r>
                          </m:sub>
                        </m:sSub>
                      </m:oMath>
                    </m:oMathPara>
                  </a14:m>
                  <a:endParaRPr lang="en-US" sz="1100" dirty="0"/>
                </a:p>
              </p:txBody>
            </p:sp>
          </mc:Choice>
          <mc:Fallback xmlns="" xmlns:mv="urn:schemas-microsoft-com:mac:vml">
            <p:sp>
              <p:nvSpPr>
                <p:cNvPr id="14" name="TextBox 13"/>
                <p:cNvSpPr txBox="1">
                  <a:spLocks noRot="1" noChangeAspect="1" noMove="1" noResize="1" noEditPoints="1" noAdjustHandles="1" noChangeArrowheads="1" noChangeShapeType="1" noTextEdit="1"/>
                </p:cNvSpPr>
                <p:nvPr/>
              </p:nvSpPr>
              <p:spPr>
                <a:xfrm>
                  <a:off x="6264820" y="5623293"/>
                  <a:ext cx="498918" cy="2616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8727" y="5166093"/>
                  <a:ext cx="508536"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a:rPr>
                            </m:ctrlPr>
                          </m:sSubPr>
                          <m:e>
                            <m:r>
                              <a:rPr lang="en-US" sz="1100" i="1">
                                <a:latin typeface="Cambria Math"/>
                              </a:rPr>
                              <m:t>𝑀𝐷</m:t>
                            </m:r>
                          </m:e>
                          <m:sub>
                            <m:r>
                              <a:rPr lang="en-US" sz="1100" b="0" i="1" smtClean="0">
                                <a:latin typeface="Cambria Math"/>
                              </a:rPr>
                              <m:t>𝐷</m:t>
                            </m:r>
                          </m:sub>
                        </m:sSub>
                      </m:oMath>
                    </m:oMathPara>
                  </a14:m>
                  <a:endParaRPr lang="en-US" sz="1100" dirty="0"/>
                </a:p>
              </p:txBody>
            </p:sp>
          </mc:Choice>
          <mc:Fallback xmlns="" xmlns:mv="urn:schemas-microsoft-com:mac:vml">
            <p:sp>
              <p:nvSpPr>
                <p:cNvPr id="15" name="TextBox 14"/>
                <p:cNvSpPr txBox="1">
                  <a:spLocks noRot="1" noChangeAspect="1" noMove="1" noResize="1" noEditPoints="1" noAdjustHandles="1" noChangeArrowheads="1" noChangeShapeType="1" noTextEdit="1"/>
                </p:cNvSpPr>
                <p:nvPr/>
              </p:nvSpPr>
              <p:spPr>
                <a:xfrm>
                  <a:off x="6248727" y="5166093"/>
                  <a:ext cx="508536" cy="2616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329379" y="2921276"/>
                  <a:ext cx="4931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b="0" i="1" smtClean="0">
                                <a:latin typeface="Cambria Math"/>
                              </a:rPr>
                              <m:t>𝐴𝐵</m:t>
                            </m:r>
                          </m:e>
                          <m:sub>
                            <m:r>
                              <a:rPr lang="en-US" sz="1200" b="0" i="1" smtClean="0">
                                <a:latin typeface="Cambria Math"/>
                              </a:rPr>
                              <m:t>𝑃</m:t>
                            </m:r>
                          </m:sub>
                        </m:sSub>
                      </m:oMath>
                    </m:oMathPara>
                  </a14:m>
                  <a:endParaRPr lang="en-US" sz="1200" dirty="0"/>
                </a:p>
              </p:txBody>
            </p:sp>
          </mc:Choice>
          <mc:Fallback xmlns="" xmlns:mv="urn:schemas-microsoft-com:mac:vml">
            <p:sp>
              <p:nvSpPr>
                <p:cNvPr id="16" name="TextBox 15"/>
                <p:cNvSpPr txBox="1">
                  <a:spLocks noRot="1" noChangeAspect="1" noMove="1" noResize="1" noEditPoints="1" noAdjustHandles="1" noChangeArrowheads="1" noChangeShapeType="1" noTextEdit="1"/>
                </p:cNvSpPr>
                <p:nvPr/>
              </p:nvSpPr>
              <p:spPr>
                <a:xfrm>
                  <a:off x="6329379" y="2921276"/>
                  <a:ext cx="493147" cy="276999"/>
                </a:xfrm>
                <a:prstGeom prst="rect">
                  <a:avLst/>
                </a:prstGeom>
                <a:blipFill rotWithShape="1">
                  <a:blip r:embed="rId4"/>
                  <a:stretch>
                    <a:fillRect/>
                  </a:stretch>
                </a:blipFill>
              </p:spPr>
              <p:txBody>
                <a:bodyPr/>
                <a:lstStyle/>
                <a:p>
                  <a:r>
                    <a:rPr lang="en-US">
                      <a:noFill/>
                    </a:rPr>
                    <a:t> </a:t>
                  </a:r>
                </a:p>
              </p:txBody>
            </p:sp>
          </mc:Fallback>
        </mc:AlternateContent>
        <p:cxnSp>
          <p:nvCxnSpPr>
            <p:cNvPr id="17" name="Straight Connector 16"/>
            <p:cNvCxnSpPr/>
            <p:nvPr/>
          </p:nvCxnSpPr>
          <p:spPr>
            <a:xfrm flipH="1">
              <a:off x="6453747" y="3141703"/>
              <a:ext cx="36816" cy="1143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791200" y="3433853"/>
                  <a:ext cx="42954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a:rPr>
                          <m:t>𝑎</m:t>
                        </m:r>
                        <m:r>
                          <a:rPr lang="en-US" sz="1100" b="0" i="1" smtClean="0">
                            <a:latin typeface="Cambria Math"/>
                          </a:rPr>
                          <m:t>, </m:t>
                        </m:r>
                        <m:r>
                          <a:rPr lang="en-US" sz="1100" b="0" i="1" smtClean="0">
                            <a:latin typeface="Cambria Math"/>
                          </a:rPr>
                          <m:t>𝑏</m:t>
                        </m:r>
                      </m:oMath>
                    </m:oMathPara>
                  </a14:m>
                  <a:endParaRPr lang="en-US" sz="1100" dirty="0"/>
                </a:p>
              </p:txBody>
            </p:sp>
          </mc:Choice>
          <mc:Fallback xmlns="" xmlns:mv="urn:schemas-microsoft-com:mac:vml">
            <p:sp>
              <p:nvSpPr>
                <p:cNvPr id="18" name="TextBox 17"/>
                <p:cNvSpPr txBox="1">
                  <a:spLocks noRot="1" noChangeAspect="1" noMove="1" noResize="1" noEditPoints="1" noAdjustHandles="1" noChangeArrowheads="1" noChangeShapeType="1" noTextEdit="1"/>
                </p:cNvSpPr>
                <p:nvPr/>
              </p:nvSpPr>
              <p:spPr>
                <a:xfrm>
                  <a:off x="5791200" y="3433853"/>
                  <a:ext cx="429541" cy="2616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270528" y="3646300"/>
                  <a:ext cx="42973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a:rPr>
                          <m:t>𝑥</m:t>
                        </m:r>
                        <m:r>
                          <a:rPr lang="en-US" sz="1100" b="0" i="1" smtClean="0">
                            <a:latin typeface="Cambria Math"/>
                          </a:rPr>
                          <m:t>, </m:t>
                        </m:r>
                        <m:r>
                          <a:rPr lang="en-US" sz="1100" b="0" i="1" smtClean="0">
                            <a:latin typeface="Cambria Math"/>
                          </a:rPr>
                          <m:t>𝑦</m:t>
                        </m:r>
                      </m:oMath>
                    </m:oMathPara>
                  </a14:m>
                  <a:endParaRPr lang="en-US" sz="1100" dirty="0"/>
                </a:p>
              </p:txBody>
            </p:sp>
          </mc:Choice>
          <mc:Fallback xmlns="" xmlns:mv="urn:schemas-microsoft-com:mac:vml">
            <p:sp>
              <p:nvSpPr>
                <p:cNvPr id="19" name="TextBox 18"/>
                <p:cNvSpPr txBox="1">
                  <a:spLocks noRot="1" noChangeAspect="1" noMove="1" noResize="1" noEditPoints="1" noAdjustHandles="1" noChangeArrowheads="1" noChangeShapeType="1" noTextEdit="1"/>
                </p:cNvSpPr>
                <p:nvPr/>
              </p:nvSpPr>
              <p:spPr>
                <a:xfrm>
                  <a:off x="7270528" y="3646300"/>
                  <a:ext cx="429733" cy="2616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64619" y="4303298"/>
                  <a:ext cx="49244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a:rPr>
                            </m:ctrlPr>
                          </m:sSubPr>
                          <m:e>
                            <m:r>
                              <a:rPr lang="en-US" sz="1100" i="1">
                                <a:latin typeface="Cambria Math"/>
                              </a:rPr>
                              <m:t>𝑉𝑀</m:t>
                            </m:r>
                          </m:e>
                          <m:sub>
                            <m:r>
                              <a:rPr lang="en-US" sz="1100" i="1">
                                <a:latin typeface="Cambria Math"/>
                              </a:rPr>
                              <m:t>𝑃</m:t>
                            </m:r>
                          </m:sub>
                        </m:sSub>
                      </m:oMath>
                    </m:oMathPara>
                  </a14:m>
                  <a:endParaRPr lang="en-US" sz="1100" dirty="0"/>
                </a:p>
              </p:txBody>
            </p:sp>
          </mc:Choice>
          <mc:Fallback xmlns="" xmlns:mv="urn:schemas-microsoft-com:mac:vml">
            <p:sp>
              <p:nvSpPr>
                <p:cNvPr id="20" name="TextBox 19"/>
                <p:cNvSpPr txBox="1">
                  <a:spLocks noRot="1" noChangeAspect="1" noMove="1" noResize="1" noEditPoints="1" noAdjustHandles="1" noChangeArrowheads="1" noChangeShapeType="1" noTextEdit="1"/>
                </p:cNvSpPr>
                <p:nvPr/>
              </p:nvSpPr>
              <p:spPr>
                <a:xfrm>
                  <a:off x="5764619" y="4303298"/>
                  <a:ext cx="492443" cy="2616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755001" y="4031508"/>
                  <a:ext cx="50206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a:rPr>
                            </m:ctrlPr>
                          </m:sSubPr>
                          <m:e>
                            <m:r>
                              <a:rPr lang="en-US" sz="1100" i="1">
                                <a:latin typeface="Cambria Math"/>
                              </a:rPr>
                              <m:t>𝑀𝐷</m:t>
                            </m:r>
                          </m:e>
                          <m:sub>
                            <m:r>
                              <a:rPr lang="en-US" sz="1100" i="1">
                                <a:latin typeface="Cambria Math"/>
                              </a:rPr>
                              <m:t>𝑃</m:t>
                            </m:r>
                          </m:sub>
                        </m:sSub>
                      </m:oMath>
                    </m:oMathPara>
                  </a14:m>
                  <a:endParaRPr lang="en-US" sz="1100" dirty="0"/>
                </a:p>
              </p:txBody>
            </p:sp>
          </mc:Choice>
          <mc:Fallback xmlns="" xmlns:mv="urn:schemas-microsoft-com:mac:vml">
            <p:sp>
              <p:nvSpPr>
                <p:cNvPr id="21" name="TextBox 20"/>
                <p:cNvSpPr txBox="1">
                  <a:spLocks noRot="1" noChangeAspect="1" noMove="1" noResize="1" noEditPoints="1" noAdjustHandles="1" noChangeArrowheads="1" noChangeShapeType="1" noTextEdit="1"/>
                </p:cNvSpPr>
                <p:nvPr/>
              </p:nvSpPr>
              <p:spPr>
                <a:xfrm>
                  <a:off x="5755001" y="4031508"/>
                  <a:ext cx="502061" cy="261610"/>
                </a:xfrm>
                <a:prstGeom prst="rect">
                  <a:avLst/>
                </a:prstGeom>
                <a:blipFill rotWithShape="1">
                  <a:blip r:embed="rId8"/>
                  <a:stretch>
                    <a:fillRect/>
                  </a:stretch>
                </a:blipFill>
              </p:spPr>
              <p:txBody>
                <a:bodyPr/>
                <a:lstStyle/>
                <a:p>
                  <a:r>
                    <a:rPr lang="en-US">
                      <a:noFill/>
                    </a:rPr>
                    <a:t> </a:t>
                  </a:r>
                </a:p>
              </p:txBody>
            </p:sp>
          </mc:Fallback>
        </mc:AlternateContent>
      </p:grpSp>
      <p:grpSp>
        <p:nvGrpSpPr>
          <p:cNvPr id="33" name="Group 32"/>
          <p:cNvGrpSpPr/>
          <p:nvPr/>
        </p:nvGrpSpPr>
        <p:grpSpPr>
          <a:xfrm>
            <a:off x="1158377" y="3810000"/>
            <a:ext cx="1828800" cy="1447800"/>
            <a:chOff x="829040" y="3533001"/>
            <a:chExt cx="1828800" cy="1447800"/>
          </a:xfrm>
        </p:grpSpPr>
        <p:sp>
          <p:nvSpPr>
            <p:cNvPr id="22" name="Oval 21"/>
            <p:cNvSpPr/>
            <p:nvPr/>
          </p:nvSpPr>
          <p:spPr>
            <a:xfrm>
              <a:off x="829040" y="3533001"/>
              <a:ext cx="1828800" cy="1447800"/>
            </a:xfrm>
            <a:prstGeom prst="ellipse">
              <a:avLst/>
            </a:prstGeom>
            <a:gradFill flip="none" rotWithShape="1">
              <a:gsLst>
                <a:gs pos="0">
                  <a:schemeClr val="bg1"/>
                </a:gs>
                <a:gs pos="100000">
                  <a:srgbClr val="9AB5E3"/>
                </a:gs>
              </a:gsLst>
              <a:path path="circle">
                <a:fillToRect l="50000" t="50000" r="50000" b="50000"/>
              </a:path>
              <a:tileRect/>
            </a:gradFill>
            <a:ln w="254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89146" y="3647301"/>
              <a:ext cx="1308588" cy="1042205"/>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517698" y="4681091"/>
                  <a:ext cx="49244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a:rPr>
                            </m:ctrlPr>
                          </m:sSubPr>
                          <m:e>
                            <m:r>
                              <a:rPr lang="en-US" sz="1100" i="1">
                                <a:latin typeface="Cambria Math"/>
                              </a:rPr>
                              <m:t>𝑉𝑀</m:t>
                            </m:r>
                          </m:e>
                          <m:sub>
                            <m:r>
                              <a:rPr lang="en-US" sz="1100" i="1">
                                <a:latin typeface="Cambria Math"/>
                              </a:rPr>
                              <m:t>𝑃</m:t>
                            </m:r>
                          </m:sub>
                        </m:sSub>
                      </m:oMath>
                    </m:oMathPara>
                  </a14:m>
                  <a:endParaRPr lang="en-US" sz="1100" dirty="0"/>
                </a:p>
              </p:txBody>
            </p:sp>
          </mc:Choice>
          <mc:Fallback xmlns="" xmlns:mv="urn:schemas-microsoft-com:mac:vml">
            <p:sp>
              <p:nvSpPr>
                <p:cNvPr id="24" name="TextBox 23"/>
                <p:cNvSpPr txBox="1">
                  <a:spLocks noRot="1" noChangeAspect="1" noMove="1" noResize="1" noEditPoints="1" noAdjustHandles="1" noChangeArrowheads="1" noChangeShapeType="1" noTextEdit="1"/>
                </p:cNvSpPr>
                <p:nvPr/>
              </p:nvSpPr>
              <p:spPr>
                <a:xfrm>
                  <a:off x="1517698" y="4681091"/>
                  <a:ext cx="492443" cy="2616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508080" y="4409301"/>
                  <a:ext cx="50206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i="1">
                                <a:latin typeface="Cambria Math"/>
                              </a:rPr>
                            </m:ctrlPr>
                          </m:sSubPr>
                          <m:e>
                            <m:r>
                              <a:rPr lang="en-US" sz="1100" i="1">
                                <a:latin typeface="Cambria Math"/>
                              </a:rPr>
                              <m:t>𝑀𝐷</m:t>
                            </m:r>
                          </m:e>
                          <m:sub>
                            <m:r>
                              <a:rPr lang="en-US" sz="1100" i="1">
                                <a:latin typeface="Cambria Math"/>
                              </a:rPr>
                              <m:t>𝑃</m:t>
                            </m:r>
                          </m:sub>
                        </m:sSub>
                      </m:oMath>
                    </m:oMathPara>
                  </a14:m>
                  <a:endParaRPr lang="en-US" sz="1100" dirty="0"/>
                </a:p>
              </p:txBody>
            </p:sp>
          </mc:Choice>
          <mc:Fallback xmlns="" xmlns:mv="urn:schemas-microsoft-com:mac:vml">
            <p:sp>
              <p:nvSpPr>
                <p:cNvPr id="25" name="TextBox 24"/>
                <p:cNvSpPr txBox="1">
                  <a:spLocks noRot="1" noChangeAspect="1" noMove="1" noResize="1" noEditPoints="1" noAdjustHandles="1" noChangeArrowheads="1" noChangeShapeType="1" noTextEdit="1"/>
                </p:cNvSpPr>
                <p:nvPr/>
              </p:nvSpPr>
              <p:spPr>
                <a:xfrm>
                  <a:off x="1508080" y="4409301"/>
                  <a:ext cx="502061" cy="261610"/>
                </a:xfrm>
                <a:prstGeom prst="rect">
                  <a:avLst/>
                </a:prstGeom>
                <a:blipFill rotWithShape="1">
                  <a:blip r:embed="rId10"/>
                  <a:stretch>
                    <a:fillRect/>
                  </a:stretch>
                </a:blipFill>
              </p:spPr>
              <p:txBody>
                <a:bodyPr/>
                <a:lstStyle/>
                <a:p>
                  <a:r>
                    <a:rPr lang="en-US">
                      <a:noFill/>
                    </a:rPr>
                    <a:t> </a:t>
                  </a:r>
                </a:p>
              </p:txBody>
            </p:sp>
          </mc:Fallback>
        </mc:AlternateContent>
        <p:sp>
          <p:nvSpPr>
            <p:cNvPr id="26" name="Oval 25"/>
            <p:cNvSpPr/>
            <p:nvPr/>
          </p:nvSpPr>
          <p:spPr>
            <a:xfrm>
              <a:off x="1257300" y="3723501"/>
              <a:ext cx="972281" cy="685800"/>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57300" y="4071491"/>
              <a:ext cx="979755" cy="261610"/>
            </a:xfrm>
            <a:prstGeom prst="rect">
              <a:avLst/>
            </a:prstGeom>
            <a:noFill/>
          </p:spPr>
          <p:txBody>
            <a:bodyPr wrap="none" rtlCol="0">
              <a:spAutoFit/>
            </a:bodyPr>
            <a:lstStyle/>
            <a:p>
              <a:r>
                <a:rPr lang="en-US" sz="1100" dirty="0" smtClean="0"/>
                <a:t>Sensitive data</a:t>
              </a:r>
              <a:endParaRPr lang="en-US" sz="1100" dirty="0"/>
            </a:p>
          </p:txBody>
        </p:sp>
        <mc:AlternateContent xmlns:mc="http://schemas.openxmlformats.org/markup-compatibility/2006" xmlns:a14="http://schemas.microsoft.com/office/drawing/2010/main">
          <mc:Choice Requires="a14">
            <p:sp>
              <p:nvSpPr>
                <p:cNvPr id="29" name="TextBox 28"/>
                <p:cNvSpPr txBox="1"/>
                <p:nvPr/>
              </p:nvSpPr>
              <p:spPr>
                <a:xfrm>
                  <a:off x="1551660" y="3809881"/>
                  <a:ext cx="429540"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a:rPr>
                          <m:t>𝑎</m:t>
                        </m:r>
                        <m:r>
                          <a:rPr lang="en-US" sz="1100" b="0" i="1" smtClean="0">
                            <a:latin typeface="Cambria Math"/>
                          </a:rPr>
                          <m:t>, </m:t>
                        </m:r>
                        <m:r>
                          <a:rPr lang="en-US" sz="1100" b="0" i="1" smtClean="0">
                            <a:latin typeface="Cambria Math"/>
                          </a:rPr>
                          <m:t>𝑏</m:t>
                        </m:r>
                      </m:oMath>
                    </m:oMathPara>
                  </a14:m>
                  <a:endParaRPr lang="en-US" sz="1100" dirty="0"/>
                </a:p>
              </p:txBody>
            </p:sp>
          </mc:Choice>
          <mc:Fallback xmlns="" xmlns:mv="urn:schemas-microsoft-com:mac:vml">
            <p:sp>
              <p:nvSpPr>
                <p:cNvPr id="29" name="TextBox 28"/>
                <p:cNvSpPr txBox="1">
                  <a:spLocks noRot="1" noChangeAspect="1" noMove="1" noResize="1" noEditPoints="1" noAdjustHandles="1" noChangeArrowheads="1" noChangeShapeType="1" noTextEdit="1"/>
                </p:cNvSpPr>
                <p:nvPr/>
              </p:nvSpPr>
              <p:spPr>
                <a:xfrm>
                  <a:off x="1551660" y="3809881"/>
                  <a:ext cx="429540" cy="261610"/>
                </a:xfrm>
                <a:prstGeom prst="rect">
                  <a:avLst/>
                </a:prstGeom>
                <a:blipFill rotWithShape="1">
                  <a:blip r:embed="rId5"/>
                  <a:stretch>
                    <a:fillRect/>
                  </a:stretch>
                </a:blipFill>
              </p:spPr>
              <p:txBody>
                <a:bodyPr/>
                <a:lstStyle/>
                <a:p>
                  <a:r>
                    <a:rPr lang="en-US">
                      <a:noFill/>
                    </a:rPr>
                    <a:t> </a:t>
                  </a:r>
                </a:p>
              </p:txBody>
            </p:sp>
          </mc:Fallback>
        </mc:AlternateContent>
      </p:grpSp>
      <p:sp>
        <p:nvSpPr>
          <p:cNvPr id="30" name="Right Arrow 29"/>
          <p:cNvSpPr/>
          <p:nvPr/>
        </p:nvSpPr>
        <p:spPr>
          <a:xfrm>
            <a:off x="3453537" y="4359905"/>
            <a:ext cx="762000" cy="440695"/>
          </a:xfrm>
          <a:prstGeom prst="rightArrow">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a:spLocks noRot="1" noChangeAspect="1" noMove="1" noResize="1" noEditPoints="1" noAdjustHandles="1" noChangeArrowheads="1" noChangeShapeType="1" noTextEdit="1"/>
          </p:cNvSpPr>
          <p:nvPr/>
        </p:nvSpPr>
        <p:spPr>
          <a:xfrm>
            <a:off x="1496866" y="5484368"/>
            <a:ext cx="493147" cy="276999"/>
          </a:xfrm>
          <a:prstGeom prst="rect">
            <a:avLst/>
          </a:prstGeom>
          <a:blipFill rotWithShape="1">
            <a:blip r:embed="rId11"/>
            <a:stretch>
              <a:fillRect/>
            </a:stretch>
          </a:blipFill>
        </p:spPr>
        <p:txBody>
          <a:bodyPr/>
          <a:lstStyle/>
          <a:p>
            <a:r>
              <a:rPr lang="en-US">
                <a:noFill/>
              </a:rPr>
              <a:t> </a:t>
            </a:r>
          </a:p>
        </p:txBody>
      </p:sp>
      <p:sp>
        <p:nvSpPr>
          <p:cNvPr id="32" name="TextBox 31"/>
          <p:cNvSpPr txBox="1">
            <a:spLocks noRot="1" noChangeAspect="1" noMove="1" noResize="1" noEditPoints="1" noAdjustHandles="1" noChangeArrowheads="1" noChangeShapeType="1" noTextEdit="1"/>
          </p:cNvSpPr>
          <p:nvPr/>
        </p:nvSpPr>
        <p:spPr>
          <a:xfrm>
            <a:off x="6324337" y="6352401"/>
            <a:ext cx="501291" cy="276999"/>
          </a:xfrm>
          <a:prstGeom prst="rect">
            <a:avLst/>
          </a:prstGeom>
          <a:blipFill rotWithShape="1">
            <a:blip r:embed="rId12"/>
            <a:stretch>
              <a:fillRect/>
            </a:stretch>
          </a:blipFill>
        </p:spPr>
        <p:txBody>
          <a:bodyPr/>
          <a:lstStyle/>
          <a:p>
            <a:r>
              <a:rPr lang="en-US">
                <a:noFill/>
              </a:rPr>
              <a:t> </a:t>
            </a:r>
          </a:p>
        </p:txBody>
      </p:sp>
    </p:spTree>
    <p:extLst>
      <p:ext uri="{BB962C8B-B14F-4D97-AF65-F5344CB8AC3E}">
        <p14:creationId xmlns:p14="http://schemas.microsoft.com/office/powerpoint/2010/main" val="143900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extBox 4"/>
          <p:cNvSpPr txBox="1"/>
          <p:nvPr/>
        </p:nvSpPr>
        <p:spPr>
          <a:xfrm>
            <a:off x="762000" y="1447800"/>
            <a:ext cx="7696199" cy="2677656"/>
          </a:xfrm>
          <a:prstGeom prst="rect">
            <a:avLst/>
          </a:prstGeom>
          <a:noFill/>
        </p:spPr>
        <p:txBody>
          <a:bodyPr wrap="square" rtlCol="0">
            <a:spAutoFit/>
          </a:bodyPr>
          <a:lstStyle/>
          <a:p>
            <a:pPr marL="342900" indent="-342900"/>
            <a:r>
              <a:rPr lang="en-US" sz="2400" dirty="0" smtClean="0"/>
              <a:t>     File Size</a:t>
            </a:r>
          </a:p>
          <a:p>
            <a:pPr marL="342900" indent="-342900">
              <a:buFont typeface="Wingdings" pitchFamily="2" charset="2"/>
              <a:buChar char="Ø"/>
            </a:pPr>
            <a:endParaRPr lang="en-US" sz="2400" dirty="0"/>
          </a:p>
          <a:p>
            <a:pPr marL="342900" indent="-342900">
              <a:buFont typeface="Wingdings" pitchFamily="2" charset="2"/>
              <a:buChar char="Ø"/>
            </a:pPr>
            <a:endParaRPr lang="en-US" sz="2400" dirty="0" smtClean="0"/>
          </a:p>
          <a:p>
            <a:pPr marL="342900" indent="-342900">
              <a:buFont typeface="Wingdings" pitchFamily="2" charset="2"/>
              <a:buChar char="Ø"/>
            </a:pPr>
            <a:endParaRPr lang="en-US" sz="2400" dirty="0"/>
          </a:p>
          <a:p>
            <a:pPr marL="342900" indent="-342900">
              <a:buFont typeface="Wingdings" pitchFamily="2" charset="2"/>
              <a:buChar char="Ø"/>
            </a:pPr>
            <a:endParaRPr lang="en-US" sz="2400" dirty="0" smtClean="0"/>
          </a:p>
          <a:p>
            <a:pPr marL="800100" lvl="1" indent="-342900">
              <a:buFont typeface="Arial" pitchFamily="34" charset="0"/>
              <a:buChar char="•"/>
            </a:pPr>
            <a:endParaRPr lang="en-US" sz="2400" dirty="0" smtClean="0"/>
          </a:p>
          <a:p>
            <a:pPr marL="342900" indent="-342900"/>
            <a:r>
              <a:rPr lang="en-US" sz="2400" dirty="0" smtClean="0"/>
              <a:t>     Creation Time</a:t>
            </a:r>
          </a:p>
        </p:txBody>
      </p:sp>
      <p:sp>
        <p:nvSpPr>
          <p:cNvPr id="6" name="TextBox 5"/>
          <p:cNvSpPr txBox="1"/>
          <p:nvPr/>
        </p:nvSpPr>
        <p:spPr>
          <a:xfrm>
            <a:off x="2819400" y="1981200"/>
            <a:ext cx="492443" cy="276999"/>
          </a:xfrm>
          <a:prstGeom prst="rect">
            <a:avLst/>
          </a:prstGeom>
          <a:noFill/>
        </p:spPr>
        <p:txBody>
          <a:bodyPr wrap="none" rtlCol="0">
            <a:spAutoFit/>
          </a:bodyPr>
          <a:lstStyle/>
          <a:p>
            <a:r>
              <a:rPr lang="en-US" sz="1200" dirty="0" smtClean="0"/>
              <a:t>[</a:t>
            </a:r>
            <a:r>
              <a:rPr lang="en-US" sz="1200" dirty="0"/>
              <a:t>M</a:t>
            </a:r>
            <a:r>
              <a:rPr lang="en-US" sz="1200" dirty="0" smtClean="0"/>
              <a:t>B]</a:t>
            </a:r>
            <a:endParaRPr lang="en-US" sz="1200" dirty="0"/>
          </a:p>
        </p:txBody>
      </p:sp>
      <p:sp>
        <p:nvSpPr>
          <p:cNvPr id="21" name="TextBox 20"/>
          <p:cNvSpPr txBox="1"/>
          <p:nvPr/>
        </p:nvSpPr>
        <p:spPr>
          <a:xfrm>
            <a:off x="2871578" y="4800600"/>
            <a:ext cx="481222" cy="276999"/>
          </a:xfrm>
          <a:prstGeom prst="rect">
            <a:avLst/>
          </a:prstGeom>
          <a:noFill/>
        </p:spPr>
        <p:txBody>
          <a:bodyPr wrap="none" rtlCol="0">
            <a:spAutoFit/>
          </a:bodyPr>
          <a:lstStyle/>
          <a:p>
            <a:r>
              <a:rPr lang="en-US" sz="1200" dirty="0" smtClean="0"/>
              <a:t>[sec]</a:t>
            </a:r>
            <a:endParaRPr lang="en-US" sz="1200" dirty="0"/>
          </a:p>
        </p:txBody>
      </p:sp>
      <p:sp>
        <p:nvSpPr>
          <p:cNvPr id="10" name="TextBox 9"/>
          <p:cNvSpPr txBox="1"/>
          <p:nvPr/>
        </p:nvSpPr>
        <p:spPr>
          <a:xfrm>
            <a:off x="4973782" y="3429000"/>
            <a:ext cx="914400" cy="276999"/>
          </a:xfrm>
          <a:prstGeom prst="rect">
            <a:avLst/>
          </a:prstGeom>
          <a:noFill/>
        </p:spPr>
        <p:txBody>
          <a:bodyPr wrap="square" rtlCol="0">
            <a:spAutoFit/>
          </a:bodyPr>
          <a:lstStyle/>
          <a:p>
            <a:r>
              <a:rPr lang="en-US" sz="1200" dirty="0" smtClean="0"/>
              <a:t>Updates</a:t>
            </a:r>
            <a:endParaRPr lang="en-US" sz="1200" dirty="0"/>
          </a:p>
        </p:txBody>
      </p:sp>
      <p:sp>
        <p:nvSpPr>
          <p:cNvPr id="11" name="TextBox 10"/>
          <p:cNvSpPr txBox="1"/>
          <p:nvPr/>
        </p:nvSpPr>
        <p:spPr>
          <a:xfrm>
            <a:off x="4973782" y="6352401"/>
            <a:ext cx="914400" cy="276999"/>
          </a:xfrm>
          <a:prstGeom prst="rect">
            <a:avLst/>
          </a:prstGeom>
          <a:noFill/>
        </p:spPr>
        <p:txBody>
          <a:bodyPr wrap="square" rtlCol="0">
            <a:spAutoFit/>
          </a:bodyPr>
          <a:lstStyle/>
          <a:p>
            <a:r>
              <a:rPr lang="en-US" sz="1200" dirty="0" smtClean="0"/>
              <a:t>Updates</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3393389414"/>
              </p:ext>
            </p:extLst>
          </p:nvPr>
        </p:nvGraphicFramePr>
        <p:xfrm>
          <a:off x="3352800" y="3705999"/>
          <a:ext cx="5580888" cy="26757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989173898"/>
              </p:ext>
            </p:extLst>
          </p:nvPr>
        </p:nvGraphicFramePr>
        <p:xfrm>
          <a:off x="3311843" y="1143001"/>
          <a:ext cx="5146356" cy="239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059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708392" cy="762000"/>
          </a:xfrm>
        </p:spPr>
        <p:txBody>
          <a:bodyPr>
            <a:normAutofit fontScale="90000"/>
          </a:bodyPr>
          <a:lstStyle/>
          <a:p>
            <a:r>
              <a:rPr lang="en-US" dirty="0" smtClean="0"/>
              <a:t>AB Update Solution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7" name="TextBox 6"/>
          <p:cNvSpPr txBox="1"/>
          <p:nvPr/>
        </p:nvSpPr>
        <p:spPr>
          <a:xfrm>
            <a:off x="1089147" y="685800"/>
            <a:ext cx="7981828" cy="6687983"/>
          </a:xfrm>
          <a:prstGeom prst="rect">
            <a:avLst/>
          </a:prstGeom>
          <a:noFill/>
        </p:spPr>
        <p:txBody>
          <a:bodyPr wrap="square" rtlCol="0">
            <a:spAutoFit/>
          </a:bodyPr>
          <a:lstStyle/>
          <a:p>
            <a:pPr marL="1066800" lvl="3" indent="-1066800" eaLnBrk="0" hangingPunct="0">
              <a:lnSpc>
                <a:spcPct val="90000"/>
              </a:lnSpc>
              <a:spcBef>
                <a:spcPts val="600"/>
              </a:spcBef>
              <a:buClr>
                <a:schemeClr val="accent1"/>
              </a:buClr>
              <a:buSzPct val="80000"/>
              <a:tabLst>
                <a:tab pos="914400" algn="l"/>
              </a:tabLst>
              <a:defRPr/>
            </a:pPr>
            <a:r>
              <a:rPr lang="en-US" dirty="0" smtClean="0">
                <a:latin typeface="+mn-lt"/>
                <a:ea typeface="ＭＳ Ｐゴシック" charset="-128"/>
                <a:cs typeface="ＭＳ Ｐゴシック" charset="-128"/>
              </a:rPr>
              <a:t>Advantage</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Any entity with the permission to append information can append and specify the new privacy policy for the appended information</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Existing policies are still effective on the existing data and new policies are only enforced on the appended data and the existing data</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nested structure of an active bundle naturally represents the history of updates</a:t>
            </a:r>
          </a:p>
          <a:p>
            <a:pPr marL="1066800" lvl="3" indent="-1066800" eaLnBrk="0" hangingPunct="0">
              <a:lnSpc>
                <a:spcPct val="90000"/>
              </a:lnSpc>
              <a:spcBef>
                <a:spcPts val="600"/>
              </a:spcBef>
              <a:buClr>
                <a:schemeClr val="accent1"/>
              </a:buClr>
              <a:buSzPct val="80000"/>
              <a:defRPr/>
            </a:pPr>
            <a:r>
              <a:rPr lang="en-US" dirty="0" smtClean="0">
                <a:latin typeface="+mn-lt"/>
                <a:ea typeface="ＭＳ Ｐゴシック" charset="-128"/>
                <a:cs typeface="ＭＳ Ｐゴシック" charset="-128"/>
              </a:rPr>
              <a:t>Disadvantage</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AB’s size grows linearly with every update</a:t>
            </a:r>
          </a:p>
          <a:p>
            <a:pPr marL="611187" lvl="2" indent="-282575" eaLnBrk="0" hangingPunct="0">
              <a:lnSpc>
                <a:spcPct val="90000"/>
              </a:lnSpc>
              <a:spcBef>
                <a:spcPts val="600"/>
              </a:spcBef>
              <a:buClr>
                <a:schemeClr val="accent1"/>
              </a:buClr>
              <a:buSzPct val="80000"/>
              <a:buFont typeface="Wingdings 2" pitchFamily="-1" charset="2"/>
              <a:buChar char=""/>
              <a:defRPr/>
            </a:pPr>
            <a:r>
              <a:rPr lang="en-US" dirty="0" smtClean="0">
                <a:latin typeface="+mn-lt"/>
                <a:ea typeface="ＭＳ Ｐゴシック" charset="-128"/>
                <a:cs typeface="ＭＳ Ｐゴシック" charset="-128"/>
              </a:rPr>
              <a:t>The new policies may be more restrictive than the original policies which may restrict access to the original data </a:t>
            </a:r>
          </a:p>
          <a:p>
            <a:pPr marL="609600" lvl="2" indent="-609600" eaLnBrk="0" hangingPunct="0">
              <a:lnSpc>
                <a:spcPct val="90000"/>
              </a:lnSpc>
              <a:spcBef>
                <a:spcPts val="600"/>
              </a:spcBef>
              <a:buClr>
                <a:schemeClr val="accent1"/>
              </a:buClr>
              <a:buSzPct val="80000"/>
              <a:defRPr/>
            </a:pPr>
            <a:r>
              <a:rPr lang="en-US" dirty="0" smtClean="0">
                <a:latin typeface="+mn-lt"/>
                <a:ea typeface="ＭＳ Ｐゴシック" charset="-128"/>
                <a:cs typeface="ＭＳ Ｐゴシック" charset="-128"/>
              </a:rPr>
              <a:t>Possible Solution: </a:t>
            </a:r>
            <a:r>
              <a:rPr lang="en-US" dirty="0" err="1" smtClean="0">
                <a:latin typeface="+mn-lt"/>
                <a:ea typeface="ＭＳ Ｐゴシック" charset="-128"/>
                <a:cs typeface="ＭＳ Ｐゴシック" charset="-128"/>
              </a:rPr>
              <a:t>VMs</a:t>
            </a:r>
            <a:r>
              <a:rPr lang="en-US" dirty="0" smtClean="0">
                <a:latin typeface="+mn-lt"/>
                <a:ea typeface="ＭＳ Ｐゴシック" charset="-128"/>
                <a:cs typeface="ＭＳ Ｐゴシック" charset="-128"/>
              </a:rPr>
              <a:t> of Nested </a:t>
            </a:r>
            <a:r>
              <a:rPr lang="en-US" dirty="0" err="1" smtClean="0">
                <a:latin typeface="+mn-lt"/>
                <a:ea typeface="ＭＳ Ｐゴシック" charset="-128"/>
                <a:cs typeface="ＭＳ Ｐゴシック" charset="-128"/>
              </a:rPr>
              <a:t>ABs</a:t>
            </a:r>
            <a:r>
              <a:rPr lang="en-US" dirty="0" smtClean="0">
                <a:latin typeface="+mn-lt"/>
                <a:ea typeface="ＭＳ Ｐゴシック" charset="-128"/>
                <a:cs typeface="ＭＳ Ｐゴシック" charset="-128"/>
              </a:rPr>
              <a:t> are redundant. A single common VM can serve all Nested </a:t>
            </a:r>
            <a:r>
              <a:rPr lang="en-US" dirty="0" err="1" smtClean="0">
                <a:latin typeface="+mn-lt"/>
                <a:ea typeface="ＭＳ Ｐゴシック" charset="-128"/>
                <a:cs typeface="ＭＳ Ｐゴシック" charset="-128"/>
              </a:rPr>
              <a:t>ABs</a:t>
            </a:r>
            <a:endParaRPr lang="en-US" dirty="0" smtClean="0">
              <a:latin typeface="+mn-lt"/>
              <a:ea typeface="ＭＳ Ｐゴシック" charset="-128"/>
              <a:cs typeface="ＭＳ Ｐゴシック" charset="-128"/>
            </a:endParaRPr>
          </a:p>
          <a:p>
            <a:pPr marL="800100" lvl="1" indent="-342900"/>
            <a:endParaRPr lang="en-US" dirty="0" smtClean="0"/>
          </a:p>
          <a:p>
            <a:pPr marL="342900" indent="-342900"/>
            <a:endParaRPr lang="en-US" sz="2400" dirty="0" smtClean="0"/>
          </a:p>
        </p:txBody>
      </p:sp>
      <p:sp>
        <p:nvSpPr>
          <p:cNvPr id="8" name="TextBox 7"/>
          <p:cNvSpPr txBox="1"/>
          <p:nvPr/>
        </p:nvSpPr>
        <p:spPr>
          <a:xfrm>
            <a:off x="2271468" y="4221684"/>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4452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the AB Implementation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Improve the AB implementation by making it less dependent on TTP</a:t>
            </a:r>
          </a:p>
          <a:p>
            <a:r>
              <a:rPr lang="en-US" dirty="0" smtClean="0"/>
              <a:t>Provide a mechanism for policy based selective dissemination</a:t>
            </a:r>
          </a:p>
          <a:p>
            <a:r>
              <a:rPr lang="en-US" dirty="0" smtClean="0"/>
              <a:t>Use a policy language to define policies</a:t>
            </a:r>
          </a:p>
          <a:p>
            <a:r>
              <a:rPr lang="en-US" dirty="0" smtClean="0"/>
              <a:t>Providing resilience against malicious hosts</a:t>
            </a:r>
          </a:p>
          <a:p>
            <a:r>
              <a:rPr lang="en-US" dirty="0" smtClean="0"/>
              <a:t>Application specific development and experimentation</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AB Implementation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selective dissemination</a:t>
            </a:r>
          </a:p>
          <a:p>
            <a:pPr lvl="1"/>
            <a:r>
              <a:rPr lang="en-US" dirty="0" smtClean="0"/>
              <a:t>Organize data in AB into separate items</a:t>
            </a:r>
          </a:p>
          <a:p>
            <a:pPr lvl="1"/>
            <a:r>
              <a:rPr lang="en-US" dirty="0" smtClean="0"/>
              <a:t>Encrypt each item with a different key</a:t>
            </a:r>
          </a:p>
          <a:p>
            <a:r>
              <a:rPr lang="en-US" dirty="0" smtClean="0"/>
              <a:t>Decrease dependence on TTP</a:t>
            </a:r>
          </a:p>
          <a:p>
            <a:pPr lvl="1"/>
            <a:r>
              <a:rPr lang="en-US" dirty="0" smtClean="0"/>
              <a:t>Use Shamir’s threshold secret sharing technique [16] to split each of the decryption keys into N shares </a:t>
            </a:r>
          </a:p>
          <a:p>
            <a:pPr lvl="1"/>
            <a:r>
              <a:rPr lang="en-US" dirty="0" smtClean="0"/>
              <a:t>Set a threshold </a:t>
            </a:r>
            <a:r>
              <a:rPr lang="en-US" dirty="0" err="1" smtClean="0"/>
              <a:t>t</a:t>
            </a:r>
            <a:r>
              <a:rPr lang="en-US" dirty="0" smtClean="0"/>
              <a:t> such that </a:t>
            </a:r>
            <a:r>
              <a:rPr lang="en-US" dirty="0" err="1" smtClean="0"/>
              <a:t>t</a:t>
            </a:r>
            <a:r>
              <a:rPr lang="en-US" dirty="0" smtClean="0"/>
              <a:t> shares are required for key reconstruction</a:t>
            </a:r>
          </a:p>
          <a:p>
            <a:pPr lvl="1"/>
            <a:r>
              <a:rPr lang="en-US" dirty="0" smtClean="0"/>
              <a:t>Store the key shares in a distributed hash table (DHT) built on top of P2P system (</a:t>
            </a:r>
            <a:r>
              <a:rPr lang="en-US" dirty="0" err="1" smtClean="0"/>
              <a:t>Vuze</a:t>
            </a:r>
            <a:r>
              <a:rPr lang="en-US" dirty="0" smtClean="0"/>
              <a:t>) [26]</a:t>
            </a:r>
          </a:p>
          <a:p>
            <a:pPr lvl="1"/>
            <a:r>
              <a:rPr lang="en-US" dirty="0" smtClean="0"/>
              <a:t>Each share is stored at a random node</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pPr marL="0" indent="0">
              <a:buNone/>
            </a:pPr>
            <a:r>
              <a:rPr lang="en-US" dirty="0"/>
              <a:t>The implementation </a:t>
            </a:r>
            <a:r>
              <a:rPr lang="en-US" dirty="0" smtClean="0"/>
              <a:t>consists </a:t>
            </a:r>
            <a:r>
              <a:rPr lang="en-US" dirty="0"/>
              <a:t>of an Active Bundle </a:t>
            </a:r>
            <a:r>
              <a:rPr lang="en-US" dirty="0" smtClean="0"/>
              <a:t>“Creator” </a:t>
            </a:r>
            <a:r>
              <a:rPr lang="en-US" dirty="0"/>
              <a:t>that creates an Active Bundle. </a:t>
            </a:r>
            <a:r>
              <a:rPr lang="en-US" dirty="0" smtClean="0"/>
              <a:t>The </a:t>
            </a:r>
            <a:r>
              <a:rPr lang="en-US" dirty="0"/>
              <a:t>key used to encrypt the data is split into shares and the shares are stored </a:t>
            </a:r>
            <a:r>
              <a:rPr lang="en-US" dirty="0" smtClean="0"/>
              <a:t>in </a:t>
            </a:r>
            <a:r>
              <a:rPr lang="en-US" dirty="0"/>
              <a:t>the </a:t>
            </a:r>
            <a:r>
              <a:rPr lang="en-US" dirty="0" smtClean="0"/>
              <a:t>DHT</a:t>
            </a:r>
            <a:r>
              <a:rPr lang="en-US" dirty="0"/>
              <a:t>. Then, the creator passes the cipher text, the seed of </a:t>
            </a:r>
            <a:r>
              <a:rPr lang="en-US" dirty="0" smtClean="0"/>
              <a:t>PRNG, </a:t>
            </a:r>
            <a:r>
              <a:rPr lang="en-US" dirty="0"/>
              <a:t>and the number of </a:t>
            </a:r>
            <a:r>
              <a:rPr lang="en-US" dirty="0" smtClean="0"/>
              <a:t>shares </a:t>
            </a:r>
            <a:r>
              <a:rPr lang="en-US" dirty="0"/>
              <a:t>needed to generate the original encryption key. The receiver then retrieves the key </a:t>
            </a:r>
            <a:r>
              <a:rPr lang="en-US" dirty="0" smtClean="0"/>
              <a:t>shares </a:t>
            </a:r>
            <a:r>
              <a:rPr lang="en-US" dirty="0"/>
              <a:t>to generate the original key and decrypt the cipher text.</a:t>
            </a:r>
          </a:p>
          <a:p>
            <a:pPr marL="0" indent="0">
              <a:buNone/>
            </a:pPr>
            <a:endParaRPr lang="en-US" dirty="0"/>
          </a:p>
        </p:txBody>
      </p:sp>
    </p:spTree>
    <p:extLst>
      <p:ext uri="{BB962C8B-B14F-4D97-AF65-F5344CB8AC3E}">
        <p14:creationId xmlns:p14="http://schemas.microsoft.com/office/powerpoint/2010/main" val="14594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70" y="0"/>
            <a:ext cx="7614430" cy="762000"/>
          </a:xfrm>
        </p:spPr>
        <p:txBody>
          <a:bodyPr>
            <a:normAutofit fontScale="90000"/>
          </a:bodyPr>
          <a:lstStyle/>
          <a:p>
            <a:r>
              <a:rPr lang="en-US" dirty="0" smtClean="0"/>
              <a:t>Project </a:t>
            </a:r>
            <a:r>
              <a:rPr lang="en-US" dirty="0" smtClean="0"/>
              <a:t>Summary/Accomplishments</a:t>
            </a:r>
            <a:endParaRPr lang="en-US" dirty="0"/>
          </a:p>
        </p:txBody>
      </p:sp>
      <p:sp>
        <p:nvSpPr>
          <p:cNvPr id="3" name="Content Placeholder 2"/>
          <p:cNvSpPr>
            <a:spLocks noGrp="1"/>
          </p:cNvSpPr>
          <p:nvPr>
            <p:ph idx="1"/>
          </p:nvPr>
        </p:nvSpPr>
        <p:spPr>
          <a:xfrm>
            <a:off x="990600" y="762000"/>
            <a:ext cx="8153400" cy="5391150"/>
          </a:xfrm>
        </p:spPr>
        <p:txBody>
          <a:bodyPr>
            <a:normAutofit fontScale="92500" lnSpcReduction="10000"/>
          </a:bodyPr>
          <a:lstStyle/>
          <a:p>
            <a:r>
              <a:rPr lang="en-US" sz="2400" dirty="0" smtClean="0"/>
              <a:t>Proposal </a:t>
            </a:r>
          </a:p>
          <a:p>
            <a:pPr lvl="1"/>
            <a:r>
              <a:rPr lang="en-US" sz="2000" dirty="0" smtClean="0"/>
              <a:t>Protecting and Securing Supply Chain Data throughout its Lifecycle</a:t>
            </a:r>
          </a:p>
          <a:p>
            <a:pPr marL="365125" lvl="1" indent="-282575">
              <a:spcBef>
                <a:spcPts val="600"/>
              </a:spcBef>
              <a:buSzPct val="80000"/>
              <a:buFont typeface="Wingdings 2" pitchFamily="-1" charset="2"/>
              <a:buChar char=""/>
            </a:pPr>
            <a:r>
              <a:rPr lang="en-US" sz="2400" dirty="0" smtClean="0"/>
              <a:t>Publications (</a:t>
            </a:r>
            <a:r>
              <a:rPr lang="en-US" sz="1600" dirty="0" smtClean="0">
                <a:hlinkClick r:id="rId2"/>
              </a:rPr>
              <a:t>http://www.cs.purdue.edu/homes/rranchal/plm.html</a:t>
            </a:r>
            <a:r>
              <a:rPr lang="en-US" sz="2400" dirty="0" smtClean="0"/>
              <a:t>)</a:t>
            </a:r>
          </a:p>
          <a:p>
            <a:pPr lvl="1"/>
            <a:r>
              <a:rPr lang="en-US" sz="2000" dirty="0" smtClean="0"/>
              <a:t>Protecting PLM Data throughout their lifecycle (</a:t>
            </a:r>
            <a:r>
              <a:rPr lang="en-US" sz="2000" dirty="0" err="1" smtClean="0"/>
              <a:t>Qshine</a:t>
            </a:r>
            <a:r>
              <a:rPr lang="en-US" sz="2000" dirty="0" smtClean="0"/>
              <a:t> 2013)</a:t>
            </a:r>
          </a:p>
          <a:p>
            <a:pPr lvl="1"/>
            <a:r>
              <a:rPr lang="en-US" sz="2000" dirty="0" smtClean="0"/>
              <a:t>Secure Information Sharing in Digital Supply Chains (IEEE IACC 2013</a:t>
            </a:r>
            <a:r>
              <a:rPr lang="en-US" sz="2000" dirty="0" smtClean="0"/>
              <a:t>)</a:t>
            </a:r>
          </a:p>
          <a:p>
            <a:pPr lvl="1"/>
            <a:r>
              <a:rPr lang="en-US" sz="2000" dirty="0" smtClean="0"/>
              <a:t>Poster in CERIAS annual symposium</a:t>
            </a:r>
            <a:endParaRPr lang="en-US" sz="2000" dirty="0" smtClean="0"/>
          </a:p>
          <a:p>
            <a:r>
              <a:rPr lang="en-US" sz="2400" dirty="0" smtClean="0"/>
              <a:t>Prototype</a:t>
            </a:r>
          </a:p>
          <a:p>
            <a:pPr lvl="1"/>
            <a:r>
              <a:rPr lang="en-US" sz="2000" dirty="0" smtClean="0"/>
              <a:t>Active Bundle prototype based on Mobile Agents</a:t>
            </a:r>
          </a:p>
          <a:p>
            <a:pPr lvl="1"/>
            <a:r>
              <a:rPr lang="en-US" sz="2000" dirty="0" smtClean="0"/>
              <a:t>Active Bundle prototype based on JAR file</a:t>
            </a:r>
          </a:p>
          <a:p>
            <a:pPr lvl="1"/>
            <a:r>
              <a:rPr lang="en-US" sz="2000" dirty="0" smtClean="0"/>
              <a:t>Active Bundle prototype improvements using Key splitting and Distributed Hash </a:t>
            </a:r>
            <a:r>
              <a:rPr lang="en-US" sz="2000" dirty="0" smtClean="0"/>
              <a:t>Tables</a:t>
            </a:r>
          </a:p>
          <a:p>
            <a:pPr lvl="1"/>
            <a:r>
              <a:rPr lang="en-US" sz="2000" dirty="0" smtClean="0"/>
              <a:t>End to End Security software</a:t>
            </a:r>
            <a:endParaRPr lang="en-US" sz="2000" dirty="0" smtClean="0"/>
          </a:p>
          <a:p>
            <a:r>
              <a:rPr lang="en-US" sz="2400" dirty="0" smtClean="0"/>
              <a:t>Proposal submitted to ABB on Information Sharing Security and Visibility in Supply Chain Collaboration</a:t>
            </a:r>
          </a:p>
          <a:p>
            <a:r>
              <a:rPr lang="en-US" sz="2400" dirty="0" smtClean="0"/>
              <a:t>Proposal in progress for submission to NSF</a:t>
            </a:r>
          </a:p>
          <a:p>
            <a:pPr lvl="1"/>
            <a:endParaRPr lang="en-US" sz="2000" dirty="0" smtClean="0"/>
          </a:p>
          <a:p>
            <a:pPr lvl="1"/>
            <a:endParaRPr lang="en-US" sz="2000" dirty="0" smtClean="0"/>
          </a:p>
          <a:p>
            <a:pPr lvl="1">
              <a:buNone/>
            </a:pPr>
            <a:endParaRPr lang="en-US" sz="20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762001"/>
            <a:ext cx="6477000" cy="1066799"/>
          </a:xfrm>
        </p:spPr>
        <p:txBody>
          <a:bodyPr>
            <a:normAutofit fontScale="90000"/>
          </a:bodyPr>
          <a:lstStyle/>
          <a:p>
            <a:r>
              <a:rPr lang="en-US" dirty="0" smtClean="0"/>
              <a:t>Split the data and </a:t>
            </a:r>
            <a:r>
              <a:rPr lang="en-US" dirty="0" smtClean="0"/>
              <a:t>create </a:t>
            </a:r>
            <a:r>
              <a:rPr lang="en-US" dirty="0" smtClean="0"/>
              <a:t>new keys</a:t>
            </a:r>
            <a:endParaRPr lang="en-US" dirty="0"/>
          </a:p>
        </p:txBody>
      </p:sp>
      <p:sp>
        <p:nvSpPr>
          <p:cNvPr id="3" name="Subtitle 2"/>
          <p:cNvSpPr>
            <a:spLocks noGrp="1"/>
          </p:cNvSpPr>
          <p:nvPr>
            <p:ph type="subTitle" idx="1"/>
          </p:nvPr>
        </p:nvSpPr>
        <p:spPr>
          <a:xfrm>
            <a:off x="1371600" y="3200400"/>
            <a:ext cx="6400800" cy="2743200"/>
          </a:xfrm>
        </p:spPr>
        <p:txBody>
          <a:bodyPr>
            <a:normAutofit fontScale="25000" lnSpcReduction="20000"/>
          </a:bodyPr>
          <a:lstStyle/>
          <a:p>
            <a:pPr algn="just"/>
            <a:r>
              <a:rPr lang="en-US" sz="8000" dirty="0" smtClean="0">
                <a:solidFill>
                  <a:schemeClr val="tx1"/>
                </a:solidFill>
              </a:rPr>
              <a:t>Distributed </a:t>
            </a:r>
            <a:r>
              <a:rPr lang="en-US" sz="8000" dirty="0">
                <a:solidFill>
                  <a:schemeClr val="tx1"/>
                </a:solidFill>
              </a:rPr>
              <a:t>Key Management Infrastructure makes the key management infrastructure </a:t>
            </a:r>
            <a:r>
              <a:rPr lang="en-US" sz="8000" dirty="0" smtClean="0">
                <a:solidFill>
                  <a:schemeClr val="tx1"/>
                </a:solidFill>
              </a:rPr>
              <a:t>more </a:t>
            </a:r>
            <a:r>
              <a:rPr lang="en-US" sz="8000" dirty="0">
                <a:solidFill>
                  <a:schemeClr val="tx1"/>
                </a:solidFill>
              </a:rPr>
              <a:t>resilient and </a:t>
            </a:r>
            <a:r>
              <a:rPr lang="en-US" sz="8000" dirty="0" smtClean="0">
                <a:solidFill>
                  <a:schemeClr val="tx1"/>
                </a:solidFill>
              </a:rPr>
              <a:t>secure</a:t>
            </a:r>
            <a:r>
              <a:rPr lang="en-US" sz="8000" dirty="0" smtClean="0">
                <a:solidFill>
                  <a:schemeClr val="tx1"/>
                </a:solidFill>
              </a:rPr>
              <a:t>. </a:t>
            </a:r>
            <a:r>
              <a:rPr lang="en-US" sz="8000" dirty="0" smtClean="0">
                <a:solidFill>
                  <a:schemeClr val="tx1"/>
                </a:solidFill>
              </a:rPr>
              <a:t>One </a:t>
            </a:r>
            <a:r>
              <a:rPr lang="en-US" sz="8000" dirty="0">
                <a:solidFill>
                  <a:schemeClr val="tx1"/>
                </a:solidFill>
              </a:rPr>
              <a:t>idea is to release the data in parts, with each part being more </a:t>
            </a:r>
            <a:r>
              <a:rPr lang="en-US" sz="8000" dirty="0" smtClean="0">
                <a:solidFill>
                  <a:schemeClr val="tx1"/>
                </a:solidFill>
              </a:rPr>
              <a:t>fine grained </a:t>
            </a:r>
            <a:r>
              <a:rPr lang="en-US" sz="8000" dirty="0">
                <a:solidFill>
                  <a:schemeClr val="tx1"/>
                </a:solidFill>
              </a:rPr>
              <a:t>than the </a:t>
            </a:r>
            <a:r>
              <a:rPr lang="en-US" sz="8000" dirty="0" smtClean="0">
                <a:solidFill>
                  <a:schemeClr val="tx1"/>
                </a:solidFill>
              </a:rPr>
              <a:t>previous</a:t>
            </a:r>
            <a:r>
              <a:rPr lang="en-US" sz="8000" dirty="0">
                <a:solidFill>
                  <a:schemeClr val="tx1"/>
                </a:solidFill>
              </a:rPr>
              <a:t>. The active bundle receiver has to </a:t>
            </a:r>
            <a:r>
              <a:rPr lang="en-US" sz="8000" dirty="0" smtClean="0">
                <a:solidFill>
                  <a:schemeClr val="tx1"/>
                </a:solidFill>
              </a:rPr>
              <a:t>interpret the </a:t>
            </a:r>
            <a:r>
              <a:rPr lang="en-US" sz="8000" dirty="0">
                <a:solidFill>
                  <a:schemeClr val="tx1"/>
                </a:solidFill>
              </a:rPr>
              <a:t>contents of the data in a correct </a:t>
            </a:r>
            <a:r>
              <a:rPr lang="en-US" sz="8000" dirty="0" smtClean="0">
                <a:solidFill>
                  <a:schemeClr val="tx1"/>
                </a:solidFill>
              </a:rPr>
              <a:t>manner </a:t>
            </a:r>
            <a:r>
              <a:rPr lang="en-US" sz="8000" dirty="0">
                <a:solidFill>
                  <a:schemeClr val="tx1"/>
                </a:solidFill>
              </a:rPr>
              <a:t>and send it back to the creator to get the </a:t>
            </a:r>
            <a:r>
              <a:rPr lang="en-US" sz="8000" dirty="0" smtClean="0">
                <a:solidFill>
                  <a:schemeClr val="tx1"/>
                </a:solidFill>
              </a:rPr>
              <a:t>next </a:t>
            </a:r>
            <a:r>
              <a:rPr lang="en-US" sz="8000" dirty="0" smtClean="0">
                <a:solidFill>
                  <a:schemeClr val="tx1"/>
                </a:solidFill>
              </a:rPr>
              <a:t>part. </a:t>
            </a:r>
            <a:r>
              <a:rPr lang="en-US" sz="8000" dirty="0">
                <a:solidFill>
                  <a:schemeClr val="tx1"/>
                </a:solidFill>
              </a:rPr>
              <a:t>A correct interpretation </a:t>
            </a:r>
            <a:r>
              <a:rPr lang="en-US" sz="8000" dirty="0" smtClean="0">
                <a:solidFill>
                  <a:schemeClr val="tx1"/>
                </a:solidFill>
              </a:rPr>
              <a:t>would </a:t>
            </a:r>
            <a:r>
              <a:rPr lang="en-US" sz="8000" dirty="0">
                <a:solidFill>
                  <a:schemeClr val="tx1"/>
                </a:solidFill>
              </a:rPr>
              <a:t>indicate that the person was authorized to view it. A wrong interpretation leads </a:t>
            </a:r>
            <a:r>
              <a:rPr lang="en-US" sz="8000" dirty="0" smtClean="0">
                <a:solidFill>
                  <a:schemeClr val="tx1"/>
                </a:solidFill>
              </a:rPr>
              <a:t>to either denial or receiving </a:t>
            </a:r>
            <a:r>
              <a:rPr lang="en-US" sz="8000" dirty="0" smtClean="0">
                <a:solidFill>
                  <a:schemeClr val="tx1"/>
                </a:solidFill>
              </a:rPr>
              <a:t>diluted </a:t>
            </a:r>
            <a:r>
              <a:rPr lang="en-US" sz="8000" dirty="0" smtClean="0">
                <a:solidFill>
                  <a:schemeClr val="tx1"/>
                </a:solidFill>
              </a:rPr>
              <a:t>data.</a:t>
            </a:r>
            <a:endParaRPr lang="en-US" sz="8000" dirty="0">
              <a:solidFill>
                <a:schemeClr val="tx1"/>
              </a:solidFill>
            </a:endParaRPr>
          </a:p>
          <a:p>
            <a:endParaRPr lang="en-US" dirty="0"/>
          </a:p>
        </p:txBody>
      </p:sp>
    </p:spTree>
    <p:extLst>
      <p:ext uri="{BB962C8B-B14F-4D97-AF65-F5344CB8AC3E}">
        <p14:creationId xmlns:p14="http://schemas.microsoft.com/office/powerpoint/2010/main" val="123740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Experiences and Implementation Details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r>
              <a:rPr lang="en-US" dirty="0" smtClean="0"/>
              <a:t>Experiences and Implementation Details</a:t>
            </a:r>
          </a:p>
          <a:p>
            <a:r>
              <a:rPr lang="en-US" dirty="0"/>
              <a:t>We implemented the new architecture in Java. For the DHT we used Bamboo DHT </a:t>
            </a:r>
            <a:r>
              <a:rPr lang="en-US" dirty="0" smtClean="0"/>
              <a:t>nodes [3]. </a:t>
            </a:r>
            <a:r>
              <a:rPr lang="en-US" dirty="0"/>
              <a:t>Bamboo DHT was developed in UC Berkeley and has the Pastry DHT as its </a:t>
            </a:r>
            <a:r>
              <a:rPr lang="en-US" dirty="0" smtClean="0"/>
              <a:t>underlying </a:t>
            </a:r>
            <a:r>
              <a:rPr lang="en-US" dirty="0"/>
              <a:t>protocol. </a:t>
            </a:r>
          </a:p>
          <a:p>
            <a:pPr marL="0" indent="0">
              <a:buNone/>
            </a:pPr>
            <a:endParaRPr lang="en-US" dirty="0"/>
          </a:p>
        </p:txBody>
      </p:sp>
    </p:spTree>
    <p:extLst>
      <p:ext uri="{BB962C8B-B14F-4D97-AF65-F5344CB8AC3E}">
        <p14:creationId xmlns:p14="http://schemas.microsoft.com/office/powerpoint/2010/main" val="29274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DHT scheme for AB</a:t>
            </a:r>
            <a:endParaRPr lang="en-US" dirty="0"/>
          </a:p>
        </p:txBody>
      </p:sp>
      <p:sp>
        <p:nvSpPr>
          <p:cNvPr id="6" name="Slide Number Placeholder 5"/>
          <p:cNvSpPr>
            <a:spLocks noGrp="1"/>
          </p:cNvSpPr>
          <p:nvPr>
            <p:ph type="sldNum" sz="quarter" idx="12"/>
          </p:nvPr>
        </p:nvSpPr>
        <p:spPr/>
        <p:txBody>
          <a:bodyPr/>
          <a:lstStyle/>
          <a:p>
            <a:pPr>
              <a:defRPr/>
            </a:pPr>
            <a:fld id="{962989A8-7C4E-CB4B-B31B-151C46857D81}" type="slidenum">
              <a:rPr lang="en-US" smtClean="0"/>
              <a:pPr>
                <a:defRPr/>
              </a:pPr>
              <a:t>32</a:t>
            </a:fld>
            <a:endParaRPr lang="en-US"/>
          </a:p>
        </p:txBody>
      </p:sp>
      <p:pic>
        <p:nvPicPr>
          <p:cNvPr id="4" name="Picture 3" descr="Screen Shot 2012-12-04 at 12.34.29 AM.png"/>
          <p:cNvPicPr>
            <a:picLocks noChangeAspect="1"/>
          </p:cNvPicPr>
          <p:nvPr/>
        </p:nvPicPr>
        <p:blipFill>
          <a:blip r:embed="rId2"/>
          <a:stretch>
            <a:fillRect/>
          </a:stretch>
        </p:blipFill>
        <p:spPr>
          <a:xfrm>
            <a:off x="1943100" y="990600"/>
            <a:ext cx="6210300" cy="2501900"/>
          </a:xfrm>
          <a:prstGeom prst="rect">
            <a:avLst/>
          </a:prstGeom>
        </p:spPr>
      </p:pic>
      <p:pic>
        <p:nvPicPr>
          <p:cNvPr id="5" name="Picture 4" descr="Screen Shot 2012-12-04 at 1.23.13 AM.png"/>
          <p:cNvPicPr>
            <a:picLocks noChangeAspect="1"/>
          </p:cNvPicPr>
          <p:nvPr/>
        </p:nvPicPr>
        <p:blipFill>
          <a:blip r:embed="rId3"/>
          <a:stretch>
            <a:fillRect/>
          </a:stretch>
        </p:blipFill>
        <p:spPr>
          <a:xfrm>
            <a:off x="2095500" y="3860800"/>
            <a:ext cx="5981700" cy="2540000"/>
          </a:xfrm>
          <a:prstGeom prst="rect">
            <a:avLst/>
          </a:prstGeom>
        </p:spPr>
      </p:pic>
      <p:sp>
        <p:nvSpPr>
          <p:cNvPr id="7" name="TextBox 6"/>
          <p:cNvSpPr txBox="1"/>
          <p:nvPr/>
        </p:nvSpPr>
        <p:spPr>
          <a:xfrm>
            <a:off x="2095500" y="3043535"/>
            <a:ext cx="2797811" cy="461665"/>
          </a:xfrm>
          <a:prstGeom prst="rect">
            <a:avLst/>
          </a:prstGeom>
          <a:noFill/>
        </p:spPr>
        <p:txBody>
          <a:bodyPr wrap="none" rtlCol="0">
            <a:spAutoFit/>
          </a:bodyPr>
          <a:lstStyle/>
          <a:p>
            <a:r>
              <a:rPr lang="en-US" dirty="0" smtClean="0"/>
              <a:t>AB Key distribution</a:t>
            </a:r>
            <a:endParaRPr lang="en-US" dirty="0"/>
          </a:p>
        </p:txBody>
      </p:sp>
      <p:sp>
        <p:nvSpPr>
          <p:cNvPr id="8" name="TextBox 7"/>
          <p:cNvSpPr txBox="1"/>
          <p:nvPr/>
        </p:nvSpPr>
        <p:spPr>
          <a:xfrm>
            <a:off x="4876800" y="6017567"/>
            <a:ext cx="3242494" cy="461665"/>
          </a:xfrm>
          <a:prstGeom prst="rect">
            <a:avLst/>
          </a:prstGeom>
          <a:noFill/>
        </p:spPr>
        <p:txBody>
          <a:bodyPr wrap="none" rtlCol="0">
            <a:spAutoFit/>
          </a:bodyPr>
          <a:lstStyle/>
          <a:p>
            <a:r>
              <a:rPr lang="en-US" dirty="0" smtClean="0"/>
              <a:t>AB Key reconstruction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using DHT</a:t>
            </a:r>
            <a:endParaRPr lang="en-US" dirty="0"/>
          </a:p>
        </p:txBody>
      </p:sp>
      <p:sp>
        <p:nvSpPr>
          <p:cNvPr id="3" name="Content Placeholder 2"/>
          <p:cNvSpPr>
            <a:spLocks noGrp="1"/>
          </p:cNvSpPr>
          <p:nvPr>
            <p:ph idx="1"/>
          </p:nvPr>
        </p:nvSpPr>
        <p:spPr>
          <a:xfrm>
            <a:off x="990600" y="990600"/>
            <a:ext cx="8153400" cy="5391150"/>
          </a:xfrm>
        </p:spPr>
        <p:txBody>
          <a:bodyPr/>
          <a:lstStyle/>
          <a:p>
            <a:r>
              <a:rPr lang="en-US" sz="2400" dirty="0" smtClean="0"/>
              <a:t>Distributed Key Management Infrastructure – more resilient and secure</a:t>
            </a:r>
          </a:p>
          <a:p>
            <a:r>
              <a:rPr lang="en-US" sz="2400" dirty="0" smtClean="0"/>
              <a:t>Huge scale - millions of geographically distributed nodes</a:t>
            </a:r>
          </a:p>
          <a:p>
            <a:r>
              <a:rPr lang="en-US" sz="2400" dirty="0" smtClean="0"/>
              <a:t>Decentralized – individually owned nodes with no single point of trust</a:t>
            </a:r>
          </a:p>
          <a:p>
            <a:r>
              <a:rPr lang="en-US" sz="2400" dirty="0" smtClean="0"/>
              <a:t>Load reduction and Asynchronous communication – no synchronization issues</a:t>
            </a:r>
          </a:p>
          <a:p>
            <a:r>
              <a:rPr lang="en-US" sz="2400" dirty="0" smtClean="0"/>
              <a:t>Hard to deduce all the shares (</a:t>
            </a:r>
            <a:r>
              <a:rPr lang="en-US" sz="2400" dirty="0" smtClean="0"/>
              <a:t>at least </a:t>
            </a:r>
            <a:r>
              <a:rPr lang="en-US" sz="2400" dirty="0" smtClean="0"/>
              <a:t>t)</a:t>
            </a:r>
          </a:p>
          <a:p>
            <a:r>
              <a:rPr lang="en-US" sz="2400" dirty="0" smtClean="0"/>
              <a:t>Hard to compromise all the nodes that store the shares</a:t>
            </a:r>
          </a:p>
          <a:p>
            <a:r>
              <a:rPr lang="en-US" sz="2400" dirty="0" smtClean="0"/>
              <a:t>User-specified Active Bundle Time To Live (TTL)</a:t>
            </a:r>
          </a:p>
          <a:p>
            <a:r>
              <a:rPr lang="en-US" sz="2400" dirty="0" smtClean="0"/>
              <a:t>Use periodic splitting to protect against dynamic adversaries</a:t>
            </a:r>
          </a:p>
          <a:p>
            <a:endParaRPr lang="en-US" sz="24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3" name="Content Placeholder 2"/>
          <p:cNvSpPr>
            <a:spLocks noGrp="1"/>
          </p:cNvSpPr>
          <p:nvPr>
            <p:ph idx="1"/>
          </p:nvPr>
        </p:nvSpPr>
        <p:spPr/>
        <p:txBody>
          <a:bodyPr>
            <a:normAutofit/>
          </a:bodyPr>
          <a:lstStyle/>
          <a:p>
            <a:r>
              <a:rPr lang="en-US" dirty="0"/>
              <a:t>We ran the DHT nodes as processes on a local machine. </a:t>
            </a:r>
            <a:r>
              <a:rPr lang="en-US" dirty="0" smtClean="0"/>
              <a:t>The </a:t>
            </a:r>
            <a:r>
              <a:rPr lang="en-US" dirty="0"/>
              <a:t>Active Bundle Creator </a:t>
            </a:r>
            <a:r>
              <a:rPr lang="en-US" dirty="0" smtClean="0"/>
              <a:t>and </a:t>
            </a:r>
            <a:r>
              <a:rPr lang="en-US" dirty="0"/>
              <a:t>Receiver ran as processes on the same machine. Since, the DHT is a new addition to </a:t>
            </a:r>
            <a:r>
              <a:rPr lang="en-US" dirty="0" smtClean="0"/>
              <a:t>the </a:t>
            </a:r>
            <a:r>
              <a:rPr lang="en-US" dirty="0"/>
              <a:t>AB architecture </a:t>
            </a:r>
            <a:r>
              <a:rPr lang="en-US" dirty="0" smtClean="0"/>
              <a:t>we decided </a:t>
            </a:r>
            <a:r>
              <a:rPr lang="en-US" dirty="0"/>
              <a:t>to measure the delay in storing (put) and retrieving (get) </a:t>
            </a:r>
            <a:r>
              <a:rPr lang="en-US" dirty="0" smtClean="0"/>
              <a:t>values </a:t>
            </a:r>
            <a:r>
              <a:rPr lang="en-US" dirty="0"/>
              <a:t>from the DHT. </a:t>
            </a:r>
            <a:r>
              <a:rPr lang="en-US" dirty="0" smtClean="0"/>
              <a:t>We </a:t>
            </a:r>
            <a:r>
              <a:rPr lang="en-US" dirty="0"/>
              <a:t>ran 20, 25 and 30 DHT </a:t>
            </a:r>
            <a:r>
              <a:rPr lang="en-US" dirty="0" smtClean="0"/>
              <a:t>nodes. </a:t>
            </a:r>
            <a:r>
              <a:rPr lang="en-US" dirty="0" smtClean="0"/>
              <a:t>We </a:t>
            </a:r>
            <a:r>
              <a:rPr lang="en-US" dirty="0"/>
              <a:t>used 10 key </a:t>
            </a:r>
            <a:r>
              <a:rPr lang="en-US" dirty="0" smtClean="0"/>
              <a:t>shares. The </a:t>
            </a:r>
            <a:r>
              <a:rPr lang="en-US" dirty="0"/>
              <a:t>following are the </a:t>
            </a:r>
            <a:r>
              <a:rPr lang="en-US" dirty="0" smtClean="0"/>
              <a:t>average </a:t>
            </a:r>
            <a:r>
              <a:rPr lang="en-US" dirty="0"/>
              <a:t>put and get times.</a:t>
            </a:r>
          </a:p>
          <a:p>
            <a:pPr marL="0" indent="0">
              <a:buNone/>
            </a:pPr>
            <a:endParaRPr lang="en-US" dirty="0"/>
          </a:p>
        </p:txBody>
      </p:sp>
    </p:spTree>
    <p:extLst>
      <p:ext uri="{BB962C8B-B14F-4D97-AF65-F5344CB8AC3E}">
        <p14:creationId xmlns:p14="http://schemas.microsoft.com/office/powerpoint/2010/main" val="3929341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70" y="0"/>
            <a:ext cx="7614430" cy="762000"/>
          </a:xfrm>
        </p:spPr>
        <p:txBody>
          <a:bodyPr>
            <a:normAutofit fontScale="90000"/>
          </a:bodyPr>
          <a:lstStyle/>
          <a:p>
            <a:r>
              <a:rPr lang="en-US" dirty="0" smtClean="0"/>
              <a:t>Improvement in DHT </a:t>
            </a:r>
            <a:endParaRPr lang="en-US" dirty="0"/>
          </a:p>
        </p:txBody>
      </p:sp>
      <p:sp>
        <p:nvSpPr>
          <p:cNvPr id="3" name="Content Placeholder 2"/>
          <p:cNvSpPr>
            <a:spLocks noGrp="1"/>
          </p:cNvSpPr>
          <p:nvPr>
            <p:ph idx="1"/>
          </p:nvPr>
        </p:nvSpPr>
        <p:spPr>
          <a:xfrm>
            <a:off x="990600" y="762000"/>
            <a:ext cx="8153400" cy="5391150"/>
          </a:xfrm>
        </p:spPr>
        <p:txBody>
          <a:bodyPr/>
          <a:lstStyle/>
          <a:p>
            <a:r>
              <a:rPr lang="en-US" sz="2400" dirty="0" smtClean="0"/>
              <a:t>DHT Implementation</a:t>
            </a:r>
          </a:p>
          <a:p>
            <a:pPr lvl="1"/>
            <a:r>
              <a:rPr lang="en-US" sz="2000" dirty="0" smtClean="0"/>
              <a:t>Setup based on open source Bamboo DHT [18]</a:t>
            </a:r>
          </a:p>
          <a:p>
            <a:pPr lvl="1"/>
            <a:r>
              <a:rPr lang="en-US" sz="2000" dirty="0" smtClean="0"/>
              <a:t>Uses the Pastry DHT as its underlying protocol</a:t>
            </a:r>
          </a:p>
          <a:p>
            <a:r>
              <a:rPr lang="en-US" sz="2400" dirty="0" smtClean="0"/>
              <a:t>DHT loses key shares over time</a:t>
            </a:r>
          </a:p>
          <a:p>
            <a:pPr lvl="1"/>
            <a:r>
              <a:rPr lang="en-US" sz="2000" dirty="0" smtClean="0"/>
              <a:t>Nodes crash or leave </a:t>
            </a:r>
          </a:p>
          <a:p>
            <a:pPr marL="365125" lvl="1" indent="-282575">
              <a:spcBef>
                <a:spcPts val="600"/>
              </a:spcBef>
              <a:buSzPct val="80000"/>
              <a:buFont typeface="Wingdings 2" pitchFamily="-1" charset="2"/>
              <a:buChar char=""/>
            </a:pPr>
            <a:r>
              <a:rPr lang="en-US" sz="2400" dirty="0" smtClean="0">
                <a:cs typeface="ＭＳ Ｐゴシック" charset="-128"/>
              </a:rPr>
              <a:t>Need to republish the shares for availability</a:t>
            </a:r>
          </a:p>
          <a:p>
            <a:pPr marL="365125" lvl="1" indent="-282575">
              <a:spcBef>
                <a:spcPts val="600"/>
              </a:spcBef>
              <a:buSzPct val="80000"/>
              <a:buFont typeface="Wingdings 2" pitchFamily="-1" charset="2"/>
              <a:buChar char=""/>
            </a:pPr>
            <a:r>
              <a:rPr lang="en-US" sz="2400" dirty="0" smtClean="0">
                <a:cs typeface="ＭＳ Ｐゴシック" charset="-128"/>
              </a:rPr>
              <a:t>Use a hybrid DHT (combination of reliable* DHT and public DHT) [26]</a:t>
            </a:r>
          </a:p>
          <a:p>
            <a:pPr marL="365125" lvl="1" indent="-282575">
              <a:spcBef>
                <a:spcPts val="600"/>
              </a:spcBef>
              <a:buSzPct val="80000"/>
              <a:buFont typeface="Wingdings 2" pitchFamily="-1" charset="2"/>
              <a:buChar char=""/>
            </a:pPr>
            <a:r>
              <a:rPr lang="en-US" sz="2400" dirty="0" smtClean="0">
                <a:cs typeface="ＭＳ Ｐゴシック" charset="-128"/>
              </a:rPr>
              <a:t>Average time to store and retrieve values from DHT using 10 key shares</a:t>
            </a:r>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35</a:t>
            </a:fld>
            <a:endParaRPr lang="en-US"/>
          </a:p>
        </p:txBody>
      </p:sp>
      <p:pic>
        <p:nvPicPr>
          <p:cNvPr id="6" name="Picture 5" descr="Screen Shot 2013-06-16 at 12.51.34 PM.png"/>
          <p:cNvPicPr>
            <a:picLocks noChangeAspect="1"/>
          </p:cNvPicPr>
          <p:nvPr/>
        </p:nvPicPr>
        <p:blipFill>
          <a:blip r:embed="rId2"/>
          <a:stretch>
            <a:fillRect/>
          </a:stretch>
        </p:blipFill>
        <p:spPr>
          <a:xfrm>
            <a:off x="1219200" y="5118100"/>
            <a:ext cx="7851775" cy="12827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Policies</a:t>
            </a:r>
            <a:endParaRPr lang="en-US" dirty="0"/>
          </a:p>
        </p:txBody>
      </p:sp>
      <p:sp>
        <p:nvSpPr>
          <p:cNvPr id="3" name="Content Placeholder 2"/>
          <p:cNvSpPr>
            <a:spLocks noGrp="1"/>
          </p:cNvSpPr>
          <p:nvPr>
            <p:ph idx="1"/>
          </p:nvPr>
        </p:nvSpPr>
        <p:spPr/>
        <p:txBody>
          <a:bodyPr>
            <a:normAutofit/>
          </a:bodyPr>
          <a:lstStyle/>
          <a:p>
            <a:r>
              <a:rPr lang="en-US" sz="3400" dirty="0" smtClean="0"/>
              <a:t>Extend the AB approach with a formal language for specifying policies</a:t>
            </a:r>
          </a:p>
          <a:p>
            <a:r>
              <a:rPr lang="en-US" sz="3400" dirty="0" smtClean="0"/>
              <a:t>Need efficient policy negotiation mechanism</a:t>
            </a:r>
          </a:p>
          <a:p>
            <a:r>
              <a:rPr lang="en-US" sz="3400" dirty="0" smtClean="0"/>
              <a:t>OASIS </a:t>
            </a:r>
            <a:r>
              <a:rPr lang="en-US" sz="3400" dirty="0" err="1" smtClean="0"/>
              <a:t>eXtensible</a:t>
            </a:r>
            <a:r>
              <a:rPr lang="en-US" sz="3400" dirty="0" smtClean="0"/>
              <a:t> Access Control Markup Language (XACML) [17]</a:t>
            </a:r>
          </a:p>
          <a:p>
            <a:r>
              <a:rPr lang="en-US" sz="3400" dirty="0" smtClean="0"/>
              <a:t>Role Based Access Control (RBAC) [18]</a:t>
            </a:r>
          </a:p>
          <a:p>
            <a:endParaRPr lang="en-US" sz="34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Protection against Malicious Hosts</a:t>
            </a:r>
            <a:endParaRPr lang="en-US" dirty="0"/>
          </a:p>
        </p:txBody>
      </p:sp>
      <p:sp>
        <p:nvSpPr>
          <p:cNvPr id="3" name="Content Placeholder 2"/>
          <p:cNvSpPr>
            <a:spLocks noGrp="1"/>
          </p:cNvSpPr>
          <p:nvPr>
            <p:ph idx="1"/>
          </p:nvPr>
        </p:nvSpPr>
        <p:spPr/>
        <p:txBody>
          <a:bodyPr>
            <a:normAutofit/>
          </a:bodyPr>
          <a:lstStyle/>
          <a:p>
            <a:r>
              <a:rPr lang="en-US" dirty="0" smtClean="0"/>
              <a:t>Use TPM [7] to ensure that host is not already compromised </a:t>
            </a:r>
          </a:p>
          <a:p>
            <a:r>
              <a:rPr lang="en-US" dirty="0" smtClean="0"/>
              <a:t>Perform code obfuscation – hide data and real program code within a scrambled code  </a:t>
            </a:r>
          </a:p>
          <a:p>
            <a:r>
              <a:rPr lang="en-US" dirty="0" smtClean="0"/>
              <a:t>Intertwine code and data together – hide data within the code to make it incomprehensible </a:t>
            </a:r>
          </a:p>
          <a:p>
            <a:r>
              <a:rPr lang="en-US" dirty="0" smtClean="0"/>
              <a:t>Use of polymorphic code [25] – code changes itself each time it runs but its semantics don't change </a:t>
            </a:r>
          </a:p>
          <a:p>
            <a:r>
              <a:rPr lang="en-US" dirty="0" smtClean="0"/>
              <a:t>Can store the control flow information in random DHT nodes</a:t>
            </a:r>
          </a:p>
          <a:p>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Bundles Capabilities</a:t>
            </a:r>
            <a:endParaRPr lang="en-US" dirty="0"/>
          </a:p>
        </p:txBody>
      </p:sp>
      <p:sp>
        <p:nvSpPr>
          <p:cNvPr id="3" name="Content Placeholder 2"/>
          <p:cNvSpPr>
            <a:spLocks noGrp="1"/>
          </p:cNvSpPr>
          <p:nvPr>
            <p:ph idx="1"/>
          </p:nvPr>
        </p:nvSpPr>
        <p:spPr/>
        <p:txBody>
          <a:bodyPr>
            <a:normAutofit/>
          </a:bodyPr>
          <a:lstStyle/>
          <a:p>
            <a:pPr>
              <a:buNone/>
            </a:pPr>
            <a:r>
              <a:rPr lang="en-US" sz="2600" b="1" dirty="0" smtClean="0"/>
              <a:t>Capabilities</a:t>
            </a:r>
          </a:p>
          <a:p>
            <a:r>
              <a:rPr lang="en-US" sz="2600" dirty="0" smtClean="0"/>
              <a:t>Controlled and Selective Dissemination: Control the dissemination and selectively share the data based on the policies </a:t>
            </a:r>
          </a:p>
          <a:p>
            <a:pPr lvl="0"/>
            <a:r>
              <a:rPr lang="en-US" sz="2600" dirty="0" smtClean="0"/>
              <a:t>Quantifiable and Contextual Data Dissemination: Track the amount of data disclosed to a particular host and decide to further disclose or deny data requests </a:t>
            </a:r>
          </a:p>
          <a:p>
            <a:pPr lvl="0"/>
            <a:r>
              <a:rPr lang="en-US" sz="2600" dirty="0" smtClean="0"/>
              <a:t>Dynamic Metadata Adjustment: Update the policies based on a context, host, history of interactions, trust level etc. </a:t>
            </a:r>
          </a:p>
          <a:p>
            <a:endParaRPr lang="en-US" sz="26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Bundles Advantages</a:t>
            </a:r>
            <a:endParaRPr lang="en-US" dirty="0"/>
          </a:p>
        </p:txBody>
      </p:sp>
      <p:sp>
        <p:nvSpPr>
          <p:cNvPr id="3" name="Content Placeholder 2"/>
          <p:cNvSpPr>
            <a:spLocks noGrp="1"/>
          </p:cNvSpPr>
          <p:nvPr>
            <p:ph idx="1"/>
          </p:nvPr>
        </p:nvSpPr>
        <p:spPr/>
        <p:txBody>
          <a:bodyPr/>
          <a:lstStyle/>
          <a:p>
            <a:r>
              <a:rPr lang="en-US" dirty="0" smtClean="0"/>
              <a:t>Do not require hosts to have a policy enforcement engine or a trusted component</a:t>
            </a:r>
          </a:p>
          <a:p>
            <a:r>
              <a:rPr lang="en-US" dirty="0" smtClean="0"/>
              <a:t>Doesn’t rely on a dedicated TTP </a:t>
            </a:r>
          </a:p>
          <a:p>
            <a:r>
              <a:rPr lang="en-US" dirty="0" smtClean="0"/>
              <a:t>No trusted destination host assumption – works on unknown hosts</a:t>
            </a:r>
          </a:p>
          <a:p>
            <a:r>
              <a:rPr lang="en-US" dirty="0" smtClean="0"/>
              <a:t>Decentralized Distributed Asynchronous communication</a:t>
            </a:r>
          </a:p>
          <a:p>
            <a:pPr>
              <a:buNone/>
            </a:pPr>
            <a:endParaRPr lang="en-US" dirty="0" smtClean="0"/>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smtClean="0"/>
              <a:t>Motivation</a:t>
            </a:r>
            <a:endParaRPr lang="en-US" dirty="0"/>
          </a:p>
        </p:txBody>
      </p:sp>
      <p:sp>
        <p:nvSpPr>
          <p:cNvPr id="3" name="Content Placeholder 2"/>
          <p:cNvSpPr>
            <a:spLocks noGrp="1"/>
          </p:cNvSpPr>
          <p:nvPr>
            <p:ph idx="1"/>
          </p:nvPr>
        </p:nvSpPr>
        <p:spPr>
          <a:xfrm>
            <a:off x="994936" y="253029"/>
            <a:ext cx="8077200" cy="5391150"/>
          </a:xfrm>
        </p:spPr>
        <p:txBody>
          <a:bodyPr/>
          <a:lstStyle/>
          <a:p>
            <a:pPr marL="0" indent="0">
              <a:buNone/>
            </a:pPr>
            <a:r>
              <a:rPr lang="en-US" dirty="0" smtClean="0"/>
              <a:t>Boeing Supply Chain for </a:t>
            </a:r>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a:t>
            </a:fld>
            <a:endParaRPr lang="en-US"/>
          </a:p>
        </p:txBody>
      </p:sp>
      <p:pic>
        <p:nvPicPr>
          <p:cNvPr id="5" name="Picture 4" descr="104664-Boeing_787_DreamLiner.gif"/>
          <p:cNvPicPr>
            <a:picLocks noChangeAspect="1"/>
          </p:cNvPicPr>
          <p:nvPr/>
        </p:nvPicPr>
        <p:blipFill>
          <a:blip r:embed="rId2"/>
          <a:stretch>
            <a:fillRect/>
          </a:stretch>
        </p:blipFill>
        <p:spPr>
          <a:xfrm>
            <a:off x="1063625" y="2438400"/>
            <a:ext cx="8080375" cy="4419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2: End to End Auditing</a:t>
            </a:r>
            <a:endParaRPr lang="en-US" dirty="0"/>
          </a:p>
        </p:txBody>
      </p:sp>
      <p:sp>
        <p:nvSpPr>
          <p:cNvPr id="3" name="Content Placeholder 2"/>
          <p:cNvSpPr>
            <a:spLocks noGrp="1"/>
          </p:cNvSpPr>
          <p:nvPr>
            <p:ph idx="1"/>
          </p:nvPr>
        </p:nvSpPr>
        <p:spPr>
          <a:xfrm>
            <a:off x="1143000" y="990600"/>
            <a:ext cx="7924800" cy="5391150"/>
          </a:xfrm>
        </p:spPr>
        <p:txBody>
          <a:bodyPr>
            <a:normAutofit lnSpcReduction="10000"/>
          </a:bodyPr>
          <a:lstStyle/>
          <a:p>
            <a:pPr>
              <a:buNone/>
            </a:pPr>
            <a:r>
              <a:rPr lang="en-US" sz="2800" dirty="0" smtClean="0"/>
              <a:t>Trust Broker</a:t>
            </a:r>
          </a:p>
          <a:p>
            <a:pPr marL="617538" lvl="1" indent="-342900"/>
            <a:r>
              <a:rPr lang="en-US" sz="2400" dirty="0" smtClean="0"/>
              <a:t>Trusted third party responsible for maintaining end-to-end auditing in information flow chain</a:t>
            </a:r>
          </a:p>
          <a:p>
            <a:pPr marL="617538" lvl="1" indent="-342900"/>
            <a:r>
              <a:rPr lang="en-US" sz="2400" dirty="0" smtClean="0"/>
              <a:t>Maintains a list of certified business processes that use the Taint Analysis Module and ensure their compliance with the required security controls</a:t>
            </a:r>
          </a:p>
          <a:p>
            <a:pPr marL="617538" lvl="1" indent="-342900"/>
            <a:r>
              <a:rPr lang="en-US" sz="2400" dirty="0" smtClean="0"/>
              <a:t>Manages end-to-end client/process-invocation session</a:t>
            </a:r>
          </a:p>
          <a:p>
            <a:pPr>
              <a:buNone/>
            </a:pPr>
            <a:r>
              <a:rPr lang="en-US" sz="2800" dirty="0" smtClean="0"/>
              <a:t>Taint Analysis</a:t>
            </a:r>
          </a:p>
          <a:p>
            <a:pPr marL="617538" lvl="1" indent="-342900"/>
            <a:r>
              <a:rPr lang="en-US" sz="2400" dirty="0" smtClean="0"/>
              <a:t>Low level layer that monitors the interactions of business processes (at runtime) </a:t>
            </a:r>
          </a:p>
          <a:p>
            <a:pPr marL="617538" lvl="1" indent="-342900"/>
            <a:r>
              <a:rPr lang="en-US" sz="2400" dirty="0" smtClean="0"/>
              <a:t>Inspects the data exchanges (information flow) and reports policy violations</a:t>
            </a:r>
          </a:p>
          <a:p>
            <a:pPr>
              <a:buNone/>
            </a:pPr>
            <a:endParaRPr lang="en-US" sz="28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Broker</a:t>
            </a:r>
            <a:endParaRPr lang="en-US" dirty="0"/>
          </a:p>
        </p:txBody>
      </p:sp>
      <p:sp>
        <p:nvSpPr>
          <p:cNvPr id="3" name="Content Placeholder 2"/>
          <p:cNvSpPr>
            <a:spLocks noGrp="1"/>
          </p:cNvSpPr>
          <p:nvPr>
            <p:ph idx="1"/>
          </p:nvPr>
        </p:nvSpPr>
        <p:spPr/>
        <p:txBody>
          <a:bodyPr>
            <a:normAutofit lnSpcReduction="10000"/>
          </a:bodyPr>
          <a:lstStyle/>
          <a:p>
            <a:pPr eaLnBrk="1" hangingPunct="1"/>
            <a:r>
              <a:rPr lang="en-US" sz="2800" dirty="0" smtClean="0"/>
              <a:t>Certifies business processes upon certification by an external trusted authority</a:t>
            </a:r>
          </a:p>
          <a:p>
            <a:pPr lvl="1" eaLnBrk="1" hangingPunct="1"/>
            <a:r>
              <a:rPr lang="en-US" sz="2400" dirty="0" smtClean="0"/>
              <a:t>Certification assures that the business process allows tracking of information flow and ensures secure messaging</a:t>
            </a:r>
          </a:p>
          <a:p>
            <a:pPr eaLnBrk="1" hangingPunct="1"/>
            <a:r>
              <a:rPr lang="en-US" sz="2800" dirty="0" smtClean="0"/>
              <a:t>Maintains an end-to-end session of business processes’ interactions </a:t>
            </a:r>
          </a:p>
          <a:p>
            <a:pPr lvl="1" eaLnBrk="1" hangingPunct="1"/>
            <a:r>
              <a:rPr lang="en-US" sz="2400" dirty="0" smtClean="0"/>
              <a:t>Collects and audits the activities of the business processes of the collaborating partners</a:t>
            </a:r>
          </a:p>
          <a:p>
            <a:pPr lvl="1" eaLnBrk="1" hangingPunct="1"/>
            <a:r>
              <a:rPr lang="en-US" sz="2400" dirty="0" smtClean="0"/>
              <a:t>Logs warnings of illegal interactions and informs the client process about the detected violation </a:t>
            </a:r>
          </a:p>
          <a:p>
            <a:pPr lvl="1" eaLnBrk="1" hangingPunct="1">
              <a:buNone/>
            </a:pPr>
            <a:endParaRPr lang="en-US" sz="2400" dirty="0" smtClean="0"/>
          </a:p>
          <a:p>
            <a:pPr lvl="2" eaLnBrk="1" hangingPunct="1"/>
            <a:endParaRPr lang="en-US" sz="2000" dirty="0" smtClean="0"/>
          </a:p>
          <a:p>
            <a:endParaRPr lang="en-US" sz="28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Analysis</a:t>
            </a:r>
            <a:endParaRPr lang="en-US" dirty="0"/>
          </a:p>
        </p:txBody>
      </p:sp>
      <p:sp>
        <p:nvSpPr>
          <p:cNvPr id="3" name="Content Placeholder 2"/>
          <p:cNvSpPr>
            <a:spLocks noGrp="1"/>
          </p:cNvSpPr>
          <p:nvPr>
            <p:ph idx="1"/>
          </p:nvPr>
        </p:nvSpPr>
        <p:spPr>
          <a:xfrm>
            <a:off x="1219200" y="914400"/>
            <a:ext cx="7924800" cy="5391150"/>
          </a:xfrm>
        </p:spPr>
        <p:txBody>
          <a:bodyPr>
            <a:normAutofit lnSpcReduction="10000"/>
          </a:bodyPr>
          <a:lstStyle/>
          <a:p>
            <a:pPr eaLnBrk="1" hangingPunct="1"/>
            <a:r>
              <a:rPr lang="en-US" sz="2800" dirty="0" smtClean="0"/>
              <a:t>Independent of processes </a:t>
            </a:r>
          </a:p>
          <a:p>
            <a:pPr lvl="1" eaLnBrk="1" hangingPunct="1"/>
            <a:r>
              <a:rPr lang="en-US" sz="2400" dirty="0" smtClean="0"/>
              <a:t>No need to change the processes or access the source code of processes</a:t>
            </a:r>
          </a:p>
          <a:p>
            <a:pPr lvl="1" eaLnBrk="1" hangingPunct="1"/>
            <a:r>
              <a:rPr lang="en-US" sz="2400" dirty="0" smtClean="0"/>
              <a:t>Interception of process execution (Process remains transparent)</a:t>
            </a:r>
          </a:p>
          <a:p>
            <a:pPr lvl="1" eaLnBrk="1" hangingPunct="1"/>
            <a:r>
              <a:rPr lang="en-US" sz="2400" dirty="0" smtClean="0"/>
              <a:t>Uses program instrumentation to gain control upon the occurrence of certain events </a:t>
            </a:r>
          </a:p>
          <a:p>
            <a:pPr eaLnBrk="1" hangingPunct="1"/>
            <a:r>
              <a:rPr lang="en-US" sz="2800" dirty="0" smtClean="0"/>
              <a:t>Two possible deployment options</a:t>
            </a:r>
          </a:p>
          <a:p>
            <a:pPr lvl="1" eaLnBrk="1" hangingPunct="1"/>
            <a:r>
              <a:rPr lang="en-US" sz="2400" dirty="0" smtClean="0"/>
              <a:t>Only in Trusted Domains</a:t>
            </a:r>
          </a:p>
          <a:p>
            <a:pPr lvl="2" eaLnBrk="1" hangingPunct="1"/>
            <a:r>
              <a:rPr lang="en-US" sz="2000" dirty="0" smtClean="0"/>
              <a:t>Detection of insider attacks</a:t>
            </a:r>
          </a:p>
          <a:p>
            <a:pPr lvl="2" eaLnBrk="1" hangingPunct="1"/>
            <a:r>
              <a:rPr lang="en-US" sz="2000" dirty="0" smtClean="0"/>
              <a:t>Detection of compromised processes</a:t>
            </a:r>
          </a:p>
          <a:p>
            <a:pPr lvl="2" eaLnBrk="1" hangingPunct="1"/>
            <a:r>
              <a:rPr lang="en-US" sz="2000" dirty="0" smtClean="0"/>
              <a:t>Detection of outbound interactions</a:t>
            </a:r>
          </a:p>
          <a:p>
            <a:pPr lvl="1" eaLnBrk="1" hangingPunct="1"/>
            <a:r>
              <a:rPr lang="en-US" sz="2400" dirty="0" smtClean="0"/>
              <a:t>In Public Domains</a:t>
            </a:r>
          </a:p>
          <a:p>
            <a:pPr lvl="2" eaLnBrk="1" hangingPunct="1"/>
            <a:r>
              <a:rPr lang="en-US" sz="2000" dirty="0" smtClean="0"/>
              <a:t>Enforcing service composition policies</a:t>
            </a:r>
          </a:p>
          <a:p>
            <a:pPr eaLnBrk="1" hangingPunct="1"/>
            <a:endParaRPr lang="en-US" sz="2200" dirty="0" smtClean="0"/>
          </a:p>
          <a:p>
            <a:endParaRPr lang="en-US" sz="2200" dirty="0" smtClean="0"/>
          </a:p>
          <a:p>
            <a:pPr lvl="1" eaLnBrk="1" hangingPunct="1"/>
            <a:endParaRPr lang="en-US" sz="2200" dirty="0" smtClean="0"/>
          </a:p>
          <a:p>
            <a:pPr lvl="1" eaLnBrk="1" hangingPunct="1"/>
            <a:endParaRPr lang="en-US" sz="2200" dirty="0" smtClean="0"/>
          </a:p>
          <a:p>
            <a:pPr eaLnBrk="1" hangingPunct="1"/>
            <a:endParaRPr lang="en-US" sz="2200" dirty="0" smtClean="0"/>
          </a:p>
          <a:p>
            <a:endParaRPr lang="en-US" sz="22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Secure Supply Chain Interaction using the Approach</a:t>
            </a:r>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43</a:t>
            </a:fld>
            <a:endParaRPr lang="en-US"/>
          </a:p>
        </p:txBody>
      </p:sp>
      <p:pic>
        <p:nvPicPr>
          <p:cNvPr id="7" name="Picture 6" descr="Screen Shot 2013-02-19 at 3.40.06 PM.png"/>
          <p:cNvPicPr>
            <a:picLocks noChangeAspect="1"/>
          </p:cNvPicPr>
          <p:nvPr/>
        </p:nvPicPr>
        <p:blipFill>
          <a:blip r:embed="rId2"/>
          <a:stretch>
            <a:fillRect/>
          </a:stretch>
        </p:blipFill>
        <p:spPr>
          <a:xfrm>
            <a:off x="1529569" y="1103943"/>
            <a:ext cx="7084205" cy="52711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Flow using the Approach</a:t>
            </a:r>
            <a:endParaRPr lang="en-US" dirty="0"/>
          </a:p>
        </p:txBody>
      </p:sp>
      <p:sp>
        <p:nvSpPr>
          <p:cNvPr id="3" name="Content Placeholder 2"/>
          <p:cNvSpPr>
            <a:spLocks noGrp="1"/>
          </p:cNvSpPr>
          <p:nvPr>
            <p:ph idx="1"/>
          </p:nvPr>
        </p:nvSpPr>
        <p:spPr/>
        <p:txBody>
          <a:bodyPr>
            <a:normAutofit fontScale="92500" lnSpcReduction="20000"/>
          </a:bodyPr>
          <a:lstStyle/>
          <a:p>
            <a:pPr marL="539750" indent="-457200">
              <a:buFont typeface="+mj-lt"/>
              <a:buAutoNum type="arabicPeriod"/>
            </a:pPr>
            <a:r>
              <a:rPr lang="en-US" sz="2200" dirty="0" smtClean="0"/>
              <a:t>Client Business Process decides sharing information with a Trusted Business Process A and requests a session in the Trust Broker (TB) to keep track of this interaction’s activities for end-to-end information flow</a:t>
            </a:r>
          </a:p>
          <a:p>
            <a:pPr marL="539750" indent="-457200">
              <a:buFont typeface="+mj-lt"/>
              <a:buAutoNum type="arabicPeriod"/>
            </a:pPr>
            <a:r>
              <a:rPr lang="en-US" sz="2200" dirty="0" smtClean="0"/>
              <a:t>Client Business Process shares information with Trusted Business Process A </a:t>
            </a:r>
          </a:p>
          <a:p>
            <a:pPr marL="539750" indent="-457200">
              <a:buFont typeface="+mj-lt"/>
              <a:buAutoNum type="arabicPeriod"/>
            </a:pPr>
            <a:r>
              <a:rPr lang="en-US" sz="2200" dirty="0" smtClean="0"/>
              <a:t>Trusted Business Process A uses this information and shares it with Trusted Business Process B. During this exchange, the Taint Analysis (TA) module intercepts the communications and reports any illegal external interaction to the TB </a:t>
            </a:r>
          </a:p>
          <a:p>
            <a:pPr marL="539750" indent="-457200">
              <a:buFont typeface="+mj-lt"/>
              <a:buAutoNum type="arabicPeriod"/>
            </a:pPr>
            <a:r>
              <a:rPr lang="en-US" sz="2200" dirty="0" smtClean="0"/>
              <a:t>Trusted Business Process B shares data with (possibly </a:t>
            </a:r>
            <a:r>
              <a:rPr lang="en-US" sz="2200" dirty="0" err="1" smtClean="0"/>
              <a:t>untrusted</a:t>
            </a:r>
            <a:r>
              <a:rPr lang="en-US" sz="2200" dirty="0" smtClean="0"/>
              <a:t>) Public Business Process C. TA detects the interaction and reports the activity to TB</a:t>
            </a:r>
          </a:p>
          <a:p>
            <a:pPr marL="539750" indent="-457200">
              <a:buFont typeface="+mj-lt"/>
              <a:buAutoNum type="arabicPeriod"/>
            </a:pPr>
            <a:r>
              <a:rPr lang="en-US" sz="2200" dirty="0" smtClean="0"/>
              <a:t>TB informs the Client Business Process about the activity of Trusted Business process B</a:t>
            </a:r>
          </a:p>
          <a:p>
            <a:pPr marL="539750" indent="-457200">
              <a:buFont typeface="+mj-lt"/>
              <a:buAutoNum type="arabicPeriod"/>
            </a:pPr>
            <a:endParaRPr lang="en-US" sz="22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of the Approach</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Controlled information sharing</a:t>
            </a:r>
          </a:p>
          <a:p>
            <a:r>
              <a:rPr lang="en-US" sz="2800" dirty="0" smtClean="0"/>
              <a:t>Information flow tracking</a:t>
            </a:r>
          </a:p>
          <a:p>
            <a:r>
              <a:rPr lang="en-US" sz="2800" dirty="0" smtClean="0"/>
              <a:t>Monitoring information usage and detecting illegal sharing</a:t>
            </a:r>
          </a:p>
          <a:p>
            <a:r>
              <a:rPr lang="en-US" sz="2800" dirty="0" smtClean="0"/>
              <a:t>No interference between the security mechanisms and supply chain operations</a:t>
            </a:r>
          </a:p>
          <a:p>
            <a:r>
              <a:rPr lang="en-US" sz="2800" dirty="0" smtClean="0"/>
              <a:t>Scalable and reliable to be used for large supply chains</a:t>
            </a:r>
          </a:p>
          <a:p>
            <a:r>
              <a:rPr lang="en-US" sz="2800" dirty="0" smtClean="0"/>
              <a:t>Reporting unauthorized information usage and disclosure by entities while in transit between the partners</a:t>
            </a:r>
            <a:endParaRPr lang="en-US" sz="28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Plans</a:t>
            </a:r>
            <a:endParaRPr lang="en-US" dirty="0"/>
          </a:p>
        </p:txBody>
      </p:sp>
      <p:sp>
        <p:nvSpPr>
          <p:cNvPr id="3" name="Content Placeholder 2"/>
          <p:cNvSpPr>
            <a:spLocks noGrp="1"/>
          </p:cNvSpPr>
          <p:nvPr>
            <p:ph idx="1"/>
          </p:nvPr>
        </p:nvSpPr>
        <p:spPr/>
        <p:txBody>
          <a:bodyPr>
            <a:normAutofit fontScale="92500"/>
          </a:bodyPr>
          <a:lstStyle/>
          <a:p>
            <a:r>
              <a:rPr lang="en-US" sz="2600" dirty="0" smtClean="0"/>
              <a:t>Extend the AB prototype with the proposed enhancements</a:t>
            </a:r>
          </a:p>
          <a:p>
            <a:pPr lvl="1"/>
            <a:r>
              <a:rPr lang="en-US" sz="2200" dirty="0" smtClean="0"/>
              <a:t>How variations in splitting affects the performance of the system (Average Refresh time for shares)</a:t>
            </a:r>
          </a:p>
          <a:p>
            <a:pPr lvl="1"/>
            <a:r>
              <a:rPr lang="en-US" sz="2200" dirty="0" smtClean="0"/>
              <a:t>Effect of using multiple DHTs on the performance</a:t>
            </a:r>
          </a:p>
          <a:p>
            <a:r>
              <a:rPr lang="en-US" sz="2600" dirty="0" smtClean="0"/>
              <a:t>Adapt the scheme for an application specific scenario of PLM/Supply Chain</a:t>
            </a:r>
          </a:p>
          <a:p>
            <a:r>
              <a:rPr lang="en-US" sz="2600" dirty="0" smtClean="0"/>
              <a:t>Performance evaluation of the scheme under varying network conditions </a:t>
            </a:r>
          </a:p>
          <a:p>
            <a:pPr lvl="1"/>
            <a:r>
              <a:rPr lang="en-US" sz="2200" dirty="0" smtClean="0"/>
              <a:t>Compare the size of an active bundle with data size in other approaches </a:t>
            </a:r>
          </a:p>
          <a:p>
            <a:pPr lvl="1"/>
            <a:r>
              <a:rPr lang="en-US" sz="2200" dirty="0" smtClean="0"/>
              <a:t>Compare the time of the AB scheme with other approaches</a:t>
            </a:r>
          </a:p>
          <a:p>
            <a:endParaRPr lang="en-US" sz="2800" dirty="0" smtClean="0"/>
          </a:p>
          <a:p>
            <a:pPr lvl="1"/>
            <a:endParaRPr lang="en-US" sz="2400" dirty="0" smtClean="0"/>
          </a:p>
          <a:p>
            <a:endParaRPr lang="en-US" sz="28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Research</a:t>
            </a:r>
            <a:endParaRPr lang="en-US" dirty="0"/>
          </a:p>
        </p:txBody>
      </p:sp>
      <p:sp>
        <p:nvSpPr>
          <p:cNvPr id="3" name="Content Placeholder 2"/>
          <p:cNvSpPr>
            <a:spLocks noGrp="1"/>
          </p:cNvSpPr>
          <p:nvPr>
            <p:ph idx="1"/>
          </p:nvPr>
        </p:nvSpPr>
        <p:spPr>
          <a:xfrm>
            <a:off x="304800" y="1524000"/>
            <a:ext cx="8610600" cy="5821363"/>
          </a:xfrm>
        </p:spPr>
        <p:txBody>
          <a:bodyPr>
            <a:normAutofit/>
          </a:bodyPr>
          <a:lstStyle/>
          <a:p>
            <a:pPr marL="0" indent="0">
              <a:buNone/>
            </a:pPr>
            <a:r>
              <a:rPr lang="en-US" dirty="0"/>
              <a:t>The security mechanisms should not interfere with the supply chain </a:t>
            </a:r>
            <a:r>
              <a:rPr lang="en-US" dirty="0" smtClean="0"/>
              <a:t>operations</a:t>
            </a:r>
            <a:r>
              <a:rPr lang="en-US" dirty="0"/>
              <a:t>. They should be scalable and reliable in order to support large supply chains. </a:t>
            </a:r>
          </a:p>
          <a:p>
            <a:pPr marL="0" indent="0">
              <a:buNone/>
            </a:pPr>
            <a:r>
              <a:rPr lang="en-US" dirty="0" smtClean="0"/>
              <a:t>Algorithms </a:t>
            </a:r>
            <a:r>
              <a:rPr lang="en-US" dirty="0"/>
              <a:t>for privacy preserving and </a:t>
            </a:r>
            <a:r>
              <a:rPr lang="en-US" dirty="0" smtClean="0"/>
              <a:t>secure </a:t>
            </a:r>
            <a:r>
              <a:rPr lang="en-US" dirty="0"/>
              <a:t>data dissemination in various scenarios including data from UAV’s to command and control in Air </a:t>
            </a:r>
            <a:r>
              <a:rPr lang="en-US" dirty="0" smtClean="0"/>
              <a:t>Force </a:t>
            </a:r>
            <a:r>
              <a:rPr lang="en-US" dirty="0"/>
              <a:t>research laboratory. We have already developed a prototype for end to </a:t>
            </a:r>
            <a:r>
              <a:rPr lang="en-US" dirty="0" smtClean="0"/>
              <a:t>end </a:t>
            </a:r>
            <a:r>
              <a:rPr lang="en-US" dirty="0"/>
              <a:t>security in large system </a:t>
            </a:r>
            <a:r>
              <a:rPr lang="en-US" dirty="0" smtClean="0"/>
              <a:t>that </a:t>
            </a:r>
            <a:r>
              <a:rPr lang="en-US" dirty="0"/>
              <a:t>uses web services for </a:t>
            </a:r>
            <a:r>
              <a:rPr lang="en-US" dirty="0" smtClean="0"/>
              <a:t>data </a:t>
            </a:r>
            <a:r>
              <a:rPr lang="en-US" dirty="0"/>
              <a:t>flow. It included identity management, taint analysis, and dealing with </a:t>
            </a:r>
            <a:r>
              <a:rPr lang="en-US" dirty="0" smtClean="0"/>
              <a:t>untrusted </a:t>
            </a:r>
            <a:r>
              <a:rPr lang="en-US" dirty="0"/>
              <a:t>services. </a:t>
            </a:r>
          </a:p>
          <a:p>
            <a:pPr marL="0" indent="0">
              <a:buNone/>
            </a:pPr>
            <a:endParaRPr lang="en-US" dirty="0"/>
          </a:p>
        </p:txBody>
      </p:sp>
    </p:spTree>
    <p:extLst>
      <p:ext uri="{BB962C8B-B14F-4D97-AF65-F5344CB8AC3E}">
        <p14:creationId xmlns:p14="http://schemas.microsoft.com/office/powerpoint/2010/main" val="3230559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lstStyle/>
          <a:p>
            <a:pPr marL="0" indent="0">
              <a:buNone/>
            </a:pPr>
            <a:r>
              <a:rPr lang="en-US" dirty="0"/>
              <a:t>Deliverables to be provided to IAB members:</a:t>
            </a:r>
          </a:p>
          <a:p>
            <a:pPr marL="0" indent="0">
              <a:buNone/>
            </a:pPr>
            <a:r>
              <a:rPr lang="en-US" dirty="0"/>
              <a:t>System design and architecture, prototype implementation, </a:t>
            </a:r>
            <a:r>
              <a:rPr lang="en-US" dirty="0" smtClean="0"/>
              <a:t>measurements </a:t>
            </a:r>
            <a:r>
              <a:rPr lang="en-US" dirty="0"/>
              <a:t>and results</a:t>
            </a:r>
          </a:p>
          <a:p>
            <a:pPr marL="0" indent="0">
              <a:buNone/>
            </a:pPr>
            <a:r>
              <a:rPr lang="en-US" dirty="0"/>
              <a:t>from experiments, </a:t>
            </a:r>
            <a:r>
              <a:rPr lang="en-US" dirty="0" smtClean="0"/>
              <a:t>project </a:t>
            </a:r>
            <a:r>
              <a:rPr lang="en-US" dirty="0"/>
              <a:t>report.</a:t>
            </a:r>
          </a:p>
          <a:p>
            <a:pPr marL="0" indent="0">
              <a:buNone/>
            </a:pPr>
            <a:endParaRPr lang="en-US" dirty="0"/>
          </a:p>
        </p:txBody>
      </p:sp>
    </p:spTree>
    <p:extLst>
      <p:ext uri="{BB962C8B-B14F-4D97-AF65-F5344CB8AC3E}">
        <p14:creationId xmlns:p14="http://schemas.microsoft.com/office/powerpoint/2010/main" val="2910518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spcBef>
                <a:spcPct val="0"/>
              </a:spcBef>
              <a:buNone/>
            </a:pPr>
            <a:r>
              <a:rPr lang="en-US" sz="3600" dirty="0" smtClean="0">
                <a:solidFill>
                  <a:srgbClr val="572314"/>
                </a:solidFill>
                <a:effectLst>
                  <a:outerShdw blurRad="50000" dist="30000" dir="5400000" algn="tl" rotWithShape="0">
                    <a:srgbClr val="000000">
                      <a:alpha val="30000"/>
                    </a:srgbClr>
                  </a:outerShdw>
                </a:effectLst>
                <a:latin typeface="+mj-lt"/>
              </a:rPr>
              <a:t>Privacy Preservation of Identities in an Information Flow Chain using Approach 1 (Active Bundle Scheme)</a:t>
            </a:r>
          </a:p>
          <a:p>
            <a:pPr algn="ctr">
              <a:spcBef>
                <a:spcPct val="0"/>
              </a:spcBef>
              <a:buNone/>
            </a:pPr>
            <a:endParaRPr lang="en-US" sz="3600" dirty="0" smtClean="0">
              <a:solidFill>
                <a:srgbClr val="572314"/>
              </a:solidFill>
              <a:effectLst>
                <a:outerShdw blurRad="50000" dist="30000" dir="5400000" algn="tl" rotWithShape="0">
                  <a:srgbClr val="000000">
                    <a:alpha val="30000"/>
                  </a:srgbClr>
                </a:outerShdw>
              </a:effectLst>
              <a:latin typeface="+mj-lt"/>
            </a:endParaRPr>
          </a:p>
          <a:p>
            <a:pPr>
              <a:spcBef>
                <a:spcPct val="0"/>
              </a:spcBef>
              <a:buNone/>
            </a:pPr>
            <a:r>
              <a:rPr lang="en-US" sz="3600" dirty="0" smtClean="0">
                <a:solidFill>
                  <a:srgbClr val="572314"/>
                </a:solidFill>
                <a:effectLst>
                  <a:outerShdw blurRad="50000" dist="30000" dir="5400000" algn="tl" rotWithShape="0">
                    <a:srgbClr val="000000">
                      <a:alpha val="30000"/>
                    </a:srgbClr>
                  </a:outerShdw>
                </a:effectLst>
                <a:latin typeface="+mj-lt"/>
              </a:rPr>
              <a:t>Related Publications</a:t>
            </a:r>
          </a:p>
          <a:p>
            <a:r>
              <a:rPr lang="en-US" sz="2000" dirty="0" smtClean="0"/>
              <a:t>Protection of Identity Information in Cloud Computing without Trusted Third Party. R. </a:t>
            </a:r>
            <a:r>
              <a:rPr lang="en-US" sz="2000" dirty="0" err="1" smtClean="0"/>
              <a:t>Ranchal</a:t>
            </a:r>
            <a:r>
              <a:rPr lang="en-US" sz="2000" dirty="0" smtClean="0"/>
              <a:t>, B. </a:t>
            </a:r>
            <a:r>
              <a:rPr lang="en-US" sz="2000" dirty="0" err="1" smtClean="0"/>
              <a:t>Bhargava</a:t>
            </a:r>
            <a:r>
              <a:rPr lang="en-US" sz="2000" dirty="0" smtClean="0"/>
              <a:t>, L.B. </a:t>
            </a:r>
            <a:r>
              <a:rPr lang="en-US" sz="2000" dirty="0" err="1" smtClean="0"/>
              <a:t>Othmane</a:t>
            </a:r>
            <a:r>
              <a:rPr lang="en-US" sz="2000" dirty="0" smtClean="0"/>
              <a:t>, L. </a:t>
            </a:r>
            <a:r>
              <a:rPr lang="en-US" sz="2000" dirty="0" err="1" smtClean="0"/>
              <a:t>Lilien</a:t>
            </a:r>
            <a:r>
              <a:rPr lang="en-US" sz="2000" dirty="0" smtClean="0"/>
              <a:t>, A. Kim, M. Kang, In Proceedings of IEEE SRDS 2010. </a:t>
            </a:r>
          </a:p>
          <a:p>
            <a:r>
              <a:rPr lang="en-US" sz="2000" dirty="0" smtClean="0"/>
              <a:t>An Entity-Centric Approach for Privacy and Identity Management in Cloud Computing. P. </a:t>
            </a:r>
            <a:r>
              <a:rPr lang="en-US" sz="2000" dirty="0" err="1" smtClean="0"/>
              <a:t>Angin</a:t>
            </a:r>
            <a:r>
              <a:rPr lang="en-US" sz="2000" dirty="0" smtClean="0"/>
              <a:t>, B. </a:t>
            </a:r>
            <a:r>
              <a:rPr lang="en-US" sz="2000" dirty="0" err="1" smtClean="0"/>
              <a:t>Bhargava</a:t>
            </a:r>
            <a:r>
              <a:rPr lang="en-US" sz="2000" dirty="0" smtClean="0"/>
              <a:t>, R. </a:t>
            </a:r>
            <a:r>
              <a:rPr lang="en-US" sz="2000" dirty="0" err="1" smtClean="0"/>
              <a:t>Ranchal</a:t>
            </a:r>
            <a:r>
              <a:rPr lang="en-US" sz="2000" dirty="0" smtClean="0"/>
              <a:t>, N. Singh, L. </a:t>
            </a:r>
            <a:r>
              <a:rPr lang="en-US" sz="2000" dirty="0" err="1" smtClean="0"/>
              <a:t>Lilien</a:t>
            </a:r>
            <a:r>
              <a:rPr lang="en-US" sz="2000" dirty="0" smtClean="0"/>
              <a:t>, L.B. </a:t>
            </a:r>
            <a:r>
              <a:rPr lang="en-US" sz="2000" dirty="0" err="1" smtClean="0"/>
              <a:t>Othmane</a:t>
            </a:r>
            <a:r>
              <a:rPr lang="en-US" sz="2000" dirty="0" smtClean="0"/>
              <a:t>, In Proceedings of IEEE SRDS 2010. </a:t>
            </a:r>
          </a:p>
          <a:p>
            <a:pPr>
              <a:spcBef>
                <a:spcPct val="0"/>
              </a:spcBef>
              <a:buNone/>
            </a:pPr>
            <a:endParaRPr lang="en-US" sz="3600" dirty="0">
              <a:solidFill>
                <a:srgbClr val="572314"/>
              </a:solidFill>
              <a:effectLst>
                <a:outerShdw blurRad="50000" dist="30000" dir="5400000" algn="tl" rotWithShape="0">
                  <a:srgbClr val="000000">
                    <a:alpha val="30000"/>
                  </a:srgbClr>
                </a:outerShdw>
              </a:effectLst>
              <a:latin typeface="+mj-lt"/>
            </a:endParaRPr>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Modern Enterprises</a:t>
            </a:r>
            <a:endParaRPr lang="en-US" dirty="0"/>
          </a:p>
        </p:txBody>
      </p:sp>
      <p:sp>
        <p:nvSpPr>
          <p:cNvPr id="3" name="Content Placeholder 2"/>
          <p:cNvSpPr>
            <a:spLocks noGrp="1"/>
          </p:cNvSpPr>
          <p:nvPr>
            <p:ph idx="1"/>
          </p:nvPr>
        </p:nvSpPr>
        <p:spPr>
          <a:xfrm>
            <a:off x="1219200" y="914400"/>
            <a:ext cx="7924800" cy="5867400"/>
          </a:xfrm>
        </p:spPr>
        <p:txBody>
          <a:bodyPr/>
          <a:lstStyle/>
          <a:p>
            <a:r>
              <a:rPr lang="en-US" sz="2400" dirty="0" smtClean="0"/>
              <a:t>Globally distributed operations e.g. Boeing, Cummins, Dow Agro </a:t>
            </a:r>
            <a:r>
              <a:rPr lang="en-US" sz="2400" dirty="0" smtClean="0"/>
              <a:t>Sciences, Rolls-Royce, GM</a:t>
            </a:r>
            <a:endParaRPr lang="en-US" sz="2400" dirty="0" smtClean="0"/>
          </a:p>
          <a:p>
            <a:r>
              <a:rPr lang="en-US" sz="2400" dirty="0" smtClean="0"/>
              <a:t>Focus on core competencies and outsource auxiliary tasks to partner organizations</a:t>
            </a:r>
          </a:p>
          <a:p>
            <a:r>
              <a:rPr lang="en-US" sz="2400" dirty="0" smtClean="0"/>
              <a:t>Rely on Supply Chain to collaborate with partners in transforming raw materials into products</a:t>
            </a:r>
          </a:p>
          <a:p>
            <a:r>
              <a:rPr lang="en-US" sz="2400" dirty="0" smtClean="0"/>
              <a:t>Use PLM Information Systems to manage the information flow that facilitates the movement of physical product related entities in the supply chain</a:t>
            </a:r>
          </a:p>
          <a:p>
            <a:r>
              <a:rPr lang="en-US" sz="2400" dirty="0" smtClean="0"/>
              <a:t>PLM systems continuously receive, process and share dynamic supply chain information (sensitive data)</a:t>
            </a:r>
          </a:p>
          <a:p>
            <a:pPr lvl="1"/>
            <a:r>
              <a:rPr lang="en-US" sz="2000" dirty="0" smtClean="0"/>
              <a:t>Commercial information shared with advisors and lawyers</a:t>
            </a:r>
          </a:p>
          <a:p>
            <a:pPr lvl="1"/>
            <a:r>
              <a:rPr lang="en-US" sz="2000" dirty="0" smtClean="0"/>
              <a:t>Personally identifiable information about customers and employees</a:t>
            </a:r>
          </a:p>
          <a:p>
            <a:pPr lvl="1"/>
            <a:r>
              <a:rPr lang="en-US" sz="2000" dirty="0" smtClean="0"/>
              <a:t>Intellectual property shared with partners</a:t>
            </a:r>
            <a:endParaRPr lang="en-US" sz="20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1417638"/>
            <a:ext cx="8077200" cy="544036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1715262" y="2909700"/>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Identity Management using AB</a:t>
            </a:r>
            <a:endParaRPr lang="en-US" dirty="0"/>
          </a:p>
        </p:txBody>
      </p:sp>
      <p:sp>
        <p:nvSpPr>
          <p:cNvPr id="24" name="Slide Number Placeholder 23"/>
          <p:cNvSpPr>
            <a:spLocks noGrp="1"/>
          </p:cNvSpPr>
          <p:nvPr>
            <p:ph type="sldNum" sz="quarter" idx="12"/>
          </p:nvPr>
        </p:nvSpPr>
        <p:spPr/>
        <p:txBody>
          <a:bodyPr/>
          <a:lstStyle/>
          <a:p>
            <a:pPr>
              <a:defRPr/>
            </a:pPr>
            <a:fld id="{962989A8-7C4E-CB4B-B31B-151C46857D81}" type="slidenum">
              <a:rPr lang="en-US" smtClean="0"/>
              <a:pPr>
                <a:defRPr/>
              </a:pPr>
              <a:t>50</a:t>
            </a:fld>
            <a:endParaRPr lang="en-US"/>
          </a:p>
        </p:txBody>
      </p:sp>
      <p:pic>
        <p:nvPicPr>
          <p:cNvPr id="4" name="Picture 3" descr="user-icon.jpg"/>
          <p:cNvPicPr>
            <a:picLocks noChangeAspect="1"/>
          </p:cNvPicPr>
          <p:nvPr/>
        </p:nvPicPr>
        <p:blipFill>
          <a:blip r:embed="rId3"/>
          <a:stretch>
            <a:fillRect/>
          </a:stretch>
        </p:blipFill>
        <p:spPr>
          <a:xfrm>
            <a:off x="1932152" y="3160023"/>
            <a:ext cx="618134" cy="494507"/>
          </a:xfrm>
          <a:prstGeom prst="rect">
            <a:avLst/>
          </a:prstGeom>
        </p:spPr>
      </p:pic>
      <p:pic>
        <p:nvPicPr>
          <p:cNvPr id="5" name="Picture 4" descr="ebay-logo.jpg"/>
          <p:cNvPicPr>
            <a:picLocks noChangeAspect="1"/>
          </p:cNvPicPr>
          <p:nvPr/>
        </p:nvPicPr>
        <p:blipFill>
          <a:blip r:embed="rId4"/>
          <a:stretch>
            <a:fillRect/>
          </a:stretch>
        </p:blipFill>
        <p:spPr>
          <a:xfrm>
            <a:off x="4426047" y="2409825"/>
            <a:ext cx="579516" cy="433993"/>
          </a:xfrm>
          <a:prstGeom prst="rect">
            <a:avLst/>
          </a:prstGeom>
        </p:spPr>
      </p:pic>
      <p:pic>
        <p:nvPicPr>
          <p:cNvPr id="6" name="Picture 5" descr="american-express-logo.jpeg"/>
          <p:cNvPicPr>
            <a:picLocks noChangeAspect="1"/>
          </p:cNvPicPr>
          <p:nvPr/>
        </p:nvPicPr>
        <p:blipFill>
          <a:blip r:embed="rId5"/>
          <a:stretch>
            <a:fillRect/>
          </a:stretch>
        </p:blipFill>
        <p:spPr>
          <a:xfrm>
            <a:off x="7467600" y="2875464"/>
            <a:ext cx="531813" cy="531813"/>
          </a:xfrm>
          <a:prstGeom prst="rect">
            <a:avLst/>
          </a:prstGeom>
        </p:spPr>
      </p:pic>
      <p:pic>
        <p:nvPicPr>
          <p:cNvPr id="7" name="Picture 6" descr="fedex.gif"/>
          <p:cNvPicPr>
            <a:picLocks noChangeAspect="1"/>
          </p:cNvPicPr>
          <p:nvPr/>
        </p:nvPicPr>
        <p:blipFill>
          <a:blip r:embed="rId6"/>
          <a:stretch>
            <a:fillRect/>
          </a:stretch>
        </p:blipFill>
        <p:spPr>
          <a:xfrm>
            <a:off x="5001911" y="5529575"/>
            <a:ext cx="546614" cy="322847"/>
          </a:xfrm>
          <a:prstGeom prst="rect">
            <a:avLst/>
          </a:prstGeom>
        </p:spPr>
      </p:pic>
      <p:pic>
        <p:nvPicPr>
          <p:cNvPr id="8" name="Picture 7" descr="power-seller-logo.gif"/>
          <p:cNvPicPr>
            <a:picLocks noChangeAspect="1"/>
          </p:cNvPicPr>
          <p:nvPr/>
        </p:nvPicPr>
        <p:blipFill>
          <a:blip r:embed="rId7"/>
          <a:stretch>
            <a:fillRect/>
          </a:stretch>
        </p:blipFill>
        <p:spPr>
          <a:xfrm>
            <a:off x="6630988" y="4521995"/>
            <a:ext cx="836612" cy="399653"/>
          </a:xfrm>
          <a:prstGeom prst="rect">
            <a:avLst/>
          </a:prstGeom>
        </p:spPr>
      </p:pic>
      <p:sp>
        <p:nvSpPr>
          <p:cNvPr id="11" name="TextBox 10"/>
          <p:cNvSpPr txBox="1"/>
          <p:nvPr/>
        </p:nvSpPr>
        <p:spPr>
          <a:xfrm>
            <a:off x="1905000" y="2438400"/>
            <a:ext cx="1252424" cy="461665"/>
          </a:xfrm>
          <a:prstGeom prst="rect">
            <a:avLst/>
          </a:prstGeom>
          <a:noFill/>
        </p:spPr>
        <p:txBody>
          <a:bodyPr wrap="square" rtlCol="0">
            <a:spAutoFit/>
          </a:bodyPr>
          <a:lstStyle/>
          <a:p>
            <a:r>
              <a:rPr lang="en-US" sz="1200" dirty="0" smtClean="0"/>
              <a:t>User initiating request</a:t>
            </a:r>
            <a:endParaRPr lang="en-US" sz="1200" dirty="0"/>
          </a:p>
        </p:txBody>
      </p:sp>
      <p:sp>
        <p:nvSpPr>
          <p:cNvPr id="12" name="TextBox 11"/>
          <p:cNvSpPr txBox="1"/>
          <p:nvPr/>
        </p:nvSpPr>
        <p:spPr>
          <a:xfrm>
            <a:off x="1715262" y="3904853"/>
            <a:ext cx="1676400" cy="1200329"/>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E-mail</a:t>
            </a:r>
          </a:p>
          <a:p>
            <a:pPr marL="228600" indent="-228600">
              <a:buFont typeface="Arial"/>
              <a:buChar char="•"/>
            </a:pPr>
            <a:r>
              <a:rPr lang="en-US" sz="1200" dirty="0" smtClean="0"/>
              <a:t>Password</a:t>
            </a:r>
          </a:p>
          <a:p>
            <a:pPr marL="228600" indent="-228600">
              <a:buFont typeface="Arial"/>
              <a:buChar char="•"/>
            </a:pPr>
            <a:r>
              <a:rPr lang="en-US" sz="1200" dirty="0" smtClean="0"/>
              <a:t>Billing Address</a:t>
            </a:r>
          </a:p>
          <a:p>
            <a:pPr marL="228600" indent="-228600">
              <a:buFont typeface="Arial"/>
              <a:buChar char="•"/>
            </a:pPr>
            <a:r>
              <a:rPr lang="en-US" sz="1200" dirty="0" smtClean="0"/>
              <a:t>Shipping Address</a:t>
            </a:r>
          </a:p>
          <a:p>
            <a:pPr marL="228600" indent="-228600">
              <a:buFont typeface="Arial"/>
              <a:buChar char="•"/>
            </a:pPr>
            <a:r>
              <a:rPr lang="en-US" sz="1200" dirty="0" smtClean="0"/>
              <a:t>Credit Card</a:t>
            </a:r>
            <a:endParaRPr lang="en-US" sz="1200" dirty="0"/>
          </a:p>
        </p:txBody>
      </p:sp>
      <p:sp>
        <p:nvSpPr>
          <p:cNvPr id="13" name="TextBox 12"/>
          <p:cNvSpPr txBox="1"/>
          <p:nvPr/>
        </p:nvSpPr>
        <p:spPr>
          <a:xfrm>
            <a:off x="4710325" y="5852422"/>
            <a:ext cx="1676400" cy="646331"/>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E-mail</a:t>
            </a:r>
          </a:p>
          <a:p>
            <a:pPr marL="228600" indent="-228600">
              <a:buFont typeface="Arial"/>
              <a:buChar char="•"/>
            </a:pPr>
            <a:r>
              <a:rPr lang="en-US" sz="1200" dirty="0" smtClean="0"/>
              <a:t>Shipping Address</a:t>
            </a:r>
          </a:p>
        </p:txBody>
      </p:sp>
      <p:sp>
        <p:nvSpPr>
          <p:cNvPr id="14" name="TextBox 13"/>
          <p:cNvSpPr txBox="1"/>
          <p:nvPr/>
        </p:nvSpPr>
        <p:spPr>
          <a:xfrm>
            <a:off x="7161213" y="3407277"/>
            <a:ext cx="1676400" cy="646331"/>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Billing Address</a:t>
            </a:r>
          </a:p>
          <a:p>
            <a:pPr marL="228600" indent="-228600">
              <a:buFont typeface="Arial"/>
              <a:buChar char="•"/>
            </a:pPr>
            <a:r>
              <a:rPr lang="en-US" sz="1200" dirty="0" smtClean="0"/>
              <a:t>Credit Card</a:t>
            </a:r>
            <a:endParaRPr lang="en-US" sz="1200" dirty="0"/>
          </a:p>
        </p:txBody>
      </p:sp>
      <p:sp>
        <p:nvSpPr>
          <p:cNvPr id="15" name="TextBox 14"/>
          <p:cNvSpPr txBox="1"/>
          <p:nvPr/>
        </p:nvSpPr>
        <p:spPr>
          <a:xfrm>
            <a:off x="4167363" y="2810181"/>
            <a:ext cx="1676400" cy="1200329"/>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E-mail</a:t>
            </a:r>
          </a:p>
          <a:p>
            <a:pPr marL="228600" indent="-228600">
              <a:buFont typeface="Arial"/>
              <a:buChar char="•"/>
            </a:pPr>
            <a:r>
              <a:rPr lang="en-US" sz="1200" dirty="0" smtClean="0"/>
              <a:t>Password</a:t>
            </a:r>
          </a:p>
          <a:p>
            <a:pPr marL="228600" indent="-228600">
              <a:buFont typeface="Arial"/>
              <a:buChar char="•"/>
            </a:pPr>
            <a:r>
              <a:rPr lang="en-US" sz="1200" dirty="0" smtClean="0"/>
              <a:t>Billing Address</a:t>
            </a:r>
          </a:p>
          <a:p>
            <a:pPr marL="228600" indent="-228600">
              <a:buFont typeface="Arial"/>
              <a:buChar char="•"/>
            </a:pPr>
            <a:r>
              <a:rPr lang="en-US" sz="1200" dirty="0" smtClean="0"/>
              <a:t>Shipping Address</a:t>
            </a:r>
          </a:p>
          <a:p>
            <a:pPr marL="228600" indent="-228600">
              <a:buFont typeface="Arial"/>
              <a:buChar char="•"/>
            </a:pPr>
            <a:r>
              <a:rPr lang="en-US" sz="1200" dirty="0" smtClean="0"/>
              <a:t>Credit Card</a:t>
            </a:r>
            <a:endParaRPr lang="en-US" sz="1200" dirty="0"/>
          </a:p>
        </p:txBody>
      </p:sp>
      <p:sp>
        <p:nvSpPr>
          <p:cNvPr id="16" name="TextBox 15"/>
          <p:cNvSpPr txBox="1"/>
          <p:nvPr/>
        </p:nvSpPr>
        <p:spPr>
          <a:xfrm>
            <a:off x="6386725" y="5022641"/>
            <a:ext cx="1676400" cy="646331"/>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E-mail</a:t>
            </a:r>
          </a:p>
          <a:p>
            <a:pPr marL="228600" indent="-228600">
              <a:buFont typeface="Arial"/>
              <a:buChar char="•"/>
            </a:pPr>
            <a:r>
              <a:rPr lang="en-US" sz="1200" dirty="0" smtClean="0"/>
              <a:t>Shipping Address</a:t>
            </a:r>
          </a:p>
        </p:txBody>
      </p:sp>
      <p:cxnSp>
        <p:nvCxnSpPr>
          <p:cNvPr id="22" name="Straight Arrow Connector 21"/>
          <p:cNvCxnSpPr/>
          <p:nvPr/>
        </p:nvCxnSpPr>
        <p:spPr>
          <a:xfrm flipV="1">
            <a:off x="2362200" y="2667001"/>
            <a:ext cx="2063847" cy="496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001911" y="2618290"/>
            <a:ext cx="2465689" cy="5448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005563" y="2667000"/>
            <a:ext cx="2004839" cy="1854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5334000" y="4620053"/>
            <a:ext cx="1288026" cy="805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descr="box.jpg"/>
          <p:cNvPicPr>
            <a:picLocks noChangeAspect="1"/>
          </p:cNvPicPr>
          <p:nvPr/>
        </p:nvPicPr>
        <p:blipFill>
          <a:blip r:embed="rId8"/>
          <a:stretch>
            <a:fillRect/>
          </a:stretch>
        </p:blipFill>
        <p:spPr>
          <a:xfrm>
            <a:off x="2459398" y="3407277"/>
            <a:ext cx="567604" cy="464494"/>
          </a:xfrm>
          <a:prstGeom prst="rect">
            <a:avLst/>
          </a:prstGeom>
        </p:spPr>
      </p:pic>
      <p:cxnSp>
        <p:nvCxnSpPr>
          <p:cNvPr id="32" name="Straight Arrow Connector 31"/>
          <p:cNvCxnSpPr/>
          <p:nvPr/>
        </p:nvCxnSpPr>
        <p:spPr>
          <a:xfrm rot="10800000">
            <a:off x="2895601" y="3657599"/>
            <a:ext cx="2106319" cy="1871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1417638"/>
            <a:ext cx="8077200" cy="544036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1715262" y="2909700"/>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Identity Management using AB</a:t>
            </a:r>
            <a:endParaRPr lang="en-US" dirty="0"/>
          </a:p>
        </p:txBody>
      </p:sp>
      <p:sp>
        <p:nvSpPr>
          <p:cNvPr id="24" name="Slide Number Placeholder 23"/>
          <p:cNvSpPr>
            <a:spLocks noGrp="1"/>
          </p:cNvSpPr>
          <p:nvPr>
            <p:ph type="sldNum" sz="quarter" idx="12"/>
          </p:nvPr>
        </p:nvSpPr>
        <p:spPr/>
        <p:txBody>
          <a:bodyPr/>
          <a:lstStyle/>
          <a:p>
            <a:pPr>
              <a:defRPr/>
            </a:pPr>
            <a:fld id="{962989A8-7C4E-CB4B-B31B-151C46857D81}" type="slidenum">
              <a:rPr lang="en-US" smtClean="0"/>
              <a:pPr>
                <a:defRPr/>
              </a:pPr>
              <a:t>51</a:t>
            </a:fld>
            <a:endParaRPr lang="en-US"/>
          </a:p>
        </p:txBody>
      </p:sp>
      <p:pic>
        <p:nvPicPr>
          <p:cNvPr id="4" name="Picture 3" descr="user-icon.jpg"/>
          <p:cNvPicPr>
            <a:picLocks noChangeAspect="1"/>
          </p:cNvPicPr>
          <p:nvPr/>
        </p:nvPicPr>
        <p:blipFill>
          <a:blip r:embed="rId3"/>
          <a:stretch>
            <a:fillRect/>
          </a:stretch>
        </p:blipFill>
        <p:spPr>
          <a:xfrm>
            <a:off x="1932152" y="3160023"/>
            <a:ext cx="618134" cy="494507"/>
          </a:xfrm>
          <a:prstGeom prst="rect">
            <a:avLst/>
          </a:prstGeom>
        </p:spPr>
      </p:pic>
      <p:pic>
        <p:nvPicPr>
          <p:cNvPr id="5" name="Picture 4" descr="ebay-logo.jpg"/>
          <p:cNvPicPr>
            <a:picLocks noChangeAspect="1"/>
          </p:cNvPicPr>
          <p:nvPr/>
        </p:nvPicPr>
        <p:blipFill>
          <a:blip r:embed="rId4"/>
          <a:stretch>
            <a:fillRect/>
          </a:stretch>
        </p:blipFill>
        <p:spPr>
          <a:xfrm>
            <a:off x="4426047" y="2409825"/>
            <a:ext cx="579516" cy="433993"/>
          </a:xfrm>
          <a:prstGeom prst="rect">
            <a:avLst/>
          </a:prstGeom>
        </p:spPr>
      </p:pic>
      <p:pic>
        <p:nvPicPr>
          <p:cNvPr id="6" name="Picture 5" descr="american-express-logo.jpeg"/>
          <p:cNvPicPr>
            <a:picLocks noChangeAspect="1"/>
          </p:cNvPicPr>
          <p:nvPr/>
        </p:nvPicPr>
        <p:blipFill>
          <a:blip r:embed="rId5"/>
          <a:stretch>
            <a:fillRect/>
          </a:stretch>
        </p:blipFill>
        <p:spPr>
          <a:xfrm>
            <a:off x="7467600" y="2875464"/>
            <a:ext cx="531813" cy="531813"/>
          </a:xfrm>
          <a:prstGeom prst="rect">
            <a:avLst/>
          </a:prstGeom>
        </p:spPr>
      </p:pic>
      <p:pic>
        <p:nvPicPr>
          <p:cNvPr id="7" name="Picture 6" descr="fedex.gif"/>
          <p:cNvPicPr>
            <a:picLocks noChangeAspect="1"/>
          </p:cNvPicPr>
          <p:nvPr/>
        </p:nvPicPr>
        <p:blipFill>
          <a:blip r:embed="rId6"/>
          <a:stretch>
            <a:fillRect/>
          </a:stretch>
        </p:blipFill>
        <p:spPr>
          <a:xfrm>
            <a:off x="5001911" y="5529575"/>
            <a:ext cx="546614" cy="322847"/>
          </a:xfrm>
          <a:prstGeom prst="rect">
            <a:avLst/>
          </a:prstGeom>
        </p:spPr>
      </p:pic>
      <p:pic>
        <p:nvPicPr>
          <p:cNvPr id="8" name="Picture 7" descr="power-seller-logo.gif"/>
          <p:cNvPicPr>
            <a:picLocks noChangeAspect="1"/>
          </p:cNvPicPr>
          <p:nvPr/>
        </p:nvPicPr>
        <p:blipFill>
          <a:blip r:embed="rId7"/>
          <a:stretch>
            <a:fillRect/>
          </a:stretch>
        </p:blipFill>
        <p:spPr>
          <a:xfrm>
            <a:off x="6630988" y="4521995"/>
            <a:ext cx="836612" cy="399653"/>
          </a:xfrm>
          <a:prstGeom prst="rect">
            <a:avLst/>
          </a:prstGeom>
        </p:spPr>
      </p:pic>
      <p:sp>
        <p:nvSpPr>
          <p:cNvPr id="11" name="TextBox 10"/>
          <p:cNvSpPr txBox="1"/>
          <p:nvPr/>
        </p:nvSpPr>
        <p:spPr>
          <a:xfrm>
            <a:off x="1947976" y="2448035"/>
            <a:ext cx="1252424" cy="461665"/>
          </a:xfrm>
          <a:prstGeom prst="rect">
            <a:avLst/>
          </a:prstGeom>
          <a:noFill/>
        </p:spPr>
        <p:txBody>
          <a:bodyPr wrap="square" rtlCol="0">
            <a:spAutoFit/>
          </a:bodyPr>
          <a:lstStyle/>
          <a:p>
            <a:r>
              <a:rPr lang="en-US" sz="1200" dirty="0" smtClean="0"/>
              <a:t>User on Amazon Cloud</a:t>
            </a:r>
            <a:endParaRPr lang="en-US" sz="1200" dirty="0"/>
          </a:p>
        </p:txBody>
      </p:sp>
      <p:sp>
        <p:nvSpPr>
          <p:cNvPr id="12" name="TextBox 11"/>
          <p:cNvSpPr txBox="1"/>
          <p:nvPr/>
        </p:nvSpPr>
        <p:spPr>
          <a:xfrm>
            <a:off x="1715262" y="3904853"/>
            <a:ext cx="1676400" cy="1200329"/>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E-mail</a:t>
            </a:r>
          </a:p>
          <a:p>
            <a:pPr marL="228600" indent="-228600">
              <a:buFont typeface="Arial"/>
              <a:buChar char="•"/>
            </a:pPr>
            <a:r>
              <a:rPr lang="en-US" sz="1200" dirty="0" smtClean="0"/>
              <a:t>Password</a:t>
            </a:r>
          </a:p>
          <a:p>
            <a:pPr marL="228600" indent="-228600">
              <a:buFont typeface="Arial"/>
              <a:buChar char="•"/>
            </a:pPr>
            <a:r>
              <a:rPr lang="en-US" sz="1200" dirty="0" smtClean="0"/>
              <a:t>Billing Address</a:t>
            </a:r>
          </a:p>
          <a:p>
            <a:pPr marL="228600" indent="-228600">
              <a:buFont typeface="Arial"/>
              <a:buChar char="•"/>
            </a:pPr>
            <a:r>
              <a:rPr lang="en-US" sz="1200" dirty="0" smtClean="0"/>
              <a:t>Shipping Address</a:t>
            </a:r>
          </a:p>
          <a:p>
            <a:pPr marL="228600" indent="-228600">
              <a:buFont typeface="Arial"/>
              <a:buChar char="•"/>
            </a:pPr>
            <a:r>
              <a:rPr lang="en-US" sz="1200" dirty="0" smtClean="0"/>
              <a:t>Credit Card</a:t>
            </a:r>
            <a:endParaRPr lang="en-US" sz="1200" dirty="0"/>
          </a:p>
        </p:txBody>
      </p:sp>
      <p:sp>
        <p:nvSpPr>
          <p:cNvPr id="13" name="TextBox 12"/>
          <p:cNvSpPr txBox="1"/>
          <p:nvPr/>
        </p:nvSpPr>
        <p:spPr>
          <a:xfrm>
            <a:off x="4710325" y="5852422"/>
            <a:ext cx="1676400" cy="646331"/>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strike="sngStrike" dirty="0" smtClean="0"/>
              <a:t>E-mail</a:t>
            </a:r>
          </a:p>
          <a:p>
            <a:pPr marL="228600" indent="-228600">
              <a:buFont typeface="Arial"/>
              <a:buChar char="•"/>
            </a:pPr>
            <a:r>
              <a:rPr lang="en-US" sz="1200" dirty="0" smtClean="0"/>
              <a:t>Shipping Address</a:t>
            </a:r>
          </a:p>
        </p:txBody>
      </p:sp>
      <p:sp>
        <p:nvSpPr>
          <p:cNvPr id="14" name="TextBox 13"/>
          <p:cNvSpPr txBox="1"/>
          <p:nvPr/>
        </p:nvSpPr>
        <p:spPr>
          <a:xfrm>
            <a:off x="7161213" y="3407277"/>
            <a:ext cx="1676400" cy="646331"/>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Billing Address</a:t>
            </a:r>
          </a:p>
          <a:p>
            <a:pPr marL="228600" indent="-228600">
              <a:buFont typeface="Arial"/>
              <a:buChar char="•"/>
            </a:pPr>
            <a:r>
              <a:rPr lang="en-US" sz="1200" dirty="0" smtClean="0"/>
              <a:t>Credit Card</a:t>
            </a:r>
            <a:endParaRPr lang="en-US" sz="1200" dirty="0"/>
          </a:p>
        </p:txBody>
      </p:sp>
      <p:sp>
        <p:nvSpPr>
          <p:cNvPr id="15" name="TextBox 14"/>
          <p:cNvSpPr txBox="1"/>
          <p:nvPr/>
        </p:nvSpPr>
        <p:spPr>
          <a:xfrm>
            <a:off x="4167363" y="2810181"/>
            <a:ext cx="1676400" cy="1200329"/>
          </a:xfrm>
          <a:prstGeom prst="rect">
            <a:avLst/>
          </a:prstGeom>
          <a:noFill/>
        </p:spPr>
        <p:txBody>
          <a:bodyPr wrap="square" rtlCol="0">
            <a:spAutoFit/>
          </a:bodyPr>
          <a:lstStyle/>
          <a:p>
            <a:pPr marL="228600" indent="-228600">
              <a:buFont typeface="Arial"/>
              <a:buChar char="•"/>
            </a:pPr>
            <a:r>
              <a:rPr lang="en-US" sz="1200" strike="sngStrike" dirty="0" smtClean="0"/>
              <a:t>Name</a:t>
            </a:r>
          </a:p>
          <a:p>
            <a:pPr marL="228600" indent="-228600">
              <a:buFont typeface="Arial"/>
              <a:buChar char="•"/>
            </a:pPr>
            <a:r>
              <a:rPr lang="en-US" sz="1200" dirty="0" smtClean="0"/>
              <a:t>E-mail</a:t>
            </a:r>
          </a:p>
          <a:p>
            <a:pPr marL="228600" indent="-228600">
              <a:buFont typeface="Arial"/>
              <a:buChar char="•"/>
            </a:pPr>
            <a:r>
              <a:rPr lang="en-US" sz="1200" dirty="0" smtClean="0"/>
              <a:t>Password</a:t>
            </a:r>
          </a:p>
          <a:p>
            <a:pPr marL="228600" indent="-228600">
              <a:buFont typeface="Arial"/>
              <a:buChar char="•"/>
            </a:pPr>
            <a:r>
              <a:rPr lang="en-US" sz="1200" strike="sngStrike" dirty="0" smtClean="0"/>
              <a:t>Billing Address</a:t>
            </a:r>
          </a:p>
          <a:p>
            <a:pPr marL="228600" indent="-228600">
              <a:buFont typeface="Arial"/>
              <a:buChar char="•"/>
            </a:pPr>
            <a:r>
              <a:rPr lang="en-US" sz="1200" strike="sngStrike" dirty="0" smtClean="0"/>
              <a:t>Shipping Address</a:t>
            </a:r>
          </a:p>
          <a:p>
            <a:pPr marL="228600" indent="-228600">
              <a:buFont typeface="Arial"/>
              <a:buChar char="•"/>
            </a:pPr>
            <a:r>
              <a:rPr lang="en-US" sz="1200" strike="sngStrike" dirty="0" smtClean="0"/>
              <a:t>Credit Card</a:t>
            </a:r>
            <a:endParaRPr lang="en-US" sz="1200" strike="sngStrike" dirty="0"/>
          </a:p>
        </p:txBody>
      </p:sp>
      <p:sp>
        <p:nvSpPr>
          <p:cNvPr id="16" name="TextBox 15"/>
          <p:cNvSpPr txBox="1"/>
          <p:nvPr/>
        </p:nvSpPr>
        <p:spPr>
          <a:xfrm>
            <a:off x="6323013" y="5022641"/>
            <a:ext cx="1676400" cy="646331"/>
          </a:xfrm>
          <a:prstGeom prst="rect">
            <a:avLst/>
          </a:prstGeom>
          <a:noFill/>
        </p:spPr>
        <p:txBody>
          <a:bodyPr wrap="square" rtlCol="0">
            <a:spAutoFit/>
          </a:bodyPr>
          <a:lstStyle/>
          <a:p>
            <a:pPr marL="228600" indent="-228600">
              <a:buFont typeface="Arial"/>
              <a:buChar char="•"/>
            </a:pPr>
            <a:r>
              <a:rPr lang="en-US" sz="1200" strike="sngStrike" dirty="0" smtClean="0"/>
              <a:t>Name</a:t>
            </a:r>
          </a:p>
          <a:p>
            <a:pPr marL="228600" indent="-228600">
              <a:buFont typeface="Arial"/>
              <a:buChar char="•"/>
            </a:pPr>
            <a:r>
              <a:rPr lang="en-US" sz="1200" dirty="0" smtClean="0"/>
              <a:t>E-mail</a:t>
            </a:r>
          </a:p>
          <a:p>
            <a:pPr marL="228600" indent="-228600">
              <a:buFont typeface="Arial"/>
              <a:buChar char="•"/>
            </a:pPr>
            <a:r>
              <a:rPr lang="en-US" sz="1200" dirty="0" smtClean="0"/>
              <a:t>Shipping Address</a:t>
            </a:r>
          </a:p>
        </p:txBody>
      </p:sp>
      <p:cxnSp>
        <p:nvCxnSpPr>
          <p:cNvPr id="22" name="Straight Arrow Connector 21"/>
          <p:cNvCxnSpPr/>
          <p:nvPr/>
        </p:nvCxnSpPr>
        <p:spPr>
          <a:xfrm flipV="1">
            <a:off x="2362200" y="2667001"/>
            <a:ext cx="2063847" cy="496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001911" y="2618290"/>
            <a:ext cx="2465689" cy="5448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005563" y="2667000"/>
            <a:ext cx="2004839" cy="1854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5334000" y="4620053"/>
            <a:ext cx="1288026" cy="805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descr="box.jpg"/>
          <p:cNvPicPr>
            <a:picLocks noChangeAspect="1"/>
          </p:cNvPicPr>
          <p:nvPr/>
        </p:nvPicPr>
        <p:blipFill>
          <a:blip r:embed="rId8"/>
          <a:stretch>
            <a:fillRect/>
          </a:stretch>
        </p:blipFill>
        <p:spPr>
          <a:xfrm>
            <a:off x="2459398" y="3407277"/>
            <a:ext cx="567604" cy="464494"/>
          </a:xfrm>
          <a:prstGeom prst="rect">
            <a:avLst/>
          </a:prstGeom>
        </p:spPr>
      </p:pic>
      <p:cxnSp>
        <p:nvCxnSpPr>
          <p:cNvPr id="32" name="Straight Arrow Connector 31"/>
          <p:cNvCxnSpPr/>
          <p:nvPr/>
        </p:nvCxnSpPr>
        <p:spPr>
          <a:xfrm rot="10800000">
            <a:off x="2895601" y="3657599"/>
            <a:ext cx="2106319" cy="1871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Identity Management (IDM)</a:t>
            </a:r>
            <a:endParaRPr lang="en-US" dirty="0"/>
          </a:p>
        </p:txBody>
      </p:sp>
      <p:sp>
        <p:nvSpPr>
          <p:cNvPr id="4" name="Content Placeholder 2"/>
          <p:cNvSpPr>
            <a:spLocks noGrp="1"/>
          </p:cNvSpPr>
          <p:nvPr>
            <p:ph idx="1"/>
          </p:nvPr>
        </p:nvSpPr>
        <p:spPr>
          <a:xfrm>
            <a:off x="1143000" y="1143000"/>
            <a:ext cx="7924800" cy="5029200"/>
          </a:xfrm>
        </p:spPr>
        <p:txBody>
          <a:bodyPr>
            <a:noAutofit/>
          </a:bodyPr>
          <a:lstStyle/>
          <a:p>
            <a:pPr marL="609600" indent="-609600"/>
            <a:r>
              <a:rPr lang="en-US" sz="2200" dirty="0" smtClean="0">
                <a:ea typeface="ＭＳ Ｐゴシック" pitchFamily="34" charset="-128"/>
              </a:rPr>
              <a:t>IDM in traditional application-centric IDM model</a:t>
            </a:r>
          </a:p>
          <a:p>
            <a:pPr marL="883920" lvl="1" indent="-609600"/>
            <a:r>
              <a:rPr lang="en-US" sz="2200" dirty="0" smtClean="0">
                <a:ea typeface="ＭＳ Ｐゴシック" pitchFamily="34" charset="-128"/>
              </a:rPr>
              <a:t>Each service keeps track of identifying information of its users. </a:t>
            </a:r>
          </a:p>
          <a:p>
            <a:pPr marL="609600" indent="-609600"/>
            <a:r>
              <a:rPr lang="en-US" sz="2200" dirty="0" smtClean="0">
                <a:ea typeface="ＭＳ Ｐゴシック" pitchFamily="34" charset="-128"/>
              </a:rPr>
              <a:t>Existing IDM Systems</a:t>
            </a:r>
          </a:p>
          <a:p>
            <a:pPr marL="883920" lvl="1" indent="-609600"/>
            <a:r>
              <a:rPr lang="en-US" sz="2200" dirty="0" smtClean="0">
                <a:ea typeface="ＭＳ Ｐゴシック" pitchFamily="34" charset="-128"/>
              </a:rPr>
              <a:t>Microsoft Windows </a:t>
            </a:r>
            <a:r>
              <a:rPr lang="en-US" sz="2200" dirty="0" err="1" smtClean="0">
                <a:ea typeface="ＭＳ Ｐゴシック" pitchFamily="34" charset="-128"/>
              </a:rPr>
              <a:t>CardSpace</a:t>
            </a:r>
            <a:r>
              <a:rPr lang="en-US" sz="2200" dirty="0" smtClean="0">
                <a:ea typeface="ＭＳ Ｐゴシック" pitchFamily="34" charset="-128"/>
              </a:rPr>
              <a:t> [W. A. </a:t>
            </a:r>
            <a:r>
              <a:rPr lang="en-US" sz="2200" dirty="0" err="1" smtClean="0">
                <a:ea typeface="ＭＳ Ｐゴシック" pitchFamily="34" charset="-128"/>
              </a:rPr>
              <a:t>Alrodhan</a:t>
            </a:r>
            <a:r>
              <a:rPr lang="en-US" sz="2200" dirty="0" smtClean="0">
                <a:ea typeface="ＭＳ Ｐゴシック" pitchFamily="34" charset="-128"/>
              </a:rPr>
              <a:t>]</a:t>
            </a:r>
          </a:p>
          <a:p>
            <a:pPr marL="883920" lvl="1" indent="-609600"/>
            <a:r>
              <a:rPr lang="en-US" sz="2200" dirty="0" err="1" smtClean="0">
                <a:ea typeface="ＭＳ Ｐゴシック" pitchFamily="34" charset="-128"/>
              </a:rPr>
              <a:t>OpenID</a:t>
            </a:r>
            <a:r>
              <a:rPr lang="en-US" sz="2200" dirty="0" smtClean="0">
                <a:ea typeface="ＭＳ Ｐゴシック" pitchFamily="34" charset="-128"/>
              </a:rPr>
              <a:t> [http://</a:t>
            </a:r>
            <a:r>
              <a:rPr lang="en-US" sz="2200" dirty="0" err="1" smtClean="0">
                <a:ea typeface="ＭＳ Ｐゴシック" pitchFamily="34" charset="-128"/>
              </a:rPr>
              <a:t>openid.net</a:t>
            </a:r>
            <a:r>
              <a:rPr lang="en-US" sz="2200" dirty="0" smtClean="0">
                <a:ea typeface="ＭＳ Ｐゴシック" pitchFamily="34" charset="-128"/>
              </a:rPr>
              <a:t>]</a:t>
            </a:r>
          </a:p>
          <a:p>
            <a:pPr marL="883920" lvl="1" indent="-609600"/>
            <a:r>
              <a:rPr lang="en-US" sz="2200" dirty="0" smtClean="0">
                <a:ea typeface="ＭＳ Ｐゴシック" pitchFamily="34" charset="-128"/>
              </a:rPr>
              <a:t>PRIME [S. F. </a:t>
            </a:r>
            <a:r>
              <a:rPr lang="en-US" sz="2200" dirty="0" err="1" smtClean="0">
                <a:ea typeface="ＭＳ Ｐゴシック" pitchFamily="34" charset="-128"/>
              </a:rPr>
              <a:t>Hubner</a:t>
            </a:r>
            <a:r>
              <a:rPr lang="en-US" sz="2200" dirty="0" smtClean="0">
                <a:ea typeface="ＭＳ Ｐゴシック" pitchFamily="34" charset="-128"/>
              </a:rPr>
              <a:t>, Karlstad </a:t>
            </a:r>
            <a:r>
              <a:rPr lang="en-US" sz="2200" dirty="0" err="1" smtClean="0">
                <a:ea typeface="ＭＳ Ｐゴシック" pitchFamily="34" charset="-128"/>
              </a:rPr>
              <a:t>Univ</a:t>
            </a:r>
            <a:r>
              <a:rPr lang="en-US" sz="2200" dirty="0" smtClean="0">
                <a:ea typeface="ＭＳ Ｐゴシック" pitchFamily="34" charset="-128"/>
              </a:rPr>
              <a:t>]</a:t>
            </a:r>
          </a:p>
          <a:p>
            <a:pPr marL="596646" indent="-514350">
              <a:lnSpc>
                <a:spcPct val="80000"/>
              </a:lnSpc>
              <a:buNone/>
            </a:pPr>
            <a:endParaRPr lang="en-US" sz="2200" dirty="0" smtClean="0">
              <a:ea typeface="ＭＳ Ｐゴシック" pitchFamily="34" charset="-128"/>
            </a:endParaRPr>
          </a:p>
          <a:p>
            <a:pPr marL="596646" indent="-514350">
              <a:lnSpc>
                <a:spcPct val="80000"/>
              </a:lnSpc>
              <a:buNone/>
            </a:pPr>
            <a:r>
              <a:rPr lang="en-US" sz="2200" dirty="0" smtClean="0">
                <a:ea typeface="ＭＳ Ｐゴシック" pitchFamily="34" charset="-128"/>
              </a:rPr>
              <a:t>These systems </a:t>
            </a:r>
            <a:r>
              <a:rPr lang="en-US" sz="2200" dirty="0" smtClean="0">
                <a:cs typeface="Segoe UI" pitchFamily="34" charset="0"/>
              </a:rPr>
              <a:t>require a</a:t>
            </a:r>
            <a:r>
              <a:rPr lang="en-US" sz="2200" dirty="0" smtClean="0">
                <a:solidFill>
                  <a:srgbClr val="FF9900"/>
                </a:solidFill>
                <a:effectLst>
                  <a:outerShdw blurRad="38100" dist="38100" dir="2700000" algn="tl">
                    <a:srgbClr val="C0C0C0"/>
                  </a:outerShdw>
                </a:effectLst>
                <a:cs typeface="Segoe UI" pitchFamily="34" charset="0"/>
              </a:rPr>
              <a:t> </a:t>
            </a:r>
            <a:r>
              <a:rPr lang="en-US" sz="2200" b="1" dirty="0" smtClean="0">
                <a:solidFill>
                  <a:schemeClr val="tx2">
                    <a:satMod val="130000"/>
                  </a:schemeClr>
                </a:solidFill>
                <a:effectLst>
                  <a:outerShdw blurRad="50000" dist="30000" dir="5400000" algn="tl" rotWithShape="0">
                    <a:srgbClr val="000000">
                      <a:alpha val="30000"/>
                    </a:srgbClr>
                  </a:outerShdw>
                </a:effectLst>
              </a:rPr>
              <a:t>trusted third party </a:t>
            </a:r>
            <a:r>
              <a:rPr lang="en-US" sz="2200" dirty="0" smtClean="0">
                <a:ea typeface="ＭＳ Ｐゴシック" pitchFamily="34" charset="-128"/>
              </a:rPr>
              <a:t>and do not work on an </a:t>
            </a:r>
            <a:r>
              <a:rPr lang="en-US" sz="2200" b="1" dirty="0" err="1" smtClean="0">
                <a:solidFill>
                  <a:schemeClr val="tx2">
                    <a:satMod val="130000"/>
                  </a:schemeClr>
                </a:solidFill>
                <a:effectLst>
                  <a:outerShdw blurRad="50000" dist="30000" dir="5400000" algn="tl" rotWithShape="0">
                    <a:srgbClr val="000000">
                      <a:alpha val="30000"/>
                    </a:srgbClr>
                  </a:outerShdw>
                </a:effectLst>
              </a:rPr>
              <a:t>untrusted</a:t>
            </a:r>
            <a:r>
              <a:rPr lang="en-US" sz="2200" b="1" dirty="0" smtClean="0">
                <a:solidFill>
                  <a:schemeClr val="tx2">
                    <a:satMod val="130000"/>
                  </a:schemeClr>
                </a:solidFill>
                <a:effectLst>
                  <a:outerShdw blurRad="50000" dist="30000" dir="5400000" algn="tl" rotWithShape="0">
                    <a:srgbClr val="000000">
                      <a:alpha val="30000"/>
                    </a:srgbClr>
                  </a:outerShdw>
                </a:effectLst>
              </a:rPr>
              <a:t> host</a:t>
            </a:r>
            <a:r>
              <a:rPr lang="en-US" sz="2200" dirty="0" smtClean="0">
                <a:solidFill>
                  <a:schemeClr val="tx2">
                    <a:satMod val="130000"/>
                  </a:schemeClr>
                </a:solidFill>
                <a:effectLst>
                  <a:outerShdw blurRad="50000" dist="30000" dir="5400000" algn="tl" rotWithShape="0">
                    <a:srgbClr val="000000">
                      <a:alpha val="30000"/>
                    </a:srgbClr>
                  </a:outerShdw>
                </a:effectLst>
              </a:rPr>
              <a:t>.</a:t>
            </a:r>
          </a:p>
          <a:p>
            <a:pPr>
              <a:lnSpc>
                <a:spcPct val="80000"/>
              </a:lnSpc>
              <a:buNone/>
            </a:pPr>
            <a:endParaRPr lang="en-US" sz="2200" dirty="0" smtClean="0">
              <a:solidFill>
                <a:schemeClr val="tx2">
                  <a:satMod val="130000"/>
                </a:schemeClr>
              </a:solidFill>
              <a:effectLst>
                <a:outerShdw blurRad="50000" dist="30000" dir="5400000" algn="tl" rotWithShape="0">
                  <a:srgbClr val="000000">
                    <a:alpha val="30000"/>
                  </a:srgbClr>
                </a:outerShdw>
              </a:effectLst>
            </a:endParaRPr>
          </a:p>
          <a:p>
            <a:pPr>
              <a:lnSpc>
                <a:spcPct val="80000"/>
              </a:lnSpc>
              <a:buNone/>
            </a:pPr>
            <a:r>
              <a:rPr lang="en-US" sz="2200" dirty="0" smtClean="0">
                <a:ea typeface="ＭＳ Ｐゴシック" pitchFamily="34" charset="-128"/>
              </a:rPr>
              <a:t>If Trusted Third Party is compromised, all the identifying information of the users is also compromised leading to serious problems like </a:t>
            </a:r>
            <a:r>
              <a:rPr lang="en-US" sz="2200" b="1" dirty="0" smtClean="0">
                <a:solidFill>
                  <a:schemeClr val="tx2">
                    <a:satMod val="130000"/>
                  </a:schemeClr>
                </a:solidFill>
                <a:effectLst>
                  <a:outerShdw blurRad="50000" dist="30000" dir="5400000" algn="tl" rotWithShape="0">
                    <a:srgbClr val="000000">
                      <a:alpha val="30000"/>
                    </a:srgbClr>
                  </a:outerShdw>
                </a:effectLst>
              </a:rPr>
              <a:t>Identity Theft.</a:t>
            </a:r>
          </a:p>
          <a:p>
            <a:pPr marL="596646" indent="-514350">
              <a:lnSpc>
                <a:spcPct val="80000"/>
              </a:lnSpc>
              <a:buNone/>
            </a:pPr>
            <a:endParaRPr lang="en-US" sz="2200" dirty="0" smtClean="0">
              <a:solidFill>
                <a:schemeClr val="tx2">
                  <a:satMod val="130000"/>
                </a:schemeClr>
              </a:solidFill>
              <a:effectLst>
                <a:outerShdw blurRad="50000" dist="30000" dir="5400000" algn="tl" rotWithShape="0">
                  <a:srgbClr val="000000">
                    <a:alpha val="30000"/>
                  </a:srgbClr>
                </a:outerShdw>
              </a:effectLst>
            </a:endParaRPr>
          </a:p>
          <a:p>
            <a:pPr marL="716280" indent="-533400">
              <a:buFont typeface="Arial"/>
              <a:buChar char="•"/>
            </a:pPr>
            <a:endParaRPr lang="en-US" sz="2200" dirty="0" smtClean="0">
              <a:ea typeface="ＭＳ Ｐゴシック" pitchFamily="34" charset="-128"/>
            </a:endParaRPr>
          </a:p>
          <a:p>
            <a:pPr marL="596646" indent="-514350">
              <a:buFont typeface="Arial"/>
              <a:buChar char="•"/>
            </a:pPr>
            <a:endParaRPr lang="en-US" sz="2200" dirty="0"/>
          </a:p>
        </p:txBody>
      </p:sp>
      <p:sp>
        <p:nvSpPr>
          <p:cNvPr id="5" name="Slide Number Placeholder 4"/>
          <p:cNvSpPr>
            <a:spLocks noGrp="1"/>
          </p:cNvSpPr>
          <p:nvPr>
            <p:ph type="sldNum" sz="quarter" idx="12"/>
          </p:nvPr>
        </p:nvSpPr>
        <p:spPr/>
        <p:txBody>
          <a:bodyPr/>
          <a:lstStyle/>
          <a:p>
            <a:pPr>
              <a:defRPr/>
            </a:pPr>
            <a:fld id="{962989A8-7C4E-CB4B-B31B-151C46857D81}"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09600" indent="-609600" algn="ctr"/>
            <a:r>
              <a:rPr lang="en-US" sz="4400" dirty="0" smtClean="0">
                <a:ea typeface="ＭＳ Ｐゴシック" pitchFamily="34" charset="-128"/>
              </a:rPr>
              <a:t>IDM in Supply Chain</a:t>
            </a:r>
          </a:p>
        </p:txBody>
      </p:sp>
      <p:sp>
        <p:nvSpPr>
          <p:cNvPr id="4" name="Content Placeholder 2"/>
          <p:cNvSpPr>
            <a:spLocks noGrp="1"/>
          </p:cNvSpPr>
          <p:nvPr>
            <p:ph idx="1"/>
          </p:nvPr>
        </p:nvSpPr>
        <p:spPr>
          <a:xfrm>
            <a:off x="1143000" y="990600"/>
            <a:ext cx="8001000" cy="5638800"/>
          </a:xfrm>
        </p:spPr>
        <p:txBody>
          <a:bodyPr>
            <a:noAutofit/>
          </a:bodyPr>
          <a:lstStyle/>
          <a:p>
            <a:pPr>
              <a:lnSpc>
                <a:spcPct val="80000"/>
              </a:lnSpc>
            </a:pPr>
            <a:r>
              <a:rPr lang="en-US" sz="3600" dirty="0" smtClean="0">
                <a:ea typeface="ＭＳ Ｐゴシック" pitchFamily="34" charset="-128"/>
              </a:rPr>
              <a:t>Information chain introduces several issues to IDM </a:t>
            </a:r>
          </a:p>
          <a:p>
            <a:pPr lvl="1">
              <a:lnSpc>
                <a:spcPct val="80000"/>
              </a:lnSpc>
            </a:pPr>
            <a:r>
              <a:rPr lang="en-US" sz="3200" dirty="0" smtClean="0">
                <a:ea typeface="ＭＳ Ｐゴシック" pitchFamily="34" charset="-128"/>
              </a:rPr>
              <a:t>Collusion between entities in chain</a:t>
            </a:r>
          </a:p>
          <a:p>
            <a:pPr lvl="2">
              <a:lnSpc>
                <a:spcPct val="80000"/>
              </a:lnSpc>
            </a:pPr>
            <a:r>
              <a:rPr lang="en-US" sz="2400" dirty="0" smtClean="0">
                <a:ea typeface="ＭＳ Ｐゴシック" pitchFamily="34" charset="-128"/>
              </a:rPr>
              <a:t>Users have </a:t>
            </a:r>
            <a:r>
              <a:rPr lang="en-US" sz="2400" b="1" dirty="0" smtClean="0">
                <a:solidFill>
                  <a:schemeClr val="tx2">
                    <a:satMod val="130000"/>
                  </a:schemeClr>
                </a:solidFill>
                <a:effectLst>
                  <a:outerShdw blurRad="50000" dist="30000" dir="5400000" algn="tl" rotWithShape="0">
                    <a:srgbClr val="000000">
                      <a:alpha val="30000"/>
                    </a:srgbClr>
                  </a:outerShdw>
                </a:effectLst>
              </a:rPr>
              <a:t>multiple accounts</a:t>
            </a:r>
            <a:r>
              <a:rPr lang="en-US" sz="2400" dirty="0" smtClean="0">
                <a:ea typeface="ＭＳ Ｐゴシック" pitchFamily="34" charset="-128"/>
              </a:rPr>
              <a:t> associated with </a:t>
            </a:r>
            <a:r>
              <a:rPr lang="en-US" sz="2400" b="1" dirty="0" smtClean="0">
                <a:solidFill>
                  <a:schemeClr val="tx2">
                    <a:satMod val="130000"/>
                  </a:schemeClr>
                </a:solidFill>
                <a:effectLst>
                  <a:outerShdw blurRad="50000" dist="30000" dir="5400000" algn="tl" rotWithShape="0">
                    <a:srgbClr val="000000">
                      <a:alpha val="30000"/>
                    </a:srgbClr>
                  </a:outerShdw>
                </a:effectLst>
              </a:rPr>
              <a:t>multiple entities in the chain.</a:t>
            </a:r>
          </a:p>
          <a:p>
            <a:pPr lvl="2">
              <a:lnSpc>
                <a:spcPct val="80000"/>
              </a:lnSpc>
            </a:pPr>
            <a:r>
              <a:rPr lang="en-US" sz="2400" dirty="0" smtClean="0">
                <a:ea typeface="ＭＳ Ｐゴシック" pitchFamily="34" charset="-128"/>
              </a:rPr>
              <a:t>Sharing sensitive identity information between entities can lead to undesirable </a:t>
            </a:r>
            <a:r>
              <a:rPr lang="en-US" sz="2400" b="1" dirty="0" smtClean="0">
                <a:solidFill>
                  <a:schemeClr val="tx2">
                    <a:satMod val="130000"/>
                  </a:schemeClr>
                </a:solidFill>
                <a:effectLst>
                  <a:outerShdw blurRad="50000" dist="30000" dir="5400000" algn="tl" rotWithShape="0">
                    <a:srgbClr val="000000">
                      <a:alpha val="30000"/>
                    </a:srgbClr>
                  </a:outerShdw>
                </a:effectLst>
              </a:rPr>
              <a:t>mapping of the identities to the user.</a:t>
            </a:r>
          </a:p>
          <a:p>
            <a:pPr lvl="1">
              <a:lnSpc>
                <a:spcPct val="80000"/>
              </a:lnSpc>
            </a:pPr>
            <a:r>
              <a:rPr lang="en-US" sz="3200" dirty="0" smtClean="0">
                <a:ea typeface="ＭＳ Ｐゴシック" pitchFamily="34" charset="-128"/>
              </a:rPr>
              <a:t>Lack of trust</a:t>
            </a:r>
          </a:p>
          <a:p>
            <a:pPr lvl="2">
              <a:lnSpc>
                <a:spcPct val="80000"/>
              </a:lnSpc>
            </a:pPr>
            <a:r>
              <a:rPr lang="en-US" sz="2400" dirty="0" smtClean="0">
                <a:ea typeface="ＭＳ Ｐゴシック" pitchFamily="34" charset="-128"/>
              </a:rPr>
              <a:t>Hosts in the chain can be unknown/</a:t>
            </a:r>
            <a:r>
              <a:rPr lang="en-US" sz="2400" dirty="0" err="1" smtClean="0">
                <a:ea typeface="ＭＳ Ｐゴシック" pitchFamily="34" charset="-128"/>
              </a:rPr>
              <a:t>untrusted</a:t>
            </a:r>
            <a:r>
              <a:rPr lang="en-US" sz="2400" dirty="0" smtClean="0">
                <a:ea typeface="ＭＳ Ｐゴシック" pitchFamily="34" charset="-128"/>
              </a:rPr>
              <a:t> </a:t>
            </a:r>
            <a:endParaRPr lang="en-US" sz="2400" dirty="0">
              <a:ea typeface="ＭＳ Ｐゴシック" pitchFamily="34" charset="-128"/>
            </a:endParaRPr>
          </a:p>
          <a:p>
            <a:pPr lvl="2">
              <a:lnSpc>
                <a:spcPct val="80000"/>
              </a:lnSpc>
            </a:pPr>
            <a:r>
              <a:rPr lang="en-US" sz="2400" dirty="0">
                <a:ea typeface="ＭＳ Ｐゴシック" pitchFamily="34" charset="-128"/>
              </a:rPr>
              <a:t>Use of Trusted Third Party is not an option </a:t>
            </a:r>
          </a:p>
          <a:p>
            <a:pPr lvl="1">
              <a:lnSpc>
                <a:spcPct val="80000"/>
              </a:lnSpc>
            </a:pPr>
            <a:r>
              <a:rPr lang="en-US" sz="3200" dirty="0" smtClean="0">
                <a:ea typeface="ＭＳ Ｐゴシック" pitchFamily="34" charset="-128"/>
              </a:rPr>
              <a:t>Loss of control</a:t>
            </a:r>
          </a:p>
          <a:p>
            <a:pPr lvl="2">
              <a:lnSpc>
                <a:spcPct val="80000"/>
              </a:lnSpc>
            </a:pPr>
            <a:r>
              <a:rPr lang="en-US" sz="2400" dirty="0" smtClean="0">
                <a:ea typeface="ＭＳ Ｐゴシック" pitchFamily="34" charset="-128"/>
              </a:rPr>
              <a:t>Outsourcing of request and information</a:t>
            </a:r>
          </a:p>
          <a:p>
            <a:pPr marL="716280" indent="-533400" algn="ctr">
              <a:buNone/>
            </a:pPr>
            <a:r>
              <a:rPr lang="en-US" sz="3200" b="1" dirty="0" smtClean="0">
                <a:ea typeface="ＭＳ Ｐゴシック" pitchFamily="34" charset="-128"/>
              </a:rPr>
              <a:t>IDM needs to be user-centric</a:t>
            </a:r>
          </a:p>
          <a:p>
            <a:pPr lvl="1">
              <a:lnSpc>
                <a:spcPct val="80000"/>
              </a:lnSpc>
            </a:pPr>
            <a:endParaRPr lang="en-US" sz="2800" dirty="0" smtClean="0">
              <a:ea typeface="ＭＳ Ｐゴシック" pitchFamily="34" charset="-128"/>
            </a:endParaRPr>
          </a:p>
          <a:p>
            <a:pPr>
              <a:lnSpc>
                <a:spcPct val="80000"/>
              </a:lnSpc>
              <a:buFontTx/>
              <a:buChar char="•"/>
            </a:pPr>
            <a:endParaRPr lang="en-US" sz="3200" dirty="0" smtClean="0">
              <a:ea typeface="ＭＳ Ｐゴシック" pitchFamily="34" charset="-128"/>
            </a:endParaRPr>
          </a:p>
          <a:p>
            <a:endParaRPr lang="en-US" sz="3200" dirty="0"/>
          </a:p>
        </p:txBody>
      </p:sp>
      <p:sp>
        <p:nvSpPr>
          <p:cNvPr id="5" name="Slide Number Placeholder 4"/>
          <p:cNvSpPr>
            <a:spLocks noGrp="1"/>
          </p:cNvSpPr>
          <p:nvPr>
            <p:ph type="sldNum" sz="quarter" idx="12"/>
          </p:nvPr>
        </p:nvSpPr>
        <p:spPr/>
        <p:txBody>
          <a:bodyPr/>
          <a:lstStyle/>
          <a:p>
            <a:pPr>
              <a:defRPr/>
            </a:pPr>
            <a:fld id="{962989A8-7C4E-CB4B-B31B-151C46857D8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Goals of Proposed User-Centric IDM</a:t>
            </a:r>
            <a:endParaRPr lang="en-US" dirty="0"/>
          </a:p>
        </p:txBody>
      </p:sp>
      <p:sp>
        <p:nvSpPr>
          <p:cNvPr id="3" name="Content Placeholder 2"/>
          <p:cNvSpPr>
            <a:spLocks noGrp="1"/>
          </p:cNvSpPr>
          <p:nvPr>
            <p:ph idx="1"/>
          </p:nvPr>
        </p:nvSpPr>
        <p:spPr>
          <a:xfrm>
            <a:off x="1435608" y="1524000"/>
            <a:ext cx="7498080" cy="4800600"/>
          </a:xfrm>
        </p:spPr>
        <p:txBody>
          <a:bodyPr>
            <a:normAutofit lnSpcReduction="10000"/>
          </a:bodyPr>
          <a:lstStyle/>
          <a:p>
            <a:pPr>
              <a:lnSpc>
                <a:spcPct val="80000"/>
              </a:lnSpc>
            </a:pPr>
            <a:r>
              <a:rPr lang="en-US" sz="3200" dirty="0" smtClean="0">
                <a:ea typeface="ＭＳ Ｐゴシック" pitchFamily="34" charset="-128"/>
              </a:rPr>
              <a:t>Authenticate without disclosing identifying information</a:t>
            </a:r>
          </a:p>
          <a:p>
            <a:pPr>
              <a:lnSpc>
                <a:spcPct val="80000"/>
              </a:lnSpc>
            </a:pPr>
            <a:endParaRPr lang="en-US" sz="3200" dirty="0" smtClean="0">
              <a:ea typeface="ＭＳ Ｐゴシック" pitchFamily="34" charset="-128"/>
            </a:endParaRPr>
          </a:p>
          <a:p>
            <a:pPr>
              <a:lnSpc>
                <a:spcPct val="80000"/>
              </a:lnSpc>
            </a:pPr>
            <a:r>
              <a:rPr lang="en-US" sz="3200" dirty="0" smtClean="0">
                <a:ea typeface="ＭＳ Ｐゴシック" pitchFamily="34" charset="-128"/>
              </a:rPr>
              <a:t>Ability to securely interact with an entity while on an </a:t>
            </a:r>
            <a:r>
              <a:rPr lang="en-US" sz="3200" dirty="0" err="1" smtClean="0">
                <a:ea typeface="ＭＳ Ｐゴシック" pitchFamily="34" charset="-128"/>
              </a:rPr>
              <a:t>untrusted</a:t>
            </a:r>
            <a:r>
              <a:rPr lang="en-US" sz="3200" dirty="0" smtClean="0">
                <a:ea typeface="ＭＳ Ｐゴシック" pitchFamily="34" charset="-128"/>
              </a:rPr>
              <a:t> host (VM on the cloud)</a:t>
            </a:r>
          </a:p>
          <a:p>
            <a:pPr>
              <a:lnSpc>
                <a:spcPct val="80000"/>
              </a:lnSpc>
            </a:pPr>
            <a:endParaRPr lang="en-US" sz="3200" dirty="0" smtClean="0">
              <a:ea typeface="ＭＳ Ｐゴシック" pitchFamily="34" charset="-128"/>
            </a:endParaRPr>
          </a:p>
          <a:p>
            <a:pPr>
              <a:lnSpc>
                <a:spcPct val="80000"/>
              </a:lnSpc>
            </a:pPr>
            <a:r>
              <a:rPr lang="en-US" sz="3200" dirty="0" smtClean="0">
                <a:ea typeface="ＭＳ Ｐゴシック" pitchFamily="34" charset="-128"/>
              </a:rPr>
              <a:t>Minimal disclosure and minimized risk of disclosure during communication between user and chain entities</a:t>
            </a:r>
          </a:p>
          <a:p>
            <a:pPr>
              <a:lnSpc>
                <a:spcPct val="80000"/>
              </a:lnSpc>
              <a:buNone/>
            </a:pPr>
            <a:r>
              <a:rPr lang="en-US" sz="3200" dirty="0" smtClean="0">
                <a:ea typeface="ＭＳ Ｐゴシック" pitchFamily="34" charset="-128"/>
              </a:rPr>
              <a:t>          	</a:t>
            </a:r>
          </a:p>
          <a:p>
            <a:pPr>
              <a:lnSpc>
                <a:spcPct val="80000"/>
              </a:lnSpc>
            </a:pPr>
            <a:r>
              <a:rPr lang="en-US" sz="3200" dirty="0" smtClean="0">
                <a:ea typeface="ＭＳ Ｐゴシック" pitchFamily="34" charset="-128"/>
              </a:rPr>
              <a:t>Independence of Trusted Third Party </a:t>
            </a:r>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pPr algn="ctr"/>
            <a:r>
              <a:rPr lang="en-US" dirty="0" smtClean="0"/>
              <a:t>Active Bundle Scheme</a:t>
            </a:r>
            <a:endParaRPr lang="en-US" dirty="0"/>
          </a:p>
        </p:txBody>
      </p:sp>
      <p:sp>
        <p:nvSpPr>
          <p:cNvPr id="15" name="Slide Number Placeholder 14"/>
          <p:cNvSpPr>
            <a:spLocks noGrp="1"/>
          </p:cNvSpPr>
          <p:nvPr>
            <p:ph type="sldNum" sz="quarter" idx="12"/>
          </p:nvPr>
        </p:nvSpPr>
        <p:spPr/>
        <p:txBody>
          <a:bodyPr/>
          <a:lstStyle/>
          <a:p>
            <a:pPr>
              <a:defRPr/>
            </a:pPr>
            <a:fld id="{962989A8-7C4E-CB4B-B31B-151C46857D81}" type="slidenum">
              <a:rPr lang="en-US" smtClean="0"/>
              <a:pPr>
                <a:defRPr/>
              </a:pPr>
              <a:t>55</a:t>
            </a:fld>
            <a:endParaRPr lang="en-US"/>
          </a:p>
        </p:txBody>
      </p:sp>
      <p:sp>
        <p:nvSpPr>
          <p:cNvPr id="20" name="Oval 19"/>
          <p:cNvSpPr/>
          <p:nvPr/>
        </p:nvSpPr>
        <p:spPr>
          <a:xfrm>
            <a:off x="1066800" y="1371600"/>
            <a:ext cx="4343400" cy="44958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b="1">
              <a:solidFill>
                <a:schemeClr val="tx1"/>
              </a:solidFill>
              <a:latin typeface="Constantia" pitchFamily="18" charset="0"/>
            </a:endParaRPr>
          </a:p>
        </p:txBody>
      </p:sp>
      <p:sp>
        <p:nvSpPr>
          <p:cNvPr id="21" name="Oval 20"/>
          <p:cNvSpPr/>
          <p:nvPr/>
        </p:nvSpPr>
        <p:spPr>
          <a:xfrm>
            <a:off x="1676400" y="1981200"/>
            <a:ext cx="3048000" cy="3200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b="1">
              <a:solidFill>
                <a:schemeClr val="tx1"/>
              </a:solidFill>
              <a:effectLst>
                <a:outerShdw blurRad="38100" dist="38100" dir="2700000" algn="tl">
                  <a:srgbClr val="C0C0C0"/>
                </a:outerShdw>
              </a:effectLst>
              <a:latin typeface="Constantia" pitchFamily="18" charset="0"/>
            </a:endParaRPr>
          </a:p>
        </p:txBody>
      </p:sp>
      <p:sp>
        <p:nvSpPr>
          <p:cNvPr id="22" name="Oval 21"/>
          <p:cNvSpPr/>
          <p:nvPr/>
        </p:nvSpPr>
        <p:spPr>
          <a:xfrm>
            <a:off x="2286000" y="2590800"/>
            <a:ext cx="18288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600">
              <a:solidFill>
                <a:srgbClr val="000000"/>
              </a:solidFill>
              <a:latin typeface="Constantia" pitchFamily="18" charset="0"/>
            </a:endParaRPr>
          </a:p>
        </p:txBody>
      </p:sp>
      <p:sp>
        <p:nvSpPr>
          <p:cNvPr id="24" name="Down Arrow 23"/>
          <p:cNvSpPr>
            <a:spLocks noChangeArrowheads="1"/>
          </p:cNvSpPr>
          <p:nvPr/>
        </p:nvSpPr>
        <p:spPr bwMode="auto">
          <a:xfrm rot="16200000">
            <a:off x="4457700" y="1257301"/>
            <a:ext cx="152400" cy="2209800"/>
          </a:xfrm>
          <a:prstGeom prst="downArrow">
            <a:avLst>
              <a:gd name="adj1" fmla="val 50000"/>
              <a:gd name="adj2" fmla="val 50012"/>
            </a:avLst>
          </a:prstGeom>
          <a:noFill/>
          <a:ln w="25400">
            <a:solidFill>
              <a:schemeClr val="accent5"/>
            </a:solidFill>
            <a:miter lim="800000"/>
            <a:headEnd/>
            <a:tailEnd/>
          </a:ln>
        </p:spPr>
        <p:txBody>
          <a:bodyPr vert="eaVert" anchor="ctr"/>
          <a:lstStyle/>
          <a:p>
            <a:pPr algn="ctr"/>
            <a:endParaRPr lang="en-US" dirty="0">
              <a:solidFill>
                <a:schemeClr val="accent5"/>
              </a:solidFill>
              <a:latin typeface="Constantia" pitchFamily="18" charset="0"/>
            </a:endParaRPr>
          </a:p>
        </p:txBody>
      </p:sp>
      <p:sp>
        <p:nvSpPr>
          <p:cNvPr id="25" name="Down Arrow 24"/>
          <p:cNvSpPr>
            <a:spLocks noChangeArrowheads="1"/>
          </p:cNvSpPr>
          <p:nvPr/>
        </p:nvSpPr>
        <p:spPr bwMode="auto">
          <a:xfrm rot="16200000">
            <a:off x="4533900" y="4465637"/>
            <a:ext cx="152400" cy="1752600"/>
          </a:xfrm>
          <a:prstGeom prst="downArrow">
            <a:avLst>
              <a:gd name="adj1" fmla="val 50000"/>
              <a:gd name="adj2" fmla="val 43764"/>
            </a:avLst>
          </a:prstGeom>
          <a:noFill/>
          <a:ln w="25400">
            <a:solidFill>
              <a:schemeClr val="accent5"/>
            </a:solidFill>
            <a:miter lim="800000"/>
            <a:headEnd/>
            <a:tailEnd/>
          </a:ln>
        </p:spPr>
        <p:txBody>
          <a:bodyPr vert="eaVert" anchor="ctr"/>
          <a:lstStyle/>
          <a:p>
            <a:pPr algn="ctr"/>
            <a:endParaRPr lang="en-US">
              <a:solidFill>
                <a:schemeClr val="accent5"/>
              </a:solidFill>
              <a:latin typeface="Constantia" pitchFamily="18" charset="0"/>
            </a:endParaRPr>
          </a:p>
        </p:txBody>
      </p:sp>
      <p:sp>
        <p:nvSpPr>
          <p:cNvPr id="26" name="Rectangle 3"/>
          <p:cNvSpPr>
            <a:spLocks/>
          </p:cNvSpPr>
          <p:nvPr/>
        </p:nvSpPr>
        <p:spPr bwMode="auto">
          <a:xfrm>
            <a:off x="4724400" y="685800"/>
            <a:ext cx="4876800" cy="2895600"/>
          </a:xfrm>
          <a:prstGeom prst="rect">
            <a:avLst/>
          </a:prstGeom>
          <a:noFill/>
          <a:ln w="9525">
            <a:noFill/>
            <a:miter lim="800000"/>
            <a:headEnd/>
            <a:tailEnd/>
          </a:ln>
        </p:spPr>
        <p:txBody>
          <a:bodyPr/>
          <a:lstStyle/>
          <a:p>
            <a:pPr marL="177800" indent="-177800" eaLnBrk="0" fontAlgn="auto" hangingPunct="0">
              <a:lnSpc>
                <a:spcPct val="80000"/>
              </a:lnSpc>
              <a:spcBef>
                <a:spcPct val="20000"/>
              </a:spcBef>
              <a:spcAft>
                <a:spcPts val="0"/>
              </a:spcAft>
              <a:buFont typeface="Arial" pitchFamily="34" charset="0"/>
              <a:buNone/>
              <a:defRPr/>
            </a:pPr>
            <a:endParaRPr lang="en-US" sz="300" dirty="0">
              <a:solidFill>
                <a:srgbClr val="FF9900"/>
              </a:solidFill>
              <a:effectLst>
                <a:outerShdw blurRad="38100" dist="38100" dir="2700000" algn="tl">
                  <a:srgbClr val="C0C0C0"/>
                </a:outerShdw>
              </a:effectLst>
              <a:latin typeface="Segoe UI" pitchFamily="34" charset="0"/>
              <a:cs typeface="Segoe UI" pitchFamily="34" charset="0"/>
            </a:endParaRPr>
          </a:p>
          <a:p>
            <a:pPr marL="177800" indent="-177800" eaLnBrk="0" fontAlgn="auto" hangingPunct="0">
              <a:lnSpc>
                <a:spcPct val="80000"/>
              </a:lnSpc>
              <a:spcBef>
                <a:spcPct val="20000"/>
              </a:spcBef>
              <a:spcAft>
                <a:spcPts val="0"/>
              </a:spcAft>
              <a:buFont typeface="Arial" pitchFamily="34" charset="0"/>
              <a:buNone/>
              <a:defRPr/>
            </a:pPr>
            <a:endParaRPr lang="en-US" sz="300" dirty="0">
              <a:solidFill>
                <a:srgbClr val="FF9900"/>
              </a:solidFill>
              <a:effectLst>
                <a:outerShdw blurRad="38100" dist="38100" dir="2700000" algn="tl">
                  <a:srgbClr val="C0C0C0"/>
                </a:outerShdw>
              </a:effectLst>
              <a:latin typeface="Segoe UI" pitchFamily="34" charset="0"/>
              <a:cs typeface="Segoe UI" pitchFamily="34" charset="0"/>
            </a:endParaRPr>
          </a:p>
          <a:p>
            <a:pPr marL="177800" indent="-177800" eaLnBrk="0" fontAlgn="auto" hangingPunct="0">
              <a:lnSpc>
                <a:spcPct val="80000"/>
              </a:lnSpc>
              <a:spcBef>
                <a:spcPct val="20000"/>
              </a:spcBef>
              <a:spcAft>
                <a:spcPts val="0"/>
              </a:spcAft>
              <a:buFont typeface="Arial" pitchFamily="34" charset="0"/>
              <a:buNone/>
              <a:defRPr/>
            </a:pPr>
            <a:endParaRPr lang="en-US" sz="300" dirty="0">
              <a:solidFill>
                <a:srgbClr val="FF9900"/>
              </a:solidFill>
              <a:effectLst>
                <a:outerShdw blurRad="38100" dist="38100" dir="2700000" algn="tl">
                  <a:srgbClr val="C0C0C0"/>
                </a:outerShdw>
              </a:effectLst>
              <a:latin typeface="Segoe UI" pitchFamily="34" charset="0"/>
              <a:cs typeface="Segoe UI" pitchFamily="34" charset="0"/>
            </a:endParaRPr>
          </a:p>
          <a:p>
            <a:pPr marL="742950" lvl="1" indent="-285750" eaLnBrk="0" fontAlgn="auto" hangingPunct="0">
              <a:lnSpc>
                <a:spcPct val="80000"/>
              </a:lnSpc>
              <a:spcBef>
                <a:spcPct val="20000"/>
              </a:spcBef>
              <a:spcAft>
                <a:spcPts val="0"/>
              </a:spcAft>
              <a:buFont typeface="Arial" pitchFamily="34" charset="0"/>
              <a:buChar char="–"/>
              <a:defRPr/>
            </a:pPr>
            <a:r>
              <a:rPr lang="en-US" sz="2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Metadata:</a:t>
            </a:r>
            <a:endPar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L="1143000" lvl="2" indent="-228600" eaLnBrk="0" fontAlgn="auto" hangingPunct="0">
              <a:lnSpc>
                <a:spcPct val="80000"/>
              </a:lnSpc>
              <a:spcBef>
                <a:spcPct val="20000"/>
              </a:spcBef>
              <a:spcAft>
                <a:spcPts val="0"/>
              </a:spcAft>
              <a:buFont typeface="Arial" pitchFamily="34" charset="0"/>
              <a:buChar char="•"/>
              <a:defRPr/>
            </a:pPr>
            <a:r>
              <a:rPr lang="en-US" sz="2000" dirty="0" smtClean="0">
                <a:latin typeface="Segoe UI" pitchFamily="34" charset="0"/>
                <a:cs typeface="Segoe UI" pitchFamily="34" charset="0"/>
              </a:rPr>
              <a:t>Access control policies</a:t>
            </a:r>
          </a:p>
          <a:p>
            <a:pPr marL="1143000" lvl="2" indent="-228600" eaLnBrk="0" fontAlgn="auto" hangingPunct="0">
              <a:lnSpc>
                <a:spcPct val="80000"/>
              </a:lnSpc>
              <a:spcBef>
                <a:spcPct val="20000"/>
              </a:spcBef>
              <a:spcAft>
                <a:spcPts val="0"/>
              </a:spcAft>
              <a:buFont typeface="Arial" pitchFamily="34" charset="0"/>
              <a:buChar char="•"/>
              <a:defRPr/>
            </a:pPr>
            <a:r>
              <a:rPr lang="en-US" sz="2000" dirty="0" smtClean="0">
                <a:latin typeface="Segoe UI" pitchFamily="34" charset="0"/>
                <a:cs typeface="Segoe UI" pitchFamily="34" charset="0"/>
              </a:rPr>
              <a:t>Data </a:t>
            </a:r>
            <a:r>
              <a:rPr lang="en-US" sz="2000" dirty="0">
                <a:latin typeface="Segoe UI" pitchFamily="34" charset="0"/>
                <a:cs typeface="Segoe UI" pitchFamily="34" charset="0"/>
              </a:rPr>
              <a:t>integrity checks</a:t>
            </a:r>
            <a:endParaRPr lang="en-US" sz="2000" dirty="0" smtClean="0">
              <a:latin typeface="Segoe UI" pitchFamily="34" charset="0"/>
              <a:cs typeface="Segoe UI" pitchFamily="34" charset="0"/>
            </a:endParaRPr>
          </a:p>
          <a:p>
            <a:pPr marL="1143000" lvl="2" indent="-228600" eaLnBrk="0" fontAlgn="auto" hangingPunct="0">
              <a:lnSpc>
                <a:spcPct val="80000"/>
              </a:lnSpc>
              <a:spcBef>
                <a:spcPct val="20000"/>
              </a:spcBef>
              <a:spcAft>
                <a:spcPts val="0"/>
              </a:spcAft>
              <a:buFont typeface="Arial" pitchFamily="34" charset="0"/>
              <a:buChar char="•"/>
              <a:defRPr/>
            </a:pPr>
            <a:r>
              <a:rPr lang="en-US" sz="2000" dirty="0" smtClean="0">
                <a:latin typeface="Segoe UI" pitchFamily="34" charset="0"/>
                <a:cs typeface="Segoe UI" pitchFamily="34" charset="0"/>
              </a:rPr>
              <a:t>Dissemination </a:t>
            </a:r>
            <a:r>
              <a:rPr lang="en-US" sz="2000" dirty="0">
                <a:latin typeface="Segoe UI" pitchFamily="34" charset="0"/>
                <a:cs typeface="Segoe UI" pitchFamily="34" charset="0"/>
              </a:rPr>
              <a:t>policies</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Life duration</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ID of a trust server</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ID of a security server</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App-dependent information</a:t>
            </a:r>
          </a:p>
          <a:p>
            <a:pPr marL="1143000" lvl="2" indent="-228600" eaLnBrk="0" fontAlgn="auto" hangingPunct="0">
              <a:lnSpc>
                <a:spcPct val="80000"/>
              </a:lnSpc>
              <a:spcBef>
                <a:spcPct val="20000"/>
              </a:spcBef>
              <a:spcAft>
                <a:spcPts val="0"/>
              </a:spcAft>
              <a:buFont typeface="Arial" pitchFamily="34" charset="0"/>
              <a:buChar char="•"/>
              <a:defRPr/>
            </a:pPr>
            <a:r>
              <a:rPr lang="en-US" sz="1400" dirty="0">
                <a:latin typeface="Segoe UI" pitchFamily="34" charset="0"/>
                <a:cs typeface="Segoe UI" pitchFamily="34" charset="0"/>
              </a:rPr>
              <a:t>…</a:t>
            </a:r>
          </a:p>
          <a:p>
            <a:pPr marL="1143000" lvl="2" indent="-228600" eaLnBrk="0" fontAlgn="auto" hangingPunct="0">
              <a:lnSpc>
                <a:spcPct val="80000"/>
              </a:lnSpc>
              <a:spcBef>
                <a:spcPct val="20000"/>
              </a:spcBef>
              <a:spcAft>
                <a:spcPts val="0"/>
              </a:spcAft>
              <a:buFont typeface="Arial" pitchFamily="34" charset="0"/>
              <a:buChar char="•"/>
              <a:defRPr/>
            </a:pPr>
            <a:endParaRPr lang="en-US" sz="1400" dirty="0">
              <a:latin typeface="Segoe UI" pitchFamily="34" charset="0"/>
              <a:cs typeface="Segoe UI" pitchFamily="34" charset="0"/>
            </a:endParaRPr>
          </a:p>
        </p:txBody>
      </p:sp>
      <p:sp>
        <p:nvSpPr>
          <p:cNvPr id="27" name="Down Arrow 17"/>
          <p:cNvSpPr>
            <a:spLocks noChangeArrowheads="1"/>
          </p:cNvSpPr>
          <p:nvPr/>
        </p:nvSpPr>
        <p:spPr bwMode="auto">
          <a:xfrm rot="16200000">
            <a:off x="4762500" y="3094037"/>
            <a:ext cx="152400" cy="1447800"/>
          </a:xfrm>
          <a:prstGeom prst="downArrow">
            <a:avLst>
              <a:gd name="adj1" fmla="val 50000"/>
              <a:gd name="adj2" fmla="val 70822"/>
            </a:avLst>
          </a:prstGeom>
          <a:noFill/>
          <a:ln w="25400">
            <a:solidFill>
              <a:schemeClr val="accent5"/>
            </a:solidFill>
            <a:miter lim="800000"/>
            <a:headEnd/>
            <a:tailEnd/>
          </a:ln>
        </p:spPr>
        <p:txBody>
          <a:bodyPr vert="eaVert" anchor="ctr"/>
          <a:lstStyle/>
          <a:p>
            <a:pPr algn="ctr"/>
            <a:endParaRPr lang="en-US">
              <a:solidFill>
                <a:schemeClr val="accent5"/>
              </a:solidFill>
              <a:latin typeface="Constantia" pitchFamily="18" charset="0"/>
            </a:endParaRPr>
          </a:p>
        </p:txBody>
      </p:sp>
      <p:sp>
        <p:nvSpPr>
          <p:cNvPr id="28" name="TextBox 27"/>
          <p:cNvSpPr txBox="1"/>
          <p:nvPr/>
        </p:nvSpPr>
        <p:spPr>
          <a:xfrm>
            <a:off x="5029200" y="3528457"/>
            <a:ext cx="3581400" cy="1272143"/>
          </a:xfrm>
          <a:prstGeom prst="rect">
            <a:avLst/>
          </a:prstGeom>
          <a:noFill/>
        </p:spPr>
        <p:txBody>
          <a:bodyPr>
            <a:spAutoFit/>
          </a:bodyPr>
          <a:lstStyle/>
          <a:p>
            <a:pPr marL="742950" lvl="1" indent="-285750" eaLnBrk="0" fontAlgn="auto" hangingPunct="0">
              <a:lnSpc>
                <a:spcPct val="80000"/>
              </a:lnSpc>
              <a:spcBef>
                <a:spcPct val="20000"/>
              </a:spcBef>
              <a:spcAft>
                <a:spcPts val="0"/>
              </a:spcAft>
              <a:buFont typeface="Arial" pitchFamily="34" charset="0"/>
              <a:buChar char="–"/>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Sensitive Data:</a:t>
            </a:r>
          </a:p>
          <a:p>
            <a:pPr marL="1143000" lvl="2" indent="-228600" eaLnBrk="0" fontAlgn="auto" hangingPunct="0">
              <a:lnSpc>
                <a:spcPct val="80000"/>
              </a:lnSpc>
              <a:spcBef>
                <a:spcPct val="20000"/>
              </a:spcBef>
              <a:spcAft>
                <a:spcPts val="0"/>
              </a:spcAft>
              <a:buFont typeface="Arial" pitchFamily="34" charset="0"/>
              <a:buChar char="•"/>
              <a:defRPr/>
            </a:pPr>
            <a:r>
              <a:rPr lang="en-US" sz="2000" dirty="0" smtClean="0">
                <a:latin typeface="Segoe UI" pitchFamily="34" charset="0"/>
                <a:cs typeface="Segoe UI" pitchFamily="34" charset="0"/>
              </a:rPr>
              <a:t>Identity Information</a:t>
            </a:r>
          </a:p>
          <a:p>
            <a:pPr marL="1143000" lvl="2" indent="-228600" eaLnBrk="0" fontAlgn="auto" hangingPunct="0">
              <a:lnSpc>
                <a:spcPct val="80000"/>
              </a:lnSpc>
              <a:spcBef>
                <a:spcPct val="20000"/>
              </a:spcBef>
              <a:spcAft>
                <a:spcPts val="0"/>
              </a:spcAft>
              <a:buFont typeface="Arial" pitchFamily="34" charset="0"/>
              <a:buChar char="•"/>
              <a:defRPr/>
            </a:pPr>
            <a:r>
              <a:rPr lang="en-US" sz="2000" dirty="0" smtClean="0">
                <a:latin typeface="Segoe UI" pitchFamily="34" charset="0"/>
                <a:cs typeface="Segoe UI" pitchFamily="34" charset="0"/>
              </a:rPr>
              <a:t>...</a:t>
            </a:r>
          </a:p>
          <a:p>
            <a:pPr marL="1143000" lvl="2" indent="-228600" eaLnBrk="0" fontAlgn="auto" hangingPunct="0">
              <a:lnSpc>
                <a:spcPct val="80000"/>
              </a:lnSpc>
              <a:spcBef>
                <a:spcPct val="20000"/>
              </a:spcBef>
              <a:spcAft>
                <a:spcPts val="0"/>
              </a:spcAft>
              <a:buClr>
                <a:schemeClr val="tx1"/>
              </a:buClr>
              <a:defRPr/>
            </a:pPr>
            <a:endParaRPr lang="en-US" sz="2000" dirty="0">
              <a:solidFill>
                <a:srgbClr val="7F7F7F"/>
              </a:solidFill>
              <a:latin typeface="Segoe UI" pitchFamily="34" charset="0"/>
              <a:cs typeface="Segoe UI" pitchFamily="34" charset="0"/>
            </a:endParaRPr>
          </a:p>
        </p:txBody>
      </p:sp>
      <p:sp>
        <p:nvSpPr>
          <p:cNvPr id="29" name="TextBox 28"/>
          <p:cNvSpPr txBox="1"/>
          <p:nvPr/>
        </p:nvSpPr>
        <p:spPr>
          <a:xfrm>
            <a:off x="4724400" y="4495800"/>
            <a:ext cx="4572000" cy="2382191"/>
          </a:xfrm>
          <a:prstGeom prst="rect">
            <a:avLst/>
          </a:prstGeom>
          <a:noFill/>
        </p:spPr>
        <p:txBody>
          <a:bodyPr wrap="square">
            <a:spAutoFit/>
          </a:bodyPr>
          <a:lstStyle/>
          <a:p>
            <a:pPr marL="742950" lvl="1" indent="-285750" eaLnBrk="0" fontAlgn="auto" hangingPunct="0">
              <a:lnSpc>
                <a:spcPct val="80000"/>
              </a:lnSpc>
              <a:spcBef>
                <a:spcPct val="20000"/>
              </a:spcBef>
              <a:spcAft>
                <a:spcPts val="0"/>
              </a:spcAft>
              <a:buFont typeface="Arial" pitchFamily="34" charset="0"/>
              <a:buChar char="–"/>
              <a:defRPr/>
            </a:pPr>
            <a:r>
              <a:rPr lang="en-US" sz="2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Virtual Machine (algorithm):</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Interprets metadata</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Checks active bundle integrity</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Enforces access and dissemination control policies</a:t>
            </a:r>
          </a:p>
          <a:p>
            <a:pPr marL="1143000" lvl="2" indent="-228600" eaLnBrk="0" fontAlgn="auto" hangingPunct="0">
              <a:lnSpc>
                <a:spcPct val="80000"/>
              </a:lnSpc>
              <a:spcBef>
                <a:spcPct val="20000"/>
              </a:spcBef>
              <a:spcAft>
                <a:spcPts val="0"/>
              </a:spcAft>
              <a:buFont typeface="Arial" pitchFamily="34" charset="0"/>
              <a:buChar char="•"/>
              <a:defRPr/>
            </a:pPr>
            <a:r>
              <a:rPr lang="en-US" sz="2000" dirty="0">
                <a:latin typeface="Segoe UI" pitchFamily="34" charset="0"/>
                <a:cs typeface="Segoe UI" pitchFamily="34" charset="0"/>
              </a:rPr>
              <a:t>…</a:t>
            </a:r>
            <a:endParaRPr lang="en-US" sz="1400" dirty="0">
              <a:latin typeface="Segoe UI" pitchFamily="34" charset="0"/>
              <a:cs typeface="Segoe UI" pitchFamily="34" charset="0"/>
            </a:endParaRPr>
          </a:p>
        </p:txBody>
      </p:sp>
      <p:sp>
        <p:nvSpPr>
          <p:cNvPr id="13" name="TextBox 12"/>
          <p:cNvSpPr txBox="1"/>
          <p:nvPr/>
        </p:nvSpPr>
        <p:spPr>
          <a:xfrm>
            <a:off x="2438400" y="2971800"/>
            <a:ext cx="1828800" cy="1277273"/>
          </a:xfrm>
          <a:prstGeom prst="rect">
            <a:avLst/>
          </a:prstGeom>
          <a:noFill/>
        </p:spPr>
        <p:txBody>
          <a:bodyPr wrap="square" rtlCol="0">
            <a:spAutoFit/>
          </a:bodyPr>
          <a:lstStyle/>
          <a:p>
            <a:pPr marL="228600" indent="-228600">
              <a:buFont typeface="Arial"/>
              <a:buChar char="•"/>
            </a:pPr>
            <a:r>
              <a:rPr lang="en-US" sz="1100" dirty="0" err="1" smtClean="0">
                <a:solidFill>
                  <a:srgbClr val="FF0000"/>
                </a:solidFill>
              </a:rPr>
              <a:t>E(Name</a:t>
            </a:r>
            <a:r>
              <a:rPr lang="en-US" sz="1100" dirty="0" smtClean="0">
                <a:solidFill>
                  <a:srgbClr val="FF0000"/>
                </a:solidFill>
              </a:rPr>
              <a:t>)</a:t>
            </a:r>
          </a:p>
          <a:p>
            <a:pPr marL="228600" indent="-228600">
              <a:buFont typeface="Arial"/>
              <a:buChar char="•"/>
            </a:pPr>
            <a:r>
              <a:rPr lang="en-US" sz="1100" dirty="0" smtClean="0">
                <a:solidFill>
                  <a:srgbClr val="FF0000"/>
                </a:solidFill>
              </a:rPr>
              <a:t>E(E-mail)</a:t>
            </a:r>
          </a:p>
          <a:p>
            <a:pPr marL="228600" indent="-228600">
              <a:buFont typeface="Arial"/>
              <a:buChar char="•"/>
            </a:pPr>
            <a:r>
              <a:rPr lang="en-US" sz="1100" dirty="0" err="1" smtClean="0">
                <a:solidFill>
                  <a:srgbClr val="FF0000"/>
                </a:solidFill>
              </a:rPr>
              <a:t>E(Password</a:t>
            </a:r>
            <a:r>
              <a:rPr lang="en-US" sz="1100" dirty="0" smtClean="0">
                <a:solidFill>
                  <a:srgbClr val="FF0000"/>
                </a:solidFill>
              </a:rPr>
              <a:t>)</a:t>
            </a:r>
          </a:p>
          <a:p>
            <a:pPr marL="228600" indent="-228600">
              <a:buFont typeface="Arial"/>
              <a:buChar char="•"/>
            </a:pPr>
            <a:r>
              <a:rPr lang="en-US" sz="1100" dirty="0" err="1" smtClean="0">
                <a:solidFill>
                  <a:srgbClr val="FF0000"/>
                </a:solidFill>
              </a:rPr>
              <a:t>E(Shipping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E(Billing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E(Credit</a:t>
            </a:r>
            <a:r>
              <a:rPr lang="en-US" sz="1100" dirty="0" smtClean="0">
                <a:solidFill>
                  <a:srgbClr val="FF0000"/>
                </a:solidFill>
              </a:rPr>
              <a:t> Card)</a:t>
            </a:r>
          </a:p>
          <a:p>
            <a:pPr marL="228600" indent="-228600">
              <a:buFont typeface="Arial"/>
              <a:buChar char="•"/>
            </a:pPr>
            <a:r>
              <a:rPr lang="en-US" sz="1100" dirty="0" smtClean="0">
                <a:solidFill>
                  <a:srgbClr val="FF0000"/>
                </a:solidFill>
              </a:rPr>
              <a:t>…</a:t>
            </a:r>
            <a:endParaRPr lang="en-US" sz="1100" dirty="0">
              <a:solidFill>
                <a:srgbClr val="FF0000"/>
              </a:solidFill>
            </a:endParaRPr>
          </a:p>
        </p:txBody>
      </p:sp>
      <p:sp>
        <p:nvSpPr>
          <p:cNvPr id="14" name="TextBox 13"/>
          <p:cNvSpPr txBox="1"/>
          <p:nvPr/>
        </p:nvSpPr>
        <p:spPr>
          <a:xfrm>
            <a:off x="1066800" y="6396335"/>
            <a:ext cx="4419600" cy="461665"/>
          </a:xfrm>
          <a:prstGeom prst="rect">
            <a:avLst/>
          </a:prstGeom>
          <a:noFill/>
        </p:spPr>
        <p:txBody>
          <a:bodyPr wrap="square" rtlCol="0">
            <a:spAutoFit/>
          </a:bodyPr>
          <a:lstStyle/>
          <a:p>
            <a:r>
              <a:rPr lang="en-US" b="1" dirty="0" smtClean="0">
                <a:solidFill>
                  <a:srgbClr val="FF0000"/>
                </a:solidFill>
              </a:rPr>
              <a:t>* E( ) - Encrypted Information</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p:bldP spid="27" grpId="0" animBg="1"/>
      <p:bldP spid="28" grpId="0"/>
      <p:bldP spid="29" grpId="0"/>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789613"/>
            <a:ext cx="8077200" cy="33825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2229231" y="3657599"/>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Anonymous Identification</a:t>
            </a:r>
            <a:endParaRPr lang="en-US" dirty="0"/>
          </a:p>
        </p:txBody>
      </p:sp>
      <p:sp>
        <p:nvSpPr>
          <p:cNvPr id="20" name="Slide Number Placeholder 19"/>
          <p:cNvSpPr>
            <a:spLocks noGrp="1"/>
          </p:cNvSpPr>
          <p:nvPr>
            <p:ph type="sldNum" sz="quarter" idx="12"/>
          </p:nvPr>
        </p:nvSpPr>
        <p:spPr/>
        <p:txBody>
          <a:bodyPr/>
          <a:lstStyle/>
          <a:p>
            <a:pPr>
              <a:defRPr/>
            </a:pPr>
            <a:fld id="{962989A8-7C4E-CB4B-B31B-151C46857D81}" type="slidenum">
              <a:rPr lang="en-US" smtClean="0"/>
              <a:pPr>
                <a:defRPr/>
              </a:pPr>
              <a:t>56</a:t>
            </a:fld>
            <a:endParaRPr lang="en-US"/>
          </a:p>
        </p:txBody>
      </p:sp>
      <p:pic>
        <p:nvPicPr>
          <p:cNvPr id="4" name="Picture 3" descr="user-icon.jpg"/>
          <p:cNvPicPr>
            <a:picLocks noChangeAspect="1"/>
          </p:cNvPicPr>
          <p:nvPr/>
        </p:nvPicPr>
        <p:blipFill>
          <a:blip r:embed="rId3"/>
          <a:stretch>
            <a:fillRect/>
          </a:stretch>
        </p:blipFill>
        <p:spPr>
          <a:xfrm>
            <a:off x="2406229" y="3872011"/>
            <a:ext cx="618134" cy="494507"/>
          </a:xfrm>
          <a:prstGeom prst="rect">
            <a:avLst/>
          </a:prstGeom>
        </p:spPr>
      </p:pic>
      <p:pic>
        <p:nvPicPr>
          <p:cNvPr id="5" name="Picture 4" descr="ebay-logo.jpg"/>
          <p:cNvPicPr>
            <a:picLocks noChangeAspect="1"/>
          </p:cNvPicPr>
          <p:nvPr/>
        </p:nvPicPr>
        <p:blipFill>
          <a:blip r:embed="rId4"/>
          <a:stretch>
            <a:fillRect/>
          </a:stretch>
        </p:blipFill>
        <p:spPr>
          <a:xfrm>
            <a:off x="6788247" y="3835503"/>
            <a:ext cx="579516" cy="433993"/>
          </a:xfrm>
          <a:prstGeom prst="rect">
            <a:avLst/>
          </a:prstGeom>
        </p:spPr>
      </p:pic>
      <p:sp>
        <p:nvSpPr>
          <p:cNvPr id="11" name="TextBox 10"/>
          <p:cNvSpPr txBox="1"/>
          <p:nvPr/>
        </p:nvSpPr>
        <p:spPr>
          <a:xfrm>
            <a:off x="2351517" y="3195934"/>
            <a:ext cx="1345692" cy="461665"/>
          </a:xfrm>
          <a:prstGeom prst="rect">
            <a:avLst/>
          </a:prstGeom>
          <a:noFill/>
        </p:spPr>
        <p:txBody>
          <a:bodyPr wrap="square" rtlCol="0">
            <a:spAutoFit/>
          </a:bodyPr>
          <a:lstStyle/>
          <a:p>
            <a:r>
              <a:rPr lang="en-US" sz="1200" dirty="0" smtClean="0"/>
              <a:t>User initiating request</a:t>
            </a:r>
            <a:endParaRPr lang="en-US" sz="1200" dirty="0"/>
          </a:p>
        </p:txBody>
      </p:sp>
      <p:sp>
        <p:nvSpPr>
          <p:cNvPr id="12" name="TextBox 11"/>
          <p:cNvSpPr txBox="1"/>
          <p:nvPr/>
        </p:nvSpPr>
        <p:spPr>
          <a:xfrm>
            <a:off x="2229231" y="4652752"/>
            <a:ext cx="1676400" cy="461665"/>
          </a:xfrm>
          <a:prstGeom prst="rect">
            <a:avLst/>
          </a:prstGeom>
          <a:noFill/>
        </p:spPr>
        <p:txBody>
          <a:bodyPr wrap="square" rtlCol="0">
            <a:spAutoFit/>
          </a:bodyPr>
          <a:lstStyle/>
          <a:p>
            <a:pPr marL="228600" indent="-228600">
              <a:buAutoNum type="arabicPeriod"/>
            </a:pPr>
            <a:r>
              <a:rPr lang="en-US" sz="1200" dirty="0" smtClean="0"/>
              <a:t>E-mail</a:t>
            </a:r>
          </a:p>
          <a:p>
            <a:pPr marL="228600" indent="-228600">
              <a:buAutoNum type="arabicPeriod"/>
            </a:pPr>
            <a:r>
              <a:rPr lang="en-US" sz="1200" dirty="0" smtClean="0"/>
              <a:t>Password</a:t>
            </a:r>
          </a:p>
        </p:txBody>
      </p:sp>
      <p:sp>
        <p:nvSpPr>
          <p:cNvPr id="15" name="TextBox 14"/>
          <p:cNvSpPr txBox="1"/>
          <p:nvPr/>
        </p:nvSpPr>
        <p:spPr>
          <a:xfrm>
            <a:off x="6788247" y="4191087"/>
            <a:ext cx="1676400" cy="461665"/>
          </a:xfrm>
          <a:prstGeom prst="rect">
            <a:avLst/>
          </a:prstGeom>
          <a:noFill/>
        </p:spPr>
        <p:txBody>
          <a:bodyPr wrap="square" rtlCol="0">
            <a:spAutoFit/>
          </a:bodyPr>
          <a:lstStyle/>
          <a:p>
            <a:pPr marL="228600" indent="-228600">
              <a:buAutoNum type="arabicPeriod"/>
            </a:pPr>
            <a:r>
              <a:rPr lang="en-US" sz="1200" dirty="0" smtClean="0"/>
              <a:t>E-mail</a:t>
            </a:r>
          </a:p>
          <a:p>
            <a:pPr marL="228600" indent="-228600">
              <a:buAutoNum type="arabicPeriod"/>
            </a:pPr>
            <a:r>
              <a:rPr lang="en-US" sz="1200" dirty="0" smtClean="0"/>
              <a:t>Password</a:t>
            </a:r>
          </a:p>
        </p:txBody>
      </p:sp>
      <p:cxnSp>
        <p:nvCxnSpPr>
          <p:cNvPr id="22" name="Straight Arrow Connector 21"/>
          <p:cNvCxnSpPr/>
          <p:nvPr/>
        </p:nvCxnSpPr>
        <p:spPr>
          <a:xfrm>
            <a:off x="3257169" y="4052500"/>
            <a:ext cx="35310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267200" y="3775501"/>
            <a:ext cx="1981200" cy="276999"/>
          </a:xfrm>
          <a:prstGeom prst="rect">
            <a:avLst/>
          </a:prstGeom>
          <a:noFill/>
        </p:spPr>
        <p:txBody>
          <a:bodyPr wrap="square" rtlCol="0">
            <a:spAutoFit/>
          </a:bodyPr>
          <a:lstStyle/>
          <a:p>
            <a:r>
              <a:rPr lang="en-US" sz="1200" dirty="0" smtClean="0"/>
              <a:t>User Request for service</a:t>
            </a:r>
            <a:endParaRPr lang="en-US" sz="1200" dirty="0"/>
          </a:p>
        </p:txBody>
      </p:sp>
      <p:cxnSp>
        <p:nvCxnSpPr>
          <p:cNvPr id="29" name="Straight Arrow Connector 28"/>
          <p:cNvCxnSpPr/>
          <p:nvPr/>
        </p:nvCxnSpPr>
        <p:spPr>
          <a:xfrm>
            <a:off x="3257169" y="4366518"/>
            <a:ext cx="3524631"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286631" y="4091107"/>
            <a:ext cx="1981200" cy="276999"/>
          </a:xfrm>
          <a:prstGeom prst="rect">
            <a:avLst/>
          </a:prstGeom>
          <a:noFill/>
        </p:spPr>
        <p:txBody>
          <a:bodyPr wrap="square" rtlCol="0">
            <a:spAutoFit/>
          </a:bodyPr>
          <a:lstStyle/>
          <a:p>
            <a:r>
              <a:rPr lang="en-US" sz="1200" dirty="0" smtClean="0"/>
              <a:t>Function </a:t>
            </a:r>
            <a:r>
              <a:rPr lang="en-US" sz="1200" dirty="0" err="1" smtClean="0"/>
              <a:t>f</a:t>
            </a:r>
            <a:r>
              <a:rPr lang="en-US" sz="1200" dirty="0" smtClean="0"/>
              <a:t> and number </a:t>
            </a:r>
            <a:r>
              <a:rPr lang="en-US" sz="1200" dirty="0" err="1" smtClean="0"/>
              <a:t>k</a:t>
            </a:r>
            <a:r>
              <a:rPr lang="en-US" sz="1200" dirty="0" smtClean="0"/>
              <a:t> </a:t>
            </a:r>
            <a:endParaRPr lang="en-US" sz="1200" dirty="0"/>
          </a:p>
        </p:txBody>
      </p:sp>
      <p:cxnSp>
        <p:nvCxnSpPr>
          <p:cNvPr id="31" name="Straight Arrow Connector 30"/>
          <p:cNvCxnSpPr/>
          <p:nvPr/>
        </p:nvCxnSpPr>
        <p:spPr>
          <a:xfrm>
            <a:off x="3257169" y="4651164"/>
            <a:ext cx="352463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267200" y="4375753"/>
            <a:ext cx="1981200" cy="276999"/>
          </a:xfrm>
          <a:prstGeom prst="rect">
            <a:avLst/>
          </a:prstGeom>
          <a:noFill/>
        </p:spPr>
        <p:txBody>
          <a:bodyPr wrap="square" rtlCol="0">
            <a:spAutoFit/>
          </a:bodyPr>
          <a:lstStyle/>
          <a:p>
            <a:r>
              <a:rPr lang="en-US" sz="1200" dirty="0" err="1" smtClean="0"/>
              <a:t>f</a:t>
            </a:r>
            <a:r>
              <a:rPr lang="en-US" sz="1200" baseline="-25000" dirty="0" err="1" smtClean="0"/>
              <a:t>k</a:t>
            </a:r>
            <a:r>
              <a:rPr lang="en-US" sz="1200" dirty="0" err="1" smtClean="0"/>
              <a:t>(E</a:t>
            </a:r>
            <a:r>
              <a:rPr lang="en-US" sz="1200" dirty="0" smtClean="0"/>
              <a:t>-mail, Password) = R </a:t>
            </a:r>
            <a:endParaRPr lang="en-US" sz="1200" dirty="0"/>
          </a:p>
        </p:txBody>
      </p:sp>
      <p:sp>
        <p:nvSpPr>
          <p:cNvPr id="35" name="TextBox 34"/>
          <p:cNvSpPr txBox="1"/>
          <p:nvPr/>
        </p:nvSpPr>
        <p:spPr>
          <a:xfrm>
            <a:off x="3905631" y="3349822"/>
            <a:ext cx="2362200" cy="307777"/>
          </a:xfrm>
          <a:prstGeom prst="rect">
            <a:avLst/>
          </a:prstGeom>
          <a:noFill/>
        </p:spPr>
        <p:txBody>
          <a:bodyPr wrap="square" rtlCol="0">
            <a:spAutoFit/>
          </a:bodyPr>
          <a:lstStyle/>
          <a:p>
            <a:pPr algn="ctr"/>
            <a:r>
              <a:rPr lang="en-US" sz="1400" b="1" dirty="0" smtClean="0"/>
              <a:t>ZKP Interactive Protocol</a:t>
            </a:r>
            <a:endParaRPr lang="en-US" sz="1400" b="1" dirty="0"/>
          </a:p>
        </p:txBody>
      </p:sp>
      <p:sp>
        <p:nvSpPr>
          <p:cNvPr id="36" name="TextBox 35"/>
          <p:cNvSpPr txBox="1"/>
          <p:nvPr/>
        </p:nvSpPr>
        <p:spPr>
          <a:xfrm>
            <a:off x="3905631" y="4652752"/>
            <a:ext cx="2362200" cy="307777"/>
          </a:xfrm>
          <a:prstGeom prst="rect">
            <a:avLst/>
          </a:prstGeom>
          <a:noFill/>
        </p:spPr>
        <p:txBody>
          <a:bodyPr wrap="square" rtlCol="0">
            <a:spAutoFit/>
          </a:bodyPr>
          <a:lstStyle/>
          <a:p>
            <a:pPr algn="ctr"/>
            <a:r>
              <a:rPr lang="en-US" sz="1400" b="1" dirty="0" smtClean="0"/>
              <a:t>Authenticated</a:t>
            </a:r>
            <a:endParaRPr lang="en-US" sz="1400" b="1" dirty="0"/>
          </a:p>
        </p:txBody>
      </p:sp>
      <p:sp>
        <p:nvSpPr>
          <p:cNvPr id="37" name="TextBox 36"/>
          <p:cNvSpPr txBox="1"/>
          <p:nvPr/>
        </p:nvSpPr>
        <p:spPr>
          <a:xfrm>
            <a:off x="1277112" y="1417638"/>
            <a:ext cx="7656576" cy="954107"/>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buFont typeface="Arial"/>
              <a:buChar char="•"/>
            </a:pPr>
            <a:r>
              <a:rPr lang="en-US" sz="2800" dirty="0" smtClean="0">
                <a:solidFill>
                  <a:prstClr val="black"/>
                </a:solidFill>
                <a:latin typeface="Gill Sans MT"/>
                <a:ea typeface="ＭＳ Ｐゴシック" pitchFamily="34" charset="-128"/>
                <a:cs typeface="+mn-cs"/>
              </a:rPr>
              <a:t>Use of Zero-knowledge proofing for user authentication without disclosing its identifier.</a:t>
            </a:r>
            <a:endParaRPr lang="en-US" sz="2800" dirty="0"/>
          </a:p>
        </p:txBody>
      </p:sp>
      <p:cxnSp>
        <p:nvCxnSpPr>
          <p:cNvPr id="43" name="Straight Arrow Connector 42"/>
          <p:cNvCxnSpPr/>
          <p:nvPr/>
        </p:nvCxnSpPr>
        <p:spPr>
          <a:xfrm>
            <a:off x="3263616" y="4958941"/>
            <a:ext cx="3524631"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4"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039548"/>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Verification of Encrypted Data</a:t>
            </a:r>
            <a:endParaRPr lang="en-US" dirty="0"/>
          </a:p>
        </p:txBody>
      </p:sp>
      <p:sp>
        <p:nvSpPr>
          <p:cNvPr id="14" name="Slide Number Placeholder 13"/>
          <p:cNvSpPr>
            <a:spLocks noGrp="1"/>
          </p:cNvSpPr>
          <p:nvPr>
            <p:ph type="sldNum" sz="quarter" idx="12"/>
          </p:nvPr>
        </p:nvSpPr>
        <p:spPr/>
        <p:txBody>
          <a:bodyPr/>
          <a:lstStyle/>
          <a:p>
            <a:pPr>
              <a:defRPr/>
            </a:pPr>
            <a:fld id="{962989A8-7C4E-CB4B-B31B-151C46857D81}" type="slidenum">
              <a:rPr lang="en-US" smtClean="0"/>
              <a:pPr>
                <a:defRPr/>
              </a:pPr>
              <a:t>57</a:t>
            </a:fld>
            <a:endParaRPr lang="en-US"/>
          </a:p>
        </p:txBody>
      </p:sp>
      <p:pic>
        <p:nvPicPr>
          <p:cNvPr id="5" name="Picture 4" descr="ebay-logo.jpg"/>
          <p:cNvPicPr>
            <a:picLocks noChangeAspect="1"/>
          </p:cNvPicPr>
          <p:nvPr/>
        </p:nvPicPr>
        <p:blipFill>
          <a:blip r:embed="rId3"/>
          <a:stretch>
            <a:fillRect/>
          </a:stretch>
        </p:blipFill>
        <p:spPr>
          <a:xfrm>
            <a:off x="2286000" y="3170944"/>
            <a:ext cx="579516" cy="433993"/>
          </a:xfrm>
          <a:prstGeom prst="rect">
            <a:avLst/>
          </a:prstGeom>
        </p:spPr>
      </p:pic>
      <p:sp>
        <p:nvSpPr>
          <p:cNvPr id="20" name="TextBox 19"/>
          <p:cNvSpPr txBox="1"/>
          <p:nvPr/>
        </p:nvSpPr>
        <p:spPr>
          <a:xfrm>
            <a:off x="1066800" y="1024116"/>
            <a:ext cx="7866888" cy="1261884"/>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buFont typeface="Arial"/>
              <a:buChar char="•"/>
            </a:pPr>
            <a:r>
              <a:rPr lang="en-US" sz="2200" dirty="0" smtClean="0">
                <a:ea typeface="ＭＳ Ｐゴシック" pitchFamily="34" charset="-128"/>
              </a:rPr>
              <a:t>Verification without disclosing unencrypted identity data.</a:t>
            </a:r>
          </a:p>
          <a:p>
            <a:pPr marL="731520" lvl="1" indent="-457200" defTabSz="914400" fontAlgn="auto">
              <a:spcBef>
                <a:spcPts val="550"/>
              </a:spcBef>
              <a:spcAft>
                <a:spcPts val="0"/>
              </a:spcAft>
              <a:buClr>
                <a:srgbClr val="3891A7"/>
              </a:buClr>
              <a:buFont typeface="Arial"/>
              <a:buChar char="•"/>
            </a:pPr>
            <a:r>
              <a:rPr lang="en-US" sz="2200" dirty="0" smtClean="0">
                <a:ea typeface="ＭＳ Ｐゴシック" pitchFamily="34" charset="-128"/>
              </a:rPr>
              <a:t>Use ZKP or predicates over encrypted data</a:t>
            </a:r>
          </a:p>
          <a:p>
            <a:endParaRPr lang="en-US" sz="2200" dirty="0"/>
          </a:p>
        </p:txBody>
      </p:sp>
      <p:sp>
        <p:nvSpPr>
          <p:cNvPr id="21" name="TextBox 20"/>
          <p:cNvSpPr txBox="1"/>
          <p:nvPr/>
        </p:nvSpPr>
        <p:spPr>
          <a:xfrm>
            <a:off x="2027316" y="3604937"/>
            <a:ext cx="1935084" cy="1200329"/>
          </a:xfrm>
          <a:prstGeom prst="rect">
            <a:avLst/>
          </a:prstGeom>
          <a:noFill/>
        </p:spPr>
        <p:txBody>
          <a:bodyPr wrap="square" rtlCol="0">
            <a:spAutoFit/>
          </a:bodyPr>
          <a:lstStyle/>
          <a:p>
            <a:pPr marL="228600" indent="-228600">
              <a:buFont typeface="Arial"/>
              <a:buChar char="•"/>
            </a:pPr>
            <a:r>
              <a:rPr lang="en-US" sz="1200" dirty="0" smtClean="0"/>
              <a:t>E-mail</a:t>
            </a:r>
          </a:p>
          <a:p>
            <a:pPr marL="228600" indent="-228600">
              <a:buFont typeface="Arial"/>
              <a:buChar char="•"/>
            </a:pPr>
            <a:r>
              <a:rPr lang="en-US" sz="1200" dirty="0" smtClean="0"/>
              <a:t>Password</a:t>
            </a:r>
          </a:p>
          <a:p>
            <a:pPr marL="228600" indent="-228600">
              <a:buFont typeface="Arial"/>
              <a:buChar char="•"/>
            </a:pPr>
            <a:r>
              <a:rPr lang="en-US" sz="1200" dirty="0" err="1" smtClean="0">
                <a:solidFill>
                  <a:srgbClr val="FF0000"/>
                </a:solidFill>
              </a:rPr>
              <a:t>E(Name</a:t>
            </a:r>
            <a:r>
              <a:rPr lang="en-US" sz="1200" dirty="0" smtClean="0">
                <a:solidFill>
                  <a:srgbClr val="FF0000"/>
                </a:solidFill>
              </a:rPr>
              <a:t>)</a:t>
            </a:r>
          </a:p>
          <a:p>
            <a:pPr marL="228600" indent="-228600">
              <a:buFont typeface="Arial"/>
              <a:buChar char="•"/>
            </a:pPr>
            <a:r>
              <a:rPr lang="en-US" sz="1200" dirty="0" err="1" smtClean="0">
                <a:solidFill>
                  <a:srgbClr val="FF0000"/>
                </a:solidFill>
              </a:rPr>
              <a:t>E(Shipping</a:t>
            </a:r>
            <a:r>
              <a:rPr lang="en-US" sz="1200" dirty="0" smtClean="0">
                <a:solidFill>
                  <a:srgbClr val="FF0000"/>
                </a:solidFill>
              </a:rPr>
              <a:t> Address)</a:t>
            </a:r>
          </a:p>
          <a:p>
            <a:pPr marL="228600" indent="-228600">
              <a:buFont typeface="Arial"/>
              <a:buChar char="•"/>
            </a:pPr>
            <a:r>
              <a:rPr lang="en-US" sz="1200" dirty="0" err="1" smtClean="0">
                <a:solidFill>
                  <a:srgbClr val="FF0000"/>
                </a:solidFill>
              </a:rPr>
              <a:t>E(Billing</a:t>
            </a:r>
            <a:r>
              <a:rPr lang="en-US" sz="1200" dirty="0" smtClean="0">
                <a:solidFill>
                  <a:srgbClr val="FF0000"/>
                </a:solidFill>
              </a:rPr>
              <a:t> Address)</a:t>
            </a:r>
          </a:p>
          <a:p>
            <a:pPr marL="228600" indent="-228600">
              <a:buFont typeface="Arial"/>
              <a:buChar char="•"/>
            </a:pPr>
            <a:r>
              <a:rPr lang="en-US" sz="1200" dirty="0" err="1" smtClean="0">
                <a:solidFill>
                  <a:srgbClr val="FF0000"/>
                </a:solidFill>
              </a:rPr>
              <a:t>E(Credit</a:t>
            </a:r>
            <a:r>
              <a:rPr lang="en-US" sz="1200" dirty="0" smtClean="0">
                <a:solidFill>
                  <a:srgbClr val="FF0000"/>
                </a:solidFill>
              </a:rPr>
              <a:t> Card)</a:t>
            </a:r>
            <a:endParaRPr lang="en-US" sz="1200" dirty="0">
              <a:solidFill>
                <a:srgbClr val="FF0000"/>
              </a:solidFill>
            </a:endParaRPr>
          </a:p>
        </p:txBody>
      </p:sp>
      <p:pic>
        <p:nvPicPr>
          <p:cNvPr id="23" name="Picture 22" descr="american-express-logo.jpeg"/>
          <p:cNvPicPr>
            <a:picLocks noChangeAspect="1"/>
          </p:cNvPicPr>
          <p:nvPr/>
        </p:nvPicPr>
        <p:blipFill>
          <a:blip r:embed="rId4"/>
          <a:stretch>
            <a:fillRect/>
          </a:stretch>
        </p:blipFill>
        <p:spPr>
          <a:xfrm>
            <a:off x="6097587" y="3170944"/>
            <a:ext cx="531813" cy="531813"/>
          </a:xfrm>
          <a:prstGeom prst="rect">
            <a:avLst/>
          </a:prstGeom>
        </p:spPr>
      </p:pic>
      <p:cxnSp>
        <p:nvCxnSpPr>
          <p:cNvPr id="25" name="Straight Arrow Connector 24"/>
          <p:cNvCxnSpPr>
            <a:endCxn id="23" idx="1"/>
          </p:cNvCxnSpPr>
          <p:nvPr/>
        </p:nvCxnSpPr>
        <p:spPr>
          <a:xfrm>
            <a:off x="2865516" y="3411148"/>
            <a:ext cx="3232071" cy="25703"/>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581400" y="3170944"/>
            <a:ext cx="1790699" cy="276999"/>
          </a:xfrm>
          <a:prstGeom prst="rect">
            <a:avLst/>
          </a:prstGeom>
          <a:noFill/>
        </p:spPr>
        <p:txBody>
          <a:bodyPr wrap="square" rtlCol="0">
            <a:spAutoFit/>
          </a:bodyPr>
          <a:lstStyle/>
          <a:p>
            <a:pPr algn="ctr"/>
            <a:r>
              <a:rPr lang="en-US" sz="1200" dirty="0" smtClean="0"/>
              <a:t>Predicate Request*</a:t>
            </a:r>
            <a:endParaRPr lang="en-US" sz="1200" dirty="0"/>
          </a:p>
        </p:txBody>
      </p:sp>
      <p:sp>
        <p:nvSpPr>
          <p:cNvPr id="13" name="TextBox 12"/>
          <p:cNvSpPr txBox="1"/>
          <p:nvPr/>
        </p:nvSpPr>
        <p:spPr>
          <a:xfrm>
            <a:off x="1066800" y="5734616"/>
            <a:ext cx="5562600" cy="1123384"/>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pPr>
            <a:r>
              <a:rPr lang="en-US" sz="2200" dirty="0" smtClean="0">
                <a:latin typeface="Gill Sans MT"/>
                <a:ea typeface="ＭＳ Ｐゴシック" pitchFamily="34" charset="-128"/>
              </a:rPr>
              <a:t>*Age Verification Request</a:t>
            </a:r>
          </a:p>
          <a:p>
            <a:pPr marL="731520" lvl="1" indent="-457200" defTabSz="914400" fontAlgn="auto">
              <a:spcBef>
                <a:spcPts val="550"/>
              </a:spcBef>
              <a:spcAft>
                <a:spcPts val="0"/>
              </a:spcAft>
              <a:buClr>
                <a:srgbClr val="3891A7"/>
              </a:buClr>
            </a:pPr>
            <a:r>
              <a:rPr lang="en-US" sz="2200" dirty="0" smtClean="0">
                <a:latin typeface="Gill Sans MT"/>
                <a:ea typeface="ＭＳ Ｐゴシック" pitchFamily="34" charset="-128"/>
              </a:rPr>
              <a:t>*Credit Card Verification Request</a:t>
            </a:r>
          </a:p>
          <a:p>
            <a:endParaRPr lang="en-US" dirty="0"/>
          </a:p>
        </p:txBody>
      </p:sp>
      <p:sp>
        <p:nvSpPr>
          <p:cNvPr id="12" name="TextBox 11"/>
          <p:cNvSpPr txBox="1"/>
          <p:nvPr/>
        </p:nvSpPr>
        <p:spPr>
          <a:xfrm>
            <a:off x="5791200" y="3751927"/>
            <a:ext cx="1828800" cy="1277273"/>
          </a:xfrm>
          <a:prstGeom prst="rect">
            <a:avLst/>
          </a:prstGeom>
          <a:noFill/>
        </p:spPr>
        <p:txBody>
          <a:bodyPr wrap="square" rtlCol="0">
            <a:spAutoFit/>
          </a:bodyPr>
          <a:lstStyle/>
          <a:p>
            <a:pPr marL="228600" indent="-228600">
              <a:buFont typeface="Arial"/>
              <a:buChar char="•"/>
            </a:pPr>
            <a:r>
              <a:rPr lang="en-US" sz="1100" dirty="0" err="1" smtClean="0">
                <a:solidFill>
                  <a:srgbClr val="FF0000"/>
                </a:solidFill>
              </a:rPr>
              <a:t>E(Name</a:t>
            </a:r>
            <a:r>
              <a:rPr lang="en-US" sz="1100" dirty="0" smtClean="0">
                <a:solidFill>
                  <a:srgbClr val="FF0000"/>
                </a:solidFill>
              </a:rPr>
              <a:t>)</a:t>
            </a:r>
          </a:p>
          <a:p>
            <a:pPr marL="228600" indent="-228600">
              <a:buFont typeface="Arial"/>
              <a:buChar char="•"/>
            </a:pPr>
            <a:r>
              <a:rPr lang="en-US" sz="1100" dirty="0" smtClean="0">
                <a:solidFill>
                  <a:srgbClr val="FF0000"/>
                </a:solidFill>
              </a:rPr>
              <a:t>E(E-mail)</a:t>
            </a:r>
          </a:p>
          <a:p>
            <a:pPr marL="228600" indent="-228600">
              <a:buFont typeface="Arial"/>
              <a:buChar char="•"/>
            </a:pPr>
            <a:r>
              <a:rPr lang="en-US" sz="1100" dirty="0" err="1" smtClean="0">
                <a:solidFill>
                  <a:srgbClr val="FF0000"/>
                </a:solidFill>
              </a:rPr>
              <a:t>E(Password</a:t>
            </a:r>
            <a:r>
              <a:rPr lang="en-US" sz="1100" dirty="0" smtClean="0">
                <a:solidFill>
                  <a:srgbClr val="FF0000"/>
                </a:solidFill>
              </a:rPr>
              <a:t>)</a:t>
            </a:r>
          </a:p>
          <a:p>
            <a:pPr marL="228600" indent="-228600">
              <a:buFont typeface="Arial"/>
              <a:buChar char="•"/>
            </a:pPr>
            <a:r>
              <a:rPr lang="en-US" sz="1100" dirty="0" err="1" smtClean="0">
                <a:solidFill>
                  <a:srgbClr val="FF0000"/>
                </a:solidFill>
              </a:rPr>
              <a:t>E(Shipping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E(Billing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E(Credit</a:t>
            </a:r>
            <a:r>
              <a:rPr lang="en-US" sz="1100" dirty="0" smtClean="0">
                <a:solidFill>
                  <a:srgbClr val="FF0000"/>
                </a:solidFill>
              </a:rPr>
              <a:t> Card)</a:t>
            </a:r>
          </a:p>
          <a:p>
            <a:pPr marL="228600" indent="-228600">
              <a:buFont typeface="Arial"/>
              <a:buChar char="•"/>
            </a:pPr>
            <a:r>
              <a:rPr lang="en-US" sz="1100" dirty="0" smtClean="0">
                <a:solidFill>
                  <a:srgbClr val="FF0000"/>
                </a:solidFill>
              </a:rPr>
              <a:t>…</a:t>
            </a:r>
            <a:endParaRPr lang="en-US" sz="11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789613"/>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Verification of Encrypted Data</a:t>
            </a:r>
            <a:endParaRPr lang="en-US" dirty="0"/>
          </a:p>
        </p:txBody>
      </p:sp>
      <p:sp>
        <p:nvSpPr>
          <p:cNvPr id="25" name="Slide Number Placeholder 24"/>
          <p:cNvSpPr>
            <a:spLocks noGrp="1"/>
          </p:cNvSpPr>
          <p:nvPr>
            <p:ph type="sldNum" sz="quarter" idx="12"/>
          </p:nvPr>
        </p:nvSpPr>
        <p:spPr/>
        <p:txBody>
          <a:bodyPr/>
          <a:lstStyle/>
          <a:p>
            <a:pPr>
              <a:defRPr/>
            </a:pPr>
            <a:fld id="{962989A8-7C4E-CB4B-B31B-151C46857D81}" type="slidenum">
              <a:rPr lang="en-US" smtClean="0"/>
              <a:pPr>
                <a:defRPr/>
              </a:pPr>
              <a:t>58</a:t>
            </a:fld>
            <a:endParaRPr lang="en-US"/>
          </a:p>
        </p:txBody>
      </p:sp>
      <p:sp>
        <p:nvSpPr>
          <p:cNvPr id="20" name="TextBox 19"/>
          <p:cNvSpPr txBox="1"/>
          <p:nvPr/>
        </p:nvSpPr>
        <p:spPr>
          <a:xfrm>
            <a:off x="1066800" y="1417638"/>
            <a:ext cx="7866888" cy="2600712"/>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buFont typeface="Arial"/>
              <a:buChar char="•"/>
            </a:pPr>
            <a:r>
              <a:rPr lang="en-US" sz="2600" dirty="0" smtClean="0">
                <a:ea typeface="ＭＳ Ｐゴシック" pitchFamily="34" charset="-128"/>
              </a:rPr>
              <a:t>To become independent of a trusted third party</a:t>
            </a:r>
          </a:p>
          <a:p>
            <a:pPr marL="1188720" lvl="2" indent="-457200" defTabSz="914400" fontAlgn="auto">
              <a:spcBef>
                <a:spcPts val="550"/>
              </a:spcBef>
              <a:spcAft>
                <a:spcPts val="0"/>
              </a:spcAft>
              <a:buClr>
                <a:srgbClr val="3891A7"/>
              </a:buClr>
              <a:buFont typeface="Arial"/>
              <a:buChar char="•"/>
            </a:pPr>
            <a:r>
              <a:rPr lang="en-US" sz="2200" dirty="0" smtClean="0">
                <a:ea typeface="ＭＳ Ｐゴシック" pitchFamily="34" charset="-128"/>
              </a:rPr>
              <a:t>Multiple nodes hold shares of the secret key</a:t>
            </a:r>
          </a:p>
          <a:p>
            <a:pPr marL="1188720" lvl="2" indent="-457200" defTabSz="914400" fontAlgn="auto">
              <a:spcBef>
                <a:spcPts val="550"/>
              </a:spcBef>
              <a:spcAft>
                <a:spcPts val="0"/>
              </a:spcAft>
              <a:buClr>
                <a:srgbClr val="3891A7"/>
              </a:buClr>
              <a:buFont typeface="Arial"/>
              <a:buChar char="•"/>
            </a:pPr>
            <a:r>
              <a:rPr lang="en-US" sz="2200" dirty="0" smtClean="0">
                <a:ea typeface="ＭＳ Ｐゴシック" pitchFamily="34" charset="-128"/>
              </a:rPr>
              <a:t>Minimize the risk</a:t>
            </a:r>
          </a:p>
          <a:p>
            <a:pPr marL="1188720" lvl="2" indent="-457200" defTabSz="914400" fontAlgn="auto">
              <a:spcBef>
                <a:spcPts val="550"/>
              </a:spcBef>
              <a:spcAft>
                <a:spcPts val="0"/>
              </a:spcAft>
              <a:buClr>
                <a:srgbClr val="3891A7"/>
              </a:buClr>
              <a:buFont typeface="Arial"/>
              <a:buChar char="•"/>
            </a:pPr>
            <a:endParaRPr lang="en-US" sz="2200" dirty="0" smtClean="0">
              <a:ea typeface="ＭＳ Ｐゴシック" pitchFamily="34" charset="-128"/>
            </a:endParaRPr>
          </a:p>
          <a:p>
            <a:pPr marL="731520" lvl="1" indent="-457200" defTabSz="914400" fontAlgn="auto">
              <a:spcBef>
                <a:spcPts val="550"/>
              </a:spcBef>
              <a:spcAft>
                <a:spcPts val="0"/>
              </a:spcAft>
              <a:buClr>
                <a:srgbClr val="3891A7"/>
              </a:buClr>
              <a:buFont typeface="Arial"/>
              <a:buChar char="•"/>
            </a:pPr>
            <a:endParaRPr lang="en-US" sz="2400" dirty="0" smtClean="0">
              <a:ea typeface="ＭＳ Ｐゴシック" pitchFamily="34" charset="-128"/>
            </a:endParaRPr>
          </a:p>
          <a:p>
            <a:endParaRPr lang="en-US" sz="2200" dirty="0"/>
          </a:p>
        </p:txBody>
      </p:sp>
      <p:pic>
        <p:nvPicPr>
          <p:cNvPr id="23" name="Picture 22" descr="american-express-logo.jpeg"/>
          <p:cNvPicPr>
            <a:picLocks noChangeAspect="1"/>
          </p:cNvPicPr>
          <p:nvPr/>
        </p:nvPicPr>
        <p:blipFill>
          <a:blip r:embed="rId3"/>
          <a:stretch>
            <a:fillRect/>
          </a:stretch>
        </p:blipFill>
        <p:spPr>
          <a:xfrm>
            <a:off x="4678741" y="3417395"/>
            <a:ext cx="531813" cy="531813"/>
          </a:xfrm>
          <a:prstGeom prst="rect">
            <a:avLst/>
          </a:prstGeom>
        </p:spPr>
      </p:pic>
      <p:sp>
        <p:nvSpPr>
          <p:cNvPr id="24" name="TextBox 23"/>
          <p:cNvSpPr txBox="1"/>
          <p:nvPr/>
        </p:nvSpPr>
        <p:spPr>
          <a:xfrm>
            <a:off x="4372354" y="3949208"/>
            <a:ext cx="1676400" cy="646331"/>
          </a:xfrm>
          <a:prstGeom prst="rect">
            <a:avLst/>
          </a:prstGeom>
          <a:noFill/>
        </p:spPr>
        <p:txBody>
          <a:bodyPr wrap="square" rtlCol="0">
            <a:spAutoFit/>
          </a:bodyPr>
          <a:lstStyle/>
          <a:p>
            <a:pPr marL="228600" indent="-228600">
              <a:buFont typeface="Arial"/>
              <a:buChar char="•"/>
            </a:pPr>
            <a:r>
              <a:rPr lang="en-US" sz="1200" dirty="0" smtClean="0">
                <a:solidFill>
                  <a:srgbClr val="000000"/>
                </a:solidFill>
              </a:rPr>
              <a:t>Name</a:t>
            </a:r>
          </a:p>
          <a:p>
            <a:pPr marL="228600" indent="-228600">
              <a:buFont typeface="Arial"/>
              <a:buChar char="•"/>
            </a:pPr>
            <a:r>
              <a:rPr lang="en-US" sz="1200" dirty="0" smtClean="0">
                <a:solidFill>
                  <a:srgbClr val="000000"/>
                </a:solidFill>
              </a:rPr>
              <a:t>Billing Address</a:t>
            </a:r>
          </a:p>
          <a:p>
            <a:pPr marL="228600" indent="-228600">
              <a:buFont typeface="Arial"/>
              <a:buChar char="•"/>
            </a:pPr>
            <a:r>
              <a:rPr lang="en-US" sz="1200" dirty="0" smtClean="0">
                <a:solidFill>
                  <a:srgbClr val="000000"/>
                </a:solidFill>
              </a:rPr>
              <a:t>Credit Card</a:t>
            </a:r>
            <a:endParaRPr lang="en-US" sz="1200" dirty="0">
              <a:solidFill>
                <a:srgbClr val="000000"/>
              </a:solidFill>
            </a:endParaRPr>
          </a:p>
        </p:txBody>
      </p:sp>
      <p:sp>
        <p:nvSpPr>
          <p:cNvPr id="27" name="Oval 26"/>
          <p:cNvSpPr/>
          <p:nvPr/>
        </p:nvSpPr>
        <p:spPr>
          <a:xfrm>
            <a:off x="2772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9819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0487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915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0800000" flipV="1">
            <a:off x="3343655" y="4343398"/>
            <a:ext cx="1028702" cy="708319"/>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4334766" y="4633129"/>
            <a:ext cx="456178" cy="381000"/>
          </a:xfrm>
          <a:prstGeom prst="straightConnector1">
            <a:avLst/>
          </a:prstGeom>
          <a:ln>
            <a:headEnd type="arrow"/>
            <a:tailEnd type="none" w="sm" len="sm"/>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32" idx="0"/>
          </p:cNvCxnSpPr>
          <p:nvPr/>
        </p:nvCxnSpPr>
        <p:spPr>
          <a:xfrm rot="16200000" flipH="1">
            <a:off x="5039616" y="4690279"/>
            <a:ext cx="456178" cy="2667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610355" y="5637311"/>
            <a:ext cx="2362200" cy="307777"/>
          </a:xfrm>
          <a:prstGeom prst="rect">
            <a:avLst/>
          </a:prstGeom>
          <a:noFill/>
        </p:spPr>
        <p:txBody>
          <a:bodyPr wrap="square" rtlCol="0">
            <a:spAutoFit/>
          </a:bodyPr>
          <a:lstStyle/>
          <a:p>
            <a:pPr algn="ctr"/>
            <a:r>
              <a:rPr lang="en-US" sz="1400" dirty="0" smtClean="0"/>
              <a:t>DHT  </a:t>
            </a:r>
            <a:endParaRPr lang="en-US" sz="1400" dirty="0"/>
          </a:p>
        </p:txBody>
      </p:sp>
      <p:sp>
        <p:nvSpPr>
          <p:cNvPr id="64" name="TextBox 63"/>
          <p:cNvSpPr txBox="1"/>
          <p:nvPr/>
        </p:nvSpPr>
        <p:spPr>
          <a:xfrm>
            <a:off x="2962655" y="5191011"/>
            <a:ext cx="381000" cy="276999"/>
          </a:xfrm>
          <a:prstGeom prst="rect">
            <a:avLst/>
          </a:prstGeom>
          <a:noFill/>
        </p:spPr>
        <p:txBody>
          <a:bodyPr wrap="square" rtlCol="0">
            <a:spAutoFit/>
          </a:bodyPr>
          <a:lstStyle/>
          <a:p>
            <a:r>
              <a:rPr lang="en-US" sz="1200" dirty="0" smtClean="0"/>
              <a:t>K</a:t>
            </a:r>
            <a:r>
              <a:rPr lang="en-US" sz="1200" baseline="30000" dirty="0" smtClean="0"/>
              <a:t>’</a:t>
            </a:r>
            <a:r>
              <a:rPr lang="en-US" sz="1200" baseline="-25000" dirty="0" smtClean="0"/>
              <a:t>1</a:t>
            </a:r>
            <a:endParaRPr lang="en-US" sz="1200" dirty="0"/>
          </a:p>
        </p:txBody>
      </p:sp>
      <p:sp>
        <p:nvSpPr>
          <p:cNvPr id="65" name="TextBox 64"/>
          <p:cNvSpPr txBox="1"/>
          <p:nvPr/>
        </p:nvSpPr>
        <p:spPr>
          <a:xfrm>
            <a:off x="4181854" y="5191011"/>
            <a:ext cx="381000" cy="276999"/>
          </a:xfrm>
          <a:prstGeom prst="rect">
            <a:avLst/>
          </a:prstGeom>
          <a:noFill/>
        </p:spPr>
        <p:txBody>
          <a:bodyPr wrap="square" rtlCol="0">
            <a:spAutoFit/>
          </a:bodyPr>
          <a:lstStyle/>
          <a:p>
            <a:r>
              <a:rPr lang="en-US" sz="1200" dirty="0" smtClean="0"/>
              <a:t>K</a:t>
            </a:r>
            <a:r>
              <a:rPr lang="en-US" sz="1200" baseline="30000" dirty="0" smtClean="0"/>
              <a:t>’</a:t>
            </a:r>
            <a:r>
              <a:rPr lang="en-US" sz="1200" baseline="-25000" dirty="0" smtClean="0"/>
              <a:t>2</a:t>
            </a:r>
            <a:endParaRPr lang="en-US" sz="1200" dirty="0"/>
          </a:p>
        </p:txBody>
      </p:sp>
      <p:sp>
        <p:nvSpPr>
          <p:cNvPr id="66" name="TextBox 65"/>
          <p:cNvSpPr txBox="1"/>
          <p:nvPr/>
        </p:nvSpPr>
        <p:spPr>
          <a:xfrm>
            <a:off x="5134355" y="5191011"/>
            <a:ext cx="381000" cy="276999"/>
          </a:xfrm>
          <a:prstGeom prst="rect">
            <a:avLst/>
          </a:prstGeom>
          <a:noFill/>
        </p:spPr>
        <p:txBody>
          <a:bodyPr wrap="square" rtlCol="0">
            <a:spAutoFit/>
          </a:bodyPr>
          <a:lstStyle/>
          <a:p>
            <a:r>
              <a:rPr lang="en-US" sz="1200" dirty="0" smtClean="0"/>
              <a:t>K</a:t>
            </a:r>
            <a:r>
              <a:rPr lang="en-US" sz="1200" baseline="30000" dirty="0" smtClean="0"/>
              <a:t>’</a:t>
            </a:r>
            <a:r>
              <a:rPr lang="en-US" sz="1200" baseline="-25000" dirty="0" smtClean="0"/>
              <a:t>3</a:t>
            </a:r>
            <a:endParaRPr lang="en-US" sz="1200" dirty="0"/>
          </a:p>
        </p:txBody>
      </p:sp>
      <p:sp>
        <p:nvSpPr>
          <p:cNvPr id="67" name="TextBox 66"/>
          <p:cNvSpPr txBox="1"/>
          <p:nvPr/>
        </p:nvSpPr>
        <p:spPr>
          <a:xfrm>
            <a:off x="6313866" y="5191011"/>
            <a:ext cx="381000" cy="276999"/>
          </a:xfrm>
          <a:prstGeom prst="rect">
            <a:avLst/>
          </a:prstGeom>
          <a:noFill/>
        </p:spPr>
        <p:txBody>
          <a:bodyPr wrap="square" rtlCol="0">
            <a:spAutoFit/>
          </a:bodyPr>
          <a:lstStyle/>
          <a:p>
            <a:r>
              <a:rPr lang="en-US" sz="1200" dirty="0" err="1" smtClean="0"/>
              <a:t>K</a:t>
            </a:r>
            <a:r>
              <a:rPr lang="en-US" sz="1200" baseline="30000" dirty="0" err="1" smtClean="0"/>
              <a:t>’</a:t>
            </a:r>
            <a:r>
              <a:rPr lang="en-US" sz="1200" baseline="-25000" dirty="0" err="1" smtClean="0"/>
              <a:t>n</a:t>
            </a:r>
            <a:endParaRPr lang="en-US" sz="1200" dirty="0"/>
          </a:p>
        </p:txBody>
      </p:sp>
      <p:pic>
        <p:nvPicPr>
          <p:cNvPr id="21" name="Picture 20" descr="ebay-logo.jpg"/>
          <p:cNvPicPr>
            <a:picLocks noChangeAspect="1"/>
          </p:cNvPicPr>
          <p:nvPr/>
        </p:nvPicPr>
        <p:blipFill>
          <a:blip r:embed="rId4"/>
          <a:stretch>
            <a:fillRect/>
          </a:stretch>
        </p:blipFill>
        <p:spPr>
          <a:xfrm>
            <a:off x="2482397" y="3604937"/>
            <a:ext cx="579516" cy="433993"/>
          </a:xfrm>
          <a:prstGeom prst="rect">
            <a:avLst/>
          </a:prstGeom>
        </p:spPr>
      </p:pic>
      <p:cxnSp>
        <p:nvCxnSpPr>
          <p:cNvPr id="22" name="Straight Arrow Connector 21"/>
          <p:cNvCxnSpPr/>
          <p:nvPr/>
        </p:nvCxnSpPr>
        <p:spPr>
          <a:xfrm rot="10800000" flipV="1">
            <a:off x="3061913" y="3735387"/>
            <a:ext cx="1616830" cy="1"/>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177802" y="3466437"/>
            <a:ext cx="1500941" cy="276999"/>
          </a:xfrm>
          <a:prstGeom prst="rect">
            <a:avLst/>
          </a:prstGeom>
          <a:noFill/>
        </p:spPr>
        <p:txBody>
          <a:bodyPr wrap="square" rtlCol="0">
            <a:spAutoFit/>
          </a:bodyPr>
          <a:lstStyle/>
          <a:p>
            <a:pPr algn="ctr"/>
            <a:r>
              <a:rPr lang="en-US" sz="1200" dirty="0" smtClean="0"/>
              <a:t>Predicate Reply*</a:t>
            </a:r>
            <a:endParaRPr lang="en-US" sz="1200" dirty="0"/>
          </a:p>
        </p:txBody>
      </p:sp>
      <p:sp>
        <p:nvSpPr>
          <p:cNvPr id="30" name="TextBox 29"/>
          <p:cNvSpPr txBox="1"/>
          <p:nvPr/>
        </p:nvSpPr>
        <p:spPr>
          <a:xfrm>
            <a:off x="714757" y="6011614"/>
            <a:ext cx="3200398" cy="846386"/>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pPr>
            <a:r>
              <a:rPr lang="en-US" sz="2200" dirty="0" smtClean="0">
                <a:latin typeface="Gill Sans MT"/>
                <a:ea typeface="ＭＳ Ｐゴシック" pitchFamily="34" charset="-128"/>
              </a:rPr>
              <a:t>*Age Verified</a:t>
            </a:r>
          </a:p>
          <a:p>
            <a:pPr marL="731520" lvl="1" indent="-457200" defTabSz="914400" fontAlgn="auto">
              <a:spcBef>
                <a:spcPts val="550"/>
              </a:spcBef>
              <a:spcAft>
                <a:spcPts val="0"/>
              </a:spcAft>
              <a:buClr>
                <a:srgbClr val="3891A7"/>
              </a:buClr>
            </a:pPr>
            <a:r>
              <a:rPr lang="en-US" sz="2200" dirty="0" smtClean="0">
                <a:latin typeface="Gill Sans MT"/>
                <a:ea typeface="ＭＳ Ｐゴシック" pitchFamily="34" charset="-128"/>
              </a:rPr>
              <a:t>*Credit Card Verified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16764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Selective Disclosure</a:t>
            </a:r>
            <a:endParaRPr lang="en-US" dirty="0"/>
          </a:p>
        </p:txBody>
      </p:sp>
      <p:sp>
        <p:nvSpPr>
          <p:cNvPr id="18" name="Slide Number Placeholder 17"/>
          <p:cNvSpPr>
            <a:spLocks noGrp="1"/>
          </p:cNvSpPr>
          <p:nvPr>
            <p:ph type="sldNum" sz="quarter" idx="12"/>
          </p:nvPr>
        </p:nvSpPr>
        <p:spPr/>
        <p:txBody>
          <a:bodyPr/>
          <a:lstStyle/>
          <a:p>
            <a:pPr>
              <a:defRPr/>
            </a:pPr>
            <a:fld id="{962989A8-7C4E-CB4B-B31B-151C46857D81}" type="slidenum">
              <a:rPr lang="en-US" smtClean="0"/>
              <a:pPr>
                <a:defRPr/>
              </a:pPr>
              <a:t>59</a:t>
            </a:fld>
            <a:endParaRPr lang="en-US"/>
          </a:p>
        </p:txBody>
      </p:sp>
      <p:pic>
        <p:nvPicPr>
          <p:cNvPr id="5" name="Picture 4" descr="ebay-logo.jpg"/>
          <p:cNvPicPr>
            <a:picLocks noChangeAspect="1"/>
          </p:cNvPicPr>
          <p:nvPr/>
        </p:nvPicPr>
        <p:blipFill>
          <a:blip r:embed="rId3"/>
          <a:stretch>
            <a:fillRect/>
          </a:stretch>
        </p:blipFill>
        <p:spPr>
          <a:xfrm>
            <a:off x="2286000" y="3014420"/>
            <a:ext cx="579516" cy="433993"/>
          </a:xfrm>
          <a:prstGeom prst="rect">
            <a:avLst/>
          </a:prstGeom>
        </p:spPr>
      </p:pic>
      <p:cxnSp>
        <p:nvCxnSpPr>
          <p:cNvPr id="25" name="Straight Arrow Connector 24"/>
          <p:cNvCxnSpPr/>
          <p:nvPr/>
        </p:nvCxnSpPr>
        <p:spPr>
          <a:xfrm>
            <a:off x="2865516" y="3254624"/>
            <a:ext cx="3232071" cy="25703"/>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581400" y="3014420"/>
            <a:ext cx="1790699" cy="276999"/>
          </a:xfrm>
          <a:prstGeom prst="rect">
            <a:avLst/>
          </a:prstGeom>
          <a:noFill/>
        </p:spPr>
        <p:txBody>
          <a:bodyPr wrap="square" rtlCol="0">
            <a:spAutoFit/>
          </a:bodyPr>
          <a:lstStyle/>
          <a:p>
            <a:pPr algn="ctr"/>
            <a:r>
              <a:rPr lang="en-US" sz="1200" dirty="0" smtClean="0"/>
              <a:t>Selective disclosure*</a:t>
            </a:r>
            <a:endParaRPr lang="en-US" sz="1200" dirty="0"/>
          </a:p>
        </p:txBody>
      </p:sp>
      <p:pic>
        <p:nvPicPr>
          <p:cNvPr id="11" name="Picture 10" descr="power-seller-logo.gif"/>
          <p:cNvPicPr>
            <a:picLocks noChangeAspect="1"/>
          </p:cNvPicPr>
          <p:nvPr/>
        </p:nvPicPr>
        <p:blipFill>
          <a:blip r:embed="rId4"/>
          <a:stretch>
            <a:fillRect/>
          </a:stretch>
        </p:blipFill>
        <p:spPr>
          <a:xfrm>
            <a:off x="6097587" y="3054797"/>
            <a:ext cx="836612" cy="399653"/>
          </a:xfrm>
          <a:prstGeom prst="rect">
            <a:avLst/>
          </a:prstGeom>
        </p:spPr>
      </p:pic>
      <p:sp>
        <p:nvSpPr>
          <p:cNvPr id="14" name="TextBox 13"/>
          <p:cNvSpPr txBox="1"/>
          <p:nvPr/>
        </p:nvSpPr>
        <p:spPr>
          <a:xfrm>
            <a:off x="1066800" y="1143000"/>
            <a:ext cx="7866888" cy="846386"/>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buFont typeface="Arial"/>
              <a:buChar char="•"/>
            </a:pPr>
            <a:r>
              <a:rPr lang="en-US" sz="2200" dirty="0" smtClean="0">
                <a:ea typeface="ＭＳ Ｐゴシック" pitchFamily="34" charset="-128"/>
              </a:rPr>
              <a:t>User Policies in the Active Bundle dictate dissemination </a:t>
            </a:r>
          </a:p>
          <a:p>
            <a:endParaRPr lang="en-US" sz="2200" dirty="0"/>
          </a:p>
        </p:txBody>
      </p:sp>
      <p:sp>
        <p:nvSpPr>
          <p:cNvPr id="16" name="TextBox 15"/>
          <p:cNvSpPr txBox="1"/>
          <p:nvPr/>
        </p:nvSpPr>
        <p:spPr>
          <a:xfrm>
            <a:off x="5943600" y="3429000"/>
            <a:ext cx="1828800" cy="1277273"/>
          </a:xfrm>
          <a:prstGeom prst="rect">
            <a:avLst/>
          </a:prstGeom>
          <a:noFill/>
        </p:spPr>
        <p:txBody>
          <a:bodyPr wrap="square" rtlCol="0">
            <a:spAutoFit/>
          </a:bodyPr>
          <a:lstStyle/>
          <a:p>
            <a:pPr marL="228600" indent="-228600">
              <a:buFont typeface="Arial"/>
              <a:buChar char="•"/>
            </a:pPr>
            <a:r>
              <a:rPr lang="en-US" sz="1100" dirty="0" smtClean="0">
                <a:solidFill>
                  <a:srgbClr val="000000"/>
                </a:solidFill>
              </a:rPr>
              <a:t>E-mail</a:t>
            </a:r>
          </a:p>
          <a:p>
            <a:pPr marL="228600" indent="-228600">
              <a:buFont typeface="Arial"/>
              <a:buChar char="•"/>
            </a:pPr>
            <a:r>
              <a:rPr lang="en-US" sz="1100" dirty="0" err="1" smtClean="0">
                <a:solidFill>
                  <a:srgbClr val="FF0000"/>
                </a:solidFill>
              </a:rPr>
              <a:t>E(Name</a:t>
            </a:r>
            <a:r>
              <a:rPr lang="en-US" sz="1100" dirty="0" smtClean="0">
                <a:solidFill>
                  <a:srgbClr val="FF0000"/>
                </a:solidFill>
              </a:rPr>
              <a:t>)</a:t>
            </a:r>
          </a:p>
          <a:p>
            <a:pPr marL="228600" indent="-228600">
              <a:buFont typeface="Arial"/>
              <a:buChar char="•"/>
            </a:pPr>
            <a:r>
              <a:rPr lang="en-US" sz="1100" dirty="0" err="1" smtClean="0">
                <a:solidFill>
                  <a:srgbClr val="FF0000"/>
                </a:solidFill>
              </a:rPr>
              <a:t>E(Password</a:t>
            </a:r>
            <a:r>
              <a:rPr lang="en-US" sz="1100" dirty="0" smtClean="0">
                <a:solidFill>
                  <a:srgbClr val="FF0000"/>
                </a:solidFill>
              </a:rPr>
              <a:t>)</a:t>
            </a:r>
          </a:p>
          <a:p>
            <a:pPr marL="228600" indent="-228600">
              <a:buFont typeface="Arial"/>
              <a:buChar char="•"/>
            </a:pPr>
            <a:r>
              <a:rPr lang="en-US" sz="1100" dirty="0" err="1" smtClean="0">
                <a:solidFill>
                  <a:srgbClr val="FF0000"/>
                </a:solidFill>
              </a:rPr>
              <a:t>E(Shipping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E(Billing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E(Credit</a:t>
            </a:r>
            <a:r>
              <a:rPr lang="en-US" sz="1100" dirty="0" smtClean="0">
                <a:solidFill>
                  <a:srgbClr val="FF0000"/>
                </a:solidFill>
              </a:rPr>
              <a:t> Card)</a:t>
            </a:r>
          </a:p>
          <a:p>
            <a:pPr marL="228600" indent="-228600">
              <a:buFont typeface="Arial"/>
              <a:buChar char="•"/>
            </a:pPr>
            <a:r>
              <a:rPr lang="en-US" sz="1100" dirty="0" smtClean="0">
                <a:solidFill>
                  <a:srgbClr val="FF0000"/>
                </a:solidFill>
              </a:rPr>
              <a:t>…</a:t>
            </a:r>
            <a:endParaRPr lang="en-US" sz="1100" dirty="0">
              <a:solidFill>
                <a:srgbClr val="FF0000"/>
              </a:solidFill>
            </a:endParaRPr>
          </a:p>
        </p:txBody>
      </p:sp>
      <p:sp>
        <p:nvSpPr>
          <p:cNvPr id="17" name="TextBox 16"/>
          <p:cNvSpPr txBox="1"/>
          <p:nvPr/>
        </p:nvSpPr>
        <p:spPr>
          <a:xfrm>
            <a:off x="1277112" y="5786735"/>
            <a:ext cx="7866888" cy="461665"/>
          </a:xfrm>
          <a:prstGeom prst="rect">
            <a:avLst/>
          </a:prstGeom>
          <a:noFill/>
        </p:spPr>
        <p:txBody>
          <a:bodyPr wrap="square" rtlCol="0">
            <a:spAutoFit/>
          </a:bodyPr>
          <a:lstStyle/>
          <a:p>
            <a:r>
              <a:rPr lang="en-US" dirty="0" smtClean="0"/>
              <a:t>*</a:t>
            </a:r>
            <a:r>
              <a:rPr lang="en-US" dirty="0" err="1" smtClean="0"/>
              <a:t>e</a:t>
            </a:r>
            <a:r>
              <a:rPr lang="en-US" dirty="0" smtClean="0"/>
              <a:t>-bay shares the AB with the seller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90600"/>
          </a:xfrm>
        </p:spPr>
        <p:txBody>
          <a:bodyPr>
            <a:noAutofit/>
          </a:bodyPr>
          <a:lstStyle/>
          <a:p>
            <a:r>
              <a:rPr lang="en-US" sz="3400" dirty="0" smtClean="0"/>
              <a:t>Background: Supply Chain Interaction</a:t>
            </a:r>
            <a:endParaRPr lang="en-US" sz="34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6</a:t>
            </a:fld>
            <a:endParaRPr lang="en-US"/>
          </a:p>
        </p:txBody>
      </p:sp>
      <p:sp>
        <p:nvSpPr>
          <p:cNvPr id="7" name="TextBox 6"/>
          <p:cNvSpPr txBox="1"/>
          <p:nvPr/>
        </p:nvSpPr>
        <p:spPr>
          <a:xfrm>
            <a:off x="2700535" y="5862935"/>
            <a:ext cx="4700927" cy="461665"/>
          </a:xfrm>
          <a:prstGeom prst="rect">
            <a:avLst/>
          </a:prstGeom>
          <a:noFill/>
        </p:spPr>
        <p:txBody>
          <a:bodyPr wrap="none" rtlCol="0">
            <a:spAutoFit/>
          </a:bodyPr>
          <a:lstStyle/>
          <a:p>
            <a:r>
              <a:rPr lang="en-US" dirty="0" smtClean="0"/>
              <a:t>Information Flow in Supply Chain</a:t>
            </a:r>
            <a:endParaRPr lang="en-US" dirty="0"/>
          </a:p>
        </p:txBody>
      </p:sp>
      <p:pic>
        <p:nvPicPr>
          <p:cNvPr id="10" name="Picture 9" descr="Screen Shot 2013-04-14 at 6.49.27 PM.png"/>
          <p:cNvPicPr>
            <a:picLocks noChangeAspect="1"/>
          </p:cNvPicPr>
          <p:nvPr/>
        </p:nvPicPr>
        <p:blipFill>
          <a:blip r:embed="rId2"/>
          <a:stretch>
            <a:fillRect/>
          </a:stretch>
        </p:blipFill>
        <p:spPr>
          <a:xfrm>
            <a:off x="1981200" y="914400"/>
            <a:ext cx="6212621" cy="487233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066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Selective Disclosure</a:t>
            </a:r>
            <a:endParaRPr lang="en-US" dirty="0"/>
          </a:p>
        </p:txBody>
      </p:sp>
      <p:sp>
        <p:nvSpPr>
          <p:cNvPr id="17" name="Slide Number Placeholder 16"/>
          <p:cNvSpPr>
            <a:spLocks noGrp="1"/>
          </p:cNvSpPr>
          <p:nvPr>
            <p:ph type="sldNum" sz="quarter" idx="12"/>
          </p:nvPr>
        </p:nvSpPr>
        <p:spPr/>
        <p:txBody>
          <a:bodyPr/>
          <a:lstStyle/>
          <a:p>
            <a:pPr>
              <a:defRPr/>
            </a:pPr>
            <a:fld id="{962989A8-7C4E-CB4B-B31B-151C46857D81}" type="slidenum">
              <a:rPr lang="en-US" smtClean="0"/>
              <a:pPr>
                <a:defRPr/>
              </a:pPr>
              <a:t>60</a:t>
            </a:fld>
            <a:endParaRPr lang="en-US"/>
          </a:p>
        </p:txBody>
      </p:sp>
      <p:cxnSp>
        <p:nvCxnSpPr>
          <p:cNvPr id="25" name="Straight Arrow Connector 24"/>
          <p:cNvCxnSpPr/>
          <p:nvPr/>
        </p:nvCxnSpPr>
        <p:spPr>
          <a:xfrm>
            <a:off x="3075828" y="2438400"/>
            <a:ext cx="3232071" cy="25703"/>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791712" y="2198196"/>
            <a:ext cx="1790699" cy="276999"/>
          </a:xfrm>
          <a:prstGeom prst="rect">
            <a:avLst/>
          </a:prstGeom>
          <a:noFill/>
        </p:spPr>
        <p:txBody>
          <a:bodyPr wrap="square" rtlCol="0">
            <a:spAutoFit/>
          </a:bodyPr>
          <a:lstStyle/>
          <a:p>
            <a:pPr algn="ctr"/>
            <a:r>
              <a:rPr lang="en-US" sz="1200" dirty="0" smtClean="0"/>
              <a:t>Selective disclosure*</a:t>
            </a:r>
            <a:endParaRPr lang="en-US" sz="1200" dirty="0"/>
          </a:p>
        </p:txBody>
      </p:sp>
      <p:pic>
        <p:nvPicPr>
          <p:cNvPr id="11" name="Picture 10" descr="power-seller-logo.gif"/>
          <p:cNvPicPr>
            <a:picLocks noChangeAspect="1"/>
          </p:cNvPicPr>
          <p:nvPr/>
        </p:nvPicPr>
        <p:blipFill>
          <a:blip r:embed="rId3"/>
          <a:stretch>
            <a:fillRect/>
          </a:stretch>
        </p:blipFill>
        <p:spPr>
          <a:xfrm>
            <a:off x="2239216" y="2198196"/>
            <a:ext cx="836612" cy="399653"/>
          </a:xfrm>
          <a:prstGeom prst="rect">
            <a:avLst/>
          </a:prstGeom>
        </p:spPr>
      </p:pic>
      <p:pic>
        <p:nvPicPr>
          <p:cNvPr id="13" name="Picture 12" descr="fedex.gif"/>
          <p:cNvPicPr>
            <a:picLocks noChangeAspect="1"/>
          </p:cNvPicPr>
          <p:nvPr/>
        </p:nvPicPr>
        <p:blipFill>
          <a:blip r:embed="rId4"/>
          <a:stretch>
            <a:fillRect/>
          </a:stretch>
        </p:blipFill>
        <p:spPr>
          <a:xfrm>
            <a:off x="6307899" y="2302679"/>
            <a:ext cx="546614" cy="322847"/>
          </a:xfrm>
          <a:prstGeom prst="rect">
            <a:avLst/>
          </a:prstGeom>
        </p:spPr>
      </p:pic>
      <p:sp>
        <p:nvSpPr>
          <p:cNvPr id="15" name="TextBox 14"/>
          <p:cNvSpPr txBox="1"/>
          <p:nvPr/>
        </p:nvSpPr>
        <p:spPr>
          <a:xfrm>
            <a:off x="1277112" y="5105400"/>
            <a:ext cx="7866888" cy="1200328"/>
          </a:xfrm>
          <a:prstGeom prst="rect">
            <a:avLst/>
          </a:prstGeom>
          <a:noFill/>
        </p:spPr>
        <p:txBody>
          <a:bodyPr wrap="square" rtlCol="0">
            <a:spAutoFit/>
          </a:bodyPr>
          <a:lstStyle/>
          <a:p>
            <a:r>
              <a:rPr lang="en-US" dirty="0" smtClean="0"/>
              <a:t>*</a:t>
            </a:r>
            <a:r>
              <a:rPr lang="en-US" dirty="0" err="1" smtClean="0"/>
              <a:t>e</a:t>
            </a:r>
            <a:r>
              <a:rPr lang="en-US" dirty="0" smtClean="0"/>
              <a:t>-bay seller shares the AB with the shipping company </a:t>
            </a:r>
          </a:p>
          <a:p>
            <a:r>
              <a:rPr lang="en-US" dirty="0" smtClean="0"/>
              <a:t>*AB selectively discloses the information with shipping company based on the policies </a:t>
            </a:r>
            <a:endParaRPr lang="en-US" dirty="0"/>
          </a:p>
        </p:txBody>
      </p:sp>
      <p:sp>
        <p:nvSpPr>
          <p:cNvPr id="16" name="TextBox 15"/>
          <p:cNvSpPr txBox="1"/>
          <p:nvPr/>
        </p:nvSpPr>
        <p:spPr>
          <a:xfrm>
            <a:off x="6019800" y="2691264"/>
            <a:ext cx="1828800" cy="1277273"/>
          </a:xfrm>
          <a:prstGeom prst="rect">
            <a:avLst/>
          </a:prstGeom>
          <a:noFill/>
        </p:spPr>
        <p:txBody>
          <a:bodyPr wrap="square" rtlCol="0">
            <a:spAutoFit/>
          </a:bodyPr>
          <a:lstStyle/>
          <a:p>
            <a:pPr marL="228600" indent="-228600">
              <a:buFont typeface="Arial"/>
              <a:buChar char="•"/>
            </a:pPr>
            <a:r>
              <a:rPr lang="en-US" sz="1100" dirty="0" smtClean="0">
                <a:solidFill>
                  <a:srgbClr val="000000"/>
                </a:solidFill>
              </a:rPr>
              <a:t>Name</a:t>
            </a:r>
          </a:p>
          <a:p>
            <a:pPr marL="228600" indent="-228600">
              <a:buFont typeface="Arial"/>
              <a:buChar char="•"/>
            </a:pPr>
            <a:r>
              <a:rPr lang="en-US" sz="1100" dirty="0" smtClean="0">
                <a:solidFill>
                  <a:srgbClr val="FF0000"/>
                </a:solidFill>
              </a:rPr>
              <a:t>E(E-mail)</a:t>
            </a:r>
          </a:p>
          <a:p>
            <a:pPr marL="228600" indent="-228600">
              <a:buFont typeface="Arial"/>
              <a:buChar char="•"/>
            </a:pPr>
            <a:r>
              <a:rPr lang="en-US" sz="1100" dirty="0" err="1" smtClean="0">
                <a:solidFill>
                  <a:srgbClr val="FF0000"/>
                </a:solidFill>
              </a:rPr>
              <a:t>E(Password</a:t>
            </a:r>
            <a:r>
              <a:rPr lang="en-US" sz="1100" dirty="0" smtClean="0">
                <a:solidFill>
                  <a:srgbClr val="FF0000"/>
                </a:solidFill>
              </a:rPr>
              <a:t>)</a:t>
            </a:r>
          </a:p>
          <a:p>
            <a:pPr marL="228600" indent="-228600">
              <a:buFont typeface="Arial"/>
              <a:buChar char="•"/>
            </a:pPr>
            <a:r>
              <a:rPr lang="en-US" sz="1100" dirty="0" smtClean="0">
                <a:solidFill>
                  <a:srgbClr val="000000"/>
                </a:solidFill>
              </a:rPr>
              <a:t>Shipping Address</a:t>
            </a:r>
          </a:p>
          <a:p>
            <a:pPr marL="228600" indent="-228600">
              <a:buFont typeface="Arial"/>
              <a:buChar char="•"/>
            </a:pPr>
            <a:r>
              <a:rPr lang="en-US" sz="1100" dirty="0" err="1" smtClean="0">
                <a:solidFill>
                  <a:srgbClr val="FF0000"/>
                </a:solidFill>
              </a:rPr>
              <a:t>E(Billing</a:t>
            </a:r>
            <a:r>
              <a:rPr lang="en-US" sz="1100" dirty="0" smtClean="0">
                <a:solidFill>
                  <a:srgbClr val="FF0000"/>
                </a:solidFill>
              </a:rPr>
              <a:t> Address)</a:t>
            </a:r>
          </a:p>
          <a:p>
            <a:pPr marL="228600" indent="-228600">
              <a:buFont typeface="Arial"/>
              <a:buChar char="•"/>
            </a:pPr>
            <a:r>
              <a:rPr lang="en-US" sz="1100" dirty="0" err="1" smtClean="0">
                <a:solidFill>
                  <a:srgbClr val="FF0000"/>
                </a:solidFill>
              </a:rPr>
              <a:t>E(Credit</a:t>
            </a:r>
            <a:r>
              <a:rPr lang="en-US" sz="1100" dirty="0" smtClean="0">
                <a:solidFill>
                  <a:srgbClr val="FF0000"/>
                </a:solidFill>
              </a:rPr>
              <a:t> Card)</a:t>
            </a:r>
          </a:p>
          <a:p>
            <a:pPr marL="228600" indent="-228600">
              <a:buFont typeface="Arial"/>
              <a:buChar char="•"/>
            </a:pPr>
            <a:r>
              <a:rPr lang="en-US" sz="1100" dirty="0" smtClean="0">
                <a:solidFill>
                  <a:srgbClr val="FF0000"/>
                </a:solidFill>
              </a:rPr>
              <a:t>…</a:t>
            </a:r>
            <a:endParaRPr lang="en-US" sz="11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Selective Disclosure</a:t>
            </a:r>
            <a:endParaRPr lang="en-US" dirty="0"/>
          </a:p>
        </p:txBody>
      </p:sp>
      <p:sp>
        <p:nvSpPr>
          <p:cNvPr id="18" name="Slide Number Placeholder 17"/>
          <p:cNvSpPr>
            <a:spLocks noGrp="1"/>
          </p:cNvSpPr>
          <p:nvPr>
            <p:ph type="sldNum" sz="quarter" idx="12"/>
          </p:nvPr>
        </p:nvSpPr>
        <p:spPr/>
        <p:txBody>
          <a:bodyPr/>
          <a:lstStyle/>
          <a:p>
            <a:pPr>
              <a:defRPr/>
            </a:pPr>
            <a:fld id="{962989A8-7C4E-CB4B-B31B-151C46857D81}" type="slidenum">
              <a:rPr lang="en-US" smtClean="0"/>
              <a:pPr>
                <a:defRPr/>
              </a:pPr>
              <a:t>61</a:t>
            </a:fld>
            <a:endParaRPr lang="en-US"/>
          </a:p>
        </p:txBody>
      </p:sp>
      <p:cxnSp>
        <p:nvCxnSpPr>
          <p:cNvPr id="25" name="Straight Arrow Connector 24"/>
          <p:cNvCxnSpPr/>
          <p:nvPr/>
        </p:nvCxnSpPr>
        <p:spPr>
          <a:xfrm>
            <a:off x="3075828" y="3200400"/>
            <a:ext cx="3232071" cy="25703"/>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791712" y="2960196"/>
            <a:ext cx="1790699" cy="276999"/>
          </a:xfrm>
          <a:prstGeom prst="rect">
            <a:avLst/>
          </a:prstGeom>
          <a:noFill/>
        </p:spPr>
        <p:txBody>
          <a:bodyPr wrap="square" rtlCol="0">
            <a:spAutoFit/>
          </a:bodyPr>
          <a:lstStyle/>
          <a:p>
            <a:pPr algn="ctr"/>
            <a:r>
              <a:rPr lang="en-US" sz="1200" dirty="0" smtClean="0"/>
              <a:t>Selective disclosure</a:t>
            </a:r>
            <a:endParaRPr lang="en-US" sz="1200" dirty="0"/>
          </a:p>
        </p:txBody>
      </p:sp>
      <p:pic>
        <p:nvPicPr>
          <p:cNvPr id="11" name="Picture 10" descr="power-seller-logo.gif"/>
          <p:cNvPicPr>
            <a:picLocks noChangeAspect="1"/>
          </p:cNvPicPr>
          <p:nvPr/>
        </p:nvPicPr>
        <p:blipFill>
          <a:blip r:embed="rId2"/>
          <a:stretch>
            <a:fillRect/>
          </a:stretch>
        </p:blipFill>
        <p:spPr>
          <a:xfrm>
            <a:off x="2239216" y="2960196"/>
            <a:ext cx="836612" cy="399653"/>
          </a:xfrm>
          <a:prstGeom prst="rect">
            <a:avLst/>
          </a:prstGeom>
        </p:spPr>
      </p:pic>
      <p:sp>
        <p:nvSpPr>
          <p:cNvPr id="12" name="TextBox 11"/>
          <p:cNvSpPr txBox="1"/>
          <p:nvPr/>
        </p:nvSpPr>
        <p:spPr>
          <a:xfrm>
            <a:off x="6153912" y="3453264"/>
            <a:ext cx="1828801" cy="461665"/>
          </a:xfrm>
          <a:prstGeom prst="rect">
            <a:avLst/>
          </a:prstGeom>
          <a:noFill/>
        </p:spPr>
        <p:txBody>
          <a:bodyPr wrap="square" rtlCol="0">
            <a:spAutoFit/>
          </a:bodyPr>
          <a:lstStyle/>
          <a:p>
            <a:pPr marL="228600" indent="-228600">
              <a:buFont typeface="Arial"/>
              <a:buChar char="•"/>
            </a:pPr>
            <a:r>
              <a:rPr lang="en-US" sz="1200" dirty="0" smtClean="0">
                <a:solidFill>
                  <a:srgbClr val="000000"/>
                </a:solidFill>
              </a:rPr>
              <a:t>Name</a:t>
            </a:r>
          </a:p>
          <a:p>
            <a:pPr marL="228600" indent="-228600">
              <a:buFont typeface="Arial"/>
              <a:buChar char="•"/>
            </a:pPr>
            <a:r>
              <a:rPr lang="en-US" sz="1200" dirty="0" smtClean="0">
                <a:solidFill>
                  <a:srgbClr val="000000"/>
                </a:solidFill>
              </a:rPr>
              <a:t>Shipping Address</a:t>
            </a:r>
          </a:p>
        </p:txBody>
      </p:sp>
      <p:pic>
        <p:nvPicPr>
          <p:cNvPr id="13" name="Picture 12" descr="fedex.gif"/>
          <p:cNvPicPr>
            <a:picLocks noChangeAspect="1"/>
          </p:cNvPicPr>
          <p:nvPr/>
        </p:nvPicPr>
        <p:blipFill>
          <a:blip r:embed="rId3"/>
          <a:stretch>
            <a:fillRect/>
          </a:stretch>
        </p:blipFill>
        <p:spPr>
          <a:xfrm>
            <a:off x="6307899" y="3064679"/>
            <a:ext cx="546614" cy="322847"/>
          </a:xfrm>
          <a:prstGeom prst="rect">
            <a:avLst/>
          </a:prstGeom>
        </p:spPr>
      </p:pic>
      <p:pic>
        <p:nvPicPr>
          <p:cNvPr id="15" name="Picture 14" descr="user-icon.jpg"/>
          <p:cNvPicPr>
            <a:picLocks noChangeAspect="1"/>
          </p:cNvPicPr>
          <p:nvPr/>
        </p:nvPicPr>
        <p:blipFill>
          <a:blip r:embed="rId4"/>
          <a:stretch>
            <a:fillRect/>
          </a:stretch>
        </p:blipFill>
        <p:spPr>
          <a:xfrm>
            <a:off x="4172712" y="4541988"/>
            <a:ext cx="618134" cy="494507"/>
          </a:xfrm>
          <a:prstGeom prst="rect">
            <a:avLst/>
          </a:prstGeom>
        </p:spPr>
      </p:pic>
      <p:pic>
        <p:nvPicPr>
          <p:cNvPr id="16" name="Picture 15" descr="box.jpg"/>
          <p:cNvPicPr>
            <a:picLocks noChangeAspect="1"/>
          </p:cNvPicPr>
          <p:nvPr/>
        </p:nvPicPr>
        <p:blipFill>
          <a:blip r:embed="rId5"/>
          <a:stretch>
            <a:fillRect/>
          </a:stretch>
        </p:blipFill>
        <p:spPr>
          <a:xfrm>
            <a:off x="4790846" y="4572001"/>
            <a:ext cx="567604" cy="464494"/>
          </a:xfrm>
          <a:prstGeom prst="rect">
            <a:avLst/>
          </a:prstGeom>
        </p:spPr>
      </p:pic>
      <p:cxnSp>
        <p:nvCxnSpPr>
          <p:cNvPr id="17" name="Straight Arrow Connector 16"/>
          <p:cNvCxnSpPr/>
          <p:nvPr/>
        </p:nvCxnSpPr>
        <p:spPr>
          <a:xfrm rot="10800000" flipV="1">
            <a:off x="5358450" y="3914927"/>
            <a:ext cx="1118551" cy="657073"/>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066800" y="5857726"/>
            <a:ext cx="8077200" cy="723275"/>
          </a:xfrm>
          <a:prstGeom prst="rect">
            <a:avLst/>
          </a:prstGeom>
          <a:noFill/>
        </p:spPr>
        <p:txBody>
          <a:bodyPr wrap="square" rtlCol="0">
            <a:spAutoFit/>
          </a:bodyPr>
          <a:lstStyle/>
          <a:p>
            <a:pPr marL="731520" lvl="1" indent="-457200" defTabSz="914400" fontAlgn="auto">
              <a:spcBef>
                <a:spcPts val="550"/>
              </a:spcBef>
              <a:spcAft>
                <a:spcPts val="0"/>
              </a:spcAft>
              <a:buClr>
                <a:srgbClr val="3891A7"/>
              </a:buClr>
              <a:buFont typeface="Arial"/>
              <a:buChar char="•"/>
            </a:pPr>
            <a:r>
              <a:rPr lang="en-US" dirty="0" smtClean="0">
                <a:ea typeface="ＭＳ Ｐゴシック" pitchFamily="34" charset="-128"/>
              </a:rPr>
              <a:t>Fed-Ex can now send the package to the user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1417638"/>
            <a:ext cx="8077200" cy="544036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1715262" y="2909700"/>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Identity Management using AB</a:t>
            </a:r>
            <a:endParaRPr lang="en-US" dirty="0"/>
          </a:p>
        </p:txBody>
      </p:sp>
      <p:sp>
        <p:nvSpPr>
          <p:cNvPr id="24" name="Slide Number Placeholder 23"/>
          <p:cNvSpPr>
            <a:spLocks noGrp="1"/>
          </p:cNvSpPr>
          <p:nvPr>
            <p:ph type="sldNum" sz="quarter" idx="12"/>
          </p:nvPr>
        </p:nvSpPr>
        <p:spPr/>
        <p:txBody>
          <a:bodyPr/>
          <a:lstStyle/>
          <a:p>
            <a:pPr>
              <a:defRPr/>
            </a:pPr>
            <a:fld id="{962989A8-7C4E-CB4B-B31B-151C46857D81}" type="slidenum">
              <a:rPr lang="en-US" smtClean="0"/>
              <a:pPr>
                <a:defRPr/>
              </a:pPr>
              <a:t>62</a:t>
            </a:fld>
            <a:endParaRPr lang="en-US"/>
          </a:p>
        </p:txBody>
      </p:sp>
      <p:pic>
        <p:nvPicPr>
          <p:cNvPr id="4" name="Picture 3" descr="user-icon.jpg"/>
          <p:cNvPicPr>
            <a:picLocks noChangeAspect="1"/>
          </p:cNvPicPr>
          <p:nvPr/>
        </p:nvPicPr>
        <p:blipFill>
          <a:blip r:embed="rId3"/>
          <a:stretch>
            <a:fillRect/>
          </a:stretch>
        </p:blipFill>
        <p:spPr>
          <a:xfrm>
            <a:off x="2002688" y="3163092"/>
            <a:ext cx="618134" cy="494507"/>
          </a:xfrm>
          <a:prstGeom prst="rect">
            <a:avLst/>
          </a:prstGeom>
        </p:spPr>
      </p:pic>
      <p:pic>
        <p:nvPicPr>
          <p:cNvPr id="5" name="Picture 4" descr="ebay-logo.jpg"/>
          <p:cNvPicPr>
            <a:picLocks noChangeAspect="1"/>
          </p:cNvPicPr>
          <p:nvPr/>
        </p:nvPicPr>
        <p:blipFill>
          <a:blip r:embed="rId4"/>
          <a:stretch>
            <a:fillRect/>
          </a:stretch>
        </p:blipFill>
        <p:spPr>
          <a:xfrm>
            <a:off x="4426047" y="2409825"/>
            <a:ext cx="579516" cy="433993"/>
          </a:xfrm>
          <a:prstGeom prst="rect">
            <a:avLst/>
          </a:prstGeom>
        </p:spPr>
      </p:pic>
      <p:pic>
        <p:nvPicPr>
          <p:cNvPr id="6" name="Picture 5" descr="american-express-logo.jpeg"/>
          <p:cNvPicPr>
            <a:picLocks noChangeAspect="1"/>
          </p:cNvPicPr>
          <p:nvPr/>
        </p:nvPicPr>
        <p:blipFill>
          <a:blip r:embed="rId5"/>
          <a:stretch>
            <a:fillRect/>
          </a:stretch>
        </p:blipFill>
        <p:spPr>
          <a:xfrm>
            <a:off x="7467600" y="2875464"/>
            <a:ext cx="531813" cy="531813"/>
          </a:xfrm>
          <a:prstGeom prst="rect">
            <a:avLst/>
          </a:prstGeom>
        </p:spPr>
      </p:pic>
      <p:pic>
        <p:nvPicPr>
          <p:cNvPr id="7" name="Picture 6" descr="fedex.gif"/>
          <p:cNvPicPr>
            <a:picLocks noChangeAspect="1"/>
          </p:cNvPicPr>
          <p:nvPr/>
        </p:nvPicPr>
        <p:blipFill>
          <a:blip r:embed="rId6"/>
          <a:stretch>
            <a:fillRect/>
          </a:stretch>
        </p:blipFill>
        <p:spPr>
          <a:xfrm>
            <a:off x="5001911" y="5529575"/>
            <a:ext cx="546614" cy="322847"/>
          </a:xfrm>
          <a:prstGeom prst="rect">
            <a:avLst/>
          </a:prstGeom>
        </p:spPr>
      </p:pic>
      <p:pic>
        <p:nvPicPr>
          <p:cNvPr id="8" name="Picture 7" descr="power-seller-logo.gif"/>
          <p:cNvPicPr>
            <a:picLocks noChangeAspect="1"/>
          </p:cNvPicPr>
          <p:nvPr/>
        </p:nvPicPr>
        <p:blipFill>
          <a:blip r:embed="rId7"/>
          <a:stretch>
            <a:fillRect/>
          </a:stretch>
        </p:blipFill>
        <p:spPr>
          <a:xfrm>
            <a:off x="6630988" y="4521995"/>
            <a:ext cx="836612" cy="399653"/>
          </a:xfrm>
          <a:prstGeom prst="rect">
            <a:avLst/>
          </a:prstGeom>
        </p:spPr>
      </p:pic>
      <p:sp>
        <p:nvSpPr>
          <p:cNvPr id="11" name="TextBox 10"/>
          <p:cNvSpPr txBox="1"/>
          <p:nvPr/>
        </p:nvSpPr>
        <p:spPr>
          <a:xfrm>
            <a:off x="1947976" y="2448035"/>
            <a:ext cx="1345692" cy="461665"/>
          </a:xfrm>
          <a:prstGeom prst="rect">
            <a:avLst/>
          </a:prstGeom>
          <a:noFill/>
        </p:spPr>
        <p:txBody>
          <a:bodyPr wrap="square" rtlCol="0">
            <a:spAutoFit/>
          </a:bodyPr>
          <a:lstStyle/>
          <a:p>
            <a:r>
              <a:rPr lang="en-US" sz="1200" dirty="0" smtClean="0"/>
              <a:t>User on Amazon Cloud</a:t>
            </a:r>
            <a:endParaRPr lang="en-US" sz="1200" dirty="0"/>
          </a:p>
        </p:txBody>
      </p:sp>
      <p:sp>
        <p:nvSpPr>
          <p:cNvPr id="12" name="TextBox 11"/>
          <p:cNvSpPr txBox="1"/>
          <p:nvPr/>
        </p:nvSpPr>
        <p:spPr>
          <a:xfrm>
            <a:off x="1715262" y="3904853"/>
            <a:ext cx="1676400" cy="1200329"/>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E-mail</a:t>
            </a:r>
          </a:p>
          <a:p>
            <a:pPr marL="228600" indent="-228600">
              <a:buFont typeface="Arial"/>
              <a:buChar char="•"/>
            </a:pPr>
            <a:r>
              <a:rPr lang="en-US" sz="1200" dirty="0" smtClean="0"/>
              <a:t>Password</a:t>
            </a:r>
          </a:p>
          <a:p>
            <a:pPr marL="228600" indent="-228600">
              <a:buFont typeface="Arial"/>
              <a:buChar char="•"/>
            </a:pPr>
            <a:r>
              <a:rPr lang="en-US" sz="1200" dirty="0" smtClean="0"/>
              <a:t>Billing Address</a:t>
            </a:r>
          </a:p>
          <a:p>
            <a:pPr marL="228600" indent="-228600">
              <a:buFont typeface="Arial"/>
              <a:buChar char="•"/>
            </a:pPr>
            <a:r>
              <a:rPr lang="en-US" sz="1200" dirty="0" smtClean="0"/>
              <a:t>Shipping Address</a:t>
            </a:r>
          </a:p>
          <a:p>
            <a:pPr marL="228600" indent="-228600">
              <a:buFont typeface="Arial"/>
              <a:buChar char="•"/>
            </a:pPr>
            <a:r>
              <a:rPr lang="en-US" sz="1200" dirty="0" smtClean="0"/>
              <a:t>Credit Card</a:t>
            </a:r>
            <a:endParaRPr lang="en-US" sz="1200" dirty="0"/>
          </a:p>
        </p:txBody>
      </p:sp>
      <p:sp>
        <p:nvSpPr>
          <p:cNvPr id="13" name="TextBox 12"/>
          <p:cNvSpPr txBox="1"/>
          <p:nvPr/>
        </p:nvSpPr>
        <p:spPr>
          <a:xfrm>
            <a:off x="4800600" y="5852422"/>
            <a:ext cx="1676400" cy="461665"/>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Shipping Address</a:t>
            </a:r>
          </a:p>
        </p:txBody>
      </p:sp>
      <p:sp>
        <p:nvSpPr>
          <p:cNvPr id="14" name="TextBox 13"/>
          <p:cNvSpPr txBox="1"/>
          <p:nvPr/>
        </p:nvSpPr>
        <p:spPr>
          <a:xfrm>
            <a:off x="7161213" y="3407277"/>
            <a:ext cx="1676400" cy="646331"/>
          </a:xfrm>
          <a:prstGeom prst="rect">
            <a:avLst/>
          </a:prstGeom>
          <a:noFill/>
        </p:spPr>
        <p:txBody>
          <a:bodyPr wrap="square" rtlCol="0">
            <a:spAutoFit/>
          </a:bodyPr>
          <a:lstStyle/>
          <a:p>
            <a:pPr marL="228600" indent="-228600">
              <a:buFont typeface="Arial"/>
              <a:buChar char="•"/>
            </a:pPr>
            <a:r>
              <a:rPr lang="en-US" sz="1200" dirty="0" smtClean="0"/>
              <a:t>Name</a:t>
            </a:r>
          </a:p>
          <a:p>
            <a:pPr marL="228600" indent="-228600">
              <a:buFont typeface="Arial"/>
              <a:buChar char="•"/>
            </a:pPr>
            <a:r>
              <a:rPr lang="en-US" sz="1200" dirty="0" smtClean="0"/>
              <a:t>Billing Address</a:t>
            </a:r>
          </a:p>
          <a:p>
            <a:pPr marL="228600" indent="-228600">
              <a:buFont typeface="Arial"/>
              <a:buChar char="•"/>
            </a:pPr>
            <a:r>
              <a:rPr lang="en-US" sz="1200" dirty="0" smtClean="0"/>
              <a:t>Credit Card</a:t>
            </a:r>
            <a:endParaRPr lang="en-US" sz="1200" dirty="0"/>
          </a:p>
        </p:txBody>
      </p:sp>
      <p:sp>
        <p:nvSpPr>
          <p:cNvPr id="15" name="TextBox 14"/>
          <p:cNvSpPr txBox="1"/>
          <p:nvPr/>
        </p:nvSpPr>
        <p:spPr>
          <a:xfrm>
            <a:off x="4167363" y="2810181"/>
            <a:ext cx="1676400" cy="461665"/>
          </a:xfrm>
          <a:prstGeom prst="rect">
            <a:avLst/>
          </a:prstGeom>
          <a:noFill/>
        </p:spPr>
        <p:txBody>
          <a:bodyPr wrap="square" rtlCol="0">
            <a:spAutoFit/>
          </a:bodyPr>
          <a:lstStyle/>
          <a:p>
            <a:pPr marL="228600" indent="-228600">
              <a:buFont typeface="Arial"/>
              <a:buChar char="•"/>
            </a:pPr>
            <a:r>
              <a:rPr lang="en-US" sz="1200" dirty="0" smtClean="0"/>
              <a:t>E-mail</a:t>
            </a:r>
          </a:p>
          <a:p>
            <a:pPr marL="228600" indent="-228600">
              <a:buFont typeface="Arial"/>
              <a:buChar char="•"/>
            </a:pPr>
            <a:r>
              <a:rPr lang="en-US" sz="1200" dirty="0" smtClean="0"/>
              <a:t>Password</a:t>
            </a:r>
          </a:p>
        </p:txBody>
      </p:sp>
      <p:sp>
        <p:nvSpPr>
          <p:cNvPr id="16" name="TextBox 15"/>
          <p:cNvSpPr txBox="1"/>
          <p:nvPr/>
        </p:nvSpPr>
        <p:spPr>
          <a:xfrm>
            <a:off x="6622026" y="5022641"/>
            <a:ext cx="1228161" cy="276999"/>
          </a:xfrm>
          <a:prstGeom prst="rect">
            <a:avLst/>
          </a:prstGeom>
          <a:noFill/>
        </p:spPr>
        <p:txBody>
          <a:bodyPr wrap="square" rtlCol="0">
            <a:spAutoFit/>
          </a:bodyPr>
          <a:lstStyle/>
          <a:p>
            <a:pPr marL="228600" indent="-228600">
              <a:buFont typeface="Arial"/>
              <a:buChar char="•"/>
            </a:pPr>
            <a:r>
              <a:rPr lang="en-US" sz="1200" dirty="0" smtClean="0"/>
              <a:t>E-mail</a:t>
            </a:r>
          </a:p>
        </p:txBody>
      </p:sp>
      <p:cxnSp>
        <p:nvCxnSpPr>
          <p:cNvPr id="22" name="Straight Arrow Connector 21"/>
          <p:cNvCxnSpPr/>
          <p:nvPr/>
        </p:nvCxnSpPr>
        <p:spPr>
          <a:xfrm flipV="1">
            <a:off x="2362200" y="2667001"/>
            <a:ext cx="2063847" cy="496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001911" y="2618290"/>
            <a:ext cx="2465689" cy="5448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005563" y="2667000"/>
            <a:ext cx="2004839" cy="1854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5548527" y="4724400"/>
            <a:ext cx="1073500" cy="805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descr="box.jpg"/>
          <p:cNvPicPr>
            <a:picLocks noChangeAspect="1"/>
          </p:cNvPicPr>
          <p:nvPr/>
        </p:nvPicPr>
        <p:blipFill>
          <a:blip r:embed="rId8"/>
          <a:stretch>
            <a:fillRect/>
          </a:stretch>
        </p:blipFill>
        <p:spPr>
          <a:xfrm>
            <a:off x="2550286" y="3440360"/>
            <a:ext cx="567604" cy="464494"/>
          </a:xfrm>
          <a:prstGeom prst="rect">
            <a:avLst/>
          </a:prstGeom>
        </p:spPr>
      </p:pic>
      <p:cxnSp>
        <p:nvCxnSpPr>
          <p:cNvPr id="32" name="Straight Arrow Connector 31"/>
          <p:cNvCxnSpPr/>
          <p:nvPr/>
        </p:nvCxnSpPr>
        <p:spPr>
          <a:xfrm rot="10800000">
            <a:off x="2971801" y="3657599"/>
            <a:ext cx="2030121" cy="1871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Characteristics and Advantages</a:t>
            </a:r>
            <a:endParaRPr lang="en-US" dirty="0"/>
          </a:p>
        </p:txBody>
      </p:sp>
      <p:sp>
        <p:nvSpPr>
          <p:cNvPr id="3" name="Content Placeholder 2"/>
          <p:cNvSpPr>
            <a:spLocks noGrp="1"/>
          </p:cNvSpPr>
          <p:nvPr>
            <p:ph idx="1"/>
          </p:nvPr>
        </p:nvSpPr>
        <p:spPr>
          <a:xfrm>
            <a:off x="1435608" y="1295400"/>
            <a:ext cx="7498080" cy="5257800"/>
          </a:xfrm>
        </p:spPr>
        <p:txBody>
          <a:bodyPr>
            <a:normAutofit lnSpcReduction="10000"/>
          </a:bodyPr>
          <a:lstStyle/>
          <a:p>
            <a:pPr marL="457200" indent="-457200"/>
            <a:r>
              <a:rPr lang="en-US" sz="2800" dirty="0" smtClean="0">
                <a:ea typeface="ＭＳ Ｐゴシック" pitchFamily="34" charset="-128"/>
              </a:rPr>
              <a:t>Ability to use Identity data on </a:t>
            </a:r>
            <a:r>
              <a:rPr lang="en-US" sz="2800" dirty="0" err="1" smtClean="0">
                <a:ea typeface="ＭＳ Ｐゴシック" pitchFamily="34" charset="-128"/>
              </a:rPr>
              <a:t>untrusted</a:t>
            </a:r>
            <a:r>
              <a:rPr lang="en-US" sz="2800" dirty="0" smtClean="0">
                <a:ea typeface="ＭＳ Ｐゴシック" pitchFamily="34" charset="-128"/>
              </a:rPr>
              <a:t> hosts</a:t>
            </a:r>
          </a:p>
          <a:p>
            <a:pPr marL="838200" lvl="1" indent="-381000">
              <a:buFont typeface="Arial" charset="0"/>
              <a:buChar char="•"/>
            </a:pPr>
            <a:r>
              <a:rPr lang="en-US" sz="2400" dirty="0" smtClean="0"/>
              <a:t>Self Integrity Check                                                                 </a:t>
            </a:r>
          </a:p>
          <a:p>
            <a:pPr marL="838200" lvl="1" indent="-381000">
              <a:buFont typeface="Arial" charset="0"/>
              <a:buChar char="•"/>
            </a:pPr>
            <a:r>
              <a:rPr lang="en-US" sz="2400" dirty="0" smtClean="0"/>
              <a:t>Integrity compromised- apoptosis                  </a:t>
            </a:r>
          </a:p>
          <a:p>
            <a:pPr marL="838200" lvl="1" indent="-381000">
              <a:buFont typeface="Arial" charset="0"/>
              <a:buChar char="•"/>
            </a:pPr>
            <a:r>
              <a:rPr lang="en-US" sz="2400" dirty="0" smtClean="0"/>
              <a:t>Selectively disclose data </a:t>
            </a:r>
            <a:endParaRPr lang="en-US" sz="2400" dirty="0" smtClean="0">
              <a:ea typeface="ＭＳ Ｐゴシック" pitchFamily="34" charset="-128"/>
            </a:endParaRPr>
          </a:p>
          <a:p>
            <a:pPr marL="457200" indent="-457200"/>
            <a:r>
              <a:rPr lang="en-US" sz="2800" dirty="0" smtClean="0">
                <a:ea typeface="ＭＳ Ｐゴシック" pitchFamily="34" charset="-128"/>
              </a:rPr>
              <a:t>Establishes the trust of users in IDM </a:t>
            </a:r>
          </a:p>
          <a:p>
            <a:pPr lvl="1"/>
            <a:r>
              <a:rPr lang="en-US" sz="2400" dirty="0" smtClean="0">
                <a:ea typeface="ＭＳ Ｐゴシック" pitchFamily="34" charset="-128"/>
              </a:rPr>
              <a:t>Through putting the user in control of who has his data and how it is used </a:t>
            </a:r>
          </a:p>
          <a:p>
            <a:pPr marL="457200" indent="-457200"/>
            <a:r>
              <a:rPr lang="en-US" sz="2800" dirty="0" smtClean="0">
                <a:ea typeface="ＭＳ Ｐゴシック" pitchFamily="34" charset="-128"/>
              </a:rPr>
              <a:t>Independent of Third Party</a:t>
            </a:r>
          </a:p>
          <a:p>
            <a:pPr lvl="1"/>
            <a:r>
              <a:rPr lang="en-US" sz="2400" dirty="0" smtClean="0">
                <a:ea typeface="ＭＳ Ｐゴシック" pitchFamily="34" charset="-128"/>
              </a:rPr>
              <a:t>Prevents correlation attacks</a:t>
            </a:r>
            <a:endParaRPr lang="en-US" sz="2800" dirty="0" smtClean="0">
              <a:ea typeface="ＭＳ Ｐゴシック" pitchFamily="34" charset="-128"/>
            </a:endParaRPr>
          </a:p>
          <a:p>
            <a:pPr marL="457200" indent="-457200"/>
            <a:r>
              <a:rPr lang="en-US" sz="2800" dirty="0" smtClean="0">
                <a:ea typeface="ＭＳ Ｐゴシック" pitchFamily="34" charset="-128"/>
              </a:rPr>
              <a:t>Minimal disclosure to the SP</a:t>
            </a:r>
          </a:p>
          <a:p>
            <a:pPr lvl="1"/>
            <a:r>
              <a:rPr lang="en-US" sz="2400" dirty="0" smtClean="0">
                <a:ea typeface="ＭＳ Ｐゴシック" pitchFamily="34" charset="-128"/>
              </a:rPr>
              <a:t>SP receives only necessary information. </a:t>
            </a:r>
            <a:endParaRPr lang="en-US" dirty="0" smtClean="0">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708392" cy="841248"/>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219200" y="841248"/>
            <a:ext cx="7924800" cy="5391150"/>
          </a:xfrm>
        </p:spPr>
        <p:txBody>
          <a:bodyPr>
            <a:normAutofit lnSpcReduction="10000"/>
          </a:bodyPr>
          <a:lstStyle/>
          <a:p>
            <a:pPr marL="425450" indent="-342900">
              <a:buFont typeface="+mj-lt"/>
              <a:buAutoNum type="arabicPeriod"/>
            </a:pPr>
            <a:r>
              <a:rPr lang="en-US" sz="1500" dirty="0" smtClean="0"/>
              <a:t>R. </a:t>
            </a:r>
            <a:r>
              <a:rPr lang="en-US" sz="1500" dirty="0" err="1" smtClean="0"/>
              <a:t>Shirey</a:t>
            </a:r>
            <a:r>
              <a:rPr lang="en-US" sz="1500" dirty="0" smtClean="0"/>
              <a:t>, “Internet Security Glossary, Version 2,” The Internet Engineering Task Force (IETF), RFC4949, August 2007. Online at http://tools.ietf.org/html/rfc4949 </a:t>
            </a:r>
          </a:p>
          <a:p>
            <a:pPr marL="425450" indent="-342900">
              <a:buFont typeface="+mj-lt"/>
              <a:buAutoNum type="arabicPeriod"/>
            </a:pPr>
            <a:r>
              <a:rPr lang="en-US" sz="1500" dirty="0" smtClean="0"/>
              <a:t>“</a:t>
            </a:r>
            <a:r>
              <a:rPr lang="en-US" sz="1500" dirty="0" err="1" smtClean="0"/>
              <a:t>iPad</a:t>
            </a:r>
            <a:r>
              <a:rPr lang="en-US" sz="1500" dirty="0" smtClean="0"/>
              <a:t> Mini Heist: $1.5 Million Stash Of Apple Devices Reportedly Stolen From JFK Airport,” Nov. 2012, online at: http://www.huffingtonpost.com/2012/11/15/ipad-mini-heist-million- stolen-jfk-airport_n_2137799.html </a:t>
            </a:r>
          </a:p>
          <a:p>
            <a:pPr marL="425450" indent="-342900">
              <a:buFont typeface="+mj-lt"/>
              <a:buAutoNum type="arabicPeriod"/>
            </a:pPr>
            <a:r>
              <a:rPr lang="en-US" sz="1500" dirty="0" smtClean="0"/>
              <a:t>“Hackers attack </a:t>
            </a:r>
            <a:r>
              <a:rPr lang="en-US" sz="1500" dirty="0" err="1" smtClean="0"/>
              <a:t>Foxconn</a:t>
            </a:r>
            <a:r>
              <a:rPr lang="en-US" sz="1500" dirty="0" smtClean="0"/>
              <a:t> for the laughs,” Feb. 2012, online at: http://www.macworld.com/article/1165298/foxconn_reportedly_hacked _</a:t>
            </a:r>
            <a:r>
              <a:rPr lang="en-US" sz="1500" dirty="0" err="1" smtClean="0"/>
              <a:t>by_group_critical_of_working_conditions.html</a:t>
            </a:r>
            <a:r>
              <a:rPr lang="en-US" sz="1500" dirty="0" smtClean="0"/>
              <a:t> </a:t>
            </a:r>
          </a:p>
          <a:p>
            <a:pPr marL="425450" indent="-342900">
              <a:buFont typeface="+mj-lt"/>
              <a:buAutoNum type="arabicPeriod"/>
            </a:pPr>
            <a:r>
              <a:rPr lang="en-US" sz="1500" dirty="0" smtClean="0"/>
              <a:t>H. Livingston, T. </a:t>
            </a:r>
            <a:r>
              <a:rPr lang="en-US" sz="1500" dirty="0" err="1" smtClean="0"/>
              <a:t>Telesco</a:t>
            </a:r>
            <a:r>
              <a:rPr lang="en-US" sz="1500" dirty="0" smtClean="0"/>
              <a:t>, L. Gardner, R. </a:t>
            </a:r>
            <a:r>
              <a:rPr lang="en-US" sz="1500" dirty="0" err="1" smtClean="0"/>
              <a:t>Loeslein</a:t>
            </a:r>
            <a:r>
              <a:rPr lang="en-US" sz="1500" dirty="0" smtClean="0"/>
              <a:t>, E. </a:t>
            </a:r>
            <a:r>
              <a:rPr lang="en-US" sz="1500" dirty="0" err="1" smtClean="0"/>
              <a:t>Zelinski</a:t>
            </a:r>
            <a:r>
              <a:rPr lang="en-US" sz="1500" dirty="0" smtClean="0"/>
              <a:t>, and W. </a:t>
            </a:r>
            <a:r>
              <a:rPr lang="en-US" sz="1500" dirty="0" err="1" smtClean="0"/>
              <a:t>Pumford</a:t>
            </a:r>
            <a:r>
              <a:rPr lang="en-US" sz="1500" dirty="0" smtClean="0"/>
              <a:t>, “Counterfeit Parts Safeguards and Reporting – U.S. Government and Industry Collaboration to Combat the Threat,” Defense Standardization Journal, pp.9-16, Jan/Mar 2010. </a:t>
            </a:r>
          </a:p>
          <a:p>
            <a:pPr marL="425450" indent="-342900">
              <a:buFont typeface="+mj-lt"/>
              <a:buAutoNum type="arabicPeriod"/>
            </a:pPr>
            <a:r>
              <a:rPr lang="en-US" sz="1500" dirty="0" smtClean="0"/>
              <a:t>“Verizon 2012 Data Breach Investigations Report,” http://</a:t>
            </a:r>
            <a:r>
              <a:rPr lang="en-US" sz="1500" dirty="0" err="1" smtClean="0"/>
              <a:t>www.verizonbusiness.com/resources/reports/rp_data</a:t>
            </a:r>
            <a:r>
              <a:rPr lang="en-US" sz="1500" dirty="0" smtClean="0"/>
              <a:t>-breach- investigations-report-2012_en_xg.pdf?CMP=DMC- SMB_Z_ZZ_ZZ_Z_TV_N_Z037 </a:t>
            </a:r>
          </a:p>
          <a:p>
            <a:pPr marL="425450" indent="-342900">
              <a:buFont typeface="+mj-lt"/>
              <a:buAutoNum type="arabicPeriod"/>
            </a:pPr>
            <a:r>
              <a:rPr lang="en-US" sz="1500" dirty="0" smtClean="0"/>
              <a:t>World Economic Forum, “New Models for Addressing Supply Chain and Transport Risk,” 2011. </a:t>
            </a:r>
          </a:p>
          <a:p>
            <a:pPr marL="425450" indent="-342900">
              <a:buFont typeface="+mj-lt"/>
              <a:buAutoNum type="arabicPeriod"/>
            </a:pPr>
            <a:r>
              <a:rPr lang="en-US" sz="1500" dirty="0" smtClean="0"/>
              <a:t>Insider Threat Center at Cert, “Examining Insider Threat Risk at the US Citizenship and Immigration Services,” Dec. 2010, online at: http://www.dhs.gov/xoig/assets/mgmtrpts/OIG_11-33_Jan11.pdf</a:t>
            </a:r>
          </a:p>
          <a:p>
            <a:pPr marL="425450" indent="-342900">
              <a:buFont typeface="+mj-lt"/>
              <a:buAutoNum type="arabicPeriod"/>
            </a:pPr>
            <a:r>
              <a:rPr lang="en-US" sz="1500" dirty="0" smtClean="0"/>
              <a:t>N. Browne, M. de </a:t>
            </a:r>
            <a:r>
              <a:rPr lang="en-US" sz="1500" dirty="0" err="1" smtClean="0"/>
              <a:t>Crespigny</a:t>
            </a:r>
            <a:r>
              <a:rPr lang="en-US" sz="1500" dirty="0" smtClean="0"/>
              <a:t>, J. </a:t>
            </a:r>
            <a:r>
              <a:rPr lang="en-US" sz="1500" dirty="0" err="1" smtClean="0"/>
              <a:t>Reavis</a:t>
            </a:r>
            <a:r>
              <a:rPr lang="en-US" sz="1500" dirty="0" smtClean="0"/>
              <a:t>, K. Roemer, and R. </a:t>
            </a:r>
            <a:r>
              <a:rPr lang="en-US" sz="1500" dirty="0" err="1" smtClean="0"/>
              <a:t>Samani</a:t>
            </a:r>
            <a:r>
              <a:rPr lang="en-US" sz="1500" dirty="0" smtClean="0"/>
              <a:t>, “Business Assurance for the 21st Century: Navigating the Information Assurance landscape,” white paper, Information Security Forum, 2011. </a:t>
            </a:r>
          </a:p>
          <a:p>
            <a:pPr marL="425450" indent="-342900">
              <a:buFont typeface="+mj-lt"/>
              <a:buAutoNum type="arabicPeriod"/>
            </a:pPr>
            <a:endParaRPr lang="en-US" sz="1500" dirty="0" smtClean="0"/>
          </a:p>
          <a:p>
            <a:pPr marL="539750" indent="-457200">
              <a:buFont typeface="+mj-lt"/>
              <a:buAutoNum type="arabicPeriod"/>
            </a:pPr>
            <a:endParaRPr lang="en-US" sz="1500" dirty="0" smtClean="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425450" indent="-342900">
              <a:buFont typeface="+mj-lt"/>
              <a:buAutoNum type="arabicPeriod" startAt="9"/>
            </a:pPr>
            <a:r>
              <a:rPr lang="en-US" sz="1500" dirty="0" smtClean="0"/>
              <a:t>B. Fabian, and O. </a:t>
            </a:r>
            <a:r>
              <a:rPr lang="en-US" sz="1500" dirty="0" err="1" smtClean="0"/>
              <a:t>Günther</a:t>
            </a:r>
            <a:r>
              <a:rPr lang="en-US" sz="1500" dirty="0" smtClean="0"/>
              <a:t>, “Security Challenges of the </a:t>
            </a:r>
            <a:r>
              <a:rPr lang="en-US" sz="1500" dirty="0" err="1" smtClean="0"/>
              <a:t>EPCglobal</a:t>
            </a:r>
            <a:r>
              <a:rPr lang="en-US" sz="1500" dirty="0" smtClean="0"/>
              <a:t> Network,” Communications of the ACM, v.52 n.7, July 2009. </a:t>
            </a:r>
          </a:p>
          <a:p>
            <a:pPr marL="425450" indent="-342900">
              <a:buFont typeface="+mj-lt"/>
              <a:buAutoNum type="arabicPeriod" startAt="9"/>
            </a:pPr>
            <a:r>
              <a:rPr lang="en-US" sz="1500" dirty="0" smtClean="0"/>
              <a:t>M. Swanson, N. </a:t>
            </a:r>
            <a:r>
              <a:rPr lang="en-US" sz="1500" dirty="0" err="1" smtClean="0"/>
              <a:t>Bartol</a:t>
            </a:r>
            <a:r>
              <a:rPr lang="en-US" sz="1500" dirty="0" smtClean="0"/>
              <a:t>, and R. </a:t>
            </a:r>
            <a:r>
              <a:rPr lang="en-US" sz="1500" dirty="0" err="1" smtClean="0"/>
              <a:t>Moorthy</a:t>
            </a:r>
            <a:r>
              <a:rPr lang="en-US" sz="1500" dirty="0" smtClean="0"/>
              <a:t>, “Piloting Supply Chain Risk Management Practices for Federal Information Systems,” Draft NISTIR 7622. NIST, 2010. </a:t>
            </a:r>
          </a:p>
          <a:p>
            <a:pPr marL="425450" indent="-342900">
              <a:buFont typeface="+mj-lt"/>
              <a:buAutoNum type="arabicPeriod" startAt="9"/>
            </a:pPr>
            <a:r>
              <a:rPr lang="en-US" sz="1500" dirty="0" smtClean="0"/>
              <a:t>M. </a:t>
            </a:r>
            <a:r>
              <a:rPr lang="en-US" sz="1500" dirty="0" err="1" smtClean="0"/>
              <a:t>Atallah</a:t>
            </a:r>
            <a:r>
              <a:rPr lang="en-US" sz="1500" dirty="0" smtClean="0"/>
              <a:t>, H. </a:t>
            </a:r>
            <a:r>
              <a:rPr lang="en-US" sz="1500" dirty="0" err="1" smtClean="0"/>
              <a:t>Elmongui</a:t>
            </a:r>
            <a:r>
              <a:rPr lang="en-US" sz="1500" dirty="0" smtClean="0"/>
              <a:t>, V. </a:t>
            </a:r>
            <a:r>
              <a:rPr lang="en-US" sz="1500" dirty="0" err="1" smtClean="0"/>
              <a:t>Deshpande</a:t>
            </a:r>
            <a:r>
              <a:rPr lang="en-US" sz="1500" dirty="0" smtClean="0"/>
              <a:t>, and L. Schwarz, "Secure supply-chain protocols," in IEEE International Conference on E- Commerce, pp. 293-302, 2003. </a:t>
            </a:r>
          </a:p>
          <a:p>
            <a:pPr marL="425450" indent="-342900">
              <a:buFont typeface="+mj-lt"/>
              <a:buAutoNum type="arabicPeriod" startAt="9"/>
            </a:pPr>
            <a:r>
              <a:rPr lang="en-US" sz="1500" dirty="0" smtClean="0"/>
              <a:t>R. </a:t>
            </a:r>
            <a:r>
              <a:rPr lang="en-US" sz="1500" dirty="0" err="1" smtClean="0"/>
              <a:t>Ranchal</a:t>
            </a:r>
            <a:r>
              <a:rPr lang="en-US" sz="1500" dirty="0" smtClean="0"/>
              <a:t>, and B. </a:t>
            </a:r>
            <a:r>
              <a:rPr lang="en-US" sz="1500" dirty="0" err="1" smtClean="0"/>
              <a:t>Bhargava</a:t>
            </a:r>
            <a:r>
              <a:rPr lang="en-US" sz="1500" dirty="0" smtClean="0"/>
              <a:t>, “Protecting PLM data throughout their lifecycle,” in 9th International Conference on Heterogeneous Networking for Quality, Reliability, Security and Robustness (</a:t>
            </a:r>
            <a:r>
              <a:rPr lang="en-US" sz="1500" dirty="0" err="1" smtClean="0"/>
              <a:t>Qshine</a:t>
            </a:r>
            <a:r>
              <a:rPr lang="en-US" sz="1500" dirty="0" smtClean="0"/>
              <a:t>), 2013. </a:t>
            </a:r>
          </a:p>
          <a:p>
            <a:pPr marL="425450" indent="-342900">
              <a:buFont typeface="+mj-lt"/>
              <a:buAutoNum type="arabicPeriod" startAt="9"/>
            </a:pPr>
            <a:r>
              <a:rPr lang="en-US" sz="1500" dirty="0" smtClean="0"/>
              <a:t>M. </a:t>
            </a:r>
            <a:r>
              <a:rPr lang="en-US" sz="1500" dirty="0" err="1" smtClean="0"/>
              <a:t>Azarmi</a:t>
            </a:r>
            <a:r>
              <a:rPr lang="en-US" sz="1500" dirty="0" smtClean="0"/>
              <a:t>, B. </a:t>
            </a:r>
            <a:r>
              <a:rPr lang="en-US" sz="1500" dirty="0" err="1" smtClean="0"/>
              <a:t>Bhargava</a:t>
            </a:r>
            <a:r>
              <a:rPr lang="en-US" sz="1500" dirty="0" smtClean="0"/>
              <a:t>, P. </a:t>
            </a:r>
            <a:r>
              <a:rPr lang="en-US" sz="1500" dirty="0" err="1" smtClean="0"/>
              <a:t>Angin</a:t>
            </a:r>
            <a:r>
              <a:rPr lang="en-US" sz="1500" dirty="0" smtClean="0"/>
              <a:t>, R. </a:t>
            </a:r>
            <a:r>
              <a:rPr lang="en-US" sz="1500" dirty="0" err="1" smtClean="0"/>
              <a:t>Ranchal</a:t>
            </a:r>
            <a:r>
              <a:rPr lang="en-US" sz="1500" dirty="0" smtClean="0"/>
              <a:t>, N. Ahmed, A. Sinclair, M. </a:t>
            </a:r>
            <a:r>
              <a:rPr lang="en-US" sz="1500" dirty="0" err="1" smtClean="0"/>
              <a:t>Linderman</a:t>
            </a:r>
            <a:r>
              <a:rPr lang="en-US" sz="1500" dirty="0" smtClean="0"/>
              <a:t>, and L. </a:t>
            </a:r>
            <a:r>
              <a:rPr lang="en-US" sz="1500" dirty="0" err="1" smtClean="0"/>
              <a:t>ben</a:t>
            </a:r>
            <a:r>
              <a:rPr lang="en-US" sz="1500" dirty="0" smtClean="0"/>
              <a:t> </a:t>
            </a:r>
            <a:r>
              <a:rPr lang="en-US" sz="1500" dirty="0" err="1" smtClean="0"/>
              <a:t>Othmane</a:t>
            </a:r>
            <a:r>
              <a:rPr lang="en-US" sz="1500" dirty="0" smtClean="0"/>
              <a:t>, “An End-to-End Security Auditing Approach for Service Oriented Architecture,” In 31st IEEE Symposium on Reliable Distributed Systems (SRDS), 2012.</a:t>
            </a:r>
          </a:p>
          <a:p>
            <a:pPr marL="425450" indent="-342900">
              <a:buFont typeface="+mj-lt"/>
              <a:buAutoNum type="arabicPeriod" startAt="9"/>
            </a:pPr>
            <a:r>
              <a:rPr lang="en-US" sz="1500" dirty="0" smtClean="0"/>
              <a:t>G. </a:t>
            </a:r>
            <a:r>
              <a:rPr lang="en-US" sz="1500" dirty="0" err="1" smtClean="0"/>
              <a:t>Kiczales</a:t>
            </a:r>
            <a:r>
              <a:rPr lang="en-US" sz="1500" dirty="0" smtClean="0"/>
              <a:t>, J. Lamping, A. </a:t>
            </a:r>
            <a:r>
              <a:rPr lang="en-US" sz="1500" dirty="0" err="1" smtClean="0"/>
              <a:t>Mendhekar</a:t>
            </a:r>
            <a:r>
              <a:rPr lang="en-US" sz="1500" dirty="0" smtClean="0"/>
              <a:t>, C. Maeda, C. Lopes, J. </a:t>
            </a:r>
            <a:r>
              <a:rPr lang="en-US" sz="1500" dirty="0" err="1" smtClean="0"/>
              <a:t>Loingtier</a:t>
            </a:r>
            <a:r>
              <a:rPr lang="en-US" sz="1500" dirty="0" smtClean="0"/>
              <a:t>, and J. Irwin, “Aspect-oriented programming,” European Conference on Object-Oriented Programming (ECOOP’97), pp. 220– 242, 1997. </a:t>
            </a:r>
          </a:p>
          <a:p>
            <a:pPr marL="425450" indent="-342900">
              <a:buFont typeface="+mj-lt"/>
              <a:buAutoNum type="arabicPeriod" startAt="9"/>
            </a:pPr>
            <a:r>
              <a:rPr lang="en-US" sz="1500" dirty="0" smtClean="0"/>
              <a:t>L. </a:t>
            </a:r>
            <a:r>
              <a:rPr lang="en-US" sz="1500" dirty="0" err="1" smtClean="0"/>
              <a:t>Othmane</a:t>
            </a:r>
            <a:r>
              <a:rPr lang="en-US" sz="1500" dirty="0" smtClean="0"/>
              <a:t>, and L. </a:t>
            </a:r>
            <a:r>
              <a:rPr lang="en-US" sz="1500" dirty="0" err="1" smtClean="0"/>
              <a:t>Lilien</a:t>
            </a:r>
            <a:r>
              <a:rPr lang="en-US" sz="1500" dirty="0" smtClean="0"/>
              <a:t>, “Protecting Privacy in Sensitive Data Dissemination with Active Bundles,” In The 7th Annual Conference on Privacy, Security and Trust, Saint John, NB, Canada, 2009. </a:t>
            </a:r>
          </a:p>
          <a:p>
            <a:pPr marL="425450" indent="-342900">
              <a:buFont typeface="+mj-lt"/>
              <a:buAutoNum type="arabicPeriod" startAt="9"/>
            </a:pPr>
            <a:r>
              <a:rPr lang="en-US" sz="1500" dirty="0" smtClean="0"/>
              <a:t>L. </a:t>
            </a:r>
            <a:r>
              <a:rPr lang="en-US" sz="1500" dirty="0" err="1" smtClean="0"/>
              <a:t>ben</a:t>
            </a:r>
            <a:r>
              <a:rPr lang="en-US" sz="1500" dirty="0" smtClean="0"/>
              <a:t> </a:t>
            </a:r>
            <a:r>
              <a:rPr lang="en-US" sz="1500" dirty="0" err="1" smtClean="0"/>
              <a:t>Othmane</a:t>
            </a:r>
            <a:r>
              <a:rPr lang="en-US" sz="1500" dirty="0" smtClean="0"/>
              <a:t>, “Active bundles for protecting confidentiality of sensitive data throughout their lifecycle,” Theses, Western Michigan University Kalamazoo, MI, USA, December 2010.</a:t>
            </a:r>
            <a:endParaRPr lang="en-US" sz="15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425450" indent="-342900">
              <a:buFont typeface="+mj-lt"/>
              <a:buAutoNum type="arabicPeriod" startAt="17"/>
            </a:pPr>
            <a:r>
              <a:rPr lang="en-US" sz="1500" dirty="0" smtClean="0"/>
              <a:t>Sean Rhea, Brighten Godfrey, Brad Karp, John </a:t>
            </a:r>
            <a:r>
              <a:rPr lang="en-US" sz="1500" dirty="0" err="1" smtClean="0"/>
              <a:t>Kubiatowicz</a:t>
            </a:r>
            <a:r>
              <a:rPr lang="en-US" sz="1500" dirty="0" smtClean="0"/>
              <a:t>, Sylvia </a:t>
            </a:r>
            <a:r>
              <a:rPr lang="en-US" sz="1500" dirty="0" err="1" smtClean="0"/>
              <a:t>Ratnasamy</a:t>
            </a:r>
            <a:r>
              <a:rPr lang="en-US" sz="1500" dirty="0" smtClean="0"/>
              <a:t>, Scott </a:t>
            </a:r>
            <a:r>
              <a:rPr lang="en-US" sz="1500" dirty="0" err="1" smtClean="0"/>
              <a:t>Shenker</a:t>
            </a:r>
            <a:r>
              <a:rPr lang="en-US" sz="1500" dirty="0" smtClean="0"/>
              <a:t>, Ion </a:t>
            </a:r>
            <a:r>
              <a:rPr lang="en-US" sz="1500" dirty="0" err="1" smtClean="0"/>
              <a:t>Stoica</a:t>
            </a:r>
            <a:r>
              <a:rPr lang="en-US" sz="1500" dirty="0" smtClean="0"/>
              <a:t>, and Harlan </a:t>
            </a:r>
            <a:r>
              <a:rPr lang="en-US" sz="1500" dirty="0" err="1" smtClean="0"/>
              <a:t>Yu.OpenDHT</a:t>
            </a:r>
            <a:r>
              <a:rPr lang="en-US" sz="1500" dirty="0" smtClean="0"/>
              <a:t>: A Public DHT Service and Its</a:t>
            </a:r>
            <a:br>
              <a:rPr lang="en-US" sz="1500" dirty="0" smtClean="0"/>
            </a:br>
            <a:r>
              <a:rPr lang="en-US" sz="1500" dirty="0" smtClean="0"/>
              <a:t>Uses. Proceedings of ACM SIGCOMM 2005, August 2005.</a:t>
            </a:r>
          </a:p>
          <a:p>
            <a:pPr marL="425450" indent="-342900">
              <a:buFont typeface="+mj-lt"/>
              <a:buAutoNum type="arabicPeriod" startAt="17"/>
            </a:pPr>
            <a:r>
              <a:rPr lang="en-US" sz="1500" dirty="0" smtClean="0"/>
              <a:t>Boeing Supply Chain. http://supply-chain-data-mgmt.blogspot.in/2012/10/the-size-of-boeings-supply.html </a:t>
            </a:r>
            <a:endParaRPr lang="en-US" sz="1500" dirty="0" smtClean="0"/>
          </a:p>
          <a:p>
            <a:pPr marL="425450" indent="-342900">
              <a:buFont typeface="+mj-lt"/>
              <a:buAutoNum type="arabicPeriod" startAt="17"/>
            </a:pPr>
            <a:r>
              <a:rPr lang="en-US" sz="1500" dirty="0" smtClean="0"/>
              <a:t>GM Supply Chain. </a:t>
            </a:r>
            <a:r>
              <a:rPr lang="en-US" sz="1600" dirty="0">
                <a:hlinkClick r:id="rId2"/>
              </a:rPr>
              <a:t>http://www.nsf.gov/about/history/nsf0050/manufacturing/supply.htm</a:t>
            </a:r>
            <a:endParaRPr lang="en-US" sz="1600" dirty="0"/>
          </a:p>
          <a:p>
            <a:pPr marL="425450" indent="-342900">
              <a:buFont typeface="+mj-lt"/>
              <a:buAutoNum type="arabicPeriod" startAt="17"/>
            </a:pPr>
            <a:r>
              <a:rPr lang="en-US" sz="1500" dirty="0" smtClean="0"/>
              <a:t>Honda Sully Chain. </a:t>
            </a:r>
            <a:r>
              <a:rPr lang="en-US" sz="1600" dirty="0">
                <a:hlinkClick r:id="rId3"/>
              </a:rPr>
              <a:t>http://www.scribd.com/doc/29977840/Supply-Chain-Management-Principles-and-Practices-at-Honda</a:t>
            </a:r>
            <a:endParaRPr lang="en-US" sz="1600" dirty="0"/>
          </a:p>
          <a:p>
            <a:pPr marL="425450" indent="-342900">
              <a:buFont typeface="+mj-lt"/>
              <a:buAutoNum type="arabicPeriod" startAt="17"/>
            </a:pPr>
            <a:r>
              <a:rPr lang="en-US" sz="1500" dirty="0" smtClean="0"/>
              <a:t>Rolls-Royce Supply Chain.  </a:t>
            </a:r>
            <a:r>
              <a:rPr lang="en-US" sz="1600" dirty="0" smtClean="0">
                <a:hlinkClick r:id="rId4"/>
              </a:rPr>
              <a:t>http</a:t>
            </a:r>
            <a:r>
              <a:rPr lang="en-US" sz="1600" dirty="0">
                <a:hlinkClick r:id="rId4"/>
              </a:rPr>
              <a:t>://www.rolls-royce.com/Images/SO_Supply%20Chain%20Management_tcm92-24001.pdf</a:t>
            </a:r>
            <a:endParaRPr lang="en-US" sz="1600" dirty="0"/>
          </a:p>
          <a:p>
            <a:pPr marL="425450" indent="-342900">
              <a:buFont typeface="+mj-lt"/>
              <a:buAutoNum type="arabicPeriod" startAt="17"/>
            </a:pPr>
            <a:r>
              <a:rPr lang="en-US" sz="1500" dirty="0" smtClean="0"/>
              <a:t>Cummins Supply Chain. </a:t>
            </a:r>
            <a:r>
              <a:rPr lang="en-US" sz="1600" dirty="0">
                <a:hlinkClick r:id="rId5"/>
              </a:rPr>
              <a:t>http://</a:t>
            </a:r>
            <a:r>
              <a:rPr lang="en-US" sz="1600" dirty="0" smtClean="0">
                <a:hlinkClick r:id="rId5"/>
              </a:rPr>
              <a:t>supplier.cummins.com/wps/portal/SupplierPortal/SupplierHome/StandardsAndProcesses/SupplyChain</a:t>
            </a:r>
            <a:endParaRPr lang="en-US" sz="1600" dirty="0" smtClean="0"/>
          </a:p>
          <a:p>
            <a:pPr marL="425450" indent="-342900">
              <a:buFont typeface="+mj-lt"/>
              <a:buAutoNum type="arabicPeriod" startAt="17"/>
            </a:pPr>
            <a:r>
              <a:rPr lang="en-US" sz="1600" dirty="0" smtClean="0"/>
              <a:t>Boeing Supply Chain. </a:t>
            </a:r>
            <a:r>
              <a:rPr lang="en-US" sz="1600" dirty="0">
                <a:hlinkClick r:id="rId6"/>
              </a:rPr>
              <a:t>http://</a:t>
            </a:r>
            <a:r>
              <a:rPr lang="en-US" sz="1600" dirty="0" smtClean="0">
                <a:hlinkClick r:id="rId6"/>
              </a:rPr>
              <a:t>supply-chain-data-mgmt.blogspot.com/2012/10/the-size-of-boeings-supply.html</a:t>
            </a:r>
            <a:endParaRPr lang="en-US" sz="1600" dirty="0" smtClean="0"/>
          </a:p>
          <a:p>
            <a:pPr marL="425450" indent="-342900">
              <a:buFont typeface="+mj-lt"/>
              <a:buAutoNum type="arabicPeriod" startAt="17"/>
            </a:pPr>
            <a:r>
              <a:rPr lang="en-US" sz="1600" dirty="0" smtClean="0"/>
              <a:t>Boing Images of Supply Chain. </a:t>
            </a:r>
            <a:r>
              <a:rPr lang="en-US" sz="1600" dirty="0">
                <a:hlinkClick r:id="rId7"/>
              </a:rPr>
              <a:t>https://www.google.com/search?q=supply+chain+management+boeing+787&amp;client=firefox-a&amp;hs=g9X&amp;rls=org.mozilla:en-US:official&amp;tbm=isch&amp;tbo=u&amp;source=univ&amp;sa=X&amp;ei=AEK7Udq4EMmgqwHU44CoCA&amp;ved=0CF8QsAQ&amp;biw=1280&amp;bih=630</a:t>
            </a:r>
            <a:endParaRPr lang="en-US" sz="1600" dirty="0"/>
          </a:p>
          <a:p>
            <a:pPr marL="82550" indent="0">
              <a:buNone/>
            </a:pPr>
            <a:endParaRPr lang="en-US" sz="1600" dirty="0" smtClean="0"/>
          </a:p>
          <a:p>
            <a:pPr marL="425450" indent="-342900">
              <a:buFont typeface="+mj-lt"/>
              <a:buAutoNum type="arabicPeriod" startAt="17"/>
            </a:pPr>
            <a:endParaRPr lang="en-US" sz="1600" b="1" dirty="0"/>
          </a:p>
          <a:p>
            <a:pPr marL="425450" indent="-342900">
              <a:buFont typeface="+mj-lt"/>
              <a:buAutoNum type="arabicPeriod" startAt="17"/>
            </a:pPr>
            <a:endParaRPr lang="en-US" sz="1500" dirty="0" smtClean="0"/>
          </a:p>
          <a:p>
            <a:endParaRPr lang="en-US"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Flow in Supply Chain</a:t>
            </a:r>
            <a:endParaRPr lang="en-US" dirty="0"/>
          </a:p>
        </p:txBody>
      </p:sp>
      <p:sp>
        <p:nvSpPr>
          <p:cNvPr id="3" name="Content Placeholder 2"/>
          <p:cNvSpPr>
            <a:spLocks noGrp="1"/>
          </p:cNvSpPr>
          <p:nvPr>
            <p:ph idx="1"/>
          </p:nvPr>
        </p:nvSpPr>
        <p:spPr/>
        <p:txBody>
          <a:bodyPr>
            <a:normAutofit fontScale="92500" lnSpcReduction="10000"/>
          </a:bodyPr>
          <a:lstStyle/>
          <a:p>
            <a:r>
              <a:rPr lang="en-US" sz="2300" dirty="0" smtClean="0"/>
              <a:t>Globally distributed supply chain processes</a:t>
            </a:r>
          </a:p>
          <a:p>
            <a:r>
              <a:rPr lang="en-US" sz="2300" dirty="0" smtClean="0"/>
              <a:t>Information not confined to a single domain but distributed among and controlled by multiple partners</a:t>
            </a:r>
          </a:p>
          <a:p>
            <a:r>
              <a:rPr lang="en-US" sz="2300" dirty="0" smtClean="0"/>
              <a:t>Outsourcing of shared information by partner organizations</a:t>
            </a:r>
          </a:p>
          <a:p>
            <a:r>
              <a:rPr lang="en-US" sz="2300" dirty="0" smtClean="0"/>
              <a:t>No way to track the information access and usage in external domain (organization has no control over the processes in external domain)</a:t>
            </a:r>
          </a:p>
          <a:p>
            <a:r>
              <a:rPr lang="en-US" sz="2300" dirty="0" smtClean="0"/>
              <a:t>Intermediate steps of information flow might expose information to hostile threats</a:t>
            </a:r>
          </a:p>
          <a:p>
            <a:r>
              <a:rPr lang="en-US" sz="2300" dirty="0" smtClean="0"/>
              <a:t>Unauthorized disclosure and data leakage of information shared among partners across multiple domains</a:t>
            </a:r>
          </a:p>
          <a:p>
            <a:r>
              <a:rPr lang="en-US" sz="2300" dirty="0" smtClean="0"/>
              <a:t>Violations and malicious activities in a trusted domain remain undetected </a:t>
            </a:r>
          </a:p>
          <a:p>
            <a:endParaRPr lang="en-US" sz="2300" dirty="0" smtClean="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Security Threats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Leakage of sensitive information - list of customers, product </a:t>
            </a:r>
            <a:r>
              <a:rPr lang="en-US" sz="3200" dirty="0" smtClean="0"/>
              <a:t>design secrets, pricing, etc.  to </a:t>
            </a:r>
            <a:r>
              <a:rPr lang="en-US" sz="3200" dirty="0" smtClean="0"/>
              <a:t>competitors, malicious entities, government institutions or attackers</a:t>
            </a:r>
          </a:p>
          <a:p>
            <a:pPr lvl="1"/>
            <a:r>
              <a:rPr lang="en-US" sz="2800" dirty="0" smtClean="0"/>
              <a:t>High financial </a:t>
            </a:r>
            <a:r>
              <a:rPr lang="en-US" sz="2800" dirty="0" smtClean="0"/>
              <a:t>and losses</a:t>
            </a:r>
            <a:endParaRPr lang="en-US" sz="2800" dirty="0" smtClean="0"/>
          </a:p>
          <a:p>
            <a:pPr lvl="1"/>
            <a:r>
              <a:rPr lang="en-US" sz="2800" dirty="0" smtClean="0"/>
              <a:t>Damage to the reputation of organization and its partners</a:t>
            </a:r>
          </a:p>
          <a:p>
            <a:pPr lvl="1"/>
            <a:r>
              <a:rPr lang="en-US" sz="2800" dirty="0" smtClean="0"/>
              <a:t>Criminal </a:t>
            </a:r>
            <a:r>
              <a:rPr lang="en-US" sz="2800" dirty="0" smtClean="0"/>
              <a:t>activities leading to delay in manufacturing and delivery</a:t>
            </a:r>
            <a:endParaRPr lang="en-US" sz="2800" dirty="0" smtClean="0"/>
          </a:p>
          <a:p>
            <a:pPr lvl="1"/>
            <a:r>
              <a:rPr lang="en-US" sz="2800" dirty="0" smtClean="0"/>
              <a:t>Impact </a:t>
            </a:r>
            <a:r>
              <a:rPr lang="en-US" sz="2800" dirty="0" smtClean="0"/>
              <a:t>on National Security</a:t>
            </a:r>
          </a:p>
          <a:p>
            <a:pPr lvl="1"/>
            <a:endParaRPr lang="en-US" sz="2800" dirty="0" smtClean="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Supply Chain Security</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Lack of mechanisms to communicate information owner’s policies to the protection frameworks of the partners</a:t>
            </a:r>
          </a:p>
          <a:p>
            <a:r>
              <a:rPr lang="en-US" sz="2800" dirty="0" smtClean="0"/>
              <a:t>Lack of information sharing standards for protecting data in distributed supply chains </a:t>
            </a:r>
          </a:p>
          <a:p>
            <a:pPr lvl="1"/>
            <a:r>
              <a:rPr lang="en-US" sz="2200" dirty="0" smtClean="0"/>
              <a:t>Custom security requirements and controls applied by partners</a:t>
            </a:r>
          </a:p>
          <a:p>
            <a:pPr lvl="1"/>
            <a:r>
              <a:rPr lang="en-US" sz="2200" dirty="0" smtClean="0"/>
              <a:t>Incompatibility and reduced ability to ensure policy enforcement leaves security gaps</a:t>
            </a:r>
          </a:p>
          <a:p>
            <a:r>
              <a:rPr lang="en-US" sz="2800" dirty="0" smtClean="0"/>
              <a:t>Disparate, evolving and changing Information security standards to satisfy changing business models, regulatory and geographical law requirements</a:t>
            </a:r>
          </a:p>
          <a:p>
            <a:endParaRPr lang="en-US" sz="2800" dirty="0" smtClean="0"/>
          </a:p>
          <a:p>
            <a:endParaRPr lang="en-US" sz="2800" dirty="0" smtClean="0"/>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pPr>
              <a:defRPr/>
            </a:pPr>
            <a:fld id="{962989A8-7C4E-CB4B-B31B-151C46857D81}"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31246</TotalTime>
  <Words>4600</Words>
  <Application>Microsoft Office PowerPoint</Application>
  <PresentationFormat>On-screen Show (4:3)</PresentationFormat>
  <Paragraphs>719</Paragraphs>
  <Slides>66</Slides>
  <Notes>25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Flow</vt:lpstr>
      <vt:lpstr>Protecting and Securing PLM and Supply Chain Data  </vt:lpstr>
      <vt:lpstr>Outline</vt:lpstr>
      <vt:lpstr>Project Summary/Accomplishments</vt:lpstr>
      <vt:lpstr>Motivation</vt:lpstr>
      <vt:lpstr>Background: Modern Enterprises</vt:lpstr>
      <vt:lpstr>Background: Supply Chain Interaction</vt:lpstr>
      <vt:lpstr>Information Flow in Supply Chain</vt:lpstr>
      <vt:lpstr>Impact of Security Threats</vt:lpstr>
      <vt:lpstr>Challenges for Supply Chain Security</vt:lpstr>
      <vt:lpstr>Related Work</vt:lpstr>
      <vt:lpstr>Related Work</vt:lpstr>
      <vt:lpstr>Related Work</vt:lpstr>
      <vt:lpstr>Related Work</vt:lpstr>
      <vt:lpstr>Proposed Approach</vt:lpstr>
      <vt:lpstr>Approach 1: Self-Protecting Data </vt:lpstr>
      <vt:lpstr>What is Active Bundle</vt:lpstr>
      <vt:lpstr>AB Implementation</vt:lpstr>
      <vt:lpstr>AB based on TTP [13] </vt:lpstr>
      <vt:lpstr>AB based on TTP [13] </vt:lpstr>
      <vt:lpstr>Enabling AB</vt:lpstr>
      <vt:lpstr>AB Formal Access Control Model</vt:lpstr>
      <vt:lpstr>AB Updates</vt:lpstr>
      <vt:lpstr>Problems with updating an AB</vt:lpstr>
      <vt:lpstr>AB Update Solution</vt:lpstr>
      <vt:lpstr>Experiments</vt:lpstr>
      <vt:lpstr>AB Update Solution</vt:lpstr>
      <vt:lpstr>Improving the AB Implementation</vt:lpstr>
      <vt:lpstr>Improving AB Implementation</vt:lpstr>
      <vt:lpstr>Implementation</vt:lpstr>
      <vt:lpstr>Split the data and create new keys</vt:lpstr>
      <vt:lpstr>Experiences and Implementation Details </vt:lpstr>
      <vt:lpstr>DHT scheme for AB</vt:lpstr>
      <vt:lpstr>Advantages of using DHT</vt:lpstr>
      <vt:lpstr>Measurement</vt:lpstr>
      <vt:lpstr>Improvement in DHT </vt:lpstr>
      <vt:lpstr>AB Policies</vt:lpstr>
      <vt:lpstr>Protection against Malicious Hosts</vt:lpstr>
      <vt:lpstr>Active Bundles Capabilities</vt:lpstr>
      <vt:lpstr>Active Bundles Advantages</vt:lpstr>
      <vt:lpstr>Approach 2: End to End Auditing</vt:lpstr>
      <vt:lpstr>Trust Broker</vt:lpstr>
      <vt:lpstr>Taint Analysis</vt:lpstr>
      <vt:lpstr>Secure Supply Chain Interaction using the Approach</vt:lpstr>
      <vt:lpstr>Information Flow using the Approach</vt:lpstr>
      <vt:lpstr>Capabilities of the Approach</vt:lpstr>
      <vt:lpstr>Future Plans</vt:lpstr>
      <vt:lpstr>Ongoing Research</vt:lpstr>
      <vt:lpstr>Deliverables</vt:lpstr>
      <vt:lpstr>PowerPoint Presentation</vt:lpstr>
      <vt:lpstr>Identity Management using AB</vt:lpstr>
      <vt:lpstr>Identity Management using AB</vt:lpstr>
      <vt:lpstr>Identity Management (IDM)</vt:lpstr>
      <vt:lpstr>IDM in Supply Chain</vt:lpstr>
      <vt:lpstr>Goals of Proposed User-Centric IDM</vt:lpstr>
      <vt:lpstr>Active Bundle Scheme</vt:lpstr>
      <vt:lpstr>Anonymous Identification</vt:lpstr>
      <vt:lpstr>Verification of Encrypted Data</vt:lpstr>
      <vt:lpstr>Verification of Encrypted Data</vt:lpstr>
      <vt:lpstr>Selective Disclosure</vt:lpstr>
      <vt:lpstr>Selective Disclosure</vt:lpstr>
      <vt:lpstr>Selective Disclosure</vt:lpstr>
      <vt:lpstr>Identity Management using AB</vt:lpstr>
      <vt:lpstr>Characteristics and Advantages</vt:lpstr>
      <vt:lpstr>References</vt:lpstr>
      <vt:lpstr>References</vt:lpstr>
      <vt:lpstr>References</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Identity Management in Cloud</dc:title>
  <dc:creator>Rohit Ranchal</dc:creator>
  <cp:lastModifiedBy>BB-User</cp:lastModifiedBy>
  <cp:revision>2070</cp:revision>
  <dcterms:created xsi:type="dcterms:W3CDTF">2013-06-16T06:10:50Z</dcterms:created>
  <dcterms:modified xsi:type="dcterms:W3CDTF">2013-06-21T13:56:16Z</dcterms:modified>
</cp:coreProperties>
</file>