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8"/>
  </p:notesMasterIdLst>
  <p:sldIdLst>
    <p:sldId id="256" r:id="rId2"/>
    <p:sldId id="257" r:id="rId3"/>
    <p:sldId id="258" r:id="rId4"/>
    <p:sldId id="259" r:id="rId5"/>
    <p:sldId id="343" r:id="rId6"/>
    <p:sldId id="344" r:id="rId7"/>
    <p:sldId id="345" r:id="rId8"/>
    <p:sldId id="346" r:id="rId9"/>
    <p:sldId id="347" r:id="rId10"/>
    <p:sldId id="348" r:id="rId11"/>
    <p:sldId id="349" r:id="rId12"/>
    <p:sldId id="350" r:id="rId13"/>
    <p:sldId id="351" r:id="rId14"/>
    <p:sldId id="352" r:id="rId15"/>
    <p:sldId id="353" r:id="rId16"/>
    <p:sldId id="357" r:id="rId17"/>
    <p:sldId id="355" r:id="rId18"/>
    <p:sldId id="354" r:id="rId19"/>
    <p:sldId id="356" r:id="rId20"/>
    <p:sldId id="358" r:id="rId21"/>
    <p:sldId id="359" r:id="rId22"/>
    <p:sldId id="360" r:id="rId23"/>
    <p:sldId id="260" r:id="rId24"/>
    <p:sldId id="261" r:id="rId25"/>
    <p:sldId id="262" r:id="rId26"/>
    <p:sldId id="339" r:id="rId27"/>
    <p:sldId id="340" r:id="rId28"/>
    <p:sldId id="341" r:id="rId29"/>
    <p:sldId id="337" r:id="rId30"/>
    <p:sldId id="263" r:id="rId31"/>
    <p:sldId id="342" r:id="rId32"/>
    <p:sldId id="338" r:id="rId33"/>
    <p:sldId id="299" r:id="rId34"/>
    <p:sldId id="300" r:id="rId35"/>
    <p:sldId id="301" r:id="rId36"/>
    <p:sldId id="302" r:id="rId37"/>
    <p:sldId id="303" r:id="rId38"/>
    <p:sldId id="304" r:id="rId39"/>
    <p:sldId id="305" r:id="rId40"/>
    <p:sldId id="309" r:id="rId41"/>
    <p:sldId id="310" r:id="rId42"/>
    <p:sldId id="311" r:id="rId43"/>
    <p:sldId id="312" r:id="rId44"/>
    <p:sldId id="313" r:id="rId45"/>
    <p:sldId id="314"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31" r:id="rId61"/>
    <p:sldId id="265" r:id="rId62"/>
    <p:sldId id="267" r:id="rId63"/>
    <p:sldId id="268" r:id="rId64"/>
    <p:sldId id="269" r:id="rId65"/>
    <p:sldId id="270" r:id="rId66"/>
    <p:sldId id="271" r:id="rId67"/>
    <p:sldId id="272" r:id="rId68"/>
    <p:sldId id="273" r:id="rId69"/>
    <p:sldId id="274" r:id="rId70"/>
    <p:sldId id="294" r:id="rId71"/>
    <p:sldId id="295" r:id="rId72"/>
    <p:sldId id="296" r:id="rId73"/>
    <p:sldId id="297" r:id="rId74"/>
    <p:sldId id="298" r:id="rId75"/>
    <p:sldId id="333" r:id="rId76"/>
    <p:sldId id="334" r:id="rId77"/>
    <p:sldId id="335" r:id="rId78"/>
    <p:sldId id="336" r:id="rId79"/>
    <p:sldId id="275" r:id="rId80"/>
    <p:sldId id="276" r:id="rId81"/>
    <p:sldId id="277" r:id="rId82"/>
    <p:sldId id="278" r:id="rId83"/>
    <p:sldId id="279" r:id="rId84"/>
    <p:sldId id="280" r:id="rId85"/>
    <p:sldId id="281" r:id="rId86"/>
    <p:sldId id="282" r:id="rId87"/>
    <p:sldId id="283" r:id="rId88"/>
    <p:sldId id="284" r:id="rId89"/>
    <p:sldId id="285" r:id="rId90"/>
    <p:sldId id="286" r:id="rId91"/>
    <p:sldId id="287" r:id="rId92"/>
    <p:sldId id="288" r:id="rId93"/>
    <p:sldId id="289" r:id="rId94"/>
    <p:sldId id="290" r:id="rId95"/>
    <p:sldId id="291" r:id="rId96"/>
    <p:sldId id="292"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79" autoAdjust="0"/>
    <p:restoredTop sz="94660"/>
  </p:normalViewPr>
  <p:slideViewPr>
    <p:cSldViewPr>
      <p:cViewPr varScale="1">
        <p:scale>
          <a:sx n="69" d="100"/>
          <a:sy n="69" d="100"/>
        </p:scale>
        <p:origin x="-10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78A74B-70F6-4CE8-8BBB-F89E731C02A9}" type="datetimeFigureOut">
              <a:rPr lang="en-US" smtClean="0"/>
              <a:t>11/5/2014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20C0A-CF71-4EA8-967C-3344E1A8A738}" type="slidenum">
              <a:rPr lang="en-US" smtClean="0"/>
              <a:t>‹#›</a:t>
            </a:fld>
            <a:endParaRPr lang="en-US"/>
          </a:p>
        </p:txBody>
      </p:sp>
    </p:spTree>
    <p:extLst>
      <p:ext uri="{BB962C8B-B14F-4D97-AF65-F5344CB8AC3E}">
        <p14:creationId xmlns:p14="http://schemas.microsoft.com/office/powerpoint/2010/main" val="1206156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Encrypted</a:t>
            </a:r>
            <a:r>
              <a:rPr lang="en-US" baseline="0" dirty="0" smtClean="0"/>
              <a:t> sensitive data</a:t>
            </a:r>
            <a:endParaRPr lang="en-US" dirty="0" smtClean="0"/>
          </a:p>
          <a:p>
            <a:r>
              <a:rPr lang="en-US" dirty="0" smtClean="0"/>
              <a:t>Metadata</a:t>
            </a:r>
            <a:r>
              <a:rPr lang="en-US" baseline="0" dirty="0" smtClean="0"/>
              <a:t> the access control policies</a:t>
            </a:r>
            <a:endParaRPr lang="en-US" dirty="0" smtClean="0"/>
          </a:p>
          <a:p>
            <a:r>
              <a:rPr lang="en-US" dirty="0" smtClean="0"/>
              <a:t>VM which</a:t>
            </a:r>
            <a:r>
              <a:rPr lang="en-US" baseline="0" dirty="0" smtClean="0"/>
              <a:t> enforces these policies</a:t>
            </a:r>
            <a:endParaRPr lang="en-US" dirty="0"/>
          </a:p>
        </p:txBody>
      </p:sp>
      <p:sp>
        <p:nvSpPr>
          <p:cNvPr id="4" name="Slide Number Placeholder 3"/>
          <p:cNvSpPr>
            <a:spLocks noGrp="1"/>
          </p:cNvSpPr>
          <p:nvPr>
            <p:ph type="sldNum" sz="quarter" idx="10"/>
          </p:nvPr>
        </p:nvSpPr>
        <p:spPr/>
        <p:txBody>
          <a:bodyPr/>
          <a:lstStyle/>
          <a:p>
            <a:pPr>
              <a:defRPr/>
            </a:pPr>
            <a:fld id="{9A330111-0B82-4152-9D21-49B436E5A83E}" type="slidenum">
              <a:rPr lang="en-US" smtClean="0"/>
              <a:pPr>
                <a:defRPr/>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55E96A-DB9A-4638-B98B-159F0256C546}" type="slidenum">
              <a:rPr lang="en-US" altLang="en-US"/>
              <a:pPr/>
              <a:t>43</a:t>
            </a:fld>
            <a:endParaRPr lang="en-US" altLang="en-US"/>
          </a:p>
        </p:txBody>
      </p:sp>
      <p:sp>
        <p:nvSpPr>
          <p:cNvPr id="501762" name="Rectangle 2"/>
          <p:cNvSpPr>
            <a:spLocks noGrp="1" noRot="1" noChangeAspect="1" noChangeArrowheads="1" noTextEdit="1"/>
          </p:cNvSpPr>
          <p:nvPr>
            <p:ph type="sldImg"/>
          </p:nvPr>
        </p:nvSpPr>
        <p:spPr>
          <a:ln/>
        </p:spPr>
      </p:sp>
      <p:sp>
        <p:nvSpPr>
          <p:cNvPr id="501763" name="Rectangle 3"/>
          <p:cNvSpPr>
            <a:spLocks noGrp="1" noChangeArrowheads="1"/>
          </p:cNvSpPr>
          <p:nvPr>
            <p:ph type="body" idx="1"/>
          </p:nvPr>
        </p:nvSpPr>
        <p:spPr>
          <a:xfrm>
            <a:off x="686714" y="4343093"/>
            <a:ext cx="5484573" cy="4115721"/>
          </a:xfrm>
        </p:spPr>
        <p:txBody>
          <a:bodyPr/>
          <a:lstStyle/>
          <a:p>
            <a:r>
              <a:rPr lang="en-US" altLang="en-US"/>
              <a:t>We evaluate our monitoring scheme with ns-2, which is a de facto simulator to conduct research on networking</a:t>
            </a:r>
          </a:p>
          <a:p>
            <a:r>
              <a:rPr lang="en-US" altLang="en-US"/>
              <a:t>We use two topologies. The topologies and their parameters are taken from reference work.</a:t>
            </a:r>
          </a:p>
          <a:p>
            <a:r>
              <a:rPr lang="en-US" altLang="en-US"/>
              <a:t>We vary the number of flows, life time of flows during simulation. An attack is simulated by injecting traffic from multiple entry points.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FDADF6-EAC5-48AE-9015-C9130121D99E}" type="slidenum">
              <a:rPr lang="en-US" altLang="en-US"/>
              <a:pPr/>
              <a:t>55</a:t>
            </a:fld>
            <a:endParaRPr lang="en-US" altLang="en-US"/>
          </a:p>
        </p:txBody>
      </p:sp>
      <p:sp>
        <p:nvSpPr>
          <p:cNvPr id="530434" name="Rectangle 2"/>
          <p:cNvSpPr>
            <a:spLocks noGrp="1" noRot="1" noChangeAspect="1" noChangeArrowheads="1" noTextEdit="1"/>
          </p:cNvSpPr>
          <p:nvPr>
            <p:ph type="sldImg"/>
          </p:nvPr>
        </p:nvSpPr>
        <p:spPr>
          <a:xfrm>
            <a:off x="1147763" y="685800"/>
            <a:ext cx="4567237" cy="3425825"/>
          </a:xfrm>
          <a:ln/>
        </p:spPr>
      </p:sp>
      <p:sp>
        <p:nvSpPr>
          <p:cNvPr id="530435" name="Rectangle 3"/>
          <p:cNvSpPr>
            <a:spLocks noGrp="1" noChangeArrowheads="1"/>
          </p:cNvSpPr>
          <p:nvPr>
            <p:ph type="body" idx="1"/>
          </p:nvPr>
        </p:nvSpPr>
        <p:spPr>
          <a:xfrm>
            <a:off x="686714" y="4340021"/>
            <a:ext cx="5484573" cy="4118794"/>
          </a:xfrm>
        </p:spPr>
        <p:txBody>
          <a:bodyPr/>
          <a:lstStyle/>
          <a:p>
            <a:r>
              <a:rPr lang="en-US" altLang="en-US"/>
              <a:t>I have one slide on this, I will skip the details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621D21-DE9C-4AA1-BB72-E868BA98D6B6}" type="slidenum">
              <a:rPr lang="en-US" altLang="en-US"/>
              <a:pPr/>
              <a:t>75</a:t>
            </a:fld>
            <a:endParaRPr lang="en-US" alt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B8AA6B-F068-4ECA-85D0-021772C07488}" type="slidenum">
              <a:rPr lang="en-US" altLang="en-US"/>
              <a:pPr/>
              <a:t>76</a:t>
            </a:fld>
            <a:endParaRPr lang="en-US" altLang="en-US"/>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C084F4-9491-444F-A8D4-B3AFF2CCC45B}" type="slidenum">
              <a:rPr lang="en-US" altLang="en-US"/>
              <a:pPr/>
              <a:t>77</a:t>
            </a:fld>
            <a:endParaRPr lang="en-US" alt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DD6246-4EC8-423D-8A4E-51C773EDE94A}" type="slidenum">
              <a:rPr lang="en-US" altLang="en-US"/>
              <a:pPr/>
              <a:t>78</a:t>
            </a:fld>
            <a:endParaRPr lang="en-US" altLang="en-US"/>
          </a:p>
        </p:txBody>
      </p:sp>
      <p:sp>
        <p:nvSpPr>
          <p:cNvPr id="286722" name="Rectangle 2"/>
          <p:cNvSpPr>
            <a:spLocks noGrp="1" noRot="1" noChangeAspec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4E90F5-9A89-4BC8-B8BE-4459D0ADBE0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285723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E90F5-9A89-4BC8-B8BE-4459D0ADBE0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2530391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E90F5-9A89-4BC8-B8BE-4459D0ADBE0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4187889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776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42900" y="1295400"/>
            <a:ext cx="4141788"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295400"/>
            <a:ext cx="4143375"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23813" y="6586538"/>
            <a:ext cx="1905001" cy="300037"/>
          </a:xfrm>
        </p:spPr>
        <p:txBody>
          <a:bodyPr/>
          <a:lstStyle>
            <a:lvl1pPr>
              <a:defRPr/>
            </a:lvl1pPr>
          </a:lstStyle>
          <a:p>
            <a:r>
              <a:rPr lang="en-US" altLang="en-US"/>
              <a:t> </a:t>
            </a:r>
          </a:p>
        </p:txBody>
      </p:sp>
      <p:sp>
        <p:nvSpPr>
          <p:cNvPr id="6" name="Footer Placeholder 5"/>
          <p:cNvSpPr>
            <a:spLocks noGrp="1"/>
          </p:cNvSpPr>
          <p:nvPr>
            <p:ph type="ftr" sz="quarter" idx="11"/>
          </p:nvPr>
        </p:nvSpPr>
        <p:spPr>
          <a:xfrm>
            <a:off x="3657600" y="6634163"/>
            <a:ext cx="2895600" cy="147637"/>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691313" y="6684963"/>
            <a:ext cx="2452687" cy="223837"/>
          </a:xfrm>
        </p:spPr>
        <p:txBody>
          <a:bodyPr/>
          <a:lstStyle>
            <a:lvl1pPr>
              <a:defRPr/>
            </a:lvl1pPr>
          </a:lstStyle>
          <a:p>
            <a:r>
              <a:rPr lang="en-US" altLang="en-US"/>
              <a:t>    </a:t>
            </a:r>
            <a:fld id="{15F54415-F30F-4A90-9B9D-9F693975A64F}" type="slidenum">
              <a:rPr lang="en-US" altLang="en-US"/>
              <a:pPr/>
              <a:t>‹#›</a:t>
            </a:fld>
            <a:endParaRPr lang="en-US" altLang="en-US"/>
          </a:p>
        </p:txBody>
      </p:sp>
    </p:spTree>
    <p:extLst>
      <p:ext uri="{BB962C8B-B14F-4D97-AF65-F5344CB8AC3E}">
        <p14:creationId xmlns:p14="http://schemas.microsoft.com/office/powerpoint/2010/main" val="2591820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13D66476-C235-4940-8A15-C3DB2F2E81E0}" type="slidenum">
              <a:rPr lang="en-US" altLang="en-US"/>
              <a:pPr/>
              <a:t>‹#›</a:t>
            </a:fld>
            <a:endParaRPr lang="en-US" altLang="en-US"/>
          </a:p>
        </p:txBody>
      </p:sp>
    </p:spTree>
    <p:extLst>
      <p:ext uri="{BB962C8B-B14F-4D97-AF65-F5344CB8AC3E}">
        <p14:creationId xmlns:p14="http://schemas.microsoft.com/office/powerpoint/2010/main" val="2539648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D58B856D-F04C-47CC-BB65-D7DCB7EA209D}" type="slidenum">
              <a:rPr lang="en-US" altLang="en-US"/>
              <a:pPr/>
              <a:t>‹#›</a:t>
            </a:fld>
            <a:endParaRPr lang="en-US" altLang="en-US"/>
          </a:p>
        </p:txBody>
      </p:sp>
    </p:spTree>
    <p:extLst>
      <p:ext uri="{BB962C8B-B14F-4D97-AF65-F5344CB8AC3E}">
        <p14:creationId xmlns:p14="http://schemas.microsoft.com/office/powerpoint/2010/main" val="395259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4E90F5-9A89-4BC8-B8BE-4459D0ADBE0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195898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4E90F5-9A89-4BC8-B8BE-4459D0ADBE02}" type="datetimeFigureOut">
              <a:rPr lang="en-US" smtClean="0"/>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328043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4E90F5-9A89-4BC8-B8BE-4459D0ADBE0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211099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E90F5-9A89-4BC8-B8BE-4459D0ADBE02}" type="datetimeFigureOut">
              <a:rPr lang="en-US" smtClean="0"/>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1386967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4E90F5-9A89-4BC8-B8BE-4459D0ADBE02}" type="datetimeFigureOut">
              <a:rPr lang="en-US" smtClean="0"/>
              <a:t>11/5/2014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3844921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E90F5-9A89-4BC8-B8BE-4459D0ADBE02}" type="datetimeFigureOut">
              <a:rPr lang="en-US" smtClean="0"/>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769404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E90F5-9A89-4BC8-B8BE-4459D0ADBE0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382540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4E90F5-9A89-4BC8-B8BE-4459D0ADBE02}" type="datetimeFigureOut">
              <a:rPr lang="en-US" smtClean="0"/>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1700E-E45F-44C0-BD30-140A05E1AFEE}" type="slidenum">
              <a:rPr lang="en-US" smtClean="0"/>
              <a:t>‹#›</a:t>
            </a:fld>
            <a:endParaRPr lang="en-US"/>
          </a:p>
        </p:txBody>
      </p:sp>
    </p:spTree>
    <p:extLst>
      <p:ext uri="{BB962C8B-B14F-4D97-AF65-F5344CB8AC3E}">
        <p14:creationId xmlns:p14="http://schemas.microsoft.com/office/powerpoint/2010/main" val="3249733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4E90F5-9A89-4BC8-B8BE-4459D0ADBE02}" type="datetimeFigureOut">
              <a:rPr lang="en-US" smtClean="0"/>
              <a:t>11/5/2014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A1700E-E45F-44C0-BD30-140A05E1AFEE}" type="slidenum">
              <a:rPr lang="en-US" smtClean="0"/>
              <a:t>‹#›</a:t>
            </a:fld>
            <a:endParaRPr lang="en-US"/>
          </a:p>
        </p:txBody>
      </p:sp>
    </p:spTree>
    <p:extLst>
      <p:ext uri="{BB962C8B-B14F-4D97-AF65-F5344CB8AC3E}">
        <p14:creationId xmlns:p14="http://schemas.microsoft.com/office/powerpoint/2010/main" val="1700027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13.xml"/><Relationship Id="rId4" Type="http://schemas.openxmlformats.org/officeDocument/2006/relationships/image" Target="../media/image6.wmf"/></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image" Target="../media/image16.wmf"/><Relationship Id="rId5" Type="http://schemas.openxmlformats.org/officeDocument/2006/relationships/oleObject" Target="../embeddings/oleObject2.bin"/><Relationship Id="rId4" Type="http://schemas.openxmlformats.org/officeDocument/2006/relationships/image" Target="../media/image15.wmf"/></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Measures of Readiness/Success in Cyber Warfare and Network Reliability/Security</a:t>
            </a:r>
          </a:p>
        </p:txBody>
      </p:sp>
      <p:sp>
        <p:nvSpPr>
          <p:cNvPr id="3" name="Subtitle 2"/>
          <p:cNvSpPr>
            <a:spLocks noGrp="1"/>
          </p:cNvSpPr>
          <p:nvPr>
            <p:ph type="subTitle" idx="1"/>
          </p:nvPr>
        </p:nvSpPr>
        <p:spPr/>
        <p:txBody>
          <a:bodyPr>
            <a:normAutofit/>
          </a:bodyPr>
          <a:lstStyle/>
          <a:p>
            <a:r>
              <a:rPr lang="en-US" dirty="0" smtClean="0"/>
              <a:t>Bharat Bhargava</a:t>
            </a:r>
          </a:p>
          <a:p>
            <a:r>
              <a:rPr lang="en-US" dirty="0" smtClean="0"/>
              <a:t>Purdue University</a:t>
            </a:r>
          </a:p>
          <a:p>
            <a:r>
              <a:rPr lang="en-US" dirty="0" smtClean="0"/>
              <a:t>bbshail@purdue.edu</a:t>
            </a:r>
            <a:endParaRPr lang="en-US" dirty="0"/>
          </a:p>
        </p:txBody>
      </p:sp>
    </p:spTree>
    <p:extLst>
      <p:ext uri="{BB962C8B-B14F-4D97-AF65-F5344CB8AC3E}">
        <p14:creationId xmlns:p14="http://schemas.microsoft.com/office/powerpoint/2010/main" val="2799206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and Effects</a:t>
            </a:r>
            <a:endParaRPr lang="en-US" dirty="0"/>
          </a:p>
        </p:txBody>
      </p:sp>
      <p:sp>
        <p:nvSpPr>
          <p:cNvPr id="3" name="Content Placeholder 2"/>
          <p:cNvSpPr>
            <a:spLocks noGrp="1"/>
          </p:cNvSpPr>
          <p:nvPr>
            <p:ph idx="1"/>
          </p:nvPr>
        </p:nvSpPr>
        <p:spPr/>
        <p:txBody>
          <a:bodyPr/>
          <a:lstStyle/>
          <a:p>
            <a:r>
              <a:rPr lang="en-US" dirty="0" smtClean="0"/>
              <a:t>System minimum compliance threshold</a:t>
            </a:r>
          </a:p>
          <a:p>
            <a:r>
              <a:rPr lang="en-US" dirty="0" smtClean="0"/>
              <a:t>Minimum threshold set by the system for a persistent attack</a:t>
            </a:r>
          </a:p>
          <a:p>
            <a:r>
              <a:rPr lang="en-US" dirty="0" smtClean="0"/>
              <a:t>Compliance degree of a bad node, good node, arbitrary node</a:t>
            </a:r>
            <a:endParaRPr lang="en-US" dirty="0"/>
          </a:p>
        </p:txBody>
      </p:sp>
    </p:spTree>
    <p:extLst>
      <p:ext uri="{BB962C8B-B14F-4D97-AF65-F5344CB8AC3E}">
        <p14:creationId xmlns:p14="http://schemas.microsoft.com/office/powerpoint/2010/main" val="1188152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Failure Conditions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one third or more of the nodes are compromised, then the system fails. The reason is that consensus is no more possible.</a:t>
            </a:r>
          </a:p>
          <a:p>
            <a:r>
              <a:rPr lang="en-US" dirty="0" smtClean="0"/>
              <a:t>Compromised node performing active attack without being impacted can impair the functionality and cause the system to fail.</a:t>
            </a:r>
          </a:p>
          <a:p>
            <a:r>
              <a:rPr lang="en-US" dirty="0" smtClean="0"/>
              <a:t>Impairment failure is modeled by defining an impairment-failure attack period by a compromised node beyond which the system cannot sustain the damage.</a:t>
            </a:r>
            <a:endParaRPr lang="en-US" dirty="0"/>
          </a:p>
        </p:txBody>
      </p:sp>
    </p:spTree>
    <p:extLst>
      <p:ext uri="{BB962C8B-B14F-4D97-AF65-F5344CB8AC3E}">
        <p14:creationId xmlns:p14="http://schemas.microsoft.com/office/powerpoint/2010/main" val="3277188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Byzantine failure</a:t>
            </a:r>
            <a:endParaRPr lang="en-US" dirty="0"/>
          </a:p>
        </p:txBody>
      </p:sp>
      <p:sp>
        <p:nvSpPr>
          <p:cNvPr id="3" name="Content Placeholder 2"/>
          <p:cNvSpPr>
            <a:spLocks noGrp="1"/>
          </p:cNvSpPr>
          <p:nvPr>
            <p:ph idx="1"/>
          </p:nvPr>
        </p:nvSpPr>
        <p:spPr/>
        <p:txBody>
          <a:bodyPr/>
          <a:lstStyle/>
          <a:p>
            <a:r>
              <a:rPr lang="en-US" dirty="0" smtClean="0"/>
              <a:t>This is defined as a failure whose actions can not be predicted. The failure disappears suddenly, reappears and behaves in multiple modes. So nothing can be believed about the data and consensus is not possible</a:t>
            </a:r>
          </a:p>
          <a:p>
            <a:endParaRPr lang="en-US" dirty="0"/>
          </a:p>
        </p:txBody>
      </p:sp>
    </p:spTree>
    <p:extLst>
      <p:ext uri="{BB962C8B-B14F-4D97-AF65-F5344CB8AC3E}">
        <p14:creationId xmlns:p14="http://schemas.microsoft.com/office/powerpoint/2010/main" val="106988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of Attacks</a:t>
            </a:r>
            <a:endParaRPr lang="en-US" dirty="0"/>
          </a:p>
        </p:txBody>
      </p:sp>
      <p:sp>
        <p:nvSpPr>
          <p:cNvPr id="3" name="Content Placeholder 2"/>
          <p:cNvSpPr>
            <a:spLocks noGrp="1"/>
          </p:cNvSpPr>
          <p:nvPr>
            <p:ph idx="1"/>
          </p:nvPr>
        </p:nvSpPr>
        <p:spPr/>
        <p:txBody>
          <a:bodyPr/>
          <a:lstStyle/>
          <a:p>
            <a:r>
              <a:rPr lang="en-US" b="1" dirty="0" smtClean="0"/>
              <a:t>Source of attack </a:t>
            </a:r>
            <a:r>
              <a:rPr lang="en-US" dirty="0" smtClean="0"/>
              <a:t>( Is it from a specific country whose capabilities are known and understood?). Is it from an internal source or external? Do we know the communication channel that the attacker is using?  Do we know what communication characteristics are needed for the attacker to reach our critical infrastructure?</a:t>
            </a:r>
            <a:endParaRPr lang="en-US" dirty="0"/>
          </a:p>
        </p:txBody>
      </p:sp>
    </p:spTree>
    <p:extLst>
      <p:ext uri="{BB962C8B-B14F-4D97-AF65-F5344CB8AC3E}">
        <p14:creationId xmlns:p14="http://schemas.microsoft.com/office/powerpoint/2010/main" val="369171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Attack</a:t>
            </a:r>
            <a:endParaRPr lang="en-US" dirty="0"/>
          </a:p>
        </p:txBody>
      </p:sp>
      <p:sp>
        <p:nvSpPr>
          <p:cNvPr id="3" name="Content Placeholder 2"/>
          <p:cNvSpPr>
            <a:spLocks noGrp="1"/>
          </p:cNvSpPr>
          <p:nvPr>
            <p:ph idx="1"/>
          </p:nvPr>
        </p:nvSpPr>
        <p:spPr/>
        <p:txBody>
          <a:bodyPr>
            <a:normAutofit fontScale="47500" lnSpcReduction="20000"/>
          </a:bodyPr>
          <a:lstStyle/>
          <a:p>
            <a:pPr lvl="0"/>
            <a:r>
              <a:rPr lang="en-US" b="1" dirty="0"/>
              <a:t>Malware Distribution: </a:t>
            </a:r>
            <a:r>
              <a:rPr lang="en-US" dirty="0"/>
              <a:t>Hackers with malicious intent can exploit your email client by distributing </a:t>
            </a:r>
            <a:r>
              <a:rPr lang="en-US" dirty="0" smtClean="0"/>
              <a:t>malware</a:t>
            </a:r>
            <a:r>
              <a:rPr lang="en-US" u="sng" dirty="0"/>
              <a:t> </a:t>
            </a:r>
            <a:r>
              <a:rPr lang="en-US" dirty="0"/>
              <a:t>through email messages. The malware includes viruses, worms, rootkits, Trojans, </a:t>
            </a:r>
            <a:r>
              <a:rPr lang="en-US" dirty="0" err="1"/>
              <a:t>keyloggers</a:t>
            </a:r>
            <a:r>
              <a:rPr lang="en-US" dirty="0"/>
              <a:t>, spyware, and adware, to name a few types. The malware is distributed via an email attachment or sometimes by simply opening an email message. More often than not, the mail message is disguised as a message from someone you know when in reality; it is sent by the hacker.</a:t>
            </a:r>
          </a:p>
          <a:p>
            <a:pPr lvl="0"/>
            <a:r>
              <a:rPr lang="en-US" b="1" dirty="0"/>
              <a:t>Phishing Attack: </a:t>
            </a:r>
            <a:r>
              <a:rPr lang="en-US" dirty="0"/>
              <a:t>A phishing attack is generally not hazardous to the inner workings of your </a:t>
            </a:r>
            <a:r>
              <a:rPr lang="en-US" dirty="0" smtClean="0"/>
              <a:t>PC</a:t>
            </a:r>
            <a:r>
              <a:rPr lang="en-US" dirty="0"/>
              <a:t> however; it is designed to trick you into revealing your personal information, passwords, or bank account information. For example, if you use PayPal, the phisher sends you a message that looks like it came from PayPal. The message requests you to verify your account information with PayPal to continue using your account. The message proceeds to tell you that if you do not verify the information your account will be closed. Someone that is unaware of phishing scams easily gets tricked into revealing their account information. These types of messages are set up to look like the real deal.</a:t>
            </a:r>
          </a:p>
          <a:p>
            <a:pPr lvl="0"/>
            <a:r>
              <a:rPr lang="en-US" b="1" dirty="0"/>
              <a:t>Spam Attack:</a:t>
            </a:r>
            <a:r>
              <a:rPr lang="en-US" dirty="0"/>
              <a:t> Spam is unsolicited email or "junk" </a:t>
            </a:r>
            <a:r>
              <a:rPr lang="en-US" dirty="0" smtClean="0"/>
              <a:t>mail</a:t>
            </a:r>
            <a:r>
              <a:rPr lang="en-US" dirty="0"/>
              <a:t> that you receive in your Inbox. Spam generally contains advertisements but it can also contain malicious files. When you click on spam, the files are downloaded into your email client and into your PC. The same thing can happen if you reply to spam in an attempt to get removed from the list</a:t>
            </a:r>
            <a:r>
              <a:rPr lang="en-US" dirty="0" smtClean="0"/>
              <a:t>.</a:t>
            </a:r>
            <a:endParaRPr lang="en-US" dirty="0"/>
          </a:p>
        </p:txBody>
      </p:sp>
    </p:spTree>
    <p:extLst>
      <p:ext uri="{BB962C8B-B14F-4D97-AF65-F5344CB8AC3E}">
        <p14:creationId xmlns:p14="http://schemas.microsoft.com/office/powerpoint/2010/main" val="21807614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Attacks</a:t>
            </a:r>
          </a:p>
        </p:txBody>
      </p:sp>
      <p:sp>
        <p:nvSpPr>
          <p:cNvPr id="3" name="Content Placeholder 2"/>
          <p:cNvSpPr>
            <a:spLocks noGrp="1"/>
          </p:cNvSpPr>
          <p:nvPr>
            <p:ph idx="1"/>
          </p:nvPr>
        </p:nvSpPr>
        <p:spPr>
          <a:xfrm>
            <a:off x="457200" y="1371600"/>
            <a:ext cx="8229600" cy="4754563"/>
          </a:xfrm>
        </p:spPr>
        <p:txBody>
          <a:bodyPr>
            <a:noAutofit/>
          </a:bodyPr>
          <a:lstStyle/>
          <a:p>
            <a:pPr lvl="0"/>
            <a:r>
              <a:rPr lang="en-US" sz="1600" b="1" dirty="0"/>
              <a:t>Denial of Service Attack: </a:t>
            </a:r>
            <a:r>
              <a:rPr lang="en-US" sz="1600" dirty="0"/>
              <a:t>A denial of service attack occurs when the hacker sends multitudes of email messages to your email client in an effort to block you from using your email client or crashing your </a:t>
            </a:r>
            <a:r>
              <a:rPr lang="en-US" sz="1600" dirty="0" smtClean="0"/>
              <a:t>computer altogether</a:t>
            </a:r>
            <a:r>
              <a:rPr lang="en-US" sz="1600" dirty="0"/>
              <a:t>. In the case of an organization, a denial of service attack on email can crash an entire network and prevent the users from responding to legitimate traffic</a:t>
            </a:r>
            <a:r>
              <a:rPr lang="en-US" sz="1600" dirty="0" smtClean="0"/>
              <a:t>.</a:t>
            </a:r>
          </a:p>
          <a:p>
            <a:r>
              <a:rPr lang="en-US" sz="1600" b="1" dirty="0" smtClean="0"/>
              <a:t>Eavesdropping</a:t>
            </a:r>
            <a:r>
              <a:rPr lang="en-US" sz="1600" dirty="0"/>
              <a:t> - This is the process of listening in or overhearing parts of a conversation. It also includes attackers listening in on your network traffic. Its generally a passive attack, for example, a coworker may overhear your dinner plans because your speaker phone is set too loud. The opportunity to overhear a conversation is coupled with the carelessness of the parties in the conversation</a:t>
            </a:r>
            <a:r>
              <a:rPr lang="en-US" sz="1600" dirty="0" smtClean="0"/>
              <a:t>.</a:t>
            </a:r>
          </a:p>
          <a:p>
            <a:r>
              <a:rPr lang="en-US" sz="1600" b="1" dirty="0" smtClean="0"/>
              <a:t>Snooping</a:t>
            </a:r>
            <a:r>
              <a:rPr lang="en-US" sz="1600" dirty="0"/>
              <a:t> - This is when someone looks through your files in the hopes of finding something interesting whether it is electronic or on paper. In the case of physical snooping people might inspect your dumpster, recycling bins, or even your file cabinets; they can look under your keyboard for post-It-notes, or look for scraps of paper tracked to your bulletin board. Computer snooping on the other hand, involves someone searching through your electronic files trying to find something interesting</a:t>
            </a:r>
            <a:r>
              <a:rPr lang="en-US" sz="1600" dirty="0" smtClean="0"/>
              <a:t>.</a:t>
            </a:r>
          </a:p>
          <a:p>
            <a:r>
              <a:rPr lang="en-US" sz="1600" b="1" dirty="0" smtClean="0"/>
              <a:t>Interception</a:t>
            </a:r>
            <a:r>
              <a:rPr lang="en-US" sz="1600" dirty="0"/>
              <a:t> - This can be either an active or passive process. In a networked environment, a passive interception might involve someone who routinely monitors network traffic. Active interception might include putting a computer system between sender and receiver to capture information as it is sent. From the perspective of interception, this process is covert. The last thing a person on an intercept mission wants is to be discovered. Intercept missions can occur for years without the knowledge of the intercept parties.</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Tree>
    <p:extLst>
      <p:ext uri="{BB962C8B-B14F-4D97-AF65-F5344CB8AC3E}">
        <p14:creationId xmlns:p14="http://schemas.microsoft.com/office/powerpoint/2010/main" val="971634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Attacks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a:t>Modification Attacks</a:t>
            </a:r>
            <a:r>
              <a:rPr lang="en-US" dirty="0"/>
              <a:t> - This involves the deletion, insertion, or alteration of information in an unauthorized manner that is intended to appear genuine to the user. These attacks can be very hard to detect. The motivation of this type of attack may be to plant information, change grades in a class, alter credit card records, or something similar. Website defacements are a common form of modification attacks</a:t>
            </a:r>
            <a:r>
              <a:rPr lang="en-US" dirty="0" smtClean="0"/>
              <a:t>.</a:t>
            </a:r>
          </a:p>
          <a:p>
            <a:r>
              <a:rPr lang="en-US" b="1" dirty="0"/>
              <a:t>Repudiation Attacks</a:t>
            </a:r>
            <a:r>
              <a:rPr lang="en-US" dirty="0"/>
              <a:t> - This makes data or information to appear to be invalid or misleading (Which can even be worse). For example, someone might access your email server and inflammatory information to others under the guise of one of your top managers. This information might prove embarrassing to your company and possibly do irreparable harm. This type of attack is fairly easy to accomplish because most email systems don't check outbound email for validity. Repudiation attacks like modification attacks usually begin as access attacks.</a:t>
            </a:r>
            <a:br>
              <a:rPr lang="en-US" dirty="0"/>
            </a:br>
            <a:endParaRPr lang="en-US" dirty="0"/>
          </a:p>
        </p:txBody>
      </p:sp>
    </p:spTree>
    <p:extLst>
      <p:ext uri="{BB962C8B-B14F-4D97-AF65-F5344CB8AC3E}">
        <p14:creationId xmlns:p14="http://schemas.microsoft.com/office/powerpoint/2010/main" val="3132540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Attacks</a:t>
            </a:r>
          </a:p>
        </p:txBody>
      </p:sp>
      <p:sp>
        <p:nvSpPr>
          <p:cNvPr id="3" name="Content Placeholder 2"/>
          <p:cNvSpPr>
            <a:spLocks noGrp="1"/>
          </p:cNvSpPr>
          <p:nvPr>
            <p:ph idx="1"/>
          </p:nvPr>
        </p:nvSpPr>
        <p:spPr/>
        <p:txBody>
          <a:bodyPr>
            <a:normAutofit fontScale="55000" lnSpcReduction="20000"/>
          </a:bodyPr>
          <a:lstStyle/>
          <a:p>
            <a:r>
              <a:rPr lang="en-US" sz="3300" b="1" dirty="0" smtClean="0"/>
              <a:t>Denial-of-service </a:t>
            </a:r>
            <a:r>
              <a:rPr lang="en-US" sz="3300" b="1" dirty="0"/>
              <a:t>Attacks</a:t>
            </a:r>
            <a:r>
              <a:rPr lang="en-US" sz="3300" dirty="0"/>
              <a:t> - They prevent access to resources by users by users authorized to use those resources. An attacker may try to bring down an e-commerce website to prevent or deny usage by legitimate customers. </a:t>
            </a:r>
            <a:r>
              <a:rPr lang="en-US" sz="3300" dirty="0" err="1"/>
              <a:t>DoS</a:t>
            </a:r>
            <a:r>
              <a:rPr lang="en-US" sz="3300" dirty="0"/>
              <a:t> attacks are common on the internet, where they have hit large companies such as Amazon, Microsoft, and AT&amp;T. These </a:t>
            </a:r>
            <a:r>
              <a:rPr lang="en-US" sz="3300" dirty="0" smtClean="0"/>
              <a:t>attacks </a:t>
            </a:r>
            <a:r>
              <a:rPr lang="en-US" sz="3300" dirty="0"/>
              <a:t>are often widely publicized in the media. Several types of attacks can occur in this category. These attacks can deny access to information, applications, systems, or communications. A </a:t>
            </a:r>
            <a:r>
              <a:rPr lang="en-US" sz="3300" dirty="0" err="1"/>
              <a:t>DoS</a:t>
            </a:r>
            <a:r>
              <a:rPr lang="en-US" sz="3300" dirty="0"/>
              <a:t> attack on a system crashes the operation system (a simple reboot may restore the server to normal operation). A common </a:t>
            </a:r>
            <a:r>
              <a:rPr lang="en-US" sz="3300" dirty="0" err="1"/>
              <a:t>DoS</a:t>
            </a:r>
            <a:r>
              <a:rPr lang="en-US" sz="3300" dirty="0"/>
              <a:t> attack is to open as many TCP sessions as possible; This type of attack is called TCP SYN flood </a:t>
            </a:r>
            <a:r>
              <a:rPr lang="en-US" sz="3300" dirty="0" err="1"/>
              <a:t>DoS</a:t>
            </a:r>
            <a:r>
              <a:rPr lang="en-US" sz="3300" dirty="0"/>
              <a:t> attack. Two of the most common are the ping of death and the buffer overflow attack. The ping of death operates by sending Internet control message protocol (ICMP) packets that are </a:t>
            </a:r>
            <a:r>
              <a:rPr lang="en-US" sz="3300" dirty="0" smtClean="0"/>
              <a:t>larger </a:t>
            </a:r>
            <a:r>
              <a:rPr lang="en-US" sz="3300" dirty="0"/>
              <a:t>than the system can handle. Buffer overflow attacks attempt to put more data into the buffer than it can handle. Code red, slapper and slammer are attacks that took advantage of buffer overflows, </a:t>
            </a:r>
            <a:r>
              <a:rPr lang="en-US" sz="3300" dirty="0" err="1"/>
              <a:t>sPing</a:t>
            </a:r>
            <a:r>
              <a:rPr lang="en-US" sz="3300" dirty="0"/>
              <a:t> is an example of ping of death.</a:t>
            </a:r>
            <a:br>
              <a:rPr lang="en-US" sz="3300" dirty="0"/>
            </a:br>
            <a:endParaRPr lang="en-US" sz="3300" dirty="0"/>
          </a:p>
        </p:txBody>
      </p:sp>
    </p:spTree>
    <p:extLst>
      <p:ext uri="{BB962C8B-B14F-4D97-AF65-F5344CB8AC3E}">
        <p14:creationId xmlns:p14="http://schemas.microsoft.com/office/powerpoint/2010/main" val="3235309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Attacks</a:t>
            </a:r>
          </a:p>
        </p:txBody>
      </p:sp>
      <p:sp>
        <p:nvSpPr>
          <p:cNvPr id="3" name="Content Placeholder 2"/>
          <p:cNvSpPr>
            <a:spLocks noGrp="1"/>
          </p:cNvSpPr>
          <p:nvPr>
            <p:ph idx="1"/>
          </p:nvPr>
        </p:nvSpPr>
        <p:spPr/>
        <p:txBody>
          <a:bodyPr>
            <a:normAutofit fontScale="47500" lnSpcReduction="20000"/>
          </a:bodyPr>
          <a:lstStyle/>
          <a:p>
            <a:r>
              <a:rPr lang="en-US" b="1" dirty="0"/>
              <a:t>Distributed Denial-of-service Attacks</a:t>
            </a:r>
            <a:r>
              <a:rPr lang="en-US" dirty="0"/>
              <a:t> - This is similar to a </a:t>
            </a:r>
            <a:r>
              <a:rPr lang="en-US" dirty="0" err="1"/>
              <a:t>DoS</a:t>
            </a:r>
            <a:r>
              <a:rPr lang="en-US" dirty="0"/>
              <a:t> attack. This type of attack amplifies the concepts of </a:t>
            </a:r>
            <a:r>
              <a:rPr lang="en-US" dirty="0" err="1"/>
              <a:t>DoS</a:t>
            </a:r>
            <a:r>
              <a:rPr lang="en-US" dirty="0"/>
              <a:t> attacks by using multiple computer systems to conduct the attack against a single organization. These attacks exploit the inherent weaknesses of dedicated networks such as DSL and Cable. These permanently attached systems have little, if any, protection. The attacker can load an attack program onto dozens or even hundreds of computer systems that use DSL or Cable modems. The attack program lies dormant on these computers until they get attack signal from the master computer. This signal triggers these systems which launch an attack simultaneously on the target network or system</a:t>
            </a:r>
            <a:r>
              <a:rPr lang="en-US" dirty="0" smtClean="0"/>
              <a:t>.</a:t>
            </a:r>
          </a:p>
          <a:p>
            <a:r>
              <a:rPr lang="en-US" b="1" dirty="0" smtClean="0"/>
              <a:t>Back </a:t>
            </a:r>
            <a:r>
              <a:rPr lang="en-US" b="1" dirty="0"/>
              <a:t>door Attacks</a:t>
            </a:r>
            <a:r>
              <a:rPr lang="en-US" dirty="0"/>
              <a:t> - This can have two different meanings, the original term back door referred to troubleshooting and developer hooks into systems. During the development of a complicated operating system or application, programmers add back doors or maintenance hooks. These back doors allow them to examine operations inside the code while the program is running. The second type of back door refers to gaining access to a network and inserting a program or utility that creates an entrance for an attacker. The program may allow a certain user to log in without a password or gain administrative privileges. A number of tools exist to create a back door attack such as, Back Orifice (Which has been updated to work with windows server 2003 as well as </a:t>
            </a:r>
            <a:r>
              <a:rPr lang="en-US" dirty="0" err="1"/>
              <a:t>erlier</a:t>
            </a:r>
            <a:r>
              <a:rPr lang="en-US" dirty="0"/>
              <a:t> versions), </a:t>
            </a:r>
            <a:r>
              <a:rPr lang="en-US" dirty="0" err="1"/>
              <a:t>Subseven,NetBus</a:t>
            </a:r>
            <a:r>
              <a:rPr lang="en-US" dirty="0"/>
              <a:t>, and </a:t>
            </a:r>
            <a:r>
              <a:rPr lang="en-US" dirty="0" err="1"/>
              <a:t>NetDevil</a:t>
            </a:r>
            <a:r>
              <a:rPr lang="en-US" dirty="0"/>
              <a:t>. There are many more. Fortunately, most anti-virus software will recognize these attacks</a:t>
            </a:r>
            <a:r>
              <a:rPr lang="en-US" dirty="0" smtClean="0"/>
              <a:t>.</a:t>
            </a:r>
          </a:p>
          <a:p>
            <a:endParaRPr lang="en-US" dirty="0"/>
          </a:p>
        </p:txBody>
      </p:sp>
    </p:spTree>
    <p:extLst>
      <p:ext uri="{BB962C8B-B14F-4D97-AF65-F5344CB8AC3E}">
        <p14:creationId xmlns:p14="http://schemas.microsoft.com/office/powerpoint/2010/main" val="2108423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Attacks</a:t>
            </a:r>
            <a:endParaRPr lang="en-US" dirty="0"/>
          </a:p>
        </p:txBody>
      </p:sp>
      <p:sp>
        <p:nvSpPr>
          <p:cNvPr id="3" name="Content Placeholder 2"/>
          <p:cNvSpPr>
            <a:spLocks noGrp="1"/>
          </p:cNvSpPr>
          <p:nvPr>
            <p:ph idx="1"/>
          </p:nvPr>
        </p:nvSpPr>
        <p:spPr/>
        <p:txBody>
          <a:bodyPr>
            <a:normAutofit fontScale="47500" lnSpcReduction="20000"/>
          </a:bodyPr>
          <a:lstStyle/>
          <a:p>
            <a:r>
              <a:rPr lang="en-US" b="1" dirty="0"/>
              <a:t>Spoofing Attacks</a:t>
            </a:r>
            <a:r>
              <a:rPr lang="en-US" dirty="0"/>
              <a:t> - This is an attempt by someone or something to masquerade as someone else. This type of attack is usually considered as an access attack. The most popular spoofing attacks today are IP spoofing and DNS spoofing. The goal of IP spoofing is to make the data look like it came from a trusted host when it really didn't. With DNS spoofing, The DNS server is given information about a name server that it thinks is legitimate when it isn't. This can send users to a website other than the one they wanted to go to</a:t>
            </a:r>
            <a:r>
              <a:rPr lang="en-US" dirty="0" smtClean="0"/>
              <a:t>.</a:t>
            </a:r>
            <a:endParaRPr lang="en-US" dirty="0"/>
          </a:p>
          <a:p>
            <a:r>
              <a:rPr lang="en-US" b="1" dirty="0" smtClean="0"/>
              <a:t>Man-in-the-Middle </a:t>
            </a:r>
            <a:r>
              <a:rPr lang="en-US" b="1" dirty="0"/>
              <a:t>Attacks</a:t>
            </a:r>
            <a:r>
              <a:rPr lang="en-US" dirty="0"/>
              <a:t> - This can be fairly sophisticated, This type of attack is also an access attack, but it can be used as the starting point of a modification attack. This involves placing a piece of software between a server and the user that neither the server administrators nor the user are aware of. This software intercepts data and then send the information to the server as if nothing is wrong. The server responds back to the software, thinking it's communicating with the legitimate client. The attacking software continues sending information to the server and so forth</a:t>
            </a:r>
            <a:r>
              <a:rPr lang="en-US" dirty="0" smtClean="0"/>
              <a:t>.</a:t>
            </a:r>
          </a:p>
          <a:p>
            <a:r>
              <a:rPr lang="en-US" b="1" dirty="0" smtClean="0"/>
              <a:t>Replay </a:t>
            </a:r>
            <a:r>
              <a:rPr lang="en-US" b="1" dirty="0"/>
              <a:t>Attacks</a:t>
            </a:r>
            <a:r>
              <a:rPr lang="en-US" dirty="0"/>
              <a:t> - These are becoming quite common, This occur when information is captured over a network. Replay attacks are used for access or modification attacks. In a distributed environment, logon and password information is sent over the network between the client and the authentication system. The attacker can capture this information and replay it later. This can also occur security certificates from systems such as </a:t>
            </a:r>
            <a:r>
              <a:rPr lang="en-US" dirty="0" err="1"/>
              <a:t>kerberos</a:t>
            </a:r>
            <a:r>
              <a:rPr lang="en-US" dirty="0"/>
              <a:t>: The attacker resubmits the certificate, hoping to be validated by the authentication system, and circumvent any time sensitivity.</a:t>
            </a:r>
            <a:br>
              <a:rPr lang="en-US" dirty="0"/>
            </a:br>
            <a:endParaRPr lang="en-US" dirty="0"/>
          </a:p>
        </p:txBody>
      </p:sp>
    </p:spTree>
    <p:extLst>
      <p:ext uri="{BB962C8B-B14F-4D97-AF65-F5344CB8AC3E}">
        <p14:creationId xmlns:p14="http://schemas.microsoft.com/office/powerpoint/2010/main" val="1176396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Collaborators</a:t>
            </a:r>
            <a:endParaRPr lang="en-US" dirty="0"/>
          </a:p>
        </p:txBody>
      </p:sp>
      <p:sp>
        <p:nvSpPr>
          <p:cNvPr id="3" name="Content Placeholder 2"/>
          <p:cNvSpPr>
            <a:spLocks noGrp="1"/>
          </p:cNvSpPr>
          <p:nvPr>
            <p:ph idx="1"/>
          </p:nvPr>
        </p:nvSpPr>
        <p:spPr/>
        <p:txBody>
          <a:bodyPr/>
          <a:lstStyle/>
          <a:p>
            <a:r>
              <a:rPr lang="en-US" dirty="0" smtClean="0"/>
              <a:t>Benny Cheng</a:t>
            </a:r>
          </a:p>
          <a:p>
            <a:r>
              <a:rPr lang="en-US" dirty="0" smtClean="0"/>
              <a:t>Louis Joseph</a:t>
            </a:r>
          </a:p>
          <a:p>
            <a:r>
              <a:rPr lang="en-US" dirty="0" smtClean="0"/>
              <a:t>Iris Kaneshiro</a:t>
            </a:r>
            <a:endParaRPr lang="en-US" dirty="0"/>
          </a:p>
        </p:txBody>
      </p:sp>
    </p:spTree>
    <p:extLst>
      <p:ext uri="{BB962C8B-B14F-4D97-AF65-F5344CB8AC3E}">
        <p14:creationId xmlns:p14="http://schemas.microsoft.com/office/powerpoint/2010/main" val="208257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Attacks</a:t>
            </a:r>
            <a:endParaRPr lang="en-US" dirty="0"/>
          </a:p>
        </p:txBody>
      </p:sp>
      <p:sp>
        <p:nvSpPr>
          <p:cNvPr id="3" name="Content Placeholder 2"/>
          <p:cNvSpPr>
            <a:spLocks noGrp="1"/>
          </p:cNvSpPr>
          <p:nvPr>
            <p:ph idx="1"/>
          </p:nvPr>
        </p:nvSpPr>
        <p:spPr/>
        <p:txBody>
          <a:bodyPr/>
          <a:lstStyle/>
          <a:p>
            <a:r>
              <a:rPr lang="en-US" dirty="0" smtClean="0"/>
              <a:t>Collusive attacks- Multiple attacks from multiple sources collaborate ( intentionally or unintentionally) to increase damage at faster pace ( speed)</a:t>
            </a:r>
            <a:endParaRPr lang="en-US" dirty="0"/>
          </a:p>
        </p:txBody>
      </p:sp>
    </p:spTree>
    <p:extLst>
      <p:ext uri="{BB962C8B-B14F-4D97-AF65-F5344CB8AC3E}">
        <p14:creationId xmlns:p14="http://schemas.microsoft.com/office/powerpoint/2010/main" val="3112475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Extent of Attack</a:t>
            </a:r>
            <a:endParaRPr lang="en-US" dirty="0"/>
          </a:p>
        </p:txBody>
      </p:sp>
      <p:sp>
        <p:nvSpPr>
          <p:cNvPr id="3" name="Content Placeholder 2"/>
          <p:cNvSpPr>
            <a:spLocks noGrp="1"/>
          </p:cNvSpPr>
          <p:nvPr>
            <p:ph idx="1"/>
          </p:nvPr>
        </p:nvSpPr>
        <p:spPr/>
        <p:txBody>
          <a:bodyPr/>
          <a:lstStyle/>
          <a:p>
            <a:r>
              <a:rPr lang="en-US" dirty="0" smtClean="0"/>
              <a:t>Is the attack causing the mission to fail?</a:t>
            </a:r>
          </a:p>
          <a:p>
            <a:r>
              <a:rPr lang="en-US" dirty="0" smtClean="0"/>
              <a:t>Is the attack causing only superficial ( at the periphery of the network at non critical nodes)</a:t>
            </a:r>
          </a:p>
          <a:p>
            <a:r>
              <a:rPr lang="en-US" dirty="0" smtClean="0"/>
              <a:t>Is the attack penetrating the system and moving close to critical components?</a:t>
            </a:r>
          </a:p>
          <a:p>
            <a:r>
              <a:rPr lang="en-US" dirty="0" smtClean="0"/>
              <a:t>Is the attack affecting multiple routes ( paths) in the network?</a:t>
            </a:r>
            <a:endParaRPr lang="en-US" dirty="0"/>
          </a:p>
        </p:txBody>
      </p:sp>
    </p:spTree>
    <p:extLst>
      <p:ext uri="{BB962C8B-B14F-4D97-AF65-F5344CB8AC3E}">
        <p14:creationId xmlns:p14="http://schemas.microsoft.com/office/powerpoint/2010/main" val="4098230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Duration of Attack</a:t>
            </a:r>
            <a:endParaRPr lang="en-US" dirty="0"/>
          </a:p>
        </p:txBody>
      </p:sp>
      <p:sp>
        <p:nvSpPr>
          <p:cNvPr id="3" name="Content Placeholder 2"/>
          <p:cNvSpPr>
            <a:spLocks noGrp="1"/>
          </p:cNvSpPr>
          <p:nvPr>
            <p:ph idx="1"/>
          </p:nvPr>
        </p:nvSpPr>
        <p:spPr/>
        <p:txBody>
          <a:bodyPr/>
          <a:lstStyle/>
          <a:p>
            <a:r>
              <a:rPr lang="en-US" dirty="0" smtClean="0"/>
              <a:t>Is it a  one time attack that disappears ( goes away in a short period of time)?</a:t>
            </a:r>
          </a:p>
          <a:p>
            <a:r>
              <a:rPr lang="en-US" dirty="0" smtClean="0"/>
              <a:t>Is it a persistent attack that stays in system unless removed or dealt with ?</a:t>
            </a:r>
          </a:p>
          <a:p>
            <a:r>
              <a:rPr lang="en-US" dirty="0" smtClean="0"/>
              <a:t>Does it cause other attacks to succeed (through cascade) and thus has a long term effect?</a:t>
            </a:r>
          </a:p>
          <a:p>
            <a:r>
              <a:rPr lang="en-US" dirty="0" smtClean="0"/>
              <a:t>Does it escape detection time period?</a:t>
            </a:r>
          </a:p>
          <a:p>
            <a:endParaRPr lang="en-US" dirty="0"/>
          </a:p>
        </p:txBody>
      </p:sp>
    </p:spTree>
    <p:extLst>
      <p:ext uri="{BB962C8B-B14F-4D97-AF65-F5344CB8AC3E}">
        <p14:creationId xmlns:p14="http://schemas.microsoft.com/office/powerpoint/2010/main" val="3410937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Reliability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r>
              <a:rPr lang="en-US" dirty="0"/>
              <a:t>Network </a:t>
            </a:r>
            <a:r>
              <a:rPr lang="en-US" dirty="0" smtClean="0"/>
              <a:t>reliability refers </a:t>
            </a:r>
            <a:r>
              <a:rPr lang="en-US" dirty="0"/>
              <a:t>to the reliability of the overall network to provide communication in the event of failure of a component </a:t>
            </a:r>
            <a:r>
              <a:rPr lang="en-US" dirty="0" smtClean="0"/>
              <a:t>or components </a:t>
            </a:r>
            <a:r>
              <a:rPr lang="en-US" dirty="0"/>
              <a:t>in the </a:t>
            </a:r>
            <a:r>
              <a:rPr lang="en-US" dirty="0" smtClean="0"/>
              <a:t>network</a:t>
            </a:r>
          </a:p>
          <a:p>
            <a:r>
              <a:rPr lang="en-US" dirty="0"/>
              <a:t>The </a:t>
            </a:r>
            <a:r>
              <a:rPr lang="en-US" dirty="0" smtClean="0"/>
              <a:t>term fault-tolerant is used </a:t>
            </a:r>
            <a:r>
              <a:rPr lang="en-US" dirty="0"/>
              <a:t>to refer to how reliable a particular </a:t>
            </a:r>
            <a:r>
              <a:rPr lang="en-US" dirty="0" smtClean="0"/>
              <a:t>component (element</a:t>
            </a:r>
            <a:r>
              <a:rPr lang="en-US" dirty="0"/>
              <a:t>) of a network is (e.g., a switch or a router</a:t>
            </a:r>
            <a:r>
              <a:rPr lang="en-US" dirty="0" smtClean="0"/>
              <a:t>).</a:t>
            </a:r>
          </a:p>
          <a:p>
            <a:r>
              <a:rPr lang="en-US" dirty="0"/>
              <a:t>The </a:t>
            </a:r>
            <a:r>
              <a:rPr lang="en-US" dirty="0" smtClean="0"/>
              <a:t>term fault-tolerant network, </a:t>
            </a:r>
            <a:r>
              <a:rPr lang="en-US" dirty="0"/>
              <a:t>on the other hand, refers to </a:t>
            </a:r>
            <a:r>
              <a:rPr lang="en-US" dirty="0" smtClean="0"/>
              <a:t>how resilient </a:t>
            </a:r>
            <a:r>
              <a:rPr lang="en-US" dirty="0"/>
              <a:t>the network is against the failure of a component.</a:t>
            </a:r>
          </a:p>
          <a:p>
            <a:endParaRPr lang="en-US" dirty="0"/>
          </a:p>
        </p:txBody>
      </p:sp>
    </p:spTree>
    <p:extLst>
      <p:ext uri="{BB962C8B-B14F-4D97-AF65-F5344CB8AC3E}">
        <p14:creationId xmlns:p14="http://schemas.microsoft.com/office/powerpoint/2010/main" val="1159648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Network Reliability Considerations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a:t>Communication network reliability depends on the sustainability of both hardware and software. A variety </a:t>
            </a:r>
            <a:r>
              <a:rPr lang="en-US" dirty="0" smtClean="0"/>
              <a:t>of network </a:t>
            </a:r>
            <a:r>
              <a:rPr lang="en-US" dirty="0"/>
              <a:t>failures, lasting from a few seconds to days depending on the failure, is possible. </a:t>
            </a:r>
            <a:endParaRPr lang="en-US" dirty="0" smtClean="0"/>
          </a:p>
          <a:p>
            <a:r>
              <a:rPr lang="en-US" dirty="0" smtClean="0"/>
              <a:t>Traditionally</a:t>
            </a:r>
            <a:r>
              <a:rPr lang="en-US" dirty="0"/>
              <a:t>, such </a:t>
            </a:r>
            <a:r>
              <a:rPr lang="en-US" dirty="0" smtClean="0"/>
              <a:t>failures were </a:t>
            </a:r>
            <a:r>
              <a:rPr lang="en-US" dirty="0"/>
              <a:t>primarily from hardware malfunctions that result in downtime (or “outage period") of a network element (</a:t>
            </a:r>
            <a:r>
              <a:rPr lang="en-US" dirty="0" smtClean="0"/>
              <a:t>a node </a:t>
            </a:r>
            <a:r>
              <a:rPr lang="en-US" dirty="0"/>
              <a:t>or a link). Thus, the emphasis </a:t>
            </a:r>
            <a:r>
              <a:rPr lang="en-US" dirty="0" smtClean="0"/>
              <a:t>has been on </a:t>
            </a:r>
            <a:r>
              <a:rPr lang="en-US" dirty="0"/>
              <a:t>the element-level network availability and, in turn, the determination </a:t>
            </a:r>
            <a:r>
              <a:rPr lang="en-US" dirty="0" smtClean="0"/>
              <a:t>of overall </a:t>
            </a:r>
            <a:r>
              <a:rPr lang="en-US" dirty="0"/>
              <a:t>network availability</a:t>
            </a:r>
            <a:r>
              <a:rPr lang="en-US" dirty="0" smtClean="0"/>
              <a:t>.</a:t>
            </a:r>
          </a:p>
          <a:p>
            <a:r>
              <a:rPr lang="en-US" dirty="0" smtClean="0"/>
              <a:t> </a:t>
            </a:r>
            <a:r>
              <a:rPr lang="en-US" dirty="0"/>
              <a:t>However, other types of major outages have received much attention in recent years. </a:t>
            </a:r>
            <a:r>
              <a:rPr lang="en-US" dirty="0" smtClean="0"/>
              <a:t>Such incidents </a:t>
            </a:r>
            <a:r>
              <a:rPr lang="en-US" dirty="0"/>
              <a:t>include accidental </a:t>
            </a:r>
            <a:r>
              <a:rPr lang="en-US" dirty="0" smtClean="0"/>
              <a:t>fire, fiber </a:t>
            </a:r>
            <a:r>
              <a:rPr lang="en-US" dirty="0"/>
              <a:t>cable cut, natural disasters, and malicious </a:t>
            </a:r>
            <a:r>
              <a:rPr lang="en-US" dirty="0" smtClean="0"/>
              <a:t>cyber attack </a:t>
            </a:r>
            <a:r>
              <a:rPr lang="en-US" dirty="0"/>
              <a:t>(both hardware and software</a:t>
            </a:r>
            <a:r>
              <a:rPr lang="en-US" dirty="0" smtClean="0"/>
              <a:t>).</a:t>
            </a:r>
          </a:p>
          <a:p>
            <a:r>
              <a:rPr lang="en-US" dirty="0" smtClean="0"/>
              <a:t>These major </a:t>
            </a:r>
            <a:r>
              <a:rPr lang="en-US" dirty="0"/>
              <a:t>failures need more than what is traditionally addressed through network availability. </a:t>
            </a:r>
          </a:p>
        </p:txBody>
      </p:sp>
    </p:spTree>
    <p:extLst>
      <p:ext uri="{BB962C8B-B14F-4D97-AF65-F5344CB8AC3E}">
        <p14:creationId xmlns:p14="http://schemas.microsoft.com/office/powerpoint/2010/main" val="1558002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failure or attack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Failures can drop </a:t>
            </a:r>
            <a:r>
              <a:rPr lang="en-US" dirty="0"/>
              <a:t>a significant number of existing network </a:t>
            </a:r>
            <a:r>
              <a:rPr lang="en-US" dirty="0" smtClean="0"/>
              <a:t>connections.</a:t>
            </a:r>
          </a:p>
          <a:p>
            <a:r>
              <a:rPr lang="en-US" dirty="0" smtClean="0"/>
              <a:t>The </a:t>
            </a:r>
            <a:r>
              <a:rPr lang="en-US" dirty="0"/>
              <a:t>network is required </a:t>
            </a:r>
            <a:r>
              <a:rPr lang="en-US" dirty="0" smtClean="0"/>
              <a:t>to have </a:t>
            </a:r>
            <a:r>
              <a:rPr lang="en-US" dirty="0"/>
              <a:t>the ability to detect a </a:t>
            </a:r>
            <a:r>
              <a:rPr lang="en-US" dirty="0" smtClean="0"/>
              <a:t>fault/misbehaving link/node </a:t>
            </a:r>
            <a:r>
              <a:rPr lang="en-US" dirty="0"/>
              <a:t>and </a:t>
            </a:r>
            <a:r>
              <a:rPr lang="en-US" dirty="0" smtClean="0"/>
              <a:t>isolate/bypass it.</a:t>
            </a:r>
          </a:p>
          <a:p>
            <a:r>
              <a:rPr lang="en-US" dirty="0" smtClean="0"/>
              <a:t>The </a:t>
            </a:r>
            <a:r>
              <a:rPr lang="en-US" dirty="0"/>
              <a:t>network must reconnect </a:t>
            </a:r>
            <a:r>
              <a:rPr lang="en-US" dirty="0" smtClean="0"/>
              <a:t>or reroute the packets through a slow/longer or less trusted or secured</a:t>
            </a:r>
            <a:r>
              <a:rPr lang="en-US" dirty="0"/>
              <a:t> </a:t>
            </a:r>
            <a:r>
              <a:rPr lang="en-US" dirty="0" smtClean="0"/>
              <a:t>route.</a:t>
            </a:r>
          </a:p>
          <a:p>
            <a:r>
              <a:rPr lang="en-US" dirty="0" smtClean="0"/>
              <a:t>The </a:t>
            </a:r>
            <a:r>
              <a:rPr lang="en-US" dirty="0"/>
              <a:t>network </a:t>
            </a:r>
            <a:r>
              <a:rPr lang="en-US" dirty="0" smtClean="0"/>
              <a:t>may not </a:t>
            </a:r>
            <a:r>
              <a:rPr lang="en-US" dirty="0"/>
              <a:t>have enough capacity and capability to handle such a major simultaneous “reconnect" phase</a:t>
            </a:r>
            <a:r>
              <a:rPr lang="en-US" dirty="0" smtClean="0"/>
              <a:t>. Security officer may need to stop communication manually or agree to support degraded or partial services.</a:t>
            </a:r>
          </a:p>
          <a:p>
            <a:r>
              <a:rPr lang="en-US" dirty="0"/>
              <a:t>Redundancy </a:t>
            </a:r>
            <a:r>
              <a:rPr lang="en-US" dirty="0" smtClean="0"/>
              <a:t>and adaptability underlies </a:t>
            </a:r>
            <a:r>
              <a:rPr lang="en-US" dirty="0"/>
              <a:t>all </a:t>
            </a:r>
            <a:r>
              <a:rPr lang="en-US" dirty="0" smtClean="0"/>
              <a:t>approaches</a:t>
            </a:r>
            <a:endParaRPr lang="en-US" dirty="0"/>
          </a:p>
        </p:txBody>
      </p:sp>
    </p:spTree>
    <p:extLst>
      <p:ext uri="{BB962C8B-B14F-4D97-AF65-F5344CB8AC3E}">
        <p14:creationId xmlns:p14="http://schemas.microsoft.com/office/powerpoint/2010/main" val="295327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Adaptability and Dynamic Reconfiguration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challenge in </a:t>
            </a:r>
            <a:r>
              <a:rPr lang="en-US" dirty="0" smtClean="0"/>
              <a:t>adaptability is </a:t>
            </a:r>
            <a:r>
              <a:rPr lang="en-US" dirty="0"/>
              <a:t>to configure set of </a:t>
            </a:r>
            <a:r>
              <a:rPr lang="en-US" dirty="0" smtClean="0"/>
              <a:t>components </a:t>
            </a:r>
            <a:r>
              <a:rPr lang="en-US" dirty="0"/>
              <a:t>that conform to the security policy requirements. A dynamically reconfigured </a:t>
            </a:r>
            <a:r>
              <a:rPr lang="en-US" dirty="0" smtClean="0"/>
              <a:t>system </a:t>
            </a:r>
            <a:r>
              <a:rPr lang="en-US" dirty="0"/>
              <a:t>composition is based on changes in the context with respect to timeliness and accuracy of information as well as the type, duration, extent of attacks and the complexity of the threat environment. Configurability needs rules that allow applications and customers to set priorities, risk tolerance, and monitoring requirements.</a:t>
            </a:r>
          </a:p>
          <a:p>
            <a:endParaRPr lang="en-US" dirty="0"/>
          </a:p>
        </p:txBody>
      </p:sp>
    </p:spTree>
    <p:extLst>
      <p:ext uri="{BB962C8B-B14F-4D97-AF65-F5344CB8AC3E}">
        <p14:creationId xmlns:p14="http://schemas.microsoft.com/office/powerpoint/2010/main" val="1809017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Service Orchestration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Since there are multiple services in every service category, we face a new challenge of selecting the most secure service orchestration out of the available </a:t>
            </a:r>
            <a:r>
              <a:rPr lang="en-US" dirty="0" smtClean="0"/>
              <a:t>components. </a:t>
            </a:r>
          </a:p>
          <a:p>
            <a:r>
              <a:rPr lang="en-US" dirty="0" smtClean="0"/>
              <a:t>This </a:t>
            </a:r>
            <a:r>
              <a:rPr lang="en-US" dirty="0"/>
              <a:t>problem gets more challenging, as we require meeting multiple criteria such as security, availability, and cost of a service, etc. These criteria are derived from the requirements of a service client as specified  through SLA (service-level agreement) and security assurance. </a:t>
            </a:r>
            <a:endParaRPr lang="en-US" dirty="0" smtClean="0"/>
          </a:p>
          <a:p>
            <a:r>
              <a:rPr lang="en-US" dirty="0" smtClean="0"/>
              <a:t>There are multiple routes with </a:t>
            </a:r>
            <a:r>
              <a:rPr lang="en-US" dirty="0"/>
              <a:t>different SLA guarantees to be able to meet the requirements of clients. We </a:t>
            </a:r>
            <a:r>
              <a:rPr lang="en-US" dirty="0" smtClean="0"/>
              <a:t>investigate </a:t>
            </a:r>
            <a:r>
              <a:rPr lang="en-US" dirty="0"/>
              <a:t>the problem of secure </a:t>
            </a:r>
            <a:r>
              <a:rPr lang="en-US" dirty="0" smtClean="0"/>
              <a:t>composition </a:t>
            </a:r>
            <a:r>
              <a:rPr lang="en-US" dirty="0"/>
              <a:t>by formulating and formalizing it as a variation of famous Knapsack Problem [MT90]. We </a:t>
            </a:r>
            <a:r>
              <a:rPr lang="en-US" dirty="0" smtClean="0"/>
              <a:t>developed </a:t>
            </a:r>
            <a:r>
              <a:rPr lang="en-US" dirty="0"/>
              <a:t>the efficient algorithms to find (near)-optimal solutions to this problem.</a:t>
            </a:r>
          </a:p>
          <a:p>
            <a:endParaRPr lang="en-US" dirty="0"/>
          </a:p>
        </p:txBody>
      </p:sp>
    </p:spTree>
    <p:extLst>
      <p:ext uri="{BB962C8B-B14F-4D97-AF65-F5344CB8AC3E}">
        <p14:creationId xmlns:p14="http://schemas.microsoft.com/office/powerpoint/2010/main" val="476880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Dynamic Compositions of Components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goal of secure </a:t>
            </a:r>
            <a:r>
              <a:rPr lang="en-US" dirty="0" smtClean="0"/>
              <a:t>network </a:t>
            </a:r>
            <a:r>
              <a:rPr lang="en-US" dirty="0"/>
              <a:t>composition is to maximize the resiliency and </a:t>
            </a:r>
            <a:r>
              <a:rPr lang="en-US" dirty="0" smtClean="0"/>
              <a:t>security </a:t>
            </a:r>
            <a:r>
              <a:rPr lang="en-US" dirty="0"/>
              <a:t>of the system based on selecting the best individual </a:t>
            </a:r>
            <a:r>
              <a:rPr lang="en-US" dirty="0" smtClean="0"/>
              <a:t>components, </a:t>
            </a:r>
            <a:r>
              <a:rPr lang="en-US" dirty="0"/>
              <a:t>while meeting the constraints (security and SLA requirements). </a:t>
            </a:r>
            <a:endParaRPr lang="en-US" dirty="0" smtClean="0"/>
          </a:p>
          <a:p>
            <a:r>
              <a:rPr lang="en-US" dirty="0" smtClean="0"/>
              <a:t>Using </a:t>
            </a:r>
            <a:r>
              <a:rPr lang="en-US" dirty="0"/>
              <a:t>the service monitor, we maintain the latest values for the </a:t>
            </a:r>
            <a:r>
              <a:rPr lang="en-US" dirty="0" err="1" smtClean="0"/>
              <a:t>QoS</a:t>
            </a:r>
            <a:r>
              <a:rPr lang="en-US" dirty="0" smtClean="0"/>
              <a:t> </a:t>
            </a:r>
            <a:r>
              <a:rPr lang="en-US" dirty="0"/>
              <a:t>parameters of the </a:t>
            </a:r>
            <a:r>
              <a:rPr lang="en-US" dirty="0" smtClean="0"/>
              <a:t>components. </a:t>
            </a:r>
          </a:p>
          <a:p>
            <a:r>
              <a:rPr lang="en-US" dirty="0" smtClean="0"/>
              <a:t>Once </a:t>
            </a:r>
            <a:r>
              <a:rPr lang="en-US" dirty="0"/>
              <a:t>there is a change in the </a:t>
            </a:r>
            <a:r>
              <a:rPr lang="en-US" dirty="0" err="1" smtClean="0"/>
              <a:t>QoS</a:t>
            </a:r>
            <a:r>
              <a:rPr lang="en-US" dirty="0" smtClean="0"/>
              <a:t> </a:t>
            </a:r>
            <a:r>
              <a:rPr lang="en-US" dirty="0"/>
              <a:t>of a service, we evaluate the alternative </a:t>
            </a:r>
            <a:r>
              <a:rPr lang="en-US" dirty="0" smtClean="0"/>
              <a:t>orchestrations </a:t>
            </a:r>
            <a:r>
              <a:rPr lang="en-US" dirty="0"/>
              <a:t>to find the most secure composition. </a:t>
            </a:r>
            <a:endParaRPr lang="en-US" dirty="0" smtClean="0"/>
          </a:p>
          <a:p>
            <a:r>
              <a:rPr lang="en-US" dirty="0" smtClean="0"/>
              <a:t>If </a:t>
            </a:r>
            <a:r>
              <a:rPr lang="en-US" dirty="0"/>
              <a:t>the new service composition is different from the current deployment, one of a few </a:t>
            </a:r>
            <a:r>
              <a:rPr lang="en-US" dirty="0" smtClean="0"/>
              <a:t>components </a:t>
            </a:r>
            <a:r>
              <a:rPr lang="en-US" dirty="0"/>
              <a:t>could be replaced with other services in the same categories to maximize the overall security. </a:t>
            </a:r>
            <a:endParaRPr lang="en-US" dirty="0" smtClean="0"/>
          </a:p>
          <a:p>
            <a:r>
              <a:rPr lang="en-US" dirty="0" smtClean="0"/>
              <a:t>While </a:t>
            </a:r>
            <a:r>
              <a:rPr lang="en-US" dirty="0"/>
              <a:t>switching the services, we will take advantage of VMware software called </a:t>
            </a:r>
            <a:r>
              <a:rPr lang="en-US" dirty="0" err="1"/>
              <a:t>Vsphere</a:t>
            </a:r>
            <a:r>
              <a:rPr lang="en-US" dirty="0"/>
              <a:t>. </a:t>
            </a:r>
            <a:r>
              <a:rPr lang="en-US" dirty="0" smtClean="0"/>
              <a:t> The optimal selection of components is NP-complete.</a:t>
            </a:r>
            <a:endParaRPr lang="en-US" dirty="0"/>
          </a:p>
        </p:txBody>
      </p:sp>
    </p:spTree>
    <p:extLst>
      <p:ext uri="{BB962C8B-B14F-4D97-AF65-F5344CB8AC3E}">
        <p14:creationId xmlns:p14="http://schemas.microsoft.com/office/powerpoint/2010/main" val="364134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to End Monitoring</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494745" y="1600200"/>
            <a:ext cx="6154510" cy="4525963"/>
          </a:xfrm>
          <a:prstGeom prst="rect">
            <a:avLst/>
          </a:prstGeom>
        </p:spPr>
      </p:pic>
    </p:spTree>
    <p:extLst>
      <p:ext uri="{BB962C8B-B14F-4D97-AF65-F5344CB8AC3E}">
        <p14:creationId xmlns:p14="http://schemas.microsoft.com/office/powerpoint/2010/main" val="2077807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of Research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Identify </a:t>
            </a:r>
            <a:r>
              <a:rPr lang="en-US" dirty="0"/>
              <a:t>measures for cyber operations and warfare </a:t>
            </a:r>
            <a:r>
              <a:rPr lang="en-US" dirty="0" smtClean="0"/>
              <a:t>readiness</a:t>
            </a:r>
          </a:p>
          <a:p>
            <a:r>
              <a:rPr lang="en-US" dirty="0" smtClean="0"/>
              <a:t>Effects of reliability considering failures and attacks on readiness and mission assurance</a:t>
            </a:r>
          </a:p>
          <a:p>
            <a:r>
              <a:rPr lang="en-US" dirty="0" smtClean="0"/>
              <a:t>Identify attacks on computer networks and how to deal with them</a:t>
            </a:r>
          </a:p>
          <a:p>
            <a:r>
              <a:rPr lang="en-US" dirty="0" smtClean="0"/>
              <a:t>How to build adaptable system that can degrade gracefully, increase maintainability, and deal with adversity</a:t>
            </a:r>
          </a:p>
          <a:p>
            <a:r>
              <a:rPr lang="en-US" dirty="0" smtClean="0"/>
              <a:t>How to deal with vulnerabilities and threats</a:t>
            </a:r>
          </a:p>
          <a:p>
            <a:r>
              <a:rPr lang="en-US" dirty="0" smtClean="0"/>
              <a:t>How to test for effects of failures on cyber systems such as ship network and missile network</a:t>
            </a:r>
          </a:p>
          <a:p>
            <a:r>
              <a:rPr lang="en-US" dirty="0" smtClean="0"/>
              <a:t>Plan to deal with permanent/intermittent failures and attacks (coordinated, incognito, persistent) or frauds</a:t>
            </a:r>
          </a:p>
          <a:p>
            <a:endParaRPr lang="en-US" dirty="0"/>
          </a:p>
        </p:txBody>
      </p:sp>
    </p:spTree>
    <p:extLst>
      <p:ext uri="{BB962C8B-B14F-4D97-AF65-F5344CB8AC3E}">
        <p14:creationId xmlns:p14="http://schemas.microsoft.com/office/powerpoint/2010/main" val="3364143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the Shortest Route</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t>Dijkstra's</a:t>
            </a:r>
            <a:r>
              <a:rPr lang="en-US" dirty="0"/>
              <a:t> </a:t>
            </a:r>
            <a:r>
              <a:rPr lang="en-US" dirty="0" smtClean="0"/>
              <a:t>Algorithm: A </a:t>
            </a:r>
            <a:r>
              <a:rPr lang="en-US" dirty="0"/>
              <a:t>common example of a graph-based </a:t>
            </a:r>
            <a:r>
              <a:rPr lang="en-US" dirty="0" err="1"/>
              <a:t>pathfinding</a:t>
            </a:r>
            <a:r>
              <a:rPr lang="en-US" dirty="0"/>
              <a:t> algorithm is </a:t>
            </a:r>
            <a:r>
              <a:rPr lang="en-US" dirty="0" err="1"/>
              <a:t>Dijkstra's</a:t>
            </a:r>
            <a:r>
              <a:rPr lang="en-US" dirty="0"/>
              <a:t> algorithm. This algorithm begins with a start node and an "open set" of candidate nodes. At each step, the node in the open set with the lowest distance from the start is examined. The node is marked "closed", and all nodes adjacent to it are added to the open set if they have not already been examined. This process repeats until a path to the destination has been found. Since the lowest distance nodes are examined first, the first time the destination is found, the path to it will be the shortest path</a:t>
            </a:r>
            <a:r>
              <a:rPr lang="en-US" dirty="0" smtClean="0"/>
              <a:t>.</a:t>
            </a:r>
          </a:p>
          <a:p>
            <a:r>
              <a:rPr lang="en-US" dirty="0" smtClean="0"/>
              <a:t>One must additionally consider congestion of routes, currency of information at each node selected in the path, trustworthiness of paths. AODV is one such protocol used by </a:t>
            </a:r>
            <a:r>
              <a:rPr lang="en-US" dirty="0" err="1" smtClean="0"/>
              <a:t>Manets</a:t>
            </a:r>
            <a:r>
              <a:rPr lang="en-US" dirty="0" smtClean="0"/>
              <a:t>.</a:t>
            </a:r>
            <a:endParaRPr lang="en-US" dirty="0"/>
          </a:p>
        </p:txBody>
      </p:sp>
    </p:spTree>
    <p:extLst>
      <p:ext uri="{BB962C8B-B14F-4D97-AF65-F5344CB8AC3E}">
        <p14:creationId xmlns:p14="http://schemas.microsoft.com/office/powerpoint/2010/main" val="188856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pPr algn="ctr"/>
            <a:r>
              <a:rPr lang="en-US" dirty="0" smtClean="0"/>
              <a:t>Active Bundle Scheme</a:t>
            </a:r>
            <a:endParaRPr lang="en-US" dirty="0"/>
          </a:p>
        </p:txBody>
      </p:sp>
      <p:sp>
        <p:nvSpPr>
          <p:cNvPr id="20" name="Oval 19"/>
          <p:cNvSpPr/>
          <p:nvPr/>
        </p:nvSpPr>
        <p:spPr>
          <a:xfrm>
            <a:off x="1066800" y="1371600"/>
            <a:ext cx="4343400" cy="44958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b="1">
              <a:solidFill>
                <a:schemeClr val="tx1"/>
              </a:solidFill>
              <a:latin typeface="Constantia" pitchFamily="18" charset="0"/>
            </a:endParaRPr>
          </a:p>
        </p:txBody>
      </p:sp>
      <p:sp>
        <p:nvSpPr>
          <p:cNvPr id="21" name="Oval 20"/>
          <p:cNvSpPr/>
          <p:nvPr/>
        </p:nvSpPr>
        <p:spPr>
          <a:xfrm>
            <a:off x="1676400" y="1981200"/>
            <a:ext cx="3048000" cy="32004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b="1">
              <a:solidFill>
                <a:schemeClr val="tx1"/>
              </a:solidFill>
              <a:effectLst>
                <a:outerShdw blurRad="38100" dist="38100" dir="2700000" algn="tl">
                  <a:srgbClr val="C0C0C0"/>
                </a:outerShdw>
              </a:effectLst>
              <a:latin typeface="Constantia" pitchFamily="18" charset="0"/>
            </a:endParaRPr>
          </a:p>
        </p:txBody>
      </p:sp>
      <p:sp>
        <p:nvSpPr>
          <p:cNvPr id="22" name="Oval 21"/>
          <p:cNvSpPr/>
          <p:nvPr/>
        </p:nvSpPr>
        <p:spPr>
          <a:xfrm>
            <a:off x="2286000" y="2590800"/>
            <a:ext cx="1828800" cy="19812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sz="1600">
              <a:solidFill>
                <a:srgbClr val="000000"/>
              </a:solidFill>
              <a:latin typeface="Constantia" pitchFamily="18" charset="0"/>
            </a:endParaRPr>
          </a:p>
        </p:txBody>
      </p:sp>
      <p:sp>
        <p:nvSpPr>
          <p:cNvPr id="24" name="Down Arrow 23"/>
          <p:cNvSpPr>
            <a:spLocks noChangeArrowheads="1"/>
          </p:cNvSpPr>
          <p:nvPr/>
        </p:nvSpPr>
        <p:spPr bwMode="auto">
          <a:xfrm rot="16200000">
            <a:off x="4457700" y="1257301"/>
            <a:ext cx="152400" cy="2209800"/>
          </a:xfrm>
          <a:prstGeom prst="downArrow">
            <a:avLst>
              <a:gd name="adj1" fmla="val 50000"/>
              <a:gd name="adj2" fmla="val 50012"/>
            </a:avLst>
          </a:prstGeom>
          <a:noFill/>
          <a:ln w="25400">
            <a:solidFill>
              <a:schemeClr val="accent5"/>
            </a:solidFill>
            <a:miter lim="800000"/>
            <a:headEnd/>
            <a:tailEnd/>
          </a:ln>
        </p:spPr>
        <p:txBody>
          <a:bodyPr vert="eaVert" anchor="ctr"/>
          <a:lstStyle/>
          <a:p>
            <a:pPr algn="ctr"/>
            <a:endParaRPr lang="en-US" dirty="0">
              <a:solidFill>
                <a:schemeClr val="accent5"/>
              </a:solidFill>
              <a:latin typeface="Constantia" pitchFamily="18" charset="0"/>
            </a:endParaRPr>
          </a:p>
        </p:txBody>
      </p:sp>
      <p:sp>
        <p:nvSpPr>
          <p:cNvPr id="25" name="Down Arrow 24"/>
          <p:cNvSpPr>
            <a:spLocks noChangeArrowheads="1"/>
          </p:cNvSpPr>
          <p:nvPr/>
        </p:nvSpPr>
        <p:spPr bwMode="auto">
          <a:xfrm rot="16200000">
            <a:off x="4533900" y="4465637"/>
            <a:ext cx="152400" cy="1752600"/>
          </a:xfrm>
          <a:prstGeom prst="downArrow">
            <a:avLst>
              <a:gd name="adj1" fmla="val 50000"/>
              <a:gd name="adj2" fmla="val 43764"/>
            </a:avLst>
          </a:prstGeom>
          <a:noFill/>
          <a:ln w="25400">
            <a:solidFill>
              <a:schemeClr val="accent5"/>
            </a:solidFill>
            <a:miter lim="800000"/>
            <a:headEnd/>
            <a:tailEnd/>
          </a:ln>
        </p:spPr>
        <p:txBody>
          <a:bodyPr vert="eaVert" anchor="ctr"/>
          <a:lstStyle/>
          <a:p>
            <a:pPr algn="ctr"/>
            <a:endParaRPr lang="en-US">
              <a:solidFill>
                <a:schemeClr val="accent5"/>
              </a:solidFill>
              <a:latin typeface="Constantia" pitchFamily="18" charset="0"/>
            </a:endParaRPr>
          </a:p>
        </p:txBody>
      </p:sp>
      <p:sp>
        <p:nvSpPr>
          <p:cNvPr id="26" name="Rectangle 3"/>
          <p:cNvSpPr>
            <a:spLocks/>
          </p:cNvSpPr>
          <p:nvPr/>
        </p:nvSpPr>
        <p:spPr bwMode="auto">
          <a:xfrm>
            <a:off x="4724400" y="685800"/>
            <a:ext cx="4876800" cy="2895600"/>
          </a:xfrm>
          <a:prstGeom prst="rect">
            <a:avLst/>
          </a:prstGeom>
          <a:noFill/>
          <a:ln w="9525">
            <a:noFill/>
            <a:miter lim="800000"/>
            <a:headEnd/>
            <a:tailEnd/>
          </a:ln>
        </p:spPr>
        <p:txBody>
          <a:bodyPr/>
          <a:lstStyle/>
          <a:p>
            <a:pPr marL="177800" indent="-177800" eaLnBrk="0" fontAlgn="auto" hangingPunct="0">
              <a:lnSpc>
                <a:spcPct val="80000"/>
              </a:lnSpc>
              <a:spcBef>
                <a:spcPct val="20000"/>
              </a:spcBef>
              <a:spcAft>
                <a:spcPts val="0"/>
              </a:spcAft>
              <a:buFont typeface="Arial" pitchFamily="34" charset="0"/>
              <a:buNone/>
              <a:defRPr/>
            </a:pPr>
            <a:endParaRPr lang="en-US" sz="300" dirty="0">
              <a:solidFill>
                <a:srgbClr val="FF9900"/>
              </a:solidFill>
              <a:effectLst>
                <a:outerShdw blurRad="38100" dist="38100" dir="2700000" algn="tl">
                  <a:srgbClr val="C0C0C0"/>
                </a:outerShdw>
              </a:effectLst>
              <a:latin typeface="Segoe UI" pitchFamily="34" charset="0"/>
              <a:cs typeface="Segoe UI" pitchFamily="34" charset="0"/>
            </a:endParaRPr>
          </a:p>
          <a:p>
            <a:pPr marL="177800" indent="-177800" eaLnBrk="0" fontAlgn="auto" hangingPunct="0">
              <a:lnSpc>
                <a:spcPct val="80000"/>
              </a:lnSpc>
              <a:spcBef>
                <a:spcPct val="20000"/>
              </a:spcBef>
              <a:spcAft>
                <a:spcPts val="0"/>
              </a:spcAft>
              <a:buFont typeface="Arial" pitchFamily="34" charset="0"/>
              <a:buNone/>
              <a:defRPr/>
            </a:pPr>
            <a:endParaRPr lang="en-US" sz="300" dirty="0">
              <a:solidFill>
                <a:srgbClr val="FF9900"/>
              </a:solidFill>
              <a:effectLst>
                <a:outerShdw blurRad="38100" dist="38100" dir="2700000" algn="tl">
                  <a:srgbClr val="C0C0C0"/>
                </a:outerShdw>
              </a:effectLst>
              <a:latin typeface="Segoe UI" pitchFamily="34" charset="0"/>
              <a:cs typeface="Segoe UI" pitchFamily="34" charset="0"/>
            </a:endParaRPr>
          </a:p>
          <a:p>
            <a:pPr marL="177800" indent="-177800" eaLnBrk="0" fontAlgn="auto" hangingPunct="0">
              <a:lnSpc>
                <a:spcPct val="80000"/>
              </a:lnSpc>
              <a:spcBef>
                <a:spcPct val="20000"/>
              </a:spcBef>
              <a:spcAft>
                <a:spcPts val="0"/>
              </a:spcAft>
              <a:buFont typeface="Arial" pitchFamily="34" charset="0"/>
              <a:buNone/>
              <a:defRPr/>
            </a:pPr>
            <a:endParaRPr lang="en-US" sz="300" dirty="0">
              <a:solidFill>
                <a:srgbClr val="FF9900"/>
              </a:solidFill>
              <a:effectLst>
                <a:outerShdw blurRad="38100" dist="38100" dir="2700000" algn="tl">
                  <a:srgbClr val="C0C0C0"/>
                </a:outerShdw>
              </a:effectLst>
              <a:latin typeface="Segoe UI" pitchFamily="34" charset="0"/>
              <a:cs typeface="Segoe UI" pitchFamily="34" charset="0"/>
            </a:endParaRPr>
          </a:p>
          <a:p>
            <a:pPr marL="742950" lvl="1" indent="-285750" eaLnBrk="0" fontAlgn="auto" hangingPunct="0">
              <a:lnSpc>
                <a:spcPct val="80000"/>
              </a:lnSpc>
              <a:spcBef>
                <a:spcPct val="20000"/>
              </a:spcBef>
              <a:spcAft>
                <a:spcPts val="0"/>
              </a:spcAft>
              <a:buFont typeface="Arial" pitchFamily="34" charset="0"/>
              <a:buChar char="–"/>
              <a:defRPr/>
            </a:pPr>
            <a:r>
              <a:rPr lang="en-US" sz="20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Metadata:</a:t>
            </a:r>
            <a:endParaRPr lang="en-US" sz="2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marL="1143000" lvl="2" indent="-228600" eaLnBrk="0" fontAlgn="auto" hangingPunct="0">
              <a:lnSpc>
                <a:spcPct val="80000"/>
              </a:lnSpc>
              <a:spcBef>
                <a:spcPct val="20000"/>
              </a:spcBef>
              <a:spcAft>
                <a:spcPts val="0"/>
              </a:spcAft>
              <a:buFont typeface="Arial" pitchFamily="34" charset="0"/>
              <a:buChar char="•"/>
              <a:defRPr/>
            </a:pPr>
            <a:r>
              <a:rPr lang="en-US" sz="2000" dirty="0" smtClean="0">
                <a:latin typeface="Segoe UI" pitchFamily="34" charset="0"/>
                <a:cs typeface="Segoe UI" pitchFamily="34" charset="0"/>
              </a:rPr>
              <a:t>Access control policies</a:t>
            </a:r>
          </a:p>
          <a:p>
            <a:pPr marL="1143000" lvl="2" indent="-228600" eaLnBrk="0" fontAlgn="auto" hangingPunct="0">
              <a:lnSpc>
                <a:spcPct val="80000"/>
              </a:lnSpc>
              <a:spcBef>
                <a:spcPct val="20000"/>
              </a:spcBef>
              <a:spcAft>
                <a:spcPts val="0"/>
              </a:spcAft>
              <a:buFont typeface="Arial" pitchFamily="34" charset="0"/>
              <a:buChar char="•"/>
              <a:defRPr/>
            </a:pPr>
            <a:r>
              <a:rPr lang="en-US" sz="2000" dirty="0" smtClean="0">
                <a:latin typeface="Segoe UI" pitchFamily="34" charset="0"/>
                <a:cs typeface="Segoe UI" pitchFamily="34" charset="0"/>
              </a:rPr>
              <a:t>Data </a:t>
            </a:r>
            <a:r>
              <a:rPr lang="en-US" sz="2000" dirty="0">
                <a:latin typeface="Segoe UI" pitchFamily="34" charset="0"/>
                <a:cs typeface="Segoe UI" pitchFamily="34" charset="0"/>
              </a:rPr>
              <a:t>integrity checks</a:t>
            </a:r>
            <a:endParaRPr lang="en-US" sz="2000" dirty="0" smtClean="0">
              <a:latin typeface="Segoe UI" pitchFamily="34" charset="0"/>
              <a:cs typeface="Segoe UI" pitchFamily="34" charset="0"/>
            </a:endParaRPr>
          </a:p>
          <a:p>
            <a:pPr marL="1143000" lvl="2" indent="-228600" eaLnBrk="0" fontAlgn="auto" hangingPunct="0">
              <a:lnSpc>
                <a:spcPct val="80000"/>
              </a:lnSpc>
              <a:spcBef>
                <a:spcPct val="20000"/>
              </a:spcBef>
              <a:spcAft>
                <a:spcPts val="0"/>
              </a:spcAft>
              <a:buFont typeface="Arial" pitchFamily="34" charset="0"/>
              <a:buChar char="•"/>
              <a:defRPr/>
            </a:pPr>
            <a:r>
              <a:rPr lang="en-US" sz="2000" dirty="0" smtClean="0">
                <a:latin typeface="Segoe UI" pitchFamily="34" charset="0"/>
                <a:cs typeface="Segoe UI" pitchFamily="34" charset="0"/>
              </a:rPr>
              <a:t>Dissemination </a:t>
            </a:r>
            <a:r>
              <a:rPr lang="en-US" sz="2000" dirty="0">
                <a:latin typeface="Segoe UI" pitchFamily="34" charset="0"/>
                <a:cs typeface="Segoe UI" pitchFamily="34" charset="0"/>
              </a:rPr>
              <a:t>policies</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Life duration</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ID of a trust server</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ID of a security server</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App-dependent information</a:t>
            </a:r>
          </a:p>
          <a:p>
            <a:pPr marL="1143000" lvl="2" indent="-228600" eaLnBrk="0" fontAlgn="auto" hangingPunct="0">
              <a:lnSpc>
                <a:spcPct val="80000"/>
              </a:lnSpc>
              <a:spcBef>
                <a:spcPct val="20000"/>
              </a:spcBef>
              <a:spcAft>
                <a:spcPts val="0"/>
              </a:spcAft>
              <a:buFont typeface="Arial" pitchFamily="34" charset="0"/>
              <a:buChar char="•"/>
              <a:defRPr/>
            </a:pPr>
            <a:r>
              <a:rPr lang="en-US" sz="1400" dirty="0">
                <a:latin typeface="Segoe UI" pitchFamily="34" charset="0"/>
                <a:cs typeface="Segoe UI" pitchFamily="34" charset="0"/>
              </a:rPr>
              <a:t>…</a:t>
            </a:r>
          </a:p>
          <a:p>
            <a:pPr marL="1143000" lvl="2" indent="-228600" eaLnBrk="0" fontAlgn="auto" hangingPunct="0">
              <a:lnSpc>
                <a:spcPct val="80000"/>
              </a:lnSpc>
              <a:spcBef>
                <a:spcPct val="20000"/>
              </a:spcBef>
              <a:spcAft>
                <a:spcPts val="0"/>
              </a:spcAft>
              <a:buFont typeface="Arial" pitchFamily="34" charset="0"/>
              <a:buChar char="•"/>
              <a:defRPr/>
            </a:pPr>
            <a:endParaRPr lang="en-US" sz="1400" dirty="0">
              <a:latin typeface="Segoe UI" pitchFamily="34" charset="0"/>
              <a:cs typeface="Segoe UI" pitchFamily="34" charset="0"/>
            </a:endParaRPr>
          </a:p>
        </p:txBody>
      </p:sp>
      <p:sp>
        <p:nvSpPr>
          <p:cNvPr id="27" name="Down Arrow 17"/>
          <p:cNvSpPr>
            <a:spLocks noChangeArrowheads="1"/>
          </p:cNvSpPr>
          <p:nvPr/>
        </p:nvSpPr>
        <p:spPr bwMode="auto">
          <a:xfrm rot="16200000">
            <a:off x="4762500" y="3094037"/>
            <a:ext cx="152400" cy="1447800"/>
          </a:xfrm>
          <a:prstGeom prst="downArrow">
            <a:avLst>
              <a:gd name="adj1" fmla="val 50000"/>
              <a:gd name="adj2" fmla="val 70822"/>
            </a:avLst>
          </a:prstGeom>
          <a:noFill/>
          <a:ln w="25400">
            <a:solidFill>
              <a:schemeClr val="accent5"/>
            </a:solidFill>
            <a:miter lim="800000"/>
            <a:headEnd/>
            <a:tailEnd/>
          </a:ln>
        </p:spPr>
        <p:txBody>
          <a:bodyPr vert="eaVert" anchor="ctr"/>
          <a:lstStyle/>
          <a:p>
            <a:pPr algn="ctr"/>
            <a:endParaRPr lang="en-US">
              <a:solidFill>
                <a:schemeClr val="accent5"/>
              </a:solidFill>
              <a:latin typeface="Constantia" pitchFamily="18" charset="0"/>
            </a:endParaRPr>
          </a:p>
        </p:txBody>
      </p:sp>
      <p:sp>
        <p:nvSpPr>
          <p:cNvPr id="28" name="TextBox 27"/>
          <p:cNvSpPr txBox="1"/>
          <p:nvPr/>
        </p:nvSpPr>
        <p:spPr>
          <a:xfrm>
            <a:off x="5029200" y="3528457"/>
            <a:ext cx="3581400" cy="1272143"/>
          </a:xfrm>
          <a:prstGeom prst="rect">
            <a:avLst/>
          </a:prstGeom>
          <a:noFill/>
        </p:spPr>
        <p:txBody>
          <a:bodyPr>
            <a:spAutoFit/>
          </a:bodyPr>
          <a:lstStyle/>
          <a:p>
            <a:pPr marL="742950" lvl="1" indent="-285750" eaLnBrk="0" fontAlgn="auto" hangingPunct="0">
              <a:lnSpc>
                <a:spcPct val="80000"/>
              </a:lnSpc>
              <a:spcBef>
                <a:spcPct val="20000"/>
              </a:spcBef>
              <a:spcAft>
                <a:spcPts val="0"/>
              </a:spcAft>
              <a:buFont typeface="Arial" pitchFamily="34" charset="0"/>
              <a:buChar char="–"/>
              <a:defRPr/>
            </a:pPr>
            <a:r>
              <a:rPr lang="en-US" sz="20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Sensitive Data:</a:t>
            </a:r>
          </a:p>
          <a:p>
            <a:pPr marL="1143000" lvl="2" indent="-228600" eaLnBrk="0" fontAlgn="auto" hangingPunct="0">
              <a:lnSpc>
                <a:spcPct val="80000"/>
              </a:lnSpc>
              <a:spcBef>
                <a:spcPct val="20000"/>
              </a:spcBef>
              <a:spcAft>
                <a:spcPts val="0"/>
              </a:spcAft>
              <a:buFont typeface="Arial" pitchFamily="34" charset="0"/>
              <a:buChar char="•"/>
              <a:defRPr/>
            </a:pPr>
            <a:r>
              <a:rPr lang="en-US" sz="2000" dirty="0" smtClean="0">
                <a:latin typeface="Segoe UI" pitchFamily="34" charset="0"/>
                <a:cs typeface="Segoe UI" pitchFamily="34" charset="0"/>
              </a:rPr>
              <a:t>Identity Information</a:t>
            </a:r>
          </a:p>
          <a:p>
            <a:pPr marL="1143000" lvl="2" indent="-228600" eaLnBrk="0" fontAlgn="auto" hangingPunct="0">
              <a:lnSpc>
                <a:spcPct val="80000"/>
              </a:lnSpc>
              <a:spcBef>
                <a:spcPct val="20000"/>
              </a:spcBef>
              <a:spcAft>
                <a:spcPts val="0"/>
              </a:spcAft>
              <a:buFont typeface="Arial" pitchFamily="34" charset="0"/>
              <a:buChar char="•"/>
              <a:defRPr/>
            </a:pPr>
            <a:r>
              <a:rPr lang="en-US" sz="2000" dirty="0" smtClean="0">
                <a:latin typeface="Segoe UI" pitchFamily="34" charset="0"/>
                <a:cs typeface="Segoe UI" pitchFamily="34" charset="0"/>
              </a:rPr>
              <a:t>...</a:t>
            </a:r>
          </a:p>
          <a:p>
            <a:pPr marL="1143000" lvl="2" indent="-228600" eaLnBrk="0" fontAlgn="auto" hangingPunct="0">
              <a:lnSpc>
                <a:spcPct val="80000"/>
              </a:lnSpc>
              <a:spcBef>
                <a:spcPct val="20000"/>
              </a:spcBef>
              <a:spcAft>
                <a:spcPts val="0"/>
              </a:spcAft>
              <a:buClr>
                <a:schemeClr val="tx1"/>
              </a:buClr>
              <a:defRPr/>
            </a:pPr>
            <a:endParaRPr lang="en-US" sz="2000" dirty="0">
              <a:solidFill>
                <a:srgbClr val="7F7F7F"/>
              </a:solidFill>
              <a:latin typeface="Segoe UI" pitchFamily="34" charset="0"/>
              <a:cs typeface="Segoe UI" pitchFamily="34" charset="0"/>
            </a:endParaRPr>
          </a:p>
        </p:txBody>
      </p:sp>
      <p:sp>
        <p:nvSpPr>
          <p:cNvPr id="29" name="TextBox 28"/>
          <p:cNvSpPr txBox="1"/>
          <p:nvPr/>
        </p:nvSpPr>
        <p:spPr>
          <a:xfrm>
            <a:off x="4724400" y="4495800"/>
            <a:ext cx="4572000" cy="2382191"/>
          </a:xfrm>
          <a:prstGeom prst="rect">
            <a:avLst/>
          </a:prstGeom>
          <a:noFill/>
        </p:spPr>
        <p:txBody>
          <a:bodyPr wrap="square">
            <a:spAutoFit/>
          </a:bodyPr>
          <a:lstStyle/>
          <a:p>
            <a:pPr marL="742950" lvl="1" indent="-285750" eaLnBrk="0" fontAlgn="auto" hangingPunct="0">
              <a:lnSpc>
                <a:spcPct val="80000"/>
              </a:lnSpc>
              <a:spcBef>
                <a:spcPct val="20000"/>
              </a:spcBef>
              <a:spcAft>
                <a:spcPts val="0"/>
              </a:spcAft>
              <a:buFont typeface="Arial" pitchFamily="34" charset="0"/>
              <a:buChar char="–"/>
              <a:defRPr/>
            </a:pPr>
            <a:r>
              <a:rPr lang="en-US" sz="20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Virtual Machine (algorithm):</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Interprets metadata</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Checks active bundle integrity</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Enforces access and dissemination control policies</a:t>
            </a:r>
          </a:p>
          <a:p>
            <a:pPr marL="1143000" lvl="2" indent="-228600" eaLnBrk="0" fontAlgn="auto" hangingPunct="0">
              <a:lnSpc>
                <a:spcPct val="80000"/>
              </a:lnSpc>
              <a:spcBef>
                <a:spcPct val="20000"/>
              </a:spcBef>
              <a:spcAft>
                <a:spcPts val="0"/>
              </a:spcAft>
              <a:buFont typeface="Arial" pitchFamily="34" charset="0"/>
              <a:buChar char="•"/>
              <a:defRPr/>
            </a:pPr>
            <a:r>
              <a:rPr lang="en-US" sz="2000" dirty="0">
                <a:latin typeface="Segoe UI" pitchFamily="34" charset="0"/>
                <a:cs typeface="Segoe UI" pitchFamily="34" charset="0"/>
              </a:rPr>
              <a:t>…</a:t>
            </a:r>
            <a:endParaRPr lang="en-US" sz="1400" dirty="0">
              <a:latin typeface="Segoe UI" pitchFamily="34" charset="0"/>
              <a:cs typeface="Segoe UI" pitchFamily="34" charset="0"/>
            </a:endParaRPr>
          </a:p>
        </p:txBody>
      </p:sp>
      <p:sp>
        <p:nvSpPr>
          <p:cNvPr id="13" name="TextBox 12"/>
          <p:cNvSpPr txBox="1"/>
          <p:nvPr/>
        </p:nvSpPr>
        <p:spPr>
          <a:xfrm>
            <a:off x="2438400" y="2971800"/>
            <a:ext cx="1828800" cy="1277273"/>
          </a:xfrm>
          <a:prstGeom prst="rect">
            <a:avLst/>
          </a:prstGeom>
          <a:noFill/>
        </p:spPr>
        <p:txBody>
          <a:bodyPr wrap="square" rtlCol="0">
            <a:spAutoFit/>
          </a:bodyPr>
          <a:lstStyle/>
          <a:p>
            <a:pPr marL="228600" indent="-228600">
              <a:buFont typeface="Arial"/>
              <a:buChar char="•"/>
            </a:pPr>
            <a:r>
              <a:rPr lang="en-US" sz="1100" dirty="0" err="1" smtClean="0">
                <a:solidFill>
                  <a:srgbClr val="FF0000"/>
                </a:solidFill>
              </a:rPr>
              <a:t>E(Name</a:t>
            </a:r>
            <a:r>
              <a:rPr lang="en-US" sz="1100" dirty="0" smtClean="0">
                <a:solidFill>
                  <a:srgbClr val="FF0000"/>
                </a:solidFill>
              </a:rPr>
              <a:t>)</a:t>
            </a:r>
          </a:p>
          <a:p>
            <a:pPr marL="228600" indent="-228600">
              <a:buFont typeface="Arial"/>
              <a:buChar char="•"/>
            </a:pPr>
            <a:r>
              <a:rPr lang="en-US" sz="1100" dirty="0" smtClean="0">
                <a:solidFill>
                  <a:srgbClr val="FF0000"/>
                </a:solidFill>
              </a:rPr>
              <a:t>E(E-mail)</a:t>
            </a:r>
          </a:p>
          <a:p>
            <a:pPr marL="228600" indent="-228600">
              <a:buFont typeface="Arial"/>
              <a:buChar char="•"/>
            </a:pPr>
            <a:r>
              <a:rPr lang="en-US" sz="1100" dirty="0" err="1" smtClean="0">
                <a:solidFill>
                  <a:srgbClr val="FF0000"/>
                </a:solidFill>
              </a:rPr>
              <a:t>E(Password</a:t>
            </a:r>
            <a:r>
              <a:rPr lang="en-US" sz="1100" dirty="0" smtClean="0">
                <a:solidFill>
                  <a:srgbClr val="FF0000"/>
                </a:solidFill>
              </a:rPr>
              <a:t>)</a:t>
            </a:r>
          </a:p>
          <a:p>
            <a:pPr marL="228600" indent="-228600">
              <a:buFont typeface="Arial"/>
              <a:buChar char="•"/>
            </a:pPr>
            <a:r>
              <a:rPr lang="en-US" sz="1100" dirty="0" err="1" smtClean="0">
                <a:solidFill>
                  <a:srgbClr val="FF0000"/>
                </a:solidFill>
              </a:rPr>
              <a:t>E(Shipping</a:t>
            </a:r>
            <a:r>
              <a:rPr lang="en-US" sz="1100" dirty="0" smtClean="0">
                <a:solidFill>
                  <a:srgbClr val="FF0000"/>
                </a:solidFill>
              </a:rPr>
              <a:t> Address)</a:t>
            </a:r>
          </a:p>
          <a:p>
            <a:pPr marL="228600" indent="-228600">
              <a:buFont typeface="Arial"/>
              <a:buChar char="•"/>
            </a:pPr>
            <a:r>
              <a:rPr lang="en-US" sz="1100" dirty="0" err="1" smtClean="0">
                <a:solidFill>
                  <a:srgbClr val="FF0000"/>
                </a:solidFill>
              </a:rPr>
              <a:t>E(Billing</a:t>
            </a:r>
            <a:r>
              <a:rPr lang="en-US" sz="1100" dirty="0" smtClean="0">
                <a:solidFill>
                  <a:srgbClr val="FF0000"/>
                </a:solidFill>
              </a:rPr>
              <a:t> Address)</a:t>
            </a:r>
          </a:p>
          <a:p>
            <a:pPr marL="228600" indent="-228600">
              <a:buFont typeface="Arial"/>
              <a:buChar char="•"/>
            </a:pPr>
            <a:r>
              <a:rPr lang="en-US" sz="1100" dirty="0" err="1" smtClean="0">
                <a:solidFill>
                  <a:srgbClr val="FF0000"/>
                </a:solidFill>
              </a:rPr>
              <a:t>E(Credit</a:t>
            </a:r>
            <a:r>
              <a:rPr lang="en-US" sz="1100" dirty="0" smtClean="0">
                <a:solidFill>
                  <a:srgbClr val="FF0000"/>
                </a:solidFill>
              </a:rPr>
              <a:t> Card)</a:t>
            </a:r>
          </a:p>
          <a:p>
            <a:pPr marL="228600" indent="-228600">
              <a:buFont typeface="Arial"/>
              <a:buChar char="•"/>
            </a:pPr>
            <a:r>
              <a:rPr lang="en-US" sz="1100" dirty="0" smtClean="0">
                <a:solidFill>
                  <a:srgbClr val="FF0000"/>
                </a:solidFill>
              </a:rPr>
              <a:t>…</a:t>
            </a:r>
            <a:endParaRPr lang="en-US" sz="1100" dirty="0">
              <a:solidFill>
                <a:srgbClr val="FF0000"/>
              </a:solidFill>
            </a:endParaRPr>
          </a:p>
        </p:txBody>
      </p:sp>
      <p:sp>
        <p:nvSpPr>
          <p:cNvPr id="14" name="TextBox 13"/>
          <p:cNvSpPr txBox="1"/>
          <p:nvPr/>
        </p:nvSpPr>
        <p:spPr>
          <a:xfrm>
            <a:off x="1066800" y="6396335"/>
            <a:ext cx="4419600" cy="461665"/>
          </a:xfrm>
          <a:prstGeom prst="rect">
            <a:avLst/>
          </a:prstGeom>
          <a:noFill/>
        </p:spPr>
        <p:txBody>
          <a:bodyPr wrap="square" rtlCol="0">
            <a:spAutoFit/>
          </a:bodyPr>
          <a:lstStyle/>
          <a:p>
            <a:r>
              <a:rPr lang="en-US" b="1" dirty="0" smtClean="0">
                <a:solidFill>
                  <a:srgbClr val="FF0000"/>
                </a:solidFill>
              </a:rPr>
              <a:t>* E( ) - Encrypted Information</a:t>
            </a:r>
            <a:endParaRPr lang="en-US" b="1" dirty="0">
              <a:solidFill>
                <a:srgbClr val="FF0000"/>
              </a:solidFill>
            </a:endParaRPr>
          </a:p>
        </p:txBody>
      </p:sp>
      <p:sp>
        <p:nvSpPr>
          <p:cNvPr id="15" name="Slide Number Placeholder 14"/>
          <p:cNvSpPr>
            <a:spLocks noGrp="1"/>
          </p:cNvSpPr>
          <p:nvPr>
            <p:ph type="sldNum" sz="quarter" idx="12"/>
          </p:nvPr>
        </p:nvSpPr>
        <p:spPr/>
        <p:txBody>
          <a:bodyPr/>
          <a:lstStyle/>
          <a:p>
            <a:pPr>
              <a:defRPr/>
            </a:pPr>
            <a:fld id="{962989A8-7C4E-CB4B-B31B-151C46857D81}" type="slidenum">
              <a:rPr lang="en-US" smtClean="0"/>
              <a:pPr>
                <a:defRPr/>
              </a:pPr>
              <a:t>31</a:t>
            </a:fld>
            <a:endParaRPr lang="en-US"/>
          </a:p>
        </p:txBody>
      </p:sp>
    </p:spTree>
    <p:extLst>
      <p:ext uri="{BB962C8B-B14F-4D97-AF65-F5344CB8AC3E}">
        <p14:creationId xmlns:p14="http://schemas.microsoft.com/office/powerpoint/2010/main" val="12867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linds(horizontal)">
                                      <p:cBhvr>
                                        <p:cTn id="15" dur="500"/>
                                        <p:tgtEl>
                                          <p:spTgt spid="2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linds(horizontal)">
                                      <p:cBhvr>
                                        <p:cTn id="18" dur="500"/>
                                        <p:tgtEl>
                                          <p:spTgt spid="2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linds(horizontal)">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linds(horizontal)">
                                      <p:cBhvr>
                                        <p:cTn id="26" dur="500"/>
                                        <p:tgtEl>
                                          <p:spTgt spid="21"/>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linds(horizontal)">
                                      <p:cBhvr>
                                        <p:cTn id="29" dur="500"/>
                                        <p:tgtEl>
                                          <p:spTgt spid="24"/>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linds(horizontal)">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linds(horizontal)">
                                      <p:cBhvr>
                                        <p:cTn id="37" dur="500"/>
                                        <p:tgtEl>
                                          <p:spTgt spid="2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blinds(horizontal)">
                                      <p:cBhvr>
                                        <p:cTn id="40" dur="500"/>
                                        <p:tgtEl>
                                          <p:spTgt spid="29"/>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linds(horizontal)">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4" grpId="0" animBg="1"/>
      <p:bldP spid="25" grpId="0" animBg="1"/>
      <p:bldP spid="26" grpId="0"/>
      <p:bldP spid="27" grpId="0" animBg="1"/>
      <p:bldP spid="28" grpId="0"/>
      <p:bldP spid="29"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Resiliency and Adaptability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a:t>We achieve resiliency of a system through switching failed or compromised services to more reliable versions. It requires the transfer of the state of the current service to a new virtual machine, or </a:t>
            </a:r>
            <a:r>
              <a:rPr lang="en-US" dirty="0" smtClean="0"/>
              <a:t>Cloud.</a:t>
            </a:r>
          </a:p>
          <a:p>
            <a:r>
              <a:rPr lang="en-US" dirty="0" smtClean="0"/>
              <a:t>The </a:t>
            </a:r>
            <a:r>
              <a:rPr lang="en-US" dirty="0"/>
              <a:t>ideas for building alternates services that are more resilient and trustworthy has been studied by us over the years and our laboratory built the RAID ( Reliable, Adaptable, Distributed) system </a:t>
            </a:r>
            <a:r>
              <a:rPr lang="en-US" dirty="0" smtClean="0"/>
              <a:t>based </a:t>
            </a:r>
            <a:r>
              <a:rPr lang="en-US" dirty="0"/>
              <a:t>on these ideas. The goal is to provide non-stop operations in the presence of failures or attacks by dynamically configuring the system as the context and urgency of client’s requirements.</a:t>
            </a:r>
          </a:p>
          <a:p>
            <a:endParaRPr lang="en-US" dirty="0"/>
          </a:p>
        </p:txBody>
      </p:sp>
    </p:spTree>
    <p:extLst>
      <p:ext uri="{BB962C8B-B14F-4D97-AF65-F5344CB8AC3E}">
        <p14:creationId xmlns:p14="http://schemas.microsoft.com/office/powerpoint/2010/main" val="24879063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DEC0324-5135-415F-834E-D4F4A9E1DC49}" type="slidenum">
              <a:rPr lang="en-US" altLang="en-US"/>
              <a:pPr/>
              <a:t>33</a:t>
            </a:fld>
            <a:endParaRPr lang="en-US" altLang="en-US"/>
          </a:p>
        </p:txBody>
      </p:sp>
      <p:sp>
        <p:nvSpPr>
          <p:cNvPr id="20482" name="Rectangle 2"/>
          <p:cNvSpPr>
            <a:spLocks noGrp="1" noChangeArrowheads="1"/>
          </p:cNvSpPr>
          <p:nvPr>
            <p:ph type="title"/>
          </p:nvPr>
        </p:nvSpPr>
        <p:spPr>
          <a:xfrm>
            <a:off x="457200" y="381000"/>
            <a:ext cx="8382000" cy="838200"/>
          </a:xfrm>
        </p:spPr>
        <p:txBody>
          <a:bodyPr>
            <a:normAutofit fontScale="90000"/>
          </a:bodyPr>
          <a:lstStyle/>
          <a:p>
            <a:r>
              <a:rPr lang="en-US" altLang="en-US" dirty="0" smtClean="0"/>
              <a:t>Detecting </a:t>
            </a:r>
            <a:r>
              <a:rPr lang="en-US" altLang="en-US" dirty="0"/>
              <a:t>Service Violation in Internet</a:t>
            </a:r>
            <a:r>
              <a:rPr lang="en-US" altLang="en-US" sz="2800" dirty="0"/>
              <a:t> </a:t>
            </a:r>
          </a:p>
        </p:txBody>
      </p:sp>
      <p:sp>
        <p:nvSpPr>
          <p:cNvPr id="20483" name="Rectangle 3"/>
          <p:cNvSpPr>
            <a:spLocks noGrp="1" noChangeArrowheads="1"/>
          </p:cNvSpPr>
          <p:nvPr>
            <p:ph type="body" idx="1"/>
          </p:nvPr>
        </p:nvSpPr>
        <p:spPr>
          <a:xfrm>
            <a:off x="457200" y="1371600"/>
            <a:ext cx="8229600" cy="4754563"/>
          </a:xfrm>
        </p:spPr>
        <p:txBody>
          <a:bodyPr/>
          <a:lstStyle/>
          <a:p>
            <a:r>
              <a:rPr lang="en-US" altLang="en-US" dirty="0"/>
              <a:t>Problem statement</a:t>
            </a:r>
          </a:p>
          <a:p>
            <a:pPr>
              <a:spcBef>
                <a:spcPct val="0"/>
              </a:spcBef>
              <a:buFontTx/>
              <a:buNone/>
            </a:pPr>
            <a:r>
              <a:rPr lang="en-US" altLang="en-US" dirty="0"/>
              <a:t>	Detecting service violation in networks is the procedure of identifying the misbehaviors of users or operations that do not adhere to network protocols.</a:t>
            </a:r>
          </a:p>
        </p:txBody>
      </p:sp>
    </p:spTree>
    <p:extLst>
      <p:ext uri="{BB962C8B-B14F-4D97-AF65-F5344CB8AC3E}">
        <p14:creationId xmlns:p14="http://schemas.microsoft.com/office/powerpoint/2010/main" val="40398697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117FF8BF-2877-4654-969B-4D7EFC2C7842}" type="slidenum">
              <a:rPr lang="en-US" altLang="en-US"/>
              <a:pPr/>
              <a:t>34</a:t>
            </a:fld>
            <a:endParaRPr lang="en-US" altLang="en-US"/>
          </a:p>
        </p:txBody>
      </p:sp>
      <p:sp>
        <p:nvSpPr>
          <p:cNvPr id="489474" name="Rectangle 2"/>
          <p:cNvSpPr>
            <a:spLocks noGrp="1" noChangeArrowheads="1"/>
          </p:cNvSpPr>
          <p:nvPr>
            <p:ph type="title"/>
          </p:nvPr>
        </p:nvSpPr>
        <p:spPr>
          <a:xfrm>
            <a:off x="457200" y="381000"/>
            <a:ext cx="8229600" cy="755650"/>
          </a:xfrm>
        </p:spPr>
        <p:txBody>
          <a:bodyPr/>
          <a:lstStyle/>
          <a:p>
            <a:r>
              <a:rPr lang="en-US" altLang="en-US" sz="2000"/>
              <a:t>Topology Used (Internet)</a:t>
            </a:r>
          </a:p>
        </p:txBody>
      </p:sp>
      <p:pic>
        <p:nvPicPr>
          <p:cNvPr id="4894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38200" y="1371600"/>
            <a:ext cx="7772400" cy="5235575"/>
          </a:xfrm>
          <a:noFill/>
          <a:ln/>
        </p:spPr>
      </p:pic>
      <p:sp>
        <p:nvSpPr>
          <p:cNvPr id="489476" name="Oval 4"/>
          <p:cNvSpPr>
            <a:spLocks noChangeArrowheads="1"/>
          </p:cNvSpPr>
          <p:nvPr/>
        </p:nvSpPr>
        <p:spPr bwMode="auto">
          <a:xfrm>
            <a:off x="6019800" y="5715000"/>
            <a:ext cx="533400" cy="533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9477" name="Oval 5"/>
          <p:cNvSpPr>
            <a:spLocks noChangeArrowheads="1"/>
          </p:cNvSpPr>
          <p:nvPr/>
        </p:nvSpPr>
        <p:spPr bwMode="auto">
          <a:xfrm>
            <a:off x="6934200" y="4038600"/>
            <a:ext cx="533400" cy="5334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9478" name="Oval 6"/>
          <p:cNvSpPr>
            <a:spLocks noChangeArrowheads="1"/>
          </p:cNvSpPr>
          <p:nvPr/>
        </p:nvSpPr>
        <p:spPr bwMode="auto">
          <a:xfrm>
            <a:off x="1143000" y="5105400"/>
            <a:ext cx="533400" cy="5334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9479" name="Oval 7"/>
          <p:cNvSpPr>
            <a:spLocks noChangeArrowheads="1"/>
          </p:cNvSpPr>
          <p:nvPr/>
        </p:nvSpPr>
        <p:spPr bwMode="auto">
          <a:xfrm>
            <a:off x="990600" y="1676400"/>
            <a:ext cx="533400" cy="5334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9480" name="Text Box 8"/>
          <p:cNvSpPr txBox="1">
            <a:spLocks noChangeArrowheads="1"/>
          </p:cNvSpPr>
          <p:nvPr/>
        </p:nvSpPr>
        <p:spPr bwMode="auto">
          <a:xfrm>
            <a:off x="6575425" y="5783263"/>
            <a:ext cx="19589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a:p>
        </p:txBody>
      </p:sp>
      <p:sp>
        <p:nvSpPr>
          <p:cNvPr id="489481" name="Text Box 9"/>
          <p:cNvSpPr txBox="1">
            <a:spLocks noChangeArrowheads="1"/>
          </p:cNvSpPr>
          <p:nvPr/>
        </p:nvSpPr>
        <p:spPr bwMode="auto">
          <a:xfrm>
            <a:off x="6629400" y="5791200"/>
            <a:ext cx="2362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A1 spoofs H5’s address to attack V </a:t>
            </a:r>
          </a:p>
        </p:txBody>
      </p:sp>
      <p:sp>
        <p:nvSpPr>
          <p:cNvPr id="489482" name="Text Box 10"/>
          <p:cNvSpPr txBox="1">
            <a:spLocks noChangeArrowheads="1"/>
          </p:cNvSpPr>
          <p:nvPr/>
        </p:nvSpPr>
        <p:spPr bwMode="auto">
          <a:xfrm>
            <a:off x="7467600" y="4191000"/>
            <a:ext cx="1524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A3 uses reflector H3 to attack V </a:t>
            </a:r>
          </a:p>
        </p:txBody>
      </p:sp>
      <p:sp>
        <p:nvSpPr>
          <p:cNvPr id="489483" name="Text Box 11"/>
          <p:cNvSpPr txBox="1">
            <a:spLocks noChangeArrowheads="1"/>
          </p:cNvSpPr>
          <p:nvPr/>
        </p:nvSpPr>
        <p:spPr bwMode="auto">
          <a:xfrm>
            <a:off x="898525" y="55229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H5</a:t>
            </a:r>
          </a:p>
        </p:txBody>
      </p:sp>
      <p:sp>
        <p:nvSpPr>
          <p:cNvPr id="489484" name="Text Box 12"/>
          <p:cNvSpPr txBox="1">
            <a:spLocks noChangeArrowheads="1"/>
          </p:cNvSpPr>
          <p:nvPr/>
        </p:nvSpPr>
        <p:spPr bwMode="auto">
          <a:xfrm>
            <a:off x="685800" y="1295400"/>
            <a:ext cx="121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Victim, V</a:t>
            </a:r>
          </a:p>
        </p:txBody>
      </p:sp>
    </p:spTree>
    <p:extLst>
      <p:ext uri="{BB962C8B-B14F-4D97-AF65-F5344CB8AC3E}">
        <p14:creationId xmlns:p14="http://schemas.microsoft.com/office/powerpoint/2010/main" val="2486587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CD853F1-B46A-4739-B532-EFC8A53B069B}" type="slidenum">
              <a:rPr lang="en-US" altLang="en-US"/>
              <a:pPr/>
              <a:t>35</a:t>
            </a:fld>
            <a:endParaRPr lang="en-US" altLang="en-US"/>
          </a:p>
        </p:txBody>
      </p:sp>
      <p:sp>
        <p:nvSpPr>
          <p:cNvPr id="490498" name="Rectangle 2"/>
          <p:cNvSpPr>
            <a:spLocks noGrp="1" noChangeArrowheads="1"/>
          </p:cNvSpPr>
          <p:nvPr>
            <p:ph type="title"/>
          </p:nvPr>
        </p:nvSpPr>
        <p:spPr>
          <a:xfrm>
            <a:off x="457200" y="381000"/>
            <a:ext cx="8229600" cy="493713"/>
          </a:xfrm>
        </p:spPr>
        <p:txBody>
          <a:bodyPr>
            <a:normAutofit fontScale="90000"/>
          </a:bodyPr>
          <a:lstStyle/>
          <a:p>
            <a:r>
              <a:rPr lang="en-US" altLang="en-US"/>
              <a:t>Detecting DoS Attacks in Internet</a:t>
            </a:r>
          </a:p>
        </p:txBody>
      </p:sp>
      <p:pic>
        <p:nvPicPr>
          <p:cNvPr id="490499" name="Picture 3" descr="dostre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1371600"/>
            <a:ext cx="7923213" cy="472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0500" name="Text Box 4"/>
          <p:cNvSpPr txBox="1">
            <a:spLocks noChangeArrowheads="1"/>
          </p:cNvSpPr>
          <p:nvPr/>
        </p:nvSpPr>
        <p:spPr bwMode="auto">
          <a:xfrm>
            <a:off x="4267200" y="6248400"/>
            <a:ext cx="3657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a:t>*SPIE: Source Path Isolation Engine</a:t>
            </a:r>
          </a:p>
        </p:txBody>
      </p:sp>
    </p:spTree>
    <p:extLst>
      <p:ext uri="{BB962C8B-B14F-4D97-AF65-F5344CB8AC3E}">
        <p14:creationId xmlns:p14="http://schemas.microsoft.com/office/powerpoint/2010/main" val="32216218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6FBAD41-0FC4-4431-858F-2D9D16F69979}" type="slidenum">
              <a:rPr lang="en-US" altLang="en-US"/>
              <a:pPr/>
              <a:t>36</a:t>
            </a:fld>
            <a:endParaRPr lang="en-US" altLang="en-US"/>
          </a:p>
        </p:txBody>
      </p:sp>
      <p:sp>
        <p:nvSpPr>
          <p:cNvPr id="478210" name="Rectangle 2"/>
          <p:cNvSpPr>
            <a:spLocks noGrp="1" noChangeArrowheads="1"/>
          </p:cNvSpPr>
          <p:nvPr>
            <p:ph type="body" idx="1"/>
          </p:nvPr>
        </p:nvSpPr>
        <p:spPr>
          <a:xfrm>
            <a:off x="457200" y="762000"/>
            <a:ext cx="8229600" cy="5059363"/>
          </a:xfrm>
        </p:spPr>
        <p:txBody>
          <a:bodyPr/>
          <a:lstStyle/>
          <a:p>
            <a:r>
              <a:rPr lang="en-US" altLang="en-US"/>
              <a:t>Research Directions</a:t>
            </a:r>
          </a:p>
          <a:p>
            <a:pPr lvl="1"/>
            <a:r>
              <a:rPr lang="en-US" altLang="en-US"/>
              <a:t>Observe misbehavior flows through service level agreement (SLA) violation detection</a:t>
            </a:r>
          </a:p>
          <a:p>
            <a:pPr lvl="1"/>
            <a:r>
              <a:rPr lang="en-US" altLang="en-US"/>
              <a:t>Core-based loss</a:t>
            </a:r>
          </a:p>
          <a:p>
            <a:pPr lvl="1"/>
            <a:r>
              <a:rPr lang="en-US" altLang="en-US"/>
              <a:t>Stripe based probing</a:t>
            </a:r>
          </a:p>
          <a:p>
            <a:pPr lvl="1"/>
            <a:r>
              <a:rPr lang="en-US" altLang="en-US"/>
              <a:t>Overlay based monitoring</a:t>
            </a:r>
          </a:p>
        </p:txBody>
      </p:sp>
    </p:spTree>
    <p:extLst>
      <p:ext uri="{BB962C8B-B14F-4D97-AF65-F5344CB8AC3E}">
        <p14:creationId xmlns:p14="http://schemas.microsoft.com/office/powerpoint/2010/main" val="1246835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0B08911-5B82-4643-AC79-93E6E31AA1FB}" type="slidenum">
              <a:rPr lang="en-US" altLang="en-US"/>
              <a:pPr/>
              <a:t>37</a:t>
            </a:fld>
            <a:endParaRPr lang="en-US" altLang="en-US"/>
          </a:p>
        </p:txBody>
      </p:sp>
      <p:sp>
        <p:nvSpPr>
          <p:cNvPr id="444418" name="Rectangle 2"/>
          <p:cNvSpPr>
            <a:spLocks noGrp="1" noChangeArrowheads="1"/>
          </p:cNvSpPr>
          <p:nvPr>
            <p:ph type="title"/>
          </p:nvPr>
        </p:nvSpPr>
        <p:spPr/>
        <p:txBody>
          <a:bodyPr/>
          <a:lstStyle/>
          <a:p>
            <a:r>
              <a:rPr lang="en-US" altLang="en-US"/>
              <a:t>Approach</a:t>
            </a:r>
          </a:p>
        </p:txBody>
      </p:sp>
      <p:sp>
        <p:nvSpPr>
          <p:cNvPr id="444419" name="Rectangle 3"/>
          <p:cNvSpPr>
            <a:spLocks noGrp="1" noChangeArrowheads="1"/>
          </p:cNvSpPr>
          <p:nvPr>
            <p:ph type="body" idx="1"/>
          </p:nvPr>
        </p:nvSpPr>
        <p:spPr>
          <a:xfrm>
            <a:off x="457200" y="1295400"/>
            <a:ext cx="8229600" cy="4525963"/>
          </a:xfrm>
        </p:spPr>
        <p:txBody>
          <a:bodyPr>
            <a:normAutofit lnSpcReduction="10000"/>
          </a:bodyPr>
          <a:lstStyle/>
          <a:p>
            <a:r>
              <a:rPr lang="en-US" altLang="en-US"/>
              <a:t>Develop </a:t>
            </a:r>
            <a:r>
              <a:rPr lang="en-US" altLang="en-US" i="1"/>
              <a:t>low overhead</a:t>
            </a:r>
            <a:r>
              <a:rPr lang="en-US" altLang="en-US"/>
              <a:t> and </a:t>
            </a:r>
            <a:r>
              <a:rPr lang="en-US" altLang="en-US" i="1"/>
              <a:t>scalable</a:t>
            </a:r>
            <a:r>
              <a:rPr lang="en-US" altLang="en-US"/>
              <a:t> monitoring techniques to detect service violations, bandwidth theft, and attacks. The monitor alerts against possible DoS attacks in early stage</a:t>
            </a:r>
          </a:p>
          <a:p>
            <a:r>
              <a:rPr lang="en-US" altLang="en-US"/>
              <a:t>Policy enforcement and controlling the suspected flows are needed to maintain </a:t>
            </a:r>
            <a:r>
              <a:rPr lang="en-US" altLang="en-US" i="1"/>
              <a:t>confidence </a:t>
            </a:r>
            <a:r>
              <a:rPr lang="en-US" altLang="en-US"/>
              <a:t>in the</a:t>
            </a:r>
            <a:r>
              <a:rPr lang="en-US" altLang="en-US" i="1"/>
              <a:t> security </a:t>
            </a:r>
            <a:r>
              <a:rPr lang="en-US" altLang="en-US"/>
              <a:t>and</a:t>
            </a:r>
            <a:r>
              <a:rPr lang="en-US" altLang="en-US" i="1"/>
              <a:t> QoS</a:t>
            </a:r>
            <a:r>
              <a:rPr lang="en-US" altLang="en-US"/>
              <a:t> of networks</a:t>
            </a:r>
          </a:p>
        </p:txBody>
      </p:sp>
    </p:spTree>
    <p:extLst>
      <p:ext uri="{BB962C8B-B14F-4D97-AF65-F5344CB8AC3E}">
        <p14:creationId xmlns:p14="http://schemas.microsoft.com/office/powerpoint/2010/main" val="32686945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232AA13-0C53-45EE-A83D-AACC4D5460D0}" type="slidenum">
              <a:rPr lang="en-US" altLang="en-US"/>
              <a:pPr/>
              <a:t>38</a:t>
            </a:fld>
            <a:endParaRPr lang="en-US" altLang="en-US"/>
          </a:p>
        </p:txBody>
      </p:sp>
      <p:sp>
        <p:nvSpPr>
          <p:cNvPr id="445442" name="Rectangle 2"/>
          <p:cNvSpPr>
            <a:spLocks noGrp="1" noChangeArrowheads="1"/>
          </p:cNvSpPr>
          <p:nvPr>
            <p:ph type="title"/>
          </p:nvPr>
        </p:nvSpPr>
        <p:spPr/>
        <p:txBody>
          <a:bodyPr/>
          <a:lstStyle/>
          <a:p>
            <a:r>
              <a:rPr lang="en-US" altLang="en-US"/>
              <a:t>Methods</a:t>
            </a:r>
          </a:p>
        </p:txBody>
      </p:sp>
      <p:sp>
        <p:nvSpPr>
          <p:cNvPr id="445443" name="Rectangle 3"/>
          <p:cNvSpPr>
            <a:spLocks noGrp="1" noChangeArrowheads="1"/>
          </p:cNvSpPr>
          <p:nvPr>
            <p:ph type="body" idx="1"/>
          </p:nvPr>
        </p:nvSpPr>
        <p:spPr>
          <a:xfrm>
            <a:off x="457200" y="1295400"/>
            <a:ext cx="8229600" cy="4572000"/>
          </a:xfrm>
        </p:spPr>
        <p:txBody>
          <a:bodyPr>
            <a:normAutofit lnSpcReduction="10000"/>
          </a:bodyPr>
          <a:lstStyle/>
          <a:p>
            <a:r>
              <a:rPr lang="en-US" altLang="en-US"/>
              <a:t>Network tomography </a:t>
            </a:r>
          </a:p>
          <a:p>
            <a:pPr lvl="1"/>
            <a:r>
              <a:rPr lang="en-US" altLang="en-US"/>
              <a:t>Stripe based probing is used to infer individual link loss from edge-to-edge measurements</a:t>
            </a:r>
          </a:p>
          <a:p>
            <a:pPr lvl="1"/>
            <a:r>
              <a:rPr lang="en-US" altLang="en-US"/>
              <a:t>Overlay network is used to identify congested links by measuring loss of edge-to-edge paths</a:t>
            </a:r>
          </a:p>
          <a:p>
            <a:r>
              <a:rPr lang="en-US" altLang="en-US"/>
              <a:t>Transport layer flow characteristics are used to protect critical packets of a flow</a:t>
            </a:r>
          </a:p>
          <a:p>
            <a:r>
              <a:rPr lang="en-US" altLang="en-US"/>
              <a:t>Edge-to-edge mechanism is used to detect and control unresponsive flows</a:t>
            </a:r>
          </a:p>
        </p:txBody>
      </p:sp>
    </p:spTree>
    <p:extLst>
      <p:ext uri="{BB962C8B-B14F-4D97-AF65-F5344CB8AC3E}">
        <p14:creationId xmlns:p14="http://schemas.microsoft.com/office/powerpoint/2010/main" val="24547829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8E9CEBD-7AEE-430F-A8A0-B74F8EA888EA}" type="slidenum">
              <a:rPr lang="en-US" altLang="en-US"/>
              <a:pPr/>
              <a:t>39</a:t>
            </a:fld>
            <a:endParaRPr lang="en-US" altLang="en-US"/>
          </a:p>
        </p:txBody>
      </p:sp>
      <p:sp>
        <p:nvSpPr>
          <p:cNvPr id="456706" name="Rectangle 2"/>
          <p:cNvSpPr>
            <a:spLocks noGrp="1" noChangeArrowheads="1"/>
          </p:cNvSpPr>
          <p:nvPr>
            <p:ph type="title"/>
          </p:nvPr>
        </p:nvSpPr>
        <p:spPr/>
        <p:txBody>
          <a:bodyPr/>
          <a:lstStyle/>
          <a:p>
            <a:r>
              <a:rPr lang="en-US" altLang="en-US"/>
              <a:t>Monitoring Network Domains</a:t>
            </a:r>
          </a:p>
        </p:txBody>
      </p:sp>
      <p:sp>
        <p:nvSpPr>
          <p:cNvPr id="456707" name="Rectangle 3"/>
          <p:cNvSpPr>
            <a:spLocks noGrp="1" noChangeArrowheads="1"/>
          </p:cNvSpPr>
          <p:nvPr>
            <p:ph type="body" idx="1"/>
          </p:nvPr>
        </p:nvSpPr>
        <p:spPr>
          <a:xfrm>
            <a:off x="457200" y="1219200"/>
            <a:ext cx="8229600" cy="4525963"/>
          </a:xfrm>
        </p:spPr>
        <p:txBody>
          <a:bodyPr>
            <a:normAutofit fontScale="92500"/>
          </a:bodyPr>
          <a:lstStyle/>
          <a:p>
            <a:r>
              <a:rPr lang="en-US" altLang="en-US" sz="2800"/>
              <a:t>Idea: </a:t>
            </a:r>
          </a:p>
          <a:p>
            <a:pPr lvl="1"/>
            <a:r>
              <a:rPr lang="en-US" altLang="en-US" sz="2400"/>
              <a:t>Excessive traffic changes internal characteristics inside a domain (high delay &amp; loss, low throughput)</a:t>
            </a:r>
          </a:p>
          <a:p>
            <a:pPr lvl="1"/>
            <a:r>
              <a:rPr lang="en-US" altLang="en-US" sz="2400"/>
              <a:t>Monitor network domain for unusual patterns</a:t>
            </a:r>
          </a:p>
          <a:p>
            <a:pPr lvl="1"/>
            <a:r>
              <a:rPr lang="en-US" altLang="en-US" sz="2400"/>
              <a:t>If traffic is aggregating towards a domain (same IP prefix), probably an attack is coming</a:t>
            </a:r>
          </a:p>
          <a:p>
            <a:pPr>
              <a:spcAft>
                <a:spcPct val="10000"/>
              </a:spcAft>
            </a:pPr>
            <a:r>
              <a:rPr lang="en-US" altLang="en-US" sz="2800"/>
              <a:t>Measure delay, link loss, and throughput achieved by user inside a network domain</a:t>
            </a:r>
          </a:p>
          <a:p>
            <a:pPr>
              <a:spcBef>
                <a:spcPct val="70000"/>
              </a:spcBef>
              <a:buFontTx/>
              <a:buNone/>
            </a:pPr>
            <a:r>
              <a:rPr lang="en-US" altLang="en-US" sz="2800" i="1">
                <a:solidFill>
                  <a:schemeClr val="hlink"/>
                </a:solidFill>
              </a:rPr>
              <a:t>    </a:t>
            </a:r>
            <a:r>
              <a:rPr lang="en-US" altLang="en-US" sz="2800" i="1"/>
              <a:t>Monitoring by periodic polling or deploying agents in high speed core routers put non-trivial overhead on them</a:t>
            </a:r>
            <a:endParaRPr lang="en-US" altLang="en-US" sz="2800"/>
          </a:p>
        </p:txBody>
      </p:sp>
    </p:spTree>
    <p:extLst>
      <p:ext uri="{BB962C8B-B14F-4D97-AF65-F5344CB8AC3E}">
        <p14:creationId xmlns:p14="http://schemas.microsoft.com/office/powerpoint/2010/main" val="3497931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of Service (</a:t>
            </a:r>
            <a:r>
              <a:rPr lang="en-US" dirty="0" err="1" smtClean="0"/>
              <a:t>QoS</a:t>
            </a:r>
            <a:r>
              <a:rPr lang="en-US" dirty="0" smtClean="0"/>
              <a:t>) Parameters</a:t>
            </a:r>
            <a:endParaRPr lang="en-US" dirty="0"/>
          </a:p>
        </p:txBody>
      </p:sp>
      <p:sp>
        <p:nvSpPr>
          <p:cNvPr id="3" name="Content Placeholder 2"/>
          <p:cNvSpPr>
            <a:spLocks noGrp="1"/>
          </p:cNvSpPr>
          <p:nvPr>
            <p:ph idx="1"/>
          </p:nvPr>
        </p:nvSpPr>
        <p:spPr>
          <a:xfrm>
            <a:off x="457200" y="1600200"/>
            <a:ext cx="8229600" cy="4800599"/>
          </a:xfrm>
        </p:spPr>
        <p:txBody>
          <a:bodyPr>
            <a:normAutofit fontScale="55000" lnSpcReduction="20000"/>
          </a:bodyPr>
          <a:lstStyle/>
          <a:p>
            <a:r>
              <a:rPr lang="en-US" dirty="0" smtClean="0"/>
              <a:t>Service level Agreements (SLA)</a:t>
            </a:r>
          </a:p>
          <a:p>
            <a:r>
              <a:rPr lang="en-US" dirty="0" smtClean="0"/>
              <a:t>Timeliness, Accuracy, and Precision ( TAP) of information flow</a:t>
            </a:r>
            <a:endParaRPr lang="en-US" dirty="0"/>
          </a:p>
          <a:p>
            <a:r>
              <a:rPr lang="en-US" dirty="0" smtClean="0"/>
              <a:t>Connectivity, Latency, Loss of messages, Packet delivery ratio in network</a:t>
            </a:r>
          </a:p>
          <a:p>
            <a:r>
              <a:rPr lang="en-US" dirty="0" smtClean="0"/>
              <a:t>Access control violation, Mistaken identity, Loss of privacy, Leakage of data</a:t>
            </a:r>
          </a:p>
          <a:p>
            <a:r>
              <a:rPr lang="en-US" dirty="0" smtClean="0"/>
              <a:t>Service availability to shipboard users,  Volume of user requests satisfied, Availability of individual services, Impact of these service on various missions</a:t>
            </a:r>
          </a:p>
          <a:p>
            <a:r>
              <a:rPr lang="en-US" dirty="0" smtClean="0"/>
              <a:t>User-perceived service availability, Number of users who lose service</a:t>
            </a:r>
          </a:p>
          <a:p>
            <a:r>
              <a:rPr lang="en-US" dirty="0" smtClean="0"/>
              <a:t>Types, Duration, Timing, Extent, Severity of  Cyber Attacks that can be defended </a:t>
            </a:r>
          </a:p>
          <a:p>
            <a:r>
              <a:rPr lang="en-US" dirty="0" smtClean="0"/>
              <a:t>Capability for Adaptability, Cost and benefits of dynamic reconfiguration</a:t>
            </a:r>
          </a:p>
          <a:p>
            <a:r>
              <a:rPr lang="en-US" dirty="0" smtClean="0"/>
              <a:t>Analytical, Simulation, Emulation and Real execution comparisons on </a:t>
            </a:r>
            <a:r>
              <a:rPr lang="en-US" dirty="0" err="1" smtClean="0"/>
              <a:t>QoS</a:t>
            </a:r>
            <a:r>
              <a:rPr lang="en-US" dirty="0" smtClean="0"/>
              <a:t> parameters</a:t>
            </a:r>
          </a:p>
          <a:p>
            <a:r>
              <a:rPr lang="en-US" dirty="0" smtClean="0"/>
              <a:t>Under what situations, what is the loss of reliability, availability ,and readiness and impact on ship</a:t>
            </a:r>
          </a:p>
          <a:p>
            <a:r>
              <a:rPr lang="en-US" dirty="0" smtClean="0"/>
              <a:t>Capability for automatic  and comprehensive defense and attacks</a:t>
            </a:r>
          </a:p>
          <a:p>
            <a:r>
              <a:rPr lang="en-US" dirty="0" smtClean="0"/>
              <a:t>Operation preparedness and evaluation tools</a:t>
            </a:r>
          </a:p>
          <a:p>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41128780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83BE532-DE81-4612-A475-CCC6524FF7DF}" type="slidenum">
              <a:rPr lang="en-US" altLang="en-US"/>
              <a:pPr/>
              <a:t>40</a:t>
            </a:fld>
            <a:endParaRPr lang="en-US" altLang="en-US"/>
          </a:p>
        </p:txBody>
      </p:sp>
      <p:sp>
        <p:nvSpPr>
          <p:cNvPr id="459778" name="Rectangle 2"/>
          <p:cNvSpPr>
            <a:spLocks noGrp="1" noChangeArrowheads="1"/>
          </p:cNvSpPr>
          <p:nvPr>
            <p:ph type="title"/>
          </p:nvPr>
        </p:nvSpPr>
        <p:spPr>
          <a:xfrm>
            <a:off x="685800" y="457200"/>
            <a:ext cx="7688263" cy="609600"/>
          </a:xfrm>
        </p:spPr>
        <p:txBody>
          <a:bodyPr>
            <a:normAutofit fontScale="90000"/>
          </a:bodyPr>
          <a:lstStyle/>
          <a:p>
            <a:r>
              <a:rPr lang="en-US" altLang="en-US"/>
              <a:t>Overlay-based Monitoring</a:t>
            </a:r>
            <a:r>
              <a:rPr lang="en-US" altLang="en-US" sz="2800"/>
              <a:t/>
            </a:r>
            <a:br>
              <a:rPr lang="en-US" altLang="en-US" sz="2800"/>
            </a:br>
            <a:endParaRPr lang="en-US" altLang="en-US" sz="2000">
              <a:solidFill>
                <a:schemeClr val="folHlink"/>
              </a:solidFill>
            </a:endParaRPr>
          </a:p>
        </p:txBody>
      </p:sp>
      <p:sp>
        <p:nvSpPr>
          <p:cNvPr id="459779" name="Rectangle 3"/>
          <p:cNvSpPr>
            <a:spLocks noGrp="1" noChangeArrowheads="1"/>
          </p:cNvSpPr>
          <p:nvPr>
            <p:ph type="body" idx="1"/>
          </p:nvPr>
        </p:nvSpPr>
        <p:spPr>
          <a:xfrm>
            <a:off x="533400" y="1143000"/>
            <a:ext cx="8382000" cy="5257800"/>
          </a:xfrm>
        </p:spPr>
        <p:txBody>
          <a:bodyPr/>
          <a:lstStyle/>
          <a:p>
            <a:pPr marL="609600" indent="-609600">
              <a:lnSpc>
                <a:spcPct val="90000"/>
              </a:lnSpc>
            </a:pPr>
            <a:r>
              <a:rPr lang="en-US" altLang="en-US" sz="2800"/>
              <a:t>Problem statement</a:t>
            </a:r>
          </a:p>
          <a:p>
            <a:pPr marL="990600" lvl="1" indent="-533400">
              <a:lnSpc>
                <a:spcPct val="90000"/>
              </a:lnSpc>
            </a:pPr>
            <a:r>
              <a:rPr lang="en-US" altLang="en-US" sz="2400"/>
              <a:t>Given topology of a network domain, identify which links are congested</a:t>
            </a:r>
          </a:p>
          <a:p>
            <a:pPr marL="609600" indent="-609600">
              <a:lnSpc>
                <a:spcPct val="90000"/>
              </a:lnSpc>
            </a:pPr>
            <a:r>
              <a:rPr lang="en-US" altLang="en-US" sz="2800"/>
              <a:t>Solutions: </a:t>
            </a:r>
            <a:r>
              <a:rPr lang="en-US" altLang="en-US" sz="2800" i="1"/>
              <a:t>Simple</a:t>
            </a:r>
            <a:r>
              <a:rPr lang="en-US" altLang="en-US" sz="2800"/>
              <a:t> and </a:t>
            </a:r>
            <a:r>
              <a:rPr lang="en-US" altLang="en-US" sz="2800" i="1"/>
              <a:t>Advanced </a:t>
            </a:r>
            <a:r>
              <a:rPr lang="en-US" altLang="en-US" sz="2800"/>
              <a:t>methods</a:t>
            </a:r>
          </a:p>
          <a:p>
            <a:pPr marL="990600" lvl="1" indent="-533400">
              <a:lnSpc>
                <a:spcPct val="90000"/>
              </a:lnSpc>
              <a:spcBef>
                <a:spcPct val="30000"/>
              </a:spcBef>
              <a:spcAft>
                <a:spcPct val="30000"/>
              </a:spcAft>
              <a:buFont typeface="Wingdings" pitchFamily="2" charset="2"/>
              <a:buAutoNum type="arabicPeriod"/>
            </a:pPr>
            <a:r>
              <a:rPr lang="en-US" altLang="en-US" sz="2400"/>
              <a:t>Monitor the network for link  delay</a:t>
            </a:r>
          </a:p>
          <a:p>
            <a:pPr marL="990600" lvl="1" indent="-533400">
              <a:lnSpc>
                <a:spcPct val="90000"/>
              </a:lnSpc>
              <a:spcBef>
                <a:spcPct val="30000"/>
              </a:spcBef>
              <a:spcAft>
                <a:spcPct val="30000"/>
              </a:spcAft>
              <a:buFont typeface="Wingdings" pitchFamily="2" charset="2"/>
              <a:buAutoNum type="arabicPeriod"/>
            </a:pPr>
            <a:r>
              <a:rPr lang="en-US" altLang="en-US" sz="2400"/>
              <a:t>If delay</a:t>
            </a:r>
            <a:r>
              <a:rPr lang="en-US" altLang="en-US" sz="2400" baseline="30000"/>
              <a:t>i</a:t>
            </a:r>
            <a:r>
              <a:rPr lang="en-US" altLang="en-US" sz="2400"/>
              <a:t> &gt; Threshold</a:t>
            </a:r>
            <a:r>
              <a:rPr lang="en-US" altLang="en-US" sz="2400" baseline="30000"/>
              <a:t>i</a:t>
            </a:r>
            <a:r>
              <a:rPr lang="en-US" altLang="en-US" sz="2400" baseline="-25000"/>
              <a:t>delay </a:t>
            </a:r>
            <a:r>
              <a:rPr lang="en-US" altLang="en-US" sz="2400"/>
              <a:t>for path </a:t>
            </a:r>
            <a:r>
              <a:rPr lang="en-US" altLang="en-US" sz="2400" i="1"/>
              <a:t>i, </a:t>
            </a:r>
            <a:r>
              <a:rPr lang="en-US" altLang="en-US" sz="2400"/>
              <a:t> then probe the network for loss</a:t>
            </a:r>
          </a:p>
          <a:p>
            <a:pPr marL="990600" lvl="1" indent="-533400" algn="just">
              <a:lnSpc>
                <a:spcPct val="90000"/>
              </a:lnSpc>
              <a:spcBef>
                <a:spcPct val="30000"/>
              </a:spcBef>
              <a:spcAft>
                <a:spcPct val="30000"/>
              </a:spcAft>
              <a:buFont typeface="Wingdings" pitchFamily="2" charset="2"/>
              <a:buAutoNum type="arabicPeriod"/>
            </a:pPr>
            <a:r>
              <a:rPr lang="en-US" altLang="en-US" sz="2400"/>
              <a:t>If loss</a:t>
            </a:r>
            <a:r>
              <a:rPr lang="en-US" altLang="en-US" sz="2400" baseline="30000"/>
              <a:t>j</a:t>
            </a:r>
            <a:r>
              <a:rPr lang="en-US" altLang="en-US" sz="2400"/>
              <a:t> &gt; Threshold</a:t>
            </a:r>
            <a:r>
              <a:rPr lang="en-US" altLang="en-US" sz="2400" baseline="30000"/>
              <a:t>j</a:t>
            </a:r>
            <a:r>
              <a:rPr lang="en-US" altLang="en-US" sz="2400" baseline="-25000"/>
              <a:t>loss</a:t>
            </a:r>
            <a:r>
              <a:rPr lang="en-US" altLang="en-US" sz="2400"/>
              <a:t> for any link </a:t>
            </a:r>
            <a:r>
              <a:rPr lang="en-US" altLang="en-US" sz="2400" i="1"/>
              <a:t>j,</a:t>
            </a:r>
            <a:r>
              <a:rPr lang="en-US" altLang="en-US" sz="2400"/>
              <a:t> then probe the network for throughput</a:t>
            </a:r>
          </a:p>
          <a:p>
            <a:pPr marL="990600" lvl="1" indent="-533400" algn="just">
              <a:lnSpc>
                <a:spcPct val="90000"/>
              </a:lnSpc>
              <a:spcBef>
                <a:spcPct val="30000"/>
              </a:spcBef>
              <a:spcAft>
                <a:spcPct val="30000"/>
              </a:spcAft>
              <a:buFont typeface="Wingdings" pitchFamily="2" charset="2"/>
              <a:buAutoNum type="arabicPeriod"/>
            </a:pPr>
            <a:r>
              <a:rPr lang="en-US" altLang="en-US" sz="2400"/>
              <a:t>If BW</a:t>
            </a:r>
            <a:r>
              <a:rPr lang="en-US" altLang="en-US" sz="2400" baseline="30000"/>
              <a:t>k</a:t>
            </a:r>
            <a:r>
              <a:rPr lang="en-US" altLang="en-US" sz="2400"/>
              <a:t> &gt; Threshold</a:t>
            </a:r>
            <a:r>
              <a:rPr lang="en-US" altLang="en-US" sz="2400" baseline="30000"/>
              <a:t>k</a:t>
            </a:r>
            <a:r>
              <a:rPr lang="en-US" altLang="en-US" sz="2400" baseline="-25000"/>
              <a:t>BW</a:t>
            </a:r>
            <a:r>
              <a:rPr lang="en-US" altLang="en-US" sz="2400"/>
              <a:t>, flow </a:t>
            </a:r>
            <a:r>
              <a:rPr lang="en-US" altLang="en-US" sz="2400" i="1"/>
              <a:t>k</a:t>
            </a:r>
            <a:r>
              <a:rPr lang="en-US" altLang="en-US" sz="2400"/>
              <a:t> is violating service agreements by taking excess resources. Upon detection, we control the flows.</a:t>
            </a:r>
          </a:p>
        </p:txBody>
      </p:sp>
    </p:spTree>
    <p:extLst>
      <p:ext uri="{BB962C8B-B14F-4D97-AF65-F5344CB8AC3E}">
        <p14:creationId xmlns:p14="http://schemas.microsoft.com/office/powerpoint/2010/main" val="30470244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7"/>
          <p:cNvSpPr>
            <a:spLocks noGrp="1"/>
          </p:cNvSpPr>
          <p:nvPr>
            <p:ph type="sldNum" sz="quarter" idx="12"/>
          </p:nvPr>
        </p:nvSpPr>
        <p:spPr/>
        <p:txBody>
          <a:bodyPr/>
          <a:lstStyle/>
          <a:p>
            <a:fld id="{50737938-B854-49D7-A3C3-A8B394D5638E}" type="slidenum">
              <a:rPr lang="en-US" altLang="en-US"/>
              <a:pPr/>
              <a:t>41</a:t>
            </a:fld>
            <a:endParaRPr lang="en-US" altLang="en-US"/>
          </a:p>
        </p:txBody>
      </p:sp>
      <p:sp>
        <p:nvSpPr>
          <p:cNvPr id="460802" name="Rectangle 2"/>
          <p:cNvSpPr>
            <a:spLocks noGrp="1" noChangeArrowheads="1"/>
          </p:cNvSpPr>
          <p:nvPr>
            <p:ph type="title"/>
          </p:nvPr>
        </p:nvSpPr>
        <p:spPr>
          <a:xfrm>
            <a:off x="457200" y="304800"/>
            <a:ext cx="8229600" cy="609600"/>
          </a:xfrm>
        </p:spPr>
        <p:txBody>
          <a:bodyPr>
            <a:normAutofit fontScale="90000"/>
          </a:bodyPr>
          <a:lstStyle/>
          <a:p>
            <a:r>
              <a:rPr lang="en-US" altLang="en-US"/>
              <a:t>Probing: Simple Method</a:t>
            </a:r>
          </a:p>
        </p:txBody>
      </p:sp>
      <p:grpSp>
        <p:nvGrpSpPr>
          <p:cNvPr id="460803" name="Group 3"/>
          <p:cNvGrpSpPr>
            <a:grpSpLocks/>
          </p:cNvGrpSpPr>
          <p:nvPr/>
        </p:nvGrpSpPr>
        <p:grpSpPr bwMode="auto">
          <a:xfrm>
            <a:off x="152400" y="1066800"/>
            <a:ext cx="2601913" cy="4495800"/>
            <a:chOff x="96" y="1008"/>
            <a:chExt cx="1639" cy="2832"/>
          </a:xfrm>
        </p:grpSpPr>
        <p:pic>
          <p:nvPicPr>
            <p:cNvPr id="460804" name="Picture 4" descr="over_arch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 y="1008"/>
              <a:ext cx="1639" cy="2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60805" name="Text Box 5"/>
            <p:cNvSpPr txBox="1">
              <a:spLocks noChangeArrowheads="1"/>
            </p:cNvSpPr>
            <p:nvPr/>
          </p:nvSpPr>
          <p:spPr bwMode="auto">
            <a:xfrm>
              <a:off x="96" y="3552"/>
              <a:ext cx="13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ahoma" pitchFamily="34" charset="0"/>
                </a:rPr>
                <a:t>(a) Topology</a:t>
              </a:r>
            </a:p>
          </p:txBody>
        </p:sp>
      </p:grpSp>
      <p:sp>
        <p:nvSpPr>
          <p:cNvPr id="460806" name="Freeform 6"/>
          <p:cNvSpPr>
            <a:spLocks/>
          </p:cNvSpPr>
          <p:nvPr/>
        </p:nvSpPr>
        <p:spPr bwMode="auto">
          <a:xfrm>
            <a:off x="3581400" y="1524000"/>
            <a:ext cx="990600" cy="1447800"/>
          </a:xfrm>
          <a:custGeom>
            <a:avLst/>
            <a:gdLst>
              <a:gd name="T0" fmla="*/ 624 w 624"/>
              <a:gd name="T1" fmla="*/ 0 h 912"/>
              <a:gd name="T2" fmla="*/ 384 w 624"/>
              <a:gd name="T3" fmla="*/ 576 h 912"/>
              <a:gd name="T4" fmla="*/ 0 w 624"/>
              <a:gd name="T5" fmla="*/ 912 h 912"/>
            </a:gdLst>
            <a:ahLst/>
            <a:cxnLst>
              <a:cxn ang="0">
                <a:pos x="T0" y="T1"/>
              </a:cxn>
              <a:cxn ang="0">
                <a:pos x="T2" y="T3"/>
              </a:cxn>
              <a:cxn ang="0">
                <a:pos x="T4" y="T5"/>
              </a:cxn>
            </a:cxnLst>
            <a:rect l="0" t="0" r="r" b="b"/>
            <a:pathLst>
              <a:path w="624" h="912">
                <a:moveTo>
                  <a:pt x="624" y="0"/>
                </a:moveTo>
                <a:cubicBezTo>
                  <a:pt x="556" y="212"/>
                  <a:pt x="488" y="424"/>
                  <a:pt x="384" y="576"/>
                </a:cubicBezTo>
                <a:cubicBezTo>
                  <a:pt x="280" y="728"/>
                  <a:pt x="140" y="820"/>
                  <a:pt x="0" y="912"/>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07" name="Freeform 7"/>
          <p:cNvSpPr>
            <a:spLocks/>
          </p:cNvSpPr>
          <p:nvPr/>
        </p:nvSpPr>
        <p:spPr bwMode="auto">
          <a:xfrm>
            <a:off x="3616325" y="3135313"/>
            <a:ext cx="317500" cy="698500"/>
          </a:xfrm>
          <a:custGeom>
            <a:avLst/>
            <a:gdLst>
              <a:gd name="T0" fmla="*/ 48 w 200"/>
              <a:gd name="T1" fmla="*/ 104 h 440"/>
              <a:gd name="T2" fmla="*/ 192 w 200"/>
              <a:gd name="T3" fmla="*/ 56 h 440"/>
              <a:gd name="T4" fmla="*/ 0 w 200"/>
              <a:gd name="T5" fmla="*/ 440 h 440"/>
            </a:gdLst>
            <a:ahLst/>
            <a:cxnLst>
              <a:cxn ang="0">
                <a:pos x="T0" y="T1"/>
              </a:cxn>
              <a:cxn ang="0">
                <a:pos x="T2" y="T3"/>
              </a:cxn>
              <a:cxn ang="0">
                <a:pos x="T4" y="T5"/>
              </a:cxn>
            </a:cxnLst>
            <a:rect l="0" t="0" r="r" b="b"/>
            <a:pathLst>
              <a:path w="200" h="440">
                <a:moveTo>
                  <a:pt x="48" y="104"/>
                </a:moveTo>
                <a:cubicBezTo>
                  <a:pt x="124" y="52"/>
                  <a:pt x="200" y="0"/>
                  <a:pt x="192" y="56"/>
                </a:cubicBezTo>
                <a:cubicBezTo>
                  <a:pt x="184" y="112"/>
                  <a:pt x="92" y="276"/>
                  <a:pt x="0" y="440"/>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08" name="Freeform 8"/>
          <p:cNvSpPr>
            <a:spLocks/>
          </p:cNvSpPr>
          <p:nvPr/>
        </p:nvSpPr>
        <p:spPr bwMode="auto">
          <a:xfrm>
            <a:off x="3657600" y="3733800"/>
            <a:ext cx="609600" cy="330200"/>
          </a:xfrm>
          <a:custGeom>
            <a:avLst/>
            <a:gdLst>
              <a:gd name="T0" fmla="*/ 0 w 384"/>
              <a:gd name="T1" fmla="*/ 208 h 208"/>
              <a:gd name="T2" fmla="*/ 192 w 384"/>
              <a:gd name="T3" fmla="*/ 16 h 208"/>
              <a:gd name="T4" fmla="*/ 384 w 384"/>
              <a:gd name="T5" fmla="*/ 112 h 208"/>
            </a:gdLst>
            <a:ahLst/>
            <a:cxnLst>
              <a:cxn ang="0">
                <a:pos x="T0" y="T1"/>
              </a:cxn>
              <a:cxn ang="0">
                <a:pos x="T2" y="T3"/>
              </a:cxn>
              <a:cxn ang="0">
                <a:pos x="T4" y="T5"/>
              </a:cxn>
            </a:cxnLst>
            <a:rect l="0" t="0" r="r" b="b"/>
            <a:pathLst>
              <a:path w="384" h="208">
                <a:moveTo>
                  <a:pt x="0" y="208"/>
                </a:moveTo>
                <a:cubicBezTo>
                  <a:pt x="64" y="120"/>
                  <a:pt x="128" y="32"/>
                  <a:pt x="192" y="16"/>
                </a:cubicBezTo>
                <a:cubicBezTo>
                  <a:pt x="256" y="0"/>
                  <a:pt x="320" y="56"/>
                  <a:pt x="384" y="112"/>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09" name="Freeform 9"/>
          <p:cNvSpPr>
            <a:spLocks/>
          </p:cNvSpPr>
          <p:nvPr/>
        </p:nvSpPr>
        <p:spPr bwMode="auto">
          <a:xfrm>
            <a:off x="4419600" y="2781300"/>
            <a:ext cx="520700" cy="1066800"/>
          </a:xfrm>
          <a:custGeom>
            <a:avLst/>
            <a:gdLst>
              <a:gd name="T0" fmla="*/ 0 w 328"/>
              <a:gd name="T1" fmla="*/ 672 h 672"/>
              <a:gd name="T2" fmla="*/ 48 w 328"/>
              <a:gd name="T3" fmla="*/ 96 h 672"/>
              <a:gd name="T4" fmla="*/ 288 w 328"/>
              <a:gd name="T5" fmla="*/ 96 h 672"/>
              <a:gd name="T6" fmla="*/ 288 w 328"/>
              <a:gd name="T7" fmla="*/ 672 h 672"/>
            </a:gdLst>
            <a:ahLst/>
            <a:cxnLst>
              <a:cxn ang="0">
                <a:pos x="T0" y="T1"/>
              </a:cxn>
              <a:cxn ang="0">
                <a:pos x="T2" y="T3"/>
              </a:cxn>
              <a:cxn ang="0">
                <a:pos x="T4" y="T5"/>
              </a:cxn>
              <a:cxn ang="0">
                <a:pos x="T6" y="T7"/>
              </a:cxn>
            </a:cxnLst>
            <a:rect l="0" t="0" r="r" b="b"/>
            <a:pathLst>
              <a:path w="328" h="672">
                <a:moveTo>
                  <a:pt x="0" y="672"/>
                </a:moveTo>
                <a:cubicBezTo>
                  <a:pt x="0" y="432"/>
                  <a:pt x="0" y="192"/>
                  <a:pt x="48" y="96"/>
                </a:cubicBezTo>
                <a:cubicBezTo>
                  <a:pt x="96" y="0"/>
                  <a:pt x="248" y="0"/>
                  <a:pt x="288" y="96"/>
                </a:cubicBezTo>
                <a:cubicBezTo>
                  <a:pt x="328" y="192"/>
                  <a:pt x="308" y="432"/>
                  <a:pt x="288" y="672"/>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0" name="Freeform 10"/>
          <p:cNvSpPr>
            <a:spLocks/>
          </p:cNvSpPr>
          <p:nvPr/>
        </p:nvSpPr>
        <p:spPr bwMode="auto">
          <a:xfrm>
            <a:off x="5029200" y="3721100"/>
            <a:ext cx="609600" cy="241300"/>
          </a:xfrm>
          <a:custGeom>
            <a:avLst/>
            <a:gdLst>
              <a:gd name="T0" fmla="*/ 0 w 384"/>
              <a:gd name="T1" fmla="*/ 152 h 152"/>
              <a:gd name="T2" fmla="*/ 48 w 384"/>
              <a:gd name="T3" fmla="*/ 104 h 152"/>
              <a:gd name="T4" fmla="*/ 192 w 384"/>
              <a:gd name="T5" fmla="*/ 8 h 152"/>
              <a:gd name="T6" fmla="*/ 384 w 384"/>
              <a:gd name="T7" fmla="*/ 152 h 152"/>
            </a:gdLst>
            <a:ahLst/>
            <a:cxnLst>
              <a:cxn ang="0">
                <a:pos x="T0" y="T1"/>
              </a:cxn>
              <a:cxn ang="0">
                <a:pos x="T2" y="T3"/>
              </a:cxn>
              <a:cxn ang="0">
                <a:pos x="T4" y="T5"/>
              </a:cxn>
              <a:cxn ang="0">
                <a:pos x="T6" y="T7"/>
              </a:cxn>
            </a:cxnLst>
            <a:rect l="0" t="0" r="r" b="b"/>
            <a:pathLst>
              <a:path w="384" h="152">
                <a:moveTo>
                  <a:pt x="0" y="152"/>
                </a:moveTo>
                <a:cubicBezTo>
                  <a:pt x="8" y="140"/>
                  <a:pt x="16" y="128"/>
                  <a:pt x="48" y="104"/>
                </a:cubicBezTo>
                <a:cubicBezTo>
                  <a:pt x="80" y="80"/>
                  <a:pt x="136" y="0"/>
                  <a:pt x="192" y="8"/>
                </a:cubicBezTo>
                <a:cubicBezTo>
                  <a:pt x="248" y="16"/>
                  <a:pt x="316" y="84"/>
                  <a:pt x="384" y="152"/>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1" name="Freeform 11"/>
          <p:cNvSpPr>
            <a:spLocks/>
          </p:cNvSpPr>
          <p:nvPr/>
        </p:nvSpPr>
        <p:spPr bwMode="auto">
          <a:xfrm>
            <a:off x="5549900" y="3200400"/>
            <a:ext cx="317500" cy="533400"/>
          </a:xfrm>
          <a:custGeom>
            <a:avLst/>
            <a:gdLst>
              <a:gd name="T0" fmla="*/ 200 w 200"/>
              <a:gd name="T1" fmla="*/ 336 h 336"/>
              <a:gd name="T2" fmla="*/ 8 w 200"/>
              <a:gd name="T3" fmla="*/ 96 h 336"/>
              <a:gd name="T4" fmla="*/ 152 w 200"/>
              <a:gd name="T5" fmla="*/ 0 h 336"/>
            </a:gdLst>
            <a:ahLst/>
            <a:cxnLst>
              <a:cxn ang="0">
                <a:pos x="T0" y="T1"/>
              </a:cxn>
              <a:cxn ang="0">
                <a:pos x="T2" y="T3"/>
              </a:cxn>
              <a:cxn ang="0">
                <a:pos x="T4" y="T5"/>
              </a:cxn>
            </a:cxnLst>
            <a:rect l="0" t="0" r="r" b="b"/>
            <a:pathLst>
              <a:path w="200" h="336">
                <a:moveTo>
                  <a:pt x="200" y="336"/>
                </a:moveTo>
                <a:cubicBezTo>
                  <a:pt x="108" y="244"/>
                  <a:pt x="16" y="152"/>
                  <a:pt x="8" y="96"/>
                </a:cubicBezTo>
                <a:cubicBezTo>
                  <a:pt x="0" y="40"/>
                  <a:pt x="76" y="20"/>
                  <a:pt x="152" y="0"/>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2" name="Freeform 12"/>
          <p:cNvSpPr>
            <a:spLocks/>
          </p:cNvSpPr>
          <p:nvPr/>
        </p:nvSpPr>
        <p:spPr bwMode="auto">
          <a:xfrm>
            <a:off x="4724400" y="1524000"/>
            <a:ext cx="914400" cy="1447800"/>
          </a:xfrm>
          <a:custGeom>
            <a:avLst/>
            <a:gdLst>
              <a:gd name="T0" fmla="*/ 576 w 576"/>
              <a:gd name="T1" fmla="*/ 912 h 912"/>
              <a:gd name="T2" fmla="*/ 192 w 576"/>
              <a:gd name="T3" fmla="*/ 480 h 912"/>
              <a:gd name="T4" fmla="*/ 0 w 576"/>
              <a:gd name="T5" fmla="*/ 0 h 912"/>
            </a:gdLst>
            <a:ahLst/>
            <a:cxnLst>
              <a:cxn ang="0">
                <a:pos x="T0" y="T1"/>
              </a:cxn>
              <a:cxn ang="0">
                <a:pos x="T2" y="T3"/>
              </a:cxn>
              <a:cxn ang="0">
                <a:pos x="T4" y="T5"/>
              </a:cxn>
            </a:cxnLst>
            <a:rect l="0" t="0" r="r" b="b"/>
            <a:pathLst>
              <a:path w="576" h="912">
                <a:moveTo>
                  <a:pt x="576" y="912"/>
                </a:moveTo>
                <a:cubicBezTo>
                  <a:pt x="432" y="772"/>
                  <a:pt x="288" y="632"/>
                  <a:pt x="192" y="480"/>
                </a:cubicBezTo>
                <a:cubicBezTo>
                  <a:pt x="96" y="328"/>
                  <a:pt x="48" y="164"/>
                  <a:pt x="0" y="0"/>
                </a:cubicBezTo>
              </a:path>
            </a:pathLst>
          </a:custGeom>
          <a:noFill/>
          <a:ln w="25400">
            <a:solidFill>
              <a:schemeClr val="folHlink"/>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3" name="Freeform 13"/>
          <p:cNvSpPr>
            <a:spLocks/>
          </p:cNvSpPr>
          <p:nvPr/>
        </p:nvSpPr>
        <p:spPr bwMode="auto">
          <a:xfrm>
            <a:off x="4724400" y="1524000"/>
            <a:ext cx="914400" cy="1447800"/>
          </a:xfrm>
          <a:custGeom>
            <a:avLst/>
            <a:gdLst>
              <a:gd name="T0" fmla="*/ 576 w 576"/>
              <a:gd name="T1" fmla="*/ 912 h 912"/>
              <a:gd name="T2" fmla="*/ 192 w 576"/>
              <a:gd name="T3" fmla="*/ 480 h 912"/>
              <a:gd name="T4" fmla="*/ 0 w 576"/>
              <a:gd name="T5" fmla="*/ 0 h 912"/>
            </a:gdLst>
            <a:ahLst/>
            <a:cxnLst>
              <a:cxn ang="0">
                <a:pos x="T0" y="T1"/>
              </a:cxn>
              <a:cxn ang="0">
                <a:pos x="T2" y="T3"/>
              </a:cxn>
              <a:cxn ang="0">
                <a:pos x="T4" y="T5"/>
              </a:cxn>
            </a:cxnLst>
            <a:rect l="0" t="0" r="r" b="b"/>
            <a:pathLst>
              <a:path w="576" h="912">
                <a:moveTo>
                  <a:pt x="576" y="912"/>
                </a:moveTo>
                <a:cubicBezTo>
                  <a:pt x="432" y="772"/>
                  <a:pt x="288" y="632"/>
                  <a:pt x="192" y="480"/>
                </a:cubicBezTo>
                <a:cubicBezTo>
                  <a:pt x="96" y="328"/>
                  <a:pt x="48" y="164"/>
                  <a:pt x="0" y="0"/>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4" name="Freeform 14"/>
          <p:cNvSpPr>
            <a:spLocks/>
          </p:cNvSpPr>
          <p:nvPr/>
        </p:nvSpPr>
        <p:spPr bwMode="auto">
          <a:xfrm>
            <a:off x="5521325" y="3219450"/>
            <a:ext cx="317500" cy="533400"/>
          </a:xfrm>
          <a:custGeom>
            <a:avLst/>
            <a:gdLst>
              <a:gd name="T0" fmla="*/ 200 w 200"/>
              <a:gd name="T1" fmla="*/ 336 h 336"/>
              <a:gd name="T2" fmla="*/ 8 w 200"/>
              <a:gd name="T3" fmla="*/ 96 h 336"/>
              <a:gd name="T4" fmla="*/ 152 w 200"/>
              <a:gd name="T5" fmla="*/ 0 h 336"/>
            </a:gdLst>
            <a:ahLst/>
            <a:cxnLst>
              <a:cxn ang="0">
                <a:pos x="T0" y="T1"/>
              </a:cxn>
              <a:cxn ang="0">
                <a:pos x="T2" y="T3"/>
              </a:cxn>
              <a:cxn ang="0">
                <a:pos x="T4" y="T5"/>
              </a:cxn>
            </a:cxnLst>
            <a:rect l="0" t="0" r="r" b="b"/>
            <a:pathLst>
              <a:path w="200" h="336">
                <a:moveTo>
                  <a:pt x="200" y="336"/>
                </a:moveTo>
                <a:cubicBezTo>
                  <a:pt x="108" y="244"/>
                  <a:pt x="16" y="152"/>
                  <a:pt x="8" y="96"/>
                </a:cubicBezTo>
                <a:cubicBezTo>
                  <a:pt x="0" y="40"/>
                  <a:pt x="76" y="20"/>
                  <a:pt x="152" y="0"/>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5" name="Freeform 15"/>
          <p:cNvSpPr>
            <a:spLocks/>
          </p:cNvSpPr>
          <p:nvPr/>
        </p:nvSpPr>
        <p:spPr bwMode="auto">
          <a:xfrm>
            <a:off x="5029200" y="3721100"/>
            <a:ext cx="609600" cy="241300"/>
          </a:xfrm>
          <a:custGeom>
            <a:avLst/>
            <a:gdLst>
              <a:gd name="T0" fmla="*/ 0 w 384"/>
              <a:gd name="T1" fmla="*/ 152 h 152"/>
              <a:gd name="T2" fmla="*/ 48 w 384"/>
              <a:gd name="T3" fmla="*/ 104 h 152"/>
              <a:gd name="T4" fmla="*/ 192 w 384"/>
              <a:gd name="T5" fmla="*/ 8 h 152"/>
              <a:gd name="T6" fmla="*/ 384 w 384"/>
              <a:gd name="T7" fmla="*/ 152 h 152"/>
            </a:gdLst>
            <a:ahLst/>
            <a:cxnLst>
              <a:cxn ang="0">
                <a:pos x="T0" y="T1"/>
              </a:cxn>
              <a:cxn ang="0">
                <a:pos x="T2" y="T3"/>
              </a:cxn>
              <a:cxn ang="0">
                <a:pos x="T4" y="T5"/>
              </a:cxn>
              <a:cxn ang="0">
                <a:pos x="T6" y="T7"/>
              </a:cxn>
            </a:cxnLst>
            <a:rect l="0" t="0" r="r" b="b"/>
            <a:pathLst>
              <a:path w="384" h="152">
                <a:moveTo>
                  <a:pt x="0" y="152"/>
                </a:moveTo>
                <a:cubicBezTo>
                  <a:pt x="8" y="140"/>
                  <a:pt x="16" y="128"/>
                  <a:pt x="48" y="104"/>
                </a:cubicBezTo>
                <a:cubicBezTo>
                  <a:pt x="80" y="80"/>
                  <a:pt x="136" y="0"/>
                  <a:pt x="192" y="8"/>
                </a:cubicBezTo>
                <a:cubicBezTo>
                  <a:pt x="248" y="16"/>
                  <a:pt x="316" y="84"/>
                  <a:pt x="384" y="152"/>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6" name="Freeform 16"/>
          <p:cNvSpPr>
            <a:spLocks/>
          </p:cNvSpPr>
          <p:nvPr/>
        </p:nvSpPr>
        <p:spPr bwMode="auto">
          <a:xfrm>
            <a:off x="4419600" y="2795588"/>
            <a:ext cx="520700" cy="1066800"/>
          </a:xfrm>
          <a:custGeom>
            <a:avLst/>
            <a:gdLst>
              <a:gd name="T0" fmla="*/ 0 w 328"/>
              <a:gd name="T1" fmla="*/ 672 h 672"/>
              <a:gd name="T2" fmla="*/ 48 w 328"/>
              <a:gd name="T3" fmla="*/ 96 h 672"/>
              <a:gd name="T4" fmla="*/ 288 w 328"/>
              <a:gd name="T5" fmla="*/ 96 h 672"/>
              <a:gd name="T6" fmla="*/ 288 w 328"/>
              <a:gd name="T7" fmla="*/ 672 h 672"/>
            </a:gdLst>
            <a:ahLst/>
            <a:cxnLst>
              <a:cxn ang="0">
                <a:pos x="T0" y="T1"/>
              </a:cxn>
              <a:cxn ang="0">
                <a:pos x="T2" y="T3"/>
              </a:cxn>
              <a:cxn ang="0">
                <a:pos x="T4" y="T5"/>
              </a:cxn>
              <a:cxn ang="0">
                <a:pos x="T6" y="T7"/>
              </a:cxn>
            </a:cxnLst>
            <a:rect l="0" t="0" r="r" b="b"/>
            <a:pathLst>
              <a:path w="328" h="672">
                <a:moveTo>
                  <a:pt x="0" y="672"/>
                </a:moveTo>
                <a:cubicBezTo>
                  <a:pt x="0" y="432"/>
                  <a:pt x="0" y="192"/>
                  <a:pt x="48" y="96"/>
                </a:cubicBezTo>
                <a:cubicBezTo>
                  <a:pt x="96" y="0"/>
                  <a:pt x="248" y="0"/>
                  <a:pt x="288" y="96"/>
                </a:cubicBezTo>
                <a:cubicBezTo>
                  <a:pt x="328" y="192"/>
                  <a:pt x="308" y="432"/>
                  <a:pt x="288" y="672"/>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7" name="Freeform 17"/>
          <p:cNvSpPr>
            <a:spLocks/>
          </p:cNvSpPr>
          <p:nvPr/>
        </p:nvSpPr>
        <p:spPr bwMode="auto">
          <a:xfrm>
            <a:off x="3657600" y="3733800"/>
            <a:ext cx="609600" cy="330200"/>
          </a:xfrm>
          <a:custGeom>
            <a:avLst/>
            <a:gdLst>
              <a:gd name="T0" fmla="*/ 0 w 384"/>
              <a:gd name="T1" fmla="*/ 208 h 208"/>
              <a:gd name="T2" fmla="*/ 192 w 384"/>
              <a:gd name="T3" fmla="*/ 16 h 208"/>
              <a:gd name="T4" fmla="*/ 384 w 384"/>
              <a:gd name="T5" fmla="*/ 112 h 208"/>
            </a:gdLst>
            <a:ahLst/>
            <a:cxnLst>
              <a:cxn ang="0">
                <a:pos x="T0" y="T1"/>
              </a:cxn>
              <a:cxn ang="0">
                <a:pos x="T2" y="T3"/>
              </a:cxn>
              <a:cxn ang="0">
                <a:pos x="T4" y="T5"/>
              </a:cxn>
            </a:cxnLst>
            <a:rect l="0" t="0" r="r" b="b"/>
            <a:pathLst>
              <a:path w="384" h="208">
                <a:moveTo>
                  <a:pt x="0" y="208"/>
                </a:moveTo>
                <a:cubicBezTo>
                  <a:pt x="64" y="120"/>
                  <a:pt x="128" y="32"/>
                  <a:pt x="192" y="16"/>
                </a:cubicBezTo>
                <a:cubicBezTo>
                  <a:pt x="256" y="0"/>
                  <a:pt x="320" y="56"/>
                  <a:pt x="384" y="112"/>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8" name="Freeform 18"/>
          <p:cNvSpPr>
            <a:spLocks/>
          </p:cNvSpPr>
          <p:nvPr/>
        </p:nvSpPr>
        <p:spPr bwMode="auto">
          <a:xfrm>
            <a:off x="3587750" y="3163888"/>
            <a:ext cx="317500" cy="698500"/>
          </a:xfrm>
          <a:custGeom>
            <a:avLst/>
            <a:gdLst>
              <a:gd name="T0" fmla="*/ 48 w 200"/>
              <a:gd name="T1" fmla="*/ 104 h 440"/>
              <a:gd name="T2" fmla="*/ 192 w 200"/>
              <a:gd name="T3" fmla="*/ 56 h 440"/>
              <a:gd name="T4" fmla="*/ 0 w 200"/>
              <a:gd name="T5" fmla="*/ 440 h 440"/>
            </a:gdLst>
            <a:ahLst/>
            <a:cxnLst>
              <a:cxn ang="0">
                <a:pos x="T0" y="T1"/>
              </a:cxn>
              <a:cxn ang="0">
                <a:pos x="T2" y="T3"/>
              </a:cxn>
              <a:cxn ang="0">
                <a:pos x="T4" y="T5"/>
              </a:cxn>
            </a:cxnLst>
            <a:rect l="0" t="0" r="r" b="b"/>
            <a:pathLst>
              <a:path w="200" h="440">
                <a:moveTo>
                  <a:pt x="48" y="104"/>
                </a:moveTo>
                <a:cubicBezTo>
                  <a:pt x="124" y="52"/>
                  <a:pt x="200" y="0"/>
                  <a:pt x="192" y="56"/>
                </a:cubicBezTo>
                <a:cubicBezTo>
                  <a:pt x="184" y="112"/>
                  <a:pt x="92" y="276"/>
                  <a:pt x="0" y="440"/>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19" name="Freeform 19"/>
          <p:cNvSpPr>
            <a:spLocks/>
          </p:cNvSpPr>
          <p:nvPr/>
        </p:nvSpPr>
        <p:spPr bwMode="auto">
          <a:xfrm>
            <a:off x="3581400" y="1524000"/>
            <a:ext cx="990600" cy="1447800"/>
          </a:xfrm>
          <a:custGeom>
            <a:avLst/>
            <a:gdLst>
              <a:gd name="T0" fmla="*/ 624 w 624"/>
              <a:gd name="T1" fmla="*/ 0 h 912"/>
              <a:gd name="T2" fmla="*/ 384 w 624"/>
              <a:gd name="T3" fmla="*/ 576 h 912"/>
              <a:gd name="T4" fmla="*/ 0 w 624"/>
              <a:gd name="T5" fmla="*/ 912 h 912"/>
            </a:gdLst>
            <a:ahLst/>
            <a:cxnLst>
              <a:cxn ang="0">
                <a:pos x="T0" y="T1"/>
              </a:cxn>
              <a:cxn ang="0">
                <a:pos x="T2" y="T3"/>
              </a:cxn>
              <a:cxn ang="0">
                <a:pos x="T4" y="T5"/>
              </a:cxn>
            </a:cxnLst>
            <a:rect l="0" t="0" r="r" b="b"/>
            <a:pathLst>
              <a:path w="624" h="912">
                <a:moveTo>
                  <a:pt x="624" y="0"/>
                </a:moveTo>
                <a:cubicBezTo>
                  <a:pt x="556" y="212"/>
                  <a:pt x="488" y="424"/>
                  <a:pt x="384" y="576"/>
                </a:cubicBezTo>
                <a:cubicBezTo>
                  <a:pt x="280" y="728"/>
                  <a:pt x="140" y="820"/>
                  <a:pt x="0" y="912"/>
                </a:cubicBezTo>
              </a:path>
            </a:pathLst>
          </a:custGeom>
          <a:noFill/>
          <a:ln w="25400">
            <a:solidFill>
              <a:schemeClr val="hlink"/>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20" name="Text Box 20"/>
          <p:cNvSpPr txBox="1">
            <a:spLocks noChangeArrowheads="1"/>
          </p:cNvSpPr>
          <p:nvPr/>
        </p:nvSpPr>
        <p:spPr bwMode="auto">
          <a:xfrm>
            <a:off x="1355725" y="4679950"/>
            <a:ext cx="1463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n-US" altLang="en-US">
              <a:latin typeface="Tahoma" pitchFamily="34" charset="0"/>
            </a:endParaRPr>
          </a:p>
        </p:txBody>
      </p:sp>
      <p:grpSp>
        <p:nvGrpSpPr>
          <p:cNvPr id="460821" name="Group 21"/>
          <p:cNvGrpSpPr>
            <a:grpSpLocks/>
          </p:cNvGrpSpPr>
          <p:nvPr/>
        </p:nvGrpSpPr>
        <p:grpSpPr bwMode="auto">
          <a:xfrm>
            <a:off x="3109913" y="1214438"/>
            <a:ext cx="6034087" cy="4348162"/>
            <a:chOff x="1959" y="1101"/>
            <a:chExt cx="3801" cy="2739"/>
          </a:xfrm>
        </p:grpSpPr>
        <p:pic>
          <p:nvPicPr>
            <p:cNvPr id="460822" name="Picture 22" descr="over_arch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9" y="1101"/>
              <a:ext cx="1654" cy="2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60823" name="Rectangle 23"/>
            <p:cNvSpPr>
              <a:spLocks noChangeArrowheads="1"/>
            </p:cNvSpPr>
            <p:nvPr/>
          </p:nvSpPr>
          <p:spPr bwMode="auto">
            <a:xfrm>
              <a:off x="2448" y="3120"/>
              <a:ext cx="3312" cy="38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24" name="Text Box 24"/>
            <p:cNvSpPr txBox="1">
              <a:spLocks noChangeArrowheads="1"/>
            </p:cNvSpPr>
            <p:nvPr/>
          </p:nvSpPr>
          <p:spPr bwMode="auto">
            <a:xfrm>
              <a:off x="2160" y="3552"/>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ahoma" pitchFamily="34" charset="0"/>
                </a:rPr>
                <a:t>(b) Overlay</a:t>
              </a:r>
            </a:p>
          </p:txBody>
        </p:sp>
      </p:grpSp>
      <p:grpSp>
        <p:nvGrpSpPr>
          <p:cNvPr id="460825" name="Group 25"/>
          <p:cNvGrpSpPr>
            <a:grpSpLocks/>
          </p:cNvGrpSpPr>
          <p:nvPr/>
        </p:nvGrpSpPr>
        <p:grpSpPr bwMode="auto">
          <a:xfrm>
            <a:off x="6362700" y="990600"/>
            <a:ext cx="2781300" cy="4572000"/>
            <a:chOff x="4008" y="960"/>
            <a:chExt cx="1752" cy="2880"/>
          </a:xfrm>
        </p:grpSpPr>
        <p:pic>
          <p:nvPicPr>
            <p:cNvPr id="460826" name="Picture 26" descr="over_arch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8" y="960"/>
              <a:ext cx="1752" cy="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60827" name="Text Box 27"/>
            <p:cNvSpPr txBox="1">
              <a:spLocks noChangeArrowheads="1"/>
            </p:cNvSpPr>
            <p:nvPr/>
          </p:nvSpPr>
          <p:spPr bwMode="auto">
            <a:xfrm>
              <a:off x="4080" y="3552"/>
              <a:ext cx="16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ahoma" pitchFamily="34" charset="0"/>
                </a:rPr>
                <a:t>(c) internal links </a:t>
              </a:r>
            </a:p>
          </p:txBody>
        </p:sp>
      </p:grpSp>
      <p:sp>
        <p:nvSpPr>
          <p:cNvPr id="460828" name="Rectangle 28"/>
          <p:cNvSpPr>
            <a:spLocks noChangeArrowheads="1"/>
          </p:cNvSpPr>
          <p:nvPr/>
        </p:nvSpPr>
        <p:spPr bwMode="auto">
          <a:xfrm>
            <a:off x="152400" y="4419600"/>
            <a:ext cx="8991600" cy="609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29" name="Text Box 29"/>
          <p:cNvSpPr txBox="1">
            <a:spLocks noChangeArrowheads="1"/>
          </p:cNvSpPr>
          <p:nvPr/>
        </p:nvSpPr>
        <p:spPr bwMode="auto">
          <a:xfrm>
            <a:off x="304800" y="44196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Congested link</a:t>
            </a:r>
          </a:p>
        </p:txBody>
      </p:sp>
      <p:sp>
        <p:nvSpPr>
          <p:cNvPr id="460830" name="Line 30"/>
          <p:cNvSpPr>
            <a:spLocks noChangeShapeType="1"/>
          </p:cNvSpPr>
          <p:nvPr/>
        </p:nvSpPr>
        <p:spPr bwMode="auto">
          <a:xfrm rot="9000000" flipH="1">
            <a:off x="533400" y="3810000"/>
            <a:ext cx="609600" cy="5667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31" name="Line 31"/>
          <p:cNvSpPr>
            <a:spLocks noChangeShapeType="1"/>
          </p:cNvSpPr>
          <p:nvPr/>
        </p:nvSpPr>
        <p:spPr bwMode="auto">
          <a:xfrm>
            <a:off x="838200" y="3505200"/>
            <a:ext cx="457200" cy="45720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0832" name="Text Box 32"/>
          <p:cNvSpPr txBox="1">
            <a:spLocks noChangeArrowheads="1"/>
          </p:cNvSpPr>
          <p:nvPr/>
        </p:nvSpPr>
        <p:spPr bwMode="auto">
          <a:xfrm>
            <a:off x="1371600" y="5715000"/>
            <a:ext cx="62484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altLang="en-US"/>
              <a:t> Each peer probes both of its neighbors</a:t>
            </a:r>
          </a:p>
          <a:p>
            <a:pPr>
              <a:spcBef>
                <a:spcPct val="50000"/>
              </a:spcBef>
              <a:buFontTx/>
              <a:buChar char="•"/>
            </a:pPr>
            <a:r>
              <a:rPr lang="en-US" altLang="en-US"/>
              <a:t> Detect congested link in both directions</a:t>
            </a:r>
          </a:p>
        </p:txBody>
      </p:sp>
    </p:spTree>
    <p:extLst>
      <p:ext uri="{BB962C8B-B14F-4D97-AF65-F5344CB8AC3E}">
        <p14:creationId xmlns:p14="http://schemas.microsoft.com/office/powerpoint/2010/main" val="3796099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608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082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60806"/>
                                        </p:tgtEl>
                                        <p:attrNameLst>
                                          <p:attrName>style.visibility</p:attrName>
                                        </p:attrNameLst>
                                      </p:cBhvr>
                                      <p:to>
                                        <p:strVal val="visible"/>
                                      </p:to>
                                    </p:set>
                                    <p:animEffect transition="in" filter="blinds(horizontal)">
                                      <p:cBhvr>
                                        <p:cTn id="15" dur="500"/>
                                        <p:tgtEl>
                                          <p:spTgt spid="460806"/>
                                        </p:tgtEl>
                                      </p:cBhvr>
                                    </p:animEffect>
                                  </p:childTnLst>
                                  <p:subTnLst>
                                    <p:set>
                                      <p:cBhvr override="childStyle">
                                        <p:cTn dur="1" fill="hold" display="0" masterRel="nextClick" afterEffect="1"/>
                                        <p:tgtEl>
                                          <p:spTgt spid="460806"/>
                                        </p:tgtEl>
                                        <p:attrNameLst>
                                          <p:attrName>style.visibility</p:attrName>
                                        </p:attrNameLst>
                                      </p:cBhvr>
                                      <p:to>
                                        <p:strVal val="hidden"/>
                                      </p:to>
                                    </p:set>
                                  </p:sub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460807"/>
                                        </p:tgtEl>
                                        <p:attrNameLst>
                                          <p:attrName>style.visibility</p:attrName>
                                        </p:attrNameLst>
                                      </p:cBhvr>
                                      <p:to>
                                        <p:strVal val="visible"/>
                                      </p:to>
                                    </p:set>
                                    <p:animEffect transition="in" filter="blinds(horizontal)">
                                      <p:cBhvr>
                                        <p:cTn id="20" dur="500"/>
                                        <p:tgtEl>
                                          <p:spTgt spid="460807"/>
                                        </p:tgtEl>
                                      </p:cBhvr>
                                    </p:animEffect>
                                  </p:childTnLst>
                                  <p:subTnLst>
                                    <p:set>
                                      <p:cBhvr override="childStyle">
                                        <p:cTn dur="1" fill="hold" display="0" masterRel="nextClick" afterEffect="1"/>
                                        <p:tgtEl>
                                          <p:spTgt spid="460807"/>
                                        </p:tgtEl>
                                        <p:attrNameLst>
                                          <p:attrName>style.visibility</p:attrName>
                                        </p:attrNameLst>
                                      </p:cBhvr>
                                      <p:to>
                                        <p:strVal val="hidden"/>
                                      </p:to>
                                    </p:set>
                                  </p:sub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60808"/>
                                        </p:tgtEl>
                                        <p:attrNameLst>
                                          <p:attrName>style.visibility</p:attrName>
                                        </p:attrNameLst>
                                      </p:cBhvr>
                                      <p:to>
                                        <p:strVal val="visible"/>
                                      </p:to>
                                    </p:set>
                                    <p:animEffect transition="in" filter="blinds(horizontal)">
                                      <p:cBhvr>
                                        <p:cTn id="25" dur="500"/>
                                        <p:tgtEl>
                                          <p:spTgt spid="460808"/>
                                        </p:tgtEl>
                                      </p:cBhvr>
                                    </p:animEffect>
                                  </p:childTnLst>
                                  <p:subTnLst>
                                    <p:set>
                                      <p:cBhvr override="childStyle">
                                        <p:cTn dur="1" fill="hold" display="0" masterRel="nextClick" afterEffect="1"/>
                                        <p:tgtEl>
                                          <p:spTgt spid="460808"/>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460809"/>
                                        </p:tgtEl>
                                        <p:attrNameLst>
                                          <p:attrName>style.visibility</p:attrName>
                                        </p:attrNameLst>
                                      </p:cBhvr>
                                      <p:to>
                                        <p:strVal val="visible"/>
                                      </p:to>
                                    </p:set>
                                    <p:animEffect transition="in" filter="blinds(horizontal)">
                                      <p:cBhvr>
                                        <p:cTn id="30" dur="500"/>
                                        <p:tgtEl>
                                          <p:spTgt spid="460809"/>
                                        </p:tgtEl>
                                      </p:cBhvr>
                                    </p:animEffect>
                                  </p:childTnLst>
                                  <p:subTnLst>
                                    <p:set>
                                      <p:cBhvr override="childStyle">
                                        <p:cTn dur="1" fill="hold" display="0" masterRel="nextClick" afterEffect="1"/>
                                        <p:tgtEl>
                                          <p:spTgt spid="460809"/>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60810"/>
                                        </p:tgtEl>
                                        <p:attrNameLst>
                                          <p:attrName>style.visibility</p:attrName>
                                        </p:attrNameLst>
                                      </p:cBhvr>
                                      <p:to>
                                        <p:strVal val="visible"/>
                                      </p:to>
                                    </p:set>
                                    <p:animEffect transition="in" filter="blinds(horizontal)">
                                      <p:cBhvr>
                                        <p:cTn id="35" dur="500"/>
                                        <p:tgtEl>
                                          <p:spTgt spid="460810"/>
                                        </p:tgtEl>
                                      </p:cBhvr>
                                    </p:animEffect>
                                  </p:childTnLst>
                                  <p:subTnLst>
                                    <p:set>
                                      <p:cBhvr override="childStyle">
                                        <p:cTn dur="1" fill="hold" display="0" masterRel="nextClick" afterEffect="1"/>
                                        <p:tgtEl>
                                          <p:spTgt spid="460810"/>
                                        </p:tgtEl>
                                        <p:attrNameLst>
                                          <p:attrName>style.visibility</p:attrName>
                                        </p:attrNameLst>
                                      </p:cBhvr>
                                      <p:to>
                                        <p:strVal val="hidden"/>
                                      </p:to>
                                    </p:set>
                                  </p:sub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60811"/>
                                        </p:tgtEl>
                                        <p:attrNameLst>
                                          <p:attrName>style.visibility</p:attrName>
                                        </p:attrNameLst>
                                      </p:cBhvr>
                                      <p:to>
                                        <p:strVal val="visible"/>
                                      </p:to>
                                    </p:set>
                                    <p:animEffect transition="in" filter="blinds(horizontal)">
                                      <p:cBhvr>
                                        <p:cTn id="40" dur="500"/>
                                        <p:tgtEl>
                                          <p:spTgt spid="460811"/>
                                        </p:tgtEl>
                                      </p:cBhvr>
                                    </p:animEffect>
                                  </p:childTnLst>
                                  <p:subTnLst>
                                    <p:set>
                                      <p:cBhvr override="childStyle">
                                        <p:cTn dur="1" fill="hold" display="0" masterRel="nextClick" afterEffect="1"/>
                                        <p:tgtEl>
                                          <p:spTgt spid="460811"/>
                                        </p:tgtEl>
                                        <p:attrNameLst>
                                          <p:attrName>style.visibility</p:attrName>
                                        </p:attrNameLst>
                                      </p:cBhvr>
                                      <p:to>
                                        <p:strVal val="hidden"/>
                                      </p:to>
                                    </p:set>
                                  </p:sub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460812"/>
                                        </p:tgtEl>
                                        <p:attrNameLst>
                                          <p:attrName>style.visibility</p:attrName>
                                        </p:attrNameLst>
                                      </p:cBhvr>
                                      <p:to>
                                        <p:strVal val="visible"/>
                                      </p:to>
                                    </p:set>
                                    <p:animEffect transition="in" filter="blinds(horizontal)">
                                      <p:cBhvr>
                                        <p:cTn id="45" dur="500"/>
                                        <p:tgtEl>
                                          <p:spTgt spid="460812"/>
                                        </p:tgtEl>
                                      </p:cBhvr>
                                    </p:animEffect>
                                  </p:childTnLst>
                                  <p:subTnLst>
                                    <p:set>
                                      <p:cBhvr override="childStyle">
                                        <p:cTn dur="1" fill="hold" display="0" masterRel="nextClick" afterEffect="1"/>
                                        <p:tgtEl>
                                          <p:spTgt spid="460812"/>
                                        </p:tgtEl>
                                        <p:attrNameLst>
                                          <p:attrName>style.visibility</p:attrName>
                                        </p:attrNameLst>
                                      </p:cBhvr>
                                      <p:to>
                                        <p:strVal val="hidden"/>
                                      </p:to>
                                    </p:set>
                                  </p:sub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nodeType="clickEffect">
                                  <p:stCondLst>
                                    <p:cond delay="0"/>
                                  </p:stCondLst>
                                  <p:childTnLst>
                                    <p:set>
                                      <p:cBhvr>
                                        <p:cTn id="49" dur="1" fill="hold">
                                          <p:stCondLst>
                                            <p:cond delay="0"/>
                                          </p:stCondLst>
                                        </p:cTn>
                                        <p:tgtEl>
                                          <p:spTgt spid="460825"/>
                                        </p:tgtEl>
                                        <p:attrNameLst>
                                          <p:attrName>style.visibility</p:attrName>
                                        </p:attrNameLst>
                                      </p:cBhvr>
                                      <p:to>
                                        <p:strVal val="visible"/>
                                      </p:to>
                                    </p:se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5" fill="hold" grpId="0" nodeType="clickEffect">
                                  <p:stCondLst>
                                    <p:cond delay="0"/>
                                  </p:stCondLst>
                                  <p:childTnLst>
                                    <p:set>
                                      <p:cBhvr>
                                        <p:cTn id="53" dur="1" fill="hold">
                                          <p:stCondLst>
                                            <p:cond delay="0"/>
                                          </p:stCondLst>
                                        </p:cTn>
                                        <p:tgtEl>
                                          <p:spTgt spid="460813"/>
                                        </p:tgtEl>
                                        <p:attrNameLst>
                                          <p:attrName>style.visibility</p:attrName>
                                        </p:attrNameLst>
                                      </p:cBhvr>
                                      <p:to>
                                        <p:strVal val="visible"/>
                                      </p:to>
                                    </p:set>
                                    <p:animEffect transition="in" filter="blinds(vertical)">
                                      <p:cBhvr>
                                        <p:cTn id="54" dur="500"/>
                                        <p:tgtEl>
                                          <p:spTgt spid="460813"/>
                                        </p:tgtEl>
                                      </p:cBhvr>
                                    </p:animEffect>
                                  </p:childTnLst>
                                  <p:subTnLst>
                                    <p:set>
                                      <p:cBhvr override="childStyle">
                                        <p:cTn dur="1" fill="hold" display="0" masterRel="nextClick" afterEffect="1"/>
                                        <p:tgtEl>
                                          <p:spTgt spid="460813"/>
                                        </p:tgtEl>
                                        <p:attrNameLst>
                                          <p:attrName>style.visibility</p:attrName>
                                        </p:attrNameLst>
                                      </p:cBhvr>
                                      <p:to>
                                        <p:strVal val="hidden"/>
                                      </p:to>
                                    </p:set>
                                  </p:sub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460814"/>
                                        </p:tgtEl>
                                        <p:attrNameLst>
                                          <p:attrName>style.visibility</p:attrName>
                                        </p:attrNameLst>
                                      </p:cBhvr>
                                      <p:to>
                                        <p:strVal val="visible"/>
                                      </p:to>
                                    </p:set>
                                    <p:animEffect transition="in" filter="blinds(horizontal)">
                                      <p:cBhvr>
                                        <p:cTn id="59" dur="500"/>
                                        <p:tgtEl>
                                          <p:spTgt spid="460814"/>
                                        </p:tgtEl>
                                      </p:cBhvr>
                                    </p:animEffect>
                                  </p:childTnLst>
                                  <p:subTnLst>
                                    <p:set>
                                      <p:cBhvr override="childStyle">
                                        <p:cTn dur="1" fill="hold" display="0" masterRel="nextClick" afterEffect="1"/>
                                        <p:tgtEl>
                                          <p:spTgt spid="460814"/>
                                        </p:tgtEl>
                                        <p:attrNameLst>
                                          <p:attrName>style.visibility</p:attrName>
                                        </p:attrNameLst>
                                      </p:cBhvr>
                                      <p:to>
                                        <p:strVal val="hidden"/>
                                      </p:to>
                                    </p:set>
                                  </p:sub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60815"/>
                                        </p:tgtEl>
                                        <p:attrNameLst>
                                          <p:attrName>style.visibility</p:attrName>
                                        </p:attrNameLst>
                                      </p:cBhvr>
                                      <p:to>
                                        <p:strVal val="visible"/>
                                      </p:to>
                                    </p:set>
                                    <p:animEffect transition="in" filter="blinds(horizontal)">
                                      <p:cBhvr>
                                        <p:cTn id="64" dur="500"/>
                                        <p:tgtEl>
                                          <p:spTgt spid="460815"/>
                                        </p:tgtEl>
                                      </p:cBhvr>
                                    </p:animEffect>
                                  </p:childTnLst>
                                  <p:subTnLst>
                                    <p:set>
                                      <p:cBhvr override="childStyle">
                                        <p:cTn dur="1" fill="hold" display="0" masterRel="nextClick" afterEffect="1"/>
                                        <p:tgtEl>
                                          <p:spTgt spid="460815"/>
                                        </p:tgtEl>
                                        <p:attrNameLst>
                                          <p:attrName>style.visibility</p:attrName>
                                        </p:attrNameLst>
                                      </p:cBhvr>
                                      <p:to>
                                        <p:strVal val="hidden"/>
                                      </p:to>
                                    </p:set>
                                  </p:sub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460816"/>
                                        </p:tgtEl>
                                        <p:attrNameLst>
                                          <p:attrName>style.visibility</p:attrName>
                                        </p:attrNameLst>
                                      </p:cBhvr>
                                      <p:to>
                                        <p:strVal val="visible"/>
                                      </p:to>
                                    </p:set>
                                    <p:animEffect transition="in" filter="blinds(horizontal)">
                                      <p:cBhvr>
                                        <p:cTn id="69" dur="500"/>
                                        <p:tgtEl>
                                          <p:spTgt spid="460816"/>
                                        </p:tgtEl>
                                      </p:cBhvr>
                                    </p:animEffect>
                                  </p:childTnLst>
                                  <p:subTnLst>
                                    <p:set>
                                      <p:cBhvr override="childStyle">
                                        <p:cTn dur="1" fill="hold" display="0" masterRel="nextClick" afterEffect="1"/>
                                        <p:tgtEl>
                                          <p:spTgt spid="460816"/>
                                        </p:tgtEl>
                                        <p:attrNameLst>
                                          <p:attrName>style.visibility</p:attrName>
                                        </p:attrNameLst>
                                      </p:cBhvr>
                                      <p:to>
                                        <p:strVal val="hidden"/>
                                      </p:to>
                                    </p:set>
                                  </p:sub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460817"/>
                                        </p:tgtEl>
                                        <p:attrNameLst>
                                          <p:attrName>style.visibility</p:attrName>
                                        </p:attrNameLst>
                                      </p:cBhvr>
                                      <p:to>
                                        <p:strVal val="visible"/>
                                      </p:to>
                                    </p:set>
                                    <p:animEffect transition="in" filter="blinds(horizontal)">
                                      <p:cBhvr>
                                        <p:cTn id="74" dur="500"/>
                                        <p:tgtEl>
                                          <p:spTgt spid="460817"/>
                                        </p:tgtEl>
                                      </p:cBhvr>
                                    </p:animEffect>
                                  </p:childTnLst>
                                  <p:subTnLst>
                                    <p:set>
                                      <p:cBhvr override="childStyle">
                                        <p:cTn dur="1" fill="hold" display="0" masterRel="nextClick" afterEffect="1"/>
                                        <p:tgtEl>
                                          <p:spTgt spid="460817"/>
                                        </p:tgtEl>
                                        <p:attrNameLst>
                                          <p:attrName>style.visibility</p:attrName>
                                        </p:attrNameLst>
                                      </p:cBhvr>
                                      <p:to>
                                        <p:strVal val="hidden"/>
                                      </p:to>
                                    </p:set>
                                  </p:subTnLst>
                                </p:cTn>
                              </p:par>
                            </p:childTnLst>
                          </p:cTn>
                        </p:par>
                      </p:childTnLst>
                    </p:cTn>
                  </p:par>
                  <p:par>
                    <p:cTn id="75" fill="hold" nodeType="clickPar">
                      <p:stCondLst>
                        <p:cond delay="indefinite"/>
                      </p:stCondLst>
                      <p:childTnLst>
                        <p:par>
                          <p:cTn id="76" fill="hold" nodeType="withGroup">
                            <p:stCondLst>
                              <p:cond delay="0"/>
                            </p:stCondLst>
                            <p:childTnLst>
                              <p:par>
                                <p:cTn id="77" presetID="3" presetClass="entr" presetSubtype="10" fill="hold" grpId="0" nodeType="clickEffect">
                                  <p:stCondLst>
                                    <p:cond delay="0"/>
                                  </p:stCondLst>
                                  <p:childTnLst>
                                    <p:set>
                                      <p:cBhvr>
                                        <p:cTn id="78" dur="1" fill="hold">
                                          <p:stCondLst>
                                            <p:cond delay="0"/>
                                          </p:stCondLst>
                                        </p:cTn>
                                        <p:tgtEl>
                                          <p:spTgt spid="460818"/>
                                        </p:tgtEl>
                                        <p:attrNameLst>
                                          <p:attrName>style.visibility</p:attrName>
                                        </p:attrNameLst>
                                      </p:cBhvr>
                                      <p:to>
                                        <p:strVal val="visible"/>
                                      </p:to>
                                    </p:set>
                                    <p:animEffect transition="in" filter="blinds(horizontal)">
                                      <p:cBhvr>
                                        <p:cTn id="79" dur="500"/>
                                        <p:tgtEl>
                                          <p:spTgt spid="460818"/>
                                        </p:tgtEl>
                                      </p:cBhvr>
                                    </p:animEffect>
                                  </p:childTnLst>
                                  <p:subTnLst>
                                    <p:set>
                                      <p:cBhvr override="childStyle">
                                        <p:cTn dur="1" fill="hold" display="0" masterRel="nextClick" afterEffect="1"/>
                                        <p:tgtEl>
                                          <p:spTgt spid="460818"/>
                                        </p:tgtEl>
                                        <p:attrNameLst>
                                          <p:attrName>style.visibility</p:attrName>
                                        </p:attrNameLst>
                                      </p:cBhvr>
                                      <p:to>
                                        <p:strVal val="hidden"/>
                                      </p:to>
                                    </p:set>
                                  </p:subTnLst>
                                </p:cTn>
                              </p:par>
                            </p:childTnLst>
                          </p:cTn>
                        </p:par>
                      </p:childTnLst>
                    </p:cTn>
                  </p:par>
                  <p:par>
                    <p:cTn id="80" fill="hold" nodeType="clickPar">
                      <p:stCondLst>
                        <p:cond delay="indefinite"/>
                      </p:stCondLst>
                      <p:childTnLst>
                        <p:par>
                          <p:cTn id="81" fill="hold" nodeType="withGroup">
                            <p:stCondLst>
                              <p:cond delay="0"/>
                            </p:stCondLst>
                            <p:childTnLst>
                              <p:par>
                                <p:cTn id="82" presetID="3" presetClass="entr" presetSubtype="5" fill="hold" grpId="0" nodeType="clickEffect">
                                  <p:stCondLst>
                                    <p:cond delay="0"/>
                                  </p:stCondLst>
                                  <p:childTnLst>
                                    <p:set>
                                      <p:cBhvr>
                                        <p:cTn id="83" dur="1" fill="hold">
                                          <p:stCondLst>
                                            <p:cond delay="0"/>
                                          </p:stCondLst>
                                        </p:cTn>
                                        <p:tgtEl>
                                          <p:spTgt spid="460819"/>
                                        </p:tgtEl>
                                        <p:attrNameLst>
                                          <p:attrName>style.visibility</p:attrName>
                                        </p:attrNameLst>
                                      </p:cBhvr>
                                      <p:to>
                                        <p:strVal val="visible"/>
                                      </p:to>
                                    </p:set>
                                    <p:animEffect transition="in" filter="blinds(vertical)">
                                      <p:cBhvr>
                                        <p:cTn id="84" dur="500"/>
                                        <p:tgtEl>
                                          <p:spTgt spid="460819"/>
                                        </p:tgtEl>
                                      </p:cBhvr>
                                    </p:animEffect>
                                  </p:childTnLst>
                                  <p:subTnLst>
                                    <p:set>
                                      <p:cBhvr override="childStyle">
                                        <p:cTn dur="1" fill="hold" display="0" masterRel="nextClick" afterEffect="1"/>
                                        <p:tgtEl>
                                          <p:spTgt spid="4608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06" grpId="0" animBg="1"/>
      <p:bldP spid="460807" grpId="0" animBg="1"/>
      <p:bldP spid="460808" grpId="0" animBg="1"/>
      <p:bldP spid="460809" grpId="0" animBg="1"/>
      <p:bldP spid="460810" grpId="0" animBg="1"/>
      <p:bldP spid="460811" grpId="0" animBg="1"/>
      <p:bldP spid="460812" grpId="0" animBg="1"/>
      <p:bldP spid="460813" grpId="0" animBg="1"/>
      <p:bldP spid="460814" grpId="0" animBg="1"/>
      <p:bldP spid="460815" grpId="0" animBg="1"/>
      <p:bldP spid="460816" grpId="0" animBg="1"/>
      <p:bldP spid="460817" grpId="0" animBg="1"/>
      <p:bldP spid="460818" grpId="0" animBg="1"/>
      <p:bldP spid="46081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954955F1-4376-4091-8916-031FB11C60D2}" type="slidenum">
              <a:rPr lang="en-US" altLang="en-US"/>
              <a:pPr/>
              <a:t>42</a:t>
            </a:fld>
            <a:endParaRPr lang="en-US" altLang="en-US"/>
          </a:p>
        </p:txBody>
      </p:sp>
      <p:sp>
        <p:nvSpPr>
          <p:cNvPr id="499714" name="Rectangle 2"/>
          <p:cNvSpPr>
            <a:spLocks noGrp="1" noChangeArrowheads="1"/>
          </p:cNvSpPr>
          <p:nvPr>
            <p:ph type="title"/>
          </p:nvPr>
        </p:nvSpPr>
        <p:spPr/>
        <p:txBody>
          <a:bodyPr/>
          <a:lstStyle/>
          <a:p>
            <a:r>
              <a:rPr lang="en-US" altLang="en-US"/>
              <a:t>An Example</a:t>
            </a:r>
          </a:p>
        </p:txBody>
      </p:sp>
      <p:pic>
        <p:nvPicPr>
          <p:cNvPr id="4997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47800"/>
            <a:ext cx="7391400" cy="329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97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648200"/>
            <a:ext cx="76962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9717" name="Text Box 5"/>
          <p:cNvSpPr txBox="1">
            <a:spLocks noChangeArrowheads="1"/>
          </p:cNvSpPr>
          <p:nvPr/>
        </p:nvSpPr>
        <p:spPr bwMode="auto">
          <a:xfrm>
            <a:off x="304800" y="5410200"/>
            <a:ext cx="86868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Tx/>
              <a:buChar char="•"/>
            </a:pPr>
            <a:r>
              <a:rPr lang="en-US" altLang="en-US">
                <a:latin typeface="Tahoma" pitchFamily="34" charset="0"/>
              </a:rPr>
              <a:t> Perform one round peer-to-peer probing in counter-clockwise direction </a:t>
            </a:r>
          </a:p>
          <a:p>
            <a:pPr eaLnBrk="0" hangingPunct="0">
              <a:spcBef>
                <a:spcPct val="50000"/>
              </a:spcBef>
              <a:buFontTx/>
              <a:buChar char="•"/>
            </a:pPr>
            <a:r>
              <a:rPr lang="en-US" altLang="en-US">
                <a:latin typeface="Tahoma" pitchFamily="34" charset="0"/>
              </a:rPr>
              <a:t> Each boolean variable </a:t>
            </a:r>
            <a:r>
              <a:rPr lang="en-US" altLang="en-US" b="1">
                <a:solidFill>
                  <a:schemeClr val="tx2"/>
                </a:solidFill>
                <a:latin typeface="Tahoma" pitchFamily="34" charset="0"/>
              </a:rPr>
              <a:t>X</a:t>
            </a:r>
            <a:r>
              <a:rPr lang="en-US" altLang="en-US" b="1" baseline="-25000">
                <a:solidFill>
                  <a:schemeClr val="tx2"/>
                </a:solidFill>
                <a:latin typeface="Tahoma" pitchFamily="34" charset="0"/>
              </a:rPr>
              <a:t>ij</a:t>
            </a:r>
            <a:r>
              <a:rPr lang="en-US" altLang="en-US">
                <a:latin typeface="Tahoma" pitchFamily="34" charset="0"/>
              </a:rPr>
              <a:t> represents the congestion status of link </a:t>
            </a:r>
            <a:r>
              <a:rPr lang="en-US" altLang="en-US" b="1">
                <a:solidFill>
                  <a:schemeClr val="tx2"/>
                </a:solidFill>
                <a:latin typeface="Tahoma" pitchFamily="34" charset="0"/>
              </a:rPr>
              <a:t>i </a:t>
            </a:r>
            <a:r>
              <a:rPr lang="en-US" altLang="en-US" b="1">
                <a:solidFill>
                  <a:schemeClr val="tx2"/>
                </a:solidFill>
                <a:latin typeface="Tahoma" pitchFamily="34" charset="0"/>
                <a:sym typeface="Wingdings" pitchFamily="2" charset="2"/>
              </a:rPr>
              <a:t></a:t>
            </a:r>
            <a:r>
              <a:rPr lang="en-US" altLang="en-US" b="1">
                <a:solidFill>
                  <a:schemeClr val="tx2"/>
                </a:solidFill>
                <a:latin typeface="Tahoma" pitchFamily="34" charset="0"/>
              </a:rPr>
              <a:t> j</a:t>
            </a:r>
          </a:p>
          <a:p>
            <a:pPr eaLnBrk="0" hangingPunct="0">
              <a:spcBef>
                <a:spcPct val="50000"/>
              </a:spcBef>
              <a:buFontTx/>
              <a:buChar char="•"/>
            </a:pPr>
            <a:r>
              <a:rPr lang="en-US" altLang="en-US">
                <a:latin typeface="Tahoma" pitchFamily="34" charset="0"/>
              </a:rPr>
              <a:t> For each probe </a:t>
            </a:r>
            <a:r>
              <a:rPr lang="en-US" altLang="en-US" b="1">
                <a:latin typeface="Tahoma" pitchFamily="34" charset="0"/>
              </a:rPr>
              <a:t>P</a:t>
            </a:r>
            <a:r>
              <a:rPr lang="en-US" altLang="en-US">
                <a:latin typeface="Tahoma" pitchFamily="34" charset="0"/>
              </a:rPr>
              <a:t>, we have an equation </a:t>
            </a:r>
            <a:r>
              <a:rPr lang="en-US" altLang="en-US" b="1">
                <a:latin typeface="Tahoma" pitchFamily="34" charset="0"/>
              </a:rPr>
              <a:t>P</a:t>
            </a:r>
            <a:r>
              <a:rPr lang="en-US" altLang="en-US" b="1" baseline="-25000">
                <a:latin typeface="Tahoma" pitchFamily="34" charset="0"/>
              </a:rPr>
              <a:t>i,j</a:t>
            </a:r>
            <a:r>
              <a:rPr lang="en-US" altLang="en-US" b="1">
                <a:latin typeface="Tahoma" pitchFamily="34" charset="0"/>
              </a:rPr>
              <a:t> = X</a:t>
            </a:r>
            <a:r>
              <a:rPr lang="en-US" altLang="en-US" b="1" baseline="-25000">
                <a:latin typeface="Tahoma" pitchFamily="34" charset="0"/>
              </a:rPr>
              <a:t>i,k</a:t>
            </a:r>
            <a:r>
              <a:rPr lang="en-US" altLang="en-US" b="1">
                <a:latin typeface="Tahoma" pitchFamily="34" charset="0"/>
              </a:rPr>
              <a:t>+ … + X</a:t>
            </a:r>
            <a:r>
              <a:rPr lang="en-US" altLang="en-US" b="1" baseline="-25000">
                <a:latin typeface="Tahoma" pitchFamily="34" charset="0"/>
              </a:rPr>
              <a:t>l,j</a:t>
            </a:r>
          </a:p>
        </p:txBody>
      </p:sp>
    </p:spTree>
    <p:extLst>
      <p:ext uri="{BB962C8B-B14F-4D97-AF65-F5344CB8AC3E}">
        <p14:creationId xmlns:p14="http://schemas.microsoft.com/office/powerpoint/2010/main" val="24986095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6"/>
          <p:cNvSpPr>
            <a:spLocks noGrp="1"/>
          </p:cNvSpPr>
          <p:nvPr>
            <p:ph type="sldNum" sz="quarter" idx="12"/>
          </p:nvPr>
        </p:nvSpPr>
        <p:spPr/>
        <p:txBody>
          <a:bodyPr/>
          <a:lstStyle/>
          <a:p>
            <a:fld id="{C3DF9E16-3A78-4C8B-920D-CA983E10A7BF}" type="slidenum">
              <a:rPr lang="en-US" altLang="en-US"/>
              <a:pPr/>
              <a:t>43</a:t>
            </a:fld>
            <a:endParaRPr lang="en-US" altLang="en-US"/>
          </a:p>
        </p:txBody>
      </p:sp>
      <p:pic>
        <p:nvPicPr>
          <p:cNvPr id="500738" name="Picture 2" descr="sla-domain"/>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267200" y="1785938"/>
            <a:ext cx="4876800" cy="3700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0739" name="Rectangle 3"/>
          <p:cNvSpPr>
            <a:spLocks noGrp="1" noChangeArrowheads="1"/>
          </p:cNvSpPr>
          <p:nvPr>
            <p:ph type="title"/>
          </p:nvPr>
        </p:nvSpPr>
        <p:spPr/>
        <p:txBody>
          <a:bodyPr/>
          <a:lstStyle/>
          <a:p>
            <a:r>
              <a:rPr lang="en-US" altLang="en-US" sz="3000"/>
              <a:t>Experiments: Evaluation methodology</a:t>
            </a:r>
          </a:p>
        </p:txBody>
      </p:sp>
      <p:sp>
        <p:nvSpPr>
          <p:cNvPr id="500740" name="Rectangle 4"/>
          <p:cNvSpPr>
            <a:spLocks noGrp="1" noChangeArrowheads="1"/>
          </p:cNvSpPr>
          <p:nvPr>
            <p:ph type="body" sz="half" idx="1"/>
          </p:nvPr>
        </p:nvSpPr>
        <p:spPr>
          <a:xfrm>
            <a:off x="76200" y="1252538"/>
            <a:ext cx="4191000" cy="5300662"/>
          </a:xfrm>
        </p:spPr>
        <p:txBody>
          <a:bodyPr/>
          <a:lstStyle/>
          <a:p>
            <a:r>
              <a:rPr lang="en-US" altLang="en-US" sz="2400"/>
              <a:t>Simulation using </a:t>
            </a:r>
            <a:r>
              <a:rPr lang="en-US" altLang="en-US" sz="2400" i="1"/>
              <a:t>ns-2</a:t>
            </a:r>
            <a:r>
              <a:rPr lang="en-US" altLang="en-US" sz="2400"/>
              <a:t> </a:t>
            </a:r>
          </a:p>
          <a:p>
            <a:r>
              <a:rPr lang="en-US" altLang="en-US" sz="2400"/>
              <a:t>Two topologies</a:t>
            </a:r>
          </a:p>
          <a:p>
            <a:pPr lvl="1"/>
            <a:r>
              <a:rPr lang="en-US" altLang="en-US" sz="2000"/>
              <a:t>C-C links, 20 Mbps</a:t>
            </a:r>
          </a:p>
          <a:p>
            <a:pPr lvl="1"/>
            <a:r>
              <a:rPr lang="en-US" altLang="en-US" sz="2000"/>
              <a:t>E-C links, 10 Mbps</a:t>
            </a:r>
          </a:p>
          <a:p>
            <a:r>
              <a:rPr lang="en-US" altLang="en-US" sz="2400"/>
              <a:t>Parameters</a:t>
            </a:r>
          </a:p>
          <a:p>
            <a:pPr lvl="1"/>
            <a:r>
              <a:rPr lang="en-US" altLang="en-US" sz="2000"/>
              <a:t>Number of flows order of thousands</a:t>
            </a:r>
          </a:p>
          <a:p>
            <a:pPr lvl="1"/>
            <a:r>
              <a:rPr lang="en-US" altLang="en-US" sz="2000"/>
              <a:t>Change life time of flows</a:t>
            </a:r>
          </a:p>
          <a:p>
            <a:pPr lvl="1"/>
            <a:r>
              <a:rPr lang="en-US" altLang="en-US" sz="2000"/>
              <a:t>Simulate attacks by varying traffic intensities and injecting traffic from  multiple entry points</a:t>
            </a:r>
          </a:p>
          <a:p>
            <a:r>
              <a:rPr lang="en-US" altLang="en-US" sz="2400"/>
              <a:t>Output Parameters</a:t>
            </a:r>
          </a:p>
          <a:p>
            <a:pPr lvl="1"/>
            <a:r>
              <a:rPr lang="en-US" altLang="en-US" sz="2000"/>
              <a:t>delay, loss ratio, throughput</a:t>
            </a:r>
          </a:p>
        </p:txBody>
      </p:sp>
      <p:sp>
        <p:nvSpPr>
          <p:cNvPr id="500741" name="Line 5"/>
          <p:cNvSpPr>
            <a:spLocks noChangeShapeType="1"/>
          </p:cNvSpPr>
          <p:nvPr/>
        </p:nvSpPr>
        <p:spPr bwMode="auto">
          <a:xfrm>
            <a:off x="6858000" y="4191000"/>
            <a:ext cx="1216025" cy="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0742" name="Text Box 6"/>
          <p:cNvSpPr txBox="1">
            <a:spLocks noChangeArrowheads="1"/>
          </p:cNvSpPr>
          <p:nvPr/>
        </p:nvSpPr>
        <p:spPr bwMode="auto">
          <a:xfrm>
            <a:off x="7696200" y="3581400"/>
            <a:ext cx="1371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1200">
                <a:latin typeface="Tahoma" pitchFamily="34" charset="0"/>
              </a:rPr>
              <a:t>Congested link</a:t>
            </a:r>
          </a:p>
        </p:txBody>
      </p:sp>
      <p:sp>
        <p:nvSpPr>
          <p:cNvPr id="500743" name="Line 7"/>
          <p:cNvSpPr>
            <a:spLocks noChangeShapeType="1"/>
          </p:cNvSpPr>
          <p:nvPr/>
        </p:nvSpPr>
        <p:spPr bwMode="auto">
          <a:xfrm flipH="1">
            <a:off x="7543800" y="3810000"/>
            <a:ext cx="609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0744" name="Text Box 8"/>
          <p:cNvSpPr txBox="1">
            <a:spLocks noChangeArrowheads="1"/>
          </p:cNvSpPr>
          <p:nvPr/>
        </p:nvSpPr>
        <p:spPr bwMode="auto">
          <a:xfrm>
            <a:off x="6248400" y="5791200"/>
            <a:ext cx="1752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Topology 1</a:t>
            </a:r>
          </a:p>
        </p:txBody>
      </p:sp>
    </p:spTree>
    <p:extLst>
      <p:ext uri="{BB962C8B-B14F-4D97-AF65-F5344CB8AC3E}">
        <p14:creationId xmlns:p14="http://schemas.microsoft.com/office/powerpoint/2010/main" val="35274965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9142EE81-993C-47A3-B551-E97C409863FE}" type="slidenum">
              <a:rPr lang="en-US" altLang="en-US"/>
              <a:pPr/>
              <a:t>44</a:t>
            </a:fld>
            <a:endParaRPr lang="en-US" altLang="en-US"/>
          </a:p>
        </p:txBody>
      </p:sp>
      <p:sp>
        <p:nvSpPr>
          <p:cNvPr id="502786" name="Rectangle 2"/>
          <p:cNvSpPr>
            <a:spLocks noGrp="1" noChangeArrowheads="1"/>
          </p:cNvSpPr>
          <p:nvPr>
            <p:ph type="title"/>
          </p:nvPr>
        </p:nvSpPr>
        <p:spPr>
          <a:xfrm>
            <a:off x="457200" y="381000"/>
            <a:ext cx="8229600" cy="695325"/>
          </a:xfrm>
        </p:spPr>
        <p:txBody>
          <a:bodyPr>
            <a:normAutofit fontScale="90000"/>
          </a:bodyPr>
          <a:lstStyle/>
          <a:p>
            <a:r>
              <a:rPr lang="en-US" altLang="en-US"/>
              <a:t>Identified Congested Links</a:t>
            </a:r>
          </a:p>
        </p:txBody>
      </p:sp>
      <p:pic>
        <p:nvPicPr>
          <p:cNvPr id="502787" name="Picture 3" descr="lossprobeback"/>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495800" y="1797050"/>
            <a:ext cx="4038600" cy="2459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02788" name="Picture 4" descr="lossprobefw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28600" y="1676400"/>
            <a:ext cx="4114800" cy="2840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2789" name="Text Box 5"/>
          <p:cNvSpPr txBox="1">
            <a:spLocks noChangeArrowheads="1"/>
          </p:cNvSpPr>
          <p:nvPr/>
        </p:nvSpPr>
        <p:spPr bwMode="auto">
          <a:xfrm>
            <a:off x="685800" y="4891088"/>
            <a:ext cx="3657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(a) Counter clockwise probing</a:t>
            </a:r>
          </a:p>
        </p:txBody>
      </p:sp>
      <p:sp>
        <p:nvSpPr>
          <p:cNvPr id="502790" name="Text Box 6"/>
          <p:cNvSpPr txBox="1">
            <a:spLocks noChangeArrowheads="1"/>
          </p:cNvSpPr>
          <p:nvPr/>
        </p:nvSpPr>
        <p:spPr bwMode="auto">
          <a:xfrm>
            <a:off x="5181600" y="4891088"/>
            <a:ext cx="320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(b) Clockwise probing</a:t>
            </a:r>
          </a:p>
        </p:txBody>
      </p:sp>
      <p:sp>
        <p:nvSpPr>
          <p:cNvPr id="502791" name="Text Box 7"/>
          <p:cNvSpPr txBox="1">
            <a:spLocks noChangeArrowheads="1"/>
          </p:cNvSpPr>
          <p:nvPr/>
        </p:nvSpPr>
        <p:spPr bwMode="auto">
          <a:xfrm>
            <a:off x="685800" y="5622925"/>
            <a:ext cx="8077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000">
                <a:latin typeface="Tahoma" pitchFamily="34" charset="0"/>
              </a:rPr>
              <a:t>Probe46 in graph (a) and Probe76 in graph (b) observe high losses, which means link C4 </a:t>
            </a:r>
            <a:r>
              <a:rPr lang="en-US" altLang="en-US" sz="2000">
                <a:latin typeface="Tahoma" pitchFamily="34" charset="0"/>
                <a:sym typeface="Wingdings" pitchFamily="2" charset="2"/>
              </a:rPr>
              <a:t> </a:t>
            </a:r>
            <a:r>
              <a:rPr lang="en-US" altLang="en-US" sz="2000">
                <a:latin typeface="Tahoma" pitchFamily="34" charset="0"/>
              </a:rPr>
              <a:t>E6 is congested. </a:t>
            </a:r>
          </a:p>
        </p:txBody>
      </p:sp>
      <p:sp>
        <p:nvSpPr>
          <p:cNvPr id="502792" name="Text Box 8"/>
          <p:cNvSpPr txBox="1">
            <a:spLocks noChangeArrowheads="1"/>
          </p:cNvSpPr>
          <p:nvPr/>
        </p:nvSpPr>
        <p:spPr bwMode="auto">
          <a:xfrm>
            <a:off x="5943600" y="41148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502793" name="Text Box 9"/>
          <p:cNvSpPr txBox="1">
            <a:spLocks noChangeArrowheads="1"/>
          </p:cNvSpPr>
          <p:nvPr/>
        </p:nvSpPr>
        <p:spPr bwMode="auto">
          <a:xfrm>
            <a:off x="1625600" y="4344988"/>
            <a:ext cx="16764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502794" name="Text Box 10"/>
          <p:cNvSpPr txBox="1">
            <a:spLocks noChangeArrowheads="1"/>
          </p:cNvSpPr>
          <p:nvPr/>
        </p:nvSpPr>
        <p:spPr bwMode="auto">
          <a:xfrm rot="16200000">
            <a:off x="-567531" y="2802732"/>
            <a:ext cx="16764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
        <p:nvSpPr>
          <p:cNvPr id="502795" name="Text Box 11"/>
          <p:cNvSpPr txBox="1">
            <a:spLocks noChangeArrowheads="1"/>
          </p:cNvSpPr>
          <p:nvPr/>
        </p:nvSpPr>
        <p:spPr bwMode="auto">
          <a:xfrm rot="16200000">
            <a:off x="3688557" y="2712243"/>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Tree>
    <p:extLst>
      <p:ext uri="{BB962C8B-B14F-4D97-AF65-F5344CB8AC3E}">
        <p14:creationId xmlns:p14="http://schemas.microsoft.com/office/powerpoint/2010/main" val="3777205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7"/>
          <p:cNvSpPr>
            <a:spLocks noGrp="1"/>
          </p:cNvSpPr>
          <p:nvPr>
            <p:ph type="sldNum" sz="quarter" idx="12"/>
          </p:nvPr>
        </p:nvSpPr>
        <p:spPr/>
        <p:txBody>
          <a:bodyPr/>
          <a:lstStyle/>
          <a:p>
            <a:fld id="{879ABF1E-BB82-4C71-A0C1-A997DD62F869}" type="slidenum">
              <a:rPr lang="en-US" altLang="en-US"/>
              <a:pPr/>
              <a:t>45</a:t>
            </a:fld>
            <a:endParaRPr lang="en-US" altLang="en-US"/>
          </a:p>
        </p:txBody>
      </p:sp>
      <p:sp>
        <p:nvSpPr>
          <p:cNvPr id="483330" name="Rectangle 2"/>
          <p:cNvSpPr>
            <a:spLocks noGrp="1" noChangeArrowheads="1"/>
          </p:cNvSpPr>
          <p:nvPr>
            <p:ph type="title"/>
          </p:nvPr>
        </p:nvSpPr>
        <p:spPr/>
        <p:txBody>
          <a:bodyPr/>
          <a:lstStyle/>
          <a:p>
            <a:r>
              <a:rPr lang="en-US" altLang="en-US" sz="2800"/>
              <a:t>False Positive (theoretical analysis)</a:t>
            </a:r>
          </a:p>
        </p:txBody>
      </p:sp>
      <p:sp>
        <p:nvSpPr>
          <p:cNvPr id="483331" name="Rectangle 3"/>
          <p:cNvSpPr>
            <a:spLocks noGrp="1" noChangeArrowheads="1"/>
          </p:cNvSpPr>
          <p:nvPr>
            <p:ph type="body" sz="half" idx="1"/>
          </p:nvPr>
        </p:nvSpPr>
        <p:spPr>
          <a:xfrm>
            <a:off x="381000" y="4922838"/>
            <a:ext cx="8534400" cy="1858962"/>
          </a:xfrm>
        </p:spPr>
        <p:txBody>
          <a:bodyPr/>
          <a:lstStyle/>
          <a:p>
            <a:pPr>
              <a:lnSpc>
                <a:spcPct val="90000"/>
              </a:lnSpc>
            </a:pPr>
            <a:r>
              <a:rPr lang="en-US" altLang="en-US" sz="2600"/>
              <a:t>The simple method does not correctly label all links</a:t>
            </a:r>
          </a:p>
          <a:p>
            <a:pPr>
              <a:lnSpc>
                <a:spcPct val="90000"/>
              </a:lnSpc>
            </a:pPr>
            <a:r>
              <a:rPr lang="en-US" altLang="en-US" sz="2600"/>
              <a:t>The unsolved “good” links are considered bad hence false positive happens</a:t>
            </a:r>
          </a:p>
          <a:p>
            <a:pPr>
              <a:lnSpc>
                <a:spcPct val="90000"/>
              </a:lnSpc>
            </a:pPr>
            <a:r>
              <a:rPr lang="en-US" altLang="en-US" sz="2600"/>
              <a:t>Need to refine the solution </a:t>
            </a:r>
            <a:r>
              <a:rPr lang="en-US" altLang="en-US" sz="2600">
                <a:sym typeface="Wingdings" pitchFamily="2" charset="2"/>
              </a:rPr>
              <a:t> Advanced Method</a:t>
            </a:r>
            <a:endParaRPr lang="en-US" altLang="en-US" sz="2600"/>
          </a:p>
        </p:txBody>
      </p:sp>
      <p:pic>
        <p:nvPicPr>
          <p:cNvPr id="483332" name="Picture 4" descr="false_positive1"/>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1447800" y="1295400"/>
            <a:ext cx="5654675" cy="3298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83510387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7"/>
          <p:cNvSpPr>
            <a:spLocks noGrp="1"/>
          </p:cNvSpPr>
          <p:nvPr>
            <p:ph type="sldNum" sz="quarter" idx="12"/>
          </p:nvPr>
        </p:nvSpPr>
        <p:spPr/>
        <p:txBody>
          <a:bodyPr/>
          <a:lstStyle/>
          <a:p>
            <a:fld id="{8310A0AD-2F9A-4910-B72F-7AF6CBBF1AD7}" type="slidenum">
              <a:rPr lang="en-US" altLang="en-US"/>
              <a:pPr/>
              <a:t>46</a:t>
            </a:fld>
            <a:endParaRPr lang="en-US" altLang="en-US"/>
          </a:p>
        </p:txBody>
      </p:sp>
      <p:sp>
        <p:nvSpPr>
          <p:cNvPr id="504834" name="Rectangle 2"/>
          <p:cNvSpPr>
            <a:spLocks noGrp="1" noChangeArrowheads="1"/>
          </p:cNvSpPr>
          <p:nvPr>
            <p:ph type="title"/>
          </p:nvPr>
        </p:nvSpPr>
        <p:spPr/>
        <p:txBody>
          <a:bodyPr/>
          <a:lstStyle/>
          <a:p>
            <a:r>
              <a:rPr lang="en-US" altLang="en-US"/>
              <a:t>Performance: Simple Method</a:t>
            </a:r>
          </a:p>
        </p:txBody>
      </p:sp>
      <p:sp>
        <p:nvSpPr>
          <p:cNvPr id="504835" name="Rectangle 3"/>
          <p:cNvSpPr>
            <a:spLocks noGrp="1" noChangeArrowheads="1"/>
          </p:cNvSpPr>
          <p:nvPr>
            <p:ph type="body" sz="half" idx="1"/>
          </p:nvPr>
        </p:nvSpPr>
        <p:spPr>
          <a:xfrm>
            <a:off x="304800" y="1676400"/>
            <a:ext cx="4152900" cy="4910138"/>
          </a:xfrm>
        </p:spPr>
        <p:txBody>
          <a:bodyPr/>
          <a:lstStyle/>
          <a:p>
            <a:pPr>
              <a:lnSpc>
                <a:spcPct val="90000"/>
              </a:lnSpc>
              <a:buFontTx/>
              <a:buNone/>
            </a:pPr>
            <a:r>
              <a:rPr lang="en-US" altLang="en-US" sz="2800"/>
              <a:t>   </a:t>
            </a:r>
            <a:r>
              <a:rPr lang="en-US" altLang="en-US" sz="2800">
                <a:solidFill>
                  <a:schemeClr val="tx2"/>
                </a:solidFill>
              </a:rPr>
              <a:t>Theorem 2.</a:t>
            </a:r>
            <a:r>
              <a:rPr lang="en-US" altLang="en-US" sz="2800"/>
              <a:t> Let </a:t>
            </a:r>
            <a:r>
              <a:rPr lang="en-US" altLang="en-US" sz="2800" i="1"/>
              <a:t>p</a:t>
            </a:r>
            <a:r>
              <a:rPr lang="en-US" altLang="en-US" sz="2800"/>
              <a:t> be the probability of a link being congested in any arbitrary overlay network. The simple method determines the status of any link of the topology with probability at least 2(1-</a:t>
            </a:r>
            <a:r>
              <a:rPr lang="en-US" altLang="en-US" sz="2800" i="1"/>
              <a:t>p</a:t>
            </a:r>
            <a:r>
              <a:rPr lang="en-US" altLang="en-US" sz="2800"/>
              <a:t>)</a:t>
            </a:r>
            <a:r>
              <a:rPr lang="en-US" altLang="en-US" sz="2800" baseline="30000"/>
              <a:t>4</a:t>
            </a:r>
            <a:r>
              <a:rPr lang="en-US" altLang="en-US" sz="2800"/>
              <a:t>-(1-</a:t>
            </a:r>
            <a:r>
              <a:rPr lang="en-US" altLang="en-US" sz="2800" i="1"/>
              <a:t>p</a:t>
            </a:r>
            <a:r>
              <a:rPr lang="en-US" altLang="en-US" sz="2800"/>
              <a:t>)</a:t>
            </a:r>
            <a:r>
              <a:rPr lang="en-US" altLang="en-US" sz="2800" baseline="30000"/>
              <a:t>7</a:t>
            </a:r>
            <a:r>
              <a:rPr lang="en-US" altLang="en-US" sz="2800"/>
              <a:t>+</a:t>
            </a:r>
            <a:r>
              <a:rPr lang="en-US" altLang="en-US" sz="2800" i="1"/>
              <a:t>p</a:t>
            </a:r>
            <a:r>
              <a:rPr lang="en-US" altLang="en-US" sz="2800"/>
              <a:t>(1-</a:t>
            </a:r>
            <a:r>
              <a:rPr lang="en-US" altLang="en-US" sz="2800" i="1"/>
              <a:t>p</a:t>
            </a:r>
            <a:r>
              <a:rPr lang="en-US" altLang="en-US" sz="2800"/>
              <a:t>)</a:t>
            </a:r>
            <a:r>
              <a:rPr lang="en-US" altLang="en-US" sz="2800" baseline="30000"/>
              <a:t>12</a:t>
            </a:r>
          </a:p>
        </p:txBody>
      </p:sp>
      <p:pic>
        <p:nvPicPr>
          <p:cNvPr id="504836" name="Picture 4" descr="sprobe"/>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4683125" y="1811338"/>
            <a:ext cx="3856038" cy="36528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4837" name="Text Box 5"/>
          <p:cNvSpPr txBox="1">
            <a:spLocks noChangeArrowheads="1"/>
          </p:cNvSpPr>
          <p:nvPr/>
        </p:nvSpPr>
        <p:spPr bwMode="auto">
          <a:xfrm>
            <a:off x="5334000" y="5334000"/>
            <a:ext cx="33528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Frac of actual congested links</a:t>
            </a:r>
          </a:p>
        </p:txBody>
      </p:sp>
      <p:sp>
        <p:nvSpPr>
          <p:cNvPr id="504838" name="Text Box 6"/>
          <p:cNvSpPr txBox="1">
            <a:spLocks noChangeArrowheads="1"/>
          </p:cNvSpPr>
          <p:nvPr/>
        </p:nvSpPr>
        <p:spPr bwMode="auto">
          <a:xfrm rot="16200000">
            <a:off x="3040857" y="2902743"/>
            <a:ext cx="31242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Detection Probability</a:t>
            </a:r>
            <a:r>
              <a:rPr lang="en-US" altLang="en-US" b="1">
                <a:latin typeface="Tahoma" pitchFamily="34" charset="0"/>
              </a:rPr>
              <a:t> </a:t>
            </a:r>
          </a:p>
        </p:txBody>
      </p:sp>
    </p:spTree>
    <p:extLst>
      <p:ext uri="{BB962C8B-B14F-4D97-AF65-F5344CB8AC3E}">
        <p14:creationId xmlns:p14="http://schemas.microsoft.com/office/powerpoint/2010/main" val="26071446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054AA385-0904-4F6B-91C4-BED329E8D350}" type="slidenum">
              <a:rPr lang="en-US" altLang="en-US"/>
              <a:pPr/>
              <a:t>47</a:t>
            </a:fld>
            <a:endParaRPr lang="en-US" altLang="en-US"/>
          </a:p>
        </p:txBody>
      </p:sp>
      <p:sp>
        <p:nvSpPr>
          <p:cNvPr id="506882" name="Rectangle 2"/>
          <p:cNvSpPr>
            <a:spLocks noGrp="1" noChangeArrowheads="1"/>
          </p:cNvSpPr>
          <p:nvPr>
            <p:ph type="title"/>
          </p:nvPr>
        </p:nvSpPr>
        <p:spPr/>
        <p:txBody>
          <a:bodyPr>
            <a:normAutofit fontScale="90000"/>
          </a:bodyPr>
          <a:lstStyle/>
          <a:p>
            <a:r>
              <a:rPr lang="en-US" altLang="en-US"/>
              <a:t>Identifying Links: Advanced Method</a:t>
            </a:r>
          </a:p>
        </p:txBody>
      </p:sp>
      <p:pic>
        <p:nvPicPr>
          <p:cNvPr id="506883" name="Picture 3" descr="over_arch1"/>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28600" y="1447800"/>
            <a:ext cx="2470150" cy="36909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6884" name="Text Box 4"/>
          <p:cNvSpPr txBox="1">
            <a:spLocks noChangeArrowheads="1"/>
          </p:cNvSpPr>
          <p:nvPr/>
        </p:nvSpPr>
        <p:spPr bwMode="auto">
          <a:xfrm>
            <a:off x="533400" y="5622925"/>
            <a:ext cx="8229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000">
                <a:latin typeface="Tahoma" pitchFamily="34" charset="0"/>
              </a:rPr>
              <a:t>Link</a:t>
            </a:r>
            <a:r>
              <a:rPr lang="en-US" altLang="en-US" sz="2000">
                <a:solidFill>
                  <a:schemeClr val="folHlink"/>
                </a:solidFill>
                <a:latin typeface="Tahoma" pitchFamily="34" charset="0"/>
              </a:rPr>
              <a:t> E2 </a:t>
            </a:r>
            <a:r>
              <a:rPr lang="en-US" altLang="en-US" sz="2000">
                <a:solidFill>
                  <a:schemeClr val="folHlink"/>
                </a:solidFill>
                <a:latin typeface="Tahoma" pitchFamily="34" charset="0"/>
                <a:sym typeface="Wingdings" pitchFamily="2" charset="2"/>
              </a:rPr>
              <a:t> C2, C1  C3, C3  C4, and </a:t>
            </a:r>
            <a:r>
              <a:rPr lang="en-US" altLang="en-US" sz="2000">
                <a:solidFill>
                  <a:schemeClr val="folHlink"/>
                </a:solidFill>
                <a:latin typeface="Tahoma" pitchFamily="34" charset="0"/>
              </a:rPr>
              <a:t>C4 </a:t>
            </a:r>
            <a:r>
              <a:rPr lang="en-US" altLang="en-US" sz="2000">
                <a:solidFill>
                  <a:schemeClr val="folHlink"/>
                </a:solidFill>
                <a:latin typeface="Tahoma" pitchFamily="34" charset="0"/>
                <a:sym typeface="Wingdings" pitchFamily="2" charset="2"/>
              </a:rPr>
              <a:t> </a:t>
            </a:r>
            <a:r>
              <a:rPr lang="en-US" altLang="en-US" sz="2000">
                <a:solidFill>
                  <a:schemeClr val="folHlink"/>
                </a:solidFill>
                <a:latin typeface="Tahoma" pitchFamily="34" charset="0"/>
              </a:rPr>
              <a:t>E6</a:t>
            </a:r>
            <a:r>
              <a:rPr lang="en-US" altLang="en-US" sz="2000">
                <a:latin typeface="Tahoma" pitchFamily="34" charset="0"/>
              </a:rPr>
              <a:t> are congested. Simple method identifies all except </a:t>
            </a:r>
            <a:r>
              <a:rPr lang="en-US" altLang="en-US">
                <a:solidFill>
                  <a:schemeClr val="folHlink"/>
                </a:solidFill>
                <a:latin typeface="Tahoma" pitchFamily="34" charset="0"/>
              </a:rPr>
              <a:t>E2 </a:t>
            </a:r>
            <a:r>
              <a:rPr lang="en-US" altLang="en-US">
                <a:solidFill>
                  <a:schemeClr val="folHlink"/>
                </a:solidFill>
                <a:latin typeface="Tahoma" pitchFamily="34" charset="0"/>
                <a:sym typeface="Wingdings" pitchFamily="2" charset="2"/>
              </a:rPr>
              <a:t> C2</a:t>
            </a:r>
            <a:r>
              <a:rPr lang="en-US" altLang="en-US" sz="2000">
                <a:latin typeface="Tahoma" pitchFamily="34" charset="0"/>
              </a:rPr>
              <a:t>. Advanced method finds probe </a:t>
            </a:r>
            <a:r>
              <a:rPr lang="en-US" altLang="en-US" sz="2000">
                <a:solidFill>
                  <a:schemeClr val="folHlink"/>
                </a:solidFill>
                <a:latin typeface="Tahoma" pitchFamily="34" charset="0"/>
              </a:rPr>
              <a:t>E5</a:t>
            </a:r>
            <a:r>
              <a:rPr lang="en-US" altLang="en-US" sz="2000">
                <a:solidFill>
                  <a:schemeClr val="folHlink"/>
                </a:solidFill>
                <a:latin typeface="Tahoma" pitchFamily="34" charset="0"/>
                <a:sym typeface="Wingdings" pitchFamily="2" charset="2"/>
              </a:rPr>
              <a:t>E1</a:t>
            </a:r>
            <a:r>
              <a:rPr lang="en-US" altLang="en-US" sz="2000">
                <a:latin typeface="Tahoma" pitchFamily="34" charset="0"/>
                <a:sym typeface="Wingdings" pitchFamily="2" charset="2"/>
              </a:rPr>
              <a:t> to identify status of  </a:t>
            </a:r>
            <a:r>
              <a:rPr lang="en-US" altLang="en-US">
                <a:solidFill>
                  <a:schemeClr val="folHlink"/>
                </a:solidFill>
                <a:latin typeface="Tahoma" pitchFamily="34" charset="0"/>
              </a:rPr>
              <a:t>E2 </a:t>
            </a:r>
            <a:r>
              <a:rPr lang="en-US" altLang="en-US">
                <a:solidFill>
                  <a:schemeClr val="folHlink"/>
                </a:solidFill>
                <a:latin typeface="Tahoma" pitchFamily="34" charset="0"/>
                <a:sym typeface="Wingdings" pitchFamily="2" charset="2"/>
              </a:rPr>
              <a:t> C2</a:t>
            </a:r>
            <a:r>
              <a:rPr lang="en-US" altLang="en-US" sz="2000">
                <a:latin typeface="Tahoma" pitchFamily="34" charset="0"/>
                <a:sym typeface="Wingdings" pitchFamily="2" charset="2"/>
              </a:rPr>
              <a:t>.</a:t>
            </a:r>
          </a:p>
        </p:txBody>
      </p:sp>
      <p:sp>
        <p:nvSpPr>
          <p:cNvPr id="506885" name="Line 5"/>
          <p:cNvSpPr>
            <a:spLocks noChangeShapeType="1"/>
          </p:cNvSpPr>
          <p:nvPr/>
        </p:nvSpPr>
        <p:spPr bwMode="auto">
          <a:xfrm>
            <a:off x="2057400" y="2971800"/>
            <a:ext cx="381000" cy="381000"/>
          </a:xfrm>
          <a:prstGeom prst="line">
            <a:avLst/>
          </a:prstGeom>
          <a:noFill/>
          <a:ln w="28575">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6886" name="Line 6"/>
          <p:cNvSpPr>
            <a:spLocks noChangeShapeType="1"/>
          </p:cNvSpPr>
          <p:nvPr/>
        </p:nvSpPr>
        <p:spPr bwMode="auto">
          <a:xfrm flipH="1">
            <a:off x="990600" y="2438400"/>
            <a:ext cx="381000" cy="3810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6887" name="Line 7"/>
          <p:cNvSpPr>
            <a:spLocks noChangeShapeType="1"/>
          </p:cNvSpPr>
          <p:nvPr/>
        </p:nvSpPr>
        <p:spPr bwMode="auto">
          <a:xfrm>
            <a:off x="838200" y="2971800"/>
            <a:ext cx="0" cy="609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6888" name="Line 8"/>
          <p:cNvSpPr>
            <a:spLocks noChangeShapeType="1"/>
          </p:cNvSpPr>
          <p:nvPr/>
        </p:nvSpPr>
        <p:spPr bwMode="auto">
          <a:xfrm>
            <a:off x="838200" y="3733800"/>
            <a:ext cx="381000" cy="3810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06889" name="Picture 9"/>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719513" y="1703388"/>
            <a:ext cx="4819650" cy="2776537"/>
          </a:xfrm>
          <a:noFill/>
          <a:ln/>
        </p:spPr>
      </p:pic>
      <p:sp>
        <p:nvSpPr>
          <p:cNvPr id="506890" name="Text Box 10"/>
          <p:cNvSpPr txBox="1">
            <a:spLocks noChangeArrowheads="1"/>
          </p:cNvSpPr>
          <p:nvPr/>
        </p:nvSpPr>
        <p:spPr bwMode="auto">
          <a:xfrm>
            <a:off x="5715000" y="41910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506891" name="Text Box 11"/>
          <p:cNvSpPr txBox="1">
            <a:spLocks noChangeArrowheads="1"/>
          </p:cNvSpPr>
          <p:nvPr/>
        </p:nvSpPr>
        <p:spPr bwMode="auto">
          <a:xfrm rot="16200000">
            <a:off x="3002757" y="2712243"/>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Tree>
    <p:extLst>
      <p:ext uri="{BB962C8B-B14F-4D97-AF65-F5344CB8AC3E}">
        <p14:creationId xmlns:p14="http://schemas.microsoft.com/office/powerpoint/2010/main" val="40789260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5996706C-EAA3-43DC-BFAF-CAE5C54973C1}" type="slidenum">
              <a:rPr lang="en-US" altLang="en-US"/>
              <a:pPr/>
              <a:t>48</a:t>
            </a:fld>
            <a:endParaRPr lang="en-US" altLang="en-US"/>
          </a:p>
        </p:txBody>
      </p:sp>
      <p:sp>
        <p:nvSpPr>
          <p:cNvPr id="466946" name="Rectangle 2"/>
          <p:cNvSpPr>
            <a:spLocks noGrp="1" noChangeArrowheads="1"/>
          </p:cNvSpPr>
          <p:nvPr>
            <p:ph type="title"/>
          </p:nvPr>
        </p:nvSpPr>
        <p:spPr/>
        <p:txBody>
          <a:bodyPr/>
          <a:lstStyle/>
          <a:p>
            <a:r>
              <a:rPr lang="en-US" altLang="en-US"/>
              <a:t>Analyzing Advanced Method </a:t>
            </a:r>
          </a:p>
        </p:txBody>
      </p:sp>
      <p:sp>
        <p:nvSpPr>
          <p:cNvPr id="466947" name="Rectangle 3"/>
          <p:cNvSpPr>
            <a:spLocks noGrp="1" noChangeArrowheads="1"/>
          </p:cNvSpPr>
          <p:nvPr>
            <p:ph type="body" sz="half" idx="1"/>
          </p:nvPr>
        </p:nvSpPr>
        <p:spPr>
          <a:xfrm>
            <a:off x="304800" y="1557338"/>
            <a:ext cx="8534400" cy="4724400"/>
          </a:xfrm>
        </p:spPr>
        <p:txBody>
          <a:bodyPr/>
          <a:lstStyle/>
          <a:p>
            <a:r>
              <a:rPr lang="en-US" altLang="en-US" sz="2800">
                <a:solidFill>
                  <a:schemeClr val="tx2"/>
                </a:solidFill>
              </a:rPr>
              <a:t>Lemma 2.</a:t>
            </a:r>
            <a:r>
              <a:rPr lang="en-US" altLang="en-US" sz="2800" b="1"/>
              <a:t> </a:t>
            </a:r>
            <a:r>
              <a:rPr lang="en-US" altLang="en-US" sz="2800"/>
              <a:t>For an arbitrary overlay network with </a:t>
            </a:r>
            <a:r>
              <a:rPr lang="en-US" altLang="en-US" sz="2800" i="1"/>
              <a:t>n</a:t>
            </a:r>
            <a:r>
              <a:rPr lang="en-US" altLang="en-US" sz="2800"/>
              <a:t> edge routers, on the average a link lies on </a:t>
            </a:r>
            <a:r>
              <a:rPr lang="en-US" altLang="en-US" sz="2800" i="1"/>
              <a:t>b </a:t>
            </a:r>
            <a:r>
              <a:rPr lang="en-US" altLang="en-US" sz="2800"/>
              <a:t>=     edge-to-edge paths</a:t>
            </a:r>
          </a:p>
          <a:p>
            <a:r>
              <a:rPr lang="en-US" altLang="en-US" sz="2800">
                <a:solidFill>
                  <a:schemeClr val="tx2"/>
                </a:solidFill>
              </a:rPr>
              <a:t>Lemma 3.</a:t>
            </a:r>
            <a:r>
              <a:rPr lang="en-US" altLang="en-US" sz="2800" b="1"/>
              <a:t> </a:t>
            </a:r>
            <a:r>
              <a:rPr lang="en-US" altLang="en-US" sz="2800"/>
              <a:t>For an arbitrary overlay network with </a:t>
            </a:r>
            <a:r>
              <a:rPr lang="en-US" altLang="en-US" sz="2800" i="1"/>
              <a:t>n </a:t>
            </a:r>
            <a:r>
              <a:rPr lang="en-US" altLang="en-US" sz="2800"/>
              <a:t>edge routers, the average length of all edge-to-edge paths is </a:t>
            </a:r>
            <a:r>
              <a:rPr lang="en-US" altLang="en-US" sz="2800" i="1"/>
              <a:t>d </a:t>
            </a:r>
            <a:r>
              <a:rPr lang="en-US" altLang="en-US" sz="2800"/>
              <a:t>= </a:t>
            </a:r>
          </a:p>
          <a:p>
            <a:r>
              <a:rPr lang="en-US" altLang="en-US" sz="2800">
                <a:solidFill>
                  <a:schemeClr val="tx2"/>
                </a:solidFill>
              </a:rPr>
              <a:t>Theorem 3.</a:t>
            </a:r>
            <a:r>
              <a:rPr lang="en-US" altLang="en-US" sz="2800" b="1"/>
              <a:t> </a:t>
            </a:r>
            <a:r>
              <a:rPr lang="en-US" altLang="en-US" sz="2800"/>
              <a:t>Let </a:t>
            </a:r>
            <a:r>
              <a:rPr lang="en-US" altLang="en-US" sz="2800" i="1"/>
              <a:t>p</a:t>
            </a:r>
            <a:r>
              <a:rPr lang="en-US" altLang="en-US" sz="2800"/>
              <a:t> be the probability of a link being congested. The advanced method can detect the status of a link with probability at least              (1-(1-(1-</a:t>
            </a:r>
            <a:r>
              <a:rPr lang="en-US" altLang="en-US" sz="2800" i="1"/>
              <a:t>p</a:t>
            </a:r>
            <a:r>
              <a:rPr lang="en-US" altLang="en-US" sz="2800"/>
              <a:t>)</a:t>
            </a:r>
            <a:r>
              <a:rPr lang="en-US" altLang="en-US" sz="2800" baseline="30000"/>
              <a:t>d</a:t>
            </a:r>
            <a:r>
              <a:rPr lang="en-US" altLang="en-US" sz="2800"/>
              <a:t>)</a:t>
            </a:r>
            <a:r>
              <a:rPr lang="en-US" altLang="en-US" sz="2800" baseline="30000"/>
              <a:t>b</a:t>
            </a:r>
            <a:r>
              <a:rPr lang="en-US" altLang="en-US" sz="2800"/>
              <a:t>) </a:t>
            </a:r>
          </a:p>
        </p:txBody>
      </p:sp>
      <p:graphicFrame>
        <p:nvGraphicFramePr>
          <p:cNvPr id="466948" name="Object 4"/>
          <p:cNvGraphicFramePr>
            <a:graphicFrameLocks noGrp="1" noChangeAspect="1"/>
          </p:cNvGraphicFramePr>
          <p:nvPr>
            <p:ph sz="quarter" idx="2"/>
          </p:nvPr>
        </p:nvGraphicFramePr>
        <p:xfrm>
          <a:off x="8153400" y="1979613"/>
          <a:ext cx="838200" cy="576262"/>
        </p:xfrm>
        <a:graphic>
          <a:graphicData uri="http://schemas.openxmlformats.org/presentationml/2006/ole">
            <mc:AlternateContent xmlns:mc="http://schemas.openxmlformats.org/markup-compatibility/2006">
              <mc:Choice xmlns:v="urn:schemas-microsoft-com:vml" Requires="v">
                <p:oleObj spid="_x0000_s3108" name="Equation" r:id="rId3" imgW="609480" imgH="419040" progId="Equation.3">
                  <p:embed/>
                </p:oleObj>
              </mc:Choice>
              <mc:Fallback>
                <p:oleObj name="Equation" r:id="rId3" imgW="609480" imgH="419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53400" y="1979613"/>
                        <a:ext cx="8382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6949" name="Object 5"/>
          <p:cNvGraphicFramePr>
            <a:graphicFrameLocks noGrp="1" noChangeAspect="1"/>
          </p:cNvGraphicFramePr>
          <p:nvPr>
            <p:ph sz="quarter" idx="3"/>
          </p:nvPr>
        </p:nvGraphicFramePr>
        <p:xfrm>
          <a:off x="3505200" y="3810000"/>
          <a:ext cx="561975" cy="488950"/>
        </p:xfrm>
        <a:graphic>
          <a:graphicData uri="http://schemas.openxmlformats.org/presentationml/2006/ole">
            <mc:AlternateContent xmlns:mc="http://schemas.openxmlformats.org/markup-compatibility/2006">
              <mc:Choice xmlns:v="urn:schemas-microsoft-com:vml" Requires="v">
                <p:oleObj spid="_x0000_s3109" name="Equation" r:id="rId5" imgW="457200" imgH="419040" progId="Equation.3">
                  <p:embed/>
                </p:oleObj>
              </mc:Choice>
              <mc:Fallback>
                <p:oleObj name="Equation" r:id="rId5" imgW="457200" imgH="419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05200" y="3810000"/>
                        <a:ext cx="561975"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749720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6"/>
          <p:cNvSpPr>
            <a:spLocks noGrp="1"/>
          </p:cNvSpPr>
          <p:nvPr>
            <p:ph type="sldNum" sz="quarter" idx="12"/>
          </p:nvPr>
        </p:nvSpPr>
        <p:spPr/>
        <p:txBody>
          <a:bodyPr/>
          <a:lstStyle/>
          <a:p>
            <a:fld id="{7BE8428E-96F4-47C0-8118-CED96E050258}" type="slidenum">
              <a:rPr lang="en-US" altLang="en-US"/>
              <a:pPr/>
              <a:t>49</a:t>
            </a:fld>
            <a:endParaRPr lang="en-US" altLang="en-US"/>
          </a:p>
        </p:txBody>
      </p:sp>
      <p:sp>
        <p:nvSpPr>
          <p:cNvPr id="467970" name="Rectangle 2"/>
          <p:cNvSpPr>
            <a:spLocks noGrp="1" noChangeArrowheads="1"/>
          </p:cNvSpPr>
          <p:nvPr>
            <p:ph type="title"/>
          </p:nvPr>
        </p:nvSpPr>
        <p:spPr/>
        <p:txBody>
          <a:bodyPr/>
          <a:lstStyle/>
          <a:p>
            <a:r>
              <a:rPr lang="en-US" altLang="en-US"/>
              <a:t>Bounds on Advanced Method</a:t>
            </a:r>
          </a:p>
        </p:txBody>
      </p:sp>
      <p:sp>
        <p:nvSpPr>
          <p:cNvPr id="467971" name="Rectangle 3"/>
          <p:cNvSpPr>
            <a:spLocks noGrp="1" noChangeArrowheads="1"/>
          </p:cNvSpPr>
          <p:nvPr>
            <p:ph type="body" sz="half" idx="1"/>
          </p:nvPr>
        </p:nvSpPr>
        <p:spPr>
          <a:xfrm>
            <a:off x="381000" y="1219200"/>
            <a:ext cx="3733800" cy="4343400"/>
          </a:xfrm>
        </p:spPr>
        <p:txBody>
          <a:bodyPr/>
          <a:lstStyle/>
          <a:p>
            <a:r>
              <a:rPr lang="en-US" altLang="en-US" sz="2400"/>
              <a:t>Graph shows lower and upper bounds</a:t>
            </a:r>
          </a:p>
          <a:p>
            <a:r>
              <a:rPr lang="en-US" altLang="en-US" sz="2400"/>
              <a:t>When congestion is </a:t>
            </a:r>
            <a:r>
              <a:rPr lang="en-US" altLang="en-US" sz="2400">
                <a:cs typeface="Tahoma" pitchFamily="34" charset="0"/>
              </a:rPr>
              <a:t>≤</a:t>
            </a:r>
            <a:r>
              <a:rPr lang="en-US" altLang="en-US" sz="2400"/>
              <a:t> 20%, links are identified with </a:t>
            </a:r>
            <a:r>
              <a:rPr lang="en-US" altLang="en-US" sz="2400" i="1"/>
              <a:t>O(n)</a:t>
            </a:r>
            <a:r>
              <a:rPr lang="en-US" altLang="en-US" sz="2400"/>
              <a:t> probes with probability </a:t>
            </a:r>
            <a:r>
              <a:rPr lang="en-US" altLang="en-US" sz="2400">
                <a:cs typeface="Tahoma" pitchFamily="34" charset="0"/>
              </a:rPr>
              <a:t>≥ </a:t>
            </a:r>
            <a:r>
              <a:rPr lang="en-US" altLang="en-US" sz="2400"/>
              <a:t>0.98</a:t>
            </a:r>
          </a:p>
          <a:p>
            <a:r>
              <a:rPr lang="en-US" altLang="en-US" sz="2400"/>
              <a:t>Does not help if </a:t>
            </a:r>
            <a:r>
              <a:rPr lang="en-US" altLang="en-US" sz="2400">
                <a:cs typeface="Tahoma" pitchFamily="34" charset="0"/>
              </a:rPr>
              <a:t>≥ </a:t>
            </a:r>
            <a:r>
              <a:rPr lang="en-US" altLang="en-US" sz="2400"/>
              <a:t>60% links are congested</a:t>
            </a:r>
          </a:p>
        </p:txBody>
      </p:sp>
      <p:pic>
        <p:nvPicPr>
          <p:cNvPr id="467972" name="Picture 4" descr="sprobe-adv"/>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267200" y="1524000"/>
            <a:ext cx="4419600" cy="30654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67973" name="Text Box 5"/>
          <p:cNvSpPr txBox="1">
            <a:spLocks noChangeArrowheads="1"/>
          </p:cNvSpPr>
          <p:nvPr/>
        </p:nvSpPr>
        <p:spPr bwMode="auto">
          <a:xfrm>
            <a:off x="5062538" y="4491038"/>
            <a:ext cx="35814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Frac of actual congested links</a:t>
            </a:r>
            <a:endParaRPr lang="en-US" altLang="en-US" b="1">
              <a:latin typeface="Tahoma" pitchFamily="34" charset="0"/>
            </a:endParaRPr>
          </a:p>
        </p:txBody>
      </p:sp>
      <p:sp>
        <p:nvSpPr>
          <p:cNvPr id="467974" name="Text Box 6"/>
          <p:cNvSpPr txBox="1">
            <a:spLocks noChangeArrowheads="1"/>
          </p:cNvSpPr>
          <p:nvPr/>
        </p:nvSpPr>
        <p:spPr bwMode="auto">
          <a:xfrm rot="16200000">
            <a:off x="3040857" y="2597943"/>
            <a:ext cx="23622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Detection Probability</a:t>
            </a:r>
            <a:r>
              <a:rPr lang="en-US" altLang="en-US" b="1">
                <a:latin typeface="Tahoma" pitchFamily="34" charset="0"/>
              </a:rPr>
              <a:t> </a:t>
            </a:r>
          </a:p>
        </p:txBody>
      </p:sp>
      <p:sp>
        <p:nvSpPr>
          <p:cNvPr id="467975" name="Text Box 7"/>
          <p:cNvSpPr txBox="1">
            <a:spLocks noChangeArrowheads="1"/>
          </p:cNvSpPr>
          <p:nvPr/>
        </p:nvSpPr>
        <p:spPr bwMode="auto">
          <a:xfrm>
            <a:off x="838200" y="5029200"/>
            <a:ext cx="8001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sz="2400">
                <a:latin typeface="Tahoma" pitchFamily="34" charset="0"/>
              </a:rPr>
              <a:t>Advanced method uses output of simple method and topology to find a probe that can be used to identify status of an unsolved link in simple method</a:t>
            </a:r>
          </a:p>
        </p:txBody>
      </p:sp>
    </p:spTree>
    <p:extLst>
      <p:ext uri="{BB962C8B-B14F-4D97-AF65-F5344CB8AC3E}">
        <p14:creationId xmlns:p14="http://schemas.microsoft.com/office/powerpoint/2010/main" val="1047494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738647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5743B1A1-69BA-457E-8EAE-784AFDE07562}" type="slidenum">
              <a:rPr lang="en-US" altLang="en-US"/>
              <a:pPr/>
              <a:t>50</a:t>
            </a:fld>
            <a:endParaRPr lang="en-US" altLang="en-US"/>
          </a:p>
        </p:txBody>
      </p:sp>
      <p:sp>
        <p:nvSpPr>
          <p:cNvPr id="471042" name="Rectangle 2"/>
          <p:cNvSpPr>
            <a:spLocks noGrp="1" noChangeArrowheads="1"/>
          </p:cNvSpPr>
          <p:nvPr>
            <p:ph type="title"/>
          </p:nvPr>
        </p:nvSpPr>
        <p:spPr/>
        <p:txBody>
          <a:bodyPr/>
          <a:lstStyle/>
          <a:p>
            <a:r>
              <a:rPr lang="en-US" altLang="en-US"/>
              <a:t>Experiments: Delay Measurements</a:t>
            </a:r>
          </a:p>
        </p:txBody>
      </p:sp>
      <p:sp>
        <p:nvSpPr>
          <p:cNvPr id="471043" name="Text Box 3"/>
          <p:cNvSpPr txBox="1">
            <a:spLocks noChangeArrowheads="1"/>
          </p:cNvSpPr>
          <p:nvPr/>
        </p:nvSpPr>
        <p:spPr bwMode="auto">
          <a:xfrm>
            <a:off x="2362200" y="4800600"/>
            <a:ext cx="426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Cumulative distribution function (cdf)</a:t>
            </a:r>
          </a:p>
        </p:txBody>
      </p:sp>
      <p:pic>
        <p:nvPicPr>
          <p:cNvPr id="471044" name="Picture 4" descr="delaycf-cd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371600"/>
            <a:ext cx="4495800" cy="319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45" name="Text Box 5"/>
          <p:cNvSpPr txBox="1">
            <a:spLocks noChangeArrowheads="1"/>
          </p:cNvSpPr>
          <p:nvPr/>
        </p:nvSpPr>
        <p:spPr bwMode="auto">
          <a:xfrm>
            <a:off x="533400" y="5545138"/>
            <a:ext cx="80010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Tx/>
              <a:buChar char="•"/>
            </a:pPr>
            <a:r>
              <a:rPr lang="en-US" altLang="en-US">
                <a:latin typeface="Tahoma" pitchFamily="34" charset="0"/>
              </a:rPr>
              <a:t> Attack changes delay pattern in a network domain</a:t>
            </a:r>
          </a:p>
          <a:p>
            <a:pPr eaLnBrk="0" hangingPunct="0">
              <a:spcBef>
                <a:spcPct val="50000"/>
              </a:spcBef>
              <a:buFontTx/>
              <a:buChar char="•"/>
            </a:pPr>
            <a:r>
              <a:rPr lang="en-US" altLang="en-US">
                <a:latin typeface="Tahoma" pitchFamily="34" charset="0"/>
              </a:rPr>
              <a:t> We need to know the delay pattern when there is not attack</a:t>
            </a:r>
          </a:p>
        </p:txBody>
      </p:sp>
      <p:sp>
        <p:nvSpPr>
          <p:cNvPr id="471046" name="Text Box 6"/>
          <p:cNvSpPr txBox="1">
            <a:spLocks noChangeArrowheads="1"/>
          </p:cNvSpPr>
          <p:nvPr/>
        </p:nvSpPr>
        <p:spPr bwMode="auto">
          <a:xfrm>
            <a:off x="3657600" y="43434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Delay (ms)</a:t>
            </a:r>
            <a:r>
              <a:rPr lang="en-US" altLang="en-US" b="1">
                <a:latin typeface="Tahoma" pitchFamily="34" charset="0"/>
              </a:rPr>
              <a:t> </a:t>
            </a:r>
          </a:p>
        </p:txBody>
      </p:sp>
      <p:sp>
        <p:nvSpPr>
          <p:cNvPr id="471047" name="Text Box 7"/>
          <p:cNvSpPr txBox="1">
            <a:spLocks noChangeArrowheads="1"/>
          </p:cNvSpPr>
          <p:nvPr/>
        </p:nvSpPr>
        <p:spPr bwMode="auto">
          <a:xfrm rot="16200000">
            <a:off x="1302544" y="2521744"/>
            <a:ext cx="17526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of traffic</a:t>
            </a:r>
            <a:endParaRPr lang="en-US" altLang="en-US" b="1">
              <a:latin typeface="Tahoma" pitchFamily="34" charset="0"/>
            </a:endParaRPr>
          </a:p>
        </p:txBody>
      </p:sp>
    </p:spTree>
    <p:extLst>
      <p:ext uri="{BB962C8B-B14F-4D97-AF65-F5344CB8AC3E}">
        <p14:creationId xmlns:p14="http://schemas.microsoft.com/office/powerpoint/2010/main" val="40552899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6F910B40-FA0B-4F55-B31E-B94CFFD1BAD5}" type="slidenum">
              <a:rPr lang="en-US" altLang="en-US"/>
              <a:pPr/>
              <a:t>51</a:t>
            </a:fld>
            <a:endParaRPr lang="en-US" altLang="en-US"/>
          </a:p>
        </p:txBody>
      </p:sp>
      <p:sp>
        <p:nvSpPr>
          <p:cNvPr id="472066" name="Rectangle 2"/>
          <p:cNvSpPr>
            <a:spLocks noGrp="1" noChangeArrowheads="1"/>
          </p:cNvSpPr>
          <p:nvPr>
            <p:ph type="title"/>
          </p:nvPr>
        </p:nvSpPr>
        <p:spPr/>
        <p:txBody>
          <a:bodyPr/>
          <a:lstStyle/>
          <a:p>
            <a:r>
              <a:rPr lang="en-US" altLang="en-US"/>
              <a:t>Experiments: Loss measurements</a:t>
            </a:r>
          </a:p>
        </p:txBody>
      </p:sp>
      <p:pic>
        <p:nvPicPr>
          <p:cNvPr id="472067"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343400" y="1371600"/>
            <a:ext cx="4572000" cy="2843213"/>
          </a:xfrm>
          <a:noFill/>
          <a:ln/>
          <a:extLst>
            <a:ext uri="{91240B29-F687-4F45-9708-019B960494DF}">
              <a14:hiddenLine xmlns:a14="http://schemas.microsoft.com/office/drawing/2010/main" w="28575" cap="flat" cmpd="sng">
                <a:solidFill>
                  <a:schemeClr val="tx1"/>
                </a:solidFill>
                <a:prstDash val="solid"/>
                <a:miter lim="800000"/>
                <a:headEnd type="none" w="med" len="med"/>
                <a:tailEnd type="none" w="med" len="med"/>
              </a14:hiddenLine>
            </a:ext>
          </a:extLst>
        </p:spPr>
      </p:pic>
      <p:sp>
        <p:nvSpPr>
          <p:cNvPr id="472068" name="Text Box 4"/>
          <p:cNvSpPr txBox="1">
            <a:spLocks noChangeArrowheads="1"/>
          </p:cNvSpPr>
          <p:nvPr/>
        </p:nvSpPr>
        <p:spPr bwMode="auto">
          <a:xfrm>
            <a:off x="5638800" y="4281488"/>
            <a:ext cx="3048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(b) Stripe-based</a:t>
            </a:r>
          </a:p>
        </p:txBody>
      </p:sp>
      <p:sp>
        <p:nvSpPr>
          <p:cNvPr id="472069" name="Text Box 5"/>
          <p:cNvSpPr txBox="1">
            <a:spLocks noChangeArrowheads="1"/>
          </p:cNvSpPr>
          <p:nvPr/>
        </p:nvSpPr>
        <p:spPr bwMode="auto">
          <a:xfrm>
            <a:off x="1676400" y="4419600"/>
            <a:ext cx="289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(a) Core-assisted</a:t>
            </a:r>
          </a:p>
        </p:txBody>
      </p:sp>
      <p:pic>
        <p:nvPicPr>
          <p:cNvPr id="472070" name="Picture 6" descr="aloss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04800" y="1544638"/>
            <a:ext cx="4038600" cy="26463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2071" name="Text Box 7"/>
          <p:cNvSpPr txBox="1">
            <a:spLocks noChangeArrowheads="1"/>
          </p:cNvSpPr>
          <p:nvPr/>
        </p:nvSpPr>
        <p:spPr bwMode="auto">
          <a:xfrm>
            <a:off x="685800" y="5181600"/>
            <a:ext cx="7620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Core-based measurement is more precise than stripe-based, however, it has high overhead</a:t>
            </a:r>
          </a:p>
        </p:txBody>
      </p:sp>
      <p:sp>
        <p:nvSpPr>
          <p:cNvPr id="472072" name="Text Box 8"/>
          <p:cNvSpPr txBox="1">
            <a:spLocks noChangeArrowheads="1"/>
          </p:cNvSpPr>
          <p:nvPr/>
        </p:nvSpPr>
        <p:spPr bwMode="auto">
          <a:xfrm>
            <a:off x="5943600" y="38862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472073" name="Text Box 9"/>
          <p:cNvSpPr txBox="1">
            <a:spLocks noChangeArrowheads="1"/>
          </p:cNvSpPr>
          <p:nvPr/>
        </p:nvSpPr>
        <p:spPr bwMode="auto">
          <a:xfrm>
            <a:off x="1752600" y="39624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472074" name="Text Box 10"/>
          <p:cNvSpPr txBox="1">
            <a:spLocks noChangeArrowheads="1"/>
          </p:cNvSpPr>
          <p:nvPr/>
        </p:nvSpPr>
        <p:spPr bwMode="auto">
          <a:xfrm rot="16200000">
            <a:off x="-426243" y="2407443"/>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
        <p:nvSpPr>
          <p:cNvPr id="472075" name="Text Box 11"/>
          <p:cNvSpPr txBox="1">
            <a:spLocks noChangeArrowheads="1"/>
          </p:cNvSpPr>
          <p:nvPr/>
        </p:nvSpPr>
        <p:spPr bwMode="auto">
          <a:xfrm rot="16200000">
            <a:off x="3904457" y="2331243"/>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Tree>
    <p:extLst>
      <p:ext uri="{BB962C8B-B14F-4D97-AF65-F5344CB8AC3E}">
        <p14:creationId xmlns:p14="http://schemas.microsoft.com/office/powerpoint/2010/main" val="30821842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6"/>
          <p:cNvSpPr>
            <a:spLocks noGrp="1"/>
          </p:cNvSpPr>
          <p:nvPr>
            <p:ph type="sldNum" sz="quarter" idx="12"/>
          </p:nvPr>
        </p:nvSpPr>
        <p:spPr/>
        <p:txBody>
          <a:bodyPr/>
          <a:lstStyle/>
          <a:p>
            <a:fld id="{FA36136B-0050-4FD1-B5CD-73D888515549}" type="slidenum">
              <a:rPr lang="en-US" altLang="en-US"/>
              <a:pPr/>
              <a:t>52</a:t>
            </a:fld>
            <a:endParaRPr lang="en-US" altLang="en-US"/>
          </a:p>
        </p:txBody>
      </p:sp>
      <p:sp>
        <p:nvSpPr>
          <p:cNvPr id="507906" name="Rectangle 2"/>
          <p:cNvSpPr>
            <a:spLocks noGrp="1" noChangeArrowheads="1"/>
          </p:cNvSpPr>
          <p:nvPr>
            <p:ph type="title"/>
          </p:nvPr>
        </p:nvSpPr>
        <p:spPr>
          <a:xfrm>
            <a:off x="457200" y="381000"/>
            <a:ext cx="8229600" cy="635000"/>
          </a:xfrm>
        </p:spPr>
        <p:txBody>
          <a:bodyPr>
            <a:normAutofit fontScale="90000"/>
          </a:bodyPr>
          <a:lstStyle/>
          <a:p>
            <a:r>
              <a:rPr lang="en-US" altLang="en-US"/>
              <a:t>Attack Scenarios</a:t>
            </a:r>
          </a:p>
        </p:txBody>
      </p:sp>
      <p:sp>
        <p:nvSpPr>
          <p:cNvPr id="507907" name="Text Box 3"/>
          <p:cNvSpPr txBox="1">
            <a:spLocks noChangeArrowheads="1"/>
          </p:cNvSpPr>
          <p:nvPr/>
        </p:nvSpPr>
        <p:spPr bwMode="auto">
          <a:xfrm>
            <a:off x="228600" y="5043488"/>
            <a:ext cx="434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(a) Changing delay pattern due to attack</a:t>
            </a:r>
          </a:p>
        </p:txBody>
      </p:sp>
      <p:sp>
        <p:nvSpPr>
          <p:cNvPr id="507908" name="Text Box 4"/>
          <p:cNvSpPr txBox="1">
            <a:spLocks noChangeArrowheads="1"/>
          </p:cNvSpPr>
          <p:nvPr/>
        </p:nvSpPr>
        <p:spPr bwMode="auto">
          <a:xfrm>
            <a:off x="4648200" y="5043488"/>
            <a:ext cx="4495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(b) Changing loss pattern due to attack</a:t>
            </a:r>
          </a:p>
        </p:txBody>
      </p:sp>
      <p:pic>
        <p:nvPicPr>
          <p:cNvPr id="507909" name="Picture 5" descr="delayattack"/>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2400" y="1676400"/>
            <a:ext cx="4191000" cy="300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07910" name="Picture 6" descr="lossattack"/>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495800" y="1778000"/>
            <a:ext cx="4191000" cy="2589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7911" name="Text Box 7"/>
          <p:cNvSpPr txBox="1">
            <a:spLocks noChangeArrowheads="1"/>
          </p:cNvSpPr>
          <p:nvPr/>
        </p:nvSpPr>
        <p:spPr bwMode="auto">
          <a:xfrm>
            <a:off x="6172200" y="4191000"/>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507912" name="Text Box 8"/>
          <p:cNvSpPr txBox="1">
            <a:spLocks noChangeArrowheads="1"/>
          </p:cNvSpPr>
          <p:nvPr/>
        </p:nvSpPr>
        <p:spPr bwMode="auto">
          <a:xfrm>
            <a:off x="1752600" y="4510088"/>
            <a:ext cx="16764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Time (sec)</a:t>
            </a:r>
            <a:r>
              <a:rPr lang="en-US" altLang="en-US" b="1">
                <a:latin typeface="Tahoma" pitchFamily="34" charset="0"/>
              </a:rPr>
              <a:t> </a:t>
            </a:r>
          </a:p>
        </p:txBody>
      </p:sp>
      <p:sp>
        <p:nvSpPr>
          <p:cNvPr id="507913" name="Text Box 9"/>
          <p:cNvSpPr txBox="1">
            <a:spLocks noChangeArrowheads="1"/>
          </p:cNvSpPr>
          <p:nvPr/>
        </p:nvSpPr>
        <p:spPr bwMode="auto">
          <a:xfrm rot="16200000">
            <a:off x="-577056" y="2788444"/>
            <a:ext cx="16764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Delay (ms)</a:t>
            </a:r>
            <a:r>
              <a:rPr lang="en-US" altLang="en-US" b="1">
                <a:latin typeface="Tahoma" pitchFamily="34" charset="0"/>
              </a:rPr>
              <a:t> </a:t>
            </a:r>
          </a:p>
        </p:txBody>
      </p:sp>
      <p:sp>
        <p:nvSpPr>
          <p:cNvPr id="507914" name="Text Box 10"/>
          <p:cNvSpPr txBox="1">
            <a:spLocks noChangeArrowheads="1"/>
          </p:cNvSpPr>
          <p:nvPr/>
        </p:nvSpPr>
        <p:spPr bwMode="auto">
          <a:xfrm rot="16200000">
            <a:off x="3764757" y="2864643"/>
            <a:ext cx="16764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   Loss Ratio</a:t>
            </a:r>
            <a:r>
              <a:rPr lang="en-US" altLang="en-US" b="1">
                <a:latin typeface="Tahoma" pitchFamily="34" charset="0"/>
              </a:rPr>
              <a:t> </a:t>
            </a:r>
          </a:p>
        </p:txBody>
      </p:sp>
      <p:sp>
        <p:nvSpPr>
          <p:cNvPr id="507915" name="Text Box 11"/>
          <p:cNvSpPr txBox="1">
            <a:spLocks noChangeArrowheads="1"/>
          </p:cNvSpPr>
          <p:nvPr/>
        </p:nvSpPr>
        <p:spPr bwMode="auto">
          <a:xfrm>
            <a:off x="1143000" y="5486400"/>
            <a:ext cx="62484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Tx/>
              <a:buChar char="•"/>
            </a:pPr>
            <a:r>
              <a:rPr lang="en-US" altLang="en-US">
                <a:latin typeface="Tahoma" pitchFamily="34" charset="0"/>
              </a:rPr>
              <a:t> Attack 1 violates SLA and causes 15-30% of packet loss</a:t>
            </a:r>
          </a:p>
          <a:p>
            <a:pPr eaLnBrk="0" hangingPunct="0">
              <a:spcBef>
                <a:spcPct val="50000"/>
              </a:spcBef>
              <a:buFontTx/>
              <a:buChar char="•"/>
            </a:pPr>
            <a:r>
              <a:rPr lang="en-US" altLang="en-US">
                <a:latin typeface="Tahoma" pitchFamily="34" charset="0"/>
              </a:rPr>
              <a:t> Attack 2 causes more than 35% of packet loss</a:t>
            </a:r>
          </a:p>
        </p:txBody>
      </p:sp>
    </p:spTree>
    <p:extLst>
      <p:ext uri="{BB962C8B-B14F-4D97-AF65-F5344CB8AC3E}">
        <p14:creationId xmlns:p14="http://schemas.microsoft.com/office/powerpoint/2010/main" val="38703561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146A57C-7B34-4849-8DD5-40775161A2EE}" type="slidenum">
              <a:rPr lang="en-US" altLang="en-US"/>
              <a:pPr/>
              <a:t>53</a:t>
            </a:fld>
            <a:endParaRPr lang="en-US" altLang="en-US"/>
          </a:p>
        </p:txBody>
      </p:sp>
      <p:sp>
        <p:nvSpPr>
          <p:cNvPr id="475138" name="Rectangle 2"/>
          <p:cNvSpPr>
            <a:spLocks noGrp="1" noChangeArrowheads="1"/>
          </p:cNvSpPr>
          <p:nvPr>
            <p:ph type="title"/>
          </p:nvPr>
        </p:nvSpPr>
        <p:spPr/>
        <p:txBody>
          <a:bodyPr/>
          <a:lstStyle/>
          <a:p>
            <a:r>
              <a:rPr lang="en-US" altLang="en-US"/>
              <a:t>Detecting DoS Attacks</a:t>
            </a:r>
          </a:p>
        </p:txBody>
      </p:sp>
      <p:sp>
        <p:nvSpPr>
          <p:cNvPr id="475139" name="Rectangle 3"/>
          <p:cNvSpPr>
            <a:spLocks noGrp="1" noChangeArrowheads="1"/>
          </p:cNvSpPr>
          <p:nvPr>
            <p:ph type="body" idx="1"/>
          </p:nvPr>
        </p:nvSpPr>
        <p:spPr>
          <a:xfrm>
            <a:off x="457200" y="1797050"/>
            <a:ext cx="8229600" cy="4329113"/>
          </a:xfrm>
        </p:spPr>
        <p:txBody>
          <a:bodyPr/>
          <a:lstStyle/>
          <a:p>
            <a:r>
              <a:rPr lang="en-US" altLang="en-US" sz="2800"/>
              <a:t>If many flows aggregate towards a downstream domain, it might be a DoS attack on the domain</a:t>
            </a:r>
          </a:p>
          <a:p>
            <a:r>
              <a:rPr lang="en-US" altLang="en-US" sz="2800"/>
              <a:t>Analyze flows at exit routers of the congested links to identify misbehaving flows</a:t>
            </a:r>
          </a:p>
          <a:p>
            <a:pPr>
              <a:spcAft>
                <a:spcPct val="20000"/>
              </a:spcAft>
            </a:pPr>
            <a:r>
              <a:rPr lang="en-US" altLang="en-US" sz="2800"/>
              <a:t>Activate filters to control the suspected flows</a:t>
            </a:r>
          </a:p>
          <a:p>
            <a:r>
              <a:rPr lang="en-US" altLang="en-US" sz="2800"/>
              <a:t>Flow association with ingress routers</a:t>
            </a:r>
          </a:p>
          <a:p>
            <a:pPr lvl="1"/>
            <a:r>
              <a:rPr lang="en-US" altLang="en-US" sz="2400"/>
              <a:t>Egress routers can backtrack paths, and confirm entry  points of suspected flows</a:t>
            </a:r>
          </a:p>
        </p:txBody>
      </p:sp>
    </p:spTree>
    <p:extLst>
      <p:ext uri="{BB962C8B-B14F-4D97-AF65-F5344CB8AC3E}">
        <p14:creationId xmlns:p14="http://schemas.microsoft.com/office/powerpoint/2010/main" val="24207120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7"/>
          <p:cNvSpPr>
            <a:spLocks noGrp="1"/>
          </p:cNvSpPr>
          <p:nvPr>
            <p:ph type="sldNum" sz="quarter" idx="12"/>
          </p:nvPr>
        </p:nvSpPr>
        <p:spPr/>
        <p:txBody>
          <a:bodyPr/>
          <a:lstStyle/>
          <a:p>
            <a:fld id="{CA95534E-3075-4CF0-98D4-8A9B3ACA69FF}" type="slidenum">
              <a:rPr lang="en-US" altLang="en-US"/>
              <a:pPr/>
              <a:t>54</a:t>
            </a:fld>
            <a:endParaRPr lang="en-US" altLang="en-US"/>
          </a:p>
        </p:txBody>
      </p:sp>
      <p:sp>
        <p:nvSpPr>
          <p:cNvPr id="476162" name="Rectangle 2"/>
          <p:cNvSpPr>
            <a:spLocks noGrp="1" noChangeArrowheads="1"/>
          </p:cNvSpPr>
          <p:nvPr>
            <p:ph type="title"/>
          </p:nvPr>
        </p:nvSpPr>
        <p:spPr>
          <a:noFill/>
          <a:ln/>
        </p:spPr>
        <p:txBody>
          <a:bodyPr/>
          <a:lstStyle/>
          <a:p>
            <a:r>
              <a:rPr lang="en-US" altLang="en-US"/>
              <a:t>Overhead comparison</a:t>
            </a:r>
          </a:p>
        </p:txBody>
      </p:sp>
      <p:pic>
        <p:nvPicPr>
          <p:cNvPr id="476163" name="Picture 3" descr="over_comm_monito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572000" y="1600200"/>
            <a:ext cx="3810000" cy="2640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6164" name="Text Box 4"/>
          <p:cNvSpPr txBox="1">
            <a:spLocks noChangeArrowheads="1"/>
          </p:cNvSpPr>
          <p:nvPr/>
        </p:nvSpPr>
        <p:spPr bwMode="auto">
          <a:xfrm>
            <a:off x="457200" y="5700713"/>
            <a:ext cx="8153400"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buFontTx/>
              <a:buChar char="•"/>
            </a:pPr>
            <a:r>
              <a:rPr lang="en-US" altLang="en-US" sz="2400">
                <a:latin typeface="Tahoma" pitchFamily="34" charset="0"/>
              </a:rPr>
              <a:t> Core has relative low processing overhead</a:t>
            </a:r>
          </a:p>
          <a:p>
            <a:pPr eaLnBrk="0" hangingPunct="0">
              <a:spcBef>
                <a:spcPct val="50000"/>
              </a:spcBef>
              <a:buFontTx/>
              <a:buChar char="•"/>
            </a:pPr>
            <a:r>
              <a:rPr lang="en-US" altLang="en-US" sz="2400">
                <a:latin typeface="Tahoma" pitchFamily="34" charset="0"/>
              </a:rPr>
              <a:t> Overlay scheme has an edge over other two schemes</a:t>
            </a:r>
          </a:p>
        </p:txBody>
      </p:sp>
      <p:pic>
        <p:nvPicPr>
          <p:cNvPr id="476165" name="Picture 5" descr="over_proc_monitor"/>
          <p:cNvPicPr>
            <a:picLocks noGrp="1"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457200" y="1570038"/>
            <a:ext cx="3733800" cy="3001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76166" name="Text Box 6"/>
          <p:cNvSpPr txBox="1">
            <a:spLocks noChangeArrowheads="1"/>
          </p:cNvSpPr>
          <p:nvPr/>
        </p:nvSpPr>
        <p:spPr bwMode="auto">
          <a:xfrm>
            <a:off x="685800" y="4891088"/>
            <a:ext cx="411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       (a) Processing overhead</a:t>
            </a:r>
          </a:p>
        </p:txBody>
      </p:sp>
      <p:sp>
        <p:nvSpPr>
          <p:cNvPr id="476167" name="Text Box 7"/>
          <p:cNvSpPr txBox="1">
            <a:spLocks noChangeArrowheads="1"/>
          </p:cNvSpPr>
          <p:nvPr/>
        </p:nvSpPr>
        <p:spPr bwMode="auto">
          <a:xfrm>
            <a:off x="5029200" y="4814888"/>
            <a:ext cx="4038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n-US" altLang="en-US">
                <a:latin typeface="Tahoma" pitchFamily="34" charset="0"/>
              </a:rPr>
              <a:t>     (b) Communication overhead</a:t>
            </a:r>
          </a:p>
        </p:txBody>
      </p:sp>
      <p:sp>
        <p:nvSpPr>
          <p:cNvPr id="476168" name="Text Box 8"/>
          <p:cNvSpPr txBox="1">
            <a:spLocks noChangeArrowheads="1"/>
          </p:cNvSpPr>
          <p:nvPr/>
        </p:nvSpPr>
        <p:spPr bwMode="auto">
          <a:xfrm>
            <a:off x="838200" y="4462463"/>
            <a:ext cx="3429000"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Percentage of misbehaving flow</a:t>
            </a:r>
            <a:endParaRPr lang="en-US" altLang="en-US" b="1">
              <a:latin typeface="Tahoma" pitchFamily="34" charset="0"/>
            </a:endParaRPr>
          </a:p>
        </p:txBody>
      </p:sp>
      <p:sp>
        <p:nvSpPr>
          <p:cNvPr id="476169" name="Text Box 9"/>
          <p:cNvSpPr txBox="1">
            <a:spLocks noChangeArrowheads="1"/>
          </p:cNvSpPr>
          <p:nvPr/>
        </p:nvSpPr>
        <p:spPr bwMode="auto">
          <a:xfrm rot="16200000">
            <a:off x="3025775" y="2689225"/>
            <a:ext cx="3124200"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600">
                <a:latin typeface="Tahoma" pitchFamily="34" charset="0"/>
              </a:rPr>
              <a:t>Communication overhead in KB</a:t>
            </a:r>
            <a:endParaRPr lang="en-US" altLang="en-US" sz="1600" b="1">
              <a:latin typeface="Tahoma" pitchFamily="34" charset="0"/>
            </a:endParaRPr>
          </a:p>
        </p:txBody>
      </p:sp>
      <p:sp>
        <p:nvSpPr>
          <p:cNvPr id="476170" name="Text Box 10"/>
          <p:cNvSpPr txBox="1">
            <a:spLocks noChangeArrowheads="1"/>
          </p:cNvSpPr>
          <p:nvPr/>
        </p:nvSpPr>
        <p:spPr bwMode="auto">
          <a:xfrm>
            <a:off x="5029200" y="4114800"/>
            <a:ext cx="3429000" cy="3667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a:latin typeface="Tahoma" pitchFamily="34" charset="0"/>
              </a:rPr>
              <a:t>Percentage of misbehaving flow</a:t>
            </a:r>
            <a:endParaRPr lang="en-US" altLang="en-US" b="1">
              <a:latin typeface="Tahoma" pitchFamily="34" charset="0"/>
            </a:endParaRPr>
          </a:p>
        </p:txBody>
      </p:sp>
      <p:sp>
        <p:nvSpPr>
          <p:cNvPr id="476171" name="Text Box 11"/>
          <p:cNvSpPr txBox="1">
            <a:spLocks noChangeArrowheads="1"/>
          </p:cNvSpPr>
          <p:nvPr/>
        </p:nvSpPr>
        <p:spPr bwMode="auto">
          <a:xfrm rot="16200000">
            <a:off x="-1112837" y="2841625"/>
            <a:ext cx="3124200" cy="3365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600">
                <a:latin typeface="Tahoma" pitchFamily="34" charset="0"/>
              </a:rPr>
              <a:t>Processing overhead (CPU cycle)</a:t>
            </a:r>
            <a:endParaRPr lang="en-US" altLang="en-US" sz="1600" b="1">
              <a:latin typeface="Tahoma" pitchFamily="34" charset="0"/>
            </a:endParaRPr>
          </a:p>
        </p:txBody>
      </p:sp>
    </p:spTree>
    <p:extLst>
      <p:ext uri="{BB962C8B-B14F-4D97-AF65-F5344CB8AC3E}">
        <p14:creationId xmlns:p14="http://schemas.microsoft.com/office/powerpoint/2010/main" val="41260457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EC94DC4-4733-418A-9A7F-03938DDCE4C2}" type="slidenum">
              <a:rPr lang="en-US" altLang="en-US"/>
              <a:pPr/>
              <a:t>55</a:t>
            </a:fld>
            <a:endParaRPr lang="en-US" altLang="en-US"/>
          </a:p>
        </p:txBody>
      </p:sp>
      <p:sp>
        <p:nvSpPr>
          <p:cNvPr id="529410" name="Rectangle 2"/>
          <p:cNvSpPr>
            <a:spLocks noGrp="1" noChangeArrowheads="1"/>
          </p:cNvSpPr>
          <p:nvPr>
            <p:ph type="title"/>
          </p:nvPr>
        </p:nvSpPr>
        <p:spPr/>
        <p:txBody>
          <a:bodyPr/>
          <a:lstStyle/>
          <a:p>
            <a:r>
              <a:rPr lang="en-US" altLang="en-US"/>
              <a:t>Observations</a:t>
            </a:r>
          </a:p>
        </p:txBody>
      </p:sp>
      <p:sp>
        <p:nvSpPr>
          <p:cNvPr id="529411" name="Rectangle 3"/>
          <p:cNvSpPr>
            <a:spLocks noGrp="1" noChangeArrowheads="1"/>
          </p:cNvSpPr>
          <p:nvPr>
            <p:ph type="body" idx="1"/>
          </p:nvPr>
        </p:nvSpPr>
        <p:spPr>
          <a:xfrm>
            <a:off x="533400" y="1219200"/>
            <a:ext cx="8382000" cy="4572000"/>
          </a:xfrm>
        </p:spPr>
        <p:txBody>
          <a:bodyPr/>
          <a:lstStyle/>
          <a:p>
            <a:r>
              <a:rPr lang="en-US" altLang="en-US"/>
              <a:t>Stripe-based Monitoring</a:t>
            </a:r>
            <a:endParaRPr lang="en-US" altLang="en-US" sz="2000"/>
          </a:p>
          <a:p>
            <a:pPr lvl="1"/>
            <a:r>
              <a:rPr lang="en-US" altLang="en-US"/>
              <a:t>Stripe-based probing can monitor DiffServ networks only from the edges</a:t>
            </a:r>
          </a:p>
          <a:p>
            <a:pPr lvl="1"/>
            <a:r>
              <a:rPr lang="en-US" altLang="en-US"/>
              <a:t>It takes 10 sec to converge the inferred loss ratio to actual loss ratio with ≥ 90% accuracy</a:t>
            </a:r>
          </a:p>
          <a:p>
            <a:pPr lvl="1"/>
            <a:r>
              <a:rPr lang="en-US" altLang="en-US"/>
              <a:t>10-15 delay probes and 20-25 loss probes per second are sufficient for monitoring</a:t>
            </a:r>
          </a:p>
          <a:p>
            <a:pPr lvl="1"/>
            <a:r>
              <a:rPr lang="en-US" altLang="en-US"/>
              <a:t>Probe is a 3-packet stripe</a:t>
            </a:r>
          </a:p>
          <a:p>
            <a:pPr lvl="2"/>
            <a:r>
              <a:rPr lang="en-US" altLang="en-US"/>
              <a:t>3 shows good correlation, 4 does not add much</a:t>
            </a:r>
          </a:p>
        </p:txBody>
      </p:sp>
    </p:spTree>
    <p:extLst>
      <p:ext uri="{BB962C8B-B14F-4D97-AF65-F5344CB8AC3E}">
        <p14:creationId xmlns:p14="http://schemas.microsoft.com/office/powerpoint/2010/main" val="329641763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81FDF2D-7008-48C7-8D9F-46502E7D3C5F}" type="slidenum">
              <a:rPr lang="en-US" altLang="en-US"/>
              <a:pPr/>
              <a:t>56</a:t>
            </a:fld>
            <a:endParaRPr lang="en-US" altLang="en-US"/>
          </a:p>
        </p:txBody>
      </p:sp>
      <p:sp>
        <p:nvSpPr>
          <p:cNvPr id="531458" name="Rectangle 2"/>
          <p:cNvSpPr>
            <a:spLocks noGrp="1" noChangeArrowheads="1"/>
          </p:cNvSpPr>
          <p:nvPr>
            <p:ph type="title"/>
          </p:nvPr>
        </p:nvSpPr>
        <p:spPr/>
        <p:txBody>
          <a:bodyPr/>
          <a:lstStyle/>
          <a:p>
            <a:r>
              <a:rPr lang="en-US" altLang="en-US"/>
              <a:t>Observations (Cont’d)</a:t>
            </a:r>
          </a:p>
        </p:txBody>
      </p:sp>
      <p:sp>
        <p:nvSpPr>
          <p:cNvPr id="531459" name="Rectangle 3"/>
          <p:cNvSpPr>
            <a:spLocks noGrp="1" noChangeArrowheads="1"/>
          </p:cNvSpPr>
          <p:nvPr>
            <p:ph type="body" idx="1"/>
          </p:nvPr>
        </p:nvSpPr>
        <p:spPr>
          <a:xfrm>
            <a:off x="609600" y="1143000"/>
            <a:ext cx="8305800" cy="5105400"/>
          </a:xfrm>
        </p:spPr>
        <p:txBody>
          <a:bodyPr/>
          <a:lstStyle/>
          <a:p>
            <a:r>
              <a:rPr lang="en-US" altLang="en-US"/>
              <a:t>Overlay-based Monitoring </a:t>
            </a:r>
          </a:p>
          <a:p>
            <a:pPr lvl="1"/>
            <a:r>
              <a:rPr lang="en-US" altLang="en-US"/>
              <a:t>Congestion status of individual links can be inferred from edge-to-edge measurements</a:t>
            </a:r>
          </a:p>
          <a:p>
            <a:pPr lvl="1"/>
            <a:r>
              <a:rPr lang="en-US" altLang="en-US"/>
              <a:t>When the network is </a:t>
            </a:r>
            <a:r>
              <a:rPr lang="en-US" altLang="en-US">
                <a:cs typeface="Tahoma" pitchFamily="34" charset="0"/>
              </a:rPr>
              <a:t>≤ </a:t>
            </a:r>
            <a:r>
              <a:rPr lang="en-US" altLang="en-US"/>
              <a:t>20% congested</a:t>
            </a:r>
          </a:p>
          <a:p>
            <a:pPr lvl="2"/>
            <a:r>
              <a:rPr lang="en-US" altLang="en-US"/>
              <a:t>Status of a link is identified with probability </a:t>
            </a:r>
            <a:r>
              <a:rPr lang="en-US" altLang="en-US">
                <a:cs typeface="Tahoma" pitchFamily="34" charset="0"/>
              </a:rPr>
              <a:t>≥</a:t>
            </a:r>
            <a:r>
              <a:rPr lang="en-US" altLang="en-US"/>
              <a:t> 0.98</a:t>
            </a:r>
          </a:p>
          <a:p>
            <a:pPr lvl="2"/>
            <a:r>
              <a:rPr lang="en-US" altLang="en-US"/>
              <a:t>Requires </a:t>
            </a:r>
            <a:r>
              <a:rPr lang="en-US" altLang="en-US" i="1"/>
              <a:t>O(n) </a:t>
            </a:r>
            <a:r>
              <a:rPr lang="en-US" altLang="en-US"/>
              <a:t>probes, where </a:t>
            </a:r>
            <a:r>
              <a:rPr lang="en-US" altLang="en-US" i="1"/>
              <a:t>n </a:t>
            </a:r>
            <a:r>
              <a:rPr lang="en-US" altLang="en-US"/>
              <a:t>is the number of edge routers</a:t>
            </a:r>
          </a:p>
          <a:p>
            <a:pPr lvl="1"/>
            <a:r>
              <a:rPr lang="en-US" altLang="en-US"/>
              <a:t>Worst case is </a:t>
            </a:r>
            <a:r>
              <a:rPr lang="en-US" altLang="en-US" i="1"/>
              <a:t>O(n</a:t>
            </a:r>
            <a:r>
              <a:rPr lang="en-US" altLang="en-US" i="1" baseline="30000"/>
              <a:t>2</a:t>
            </a:r>
            <a:r>
              <a:rPr lang="en-US" altLang="en-US"/>
              <a:t>), whereas stripe-based requires </a:t>
            </a:r>
            <a:r>
              <a:rPr lang="en-US" altLang="en-US" i="1"/>
              <a:t>O</a:t>
            </a:r>
            <a:r>
              <a:rPr lang="en-US" altLang="en-US"/>
              <a:t>(</a:t>
            </a:r>
            <a:r>
              <a:rPr lang="en-US" altLang="en-US" i="1"/>
              <a:t>n</a:t>
            </a:r>
            <a:r>
              <a:rPr lang="en-US" altLang="en-US" i="1" baseline="30000"/>
              <a:t>3</a:t>
            </a:r>
            <a:r>
              <a:rPr lang="en-US" altLang="en-US"/>
              <a:t>) probes to achieve same functionality</a:t>
            </a:r>
          </a:p>
        </p:txBody>
      </p:sp>
    </p:spTree>
    <p:extLst>
      <p:ext uri="{BB962C8B-B14F-4D97-AF65-F5344CB8AC3E}">
        <p14:creationId xmlns:p14="http://schemas.microsoft.com/office/powerpoint/2010/main" val="129622228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D2456CD-F28A-47D4-B7B3-2B24CA337ABA}" type="slidenum">
              <a:rPr lang="en-US" altLang="en-US"/>
              <a:pPr/>
              <a:t>57</a:t>
            </a:fld>
            <a:endParaRPr lang="en-US" altLang="en-US"/>
          </a:p>
        </p:txBody>
      </p:sp>
      <p:sp>
        <p:nvSpPr>
          <p:cNvPr id="532482" name="Rectangle 2"/>
          <p:cNvSpPr>
            <a:spLocks noGrp="1" noChangeArrowheads="1"/>
          </p:cNvSpPr>
          <p:nvPr>
            <p:ph type="title"/>
          </p:nvPr>
        </p:nvSpPr>
        <p:spPr/>
        <p:txBody>
          <a:bodyPr/>
          <a:lstStyle/>
          <a:p>
            <a:r>
              <a:rPr lang="en-US" altLang="en-US"/>
              <a:t>Observations (Cont’d)</a:t>
            </a:r>
          </a:p>
        </p:txBody>
      </p:sp>
      <p:sp>
        <p:nvSpPr>
          <p:cNvPr id="532483" name="Rectangle 3"/>
          <p:cNvSpPr>
            <a:spLocks noGrp="1" noChangeArrowheads="1"/>
          </p:cNvSpPr>
          <p:nvPr>
            <p:ph type="body" idx="1"/>
          </p:nvPr>
        </p:nvSpPr>
        <p:spPr>
          <a:xfrm>
            <a:off x="457200" y="1295400"/>
            <a:ext cx="8229600" cy="4525963"/>
          </a:xfrm>
        </p:spPr>
        <p:txBody>
          <a:bodyPr/>
          <a:lstStyle/>
          <a:p>
            <a:r>
              <a:rPr lang="en-US" altLang="en-US"/>
              <a:t>Analyze existing techniques to defeat DoS attacks</a:t>
            </a:r>
            <a:endParaRPr lang="en-US" altLang="en-US">
              <a:solidFill>
                <a:schemeClr val="hlink"/>
              </a:solidFill>
            </a:endParaRPr>
          </a:p>
          <a:p>
            <a:pPr lvl="1"/>
            <a:r>
              <a:rPr lang="en-US" altLang="en-US"/>
              <a:t>Marking has less overhead than Filtering, however, it is only a forensic method</a:t>
            </a:r>
          </a:p>
          <a:p>
            <a:pPr lvl="1"/>
            <a:r>
              <a:rPr lang="en-US" altLang="en-US"/>
              <a:t>Monitoring might have less processing overhead than marking or filtering, however, monitoring injects packets and others do not</a:t>
            </a:r>
          </a:p>
          <a:p>
            <a:pPr lvl="1"/>
            <a:r>
              <a:rPr lang="en-US" altLang="en-US"/>
              <a:t>Monitoring can alert against DoS attacks in early stage</a:t>
            </a:r>
          </a:p>
        </p:txBody>
      </p:sp>
    </p:spTree>
    <p:extLst>
      <p:ext uri="{BB962C8B-B14F-4D97-AF65-F5344CB8AC3E}">
        <p14:creationId xmlns:p14="http://schemas.microsoft.com/office/powerpoint/2010/main" val="39507378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80E9F2-6A81-4DB2-A942-8E23C2BC973D}" type="slidenum">
              <a:rPr lang="en-US" altLang="en-US"/>
              <a:pPr/>
              <a:t>58</a:t>
            </a:fld>
            <a:endParaRPr lang="en-US" altLang="en-US"/>
          </a:p>
        </p:txBody>
      </p:sp>
      <p:sp>
        <p:nvSpPr>
          <p:cNvPr id="533506" name="Rectangle 2"/>
          <p:cNvSpPr>
            <a:spLocks noGrp="1" noChangeArrowheads="1"/>
          </p:cNvSpPr>
          <p:nvPr>
            <p:ph type="title"/>
          </p:nvPr>
        </p:nvSpPr>
        <p:spPr/>
        <p:txBody>
          <a:bodyPr/>
          <a:lstStyle/>
          <a:p>
            <a:r>
              <a:rPr lang="en-US" altLang="en-US"/>
              <a:t>Observations (Cont’d)</a:t>
            </a:r>
          </a:p>
        </p:txBody>
      </p:sp>
      <p:sp>
        <p:nvSpPr>
          <p:cNvPr id="533507" name="Rectangle 3"/>
          <p:cNvSpPr>
            <a:spLocks noGrp="1" noChangeArrowheads="1"/>
          </p:cNvSpPr>
          <p:nvPr>
            <p:ph type="body" idx="1"/>
          </p:nvPr>
        </p:nvSpPr>
        <p:spPr>
          <a:xfrm>
            <a:off x="457200" y="1295400"/>
            <a:ext cx="8229600" cy="4525963"/>
          </a:xfrm>
        </p:spPr>
        <p:txBody>
          <a:bodyPr/>
          <a:lstStyle/>
          <a:p>
            <a:r>
              <a:rPr lang="en-US" altLang="en-US"/>
              <a:t>Traffic Conditioner</a:t>
            </a:r>
          </a:p>
          <a:p>
            <a:pPr lvl="1"/>
            <a:r>
              <a:rPr lang="en-US" altLang="en-US"/>
              <a:t>Using small state table, we can design scalable traffic conditioner</a:t>
            </a:r>
          </a:p>
          <a:p>
            <a:pPr lvl="1"/>
            <a:r>
              <a:rPr lang="en-US" altLang="en-US"/>
              <a:t>It can protect critical packets of a flow to improve application QoS (delay, throughput, response time, …) </a:t>
            </a:r>
          </a:p>
          <a:p>
            <a:pPr lvl="1"/>
            <a:r>
              <a:rPr lang="en-US" altLang="en-US"/>
              <a:t>Both Round trip time (RTT) &amp; Retransmission time-out (RTO) are necessary to avoid RTT-bias among flows </a:t>
            </a:r>
          </a:p>
        </p:txBody>
      </p:sp>
    </p:spTree>
    <p:extLst>
      <p:ext uri="{BB962C8B-B14F-4D97-AF65-F5344CB8AC3E}">
        <p14:creationId xmlns:p14="http://schemas.microsoft.com/office/powerpoint/2010/main" val="20409704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0BFDFC7-CED4-4E78-904B-E407AC71D8A1}" type="slidenum">
              <a:rPr lang="en-US" altLang="en-US"/>
              <a:pPr/>
              <a:t>59</a:t>
            </a:fld>
            <a:endParaRPr lang="en-US" altLang="en-US"/>
          </a:p>
        </p:txBody>
      </p:sp>
      <p:sp>
        <p:nvSpPr>
          <p:cNvPr id="534530" name="Rectangle 2"/>
          <p:cNvSpPr>
            <a:spLocks noGrp="1" noChangeArrowheads="1"/>
          </p:cNvSpPr>
          <p:nvPr>
            <p:ph type="title"/>
          </p:nvPr>
        </p:nvSpPr>
        <p:spPr/>
        <p:txBody>
          <a:bodyPr/>
          <a:lstStyle/>
          <a:p>
            <a:r>
              <a:rPr lang="en-US" altLang="en-US"/>
              <a:t>Observations (Cont’d)</a:t>
            </a:r>
          </a:p>
        </p:txBody>
      </p:sp>
      <p:sp>
        <p:nvSpPr>
          <p:cNvPr id="534531" name="Rectangle 3"/>
          <p:cNvSpPr>
            <a:spLocks noGrp="1" noChangeArrowheads="1"/>
          </p:cNvSpPr>
          <p:nvPr>
            <p:ph type="body" idx="1"/>
          </p:nvPr>
        </p:nvSpPr>
        <p:spPr>
          <a:xfrm>
            <a:off x="457200" y="1731963"/>
            <a:ext cx="8229600" cy="3671887"/>
          </a:xfrm>
        </p:spPr>
        <p:txBody>
          <a:bodyPr/>
          <a:lstStyle/>
          <a:p>
            <a:r>
              <a:rPr lang="en-US" altLang="en-US"/>
              <a:t>Flow Control</a:t>
            </a:r>
          </a:p>
          <a:p>
            <a:pPr lvl="1"/>
            <a:r>
              <a:rPr lang="en-US" altLang="en-US"/>
              <a:t>Network tomography is used to design edge-to-edge mechanism to detect &amp; control unresponsive flows </a:t>
            </a:r>
          </a:p>
          <a:p>
            <a:pPr lvl="1"/>
            <a:r>
              <a:rPr lang="en-US" altLang="en-US"/>
              <a:t>QoS of adaptive flows improves significantly with flow control mechanism</a:t>
            </a:r>
          </a:p>
        </p:txBody>
      </p:sp>
    </p:spTree>
    <p:extLst>
      <p:ext uri="{BB962C8B-B14F-4D97-AF65-F5344CB8AC3E}">
        <p14:creationId xmlns:p14="http://schemas.microsoft.com/office/powerpoint/2010/main" val="2979014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991398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565874C-723A-4B0E-829D-4263A4AC0367}" type="slidenum">
              <a:rPr lang="en-US" altLang="en-US"/>
              <a:pPr/>
              <a:t>60</a:t>
            </a:fld>
            <a:endParaRPr lang="en-US" altLang="en-US"/>
          </a:p>
        </p:txBody>
      </p:sp>
      <p:sp>
        <p:nvSpPr>
          <p:cNvPr id="477186" name="Rectangle 2"/>
          <p:cNvSpPr>
            <a:spLocks noGrp="1" noChangeArrowheads="1"/>
          </p:cNvSpPr>
          <p:nvPr>
            <p:ph type="title"/>
          </p:nvPr>
        </p:nvSpPr>
        <p:spPr/>
        <p:txBody>
          <a:bodyPr/>
          <a:lstStyle/>
          <a:p>
            <a:r>
              <a:rPr lang="en-US" altLang="en-US"/>
              <a:t>Conclusion on Monitoring</a:t>
            </a:r>
          </a:p>
        </p:txBody>
      </p:sp>
      <p:sp>
        <p:nvSpPr>
          <p:cNvPr id="477187" name="Rectangle 3"/>
          <p:cNvSpPr>
            <a:spLocks noGrp="1" noChangeArrowheads="1"/>
          </p:cNvSpPr>
          <p:nvPr>
            <p:ph type="body" idx="1"/>
          </p:nvPr>
        </p:nvSpPr>
        <p:spPr>
          <a:xfrm>
            <a:off x="609600" y="1524000"/>
            <a:ext cx="8229600" cy="4953000"/>
          </a:xfrm>
        </p:spPr>
        <p:txBody>
          <a:bodyPr/>
          <a:lstStyle/>
          <a:p>
            <a:pPr>
              <a:lnSpc>
                <a:spcPct val="80000"/>
              </a:lnSpc>
            </a:pPr>
            <a:r>
              <a:rPr lang="en-US" altLang="en-US" sz="2400"/>
              <a:t>Elegant way to use probability in inferring loss.  3-packets stripe shows good correlation</a:t>
            </a:r>
          </a:p>
          <a:p>
            <a:pPr algn="just">
              <a:lnSpc>
                <a:spcPct val="80000"/>
              </a:lnSpc>
              <a:spcBef>
                <a:spcPct val="30000"/>
              </a:spcBef>
              <a:spcAft>
                <a:spcPct val="30000"/>
              </a:spcAft>
            </a:pPr>
            <a:r>
              <a:rPr lang="en-US" altLang="en-US" sz="2400"/>
              <a:t>Monitoring network can detect service violation and bandwidth theft using measurements</a:t>
            </a:r>
          </a:p>
          <a:p>
            <a:pPr algn="just">
              <a:lnSpc>
                <a:spcPct val="80000"/>
              </a:lnSpc>
              <a:spcBef>
                <a:spcPct val="30000"/>
              </a:spcBef>
              <a:spcAft>
                <a:spcPct val="30000"/>
              </a:spcAft>
            </a:pPr>
            <a:r>
              <a:rPr lang="en-US" altLang="en-US" sz="2400"/>
              <a:t>Monitoring can detect DoS attacks in early stage. Filter  can be used to stop the attacks</a:t>
            </a:r>
          </a:p>
          <a:p>
            <a:pPr>
              <a:lnSpc>
                <a:spcPct val="80000"/>
              </a:lnSpc>
            </a:pPr>
            <a:r>
              <a:rPr lang="en-US" altLang="en-US" sz="2400"/>
              <a:t>Overlay-based monitoring requires only </a:t>
            </a:r>
            <a:r>
              <a:rPr lang="en-US" altLang="en-US" sz="2400" i="1"/>
              <a:t>O(n)</a:t>
            </a:r>
            <a:r>
              <a:rPr lang="en-US" altLang="en-US" sz="2400"/>
              <a:t> probing with a very high probability, where </a:t>
            </a:r>
            <a:r>
              <a:rPr lang="en-US" altLang="en-US" sz="2400" i="1"/>
              <a:t>n </a:t>
            </a:r>
            <a:r>
              <a:rPr lang="en-US" altLang="en-US" sz="2400"/>
              <a:t>is the number of edge routers</a:t>
            </a:r>
          </a:p>
          <a:p>
            <a:pPr>
              <a:lnSpc>
                <a:spcPct val="80000"/>
              </a:lnSpc>
            </a:pPr>
            <a:r>
              <a:rPr lang="en-US" altLang="en-US" sz="2400"/>
              <a:t>Overlay-based monitoring has very low communication and processing overhead</a:t>
            </a:r>
          </a:p>
          <a:p>
            <a:pPr>
              <a:lnSpc>
                <a:spcPct val="80000"/>
              </a:lnSpc>
            </a:pPr>
            <a:r>
              <a:rPr lang="en-US" altLang="en-US" sz="2400"/>
              <a:t>Stripe-based inference is useful to annotate a topology tree with loss, delay, and bandwidth. </a:t>
            </a:r>
          </a:p>
        </p:txBody>
      </p:sp>
    </p:spTree>
    <p:extLst>
      <p:ext uri="{BB962C8B-B14F-4D97-AF65-F5344CB8AC3E}">
        <p14:creationId xmlns:p14="http://schemas.microsoft.com/office/powerpoint/2010/main" val="595315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BEB883B-DA7C-4C16-9B4E-3EF6B505A16D}" type="slidenum">
              <a:rPr lang="en-US" altLang="en-US"/>
              <a:pPr/>
              <a:t>61</a:t>
            </a:fld>
            <a:endParaRPr lang="en-US" altLang="en-US"/>
          </a:p>
        </p:txBody>
      </p:sp>
      <p:sp>
        <p:nvSpPr>
          <p:cNvPr id="394242" name="Rectangle 2"/>
          <p:cNvSpPr>
            <a:spLocks noGrp="1" noChangeArrowheads="1"/>
          </p:cNvSpPr>
          <p:nvPr>
            <p:ph type="title"/>
          </p:nvPr>
        </p:nvSpPr>
        <p:spPr>
          <a:xfrm>
            <a:off x="685800" y="588963"/>
            <a:ext cx="7772400" cy="547687"/>
          </a:xfrm>
        </p:spPr>
        <p:txBody>
          <a:bodyPr>
            <a:normAutofit fontScale="90000"/>
          </a:bodyPr>
          <a:lstStyle/>
          <a:p>
            <a:r>
              <a:rPr lang="en-US" altLang="en-US"/>
              <a:t>Research Motivation</a:t>
            </a:r>
          </a:p>
        </p:txBody>
      </p:sp>
      <p:sp>
        <p:nvSpPr>
          <p:cNvPr id="394243" name="Rectangle 3"/>
          <p:cNvSpPr>
            <a:spLocks noGrp="1" noChangeArrowheads="1"/>
          </p:cNvSpPr>
          <p:nvPr>
            <p:ph type="body" idx="1"/>
          </p:nvPr>
        </p:nvSpPr>
        <p:spPr>
          <a:xfrm>
            <a:off x="685800" y="1371600"/>
            <a:ext cx="7772400" cy="4724400"/>
          </a:xfrm>
        </p:spPr>
        <p:txBody>
          <a:bodyPr/>
          <a:lstStyle/>
          <a:p>
            <a:r>
              <a:rPr lang="en-US" altLang="en-US"/>
              <a:t>Two kinds of attacks target Ad Hoc network</a:t>
            </a:r>
          </a:p>
          <a:p>
            <a:pPr lvl="1"/>
            <a:r>
              <a:rPr lang="en-US" altLang="en-US"/>
              <a:t>External attacks:</a:t>
            </a:r>
          </a:p>
          <a:p>
            <a:pPr lvl="2"/>
            <a:r>
              <a:rPr lang="en-US" altLang="en-US"/>
              <a:t>MAC Layer jam</a:t>
            </a:r>
          </a:p>
          <a:p>
            <a:pPr lvl="2"/>
            <a:r>
              <a:rPr lang="en-US" altLang="en-US"/>
              <a:t>Traffic analysis</a:t>
            </a:r>
          </a:p>
          <a:p>
            <a:pPr lvl="1"/>
            <a:r>
              <a:rPr lang="en-US" altLang="en-US"/>
              <a:t>Internal attacks:</a:t>
            </a:r>
          </a:p>
          <a:p>
            <a:pPr lvl="2"/>
            <a:r>
              <a:rPr lang="en-US" altLang="en-US"/>
              <a:t>Compromised host sending false routing information</a:t>
            </a:r>
          </a:p>
          <a:p>
            <a:pPr lvl="2"/>
            <a:r>
              <a:rPr lang="en-US" altLang="en-US"/>
              <a:t>Fake authentication and authorization</a:t>
            </a:r>
          </a:p>
          <a:p>
            <a:pPr lvl="2"/>
            <a:r>
              <a:rPr lang="en-US" altLang="en-US"/>
              <a:t>Traffic flooding</a:t>
            </a:r>
          </a:p>
        </p:txBody>
      </p:sp>
    </p:spTree>
    <p:extLst>
      <p:ext uri="{BB962C8B-B14F-4D97-AF65-F5344CB8AC3E}">
        <p14:creationId xmlns:p14="http://schemas.microsoft.com/office/powerpoint/2010/main" val="51424707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5"/>
          <p:cNvSpPr>
            <a:spLocks noGrp="1"/>
          </p:cNvSpPr>
          <p:nvPr>
            <p:ph type="sldNum" sz="quarter" idx="12"/>
          </p:nvPr>
        </p:nvSpPr>
        <p:spPr/>
        <p:txBody>
          <a:bodyPr/>
          <a:lstStyle/>
          <a:p>
            <a:fld id="{989FD120-40E0-48F5-9E77-F8B44D9DC205}" type="slidenum">
              <a:rPr lang="en-US" altLang="en-US"/>
              <a:pPr/>
              <a:t>62</a:t>
            </a:fld>
            <a:endParaRPr lang="en-US" altLang="en-US"/>
          </a:p>
        </p:txBody>
      </p:sp>
      <p:sp>
        <p:nvSpPr>
          <p:cNvPr id="400386" name="Rectangle 2"/>
          <p:cNvSpPr>
            <a:spLocks noGrp="1" noChangeArrowheads="1"/>
          </p:cNvSpPr>
          <p:nvPr>
            <p:ph type="title"/>
          </p:nvPr>
        </p:nvSpPr>
        <p:spPr>
          <a:xfrm>
            <a:off x="457200" y="588963"/>
            <a:ext cx="8382000" cy="630237"/>
          </a:xfrm>
          <a:noFill/>
          <a:ln/>
        </p:spPr>
        <p:txBody>
          <a:bodyPr>
            <a:normAutofit fontScale="90000"/>
          </a:bodyPr>
          <a:lstStyle/>
          <a:p>
            <a:r>
              <a:rPr lang="en-US" altLang="en-US"/>
              <a:t>Attacks on routing in mobile ad hoc networks</a:t>
            </a:r>
          </a:p>
        </p:txBody>
      </p:sp>
      <p:sp>
        <p:nvSpPr>
          <p:cNvPr id="400387" name="Text Box 3"/>
          <p:cNvSpPr txBox="1">
            <a:spLocks noChangeArrowheads="1"/>
          </p:cNvSpPr>
          <p:nvPr/>
        </p:nvSpPr>
        <p:spPr bwMode="auto">
          <a:xfrm>
            <a:off x="3581400" y="1600200"/>
            <a:ext cx="198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Attacks on routing</a:t>
            </a:r>
          </a:p>
        </p:txBody>
      </p:sp>
      <p:sp>
        <p:nvSpPr>
          <p:cNvPr id="400388" name="Text Box 4"/>
          <p:cNvSpPr txBox="1">
            <a:spLocks noChangeArrowheads="1"/>
          </p:cNvSpPr>
          <p:nvPr/>
        </p:nvSpPr>
        <p:spPr bwMode="auto">
          <a:xfrm>
            <a:off x="2133600" y="2590800"/>
            <a:ext cx="1752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Active attacks</a:t>
            </a:r>
          </a:p>
        </p:txBody>
      </p:sp>
      <p:sp>
        <p:nvSpPr>
          <p:cNvPr id="400389" name="Text Box 5"/>
          <p:cNvSpPr txBox="1">
            <a:spLocks noChangeArrowheads="1"/>
          </p:cNvSpPr>
          <p:nvPr/>
        </p:nvSpPr>
        <p:spPr bwMode="auto">
          <a:xfrm>
            <a:off x="6172200" y="2590800"/>
            <a:ext cx="1676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Passive attacks</a:t>
            </a:r>
          </a:p>
        </p:txBody>
      </p:sp>
      <p:sp>
        <p:nvSpPr>
          <p:cNvPr id="400390" name="Text Box 6"/>
          <p:cNvSpPr txBox="1">
            <a:spLocks noChangeArrowheads="1"/>
          </p:cNvSpPr>
          <p:nvPr/>
        </p:nvSpPr>
        <p:spPr bwMode="auto">
          <a:xfrm>
            <a:off x="5334000" y="3505200"/>
            <a:ext cx="14478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Packet silent discard</a:t>
            </a:r>
          </a:p>
        </p:txBody>
      </p:sp>
      <p:sp>
        <p:nvSpPr>
          <p:cNvPr id="400391" name="Text Box 7"/>
          <p:cNvSpPr txBox="1">
            <a:spLocks noChangeArrowheads="1"/>
          </p:cNvSpPr>
          <p:nvPr/>
        </p:nvSpPr>
        <p:spPr bwMode="auto">
          <a:xfrm>
            <a:off x="6934200" y="3505200"/>
            <a:ext cx="14478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Routing information hiding</a:t>
            </a:r>
          </a:p>
        </p:txBody>
      </p:sp>
      <p:sp>
        <p:nvSpPr>
          <p:cNvPr id="400392" name="Text Box 8"/>
          <p:cNvSpPr txBox="1">
            <a:spLocks noChangeArrowheads="1"/>
          </p:cNvSpPr>
          <p:nvPr/>
        </p:nvSpPr>
        <p:spPr bwMode="auto">
          <a:xfrm>
            <a:off x="1066800" y="3505200"/>
            <a:ext cx="1295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Routing procedure</a:t>
            </a:r>
          </a:p>
        </p:txBody>
      </p:sp>
      <p:sp>
        <p:nvSpPr>
          <p:cNvPr id="400393" name="Text Box 9"/>
          <p:cNvSpPr txBox="1">
            <a:spLocks noChangeArrowheads="1"/>
          </p:cNvSpPr>
          <p:nvPr/>
        </p:nvSpPr>
        <p:spPr bwMode="auto">
          <a:xfrm>
            <a:off x="3276600" y="35814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Flood network</a:t>
            </a:r>
          </a:p>
        </p:txBody>
      </p:sp>
      <p:sp>
        <p:nvSpPr>
          <p:cNvPr id="400394" name="Text Box 10"/>
          <p:cNvSpPr txBox="1">
            <a:spLocks noChangeArrowheads="1"/>
          </p:cNvSpPr>
          <p:nvPr/>
        </p:nvSpPr>
        <p:spPr bwMode="auto">
          <a:xfrm>
            <a:off x="228600" y="4648200"/>
            <a:ext cx="1371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False reply</a:t>
            </a:r>
          </a:p>
        </p:txBody>
      </p:sp>
      <p:sp>
        <p:nvSpPr>
          <p:cNvPr id="400395" name="Text Box 11"/>
          <p:cNvSpPr txBox="1">
            <a:spLocks noChangeArrowheads="1"/>
          </p:cNvSpPr>
          <p:nvPr/>
        </p:nvSpPr>
        <p:spPr bwMode="auto">
          <a:xfrm>
            <a:off x="1600200" y="46482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Wormhole attacks</a:t>
            </a:r>
          </a:p>
        </p:txBody>
      </p:sp>
      <p:sp>
        <p:nvSpPr>
          <p:cNvPr id="400396" name="Text Box 12"/>
          <p:cNvSpPr txBox="1">
            <a:spLocks noChangeArrowheads="1"/>
          </p:cNvSpPr>
          <p:nvPr/>
        </p:nvSpPr>
        <p:spPr bwMode="auto">
          <a:xfrm>
            <a:off x="2971800" y="4572000"/>
            <a:ext cx="121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Route request</a:t>
            </a:r>
          </a:p>
        </p:txBody>
      </p:sp>
      <p:sp>
        <p:nvSpPr>
          <p:cNvPr id="400397" name="Text Box 13"/>
          <p:cNvSpPr txBox="1">
            <a:spLocks noChangeArrowheads="1"/>
          </p:cNvSpPr>
          <p:nvPr/>
        </p:nvSpPr>
        <p:spPr bwMode="auto">
          <a:xfrm>
            <a:off x="4419600" y="4572000"/>
            <a:ext cx="10668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b="1"/>
              <a:t>Route broken message</a:t>
            </a:r>
          </a:p>
        </p:txBody>
      </p:sp>
      <p:sp>
        <p:nvSpPr>
          <p:cNvPr id="400398" name="Line 14"/>
          <p:cNvSpPr>
            <a:spLocks noChangeShapeType="1"/>
          </p:cNvSpPr>
          <p:nvPr/>
        </p:nvSpPr>
        <p:spPr bwMode="auto">
          <a:xfrm>
            <a:off x="4572000" y="1981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399" name="Line 15"/>
          <p:cNvSpPr>
            <a:spLocks noChangeShapeType="1"/>
          </p:cNvSpPr>
          <p:nvPr/>
        </p:nvSpPr>
        <p:spPr bwMode="auto">
          <a:xfrm>
            <a:off x="2895600" y="2362200"/>
            <a:ext cx="3733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0" name="Line 16"/>
          <p:cNvSpPr>
            <a:spLocks noChangeShapeType="1"/>
          </p:cNvSpPr>
          <p:nvPr/>
        </p:nvSpPr>
        <p:spPr bwMode="auto">
          <a:xfrm>
            <a:off x="2895600" y="23622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1" name="Line 17"/>
          <p:cNvSpPr>
            <a:spLocks noChangeShapeType="1"/>
          </p:cNvSpPr>
          <p:nvPr/>
        </p:nvSpPr>
        <p:spPr bwMode="auto">
          <a:xfrm>
            <a:off x="6629400" y="23622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2" name="Line 18"/>
          <p:cNvSpPr>
            <a:spLocks noChangeShapeType="1"/>
          </p:cNvSpPr>
          <p:nvPr/>
        </p:nvSpPr>
        <p:spPr bwMode="auto">
          <a:xfrm>
            <a:off x="2895600" y="2971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3" name="Line 19"/>
          <p:cNvSpPr>
            <a:spLocks noChangeShapeType="1"/>
          </p:cNvSpPr>
          <p:nvPr/>
        </p:nvSpPr>
        <p:spPr bwMode="auto">
          <a:xfrm>
            <a:off x="6629400" y="31242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4" name="Line 20"/>
          <p:cNvSpPr>
            <a:spLocks noChangeShapeType="1"/>
          </p:cNvSpPr>
          <p:nvPr/>
        </p:nvSpPr>
        <p:spPr bwMode="auto">
          <a:xfrm>
            <a:off x="1600200" y="3276600"/>
            <a:ext cx="243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5" name="Line 21"/>
          <p:cNvSpPr>
            <a:spLocks noChangeShapeType="1"/>
          </p:cNvSpPr>
          <p:nvPr/>
        </p:nvSpPr>
        <p:spPr bwMode="auto">
          <a:xfrm>
            <a:off x="5943600" y="32766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6" name="Line 22"/>
          <p:cNvSpPr>
            <a:spLocks noChangeShapeType="1"/>
          </p:cNvSpPr>
          <p:nvPr/>
        </p:nvSpPr>
        <p:spPr bwMode="auto">
          <a:xfrm>
            <a:off x="5943600" y="32766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7" name="Line 23"/>
          <p:cNvSpPr>
            <a:spLocks noChangeShapeType="1"/>
          </p:cNvSpPr>
          <p:nvPr/>
        </p:nvSpPr>
        <p:spPr bwMode="auto">
          <a:xfrm>
            <a:off x="7391400" y="32766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8" name="Line 24"/>
          <p:cNvSpPr>
            <a:spLocks noChangeShapeType="1"/>
          </p:cNvSpPr>
          <p:nvPr/>
        </p:nvSpPr>
        <p:spPr bwMode="auto">
          <a:xfrm>
            <a:off x="1600200" y="3276600"/>
            <a:ext cx="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09" name="Line 25"/>
          <p:cNvSpPr>
            <a:spLocks noChangeShapeType="1"/>
          </p:cNvSpPr>
          <p:nvPr/>
        </p:nvSpPr>
        <p:spPr bwMode="auto">
          <a:xfrm>
            <a:off x="4038600" y="32766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0" name="Line 26"/>
          <p:cNvSpPr>
            <a:spLocks noChangeShapeType="1"/>
          </p:cNvSpPr>
          <p:nvPr/>
        </p:nvSpPr>
        <p:spPr bwMode="auto">
          <a:xfrm>
            <a:off x="1600200" y="40386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1" name="Line 27"/>
          <p:cNvSpPr>
            <a:spLocks noChangeShapeType="1"/>
          </p:cNvSpPr>
          <p:nvPr/>
        </p:nvSpPr>
        <p:spPr bwMode="auto">
          <a:xfrm>
            <a:off x="4038600" y="3886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2" name="Line 28"/>
          <p:cNvSpPr>
            <a:spLocks noChangeShapeType="1"/>
          </p:cNvSpPr>
          <p:nvPr/>
        </p:nvSpPr>
        <p:spPr bwMode="auto">
          <a:xfrm>
            <a:off x="762000" y="4343400"/>
            <a:ext cx="137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3" name="Line 29"/>
          <p:cNvSpPr>
            <a:spLocks noChangeShapeType="1"/>
          </p:cNvSpPr>
          <p:nvPr/>
        </p:nvSpPr>
        <p:spPr bwMode="auto">
          <a:xfrm>
            <a:off x="762000" y="43434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4" name="Line 30"/>
          <p:cNvSpPr>
            <a:spLocks noChangeShapeType="1"/>
          </p:cNvSpPr>
          <p:nvPr/>
        </p:nvSpPr>
        <p:spPr bwMode="auto">
          <a:xfrm>
            <a:off x="2133600" y="43434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5" name="Line 31"/>
          <p:cNvSpPr>
            <a:spLocks noChangeShapeType="1"/>
          </p:cNvSpPr>
          <p:nvPr/>
        </p:nvSpPr>
        <p:spPr bwMode="auto">
          <a:xfrm>
            <a:off x="3352800" y="41910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6" name="Line 32"/>
          <p:cNvSpPr>
            <a:spLocks noChangeShapeType="1"/>
          </p:cNvSpPr>
          <p:nvPr/>
        </p:nvSpPr>
        <p:spPr bwMode="auto">
          <a:xfrm>
            <a:off x="3352800" y="4191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0417" name="Line 33"/>
          <p:cNvSpPr>
            <a:spLocks noChangeShapeType="1"/>
          </p:cNvSpPr>
          <p:nvPr/>
        </p:nvSpPr>
        <p:spPr bwMode="auto">
          <a:xfrm>
            <a:off x="4800600" y="4191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12586326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632A0A9F-8261-4288-8D82-9FA98190D3F2}" type="slidenum">
              <a:rPr lang="en-US" altLang="en-US"/>
              <a:pPr/>
              <a:t>63</a:t>
            </a:fld>
            <a:endParaRPr lang="en-US" altLang="en-US"/>
          </a:p>
        </p:txBody>
      </p:sp>
      <p:sp>
        <p:nvSpPr>
          <p:cNvPr id="437250" name="Rectangle 2"/>
          <p:cNvSpPr>
            <a:spLocks noGrp="1" noChangeArrowheads="1"/>
          </p:cNvSpPr>
          <p:nvPr>
            <p:ph type="title"/>
          </p:nvPr>
        </p:nvSpPr>
        <p:spPr>
          <a:xfrm>
            <a:off x="1255713" y="284163"/>
            <a:ext cx="7888287" cy="776287"/>
          </a:xfrm>
        </p:spPr>
        <p:txBody>
          <a:bodyPr/>
          <a:lstStyle/>
          <a:p>
            <a:r>
              <a:rPr lang="en-US" altLang="en-US" sz="3600">
                <a:solidFill>
                  <a:schemeClr val="folHlink"/>
                </a:solidFill>
              </a:rPr>
              <a:t>Collaborative Attacks</a:t>
            </a:r>
          </a:p>
        </p:txBody>
      </p:sp>
      <p:sp>
        <p:nvSpPr>
          <p:cNvPr id="437251" name="Rectangle 3"/>
          <p:cNvSpPr>
            <a:spLocks noGrp="1" noChangeArrowheads="1"/>
          </p:cNvSpPr>
          <p:nvPr>
            <p:ph type="body" idx="1"/>
          </p:nvPr>
        </p:nvSpPr>
        <p:spPr/>
        <p:txBody>
          <a:bodyPr/>
          <a:lstStyle/>
          <a:p>
            <a:pPr marL="338138" indent="-338138"/>
            <a:endParaRPr lang="en-US" altLang="en-US" sz="2800"/>
          </a:p>
          <a:p>
            <a:pPr marL="338138" indent="-338138" algn="ctr">
              <a:buFont typeface="Wingdings" pitchFamily="2" charset="2"/>
              <a:buNone/>
            </a:pPr>
            <a:r>
              <a:rPr lang="en-US" altLang="en-US" sz="2800" u="sng"/>
              <a:t>Informal definition:</a:t>
            </a:r>
            <a:r>
              <a:rPr lang="en-US" altLang="en-US" sz="2800"/>
              <a:t> </a:t>
            </a:r>
          </a:p>
          <a:p>
            <a:pPr marL="338138" indent="-338138" algn="ctr">
              <a:buFont typeface="Wingdings" pitchFamily="2" charset="2"/>
              <a:buNone/>
            </a:pPr>
            <a:endParaRPr lang="en-US" altLang="en-US" sz="2800"/>
          </a:p>
          <a:p>
            <a:pPr marL="338138" indent="-338138" algn="ctr">
              <a:buFont typeface="Wingdings" pitchFamily="2" charset="2"/>
              <a:buNone/>
            </a:pPr>
            <a:r>
              <a:rPr lang="en-US" altLang="en-US" sz="2800"/>
              <a:t>“Collaborative attacks (CA) occur when more than one attacker or running process synchronize their actions to disturb a target network”</a:t>
            </a:r>
          </a:p>
          <a:p>
            <a:pPr marL="338138" indent="-338138" algn="ctr">
              <a:buFont typeface="Wingdings" pitchFamily="2" charset="2"/>
              <a:buNone/>
            </a:pPr>
            <a:endParaRPr lang="en-US" altLang="en-US" sz="2000"/>
          </a:p>
        </p:txBody>
      </p:sp>
    </p:spTree>
    <p:extLst>
      <p:ext uri="{BB962C8B-B14F-4D97-AF65-F5344CB8AC3E}">
        <p14:creationId xmlns:p14="http://schemas.microsoft.com/office/powerpoint/2010/main" val="273894335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80D63CA9-2895-40C7-9F45-DFA8BD41B06C}" type="slidenum">
              <a:rPr lang="en-US" altLang="en-US"/>
              <a:pPr/>
              <a:t>64</a:t>
            </a:fld>
            <a:endParaRPr lang="en-US" altLang="en-US"/>
          </a:p>
        </p:txBody>
      </p:sp>
      <p:sp>
        <p:nvSpPr>
          <p:cNvPr id="442370" name="Rectangle 2"/>
          <p:cNvSpPr>
            <a:spLocks noGrp="1" noChangeArrowheads="1"/>
          </p:cNvSpPr>
          <p:nvPr>
            <p:ph type="title"/>
          </p:nvPr>
        </p:nvSpPr>
        <p:spPr>
          <a:xfrm>
            <a:off x="1255713" y="284163"/>
            <a:ext cx="7888287" cy="776287"/>
          </a:xfrm>
        </p:spPr>
        <p:txBody>
          <a:bodyPr/>
          <a:lstStyle/>
          <a:p>
            <a:r>
              <a:rPr lang="en-US" altLang="en-US" sz="3600">
                <a:solidFill>
                  <a:schemeClr val="folHlink"/>
                </a:solidFill>
              </a:rPr>
              <a:t>Collaborative Attacks (cont’d)</a:t>
            </a:r>
          </a:p>
        </p:txBody>
      </p:sp>
      <p:sp>
        <p:nvSpPr>
          <p:cNvPr id="442371" name="Rectangle 3"/>
          <p:cNvSpPr>
            <a:spLocks noGrp="1" noChangeArrowheads="1"/>
          </p:cNvSpPr>
          <p:nvPr>
            <p:ph type="body" idx="1"/>
          </p:nvPr>
        </p:nvSpPr>
        <p:spPr/>
        <p:txBody>
          <a:bodyPr/>
          <a:lstStyle/>
          <a:p>
            <a:pPr marL="338138" indent="-338138"/>
            <a:r>
              <a:rPr lang="en-US" altLang="en-US" sz="2800"/>
              <a:t>Forms of collaborative attacks</a:t>
            </a:r>
          </a:p>
          <a:p>
            <a:pPr marL="863600" lvl="1" indent="-411163"/>
            <a:r>
              <a:rPr lang="en-US" altLang="en-US" sz="2400"/>
              <a:t>Multiple attacks occur when a system is disturbed by more than one attacker</a:t>
            </a:r>
          </a:p>
          <a:p>
            <a:pPr marL="863600" lvl="1" indent="-411163"/>
            <a:r>
              <a:rPr lang="en-US" altLang="en-US" sz="2400"/>
              <a:t>Attacks in quick sequences is another way to perpetrate CA by launching sequential disruptions in short intervals </a:t>
            </a:r>
          </a:p>
          <a:p>
            <a:pPr marL="863600" lvl="1" indent="-411163"/>
            <a:r>
              <a:rPr lang="en-US" altLang="en-US" sz="2400"/>
              <a:t>Attacks may concentrate on a group of nodes or spread to different group of nodes just for confusing the detection/prevention system in place</a:t>
            </a:r>
          </a:p>
          <a:p>
            <a:pPr marL="863600" lvl="1" indent="-411163"/>
            <a:r>
              <a:rPr lang="en-US" altLang="en-US" sz="2400"/>
              <a:t>Attacks may be long-lived or short-lived </a:t>
            </a:r>
          </a:p>
          <a:p>
            <a:pPr marL="863600" lvl="1" indent="-411163"/>
            <a:r>
              <a:rPr lang="en-US" altLang="en-US" sz="2400"/>
              <a:t>Attacks on routing </a:t>
            </a:r>
          </a:p>
          <a:p>
            <a:pPr marL="863600" lvl="1" indent="-411163"/>
            <a:endParaRPr lang="en-US" altLang="en-US" sz="2400"/>
          </a:p>
          <a:p>
            <a:pPr marL="863600" lvl="1" indent="-411163"/>
            <a:endParaRPr lang="en-US" altLang="en-US" sz="2400"/>
          </a:p>
          <a:p>
            <a:pPr marL="338138" indent="-338138">
              <a:buFont typeface="Wingdings" pitchFamily="2" charset="2"/>
              <a:buNone/>
            </a:pPr>
            <a:endParaRPr lang="en-US" altLang="en-US" sz="2800"/>
          </a:p>
          <a:p>
            <a:pPr marL="338138" indent="-338138"/>
            <a:endParaRPr lang="en-US" altLang="en-US" sz="2400"/>
          </a:p>
        </p:txBody>
      </p:sp>
    </p:spTree>
    <p:extLst>
      <p:ext uri="{BB962C8B-B14F-4D97-AF65-F5344CB8AC3E}">
        <p14:creationId xmlns:p14="http://schemas.microsoft.com/office/powerpoint/2010/main" val="37713505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214B02CF-A5B1-4020-9C80-077C98547F55}" type="slidenum">
              <a:rPr lang="en-US" altLang="en-US"/>
              <a:pPr/>
              <a:t>65</a:t>
            </a:fld>
            <a:endParaRPr lang="en-US" altLang="en-US"/>
          </a:p>
        </p:txBody>
      </p:sp>
      <p:sp>
        <p:nvSpPr>
          <p:cNvPr id="477186" name="Rectangle 2"/>
          <p:cNvSpPr>
            <a:spLocks noGrp="1" noChangeArrowheads="1"/>
          </p:cNvSpPr>
          <p:nvPr>
            <p:ph type="title"/>
          </p:nvPr>
        </p:nvSpPr>
        <p:spPr>
          <a:xfrm>
            <a:off x="1255713" y="284163"/>
            <a:ext cx="7888287" cy="776287"/>
          </a:xfrm>
        </p:spPr>
        <p:txBody>
          <a:bodyPr/>
          <a:lstStyle/>
          <a:p>
            <a:r>
              <a:rPr lang="en-US" altLang="en-US" sz="3600">
                <a:solidFill>
                  <a:schemeClr val="folHlink"/>
                </a:solidFill>
              </a:rPr>
              <a:t>Collaborative Attacks (cont’d)</a:t>
            </a:r>
          </a:p>
        </p:txBody>
      </p:sp>
      <p:sp>
        <p:nvSpPr>
          <p:cNvPr id="477187" name="Rectangle 3"/>
          <p:cNvSpPr>
            <a:spLocks noGrp="1" noChangeArrowheads="1"/>
          </p:cNvSpPr>
          <p:nvPr>
            <p:ph type="body" idx="1"/>
          </p:nvPr>
        </p:nvSpPr>
        <p:spPr/>
        <p:txBody>
          <a:bodyPr/>
          <a:lstStyle/>
          <a:p>
            <a:pPr marL="338138" indent="-338138"/>
            <a:r>
              <a:rPr lang="en-US" altLang="zh-CN" sz="2800">
                <a:ea typeface="宋体" pitchFamily="2" charset="-122"/>
              </a:rPr>
              <a:t>From a low-level technical point of view, attacks can be categorized into:</a:t>
            </a:r>
          </a:p>
          <a:p>
            <a:pPr marL="863600" lvl="1" indent="-411163"/>
            <a:r>
              <a:rPr lang="en-US" altLang="zh-CN" sz="2400">
                <a:ea typeface="宋体" pitchFamily="2" charset="-122"/>
              </a:rPr>
              <a:t>Attacks that may overshadow (cover) each other</a:t>
            </a:r>
          </a:p>
          <a:p>
            <a:pPr marL="863600" lvl="1" indent="-411163"/>
            <a:r>
              <a:rPr lang="en-US" altLang="zh-CN" sz="2400">
                <a:ea typeface="宋体" pitchFamily="2" charset="-122"/>
              </a:rPr>
              <a:t>Attacks that may diminish the effects of others</a:t>
            </a:r>
          </a:p>
          <a:p>
            <a:pPr marL="863600" lvl="1" indent="-411163"/>
            <a:r>
              <a:rPr lang="en-US" altLang="zh-CN" sz="2400">
                <a:ea typeface="宋体" pitchFamily="2" charset="-122"/>
              </a:rPr>
              <a:t>Attacks that interfere with each other</a:t>
            </a:r>
          </a:p>
          <a:p>
            <a:pPr marL="863600" lvl="1" indent="-411163"/>
            <a:r>
              <a:rPr lang="en-US" altLang="zh-CN" sz="2400">
                <a:ea typeface="宋体" pitchFamily="2" charset="-122"/>
              </a:rPr>
              <a:t>Attacks that may expose other attacks</a:t>
            </a:r>
          </a:p>
          <a:p>
            <a:pPr marL="863600" lvl="1" indent="-411163"/>
            <a:r>
              <a:rPr lang="en-US" altLang="zh-CN" sz="2400">
                <a:ea typeface="宋体" pitchFamily="2" charset="-122"/>
              </a:rPr>
              <a:t>Attacks that may be launched in sequence</a:t>
            </a:r>
          </a:p>
          <a:p>
            <a:pPr marL="863600" lvl="1" indent="-411163"/>
            <a:r>
              <a:rPr lang="en-US" altLang="zh-CN" sz="2400">
                <a:ea typeface="宋体" pitchFamily="2" charset="-122"/>
              </a:rPr>
              <a:t>Attacks that may target different areas of the network</a:t>
            </a:r>
          </a:p>
          <a:p>
            <a:pPr marL="863600" lvl="1" indent="-411163"/>
            <a:r>
              <a:rPr lang="en-US" altLang="zh-CN" sz="2400">
                <a:ea typeface="宋体" pitchFamily="2" charset="-122"/>
              </a:rPr>
              <a:t>Attacks that are just below the threshold of detection but persist in large numbers</a:t>
            </a:r>
            <a:endParaRPr lang="en-US" altLang="en-US" sz="2400"/>
          </a:p>
          <a:p>
            <a:pPr marL="863600" lvl="1" indent="-411163">
              <a:buFont typeface="Wingdings" pitchFamily="2" charset="2"/>
              <a:buNone/>
            </a:pPr>
            <a:endParaRPr lang="en-US" altLang="en-US" sz="2400"/>
          </a:p>
          <a:p>
            <a:pPr marL="338138" indent="-338138">
              <a:buFont typeface="Wingdings" pitchFamily="2" charset="2"/>
              <a:buNone/>
            </a:pPr>
            <a:endParaRPr lang="en-US" altLang="en-US" sz="2800"/>
          </a:p>
          <a:p>
            <a:pPr marL="338138" indent="-338138"/>
            <a:endParaRPr lang="en-US" altLang="en-US" sz="2400"/>
          </a:p>
        </p:txBody>
      </p:sp>
    </p:spTree>
    <p:extLst>
      <p:ext uri="{BB962C8B-B14F-4D97-AF65-F5344CB8AC3E}">
        <p14:creationId xmlns:p14="http://schemas.microsoft.com/office/powerpoint/2010/main" val="152713062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en-US"/>
              <a:t> </a:t>
            </a:r>
          </a:p>
        </p:txBody>
      </p:sp>
      <p:sp>
        <p:nvSpPr>
          <p:cNvPr id="7" name="Slide Number Placeholder 5"/>
          <p:cNvSpPr>
            <a:spLocks noGrp="1"/>
          </p:cNvSpPr>
          <p:nvPr>
            <p:ph type="sldNum" sz="quarter" idx="12"/>
          </p:nvPr>
        </p:nvSpPr>
        <p:spPr/>
        <p:txBody>
          <a:bodyPr/>
          <a:lstStyle/>
          <a:p>
            <a:r>
              <a:rPr lang="en-US" altLang="en-US"/>
              <a:t>    </a:t>
            </a:r>
            <a:fld id="{8723FB66-B8E4-434C-B776-D3219B427F3C}" type="slidenum">
              <a:rPr lang="en-US" altLang="en-US"/>
              <a:pPr/>
              <a:t>66</a:t>
            </a:fld>
            <a:endParaRPr lang="en-US" altLang="en-US"/>
          </a:p>
        </p:txBody>
      </p:sp>
      <p:sp>
        <p:nvSpPr>
          <p:cNvPr id="444418" name="Rectangle 2"/>
          <p:cNvSpPr>
            <a:spLocks noGrp="1" noChangeArrowheads="1"/>
          </p:cNvSpPr>
          <p:nvPr>
            <p:ph type="title"/>
          </p:nvPr>
        </p:nvSpPr>
        <p:spPr>
          <a:xfrm>
            <a:off x="1157288" y="284163"/>
            <a:ext cx="7986712" cy="776287"/>
          </a:xfrm>
        </p:spPr>
        <p:txBody>
          <a:bodyPr/>
          <a:lstStyle/>
          <a:p>
            <a:r>
              <a:rPr lang="en-US" altLang="en-US" sz="3200">
                <a:solidFill>
                  <a:schemeClr val="folHlink"/>
                </a:solidFill>
              </a:rPr>
              <a:t>Examples of Attacks that can Collaborate</a:t>
            </a:r>
            <a:r>
              <a:rPr lang="en-US" altLang="en-US" sz="3600">
                <a:solidFill>
                  <a:schemeClr val="folHlink"/>
                </a:solidFill>
              </a:rPr>
              <a:t> </a:t>
            </a:r>
          </a:p>
        </p:txBody>
      </p:sp>
      <p:sp>
        <p:nvSpPr>
          <p:cNvPr id="444419" name="Rectangle 3"/>
          <p:cNvSpPr>
            <a:spLocks noGrp="1" noChangeArrowheads="1"/>
          </p:cNvSpPr>
          <p:nvPr>
            <p:ph type="body" idx="1"/>
          </p:nvPr>
        </p:nvSpPr>
        <p:spPr/>
        <p:txBody>
          <a:bodyPr/>
          <a:lstStyle/>
          <a:p>
            <a:pPr marL="338138" indent="-338138"/>
            <a:r>
              <a:rPr lang="en-US" altLang="en-US" sz="2800"/>
              <a:t>Denial-of-Messages (DoM) attacks</a:t>
            </a:r>
          </a:p>
          <a:p>
            <a:pPr marL="338138" indent="-338138"/>
            <a:r>
              <a:rPr lang="en-US" altLang="en-US" sz="2800"/>
              <a:t>Blackhole attacks</a:t>
            </a:r>
          </a:p>
          <a:p>
            <a:pPr marL="338138" indent="-338138"/>
            <a:r>
              <a:rPr lang="en-US" altLang="en-US" sz="2800"/>
              <a:t>Wormhole attacks</a:t>
            </a:r>
          </a:p>
          <a:p>
            <a:pPr marL="338138" indent="-338138"/>
            <a:r>
              <a:rPr lang="en-US" altLang="en-US" sz="2800"/>
              <a:t>Replication attacks</a:t>
            </a:r>
          </a:p>
          <a:p>
            <a:pPr marL="338138" indent="-338138"/>
            <a:r>
              <a:rPr lang="en-US" altLang="en-US" sz="2800"/>
              <a:t>Sybil attacks</a:t>
            </a:r>
          </a:p>
          <a:p>
            <a:pPr marL="338138" indent="-338138"/>
            <a:r>
              <a:rPr lang="en-US" altLang="en-US" sz="2800"/>
              <a:t>Rushing attacks</a:t>
            </a:r>
          </a:p>
          <a:p>
            <a:pPr marL="338138" indent="-338138"/>
            <a:r>
              <a:rPr lang="en-US" altLang="zh-CN" sz="2800">
                <a:ea typeface="宋体" pitchFamily="2" charset="-122"/>
              </a:rPr>
              <a:t>Malicious flooding</a:t>
            </a:r>
            <a:endParaRPr lang="en-US" altLang="en-US" sz="2800"/>
          </a:p>
          <a:p>
            <a:pPr marL="338138" indent="-338138"/>
            <a:endParaRPr lang="en-US" altLang="en-US" sz="2400"/>
          </a:p>
        </p:txBody>
      </p:sp>
      <p:sp>
        <p:nvSpPr>
          <p:cNvPr id="444420" name="Text Box 4"/>
          <p:cNvSpPr txBox="1">
            <a:spLocks noChangeArrowheads="1"/>
          </p:cNvSpPr>
          <p:nvPr/>
        </p:nvSpPr>
        <p:spPr bwMode="auto">
          <a:xfrm>
            <a:off x="4568825" y="2103438"/>
            <a:ext cx="4137025" cy="1187450"/>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a:solidFill>
                  <a:srgbClr val="CC3300"/>
                </a:solidFill>
              </a:rPr>
              <a:t>We are investigating the interactions among these forms of attacks</a:t>
            </a:r>
          </a:p>
        </p:txBody>
      </p:sp>
      <p:sp>
        <p:nvSpPr>
          <p:cNvPr id="444421" name="Text Box 5"/>
          <p:cNvSpPr txBox="1">
            <a:spLocks noChangeArrowheads="1"/>
          </p:cNvSpPr>
          <p:nvPr/>
        </p:nvSpPr>
        <p:spPr bwMode="auto">
          <a:xfrm>
            <a:off x="4492625" y="4122738"/>
            <a:ext cx="4392613"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0"/>
              <a:t>Example of probably</a:t>
            </a:r>
          </a:p>
          <a:p>
            <a:r>
              <a:rPr lang="en-US" altLang="en-US"/>
              <a:t>incompatible</a:t>
            </a:r>
            <a:r>
              <a:rPr lang="en-US" altLang="en-US" b="0"/>
              <a:t> attacks:</a:t>
            </a:r>
          </a:p>
          <a:p>
            <a:endParaRPr lang="en-US" altLang="en-US" b="0"/>
          </a:p>
          <a:p>
            <a:r>
              <a:rPr lang="en-US" altLang="en-US"/>
              <a:t>Wormhole</a:t>
            </a:r>
            <a:r>
              <a:rPr lang="en-US" altLang="en-US" b="0"/>
              <a:t> attacks need fast connections, but </a:t>
            </a:r>
            <a:r>
              <a:rPr lang="en-US" altLang="en-US"/>
              <a:t>DoM</a:t>
            </a:r>
            <a:r>
              <a:rPr lang="en-US" altLang="en-US" b="0"/>
              <a:t> attacks reduce bandwidth!</a:t>
            </a:r>
          </a:p>
        </p:txBody>
      </p:sp>
    </p:spTree>
    <p:extLst>
      <p:ext uri="{BB962C8B-B14F-4D97-AF65-F5344CB8AC3E}">
        <p14:creationId xmlns:p14="http://schemas.microsoft.com/office/powerpoint/2010/main" val="350375926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E57A8A6E-5E01-445F-98A3-A9384EA943EC}" type="slidenum">
              <a:rPr lang="en-US" altLang="en-US"/>
              <a:pPr/>
              <a:t>67</a:t>
            </a:fld>
            <a:endParaRPr lang="en-US" altLang="en-US"/>
          </a:p>
        </p:txBody>
      </p:sp>
      <p:sp>
        <p:nvSpPr>
          <p:cNvPr id="476162" name="Rectangle 2"/>
          <p:cNvSpPr>
            <a:spLocks noGrp="1" noChangeArrowheads="1"/>
          </p:cNvSpPr>
          <p:nvPr>
            <p:ph type="title"/>
          </p:nvPr>
        </p:nvSpPr>
        <p:spPr>
          <a:xfrm>
            <a:off x="1157288" y="284163"/>
            <a:ext cx="7986712" cy="776287"/>
          </a:xfrm>
        </p:spPr>
        <p:txBody>
          <a:bodyPr>
            <a:normAutofit fontScale="90000"/>
          </a:bodyPr>
          <a:lstStyle/>
          <a:p>
            <a:r>
              <a:rPr lang="en-US" altLang="en-US" sz="3200">
                <a:solidFill>
                  <a:schemeClr val="folHlink"/>
                </a:solidFill>
              </a:rPr>
              <a:t>Examples of Attacks that can Collaborate (cont’d)</a:t>
            </a:r>
          </a:p>
        </p:txBody>
      </p:sp>
      <p:sp>
        <p:nvSpPr>
          <p:cNvPr id="476163" name="Rectangle 3"/>
          <p:cNvSpPr>
            <a:spLocks noGrp="1" noChangeArrowheads="1"/>
          </p:cNvSpPr>
          <p:nvPr>
            <p:ph type="body" idx="1"/>
          </p:nvPr>
        </p:nvSpPr>
        <p:spPr/>
        <p:txBody>
          <a:bodyPr>
            <a:normAutofit fontScale="92500"/>
          </a:bodyPr>
          <a:lstStyle/>
          <a:p>
            <a:pPr marL="338138" indent="-338138"/>
            <a:r>
              <a:rPr lang="en-US" altLang="en-US" sz="2800"/>
              <a:t>Denial-of-Messages (DoM) attacks</a:t>
            </a:r>
          </a:p>
          <a:p>
            <a:pPr marL="863600" lvl="1" indent="-411163"/>
            <a:r>
              <a:rPr lang="en-US" altLang="zh-CN" sz="2400">
                <a:ea typeface="宋体" pitchFamily="2" charset="-122"/>
              </a:rPr>
              <a:t>Malicious nodes may prevent other honest ones from receiving broadcast messages by interfering with their radio</a:t>
            </a:r>
            <a:r>
              <a:rPr lang="en-US" altLang="zh-CN">
                <a:ea typeface="宋体" pitchFamily="2" charset="-122"/>
              </a:rPr>
              <a:t> </a:t>
            </a:r>
            <a:endParaRPr lang="en-US" altLang="en-US" sz="2400"/>
          </a:p>
          <a:p>
            <a:pPr marL="338138" indent="-338138"/>
            <a:r>
              <a:rPr lang="en-US" altLang="en-US" sz="2800"/>
              <a:t>Blackhole attacks</a:t>
            </a:r>
          </a:p>
          <a:p>
            <a:pPr marL="863600" lvl="1" indent="-411163"/>
            <a:r>
              <a:rPr lang="en-US" altLang="zh-CN" sz="2400">
                <a:ea typeface="宋体" pitchFamily="2" charset="-122"/>
              </a:rPr>
              <a:t>A node transmits a malicious broadcast informing that it has the shortest and most current path to the destination aiming to intercept messages</a:t>
            </a:r>
            <a:r>
              <a:rPr lang="en-US" altLang="zh-CN">
                <a:ea typeface="宋体" pitchFamily="2" charset="-122"/>
              </a:rPr>
              <a:t> </a:t>
            </a:r>
            <a:endParaRPr lang="en-US" altLang="en-US" sz="2400"/>
          </a:p>
          <a:p>
            <a:pPr marL="338138" indent="-338138"/>
            <a:r>
              <a:rPr lang="en-US" altLang="en-US" sz="2800"/>
              <a:t>Wormhole attacks</a:t>
            </a:r>
          </a:p>
          <a:p>
            <a:pPr marL="863600" lvl="1" indent="-411163"/>
            <a:r>
              <a:rPr lang="en-US" altLang="en-US" sz="2400"/>
              <a:t>An attacker records packets (or bits) at one location in the network, tunnels them to another location, and retransmits them into the network at that location</a:t>
            </a:r>
            <a:r>
              <a:rPr lang="en-US" altLang="en-US"/>
              <a:t> </a:t>
            </a:r>
            <a:endParaRPr lang="en-US" altLang="en-US" sz="2000"/>
          </a:p>
        </p:txBody>
      </p:sp>
    </p:spTree>
    <p:extLst>
      <p:ext uri="{BB962C8B-B14F-4D97-AF65-F5344CB8AC3E}">
        <p14:creationId xmlns:p14="http://schemas.microsoft.com/office/powerpoint/2010/main" val="29343340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E941C134-7B37-44E8-92FD-90FF4BE794F5}" type="slidenum">
              <a:rPr lang="en-US" altLang="en-US"/>
              <a:pPr/>
              <a:t>68</a:t>
            </a:fld>
            <a:endParaRPr lang="en-US" altLang="en-US"/>
          </a:p>
        </p:txBody>
      </p:sp>
      <p:sp>
        <p:nvSpPr>
          <p:cNvPr id="474114" name="Rectangle 2"/>
          <p:cNvSpPr>
            <a:spLocks noGrp="1" noChangeArrowheads="1"/>
          </p:cNvSpPr>
          <p:nvPr>
            <p:ph type="title"/>
          </p:nvPr>
        </p:nvSpPr>
        <p:spPr>
          <a:xfrm>
            <a:off x="1157288" y="284163"/>
            <a:ext cx="7986712" cy="776287"/>
          </a:xfrm>
        </p:spPr>
        <p:txBody>
          <a:bodyPr>
            <a:normAutofit fontScale="90000"/>
          </a:bodyPr>
          <a:lstStyle/>
          <a:p>
            <a:r>
              <a:rPr lang="en-US" altLang="en-US" sz="3200">
                <a:solidFill>
                  <a:schemeClr val="folHlink"/>
                </a:solidFill>
              </a:rPr>
              <a:t>Examples of Attacks that can Collaborate (cont’d)</a:t>
            </a:r>
          </a:p>
        </p:txBody>
      </p:sp>
      <p:sp>
        <p:nvSpPr>
          <p:cNvPr id="474115" name="Rectangle 3"/>
          <p:cNvSpPr>
            <a:spLocks noGrp="1" noChangeArrowheads="1"/>
          </p:cNvSpPr>
          <p:nvPr>
            <p:ph type="body" idx="1"/>
          </p:nvPr>
        </p:nvSpPr>
        <p:spPr/>
        <p:txBody>
          <a:bodyPr>
            <a:normAutofit lnSpcReduction="10000"/>
          </a:bodyPr>
          <a:lstStyle/>
          <a:p>
            <a:pPr marL="338138" indent="-338138"/>
            <a:r>
              <a:rPr lang="en-US" altLang="en-US" sz="2800"/>
              <a:t>Replication attacks</a:t>
            </a:r>
          </a:p>
          <a:p>
            <a:pPr marL="863600" lvl="1" indent="-411163"/>
            <a:r>
              <a:rPr lang="en-US" altLang="zh-CN" sz="2400">
                <a:ea typeface="宋体" pitchFamily="2" charset="-122"/>
              </a:rPr>
              <a:t>Adversaries can insert additional replicated hostile nodes into the network after obtaining some secret information from the captured nodes or by infiltration. Sybil attack is one form of replicated attacks</a:t>
            </a:r>
            <a:r>
              <a:rPr lang="en-US" altLang="zh-CN">
                <a:ea typeface="宋体" pitchFamily="2" charset="-122"/>
              </a:rPr>
              <a:t> </a:t>
            </a:r>
            <a:endParaRPr lang="en-US" altLang="en-US" sz="2400"/>
          </a:p>
          <a:p>
            <a:pPr marL="338138" indent="-338138"/>
            <a:r>
              <a:rPr lang="en-US" altLang="en-US" sz="2800"/>
              <a:t>Sybil attacks</a:t>
            </a:r>
          </a:p>
          <a:p>
            <a:pPr marL="863600" lvl="1" indent="-411163"/>
            <a:r>
              <a:rPr lang="en-US" altLang="zh-CN" sz="2400">
                <a:ea typeface="宋体" pitchFamily="2" charset="-122"/>
              </a:rPr>
              <a:t>A malicious user obtains multiple fake identities and pretends to be multiple, distinct nodes in the system. This way the malicious nodes can control the decisions of the system, especially if the decision process involves voting or any other type of collaboration</a:t>
            </a:r>
            <a:r>
              <a:rPr lang="en-US" altLang="zh-CN">
                <a:ea typeface="宋体" pitchFamily="2" charset="-122"/>
              </a:rPr>
              <a:t> </a:t>
            </a:r>
            <a:endParaRPr lang="en-US" altLang="en-US" sz="2400"/>
          </a:p>
        </p:txBody>
      </p:sp>
    </p:spTree>
    <p:extLst>
      <p:ext uri="{BB962C8B-B14F-4D97-AF65-F5344CB8AC3E}">
        <p14:creationId xmlns:p14="http://schemas.microsoft.com/office/powerpoint/2010/main" val="20425884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8F993C7B-C9AA-4A9D-9DBC-F22936B2B45B}" type="slidenum">
              <a:rPr lang="en-US" altLang="en-US"/>
              <a:pPr/>
              <a:t>69</a:t>
            </a:fld>
            <a:endParaRPr lang="en-US" altLang="en-US"/>
          </a:p>
        </p:txBody>
      </p:sp>
      <p:sp>
        <p:nvSpPr>
          <p:cNvPr id="475138" name="Rectangle 2"/>
          <p:cNvSpPr>
            <a:spLocks noGrp="1" noChangeArrowheads="1"/>
          </p:cNvSpPr>
          <p:nvPr>
            <p:ph type="title"/>
          </p:nvPr>
        </p:nvSpPr>
        <p:spPr>
          <a:xfrm>
            <a:off x="1157288" y="284163"/>
            <a:ext cx="7986712" cy="776287"/>
          </a:xfrm>
        </p:spPr>
        <p:txBody>
          <a:bodyPr>
            <a:normAutofit fontScale="90000"/>
          </a:bodyPr>
          <a:lstStyle/>
          <a:p>
            <a:r>
              <a:rPr lang="en-US" altLang="en-US" sz="3200">
                <a:solidFill>
                  <a:schemeClr val="folHlink"/>
                </a:solidFill>
              </a:rPr>
              <a:t>Examples of Attacks that can Collaborate (cont’d)</a:t>
            </a:r>
          </a:p>
        </p:txBody>
      </p:sp>
      <p:sp>
        <p:nvSpPr>
          <p:cNvPr id="475139" name="Rectangle 3"/>
          <p:cNvSpPr>
            <a:spLocks noGrp="1" noChangeArrowheads="1"/>
          </p:cNvSpPr>
          <p:nvPr>
            <p:ph type="body" idx="1"/>
          </p:nvPr>
        </p:nvSpPr>
        <p:spPr/>
        <p:txBody>
          <a:bodyPr/>
          <a:lstStyle/>
          <a:p>
            <a:pPr marL="338138" indent="-338138"/>
            <a:r>
              <a:rPr lang="en-US" altLang="en-US" sz="2800"/>
              <a:t>Rushing attacks</a:t>
            </a:r>
          </a:p>
          <a:p>
            <a:pPr marL="863600" lvl="1" indent="-411163"/>
            <a:r>
              <a:rPr lang="en-US" altLang="zh-CN" sz="2400">
                <a:ea typeface="宋体" pitchFamily="2" charset="-122"/>
              </a:rPr>
              <a:t>An attacker disseminates a malicious control messages fast enough to block legitimate messages that arrive later (uses the fact that only the first message received by a node is used preventing loops)</a:t>
            </a:r>
            <a:r>
              <a:rPr lang="en-US" altLang="zh-CN">
                <a:ea typeface="宋体" pitchFamily="2" charset="-122"/>
              </a:rPr>
              <a:t> </a:t>
            </a:r>
            <a:endParaRPr lang="en-US" altLang="en-US" sz="2400"/>
          </a:p>
          <a:p>
            <a:pPr marL="338138" indent="-338138"/>
            <a:r>
              <a:rPr lang="en-US" altLang="zh-CN" sz="2800">
                <a:ea typeface="宋体" pitchFamily="2" charset="-122"/>
              </a:rPr>
              <a:t>Malicious flooding</a:t>
            </a:r>
            <a:r>
              <a:rPr lang="en-US" altLang="zh-CN">
                <a:ea typeface="宋体" pitchFamily="2" charset="-122"/>
              </a:rPr>
              <a:t> </a:t>
            </a:r>
          </a:p>
          <a:p>
            <a:pPr marL="863600" lvl="1" indent="-411163"/>
            <a:r>
              <a:rPr lang="en-US" altLang="zh-CN" sz="2400">
                <a:ea typeface="宋体" pitchFamily="2" charset="-122"/>
              </a:rPr>
              <a:t>A bad node floods the network or a specific target node with  data or control messages</a:t>
            </a:r>
            <a:r>
              <a:rPr lang="en-US" altLang="zh-CN">
                <a:ea typeface="宋体" pitchFamily="2" charset="-122"/>
              </a:rPr>
              <a:t> </a:t>
            </a:r>
            <a:endParaRPr lang="en-US" altLang="en-US" sz="2400"/>
          </a:p>
          <a:p>
            <a:pPr marL="338138" indent="-338138">
              <a:buFont typeface="Wingdings" pitchFamily="2" charset="2"/>
              <a:buNone/>
            </a:pPr>
            <a:endParaRPr lang="en-US" altLang="en-US" sz="2800"/>
          </a:p>
          <a:p>
            <a:pPr marL="338138" indent="-338138"/>
            <a:endParaRPr lang="en-US" altLang="en-US" sz="2400"/>
          </a:p>
        </p:txBody>
      </p:sp>
    </p:spTree>
    <p:extLst>
      <p:ext uri="{BB962C8B-B14F-4D97-AF65-F5344CB8AC3E}">
        <p14:creationId xmlns:p14="http://schemas.microsoft.com/office/powerpoint/2010/main" val="1183805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673578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56175EFE-5363-4B05-BF41-2D02763593F9}" type="slidenum">
              <a:rPr lang="en-US" altLang="en-US"/>
              <a:pPr/>
              <a:t>70</a:t>
            </a:fld>
            <a:endParaRPr lang="en-US" altLang="en-US"/>
          </a:p>
        </p:txBody>
      </p:sp>
      <p:sp>
        <p:nvSpPr>
          <p:cNvPr id="498690"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Modeling Collaborative Attacks </a:t>
            </a:r>
          </a:p>
        </p:txBody>
      </p:sp>
      <p:sp>
        <p:nvSpPr>
          <p:cNvPr id="498691" name="Rectangle 3"/>
          <p:cNvSpPr>
            <a:spLocks noGrp="1" noChangeArrowheads="1"/>
          </p:cNvSpPr>
          <p:nvPr>
            <p:ph type="body" idx="1"/>
          </p:nvPr>
        </p:nvSpPr>
        <p:spPr>
          <a:xfrm>
            <a:off x="342900" y="1295400"/>
            <a:ext cx="8172450" cy="4556125"/>
          </a:xfrm>
        </p:spPr>
        <p:txBody>
          <a:bodyPr/>
          <a:lstStyle/>
          <a:p>
            <a:pPr marL="338138" indent="-338138">
              <a:lnSpc>
                <a:spcPct val="90000"/>
              </a:lnSpc>
            </a:pPr>
            <a:r>
              <a:rPr lang="en-US" altLang="en-US"/>
              <a:t>Attack graph</a:t>
            </a:r>
          </a:p>
          <a:p>
            <a:pPr marL="863600" lvl="1" indent="-411163">
              <a:lnSpc>
                <a:spcPct val="90000"/>
              </a:lnSpc>
            </a:pPr>
            <a:r>
              <a:rPr lang="en-US" altLang="en-US"/>
              <a:t>A general model technique used in assessing security vulnerabilities of a system and all possible sequences of exploits an intruder can take to achieve a specific goal</a:t>
            </a:r>
            <a:r>
              <a:rPr lang="en-US" altLang="en-US" sz="2400"/>
              <a:t> </a:t>
            </a:r>
          </a:p>
          <a:p>
            <a:pPr marL="863600" lvl="1" indent="-411163">
              <a:lnSpc>
                <a:spcPct val="90000"/>
              </a:lnSpc>
            </a:pPr>
            <a:r>
              <a:rPr lang="en-US" altLang="en-US"/>
              <a:t>We are currently working on a modeling for </a:t>
            </a:r>
            <a:r>
              <a:rPr lang="en-US" altLang="en-US" b="1"/>
              <a:t>collaborative graph attacks</a:t>
            </a:r>
            <a:r>
              <a:rPr lang="en-US" altLang="en-US"/>
              <a:t> to identify not only sequence of exploits but also concurrent and collaborative exploits. This leads to our </a:t>
            </a:r>
            <a:r>
              <a:rPr lang="en-US" altLang="en-US" b="1"/>
              <a:t>Causal Model</a:t>
            </a:r>
          </a:p>
          <a:p>
            <a:pPr marL="863600" lvl="1" indent="-411163">
              <a:lnSpc>
                <a:spcPct val="90000"/>
              </a:lnSpc>
            </a:pPr>
            <a:endParaRPr lang="en-US" altLang="en-US"/>
          </a:p>
          <a:p>
            <a:pPr marL="338138" indent="-338138">
              <a:lnSpc>
                <a:spcPct val="90000"/>
              </a:lnSpc>
            </a:pPr>
            <a:endParaRPr lang="en-US" altLang="en-US"/>
          </a:p>
          <a:p>
            <a:pPr marL="338138" indent="-338138">
              <a:lnSpc>
                <a:spcPct val="90000"/>
              </a:lnSpc>
            </a:pPr>
            <a:endParaRPr lang="en-US" altLang="en-US">
              <a:solidFill>
                <a:srgbClr val="CC3300"/>
              </a:solidFill>
            </a:endParaRPr>
          </a:p>
          <a:p>
            <a:pPr marL="863600" lvl="1" indent="-411163">
              <a:lnSpc>
                <a:spcPct val="90000"/>
              </a:lnSpc>
            </a:pPr>
            <a:endParaRPr lang="en-US" altLang="zh-CN">
              <a:ea typeface="宋体" pitchFamily="2" charset="-122"/>
            </a:endParaRPr>
          </a:p>
          <a:p>
            <a:pPr marL="863600" lvl="1" indent="-411163">
              <a:lnSpc>
                <a:spcPct val="90000"/>
              </a:lnSpc>
            </a:pPr>
            <a:endParaRPr lang="en-US" altLang="zh-CN">
              <a:ea typeface="宋体" pitchFamily="2" charset="-122"/>
            </a:endParaRPr>
          </a:p>
          <a:p>
            <a:pPr marL="338138" indent="-338138">
              <a:lnSpc>
                <a:spcPct val="90000"/>
              </a:lnSpc>
            </a:pPr>
            <a:endParaRPr lang="en-US" altLang="en-US"/>
          </a:p>
          <a:p>
            <a:pPr marL="338138" indent="-338138">
              <a:lnSpc>
                <a:spcPct val="90000"/>
              </a:lnSpc>
            </a:pPr>
            <a:endParaRPr lang="en-US" altLang="en-US"/>
          </a:p>
          <a:p>
            <a:pPr marL="338138" indent="-338138">
              <a:lnSpc>
                <a:spcPct val="90000"/>
              </a:lnSpc>
            </a:pPr>
            <a:endParaRPr lang="en-US" altLang="en-US" sz="2800"/>
          </a:p>
        </p:txBody>
      </p:sp>
    </p:spTree>
    <p:extLst>
      <p:ext uri="{BB962C8B-B14F-4D97-AF65-F5344CB8AC3E}">
        <p14:creationId xmlns:p14="http://schemas.microsoft.com/office/powerpoint/2010/main" val="14267805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D9377F5F-89FF-4D48-9CA8-B0AC1D6B2063}" type="slidenum">
              <a:rPr lang="en-US" altLang="en-US"/>
              <a:pPr/>
              <a:t>71</a:t>
            </a:fld>
            <a:endParaRPr lang="en-US" altLang="en-US"/>
          </a:p>
        </p:txBody>
      </p:sp>
      <p:sp>
        <p:nvSpPr>
          <p:cNvPr id="500738"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Causal model </a:t>
            </a:r>
          </a:p>
        </p:txBody>
      </p:sp>
      <p:sp>
        <p:nvSpPr>
          <p:cNvPr id="500739" name="Rectangle 3"/>
          <p:cNvSpPr>
            <a:spLocks noGrp="1" noChangeArrowheads="1"/>
          </p:cNvSpPr>
          <p:nvPr>
            <p:ph type="body" idx="1"/>
          </p:nvPr>
        </p:nvSpPr>
        <p:spPr>
          <a:xfrm>
            <a:off x="342900" y="1460500"/>
            <a:ext cx="8172450" cy="5038725"/>
          </a:xfrm>
        </p:spPr>
        <p:txBody>
          <a:bodyPr/>
          <a:lstStyle/>
          <a:p>
            <a:pPr marL="338138" indent="-338138">
              <a:buFont typeface="Wingdings" pitchFamily="2" charset="2"/>
              <a:buNone/>
            </a:pPr>
            <a:r>
              <a:rPr lang="en-US" altLang="en-US" sz="2400" b="1"/>
              <a:t>Purposes:</a:t>
            </a:r>
          </a:p>
          <a:p>
            <a:pPr marL="338138" indent="-338138"/>
            <a:r>
              <a:rPr lang="en-US" altLang="en-US" sz="2400"/>
              <a:t>Identify all attacks events that occur during the launch of individual and collaborative attacks</a:t>
            </a:r>
          </a:p>
          <a:p>
            <a:pPr marL="338138" indent="-338138"/>
            <a:endParaRPr lang="en-US" altLang="en-US" sz="2400"/>
          </a:p>
          <a:p>
            <a:pPr marL="338138" indent="-338138"/>
            <a:r>
              <a:rPr lang="en-US" altLang="en-US" sz="2400"/>
              <a:t>Establish a partial order (or causal relationship) among all attack events and produce a “causal attack graph”</a:t>
            </a:r>
          </a:p>
          <a:p>
            <a:pPr marL="338138" indent="-338138"/>
            <a:endParaRPr lang="en-US" altLang="en-US" sz="2400"/>
          </a:p>
          <a:p>
            <a:pPr marL="338138" indent="-338138"/>
            <a:r>
              <a:rPr lang="en-US" altLang="en-US" sz="2400"/>
              <a:t>Verify the security properties of the causal attack graph using model checking techniques. </a:t>
            </a:r>
          </a:p>
          <a:p>
            <a:pPr marL="863600" lvl="1" indent="-411163"/>
            <a:r>
              <a:rPr lang="en-US" altLang="en-US" sz="2000"/>
              <a:t>Specifically, verify a sequence of events that lets the security checker proceeds from initial state to the goal state</a:t>
            </a:r>
          </a:p>
        </p:txBody>
      </p:sp>
    </p:spTree>
    <p:extLst>
      <p:ext uri="{BB962C8B-B14F-4D97-AF65-F5344CB8AC3E}">
        <p14:creationId xmlns:p14="http://schemas.microsoft.com/office/powerpoint/2010/main" val="205818363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1A40439C-A452-4256-ADDA-95275C058897}" type="slidenum">
              <a:rPr lang="en-US" altLang="en-US"/>
              <a:pPr/>
              <a:t>72</a:t>
            </a:fld>
            <a:endParaRPr lang="en-US" altLang="en-US"/>
          </a:p>
        </p:txBody>
      </p:sp>
      <p:sp>
        <p:nvSpPr>
          <p:cNvPr id="501762"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Causal model (cont’d)</a:t>
            </a:r>
          </a:p>
        </p:txBody>
      </p:sp>
      <p:sp>
        <p:nvSpPr>
          <p:cNvPr id="501763" name="Rectangle 3"/>
          <p:cNvSpPr>
            <a:spLocks noGrp="1" noChangeArrowheads="1"/>
          </p:cNvSpPr>
          <p:nvPr>
            <p:ph type="body" idx="1"/>
          </p:nvPr>
        </p:nvSpPr>
        <p:spPr>
          <a:xfrm>
            <a:off x="342900" y="1562100"/>
            <a:ext cx="8172450" cy="4937125"/>
          </a:xfrm>
        </p:spPr>
        <p:txBody>
          <a:bodyPr/>
          <a:lstStyle/>
          <a:p>
            <a:pPr marL="338138" indent="-338138">
              <a:spcAft>
                <a:spcPct val="20000"/>
              </a:spcAft>
            </a:pPr>
            <a:r>
              <a:rPr lang="en-US" altLang="en-US" sz="2400"/>
              <a:t>Identify the set of events that are critical to perform the attacks. </a:t>
            </a:r>
          </a:p>
          <a:p>
            <a:pPr marL="863600" lvl="1" indent="-411163">
              <a:spcAft>
                <a:spcPct val="20000"/>
              </a:spcAft>
            </a:pPr>
            <a:r>
              <a:rPr lang="en-US" altLang="en-US" sz="2000"/>
              <a:t>Specifically, investigate how to find a minimum set of events that, once removed, would disable the attacks</a:t>
            </a:r>
          </a:p>
          <a:p>
            <a:pPr marL="338138" indent="-338138">
              <a:spcAft>
                <a:spcPct val="20000"/>
              </a:spcAft>
            </a:pPr>
            <a:endParaRPr lang="en-US" altLang="en-US" sz="2400"/>
          </a:p>
          <a:p>
            <a:pPr marL="338138" indent="-338138">
              <a:spcAft>
                <a:spcPct val="20000"/>
              </a:spcAft>
            </a:pPr>
            <a:r>
              <a:rPr lang="en-US" altLang="en-US" sz="2400"/>
              <a:t>Determine whether the occurrences of some event/state transitions are based on message transmission or collaboration</a:t>
            </a:r>
          </a:p>
          <a:p>
            <a:pPr marL="863600" lvl="1" indent="-411163">
              <a:spcAft>
                <a:spcPct val="20000"/>
              </a:spcAft>
            </a:pPr>
            <a:r>
              <a:rPr lang="en-US" altLang="en-US" sz="2000"/>
              <a:t>Based on this, one can infer the degree of collaboration and temporal ordering in the system</a:t>
            </a:r>
          </a:p>
        </p:txBody>
      </p:sp>
    </p:spTree>
    <p:extLst>
      <p:ext uri="{BB962C8B-B14F-4D97-AF65-F5344CB8AC3E}">
        <p14:creationId xmlns:p14="http://schemas.microsoft.com/office/powerpoint/2010/main" val="416685529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B5F1C857-A12A-427B-8059-143A87CF1845}" type="slidenum">
              <a:rPr lang="en-US" altLang="en-US"/>
              <a:pPr/>
              <a:t>73</a:t>
            </a:fld>
            <a:endParaRPr lang="en-US" altLang="en-US"/>
          </a:p>
        </p:txBody>
      </p:sp>
      <p:sp>
        <p:nvSpPr>
          <p:cNvPr id="502786"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Causal model (cont’d)</a:t>
            </a:r>
          </a:p>
        </p:txBody>
      </p:sp>
      <p:sp>
        <p:nvSpPr>
          <p:cNvPr id="502787" name="Rectangle 3"/>
          <p:cNvSpPr>
            <a:spLocks noGrp="1" noChangeArrowheads="1"/>
          </p:cNvSpPr>
          <p:nvPr>
            <p:ph type="body" idx="1"/>
          </p:nvPr>
        </p:nvSpPr>
        <p:spPr>
          <a:xfrm>
            <a:off x="368300" y="1231900"/>
            <a:ext cx="8578850" cy="5473700"/>
          </a:xfrm>
        </p:spPr>
        <p:txBody>
          <a:bodyPr/>
          <a:lstStyle/>
          <a:p>
            <a:pPr marL="338138" indent="-338138">
              <a:lnSpc>
                <a:spcPct val="90000"/>
              </a:lnSpc>
              <a:spcAft>
                <a:spcPct val="20000"/>
              </a:spcAft>
            </a:pPr>
            <a:r>
              <a:rPr lang="en-US" altLang="en-US" sz="2400"/>
              <a:t>A collaborative attack X can be modeled as a set of attacks {Xi} such that Xi is the local attack launched by attacker n </a:t>
            </a:r>
          </a:p>
          <a:p>
            <a:pPr marL="338138" indent="-338138">
              <a:lnSpc>
                <a:spcPct val="90000"/>
              </a:lnSpc>
              <a:spcAft>
                <a:spcPct val="20000"/>
              </a:spcAft>
            </a:pPr>
            <a:r>
              <a:rPr lang="en-US" altLang="en-US" sz="2400"/>
              <a:t>Each local attack Xi is modeled by a FSM (finite state machine) and has independent state and event specifications, such as preconditions, postconditions, and state transition rules </a:t>
            </a:r>
          </a:p>
          <a:p>
            <a:pPr marL="338138" indent="-338138">
              <a:lnSpc>
                <a:spcPct val="90000"/>
              </a:lnSpc>
              <a:spcAft>
                <a:spcPct val="20000"/>
              </a:spcAft>
            </a:pPr>
            <a:r>
              <a:rPr lang="en-US" altLang="en-US" sz="2400"/>
              <a:t>In simple distributed attacks such as Distributed Denial-of-Service Attacks, the FSMs of each local attack can be the same. However, in sophisticated collaborative attacks, FSMs of local attacks are not necessarily homogeneous</a:t>
            </a:r>
          </a:p>
          <a:p>
            <a:pPr marL="338138" indent="-338138">
              <a:lnSpc>
                <a:spcPct val="80000"/>
              </a:lnSpc>
            </a:pPr>
            <a:r>
              <a:rPr lang="en-US" altLang="en-US" sz="2400"/>
              <a:t>Each local attack Xi can be formally defined as:</a:t>
            </a:r>
          </a:p>
          <a:p>
            <a:pPr marL="338138" indent="-338138">
              <a:lnSpc>
                <a:spcPct val="80000"/>
              </a:lnSpc>
              <a:buFont typeface="Wingdings" pitchFamily="2" charset="2"/>
              <a:buNone/>
            </a:pPr>
            <a:r>
              <a:rPr lang="en-US" altLang="en-US" sz="2400"/>
              <a:t>    &lt;Sn, En, Mn, Ln&gt;</a:t>
            </a:r>
          </a:p>
          <a:p>
            <a:pPr marL="338138" indent="-338138">
              <a:lnSpc>
                <a:spcPct val="80000"/>
              </a:lnSpc>
              <a:buFont typeface="Wingdings" pitchFamily="2" charset="2"/>
              <a:buNone/>
            </a:pPr>
            <a:endParaRPr lang="en-US" altLang="en-US" sz="2400"/>
          </a:p>
          <a:p>
            <a:pPr marL="863600" lvl="1" indent="-411163">
              <a:lnSpc>
                <a:spcPct val="80000"/>
              </a:lnSpc>
            </a:pPr>
            <a:r>
              <a:rPr lang="en-US" altLang="en-US" sz="1800" b="1"/>
              <a:t>Sn</a:t>
            </a:r>
            <a:r>
              <a:rPr lang="en-US" altLang="en-US" sz="1800"/>
              <a:t> denotes a set of states in the local attack, </a:t>
            </a:r>
            <a:r>
              <a:rPr lang="en-US" altLang="en-US" sz="1800" b="1"/>
              <a:t>En</a:t>
            </a:r>
            <a:r>
              <a:rPr lang="en-US" altLang="en-US" sz="1800"/>
              <a:t> denotes a set of events in the local attack, </a:t>
            </a:r>
            <a:r>
              <a:rPr lang="en-US" altLang="en-US" sz="1800" b="1"/>
              <a:t>Mn</a:t>
            </a:r>
            <a:r>
              <a:rPr lang="en-US" altLang="en-US" sz="1800"/>
              <a:t> denotes a set of communication messages, and </a:t>
            </a:r>
            <a:r>
              <a:rPr lang="en-US" altLang="en-US" sz="1800" b="1"/>
              <a:t>Ln</a:t>
            </a:r>
            <a:r>
              <a:rPr lang="en-US" altLang="en-US" sz="1800"/>
              <a:t> denotes a set of local operations on Mn.</a:t>
            </a:r>
          </a:p>
        </p:txBody>
      </p:sp>
    </p:spTree>
    <p:extLst>
      <p:ext uri="{BB962C8B-B14F-4D97-AF65-F5344CB8AC3E}">
        <p14:creationId xmlns:p14="http://schemas.microsoft.com/office/powerpoint/2010/main" val="26903342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1A294E18-9FE2-41DF-9B46-9057463C698B}" type="slidenum">
              <a:rPr lang="en-US" altLang="en-US"/>
              <a:pPr/>
              <a:t>74</a:t>
            </a:fld>
            <a:endParaRPr lang="en-US" altLang="en-US"/>
          </a:p>
        </p:txBody>
      </p:sp>
      <p:sp>
        <p:nvSpPr>
          <p:cNvPr id="503810"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Causal model (cont’d)</a:t>
            </a:r>
          </a:p>
        </p:txBody>
      </p:sp>
      <p:sp>
        <p:nvSpPr>
          <p:cNvPr id="503811" name="Rectangle 3"/>
          <p:cNvSpPr>
            <a:spLocks noGrp="1" noChangeArrowheads="1"/>
          </p:cNvSpPr>
          <p:nvPr>
            <p:ph type="body" idx="1"/>
          </p:nvPr>
        </p:nvSpPr>
        <p:spPr>
          <a:xfrm>
            <a:off x="342900" y="1562100"/>
            <a:ext cx="8172450" cy="4937125"/>
          </a:xfrm>
        </p:spPr>
        <p:txBody>
          <a:bodyPr/>
          <a:lstStyle/>
          <a:p>
            <a:pPr marL="338138" indent="-338138">
              <a:spcAft>
                <a:spcPct val="20000"/>
              </a:spcAft>
            </a:pPr>
            <a:r>
              <a:rPr lang="en-US" altLang="en-US" sz="2400"/>
              <a:t>In collaborative attacks, events in attacks occur in certain sequences. A sequence of attack events may cause more damage to the system than others</a:t>
            </a:r>
          </a:p>
          <a:p>
            <a:pPr marL="338138" indent="-338138"/>
            <a:r>
              <a:rPr lang="en-US" altLang="en-US" sz="2400"/>
              <a:t>There are certain relationships among the events and we model the relationships by causal rules.</a:t>
            </a:r>
          </a:p>
          <a:p>
            <a:pPr marL="338138" indent="-338138">
              <a:lnSpc>
                <a:spcPct val="80000"/>
              </a:lnSpc>
            </a:pPr>
            <a:endParaRPr lang="en-US" altLang="en-US" sz="2400"/>
          </a:p>
          <a:p>
            <a:pPr marL="338138" indent="-338138">
              <a:lnSpc>
                <a:spcPct val="80000"/>
              </a:lnSpc>
            </a:pPr>
            <a:r>
              <a:rPr lang="en-US" altLang="en-US" sz="2400"/>
              <a:t>Definition of causal rules</a:t>
            </a:r>
          </a:p>
          <a:p>
            <a:pPr marL="863600" lvl="1" indent="-411163">
              <a:lnSpc>
                <a:spcPct val="80000"/>
              </a:lnSpc>
            </a:pPr>
            <a:r>
              <a:rPr lang="en-US" altLang="en-US" sz="2000"/>
              <a:t>A causal rule U consists of</a:t>
            </a:r>
          </a:p>
          <a:p>
            <a:pPr marL="863600" lvl="1" indent="-411163">
              <a:lnSpc>
                <a:spcPct val="80000"/>
              </a:lnSpc>
            </a:pPr>
            <a:r>
              <a:rPr lang="en-US" altLang="en-US" sz="2000"/>
              <a:t>&lt;P, Q, A&gt;</a:t>
            </a:r>
          </a:p>
          <a:p>
            <a:pPr marL="863600" lvl="1" indent="-411163">
              <a:lnSpc>
                <a:spcPct val="80000"/>
              </a:lnSpc>
            </a:pPr>
            <a:r>
              <a:rPr lang="en-US" altLang="en-US" sz="2000"/>
              <a:t>P and Q are events</a:t>
            </a:r>
          </a:p>
          <a:p>
            <a:pPr marL="863600" lvl="1" indent="-411163">
              <a:lnSpc>
                <a:spcPct val="80000"/>
              </a:lnSpc>
            </a:pPr>
            <a:r>
              <a:rPr lang="en-US" altLang="en-US" sz="2000"/>
              <a:t>A is one of the causal relationships (-&gt;, </a:t>
            </a:r>
            <a:r>
              <a:rPr lang="en-US" altLang="en-US" sz="2000">
                <a:sym typeface="Wingdings" pitchFamily="2" charset="2"/>
              </a:rPr>
              <a:t></a:t>
            </a:r>
            <a:r>
              <a:rPr lang="en-US" altLang="en-US" sz="2000"/>
              <a:t>, - </a:t>
            </a:r>
            <a:r>
              <a:rPr lang="en-US" altLang="en-US" sz="2000">
                <a:sym typeface="Wingdings" pitchFamily="2" charset="2"/>
              </a:rPr>
              <a:t></a:t>
            </a:r>
            <a:r>
              <a:rPr lang="en-US" altLang="en-US" sz="2000"/>
              <a:t>&gt;)</a:t>
            </a:r>
          </a:p>
        </p:txBody>
      </p:sp>
    </p:spTree>
    <p:extLst>
      <p:ext uri="{BB962C8B-B14F-4D97-AF65-F5344CB8AC3E}">
        <p14:creationId xmlns:p14="http://schemas.microsoft.com/office/powerpoint/2010/main" val="160808971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5"/>
          <p:cNvSpPr>
            <a:spLocks noGrp="1"/>
          </p:cNvSpPr>
          <p:nvPr>
            <p:ph type="sldNum" sz="quarter" idx="12"/>
          </p:nvPr>
        </p:nvSpPr>
        <p:spPr/>
        <p:txBody>
          <a:bodyPr/>
          <a:lstStyle/>
          <a:p>
            <a:fld id="{A3FEFD9E-0FDF-49A6-8EE7-94E8FCA1B983}" type="slidenum">
              <a:rPr lang="en-US" altLang="en-US"/>
              <a:pPr/>
              <a:t>75</a:t>
            </a:fld>
            <a:endParaRPr lang="en-US" altLang="en-US"/>
          </a:p>
        </p:txBody>
      </p:sp>
      <p:sp>
        <p:nvSpPr>
          <p:cNvPr id="277506" name="Rectangle 2"/>
          <p:cNvSpPr>
            <a:spLocks noGrp="1" noChangeArrowheads="1"/>
          </p:cNvSpPr>
          <p:nvPr>
            <p:ph type="title"/>
          </p:nvPr>
        </p:nvSpPr>
        <p:spPr>
          <a:xfrm>
            <a:off x="457200" y="274638"/>
            <a:ext cx="8305800" cy="838200"/>
          </a:xfrm>
        </p:spPr>
        <p:txBody>
          <a:bodyPr>
            <a:normAutofit fontScale="90000"/>
          </a:bodyPr>
          <a:lstStyle/>
          <a:p>
            <a:r>
              <a:rPr lang="en-US" altLang="zh-CN">
                <a:solidFill>
                  <a:schemeClr val="tx1"/>
                </a:solidFill>
                <a:ea typeface="宋体" pitchFamily="2" charset="-122"/>
              </a:rPr>
              <a:t>Route Discovery in AODV (An Example)</a:t>
            </a:r>
            <a:endParaRPr lang="en-US" altLang="zh-CN">
              <a:ea typeface="宋体" pitchFamily="2" charset="-122"/>
            </a:endParaRPr>
          </a:p>
        </p:txBody>
      </p:sp>
      <p:sp>
        <p:nvSpPr>
          <p:cNvPr id="277507" name="Oval 3"/>
          <p:cNvSpPr>
            <a:spLocks noChangeArrowheads="1"/>
          </p:cNvSpPr>
          <p:nvPr/>
        </p:nvSpPr>
        <p:spPr bwMode="auto">
          <a:xfrm>
            <a:off x="3895725" y="18288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08" name="Text Box 4"/>
          <p:cNvSpPr txBox="1">
            <a:spLocks noChangeArrowheads="1"/>
          </p:cNvSpPr>
          <p:nvPr/>
        </p:nvSpPr>
        <p:spPr bwMode="auto">
          <a:xfrm>
            <a:off x="3886200" y="472440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S</a:t>
            </a:r>
            <a:endParaRPr kumimoji="1" lang="en-US" altLang="zh-CN" sz="900">
              <a:latin typeface="Times New Roman" pitchFamily="18" charset="0"/>
              <a:ea typeface="宋体" pitchFamily="2" charset="-122"/>
            </a:endParaRPr>
          </a:p>
        </p:txBody>
      </p:sp>
      <p:sp>
        <p:nvSpPr>
          <p:cNvPr id="277509" name="Text Box 5"/>
          <p:cNvSpPr txBox="1">
            <a:spLocks noChangeArrowheads="1"/>
          </p:cNvSpPr>
          <p:nvPr/>
        </p:nvSpPr>
        <p:spPr bwMode="auto">
          <a:xfrm>
            <a:off x="4114800" y="16764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D</a:t>
            </a:r>
            <a:endParaRPr kumimoji="1" lang="en-US" altLang="zh-CN" sz="900">
              <a:latin typeface="Times New Roman" pitchFamily="18" charset="0"/>
              <a:ea typeface="宋体" pitchFamily="2" charset="-122"/>
            </a:endParaRPr>
          </a:p>
        </p:txBody>
      </p:sp>
      <p:sp>
        <p:nvSpPr>
          <p:cNvPr id="277510" name="Oval 6"/>
          <p:cNvSpPr>
            <a:spLocks noChangeArrowheads="1"/>
          </p:cNvSpPr>
          <p:nvPr/>
        </p:nvSpPr>
        <p:spPr bwMode="auto">
          <a:xfrm>
            <a:off x="3886200" y="2819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11" name="Oval 7"/>
          <p:cNvSpPr>
            <a:spLocks noChangeArrowheads="1"/>
          </p:cNvSpPr>
          <p:nvPr/>
        </p:nvSpPr>
        <p:spPr bwMode="auto">
          <a:xfrm>
            <a:off x="4191000" y="4648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12" name="Oval 8"/>
          <p:cNvSpPr>
            <a:spLocks noChangeArrowheads="1"/>
          </p:cNvSpPr>
          <p:nvPr/>
        </p:nvSpPr>
        <p:spPr bwMode="auto">
          <a:xfrm>
            <a:off x="5105400" y="2819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13" name="Oval 9"/>
          <p:cNvSpPr>
            <a:spLocks noChangeArrowheads="1"/>
          </p:cNvSpPr>
          <p:nvPr/>
        </p:nvSpPr>
        <p:spPr bwMode="auto">
          <a:xfrm>
            <a:off x="4800600" y="38100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14" name="Oval 10"/>
          <p:cNvSpPr>
            <a:spLocks noChangeArrowheads="1"/>
          </p:cNvSpPr>
          <p:nvPr/>
        </p:nvSpPr>
        <p:spPr bwMode="auto">
          <a:xfrm>
            <a:off x="3886200" y="3657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77515" name="Text Box 11"/>
          <p:cNvSpPr txBox="1">
            <a:spLocks noChangeArrowheads="1"/>
          </p:cNvSpPr>
          <p:nvPr/>
        </p:nvSpPr>
        <p:spPr bwMode="auto">
          <a:xfrm>
            <a:off x="3505200" y="2819400"/>
            <a:ext cx="4953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S1</a:t>
            </a:r>
            <a:endParaRPr kumimoji="1" lang="en-US" altLang="zh-CN" sz="900">
              <a:latin typeface="Times New Roman" pitchFamily="18" charset="0"/>
              <a:ea typeface="宋体" pitchFamily="2" charset="-122"/>
            </a:endParaRPr>
          </a:p>
        </p:txBody>
      </p:sp>
      <p:sp>
        <p:nvSpPr>
          <p:cNvPr id="277516" name="Text Box 12"/>
          <p:cNvSpPr txBox="1">
            <a:spLocks noChangeArrowheads="1"/>
          </p:cNvSpPr>
          <p:nvPr/>
        </p:nvSpPr>
        <p:spPr bwMode="auto">
          <a:xfrm>
            <a:off x="3505200" y="3657600"/>
            <a:ext cx="4953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S2</a:t>
            </a:r>
            <a:endParaRPr kumimoji="1" lang="en-US" altLang="zh-CN" sz="900">
              <a:latin typeface="Times New Roman" pitchFamily="18" charset="0"/>
              <a:ea typeface="宋体" pitchFamily="2" charset="-122"/>
            </a:endParaRPr>
          </a:p>
        </p:txBody>
      </p:sp>
      <p:sp>
        <p:nvSpPr>
          <p:cNvPr id="277517" name="Text Box 13"/>
          <p:cNvSpPr txBox="1">
            <a:spLocks noChangeArrowheads="1"/>
          </p:cNvSpPr>
          <p:nvPr/>
        </p:nvSpPr>
        <p:spPr bwMode="auto">
          <a:xfrm>
            <a:off x="5257800" y="2819400"/>
            <a:ext cx="4953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S3</a:t>
            </a:r>
            <a:endParaRPr kumimoji="1" lang="en-US" altLang="zh-CN" sz="900">
              <a:latin typeface="Times New Roman" pitchFamily="18" charset="0"/>
              <a:ea typeface="宋体" pitchFamily="2" charset="-122"/>
            </a:endParaRPr>
          </a:p>
        </p:txBody>
      </p:sp>
      <p:sp>
        <p:nvSpPr>
          <p:cNvPr id="277518" name="Text Box 14"/>
          <p:cNvSpPr txBox="1">
            <a:spLocks noChangeArrowheads="1"/>
          </p:cNvSpPr>
          <p:nvPr/>
        </p:nvSpPr>
        <p:spPr bwMode="auto">
          <a:xfrm>
            <a:off x="5029200" y="3810000"/>
            <a:ext cx="4953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200">
                <a:latin typeface="Times New Roman" pitchFamily="18" charset="0"/>
                <a:ea typeface="宋体" pitchFamily="2" charset="-122"/>
              </a:rPr>
              <a:t>S4</a:t>
            </a:r>
            <a:endParaRPr kumimoji="1" lang="en-US" altLang="zh-CN" sz="900">
              <a:latin typeface="Times New Roman" pitchFamily="18" charset="0"/>
              <a:ea typeface="宋体" pitchFamily="2" charset="-122"/>
            </a:endParaRPr>
          </a:p>
        </p:txBody>
      </p:sp>
      <p:grpSp>
        <p:nvGrpSpPr>
          <p:cNvPr id="277519" name="Group 15"/>
          <p:cNvGrpSpPr>
            <a:grpSpLocks/>
          </p:cNvGrpSpPr>
          <p:nvPr/>
        </p:nvGrpSpPr>
        <p:grpSpPr bwMode="auto">
          <a:xfrm>
            <a:off x="3962400" y="3886200"/>
            <a:ext cx="838200" cy="762000"/>
            <a:chOff x="1632" y="2592"/>
            <a:chExt cx="528" cy="480"/>
          </a:xfrm>
        </p:grpSpPr>
        <p:sp>
          <p:nvSpPr>
            <p:cNvPr id="277520" name="Line 16"/>
            <p:cNvSpPr>
              <a:spLocks noChangeShapeType="1"/>
            </p:cNvSpPr>
            <p:nvPr/>
          </p:nvSpPr>
          <p:spPr bwMode="auto">
            <a:xfrm>
              <a:off x="1632" y="2592"/>
              <a:ext cx="144" cy="48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7521" name="Line 17"/>
            <p:cNvSpPr>
              <a:spLocks noChangeShapeType="1"/>
            </p:cNvSpPr>
            <p:nvPr/>
          </p:nvSpPr>
          <p:spPr bwMode="auto">
            <a:xfrm flipH="1">
              <a:off x="1824" y="2688"/>
              <a:ext cx="336" cy="384"/>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77522" name="Line 18"/>
          <p:cNvSpPr>
            <a:spLocks noChangeShapeType="1"/>
          </p:cNvSpPr>
          <p:nvPr/>
        </p:nvSpPr>
        <p:spPr bwMode="auto">
          <a:xfrm>
            <a:off x="3962400" y="2057400"/>
            <a:ext cx="0" cy="76200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77523" name="Group 19"/>
          <p:cNvGrpSpPr>
            <a:grpSpLocks/>
          </p:cNvGrpSpPr>
          <p:nvPr/>
        </p:nvGrpSpPr>
        <p:grpSpPr bwMode="auto">
          <a:xfrm>
            <a:off x="3962400" y="3048000"/>
            <a:ext cx="1219200" cy="762000"/>
            <a:chOff x="1584" y="2064"/>
            <a:chExt cx="768" cy="480"/>
          </a:xfrm>
        </p:grpSpPr>
        <p:sp>
          <p:nvSpPr>
            <p:cNvPr id="277524" name="Line 20"/>
            <p:cNvSpPr>
              <a:spLocks noChangeShapeType="1"/>
            </p:cNvSpPr>
            <p:nvPr/>
          </p:nvSpPr>
          <p:spPr bwMode="auto">
            <a:xfrm>
              <a:off x="1584" y="2064"/>
              <a:ext cx="0" cy="36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7525" name="Line 21"/>
            <p:cNvSpPr>
              <a:spLocks noChangeShapeType="1"/>
            </p:cNvSpPr>
            <p:nvPr/>
          </p:nvSpPr>
          <p:spPr bwMode="auto">
            <a:xfrm flipH="1">
              <a:off x="2208" y="2064"/>
              <a:ext cx="144" cy="48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277540" name="Line 36"/>
          <p:cNvSpPr>
            <a:spLocks noChangeShapeType="1"/>
          </p:cNvSpPr>
          <p:nvPr/>
        </p:nvSpPr>
        <p:spPr bwMode="auto">
          <a:xfrm flipV="1">
            <a:off x="4038600" y="2057400"/>
            <a:ext cx="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1" name="Line 37"/>
          <p:cNvSpPr>
            <a:spLocks noChangeShapeType="1"/>
          </p:cNvSpPr>
          <p:nvPr/>
        </p:nvSpPr>
        <p:spPr bwMode="auto">
          <a:xfrm flipV="1">
            <a:off x="4038600" y="3048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2" name="Line 38"/>
          <p:cNvSpPr>
            <a:spLocks noChangeShapeType="1"/>
          </p:cNvSpPr>
          <p:nvPr/>
        </p:nvSpPr>
        <p:spPr bwMode="auto">
          <a:xfrm flipH="1" flipV="1">
            <a:off x="4038600" y="3810000"/>
            <a:ext cx="2286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43" name="Text Box 39"/>
          <p:cNvSpPr txBox="1">
            <a:spLocks noChangeArrowheads="1"/>
          </p:cNvSpPr>
          <p:nvPr/>
        </p:nvSpPr>
        <p:spPr bwMode="auto">
          <a:xfrm>
            <a:off x="4419600" y="51054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b="1">
                <a:latin typeface="Times New Roman" pitchFamily="18" charset="0"/>
                <a:ea typeface="宋体" pitchFamily="2" charset="-122"/>
              </a:rPr>
              <a:t>Route to the source </a:t>
            </a:r>
          </a:p>
        </p:txBody>
      </p:sp>
      <p:sp>
        <p:nvSpPr>
          <p:cNvPr id="277554" name="Text Box 50"/>
          <p:cNvSpPr txBox="1">
            <a:spLocks noChangeArrowheads="1"/>
          </p:cNvSpPr>
          <p:nvPr/>
        </p:nvSpPr>
        <p:spPr bwMode="auto">
          <a:xfrm>
            <a:off x="4419600" y="56388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b="1">
                <a:latin typeface="Times New Roman" pitchFamily="18" charset="0"/>
                <a:ea typeface="宋体" pitchFamily="2" charset="-122"/>
              </a:rPr>
              <a:t>Route to the destination</a:t>
            </a:r>
          </a:p>
        </p:txBody>
      </p:sp>
      <p:sp>
        <p:nvSpPr>
          <p:cNvPr id="277555" name="Line 51"/>
          <p:cNvSpPr>
            <a:spLocks noChangeShapeType="1"/>
          </p:cNvSpPr>
          <p:nvPr/>
        </p:nvSpPr>
        <p:spPr bwMode="auto">
          <a:xfrm>
            <a:off x="3048000" y="5257800"/>
            <a:ext cx="685800" cy="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7556" name="Line 52"/>
          <p:cNvSpPr>
            <a:spLocks noChangeShapeType="1"/>
          </p:cNvSpPr>
          <p:nvPr/>
        </p:nvSpPr>
        <p:spPr bwMode="auto">
          <a:xfrm flipV="1">
            <a:off x="3048000" y="58674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160795351"/>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p:txBody>
          <a:bodyPr/>
          <a:lstStyle/>
          <a:p>
            <a:fld id="{99E5612C-0BD9-4A8A-A0FE-A5ABE374BF90}" type="slidenum">
              <a:rPr lang="en-US" altLang="en-US"/>
              <a:pPr/>
              <a:t>76</a:t>
            </a:fld>
            <a:endParaRPr lang="en-US" altLang="en-US"/>
          </a:p>
        </p:txBody>
      </p:sp>
      <p:sp>
        <p:nvSpPr>
          <p:cNvPr id="279554" name="Rectangle 2"/>
          <p:cNvSpPr>
            <a:spLocks noGrp="1" noChangeArrowheads="1"/>
          </p:cNvSpPr>
          <p:nvPr>
            <p:ph type="title"/>
          </p:nvPr>
        </p:nvSpPr>
        <p:spPr>
          <a:xfrm>
            <a:off x="685800" y="381000"/>
            <a:ext cx="8001000" cy="450850"/>
          </a:xfrm>
        </p:spPr>
        <p:txBody>
          <a:bodyPr>
            <a:normAutofit fontScale="90000"/>
          </a:bodyPr>
          <a:lstStyle/>
          <a:p>
            <a:r>
              <a:rPr lang="en-US" altLang="zh-CN">
                <a:ea typeface="宋体" pitchFamily="2" charset="-122"/>
              </a:rPr>
              <a:t>Attacks on AODV</a:t>
            </a:r>
          </a:p>
        </p:txBody>
      </p:sp>
      <p:sp>
        <p:nvSpPr>
          <p:cNvPr id="279555" name="Rectangle 3"/>
          <p:cNvSpPr>
            <a:spLocks noGrp="1" noChangeArrowheads="1"/>
          </p:cNvSpPr>
          <p:nvPr>
            <p:ph type="body" sz="half" idx="1"/>
          </p:nvPr>
        </p:nvSpPr>
        <p:spPr>
          <a:xfrm>
            <a:off x="685800" y="914400"/>
            <a:ext cx="7696200" cy="5257800"/>
          </a:xfrm>
        </p:spPr>
        <p:txBody>
          <a:bodyPr/>
          <a:lstStyle/>
          <a:p>
            <a:pPr>
              <a:lnSpc>
                <a:spcPct val="90000"/>
              </a:lnSpc>
            </a:pPr>
            <a:r>
              <a:rPr lang="en-US" altLang="zh-CN" sz="2400">
                <a:ea typeface="宋体" pitchFamily="2" charset="-122"/>
              </a:rPr>
              <a:t>Route request flooding</a:t>
            </a:r>
          </a:p>
          <a:p>
            <a:pPr lvl="1">
              <a:lnSpc>
                <a:spcPct val="90000"/>
              </a:lnSpc>
            </a:pPr>
            <a:r>
              <a:rPr lang="en-US" altLang="zh-CN" sz="2000">
                <a:ea typeface="宋体" pitchFamily="2" charset="-122"/>
              </a:rPr>
              <a:t>query non-existing host (RREQ will flood throughout the network)</a:t>
            </a:r>
          </a:p>
          <a:p>
            <a:pPr>
              <a:lnSpc>
                <a:spcPct val="90000"/>
              </a:lnSpc>
            </a:pPr>
            <a:r>
              <a:rPr lang="en-US" altLang="zh-CN" sz="2400">
                <a:ea typeface="宋体" pitchFamily="2" charset="-122"/>
              </a:rPr>
              <a:t>False distance vector</a:t>
            </a:r>
          </a:p>
          <a:p>
            <a:pPr lvl="1">
              <a:lnSpc>
                <a:spcPct val="90000"/>
              </a:lnSpc>
            </a:pPr>
            <a:r>
              <a:rPr lang="en-US" altLang="zh-CN" sz="2000">
                <a:ea typeface="宋体" pitchFamily="2" charset="-122"/>
              </a:rPr>
              <a:t>reply “one hop to destination” to every request and select a large enough sequence number</a:t>
            </a:r>
          </a:p>
          <a:p>
            <a:pPr>
              <a:lnSpc>
                <a:spcPct val="90000"/>
              </a:lnSpc>
            </a:pPr>
            <a:r>
              <a:rPr lang="en-US" altLang="zh-CN" sz="2400">
                <a:ea typeface="宋体" pitchFamily="2" charset="-122"/>
              </a:rPr>
              <a:t>False destination sequence number</a:t>
            </a:r>
          </a:p>
          <a:p>
            <a:pPr lvl="1">
              <a:lnSpc>
                <a:spcPct val="90000"/>
              </a:lnSpc>
            </a:pPr>
            <a:r>
              <a:rPr lang="en-US" altLang="zh-CN" sz="2000">
                <a:ea typeface="宋体" pitchFamily="2" charset="-122"/>
              </a:rPr>
              <a:t>select a large number (even beat the reply from the real destination)</a:t>
            </a:r>
          </a:p>
          <a:p>
            <a:pPr>
              <a:lnSpc>
                <a:spcPct val="90000"/>
              </a:lnSpc>
            </a:pPr>
            <a:r>
              <a:rPr lang="en-US" altLang="zh-CN" sz="2400">
                <a:ea typeface="宋体" pitchFamily="2" charset="-122"/>
              </a:rPr>
              <a:t>Wormhole attacks</a:t>
            </a:r>
          </a:p>
          <a:p>
            <a:pPr lvl="1">
              <a:lnSpc>
                <a:spcPct val="90000"/>
              </a:lnSpc>
            </a:pPr>
            <a:r>
              <a:rPr lang="en-US" altLang="zh-CN" sz="2000">
                <a:ea typeface="宋体" pitchFamily="2" charset="-122"/>
              </a:rPr>
              <a:t>tunnel route request through wormhole and attract the data traffic to the wormhole</a:t>
            </a:r>
          </a:p>
          <a:p>
            <a:pPr>
              <a:lnSpc>
                <a:spcPct val="90000"/>
              </a:lnSpc>
            </a:pPr>
            <a:r>
              <a:rPr lang="en-US" altLang="zh-CN" sz="2400">
                <a:ea typeface="宋体" pitchFamily="2" charset="-122"/>
              </a:rPr>
              <a:t>Coordinated attacks</a:t>
            </a:r>
          </a:p>
          <a:p>
            <a:pPr lvl="1">
              <a:lnSpc>
                <a:spcPct val="90000"/>
              </a:lnSpc>
            </a:pPr>
            <a:r>
              <a:rPr lang="en-US" altLang="zh-CN" sz="2000">
                <a:ea typeface="宋体" pitchFamily="2" charset="-122"/>
              </a:rPr>
              <a:t>The malicious hosts establish trust to frame other hosts, or conduct attacks alternatively to avoid being identified</a:t>
            </a:r>
          </a:p>
        </p:txBody>
      </p:sp>
    </p:spTree>
    <p:extLst>
      <p:ext uri="{BB962C8B-B14F-4D97-AF65-F5344CB8AC3E}">
        <p14:creationId xmlns:p14="http://schemas.microsoft.com/office/powerpoint/2010/main" val="682622990"/>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lide Number Placeholder 5"/>
          <p:cNvSpPr>
            <a:spLocks noGrp="1"/>
          </p:cNvSpPr>
          <p:nvPr>
            <p:ph type="sldNum" sz="quarter" idx="12"/>
          </p:nvPr>
        </p:nvSpPr>
        <p:spPr/>
        <p:txBody>
          <a:bodyPr/>
          <a:lstStyle/>
          <a:p>
            <a:fld id="{F623665B-AE87-40A7-83D7-7A1DF9997C88}" type="slidenum">
              <a:rPr lang="en-US" altLang="en-US"/>
              <a:pPr/>
              <a:t>77</a:t>
            </a:fld>
            <a:endParaRPr lang="en-US" altLang="en-US"/>
          </a:p>
        </p:txBody>
      </p:sp>
      <p:sp>
        <p:nvSpPr>
          <p:cNvPr id="283650" name="Rectangle 2"/>
          <p:cNvSpPr>
            <a:spLocks noGrp="1" noChangeArrowheads="1"/>
          </p:cNvSpPr>
          <p:nvPr>
            <p:ph type="title"/>
          </p:nvPr>
        </p:nvSpPr>
        <p:spPr>
          <a:xfrm>
            <a:off x="838200" y="381000"/>
            <a:ext cx="7848600" cy="792163"/>
          </a:xfrm>
        </p:spPr>
        <p:txBody>
          <a:bodyPr>
            <a:normAutofit fontScale="90000"/>
          </a:bodyPr>
          <a:lstStyle/>
          <a:p>
            <a:r>
              <a:rPr lang="en-US" altLang="zh-CN">
                <a:solidFill>
                  <a:schemeClr val="tx1"/>
                </a:solidFill>
                <a:ea typeface="宋体" pitchFamily="2" charset="-122"/>
              </a:rPr>
              <a:t>False Destination Sequence Attack</a:t>
            </a:r>
          </a:p>
        </p:txBody>
      </p:sp>
      <p:sp>
        <p:nvSpPr>
          <p:cNvPr id="283651" name="Oval 3"/>
          <p:cNvSpPr>
            <a:spLocks noChangeArrowheads="1"/>
          </p:cNvSpPr>
          <p:nvPr/>
        </p:nvSpPr>
        <p:spPr bwMode="auto">
          <a:xfrm>
            <a:off x="5562600" y="2438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2" name="Text Box 4"/>
          <p:cNvSpPr txBox="1">
            <a:spLocks noChangeArrowheads="1"/>
          </p:cNvSpPr>
          <p:nvPr/>
        </p:nvSpPr>
        <p:spPr bwMode="auto">
          <a:xfrm>
            <a:off x="5867400" y="2362200"/>
            <a:ext cx="5334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S4</a:t>
            </a:r>
            <a:endParaRPr kumimoji="1" lang="en-US" altLang="zh-CN" sz="900">
              <a:latin typeface="Times New Roman" pitchFamily="18" charset="0"/>
              <a:ea typeface="宋体" pitchFamily="2" charset="-122"/>
            </a:endParaRPr>
          </a:p>
        </p:txBody>
      </p:sp>
      <p:sp>
        <p:nvSpPr>
          <p:cNvPr id="283653" name="Oval 5"/>
          <p:cNvSpPr>
            <a:spLocks noChangeArrowheads="1"/>
          </p:cNvSpPr>
          <p:nvPr/>
        </p:nvSpPr>
        <p:spPr bwMode="auto">
          <a:xfrm>
            <a:off x="4267200" y="2743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4" name="Oval 6"/>
          <p:cNvSpPr>
            <a:spLocks noChangeArrowheads="1"/>
          </p:cNvSpPr>
          <p:nvPr/>
        </p:nvSpPr>
        <p:spPr bwMode="auto">
          <a:xfrm>
            <a:off x="1981200" y="33528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5" name="Oval 7"/>
          <p:cNvSpPr>
            <a:spLocks noChangeArrowheads="1"/>
          </p:cNvSpPr>
          <p:nvPr/>
        </p:nvSpPr>
        <p:spPr bwMode="auto">
          <a:xfrm>
            <a:off x="5410200" y="3962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6" name="Oval 8"/>
          <p:cNvSpPr>
            <a:spLocks noChangeArrowheads="1"/>
          </p:cNvSpPr>
          <p:nvPr/>
        </p:nvSpPr>
        <p:spPr bwMode="auto">
          <a:xfrm>
            <a:off x="4267200" y="3886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7" name="Oval 9"/>
          <p:cNvSpPr>
            <a:spLocks noChangeArrowheads="1"/>
          </p:cNvSpPr>
          <p:nvPr/>
        </p:nvSpPr>
        <p:spPr bwMode="auto">
          <a:xfrm>
            <a:off x="3124200" y="34290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658" name="Text Box 10"/>
          <p:cNvSpPr txBox="1">
            <a:spLocks noChangeArrowheads="1"/>
          </p:cNvSpPr>
          <p:nvPr/>
        </p:nvSpPr>
        <p:spPr bwMode="auto">
          <a:xfrm>
            <a:off x="1676400" y="33528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a:t>
            </a:r>
            <a:endParaRPr kumimoji="1" lang="en-US" altLang="zh-CN" sz="900">
              <a:latin typeface="Times New Roman" pitchFamily="18" charset="0"/>
              <a:ea typeface="宋体" pitchFamily="2" charset="-122"/>
            </a:endParaRPr>
          </a:p>
        </p:txBody>
      </p:sp>
      <p:sp>
        <p:nvSpPr>
          <p:cNvPr id="283659" name="Text Box 11"/>
          <p:cNvSpPr txBox="1">
            <a:spLocks noChangeArrowheads="1"/>
          </p:cNvSpPr>
          <p:nvPr/>
        </p:nvSpPr>
        <p:spPr bwMode="auto">
          <a:xfrm>
            <a:off x="3429000" y="3352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S1</a:t>
            </a:r>
            <a:endParaRPr kumimoji="1" lang="en-US" altLang="zh-CN" sz="900">
              <a:latin typeface="Times New Roman" pitchFamily="18" charset="0"/>
              <a:ea typeface="宋体" pitchFamily="2" charset="-122"/>
            </a:endParaRPr>
          </a:p>
        </p:txBody>
      </p:sp>
      <p:sp>
        <p:nvSpPr>
          <p:cNvPr id="283660" name="Text Box 12"/>
          <p:cNvSpPr txBox="1">
            <a:spLocks noChangeArrowheads="1"/>
          </p:cNvSpPr>
          <p:nvPr/>
        </p:nvSpPr>
        <p:spPr bwMode="auto">
          <a:xfrm>
            <a:off x="4191000" y="4114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S2</a:t>
            </a:r>
            <a:endParaRPr kumimoji="1" lang="en-US" altLang="zh-CN" sz="900">
              <a:latin typeface="Times New Roman" pitchFamily="18" charset="0"/>
              <a:ea typeface="宋体" pitchFamily="2" charset="-122"/>
            </a:endParaRPr>
          </a:p>
        </p:txBody>
      </p:sp>
      <p:sp>
        <p:nvSpPr>
          <p:cNvPr id="283661" name="Text Box 13"/>
          <p:cNvSpPr txBox="1">
            <a:spLocks noChangeArrowheads="1"/>
          </p:cNvSpPr>
          <p:nvPr/>
        </p:nvSpPr>
        <p:spPr bwMode="auto">
          <a:xfrm>
            <a:off x="5334000" y="4191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M</a:t>
            </a:r>
          </a:p>
        </p:txBody>
      </p:sp>
      <p:sp>
        <p:nvSpPr>
          <p:cNvPr id="283662" name="Text Box 14"/>
          <p:cNvSpPr txBox="1">
            <a:spLocks noChangeArrowheads="1"/>
          </p:cNvSpPr>
          <p:nvPr/>
        </p:nvSpPr>
        <p:spPr bwMode="auto">
          <a:xfrm>
            <a:off x="4114800" y="23622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S3</a:t>
            </a:r>
            <a:endParaRPr kumimoji="1" lang="en-US" altLang="zh-CN" sz="900">
              <a:latin typeface="Times New Roman" pitchFamily="18" charset="0"/>
              <a:ea typeface="宋体" pitchFamily="2" charset="-122"/>
            </a:endParaRPr>
          </a:p>
        </p:txBody>
      </p:sp>
      <p:sp>
        <p:nvSpPr>
          <p:cNvPr id="283685" name="Rectangle 37"/>
          <p:cNvSpPr>
            <a:spLocks noChangeArrowheads="1"/>
          </p:cNvSpPr>
          <p:nvPr/>
        </p:nvSpPr>
        <p:spPr bwMode="auto">
          <a:xfrm>
            <a:off x="4343400" y="3429000"/>
            <a:ext cx="1524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RREQ(D, 3)</a:t>
            </a:r>
            <a:endParaRPr lang="en-US" altLang="zh-CN" sz="2000">
              <a:ea typeface="宋体" pitchFamily="2" charset="-122"/>
            </a:endParaRPr>
          </a:p>
        </p:txBody>
      </p:sp>
      <p:grpSp>
        <p:nvGrpSpPr>
          <p:cNvPr id="283701" name="Group 53"/>
          <p:cNvGrpSpPr>
            <a:grpSpLocks/>
          </p:cNvGrpSpPr>
          <p:nvPr/>
        </p:nvGrpSpPr>
        <p:grpSpPr bwMode="auto">
          <a:xfrm>
            <a:off x="1371600" y="2209800"/>
            <a:ext cx="4495800" cy="1752600"/>
            <a:chOff x="864" y="1392"/>
            <a:chExt cx="2832" cy="1104"/>
          </a:xfrm>
        </p:grpSpPr>
        <p:sp>
          <p:nvSpPr>
            <p:cNvPr id="283670" name="Rectangle 22"/>
            <p:cNvSpPr>
              <a:spLocks noChangeArrowheads="1"/>
            </p:cNvSpPr>
            <p:nvPr/>
          </p:nvSpPr>
          <p:spPr bwMode="auto">
            <a:xfrm>
              <a:off x="864" y="1872"/>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RREQ(D, 3)</a:t>
              </a:r>
              <a:endParaRPr lang="en-US" altLang="zh-CN" sz="2000">
                <a:ea typeface="宋体" pitchFamily="2" charset="-122"/>
              </a:endParaRPr>
            </a:p>
          </p:txBody>
        </p:sp>
        <p:sp>
          <p:nvSpPr>
            <p:cNvPr id="283671" name="Line 23"/>
            <p:cNvSpPr>
              <a:spLocks noChangeShapeType="1"/>
            </p:cNvSpPr>
            <p:nvPr/>
          </p:nvSpPr>
          <p:spPr bwMode="auto">
            <a:xfrm>
              <a:off x="1392" y="2112"/>
              <a:ext cx="528" cy="48"/>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83681" name="Group 33"/>
            <p:cNvGrpSpPr>
              <a:grpSpLocks/>
            </p:cNvGrpSpPr>
            <p:nvPr/>
          </p:nvGrpSpPr>
          <p:grpSpPr bwMode="auto">
            <a:xfrm>
              <a:off x="2832" y="1632"/>
              <a:ext cx="624" cy="864"/>
              <a:chOff x="2976" y="1968"/>
              <a:chExt cx="720" cy="912"/>
            </a:xfrm>
          </p:grpSpPr>
          <p:sp>
            <p:nvSpPr>
              <p:cNvPr id="283682" name="Line 34"/>
              <p:cNvSpPr>
                <a:spLocks noChangeShapeType="1"/>
              </p:cNvSpPr>
              <p:nvPr/>
            </p:nvSpPr>
            <p:spPr bwMode="auto">
              <a:xfrm flipV="1">
                <a:off x="3024" y="1968"/>
                <a:ext cx="672" cy="144"/>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683" name="Line 35"/>
              <p:cNvSpPr>
                <a:spLocks noChangeShapeType="1"/>
              </p:cNvSpPr>
              <p:nvPr/>
            </p:nvSpPr>
            <p:spPr bwMode="auto">
              <a:xfrm>
                <a:off x="2976" y="2832"/>
                <a:ext cx="624" cy="48"/>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3684" name="Rectangle 36"/>
            <p:cNvSpPr>
              <a:spLocks noChangeArrowheads="1"/>
            </p:cNvSpPr>
            <p:nvPr/>
          </p:nvSpPr>
          <p:spPr bwMode="auto">
            <a:xfrm>
              <a:off x="2736" y="1392"/>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RREQ(D, 3)</a:t>
              </a:r>
              <a:endParaRPr lang="en-US" altLang="zh-CN" sz="2000">
                <a:ea typeface="宋体" pitchFamily="2" charset="-122"/>
              </a:endParaRPr>
            </a:p>
          </p:txBody>
        </p:sp>
        <p:grpSp>
          <p:nvGrpSpPr>
            <p:cNvPr id="283686" name="Group 38"/>
            <p:cNvGrpSpPr>
              <a:grpSpLocks/>
            </p:cNvGrpSpPr>
            <p:nvPr/>
          </p:nvGrpSpPr>
          <p:grpSpPr bwMode="auto">
            <a:xfrm>
              <a:off x="1728" y="1872"/>
              <a:ext cx="1008" cy="576"/>
              <a:chOff x="1872" y="2160"/>
              <a:chExt cx="1056" cy="624"/>
            </a:xfrm>
          </p:grpSpPr>
          <p:grpSp>
            <p:nvGrpSpPr>
              <p:cNvPr id="283687" name="Group 39"/>
              <p:cNvGrpSpPr>
                <a:grpSpLocks/>
              </p:cNvGrpSpPr>
              <p:nvPr/>
            </p:nvGrpSpPr>
            <p:grpSpPr bwMode="auto">
              <a:xfrm>
                <a:off x="2256" y="2160"/>
                <a:ext cx="672" cy="624"/>
                <a:chOff x="2256" y="2160"/>
                <a:chExt cx="672" cy="624"/>
              </a:xfrm>
            </p:grpSpPr>
            <p:sp>
              <p:nvSpPr>
                <p:cNvPr id="283688" name="Line 40"/>
                <p:cNvSpPr>
                  <a:spLocks noChangeShapeType="1"/>
                </p:cNvSpPr>
                <p:nvPr/>
              </p:nvSpPr>
              <p:spPr bwMode="auto">
                <a:xfrm flipV="1">
                  <a:off x="2256" y="2160"/>
                  <a:ext cx="624" cy="336"/>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689" name="Line 41"/>
                <p:cNvSpPr>
                  <a:spLocks noChangeShapeType="1"/>
                </p:cNvSpPr>
                <p:nvPr/>
              </p:nvSpPr>
              <p:spPr bwMode="auto">
                <a:xfrm>
                  <a:off x="2304" y="2544"/>
                  <a:ext cx="624" cy="240"/>
                </a:xfrm>
                <a:prstGeom prst="line">
                  <a:avLst/>
                </a:prstGeom>
                <a:noFill/>
                <a:ln w="9525">
                  <a:solidFill>
                    <a:schemeClr val="hlink"/>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3690" name="Rectangle 42"/>
              <p:cNvSpPr>
                <a:spLocks noChangeArrowheads="1"/>
              </p:cNvSpPr>
              <p:nvPr/>
            </p:nvSpPr>
            <p:spPr bwMode="auto">
              <a:xfrm>
                <a:off x="1872" y="2208"/>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RREQ(D, 3)</a:t>
                </a:r>
                <a:endParaRPr lang="en-US" altLang="zh-CN" sz="2000">
                  <a:ea typeface="宋体" pitchFamily="2" charset="-122"/>
                </a:endParaRPr>
              </a:p>
            </p:txBody>
          </p:sp>
        </p:grpSp>
      </p:grpSp>
      <p:sp>
        <p:nvSpPr>
          <p:cNvPr id="283664" name="Line 16"/>
          <p:cNvSpPr>
            <a:spLocks noChangeShapeType="1"/>
          </p:cNvSpPr>
          <p:nvPr/>
        </p:nvSpPr>
        <p:spPr bwMode="auto">
          <a:xfrm flipH="1">
            <a:off x="4572000" y="2743200"/>
            <a:ext cx="1066800" cy="2286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3665" name="Rectangle 17"/>
          <p:cNvSpPr>
            <a:spLocks noChangeArrowheads="1"/>
          </p:cNvSpPr>
          <p:nvPr/>
        </p:nvSpPr>
        <p:spPr bwMode="auto">
          <a:xfrm>
            <a:off x="5562600" y="2133600"/>
            <a:ext cx="1524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RREP(D, 4)</a:t>
            </a:r>
            <a:endParaRPr lang="en-US" altLang="zh-CN" sz="2000">
              <a:ea typeface="宋体" pitchFamily="2" charset="-122"/>
            </a:endParaRPr>
          </a:p>
        </p:txBody>
      </p:sp>
      <p:sp>
        <p:nvSpPr>
          <p:cNvPr id="283667" name="Line 19"/>
          <p:cNvSpPr>
            <a:spLocks noChangeShapeType="1"/>
          </p:cNvSpPr>
          <p:nvPr/>
        </p:nvSpPr>
        <p:spPr bwMode="auto">
          <a:xfrm flipH="1" flipV="1">
            <a:off x="4495800" y="3962400"/>
            <a:ext cx="914400" cy="762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3668" name="Rectangle 20"/>
          <p:cNvSpPr>
            <a:spLocks noChangeArrowheads="1"/>
          </p:cNvSpPr>
          <p:nvPr/>
        </p:nvSpPr>
        <p:spPr bwMode="auto">
          <a:xfrm>
            <a:off x="5410200" y="3581400"/>
            <a:ext cx="1524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RREP(D, 20)</a:t>
            </a:r>
            <a:endParaRPr lang="en-US" altLang="zh-CN" sz="2000">
              <a:ea typeface="宋体" pitchFamily="2" charset="-122"/>
            </a:endParaRPr>
          </a:p>
        </p:txBody>
      </p:sp>
      <p:sp>
        <p:nvSpPr>
          <p:cNvPr id="283692" name="Line 44"/>
          <p:cNvSpPr>
            <a:spLocks noChangeShapeType="1"/>
          </p:cNvSpPr>
          <p:nvPr/>
        </p:nvSpPr>
        <p:spPr bwMode="auto">
          <a:xfrm flipH="1">
            <a:off x="3657600" y="3048000"/>
            <a:ext cx="685800" cy="381000"/>
          </a:xfrm>
          <a:prstGeom prst="line">
            <a:avLst/>
          </a:prstGeom>
          <a:noFill/>
          <a:ln w="9525">
            <a:solidFill>
              <a:schemeClr val="tx1"/>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3695" name="Line 47"/>
          <p:cNvSpPr>
            <a:spLocks noChangeShapeType="1"/>
          </p:cNvSpPr>
          <p:nvPr/>
        </p:nvSpPr>
        <p:spPr bwMode="auto">
          <a:xfrm flipH="1" flipV="1">
            <a:off x="3352800" y="3657600"/>
            <a:ext cx="838200" cy="3048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3698" name="Line 50"/>
          <p:cNvSpPr>
            <a:spLocks noChangeShapeType="1"/>
          </p:cNvSpPr>
          <p:nvPr/>
        </p:nvSpPr>
        <p:spPr bwMode="auto">
          <a:xfrm flipH="1" flipV="1">
            <a:off x="2209800" y="3505200"/>
            <a:ext cx="838200" cy="76200"/>
          </a:xfrm>
          <a:prstGeom prst="line">
            <a:avLst/>
          </a:prstGeom>
          <a:noFill/>
          <a:ln w="9525">
            <a:solidFill>
              <a:srgbClr val="FF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3700" name="Text Box 52"/>
          <p:cNvSpPr txBox="1">
            <a:spLocks noChangeArrowheads="1"/>
          </p:cNvSpPr>
          <p:nvPr/>
        </p:nvSpPr>
        <p:spPr bwMode="auto">
          <a:xfrm>
            <a:off x="762000" y="4800600"/>
            <a:ext cx="762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sz="2400" b="1">
                <a:latin typeface="Times New Roman" pitchFamily="18" charset="0"/>
                <a:ea typeface="宋体" pitchFamily="2" charset="-122"/>
              </a:rPr>
              <a:t>Packets from S to D are sinking at M. </a:t>
            </a:r>
          </a:p>
        </p:txBody>
      </p:sp>
      <p:sp>
        <p:nvSpPr>
          <p:cNvPr id="283704" name="Oval 56"/>
          <p:cNvSpPr>
            <a:spLocks noChangeArrowheads="1"/>
          </p:cNvSpPr>
          <p:nvPr/>
        </p:nvSpPr>
        <p:spPr bwMode="auto">
          <a:xfrm>
            <a:off x="7267575" y="2057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3705" name="Text Box 57"/>
          <p:cNvSpPr txBox="1">
            <a:spLocks noChangeArrowheads="1"/>
          </p:cNvSpPr>
          <p:nvPr/>
        </p:nvSpPr>
        <p:spPr bwMode="auto">
          <a:xfrm>
            <a:off x="7239000" y="2286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D</a:t>
            </a:r>
          </a:p>
        </p:txBody>
      </p:sp>
      <p:sp>
        <p:nvSpPr>
          <p:cNvPr id="283706" name="Rectangle 58"/>
          <p:cNvSpPr>
            <a:spLocks noChangeArrowheads="1"/>
          </p:cNvSpPr>
          <p:nvPr/>
        </p:nvSpPr>
        <p:spPr bwMode="auto">
          <a:xfrm>
            <a:off x="7086600" y="1600200"/>
            <a:ext cx="1752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Sequence number 5</a:t>
            </a:r>
            <a:endParaRPr lang="en-US" altLang="zh-CN" sz="2000">
              <a:ea typeface="宋体" pitchFamily="2" charset="-122"/>
            </a:endParaRPr>
          </a:p>
        </p:txBody>
      </p:sp>
    </p:spTree>
    <p:extLst>
      <p:ext uri="{BB962C8B-B14F-4D97-AF65-F5344CB8AC3E}">
        <p14:creationId xmlns:p14="http://schemas.microsoft.com/office/powerpoint/2010/main" val="223294195"/>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5"/>
          <p:cNvSpPr>
            <a:spLocks noGrp="1"/>
          </p:cNvSpPr>
          <p:nvPr>
            <p:ph type="sldNum" sz="quarter" idx="12"/>
          </p:nvPr>
        </p:nvSpPr>
        <p:spPr/>
        <p:txBody>
          <a:bodyPr/>
          <a:lstStyle/>
          <a:p>
            <a:fld id="{5983599C-DF23-4DBF-B229-4D9E4F265B3D}" type="slidenum">
              <a:rPr lang="en-US" altLang="en-US"/>
              <a:pPr/>
              <a:t>78</a:t>
            </a:fld>
            <a:endParaRPr lang="en-US" altLang="en-US"/>
          </a:p>
        </p:txBody>
      </p:sp>
      <p:sp>
        <p:nvSpPr>
          <p:cNvPr id="285698" name="Rectangle 2"/>
          <p:cNvSpPr>
            <a:spLocks noGrp="1" noChangeArrowheads="1"/>
          </p:cNvSpPr>
          <p:nvPr>
            <p:ph type="title"/>
          </p:nvPr>
        </p:nvSpPr>
        <p:spPr>
          <a:xfrm>
            <a:off x="685800" y="466725"/>
            <a:ext cx="8001000" cy="792163"/>
          </a:xfrm>
        </p:spPr>
        <p:txBody>
          <a:bodyPr>
            <a:normAutofit fontScale="90000"/>
          </a:bodyPr>
          <a:lstStyle/>
          <a:p>
            <a:r>
              <a:rPr lang="en-US" altLang="zh-CN" sz="2400" b="1">
                <a:ea typeface="宋体" pitchFamily="2" charset="-122"/>
              </a:rPr>
              <a:t>During Route Rediscovery, False Destination Sequence Number Attack Is Detected, S needs to find D again.</a:t>
            </a:r>
          </a:p>
        </p:txBody>
      </p:sp>
      <p:sp>
        <p:nvSpPr>
          <p:cNvPr id="285699" name="Oval 3"/>
          <p:cNvSpPr>
            <a:spLocks noChangeArrowheads="1"/>
          </p:cNvSpPr>
          <p:nvPr/>
        </p:nvSpPr>
        <p:spPr bwMode="auto">
          <a:xfrm>
            <a:off x="5638800" y="29718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0" name="Text Box 4"/>
          <p:cNvSpPr txBox="1">
            <a:spLocks noChangeArrowheads="1"/>
          </p:cNvSpPr>
          <p:nvPr/>
        </p:nvSpPr>
        <p:spPr bwMode="auto">
          <a:xfrm>
            <a:off x="5562600" y="26670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D</a:t>
            </a:r>
            <a:endParaRPr kumimoji="1" lang="en-US" altLang="zh-CN" sz="900">
              <a:latin typeface="Times New Roman" pitchFamily="18" charset="0"/>
              <a:ea typeface="宋体" pitchFamily="2" charset="-122"/>
            </a:endParaRPr>
          </a:p>
        </p:txBody>
      </p:sp>
      <p:sp>
        <p:nvSpPr>
          <p:cNvPr id="285701" name="Oval 5"/>
          <p:cNvSpPr>
            <a:spLocks noChangeArrowheads="1"/>
          </p:cNvSpPr>
          <p:nvPr/>
        </p:nvSpPr>
        <p:spPr bwMode="auto">
          <a:xfrm>
            <a:off x="4343400" y="3276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2" name="Oval 6"/>
          <p:cNvSpPr>
            <a:spLocks noChangeArrowheads="1"/>
          </p:cNvSpPr>
          <p:nvPr/>
        </p:nvSpPr>
        <p:spPr bwMode="auto">
          <a:xfrm>
            <a:off x="2057400" y="3886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3" name="Oval 7"/>
          <p:cNvSpPr>
            <a:spLocks noChangeArrowheads="1"/>
          </p:cNvSpPr>
          <p:nvPr/>
        </p:nvSpPr>
        <p:spPr bwMode="auto">
          <a:xfrm>
            <a:off x="5486400" y="44958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4" name="Oval 8"/>
          <p:cNvSpPr>
            <a:spLocks noChangeArrowheads="1"/>
          </p:cNvSpPr>
          <p:nvPr/>
        </p:nvSpPr>
        <p:spPr bwMode="auto">
          <a:xfrm>
            <a:off x="4343400" y="4419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5" name="Oval 9"/>
          <p:cNvSpPr>
            <a:spLocks noChangeArrowheads="1"/>
          </p:cNvSpPr>
          <p:nvPr/>
        </p:nvSpPr>
        <p:spPr bwMode="auto">
          <a:xfrm>
            <a:off x="3200400" y="3962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6" name="Oval 10"/>
          <p:cNvSpPr>
            <a:spLocks noChangeArrowheads="1"/>
          </p:cNvSpPr>
          <p:nvPr/>
        </p:nvSpPr>
        <p:spPr bwMode="auto">
          <a:xfrm>
            <a:off x="1600200" y="4800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285707" name="Text Box 11"/>
          <p:cNvSpPr txBox="1">
            <a:spLocks noChangeArrowheads="1"/>
          </p:cNvSpPr>
          <p:nvPr/>
        </p:nvSpPr>
        <p:spPr bwMode="auto">
          <a:xfrm>
            <a:off x="1752600" y="38862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a:t>
            </a:r>
            <a:endParaRPr kumimoji="1" lang="en-US" altLang="zh-CN" sz="900">
              <a:latin typeface="Times New Roman" pitchFamily="18" charset="0"/>
              <a:ea typeface="宋体" pitchFamily="2" charset="-122"/>
            </a:endParaRPr>
          </a:p>
        </p:txBody>
      </p:sp>
      <p:sp>
        <p:nvSpPr>
          <p:cNvPr id="285708" name="Text Box 12"/>
          <p:cNvSpPr txBox="1">
            <a:spLocks noChangeArrowheads="1"/>
          </p:cNvSpPr>
          <p:nvPr/>
        </p:nvSpPr>
        <p:spPr bwMode="auto">
          <a:xfrm>
            <a:off x="3505200" y="38862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S1</a:t>
            </a:r>
            <a:endParaRPr kumimoji="1" lang="en-US" altLang="zh-CN" sz="900">
              <a:latin typeface="Times New Roman" pitchFamily="18" charset="0"/>
              <a:ea typeface="宋体" pitchFamily="2" charset="-122"/>
            </a:endParaRPr>
          </a:p>
        </p:txBody>
      </p:sp>
      <p:sp>
        <p:nvSpPr>
          <p:cNvPr id="285709" name="Text Box 13"/>
          <p:cNvSpPr txBox="1">
            <a:spLocks noChangeArrowheads="1"/>
          </p:cNvSpPr>
          <p:nvPr/>
        </p:nvSpPr>
        <p:spPr bwMode="auto">
          <a:xfrm>
            <a:off x="4267200" y="46482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S2</a:t>
            </a:r>
            <a:endParaRPr kumimoji="1" lang="en-US" altLang="zh-CN" sz="900">
              <a:latin typeface="Times New Roman" pitchFamily="18" charset="0"/>
              <a:ea typeface="宋体" pitchFamily="2" charset="-122"/>
            </a:endParaRPr>
          </a:p>
        </p:txBody>
      </p:sp>
      <p:sp>
        <p:nvSpPr>
          <p:cNvPr id="285710" name="Text Box 14"/>
          <p:cNvSpPr txBox="1">
            <a:spLocks noChangeArrowheads="1"/>
          </p:cNvSpPr>
          <p:nvPr/>
        </p:nvSpPr>
        <p:spPr bwMode="auto">
          <a:xfrm>
            <a:off x="5410200" y="47244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M</a:t>
            </a:r>
          </a:p>
        </p:txBody>
      </p:sp>
      <p:sp>
        <p:nvSpPr>
          <p:cNvPr id="285711" name="Text Box 15"/>
          <p:cNvSpPr txBox="1">
            <a:spLocks noChangeArrowheads="1"/>
          </p:cNvSpPr>
          <p:nvPr/>
        </p:nvSpPr>
        <p:spPr bwMode="auto">
          <a:xfrm>
            <a:off x="4191000" y="28956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S3</a:t>
            </a:r>
            <a:endParaRPr kumimoji="1" lang="en-US" altLang="zh-CN" sz="900">
              <a:latin typeface="Times New Roman" pitchFamily="18" charset="0"/>
              <a:ea typeface="宋体" pitchFamily="2" charset="-122"/>
            </a:endParaRPr>
          </a:p>
        </p:txBody>
      </p:sp>
      <p:sp>
        <p:nvSpPr>
          <p:cNvPr id="285712" name="Text Box 16"/>
          <p:cNvSpPr txBox="1">
            <a:spLocks noChangeArrowheads="1"/>
          </p:cNvSpPr>
          <p:nvPr/>
        </p:nvSpPr>
        <p:spPr bwMode="auto">
          <a:xfrm>
            <a:off x="1752600" y="51054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r>
              <a:rPr kumimoji="1" lang="en-US" altLang="zh-CN" sz="1600">
                <a:latin typeface="Times New Roman" pitchFamily="18" charset="0"/>
                <a:ea typeface="宋体" pitchFamily="2" charset="-122"/>
              </a:rPr>
              <a:t>S4</a:t>
            </a:r>
            <a:endParaRPr kumimoji="1" lang="en-US" altLang="zh-CN" sz="900">
              <a:latin typeface="Times New Roman" pitchFamily="18" charset="0"/>
              <a:ea typeface="宋体" pitchFamily="2" charset="-122"/>
            </a:endParaRPr>
          </a:p>
        </p:txBody>
      </p:sp>
      <p:sp>
        <p:nvSpPr>
          <p:cNvPr id="285713" name="Rectangle 17"/>
          <p:cNvSpPr>
            <a:spLocks noChangeArrowheads="1"/>
          </p:cNvSpPr>
          <p:nvPr/>
        </p:nvSpPr>
        <p:spPr bwMode="auto">
          <a:xfrm>
            <a:off x="1524000" y="3429000"/>
            <a:ext cx="1524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3200">
                <a:solidFill>
                  <a:schemeClr val="tx2"/>
                </a:solidFill>
                <a:latin typeface="Arial" charset="0"/>
              </a:defRPr>
            </a:lvl1pPr>
            <a:lvl2pPr>
              <a:defRPr sz="3200">
                <a:solidFill>
                  <a:schemeClr val="tx2"/>
                </a:solidFill>
                <a:latin typeface="Arial" charset="0"/>
              </a:defRPr>
            </a:lvl2pPr>
            <a:lvl3pPr>
              <a:defRPr sz="3200">
                <a:solidFill>
                  <a:schemeClr val="tx2"/>
                </a:solidFill>
                <a:latin typeface="Arial" charset="0"/>
              </a:defRPr>
            </a:lvl3pPr>
            <a:lvl4pPr>
              <a:defRPr sz="3200">
                <a:solidFill>
                  <a:schemeClr val="tx2"/>
                </a:solidFill>
                <a:latin typeface="Arial" charset="0"/>
              </a:defRPr>
            </a:lvl4pPr>
            <a:lvl5pPr>
              <a:defRPr sz="3200">
                <a:solidFill>
                  <a:schemeClr val="tx2"/>
                </a:solidFill>
                <a:latin typeface="Arial" charset="0"/>
              </a:defRPr>
            </a:lvl5pPr>
            <a:lvl6pPr marL="457200" fontAlgn="base">
              <a:spcBef>
                <a:spcPct val="0"/>
              </a:spcBef>
              <a:spcAft>
                <a:spcPct val="0"/>
              </a:spcAft>
              <a:defRPr sz="3200">
                <a:solidFill>
                  <a:schemeClr val="tx2"/>
                </a:solidFill>
                <a:latin typeface="Arial" charset="0"/>
              </a:defRPr>
            </a:lvl6pPr>
            <a:lvl7pPr marL="914400" fontAlgn="base">
              <a:spcBef>
                <a:spcPct val="0"/>
              </a:spcBef>
              <a:spcAft>
                <a:spcPct val="0"/>
              </a:spcAft>
              <a:defRPr sz="3200">
                <a:solidFill>
                  <a:schemeClr val="tx2"/>
                </a:solidFill>
                <a:latin typeface="Arial" charset="0"/>
              </a:defRPr>
            </a:lvl7pPr>
            <a:lvl8pPr marL="1371600" fontAlgn="base">
              <a:spcBef>
                <a:spcPct val="0"/>
              </a:spcBef>
              <a:spcAft>
                <a:spcPct val="0"/>
              </a:spcAft>
              <a:defRPr sz="3200">
                <a:solidFill>
                  <a:schemeClr val="tx2"/>
                </a:solidFill>
                <a:latin typeface="Arial" charset="0"/>
              </a:defRPr>
            </a:lvl8pPr>
            <a:lvl9pPr marL="1828800" fontAlgn="base">
              <a:spcBef>
                <a:spcPct val="0"/>
              </a:spcBef>
              <a:spcAft>
                <a:spcPct val="0"/>
              </a:spcAft>
              <a:defRPr sz="3200">
                <a:solidFill>
                  <a:schemeClr val="tx2"/>
                </a:solidFill>
                <a:latin typeface="Arial" charset="0"/>
              </a:defRPr>
            </a:lvl9pPr>
          </a:lstStyle>
          <a:p>
            <a:r>
              <a:rPr lang="en-US" altLang="zh-CN" sz="1000">
                <a:ea typeface="宋体" pitchFamily="2" charset="-122"/>
              </a:rPr>
              <a:t>RREQ(D, 21)</a:t>
            </a:r>
            <a:endParaRPr lang="en-US" altLang="zh-CN" sz="2000">
              <a:ea typeface="宋体" pitchFamily="2" charset="-122"/>
            </a:endParaRPr>
          </a:p>
        </p:txBody>
      </p:sp>
      <p:sp>
        <p:nvSpPr>
          <p:cNvPr id="285714" name="Text Box 18"/>
          <p:cNvSpPr txBox="1">
            <a:spLocks noChangeArrowheads="1"/>
          </p:cNvSpPr>
          <p:nvPr/>
        </p:nvSpPr>
        <p:spPr bwMode="auto">
          <a:xfrm>
            <a:off x="685800" y="2438400"/>
            <a:ext cx="2362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sz="1600" b="1">
                <a:latin typeface="Times New Roman" pitchFamily="18" charset="0"/>
                <a:ea typeface="宋体" pitchFamily="2" charset="-122"/>
              </a:rPr>
              <a:t>(1). S broadcasts a request that carries the old sequence + 1 = 21</a:t>
            </a:r>
          </a:p>
        </p:txBody>
      </p:sp>
      <p:sp>
        <p:nvSpPr>
          <p:cNvPr id="285715" name="Line 19"/>
          <p:cNvSpPr>
            <a:spLocks noChangeShapeType="1"/>
          </p:cNvSpPr>
          <p:nvPr/>
        </p:nvSpPr>
        <p:spPr bwMode="auto">
          <a:xfrm>
            <a:off x="2286000" y="40386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16" name="Line 20"/>
          <p:cNvSpPr>
            <a:spLocks noChangeShapeType="1"/>
          </p:cNvSpPr>
          <p:nvPr/>
        </p:nvSpPr>
        <p:spPr bwMode="auto">
          <a:xfrm flipV="1">
            <a:off x="3429000" y="3505200"/>
            <a:ext cx="914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17" name="Line 21"/>
          <p:cNvSpPr>
            <a:spLocks noChangeShapeType="1"/>
          </p:cNvSpPr>
          <p:nvPr/>
        </p:nvSpPr>
        <p:spPr bwMode="auto">
          <a:xfrm>
            <a:off x="3429000" y="4114800"/>
            <a:ext cx="838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18" name="Line 22"/>
          <p:cNvSpPr>
            <a:spLocks noChangeShapeType="1"/>
          </p:cNvSpPr>
          <p:nvPr/>
        </p:nvSpPr>
        <p:spPr bwMode="auto">
          <a:xfrm flipH="1">
            <a:off x="1828800" y="4114800"/>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19" name="Line 23"/>
          <p:cNvSpPr>
            <a:spLocks noChangeShapeType="1"/>
          </p:cNvSpPr>
          <p:nvPr/>
        </p:nvSpPr>
        <p:spPr bwMode="auto">
          <a:xfrm flipV="1">
            <a:off x="4572000" y="3124200"/>
            <a:ext cx="10668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20" name="Text Box 24"/>
          <p:cNvSpPr txBox="1">
            <a:spLocks noChangeArrowheads="1"/>
          </p:cNvSpPr>
          <p:nvPr/>
        </p:nvSpPr>
        <p:spPr bwMode="auto">
          <a:xfrm>
            <a:off x="6019800" y="2590800"/>
            <a:ext cx="2590800" cy="155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en-US" altLang="zh-CN" sz="1600" b="1">
                <a:latin typeface="Times New Roman" pitchFamily="18" charset="0"/>
                <a:ea typeface="宋体" pitchFamily="2" charset="-122"/>
              </a:rPr>
              <a:t>(2) D receives the RREQ. Local sequence is 5, but the sequence in RREQ is 21. D detects the false desti-nation sequence number attack.</a:t>
            </a:r>
            <a:endParaRPr kumimoji="1" lang="en-US" altLang="en-US" sz="1600" b="1">
              <a:latin typeface="Times New Roman" pitchFamily="18" charset="0"/>
              <a:ea typeface="宋体" pitchFamily="2" charset="-122"/>
            </a:endParaRPr>
          </a:p>
        </p:txBody>
      </p:sp>
      <p:sp>
        <p:nvSpPr>
          <p:cNvPr id="285721" name="Line 25"/>
          <p:cNvSpPr>
            <a:spLocks noChangeShapeType="1"/>
          </p:cNvSpPr>
          <p:nvPr/>
        </p:nvSpPr>
        <p:spPr bwMode="auto">
          <a:xfrm>
            <a:off x="3962400" y="544195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5722" name="Text Box 26"/>
          <p:cNvSpPr txBox="1">
            <a:spLocks noChangeArrowheads="1"/>
          </p:cNvSpPr>
          <p:nvPr/>
        </p:nvSpPr>
        <p:spPr bwMode="auto">
          <a:xfrm>
            <a:off x="4876800" y="5289550"/>
            <a:ext cx="2743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sz="1600" b="1">
                <a:latin typeface="Times New Roman" pitchFamily="18" charset="0"/>
                <a:ea typeface="宋体" pitchFamily="2" charset="-122"/>
              </a:rPr>
              <a:t>Propagation of RREQ</a:t>
            </a:r>
          </a:p>
        </p:txBody>
      </p:sp>
      <p:sp>
        <p:nvSpPr>
          <p:cNvPr id="285723" name="Text Box 27"/>
          <p:cNvSpPr txBox="1">
            <a:spLocks noChangeArrowheads="1"/>
          </p:cNvSpPr>
          <p:nvPr/>
        </p:nvSpPr>
        <p:spPr bwMode="auto">
          <a:xfrm>
            <a:off x="914400" y="1600200"/>
            <a:ext cx="678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kumimoji="1" lang="en-US" altLang="en-US" b="1"/>
              <a:t>Node movement breaks the path from S to M (trigger route rediscovery).</a:t>
            </a:r>
          </a:p>
        </p:txBody>
      </p:sp>
    </p:spTree>
    <p:extLst>
      <p:ext uri="{BB962C8B-B14F-4D97-AF65-F5344CB8AC3E}">
        <p14:creationId xmlns:p14="http://schemas.microsoft.com/office/powerpoint/2010/main" val="2005375585"/>
      </p:ext>
    </p:extLst>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10F5125B-6726-45F5-AAE3-DFDAA0980C52}" type="slidenum">
              <a:rPr lang="en-US" altLang="en-US"/>
              <a:pPr/>
              <a:t>79</a:t>
            </a:fld>
            <a:endParaRPr lang="en-US" altLang="en-US"/>
          </a:p>
        </p:txBody>
      </p:sp>
      <p:sp>
        <p:nvSpPr>
          <p:cNvPr id="452610" name="Rectangle 2"/>
          <p:cNvSpPr>
            <a:spLocks noGrp="1" noChangeArrowheads="1"/>
          </p:cNvSpPr>
          <p:nvPr>
            <p:ph type="title"/>
          </p:nvPr>
        </p:nvSpPr>
        <p:spPr>
          <a:xfrm>
            <a:off x="1157288" y="284163"/>
            <a:ext cx="7986712" cy="776287"/>
          </a:xfrm>
        </p:spPr>
        <p:txBody>
          <a:bodyPr>
            <a:normAutofit fontScale="90000"/>
          </a:bodyPr>
          <a:lstStyle/>
          <a:p>
            <a:r>
              <a:rPr lang="en-US" altLang="en-US" sz="3600">
                <a:solidFill>
                  <a:schemeClr val="folHlink"/>
                </a:solidFill>
              </a:rPr>
              <a:t>Blackhole attack detection: </a:t>
            </a:r>
            <a:r>
              <a:rPr lang="en-US" altLang="zh-CN" sz="3600">
                <a:solidFill>
                  <a:schemeClr val="folHlink"/>
                </a:solidFill>
                <a:ea typeface="宋体" pitchFamily="2" charset="-122"/>
              </a:rPr>
              <a:t>Reverse Labeling Restriction (RLR)</a:t>
            </a:r>
            <a:r>
              <a:rPr lang="en-US" altLang="zh-CN" sz="2500">
                <a:ea typeface="宋体" pitchFamily="2" charset="-122"/>
              </a:rPr>
              <a:t> </a:t>
            </a:r>
            <a:endParaRPr lang="en-US" altLang="en-US" sz="2500">
              <a:ea typeface="宋体" pitchFamily="2" charset="-122"/>
            </a:endParaRPr>
          </a:p>
        </p:txBody>
      </p:sp>
      <p:sp>
        <p:nvSpPr>
          <p:cNvPr id="452611" name="Rectangle 3"/>
          <p:cNvSpPr>
            <a:spLocks noGrp="1" noChangeArrowheads="1"/>
          </p:cNvSpPr>
          <p:nvPr>
            <p:ph type="body" idx="1"/>
          </p:nvPr>
        </p:nvSpPr>
        <p:spPr>
          <a:xfrm>
            <a:off x="342900" y="1295400"/>
            <a:ext cx="8331200" cy="4922838"/>
          </a:xfrm>
        </p:spPr>
        <p:txBody>
          <a:bodyPr/>
          <a:lstStyle/>
          <a:p>
            <a:pPr marL="266700" indent="-266700"/>
            <a:r>
              <a:rPr lang="en-US" altLang="zh-CN" sz="2400">
                <a:ea typeface="宋体" pitchFamily="2" charset="-122"/>
              </a:rPr>
              <a:t>Every host maintains a blacklist to record suspicious hosts who gave wrong route related information</a:t>
            </a:r>
          </a:p>
          <a:p>
            <a:pPr marL="266700" indent="-266700"/>
            <a:r>
              <a:rPr lang="en-US" altLang="zh-CN" sz="2400">
                <a:ea typeface="宋体" pitchFamily="2" charset="-122"/>
              </a:rPr>
              <a:t>Blacklists are updated after an attack is detected</a:t>
            </a:r>
          </a:p>
          <a:p>
            <a:pPr marL="266700" indent="-266700"/>
            <a:r>
              <a:rPr lang="en-US" altLang="zh-CN" sz="2400">
                <a:ea typeface="宋体" pitchFamily="2" charset="-122"/>
              </a:rPr>
              <a:t>The destination host will broadcast an INVALID packet with its signature when it finds that the system is under attack on sequence. The packet carries the host</a:t>
            </a:r>
            <a:r>
              <a:rPr lang="en-US" altLang="zh-CN" sz="2400">
                <a:latin typeface="Arial"/>
                <a:ea typeface="宋体" pitchFamily="2" charset="-122"/>
              </a:rPr>
              <a:t>’</a:t>
            </a:r>
            <a:r>
              <a:rPr lang="en-US" altLang="zh-CN" sz="2400">
                <a:ea typeface="宋体" pitchFamily="2" charset="-122"/>
              </a:rPr>
              <a:t>s identification, current sequence, new sequence, and its own blacklist</a:t>
            </a:r>
          </a:p>
          <a:p>
            <a:pPr marL="266700" indent="-266700"/>
            <a:r>
              <a:rPr lang="en-US" altLang="zh-CN" sz="2400">
                <a:ea typeface="宋体" pitchFamily="2" charset="-122"/>
              </a:rPr>
              <a:t>Every host receiving this packet will examine its route entry to the destination host. The previous host that provides the false route will be added into this host</a:t>
            </a:r>
            <a:r>
              <a:rPr lang="en-US" altLang="zh-CN" sz="2400">
                <a:latin typeface="Arial"/>
                <a:ea typeface="宋体" pitchFamily="2" charset="-122"/>
              </a:rPr>
              <a:t>’</a:t>
            </a:r>
            <a:r>
              <a:rPr lang="en-US" altLang="zh-CN" sz="2400">
                <a:ea typeface="宋体" pitchFamily="2" charset="-122"/>
              </a:rPr>
              <a:t>s blacklist</a:t>
            </a:r>
          </a:p>
          <a:p>
            <a:pPr marL="266700" indent="-266700"/>
            <a:endParaRPr lang="en-US" altLang="zh-CN" sz="2400">
              <a:ea typeface="宋体" pitchFamily="2" charset="-122"/>
            </a:endParaRPr>
          </a:p>
          <a:p>
            <a:pPr marL="266700" indent="-266700"/>
            <a:endParaRPr lang="en-US" altLang="en-US" sz="2400"/>
          </a:p>
          <a:p>
            <a:pPr marL="266700" indent="-266700">
              <a:lnSpc>
                <a:spcPct val="80000"/>
              </a:lnSpc>
            </a:pPr>
            <a:endParaRPr lang="en-US" altLang="en-US" sz="2400"/>
          </a:p>
          <a:p>
            <a:pPr marL="266700" indent="-266700">
              <a:lnSpc>
                <a:spcPct val="80000"/>
              </a:lnSpc>
            </a:pPr>
            <a:endParaRPr lang="en-US" altLang="en-US" sz="2400"/>
          </a:p>
        </p:txBody>
      </p:sp>
    </p:spTree>
    <p:extLst>
      <p:ext uri="{BB962C8B-B14F-4D97-AF65-F5344CB8AC3E}">
        <p14:creationId xmlns:p14="http://schemas.microsoft.com/office/powerpoint/2010/main" val="2801028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Interest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Number or percentage of good nodes</a:t>
            </a:r>
          </a:p>
          <a:p>
            <a:r>
              <a:rPr lang="en-US" dirty="0" smtClean="0"/>
              <a:t>Number of percentage bad nodes</a:t>
            </a:r>
          </a:p>
          <a:p>
            <a:r>
              <a:rPr lang="en-US" dirty="0" smtClean="0"/>
              <a:t>Number of active bad nodes</a:t>
            </a:r>
          </a:p>
          <a:p>
            <a:r>
              <a:rPr lang="en-US" dirty="0" smtClean="0"/>
              <a:t>Number of idle bad nodes</a:t>
            </a:r>
          </a:p>
          <a:p>
            <a:r>
              <a:rPr lang="en-US" dirty="0" smtClean="0"/>
              <a:t>Number of evicted ( bypassed) bad nodes</a:t>
            </a:r>
          </a:p>
          <a:p>
            <a:r>
              <a:rPr lang="en-US" dirty="0" smtClean="0"/>
              <a:t>Random attacker, Persistent attacker, insidious attacker</a:t>
            </a:r>
          </a:p>
          <a:p>
            <a:r>
              <a:rPr lang="en-US" dirty="0" smtClean="0"/>
              <a:t>Per node IDS-Probabilities of ( false positive and false negative)</a:t>
            </a:r>
          </a:p>
          <a:p>
            <a:endParaRPr lang="en-US" dirty="0"/>
          </a:p>
        </p:txBody>
      </p:sp>
    </p:spTree>
    <p:extLst>
      <p:ext uri="{BB962C8B-B14F-4D97-AF65-F5344CB8AC3E}">
        <p14:creationId xmlns:p14="http://schemas.microsoft.com/office/powerpoint/2010/main" val="7871574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altLang="en-US"/>
              <a:t> </a:t>
            </a:r>
          </a:p>
        </p:txBody>
      </p:sp>
      <p:sp>
        <p:nvSpPr>
          <p:cNvPr id="30" name="Slide Number Placeholder 5"/>
          <p:cNvSpPr>
            <a:spLocks noGrp="1"/>
          </p:cNvSpPr>
          <p:nvPr>
            <p:ph type="sldNum" sz="quarter" idx="12"/>
          </p:nvPr>
        </p:nvSpPr>
        <p:spPr/>
        <p:txBody>
          <a:bodyPr/>
          <a:lstStyle/>
          <a:p>
            <a:r>
              <a:rPr lang="en-US" altLang="en-US"/>
              <a:t>    </a:t>
            </a:r>
            <a:fld id="{3725C2CF-1619-4104-BEFB-FAF067A075DD}" type="slidenum">
              <a:rPr lang="en-US" altLang="en-US"/>
              <a:pPr/>
              <a:t>80</a:t>
            </a:fld>
            <a:endParaRPr lang="en-US" altLang="en-US"/>
          </a:p>
        </p:txBody>
      </p:sp>
      <p:sp>
        <p:nvSpPr>
          <p:cNvPr id="496642" name="Rectangle 2"/>
          <p:cNvSpPr>
            <a:spLocks noGrp="1" noChangeArrowheads="1"/>
          </p:cNvSpPr>
          <p:nvPr>
            <p:ph type="title"/>
          </p:nvPr>
        </p:nvSpPr>
        <p:spPr>
          <a:xfrm>
            <a:off x="1157288" y="284163"/>
            <a:ext cx="7986712" cy="776287"/>
          </a:xfrm>
        </p:spPr>
        <p:txBody>
          <a:bodyPr/>
          <a:lstStyle/>
          <a:p>
            <a:r>
              <a:rPr lang="en-US" altLang="en-US" sz="4000">
                <a:solidFill>
                  <a:schemeClr val="folHlink"/>
                </a:solidFill>
              </a:rPr>
              <a:t>RLR (cont’d)</a:t>
            </a:r>
          </a:p>
        </p:txBody>
      </p:sp>
      <p:sp>
        <p:nvSpPr>
          <p:cNvPr id="496643" name="Rectangle 3"/>
          <p:cNvSpPr>
            <a:spLocks noGrp="1" noChangeArrowheads="1"/>
          </p:cNvSpPr>
          <p:nvPr>
            <p:ph type="body" idx="1"/>
          </p:nvPr>
        </p:nvSpPr>
        <p:spPr>
          <a:xfrm>
            <a:off x="330200" y="2098675"/>
            <a:ext cx="8331200" cy="1730375"/>
          </a:xfrm>
        </p:spPr>
        <p:txBody>
          <a:bodyPr/>
          <a:lstStyle/>
          <a:p>
            <a:pPr marL="338138" indent="-338138"/>
            <a:r>
              <a:rPr lang="en-US" altLang="zh-CN" sz="2400">
                <a:ea typeface="宋体" pitchFamily="2" charset="-122"/>
              </a:rPr>
              <a:t>During Route Rediscovery, False Destination Sequence Number Attack is Detected, S needs to find D again</a:t>
            </a:r>
          </a:p>
          <a:p>
            <a:pPr marL="338138" indent="-338138"/>
            <a:r>
              <a:rPr kumimoji="1" lang="en-US" altLang="en-US" sz="2400"/>
              <a:t>Node movement breaks the path from S to M (trigger route rediscovery)</a:t>
            </a:r>
            <a:endParaRPr lang="en-US" altLang="en-US" sz="2400"/>
          </a:p>
          <a:p>
            <a:pPr marL="338138" indent="-338138">
              <a:lnSpc>
                <a:spcPct val="80000"/>
              </a:lnSpc>
            </a:pPr>
            <a:endParaRPr lang="en-US" altLang="en-US" sz="2400"/>
          </a:p>
          <a:p>
            <a:pPr marL="338138" indent="-338138">
              <a:lnSpc>
                <a:spcPct val="80000"/>
              </a:lnSpc>
            </a:pPr>
            <a:endParaRPr lang="en-US" altLang="en-US" sz="2400"/>
          </a:p>
        </p:txBody>
      </p:sp>
      <p:sp>
        <p:nvSpPr>
          <p:cNvPr id="496644" name="Oval 4"/>
          <p:cNvSpPr>
            <a:spLocks noChangeArrowheads="1"/>
          </p:cNvSpPr>
          <p:nvPr/>
        </p:nvSpPr>
        <p:spPr bwMode="auto">
          <a:xfrm>
            <a:off x="5529263" y="4343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45" name="Text Box 5"/>
          <p:cNvSpPr txBox="1">
            <a:spLocks noChangeArrowheads="1"/>
          </p:cNvSpPr>
          <p:nvPr/>
        </p:nvSpPr>
        <p:spPr bwMode="auto">
          <a:xfrm>
            <a:off x="5453063" y="40386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a:t>
            </a:r>
            <a:endParaRPr kumimoji="1" lang="en-US" altLang="zh-CN" sz="900" b="0">
              <a:latin typeface="Times New Roman" pitchFamily="18" charset="0"/>
              <a:ea typeface="宋体" pitchFamily="2" charset="-122"/>
            </a:endParaRPr>
          </a:p>
        </p:txBody>
      </p:sp>
      <p:sp>
        <p:nvSpPr>
          <p:cNvPr id="496646" name="Oval 6"/>
          <p:cNvSpPr>
            <a:spLocks noChangeArrowheads="1"/>
          </p:cNvSpPr>
          <p:nvPr/>
        </p:nvSpPr>
        <p:spPr bwMode="auto">
          <a:xfrm>
            <a:off x="4233863" y="4648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47" name="Oval 7"/>
          <p:cNvSpPr>
            <a:spLocks noChangeArrowheads="1"/>
          </p:cNvSpPr>
          <p:nvPr/>
        </p:nvSpPr>
        <p:spPr bwMode="auto">
          <a:xfrm>
            <a:off x="1947863" y="52578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48" name="Oval 8"/>
          <p:cNvSpPr>
            <a:spLocks noChangeArrowheads="1"/>
          </p:cNvSpPr>
          <p:nvPr/>
        </p:nvSpPr>
        <p:spPr bwMode="auto">
          <a:xfrm>
            <a:off x="5376863" y="5867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49" name="Oval 9"/>
          <p:cNvSpPr>
            <a:spLocks noChangeArrowheads="1"/>
          </p:cNvSpPr>
          <p:nvPr/>
        </p:nvSpPr>
        <p:spPr bwMode="auto">
          <a:xfrm>
            <a:off x="4233863" y="5791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50" name="Oval 10"/>
          <p:cNvSpPr>
            <a:spLocks noChangeArrowheads="1"/>
          </p:cNvSpPr>
          <p:nvPr/>
        </p:nvSpPr>
        <p:spPr bwMode="auto">
          <a:xfrm>
            <a:off x="3090863" y="53340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51" name="Oval 11"/>
          <p:cNvSpPr>
            <a:spLocks noChangeArrowheads="1"/>
          </p:cNvSpPr>
          <p:nvPr/>
        </p:nvSpPr>
        <p:spPr bwMode="auto">
          <a:xfrm>
            <a:off x="1490663" y="6172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6652" name="Text Box 12"/>
          <p:cNvSpPr txBox="1">
            <a:spLocks noChangeArrowheads="1"/>
          </p:cNvSpPr>
          <p:nvPr/>
        </p:nvSpPr>
        <p:spPr bwMode="auto">
          <a:xfrm>
            <a:off x="1643063" y="5257800"/>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a:t>
            </a:r>
            <a:endParaRPr kumimoji="1" lang="en-US" altLang="zh-CN" sz="900" b="0">
              <a:latin typeface="Times New Roman" pitchFamily="18" charset="0"/>
              <a:ea typeface="宋体" pitchFamily="2" charset="-122"/>
            </a:endParaRPr>
          </a:p>
        </p:txBody>
      </p:sp>
      <p:sp>
        <p:nvSpPr>
          <p:cNvPr id="496653" name="Text Box 13"/>
          <p:cNvSpPr txBox="1">
            <a:spLocks noChangeArrowheads="1"/>
          </p:cNvSpPr>
          <p:nvPr/>
        </p:nvSpPr>
        <p:spPr bwMode="auto">
          <a:xfrm>
            <a:off x="3395663" y="5257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S1</a:t>
            </a:r>
            <a:endParaRPr kumimoji="1" lang="en-US" altLang="zh-CN" sz="900" b="0">
              <a:latin typeface="Times New Roman" pitchFamily="18" charset="0"/>
              <a:ea typeface="宋体" pitchFamily="2" charset="-122"/>
            </a:endParaRPr>
          </a:p>
        </p:txBody>
      </p:sp>
      <p:sp>
        <p:nvSpPr>
          <p:cNvPr id="496654" name="Text Box 14"/>
          <p:cNvSpPr txBox="1">
            <a:spLocks noChangeArrowheads="1"/>
          </p:cNvSpPr>
          <p:nvPr/>
        </p:nvSpPr>
        <p:spPr bwMode="auto">
          <a:xfrm>
            <a:off x="4157663" y="6019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S2</a:t>
            </a:r>
            <a:endParaRPr kumimoji="1" lang="en-US" altLang="zh-CN" sz="900" b="0">
              <a:latin typeface="Times New Roman" pitchFamily="18" charset="0"/>
              <a:ea typeface="宋体" pitchFamily="2" charset="-122"/>
            </a:endParaRPr>
          </a:p>
        </p:txBody>
      </p:sp>
      <p:sp>
        <p:nvSpPr>
          <p:cNvPr id="496655" name="Text Box 15"/>
          <p:cNvSpPr txBox="1">
            <a:spLocks noChangeArrowheads="1"/>
          </p:cNvSpPr>
          <p:nvPr/>
        </p:nvSpPr>
        <p:spPr bwMode="auto">
          <a:xfrm>
            <a:off x="5300663" y="6096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p>
        </p:txBody>
      </p:sp>
      <p:sp>
        <p:nvSpPr>
          <p:cNvPr id="496656" name="Text Box 16"/>
          <p:cNvSpPr txBox="1">
            <a:spLocks noChangeArrowheads="1"/>
          </p:cNvSpPr>
          <p:nvPr/>
        </p:nvSpPr>
        <p:spPr bwMode="auto">
          <a:xfrm>
            <a:off x="4081463" y="42672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S3</a:t>
            </a:r>
            <a:endParaRPr kumimoji="1" lang="en-US" altLang="zh-CN" sz="900" b="0">
              <a:latin typeface="Times New Roman" pitchFamily="18" charset="0"/>
              <a:ea typeface="宋体" pitchFamily="2" charset="-122"/>
            </a:endParaRPr>
          </a:p>
        </p:txBody>
      </p:sp>
      <p:sp>
        <p:nvSpPr>
          <p:cNvPr id="496657" name="Text Box 17"/>
          <p:cNvSpPr txBox="1">
            <a:spLocks noChangeArrowheads="1"/>
          </p:cNvSpPr>
          <p:nvPr/>
        </p:nvSpPr>
        <p:spPr bwMode="auto">
          <a:xfrm>
            <a:off x="1643063" y="6477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S4</a:t>
            </a:r>
            <a:endParaRPr kumimoji="1" lang="en-US" altLang="zh-CN" sz="900" b="0">
              <a:latin typeface="Times New Roman" pitchFamily="18" charset="0"/>
              <a:ea typeface="宋体" pitchFamily="2" charset="-122"/>
            </a:endParaRPr>
          </a:p>
        </p:txBody>
      </p:sp>
      <p:sp>
        <p:nvSpPr>
          <p:cNvPr id="496658" name="Rectangle 18"/>
          <p:cNvSpPr>
            <a:spLocks noChangeArrowheads="1"/>
          </p:cNvSpPr>
          <p:nvPr/>
        </p:nvSpPr>
        <p:spPr bwMode="auto">
          <a:xfrm>
            <a:off x="1414463" y="4800600"/>
            <a:ext cx="15240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RREQ(D, 21)</a:t>
            </a:r>
            <a:endParaRPr lang="en-US" altLang="zh-CN" sz="3200" b="0">
              <a:ea typeface="宋体" pitchFamily="2" charset="-122"/>
            </a:endParaRPr>
          </a:p>
        </p:txBody>
      </p:sp>
      <p:sp>
        <p:nvSpPr>
          <p:cNvPr id="496659" name="Text Box 19"/>
          <p:cNvSpPr txBox="1">
            <a:spLocks noChangeArrowheads="1"/>
          </p:cNvSpPr>
          <p:nvPr/>
        </p:nvSpPr>
        <p:spPr bwMode="auto">
          <a:xfrm>
            <a:off x="627063" y="3860800"/>
            <a:ext cx="2362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kumimoji="1" lang="en-US" altLang="en-US" sz="1600">
                <a:latin typeface="Times New Roman" pitchFamily="18" charset="0"/>
                <a:ea typeface="宋体" pitchFamily="2" charset="-122"/>
              </a:rPr>
              <a:t>(1). S broadcasts a request that carries the old sequence + 1 = 21</a:t>
            </a:r>
          </a:p>
        </p:txBody>
      </p:sp>
      <p:sp>
        <p:nvSpPr>
          <p:cNvPr id="496660" name="Line 20"/>
          <p:cNvSpPr>
            <a:spLocks noChangeShapeType="1"/>
          </p:cNvSpPr>
          <p:nvPr/>
        </p:nvSpPr>
        <p:spPr bwMode="auto">
          <a:xfrm>
            <a:off x="2176463" y="5410200"/>
            <a:ext cx="838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1" name="Line 21"/>
          <p:cNvSpPr>
            <a:spLocks noChangeShapeType="1"/>
          </p:cNvSpPr>
          <p:nvPr/>
        </p:nvSpPr>
        <p:spPr bwMode="auto">
          <a:xfrm flipV="1">
            <a:off x="3319463" y="4876800"/>
            <a:ext cx="9144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2" name="Line 22"/>
          <p:cNvSpPr>
            <a:spLocks noChangeShapeType="1"/>
          </p:cNvSpPr>
          <p:nvPr/>
        </p:nvSpPr>
        <p:spPr bwMode="auto">
          <a:xfrm>
            <a:off x="3319463" y="5486400"/>
            <a:ext cx="838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3" name="Line 23"/>
          <p:cNvSpPr>
            <a:spLocks noChangeShapeType="1"/>
          </p:cNvSpPr>
          <p:nvPr/>
        </p:nvSpPr>
        <p:spPr bwMode="auto">
          <a:xfrm flipH="1">
            <a:off x="1719263" y="5486400"/>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4" name="Line 24"/>
          <p:cNvSpPr>
            <a:spLocks noChangeShapeType="1"/>
          </p:cNvSpPr>
          <p:nvPr/>
        </p:nvSpPr>
        <p:spPr bwMode="auto">
          <a:xfrm flipV="1">
            <a:off x="4462463" y="4495800"/>
            <a:ext cx="10668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5" name="Text Box 25"/>
          <p:cNvSpPr txBox="1">
            <a:spLocks noChangeArrowheads="1"/>
          </p:cNvSpPr>
          <p:nvPr/>
        </p:nvSpPr>
        <p:spPr bwMode="auto">
          <a:xfrm>
            <a:off x="6126163" y="4064000"/>
            <a:ext cx="25908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1" lang="en-US" altLang="zh-CN" sz="1600">
                <a:latin typeface="Times New Roman" pitchFamily="18" charset="0"/>
                <a:ea typeface="宋体" pitchFamily="2" charset="-122"/>
              </a:rPr>
              <a:t>(2) D receives the RREQ. Local sequence is 5, but the sequence in RREQ is 21. D detects the false destination sequence number attack.</a:t>
            </a:r>
            <a:endParaRPr kumimoji="1" lang="en-US" altLang="en-US" sz="1600">
              <a:latin typeface="Times New Roman" pitchFamily="18" charset="0"/>
              <a:ea typeface="宋体" pitchFamily="2" charset="-122"/>
            </a:endParaRPr>
          </a:p>
        </p:txBody>
      </p:sp>
      <p:sp>
        <p:nvSpPr>
          <p:cNvPr id="496666" name="Line 26"/>
          <p:cNvSpPr>
            <a:spLocks noChangeShapeType="1"/>
          </p:cNvSpPr>
          <p:nvPr/>
        </p:nvSpPr>
        <p:spPr bwMode="auto">
          <a:xfrm>
            <a:off x="3954463" y="6699250"/>
            <a:ext cx="762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6667" name="Text Box 27"/>
          <p:cNvSpPr txBox="1">
            <a:spLocks noChangeArrowheads="1"/>
          </p:cNvSpPr>
          <p:nvPr/>
        </p:nvSpPr>
        <p:spPr bwMode="auto">
          <a:xfrm>
            <a:off x="4805363" y="6521450"/>
            <a:ext cx="2743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kumimoji="1" lang="en-US" altLang="en-US" sz="1600">
                <a:latin typeface="Times New Roman" pitchFamily="18" charset="0"/>
                <a:ea typeface="宋体" pitchFamily="2" charset="-122"/>
              </a:rPr>
              <a:t>Propagation of RREQ</a:t>
            </a:r>
          </a:p>
        </p:txBody>
      </p:sp>
      <p:sp>
        <p:nvSpPr>
          <p:cNvPr id="496668" name="Text Box 28"/>
          <p:cNvSpPr txBox="1">
            <a:spLocks noChangeArrowheads="1"/>
          </p:cNvSpPr>
          <p:nvPr/>
        </p:nvSpPr>
        <p:spPr bwMode="auto">
          <a:xfrm>
            <a:off x="644525" y="1273175"/>
            <a:ext cx="8147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CN" b="0" u="sng">
                <a:ea typeface="宋体" pitchFamily="2" charset="-122"/>
              </a:rPr>
              <a:t>Detecting false destination sequence attack by destination host during route rediscovery</a:t>
            </a:r>
            <a:endParaRPr lang="en-US" altLang="en-US" b="0" u="sng"/>
          </a:p>
        </p:txBody>
      </p:sp>
    </p:spTree>
    <p:extLst>
      <p:ext uri="{BB962C8B-B14F-4D97-AF65-F5344CB8AC3E}">
        <p14:creationId xmlns:p14="http://schemas.microsoft.com/office/powerpoint/2010/main" val="37924434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Date Placeholder 3"/>
          <p:cNvSpPr>
            <a:spLocks noGrp="1"/>
          </p:cNvSpPr>
          <p:nvPr>
            <p:ph type="dt" sz="half" idx="10"/>
          </p:nvPr>
        </p:nvSpPr>
        <p:spPr/>
        <p:txBody>
          <a:bodyPr/>
          <a:lstStyle/>
          <a:p>
            <a:r>
              <a:rPr lang="en-US" altLang="en-US"/>
              <a:t> </a:t>
            </a:r>
          </a:p>
        </p:txBody>
      </p:sp>
      <p:sp>
        <p:nvSpPr>
          <p:cNvPr id="36" name="Slide Number Placeholder 5"/>
          <p:cNvSpPr>
            <a:spLocks noGrp="1"/>
          </p:cNvSpPr>
          <p:nvPr>
            <p:ph type="sldNum" sz="quarter" idx="12"/>
          </p:nvPr>
        </p:nvSpPr>
        <p:spPr/>
        <p:txBody>
          <a:bodyPr/>
          <a:lstStyle/>
          <a:p>
            <a:r>
              <a:rPr lang="en-US" altLang="en-US"/>
              <a:t>    </a:t>
            </a:r>
            <a:fld id="{AD824EEC-00AC-4139-BFA2-D9FB9D1E1FD8}" type="slidenum">
              <a:rPr lang="en-US" altLang="en-US"/>
              <a:pPr/>
              <a:t>81</a:t>
            </a:fld>
            <a:endParaRPr lang="en-US" altLang="en-US"/>
          </a:p>
        </p:txBody>
      </p:sp>
      <p:sp>
        <p:nvSpPr>
          <p:cNvPr id="453634" name="Rectangle 2"/>
          <p:cNvSpPr>
            <a:spLocks noGrp="1" noChangeArrowheads="1"/>
          </p:cNvSpPr>
          <p:nvPr>
            <p:ph type="title"/>
          </p:nvPr>
        </p:nvSpPr>
        <p:spPr>
          <a:xfrm>
            <a:off x="1157288" y="284163"/>
            <a:ext cx="7986712" cy="776287"/>
          </a:xfrm>
        </p:spPr>
        <p:txBody>
          <a:bodyPr/>
          <a:lstStyle/>
          <a:p>
            <a:r>
              <a:rPr lang="en-US" altLang="en-US" sz="4000">
                <a:solidFill>
                  <a:schemeClr val="folHlink"/>
                </a:solidFill>
              </a:rPr>
              <a:t>RLR (cont’d)</a:t>
            </a:r>
            <a:endParaRPr lang="en-US" altLang="en-US" sz="2900">
              <a:ea typeface="宋体" pitchFamily="2" charset="-122"/>
            </a:endParaRPr>
          </a:p>
        </p:txBody>
      </p:sp>
      <p:sp>
        <p:nvSpPr>
          <p:cNvPr id="453635" name="Rectangle 3"/>
          <p:cNvSpPr>
            <a:spLocks noGrp="1" noChangeArrowheads="1"/>
          </p:cNvSpPr>
          <p:nvPr>
            <p:ph type="body" idx="1"/>
          </p:nvPr>
        </p:nvSpPr>
        <p:spPr>
          <a:xfrm>
            <a:off x="342900" y="1295400"/>
            <a:ext cx="8148638" cy="1473200"/>
          </a:xfrm>
        </p:spPr>
        <p:txBody>
          <a:bodyPr/>
          <a:lstStyle/>
          <a:p>
            <a:pPr marL="266700" indent="-266700"/>
            <a:r>
              <a:rPr kumimoji="1" lang="en-US" altLang="zh-CN" sz="2400">
                <a:ea typeface="宋体" pitchFamily="2" charset="-122"/>
              </a:rPr>
              <a:t>Correct destination sequence number is broadcasted. Blacklist at each host in the path is determined</a:t>
            </a:r>
            <a:endParaRPr lang="en-US" altLang="zh-CN" sz="2400">
              <a:ea typeface="宋体" pitchFamily="2" charset="-122"/>
            </a:endParaRPr>
          </a:p>
          <a:p>
            <a:pPr marL="266700" indent="-266700"/>
            <a:endParaRPr lang="en-US" altLang="zh-CN" sz="2400">
              <a:ea typeface="宋体" pitchFamily="2" charset="-122"/>
            </a:endParaRPr>
          </a:p>
          <a:p>
            <a:pPr marL="266700" indent="-266700"/>
            <a:endParaRPr lang="en-US" altLang="en-US" sz="2400"/>
          </a:p>
          <a:p>
            <a:pPr marL="266700" indent="-266700">
              <a:lnSpc>
                <a:spcPct val="80000"/>
              </a:lnSpc>
            </a:pPr>
            <a:endParaRPr lang="en-US" altLang="en-US" sz="2400"/>
          </a:p>
          <a:p>
            <a:pPr marL="266700" indent="-266700">
              <a:lnSpc>
                <a:spcPct val="80000"/>
              </a:lnSpc>
            </a:pPr>
            <a:endParaRPr lang="en-US" altLang="en-US" sz="2400"/>
          </a:p>
        </p:txBody>
      </p:sp>
      <p:sp>
        <p:nvSpPr>
          <p:cNvPr id="453636" name="Oval 4"/>
          <p:cNvSpPr>
            <a:spLocks noChangeArrowheads="1"/>
          </p:cNvSpPr>
          <p:nvPr/>
        </p:nvSpPr>
        <p:spPr bwMode="auto">
          <a:xfrm>
            <a:off x="6065838" y="3121025"/>
            <a:ext cx="192087" cy="198438"/>
          </a:xfrm>
          <a:prstGeom prst="ellipse">
            <a:avLst/>
          </a:prstGeom>
          <a:solidFill>
            <a:srgbClr val="C0C0C0"/>
          </a:solidFill>
          <a:ln w="9525">
            <a:solidFill>
              <a:srgbClr val="000000"/>
            </a:solidFill>
            <a:round/>
            <a:headEnd/>
            <a:tailEnd/>
          </a:ln>
        </p:spPr>
        <p:txBody>
          <a:bodyPr/>
          <a:lstStyle/>
          <a:p>
            <a:endParaRPr lang="en-US"/>
          </a:p>
        </p:txBody>
      </p:sp>
      <p:sp>
        <p:nvSpPr>
          <p:cNvPr id="453637" name="Text Box 5"/>
          <p:cNvSpPr txBox="1">
            <a:spLocks noChangeArrowheads="1"/>
          </p:cNvSpPr>
          <p:nvPr/>
        </p:nvSpPr>
        <p:spPr bwMode="auto">
          <a:xfrm>
            <a:off x="6446838" y="3044825"/>
            <a:ext cx="330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a:t>
            </a:r>
            <a:endParaRPr kumimoji="1" lang="en-US" altLang="zh-CN" sz="900" b="0">
              <a:latin typeface="Times New Roman" pitchFamily="18" charset="0"/>
              <a:ea typeface="宋体" pitchFamily="2" charset="-122"/>
            </a:endParaRPr>
          </a:p>
        </p:txBody>
      </p:sp>
      <p:sp>
        <p:nvSpPr>
          <p:cNvPr id="453638" name="Oval 6"/>
          <p:cNvSpPr>
            <a:spLocks noChangeArrowheads="1"/>
          </p:cNvSpPr>
          <p:nvPr/>
        </p:nvSpPr>
        <p:spPr bwMode="auto">
          <a:xfrm>
            <a:off x="3932238" y="34258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39" name="Oval 7"/>
          <p:cNvSpPr>
            <a:spLocks noChangeArrowheads="1"/>
          </p:cNvSpPr>
          <p:nvPr/>
        </p:nvSpPr>
        <p:spPr bwMode="auto">
          <a:xfrm>
            <a:off x="1646238" y="40354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40" name="Oval 8"/>
          <p:cNvSpPr>
            <a:spLocks noChangeArrowheads="1"/>
          </p:cNvSpPr>
          <p:nvPr/>
        </p:nvSpPr>
        <p:spPr bwMode="auto">
          <a:xfrm>
            <a:off x="5075238" y="46450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41" name="Oval 9"/>
          <p:cNvSpPr>
            <a:spLocks noChangeArrowheads="1"/>
          </p:cNvSpPr>
          <p:nvPr/>
        </p:nvSpPr>
        <p:spPr bwMode="auto">
          <a:xfrm>
            <a:off x="3932238" y="45688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42" name="Oval 10"/>
          <p:cNvSpPr>
            <a:spLocks noChangeArrowheads="1"/>
          </p:cNvSpPr>
          <p:nvPr/>
        </p:nvSpPr>
        <p:spPr bwMode="auto">
          <a:xfrm>
            <a:off x="2789238" y="41116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43" name="Oval 11"/>
          <p:cNvSpPr>
            <a:spLocks noChangeArrowheads="1"/>
          </p:cNvSpPr>
          <p:nvPr/>
        </p:nvSpPr>
        <p:spPr bwMode="auto">
          <a:xfrm>
            <a:off x="1189038" y="494982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53644" name="Text Box 12"/>
          <p:cNvSpPr txBox="1">
            <a:spLocks noChangeArrowheads="1"/>
          </p:cNvSpPr>
          <p:nvPr/>
        </p:nvSpPr>
        <p:spPr bwMode="auto">
          <a:xfrm>
            <a:off x="1341438" y="4035425"/>
            <a:ext cx="3429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a:t>
            </a:r>
            <a:endParaRPr kumimoji="1" lang="en-US" altLang="zh-CN" sz="900" b="0">
              <a:latin typeface="Times New Roman" pitchFamily="18" charset="0"/>
              <a:ea typeface="宋体" pitchFamily="2" charset="-122"/>
            </a:endParaRPr>
          </a:p>
        </p:txBody>
      </p:sp>
      <p:sp>
        <p:nvSpPr>
          <p:cNvPr id="453645" name="Text Box 13"/>
          <p:cNvSpPr txBox="1">
            <a:spLocks noChangeArrowheads="1"/>
          </p:cNvSpPr>
          <p:nvPr/>
        </p:nvSpPr>
        <p:spPr bwMode="auto">
          <a:xfrm>
            <a:off x="3094038" y="4035425"/>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S1</a:t>
            </a:r>
            <a:endParaRPr kumimoji="1" lang="en-US" altLang="zh-CN" sz="900" b="0">
              <a:latin typeface="Times New Roman" pitchFamily="18" charset="0"/>
              <a:ea typeface="宋体" pitchFamily="2" charset="-122"/>
            </a:endParaRPr>
          </a:p>
        </p:txBody>
      </p:sp>
      <p:sp>
        <p:nvSpPr>
          <p:cNvPr id="453646" name="Text Box 14"/>
          <p:cNvSpPr txBox="1">
            <a:spLocks noChangeArrowheads="1"/>
          </p:cNvSpPr>
          <p:nvPr/>
        </p:nvSpPr>
        <p:spPr bwMode="auto">
          <a:xfrm>
            <a:off x="3856038" y="4797425"/>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S2</a:t>
            </a:r>
            <a:endParaRPr kumimoji="1" lang="en-US" altLang="zh-CN" sz="900" b="0">
              <a:latin typeface="Times New Roman" pitchFamily="18" charset="0"/>
              <a:ea typeface="宋体" pitchFamily="2" charset="-122"/>
            </a:endParaRPr>
          </a:p>
        </p:txBody>
      </p:sp>
      <p:sp>
        <p:nvSpPr>
          <p:cNvPr id="453647" name="Text Box 15"/>
          <p:cNvSpPr txBox="1">
            <a:spLocks noChangeArrowheads="1"/>
          </p:cNvSpPr>
          <p:nvPr/>
        </p:nvSpPr>
        <p:spPr bwMode="auto">
          <a:xfrm>
            <a:off x="5380038" y="4602163"/>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p>
        </p:txBody>
      </p:sp>
      <p:sp>
        <p:nvSpPr>
          <p:cNvPr id="453648" name="Text Box 16"/>
          <p:cNvSpPr txBox="1">
            <a:spLocks noChangeArrowheads="1"/>
          </p:cNvSpPr>
          <p:nvPr/>
        </p:nvSpPr>
        <p:spPr bwMode="auto">
          <a:xfrm>
            <a:off x="3779838" y="3044825"/>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S3</a:t>
            </a:r>
            <a:endParaRPr kumimoji="1" lang="en-US" altLang="zh-CN" sz="900" b="0">
              <a:latin typeface="Times New Roman" pitchFamily="18" charset="0"/>
              <a:ea typeface="宋体" pitchFamily="2" charset="-122"/>
            </a:endParaRPr>
          </a:p>
        </p:txBody>
      </p:sp>
      <p:sp>
        <p:nvSpPr>
          <p:cNvPr id="453649" name="Text Box 17"/>
          <p:cNvSpPr txBox="1">
            <a:spLocks noChangeArrowheads="1"/>
          </p:cNvSpPr>
          <p:nvPr/>
        </p:nvSpPr>
        <p:spPr bwMode="auto">
          <a:xfrm>
            <a:off x="1341438" y="5254625"/>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S4</a:t>
            </a:r>
            <a:endParaRPr kumimoji="1" lang="en-US" altLang="zh-CN" sz="900" b="0">
              <a:latin typeface="Times New Roman" pitchFamily="18" charset="0"/>
              <a:ea typeface="宋体" pitchFamily="2" charset="-122"/>
            </a:endParaRPr>
          </a:p>
        </p:txBody>
      </p:sp>
      <p:sp>
        <p:nvSpPr>
          <p:cNvPr id="453650" name="Rectangle 18"/>
          <p:cNvSpPr>
            <a:spLocks noChangeArrowheads="1"/>
          </p:cNvSpPr>
          <p:nvPr/>
        </p:nvSpPr>
        <p:spPr bwMode="auto">
          <a:xfrm>
            <a:off x="3932238" y="2849563"/>
            <a:ext cx="990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a:t>
            </a:r>
            <a:endParaRPr lang="en-US" altLang="zh-CN" sz="3200" b="0">
              <a:ea typeface="宋体" pitchFamily="2" charset="-122"/>
            </a:endParaRPr>
          </a:p>
        </p:txBody>
      </p:sp>
      <p:sp>
        <p:nvSpPr>
          <p:cNvPr id="453651" name="Line 19"/>
          <p:cNvSpPr>
            <a:spLocks noChangeShapeType="1"/>
          </p:cNvSpPr>
          <p:nvPr/>
        </p:nvSpPr>
        <p:spPr bwMode="auto">
          <a:xfrm flipH="1">
            <a:off x="3017838" y="3611563"/>
            <a:ext cx="914400" cy="533400"/>
          </a:xfrm>
          <a:prstGeom prst="line">
            <a:avLst/>
          </a:prstGeom>
          <a:noFill/>
          <a:ln w="9525">
            <a:solidFill>
              <a:srgbClr val="C0C0C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3652" name="Rectangle 20"/>
          <p:cNvSpPr>
            <a:spLocks noChangeArrowheads="1"/>
          </p:cNvSpPr>
          <p:nvPr/>
        </p:nvSpPr>
        <p:spPr bwMode="auto">
          <a:xfrm>
            <a:off x="3398838" y="4068763"/>
            <a:ext cx="9144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{S2}</a:t>
            </a:r>
            <a:endParaRPr lang="en-US" altLang="zh-CN" sz="3200" b="0">
              <a:ea typeface="宋体" pitchFamily="2" charset="-122"/>
            </a:endParaRPr>
          </a:p>
        </p:txBody>
      </p:sp>
      <p:grpSp>
        <p:nvGrpSpPr>
          <p:cNvPr id="453653" name="Group 21"/>
          <p:cNvGrpSpPr>
            <a:grpSpLocks/>
          </p:cNvGrpSpPr>
          <p:nvPr/>
        </p:nvGrpSpPr>
        <p:grpSpPr bwMode="auto">
          <a:xfrm>
            <a:off x="350838" y="4068763"/>
            <a:ext cx="6096000" cy="1752600"/>
            <a:chOff x="432" y="2064"/>
            <a:chExt cx="3840" cy="1104"/>
          </a:xfrm>
        </p:grpSpPr>
        <p:sp>
          <p:nvSpPr>
            <p:cNvPr id="453654" name="Line 22"/>
            <p:cNvSpPr>
              <a:spLocks noChangeShapeType="1"/>
            </p:cNvSpPr>
            <p:nvPr/>
          </p:nvSpPr>
          <p:spPr bwMode="auto">
            <a:xfrm flipH="1" flipV="1">
              <a:off x="2064" y="2160"/>
              <a:ext cx="624" cy="240"/>
            </a:xfrm>
            <a:prstGeom prst="line">
              <a:avLst/>
            </a:prstGeom>
            <a:noFill/>
            <a:ln w="9525">
              <a:solidFill>
                <a:srgbClr val="C0C0C0"/>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53655" name="Line 23"/>
            <p:cNvSpPr>
              <a:spLocks noChangeShapeType="1"/>
            </p:cNvSpPr>
            <p:nvPr/>
          </p:nvSpPr>
          <p:spPr bwMode="auto">
            <a:xfrm flipH="1" flipV="1">
              <a:off x="1392" y="2064"/>
              <a:ext cx="576" cy="48"/>
            </a:xfrm>
            <a:prstGeom prst="line">
              <a:avLst/>
            </a:prstGeom>
            <a:noFill/>
            <a:ln w="9525">
              <a:solidFill>
                <a:srgbClr val="C0C0C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3656" name="Rectangle 24"/>
            <p:cNvSpPr>
              <a:spLocks noChangeArrowheads="1"/>
            </p:cNvSpPr>
            <p:nvPr/>
          </p:nvSpPr>
          <p:spPr bwMode="auto">
            <a:xfrm>
              <a:off x="3312" y="2544"/>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a:t>
              </a:r>
              <a:endParaRPr lang="en-US" altLang="zh-CN" sz="3200" b="0">
                <a:ea typeface="宋体" pitchFamily="2" charset="-122"/>
              </a:endParaRPr>
            </a:p>
          </p:txBody>
        </p:sp>
        <p:sp>
          <p:nvSpPr>
            <p:cNvPr id="453657" name="Rectangle 25"/>
            <p:cNvSpPr>
              <a:spLocks noChangeArrowheads="1"/>
            </p:cNvSpPr>
            <p:nvPr/>
          </p:nvSpPr>
          <p:spPr bwMode="auto">
            <a:xfrm>
              <a:off x="2256" y="2640"/>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{M}</a:t>
              </a:r>
              <a:endParaRPr lang="en-US" altLang="zh-CN" sz="3200" b="0">
                <a:ea typeface="宋体" pitchFamily="2" charset="-122"/>
              </a:endParaRPr>
            </a:p>
          </p:txBody>
        </p:sp>
        <p:sp>
          <p:nvSpPr>
            <p:cNvPr id="453658" name="Rectangle 26"/>
            <p:cNvSpPr>
              <a:spLocks noChangeArrowheads="1"/>
            </p:cNvSpPr>
            <p:nvPr/>
          </p:nvSpPr>
          <p:spPr bwMode="auto">
            <a:xfrm>
              <a:off x="432" y="2160"/>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{S1}</a:t>
              </a:r>
              <a:endParaRPr lang="en-US" altLang="zh-CN" sz="3200" b="0">
                <a:ea typeface="宋体" pitchFamily="2" charset="-122"/>
              </a:endParaRPr>
            </a:p>
          </p:txBody>
        </p:sp>
        <p:sp>
          <p:nvSpPr>
            <p:cNvPr id="453659" name="Rectangle 27"/>
            <p:cNvSpPr>
              <a:spLocks noChangeArrowheads="1"/>
            </p:cNvSpPr>
            <p:nvPr/>
          </p:nvSpPr>
          <p:spPr bwMode="auto">
            <a:xfrm>
              <a:off x="768" y="2928"/>
              <a:ext cx="960" cy="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a:t>
              </a:r>
              <a:endParaRPr lang="en-US" altLang="zh-CN" sz="3200" b="0">
                <a:ea typeface="宋体" pitchFamily="2" charset="-122"/>
              </a:endParaRPr>
            </a:p>
          </p:txBody>
        </p:sp>
      </p:grpSp>
      <p:sp>
        <p:nvSpPr>
          <p:cNvPr id="453660" name="Line 28"/>
          <p:cNvSpPr>
            <a:spLocks noChangeShapeType="1"/>
          </p:cNvSpPr>
          <p:nvPr/>
        </p:nvSpPr>
        <p:spPr bwMode="auto">
          <a:xfrm flipH="1">
            <a:off x="1341438" y="4221163"/>
            <a:ext cx="457200" cy="685800"/>
          </a:xfrm>
          <a:prstGeom prst="line">
            <a:avLst/>
          </a:prstGeom>
          <a:noFill/>
          <a:ln w="9525">
            <a:solidFill>
              <a:srgbClr val="C0C0C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3661" name="Text Box 29"/>
          <p:cNvSpPr txBox="1">
            <a:spLocks noChangeArrowheads="1"/>
          </p:cNvSpPr>
          <p:nvPr/>
        </p:nvSpPr>
        <p:spPr bwMode="auto">
          <a:xfrm>
            <a:off x="6827838" y="3044825"/>
            <a:ext cx="1981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kumimoji="1" lang="en-US" altLang="zh-CN" sz="1600" b="0">
                <a:latin typeface="Times New Roman" pitchFamily="18" charset="0"/>
                <a:ea typeface="宋体" pitchFamily="2" charset="-122"/>
              </a:rPr>
              <a:t>INVALID ( D, 5, 21, BL{}, Signature )</a:t>
            </a:r>
            <a:endParaRPr kumimoji="1" lang="en-US" altLang="en-US" sz="1600" b="0">
              <a:latin typeface="Times New Roman" pitchFamily="18" charset="0"/>
              <a:ea typeface="宋体" pitchFamily="2" charset="-122"/>
            </a:endParaRPr>
          </a:p>
        </p:txBody>
      </p:sp>
      <p:sp>
        <p:nvSpPr>
          <p:cNvPr id="453662" name="Oval 30"/>
          <p:cNvSpPr>
            <a:spLocks noChangeArrowheads="1"/>
          </p:cNvSpPr>
          <p:nvPr/>
        </p:nvSpPr>
        <p:spPr bwMode="auto">
          <a:xfrm>
            <a:off x="4922838" y="3306763"/>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3663" name="Text Box 31"/>
          <p:cNvSpPr txBox="1">
            <a:spLocks noChangeArrowheads="1"/>
          </p:cNvSpPr>
          <p:nvPr/>
        </p:nvSpPr>
        <p:spPr bwMode="auto">
          <a:xfrm>
            <a:off x="4770438" y="3611563"/>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S4</a:t>
            </a:r>
            <a:endParaRPr kumimoji="1" lang="en-US" altLang="zh-CN" sz="900" b="0">
              <a:latin typeface="Times New Roman" pitchFamily="18" charset="0"/>
              <a:ea typeface="宋体" pitchFamily="2" charset="-122"/>
            </a:endParaRPr>
          </a:p>
        </p:txBody>
      </p:sp>
      <p:sp>
        <p:nvSpPr>
          <p:cNvPr id="453664" name="Rectangle 32"/>
          <p:cNvSpPr>
            <a:spLocks noChangeArrowheads="1"/>
          </p:cNvSpPr>
          <p:nvPr/>
        </p:nvSpPr>
        <p:spPr bwMode="auto">
          <a:xfrm>
            <a:off x="5075238" y="3382963"/>
            <a:ext cx="609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a:solidFill>
                  <a:schemeClr val="tx2"/>
                </a:solidFill>
                <a:latin typeface="Tahoma" pitchFamily="34" charset="0"/>
              </a:defRPr>
            </a:lvl1pPr>
            <a:lvl2pPr>
              <a:defRPr sz="4400">
                <a:solidFill>
                  <a:schemeClr val="tx2"/>
                </a:solidFill>
                <a:latin typeface="Tahoma" pitchFamily="34" charset="0"/>
              </a:defRPr>
            </a:lvl2pPr>
            <a:lvl3pPr>
              <a:defRPr sz="4400">
                <a:solidFill>
                  <a:schemeClr val="tx2"/>
                </a:solidFill>
                <a:latin typeface="Tahoma" pitchFamily="34" charset="0"/>
              </a:defRPr>
            </a:lvl3pPr>
            <a:lvl4pPr>
              <a:defRPr sz="4400">
                <a:solidFill>
                  <a:schemeClr val="tx2"/>
                </a:solidFill>
                <a:latin typeface="Tahoma" pitchFamily="34" charset="0"/>
              </a:defRPr>
            </a:lvl4pPr>
            <a:lvl5pPr>
              <a:defRPr sz="4400">
                <a:solidFill>
                  <a:schemeClr val="tx2"/>
                </a:solidFill>
                <a:latin typeface="Tahoma" pitchFamily="34" charset="0"/>
              </a:defRPr>
            </a:lvl5pPr>
            <a:lvl6pPr marL="457200" fontAlgn="base">
              <a:spcBef>
                <a:spcPct val="0"/>
              </a:spcBef>
              <a:spcAft>
                <a:spcPct val="0"/>
              </a:spcAft>
              <a:defRPr sz="4400">
                <a:solidFill>
                  <a:schemeClr val="tx2"/>
                </a:solidFill>
                <a:latin typeface="Tahoma" pitchFamily="34" charset="0"/>
              </a:defRPr>
            </a:lvl6pPr>
            <a:lvl7pPr marL="914400" fontAlgn="base">
              <a:spcBef>
                <a:spcPct val="0"/>
              </a:spcBef>
              <a:spcAft>
                <a:spcPct val="0"/>
              </a:spcAft>
              <a:defRPr sz="4400">
                <a:solidFill>
                  <a:schemeClr val="tx2"/>
                </a:solidFill>
                <a:latin typeface="Tahoma" pitchFamily="34" charset="0"/>
              </a:defRPr>
            </a:lvl7pPr>
            <a:lvl8pPr marL="1371600" fontAlgn="base">
              <a:spcBef>
                <a:spcPct val="0"/>
              </a:spcBef>
              <a:spcAft>
                <a:spcPct val="0"/>
              </a:spcAft>
              <a:defRPr sz="4400">
                <a:solidFill>
                  <a:schemeClr val="tx2"/>
                </a:solidFill>
                <a:latin typeface="Tahoma" pitchFamily="34" charset="0"/>
              </a:defRPr>
            </a:lvl8pPr>
            <a:lvl9pPr marL="1828800" fontAlgn="base">
              <a:spcBef>
                <a:spcPct val="0"/>
              </a:spcBef>
              <a:spcAft>
                <a:spcPct val="0"/>
              </a:spcAft>
              <a:defRPr sz="4400">
                <a:solidFill>
                  <a:schemeClr val="tx2"/>
                </a:solidFill>
                <a:latin typeface="Tahoma" pitchFamily="34" charset="0"/>
              </a:defRPr>
            </a:lvl9pPr>
          </a:lstStyle>
          <a:p>
            <a:pPr eaLnBrk="1" hangingPunct="1"/>
            <a:r>
              <a:rPr lang="en-US" altLang="zh-CN" sz="1600" b="0">
                <a:ea typeface="宋体" pitchFamily="2" charset="-122"/>
              </a:rPr>
              <a:t>BL {}</a:t>
            </a:r>
            <a:endParaRPr lang="en-US" altLang="zh-CN" sz="3200" b="0">
              <a:ea typeface="宋体" pitchFamily="2" charset="-122"/>
            </a:endParaRPr>
          </a:p>
        </p:txBody>
      </p:sp>
      <p:sp>
        <p:nvSpPr>
          <p:cNvPr id="453665" name="Line 33"/>
          <p:cNvSpPr>
            <a:spLocks noChangeShapeType="1"/>
          </p:cNvSpPr>
          <p:nvPr/>
        </p:nvSpPr>
        <p:spPr bwMode="auto">
          <a:xfrm flipH="1">
            <a:off x="4160838" y="3459163"/>
            <a:ext cx="762000" cy="76200"/>
          </a:xfrm>
          <a:prstGeom prst="line">
            <a:avLst/>
          </a:prstGeom>
          <a:noFill/>
          <a:ln w="9525">
            <a:solidFill>
              <a:srgbClr val="C0C0C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3666" name="Line 34"/>
          <p:cNvSpPr>
            <a:spLocks noChangeShapeType="1"/>
          </p:cNvSpPr>
          <p:nvPr/>
        </p:nvSpPr>
        <p:spPr bwMode="auto">
          <a:xfrm flipH="1">
            <a:off x="5151438" y="3230563"/>
            <a:ext cx="914400" cy="152400"/>
          </a:xfrm>
          <a:prstGeom prst="line">
            <a:avLst/>
          </a:prstGeom>
          <a:noFill/>
          <a:ln w="9525">
            <a:solidFill>
              <a:srgbClr val="C0C0C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08682000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ate Placeholder 3"/>
          <p:cNvSpPr>
            <a:spLocks noGrp="1"/>
          </p:cNvSpPr>
          <p:nvPr>
            <p:ph type="dt" sz="half" idx="10"/>
          </p:nvPr>
        </p:nvSpPr>
        <p:spPr/>
        <p:txBody>
          <a:bodyPr/>
          <a:lstStyle/>
          <a:p>
            <a:r>
              <a:rPr lang="en-US" altLang="en-US"/>
              <a:t> </a:t>
            </a:r>
          </a:p>
        </p:txBody>
      </p:sp>
      <p:sp>
        <p:nvSpPr>
          <p:cNvPr id="50" name="Slide Number Placeholder 5"/>
          <p:cNvSpPr>
            <a:spLocks noGrp="1"/>
          </p:cNvSpPr>
          <p:nvPr>
            <p:ph type="sldNum" sz="quarter" idx="12"/>
          </p:nvPr>
        </p:nvSpPr>
        <p:spPr/>
        <p:txBody>
          <a:bodyPr/>
          <a:lstStyle/>
          <a:p>
            <a:r>
              <a:rPr lang="en-US" altLang="en-US"/>
              <a:t>    </a:t>
            </a:r>
            <a:fld id="{34695CA5-2394-4E18-8C74-48A79A147E2D}" type="slidenum">
              <a:rPr lang="en-US" altLang="en-US"/>
              <a:pPr/>
              <a:t>82</a:t>
            </a:fld>
            <a:endParaRPr lang="en-US" altLang="en-US"/>
          </a:p>
        </p:txBody>
      </p:sp>
      <p:sp>
        <p:nvSpPr>
          <p:cNvPr id="454658" name="Rectangle 2"/>
          <p:cNvSpPr>
            <a:spLocks noGrp="1" noChangeArrowheads="1"/>
          </p:cNvSpPr>
          <p:nvPr>
            <p:ph type="title"/>
          </p:nvPr>
        </p:nvSpPr>
        <p:spPr>
          <a:xfrm>
            <a:off x="1157288" y="284163"/>
            <a:ext cx="7986712" cy="776287"/>
          </a:xfrm>
        </p:spPr>
        <p:txBody>
          <a:bodyPr/>
          <a:lstStyle/>
          <a:p>
            <a:r>
              <a:rPr lang="en-US" altLang="en-US" sz="4000">
                <a:solidFill>
                  <a:schemeClr val="folHlink"/>
                </a:solidFill>
              </a:rPr>
              <a:t>RLR (cont’d)</a:t>
            </a:r>
            <a:endParaRPr lang="en-US" altLang="en-US" sz="2900">
              <a:ea typeface="宋体" pitchFamily="2" charset="-122"/>
            </a:endParaRPr>
          </a:p>
        </p:txBody>
      </p:sp>
      <p:sp>
        <p:nvSpPr>
          <p:cNvPr id="454659" name="Rectangle 3"/>
          <p:cNvSpPr>
            <a:spLocks noGrp="1" noChangeArrowheads="1"/>
          </p:cNvSpPr>
          <p:nvPr>
            <p:ph type="body" idx="1"/>
          </p:nvPr>
        </p:nvSpPr>
        <p:spPr>
          <a:xfrm>
            <a:off x="342900" y="1295400"/>
            <a:ext cx="8148638" cy="450850"/>
          </a:xfrm>
        </p:spPr>
        <p:txBody>
          <a:bodyPr>
            <a:normAutofit lnSpcReduction="10000"/>
          </a:bodyPr>
          <a:lstStyle/>
          <a:p>
            <a:pPr marL="266700" indent="-266700"/>
            <a:r>
              <a:rPr kumimoji="1" lang="en-US" altLang="zh-CN" sz="2400">
                <a:ea typeface="宋体" pitchFamily="2" charset="-122"/>
              </a:rPr>
              <a:t>Malicious site is in blacklists of multiple destination hosts</a:t>
            </a:r>
            <a:endParaRPr lang="en-US" altLang="zh-CN" sz="2400">
              <a:ea typeface="宋体" pitchFamily="2" charset="-122"/>
            </a:endParaRPr>
          </a:p>
          <a:p>
            <a:pPr marL="266700" indent="-266700"/>
            <a:endParaRPr lang="en-US" altLang="zh-CN" sz="2400">
              <a:ea typeface="宋体" pitchFamily="2" charset="-122"/>
            </a:endParaRPr>
          </a:p>
          <a:p>
            <a:pPr marL="266700" indent="-266700"/>
            <a:endParaRPr lang="en-US" altLang="en-US" sz="2400"/>
          </a:p>
          <a:p>
            <a:pPr marL="266700" indent="-266700">
              <a:lnSpc>
                <a:spcPct val="80000"/>
              </a:lnSpc>
            </a:pPr>
            <a:endParaRPr lang="en-US" altLang="en-US" sz="2400"/>
          </a:p>
          <a:p>
            <a:pPr marL="266700" indent="-266700">
              <a:lnSpc>
                <a:spcPct val="80000"/>
              </a:lnSpc>
            </a:pPr>
            <a:endParaRPr lang="en-US" altLang="en-US" sz="2400"/>
          </a:p>
        </p:txBody>
      </p:sp>
      <p:sp>
        <p:nvSpPr>
          <p:cNvPr id="454691" name="Oval 35"/>
          <p:cNvSpPr>
            <a:spLocks noChangeArrowheads="1"/>
          </p:cNvSpPr>
          <p:nvPr/>
        </p:nvSpPr>
        <p:spPr bwMode="auto">
          <a:xfrm>
            <a:off x="7577138" y="25161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692" name="Text Box 36"/>
          <p:cNvSpPr txBox="1">
            <a:spLocks noChangeArrowheads="1"/>
          </p:cNvSpPr>
          <p:nvPr/>
        </p:nvSpPr>
        <p:spPr bwMode="auto">
          <a:xfrm>
            <a:off x="5824538" y="34305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D4</a:t>
            </a:r>
            <a:endParaRPr kumimoji="1" lang="en-US" altLang="zh-CN" sz="900" b="0">
              <a:latin typeface="Times New Roman" pitchFamily="18" charset="0"/>
              <a:ea typeface="宋体" pitchFamily="2" charset="-122"/>
            </a:endParaRPr>
          </a:p>
        </p:txBody>
      </p:sp>
      <p:sp>
        <p:nvSpPr>
          <p:cNvPr id="454693" name="Text Box 37"/>
          <p:cNvSpPr txBox="1">
            <a:spLocks noChangeArrowheads="1"/>
          </p:cNvSpPr>
          <p:nvPr/>
        </p:nvSpPr>
        <p:spPr bwMode="auto">
          <a:xfrm>
            <a:off x="2547938" y="17541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D1</a:t>
            </a:r>
            <a:endParaRPr kumimoji="1" lang="en-US" altLang="zh-CN" sz="900" b="0">
              <a:latin typeface="Times New Roman" pitchFamily="18" charset="0"/>
              <a:ea typeface="宋体" pitchFamily="2" charset="-122"/>
            </a:endParaRPr>
          </a:p>
        </p:txBody>
      </p:sp>
      <p:sp>
        <p:nvSpPr>
          <p:cNvPr id="454694" name="Oval 38"/>
          <p:cNvSpPr>
            <a:spLocks noChangeArrowheads="1"/>
          </p:cNvSpPr>
          <p:nvPr/>
        </p:nvSpPr>
        <p:spPr bwMode="auto">
          <a:xfrm>
            <a:off x="6738938" y="29733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695" name="Text Box 39"/>
          <p:cNvSpPr txBox="1">
            <a:spLocks noChangeArrowheads="1"/>
          </p:cNvSpPr>
          <p:nvPr/>
        </p:nvSpPr>
        <p:spPr bwMode="auto">
          <a:xfrm>
            <a:off x="7729538" y="23637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S3</a:t>
            </a:r>
            <a:endParaRPr kumimoji="1" lang="en-US" altLang="zh-CN" sz="900" b="0">
              <a:latin typeface="Times New Roman" pitchFamily="18" charset="0"/>
              <a:ea typeface="宋体" pitchFamily="2" charset="-122"/>
            </a:endParaRPr>
          </a:p>
        </p:txBody>
      </p:sp>
      <p:sp>
        <p:nvSpPr>
          <p:cNvPr id="454696" name="Line 40"/>
          <p:cNvSpPr>
            <a:spLocks noChangeShapeType="1"/>
          </p:cNvSpPr>
          <p:nvPr/>
        </p:nvSpPr>
        <p:spPr bwMode="auto">
          <a:xfrm flipV="1">
            <a:off x="3005138" y="213518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697" name="Oval 41"/>
          <p:cNvSpPr>
            <a:spLocks noChangeArrowheads="1"/>
          </p:cNvSpPr>
          <p:nvPr/>
        </p:nvSpPr>
        <p:spPr bwMode="auto">
          <a:xfrm>
            <a:off x="4224338" y="28971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698" name="Oval 42"/>
          <p:cNvSpPr>
            <a:spLocks noChangeArrowheads="1"/>
          </p:cNvSpPr>
          <p:nvPr/>
        </p:nvSpPr>
        <p:spPr bwMode="auto">
          <a:xfrm>
            <a:off x="2928938" y="1906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699" name="Oval 43"/>
          <p:cNvSpPr>
            <a:spLocks noChangeArrowheads="1"/>
          </p:cNvSpPr>
          <p:nvPr/>
        </p:nvSpPr>
        <p:spPr bwMode="auto">
          <a:xfrm>
            <a:off x="5672138" y="33543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0" name="Oval 44"/>
          <p:cNvSpPr>
            <a:spLocks noChangeArrowheads="1"/>
          </p:cNvSpPr>
          <p:nvPr/>
        </p:nvSpPr>
        <p:spPr bwMode="auto">
          <a:xfrm>
            <a:off x="2928938" y="2668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1" name="Oval 45"/>
          <p:cNvSpPr>
            <a:spLocks noChangeArrowheads="1"/>
          </p:cNvSpPr>
          <p:nvPr/>
        </p:nvSpPr>
        <p:spPr bwMode="auto">
          <a:xfrm>
            <a:off x="2928938" y="3430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2" name="Oval 46"/>
          <p:cNvSpPr>
            <a:spLocks noChangeArrowheads="1"/>
          </p:cNvSpPr>
          <p:nvPr/>
        </p:nvSpPr>
        <p:spPr bwMode="auto">
          <a:xfrm>
            <a:off x="2928938" y="50307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3" name="Text Box 47"/>
          <p:cNvSpPr txBox="1">
            <a:spLocks noChangeArrowheads="1"/>
          </p:cNvSpPr>
          <p:nvPr/>
        </p:nvSpPr>
        <p:spPr bwMode="auto">
          <a:xfrm>
            <a:off x="2700338" y="51831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S1</a:t>
            </a:r>
            <a:endParaRPr kumimoji="1" lang="en-US" altLang="zh-CN" sz="900" b="0">
              <a:latin typeface="Times New Roman" pitchFamily="18" charset="0"/>
              <a:ea typeface="宋体" pitchFamily="2" charset="-122"/>
            </a:endParaRPr>
          </a:p>
        </p:txBody>
      </p:sp>
      <p:sp>
        <p:nvSpPr>
          <p:cNvPr id="454704" name="Text Box 48"/>
          <p:cNvSpPr txBox="1">
            <a:spLocks noChangeArrowheads="1"/>
          </p:cNvSpPr>
          <p:nvPr/>
        </p:nvSpPr>
        <p:spPr bwMode="auto">
          <a:xfrm>
            <a:off x="4148138" y="25161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p>
        </p:txBody>
      </p:sp>
      <p:sp>
        <p:nvSpPr>
          <p:cNvPr id="454705" name="Text Box 49"/>
          <p:cNvSpPr txBox="1">
            <a:spLocks noChangeArrowheads="1"/>
          </p:cNvSpPr>
          <p:nvPr/>
        </p:nvSpPr>
        <p:spPr bwMode="auto">
          <a:xfrm>
            <a:off x="2547938" y="35067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D3</a:t>
            </a:r>
            <a:endParaRPr kumimoji="1" lang="en-US" altLang="zh-CN" sz="900" b="0">
              <a:latin typeface="Times New Roman" pitchFamily="18" charset="0"/>
              <a:ea typeface="宋体" pitchFamily="2" charset="-122"/>
            </a:endParaRPr>
          </a:p>
        </p:txBody>
      </p:sp>
      <p:sp>
        <p:nvSpPr>
          <p:cNvPr id="454706" name="Oval 50"/>
          <p:cNvSpPr>
            <a:spLocks noChangeArrowheads="1"/>
          </p:cNvSpPr>
          <p:nvPr/>
        </p:nvSpPr>
        <p:spPr bwMode="auto">
          <a:xfrm>
            <a:off x="5672138" y="4954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7" name="Oval 51"/>
          <p:cNvSpPr>
            <a:spLocks noChangeArrowheads="1"/>
          </p:cNvSpPr>
          <p:nvPr/>
        </p:nvSpPr>
        <p:spPr bwMode="auto">
          <a:xfrm>
            <a:off x="5672138" y="4192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8" name="Oval 52"/>
          <p:cNvSpPr>
            <a:spLocks noChangeArrowheads="1"/>
          </p:cNvSpPr>
          <p:nvPr/>
        </p:nvSpPr>
        <p:spPr bwMode="auto">
          <a:xfrm>
            <a:off x="2928938" y="4192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09" name="Text Box 53"/>
          <p:cNvSpPr txBox="1">
            <a:spLocks noChangeArrowheads="1"/>
          </p:cNvSpPr>
          <p:nvPr/>
        </p:nvSpPr>
        <p:spPr bwMode="auto">
          <a:xfrm>
            <a:off x="719138" y="24399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S4</a:t>
            </a:r>
            <a:endParaRPr kumimoji="1" lang="en-US" altLang="zh-CN" sz="900" b="0">
              <a:latin typeface="Times New Roman" pitchFamily="18" charset="0"/>
              <a:ea typeface="宋体" pitchFamily="2" charset="-122"/>
            </a:endParaRPr>
          </a:p>
        </p:txBody>
      </p:sp>
      <p:sp>
        <p:nvSpPr>
          <p:cNvPr id="454710" name="Oval 54"/>
          <p:cNvSpPr>
            <a:spLocks noChangeArrowheads="1"/>
          </p:cNvSpPr>
          <p:nvPr/>
        </p:nvSpPr>
        <p:spPr bwMode="auto">
          <a:xfrm>
            <a:off x="5672138" y="25923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11" name="Text Box 55"/>
          <p:cNvSpPr txBox="1">
            <a:spLocks noChangeArrowheads="1"/>
          </p:cNvSpPr>
          <p:nvPr/>
        </p:nvSpPr>
        <p:spPr bwMode="auto">
          <a:xfrm>
            <a:off x="5748338" y="51069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S2</a:t>
            </a:r>
            <a:endParaRPr kumimoji="1" lang="en-US" altLang="zh-CN" sz="900" b="0">
              <a:latin typeface="Times New Roman" pitchFamily="18" charset="0"/>
              <a:ea typeface="宋体" pitchFamily="2" charset="-122"/>
            </a:endParaRPr>
          </a:p>
        </p:txBody>
      </p:sp>
      <p:sp>
        <p:nvSpPr>
          <p:cNvPr id="454712" name="Line 56"/>
          <p:cNvSpPr>
            <a:spLocks noChangeShapeType="1"/>
          </p:cNvSpPr>
          <p:nvPr/>
        </p:nvSpPr>
        <p:spPr bwMode="auto">
          <a:xfrm flipV="1">
            <a:off x="3157538" y="3049588"/>
            <a:ext cx="990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13" name="Line 57"/>
          <p:cNvSpPr>
            <a:spLocks noChangeShapeType="1"/>
          </p:cNvSpPr>
          <p:nvPr/>
        </p:nvSpPr>
        <p:spPr bwMode="auto">
          <a:xfrm flipV="1">
            <a:off x="3005138" y="4421188"/>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14" name="Line 58"/>
          <p:cNvSpPr>
            <a:spLocks noChangeShapeType="1"/>
          </p:cNvSpPr>
          <p:nvPr/>
        </p:nvSpPr>
        <p:spPr bwMode="auto">
          <a:xfrm flipV="1">
            <a:off x="3005138" y="289718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15" name="Line 59"/>
          <p:cNvSpPr>
            <a:spLocks noChangeShapeType="1"/>
          </p:cNvSpPr>
          <p:nvPr/>
        </p:nvSpPr>
        <p:spPr bwMode="auto">
          <a:xfrm flipH="1" flipV="1">
            <a:off x="3005138" y="3659188"/>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16" name="Oval 60"/>
          <p:cNvSpPr>
            <a:spLocks noChangeArrowheads="1"/>
          </p:cNvSpPr>
          <p:nvPr/>
        </p:nvSpPr>
        <p:spPr bwMode="auto">
          <a:xfrm>
            <a:off x="2014538" y="31257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17" name="Text Box 61"/>
          <p:cNvSpPr txBox="1">
            <a:spLocks noChangeArrowheads="1"/>
          </p:cNvSpPr>
          <p:nvPr/>
        </p:nvSpPr>
        <p:spPr bwMode="auto">
          <a:xfrm>
            <a:off x="5824538" y="17541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D2</a:t>
            </a:r>
            <a:endParaRPr kumimoji="1" lang="en-US" altLang="zh-CN" sz="900" b="0">
              <a:latin typeface="Times New Roman" pitchFamily="18" charset="0"/>
              <a:ea typeface="宋体" pitchFamily="2" charset="-122"/>
            </a:endParaRPr>
          </a:p>
        </p:txBody>
      </p:sp>
      <p:sp>
        <p:nvSpPr>
          <p:cNvPr id="454718" name="Line 62"/>
          <p:cNvSpPr>
            <a:spLocks noChangeShapeType="1"/>
          </p:cNvSpPr>
          <p:nvPr/>
        </p:nvSpPr>
        <p:spPr bwMode="auto">
          <a:xfrm flipH="1" flipV="1">
            <a:off x="4529138" y="3049588"/>
            <a:ext cx="1066800" cy="3048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19" name="Line 63"/>
          <p:cNvSpPr>
            <a:spLocks noChangeShapeType="1"/>
          </p:cNvSpPr>
          <p:nvPr/>
        </p:nvSpPr>
        <p:spPr bwMode="auto">
          <a:xfrm flipV="1">
            <a:off x="5748338" y="2135188"/>
            <a:ext cx="0" cy="3810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0" name="Oval 64"/>
          <p:cNvSpPr>
            <a:spLocks noChangeArrowheads="1"/>
          </p:cNvSpPr>
          <p:nvPr/>
        </p:nvSpPr>
        <p:spPr bwMode="auto">
          <a:xfrm>
            <a:off x="1023938" y="2668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21" name="Line 65"/>
          <p:cNvSpPr>
            <a:spLocks noChangeShapeType="1"/>
          </p:cNvSpPr>
          <p:nvPr/>
        </p:nvSpPr>
        <p:spPr bwMode="auto">
          <a:xfrm flipH="1" flipV="1">
            <a:off x="5748338" y="2820988"/>
            <a:ext cx="0" cy="4572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2" name="Line 66"/>
          <p:cNvSpPr>
            <a:spLocks noChangeShapeType="1"/>
          </p:cNvSpPr>
          <p:nvPr/>
        </p:nvSpPr>
        <p:spPr bwMode="auto">
          <a:xfrm flipH="1" flipV="1">
            <a:off x="5748338" y="3582988"/>
            <a:ext cx="0" cy="5334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3" name="Line 67"/>
          <p:cNvSpPr>
            <a:spLocks noChangeShapeType="1"/>
          </p:cNvSpPr>
          <p:nvPr/>
        </p:nvSpPr>
        <p:spPr bwMode="auto">
          <a:xfrm flipH="1" flipV="1">
            <a:off x="5748338" y="4421188"/>
            <a:ext cx="0" cy="4572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4" name="Oval 68"/>
          <p:cNvSpPr>
            <a:spLocks noChangeArrowheads="1"/>
          </p:cNvSpPr>
          <p:nvPr/>
        </p:nvSpPr>
        <p:spPr bwMode="auto">
          <a:xfrm>
            <a:off x="5672138" y="1906588"/>
            <a:ext cx="200025" cy="198437"/>
          </a:xfrm>
          <a:prstGeom prst="ellipse">
            <a:avLst/>
          </a:prstGeom>
          <a:solidFill>
            <a:srgbClr val="C0C0C0"/>
          </a:solidFill>
          <a:ln w="9525">
            <a:solidFill>
              <a:srgbClr val="000000"/>
            </a:solidFill>
            <a:round/>
            <a:headEnd/>
            <a:tailEnd/>
          </a:ln>
        </p:spPr>
        <p:txBody>
          <a:bodyPr/>
          <a:lstStyle/>
          <a:p>
            <a:endParaRPr lang="en-US"/>
          </a:p>
        </p:txBody>
      </p:sp>
      <p:sp>
        <p:nvSpPr>
          <p:cNvPr id="454725" name="Line 69"/>
          <p:cNvSpPr>
            <a:spLocks noChangeShapeType="1"/>
          </p:cNvSpPr>
          <p:nvPr/>
        </p:nvSpPr>
        <p:spPr bwMode="auto">
          <a:xfrm flipH="1">
            <a:off x="6967538" y="2668588"/>
            <a:ext cx="6096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6" name="Line 70"/>
          <p:cNvSpPr>
            <a:spLocks noChangeShapeType="1"/>
          </p:cNvSpPr>
          <p:nvPr/>
        </p:nvSpPr>
        <p:spPr bwMode="auto">
          <a:xfrm>
            <a:off x="3233738" y="2820988"/>
            <a:ext cx="914400" cy="1524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7" name="Line 71"/>
          <p:cNvSpPr>
            <a:spLocks noChangeShapeType="1"/>
          </p:cNvSpPr>
          <p:nvPr/>
        </p:nvSpPr>
        <p:spPr bwMode="auto">
          <a:xfrm flipV="1">
            <a:off x="2243138" y="2820988"/>
            <a:ext cx="609600" cy="304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8" name="Line 72"/>
          <p:cNvSpPr>
            <a:spLocks noChangeShapeType="1"/>
          </p:cNvSpPr>
          <p:nvPr/>
        </p:nvSpPr>
        <p:spPr bwMode="auto">
          <a:xfrm>
            <a:off x="1252538" y="2820988"/>
            <a:ext cx="762000" cy="3810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29" name="Line 73"/>
          <p:cNvSpPr>
            <a:spLocks noChangeShapeType="1"/>
          </p:cNvSpPr>
          <p:nvPr/>
        </p:nvSpPr>
        <p:spPr bwMode="auto">
          <a:xfrm flipH="1">
            <a:off x="4452938" y="2668588"/>
            <a:ext cx="11430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30" name="Line 74"/>
          <p:cNvSpPr>
            <a:spLocks noChangeShapeType="1"/>
          </p:cNvSpPr>
          <p:nvPr/>
        </p:nvSpPr>
        <p:spPr bwMode="auto">
          <a:xfrm flipH="1" flipV="1">
            <a:off x="5900738" y="2744788"/>
            <a:ext cx="7620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4731" name="Text Box 75"/>
          <p:cNvSpPr txBox="1">
            <a:spLocks noChangeArrowheads="1"/>
          </p:cNvSpPr>
          <p:nvPr/>
        </p:nvSpPr>
        <p:spPr bwMode="auto">
          <a:xfrm>
            <a:off x="2471738" y="37353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54732" name="Text Box 76"/>
          <p:cNvSpPr txBox="1">
            <a:spLocks noChangeArrowheads="1"/>
          </p:cNvSpPr>
          <p:nvPr/>
        </p:nvSpPr>
        <p:spPr bwMode="auto">
          <a:xfrm>
            <a:off x="5900738" y="36591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54733" name="Text Box 77"/>
          <p:cNvSpPr txBox="1">
            <a:spLocks noChangeArrowheads="1"/>
          </p:cNvSpPr>
          <p:nvPr/>
        </p:nvSpPr>
        <p:spPr bwMode="auto">
          <a:xfrm>
            <a:off x="2471738" y="24399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54734" name="Text Box 78"/>
          <p:cNvSpPr txBox="1">
            <a:spLocks noChangeArrowheads="1"/>
          </p:cNvSpPr>
          <p:nvPr/>
        </p:nvSpPr>
        <p:spPr bwMode="auto">
          <a:xfrm>
            <a:off x="5900738" y="2363788"/>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54735" name="Text Box 79"/>
          <p:cNvSpPr txBox="1">
            <a:spLocks noChangeArrowheads="1"/>
          </p:cNvSpPr>
          <p:nvPr/>
        </p:nvSpPr>
        <p:spPr bwMode="auto">
          <a:xfrm>
            <a:off x="896938" y="5495925"/>
            <a:ext cx="7391400" cy="12192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800" b="0">
                <a:latin typeface="Times New Roman" pitchFamily="18" charset="0"/>
                <a:ea typeface="宋体" pitchFamily="2" charset="-122"/>
              </a:rPr>
              <a:t>M attacks 4 routes (S1-D1, S2-D2, S3-D3, and S4-D4). When the first two false routes are detected, D3 and D4 add M into their blacklists. When later D3 and D4 become victim destinations, they will broadcast their blacklists, and every host will get two votes that M is malicious host</a:t>
            </a:r>
          </a:p>
        </p:txBody>
      </p:sp>
    </p:spTree>
    <p:extLst>
      <p:ext uri="{BB962C8B-B14F-4D97-AF65-F5344CB8AC3E}">
        <p14:creationId xmlns:p14="http://schemas.microsoft.com/office/powerpoint/2010/main" val="321707079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2ED98EDB-3631-495F-893A-88110C5425B1}" type="slidenum">
              <a:rPr lang="en-US" altLang="en-US"/>
              <a:pPr/>
              <a:t>83</a:t>
            </a:fld>
            <a:endParaRPr lang="en-US" altLang="en-US"/>
          </a:p>
        </p:txBody>
      </p:sp>
      <p:sp>
        <p:nvSpPr>
          <p:cNvPr id="456706" name="Rectangle 2"/>
          <p:cNvSpPr>
            <a:spLocks noGrp="1" noChangeArrowheads="1"/>
          </p:cNvSpPr>
          <p:nvPr>
            <p:ph type="title"/>
          </p:nvPr>
        </p:nvSpPr>
        <p:spPr>
          <a:xfrm>
            <a:off x="1157288" y="284163"/>
            <a:ext cx="7986712" cy="776287"/>
          </a:xfrm>
        </p:spPr>
        <p:txBody>
          <a:bodyPr/>
          <a:lstStyle/>
          <a:p>
            <a:r>
              <a:rPr lang="en-US" altLang="en-US" sz="4000">
                <a:solidFill>
                  <a:schemeClr val="folHlink"/>
                </a:solidFill>
              </a:rPr>
              <a:t>RLR (cont’d)</a:t>
            </a:r>
            <a:endParaRPr lang="en-US" altLang="en-US" sz="2900">
              <a:ea typeface="宋体" pitchFamily="2" charset="-122"/>
            </a:endParaRPr>
          </a:p>
        </p:txBody>
      </p:sp>
      <p:sp>
        <p:nvSpPr>
          <p:cNvPr id="456752" name="Rectangle 48"/>
          <p:cNvSpPr>
            <a:spLocks noGrp="1" noChangeArrowheads="1"/>
          </p:cNvSpPr>
          <p:nvPr>
            <p:ph type="body" idx="1"/>
          </p:nvPr>
        </p:nvSpPr>
        <p:spPr/>
        <p:txBody>
          <a:bodyPr/>
          <a:lstStyle/>
          <a:p>
            <a:r>
              <a:rPr lang="en-US" altLang="zh-CN" sz="2800">
                <a:ea typeface="宋体" pitchFamily="2" charset="-122"/>
              </a:rPr>
              <a:t>Update Blacklist by Broadcasted Packets from Destinations under Attack</a:t>
            </a:r>
          </a:p>
          <a:p>
            <a:pPr lvl="1"/>
            <a:r>
              <a:rPr lang="en-US" altLang="zh-CN" sz="2400">
                <a:ea typeface="宋体" pitchFamily="2" charset="-122"/>
              </a:rPr>
              <a:t>Next hop on the false route will be put into local blacklist, and a counter increases. The time duration that the host stays in blacklist increases exponentially to the counter value</a:t>
            </a:r>
          </a:p>
          <a:p>
            <a:pPr lvl="1"/>
            <a:r>
              <a:rPr lang="en-US" altLang="zh-CN" sz="2400">
                <a:ea typeface="宋体" pitchFamily="2" charset="-122"/>
              </a:rPr>
              <a:t>When timer expires, the suspicious host will be released from the blacklist and routing information from it will be accepted</a:t>
            </a:r>
            <a:endParaRPr lang="en-US" altLang="en-US" sz="2400">
              <a:ea typeface="宋体" pitchFamily="2" charset="-122"/>
            </a:endParaRPr>
          </a:p>
        </p:txBody>
      </p:sp>
    </p:spTree>
    <p:extLst>
      <p:ext uri="{BB962C8B-B14F-4D97-AF65-F5344CB8AC3E}">
        <p14:creationId xmlns:p14="http://schemas.microsoft.com/office/powerpoint/2010/main" val="19725794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ABFB25B4-1417-48D0-AE1C-CE9055DE802C}" type="slidenum">
              <a:rPr lang="en-US" altLang="en-US"/>
              <a:pPr/>
              <a:t>84</a:t>
            </a:fld>
            <a:endParaRPr lang="en-US" altLang="en-US"/>
          </a:p>
        </p:txBody>
      </p:sp>
      <p:sp>
        <p:nvSpPr>
          <p:cNvPr id="457730"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RLR: </a:t>
            </a:r>
            <a:r>
              <a:rPr lang="en-US" altLang="zh-CN" sz="3600">
                <a:solidFill>
                  <a:schemeClr val="folHlink"/>
                </a:solidFill>
                <a:ea typeface="宋体" pitchFamily="2" charset="-122"/>
              </a:rPr>
              <a:t>Deal With Hosts in Blacklist</a:t>
            </a:r>
            <a:endParaRPr lang="en-US" altLang="en-US" sz="3600">
              <a:solidFill>
                <a:schemeClr val="folHlink"/>
              </a:solidFill>
              <a:ea typeface="宋体" pitchFamily="2" charset="-122"/>
            </a:endParaRPr>
          </a:p>
        </p:txBody>
      </p:sp>
      <p:sp>
        <p:nvSpPr>
          <p:cNvPr id="457731" name="Rectangle 3"/>
          <p:cNvSpPr>
            <a:spLocks noGrp="1" noChangeArrowheads="1"/>
          </p:cNvSpPr>
          <p:nvPr>
            <p:ph type="body" idx="1"/>
          </p:nvPr>
        </p:nvSpPr>
        <p:spPr/>
        <p:txBody>
          <a:bodyPr>
            <a:normAutofit lnSpcReduction="10000"/>
          </a:bodyPr>
          <a:lstStyle/>
          <a:p>
            <a:r>
              <a:rPr lang="en-US" altLang="zh-CN" sz="2800">
                <a:ea typeface="宋体" pitchFamily="2" charset="-122"/>
              </a:rPr>
              <a:t>Packets from hosts in blacklist</a:t>
            </a:r>
          </a:p>
          <a:p>
            <a:pPr lvl="1"/>
            <a:r>
              <a:rPr lang="en-US" altLang="zh-CN" sz="2400">
                <a:ea typeface="宋体" pitchFamily="2" charset="-122"/>
              </a:rPr>
              <a:t>Route request: If the request is from suspicious hosts, ignore it </a:t>
            </a:r>
          </a:p>
          <a:p>
            <a:pPr lvl="1"/>
            <a:r>
              <a:rPr lang="en-US" altLang="zh-CN" sz="2400">
                <a:ea typeface="宋体" pitchFamily="2" charset="-122"/>
              </a:rPr>
              <a:t>Route reply: If the previous hop is suspicious and the query destination is not the previous hop, the reply will be ignored</a:t>
            </a:r>
          </a:p>
          <a:p>
            <a:pPr lvl="1"/>
            <a:r>
              <a:rPr lang="en-US" altLang="zh-CN" sz="2400">
                <a:ea typeface="宋体" pitchFamily="2" charset="-122"/>
              </a:rPr>
              <a:t>Route error: Will be processed as usual. RERR will activate re-discovery, which will help to detect attacks on destination sequence</a:t>
            </a:r>
          </a:p>
          <a:p>
            <a:pPr lvl="1"/>
            <a:r>
              <a:rPr lang="en-US" altLang="zh-CN" sz="2400">
                <a:ea typeface="宋体" pitchFamily="2" charset="-122"/>
              </a:rPr>
              <a:t>Broadcast of INVALID packet: If the sender is suspicious, the packet will be processed but the blacklist will be ignored</a:t>
            </a:r>
            <a:endParaRPr lang="en-US" altLang="en-US" sz="2400">
              <a:ea typeface="宋体" pitchFamily="2" charset="-122"/>
            </a:endParaRPr>
          </a:p>
        </p:txBody>
      </p:sp>
    </p:spTree>
    <p:extLst>
      <p:ext uri="{BB962C8B-B14F-4D97-AF65-F5344CB8AC3E}">
        <p14:creationId xmlns:p14="http://schemas.microsoft.com/office/powerpoint/2010/main" val="357918355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24D3AD09-D6DA-4D9D-BAE0-6024877A1659}" type="slidenum">
              <a:rPr lang="en-US" altLang="en-US"/>
              <a:pPr/>
              <a:t>85</a:t>
            </a:fld>
            <a:endParaRPr lang="en-US" altLang="en-US"/>
          </a:p>
        </p:txBody>
      </p:sp>
      <p:sp>
        <p:nvSpPr>
          <p:cNvPr id="458754" name="Rectangle 2"/>
          <p:cNvSpPr>
            <a:spLocks noGrp="1" noChangeArrowheads="1"/>
          </p:cNvSpPr>
          <p:nvPr>
            <p:ph type="title"/>
          </p:nvPr>
        </p:nvSpPr>
        <p:spPr>
          <a:xfrm>
            <a:off x="1157288" y="284163"/>
            <a:ext cx="7986712" cy="776287"/>
          </a:xfrm>
        </p:spPr>
        <p:txBody>
          <a:bodyPr/>
          <a:lstStyle/>
          <a:p>
            <a:r>
              <a:rPr lang="en-US" altLang="zh-CN" sz="3600">
                <a:solidFill>
                  <a:schemeClr val="folHlink"/>
                </a:solidFill>
                <a:ea typeface="宋体" pitchFamily="2" charset="-122"/>
              </a:rPr>
              <a:t>Attacks of Malicious Hosts on RLR</a:t>
            </a:r>
            <a:endParaRPr lang="en-US" altLang="en-US" sz="3600">
              <a:solidFill>
                <a:schemeClr val="folHlink"/>
              </a:solidFill>
              <a:ea typeface="宋体" pitchFamily="2" charset="-122"/>
            </a:endParaRPr>
          </a:p>
        </p:txBody>
      </p:sp>
      <p:sp>
        <p:nvSpPr>
          <p:cNvPr id="458755" name="Rectangle 3"/>
          <p:cNvSpPr>
            <a:spLocks noGrp="1" noChangeArrowheads="1"/>
          </p:cNvSpPr>
          <p:nvPr>
            <p:ph type="body" idx="1"/>
          </p:nvPr>
        </p:nvSpPr>
        <p:spPr/>
        <p:txBody>
          <a:bodyPr/>
          <a:lstStyle/>
          <a:p>
            <a:pPr>
              <a:lnSpc>
                <a:spcPct val="90000"/>
              </a:lnSpc>
            </a:pPr>
            <a:r>
              <a:rPr lang="en-US" altLang="zh-CN" sz="2800">
                <a:ea typeface="宋体" pitchFamily="2" charset="-122"/>
              </a:rPr>
              <a:t>Attack 1: Malicious host M sends false INVALID packet</a:t>
            </a:r>
          </a:p>
          <a:p>
            <a:pPr lvl="1">
              <a:lnSpc>
                <a:spcPct val="90000"/>
              </a:lnSpc>
            </a:pPr>
            <a:r>
              <a:rPr lang="en-US" altLang="zh-CN" sz="2400">
                <a:ea typeface="宋体" pitchFamily="2" charset="-122"/>
              </a:rPr>
              <a:t>Because the INVALID packets are signed, it cannot send the packets in other hosts</a:t>
            </a:r>
            <a:r>
              <a:rPr lang="en-US" altLang="zh-CN" sz="2400">
                <a:latin typeface="Arial"/>
                <a:ea typeface="宋体" pitchFamily="2" charset="-122"/>
              </a:rPr>
              <a:t>’</a:t>
            </a:r>
            <a:r>
              <a:rPr lang="en-US" altLang="zh-CN" sz="2400">
                <a:ea typeface="宋体" pitchFamily="2" charset="-122"/>
              </a:rPr>
              <a:t> name</a:t>
            </a:r>
          </a:p>
          <a:p>
            <a:pPr lvl="1">
              <a:lnSpc>
                <a:spcPct val="90000"/>
              </a:lnSpc>
            </a:pPr>
            <a:r>
              <a:rPr lang="en-US" altLang="zh-CN" sz="2400">
                <a:ea typeface="宋体" pitchFamily="2" charset="-122"/>
              </a:rPr>
              <a:t>M sends INVALID in its own name</a:t>
            </a:r>
          </a:p>
          <a:p>
            <a:pPr lvl="2" indent="-220663">
              <a:lnSpc>
                <a:spcPct val="90000"/>
              </a:lnSpc>
            </a:pPr>
            <a:r>
              <a:rPr lang="en-US" altLang="zh-CN">
                <a:ea typeface="宋体" pitchFamily="2" charset="-122"/>
              </a:rPr>
              <a:t>If the reported sequence number is greater than the real sequence number, every host ignores this attack</a:t>
            </a:r>
          </a:p>
          <a:p>
            <a:pPr lvl="2" indent="-220663">
              <a:lnSpc>
                <a:spcPct val="90000"/>
              </a:lnSpc>
            </a:pPr>
            <a:r>
              <a:rPr lang="en-US" altLang="zh-CN">
                <a:ea typeface="宋体" pitchFamily="2" charset="-122"/>
              </a:rPr>
              <a:t>If the reported sequence number is less than the real sequence number, RLR will converge at the malicious host. M is included in blacklist of more hosts. M accelerated the intruder identification directing towards M </a:t>
            </a:r>
          </a:p>
          <a:p>
            <a:pPr>
              <a:lnSpc>
                <a:spcPct val="90000"/>
              </a:lnSpc>
            </a:pPr>
            <a:endParaRPr lang="en-US" altLang="en-US" sz="2800">
              <a:ea typeface="宋体" pitchFamily="2" charset="-122"/>
            </a:endParaRPr>
          </a:p>
        </p:txBody>
      </p:sp>
    </p:spTree>
    <p:extLst>
      <p:ext uri="{BB962C8B-B14F-4D97-AF65-F5344CB8AC3E}">
        <p14:creationId xmlns:p14="http://schemas.microsoft.com/office/powerpoint/2010/main" val="45523449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3B3D778E-005F-426A-A053-C61EE490460E}" type="slidenum">
              <a:rPr lang="en-US" altLang="en-US"/>
              <a:pPr/>
              <a:t>86</a:t>
            </a:fld>
            <a:endParaRPr lang="en-US" altLang="en-US"/>
          </a:p>
        </p:txBody>
      </p:sp>
      <p:sp>
        <p:nvSpPr>
          <p:cNvPr id="459778" name="Rectangle 2"/>
          <p:cNvSpPr>
            <a:spLocks noGrp="1" noChangeArrowheads="1"/>
          </p:cNvSpPr>
          <p:nvPr>
            <p:ph type="title"/>
          </p:nvPr>
        </p:nvSpPr>
        <p:spPr>
          <a:xfrm>
            <a:off x="1157288" y="284163"/>
            <a:ext cx="7986712" cy="776287"/>
          </a:xfrm>
        </p:spPr>
        <p:txBody>
          <a:bodyPr/>
          <a:lstStyle/>
          <a:p>
            <a:r>
              <a:rPr lang="en-US" altLang="zh-CN" sz="3600">
                <a:solidFill>
                  <a:schemeClr val="folHlink"/>
                </a:solidFill>
                <a:ea typeface="宋体" pitchFamily="2" charset="-122"/>
              </a:rPr>
              <a:t>Attacks on RLR (cont</a:t>
            </a:r>
            <a:r>
              <a:rPr lang="en-US" altLang="zh-CN" sz="3600">
                <a:solidFill>
                  <a:schemeClr val="folHlink"/>
                </a:solidFill>
                <a:latin typeface="Arial"/>
                <a:ea typeface="宋体" pitchFamily="2" charset="-122"/>
              </a:rPr>
              <a:t>’</a:t>
            </a:r>
            <a:r>
              <a:rPr lang="en-US" altLang="zh-CN" sz="3600">
                <a:solidFill>
                  <a:schemeClr val="folHlink"/>
                </a:solidFill>
                <a:ea typeface="宋体" pitchFamily="2" charset="-122"/>
              </a:rPr>
              <a:t>d)</a:t>
            </a:r>
            <a:endParaRPr lang="en-US" altLang="en-US" sz="3600">
              <a:solidFill>
                <a:schemeClr val="folHlink"/>
              </a:solidFill>
              <a:ea typeface="宋体" pitchFamily="2" charset="-122"/>
            </a:endParaRPr>
          </a:p>
        </p:txBody>
      </p:sp>
      <p:sp>
        <p:nvSpPr>
          <p:cNvPr id="459779" name="Rectangle 3"/>
          <p:cNvSpPr>
            <a:spLocks noGrp="1" noChangeArrowheads="1"/>
          </p:cNvSpPr>
          <p:nvPr>
            <p:ph type="body" idx="1"/>
          </p:nvPr>
        </p:nvSpPr>
        <p:spPr/>
        <p:txBody>
          <a:bodyPr>
            <a:normAutofit lnSpcReduction="10000"/>
          </a:bodyPr>
          <a:lstStyle/>
          <a:p>
            <a:r>
              <a:rPr lang="en-US" altLang="zh-CN" sz="2800">
                <a:ea typeface="宋体" pitchFamily="2" charset="-122"/>
              </a:rPr>
              <a:t>Attack 2: Malicious host M frames other innocent hosts by sending false blacklist</a:t>
            </a:r>
          </a:p>
          <a:p>
            <a:pPr lvl="1"/>
            <a:r>
              <a:rPr lang="en-US" altLang="zh-CN">
                <a:ea typeface="宋体" pitchFamily="2" charset="-122"/>
              </a:rPr>
              <a:t>If the malicious host has been identified, the blacklist will be updated</a:t>
            </a:r>
          </a:p>
          <a:p>
            <a:pPr lvl="1"/>
            <a:r>
              <a:rPr lang="en-US" altLang="zh-CN">
                <a:ea typeface="宋体" pitchFamily="2" charset="-122"/>
              </a:rPr>
              <a:t>If the malicious host has not been identified, this operation can only make the threshold lower. If the threshold is selected properly, it will not impact the identification results</a:t>
            </a:r>
          </a:p>
          <a:p>
            <a:pPr lvl="1"/>
            <a:r>
              <a:rPr lang="en-US" altLang="zh-CN">
                <a:ea typeface="宋体" pitchFamily="2" charset="-122"/>
              </a:rPr>
              <a:t>Combining trust can further limit the impact of this attack</a:t>
            </a:r>
          </a:p>
          <a:p>
            <a:endParaRPr lang="en-US" altLang="en-US" sz="2800">
              <a:ea typeface="宋体" pitchFamily="2" charset="-122"/>
            </a:endParaRPr>
          </a:p>
        </p:txBody>
      </p:sp>
    </p:spTree>
    <p:extLst>
      <p:ext uri="{BB962C8B-B14F-4D97-AF65-F5344CB8AC3E}">
        <p14:creationId xmlns:p14="http://schemas.microsoft.com/office/powerpoint/2010/main" val="328082227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161DEC12-59D2-4D41-9004-3592B5918B96}" type="slidenum">
              <a:rPr lang="en-US" altLang="en-US"/>
              <a:pPr/>
              <a:t>87</a:t>
            </a:fld>
            <a:endParaRPr lang="en-US" altLang="en-US"/>
          </a:p>
        </p:txBody>
      </p:sp>
      <p:sp>
        <p:nvSpPr>
          <p:cNvPr id="460802" name="Rectangle 2"/>
          <p:cNvSpPr>
            <a:spLocks noGrp="1" noChangeArrowheads="1"/>
          </p:cNvSpPr>
          <p:nvPr>
            <p:ph type="title"/>
          </p:nvPr>
        </p:nvSpPr>
        <p:spPr>
          <a:xfrm>
            <a:off x="1157288" y="284163"/>
            <a:ext cx="7986712" cy="776287"/>
          </a:xfrm>
        </p:spPr>
        <p:txBody>
          <a:bodyPr/>
          <a:lstStyle/>
          <a:p>
            <a:r>
              <a:rPr lang="en-US" altLang="zh-CN" sz="3600">
                <a:solidFill>
                  <a:schemeClr val="folHlink"/>
                </a:solidFill>
                <a:ea typeface="宋体" pitchFamily="2" charset="-122"/>
              </a:rPr>
              <a:t>Attacks on RLR (cont</a:t>
            </a:r>
            <a:r>
              <a:rPr lang="en-US" altLang="zh-CN" sz="3600">
                <a:solidFill>
                  <a:schemeClr val="folHlink"/>
                </a:solidFill>
                <a:latin typeface="Arial"/>
                <a:ea typeface="宋体" pitchFamily="2" charset="-122"/>
              </a:rPr>
              <a:t>’</a:t>
            </a:r>
            <a:r>
              <a:rPr lang="en-US" altLang="zh-CN" sz="3600">
                <a:solidFill>
                  <a:schemeClr val="folHlink"/>
                </a:solidFill>
                <a:ea typeface="宋体" pitchFamily="2" charset="-122"/>
              </a:rPr>
              <a:t>d)</a:t>
            </a:r>
            <a:endParaRPr lang="en-US" altLang="en-US" sz="3600">
              <a:solidFill>
                <a:schemeClr val="folHlink"/>
              </a:solidFill>
              <a:ea typeface="宋体" pitchFamily="2" charset="-122"/>
            </a:endParaRPr>
          </a:p>
        </p:txBody>
      </p:sp>
      <p:sp>
        <p:nvSpPr>
          <p:cNvPr id="460803" name="Rectangle 3"/>
          <p:cNvSpPr>
            <a:spLocks noGrp="1" noChangeArrowheads="1"/>
          </p:cNvSpPr>
          <p:nvPr>
            <p:ph type="body" idx="1"/>
          </p:nvPr>
        </p:nvSpPr>
        <p:spPr/>
        <p:txBody>
          <a:bodyPr/>
          <a:lstStyle/>
          <a:p>
            <a:r>
              <a:rPr lang="en-US" altLang="zh-CN" sz="2800">
                <a:ea typeface="宋体" pitchFamily="2" charset="-122"/>
              </a:rPr>
              <a:t>Attack 3: Malicious host M only sends false destination sequence about some special host</a:t>
            </a:r>
          </a:p>
          <a:p>
            <a:pPr lvl="1"/>
            <a:r>
              <a:rPr lang="en-US" altLang="zh-CN" sz="2400">
                <a:ea typeface="宋体" pitchFamily="2" charset="-122"/>
              </a:rPr>
              <a:t>The special host will detect the attack and send INVALID packets</a:t>
            </a:r>
          </a:p>
          <a:p>
            <a:pPr lvl="1"/>
            <a:r>
              <a:rPr lang="en-US" altLang="zh-CN" sz="2400">
                <a:ea typeface="宋体" pitchFamily="2" charset="-122"/>
              </a:rPr>
              <a:t>Other hosts can establish new routes to the destination by receiving the INVALID packets</a:t>
            </a:r>
            <a:endParaRPr lang="en-US" altLang="en-US" sz="2400">
              <a:ea typeface="宋体" pitchFamily="2" charset="-122"/>
            </a:endParaRPr>
          </a:p>
        </p:txBody>
      </p:sp>
    </p:spTree>
    <p:extLst>
      <p:ext uri="{BB962C8B-B14F-4D97-AF65-F5344CB8AC3E}">
        <p14:creationId xmlns:p14="http://schemas.microsoft.com/office/powerpoint/2010/main" val="428064578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ate Placeholder 3"/>
          <p:cNvSpPr>
            <a:spLocks noGrp="1"/>
          </p:cNvSpPr>
          <p:nvPr>
            <p:ph type="dt" sz="half" idx="10"/>
          </p:nvPr>
        </p:nvSpPr>
        <p:spPr/>
        <p:txBody>
          <a:bodyPr/>
          <a:lstStyle/>
          <a:p>
            <a:r>
              <a:rPr lang="en-US" altLang="en-US"/>
              <a:t> </a:t>
            </a:r>
          </a:p>
        </p:txBody>
      </p:sp>
      <p:sp>
        <p:nvSpPr>
          <p:cNvPr id="57" name="Slide Number Placeholder 5"/>
          <p:cNvSpPr>
            <a:spLocks noGrp="1"/>
          </p:cNvSpPr>
          <p:nvPr>
            <p:ph type="sldNum" sz="quarter" idx="12"/>
          </p:nvPr>
        </p:nvSpPr>
        <p:spPr/>
        <p:txBody>
          <a:bodyPr/>
          <a:lstStyle/>
          <a:p>
            <a:r>
              <a:rPr lang="en-US" altLang="en-US"/>
              <a:t>    </a:t>
            </a:r>
            <a:fld id="{A22AF660-31F0-4383-AD26-2DCC9357297D}" type="slidenum">
              <a:rPr lang="en-US" altLang="en-US"/>
              <a:pPr/>
              <a:t>88</a:t>
            </a:fld>
            <a:endParaRPr lang="en-US" altLang="en-US"/>
          </a:p>
        </p:txBody>
      </p:sp>
      <p:sp>
        <p:nvSpPr>
          <p:cNvPr id="499714" name="Rectangle 2"/>
          <p:cNvSpPr>
            <a:spLocks noGrp="1" noChangeArrowheads="1"/>
          </p:cNvSpPr>
          <p:nvPr>
            <p:ph type="title"/>
          </p:nvPr>
        </p:nvSpPr>
        <p:spPr>
          <a:xfrm>
            <a:off x="814388" y="0"/>
            <a:ext cx="8482012" cy="776288"/>
          </a:xfrm>
        </p:spPr>
        <p:txBody>
          <a:bodyPr/>
          <a:lstStyle/>
          <a:p>
            <a:r>
              <a:rPr lang="en-US" altLang="en-US" sz="2800">
                <a:solidFill>
                  <a:schemeClr val="folHlink"/>
                </a:solidFill>
              </a:rPr>
              <a:t>Two Attacks in Collaboration: blackhole &amp; replication</a:t>
            </a:r>
          </a:p>
        </p:txBody>
      </p:sp>
      <p:sp>
        <p:nvSpPr>
          <p:cNvPr id="499715" name="Rectangle 3"/>
          <p:cNvSpPr>
            <a:spLocks noGrp="1" noChangeArrowheads="1"/>
          </p:cNvSpPr>
          <p:nvPr>
            <p:ph type="body" idx="1"/>
          </p:nvPr>
        </p:nvSpPr>
        <p:spPr>
          <a:xfrm>
            <a:off x="342900" y="1295400"/>
            <a:ext cx="8172450" cy="1571625"/>
          </a:xfrm>
        </p:spPr>
        <p:txBody>
          <a:bodyPr/>
          <a:lstStyle/>
          <a:p>
            <a:pPr marL="338138" indent="-338138">
              <a:lnSpc>
                <a:spcPct val="90000"/>
              </a:lnSpc>
            </a:pPr>
            <a:r>
              <a:rPr lang="en-US" altLang="en-US" sz="2400"/>
              <a:t>The RLR scheme cannot detect the two attacks working simultaneously</a:t>
            </a:r>
          </a:p>
          <a:p>
            <a:pPr marL="338138" indent="-338138">
              <a:lnSpc>
                <a:spcPct val="90000"/>
              </a:lnSpc>
            </a:pPr>
            <a:r>
              <a:rPr lang="en-US" altLang="en-US" sz="2400"/>
              <a:t>The malicious node M relies on the replicated neighboring nodes to avoid the blacklist </a:t>
            </a:r>
          </a:p>
        </p:txBody>
      </p:sp>
      <p:sp>
        <p:nvSpPr>
          <p:cNvPr id="499716" name="Oval 4"/>
          <p:cNvSpPr>
            <a:spLocks noChangeArrowheads="1"/>
          </p:cNvSpPr>
          <p:nvPr/>
        </p:nvSpPr>
        <p:spPr bwMode="auto">
          <a:xfrm>
            <a:off x="7124700" y="38100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17" name="Text Box 5"/>
          <p:cNvSpPr txBox="1">
            <a:spLocks noChangeArrowheads="1"/>
          </p:cNvSpPr>
          <p:nvPr/>
        </p:nvSpPr>
        <p:spPr bwMode="auto">
          <a:xfrm>
            <a:off x="5372100" y="47244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D4</a:t>
            </a:r>
            <a:endParaRPr kumimoji="1" lang="en-US" altLang="zh-CN" sz="900" b="0">
              <a:latin typeface="Times New Roman" pitchFamily="18" charset="0"/>
              <a:ea typeface="宋体" pitchFamily="2" charset="-122"/>
            </a:endParaRPr>
          </a:p>
        </p:txBody>
      </p:sp>
      <p:sp>
        <p:nvSpPr>
          <p:cNvPr id="499718" name="Text Box 6"/>
          <p:cNvSpPr txBox="1">
            <a:spLocks noChangeArrowheads="1"/>
          </p:cNvSpPr>
          <p:nvPr/>
        </p:nvSpPr>
        <p:spPr bwMode="auto">
          <a:xfrm>
            <a:off x="2095500" y="3048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D1</a:t>
            </a:r>
            <a:endParaRPr kumimoji="1" lang="en-US" altLang="zh-CN" sz="900" b="0">
              <a:latin typeface="Times New Roman" pitchFamily="18" charset="0"/>
              <a:ea typeface="宋体" pitchFamily="2" charset="-122"/>
            </a:endParaRPr>
          </a:p>
        </p:txBody>
      </p:sp>
      <p:sp>
        <p:nvSpPr>
          <p:cNvPr id="499719" name="Oval 7"/>
          <p:cNvSpPr>
            <a:spLocks noChangeArrowheads="1"/>
          </p:cNvSpPr>
          <p:nvPr/>
        </p:nvSpPr>
        <p:spPr bwMode="auto">
          <a:xfrm>
            <a:off x="6286500" y="42672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20" name="Text Box 8"/>
          <p:cNvSpPr txBox="1">
            <a:spLocks noChangeArrowheads="1"/>
          </p:cNvSpPr>
          <p:nvPr/>
        </p:nvSpPr>
        <p:spPr bwMode="auto">
          <a:xfrm>
            <a:off x="7277100" y="36576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S3</a:t>
            </a:r>
            <a:endParaRPr kumimoji="1" lang="en-US" altLang="zh-CN" sz="900" b="0">
              <a:latin typeface="Times New Roman" pitchFamily="18" charset="0"/>
              <a:ea typeface="宋体" pitchFamily="2" charset="-122"/>
            </a:endParaRPr>
          </a:p>
        </p:txBody>
      </p:sp>
      <p:sp>
        <p:nvSpPr>
          <p:cNvPr id="499721" name="Line 9"/>
          <p:cNvSpPr>
            <a:spLocks noChangeShapeType="1"/>
          </p:cNvSpPr>
          <p:nvPr/>
        </p:nvSpPr>
        <p:spPr bwMode="auto">
          <a:xfrm flipV="1">
            <a:off x="2552700" y="34290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22" name="Oval 10"/>
          <p:cNvSpPr>
            <a:spLocks noChangeArrowheads="1"/>
          </p:cNvSpPr>
          <p:nvPr/>
        </p:nvSpPr>
        <p:spPr bwMode="auto">
          <a:xfrm>
            <a:off x="3771900" y="4191000"/>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23" name="Oval 11"/>
          <p:cNvSpPr>
            <a:spLocks noChangeArrowheads="1"/>
          </p:cNvSpPr>
          <p:nvPr/>
        </p:nvSpPr>
        <p:spPr bwMode="auto">
          <a:xfrm>
            <a:off x="2476500" y="3200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24" name="Oval 12"/>
          <p:cNvSpPr>
            <a:spLocks noChangeArrowheads="1"/>
          </p:cNvSpPr>
          <p:nvPr/>
        </p:nvSpPr>
        <p:spPr bwMode="auto">
          <a:xfrm>
            <a:off x="5219700" y="4648200"/>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25" name="Oval 13"/>
          <p:cNvSpPr>
            <a:spLocks noChangeArrowheads="1"/>
          </p:cNvSpPr>
          <p:nvPr/>
        </p:nvSpPr>
        <p:spPr bwMode="auto">
          <a:xfrm>
            <a:off x="2476500" y="3962400"/>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26" name="Oval 14"/>
          <p:cNvSpPr>
            <a:spLocks noChangeArrowheads="1"/>
          </p:cNvSpPr>
          <p:nvPr/>
        </p:nvSpPr>
        <p:spPr bwMode="auto">
          <a:xfrm>
            <a:off x="2476500" y="4724400"/>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27" name="Oval 15"/>
          <p:cNvSpPr>
            <a:spLocks noChangeArrowheads="1"/>
          </p:cNvSpPr>
          <p:nvPr/>
        </p:nvSpPr>
        <p:spPr bwMode="auto">
          <a:xfrm>
            <a:off x="2476500" y="6324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28" name="Text Box 16"/>
          <p:cNvSpPr txBox="1">
            <a:spLocks noChangeArrowheads="1"/>
          </p:cNvSpPr>
          <p:nvPr/>
        </p:nvSpPr>
        <p:spPr bwMode="auto">
          <a:xfrm>
            <a:off x="2247900" y="6477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S1</a:t>
            </a:r>
            <a:endParaRPr kumimoji="1" lang="en-US" altLang="zh-CN" sz="900" b="0">
              <a:latin typeface="Times New Roman" pitchFamily="18" charset="0"/>
              <a:ea typeface="宋体" pitchFamily="2" charset="-122"/>
            </a:endParaRPr>
          </a:p>
        </p:txBody>
      </p:sp>
      <p:sp>
        <p:nvSpPr>
          <p:cNvPr id="499729" name="Text Box 17"/>
          <p:cNvSpPr txBox="1">
            <a:spLocks noChangeArrowheads="1"/>
          </p:cNvSpPr>
          <p:nvPr/>
        </p:nvSpPr>
        <p:spPr bwMode="auto">
          <a:xfrm>
            <a:off x="3695700" y="3810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p>
        </p:txBody>
      </p:sp>
      <p:sp>
        <p:nvSpPr>
          <p:cNvPr id="499730" name="Text Box 18"/>
          <p:cNvSpPr txBox="1">
            <a:spLocks noChangeArrowheads="1"/>
          </p:cNvSpPr>
          <p:nvPr/>
        </p:nvSpPr>
        <p:spPr bwMode="auto">
          <a:xfrm>
            <a:off x="2095500" y="48006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D3</a:t>
            </a:r>
            <a:endParaRPr kumimoji="1" lang="en-US" altLang="zh-CN" sz="900" b="0">
              <a:latin typeface="Times New Roman" pitchFamily="18" charset="0"/>
              <a:ea typeface="宋体" pitchFamily="2" charset="-122"/>
            </a:endParaRPr>
          </a:p>
        </p:txBody>
      </p:sp>
      <p:sp>
        <p:nvSpPr>
          <p:cNvPr id="499731" name="Oval 19"/>
          <p:cNvSpPr>
            <a:spLocks noChangeArrowheads="1"/>
          </p:cNvSpPr>
          <p:nvPr/>
        </p:nvSpPr>
        <p:spPr bwMode="auto">
          <a:xfrm>
            <a:off x="5219700" y="6248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32" name="Oval 20"/>
          <p:cNvSpPr>
            <a:spLocks noChangeArrowheads="1"/>
          </p:cNvSpPr>
          <p:nvPr/>
        </p:nvSpPr>
        <p:spPr bwMode="auto">
          <a:xfrm>
            <a:off x="5219700" y="5486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33" name="Oval 21"/>
          <p:cNvSpPr>
            <a:spLocks noChangeArrowheads="1"/>
          </p:cNvSpPr>
          <p:nvPr/>
        </p:nvSpPr>
        <p:spPr bwMode="auto">
          <a:xfrm>
            <a:off x="2476500" y="5486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34" name="Text Box 22"/>
          <p:cNvSpPr txBox="1">
            <a:spLocks noChangeArrowheads="1"/>
          </p:cNvSpPr>
          <p:nvPr/>
        </p:nvSpPr>
        <p:spPr bwMode="auto">
          <a:xfrm>
            <a:off x="266700" y="3733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S4</a:t>
            </a:r>
            <a:endParaRPr kumimoji="1" lang="en-US" altLang="zh-CN" sz="900" b="0">
              <a:latin typeface="Times New Roman" pitchFamily="18" charset="0"/>
              <a:ea typeface="宋体" pitchFamily="2" charset="-122"/>
            </a:endParaRPr>
          </a:p>
        </p:txBody>
      </p:sp>
      <p:sp>
        <p:nvSpPr>
          <p:cNvPr id="499735" name="Oval 23"/>
          <p:cNvSpPr>
            <a:spLocks noChangeArrowheads="1"/>
          </p:cNvSpPr>
          <p:nvPr/>
        </p:nvSpPr>
        <p:spPr bwMode="auto">
          <a:xfrm>
            <a:off x="5219700" y="3886200"/>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36" name="Text Box 24"/>
          <p:cNvSpPr txBox="1">
            <a:spLocks noChangeArrowheads="1"/>
          </p:cNvSpPr>
          <p:nvPr/>
        </p:nvSpPr>
        <p:spPr bwMode="auto">
          <a:xfrm>
            <a:off x="5295900" y="6400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S2</a:t>
            </a:r>
            <a:endParaRPr kumimoji="1" lang="en-US" altLang="zh-CN" sz="900" b="0">
              <a:latin typeface="Times New Roman" pitchFamily="18" charset="0"/>
              <a:ea typeface="宋体" pitchFamily="2" charset="-122"/>
            </a:endParaRPr>
          </a:p>
        </p:txBody>
      </p:sp>
      <p:sp>
        <p:nvSpPr>
          <p:cNvPr id="499737" name="Line 25"/>
          <p:cNvSpPr>
            <a:spLocks noChangeShapeType="1"/>
          </p:cNvSpPr>
          <p:nvPr/>
        </p:nvSpPr>
        <p:spPr bwMode="auto">
          <a:xfrm flipV="1">
            <a:off x="2705100" y="4343400"/>
            <a:ext cx="990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38" name="Line 26"/>
          <p:cNvSpPr>
            <a:spLocks noChangeShapeType="1"/>
          </p:cNvSpPr>
          <p:nvPr/>
        </p:nvSpPr>
        <p:spPr bwMode="auto">
          <a:xfrm flipV="1">
            <a:off x="2552700" y="5715000"/>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39" name="Line 27"/>
          <p:cNvSpPr>
            <a:spLocks noChangeShapeType="1"/>
          </p:cNvSpPr>
          <p:nvPr/>
        </p:nvSpPr>
        <p:spPr bwMode="auto">
          <a:xfrm flipV="1">
            <a:off x="2552700" y="41910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0" name="Line 28"/>
          <p:cNvSpPr>
            <a:spLocks noChangeShapeType="1"/>
          </p:cNvSpPr>
          <p:nvPr/>
        </p:nvSpPr>
        <p:spPr bwMode="auto">
          <a:xfrm flipH="1" flipV="1">
            <a:off x="2552700" y="49530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1" name="Oval 29"/>
          <p:cNvSpPr>
            <a:spLocks noChangeArrowheads="1"/>
          </p:cNvSpPr>
          <p:nvPr/>
        </p:nvSpPr>
        <p:spPr bwMode="auto">
          <a:xfrm>
            <a:off x="1562100" y="44196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42" name="Text Box 30"/>
          <p:cNvSpPr txBox="1">
            <a:spLocks noChangeArrowheads="1"/>
          </p:cNvSpPr>
          <p:nvPr/>
        </p:nvSpPr>
        <p:spPr bwMode="auto">
          <a:xfrm>
            <a:off x="5372100" y="3048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D2</a:t>
            </a:r>
            <a:endParaRPr kumimoji="1" lang="en-US" altLang="zh-CN" sz="900" b="0">
              <a:latin typeface="Times New Roman" pitchFamily="18" charset="0"/>
              <a:ea typeface="宋体" pitchFamily="2" charset="-122"/>
            </a:endParaRPr>
          </a:p>
        </p:txBody>
      </p:sp>
      <p:sp>
        <p:nvSpPr>
          <p:cNvPr id="499743" name="Line 31"/>
          <p:cNvSpPr>
            <a:spLocks noChangeShapeType="1"/>
          </p:cNvSpPr>
          <p:nvPr/>
        </p:nvSpPr>
        <p:spPr bwMode="auto">
          <a:xfrm flipH="1" flipV="1">
            <a:off x="4076700" y="4343400"/>
            <a:ext cx="1066800" cy="3048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4" name="Line 32"/>
          <p:cNvSpPr>
            <a:spLocks noChangeShapeType="1"/>
          </p:cNvSpPr>
          <p:nvPr/>
        </p:nvSpPr>
        <p:spPr bwMode="auto">
          <a:xfrm flipV="1">
            <a:off x="5295900" y="3429000"/>
            <a:ext cx="0" cy="3810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5" name="Oval 33"/>
          <p:cNvSpPr>
            <a:spLocks noChangeArrowheads="1"/>
          </p:cNvSpPr>
          <p:nvPr/>
        </p:nvSpPr>
        <p:spPr bwMode="auto">
          <a:xfrm>
            <a:off x="571500" y="3962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46" name="Line 34"/>
          <p:cNvSpPr>
            <a:spLocks noChangeShapeType="1"/>
          </p:cNvSpPr>
          <p:nvPr/>
        </p:nvSpPr>
        <p:spPr bwMode="auto">
          <a:xfrm flipH="1" flipV="1">
            <a:off x="5295900" y="4114800"/>
            <a:ext cx="0" cy="4572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7" name="Line 35"/>
          <p:cNvSpPr>
            <a:spLocks noChangeShapeType="1"/>
          </p:cNvSpPr>
          <p:nvPr/>
        </p:nvSpPr>
        <p:spPr bwMode="auto">
          <a:xfrm flipH="1" flipV="1">
            <a:off x="5295900" y="4876800"/>
            <a:ext cx="0" cy="5334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8" name="Line 36"/>
          <p:cNvSpPr>
            <a:spLocks noChangeShapeType="1"/>
          </p:cNvSpPr>
          <p:nvPr/>
        </p:nvSpPr>
        <p:spPr bwMode="auto">
          <a:xfrm flipH="1" flipV="1">
            <a:off x="5295900" y="5715000"/>
            <a:ext cx="0" cy="45720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49" name="Oval 37"/>
          <p:cNvSpPr>
            <a:spLocks noChangeArrowheads="1"/>
          </p:cNvSpPr>
          <p:nvPr/>
        </p:nvSpPr>
        <p:spPr bwMode="auto">
          <a:xfrm>
            <a:off x="5219700" y="3200400"/>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50" name="Line 38"/>
          <p:cNvSpPr>
            <a:spLocks noChangeShapeType="1"/>
          </p:cNvSpPr>
          <p:nvPr/>
        </p:nvSpPr>
        <p:spPr bwMode="auto">
          <a:xfrm flipH="1">
            <a:off x="6515100" y="3962400"/>
            <a:ext cx="6096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1" name="Line 39"/>
          <p:cNvSpPr>
            <a:spLocks noChangeShapeType="1"/>
          </p:cNvSpPr>
          <p:nvPr/>
        </p:nvSpPr>
        <p:spPr bwMode="auto">
          <a:xfrm>
            <a:off x="2781300" y="4114800"/>
            <a:ext cx="914400" cy="1524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2" name="Line 40"/>
          <p:cNvSpPr>
            <a:spLocks noChangeShapeType="1"/>
          </p:cNvSpPr>
          <p:nvPr/>
        </p:nvSpPr>
        <p:spPr bwMode="auto">
          <a:xfrm flipV="1">
            <a:off x="1790700" y="4114800"/>
            <a:ext cx="609600" cy="3048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3" name="Line 41"/>
          <p:cNvSpPr>
            <a:spLocks noChangeShapeType="1"/>
          </p:cNvSpPr>
          <p:nvPr/>
        </p:nvSpPr>
        <p:spPr bwMode="auto">
          <a:xfrm>
            <a:off x="800100" y="4114800"/>
            <a:ext cx="762000" cy="381000"/>
          </a:xfrm>
          <a:prstGeom prst="line">
            <a:avLst/>
          </a:prstGeom>
          <a:noFill/>
          <a:ln w="9525">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4" name="Line 42"/>
          <p:cNvSpPr>
            <a:spLocks noChangeShapeType="1"/>
          </p:cNvSpPr>
          <p:nvPr/>
        </p:nvSpPr>
        <p:spPr bwMode="auto">
          <a:xfrm flipH="1">
            <a:off x="4000500" y="3962400"/>
            <a:ext cx="11430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5" name="Line 43"/>
          <p:cNvSpPr>
            <a:spLocks noChangeShapeType="1"/>
          </p:cNvSpPr>
          <p:nvPr/>
        </p:nvSpPr>
        <p:spPr bwMode="auto">
          <a:xfrm flipH="1" flipV="1">
            <a:off x="5448300" y="4038600"/>
            <a:ext cx="762000" cy="304800"/>
          </a:xfrm>
          <a:prstGeom prst="line">
            <a:avLst/>
          </a:prstGeom>
          <a:noFill/>
          <a:ln w="9525">
            <a:solidFill>
              <a:srgbClr val="800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56" name="Text Box 44"/>
          <p:cNvSpPr txBox="1">
            <a:spLocks noChangeArrowheads="1"/>
          </p:cNvSpPr>
          <p:nvPr/>
        </p:nvSpPr>
        <p:spPr bwMode="auto">
          <a:xfrm>
            <a:off x="2019300" y="50292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99757" name="Text Box 45"/>
          <p:cNvSpPr txBox="1">
            <a:spLocks noChangeArrowheads="1"/>
          </p:cNvSpPr>
          <p:nvPr/>
        </p:nvSpPr>
        <p:spPr bwMode="auto">
          <a:xfrm>
            <a:off x="5448300" y="49530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99758" name="Text Box 46"/>
          <p:cNvSpPr txBox="1">
            <a:spLocks noChangeArrowheads="1"/>
          </p:cNvSpPr>
          <p:nvPr/>
        </p:nvSpPr>
        <p:spPr bwMode="auto">
          <a:xfrm>
            <a:off x="2019300" y="37338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99759" name="Text Box 47"/>
          <p:cNvSpPr txBox="1">
            <a:spLocks noChangeArrowheads="1"/>
          </p:cNvSpPr>
          <p:nvPr/>
        </p:nvSpPr>
        <p:spPr bwMode="auto">
          <a:xfrm>
            <a:off x="5448300" y="3657600"/>
            <a:ext cx="457200" cy="228600"/>
          </a:xfrm>
          <a:prstGeom prst="rect">
            <a:avLst/>
          </a:prstGeom>
          <a:noFill/>
          <a:ln>
            <a:noFill/>
          </a:ln>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r>
              <a:rPr kumimoji="1" lang="en-US" altLang="zh-CN" sz="1600" b="0">
                <a:latin typeface="Times New Roman" pitchFamily="18" charset="0"/>
                <a:ea typeface="宋体" pitchFamily="2" charset="-122"/>
              </a:rPr>
              <a:t>[M]</a:t>
            </a:r>
            <a:endParaRPr kumimoji="1" lang="en-US" altLang="zh-CN" sz="900" b="0">
              <a:latin typeface="Times New Roman" pitchFamily="18" charset="0"/>
              <a:ea typeface="宋体" pitchFamily="2" charset="-122"/>
            </a:endParaRPr>
          </a:p>
        </p:txBody>
      </p:sp>
      <p:sp>
        <p:nvSpPr>
          <p:cNvPr id="499760" name="Line 48"/>
          <p:cNvSpPr>
            <a:spLocks noChangeShapeType="1"/>
          </p:cNvSpPr>
          <p:nvPr/>
        </p:nvSpPr>
        <p:spPr bwMode="auto">
          <a:xfrm>
            <a:off x="5480050" y="3797300"/>
            <a:ext cx="431800" cy="7620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61" name="Line 49"/>
          <p:cNvSpPr>
            <a:spLocks noChangeShapeType="1"/>
          </p:cNvSpPr>
          <p:nvPr/>
        </p:nvSpPr>
        <p:spPr bwMode="auto">
          <a:xfrm>
            <a:off x="5494338" y="5106988"/>
            <a:ext cx="431800" cy="7620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62" name="Line 50"/>
          <p:cNvSpPr>
            <a:spLocks noChangeShapeType="1"/>
          </p:cNvSpPr>
          <p:nvPr/>
        </p:nvSpPr>
        <p:spPr bwMode="auto">
          <a:xfrm>
            <a:off x="2014538" y="3900488"/>
            <a:ext cx="431800" cy="7620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63" name="Line 51"/>
          <p:cNvSpPr>
            <a:spLocks noChangeShapeType="1"/>
          </p:cNvSpPr>
          <p:nvPr/>
        </p:nvSpPr>
        <p:spPr bwMode="auto">
          <a:xfrm>
            <a:off x="2039938" y="5170488"/>
            <a:ext cx="431800" cy="76200"/>
          </a:xfrm>
          <a:prstGeom prst="line">
            <a:avLst/>
          </a:prstGeom>
          <a:noFill/>
          <a:ln w="381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9764" name="Oval 52"/>
          <p:cNvSpPr>
            <a:spLocks noChangeArrowheads="1"/>
          </p:cNvSpPr>
          <p:nvPr/>
        </p:nvSpPr>
        <p:spPr bwMode="auto">
          <a:xfrm>
            <a:off x="6613525" y="5883275"/>
            <a:ext cx="200025" cy="198438"/>
          </a:xfrm>
          <a:prstGeom prst="ellipse">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9765" name="Text Box 53"/>
          <p:cNvSpPr txBox="1">
            <a:spLocks noChangeArrowheads="1"/>
          </p:cNvSpPr>
          <p:nvPr/>
        </p:nvSpPr>
        <p:spPr bwMode="auto">
          <a:xfrm>
            <a:off x="6880225" y="5759450"/>
            <a:ext cx="2085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0"/>
              <a:t>Replicated nodes</a:t>
            </a:r>
          </a:p>
        </p:txBody>
      </p:sp>
      <p:sp>
        <p:nvSpPr>
          <p:cNvPr id="499766" name="Oval 54"/>
          <p:cNvSpPr>
            <a:spLocks noChangeArrowheads="1"/>
          </p:cNvSpPr>
          <p:nvPr/>
        </p:nvSpPr>
        <p:spPr bwMode="auto">
          <a:xfrm>
            <a:off x="6613525" y="6264275"/>
            <a:ext cx="200025" cy="198438"/>
          </a:xfrm>
          <a:prstGeom prst="ellipse">
            <a:avLst/>
          </a:prstGeom>
          <a:solidFill>
            <a:srgbClr val="C0C0C0"/>
          </a:solidFill>
          <a:ln w="9525">
            <a:solidFill>
              <a:srgbClr val="000000"/>
            </a:solidFill>
            <a:round/>
            <a:headEnd/>
            <a:tailEnd/>
          </a:ln>
        </p:spPr>
        <p:txBody>
          <a:bodyPr/>
          <a:lstStyle/>
          <a:p>
            <a:endParaRPr lang="en-US"/>
          </a:p>
        </p:txBody>
      </p:sp>
      <p:sp>
        <p:nvSpPr>
          <p:cNvPr id="499767" name="Text Box 55"/>
          <p:cNvSpPr txBox="1">
            <a:spLocks noChangeArrowheads="1"/>
          </p:cNvSpPr>
          <p:nvPr/>
        </p:nvSpPr>
        <p:spPr bwMode="auto">
          <a:xfrm>
            <a:off x="6894513" y="6167438"/>
            <a:ext cx="17843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0"/>
              <a:t>Regular nodes</a:t>
            </a:r>
          </a:p>
        </p:txBody>
      </p:sp>
    </p:spTree>
    <p:extLst>
      <p:ext uri="{BB962C8B-B14F-4D97-AF65-F5344CB8AC3E}">
        <p14:creationId xmlns:p14="http://schemas.microsoft.com/office/powerpoint/2010/main" val="159299990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t> </a:t>
            </a:r>
          </a:p>
        </p:txBody>
      </p:sp>
      <p:sp>
        <p:nvSpPr>
          <p:cNvPr id="6" name="Slide Number Placeholder 6"/>
          <p:cNvSpPr>
            <a:spLocks noGrp="1"/>
          </p:cNvSpPr>
          <p:nvPr>
            <p:ph type="sldNum" sz="quarter" idx="12"/>
          </p:nvPr>
        </p:nvSpPr>
        <p:spPr/>
        <p:txBody>
          <a:bodyPr/>
          <a:lstStyle/>
          <a:p>
            <a:r>
              <a:rPr lang="en-US" altLang="en-US"/>
              <a:t>    </a:t>
            </a:r>
            <a:fld id="{98677953-791E-4815-999F-43FED6E286C4}" type="slidenum">
              <a:rPr lang="en-US" altLang="en-US"/>
              <a:pPr/>
              <a:t>89</a:t>
            </a:fld>
            <a:endParaRPr lang="en-US" altLang="en-US"/>
          </a:p>
        </p:txBody>
      </p:sp>
      <p:sp>
        <p:nvSpPr>
          <p:cNvPr id="463874" name="Rectangle 2"/>
          <p:cNvSpPr>
            <a:spLocks noGrp="1" noChangeArrowheads="1"/>
          </p:cNvSpPr>
          <p:nvPr>
            <p:ph type="title"/>
          </p:nvPr>
        </p:nvSpPr>
        <p:spPr/>
        <p:txBody>
          <a:bodyPr/>
          <a:lstStyle/>
          <a:p>
            <a:r>
              <a:rPr lang="en-US" altLang="zh-CN" sz="3600">
                <a:solidFill>
                  <a:schemeClr val="folHlink"/>
                </a:solidFill>
                <a:ea typeface="宋体" pitchFamily="2" charset="-122"/>
              </a:rPr>
              <a:t>Wormhole Attacks defense</a:t>
            </a:r>
            <a:endParaRPr lang="en-US" altLang="en-US" sz="3600">
              <a:solidFill>
                <a:schemeClr val="folHlink"/>
              </a:solidFill>
              <a:ea typeface="宋体" pitchFamily="2" charset="-122"/>
            </a:endParaRPr>
          </a:p>
        </p:txBody>
      </p:sp>
      <p:sp>
        <p:nvSpPr>
          <p:cNvPr id="463875" name="Rectangle 3"/>
          <p:cNvSpPr>
            <a:spLocks noGrp="1" noChangeArrowheads="1"/>
          </p:cNvSpPr>
          <p:nvPr>
            <p:ph type="body" sz="half" idx="1"/>
          </p:nvPr>
        </p:nvSpPr>
        <p:spPr>
          <a:xfrm>
            <a:off x="342900" y="1295400"/>
            <a:ext cx="8437563" cy="2295525"/>
          </a:xfrm>
        </p:spPr>
        <p:txBody>
          <a:bodyPr>
            <a:normAutofit fontScale="70000" lnSpcReduction="20000"/>
          </a:bodyPr>
          <a:lstStyle/>
          <a:p>
            <a:pPr>
              <a:spcAft>
                <a:spcPct val="40000"/>
              </a:spcAft>
            </a:pPr>
            <a:r>
              <a:rPr lang="en-US" altLang="zh-CN" sz="2800">
                <a:ea typeface="宋体" pitchFamily="2" charset="-122"/>
              </a:rPr>
              <a:t>A pair of attackers can form a tunnel, fabricating a false scenario that a short path between sender and receiver exists, and so packets go through a wormhole path being either compromised or dropped </a:t>
            </a:r>
          </a:p>
          <a:p>
            <a:pPr>
              <a:spcAft>
                <a:spcPct val="40000"/>
              </a:spcAft>
            </a:pPr>
            <a:r>
              <a:rPr lang="en-US" altLang="zh-CN" sz="2800">
                <a:ea typeface="宋体" pitchFamily="2" charset="-122"/>
              </a:rPr>
              <a:t>In many routing protocols, mobile nodes depend on the neighbor discovery procedure to construct the local network topology </a:t>
            </a:r>
          </a:p>
          <a:p>
            <a:pPr>
              <a:spcAft>
                <a:spcPct val="40000"/>
              </a:spcAft>
            </a:pPr>
            <a:r>
              <a:rPr lang="en-US" altLang="zh-CN" sz="2800">
                <a:ea typeface="宋体" pitchFamily="2" charset="-122"/>
              </a:rPr>
              <a:t>Wormhole attacks can harm some routing protocols by inducing a node to believe that a further away node is its neighbor</a:t>
            </a:r>
          </a:p>
        </p:txBody>
      </p:sp>
      <p:sp>
        <p:nvSpPr>
          <p:cNvPr id="463876" name="Rectangle 4"/>
          <p:cNvSpPr>
            <a:spLocks noChangeArrowheads="1"/>
          </p:cNvSpPr>
          <p:nvPr/>
        </p:nvSpPr>
        <p:spPr bwMode="auto">
          <a:xfrm>
            <a:off x="0" y="2786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1667753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Parameters of Interest</a:t>
            </a:r>
            <a:endParaRPr lang="en-US" dirty="0"/>
          </a:p>
        </p:txBody>
      </p:sp>
      <p:sp>
        <p:nvSpPr>
          <p:cNvPr id="3" name="Content Placeholder 2"/>
          <p:cNvSpPr>
            <a:spLocks noGrp="1"/>
          </p:cNvSpPr>
          <p:nvPr>
            <p:ph idx="1"/>
          </p:nvPr>
        </p:nvSpPr>
        <p:spPr/>
        <p:txBody>
          <a:bodyPr/>
          <a:lstStyle/>
          <a:p>
            <a:r>
              <a:rPr lang="en-US" dirty="0" err="1" smtClean="0"/>
              <a:t>Randon</a:t>
            </a:r>
            <a:r>
              <a:rPr lang="en-US" dirty="0" smtClean="0"/>
              <a:t> attack probability by a random attacker</a:t>
            </a:r>
          </a:p>
          <a:p>
            <a:r>
              <a:rPr lang="en-US" dirty="0" smtClean="0"/>
              <a:t>Attack probability</a:t>
            </a:r>
          </a:p>
          <a:p>
            <a:r>
              <a:rPr lang="en-US" dirty="0" smtClean="0"/>
              <a:t>Impairment rate for an attacker to cause severe functional </a:t>
            </a:r>
            <a:r>
              <a:rPr lang="en-US" dirty="0" err="1" smtClean="0"/>
              <a:t>impairement</a:t>
            </a:r>
            <a:endParaRPr lang="en-US" dirty="0" smtClean="0"/>
          </a:p>
          <a:p>
            <a:endParaRPr lang="en-US" dirty="0"/>
          </a:p>
        </p:txBody>
      </p:sp>
    </p:spTree>
    <p:extLst>
      <p:ext uri="{BB962C8B-B14F-4D97-AF65-F5344CB8AC3E}">
        <p14:creationId xmlns:p14="http://schemas.microsoft.com/office/powerpoint/2010/main" val="16294977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t> </a:t>
            </a:r>
          </a:p>
        </p:txBody>
      </p:sp>
      <p:sp>
        <p:nvSpPr>
          <p:cNvPr id="6" name="Slide Number Placeholder 6"/>
          <p:cNvSpPr>
            <a:spLocks noGrp="1"/>
          </p:cNvSpPr>
          <p:nvPr>
            <p:ph type="sldNum" sz="quarter" idx="12"/>
          </p:nvPr>
        </p:nvSpPr>
        <p:spPr/>
        <p:txBody>
          <a:bodyPr/>
          <a:lstStyle/>
          <a:p>
            <a:r>
              <a:rPr lang="en-US" altLang="en-US"/>
              <a:t>    </a:t>
            </a:r>
            <a:fld id="{2324F6A9-DFB9-40E9-9CE4-A22E3A902DD6}" type="slidenum">
              <a:rPr lang="en-US" altLang="en-US"/>
              <a:pPr/>
              <a:t>90</a:t>
            </a:fld>
            <a:endParaRPr lang="en-US" altLang="en-US"/>
          </a:p>
        </p:txBody>
      </p:sp>
      <p:sp>
        <p:nvSpPr>
          <p:cNvPr id="468994" name="Rectangle 2"/>
          <p:cNvSpPr>
            <a:spLocks noGrp="1" noChangeArrowheads="1"/>
          </p:cNvSpPr>
          <p:nvPr>
            <p:ph type="title"/>
          </p:nvPr>
        </p:nvSpPr>
        <p:spPr/>
        <p:txBody>
          <a:bodyPr>
            <a:normAutofit fontScale="90000"/>
          </a:bodyPr>
          <a:lstStyle/>
          <a:p>
            <a:r>
              <a:rPr lang="en-US" altLang="zh-CN" sz="3200">
                <a:solidFill>
                  <a:schemeClr val="folHlink"/>
                </a:solidFill>
                <a:ea typeface="宋体" pitchFamily="2" charset="-122"/>
              </a:rPr>
              <a:t>Wormhole Attacks: </a:t>
            </a:r>
            <a:br>
              <a:rPr lang="en-US" altLang="zh-CN" sz="3200">
                <a:solidFill>
                  <a:schemeClr val="folHlink"/>
                </a:solidFill>
                <a:ea typeface="宋体" pitchFamily="2" charset="-122"/>
              </a:rPr>
            </a:br>
            <a:r>
              <a:rPr lang="en-US" altLang="zh-CN" sz="3200">
                <a:solidFill>
                  <a:schemeClr val="folHlink"/>
                </a:solidFill>
                <a:ea typeface="宋体" pitchFamily="2" charset="-122"/>
              </a:rPr>
              <a:t>proposed defense mechanism</a:t>
            </a:r>
            <a:endParaRPr lang="en-US" altLang="en-US" sz="3200">
              <a:solidFill>
                <a:schemeClr val="folHlink"/>
              </a:solidFill>
              <a:ea typeface="宋体" pitchFamily="2" charset="-122"/>
            </a:endParaRPr>
          </a:p>
        </p:txBody>
      </p:sp>
      <p:sp>
        <p:nvSpPr>
          <p:cNvPr id="468995" name="Rectangle 3"/>
          <p:cNvSpPr>
            <a:spLocks noGrp="1" noChangeArrowheads="1"/>
          </p:cNvSpPr>
          <p:nvPr>
            <p:ph type="body" sz="half" idx="1"/>
          </p:nvPr>
        </p:nvSpPr>
        <p:spPr>
          <a:xfrm>
            <a:off x="342900" y="1295400"/>
            <a:ext cx="8437563" cy="5133975"/>
          </a:xfrm>
        </p:spPr>
        <p:txBody>
          <a:bodyPr/>
          <a:lstStyle/>
          <a:p>
            <a:r>
              <a:rPr lang="en-US" altLang="zh-CN" sz="2800">
                <a:ea typeface="宋体" pitchFamily="2" charset="-122"/>
              </a:rPr>
              <a:t>This is a preliminary mechanism to classify wormhole attacks in its various forms </a:t>
            </a:r>
          </a:p>
          <a:p>
            <a:r>
              <a:rPr lang="en-US" altLang="zh-CN" sz="2800">
                <a:ea typeface="宋体" pitchFamily="2" charset="-122"/>
              </a:rPr>
              <a:t>It takes a more generic approach than previous work in the sense that it is end-to-end and does not rely on trust among neighbors</a:t>
            </a:r>
          </a:p>
          <a:p>
            <a:r>
              <a:rPr lang="en-US" altLang="zh-CN" sz="2800">
                <a:ea typeface="宋体" pitchFamily="2" charset="-122"/>
              </a:rPr>
              <a:t>It assumes trust between sender and receiver only to detect wormhole attacks on a multi-hop route </a:t>
            </a:r>
          </a:p>
          <a:p>
            <a:r>
              <a:rPr lang="en-US" altLang="zh-CN" sz="2800">
                <a:ea typeface="宋体" pitchFamily="2" charset="-122"/>
              </a:rPr>
              <a:t>Geographic information is used to detect anomalies in neighbor relation and node movements </a:t>
            </a:r>
          </a:p>
        </p:txBody>
      </p:sp>
      <p:sp>
        <p:nvSpPr>
          <p:cNvPr id="468996" name="Rectangle 4"/>
          <p:cNvSpPr>
            <a:spLocks noChangeArrowheads="1"/>
          </p:cNvSpPr>
          <p:nvPr/>
        </p:nvSpPr>
        <p:spPr bwMode="auto">
          <a:xfrm>
            <a:off x="0" y="2786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327387697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en-US" altLang="en-US"/>
              <a:t> </a:t>
            </a:r>
          </a:p>
        </p:txBody>
      </p:sp>
      <p:sp>
        <p:nvSpPr>
          <p:cNvPr id="7" name="Slide Number Placeholder 6"/>
          <p:cNvSpPr>
            <a:spLocks noGrp="1"/>
          </p:cNvSpPr>
          <p:nvPr>
            <p:ph type="sldNum" sz="quarter" idx="12"/>
          </p:nvPr>
        </p:nvSpPr>
        <p:spPr/>
        <p:txBody>
          <a:bodyPr/>
          <a:lstStyle/>
          <a:p>
            <a:r>
              <a:rPr lang="en-US" altLang="en-US"/>
              <a:t>    </a:t>
            </a:r>
            <a:fld id="{D4307BE1-66E3-4DB7-A497-F8A3B8E76580}" type="slidenum">
              <a:rPr lang="en-US" altLang="en-US"/>
              <a:pPr/>
              <a:t>91</a:t>
            </a:fld>
            <a:endParaRPr lang="en-US" altLang="en-US"/>
          </a:p>
        </p:txBody>
      </p:sp>
      <p:sp>
        <p:nvSpPr>
          <p:cNvPr id="470018" name="Rectangle 2"/>
          <p:cNvSpPr>
            <a:spLocks noGrp="1" noChangeArrowheads="1"/>
          </p:cNvSpPr>
          <p:nvPr>
            <p:ph type="title"/>
          </p:nvPr>
        </p:nvSpPr>
        <p:spPr/>
        <p:txBody>
          <a:bodyPr>
            <a:normAutofit fontScale="90000"/>
          </a:bodyPr>
          <a:lstStyle/>
          <a:p>
            <a:r>
              <a:rPr lang="en-US" altLang="zh-CN" sz="3200">
                <a:solidFill>
                  <a:schemeClr val="folHlink"/>
                </a:solidFill>
                <a:ea typeface="宋体" pitchFamily="2" charset="-122"/>
              </a:rPr>
              <a:t>Wormhole Attacks: </a:t>
            </a:r>
            <a:br>
              <a:rPr lang="en-US" altLang="zh-CN" sz="3200">
                <a:solidFill>
                  <a:schemeClr val="folHlink"/>
                </a:solidFill>
                <a:ea typeface="宋体" pitchFamily="2" charset="-122"/>
              </a:rPr>
            </a:br>
            <a:r>
              <a:rPr lang="en-US" altLang="zh-CN" sz="3200">
                <a:solidFill>
                  <a:schemeClr val="folHlink"/>
                </a:solidFill>
                <a:ea typeface="宋体" pitchFamily="2" charset="-122"/>
              </a:rPr>
              <a:t>proposed defense mechanism (cont</a:t>
            </a:r>
            <a:r>
              <a:rPr lang="en-US" altLang="zh-CN" sz="3200">
                <a:solidFill>
                  <a:schemeClr val="folHlink"/>
                </a:solidFill>
                <a:latin typeface="Arial"/>
                <a:ea typeface="宋体" pitchFamily="2" charset="-122"/>
              </a:rPr>
              <a:t>’</a:t>
            </a:r>
            <a:r>
              <a:rPr lang="en-US" altLang="zh-CN" sz="3200">
                <a:solidFill>
                  <a:schemeClr val="folHlink"/>
                </a:solidFill>
                <a:ea typeface="宋体" pitchFamily="2" charset="-122"/>
              </a:rPr>
              <a:t>d)</a:t>
            </a:r>
            <a:endParaRPr lang="en-US" altLang="en-US" sz="3200">
              <a:solidFill>
                <a:schemeClr val="folHlink"/>
              </a:solidFill>
              <a:ea typeface="宋体" pitchFamily="2" charset="-122"/>
            </a:endParaRPr>
          </a:p>
        </p:txBody>
      </p:sp>
      <p:sp>
        <p:nvSpPr>
          <p:cNvPr id="470019" name="Rectangle 3"/>
          <p:cNvSpPr>
            <a:spLocks noGrp="1" noChangeArrowheads="1"/>
          </p:cNvSpPr>
          <p:nvPr>
            <p:ph type="body" sz="half" idx="1"/>
          </p:nvPr>
        </p:nvSpPr>
        <p:spPr>
          <a:xfrm>
            <a:off x="342900" y="2676525"/>
            <a:ext cx="2922588" cy="2247900"/>
          </a:xfrm>
        </p:spPr>
        <p:txBody>
          <a:bodyPr/>
          <a:lstStyle/>
          <a:p>
            <a:pPr marL="285750" indent="-285750"/>
            <a:r>
              <a:rPr lang="en-US" altLang="zh-CN" sz="2000">
                <a:ea typeface="宋体" pitchFamily="2" charset="-122"/>
              </a:rPr>
              <a:t>The e2e mechanism can detect:</a:t>
            </a:r>
          </a:p>
          <a:p>
            <a:pPr marL="628650" lvl="1" indent="-228600"/>
            <a:r>
              <a:rPr lang="en-US" altLang="zh-CN" sz="1800">
                <a:ea typeface="宋体" pitchFamily="2" charset="-122"/>
              </a:rPr>
              <a:t>Closed wormhole</a:t>
            </a:r>
          </a:p>
          <a:p>
            <a:pPr marL="628650" lvl="1" indent="-228600"/>
            <a:r>
              <a:rPr lang="en-US" altLang="zh-CN" sz="1800">
                <a:ea typeface="宋体" pitchFamily="2" charset="-122"/>
              </a:rPr>
              <a:t>Half open wormhole</a:t>
            </a:r>
          </a:p>
          <a:p>
            <a:pPr marL="628650" lvl="1" indent="-228600"/>
            <a:r>
              <a:rPr lang="en-US" altLang="zh-CN" sz="1800">
                <a:ea typeface="宋体" pitchFamily="2" charset="-122"/>
              </a:rPr>
              <a:t>Open wormhole</a:t>
            </a:r>
          </a:p>
          <a:p>
            <a:pPr marL="628650" lvl="1" indent="-228600"/>
            <a:endParaRPr lang="en-US" altLang="zh-CN" sz="1800">
              <a:ea typeface="宋体" pitchFamily="2" charset="-122"/>
            </a:endParaRPr>
          </a:p>
        </p:txBody>
      </p:sp>
      <p:sp>
        <p:nvSpPr>
          <p:cNvPr id="470020" name="Rectangle 4"/>
          <p:cNvSpPr>
            <a:spLocks noChangeArrowheads="1"/>
          </p:cNvSpPr>
          <p:nvPr/>
        </p:nvSpPr>
        <p:spPr bwMode="auto">
          <a:xfrm>
            <a:off x="0" y="2786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4700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8988" y="1581150"/>
            <a:ext cx="5446712" cy="500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632839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ltLang="en-US"/>
              <a:t> </a:t>
            </a:r>
          </a:p>
        </p:txBody>
      </p:sp>
      <p:sp>
        <p:nvSpPr>
          <p:cNvPr id="6" name="Slide Number Placeholder 6"/>
          <p:cNvSpPr>
            <a:spLocks noGrp="1"/>
          </p:cNvSpPr>
          <p:nvPr>
            <p:ph type="sldNum" sz="quarter" idx="12"/>
          </p:nvPr>
        </p:nvSpPr>
        <p:spPr/>
        <p:txBody>
          <a:bodyPr/>
          <a:lstStyle/>
          <a:p>
            <a:r>
              <a:rPr lang="en-US" altLang="en-US"/>
              <a:t>    </a:t>
            </a:r>
            <a:fld id="{27FEDDA8-89B3-4B2B-BD19-8B52EA897CEF}" type="slidenum">
              <a:rPr lang="en-US" altLang="en-US"/>
              <a:pPr/>
              <a:t>92</a:t>
            </a:fld>
            <a:endParaRPr lang="en-US" altLang="en-US"/>
          </a:p>
        </p:txBody>
      </p:sp>
      <p:sp>
        <p:nvSpPr>
          <p:cNvPr id="471042" name="Rectangle 2"/>
          <p:cNvSpPr>
            <a:spLocks noGrp="1" noChangeArrowheads="1"/>
          </p:cNvSpPr>
          <p:nvPr>
            <p:ph type="title"/>
          </p:nvPr>
        </p:nvSpPr>
        <p:spPr/>
        <p:txBody>
          <a:bodyPr>
            <a:normAutofit fontScale="90000"/>
          </a:bodyPr>
          <a:lstStyle/>
          <a:p>
            <a:r>
              <a:rPr lang="en-US" altLang="zh-CN" sz="3200">
                <a:solidFill>
                  <a:schemeClr val="folHlink"/>
                </a:solidFill>
                <a:ea typeface="宋体" pitchFamily="2" charset="-122"/>
              </a:rPr>
              <a:t>Wormhole Attacks: </a:t>
            </a:r>
            <a:br>
              <a:rPr lang="en-US" altLang="zh-CN" sz="3200">
                <a:solidFill>
                  <a:schemeClr val="folHlink"/>
                </a:solidFill>
                <a:ea typeface="宋体" pitchFamily="2" charset="-122"/>
              </a:rPr>
            </a:br>
            <a:r>
              <a:rPr lang="en-US" altLang="zh-CN" sz="3200">
                <a:solidFill>
                  <a:schemeClr val="folHlink"/>
                </a:solidFill>
                <a:ea typeface="宋体" pitchFamily="2" charset="-122"/>
              </a:rPr>
              <a:t>proposed defense mechanism (cont</a:t>
            </a:r>
            <a:r>
              <a:rPr lang="en-US" altLang="zh-CN" sz="3200">
                <a:solidFill>
                  <a:schemeClr val="folHlink"/>
                </a:solidFill>
                <a:latin typeface="Arial"/>
                <a:ea typeface="宋体" pitchFamily="2" charset="-122"/>
              </a:rPr>
              <a:t>’</a:t>
            </a:r>
            <a:r>
              <a:rPr lang="en-US" altLang="zh-CN" sz="3200">
                <a:solidFill>
                  <a:schemeClr val="folHlink"/>
                </a:solidFill>
                <a:ea typeface="宋体" pitchFamily="2" charset="-122"/>
              </a:rPr>
              <a:t>d)</a:t>
            </a:r>
            <a:endParaRPr lang="en-US" altLang="en-US" sz="3200">
              <a:solidFill>
                <a:schemeClr val="folHlink"/>
              </a:solidFill>
              <a:ea typeface="宋体" pitchFamily="2" charset="-122"/>
            </a:endParaRPr>
          </a:p>
        </p:txBody>
      </p:sp>
      <p:sp>
        <p:nvSpPr>
          <p:cNvPr id="471043" name="Rectangle 3"/>
          <p:cNvSpPr>
            <a:spLocks noGrp="1" noChangeArrowheads="1"/>
          </p:cNvSpPr>
          <p:nvPr>
            <p:ph type="body" sz="half" idx="1"/>
          </p:nvPr>
        </p:nvSpPr>
        <p:spPr>
          <a:xfrm>
            <a:off x="342900" y="1295400"/>
            <a:ext cx="8532813" cy="5133975"/>
          </a:xfrm>
        </p:spPr>
        <p:txBody>
          <a:bodyPr/>
          <a:lstStyle/>
          <a:p>
            <a:pPr>
              <a:lnSpc>
                <a:spcPct val="90000"/>
              </a:lnSpc>
              <a:spcAft>
                <a:spcPct val="40000"/>
              </a:spcAft>
            </a:pPr>
            <a:r>
              <a:rPr lang="en-US" altLang="zh-CN" sz="2800">
                <a:latin typeface="Arial" pitchFamily="34" charset="0"/>
                <a:ea typeface="宋体" pitchFamily="2" charset="-122"/>
              </a:rPr>
              <a:t>The approach requires considerable computation and storage power as periodical wormhole detection packets are transmitted and the response are used to compute nodes position, velocity etc</a:t>
            </a:r>
          </a:p>
          <a:p>
            <a:pPr>
              <a:lnSpc>
                <a:spcPct val="90000"/>
              </a:lnSpc>
              <a:spcAft>
                <a:spcPct val="40000"/>
              </a:spcAft>
            </a:pPr>
            <a:r>
              <a:rPr lang="en-US" altLang="zh-CN" sz="2800">
                <a:latin typeface="Arial" pitchFamily="34" charset="0"/>
                <a:ea typeface="宋体" pitchFamily="2" charset="-122"/>
              </a:rPr>
              <a:t>Because of that, an additional scheme called COTA is proposed to manage the detection information. It records and compares only a part of the &lt;</a:t>
            </a:r>
            <a:r>
              <a:rPr lang="en-US" altLang="zh-CN" sz="2800" i="1">
                <a:latin typeface="Arial" pitchFamily="34" charset="0"/>
                <a:ea typeface="宋体" pitchFamily="2" charset="-122"/>
              </a:rPr>
              <a:t>time, position</a:t>
            </a:r>
            <a:r>
              <a:rPr lang="en-US" altLang="zh-CN" sz="2800">
                <a:latin typeface="Arial" pitchFamily="34" charset="0"/>
                <a:ea typeface="宋体" pitchFamily="2" charset="-122"/>
              </a:rPr>
              <a:t>&gt; pairs</a:t>
            </a:r>
          </a:p>
          <a:p>
            <a:pPr>
              <a:lnSpc>
                <a:spcPct val="90000"/>
              </a:lnSpc>
              <a:spcAft>
                <a:spcPct val="40000"/>
              </a:spcAft>
            </a:pPr>
            <a:r>
              <a:rPr lang="en-US" altLang="zh-CN" sz="2800">
                <a:latin typeface="Arial" pitchFamily="34" charset="0"/>
                <a:ea typeface="宋体" pitchFamily="2" charset="-122"/>
              </a:rPr>
              <a:t>Using a suitable relaxation, COTA has the same detection capability as the end-to-end mechanism</a:t>
            </a:r>
            <a:r>
              <a:rPr lang="en-US" altLang="zh-CN" sz="2800">
                <a:ea typeface="宋体" pitchFamily="2" charset="-122"/>
              </a:rPr>
              <a:t> </a:t>
            </a:r>
          </a:p>
        </p:txBody>
      </p:sp>
      <p:sp>
        <p:nvSpPr>
          <p:cNvPr id="471044" name="Rectangle 4"/>
          <p:cNvSpPr>
            <a:spLocks noChangeArrowheads="1"/>
          </p:cNvSpPr>
          <p:nvPr/>
        </p:nvSpPr>
        <p:spPr bwMode="auto">
          <a:xfrm>
            <a:off x="0" y="2786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extLst>
      <p:ext uri="{BB962C8B-B14F-4D97-AF65-F5344CB8AC3E}">
        <p14:creationId xmlns:p14="http://schemas.microsoft.com/office/powerpoint/2010/main" val="244739695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 </a:t>
            </a:r>
          </a:p>
        </p:txBody>
      </p:sp>
      <p:sp>
        <p:nvSpPr>
          <p:cNvPr id="6" name="Slide Number Placeholder 5"/>
          <p:cNvSpPr>
            <a:spLocks noGrp="1"/>
          </p:cNvSpPr>
          <p:nvPr>
            <p:ph type="sldNum" sz="quarter" idx="12"/>
          </p:nvPr>
        </p:nvSpPr>
        <p:spPr/>
        <p:txBody>
          <a:bodyPr/>
          <a:lstStyle/>
          <a:p>
            <a:r>
              <a:rPr lang="en-US" altLang="en-US"/>
              <a:t>    </a:t>
            </a:r>
            <a:fld id="{10901A61-D2D7-474E-81C6-F922452FEC49}" type="slidenum">
              <a:rPr lang="en-US" altLang="en-US"/>
              <a:pPr/>
              <a:t>93</a:t>
            </a:fld>
            <a:endParaRPr lang="en-US" altLang="en-US"/>
          </a:p>
        </p:txBody>
      </p:sp>
      <p:sp>
        <p:nvSpPr>
          <p:cNvPr id="445442" name="Rectangle 2"/>
          <p:cNvSpPr>
            <a:spLocks noGrp="1" noChangeArrowheads="1"/>
          </p:cNvSpPr>
          <p:nvPr>
            <p:ph type="title"/>
          </p:nvPr>
        </p:nvSpPr>
        <p:spPr>
          <a:xfrm>
            <a:off x="1157288" y="284163"/>
            <a:ext cx="7986712" cy="776287"/>
          </a:xfrm>
        </p:spPr>
        <p:txBody>
          <a:bodyPr>
            <a:normAutofit fontScale="90000"/>
          </a:bodyPr>
          <a:lstStyle/>
          <a:p>
            <a:r>
              <a:rPr lang="en-US" altLang="zh-CN" sz="3200">
                <a:solidFill>
                  <a:schemeClr val="folHlink"/>
                </a:solidFill>
                <a:ea typeface="宋体" pitchFamily="2" charset="-122"/>
              </a:rPr>
              <a:t>Wormhole Attacks: </a:t>
            </a:r>
            <a:br>
              <a:rPr lang="en-US" altLang="zh-CN" sz="3200">
                <a:solidFill>
                  <a:schemeClr val="folHlink"/>
                </a:solidFill>
                <a:ea typeface="宋体" pitchFamily="2" charset="-122"/>
              </a:rPr>
            </a:br>
            <a:r>
              <a:rPr lang="en-US" altLang="zh-CN" sz="3200">
                <a:solidFill>
                  <a:schemeClr val="folHlink"/>
                </a:solidFill>
                <a:ea typeface="宋体" pitchFamily="2" charset="-122"/>
              </a:rPr>
              <a:t>proposed defense mechanism (cont</a:t>
            </a:r>
            <a:r>
              <a:rPr lang="en-US" altLang="zh-CN" sz="3200">
                <a:solidFill>
                  <a:schemeClr val="folHlink"/>
                </a:solidFill>
                <a:latin typeface="Arial"/>
                <a:ea typeface="宋体" pitchFamily="2" charset="-122"/>
              </a:rPr>
              <a:t>’</a:t>
            </a:r>
            <a:r>
              <a:rPr lang="en-US" altLang="zh-CN" sz="3200">
                <a:solidFill>
                  <a:schemeClr val="folHlink"/>
                </a:solidFill>
                <a:ea typeface="宋体" pitchFamily="2" charset="-122"/>
              </a:rPr>
              <a:t>d)</a:t>
            </a:r>
            <a:endParaRPr lang="en-US" altLang="en-US" sz="3200">
              <a:solidFill>
                <a:schemeClr val="folHlink"/>
              </a:solidFill>
              <a:ea typeface="宋体" pitchFamily="2" charset="-122"/>
            </a:endParaRPr>
          </a:p>
        </p:txBody>
      </p:sp>
      <p:sp>
        <p:nvSpPr>
          <p:cNvPr id="445443" name="Rectangle 3"/>
          <p:cNvSpPr>
            <a:spLocks noGrp="1" noChangeArrowheads="1"/>
          </p:cNvSpPr>
          <p:nvPr>
            <p:ph type="body" idx="1"/>
          </p:nvPr>
        </p:nvSpPr>
        <p:spPr>
          <a:xfrm>
            <a:off x="342900" y="1295400"/>
            <a:ext cx="8256588" cy="561975"/>
          </a:xfrm>
        </p:spPr>
        <p:txBody>
          <a:bodyPr/>
          <a:lstStyle/>
          <a:p>
            <a:pPr marL="338138" indent="-338138"/>
            <a:r>
              <a:rPr lang="en-US" altLang="en-US" sz="2800"/>
              <a:t>Simulation evaluations: false positive with no attack</a:t>
            </a:r>
          </a:p>
          <a:p>
            <a:pPr marL="338138" indent="-338138">
              <a:buFont typeface="Wingdings" pitchFamily="2" charset="2"/>
              <a:buNone/>
            </a:pPr>
            <a:endParaRPr lang="en-US" altLang="en-US" sz="2800"/>
          </a:p>
          <a:p>
            <a:pPr marL="338138" indent="-338138"/>
            <a:endParaRPr lang="en-US" altLang="en-US" sz="2400"/>
          </a:p>
        </p:txBody>
      </p:sp>
      <p:pic>
        <p:nvPicPr>
          <p:cNvPr id="4454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9275" y="2030413"/>
            <a:ext cx="6781800" cy="4713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28286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 </a:t>
            </a:r>
          </a:p>
        </p:txBody>
      </p:sp>
      <p:sp>
        <p:nvSpPr>
          <p:cNvPr id="6" name="Slide Number Placeholder 5"/>
          <p:cNvSpPr>
            <a:spLocks noGrp="1"/>
          </p:cNvSpPr>
          <p:nvPr>
            <p:ph type="sldNum" sz="quarter" idx="12"/>
          </p:nvPr>
        </p:nvSpPr>
        <p:spPr/>
        <p:txBody>
          <a:bodyPr/>
          <a:lstStyle/>
          <a:p>
            <a:r>
              <a:rPr lang="en-US" altLang="en-US"/>
              <a:t>    </a:t>
            </a:r>
            <a:fld id="{75172C5E-4F3A-443B-B771-1C8EE9B6F1B5}" type="slidenum">
              <a:rPr lang="en-US" altLang="en-US"/>
              <a:pPr/>
              <a:t>94</a:t>
            </a:fld>
            <a:endParaRPr lang="en-US" altLang="en-US"/>
          </a:p>
        </p:txBody>
      </p:sp>
      <p:sp>
        <p:nvSpPr>
          <p:cNvPr id="472066" name="Rectangle 2"/>
          <p:cNvSpPr>
            <a:spLocks noGrp="1" noChangeArrowheads="1"/>
          </p:cNvSpPr>
          <p:nvPr>
            <p:ph type="title"/>
          </p:nvPr>
        </p:nvSpPr>
        <p:spPr>
          <a:xfrm>
            <a:off x="1157288" y="284163"/>
            <a:ext cx="7986712" cy="776287"/>
          </a:xfrm>
        </p:spPr>
        <p:txBody>
          <a:bodyPr>
            <a:normAutofit fontScale="90000"/>
          </a:bodyPr>
          <a:lstStyle/>
          <a:p>
            <a:r>
              <a:rPr lang="en-US" altLang="zh-CN" sz="3200">
                <a:solidFill>
                  <a:schemeClr val="folHlink"/>
                </a:solidFill>
                <a:ea typeface="宋体" pitchFamily="2" charset="-122"/>
              </a:rPr>
              <a:t>Wormhole Attacks: </a:t>
            </a:r>
            <a:br>
              <a:rPr lang="en-US" altLang="zh-CN" sz="3200">
                <a:solidFill>
                  <a:schemeClr val="folHlink"/>
                </a:solidFill>
                <a:ea typeface="宋体" pitchFamily="2" charset="-122"/>
              </a:rPr>
            </a:br>
            <a:r>
              <a:rPr lang="en-US" altLang="zh-CN" sz="3200">
                <a:solidFill>
                  <a:schemeClr val="folHlink"/>
                </a:solidFill>
                <a:ea typeface="宋体" pitchFamily="2" charset="-122"/>
              </a:rPr>
              <a:t>proposed defense mechanism (cont</a:t>
            </a:r>
            <a:r>
              <a:rPr lang="en-US" altLang="zh-CN" sz="3200">
                <a:solidFill>
                  <a:schemeClr val="folHlink"/>
                </a:solidFill>
                <a:latin typeface="Arial"/>
                <a:ea typeface="宋体" pitchFamily="2" charset="-122"/>
              </a:rPr>
              <a:t>’</a:t>
            </a:r>
            <a:r>
              <a:rPr lang="en-US" altLang="zh-CN" sz="3200">
                <a:solidFill>
                  <a:schemeClr val="folHlink"/>
                </a:solidFill>
                <a:ea typeface="宋体" pitchFamily="2" charset="-122"/>
              </a:rPr>
              <a:t>d)</a:t>
            </a:r>
            <a:endParaRPr lang="en-US" altLang="en-US" sz="3200">
              <a:solidFill>
                <a:schemeClr val="folHlink"/>
              </a:solidFill>
              <a:ea typeface="宋体" pitchFamily="2" charset="-122"/>
            </a:endParaRPr>
          </a:p>
        </p:txBody>
      </p:sp>
      <p:sp>
        <p:nvSpPr>
          <p:cNvPr id="472067" name="Rectangle 3"/>
          <p:cNvSpPr>
            <a:spLocks noGrp="1" noChangeArrowheads="1"/>
          </p:cNvSpPr>
          <p:nvPr>
            <p:ph type="body" idx="1"/>
          </p:nvPr>
        </p:nvSpPr>
        <p:spPr>
          <a:xfrm>
            <a:off x="342900" y="1295400"/>
            <a:ext cx="8256588" cy="561975"/>
          </a:xfrm>
        </p:spPr>
        <p:txBody>
          <a:bodyPr/>
          <a:lstStyle/>
          <a:p>
            <a:pPr marL="338138" indent="-338138"/>
            <a:r>
              <a:rPr lang="en-US" altLang="en-US" sz="2800"/>
              <a:t>Simulation evaluations: false positive with attack</a:t>
            </a:r>
          </a:p>
          <a:p>
            <a:pPr marL="338138" indent="-338138">
              <a:buFont typeface="Wingdings" pitchFamily="2" charset="2"/>
              <a:buNone/>
            </a:pPr>
            <a:endParaRPr lang="en-US" altLang="en-US" sz="2800"/>
          </a:p>
          <a:p>
            <a:pPr marL="338138" indent="-338138"/>
            <a:endParaRPr lang="en-US" altLang="en-US" sz="2400"/>
          </a:p>
        </p:txBody>
      </p:sp>
      <p:pic>
        <p:nvPicPr>
          <p:cNvPr id="4720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13" y="1997075"/>
            <a:ext cx="6381750" cy="458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00140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 </a:t>
            </a:r>
          </a:p>
        </p:txBody>
      </p:sp>
      <p:sp>
        <p:nvSpPr>
          <p:cNvPr id="5" name="Slide Number Placeholder 5"/>
          <p:cNvSpPr>
            <a:spLocks noGrp="1"/>
          </p:cNvSpPr>
          <p:nvPr>
            <p:ph type="sldNum" sz="quarter" idx="12"/>
          </p:nvPr>
        </p:nvSpPr>
        <p:spPr/>
        <p:txBody>
          <a:bodyPr/>
          <a:lstStyle/>
          <a:p>
            <a:r>
              <a:rPr lang="en-US" altLang="en-US"/>
              <a:t>    </a:t>
            </a:r>
            <a:fld id="{9F462460-F900-4C00-B224-9188CDA6AEBE}" type="slidenum">
              <a:rPr lang="en-US" altLang="en-US"/>
              <a:pPr/>
              <a:t>95</a:t>
            </a:fld>
            <a:endParaRPr lang="en-US" altLang="en-US"/>
          </a:p>
        </p:txBody>
      </p:sp>
      <p:sp>
        <p:nvSpPr>
          <p:cNvPr id="481282" name="Rectangle 2"/>
          <p:cNvSpPr>
            <a:spLocks noGrp="1" noChangeArrowheads="1"/>
          </p:cNvSpPr>
          <p:nvPr>
            <p:ph type="title"/>
          </p:nvPr>
        </p:nvSpPr>
        <p:spPr>
          <a:xfrm>
            <a:off x="1157288" y="284163"/>
            <a:ext cx="7986712" cy="776287"/>
          </a:xfrm>
        </p:spPr>
        <p:txBody>
          <a:bodyPr/>
          <a:lstStyle/>
          <a:p>
            <a:r>
              <a:rPr lang="en-US" altLang="en-US" sz="3600">
                <a:solidFill>
                  <a:schemeClr val="folHlink"/>
                </a:solidFill>
              </a:rPr>
              <a:t>Sybil Attack Detection</a:t>
            </a:r>
            <a:r>
              <a:rPr lang="en-US" altLang="en-US" sz="3200">
                <a:solidFill>
                  <a:schemeClr val="folHlink"/>
                </a:solidFill>
              </a:rPr>
              <a:t> </a:t>
            </a:r>
            <a:r>
              <a:rPr lang="en-US" altLang="en-US" sz="3600">
                <a:solidFill>
                  <a:schemeClr val="folHlink"/>
                </a:solidFill>
              </a:rPr>
              <a:t> </a:t>
            </a:r>
          </a:p>
        </p:txBody>
      </p:sp>
      <p:sp>
        <p:nvSpPr>
          <p:cNvPr id="481283" name="Rectangle 3"/>
          <p:cNvSpPr>
            <a:spLocks noGrp="1" noChangeArrowheads="1"/>
          </p:cNvSpPr>
          <p:nvPr>
            <p:ph type="body" idx="1"/>
          </p:nvPr>
        </p:nvSpPr>
        <p:spPr/>
        <p:txBody>
          <a:bodyPr/>
          <a:lstStyle/>
          <a:p>
            <a:pPr marL="338138" indent="-338138" algn="ctr">
              <a:buFont typeface="Wingdings" pitchFamily="2" charset="2"/>
              <a:buNone/>
            </a:pPr>
            <a:r>
              <a:rPr lang="en-US" altLang="en-US" sz="2800"/>
              <a:t>	</a:t>
            </a:r>
            <a:r>
              <a:rPr lang="en-US" altLang="en-US" sz="2800" u="sng"/>
              <a:t>A Hierarchical Architecture  for Sybil Attack Detection</a:t>
            </a:r>
          </a:p>
          <a:p>
            <a:pPr marL="338138" indent="-338138"/>
            <a:r>
              <a:rPr lang="en-US" altLang="en-US" sz="2800"/>
              <a:t>The Sybil attack is a harmful threat to sensor networks</a:t>
            </a:r>
          </a:p>
          <a:p>
            <a:pPr marL="863600" lvl="1" indent="-411163"/>
            <a:r>
              <a:rPr lang="en-US" altLang="en-US" sz="2400"/>
              <a:t>Sybil attack can disrupt multi-path routing protocols by using a single node to present multiple identities for the multiple paths </a:t>
            </a:r>
          </a:p>
          <a:p>
            <a:pPr marL="863600" lvl="1" indent="-411163"/>
            <a:r>
              <a:rPr lang="en-US" altLang="en-US" sz="2400"/>
              <a:t>Existing approaches are not oriented toward energy </a:t>
            </a:r>
          </a:p>
          <a:p>
            <a:pPr marL="338138" indent="-338138">
              <a:buFont typeface="Wingdings" pitchFamily="2" charset="2"/>
              <a:buNone/>
            </a:pPr>
            <a:endParaRPr lang="en-US" altLang="en-US" sz="2400"/>
          </a:p>
          <a:p>
            <a:pPr marL="338138" indent="-338138"/>
            <a:endParaRPr lang="en-US" altLang="en-US" sz="2400"/>
          </a:p>
        </p:txBody>
      </p:sp>
    </p:spTree>
    <p:extLst>
      <p:ext uri="{BB962C8B-B14F-4D97-AF65-F5344CB8AC3E}">
        <p14:creationId xmlns:p14="http://schemas.microsoft.com/office/powerpoint/2010/main" val="181964979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ltLang="en-US"/>
              <a:t> </a:t>
            </a:r>
          </a:p>
        </p:txBody>
      </p:sp>
      <p:sp>
        <p:nvSpPr>
          <p:cNvPr id="5" name="Slide Number Placeholder 6"/>
          <p:cNvSpPr>
            <a:spLocks noGrp="1"/>
          </p:cNvSpPr>
          <p:nvPr>
            <p:ph type="sldNum" sz="quarter" idx="12"/>
          </p:nvPr>
        </p:nvSpPr>
        <p:spPr/>
        <p:txBody>
          <a:bodyPr/>
          <a:lstStyle/>
          <a:p>
            <a:r>
              <a:rPr lang="en-US" altLang="en-US"/>
              <a:t>    </a:t>
            </a:r>
            <a:fld id="{77446B4F-3F3B-4FEA-92DA-702AC3CBE18C}" type="slidenum">
              <a:rPr lang="en-US" altLang="en-US"/>
              <a:pPr/>
              <a:t>96</a:t>
            </a:fld>
            <a:endParaRPr lang="en-US" altLang="en-US"/>
          </a:p>
        </p:txBody>
      </p:sp>
      <p:sp>
        <p:nvSpPr>
          <p:cNvPr id="483330" name="Rectangle 2"/>
          <p:cNvSpPr>
            <a:spLocks noGrp="1" noChangeArrowheads="1"/>
          </p:cNvSpPr>
          <p:nvPr>
            <p:ph type="title"/>
          </p:nvPr>
        </p:nvSpPr>
        <p:spPr>
          <a:xfrm>
            <a:off x="1143000" y="322263"/>
            <a:ext cx="7793038" cy="776287"/>
          </a:xfrm>
        </p:spPr>
        <p:txBody>
          <a:bodyPr/>
          <a:lstStyle/>
          <a:p>
            <a:r>
              <a:rPr lang="en-US" altLang="en-US" sz="3200">
                <a:solidFill>
                  <a:schemeClr val="folHlink"/>
                </a:solidFill>
              </a:rPr>
              <a:t>Sybil Attack Detection: Proposed Method</a:t>
            </a:r>
          </a:p>
        </p:txBody>
      </p:sp>
      <p:sp>
        <p:nvSpPr>
          <p:cNvPr id="483331" name="Rectangle 3"/>
          <p:cNvSpPr>
            <a:spLocks noGrp="1" noChangeArrowheads="1"/>
          </p:cNvSpPr>
          <p:nvPr>
            <p:ph type="body" sz="half" idx="1"/>
          </p:nvPr>
        </p:nvSpPr>
        <p:spPr>
          <a:xfrm>
            <a:off x="342900" y="1295400"/>
            <a:ext cx="8464550" cy="5038725"/>
          </a:xfrm>
        </p:spPr>
        <p:txBody>
          <a:bodyPr/>
          <a:lstStyle/>
          <a:p>
            <a:r>
              <a:rPr lang="en-US" altLang="en-US" sz="2400">
                <a:effectLst>
                  <a:outerShdw blurRad="38100" dist="38100" dir="2700000" algn="tl">
                    <a:srgbClr val="C0C0C0"/>
                  </a:outerShdw>
                </a:effectLst>
              </a:rPr>
              <a:t>Use identity certificates to defend against Sybil attacks</a:t>
            </a:r>
            <a:r>
              <a:rPr lang="en-US" altLang="en-US" sz="2400"/>
              <a:t> </a:t>
            </a:r>
          </a:p>
          <a:p>
            <a:r>
              <a:rPr lang="en-US" altLang="en-US" sz="2400">
                <a:effectLst>
                  <a:outerShdw blurRad="38100" dist="38100" dir="2700000" algn="tl">
                    <a:srgbClr val="C0C0C0"/>
                  </a:outerShdw>
                </a:effectLst>
              </a:rPr>
              <a:t>Each node is assigned some unique information by the setup server</a:t>
            </a:r>
          </a:p>
          <a:p>
            <a:r>
              <a:rPr lang="en-US" altLang="en-US" sz="2400">
                <a:effectLst>
                  <a:outerShdw blurRad="38100" dist="38100" dir="2700000" algn="tl">
                    <a:srgbClr val="C0C0C0"/>
                  </a:outerShdw>
                </a:effectLst>
              </a:rPr>
              <a:t>The server then creates an identity certificate for each level-0 node binding this node’s identity to the assigned unique information</a:t>
            </a:r>
          </a:p>
          <a:p>
            <a:r>
              <a:rPr lang="en-US" altLang="en-US" sz="2400"/>
              <a:t>The group leader creates an identity certificate for its group member (level-1 node)</a:t>
            </a:r>
          </a:p>
          <a:p>
            <a:r>
              <a:rPr lang="en-US" altLang="en-US" sz="2400"/>
              <a:t>To securely demonstrate its identity, a node first presents its identity certificate, then it proves that it possesses the associated unique information</a:t>
            </a:r>
          </a:p>
          <a:p>
            <a:endParaRPr lang="en-US" altLang="en-US" sz="2400"/>
          </a:p>
        </p:txBody>
      </p:sp>
    </p:spTree>
    <p:extLst>
      <p:ext uri="{BB962C8B-B14F-4D97-AF65-F5344CB8AC3E}">
        <p14:creationId xmlns:p14="http://schemas.microsoft.com/office/powerpoint/2010/main" val="3380713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5011</TotalTime>
  <Words>5743</Words>
  <Application>Microsoft Office PowerPoint</Application>
  <PresentationFormat>On-screen Show (4:3)</PresentationFormat>
  <Paragraphs>729</Paragraphs>
  <Slides>96</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98" baseType="lpstr">
      <vt:lpstr>Office Theme</vt:lpstr>
      <vt:lpstr>Equation</vt:lpstr>
      <vt:lpstr>Measures of Readiness/Success in Cyber Warfare and Network Reliability/Security</vt:lpstr>
      <vt:lpstr>Collaborators</vt:lpstr>
      <vt:lpstr>Focus of Research</vt:lpstr>
      <vt:lpstr>Quality of Service (QoS) Parameters</vt:lpstr>
      <vt:lpstr>PowerPoint Presentation</vt:lpstr>
      <vt:lpstr>PowerPoint Presentation</vt:lpstr>
      <vt:lpstr>PowerPoint Presentation</vt:lpstr>
      <vt:lpstr>Parameters of Interest</vt:lpstr>
      <vt:lpstr>Parameters of Interest</vt:lpstr>
      <vt:lpstr>Measures and Effects</vt:lpstr>
      <vt:lpstr>Security Failure Conditions</vt:lpstr>
      <vt:lpstr>Byzantine failure</vt:lpstr>
      <vt:lpstr>Behavior of Attacks</vt:lpstr>
      <vt:lpstr>Types of Attack</vt:lpstr>
      <vt:lpstr>Types of Attacks</vt:lpstr>
      <vt:lpstr>Types of Attacks</vt:lpstr>
      <vt:lpstr>Types of Attacks</vt:lpstr>
      <vt:lpstr>Types of Attacks</vt:lpstr>
      <vt:lpstr>Types of Attacks</vt:lpstr>
      <vt:lpstr>Types of Attacks</vt:lpstr>
      <vt:lpstr>Extent of Attack</vt:lpstr>
      <vt:lpstr>Duration of Attack</vt:lpstr>
      <vt:lpstr>Network Reliability</vt:lpstr>
      <vt:lpstr>Network Reliability Considerations</vt:lpstr>
      <vt:lpstr>Dealing with failure or attack</vt:lpstr>
      <vt:lpstr>Adaptability and Dynamic Reconfiguration</vt:lpstr>
      <vt:lpstr>Secure Service Orchestration</vt:lpstr>
      <vt:lpstr>Dynamic Compositions of Components</vt:lpstr>
      <vt:lpstr>End to End Monitoring</vt:lpstr>
      <vt:lpstr>Finding the Shortest Route</vt:lpstr>
      <vt:lpstr>Active Bundle Scheme</vt:lpstr>
      <vt:lpstr>Resiliency and Adaptability</vt:lpstr>
      <vt:lpstr>Detecting Service Violation in Internet </vt:lpstr>
      <vt:lpstr>Topology Used (Internet)</vt:lpstr>
      <vt:lpstr>Detecting DoS Attacks in Internet</vt:lpstr>
      <vt:lpstr>PowerPoint Presentation</vt:lpstr>
      <vt:lpstr>Approach</vt:lpstr>
      <vt:lpstr>Methods</vt:lpstr>
      <vt:lpstr>Monitoring Network Domains</vt:lpstr>
      <vt:lpstr>Overlay-based Monitoring </vt:lpstr>
      <vt:lpstr>Probing: Simple Method</vt:lpstr>
      <vt:lpstr>An Example</vt:lpstr>
      <vt:lpstr>Experiments: Evaluation methodology</vt:lpstr>
      <vt:lpstr>Identified Congested Links</vt:lpstr>
      <vt:lpstr>False Positive (theoretical analysis)</vt:lpstr>
      <vt:lpstr>Performance: Simple Method</vt:lpstr>
      <vt:lpstr>Identifying Links: Advanced Method</vt:lpstr>
      <vt:lpstr>Analyzing Advanced Method </vt:lpstr>
      <vt:lpstr>Bounds on Advanced Method</vt:lpstr>
      <vt:lpstr>Experiments: Delay Measurements</vt:lpstr>
      <vt:lpstr>Experiments: Loss measurements</vt:lpstr>
      <vt:lpstr>Attack Scenarios</vt:lpstr>
      <vt:lpstr>Detecting DoS Attacks</vt:lpstr>
      <vt:lpstr>Overhead comparison</vt:lpstr>
      <vt:lpstr>Observations</vt:lpstr>
      <vt:lpstr>Observations (Cont’d)</vt:lpstr>
      <vt:lpstr>Observations (Cont’d)</vt:lpstr>
      <vt:lpstr>Observations (Cont’d)</vt:lpstr>
      <vt:lpstr>Observations (Cont’d)</vt:lpstr>
      <vt:lpstr>Conclusion on Monitoring</vt:lpstr>
      <vt:lpstr>Research Motivation</vt:lpstr>
      <vt:lpstr>Attacks on routing in mobile ad hoc networks</vt:lpstr>
      <vt:lpstr>Collaborative Attacks</vt:lpstr>
      <vt:lpstr>Collaborative Attacks (cont’d)</vt:lpstr>
      <vt:lpstr>Collaborative Attacks (cont’d)</vt:lpstr>
      <vt:lpstr>Examples of Attacks that can Collaborate </vt:lpstr>
      <vt:lpstr>Examples of Attacks that can Collaborate (cont’d)</vt:lpstr>
      <vt:lpstr>Examples of Attacks that can Collaborate (cont’d)</vt:lpstr>
      <vt:lpstr>Examples of Attacks that can Collaborate (cont’d)</vt:lpstr>
      <vt:lpstr>Modeling Collaborative Attacks </vt:lpstr>
      <vt:lpstr>Causal model </vt:lpstr>
      <vt:lpstr>Causal model (cont’d)</vt:lpstr>
      <vt:lpstr>Causal model (cont’d)</vt:lpstr>
      <vt:lpstr>Causal model (cont’d)</vt:lpstr>
      <vt:lpstr>Route Discovery in AODV (An Example)</vt:lpstr>
      <vt:lpstr>Attacks on AODV</vt:lpstr>
      <vt:lpstr>False Destination Sequence Attack</vt:lpstr>
      <vt:lpstr>During Route Rediscovery, False Destination Sequence Number Attack Is Detected, S needs to find D again.</vt:lpstr>
      <vt:lpstr>Blackhole attack detection: Reverse Labeling Restriction (RLR) </vt:lpstr>
      <vt:lpstr>RLR (cont’d)</vt:lpstr>
      <vt:lpstr>RLR (cont’d)</vt:lpstr>
      <vt:lpstr>RLR (cont’d)</vt:lpstr>
      <vt:lpstr>RLR (cont’d)</vt:lpstr>
      <vt:lpstr>RLR: Deal With Hosts in Blacklist</vt:lpstr>
      <vt:lpstr>Attacks of Malicious Hosts on RLR</vt:lpstr>
      <vt:lpstr>Attacks on RLR (cont’d)</vt:lpstr>
      <vt:lpstr>Attacks on RLR (cont’d)</vt:lpstr>
      <vt:lpstr>Two Attacks in Collaboration: blackhole &amp; replication</vt:lpstr>
      <vt:lpstr>Wormhole Attacks defense</vt:lpstr>
      <vt:lpstr>Wormhole Attacks:  proposed defense mechanism</vt:lpstr>
      <vt:lpstr>Wormhole Attacks:  proposed defense mechanism (cont’d)</vt:lpstr>
      <vt:lpstr>Wormhole Attacks:  proposed defense mechanism (cont’d)</vt:lpstr>
      <vt:lpstr>Wormhole Attacks:  proposed defense mechanism (cont’d)</vt:lpstr>
      <vt:lpstr>Wormhole Attacks:  proposed defense mechanism (cont’d)</vt:lpstr>
      <vt:lpstr>Sybil Attack Detection  </vt:lpstr>
      <vt:lpstr>Sybil Attack Detection: Proposed Method</vt:lpstr>
    </vt:vector>
  </TitlesOfParts>
  <Company>Department of Computer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BB-User</dc:creator>
  <cp:lastModifiedBy>BB-User</cp:lastModifiedBy>
  <cp:revision>37</cp:revision>
  <dcterms:created xsi:type="dcterms:W3CDTF">2014-10-16T17:06:49Z</dcterms:created>
  <dcterms:modified xsi:type="dcterms:W3CDTF">2014-11-05T23:05:04Z</dcterms:modified>
</cp:coreProperties>
</file>