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tif" ContentType="image/ti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67" r:id="rId1"/>
  </p:sldMasterIdLst>
  <p:notesMasterIdLst>
    <p:notesMasterId r:id="rId49"/>
  </p:notesMasterIdLst>
  <p:handoutMasterIdLst>
    <p:handoutMasterId r:id="rId50"/>
  </p:handoutMasterIdLst>
  <p:sldIdLst>
    <p:sldId id="256" r:id="rId2"/>
    <p:sldId id="281" r:id="rId3"/>
    <p:sldId id="258" r:id="rId4"/>
    <p:sldId id="259" r:id="rId5"/>
    <p:sldId id="260" r:id="rId6"/>
    <p:sldId id="263" r:id="rId7"/>
    <p:sldId id="267" r:id="rId8"/>
    <p:sldId id="265" r:id="rId9"/>
    <p:sldId id="266" r:id="rId10"/>
    <p:sldId id="305" r:id="rId11"/>
    <p:sldId id="306" r:id="rId12"/>
    <p:sldId id="268" r:id="rId13"/>
    <p:sldId id="270" r:id="rId14"/>
    <p:sldId id="271" r:id="rId15"/>
    <p:sldId id="272" r:id="rId16"/>
    <p:sldId id="273" r:id="rId17"/>
    <p:sldId id="297" r:id="rId18"/>
    <p:sldId id="298" r:id="rId19"/>
    <p:sldId id="313" r:id="rId20"/>
    <p:sldId id="314" r:id="rId21"/>
    <p:sldId id="315" r:id="rId22"/>
    <p:sldId id="316" r:id="rId23"/>
    <p:sldId id="317" r:id="rId24"/>
    <p:sldId id="299" r:id="rId25"/>
    <p:sldId id="309" r:id="rId26"/>
    <p:sldId id="326" r:id="rId27"/>
    <p:sldId id="329" r:id="rId28"/>
    <p:sldId id="330" r:id="rId29"/>
    <p:sldId id="331" r:id="rId30"/>
    <p:sldId id="332" r:id="rId31"/>
    <p:sldId id="333" r:id="rId32"/>
    <p:sldId id="334" r:id="rId33"/>
    <p:sldId id="310" r:id="rId34"/>
    <p:sldId id="296" r:id="rId35"/>
    <p:sldId id="278" r:id="rId36"/>
    <p:sldId id="279" r:id="rId37"/>
    <p:sldId id="311" r:id="rId38"/>
    <p:sldId id="322" r:id="rId39"/>
    <p:sldId id="275" r:id="rId40"/>
    <p:sldId id="276" r:id="rId41"/>
    <p:sldId id="319" r:id="rId42"/>
    <p:sldId id="321" r:id="rId43"/>
    <p:sldId id="323" r:id="rId44"/>
    <p:sldId id="318" r:id="rId45"/>
    <p:sldId id="320" r:id="rId46"/>
    <p:sldId id="290" r:id="rId47"/>
    <p:sldId id="312" r:id="rId48"/>
  </p:sldIdLst>
  <p:sldSz cx="9144000" cy="6858000" type="screen4x3"/>
  <p:notesSz cx="6858000" cy="9144000"/>
  <p:defaultTextStyle>
    <a:lvl1pPr>
      <a:defRPr>
        <a:latin typeface="Tahoma"/>
        <a:ea typeface="Tahoma"/>
        <a:cs typeface="Tahoma"/>
        <a:sym typeface="Tahoma"/>
      </a:defRPr>
    </a:lvl1pPr>
    <a:lvl2pPr indent="457200">
      <a:defRPr>
        <a:latin typeface="Tahoma"/>
        <a:ea typeface="Tahoma"/>
        <a:cs typeface="Tahoma"/>
        <a:sym typeface="Tahoma"/>
      </a:defRPr>
    </a:lvl2pPr>
    <a:lvl3pPr indent="914400">
      <a:defRPr>
        <a:latin typeface="Tahoma"/>
        <a:ea typeface="Tahoma"/>
        <a:cs typeface="Tahoma"/>
        <a:sym typeface="Tahoma"/>
      </a:defRPr>
    </a:lvl3pPr>
    <a:lvl4pPr indent="1371600">
      <a:defRPr>
        <a:latin typeface="Tahoma"/>
        <a:ea typeface="Tahoma"/>
        <a:cs typeface="Tahoma"/>
        <a:sym typeface="Tahoma"/>
      </a:defRPr>
    </a:lvl4pPr>
    <a:lvl5pPr indent="1828800">
      <a:defRPr>
        <a:latin typeface="Tahoma"/>
        <a:ea typeface="Tahoma"/>
        <a:cs typeface="Tahoma"/>
        <a:sym typeface="Tahoma"/>
      </a:defRPr>
    </a:lvl5pPr>
    <a:lvl6pPr indent="2286000">
      <a:defRPr>
        <a:latin typeface="Tahoma"/>
        <a:ea typeface="Tahoma"/>
        <a:cs typeface="Tahoma"/>
        <a:sym typeface="Tahoma"/>
      </a:defRPr>
    </a:lvl6pPr>
    <a:lvl7pPr indent="2743200">
      <a:defRPr>
        <a:latin typeface="Tahoma"/>
        <a:ea typeface="Tahoma"/>
        <a:cs typeface="Tahoma"/>
        <a:sym typeface="Tahoma"/>
      </a:defRPr>
    </a:lvl7pPr>
    <a:lvl8pPr indent="3200400">
      <a:defRPr>
        <a:latin typeface="Tahoma"/>
        <a:ea typeface="Tahoma"/>
        <a:cs typeface="Tahoma"/>
        <a:sym typeface="Tahoma"/>
      </a:defRPr>
    </a:lvl8pPr>
    <a:lvl9pPr indent="3657600">
      <a:defRPr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1E2"/>
          </a:solidFill>
        </a:fill>
      </a:tcStyle>
    </a:wholeTbl>
    <a:band2H>
      <a:tcTxStyle/>
      <a:tcStyle>
        <a:tcBdr/>
        <a:fill>
          <a:solidFill>
            <a:srgbClr val="E6E9F1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5DA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6CACA"/>
          </a:solidFill>
        </a:fill>
      </a:tcStyle>
    </a:wholeTbl>
    <a:band2H>
      <a:tcTxStyle/>
      <a:tcStyle>
        <a:tcBdr/>
        <a:fill>
          <a:solidFill>
            <a:srgbClr val="F3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900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DA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60" autoAdjust="0"/>
  </p:normalViewPr>
  <p:slideViewPr>
    <p:cSldViewPr snapToGrid="0" snapToObjects="1">
      <p:cViewPr>
        <p:scale>
          <a:sx n="81" d="100"/>
          <a:sy n="81" d="100"/>
        </p:scale>
        <p:origin x="-1904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13907"/>
          <c:y val="0.0842428"/>
          <c:w val="0.886093"/>
          <c:h val="0.8099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1">
                  <c:v>Average roundtrip time per request (ms)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2"/>
                <c:pt idx="1">
                  <c:v>10.15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Passive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1">
                  <c:v>Average roundtrip time per request (ms)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2"/>
                <c:pt idx="1">
                  <c:v>10.53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Active</c:v>
                </c:pt>
              </c:strCache>
            </c:strRef>
          </c:tx>
          <c:spPr>
            <a:gradFill flip="none" rotWithShape="1">
              <a:gsLst>
                <a:gs pos="0">
                  <a:srgbClr val="FBE12B"/>
                </a:gs>
                <a:gs pos="100000">
                  <a:srgbClr val="BE9A1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1">
                  <c:v>Average roundtrip time per request (ms)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2"/>
                <c:pt idx="1">
                  <c:v>16.14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140762552"/>
        <c:axId val="2053940680"/>
      </c:barChart>
      <c:catAx>
        <c:axId val="214076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3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2053940680"/>
        <c:crosses val="autoZero"/>
        <c:auto val="1"/>
        <c:lblAlgn val="ctr"/>
        <c:lblOffset val="100"/>
        <c:noMultiLvlLbl val="1"/>
      </c:catAx>
      <c:valAx>
        <c:axId val="205394068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0.##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300" b="0" i="0" u="none" strike="noStrike">
                <a:solidFill>
                  <a:srgbClr val="000000"/>
                </a:solidFill>
                <a:effectLst/>
                <a:latin typeface="Helvetica"/>
              </a:defRPr>
            </a:pPr>
            <a:endParaRPr lang="en-US"/>
          </a:p>
        </c:txPr>
        <c:crossAx val="2140762552"/>
        <c:crosses val="autoZero"/>
        <c:crossBetween val="between"/>
        <c:majorUnit val="4.25"/>
        <c:minorUnit val="2.12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95998"/>
          <c:y val="0.005"/>
          <c:w val="0.799528"/>
          <c:h val="0.08359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300" b="0" i="0" u="none" strike="noStrike">
              <a:solidFill>
                <a:srgbClr val="000000"/>
              </a:solidFill>
              <a:effectLst/>
              <a:latin typeface="Helvetic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C965E-5EDE-9A4D-81B6-360F5B1B98CA}" type="doc">
      <dgm:prSet loTypeId="urn:microsoft.com/office/officeart/2005/8/layout/cycle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E38BB6-4C73-494A-B0D4-AA3BDD9247F8}">
      <dgm:prSet phldrT="[Text]" custT="1"/>
      <dgm:spPr>
        <a:xfrm>
          <a:off x="3086291" y="24876"/>
          <a:ext cx="840335" cy="8403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Log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D973700-540B-FB48-9414-81D883FA75A7}" type="parTrans" cxnId="{685333F3-3FB1-D84D-9510-64DEF1DF2181}">
      <dgm:prSet/>
      <dgm:spPr/>
      <dgm:t>
        <a:bodyPr/>
        <a:lstStyle/>
        <a:p>
          <a:endParaRPr lang="en-US"/>
        </a:p>
      </dgm:t>
    </dgm:pt>
    <dgm:pt modelId="{5EAC6C8A-6683-9545-BCD0-167CDAF5AC56}" type="sibTrans" cxnId="{685333F3-3FB1-D84D-9510-64DEF1DF2181}">
      <dgm:prSet/>
      <dgm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21292942"/>
            <a:gd name="adj4" fmla="val 19766502"/>
            <a:gd name="adj5" fmla="val 6068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B155FF60-24DB-B540-9D27-32042CCD2A3E}">
      <dgm:prSet phldrT="[Text]"/>
      <dgm:spPr>
        <a:xfrm>
          <a:off x="2264712" y="2553438"/>
          <a:ext cx="840335" cy="8403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Detect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5903E48-BEF1-3B4F-8857-36A08C61B67A}" type="parTrans" cxnId="{1DBC9911-900D-FD4D-BCA9-CD2C85E71ECB}">
      <dgm:prSet/>
      <dgm:spPr/>
      <dgm:t>
        <a:bodyPr/>
        <a:lstStyle/>
        <a:p>
          <a:endParaRPr lang="en-US"/>
        </a:p>
      </dgm:t>
    </dgm:pt>
    <dgm:pt modelId="{4950D1D5-E4A3-C046-9834-A1430CBE1454}" type="sibTrans" cxnId="{1DBC9911-900D-FD4D-BCA9-CD2C85E71ECB}">
      <dgm:prSet/>
      <dgm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8210295"/>
            <a:gd name="adj4" fmla="val 6449626"/>
            <a:gd name="adj5" fmla="val 6068"/>
          </a:avLst>
        </a:prstGeom>
        <a:gradFill rotWithShape="0">
          <a:gsLst>
            <a:gs pos="0">
              <a:srgbClr val="C0504D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C386BAD-6429-1143-B1FE-E79B96553B2B}">
      <dgm:prSet phldrT="[Text]"/>
      <dgm:spPr>
        <a:xfrm>
          <a:off x="935368" y="1587613"/>
          <a:ext cx="840335" cy="8403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React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62B7CE6-B261-9948-BADC-4A562E9E4DB1}" type="parTrans" cxnId="{4DE174B9-1933-D148-82DF-4964328105ED}">
      <dgm:prSet/>
      <dgm:spPr/>
      <dgm:t>
        <a:bodyPr/>
        <a:lstStyle/>
        <a:p>
          <a:endParaRPr lang="en-US"/>
        </a:p>
      </dgm:t>
    </dgm:pt>
    <dgm:pt modelId="{31BB2A75-D3A7-244B-8665-7163D03B0842}" type="sibTrans" cxnId="{4DE174B9-1933-D148-82DF-4964328105ED}">
      <dgm:prSet/>
      <dgm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12297512"/>
            <a:gd name="adj4" fmla="val 10771071"/>
            <a:gd name="adj5" fmla="val 6068"/>
          </a:avLst>
        </a:prstGeom>
        <a:gradFill rotWithShape="0">
          <a:gsLst>
            <a:gs pos="0">
              <a:srgbClr val="C0504D">
                <a:hueOff val="3511140"/>
                <a:satOff val="-4379"/>
                <a:lumOff val="103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3511140"/>
                <a:satOff val="-4379"/>
                <a:lumOff val="103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5181450-96A9-6C4A-84A3-1632CC53CCB3}">
      <dgm:prSet phldrT="[Text]" custT="1"/>
      <dgm:spPr>
        <a:xfrm>
          <a:off x="1315296" y="24876"/>
          <a:ext cx="1096008" cy="8403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Authorize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0B1544B-136E-2847-B3BD-6620DA0DE979}" type="parTrans" cxnId="{05747C72-BD64-694A-816A-7E5098A1850A}">
      <dgm:prSet/>
      <dgm:spPr/>
      <dgm:t>
        <a:bodyPr/>
        <a:lstStyle/>
        <a:p>
          <a:endParaRPr lang="en-US"/>
        </a:p>
      </dgm:t>
    </dgm:pt>
    <dgm:pt modelId="{884A090A-BECD-814B-96A3-CFA6974C09B3}" type="sibTrans" cxnId="{05747C72-BD64-694A-816A-7E5098A1850A}">
      <dgm:prSet/>
      <dgm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16865377"/>
            <a:gd name="adj4" fmla="val 15522775"/>
            <a:gd name="adj5" fmla="val 6068"/>
          </a:avLst>
        </a:prstGeom>
        <a:gradFill rotWithShape="0">
          <a:gsLst>
            <a:gs pos="0">
              <a:srgbClr val="C0504D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E6B5B03A-348E-0B45-8C6D-B523534F8759}">
      <dgm:prSet/>
      <dgm:spPr>
        <a:xfrm>
          <a:off x="3594055" y="1587613"/>
          <a:ext cx="840335" cy="84033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Analyze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ED2FB2A-803A-2741-8337-1A156751734D}" type="parTrans" cxnId="{35BC4EBF-B05D-2F4C-9CA4-2977D61D54F4}">
      <dgm:prSet/>
      <dgm:spPr/>
      <dgm:t>
        <a:bodyPr/>
        <a:lstStyle/>
        <a:p>
          <a:endParaRPr lang="en-US"/>
        </a:p>
      </dgm:t>
    </dgm:pt>
    <dgm:pt modelId="{EA57ACDE-C470-9F44-B6B6-30A9AA1C3EA3}" type="sibTrans" cxnId="{35BC4EBF-B05D-2F4C-9CA4-2977D61D54F4}">
      <dgm:prSet/>
      <dgm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4014387"/>
            <a:gd name="adj4" fmla="val 2253718"/>
            <a:gd name="adj5" fmla="val 6068"/>
          </a:avLst>
        </a:prstGeom>
        <a:gradFill rotWithShape="0">
          <a:gsLst>
            <a:gs pos="0">
              <a:srgbClr val="C0504D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AE38717-DA6C-D845-8D4E-F4456B8C0863}" type="pres">
      <dgm:prSet presAssocID="{0A3C965E-5EDE-9A4D-81B6-360F5B1B98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B9C63B-3A70-BD4B-9615-E6F7290ABC2E}" type="pres">
      <dgm:prSet presAssocID="{90E38BB6-4C73-494A-B0D4-AA3BDD9247F8}" presName="dummy" presStyleCnt="0"/>
      <dgm:spPr/>
    </dgm:pt>
    <dgm:pt modelId="{92EB942F-30FD-A148-BE8E-E482CBC69B75}" type="pres">
      <dgm:prSet presAssocID="{90E38BB6-4C73-494A-B0D4-AA3BDD9247F8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679D2-0F3C-764D-A5FF-86ED2BB7DDFA}" type="pres">
      <dgm:prSet presAssocID="{5EAC6C8A-6683-9545-BCD0-167CDAF5AC56}" presName="sibTrans" presStyleLbl="node1" presStyleIdx="0" presStyleCnt="5"/>
      <dgm:spPr/>
      <dgm:t>
        <a:bodyPr/>
        <a:lstStyle/>
        <a:p>
          <a:endParaRPr lang="en-US"/>
        </a:p>
      </dgm:t>
    </dgm:pt>
    <dgm:pt modelId="{69038BC3-8F11-1841-A6F1-4056DE204837}" type="pres">
      <dgm:prSet presAssocID="{E6B5B03A-348E-0B45-8C6D-B523534F8759}" presName="dummy" presStyleCnt="0"/>
      <dgm:spPr/>
    </dgm:pt>
    <dgm:pt modelId="{7AEF4ADA-5119-E045-A004-5AAD70FEB168}" type="pres">
      <dgm:prSet presAssocID="{E6B5B03A-348E-0B45-8C6D-B523534F875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74109-D2B5-6040-9947-249456487869}" type="pres">
      <dgm:prSet presAssocID="{EA57ACDE-C470-9F44-B6B6-30A9AA1C3EA3}" presName="sibTrans" presStyleLbl="node1" presStyleIdx="1" presStyleCnt="5"/>
      <dgm:spPr/>
      <dgm:t>
        <a:bodyPr/>
        <a:lstStyle/>
        <a:p>
          <a:endParaRPr lang="en-US"/>
        </a:p>
      </dgm:t>
    </dgm:pt>
    <dgm:pt modelId="{A4FE369B-D381-0442-8605-E4E9C87255E5}" type="pres">
      <dgm:prSet presAssocID="{B155FF60-24DB-B540-9D27-32042CCD2A3E}" presName="dummy" presStyleCnt="0"/>
      <dgm:spPr/>
    </dgm:pt>
    <dgm:pt modelId="{FB819077-5697-7741-9CF2-F2B025836AC5}" type="pres">
      <dgm:prSet presAssocID="{B155FF60-24DB-B540-9D27-32042CCD2A3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289E6-D7A2-D440-A943-BF26FEF34CAD}" type="pres">
      <dgm:prSet presAssocID="{4950D1D5-E4A3-C046-9834-A1430CBE1454}" presName="sibTrans" presStyleLbl="node1" presStyleIdx="2" presStyleCnt="5"/>
      <dgm:spPr/>
      <dgm:t>
        <a:bodyPr/>
        <a:lstStyle/>
        <a:p>
          <a:endParaRPr lang="en-US"/>
        </a:p>
      </dgm:t>
    </dgm:pt>
    <dgm:pt modelId="{A299C551-9EA1-EF48-88D9-BB4503459CAC}" type="pres">
      <dgm:prSet presAssocID="{3C386BAD-6429-1143-B1FE-E79B96553B2B}" presName="dummy" presStyleCnt="0"/>
      <dgm:spPr/>
    </dgm:pt>
    <dgm:pt modelId="{148D9EAF-19FB-964D-873F-0B8F1DEF7A92}" type="pres">
      <dgm:prSet presAssocID="{3C386BAD-6429-1143-B1FE-E79B96553B2B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F3F06-DD34-BE43-BC5A-20CE1A183DAC}" type="pres">
      <dgm:prSet presAssocID="{31BB2A75-D3A7-244B-8665-7163D03B0842}" presName="sibTrans" presStyleLbl="node1" presStyleIdx="3" presStyleCnt="5"/>
      <dgm:spPr/>
      <dgm:t>
        <a:bodyPr/>
        <a:lstStyle/>
        <a:p>
          <a:endParaRPr lang="en-US"/>
        </a:p>
      </dgm:t>
    </dgm:pt>
    <dgm:pt modelId="{6CA6ABC0-FB73-8A45-BF10-D663352F09C4}" type="pres">
      <dgm:prSet presAssocID="{35181450-96A9-6C4A-84A3-1632CC53CCB3}" presName="dummy" presStyleCnt="0"/>
      <dgm:spPr/>
    </dgm:pt>
    <dgm:pt modelId="{E1D3CCD9-040A-FC45-B887-8B2282E4C501}" type="pres">
      <dgm:prSet presAssocID="{35181450-96A9-6C4A-84A3-1632CC53CCB3}" presName="node" presStyleLbl="revTx" presStyleIdx="4" presStyleCnt="5" custScaleX="130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9AE9B-307D-C04D-8B62-7217E212954E}" type="pres">
      <dgm:prSet presAssocID="{884A090A-BECD-814B-96A3-CFA6974C09B3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5A63B0A4-F23C-8349-8755-9DABA5638DD4}" type="presOf" srcId="{884A090A-BECD-814B-96A3-CFA6974C09B3}" destId="{6A29AE9B-307D-C04D-8B62-7217E212954E}" srcOrd="0" destOrd="0" presId="urn:microsoft.com/office/officeart/2005/8/layout/cycle1"/>
    <dgm:cxn modelId="{E02FFB5B-E990-924D-B4FC-F284785208A4}" type="presOf" srcId="{E6B5B03A-348E-0B45-8C6D-B523534F8759}" destId="{7AEF4ADA-5119-E045-A004-5AAD70FEB168}" srcOrd="0" destOrd="0" presId="urn:microsoft.com/office/officeart/2005/8/layout/cycle1"/>
    <dgm:cxn modelId="{FF800C64-635B-B742-89E4-1991CB72F41D}" type="presOf" srcId="{3C386BAD-6429-1143-B1FE-E79B96553B2B}" destId="{148D9EAF-19FB-964D-873F-0B8F1DEF7A92}" srcOrd="0" destOrd="0" presId="urn:microsoft.com/office/officeart/2005/8/layout/cycle1"/>
    <dgm:cxn modelId="{1DBC9911-900D-FD4D-BCA9-CD2C85E71ECB}" srcId="{0A3C965E-5EDE-9A4D-81B6-360F5B1B98CA}" destId="{B155FF60-24DB-B540-9D27-32042CCD2A3E}" srcOrd="2" destOrd="0" parTransId="{55903E48-BEF1-3B4F-8857-36A08C61B67A}" sibTransId="{4950D1D5-E4A3-C046-9834-A1430CBE1454}"/>
    <dgm:cxn modelId="{35BC4EBF-B05D-2F4C-9CA4-2977D61D54F4}" srcId="{0A3C965E-5EDE-9A4D-81B6-360F5B1B98CA}" destId="{E6B5B03A-348E-0B45-8C6D-B523534F8759}" srcOrd="1" destOrd="0" parTransId="{8ED2FB2A-803A-2741-8337-1A156751734D}" sibTransId="{EA57ACDE-C470-9F44-B6B6-30A9AA1C3EA3}"/>
    <dgm:cxn modelId="{D6A5BB9D-2143-424F-8CC4-6296D780E7A1}" type="presOf" srcId="{B155FF60-24DB-B540-9D27-32042CCD2A3E}" destId="{FB819077-5697-7741-9CF2-F2B025836AC5}" srcOrd="0" destOrd="0" presId="urn:microsoft.com/office/officeart/2005/8/layout/cycle1"/>
    <dgm:cxn modelId="{4DE174B9-1933-D148-82DF-4964328105ED}" srcId="{0A3C965E-5EDE-9A4D-81B6-360F5B1B98CA}" destId="{3C386BAD-6429-1143-B1FE-E79B96553B2B}" srcOrd="3" destOrd="0" parTransId="{F62B7CE6-B261-9948-BADC-4A562E9E4DB1}" sibTransId="{31BB2A75-D3A7-244B-8665-7163D03B0842}"/>
    <dgm:cxn modelId="{7C17FDB7-F3BC-8D4F-B0A1-0F82B637C1AE}" type="presOf" srcId="{90E38BB6-4C73-494A-B0D4-AA3BDD9247F8}" destId="{92EB942F-30FD-A148-BE8E-E482CBC69B75}" srcOrd="0" destOrd="0" presId="urn:microsoft.com/office/officeart/2005/8/layout/cycle1"/>
    <dgm:cxn modelId="{8A623298-B7EE-D345-9137-3B2E7188530B}" type="presOf" srcId="{0A3C965E-5EDE-9A4D-81B6-360F5B1B98CA}" destId="{5AE38717-DA6C-D845-8D4E-F4456B8C0863}" srcOrd="0" destOrd="0" presId="urn:microsoft.com/office/officeart/2005/8/layout/cycle1"/>
    <dgm:cxn modelId="{685333F3-3FB1-D84D-9510-64DEF1DF2181}" srcId="{0A3C965E-5EDE-9A4D-81B6-360F5B1B98CA}" destId="{90E38BB6-4C73-494A-B0D4-AA3BDD9247F8}" srcOrd="0" destOrd="0" parTransId="{7D973700-540B-FB48-9414-81D883FA75A7}" sibTransId="{5EAC6C8A-6683-9545-BCD0-167CDAF5AC56}"/>
    <dgm:cxn modelId="{05747C72-BD64-694A-816A-7E5098A1850A}" srcId="{0A3C965E-5EDE-9A4D-81B6-360F5B1B98CA}" destId="{35181450-96A9-6C4A-84A3-1632CC53CCB3}" srcOrd="4" destOrd="0" parTransId="{70B1544B-136E-2847-B3BD-6620DA0DE979}" sibTransId="{884A090A-BECD-814B-96A3-CFA6974C09B3}"/>
    <dgm:cxn modelId="{5C138287-6D2E-054B-810C-AFF73A3D539C}" type="presOf" srcId="{31BB2A75-D3A7-244B-8665-7163D03B0842}" destId="{5EFF3F06-DD34-BE43-BC5A-20CE1A183DAC}" srcOrd="0" destOrd="0" presId="urn:microsoft.com/office/officeart/2005/8/layout/cycle1"/>
    <dgm:cxn modelId="{4AF33BA1-F641-3E41-86B6-FAA9A1CCF1A0}" type="presOf" srcId="{4950D1D5-E4A3-C046-9834-A1430CBE1454}" destId="{B43289E6-D7A2-D440-A943-BF26FEF34CAD}" srcOrd="0" destOrd="0" presId="urn:microsoft.com/office/officeart/2005/8/layout/cycle1"/>
    <dgm:cxn modelId="{149D19B1-BF14-A543-A06E-0E763F54DC1D}" type="presOf" srcId="{5EAC6C8A-6683-9545-BCD0-167CDAF5AC56}" destId="{EA5679D2-0F3C-764D-A5FF-86ED2BB7DDFA}" srcOrd="0" destOrd="0" presId="urn:microsoft.com/office/officeart/2005/8/layout/cycle1"/>
    <dgm:cxn modelId="{597EA0B2-41B0-AD48-9D53-E951D5A30B41}" type="presOf" srcId="{EA57ACDE-C470-9F44-B6B6-30A9AA1C3EA3}" destId="{35074109-D2B5-6040-9947-249456487869}" srcOrd="0" destOrd="0" presId="urn:microsoft.com/office/officeart/2005/8/layout/cycle1"/>
    <dgm:cxn modelId="{A090099E-7B0E-A449-8AE4-3EF5A3214047}" type="presOf" srcId="{35181450-96A9-6C4A-84A3-1632CC53CCB3}" destId="{E1D3CCD9-040A-FC45-B887-8B2282E4C501}" srcOrd="0" destOrd="0" presId="urn:microsoft.com/office/officeart/2005/8/layout/cycle1"/>
    <dgm:cxn modelId="{6AA29BBE-AB40-0741-96FB-C748EA7A405E}" type="presParOf" srcId="{5AE38717-DA6C-D845-8D4E-F4456B8C0863}" destId="{F9B9C63B-3A70-BD4B-9615-E6F7290ABC2E}" srcOrd="0" destOrd="0" presId="urn:microsoft.com/office/officeart/2005/8/layout/cycle1"/>
    <dgm:cxn modelId="{C514A3A9-5C8E-BF4A-8687-3CA2FC2895C5}" type="presParOf" srcId="{5AE38717-DA6C-D845-8D4E-F4456B8C0863}" destId="{92EB942F-30FD-A148-BE8E-E482CBC69B75}" srcOrd="1" destOrd="0" presId="urn:microsoft.com/office/officeart/2005/8/layout/cycle1"/>
    <dgm:cxn modelId="{29FDFE23-4720-0547-9EC0-54E027BFD2A3}" type="presParOf" srcId="{5AE38717-DA6C-D845-8D4E-F4456B8C0863}" destId="{EA5679D2-0F3C-764D-A5FF-86ED2BB7DDFA}" srcOrd="2" destOrd="0" presId="urn:microsoft.com/office/officeart/2005/8/layout/cycle1"/>
    <dgm:cxn modelId="{2DBEAC08-CD4C-184D-B0C4-244D94E2B9B9}" type="presParOf" srcId="{5AE38717-DA6C-D845-8D4E-F4456B8C0863}" destId="{69038BC3-8F11-1841-A6F1-4056DE204837}" srcOrd="3" destOrd="0" presId="urn:microsoft.com/office/officeart/2005/8/layout/cycle1"/>
    <dgm:cxn modelId="{8EB9E333-94F5-B942-92A2-B3D4F0424AD9}" type="presParOf" srcId="{5AE38717-DA6C-D845-8D4E-F4456B8C0863}" destId="{7AEF4ADA-5119-E045-A004-5AAD70FEB168}" srcOrd="4" destOrd="0" presId="urn:microsoft.com/office/officeart/2005/8/layout/cycle1"/>
    <dgm:cxn modelId="{B8C9E33A-104A-D648-8AB7-2BB259425AB6}" type="presParOf" srcId="{5AE38717-DA6C-D845-8D4E-F4456B8C0863}" destId="{35074109-D2B5-6040-9947-249456487869}" srcOrd="5" destOrd="0" presId="urn:microsoft.com/office/officeart/2005/8/layout/cycle1"/>
    <dgm:cxn modelId="{1F5EB716-8BF9-D34E-9657-DA6CA3173BD5}" type="presParOf" srcId="{5AE38717-DA6C-D845-8D4E-F4456B8C0863}" destId="{A4FE369B-D381-0442-8605-E4E9C87255E5}" srcOrd="6" destOrd="0" presId="urn:microsoft.com/office/officeart/2005/8/layout/cycle1"/>
    <dgm:cxn modelId="{5D1FEF26-F9F3-B544-9C26-F00012D05617}" type="presParOf" srcId="{5AE38717-DA6C-D845-8D4E-F4456B8C0863}" destId="{FB819077-5697-7741-9CF2-F2B025836AC5}" srcOrd="7" destOrd="0" presId="urn:microsoft.com/office/officeart/2005/8/layout/cycle1"/>
    <dgm:cxn modelId="{C04E0CB2-5CFB-334E-A7E0-615169D2F421}" type="presParOf" srcId="{5AE38717-DA6C-D845-8D4E-F4456B8C0863}" destId="{B43289E6-D7A2-D440-A943-BF26FEF34CAD}" srcOrd="8" destOrd="0" presId="urn:microsoft.com/office/officeart/2005/8/layout/cycle1"/>
    <dgm:cxn modelId="{58942379-09A9-1240-AB68-5C7F33BBEE68}" type="presParOf" srcId="{5AE38717-DA6C-D845-8D4E-F4456B8C0863}" destId="{A299C551-9EA1-EF48-88D9-BB4503459CAC}" srcOrd="9" destOrd="0" presId="urn:microsoft.com/office/officeart/2005/8/layout/cycle1"/>
    <dgm:cxn modelId="{E627034D-533B-8A4C-8F8B-4A14814F87A3}" type="presParOf" srcId="{5AE38717-DA6C-D845-8D4E-F4456B8C0863}" destId="{148D9EAF-19FB-964D-873F-0B8F1DEF7A92}" srcOrd="10" destOrd="0" presId="urn:microsoft.com/office/officeart/2005/8/layout/cycle1"/>
    <dgm:cxn modelId="{356AEAFE-E0B0-874E-AC95-10C6E9C33FAD}" type="presParOf" srcId="{5AE38717-DA6C-D845-8D4E-F4456B8C0863}" destId="{5EFF3F06-DD34-BE43-BC5A-20CE1A183DAC}" srcOrd="11" destOrd="0" presId="urn:microsoft.com/office/officeart/2005/8/layout/cycle1"/>
    <dgm:cxn modelId="{439BCA8E-CDC4-AF43-93A3-2B5A0436D63D}" type="presParOf" srcId="{5AE38717-DA6C-D845-8D4E-F4456B8C0863}" destId="{6CA6ABC0-FB73-8A45-BF10-D663352F09C4}" srcOrd="12" destOrd="0" presId="urn:microsoft.com/office/officeart/2005/8/layout/cycle1"/>
    <dgm:cxn modelId="{F089659F-EA50-E241-A42B-D98DACE52740}" type="presParOf" srcId="{5AE38717-DA6C-D845-8D4E-F4456B8C0863}" destId="{E1D3CCD9-040A-FC45-B887-8B2282E4C501}" srcOrd="13" destOrd="0" presId="urn:microsoft.com/office/officeart/2005/8/layout/cycle1"/>
    <dgm:cxn modelId="{017EEF2C-AADA-834E-86A3-8A58EE7675C1}" type="presParOf" srcId="{5AE38717-DA6C-D845-8D4E-F4456B8C0863}" destId="{6A29AE9B-307D-C04D-8B62-7217E212954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B942F-30FD-A148-BE8E-E482CBC69B75}">
      <dsp:nvSpPr>
        <dsp:cNvPr id="0" name=""/>
        <dsp:cNvSpPr/>
      </dsp:nvSpPr>
      <dsp:spPr>
        <a:xfrm>
          <a:off x="3086291" y="24876"/>
          <a:ext cx="840335" cy="84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Log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086291" y="24876"/>
        <a:ext cx="840335" cy="840335"/>
      </dsp:txXfrm>
    </dsp:sp>
    <dsp:sp modelId="{EA5679D2-0F3C-764D-A5FF-86ED2BB7DDFA}">
      <dsp:nvSpPr>
        <dsp:cNvPr id="0" name=""/>
        <dsp:cNvSpPr/>
      </dsp:nvSpPr>
      <dsp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21292942"/>
            <a:gd name="adj4" fmla="val 19766502"/>
            <a:gd name="adj5" fmla="val 6068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EF4ADA-5119-E045-A004-5AAD70FEB168}">
      <dsp:nvSpPr>
        <dsp:cNvPr id="0" name=""/>
        <dsp:cNvSpPr/>
      </dsp:nvSpPr>
      <dsp:spPr>
        <a:xfrm>
          <a:off x="3594055" y="1587613"/>
          <a:ext cx="840335" cy="84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Analyze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594055" y="1587613"/>
        <a:ext cx="840335" cy="840335"/>
      </dsp:txXfrm>
    </dsp:sp>
    <dsp:sp modelId="{35074109-D2B5-6040-9947-249456487869}">
      <dsp:nvSpPr>
        <dsp:cNvPr id="0" name=""/>
        <dsp:cNvSpPr/>
      </dsp:nvSpPr>
      <dsp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4014387"/>
            <a:gd name="adj4" fmla="val 2253718"/>
            <a:gd name="adj5" fmla="val 6068"/>
          </a:avLst>
        </a:prstGeom>
        <a:gradFill rotWithShape="0">
          <a:gsLst>
            <a:gs pos="0">
              <a:srgbClr val="C0504D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819077-5697-7741-9CF2-F2B025836AC5}">
      <dsp:nvSpPr>
        <dsp:cNvPr id="0" name=""/>
        <dsp:cNvSpPr/>
      </dsp:nvSpPr>
      <dsp:spPr>
        <a:xfrm>
          <a:off x="2264712" y="2553438"/>
          <a:ext cx="840335" cy="84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Detect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64712" y="2553438"/>
        <a:ext cx="840335" cy="840335"/>
      </dsp:txXfrm>
    </dsp:sp>
    <dsp:sp modelId="{B43289E6-D7A2-D440-A943-BF26FEF34CAD}">
      <dsp:nvSpPr>
        <dsp:cNvPr id="0" name=""/>
        <dsp:cNvSpPr/>
      </dsp:nvSpPr>
      <dsp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8210295"/>
            <a:gd name="adj4" fmla="val 6449626"/>
            <a:gd name="adj5" fmla="val 6068"/>
          </a:avLst>
        </a:prstGeom>
        <a:gradFill rotWithShape="0">
          <a:gsLst>
            <a:gs pos="0">
              <a:srgbClr val="C0504D">
                <a:hueOff val="2340760"/>
                <a:satOff val="-2919"/>
                <a:lumOff val="686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2340760"/>
                <a:satOff val="-2919"/>
                <a:lumOff val="686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D9EAF-19FB-964D-873F-0B8F1DEF7A92}">
      <dsp:nvSpPr>
        <dsp:cNvPr id="0" name=""/>
        <dsp:cNvSpPr/>
      </dsp:nvSpPr>
      <dsp:spPr>
        <a:xfrm>
          <a:off x="935368" y="1587613"/>
          <a:ext cx="840335" cy="84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React</a:t>
          </a:r>
          <a:endParaRPr lang="en-US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935368" y="1587613"/>
        <a:ext cx="840335" cy="840335"/>
      </dsp:txXfrm>
    </dsp:sp>
    <dsp:sp modelId="{5EFF3F06-DD34-BE43-BC5A-20CE1A183DAC}">
      <dsp:nvSpPr>
        <dsp:cNvPr id="0" name=""/>
        <dsp:cNvSpPr/>
      </dsp:nvSpPr>
      <dsp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12297512"/>
            <a:gd name="adj4" fmla="val 10771071"/>
            <a:gd name="adj5" fmla="val 6068"/>
          </a:avLst>
        </a:prstGeom>
        <a:gradFill rotWithShape="0">
          <a:gsLst>
            <a:gs pos="0">
              <a:srgbClr val="C0504D">
                <a:hueOff val="3511140"/>
                <a:satOff val="-4379"/>
                <a:lumOff val="1030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3511140"/>
                <a:satOff val="-4379"/>
                <a:lumOff val="1030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D3CCD9-040A-FC45-B887-8B2282E4C501}">
      <dsp:nvSpPr>
        <dsp:cNvPr id="0" name=""/>
        <dsp:cNvSpPr/>
      </dsp:nvSpPr>
      <dsp:spPr>
        <a:xfrm>
          <a:off x="1315296" y="24876"/>
          <a:ext cx="1096008" cy="840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Authorize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15296" y="24876"/>
        <a:ext cx="1096008" cy="840335"/>
      </dsp:txXfrm>
    </dsp:sp>
    <dsp:sp modelId="{6A29AE9B-307D-C04D-8B62-7217E212954E}">
      <dsp:nvSpPr>
        <dsp:cNvPr id="0" name=""/>
        <dsp:cNvSpPr/>
      </dsp:nvSpPr>
      <dsp:spPr>
        <a:xfrm>
          <a:off x="1109604" y="575"/>
          <a:ext cx="3150551" cy="3150551"/>
        </a:xfrm>
        <a:prstGeom prst="circularArrow">
          <a:avLst>
            <a:gd name="adj1" fmla="val 5201"/>
            <a:gd name="adj2" fmla="val 335987"/>
            <a:gd name="adj3" fmla="val 16865377"/>
            <a:gd name="adj4" fmla="val 15522775"/>
            <a:gd name="adj5" fmla="val 6068"/>
          </a:avLst>
        </a:prstGeom>
        <a:gradFill rotWithShape="0">
          <a:gsLst>
            <a:gs pos="0">
              <a:srgbClr val="C0504D">
                <a:hueOff val="4681520"/>
                <a:satOff val="-5839"/>
                <a:lumOff val="1373"/>
                <a:alphaOff val="0"/>
                <a:tint val="100000"/>
                <a:shade val="100000"/>
                <a:satMod val="130000"/>
              </a:srgbClr>
            </a:gs>
            <a:gs pos="100000">
              <a:srgbClr val="C0504D">
                <a:hueOff val="4681520"/>
                <a:satOff val="-5839"/>
                <a:lumOff val="1373"/>
                <a:alphaOff val="0"/>
                <a:tint val="50000"/>
                <a:shade val="100000"/>
                <a:satMod val="350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22D1-0D85-0F41-A299-7169409C0A63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0B05D-7CF0-6045-B676-073B13645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721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65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2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[Opt 2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1562100" y="373913"/>
            <a:ext cx="7295369" cy="3725594"/>
          </a:xfrm>
          <a:prstGeom prst="rect">
            <a:avLst/>
          </a:prstGeom>
        </p:spPr>
        <p:txBody>
          <a:bodyPr lIns="91439" tIns="91439" rIns="91439" bIns="91439"/>
          <a:lstStyle>
            <a:lvl1pPr algn="r">
              <a:defRPr sz="3200" b="1" spc="40"/>
            </a:lvl1pPr>
          </a:lstStyle>
          <a:p>
            <a:pPr lvl="0">
              <a:defRPr sz="1800" b="0" spc="0"/>
            </a:pPr>
            <a:r>
              <a:rPr sz="3200" b="1" spc="40"/>
              <a:t>Main Title, Font: Arial Bold 32pt.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3885634" y="4263456"/>
            <a:ext cx="4968115" cy="2171701"/>
          </a:xfrm>
          <a:prstGeom prst="rect">
            <a:avLst/>
          </a:prstGeom>
        </p:spPr>
        <p:txBody>
          <a:bodyPr lIns="0" tIns="0" rIns="0" bIns="0"/>
          <a:lstStyle>
            <a:lvl1pPr algn="r">
              <a:spcBef>
                <a:spcPts val="2400"/>
              </a:spcBef>
              <a:buSzTx/>
              <a:buNone/>
            </a:lvl1pPr>
          </a:lstStyle>
          <a:p>
            <a:pPr lvl="0">
              <a:defRPr sz="1800"/>
            </a:pPr>
            <a:r>
              <a:rPr sz="2000"/>
              <a:t>Meeting date(s), Arial 20pt.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2/11/15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2/11/15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bwfB0u9gfc" TargetMode="External"/><Relationship Id="rId4" Type="http://schemas.openxmlformats.org/officeDocument/2006/relationships/hyperlink" Target="http://youtu.be/cEzy6frCX3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eJTT075rWQ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972016" y="2618444"/>
            <a:ext cx="7600326" cy="166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marL="230188" indent="-230188" algn="r">
              <a:spcBef>
                <a:spcPts val="2400"/>
              </a:spcBef>
              <a:defRPr sz="2400" b="1" spc="2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indent="-45720" algn="ctr">
              <a:spcBef>
                <a:spcPts val="0"/>
              </a:spcBef>
              <a:defRPr sz="1800" b="0" spc="0"/>
            </a:pPr>
            <a:r>
              <a:rPr lang="en-US" sz="3600" dirty="0" smtClean="0"/>
              <a:t>Monitoring</a:t>
            </a:r>
            <a:r>
              <a:rPr lang="en-US" sz="3600" dirty="0"/>
              <a:t>-Based System for E2E Security Auditing and Enforcement in Trusted and Untrusted SOA</a:t>
            </a:r>
            <a:r>
              <a:rPr lang="en-US" sz="3600" dirty="0" smtClean="0"/>
              <a:t> </a:t>
            </a:r>
            <a:r>
              <a:rPr lang="en-US" sz="3600" spc="20" dirty="0" smtClean="0"/>
              <a:t> </a:t>
            </a:r>
            <a:endParaRPr sz="3600" spc="20"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DoS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pic>
        <p:nvPicPr>
          <p:cNvPr id="4" name="officeArt object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933" y="1253061"/>
            <a:ext cx="7941733" cy="377613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09" y="5049253"/>
            <a:ext cx="8815974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Attack creation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: Simulated attack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by introducing a delay in request processing 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at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service 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</a:rPr>
              <a:t>Attack detection</a:t>
            </a:r>
            <a:r>
              <a:rPr lang="en-US" dirty="0" smtClean="0">
                <a:solidFill>
                  <a:srgbClr val="000000"/>
                </a:solidFill>
              </a:rPr>
              <a:t>: Client feedback trust algorithm deployed causes service trust </a:t>
            </a:r>
            <a:endParaRPr 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dirty="0" smtClean="0">
                <a:solidFill>
                  <a:srgbClr val="000000"/>
                </a:solidFill>
              </a:rPr>
              <a:t>alue to </a:t>
            </a:r>
            <a:r>
              <a:rPr lang="en-US" dirty="0" smtClean="0">
                <a:solidFill>
                  <a:srgbClr val="000000"/>
                </a:solidFill>
              </a:rPr>
              <a:t>decrease with weak feedback from clients due to increased delay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Remedial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action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: Redirect requests to backup service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143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Insider attack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3" y="5315261"/>
            <a:ext cx="852998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Attack creation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: Simulate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insider to change transport protocol from HTTPS to HTTP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</a:rPr>
              <a:t>Attack detection</a:t>
            </a:r>
            <a:r>
              <a:rPr lang="en-US" dirty="0" smtClean="0">
                <a:solidFill>
                  <a:srgbClr val="000000"/>
                </a:solidFill>
              </a:rPr>
              <a:t>: Interaction authorization algorithm enforcing use of secure </a:t>
            </a:r>
            <a:endParaRPr 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protocols </a:t>
            </a:r>
            <a:endParaRPr lang="en-US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Remedial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action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: Block request and interrupt service operation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 descr="Screen Shot 2014-10-25 at 10.59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" y="1076300"/>
            <a:ext cx="8306315" cy="40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Impact</a:t>
            </a:r>
          </a:p>
        </p:txBody>
      </p:sp>
      <p:sp>
        <p:nvSpPr>
          <p:cNvPr id="345" name="Shape 345"/>
          <p:cNvSpPr>
            <a:spLocks noGrp="1"/>
          </p:cNvSpPr>
          <p:nvPr>
            <p:ph idx="1"/>
          </p:nvPr>
        </p:nvSpPr>
        <p:spPr>
          <a:xfrm>
            <a:off x="179376" y="1402079"/>
            <a:ext cx="8382000" cy="507492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 conducted research provides a </a:t>
            </a:r>
            <a:r>
              <a:rPr lang="en-US" dirty="0"/>
              <a:t>novel method of dealing with security problems in SOA. The main advantages of the </a:t>
            </a:r>
            <a:r>
              <a:rPr lang="en-US" dirty="0" smtClean="0"/>
              <a:t>solution </a:t>
            </a:r>
            <a:r>
              <a:rPr lang="en-US" dirty="0"/>
              <a:t>are as follows: </a:t>
            </a:r>
          </a:p>
          <a:p>
            <a:pPr lvl="0"/>
            <a:r>
              <a:rPr lang="en-US" dirty="0"/>
              <a:t>Monitors all interactions among services in the </a:t>
            </a:r>
            <a:r>
              <a:rPr lang="en-US" dirty="0" smtClean="0"/>
              <a:t>enterprise</a:t>
            </a:r>
            <a:endParaRPr lang="en-US" dirty="0"/>
          </a:p>
          <a:p>
            <a:pPr lvl="0"/>
            <a:r>
              <a:rPr lang="en-US" dirty="0"/>
              <a:t>Provides increased awareness of security </a:t>
            </a:r>
            <a:r>
              <a:rPr lang="en-US" dirty="0" smtClean="0"/>
              <a:t>violations</a:t>
            </a:r>
            <a:endParaRPr lang="en-US" dirty="0"/>
          </a:p>
          <a:p>
            <a:pPr lvl="0"/>
            <a:r>
              <a:rPr lang="en-US" dirty="0"/>
              <a:t>Proactive treatment of potentially malicious service </a:t>
            </a:r>
            <a:r>
              <a:rPr lang="en-US" dirty="0" smtClean="0"/>
              <a:t>invocations</a:t>
            </a:r>
            <a:endParaRPr lang="en-US" dirty="0"/>
          </a:p>
          <a:p>
            <a:pPr lvl="0"/>
            <a:r>
              <a:rPr lang="en-US" dirty="0"/>
              <a:t>Dynamic trust management of services in an </a:t>
            </a:r>
            <a:r>
              <a:rPr lang="en-US" dirty="0" smtClean="0"/>
              <a:t>enterprise</a:t>
            </a:r>
            <a:endParaRPr lang="en-US" dirty="0"/>
          </a:p>
          <a:p>
            <a:pPr lvl="0"/>
            <a:r>
              <a:rPr lang="en-US" dirty="0"/>
              <a:t>Enables timely detection of potentially compromised </a:t>
            </a:r>
            <a:r>
              <a:rPr lang="en-US" dirty="0" smtClean="0"/>
              <a:t>services</a:t>
            </a:r>
            <a:endParaRPr lang="en-US" dirty="0"/>
          </a:p>
          <a:p>
            <a:pPr lvl="0"/>
            <a:r>
              <a:rPr lang="en-US" dirty="0"/>
              <a:t>Detection of bottlenecks in an enterprise SOA to improve </a:t>
            </a:r>
            <a:r>
              <a:rPr lang="en-US" dirty="0" smtClean="0"/>
              <a:t>performance</a:t>
            </a:r>
            <a:endParaRPr lang="en-US" dirty="0"/>
          </a:p>
          <a:p>
            <a:pPr lvl="0"/>
            <a:r>
              <a:rPr lang="en-US" dirty="0"/>
              <a:t>Easy integration of any service topology, trust management algorithms and authorization policy into a SOA </a:t>
            </a:r>
            <a:r>
              <a:rPr lang="en-US" dirty="0" smtClean="0"/>
              <a:t>system</a:t>
            </a:r>
            <a:endParaRPr lang="en-US" dirty="0"/>
          </a:p>
          <a:p>
            <a:pPr lvl="0"/>
            <a:r>
              <a:rPr lang="en-US" dirty="0"/>
              <a:t>Provides a platform to experiment with different service topologies and policies along with different perspectives of service trust </a:t>
            </a:r>
            <a:r>
              <a:rPr lang="en-US" dirty="0" smtClean="0"/>
              <a:t>evaluation</a:t>
            </a:r>
            <a:endParaRPr lang="en-US" dirty="0"/>
          </a:p>
          <a:p>
            <a:pPr lvl="0"/>
            <a:endParaRPr dirty="0"/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11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Demonstration</a:t>
            </a:r>
          </a:p>
        </p:txBody>
      </p:sp>
      <p:sp>
        <p:nvSpPr>
          <p:cNvPr id="353" name="Shape 353"/>
          <p:cNvSpPr>
            <a:spLocks noGrp="1"/>
          </p:cNvSpPr>
          <p:nvPr>
            <p:ph idx="1"/>
          </p:nvPr>
        </p:nvSpPr>
        <p:spPr>
          <a:xfrm>
            <a:off x="304800" y="1402079"/>
            <a:ext cx="8382000" cy="45243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 b="1" dirty="0"/>
              <a:t>Source code:</a:t>
            </a:r>
            <a:r>
              <a:rPr sz="2000" dirty="0"/>
              <a:t> https://code.google.com/p/end-to-end-soa/ </a:t>
            </a:r>
          </a:p>
          <a:p>
            <a:pPr lvl="0">
              <a:defRPr sz="1800"/>
            </a:pPr>
            <a:r>
              <a:rPr sz="2000" b="1" dirty="0"/>
              <a:t>Demo videos:</a:t>
            </a:r>
          </a:p>
          <a:p>
            <a:pPr marL="457200" lvl="0" indent="-457200">
              <a:buAutoNum type="arabicPeriod"/>
              <a:defRPr sz="1800"/>
            </a:pPr>
            <a:r>
              <a:rPr sz="2000" u="sng" dirty="0">
                <a:solidFill>
                  <a:srgbClr val="4FAFFF"/>
                </a:solidFill>
                <a:uFill>
                  <a:solidFill>
                    <a:srgbClr val="4FAFFF"/>
                  </a:solidFill>
                </a:uFill>
                <a:hlinkClick r:id="rId2"/>
              </a:rPr>
              <a:t>http://youtu.be/</a:t>
            </a:r>
            <a:r>
              <a:rPr sz="2000" u="sng" dirty="0" smtClean="0">
                <a:solidFill>
                  <a:srgbClr val="4FAFFF"/>
                </a:solidFill>
                <a:uFill>
                  <a:solidFill>
                    <a:srgbClr val="4FAFFF"/>
                  </a:solidFill>
                </a:uFill>
                <a:hlinkClick r:id="rId2"/>
              </a:rPr>
              <a:t>eJTT075rWQM</a:t>
            </a:r>
            <a:r>
              <a:rPr lang="en-US" sz="2000" u="sng" dirty="0" smtClean="0">
                <a:solidFill>
                  <a:srgbClr val="4FAFFF"/>
                </a:solidFill>
                <a:uFill>
                  <a:solidFill>
                    <a:srgbClr val="4FAFFF"/>
                  </a:solidFill>
                </a:uFill>
              </a:rPr>
              <a:t> </a:t>
            </a:r>
            <a:r>
              <a:rPr sz="2000" dirty="0" smtClean="0"/>
              <a:t>: </a:t>
            </a:r>
            <a:r>
              <a:rPr sz="2000" dirty="0"/>
              <a:t>Typical SOA topology for online travel agent with examples for enabling trust modules/interaction authorization </a:t>
            </a:r>
            <a:r>
              <a:rPr sz="2000" dirty="0" smtClean="0"/>
              <a:t>modules</a:t>
            </a:r>
            <a:r>
              <a:rPr lang="en-US" dirty="0"/>
              <a:t> </a:t>
            </a:r>
            <a:r>
              <a:rPr lang="en-US" sz="2000" dirty="0" smtClean="0"/>
              <a:t>(4:00 min)</a:t>
            </a:r>
            <a:endParaRPr sz="2000" dirty="0"/>
          </a:p>
          <a:p>
            <a:pPr marL="457200" lvl="0" indent="-457200">
              <a:buAutoNum type="arabicPeriod"/>
              <a:defRPr sz="1800"/>
            </a:pPr>
            <a:r>
              <a:rPr sz="2000" u="sng" dirty="0">
                <a:solidFill>
                  <a:srgbClr val="4FAFFF"/>
                </a:solidFill>
                <a:uFill>
                  <a:solidFill>
                    <a:srgbClr val="4FAFFF"/>
                  </a:solidFill>
                </a:uFill>
                <a:hlinkClick r:id="rId3"/>
              </a:rPr>
              <a:t>http://youtu.be/cbwfB0u9gfc</a:t>
            </a:r>
            <a:r>
              <a:rPr sz="2000" dirty="0"/>
              <a:t>: Mitigation of insider attack on the hotel </a:t>
            </a:r>
            <a:r>
              <a:rPr sz="2000" dirty="0" smtClean="0"/>
              <a:t>service</a:t>
            </a:r>
            <a:r>
              <a:rPr lang="en-US" sz="2000" dirty="0" smtClean="0"/>
              <a:t> (2:21 min)</a:t>
            </a:r>
            <a:endParaRPr sz="2000" dirty="0"/>
          </a:p>
          <a:p>
            <a:pPr marL="457200" lvl="0" indent="-457200">
              <a:buAutoNum type="arabicPeriod"/>
              <a:defRPr sz="1800"/>
            </a:pPr>
            <a:r>
              <a:rPr sz="2000" u="sng" dirty="0">
                <a:solidFill>
                  <a:srgbClr val="4FAFFF"/>
                </a:solidFill>
                <a:uFill>
                  <a:solidFill>
                    <a:srgbClr val="4FAFFF"/>
                  </a:solidFill>
                </a:uFill>
                <a:hlinkClick r:id="rId4"/>
              </a:rPr>
              <a:t>http://youtu.be/cEzy6frCX34</a:t>
            </a:r>
            <a:r>
              <a:rPr sz="2000" dirty="0"/>
              <a:t>: Use of XACML-based interaction authorization module to evaluate contents of a request and take </a:t>
            </a:r>
            <a:r>
              <a:rPr sz="2000" dirty="0" smtClean="0"/>
              <a:t>actions</a:t>
            </a:r>
            <a:r>
              <a:rPr lang="en-US" sz="2000" dirty="0" smtClean="0"/>
              <a:t> (2:48 min)</a:t>
            </a:r>
            <a:endParaRPr sz="2000" dirty="0"/>
          </a:p>
        </p:txBody>
      </p:sp>
      <p:sp>
        <p:nvSpPr>
          <p:cNvPr id="354" name="Shape 354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12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228600" y="-52288"/>
            <a:ext cx="6705600" cy="108716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/>
            </a:pPr>
            <a:r>
              <a:rPr lang="en-US" sz="2300" dirty="0"/>
              <a:t>Monitoring-Based System for E2E Security Auditing and Enforcement in Trusted and Untrusted </a:t>
            </a:r>
            <a:r>
              <a:rPr lang="en-US" sz="2300" dirty="0" smtClean="0"/>
              <a:t>SOA</a:t>
            </a:r>
            <a:endParaRPr sz="2300" dirty="0"/>
          </a:p>
        </p:txBody>
      </p:sp>
      <p:sp>
        <p:nvSpPr>
          <p:cNvPr id="357" name="Shape 357"/>
          <p:cNvSpPr>
            <a:spLocks noGrp="1"/>
          </p:cNvSpPr>
          <p:nvPr>
            <p:ph idx="1"/>
          </p:nvPr>
        </p:nvSpPr>
        <p:spPr>
          <a:xfrm>
            <a:off x="-40117" y="1151199"/>
            <a:ext cx="8615793" cy="537257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 sz="1800"/>
            </a:pPr>
            <a:r>
              <a:rPr sz="2400" dirty="0"/>
              <a:t>Focus</a:t>
            </a:r>
            <a:r>
              <a:rPr sz="2400" dirty="0" smtClean="0"/>
              <a:t>:</a:t>
            </a:r>
            <a:endParaRPr lang="en-US" sz="2400" dirty="0" smtClean="0"/>
          </a:p>
          <a:p>
            <a:pPr lvl="0">
              <a:defRPr sz="1800"/>
            </a:pPr>
            <a:endParaRPr sz="2400" dirty="0"/>
          </a:p>
          <a:p>
            <a:pPr marL="712589" lvl="1" indent="-255389">
              <a:spcBef>
                <a:spcPts val="600"/>
              </a:spcBef>
              <a:defRPr sz="1800"/>
            </a:pPr>
            <a:r>
              <a:rPr lang="en-US" sz="2400" dirty="0" smtClean="0"/>
              <a:t>Security auditing and enforcement in trusted and untrusted environments (cloud)</a:t>
            </a:r>
          </a:p>
          <a:p>
            <a:pPr marL="457200" lvl="1" indent="0">
              <a:spcBef>
                <a:spcPts val="600"/>
              </a:spcBef>
              <a:buNone/>
              <a:defRPr sz="1800"/>
            </a:pPr>
            <a:endParaRPr lang="en-US" sz="2400" dirty="0" smtClean="0"/>
          </a:p>
          <a:p>
            <a:pPr marL="712589" lvl="1" indent="-255389">
              <a:spcBef>
                <a:spcPts val="600"/>
              </a:spcBef>
              <a:defRPr sz="1800"/>
            </a:pPr>
            <a:r>
              <a:rPr lang="en-US" sz="2400" dirty="0" smtClean="0"/>
              <a:t>Data </a:t>
            </a:r>
            <a:r>
              <a:rPr lang="en-US" sz="2400" dirty="0"/>
              <a:t>P</a:t>
            </a:r>
            <a:r>
              <a:rPr lang="en-US" sz="2400" dirty="0" smtClean="0"/>
              <a:t>rivacy </a:t>
            </a:r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 smtClean="0"/>
              <a:t>End-to-end privacy protection of data disseminated in a chain of service invocations</a:t>
            </a:r>
          </a:p>
          <a:p>
            <a:pPr marL="846931" lvl="2" indent="0">
              <a:spcBef>
                <a:spcPts val="600"/>
              </a:spcBef>
              <a:buNone/>
              <a:defRPr sz="1800"/>
            </a:pPr>
            <a:endParaRPr lang="en-US" sz="2400" dirty="0"/>
          </a:p>
          <a:p>
            <a:pPr marL="712589" lvl="1" indent="-255389">
              <a:spcBef>
                <a:spcPts val="600"/>
              </a:spcBef>
              <a:defRPr sz="1800"/>
            </a:pPr>
            <a:r>
              <a:rPr lang="en-US" sz="2400" dirty="0" smtClean="0"/>
              <a:t>Identity Management in trusted and untrusted environments</a:t>
            </a:r>
          </a:p>
          <a:p>
            <a:pPr marL="712589" lvl="1" indent="-255389">
              <a:spcBef>
                <a:spcPts val="600"/>
              </a:spcBef>
              <a:defRPr sz="1800"/>
            </a:pPr>
            <a:endParaRPr lang="en-US" sz="2400" dirty="0" smtClean="0"/>
          </a:p>
          <a:p>
            <a:pPr marL="712589" lvl="1" indent="-255389">
              <a:spcBef>
                <a:spcPts val="600"/>
              </a:spcBef>
              <a:defRPr sz="1800"/>
            </a:pPr>
            <a:r>
              <a:rPr lang="en-US" sz="2400" dirty="0" smtClean="0"/>
              <a:t>Agile Defense Management</a:t>
            </a:r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 smtClean="0"/>
              <a:t>Service monitoring</a:t>
            </a:r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 smtClean="0"/>
              <a:t>Anomaly detection</a:t>
            </a:r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 smtClean="0"/>
              <a:t>Automated situational awareness</a:t>
            </a:r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/>
              <a:t>R</a:t>
            </a:r>
            <a:r>
              <a:rPr sz="2400" dirty="0" smtClean="0"/>
              <a:t>esiliency </a:t>
            </a:r>
            <a:r>
              <a:rPr sz="2400" dirty="0"/>
              <a:t>and </a:t>
            </a:r>
            <a:r>
              <a:rPr sz="2400" dirty="0" smtClean="0"/>
              <a:t>adaptability</a:t>
            </a:r>
            <a:r>
              <a:rPr lang="en-US" sz="2400" dirty="0" smtClean="0"/>
              <a:t> to failures and attacks</a:t>
            </a:r>
            <a:endParaRPr lang="en-US" sz="2400" dirty="0"/>
          </a:p>
          <a:p>
            <a:pPr marL="1102320" lvl="2" indent="-255389">
              <a:spcBef>
                <a:spcPts val="600"/>
              </a:spcBef>
              <a:defRPr sz="1800"/>
            </a:pPr>
            <a:r>
              <a:rPr lang="en-US" sz="2400" dirty="0" smtClean="0"/>
              <a:t>Efficient dynamic service reconfiguration</a:t>
            </a:r>
            <a:r>
              <a:rPr lang="en-US" sz="2200" dirty="0" smtClean="0"/>
              <a:t>  </a:t>
            </a:r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13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Technical Approach Overview</a:t>
            </a:r>
          </a:p>
        </p:txBody>
      </p:sp>
      <p:sp>
        <p:nvSpPr>
          <p:cNvPr id="361" name="Shape 36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14</a:t>
            </a:fld>
            <a:endParaRPr sz="1300"/>
          </a:p>
        </p:txBody>
      </p:sp>
      <p:sp>
        <p:nvSpPr>
          <p:cNvPr id="5" name="Shape 64"/>
          <p:cNvSpPr/>
          <p:nvPr/>
        </p:nvSpPr>
        <p:spPr>
          <a:xfrm>
            <a:off x="423376" y="2721946"/>
            <a:ext cx="2631821" cy="992666"/>
          </a:xfrm>
          <a:prstGeom prst="rect">
            <a:avLst/>
          </a:prstGeom>
          <a:solidFill>
            <a:srgbClr val="C5E7FE"/>
          </a:solidFill>
          <a:ln w="25400">
            <a:solidFill>
              <a:srgbClr val="53585F"/>
            </a:solidFill>
            <a:prstDash val="sysDot"/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Shape 65"/>
          <p:cNvSpPr/>
          <p:nvPr/>
        </p:nvSpPr>
        <p:spPr>
          <a:xfrm>
            <a:off x="1850911" y="2760790"/>
            <a:ext cx="1125475" cy="895930"/>
          </a:xfrm>
          <a:prstGeom prst="roundRect">
            <a:avLst>
              <a:gd name="adj" fmla="val 21869"/>
            </a:avLst>
          </a:prstGeom>
          <a:solidFill>
            <a:srgbClr val="FFE061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/>
          <a:lstStyle>
            <a:lvl1pPr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100" dirty="0"/>
              <a:t>Instrumentation</a:t>
            </a:r>
          </a:p>
        </p:txBody>
      </p:sp>
      <p:sp>
        <p:nvSpPr>
          <p:cNvPr id="7" name="Shape 66"/>
          <p:cNvSpPr/>
          <p:nvPr/>
        </p:nvSpPr>
        <p:spPr>
          <a:xfrm>
            <a:off x="4230492" y="2686079"/>
            <a:ext cx="4405119" cy="2987192"/>
          </a:xfrm>
          <a:prstGeom prst="rect">
            <a:avLst/>
          </a:prstGeom>
          <a:solidFill>
            <a:srgbClr val="FFFFFF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4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defTabSz="321457">
              <a:defRPr sz="1800"/>
            </a:pPr>
            <a:endParaRPr sz="1100" dirty="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Shape 67"/>
          <p:cNvSpPr/>
          <p:nvPr/>
        </p:nvSpPr>
        <p:spPr>
          <a:xfrm>
            <a:off x="2101298" y="3020431"/>
            <a:ext cx="607721" cy="267447"/>
          </a:xfrm>
          <a:prstGeom prst="rect">
            <a:avLst/>
          </a:prstGeom>
          <a:solidFill>
            <a:srgbClr val="6EC038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/>
              <a:t>Passive</a:t>
            </a:r>
          </a:p>
        </p:txBody>
      </p:sp>
      <p:sp>
        <p:nvSpPr>
          <p:cNvPr id="9" name="Shape 68"/>
          <p:cNvSpPr/>
          <p:nvPr/>
        </p:nvSpPr>
        <p:spPr>
          <a:xfrm>
            <a:off x="3653105" y="3038382"/>
            <a:ext cx="1154777" cy="277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3585F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/>
              <a:t>Passive Listener</a:t>
            </a:r>
          </a:p>
        </p:txBody>
      </p:sp>
      <p:sp>
        <p:nvSpPr>
          <p:cNvPr id="10" name="Shape 69"/>
          <p:cNvSpPr/>
          <p:nvPr/>
        </p:nvSpPr>
        <p:spPr>
          <a:xfrm>
            <a:off x="3653105" y="3470694"/>
            <a:ext cx="1154777" cy="27788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3585F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/>
              <a:t>Active Listener</a:t>
            </a:r>
          </a:p>
        </p:txBody>
      </p:sp>
      <p:sp>
        <p:nvSpPr>
          <p:cNvPr id="11" name="Shape 70"/>
          <p:cNvSpPr/>
          <p:nvPr/>
        </p:nvSpPr>
        <p:spPr>
          <a:xfrm>
            <a:off x="3653105" y="4430383"/>
            <a:ext cx="1154777" cy="346892"/>
          </a:xfrm>
          <a:prstGeom prst="rect">
            <a:avLst/>
          </a:prstGeom>
          <a:solidFill>
            <a:srgbClr val="FF0000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algn="ctr" defTabSz="457200"/>
            <a:r>
              <a:rPr sz="1100" b="1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Heartbeat &amp; Inflow Listener</a:t>
            </a:r>
          </a:p>
        </p:txBody>
      </p:sp>
      <p:sp>
        <p:nvSpPr>
          <p:cNvPr id="12" name="Shape 71"/>
          <p:cNvSpPr/>
          <p:nvPr/>
        </p:nvSpPr>
        <p:spPr>
          <a:xfrm>
            <a:off x="2713196" y="3067916"/>
            <a:ext cx="941456" cy="12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30" extrusionOk="0">
                <a:moveTo>
                  <a:pt x="0" y="20673"/>
                </a:moveTo>
                <a:cubicBezTo>
                  <a:pt x="3394" y="6657"/>
                  <a:pt x="7235" y="-470"/>
                  <a:pt x="11127" y="24"/>
                </a:cubicBezTo>
                <a:cubicBezTo>
                  <a:pt x="14804" y="491"/>
                  <a:pt x="18405" y="7749"/>
                  <a:pt x="21600" y="21130"/>
                </a:cubicBezTo>
              </a:path>
            </a:pathLst>
          </a:custGeom>
          <a:ln w="12700">
            <a:solidFill>
              <a:srgbClr val="6EC038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13" name="Shape 72"/>
          <p:cNvSpPr/>
          <p:nvPr/>
        </p:nvSpPr>
        <p:spPr>
          <a:xfrm>
            <a:off x="2715904" y="3320210"/>
            <a:ext cx="937499" cy="229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25" extrusionOk="0">
                <a:moveTo>
                  <a:pt x="0" y="4996"/>
                </a:moveTo>
                <a:cubicBezTo>
                  <a:pt x="3581" y="5"/>
                  <a:pt x="7440" y="-1275"/>
                  <a:pt x="11191" y="1284"/>
                </a:cubicBezTo>
                <a:cubicBezTo>
                  <a:pt x="15042" y="3911"/>
                  <a:pt x="18639" y="10490"/>
                  <a:pt x="21600" y="20325"/>
                </a:cubicBezTo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14" name="Shape 73"/>
          <p:cNvSpPr/>
          <p:nvPr/>
        </p:nvSpPr>
        <p:spPr>
          <a:xfrm>
            <a:off x="2706176" y="3414199"/>
            <a:ext cx="937499" cy="229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25" extrusionOk="0">
                <a:moveTo>
                  <a:pt x="0" y="4996"/>
                </a:moveTo>
                <a:cubicBezTo>
                  <a:pt x="3581" y="5"/>
                  <a:pt x="7440" y="-1275"/>
                  <a:pt x="11191" y="1284"/>
                </a:cubicBezTo>
                <a:cubicBezTo>
                  <a:pt x="15042" y="3911"/>
                  <a:pt x="18639" y="10490"/>
                  <a:pt x="21600" y="20325"/>
                </a:cubicBezTo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  <a:miter lim="400000"/>
            <a:head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15" name="Shape 74"/>
          <p:cNvSpPr/>
          <p:nvPr/>
        </p:nvSpPr>
        <p:spPr>
          <a:xfrm>
            <a:off x="4846103" y="3177322"/>
            <a:ext cx="2499507" cy="1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16" name="Shape 75"/>
          <p:cNvSpPr/>
          <p:nvPr/>
        </p:nvSpPr>
        <p:spPr>
          <a:xfrm>
            <a:off x="5487523" y="5168213"/>
            <a:ext cx="1144334" cy="390850"/>
          </a:xfrm>
          <a:prstGeom prst="rect">
            <a:avLst/>
          </a:prstGeom>
          <a:solidFill>
            <a:srgbClr val="FF0000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b="1" dirty="0"/>
              <a:t>Anomaly Detection</a:t>
            </a:r>
          </a:p>
        </p:txBody>
      </p:sp>
      <p:pic>
        <p:nvPicPr>
          <p:cNvPr id="17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2" y="4157580"/>
            <a:ext cx="683509" cy="75439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77"/>
          <p:cNvSpPr/>
          <p:nvPr/>
        </p:nvSpPr>
        <p:spPr>
          <a:xfrm>
            <a:off x="6148450" y="3296860"/>
            <a:ext cx="838995" cy="7940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78"/>
          <p:cNvSpPr/>
          <p:nvPr/>
        </p:nvSpPr>
        <p:spPr>
          <a:xfrm>
            <a:off x="4856337" y="3609633"/>
            <a:ext cx="1239519" cy="1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0" name="Shape 79"/>
          <p:cNvSpPr/>
          <p:nvPr/>
        </p:nvSpPr>
        <p:spPr>
          <a:xfrm>
            <a:off x="7819435" y="3840001"/>
            <a:ext cx="243870" cy="361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7" h="21600" extrusionOk="0">
                <a:moveTo>
                  <a:pt x="8568" y="0"/>
                </a:moveTo>
                <a:cubicBezTo>
                  <a:pt x="17559" y="3366"/>
                  <a:pt x="21600" y="7081"/>
                  <a:pt x="20314" y="10800"/>
                </a:cubicBezTo>
                <a:cubicBezTo>
                  <a:pt x="18981" y="14654"/>
                  <a:pt x="11976" y="18378"/>
                  <a:pt x="0" y="21600"/>
                </a:cubicBezTo>
              </a:path>
            </a:pathLst>
          </a:custGeom>
          <a:ln w="127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1" name="Shape 80"/>
          <p:cNvSpPr/>
          <p:nvPr/>
        </p:nvSpPr>
        <p:spPr>
          <a:xfrm>
            <a:off x="7145578" y="3825151"/>
            <a:ext cx="673857" cy="388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54" y="310"/>
                  <a:pt x="11545" y="2812"/>
                  <a:pt x="15580" y="6973"/>
                </a:cubicBezTo>
                <a:cubicBezTo>
                  <a:pt x="19449" y="10962"/>
                  <a:pt x="21597" y="16182"/>
                  <a:pt x="21600" y="21600"/>
                </a:cubicBezTo>
              </a:path>
            </a:pathLst>
          </a:custGeom>
          <a:ln w="12700">
            <a:solidFill/>
            <a:miter lim="400000"/>
            <a:headEnd type="triangle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2" name="Shape 82"/>
          <p:cNvSpPr/>
          <p:nvPr/>
        </p:nvSpPr>
        <p:spPr>
          <a:xfrm>
            <a:off x="4809429" y="4603828"/>
            <a:ext cx="2764217" cy="210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16" extrusionOk="0">
                <a:moveTo>
                  <a:pt x="0" y="0"/>
                </a:moveTo>
                <a:cubicBezTo>
                  <a:pt x="2088" y="6637"/>
                  <a:pt x="4720" y="11903"/>
                  <a:pt x="7692" y="15391"/>
                </a:cubicBezTo>
                <a:cubicBezTo>
                  <a:pt x="12070" y="20530"/>
                  <a:pt x="16967" y="21600"/>
                  <a:pt x="21600" y="18429"/>
                </a:cubicBezTo>
              </a:path>
            </a:pathLst>
          </a:custGeom>
          <a:ln w="127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3" name="Shape 83"/>
          <p:cNvSpPr/>
          <p:nvPr/>
        </p:nvSpPr>
        <p:spPr>
          <a:xfrm>
            <a:off x="6371829" y="4386161"/>
            <a:ext cx="709613" cy="32050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/>
              <a:t>Policies</a:t>
            </a:r>
          </a:p>
        </p:txBody>
      </p:sp>
      <p:sp>
        <p:nvSpPr>
          <p:cNvPr id="24" name="Shape 84"/>
          <p:cNvSpPr/>
          <p:nvPr/>
        </p:nvSpPr>
        <p:spPr>
          <a:xfrm flipV="1">
            <a:off x="6726636" y="4201709"/>
            <a:ext cx="1" cy="170763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5" name="Shape 85"/>
          <p:cNvSpPr/>
          <p:nvPr/>
        </p:nvSpPr>
        <p:spPr>
          <a:xfrm>
            <a:off x="6206711" y="3346866"/>
            <a:ext cx="874731" cy="7940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6" name="Shape 86"/>
          <p:cNvSpPr/>
          <p:nvPr/>
        </p:nvSpPr>
        <p:spPr>
          <a:xfrm>
            <a:off x="6235145" y="3399255"/>
            <a:ext cx="910433" cy="7940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effectLst/>
              </a:defRPr>
            </a:pPr>
            <a:r>
              <a:rPr sz="1100" dirty="0"/>
              <a:t>Interaction Authorization Algorithms</a:t>
            </a:r>
          </a:p>
        </p:txBody>
      </p:sp>
      <p:sp>
        <p:nvSpPr>
          <p:cNvPr id="27" name="Shape 87"/>
          <p:cNvSpPr/>
          <p:nvPr/>
        </p:nvSpPr>
        <p:spPr>
          <a:xfrm>
            <a:off x="7402478" y="2983450"/>
            <a:ext cx="838994" cy="79407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88"/>
          <p:cNvSpPr/>
          <p:nvPr/>
        </p:nvSpPr>
        <p:spPr>
          <a:xfrm>
            <a:off x="7459628" y="3031074"/>
            <a:ext cx="838995" cy="7940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89"/>
          <p:cNvSpPr/>
          <p:nvPr/>
        </p:nvSpPr>
        <p:spPr>
          <a:xfrm>
            <a:off x="7531065" y="3083462"/>
            <a:ext cx="838995" cy="79407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effectLst/>
              </a:defRPr>
            </a:pPr>
            <a:r>
              <a:rPr sz="1100" dirty="0"/>
              <a:t>Passive Monitoring Algorithms</a:t>
            </a:r>
          </a:p>
        </p:txBody>
      </p:sp>
      <p:sp>
        <p:nvSpPr>
          <p:cNvPr id="30" name="Shape 90"/>
          <p:cNvSpPr/>
          <p:nvPr/>
        </p:nvSpPr>
        <p:spPr>
          <a:xfrm flipV="1">
            <a:off x="898077" y="3139024"/>
            <a:ext cx="1" cy="1353563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31" name="Shape 91"/>
          <p:cNvSpPr/>
          <p:nvPr/>
        </p:nvSpPr>
        <p:spPr>
          <a:xfrm>
            <a:off x="991909" y="4667245"/>
            <a:ext cx="298622" cy="294763"/>
          </a:xfrm>
          <a:prstGeom prst="roundRect">
            <a:avLst>
              <a:gd name="adj" fmla="val 18995"/>
            </a:avLst>
          </a:prstGeom>
          <a:solidFill>
            <a:srgbClr val="D17F15"/>
          </a:solidFill>
          <a:ln w="12700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92"/>
          <p:cNvSpPr/>
          <p:nvPr/>
        </p:nvSpPr>
        <p:spPr>
          <a:xfrm>
            <a:off x="989563" y="2973406"/>
            <a:ext cx="298622" cy="294763"/>
          </a:xfrm>
          <a:prstGeom prst="roundRect">
            <a:avLst>
              <a:gd name="adj" fmla="val 18995"/>
            </a:avLst>
          </a:prstGeom>
          <a:solidFill>
            <a:srgbClr val="D17F15"/>
          </a:solidFill>
          <a:ln w="12700">
            <a:solidFill>
              <a:srgbClr val="53585F"/>
            </a:solidFill>
            <a:miter lim="400000"/>
          </a:ln>
        </p:spPr>
        <p:txBody>
          <a:bodyPr lIns="19049" tIns="19049" rIns="19049" bIns="19049" anchor="ctr"/>
          <a:lstStyle/>
          <a:p>
            <a:pPr defTabSz="321457">
              <a:defRPr sz="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" name="Shape 93"/>
          <p:cNvSpPr/>
          <p:nvPr/>
        </p:nvSpPr>
        <p:spPr>
          <a:xfrm>
            <a:off x="499694" y="2808542"/>
            <a:ext cx="795599" cy="320204"/>
          </a:xfrm>
          <a:prstGeom prst="rect">
            <a:avLst/>
          </a:prstGeom>
          <a:solidFill/>
          <a:ln w="12700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>
                <a:solidFill>
                  <a:schemeClr val="bg1"/>
                </a:solidFill>
              </a:rPr>
              <a:t>Service 1</a:t>
            </a:r>
          </a:p>
        </p:txBody>
      </p:sp>
      <p:sp>
        <p:nvSpPr>
          <p:cNvPr id="34" name="Shape 94"/>
          <p:cNvSpPr/>
          <p:nvPr/>
        </p:nvSpPr>
        <p:spPr>
          <a:xfrm>
            <a:off x="1348203" y="2975787"/>
            <a:ext cx="457982" cy="1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35" name="Shape 95"/>
          <p:cNvSpPr/>
          <p:nvPr/>
        </p:nvSpPr>
        <p:spPr>
          <a:xfrm>
            <a:off x="499694" y="4494422"/>
            <a:ext cx="795599" cy="320205"/>
          </a:xfrm>
          <a:prstGeom prst="rect">
            <a:avLst/>
          </a:prstGeom>
          <a:solidFill/>
          <a:ln w="12700"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6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>
                <a:solidFill>
                  <a:schemeClr val="bg1"/>
                </a:solidFill>
              </a:rPr>
              <a:t>Service 2</a:t>
            </a:r>
          </a:p>
        </p:txBody>
      </p:sp>
      <p:sp>
        <p:nvSpPr>
          <p:cNvPr id="36" name="Shape 96"/>
          <p:cNvSpPr/>
          <p:nvPr/>
        </p:nvSpPr>
        <p:spPr>
          <a:xfrm>
            <a:off x="1288185" y="4603828"/>
            <a:ext cx="2352311" cy="384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39" extrusionOk="0">
                <a:moveTo>
                  <a:pt x="0" y="20262"/>
                </a:moveTo>
                <a:cubicBezTo>
                  <a:pt x="3883" y="21600"/>
                  <a:pt x="7848" y="20600"/>
                  <a:pt x="11520" y="17357"/>
                </a:cubicBezTo>
                <a:cubicBezTo>
                  <a:pt x="15496" y="13846"/>
                  <a:pt x="18983" y="7842"/>
                  <a:pt x="21600" y="0"/>
                </a:cubicBezTo>
              </a:path>
            </a:pathLst>
          </a:custGeom>
          <a:ln w="127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37" name="Shape 97"/>
          <p:cNvSpPr/>
          <p:nvPr/>
        </p:nvSpPr>
        <p:spPr>
          <a:xfrm>
            <a:off x="1143347" y="3304872"/>
            <a:ext cx="2490094" cy="1406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98" extrusionOk="0">
                <a:moveTo>
                  <a:pt x="0" y="0"/>
                </a:moveTo>
                <a:cubicBezTo>
                  <a:pt x="2626" y="9167"/>
                  <a:pt x="6181" y="15721"/>
                  <a:pt x="10164" y="18741"/>
                </a:cubicBezTo>
                <a:cubicBezTo>
                  <a:pt x="13936" y="21600"/>
                  <a:pt x="17917" y="21150"/>
                  <a:pt x="21600" y="17447"/>
                </a:cubicBezTo>
              </a:path>
            </a:pathLst>
          </a:custGeom>
          <a:ln w="127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38" name="Shape 98"/>
          <p:cNvSpPr/>
          <p:nvPr/>
        </p:nvSpPr>
        <p:spPr>
          <a:xfrm>
            <a:off x="1332114" y="3149514"/>
            <a:ext cx="764653" cy="14543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069" y="88"/>
                </a:lnTo>
                <a:lnTo>
                  <a:pt x="7939" y="21595"/>
                </a:lnTo>
                <a:lnTo>
                  <a:pt x="0" y="21600"/>
                </a:lnTo>
              </a:path>
            </a:pathLst>
          </a:custGeom>
          <a:ln w="12700">
            <a:solidFill>
              <a:srgbClr val="6EC038"/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39" name="Shape 99"/>
          <p:cNvSpPr/>
          <p:nvPr/>
        </p:nvSpPr>
        <p:spPr>
          <a:xfrm>
            <a:off x="1338543" y="3400881"/>
            <a:ext cx="758223" cy="1310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962" y="36"/>
                </a:lnTo>
                <a:lnTo>
                  <a:pt x="12950" y="21555"/>
                </a:lnTo>
                <a:lnTo>
                  <a:pt x="0" y="21600"/>
                </a:lnTo>
              </a:path>
            </a:pathLst>
          </a:custGeom>
          <a:ln w="12700">
            <a:solidFill>
              <a:schemeClr val="tx2">
                <a:lumMod val="60000"/>
                <a:lumOff val="40000"/>
              </a:schemeClr>
            </a:solidFill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40" name="Shape 100"/>
          <p:cNvSpPr/>
          <p:nvPr/>
        </p:nvSpPr>
        <p:spPr>
          <a:xfrm>
            <a:off x="2101298" y="3318944"/>
            <a:ext cx="607721" cy="2674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100" dirty="0"/>
              <a:t>Active</a:t>
            </a:r>
          </a:p>
        </p:txBody>
      </p:sp>
      <p:sp>
        <p:nvSpPr>
          <p:cNvPr id="41" name="Shape 101"/>
          <p:cNvSpPr/>
          <p:nvPr/>
        </p:nvSpPr>
        <p:spPr>
          <a:xfrm>
            <a:off x="1313157" y="2779168"/>
            <a:ext cx="518797" cy="17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/>
          <a:lstStyle>
            <a:lvl1pPr algn="l" defTabSz="457200">
              <a:defRPr sz="1200"/>
            </a:lvl1pPr>
          </a:lstStyle>
          <a:p>
            <a:pPr lvl="0">
              <a:defRPr sz="1800"/>
            </a:pPr>
            <a:r>
              <a:rPr sz="1100" dirty="0"/>
              <a:t>request</a:t>
            </a:r>
          </a:p>
        </p:txBody>
      </p:sp>
      <p:sp>
        <p:nvSpPr>
          <p:cNvPr id="42" name="Shape 102"/>
          <p:cNvSpPr/>
          <p:nvPr/>
        </p:nvSpPr>
        <p:spPr>
          <a:xfrm>
            <a:off x="274864" y="3952724"/>
            <a:ext cx="623213" cy="17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/>
          <a:lstStyle>
            <a:lvl1pPr algn="l" defTabSz="457200">
              <a:defRPr sz="1200"/>
            </a:lvl1pPr>
          </a:lstStyle>
          <a:p>
            <a:pPr lvl="0">
              <a:defRPr sz="1800"/>
            </a:pPr>
            <a:r>
              <a:rPr sz="1100" dirty="0"/>
              <a:t>response</a:t>
            </a:r>
          </a:p>
        </p:txBody>
      </p:sp>
      <p:sp>
        <p:nvSpPr>
          <p:cNvPr id="43" name="Shape 103"/>
          <p:cNvSpPr/>
          <p:nvPr/>
        </p:nvSpPr>
        <p:spPr>
          <a:xfrm>
            <a:off x="1096167" y="4157921"/>
            <a:ext cx="591256" cy="157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/>
          <a:lstStyle>
            <a:lvl1pPr algn="l" defTabSz="457200">
              <a:defRPr sz="1200"/>
            </a:lvl1pPr>
          </a:lstStyle>
          <a:p>
            <a:pPr lvl="0">
              <a:defRPr sz="1800"/>
            </a:pPr>
            <a:r>
              <a:rPr sz="1100" dirty="0"/>
              <a:t>request</a:t>
            </a:r>
          </a:p>
        </p:txBody>
      </p:sp>
      <p:sp>
        <p:nvSpPr>
          <p:cNvPr id="44" name="Shape 104"/>
          <p:cNvSpPr/>
          <p:nvPr/>
        </p:nvSpPr>
        <p:spPr>
          <a:xfrm>
            <a:off x="1800838" y="3778947"/>
            <a:ext cx="926140" cy="314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defTabSz="321457">
              <a:defRPr sz="1800"/>
            </a:pPr>
            <a:r>
              <a:rPr sz="1100" dirty="0"/>
              <a:t>request</a:t>
            </a:r>
          </a:p>
          <a:p>
            <a:pPr defTabSz="321457">
              <a:defRPr sz="1800"/>
            </a:pPr>
            <a:r>
              <a:rPr sz="1100" dirty="0"/>
              <a:t>(if authorized)</a:t>
            </a:r>
          </a:p>
        </p:txBody>
      </p:sp>
      <p:sp>
        <p:nvSpPr>
          <p:cNvPr id="45" name="Shape 106"/>
          <p:cNvSpPr/>
          <p:nvPr/>
        </p:nvSpPr>
        <p:spPr>
          <a:xfrm>
            <a:off x="3552560" y="1598941"/>
            <a:ext cx="2499507" cy="3997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75"/>
          <p:cNvSpPr/>
          <p:nvPr/>
        </p:nvSpPr>
        <p:spPr>
          <a:xfrm>
            <a:off x="4303512" y="4967065"/>
            <a:ext cx="1041840" cy="591998"/>
          </a:xfrm>
          <a:prstGeom prst="rect">
            <a:avLst/>
          </a:prstGeom>
          <a:solidFill>
            <a:srgbClr val="FF0000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en-US" sz="1100" b="1" dirty="0" smtClean="0"/>
              <a:t>Dynamic Service Composition</a:t>
            </a:r>
            <a:endParaRPr sz="1100" b="1" dirty="0"/>
          </a:p>
        </p:txBody>
      </p:sp>
      <p:sp>
        <p:nvSpPr>
          <p:cNvPr id="49" name="Shape 70"/>
          <p:cNvSpPr/>
          <p:nvPr/>
        </p:nvSpPr>
        <p:spPr>
          <a:xfrm>
            <a:off x="3654652" y="3846438"/>
            <a:ext cx="1154777" cy="346892"/>
          </a:xfrm>
          <a:prstGeom prst="rect">
            <a:avLst/>
          </a:prstGeom>
          <a:solidFill>
            <a:srgbClr val="FF0000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algn="ctr" defTabSz="457200"/>
            <a:r>
              <a:rPr lang="en-US" sz="11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Active Bundle Listener</a:t>
            </a:r>
            <a:endParaRPr sz="1100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0" name="Shape 75"/>
          <p:cNvSpPr/>
          <p:nvPr/>
        </p:nvSpPr>
        <p:spPr>
          <a:xfrm>
            <a:off x="7442276" y="5169972"/>
            <a:ext cx="1144334" cy="3908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>
            <a:lvl1pPr defTabSz="457200">
              <a:defRPr sz="12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lang="en-US" sz="1100" dirty="0" smtClean="0"/>
              <a:t>Trust Management</a:t>
            </a:r>
            <a:endParaRPr sz="11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7930355" y="4814628"/>
            <a:ext cx="1" cy="434376"/>
          </a:xfrm>
          <a:prstGeom prst="straightConnector1">
            <a:avLst/>
          </a:prstGeom>
          <a:ln w="12700" cap="flat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Shape 80"/>
          <p:cNvSpPr/>
          <p:nvPr/>
        </p:nvSpPr>
        <p:spPr>
          <a:xfrm flipV="1">
            <a:off x="6631857" y="4814628"/>
            <a:ext cx="1187578" cy="464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54" y="310"/>
                  <a:pt x="11545" y="2812"/>
                  <a:pt x="15580" y="6973"/>
                </a:cubicBezTo>
                <a:cubicBezTo>
                  <a:pt x="19449" y="10962"/>
                  <a:pt x="21597" y="16182"/>
                  <a:pt x="21600" y="21600"/>
                </a:cubicBezTo>
              </a:path>
            </a:pathLst>
          </a:custGeom>
          <a:ln w="12700">
            <a:solidFill/>
            <a:miter lim="400000"/>
            <a:headEnd type="triangle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53" name="Shape 80"/>
          <p:cNvSpPr/>
          <p:nvPr/>
        </p:nvSpPr>
        <p:spPr>
          <a:xfrm flipV="1">
            <a:off x="5345352" y="4814627"/>
            <a:ext cx="2341390" cy="318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54" y="310"/>
                  <a:pt x="11545" y="2812"/>
                  <a:pt x="15580" y="6973"/>
                </a:cubicBezTo>
                <a:cubicBezTo>
                  <a:pt x="19449" y="10962"/>
                  <a:pt x="21597" y="16182"/>
                  <a:pt x="21600" y="21600"/>
                </a:cubicBezTo>
              </a:path>
            </a:pathLst>
          </a:custGeom>
          <a:ln w="12700">
            <a:solidFill/>
            <a:miter lim="400000"/>
            <a:headEnd type="triangle"/>
            <a:tailEnd type="non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55" name="Shape 70"/>
          <p:cNvSpPr/>
          <p:nvPr/>
        </p:nvSpPr>
        <p:spPr>
          <a:xfrm>
            <a:off x="1313157" y="2527221"/>
            <a:ext cx="514801" cy="282528"/>
          </a:xfrm>
          <a:prstGeom prst="rect">
            <a:avLst/>
          </a:prstGeom>
          <a:solidFill>
            <a:srgbClr val="FF0000"/>
          </a:solidFill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 anchor="ctr"/>
          <a:lstStyle/>
          <a:p>
            <a:pPr algn="ctr" defTabSz="457200"/>
            <a:r>
              <a:rPr lang="en-US" sz="900" b="1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Active Bundle</a:t>
            </a:r>
            <a:endParaRPr sz="900" b="1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cxnSp>
        <p:nvCxnSpPr>
          <p:cNvPr id="56" name="Elbow Connector 55"/>
          <p:cNvCxnSpPr>
            <a:stCxn id="48" idx="1"/>
            <a:endCxn id="5" idx="1"/>
          </p:cNvCxnSpPr>
          <p:nvPr/>
        </p:nvCxnSpPr>
        <p:spPr>
          <a:xfrm rot="10800000">
            <a:off x="423376" y="3218280"/>
            <a:ext cx="3880136" cy="2044785"/>
          </a:xfrm>
          <a:prstGeom prst="bentConnector3">
            <a:avLst>
              <a:gd name="adj1" fmla="val 105892"/>
            </a:avLst>
          </a:prstGeom>
          <a:ln w="158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Shape 102"/>
          <p:cNvSpPr/>
          <p:nvPr/>
        </p:nvSpPr>
        <p:spPr>
          <a:xfrm>
            <a:off x="2010264" y="5261653"/>
            <a:ext cx="1044933" cy="170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9" tIns="19049" rIns="19049" bIns="19049"/>
          <a:lstStyle>
            <a:lvl1pPr algn="l" defTabSz="457200">
              <a:defRPr sz="1200"/>
            </a:lvl1pPr>
          </a:lstStyle>
          <a:p>
            <a:pPr lvl="0">
              <a:defRPr sz="1800"/>
            </a:pPr>
            <a:r>
              <a:rPr lang="en-US" sz="1100" dirty="0"/>
              <a:t>r</a:t>
            </a:r>
            <a:r>
              <a:rPr sz="1100" dirty="0" smtClean="0"/>
              <a:t>e</a:t>
            </a:r>
            <a:r>
              <a:rPr lang="en-US" sz="1100" dirty="0" smtClean="0"/>
              <a:t>configuration</a:t>
            </a:r>
          </a:p>
          <a:p>
            <a:pPr lvl="0">
              <a:defRPr sz="1800"/>
            </a:pPr>
            <a:endParaRPr sz="1100" dirty="0"/>
          </a:p>
        </p:txBody>
      </p:sp>
      <p:sp>
        <p:nvSpPr>
          <p:cNvPr id="58" name="Shape 96"/>
          <p:cNvSpPr/>
          <p:nvPr/>
        </p:nvSpPr>
        <p:spPr>
          <a:xfrm>
            <a:off x="1288185" y="4201709"/>
            <a:ext cx="2504711" cy="613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39" extrusionOk="0">
                <a:moveTo>
                  <a:pt x="0" y="20262"/>
                </a:moveTo>
                <a:cubicBezTo>
                  <a:pt x="3883" y="21600"/>
                  <a:pt x="7848" y="20600"/>
                  <a:pt x="11520" y="17357"/>
                </a:cubicBezTo>
                <a:cubicBezTo>
                  <a:pt x="15496" y="13846"/>
                  <a:pt x="18983" y="7842"/>
                  <a:pt x="21600" y="0"/>
                </a:cubicBezTo>
              </a:path>
            </a:pathLst>
          </a:custGeom>
          <a:ln w="12700">
            <a:solidFill>
              <a:srgbClr val="FF0000"/>
            </a:solidFill>
            <a:prstDash val="sysDot"/>
            <a:miter lim="400000"/>
            <a:tailEnd type="triangle"/>
          </a:ln>
        </p:spPr>
        <p:txBody>
          <a:bodyPr lIns="19049" tIns="19049" rIns="19049" bIns="19049" anchor="ctr"/>
          <a:lstStyle/>
          <a:p>
            <a:pPr defTabSz="321457">
              <a:defRPr sz="800"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486118" y="2315340"/>
            <a:ext cx="1916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21457">
              <a:defRPr sz="1800"/>
            </a:pPr>
            <a:r>
              <a:rPr lang="en-US" b="1" dirty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Service Monitor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228600" y="140884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Proposed Solution Components</a:t>
            </a:r>
            <a:endParaRPr sz="2400" dirty="0"/>
          </a:p>
        </p:txBody>
      </p:sp>
      <p:sp>
        <p:nvSpPr>
          <p:cNvPr id="365" name="Shape 365"/>
          <p:cNvSpPr>
            <a:spLocks noGrp="1"/>
          </p:cNvSpPr>
          <p:nvPr>
            <p:ph type="sldNum" sz="quarter" idx="12"/>
          </p:nvPr>
        </p:nvSpPr>
        <p:spPr>
          <a:xfrm>
            <a:off x="28410" y="6544732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15</a:t>
            </a:fld>
            <a:endParaRPr sz="130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3186039"/>
              </p:ext>
            </p:extLst>
          </p:nvPr>
        </p:nvGraphicFramePr>
        <p:xfrm>
          <a:off x="2074373" y="2391029"/>
          <a:ext cx="5369760" cy="339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14187" y="1246526"/>
            <a:ext cx="15055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Policies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9073" y="1916490"/>
            <a:ext cx="15648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Active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1678" y="1427967"/>
            <a:ext cx="1505573" cy="64633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9BBB59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Passive Listener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0060" y="2067863"/>
            <a:ext cx="1505573" cy="646331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>
            <a:solidFill>
              <a:srgbClr val="9BBB59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Heartbeat Module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2096" y="4090475"/>
            <a:ext cx="1505573" cy="646331"/>
          </a:xfrm>
          <a:prstGeom prst="rect">
            <a:avLst/>
          </a:prstGeom>
          <a:solidFill>
            <a:srgbClr val="FF0000"/>
          </a:solidFill>
          <a:ln>
            <a:solidFill>
              <a:srgbClr val="9BBB59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Trust Management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0445" y="6009742"/>
            <a:ext cx="1505573" cy="646331"/>
          </a:xfrm>
          <a:prstGeom prst="rect">
            <a:avLst/>
          </a:prstGeom>
          <a:solidFill>
            <a:srgbClr val="FFB078"/>
          </a:solidFill>
          <a:ln>
            <a:solidFill>
              <a:srgbClr val="9BBB59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Anomaly Detection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5053" y="4637655"/>
            <a:ext cx="1564814" cy="646331"/>
          </a:xfrm>
          <a:prstGeom prst="rect">
            <a:avLst/>
          </a:prstGeom>
          <a:solidFill>
            <a:srgbClr val="F9FF7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Agile Defense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9" name="Curved Connector 28"/>
          <p:cNvCxnSpPr>
            <a:endCxn id="25" idx="1"/>
          </p:cNvCxnSpPr>
          <p:nvPr/>
        </p:nvCxnSpPr>
        <p:spPr>
          <a:xfrm flipV="1">
            <a:off x="5769535" y="2391029"/>
            <a:ext cx="600525" cy="474525"/>
          </a:xfrm>
          <a:prstGeom prst="curvedConnector3">
            <a:avLst/>
          </a:prstGeom>
          <a:noFill/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Curved Connector 29"/>
          <p:cNvCxnSpPr>
            <a:endCxn id="26" idx="1"/>
          </p:cNvCxnSpPr>
          <p:nvPr/>
        </p:nvCxnSpPr>
        <p:spPr>
          <a:xfrm>
            <a:off x="6482573" y="4413641"/>
            <a:ext cx="429523" cy="12700"/>
          </a:xfrm>
          <a:prstGeom prst="curvedConnector3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Curved Connector 30"/>
          <p:cNvCxnSpPr/>
          <p:nvPr/>
        </p:nvCxnSpPr>
        <p:spPr>
          <a:xfrm rot="5400000" flipH="1" flipV="1">
            <a:off x="2718567" y="4560177"/>
            <a:ext cx="532103" cy="239032"/>
          </a:xfrm>
          <a:prstGeom prst="curvedConnector3">
            <a:avLst/>
          </a:prstGeom>
          <a:noFill/>
          <a:ln w="25400" cap="flat" cmpd="sng" algn="ctr">
            <a:solidFill>
              <a:srgbClr val="F9FF71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Curved Connector 31"/>
          <p:cNvCxnSpPr/>
          <p:nvPr/>
        </p:nvCxnSpPr>
        <p:spPr>
          <a:xfrm rot="5400000" flipH="1" flipV="1">
            <a:off x="4441501" y="5631290"/>
            <a:ext cx="506360" cy="250545"/>
          </a:xfrm>
          <a:prstGeom prst="curvedConnector3">
            <a:avLst/>
          </a:prstGeom>
          <a:noFill/>
          <a:ln w="25400" cap="flat" cmpd="sng" algn="ctr">
            <a:solidFill>
              <a:srgbClr val="FFB078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Curved Connector 32"/>
          <p:cNvCxnSpPr/>
          <p:nvPr/>
        </p:nvCxnSpPr>
        <p:spPr>
          <a:xfrm rot="10800000">
            <a:off x="2643621" y="2629703"/>
            <a:ext cx="767526" cy="288774"/>
          </a:xfrm>
          <a:prstGeom prst="curvedConnector3">
            <a:avLst/>
          </a:prstGeom>
          <a:noFill/>
          <a:ln w="25400" cap="flat" cmpd="sng" algn="ctr">
            <a:solidFill>
              <a:srgbClr val="FFFF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Rectangle 33"/>
          <p:cNvSpPr/>
          <p:nvPr/>
        </p:nvSpPr>
        <p:spPr>
          <a:xfrm>
            <a:off x="801562" y="1093046"/>
            <a:ext cx="7745014" cy="5680399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02876" y="1928235"/>
            <a:ext cx="156481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Active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Bundle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Listener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8062" y="5283986"/>
            <a:ext cx="1564814" cy="646331"/>
          </a:xfrm>
          <a:prstGeom prst="rect">
            <a:avLst/>
          </a:prstGeom>
          <a:solidFill>
            <a:srgbClr val="F9FF7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Resiliency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&amp; Adaptability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Privacy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pic>
        <p:nvPicPr>
          <p:cNvPr id="4" name="Screen Shot 2014-03-28 at 11.48.23 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1638" y="2478414"/>
            <a:ext cx="7393782" cy="4045149"/>
          </a:xfrm>
          <a:prstGeom prst="rect">
            <a:avLst/>
          </a:prstGeom>
          <a:ln w="3175">
            <a:miter lim="400000"/>
          </a:ln>
        </p:spPr>
      </p:pic>
      <p:sp>
        <p:nvSpPr>
          <p:cNvPr id="5" name="Shape 425"/>
          <p:cNvSpPr txBox="1">
            <a:spLocks/>
          </p:cNvSpPr>
          <p:nvPr/>
        </p:nvSpPr>
        <p:spPr>
          <a:xfrm>
            <a:off x="816255" y="996299"/>
            <a:ext cx="7804548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  <a:lvl2pPr>
              <a:defRPr sz="2400">
                <a:latin typeface="Arial"/>
                <a:ea typeface="Arial"/>
                <a:cs typeface="Arial"/>
                <a:sym typeface="Arial"/>
              </a:defRPr>
            </a:lvl2pPr>
            <a:lvl3pPr>
              <a:defRPr sz="2400">
                <a:latin typeface="Arial"/>
                <a:ea typeface="Arial"/>
                <a:cs typeface="Arial"/>
                <a:sym typeface="Arial"/>
              </a:defRPr>
            </a:lvl3pPr>
            <a:lvl4pPr>
              <a:defRPr sz="2400">
                <a:latin typeface="Arial"/>
                <a:ea typeface="Arial"/>
                <a:cs typeface="Arial"/>
                <a:sym typeface="Arial"/>
              </a:defRPr>
            </a:lvl4pPr>
            <a:lvl5pPr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457200">
              <a:defRPr sz="2400">
                <a:latin typeface="Arial"/>
                <a:ea typeface="Arial"/>
                <a:cs typeface="Arial"/>
                <a:sym typeface="Arial"/>
              </a:defRPr>
            </a:lvl6pPr>
            <a:lvl7pPr indent="914400">
              <a:defRPr sz="2400">
                <a:latin typeface="Arial"/>
                <a:ea typeface="Arial"/>
                <a:cs typeface="Arial"/>
                <a:sym typeface="Arial"/>
              </a:defRPr>
            </a:lvl7pPr>
            <a:lvl8pPr indent="1371600">
              <a:defRPr sz="2400">
                <a:latin typeface="Arial"/>
                <a:ea typeface="Arial"/>
                <a:cs typeface="Arial"/>
                <a:sym typeface="Arial"/>
              </a:defRPr>
            </a:lvl8pPr>
            <a:lvl9pPr indent="1828800">
              <a:defRPr sz="2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 sz="1800"/>
            </a:pPr>
            <a:r>
              <a:rPr lang="de-DE" sz="2000" b="1" dirty="0" smtClean="0"/>
              <a:t>PII Sharing in SOA</a:t>
            </a:r>
            <a:endParaRPr lang="de-DE" sz="2000" b="1" dirty="0"/>
          </a:p>
        </p:txBody>
      </p:sp>
      <p:sp>
        <p:nvSpPr>
          <p:cNvPr id="6" name="Shape 426"/>
          <p:cNvSpPr/>
          <p:nvPr/>
        </p:nvSpPr>
        <p:spPr>
          <a:xfrm>
            <a:off x="633022" y="6117261"/>
            <a:ext cx="4761478" cy="452799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t>Services have access to all user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7511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58"/>
            <a:ext cx="7620000" cy="1143000"/>
          </a:xfrm>
        </p:spPr>
        <p:txBody>
          <a:bodyPr/>
          <a:lstStyle/>
          <a:p>
            <a:r>
              <a:rPr lang="en-US" dirty="0" smtClean="0"/>
              <a:t>Active Bundles for Data Privacy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pic>
        <p:nvPicPr>
          <p:cNvPr id="6" name="Screen Shot 2014-01-27 at 6.14.1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1080" y="3898890"/>
            <a:ext cx="2458829" cy="2447394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Shape 371"/>
          <p:cNvSpPr txBox="1">
            <a:spLocks/>
          </p:cNvSpPr>
          <p:nvPr/>
        </p:nvSpPr>
        <p:spPr>
          <a:xfrm>
            <a:off x="339526" y="1364900"/>
            <a:ext cx="8092183" cy="5118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740966" indent="-283766">
              <a:spcBef>
                <a:spcPts val="900"/>
              </a:spcBef>
              <a:buSzPct val="100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130697" indent="-216297">
              <a:spcBef>
                <a:spcPts val="9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583928" indent="-212328">
              <a:spcBef>
                <a:spcPts val="900"/>
              </a:spcBef>
              <a:buSzPct val="100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045097" indent="-216297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5549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121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693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265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1800" dirty="0" smtClean="0"/>
              <a:t>Message security mechanisms (HTTPS, WS-Security standards) are not sufficient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/>
              <a:t>Provide point to point security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/>
              <a:t>Unable to provide protection in remote domains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800"/>
            </a:pPr>
            <a:endParaRPr lang="en-US" sz="1800" dirty="0" smtClean="0"/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1800"/>
            </a:pPr>
            <a:r>
              <a:rPr lang="en-US" sz="1800" dirty="0" smtClean="0"/>
              <a:t>Active Bundles 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>
                <a:latin typeface="+mj-lt"/>
                <a:ea typeface="+mj-ea"/>
                <a:cs typeface="+mj-cs"/>
                <a:sym typeface="Helvetica"/>
              </a:rPr>
              <a:t>Data-centric approach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>
                <a:latin typeface="+mj-lt"/>
                <a:ea typeface="+mj-ea"/>
                <a:cs typeface="+mj-cs"/>
                <a:sym typeface="Helvetica"/>
              </a:rPr>
              <a:t>Encapsulation mechanism for protecting data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>
                <a:latin typeface="+mj-lt"/>
                <a:ea typeface="+mj-ea"/>
                <a:cs typeface="+mj-cs"/>
                <a:sym typeface="Helvetica"/>
              </a:rPr>
              <a:t>Includes metadata (policies) used for controlled dissemination</a:t>
            </a:r>
          </a:p>
          <a:p>
            <a:pPr marL="979805" lvl="1" indent="-206375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Access control policies</a:t>
            </a:r>
          </a:p>
          <a:p>
            <a:pPr marL="979805" lvl="1" indent="-206375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Life duration</a:t>
            </a:r>
          </a:p>
          <a:p>
            <a:pPr marL="519430" indent="-190500" defTabSz="457200">
              <a:spcBef>
                <a:spcPts val="0"/>
              </a:spcBef>
              <a:buSzPct val="80000"/>
              <a:buFont typeface="Helvetica"/>
              <a:buChar char="•"/>
              <a:defRPr sz="1800"/>
            </a:pPr>
            <a:r>
              <a:rPr lang="en-US" sz="1800" dirty="0" smtClean="0">
                <a:latin typeface="+mj-lt"/>
                <a:ea typeface="+mj-ea"/>
                <a:cs typeface="+mj-cs"/>
                <a:sym typeface="Helvetica"/>
              </a:rPr>
              <a:t>Includes Virtual Machine (VM)</a:t>
            </a:r>
          </a:p>
          <a:p>
            <a:pPr marL="963930" lvl="1" indent="-190500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Policy enforcement mechanism</a:t>
            </a:r>
          </a:p>
          <a:p>
            <a:pPr marL="963930" lvl="1" indent="-190500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Protection mechanism</a:t>
            </a:r>
          </a:p>
          <a:p>
            <a:pPr marL="519430" indent="-190500" defTabSz="457200">
              <a:spcBef>
                <a:spcPts val="0"/>
              </a:spcBef>
              <a:buFont typeface="Helvetica"/>
              <a:buChar char="•"/>
              <a:defRPr sz="1800"/>
            </a:pPr>
            <a:r>
              <a:rPr lang="en-US" sz="1800" dirty="0" smtClean="0">
                <a:latin typeface="+mj-lt"/>
                <a:ea typeface="+mj-ea"/>
                <a:cs typeface="+mj-cs"/>
                <a:sym typeface="Helvetica"/>
              </a:rPr>
              <a:t>Active Bundle operations</a:t>
            </a:r>
          </a:p>
          <a:p>
            <a:pPr marL="945408" lvl="1" indent="-171978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Self-Integrity check</a:t>
            </a:r>
          </a:p>
          <a:p>
            <a:pPr marL="945408" lvl="1" indent="-171978" defTabSz="457200">
              <a:spcBef>
                <a:spcPts val="0"/>
              </a:spcBef>
              <a:buSzPct val="40000"/>
              <a:defRPr sz="1800"/>
            </a:pPr>
            <a:r>
              <a:rPr lang="en-US" sz="1800" dirty="0" smtClean="0"/>
              <a:t>Filtering</a:t>
            </a:r>
          </a:p>
          <a:p>
            <a:pPr marL="1389908" lvl="2" indent="-171979" defTabSz="457200">
              <a:spcBef>
                <a:spcPts val="0"/>
              </a:spcBef>
              <a:buSzPct val="35000"/>
              <a:defRPr sz="1800"/>
            </a:pPr>
            <a:r>
              <a:rPr lang="en-US" sz="1800" i="1" dirty="0" smtClean="0"/>
              <a:t>Selective dissemination based on policies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3703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8"/>
            <a:ext cx="7620000" cy="1143000"/>
          </a:xfrm>
        </p:spPr>
        <p:txBody>
          <a:bodyPr/>
          <a:lstStyle/>
          <a:p>
            <a:r>
              <a:rPr lang="en-US" dirty="0" smtClean="0"/>
              <a:t>Active Bundle Features</a:t>
            </a:r>
            <a:endParaRPr lang="en-US" dirty="0"/>
          </a:p>
        </p:txBody>
      </p:sp>
      <p:sp>
        <p:nvSpPr>
          <p:cNvPr id="4" name="Shape 375"/>
          <p:cNvSpPr>
            <a:spLocks noGrp="1"/>
          </p:cNvSpPr>
          <p:nvPr>
            <p:ph idx="1"/>
          </p:nvPr>
        </p:nvSpPr>
        <p:spPr>
          <a:xfrm>
            <a:off x="304800" y="1175993"/>
            <a:ext cx="8382000" cy="55663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Data-centric approach</a:t>
            </a: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Self-monitoring ability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Policy based access control 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Ability to control interactions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Selective data dissemination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 smtClean="0">
                <a:latin typeface="+mj-lt"/>
                <a:ea typeface="+mj-ea"/>
                <a:cs typeface="+mj-cs"/>
                <a:sym typeface="Helvetica"/>
              </a:rPr>
              <a:t>Context</a:t>
            </a:r>
            <a:r>
              <a:rPr lang="en-US" sz="2100" dirty="0" smtClean="0">
                <a:latin typeface="+mj-lt"/>
                <a:ea typeface="+mj-ea"/>
                <a:cs typeface="+mj-cs"/>
                <a:sym typeface="Helvetica"/>
              </a:rPr>
              <a:t>-</a:t>
            </a:r>
            <a:r>
              <a:rPr sz="2100" dirty="0" smtClean="0">
                <a:latin typeface="+mj-lt"/>
                <a:ea typeface="+mj-ea"/>
                <a:cs typeface="+mj-cs"/>
                <a:sym typeface="Helvetica"/>
              </a:rPr>
              <a:t>aware </a:t>
            </a: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dissemination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Minimal disclosure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Interaction visibility</a:t>
            </a:r>
            <a:endParaRPr sz="2100" baseline="-8680" dirty="0">
              <a:latin typeface="+mj-lt"/>
              <a:ea typeface="+mj-ea"/>
              <a:cs typeface="+mj-cs"/>
              <a:sym typeface="Helvetica"/>
            </a:endParaRPr>
          </a:p>
          <a:p>
            <a:pPr marL="213360" lvl="0" indent="-213360" defTabSz="246888">
              <a:spcBef>
                <a:spcPts val="2500"/>
              </a:spcBef>
              <a:buSzPct val="80000"/>
              <a:tabLst>
                <a:tab pos="50800" algn="l"/>
                <a:tab pos="165100" algn="l"/>
              </a:tabLst>
              <a:defRPr sz="1800"/>
            </a:pPr>
            <a:r>
              <a:rPr sz="2100" dirty="0">
                <a:latin typeface="+mj-lt"/>
                <a:ea typeface="+mj-ea"/>
                <a:cs typeface="+mj-cs"/>
                <a:sym typeface="Helvetica"/>
              </a:rPr>
              <a:t>Ability to operate in unknown (untrusted)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2"/>
          <p:cNvSpPr>
            <a:spLocks noGrp="1"/>
          </p:cNvSpPr>
          <p:nvPr>
            <p:ph type="title"/>
          </p:nvPr>
        </p:nvSpPr>
        <p:spPr>
          <a:xfrm>
            <a:off x="192188" y="124108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/>
              <a:t>Problem Domain: Typical SOA Scenario</a:t>
            </a:r>
          </a:p>
        </p:txBody>
      </p:sp>
      <p:sp>
        <p:nvSpPr>
          <p:cNvPr id="407" name="Shape 407"/>
          <p:cNvSpPr>
            <a:spLocks noGrp="1"/>
          </p:cNvSpPr>
          <p:nvPr>
            <p:ph type="sldNum" sz="quarter" idx="12"/>
          </p:nvPr>
        </p:nvSpPr>
        <p:spPr>
          <a:xfrm>
            <a:off x="28410" y="6319012"/>
            <a:ext cx="400380" cy="4869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1</a:t>
            </a:fld>
            <a:endParaRPr sz="1300" dirty="0"/>
          </a:p>
        </p:txBody>
      </p:sp>
      <p:sp>
        <p:nvSpPr>
          <p:cNvPr id="7" name="Shape 410"/>
          <p:cNvSpPr/>
          <p:nvPr/>
        </p:nvSpPr>
        <p:spPr>
          <a:xfrm>
            <a:off x="169496" y="1477927"/>
            <a:ext cx="3680782" cy="2224063"/>
          </a:xfrm>
          <a:prstGeom prst="roundRect">
            <a:avLst>
              <a:gd name="adj" fmla="val 11936"/>
            </a:avLst>
          </a:prstGeom>
          <a:solidFill>
            <a:srgbClr val="FFFFFF"/>
          </a:solidFill>
          <a:ln w="3175">
            <a:solidFill/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ctr" defTabSz="457200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800" dirty="0"/>
              <a:t>Trust Domain</a:t>
            </a:r>
          </a:p>
        </p:txBody>
      </p:sp>
      <p:pic>
        <p:nvPicPr>
          <p:cNvPr id="8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188" y="1822097"/>
            <a:ext cx="885466" cy="866419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Shape 412"/>
          <p:cNvSpPr/>
          <p:nvPr/>
        </p:nvSpPr>
        <p:spPr>
          <a:xfrm flipH="1">
            <a:off x="885213" y="2337343"/>
            <a:ext cx="1603647" cy="26542"/>
          </a:xfrm>
          <a:prstGeom prst="line">
            <a:avLst/>
          </a:prstGeom>
          <a:ln w="12700">
            <a:solidFill/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" name="Shape 413"/>
          <p:cNvSpPr/>
          <p:nvPr/>
        </p:nvSpPr>
        <p:spPr>
          <a:xfrm>
            <a:off x="1342094" y="1942804"/>
            <a:ext cx="622364" cy="330399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FFFFFF"/>
                </a:solidFill>
              </a:rPr>
              <a:t>PII</a:t>
            </a:r>
          </a:p>
        </p:txBody>
      </p:sp>
      <p:sp>
        <p:nvSpPr>
          <p:cNvPr id="11" name="Shape 414"/>
          <p:cNvSpPr/>
          <p:nvPr/>
        </p:nvSpPr>
        <p:spPr>
          <a:xfrm>
            <a:off x="3933508" y="1642505"/>
            <a:ext cx="622365" cy="330400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FFFFFF"/>
                </a:solidFill>
              </a:rPr>
              <a:t>PII</a:t>
            </a:r>
          </a:p>
        </p:txBody>
      </p:sp>
      <p:sp>
        <p:nvSpPr>
          <p:cNvPr id="12" name="Shape 415"/>
          <p:cNvSpPr/>
          <p:nvPr/>
        </p:nvSpPr>
        <p:spPr>
          <a:xfrm>
            <a:off x="2540177" y="2028714"/>
            <a:ext cx="1286611" cy="559173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800" dirty="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A</a:t>
            </a:r>
          </a:p>
        </p:txBody>
      </p:sp>
      <p:sp>
        <p:nvSpPr>
          <p:cNvPr id="13" name="Shape 416"/>
          <p:cNvSpPr/>
          <p:nvPr/>
        </p:nvSpPr>
        <p:spPr>
          <a:xfrm>
            <a:off x="4986688" y="1391703"/>
            <a:ext cx="1327696" cy="559173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B</a:t>
            </a:r>
          </a:p>
        </p:txBody>
      </p:sp>
      <p:sp>
        <p:nvSpPr>
          <p:cNvPr id="14" name="Shape 417"/>
          <p:cNvSpPr/>
          <p:nvPr/>
        </p:nvSpPr>
        <p:spPr>
          <a:xfrm>
            <a:off x="4986688" y="2555762"/>
            <a:ext cx="1327696" cy="559174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C</a:t>
            </a:r>
          </a:p>
        </p:txBody>
      </p:sp>
      <p:sp>
        <p:nvSpPr>
          <p:cNvPr id="15" name="Shape 418"/>
          <p:cNvSpPr/>
          <p:nvPr/>
        </p:nvSpPr>
        <p:spPr>
          <a:xfrm flipH="1" flipV="1">
            <a:off x="3870068" y="2369061"/>
            <a:ext cx="1075350" cy="466077"/>
          </a:xfrm>
          <a:prstGeom prst="line">
            <a:avLst/>
          </a:prstGeom>
          <a:ln w="12700">
            <a:solidFill>
              <a:srgbClr val="00882B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419"/>
          <p:cNvSpPr/>
          <p:nvPr/>
        </p:nvSpPr>
        <p:spPr>
          <a:xfrm flipH="1">
            <a:off x="3870609" y="1658110"/>
            <a:ext cx="1074886" cy="563978"/>
          </a:xfrm>
          <a:prstGeom prst="line">
            <a:avLst/>
          </a:prstGeom>
          <a:ln w="12700">
            <a:solidFill>
              <a:srgbClr val="C82506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" name="Shape 420"/>
          <p:cNvSpPr/>
          <p:nvPr/>
        </p:nvSpPr>
        <p:spPr>
          <a:xfrm flipH="1">
            <a:off x="6358725" y="2835349"/>
            <a:ext cx="969868" cy="1"/>
          </a:xfrm>
          <a:prstGeom prst="line">
            <a:avLst/>
          </a:prstGeom>
          <a:ln w="12700">
            <a:solidFill>
              <a:srgbClr val="C82506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" name="Shape 421"/>
          <p:cNvSpPr/>
          <p:nvPr/>
        </p:nvSpPr>
        <p:spPr>
          <a:xfrm>
            <a:off x="6519648" y="2480070"/>
            <a:ext cx="622364" cy="330400"/>
          </a:xfrm>
          <a:prstGeom prst="rect">
            <a:avLst/>
          </a:prstGeom>
          <a:solidFill>
            <a:srgbClr val="C82506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800">
                <a:solidFill>
                  <a:srgbClr val="FFFFFF"/>
                </a:solidFill>
              </a:rPr>
              <a:t>PII</a:t>
            </a:r>
          </a:p>
        </p:txBody>
      </p:sp>
      <p:sp>
        <p:nvSpPr>
          <p:cNvPr id="19" name="Shape 422"/>
          <p:cNvSpPr/>
          <p:nvPr/>
        </p:nvSpPr>
        <p:spPr>
          <a:xfrm>
            <a:off x="7369862" y="2555762"/>
            <a:ext cx="1322505" cy="559174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D</a:t>
            </a:r>
          </a:p>
        </p:txBody>
      </p:sp>
      <p:grpSp>
        <p:nvGrpSpPr>
          <p:cNvPr id="21" name="Group 110"/>
          <p:cNvGrpSpPr/>
          <p:nvPr/>
        </p:nvGrpSpPr>
        <p:grpSpPr>
          <a:xfrm>
            <a:off x="3014850" y="3253558"/>
            <a:ext cx="3437506" cy="1258100"/>
            <a:chOff x="-1" y="0"/>
            <a:chExt cx="3460818" cy="1848249"/>
          </a:xfrm>
        </p:grpSpPr>
        <p:sp>
          <p:nvSpPr>
            <p:cNvPr id="22" name="Shape 108"/>
            <p:cNvSpPr/>
            <p:nvPr/>
          </p:nvSpPr>
          <p:spPr>
            <a:xfrm>
              <a:off x="-1" y="0"/>
              <a:ext cx="3267078" cy="184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55" y="0"/>
                  </a:moveTo>
                  <a:cubicBezTo>
                    <a:pt x="3517" y="0"/>
                    <a:pt x="3243" y="483"/>
                    <a:pt x="3243" y="1081"/>
                  </a:cubicBezTo>
                  <a:lnTo>
                    <a:pt x="3243" y="4365"/>
                  </a:lnTo>
                  <a:lnTo>
                    <a:pt x="0" y="6271"/>
                  </a:lnTo>
                  <a:lnTo>
                    <a:pt x="3243" y="8177"/>
                  </a:lnTo>
                  <a:lnTo>
                    <a:pt x="3243" y="20519"/>
                  </a:lnTo>
                  <a:cubicBezTo>
                    <a:pt x="3243" y="21117"/>
                    <a:pt x="3517" y="21600"/>
                    <a:pt x="3855" y="21600"/>
                  </a:cubicBezTo>
                  <a:lnTo>
                    <a:pt x="20989" y="21600"/>
                  </a:lnTo>
                  <a:cubicBezTo>
                    <a:pt x="21327" y="21600"/>
                    <a:pt x="21600" y="21117"/>
                    <a:pt x="21600" y="20519"/>
                  </a:cubicBezTo>
                  <a:lnTo>
                    <a:pt x="21600" y="1081"/>
                  </a:lnTo>
                  <a:cubicBezTo>
                    <a:pt x="21600" y="483"/>
                    <a:pt x="21327" y="0"/>
                    <a:pt x="20989" y="0"/>
                  </a:cubicBezTo>
                  <a:lnTo>
                    <a:pt x="3855" y="0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23" name="Shape 109"/>
            <p:cNvSpPr/>
            <p:nvPr/>
          </p:nvSpPr>
          <p:spPr>
            <a:xfrm>
              <a:off x="193739" y="110257"/>
              <a:ext cx="3267078" cy="1627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b="1" dirty="0"/>
                <a:t>Service Level </a:t>
              </a:r>
              <a:endParaRPr lang="en-US" b="1" dirty="0" smtClean="0"/>
            </a:p>
            <a:p>
              <a:pPr lvl="0" algn="ctr"/>
              <a:r>
                <a:rPr b="1" dirty="0" smtClean="0"/>
                <a:t>Agreements </a:t>
              </a:r>
              <a:r>
                <a:rPr b="1" dirty="0"/>
                <a:t>/ </a:t>
              </a:r>
            </a:p>
            <a:p>
              <a:pPr lvl="0" algn="ctr"/>
              <a:r>
                <a:rPr lang="en-US" b="1" dirty="0" smtClean="0"/>
                <a:t>Security</a:t>
              </a:r>
              <a:r>
                <a:rPr b="1" dirty="0" smtClean="0"/>
                <a:t> Policies</a:t>
              </a:r>
              <a:endParaRPr lang="en-US" b="1" dirty="0" smtClean="0"/>
            </a:p>
            <a:p>
              <a:pPr lvl="0" algn="ctr"/>
              <a:r>
                <a:rPr lang="en-US" b="1" dirty="0" smtClean="0"/>
                <a:t>Enforced</a:t>
              </a:r>
              <a:endParaRPr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369862" y="1304547"/>
            <a:ext cx="114392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Potentially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malicious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" name="Straight Connector 3"/>
          <p:cNvCxnSpPr>
            <a:stCxn id="13" idx="3"/>
            <a:endCxn id="2" idx="1"/>
          </p:cNvCxnSpPr>
          <p:nvPr/>
        </p:nvCxnSpPr>
        <p:spPr>
          <a:xfrm flipV="1">
            <a:off x="6314384" y="1627712"/>
            <a:ext cx="1055478" cy="435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Connector 26"/>
          <p:cNvCxnSpPr>
            <a:stCxn id="19" idx="0"/>
            <a:endCxn id="2" idx="2"/>
          </p:cNvCxnSpPr>
          <p:nvPr/>
        </p:nvCxnSpPr>
        <p:spPr>
          <a:xfrm flipH="1" flipV="1">
            <a:off x="7941825" y="1950876"/>
            <a:ext cx="89290" cy="60488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192188" y="4559974"/>
            <a:ext cx="39409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PII: Personally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identifying information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486" y="5073014"/>
            <a:ext cx="788933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000000"/>
                </a:solidFill>
              </a:rPr>
              <a:t>Services may outsource part of their functionality to other services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There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is no control over the sharing of PII and service invocations outside 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trust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domain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172984" y="-1"/>
            <a:ext cx="6705601" cy="98450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User Request using Active Bundles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pic>
        <p:nvPicPr>
          <p:cNvPr id="379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9034" y="1360886"/>
            <a:ext cx="912462" cy="9216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" name="Group 382"/>
          <p:cNvGrpSpPr/>
          <p:nvPr/>
        </p:nvGrpSpPr>
        <p:grpSpPr>
          <a:xfrm>
            <a:off x="1761672" y="3334956"/>
            <a:ext cx="2092084" cy="902778"/>
            <a:chOff x="0" y="0"/>
            <a:chExt cx="2092082" cy="902776"/>
          </a:xfrm>
        </p:grpSpPr>
        <p:sp>
          <p:nvSpPr>
            <p:cNvPr id="380" name="Shape 380"/>
            <p:cNvSpPr/>
            <p:nvPr/>
          </p:nvSpPr>
          <p:spPr>
            <a:xfrm>
              <a:off x="0" y="0"/>
              <a:ext cx="2092083" cy="902777"/>
            </a:xfrm>
            <a:prstGeom prst="roundRect">
              <a:avLst>
                <a:gd name="adj" fmla="val 50000"/>
              </a:avLst>
            </a:prstGeom>
            <a:solidFill>
              <a:srgbClr val="51A7F9"/>
            </a:solidFill>
            <a:ln w="3175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327826" y="126398"/>
              <a:ext cx="1424122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E-commerce Service</a:t>
              </a:r>
            </a:p>
          </p:txBody>
        </p:sp>
      </p:grpSp>
      <p:grpSp>
        <p:nvGrpSpPr>
          <p:cNvPr id="385" name="Group 385"/>
          <p:cNvGrpSpPr/>
          <p:nvPr/>
        </p:nvGrpSpPr>
        <p:grpSpPr>
          <a:xfrm>
            <a:off x="5992819" y="3234575"/>
            <a:ext cx="2084389" cy="906223"/>
            <a:chOff x="0" y="0"/>
            <a:chExt cx="2084388" cy="906222"/>
          </a:xfrm>
        </p:grpSpPr>
        <p:sp>
          <p:nvSpPr>
            <p:cNvPr id="383" name="Shape 383"/>
            <p:cNvSpPr/>
            <p:nvPr/>
          </p:nvSpPr>
          <p:spPr>
            <a:xfrm>
              <a:off x="0" y="0"/>
              <a:ext cx="2084389" cy="906223"/>
            </a:xfrm>
            <a:prstGeom prst="roundRect">
              <a:avLst>
                <a:gd name="adj" fmla="val 50000"/>
              </a:avLst>
            </a:prstGeom>
            <a:solidFill>
              <a:srgbClr val="51A7F9"/>
            </a:solidFill>
            <a:ln w="3175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06280" y="154658"/>
              <a:ext cx="1871828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Payment Gateway Service</a:t>
              </a:r>
            </a:p>
          </p:txBody>
        </p:sp>
      </p:grpSp>
      <p:grpSp>
        <p:nvGrpSpPr>
          <p:cNvPr id="388" name="Group 388"/>
          <p:cNvGrpSpPr/>
          <p:nvPr/>
        </p:nvGrpSpPr>
        <p:grpSpPr>
          <a:xfrm>
            <a:off x="5944834" y="5545985"/>
            <a:ext cx="2258504" cy="743093"/>
            <a:chOff x="0" y="0"/>
            <a:chExt cx="2258503" cy="743092"/>
          </a:xfrm>
        </p:grpSpPr>
        <p:sp>
          <p:nvSpPr>
            <p:cNvPr id="386" name="Shape 386"/>
            <p:cNvSpPr/>
            <p:nvPr/>
          </p:nvSpPr>
          <p:spPr>
            <a:xfrm>
              <a:off x="0" y="0"/>
              <a:ext cx="2258504" cy="743093"/>
            </a:xfrm>
            <a:prstGeom prst="roundRect">
              <a:avLst>
                <a:gd name="adj" fmla="val 50000"/>
              </a:avLst>
            </a:prstGeom>
            <a:solidFill>
              <a:srgbClr val="51A7F9"/>
            </a:solidFill>
            <a:ln w="3175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15158" y="73092"/>
              <a:ext cx="202818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Credit Card Authority Service</a:t>
              </a:r>
            </a:p>
          </p:txBody>
        </p:sp>
      </p:grpSp>
      <p:sp>
        <p:nvSpPr>
          <p:cNvPr id="389" name="Shape 389"/>
          <p:cNvSpPr/>
          <p:nvPr/>
        </p:nvSpPr>
        <p:spPr>
          <a:xfrm flipH="1">
            <a:off x="2785887" y="2270376"/>
            <a:ext cx="4" cy="1064582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2712855" y="2149739"/>
            <a:ext cx="1816525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order request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+</a:t>
            </a:r>
          </a:p>
        </p:txBody>
      </p:sp>
      <p:sp>
        <p:nvSpPr>
          <p:cNvPr id="391" name="Shape 391"/>
          <p:cNvSpPr/>
          <p:nvPr/>
        </p:nvSpPr>
        <p:spPr>
          <a:xfrm>
            <a:off x="3853755" y="3777351"/>
            <a:ext cx="2091646" cy="854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94" name="Group 394"/>
          <p:cNvGrpSpPr/>
          <p:nvPr/>
        </p:nvGrpSpPr>
        <p:grpSpPr>
          <a:xfrm>
            <a:off x="2874089" y="2753017"/>
            <a:ext cx="1491228" cy="491451"/>
            <a:chOff x="0" y="0"/>
            <a:chExt cx="1491227" cy="491449"/>
          </a:xfrm>
        </p:grpSpPr>
        <p:sp>
          <p:nvSpPr>
            <p:cNvPr id="392" name="Shape 392"/>
            <p:cNvSpPr/>
            <p:nvPr/>
          </p:nvSpPr>
          <p:spPr>
            <a:xfrm>
              <a:off x="-1" y="-1"/>
              <a:ext cx="1491229" cy="491451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-1" y="86974"/>
              <a:ext cx="1491229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Active Bundle</a:t>
              </a:r>
            </a:p>
          </p:txBody>
        </p:sp>
      </p:grpSp>
      <p:sp>
        <p:nvSpPr>
          <p:cNvPr id="395" name="Shape 395"/>
          <p:cNvSpPr/>
          <p:nvPr/>
        </p:nvSpPr>
        <p:spPr>
          <a:xfrm>
            <a:off x="4087799" y="3845629"/>
            <a:ext cx="156255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payment request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+</a:t>
            </a:r>
          </a:p>
        </p:txBody>
      </p:sp>
      <p:grpSp>
        <p:nvGrpSpPr>
          <p:cNvPr id="398" name="Group 398"/>
          <p:cNvGrpSpPr/>
          <p:nvPr/>
        </p:nvGrpSpPr>
        <p:grpSpPr>
          <a:xfrm>
            <a:off x="4017240" y="4720017"/>
            <a:ext cx="1764674" cy="496850"/>
            <a:chOff x="0" y="0"/>
            <a:chExt cx="1764673" cy="496848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1764674" cy="496849"/>
            </a:xfrm>
            <a:prstGeom prst="rect">
              <a:avLst/>
            </a:prstGeom>
            <a:noFill/>
            <a:ln w="317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0" y="89676"/>
              <a:ext cx="1764674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Active Bundle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6291627" y="1388651"/>
            <a:ext cx="1539186" cy="614372"/>
            <a:chOff x="0" y="0"/>
            <a:chExt cx="1539184" cy="614370"/>
          </a:xfrm>
        </p:grpSpPr>
        <p:sp>
          <p:nvSpPr>
            <p:cNvPr id="399" name="Shape 399"/>
            <p:cNvSpPr/>
            <p:nvPr/>
          </p:nvSpPr>
          <p:spPr>
            <a:xfrm>
              <a:off x="0" y="0"/>
              <a:ext cx="1539185" cy="61437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321467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148440"/>
              <a:ext cx="1539185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321467">
                <a:def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>
                  <a:effectLst/>
                </a:defRPr>
              </a:pPr>
              <a:r>
                <a:rPr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</a:rPr>
                <a:t>Active Bundle</a:t>
              </a:r>
            </a:p>
          </p:txBody>
        </p:sp>
      </p:grpSp>
      <p:sp>
        <p:nvSpPr>
          <p:cNvPr id="402" name="Shape 402"/>
          <p:cNvSpPr/>
          <p:nvPr/>
        </p:nvSpPr>
        <p:spPr>
          <a:xfrm>
            <a:off x="7107946" y="2183601"/>
            <a:ext cx="120214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321467"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r>
              <a:t>Credit Card request</a:t>
            </a:r>
          </a:p>
        </p:txBody>
      </p:sp>
      <p:sp>
        <p:nvSpPr>
          <p:cNvPr id="403" name="Shape 403"/>
          <p:cNvSpPr/>
          <p:nvPr/>
        </p:nvSpPr>
        <p:spPr>
          <a:xfrm>
            <a:off x="7040212" y="4148669"/>
            <a:ext cx="3" cy="1395820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6705604" y="4433677"/>
            <a:ext cx="220133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Credit Card authorization</a:t>
            </a:r>
          </a:p>
          <a:p>
            <a:pPr lvl="0" algn="ctr" defTabSz="321467"/>
            <a:r>
              <a:rPr>
                <a:latin typeface="+mj-lt"/>
                <a:ea typeface="+mj-ea"/>
                <a:cs typeface="+mj-cs"/>
                <a:sym typeface="Helvetica"/>
              </a:rPr>
              <a:t> request</a:t>
            </a:r>
          </a:p>
        </p:txBody>
      </p:sp>
      <p:sp>
        <p:nvSpPr>
          <p:cNvPr id="405" name="Shape 405"/>
          <p:cNvSpPr/>
          <p:nvPr/>
        </p:nvSpPr>
        <p:spPr>
          <a:xfrm>
            <a:off x="7040211" y="1984394"/>
            <a:ext cx="5" cy="1250181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406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06" y="1360886"/>
            <a:ext cx="2092084" cy="17518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480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Active Bundle Message Exchange</a:t>
            </a:r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20</a:t>
            </a:fld>
            <a:endParaRPr sz="1300"/>
          </a:p>
        </p:txBody>
      </p:sp>
      <p:grpSp>
        <p:nvGrpSpPr>
          <p:cNvPr id="426" name="Group 426"/>
          <p:cNvGrpSpPr/>
          <p:nvPr/>
        </p:nvGrpSpPr>
        <p:grpSpPr>
          <a:xfrm>
            <a:off x="262565" y="1364900"/>
            <a:ext cx="8618870" cy="5006338"/>
            <a:chOff x="0" y="0"/>
            <a:chExt cx="8618869" cy="5006337"/>
          </a:xfrm>
        </p:grpSpPr>
        <p:grpSp>
          <p:nvGrpSpPr>
            <p:cNvPr id="412" name="Group 412"/>
            <p:cNvGrpSpPr/>
            <p:nvPr/>
          </p:nvGrpSpPr>
          <p:grpSpPr>
            <a:xfrm>
              <a:off x="451570" y="0"/>
              <a:ext cx="8167300" cy="5006338"/>
              <a:chOff x="0" y="0"/>
              <a:chExt cx="8167299" cy="5006337"/>
            </a:xfrm>
          </p:grpSpPr>
          <p:sp>
            <p:nvSpPr>
              <p:cNvPr id="410" name="Shape 410"/>
              <p:cNvSpPr/>
              <p:nvPr/>
            </p:nvSpPr>
            <p:spPr>
              <a:xfrm>
                <a:off x="0" y="43693"/>
                <a:ext cx="8167300" cy="4918953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dash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1" name="Shape 411"/>
              <p:cNvSpPr/>
              <p:nvPr/>
            </p:nvSpPr>
            <p:spPr>
              <a:xfrm>
                <a:off x="0" y="0"/>
                <a:ext cx="8167300" cy="5006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 algn="ctr" defTabSz="457200"/>
                <a:r>
                  <a:rPr sz="4400">
                    <a:latin typeface="Calibri"/>
                    <a:ea typeface="Calibri"/>
                    <a:cs typeface="Calibri"/>
                    <a:sym typeface="Calibri"/>
                  </a:rPr>
                  <a:t>Service Domain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lvl="0" algn="ctr" defTabSz="457200"/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5" name="Group 415"/>
            <p:cNvGrpSpPr/>
            <p:nvPr/>
          </p:nvGrpSpPr>
          <p:grpSpPr>
            <a:xfrm>
              <a:off x="3440448" y="1559201"/>
              <a:ext cx="5033726" cy="1860244"/>
              <a:chOff x="0" y="0"/>
              <a:chExt cx="5033724" cy="1860243"/>
            </a:xfrm>
          </p:grpSpPr>
          <p:sp>
            <p:nvSpPr>
              <p:cNvPr id="413" name="Shape 413"/>
              <p:cNvSpPr/>
              <p:nvPr/>
            </p:nvSpPr>
            <p:spPr>
              <a:xfrm>
                <a:off x="0" y="0"/>
                <a:ext cx="5033725" cy="1860244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0">
                    <a:srgbClr val="3F80CE"/>
                  </a:gs>
                  <a:gs pos="100000">
                    <a:srgbClr val="A2C3FF"/>
                  </a:gs>
                </a:gsLst>
                <a:lin ang="16200000" scaled="0"/>
              </a:gradFill>
              <a:ln w="9525" cap="flat">
                <a:solidFill>
                  <a:srgbClr val="4A7EBB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defRPr sz="4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4" name="Shape 414"/>
              <p:cNvSpPr/>
              <p:nvPr/>
            </p:nvSpPr>
            <p:spPr>
              <a:xfrm>
                <a:off x="90810" y="585952"/>
                <a:ext cx="4852105" cy="688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457200">
                  <a:defRPr sz="4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4000">
                    <a:solidFill>
                      <a:srgbClr val="FFFFFF"/>
                    </a:solidFill>
                  </a:rPr>
                  <a:t>Service</a:t>
                </a:r>
              </a:p>
            </p:txBody>
          </p:sp>
        </p:grpSp>
        <p:grpSp>
          <p:nvGrpSpPr>
            <p:cNvPr id="418" name="Group 418"/>
            <p:cNvGrpSpPr/>
            <p:nvPr/>
          </p:nvGrpSpPr>
          <p:grpSpPr>
            <a:xfrm>
              <a:off x="1544831" y="1559201"/>
              <a:ext cx="1286190" cy="1860244"/>
              <a:chOff x="0" y="0"/>
              <a:chExt cx="1286189" cy="1860243"/>
            </a:xfrm>
          </p:grpSpPr>
          <p:sp>
            <p:nvSpPr>
              <p:cNvPr id="416" name="Shape 416"/>
              <p:cNvSpPr/>
              <p:nvPr/>
            </p:nvSpPr>
            <p:spPr>
              <a:xfrm>
                <a:off x="-1" y="-1"/>
                <a:ext cx="1286191" cy="1860245"/>
              </a:xfrm>
              <a:prstGeom prst="rect">
                <a:avLst/>
              </a:prstGeom>
              <a:gradFill flip="none" rotWithShape="1">
                <a:gsLst>
                  <a:gs pos="0">
                    <a:srgbClr val="000000"/>
                  </a:gs>
                  <a:gs pos="100000">
                    <a:srgbClr val="BABABA"/>
                  </a:gs>
                </a:gsLst>
                <a:lin ang="16200000" scaled="0"/>
              </a:gradFill>
              <a:ln w="9525" cap="flat">
                <a:solidFill>
                  <a:srgbClr val="000000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417" name="Shape 417"/>
              <p:cNvSpPr/>
              <p:nvPr/>
            </p:nvSpPr>
            <p:spPr>
              <a:xfrm>
                <a:off x="-1" y="617702"/>
                <a:ext cx="1286191" cy="6248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457200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>
                    <a:solidFill>
                      <a:srgbClr val="FFFFFF"/>
                    </a:solidFill>
                  </a:rPr>
                  <a:t>AB Interceptor</a:t>
                </a:r>
              </a:p>
            </p:txBody>
          </p:sp>
        </p:grpSp>
        <p:sp>
          <p:nvSpPr>
            <p:cNvPr id="419" name="Shape 419"/>
            <p:cNvSpPr/>
            <p:nvPr/>
          </p:nvSpPr>
          <p:spPr>
            <a:xfrm flipV="1">
              <a:off x="1126819" y="2489323"/>
              <a:ext cx="418013" cy="138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2835866" y="2489322"/>
              <a:ext cx="5998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vl="0"/>
              <a:endParaRPr/>
            </a:p>
          </p:txBody>
        </p:sp>
        <p:grpSp>
          <p:nvGrpSpPr>
            <p:cNvPr id="425" name="Group 425"/>
            <p:cNvGrpSpPr/>
            <p:nvPr/>
          </p:nvGrpSpPr>
          <p:grpSpPr>
            <a:xfrm>
              <a:off x="0" y="2029971"/>
              <a:ext cx="1126825" cy="946396"/>
              <a:chOff x="0" y="0"/>
              <a:chExt cx="1126824" cy="946394"/>
            </a:xfrm>
          </p:grpSpPr>
          <p:sp>
            <p:nvSpPr>
              <p:cNvPr id="421" name="Shape 421"/>
              <p:cNvSpPr/>
              <p:nvPr/>
            </p:nvSpPr>
            <p:spPr>
              <a:xfrm>
                <a:off x="-1" y="0"/>
                <a:ext cx="1126826" cy="946395"/>
              </a:xfrm>
              <a:prstGeom prst="rect">
                <a:avLst/>
              </a:prstGeom>
              <a:gradFill flip="none" rotWithShape="1">
                <a:gsLst>
                  <a:gs pos="0">
                    <a:srgbClr val="A0CA4A"/>
                  </a:gs>
                  <a:gs pos="100000">
                    <a:srgbClr val="DAFFA3"/>
                  </a:gs>
                </a:gsLst>
                <a:lin ang="16200000" scaled="0"/>
              </a:gradFill>
              <a:ln w="9525" cap="flat">
                <a:solidFill>
                  <a:srgbClr val="98B955"/>
                </a:solidFill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457200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grpSp>
            <p:nvGrpSpPr>
              <p:cNvPr id="424" name="Group 424"/>
              <p:cNvGrpSpPr/>
              <p:nvPr/>
            </p:nvGrpSpPr>
            <p:grpSpPr>
              <a:xfrm>
                <a:off x="0" y="-1"/>
                <a:ext cx="766241" cy="605342"/>
                <a:chOff x="0" y="0"/>
                <a:chExt cx="766240" cy="605340"/>
              </a:xfrm>
            </p:grpSpPr>
            <p:sp>
              <p:nvSpPr>
                <p:cNvPr id="422" name="Shape 422"/>
                <p:cNvSpPr/>
                <p:nvPr/>
              </p:nvSpPr>
              <p:spPr>
                <a:xfrm>
                  <a:off x="0" y="-1"/>
                  <a:ext cx="766241" cy="605342"/>
                </a:xfrm>
                <a:prstGeom prst="rect">
                  <a:avLst/>
                </a:prstGeom>
                <a:solidFill>
                  <a:srgbClr val="C0504D"/>
                </a:solidFill>
                <a:ln w="25400" cap="flat">
                  <a:solidFill>
                    <a:srgbClr val="8C3A38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 algn="ctr" defTabSz="457200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/>
                </a:p>
              </p:txBody>
            </p:sp>
            <p:sp>
              <p:nvSpPr>
                <p:cNvPr id="423" name="Shape 423"/>
                <p:cNvSpPr/>
                <p:nvPr/>
              </p:nvSpPr>
              <p:spPr>
                <a:xfrm>
                  <a:off x="0" y="135328"/>
                  <a:ext cx="766241" cy="334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algn="ctr" defTabSz="457200">
                    <a:defRPr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lvl1pPr>
                </a:lstStyle>
                <a:p>
                  <a:pPr lvl="0">
                    <a:defRPr>
                      <a:solidFill>
                        <a:srgbClr val="000000"/>
                      </a:solidFill>
                    </a:defRPr>
                  </a:pPr>
                  <a:r>
                    <a:rPr>
                      <a:solidFill>
                        <a:srgbClr val="FFFFFF"/>
                      </a:solidFill>
                    </a:rPr>
                    <a:t>AB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6302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Active Bundle Extraction and Execution</a:t>
            </a:r>
          </a:p>
        </p:txBody>
      </p:sp>
      <p:sp>
        <p:nvSpPr>
          <p:cNvPr id="430" name="Shape 43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21</a:t>
            </a:fld>
            <a:endParaRPr sz="1300"/>
          </a:p>
        </p:txBody>
      </p:sp>
      <p:sp>
        <p:nvSpPr>
          <p:cNvPr id="431" name="Shape 431"/>
          <p:cNvSpPr/>
          <p:nvPr/>
        </p:nvSpPr>
        <p:spPr>
          <a:xfrm>
            <a:off x="488350" y="1408593"/>
            <a:ext cx="8167300" cy="4918953"/>
          </a:xfrm>
          <a:prstGeom prst="rect">
            <a:avLst/>
          </a:prstGeom>
          <a:solidFill>
            <a:srgbClr val="FFFFFF"/>
          </a:solidFill>
          <a:ln w="25400">
            <a:solidFill/>
            <a:prstDash val="dash"/>
          </a:ln>
        </p:spPr>
        <p:txBody>
          <a:bodyPr lIns="0" tIns="0" rIns="0" bIns="0" anchor="ctr"/>
          <a:lstStyle/>
          <a:p>
            <a:pPr lvl="0" algn="ctr" defTabSz="4572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488350" y="1364899"/>
            <a:ext cx="8167300" cy="500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457200"/>
            <a:r>
              <a:rPr sz="4400">
                <a:latin typeface="Calibri"/>
                <a:ea typeface="Calibri"/>
                <a:cs typeface="Calibri"/>
                <a:sym typeface="Calibri"/>
              </a:rPr>
              <a:t>Service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5" name="Group 435"/>
          <p:cNvGrpSpPr/>
          <p:nvPr/>
        </p:nvGrpSpPr>
        <p:grpSpPr>
          <a:xfrm>
            <a:off x="3477228" y="2924101"/>
            <a:ext cx="5033726" cy="1860244"/>
            <a:chOff x="0" y="0"/>
            <a:chExt cx="5033724" cy="1860243"/>
          </a:xfrm>
        </p:grpSpPr>
        <p:sp>
          <p:nvSpPr>
            <p:cNvPr id="433" name="Shape 433"/>
            <p:cNvSpPr/>
            <p:nvPr/>
          </p:nvSpPr>
          <p:spPr>
            <a:xfrm>
              <a:off x="0" y="0"/>
              <a:ext cx="5033725" cy="186024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90810" y="585952"/>
              <a:ext cx="4852105" cy="68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            Service</a:t>
              </a:r>
            </a:p>
          </p:txBody>
        </p:sp>
      </p:grpSp>
      <p:grpSp>
        <p:nvGrpSpPr>
          <p:cNvPr id="438" name="Group 438"/>
          <p:cNvGrpSpPr/>
          <p:nvPr/>
        </p:nvGrpSpPr>
        <p:grpSpPr>
          <a:xfrm>
            <a:off x="1581611" y="2924101"/>
            <a:ext cx="1286190" cy="1860244"/>
            <a:chOff x="0" y="0"/>
            <a:chExt cx="1286189" cy="1860243"/>
          </a:xfrm>
        </p:grpSpPr>
        <p:sp>
          <p:nvSpPr>
            <p:cNvPr id="436" name="Shape 436"/>
            <p:cNvSpPr/>
            <p:nvPr/>
          </p:nvSpPr>
          <p:spPr>
            <a:xfrm>
              <a:off x="-1" y="-1"/>
              <a:ext cx="1286191" cy="1860245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BABABA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-1" y="617702"/>
              <a:ext cx="1286191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AB Interceptor</a:t>
              </a:r>
            </a:p>
          </p:txBody>
        </p:sp>
      </p:grpSp>
      <p:sp>
        <p:nvSpPr>
          <p:cNvPr id="439" name="Shape 439"/>
          <p:cNvSpPr/>
          <p:nvPr/>
        </p:nvSpPr>
        <p:spPr>
          <a:xfrm flipV="1">
            <a:off x="1163599" y="3854223"/>
            <a:ext cx="418013" cy="13847"/>
          </a:xfrm>
          <a:prstGeom prst="line">
            <a:avLst/>
          </a:prstGeom>
          <a:ln w="25400">
            <a:solidFil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2872645" y="3854222"/>
            <a:ext cx="59982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grpSp>
        <p:nvGrpSpPr>
          <p:cNvPr id="443" name="Group 443"/>
          <p:cNvGrpSpPr/>
          <p:nvPr/>
        </p:nvGrpSpPr>
        <p:grpSpPr>
          <a:xfrm>
            <a:off x="3239607" y="5087224"/>
            <a:ext cx="2086170" cy="1177666"/>
            <a:chOff x="0" y="0"/>
            <a:chExt cx="2086168" cy="1177664"/>
          </a:xfrm>
        </p:grpSpPr>
        <p:sp>
          <p:nvSpPr>
            <p:cNvPr id="441" name="Shape 441"/>
            <p:cNvSpPr/>
            <p:nvPr/>
          </p:nvSpPr>
          <p:spPr>
            <a:xfrm>
              <a:off x="-1" y="-1"/>
              <a:ext cx="2086170" cy="1177666"/>
            </a:xfrm>
            <a:prstGeom prst="rect">
              <a:avLst/>
            </a:prstGeom>
            <a:solidFill>
              <a:srgbClr val="8064A2"/>
            </a:solidFill>
            <a:ln w="25400" cap="flat">
              <a:solidFill>
                <a:srgbClr val="5D497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-1" y="63703"/>
              <a:ext cx="2086170" cy="105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/>
            <a:p>
              <a:pPr lvl="0" algn="ctr" defTabSz="457200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457200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457200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 Process</a:t>
              </a:r>
            </a:p>
          </p:txBody>
        </p:sp>
      </p:grpSp>
      <p:grpSp>
        <p:nvGrpSpPr>
          <p:cNvPr id="446" name="Group 446"/>
          <p:cNvGrpSpPr/>
          <p:nvPr/>
        </p:nvGrpSpPr>
        <p:grpSpPr>
          <a:xfrm>
            <a:off x="3928590" y="5181730"/>
            <a:ext cx="708203" cy="559491"/>
            <a:chOff x="0" y="0"/>
            <a:chExt cx="708202" cy="559489"/>
          </a:xfrm>
        </p:grpSpPr>
        <p:sp>
          <p:nvSpPr>
            <p:cNvPr id="444" name="Shape 444"/>
            <p:cNvSpPr/>
            <p:nvPr/>
          </p:nvSpPr>
          <p:spPr>
            <a:xfrm>
              <a:off x="0" y="-1"/>
              <a:ext cx="708203" cy="559491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0" y="125079"/>
              <a:ext cx="708203" cy="30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AB</a:t>
              </a:r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3654079" y="3186379"/>
            <a:ext cx="1641403" cy="1012727"/>
            <a:chOff x="0" y="0"/>
            <a:chExt cx="1641401" cy="1012725"/>
          </a:xfrm>
        </p:grpSpPr>
        <p:sp>
          <p:nvSpPr>
            <p:cNvPr id="447" name="Shape 447"/>
            <p:cNvSpPr/>
            <p:nvPr/>
          </p:nvSpPr>
          <p:spPr>
            <a:xfrm>
              <a:off x="0" y="0"/>
              <a:ext cx="1641402" cy="1012726"/>
            </a:xfrm>
            <a:prstGeom prst="rect">
              <a:avLst/>
            </a:pr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0" y="327293"/>
              <a:ext cx="16414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/>
              <a:r>
                <a:t>Message</a:t>
              </a:r>
            </a:p>
          </p:txBody>
        </p:sp>
      </p:grpSp>
      <p:sp>
        <p:nvSpPr>
          <p:cNvPr id="450" name="Shape 450"/>
          <p:cNvSpPr/>
          <p:nvPr/>
        </p:nvSpPr>
        <p:spPr>
          <a:xfrm rot="16200000" flipH="1">
            <a:off x="2080843" y="4980321"/>
            <a:ext cx="1232160" cy="956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8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Active Bundle-Service Interaction</a:t>
            </a:r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22</a:t>
            </a:fld>
            <a:endParaRPr sz="1300"/>
          </a:p>
        </p:txBody>
      </p:sp>
      <p:sp>
        <p:nvSpPr>
          <p:cNvPr id="455" name="Shape 455"/>
          <p:cNvSpPr/>
          <p:nvPr/>
        </p:nvSpPr>
        <p:spPr>
          <a:xfrm>
            <a:off x="488350" y="1408593"/>
            <a:ext cx="8167300" cy="4918953"/>
          </a:xfrm>
          <a:prstGeom prst="rect">
            <a:avLst/>
          </a:prstGeom>
          <a:solidFill>
            <a:srgbClr val="FFFFFF"/>
          </a:solidFill>
          <a:ln w="25400">
            <a:solidFill/>
            <a:prstDash val="dash"/>
          </a:ln>
        </p:spPr>
        <p:txBody>
          <a:bodyPr lIns="0" tIns="0" rIns="0" bIns="0" anchor="ctr"/>
          <a:lstStyle/>
          <a:p>
            <a:pPr lvl="0" algn="ctr" defTabSz="4572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488350" y="1364899"/>
            <a:ext cx="8167300" cy="500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ctr" defTabSz="457200"/>
            <a:r>
              <a:rPr sz="4400">
                <a:latin typeface="Calibri"/>
                <a:ea typeface="Calibri"/>
                <a:cs typeface="Calibri"/>
                <a:sym typeface="Calibri"/>
              </a:rPr>
              <a:t>Service Domain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algn="ctr" defTabSz="457200"/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9" name="Group 459"/>
          <p:cNvGrpSpPr/>
          <p:nvPr/>
        </p:nvGrpSpPr>
        <p:grpSpPr>
          <a:xfrm>
            <a:off x="3348347" y="2924101"/>
            <a:ext cx="5033726" cy="1860244"/>
            <a:chOff x="0" y="0"/>
            <a:chExt cx="5033724" cy="1860243"/>
          </a:xfrm>
        </p:grpSpPr>
        <p:sp>
          <p:nvSpPr>
            <p:cNvPr id="457" name="Shape 457"/>
            <p:cNvSpPr/>
            <p:nvPr/>
          </p:nvSpPr>
          <p:spPr>
            <a:xfrm>
              <a:off x="0" y="0"/>
              <a:ext cx="5033725" cy="1860244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3F80CE"/>
                </a:gs>
                <a:gs pos="100000">
                  <a:srgbClr val="A2C3FF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90810" y="585952"/>
              <a:ext cx="4852105" cy="688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000">
                  <a:solidFill>
                    <a:srgbClr val="FFFFFF"/>
                  </a:solidFill>
                </a:rPr>
                <a:t>            Service</a:t>
              </a:r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1452731" y="2924101"/>
            <a:ext cx="1286190" cy="1860244"/>
            <a:chOff x="0" y="0"/>
            <a:chExt cx="1286189" cy="1860243"/>
          </a:xfrm>
        </p:grpSpPr>
        <p:sp>
          <p:nvSpPr>
            <p:cNvPr id="460" name="Shape 460"/>
            <p:cNvSpPr/>
            <p:nvPr/>
          </p:nvSpPr>
          <p:spPr>
            <a:xfrm>
              <a:off x="-1" y="-1"/>
              <a:ext cx="1286191" cy="1860245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BABABA"/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-1" y="617702"/>
              <a:ext cx="1286191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AB Interceptor</a:t>
              </a:r>
            </a:p>
          </p:txBody>
        </p:sp>
      </p:grpSp>
      <p:sp>
        <p:nvSpPr>
          <p:cNvPr id="463" name="Shape 463"/>
          <p:cNvSpPr/>
          <p:nvPr/>
        </p:nvSpPr>
        <p:spPr>
          <a:xfrm flipV="1">
            <a:off x="1034719" y="3854223"/>
            <a:ext cx="418013" cy="13847"/>
          </a:xfrm>
          <a:prstGeom prst="line">
            <a:avLst/>
          </a:prstGeom>
          <a:ln w="25400">
            <a:solidFil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2743765" y="3854222"/>
            <a:ext cx="59982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25400">
            <a:solidFil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grpSp>
        <p:nvGrpSpPr>
          <p:cNvPr id="467" name="Group 467"/>
          <p:cNvGrpSpPr/>
          <p:nvPr/>
        </p:nvGrpSpPr>
        <p:grpSpPr>
          <a:xfrm>
            <a:off x="3110726" y="5087224"/>
            <a:ext cx="2086170" cy="1177666"/>
            <a:chOff x="0" y="0"/>
            <a:chExt cx="2086168" cy="1177664"/>
          </a:xfrm>
        </p:grpSpPr>
        <p:sp>
          <p:nvSpPr>
            <p:cNvPr id="465" name="Shape 465"/>
            <p:cNvSpPr/>
            <p:nvPr/>
          </p:nvSpPr>
          <p:spPr>
            <a:xfrm>
              <a:off x="-1" y="-1"/>
              <a:ext cx="2086170" cy="1177666"/>
            </a:xfrm>
            <a:prstGeom prst="rect">
              <a:avLst/>
            </a:prstGeom>
            <a:solidFill>
              <a:srgbClr val="8064A2"/>
            </a:solidFill>
            <a:ln w="25400" cap="flat">
              <a:solidFill>
                <a:srgbClr val="5D4976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-1" y="63703"/>
              <a:ext cx="2086170" cy="1050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Autofit/>
            </a:bodyPr>
            <a:lstStyle/>
            <a:p>
              <a:pPr lvl="0" algn="ctr" defTabSz="457200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457200"/>
              <a:endPara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 defTabSz="457200"/>
              <a:r>
                <a: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AB Process</a:t>
              </a:r>
            </a:p>
          </p:txBody>
        </p:sp>
      </p:grpSp>
      <p:grpSp>
        <p:nvGrpSpPr>
          <p:cNvPr id="470" name="Group 470"/>
          <p:cNvGrpSpPr/>
          <p:nvPr/>
        </p:nvGrpSpPr>
        <p:grpSpPr>
          <a:xfrm>
            <a:off x="3799709" y="5181730"/>
            <a:ext cx="708204" cy="559491"/>
            <a:chOff x="0" y="0"/>
            <a:chExt cx="708202" cy="559489"/>
          </a:xfrm>
        </p:grpSpPr>
        <p:sp>
          <p:nvSpPr>
            <p:cNvPr id="468" name="Shape 468"/>
            <p:cNvSpPr/>
            <p:nvPr/>
          </p:nvSpPr>
          <p:spPr>
            <a:xfrm>
              <a:off x="0" y="-1"/>
              <a:ext cx="708203" cy="559491"/>
            </a:xfrm>
            <a:prstGeom prst="rect">
              <a:avLst/>
            </a:pr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0" y="125079"/>
              <a:ext cx="708203" cy="30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 defTabSz="457200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AB</a:t>
              </a:r>
            </a:p>
          </p:txBody>
        </p:sp>
      </p:grpSp>
      <p:grpSp>
        <p:nvGrpSpPr>
          <p:cNvPr id="473" name="Group 473"/>
          <p:cNvGrpSpPr/>
          <p:nvPr/>
        </p:nvGrpSpPr>
        <p:grpSpPr>
          <a:xfrm>
            <a:off x="3525199" y="3186379"/>
            <a:ext cx="1641403" cy="1012727"/>
            <a:chOff x="0" y="0"/>
            <a:chExt cx="1641401" cy="1012725"/>
          </a:xfrm>
        </p:grpSpPr>
        <p:sp>
          <p:nvSpPr>
            <p:cNvPr id="471" name="Shape 471"/>
            <p:cNvSpPr/>
            <p:nvPr/>
          </p:nvSpPr>
          <p:spPr>
            <a:xfrm>
              <a:off x="0" y="0"/>
              <a:ext cx="1641402" cy="1012726"/>
            </a:xfrm>
            <a:prstGeom prst="rect">
              <a:avLst/>
            </a:prstGeom>
            <a:gradFill flip="none" rotWithShape="1">
              <a:gsLst>
                <a:gs pos="0">
                  <a:srgbClr val="A0CA4A"/>
                </a:gs>
                <a:gs pos="100000">
                  <a:srgbClr val="DAFFA3"/>
                </a:gs>
              </a:gsLst>
              <a:lin ang="16200000" scaled="0"/>
            </a:gradFill>
            <a:ln w="9525" cap="flat">
              <a:solidFill>
                <a:srgbClr val="98B955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0" y="327293"/>
              <a:ext cx="1641402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45720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/>
              <a:r>
                <a:t>Message</a:t>
              </a:r>
            </a:p>
          </p:txBody>
        </p:sp>
      </p:grpSp>
      <p:sp>
        <p:nvSpPr>
          <p:cNvPr id="474" name="Shape 474"/>
          <p:cNvSpPr/>
          <p:nvPr/>
        </p:nvSpPr>
        <p:spPr>
          <a:xfrm rot="5400000">
            <a:off x="5031774" y="4516709"/>
            <a:ext cx="1755466" cy="13905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/>
            <a:headEnd type="triangle"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defTabSz="45720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6630172" y="5072856"/>
            <a:ext cx="2154358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lvl="0" indent="-342900" defTabSz="457200"/>
            <a:r>
              <a:rPr sz="1500" b="1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auth_challenge()</a:t>
            </a:r>
          </a:p>
          <a:p>
            <a:pPr marL="342900" lvl="0" indent="-342900" defTabSz="457200"/>
            <a:r>
              <a:rPr sz="1500" b="1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auth_response()</a:t>
            </a:r>
          </a:p>
          <a:p>
            <a:pPr marL="342900" lvl="0" indent="-342900" defTabSz="457200"/>
            <a:r>
              <a:rPr sz="1500" b="1">
                <a:solidFill>
                  <a:srgbClr val="FF0000"/>
                </a:solidFill>
                <a:latin typeface="Courier"/>
                <a:ea typeface="Courier"/>
                <a:cs typeface="Courier"/>
                <a:sym typeface="Courier"/>
              </a:rPr>
              <a:t>get_value()</a:t>
            </a:r>
          </a:p>
        </p:txBody>
      </p:sp>
    </p:spTree>
    <p:extLst>
      <p:ext uri="{BB962C8B-B14F-4D97-AF65-F5344CB8AC3E}">
        <p14:creationId xmlns:p14="http://schemas.microsoft.com/office/powerpoint/2010/main" val="3184425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120"/>
            <a:ext cx="6705600" cy="984505"/>
          </a:xfrm>
        </p:spPr>
        <p:txBody>
          <a:bodyPr/>
          <a:lstStyle/>
          <a:p>
            <a:r>
              <a:rPr lang="en-US" dirty="0" smtClean="0"/>
              <a:t>Active Bundles in SOA</a:t>
            </a:r>
            <a:endParaRPr lang="en-US" dirty="0"/>
          </a:p>
        </p:txBody>
      </p:sp>
      <p:sp>
        <p:nvSpPr>
          <p:cNvPr id="27" name="Shape 457"/>
          <p:cNvSpPr>
            <a:spLocks noGrp="1"/>
          </p:cNvSpPr>
          <p:nvPr>
            <p:ph idx="1"/>
          </p:nvPr>
        </p:nvSpPr>
        <p:spPr>
          <a:xfrm>
            <a:off x="692559" y="3825828"/>
            <a:ext cx="7804548" cy="31883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0396" lvl="0" indent="-210396" defTabSz="414781">
              <a:spcBef>
                <a:spcPts val="1100"/>
              </a:spcBef>
              <a:defRPr sz="1800"/>
            </a:pPr>
            <a:r>
              <a:rPr sz="1703" dirty="0" smtClean="0"/>
              <a:t>AB</a:t>
            </a:r>
            <a:r>
              <a:rPr lang="en-US" sz="1703" dirty="0" smtClean="0"/>
              <a:t>s</a:t>
            </a:r>
            <a:r>
              <a:rPr sz="1703" dirty="0" smtClean="0"/>
              <a:t> expose </a:t>
            </a:r>
            <a:r>
              <a:rPr sz="1703" dirty="0"/>
              <a:t>an API to </a:t>
            </a:r>
            <a:r>
              <a:rPr sz="1703" dirty="0" smtClean="0"/>
              <a:t>services</a:t>
            </a:r>
            <a:r>
              <a:rPr lang="en-US" sz="1703" dirty="0" smtClean="0"/>
              <a:t>:</a:t>
            </a:r>
          </a:p>
          <a:p>
            <a:pPr marL="721174" lvl="1" indent="-210396" defTabSz="414781">
              <a:spcBef>
                <a:spcPts val="1100"/>
              </a:spcBef>
              <a:defRPr sz="1800"/>
            </a:pPr>
            <a:r>
              <a:rPr lang="en-US" sz="1703" dirty="0" err="1" smtClean="0">
                <a:latin typeface="Courier New"/>
                <a:cs typeface="Courier New"/>
              </a:rPr>
              <a:t>getSLA</a:t>
            </a:r>
            <a:r>
              <a:rPr lang="en-US" sz="1703" dirty="0" smtClean="0">
                <a:latin typeface="Courier New"/>
                <a:cs typeface="Courier New"/>
              </a:rPr>
              <a:t>()</a:t>
            </a:r>
          </a:p>
          <a:p>
            <a:pPr marL="721174" lvl="1" indent="-210396" defTabSz="414781">
              <a:spcBef>
                <a:spcPts val="1100"/>
              </a:spcBef>
              <a:defRPr sz="1800"/>
            </a:pPr>
            <a:r>
              <a:rPr lang="en-US" sz="1703" dirty="0" err="1" smtClean="0">
                <a:latin typeface="Courier New"/>
                <a:cs typeface="Courier New"/>
              </a:rPr>
              <a:t>authenticateChallenge</a:t>
            </a:r>
            <a:r>
              <a:rPr lang="en-US" sz="1703" dirty="0" smtClean="0">
                <a:latin typeface="Courier New"/>
                <a:cs typeface="Courier New"/>
              </a:rPr>
              <a:t>()</a:t>
            </a:r>
          </a:p>
          <a:p>
            <a:pPr marL="721174" lvl="1" indent="-210396" defTabSz="414781">
              <a:spcBef>
                <a:spcPts val="1100"/>
              </a:spcBef>
              <a:defRPr sz="1800"/>
            </a:pPr>
            <a:r>
              <a:rPr lang="en-US" sz="1703" dirty="0" err="1" smtClean="0">
                <a:latin typeface="Courier New"/>
                <a:cs typeface="Courier New"/>
              </a:rPr>
              <a:t>authenticateResponse</a:t>
            </a:r>
            <a:r>
              <a:rPr lang="en-US" sz="1703" dirty="0" smtClean="0">
                <a:latin typeface="Courier New"/>
                <a:cs typeface="Courier New"/>
              </a:rPr>
              <a:t>(token, </a:t>
            </a:r>
            <a:r>
              <a:rPr lang="en-US" sz="1703" dirty="0" err="1" smtClean="0">
                <a:latin typeface="Courier New"/>
                <a:cs typeface="Courier New"/>
              </a:rPr>
              <a:t>signedToken</a:t>
            </a:r>
            <a:r>
              <a:rPr lang="en-US" sz="1703" dirty="0" smtClean="0">
                <a:latin typeface="Courier New"/>
                <a:cs typeface="Courier New"/>
              </a:rPr>
              <a:t>, </a:t>
            </a:r>
            <a:r>
              <a:rPr lang="en-US" sz="1703" dirty="0" err="1" smtClean="0">
                <a:latin typeface="Courier New"/>
                <a:cs typeface="Courier New"/>
              </a:rPr>
              <a:t>serviceCert</a:t>
            </a:r>
            <a:r>
              <a:rPr lang="en-US" sz="1703" dirty="0" smtClean="0">
                <a:latin typeface="Courier New"/>
                <a:cs typeface="Courier New"/>
              </a:rPr>
              <a:t>)</a:t>
            </a:r>
          </a:p>
          <a:p>
            <a:pPr marL="721174" lvl="1" indent="-210396" defTabSz="414781">
              <a:spcBef>
                <a:spcPts val="1100"/>
              </a:spcBef>
              <a:defRPr sz="1800"/>
            </a:pPr>
            <a:r>
              <a:rPr lang="en-US" sz="1703" dirty="0" err="1" smtClean="0">
                <a:latin typeface="Courier New"/>
                <a:cs typeface="Courier New"/>
              </a:rPr>
              <a:t>getValue</a:t>
            </a:r>
            <a:r>
              <a:rPr lang="en-US" sz="1703" dirty="0" smtClean="0">
                <a:latin typeface="Courier New"/>
                <a:cs typeface="Courier New"/>
              </a:rPr>
              <a:t>(</a:t>
            </a:r>
            <a:r>
              <a:rPr lang="en-US" sz="1703" dirty="0" err="1" smtClean="0">
                <a:latin typeface="Courier New"/>
                <a:cs typeface="Courier New"/>
              </a:rPr>
              <a:t>sessionKey</a:t>
            </a:r>
            <a:r>
              <a:rPr lang="en-US" sz="1703" dirty="0" smtClean="0">
                <a:latin typeface="Courier New"/>
                <a:cs typeface="Courier New"/>
              </a:rPr>
              <a:t>, </a:t>
            </a:r>
            <a:r>
              <a:rPr lang="en-US" sz="1703" dirty="0" err="1" smtClean="0">
                <a:latin typeface="Courier New"/>
                <a:cs typeface="Courier New"/>
              </a:rPr>
              <a:t>dataKey</a:t>
            </a:r>
            <a:r>
              <a:rPr lang="en-US" sz="1703" dirty="0" smtClean="0">
                <a:latin typeface="Courier New"/>
                <a:cs typeface="Courier New"/>
              </a:rPr>
              <a:t>)</a:t>
            </a:r>
            <a:endParaRPr sz="1703" dirty="0">
              <a:latin typeface="Courier New"/>
              <a:cs typeface="Courier New"/>
            </a:endParaRPr>
          </a:p>
          <a:p>
            <a:pPr marL="210396" lvl="0" indent="-210396" defTabSz="414781">
              <a:spcBef>
                <a:spcPts val="2900"/>
              </a:spcBef>
              <a:defRPr sz="1800"/>
            </a:pPr>
            <a:r>
              <a:rPr sz="1703" dirty="0" smtClean="0"/>
              <a:t>AB </a:t>
            </a:r>
            <a:r>
              <a:rPr sz="1703" dirty="0"/>
              <a:t>API implemented using Apache Thrift </a:t>
            </a:r>
          </a:p>
          <a:p>
            <a:pPr marL="210396" lvl="0" indent="-210396" defTabSz="414781">
              <a:spcBef>
                <a:spcPts val="2900"/>
              </a:spcBef>
              <a:defRPr sz="1800"/>
            </a:pPr>
            <a:r>
              <a:rPr sz="1703" dirty="0"/>
              <a:t>AB is included in the </a:t>
            </a:r>
            <a:r>
              <a:rPr lang="en-US" sz="1703" dirty="0" smtClean="0"/>
              <a:t>message (REST/</a:t>
            </a:r>
            <a:r>
              <a:rPr sz="1703" dirty="0" smtClean="0"/>
              <a:t>SOAP header</a:t>
            </a:r>
            <a:r>
              <a:rPr lang="en-US" sz="1703" dirty="0" smtClean="0"/>
              <a:t>)</a:t>
            </a:r>
            <a:r>
              <a:rPr sz="1703" dirty="0" smtClean="0"/>
              <a:t> </a:t>
            </a:r>
            <a:endParaRPr sz="170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23</a:t>
            </a:fld>
            <a:endParaRPr lang="en-US"/>
          </a:p>
        </p:txBody>
      </p:sp>
      <p:sp>
        <p:nvSpPr>
          <p:cNvPr id="4" name="Shape 432"/>
          <p:cNvSpPr/>
          <p:nvPr/>
        </p:nvSpPr>
        <p:spPr>
          <a:xfrm>
            <a:off x="1031993" y="1258933"/>
            <a:ext cx="3465848" cy="2353505"/>
          </a:xfrm>
          <a:prstGeom prst="roundRect">
            <a:avLst>
              <a:gd name="adj" fmla="val 9694"/>
            </a:avLst>
          </a:prstGeom>
          <a:solidFill>
            <a:srgbClr val="FFFFFF"/>
          </a:solidFill>
          <a:ln w="3175">
            <a:solidFill/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 algn="ctr" defTabSz="457200">
              <a:defRPr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1400"/>
              <a:t>Trust Domain</a:t>
            </a:r>
          </a:p>
        </p:txBody>
      </p:sp>
      <p:pic>
        <p:nvPicPr>
          <p:cNvPr id="5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4488" y="1849083"/>
            <a:ext cx="571873" cy="571873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Shape 434"/>
          <p:cNvSpPr/>
          <p:nvPr/>
        </p:nvSpPr>
        <p:spPr>
          <a:xfrm flipH="1">
            <a:off x="1689692" y="2134808"/>
            <a:ext cx="1062028" cy="1"/>
          </a:xfrm>
          <a:prstGeom prst="line">
            <a:avLst/>
          </a:prstGeom>
          <a:ln w="12700">
            <a:solidFill/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831231" y="1903290"/>
            <a:ext cx="1191139" cy="1064791"/>
          </a:xfrm>
          <a:prstGeom prst="roundRect">
            <a:avLst>
              <a:gd name="adj" fmla="val 25873"/>
            </a:avLst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/>
          <a:lstStyle/>
          <a:p>
            <a:pPr lvl="0" algn="ctr" defTabSz="457200"/>
            <a:endParaRPr sz="1400"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latin typeface="+mj-lt"/>
              <a:ea typeface="+mj-ea"/>
              <a:cs typeface="+mj-cs"/>
              <a:sym typeface="Helvetica"/>
            </a:endParaRPr>
          </a:p>
          <a:p>
            <a:pPr lvl="0" algn="ctr" defTabSz="457200"/>
            <a:r>
              <a: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rPr>
              <a:t>Service A</a:t>
            </a:r>
          </a:p>
        </p:txBody>
      </p:sp>
      <p:sp>
        <p:nvSpPr>
          <p:cNvPr id="8" name="Shape 436"/>
          <p:cNvSpPr/>
          <p:nvPr/>
        </p:nvSpPr>
        <p:spPr>
          <a:xfrm>
            <a:off x="5143590" y="1252167"/>
            <a:ext cx="1112674" cy="50600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B</a:t>
            </a:r>
          </a:p>
        </p:txBody>
      </p:sp>
      <p:sp>
        <p:nvSpPr>
          <p:cNvPr id="9" name="Shape 437"/>
          <p:cNvSpPr/>
          <p:nvPr/>
        </p:nvSpPr>
        <p:spPr>
          <a:xfrm>
            <a:off x="5143590" y="2390827"/>
            <a:ext cx="1112674" cy="559173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>
              <a:srgbClr val="00882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C</a:t>
            </a:r>
          </a:p>
        </p:txBody>
      </p:sp>
      <p:sp>
        <p:nvSpPr>
          <p:cNvPr id="10" name="Shape 438"/>
          <p:cNvSpPr/>
          <p:nvPr/>
        </p:nvSpPr>
        <p:spPr>
          <a:xfrm flipH="1" flipV="1">
            <a:off x="4026970" y="2204124"/>
            <a:ext cx="1075350" cy="466078"/>
          </a:xfrm>
          <a:prstGeom prst="line">
            <a:avLst/>
          </a:prstGeom>
          <a:ln w="12700">
            <a:solidFill>
              <a:srgbClr val="00882B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" name="Shape 439"/>
          <p:cNvSpPr/>
          <p:nvPr/>
        </p:nvSpPr>
        <p:spPr>
          <a:xfrm flipH="1">
            <a:off x="4027511" y="1493174"/>
            <a:ext cx="1074886" cy="563978"/>
          </a:xfrm>
          <a:prstGeom prst="line">
            <a:avLst/>
          </a:prstGeom>
          <a:ln w="12700">
            <a:solidFill>
              <a:srgbClr val="C82506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2" name="Group 442"/>
          <p:cNvGrpSpPr/>
          <p:nvPr/>
        </p:nvGrpSpPr>
        <p:grpSpPr>
          <a:xfrm>
            <a:off x="1909524" y="1777868"/>
            <a:ext cx="622364" cy="330399"/>
            <a:chOff x="0" y="0"/>
            <a:chExt cx="622363" cy="330398"/>
          </a:xfrm>
        </p:grpSpPr>
        <p:sp>
          <p:nvSpPr>
            <p:cNvPr id="13" name="Shape 440"/>
            <p:cNvSpPr/>
            <p:nvPr/>
          </p:nvSpPr>
          <p:spPr>
            <a:xfrm>
              <a:off x="0" y="0"/>
              <a:ext cx="622364" cy="330399"/>
            </a:xfrm>
            <a:prstGeom prst="rect">
              <a:avLst/>
            </a:prstGeom>
            <a:solidFill>
              <a:srgbClr val="51A7F9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" name="Shape 441"/>
            <p:cNvSpPr/>
            <p:nvPr/>
          </p:nvSpPr>
          <p:spPr>
            <a:xfrm>
              <a:off x="150447" y="39032"/>
              <a:ext cx="321470" cy="252334"/>
            </a:xfrm>
            <a:prstGeom prst="roundRect">
              <a:avLst>
                <a:gd name="adj" fmla="val 38118"/>
              </a:avLst>
            </a:prstGeom>
            <a:solidFill>
              <a:srgbClr val="C8250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rPr>
                <a:t>AB</a:t>
              </a:r>
            </a:p>
          </p:txBody>
        </p:sp>
      </p:grpSp>
      <p:grpSp>
        <p:nvGrpSpPr>
          <p:cNvPr id="15" name="Group 445"/>
          <p:cNvGrpSpPr/>
          <p:nvPr/>
        </p:nvGrpSpPr>
        <p:grpSpPr>
          <a:xfrm>
            <a:off x="4090410" y="1477569"/>
            <a:ext cx="622365" cy="330400"/>
            <a:chOff x="0" y="0"/>
            <a:chExt cx="622363" cy="330398"/>
          </a:xfrm>
        </p:grpSpPr>
        <p:sp>
          <p:nvSpPr>
            <p:cNvPr id="16" name="Shape 443"/>
            <p:cNvSpPr/>
            <p:nvPr/>
          </p:nvSpPr>
          <p:spPr>
            <a:xfrm>
              <a:off x="0" y="0"/>
              <a:ext cx="622364" cy="330399"/>
            </a:xfrm>
            <a:prstGeom prst="rect">
              <a:avLst/>
            </a:prstGeom>
            <a:solidFill>
              <a:srgbClr val="51A7F9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7" name="Shape 444"/>
            <p:cNvSpPr/>
            <p:nvPr/>
          </p:nvSpPr>
          <p:spPr>
            <a:xfrm>
              <a:off x="150447" y="39032"/>
              <a:ext cx="321470" cy="252334"/>
            </a:xfrm>
            <a:prstGeom prst="roundRect">
              <a:avLst>
                <a:gd name="adj" fmla="val 38118"/>
              </a:avLst>
            </a:prstGeom>
            <a:solidFill>
              <a:srgbClr val="C8250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rPr>
                <a:t>AB</a:t>
              </a:r>
            </a:p>
          </p:txBody>
        </p:sp>
      </p:grpSp>
      <p:grpSp>
        <p:nvGrpSpPr>
          <p:cNvPr id="18" name="Group 448"/>
          <p:cNvGrpSpPr/>
          <p:nvPr/>
        </p:nvGrpSpPr>
        <p:grpSpPr>
          <a:xfrm>
            <a:off x="2936438" y="2505213"/>
            <a:ext cx="622364" cy="330400"/>
            <a:chOff x="0" y="0"/>
            <a:chExt cx="622363" cy="330398"/>
          </a:xfrm>
        </p:grpSpPr>
        <p:sp>
          <p:nvSpPr>
            <p:cNvPr id="19" name="Shape 446"/>
            <p:cNvSpPr/>
            <p:nvPr/>
          </p:nvSpPr>
          <p:spPr>
            <a:xfrm>
              <a:off x="0" y="0"/>
              <a:ext cx="622364" cy="330399"/>
            </a:xfrm>
            <a:prstGeom prst="rect">
              <a:avLst/>
            </a:prstGeom>
            <a:solidFill>
              <a:srgbClr val="51A7F9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0" name="Shape 447"/>
            <p:cNvSpPr/>
            <p:nvPr/>
          </p:nvSpPr>
          <p:spPr>
            <a:xfrm>
              <a:off x="150447" y="39032"/>
              <a:ext cx="321470" cy="252334"/>
            </a:xfrm>
            <a:prstGeom prst="roundRect">
              <a:avLst>
                <a:gd name="adj" fmla="val 38118"/>
              </a:avLst>
            </a:prstGeom>
            <a:solidFill>
              <a:srgbClr val="C8250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rPr>
                <a:t>AB</a:t>
              </a:r>
            </a:p>
          </p:txBody>
        </p:sp>
      </p:grpSp>
      <p:sp>
        <p:nvSpPr>
          <p:cNvPr id="21" name="Shape 449"/>
          <p:cNvSpPr/>
          <p:nvPr/>
        </p:nvSpPr>
        <p:spPr>
          <a:xfrm flipH="1">
            <a:off x="6297534" y="2670413"/>
            <a:ext cx="1010418" cy="1"/>
          </a:xfrm>
          <a:prstGeom prst="line">
            <a:avLst/>
          </a:prstGeom>
          <a:ln w="12700">
            <a:solidFill>
              <a:srgbClr val="C82506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35718" tIns="35718" rIns="35718" bIns="35718" anchor="ctr"/>
          <a:lstStyle/>
          <a:p>
            <a:pPr lvl="0" defTabSz="457200">
              <a:defRPr sz="8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" name="Group 452"/>
          <p:cNvGrpSpPr/>
          <p:nvPr/>
        </p:nvGrpSpPr>
        <p:grpSpPr>
          <a:xfrm>
            <a:off x="6491561" y="2315134"/>
            <a:ext cx="622365" cy="330399"/>
            <a:chOff x="0" y="0"/>
            <a:chExt cx="622363" cy="330398"/>
          </a:xfrm>
        </p:grpSpPr>
        <p:sp>
          <p:nvSpPr>
            <p:cNvPr id="23" name="Shape 450"/>
            <p:cNvSpPr/>
            <p:nvPr/>
          </p:nvSpPr>
          <p:spPr>
            <a:xfrm>
              <a:off x="0" y="0"/>
              <a:ext cx="622364" cy="330399"/>
            </a:xfrm>
            <a:prstGeom prst="rect">
              <a:avLst/>
            </a:prstGeom>
            <a:solidFill>
              <a:srgbClr val="51A7F9"/>
            </a:solidFill>
            <a:ln w="3175" cap="flat">
              <a:noFill/>
              <a:miter lim="40000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lvl="0" algn="ctr" defTabSz="584200">
                <a:defRPr sz="1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4" name="Shape 451"/>
            <p:cNvSpPr/>
            <p:nvPr/>
          </p:nvSpPr>
          <p:spPr>
            <a:xfrm>
              <a:off x="150447" y="39032"/>
              <a:ext cx="321470" cy="252334"/>
            </a:xfrm>
            <a:prstGeom prst="roundRect">
              <a:avLst>
                <a:gd name="adj" fmla="val 38118"/>
              </a:avLst>
            </a:prstGeom>
            <a:solidFill>
              <a:srgbClr val="C82506"/>
            </a:solidFill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effectLst/>
                </a:defRPr>
              </a:pPr>
              <a:r>
                <a:rPr sz="11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rPr>
                <a:t>AB</a:t>
              </a:r>
            </a:p>
          </p:txBody>
        </p:sp>
      </p:grpSp>
      <p:sp>
        <p:nvSpPr>
          <p:cNvPr id="25" name="Shape 453"/>
          <p:cNvSpPr/>
          <p:nvPr/>
        </p:nvSpPr>
        <p:spPr>
          <a:xfrm>
            <a:off x="7349223" y="2390827"/>
            <a:ext cx="1112674" cy="559173"/>
          </a:xfrm>
          <a:prstGeom prst="roundRect">
            <a:avLst>
              <a:gd name="adj" fmla="val 49268"/>
            </a:avLst>
          </a:prstGeom>
          <a:solidFill>
            <a:srgbClr val="FFFFFF"/>
          </a:solidFill>
          <a:ln w="12700">
            <a:solidFill>
              <a:srgbClr val="C8250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/>
          <a:lstStyle>
            <a:lvl1pPr algn="ctr" defTabSz="457200">
              <a:def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>
                <a:effectLst/>
              </a:defRPr>
            </a:pPr>
            <a:r>
              <a:rPr sz="1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rPr>
              <a:t>Service D</a:t>
            </a:r>
          </a:p>
        </p:txBody>
      </p:sp>
    </p:spTree>
    <p:extLst>
      <p:ext uri="{BB962C8B-B14F-4D97-AF65-F5344CB8AC3E}">
        <p14:creationId xmlns:p14="http://schemas.microsoft.com/office/powerpoint/2010/main" val="243426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Bundle Interaction with Service Monitor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3698" y="1728520"/>
            <a:ext cx="8382000" cy="5455921"/>
          </a:xfrm>
        </p:spPr>
        <p:txBody>
          <a:bodyPr/>
          <a:lstStyle/>
          <a:p>
            <a:r>
              <a:rPr lang="en-US" dirty="0" smtClean="0"/>
              <a:t>Active bundle logs state information with service monitor for each interaction: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uthentication decisions</a:t>
            </a:r>
          </a:p>
          <a:p>
            <a:pPr lvl="1"/>
            <a:r>
              <a:rPr lang="en-US" dirty="0" smtClean="0"/>
              <a:t>Security policy evaluation results</a:t>
            </a:r>
          </a:p>
          <a:p>
            <a:pPr lvl="1"/>
            <a:r>
              <a:rPr lang="en-US" dirty="0" smtClean="0"/>
              <a:t>Self-integrity check results</a:t>
            </a:r>
          </a:p>
          <a:p>
            <a:pPr lvl="1"/>
            <a:endParaRPr lang="en-US" dirty="0"/>
          </a:p>
          <a:p>
            <a:r>
              <a:rPr lang="en-US" dirty="0" smtClean="0"/>
              <a:t>Information provided by active bundle is used by service monitor to:</a:t>
            </a:r>
          </a:p>
          <a:p>
            <a:pPr lvl="1"/>
            <a:r>
              <a:rPr lang="en-US" dirty="0" smtClean="0"/>
              <a:t>Evaluate trust for services with which active bundle interacted (dynamic trust management)</a:t>
            </a:r>
          </a:p>
          <a:p>
            <a:pPr lvl="1"/>
            <a:r>
              <a:rPr lang="en-US" dirty="0" smtClean="0"/>
              <a:t>Detect malicious service behavior (anomaly detection)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68" y="102158"/>
            <a:ext cx="7620000" cy="1143000"/>
          </a:xfrm>
        </p:spPr>
        <p:txBody>
          <a:bodyPr/>
          <a:lstStyle/>
          <a:p>
            <a:r>
              <a:rPr lang="en-US" dirty="0" smtClean="0"/>
              <a:t>Active Bundle Security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308" y="1355040"/>
            <a:ext cx="8382000" cy="5455921"/>
          </a:xfrm>
        </p:spPr>
        <p:txBody>
          <a:bodyPr/>
          <a:lstStyle/>
          <a:p>
            <a:r>
              <a:rPr lang="en-US" b="1" dirty="0" smtClean="0"/>
              <a:t>Data Security</a:t>
            </a:r>
            <a:r>
              <a:rPr lang="en-US" dirty="0" smtClean="0"/>
              <a:t>: Service interacting with AB may become anomalous</a:t>
            </a:r>
          </a:p>
          <a:p>
            <a:pPr marL="457200" lvl="1" indent="0">
              <a:buNone/>
            </a:pPr>
            <a:r>
              <a:rPr lang="en-US" dirty="0" smtClean="0"/>
              <a:t>Mitigation approaches:</a:t>
            </a:r>
          </a:p>
          <a:p>
            <a:pPr lvl="1"/>
            <a:r>
              <a:rPr lang="en-US" dirty="0" smtClean="0"/>
              <a:t>Use predicates over encrypted data and multi-party computing for authentication, authorization and identity management with AB</a:t>
            </a:r>
          </a:p>
          <a:p>
            <a:pPr lvl="1"/>
            <a:r>
              <a:rPr lang="en-US" dirty="0" smtClean="0"/>
              <a:t>Use threshold secret sharing scheme: Organize AB into separate items,</a:t>
            </a:r>
            <a:r>
              <a:rPr lang="en-US" dirty="0"/>
              <a:t> </a:t>
            </a:r>
            <a:r>
              <a:rPr lang="en-US" dirty="0" smtClean="0"/>
              <a:t>assign encryption key and encrypt respective item using that key so that each service can access only items it’s authorized for </a:t>
            </a:r>
          </a:p>
          <a:p>
            <a:pPr lvl="1"/>
            <a:r>
              <a:rPr lang="en-US" dirty="0" smtClean="0"/>
              <a:t>Use distributed hash tables (DHT) to store keys (to make practical attacks on key shares near-impossible)</a:t>
            </a:r>
          </a:p>
          <a:p>
            <a:r>
              <a:rPr lang="en-US" b="1" dirty="0" smtClean="0"/>
              <a:t>Execution Security</a:t>
            </a:r>
            <a:r>
              <a:rPr lang="en-US" dirty="0" smtClean="0"/>
              <a:t>: Service may alter AB code</a:t>
            </a:r>
          </a:p>
          <a:p>
            <a:pPr marL="457200" lvl="1" indent="0">
              <a:buNone/>
            </a:pPr>
            <a:r>
              <a:rPr lang="en-US" dirty="0" smtClean="0"/>
              <a:t>Mitigation approaches:</a:t>
            </a:r>
          </a:p>
          <a:p>
            <a:pPr lvl="1"/>
            <a:r>
              <a:rPr lang="en-US" dirty="0" smtClean="0"/>
              <a:t>Code obfuscation</a:t>
            </a:r>
          </a:p>
          <a:p>
            <a:pPr lvl="1"/>
            <a:r>
              <a:rPr lang="en-US" dirty="0" smtClean="0"/>
              <a:t>Polymorphic encryption code</a:t>
            </a:r>
          </a:p>
          <a:p>
            <a:pPr lvl="1"/>
            <a:r>
              <a:rPr lang="en-US" dirty="0" smtClean="0"/>
              <a:t>Placement of guard code to check for tampering [AN13]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5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38"/>
            <a:ext cx="7620000" cy="760236"/>
          </a:xfrm>
        </p:spPr>
        <p:txBody>
          <a:bodyPr/>
          <a:lstStyle/>
          <a:p>
            <a:r>
              <a:rPr lang="en-US" dirty="0" smtClean="0"/>
              <a:t>DHT scheme for Active Bundles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 descr="Screen Shot 2012-12-04 at 12.34.2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72" y="1178760"/>
            <a:ext cx="6210300" cy="2501900"/>
          </a:xfrm>
          <a:prstGeom prst="rect">
            <a:avLst/>
          </a:prstGeom>
        </p:spPr>
      </p:pic>
      <p:pic>
        <p:nvPicPr>
          <p:cNvPr id="5" name="Picture 4" descr="Screen Shot 2012-12-04 at 1.23.13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72" y="4048960"/>
            <a:ext cx="5981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58"/>
            <a:ext cx="7620000" cy="1143000"/>
          </a:xfrm>
        </p:spPr>
        <p:txBody>
          <a:bodyPr/>
          <a:lstStyle/>
          <a:p>
            <a:r>
              <a:rPr lang="en-US" dirty="0" smtClean="0"/>
              <a:t>Using DHT with Active Bundles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9630" y="1182560"/>
            <a:ext cx="8382000" cy="5455921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/>
              <a:t>Advantages:</a:t>
            </a:r>
          </a:p>
          <a:p>
            <a:pPr lvl="1"/>
            <a:r>
              <a:rPr lang="en-US" sz="2300" dirty="0"/>
              <a:t>Huge scale - millions of geographically distributed nodes</a:t>
            </a:r>
          </a:p>
          <a:p>
            <a:pPr lvl="1"/>
            <a:r>
              <a:rPr lang="en-US" sz="2300" dirty="0"/>
              <a:t>Decentralized – individually owned nodes with no single point of trust</a:t>
            </a:r>
          </a:p>
          <a:p>
            <a:pPr lvl="1"/>
            <a:r>
              <a:rPr lang="en-US" sz="2300" dirty="0"/>
              <a:t>Load reduction and Asynchronous communication – no synchronization issues</a:t>
            </a:r>
          </a:p>
          <a:p>
            <a:pPr lvl="1"/>
            <a:r>
              <a:rPr lang="en-US" sz="2300" dirty="0"/>
              <a:t>Hard to deduce all the shares (</a:t>
            </a:r>
            <a:r>
              <a:rPr lang="en-US" sz="2300" dirty="0" smtClean="0"/>
              <a:t>at least </a:t>
            </a:r>
            <a:r>
              <a:rPr lang="en-US" sz="2300" dirty="0"/>
              <a:t>t)</a:t>
            </a:r>
          </a:p>
          <a:p>
            <a:pPr lvl="1"/>
            <a:r>
              <a:rPr lang="en-US" sz="2300" dirty="0"/>
              <a:t>Hard to compromise all the nodes that store the shares</a:t>
            </a:r>
          </a:p>
          <a:p>
            <a:pPr lvl="1"/>
            <a:r>
              <a:rPr lang="en-US" sz="2300" dirty="0"/>
              <a:t>Use continuous splitting to protect against dynamic adversaries (Zhou et al [30]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Improving DHT scheme:</a:t>
            </a:r>
          </a:p>
          <a:p>
            <a:pPr lvl="1"/>
            <a:r>
              <a:rPr lang="en-US" sz="2300" dirty="0"/>
              <a:t>DHT loses key shares over </a:t>
            </a:r>
            <a:r>
              <a:rPr lang="en-US" sz="2300" dirty="0" smtClean="0"/>
              <a:t>time (nodes </a:t>
            </a:r>
            <a:r>
              <a:rPr lang="en-US" sz="2300" dirty="0"/>
              <a:t>crash or </a:t>
            </a:r>
            <a:r>
              <a:rPr lang="en-US" sz="2300" dirty="0" smtClean="0"/>
              <a:t>leave) </a:t>
            </a:r>
          </a:p>
          <a:p>
            <a:pPr lvl="1"/>
            <a:r>
              <a:rPr lang="en-US" sz="2300" dirty="0" smtClean="0">
                <a:cs typeface="ＭＳ Ｐゴシック" charset="-128"/>
              </a:rPr>
              <a:t>Republish </a:t>
            </a:r>
            <a:r>
              <a:rPr lang="en-US" sz="2300" dirty="0">
                <a:cs typeface="ＭＳ Ｐゴシック" charset="-128"/>
              </a:rPr>
              <a:t>the shares for </a:t>
            </a:r>
            <a:r>
              <a:rPr lang="en-US" sz="2300" dirty="0" smtClean="0">
                <a:cs typeface="ＭＳ Ｐゴシック" charset="-128"/>
              </a:rPr>
              <a:t>availability</a:t>
            </a:r>
          </a:p>
          <a:p>
            <a:pPr lvl="1"/>
            <a:r>
              <a:rPr lang="en-US" sz="2300" dirty="0" smtClean="0">
                <a:cs typeface="ＭＳ Ｐゴシック" charset="-128"/>
              </a:rPr>
              <a:t>Use </a:t>
            </a:r>
            <a:r>
              <a:rPr lang="en-US" sz="2300" dirty="0">
                <a:cs typeface="ＭＳ Ｐゴシック" charset="-128"/>
              </a:rPr>
              <a:t>a hybrid DHT (combination of reliable* DHT (</a:t>
            </a:r>
            <a:r>
              <a:rPr lang="en-US" sz="2300" dirty="0" err="1">
                <a:cs typeface="ＭＳ Ｐゴシック" charset="-128"/>
              </a:rPr>
              <a:t>openDHT</a:t>
            </a:r>
            <a:r>
              <a:rPr lang="en-US" sz="2300" dirty="0">
                <a:cs typeface="ＭＳ Ｐゴシック" charset="-128"/>
              </a:rPr>
              <a:t> in planet lab) and public DHT</a:t>
            </a:r>
            <a:r>
              <a:rPr lang="en-US" sz="2300" dirty="0" smtClean="0">
                <a:cs typeface="ＭＳ Ｐゴシック" charset="-128"/>
              </a:rPr>
              <a:t>)</a:t>
            </a:r>
          </a:p>
          <a:p>
            <a:pPr lvl="1"/>
            <a:r>
              <a:rPr lang="en-US" sz="2300" dirty="0" smtClean="0">
                <a:cs typeface="ＭＳ Ｐゴシック" charset="-128"/>
              </a:rPr>
              <a:t>Split </a:t>
            </a:r>
            <a:r>
              <a:rPr lang="en-US" sz="2300" dirty="0">
                <a:cs typeface="ＭＳ Ｐゴシック" charset="-128"/>
              </a:rPr>
              <a:t>K into K’ and K’</a:t>
            </a:r>
            <a:r>
              <a:rPr lang="en-US" sz="2300" dirty="0" smtClean="0">
                <a:cs typeface="ＭＳ Ｐゴシック" charset="-128"/>
              </a:rPr>
              <a:t>’</a:t>
            </a:r>
          </a:p>
          <a:p>
            <a:pPr lvl="1"/>
            <a:r>
              <a:rPr lang="en-US" sz="2300" dirty="0" smtClean="0">
                <a:cs typeface="ＭＳ Ｐゴシック" charset="-128"/>
              </a:rPr>
              <a:t>Split </a:t>
            </a:r>
            <a:r>
              <a:rPr lang="en-US" sz="2300" dirty="0">
                <a:cs typeface="ＭＳ Ｐゴシック" charset="-128"/>
              </a:rPr>
              <a:t>K’ into n shares and store in reliable </a:t>
            </a:r>
            <a:r>
              <a:rPr lang="en-US" sz="2300" dirty="0" smtClean="0">
                <a:cs typeface="ＭＳ Ｐゴシック" charset="-128"/>
              </a:rPr>
              <a:t>DHT</a:t>
            </a:r>
          </a:p>
          <a:p>
            <a:pPr lvl="1"/>
            <a:r>
              <a:rPr lang="en-US" sz="2300" dirty="0" smtClean="0">
                <a:cs typeface="ＭＳ Ｐゴシック" charset="-128"/>
              </a:rPr>
              <a:t>Split </a:t>
            </a:r>
            <a:r>
              <a:rPr lang="en-US" sz="2300" dirty="0">
                <a:cs typeface="ＭＳ Ｐゴシック" charset="-128"/>
              </a:rPr>
              <a:t>K’’ into n shares and store in public DHT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Identity Management with Active Bundles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4800" y="1794080"/>
            <a:ext cx="8382000" cy="545592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Goals: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Authenticate </a:t>
            </a:r>
            <a:r>
              <a:rPr lang="en-US" sz="2400" dirty="0">
                <a:ea typeface="ＭＳ Ｐゴシック" pitchFamily="34" charset="-128"/>
              </a:rPr>
              <a:t>without disclosing identifying </a:t>
            </a:r>
            <a:r>
              <a:rPr lang="en-US" sz="2400" dirty="0" smtClean="0">
                <a:ea typeface="ＭＳ Ｐゴシック" pitchFamily="34" charset="-128"/>
              </a:rPr>
              <a:t>information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Ability </a:t>
            </a:r>
            <a:r>
              <a:rPr lang="en-US" sz="2400" dirty="0">
                <a:ea typeface="ＭＳ Ｐゴシック" pitchFamily="34" charset="-128"/>
              </a:rPr>
              <a:t>to securely use a service while on an untrusted host (VM on the cloud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ea typeface="ＭＳ Ｐゴシック" pitchFamily="34" charset="-128"/>
              </a:rPr>
              <a:t>Minimal </a:t>
            </a:r>
            <a:r>
              <a:rPr lang="en-US" sz="2400" dirty="0">
                <a:ea typeface="ＭＳ Ｐゴシック" pitchFamily="34" charset="-128"/>
              </a:rPr>
              <a:t>disclosure and minimized risk of disclosure during communication between user and service </a:t>
            </a:r>
            <a:r>
              <a:rPr lang="en-US" sz="2400" dirty="0" smtClean="0">
                <a:ea typeface="ＭＳ Ｐゴシック" pitchFamily="34" charset="-128"/>
              </a:rPr>
              <a:t>provider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Independence of Trusted Third Party </a:t>
            </a:r>
            <a:endParaRPr lang="en-US" sz="24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6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28600" y="152527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Problem Statement</a:t>
            </a:r>
          </a:p>
        </p:txBody>
      </p:sp>
      <p:sp>
        <p:nvSpPr>
          <p:cNvPr id="122" name="Shape 122"/>
          <p:cNvSpPr>
            <a:spLocks noGrp="1"/>
          </p:cNvSpPr>
          <p:nvPr>
            <p:ph idx="1"/>
          </p:nvPr>
        </p:nvSpPr>
        <p:spPr>
          <a:xfrm>
            <a:off x="53952" y="1402079"/>
            <a:ext cx="8662826" cy="50525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sz="1800" dirty="0"/>
              <a:t>A new threat landscape (large attack surface)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Diverse security administration domains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Security across organizational boundaries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endParaRPr sz="1300" dirty="0"/>
          </a:p>
          <a:p>
            <a:pPr lvl="0">
              <a:lnSpc>
                <a:spcPct val="80000"/>
              </a:lnSpc>
              <a:defRPr sz="1800"/>
            </a:pPr>
            <a:r>
              <a:rPr sz="1800" dirty="0"/>
              <a:t>Any service may outsource part of its functionality to other services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Chain of service invocations</a:t>
            </a:r>
          </a:p>
          <a:p>
            <a:pPr marL="0" lvl="1" indent="45720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300" dirty="0"/>
          </a:p>
          <a:p>
            <a:pPr lvl="0">
              <a:lnSpc>
                <a:spcPct val="80000"/>
              </a:lnSpc>
              <a:defRPr sz="1800"/>
            </a:pPr>
            <a:r>
              <a:rPr sz="1800" dirty="0"/>
              <a:t>Service consumer only interacts only with the first service in the invocation chain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Businesses place a lot of trust in their partners (trust is not transitive!)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endParaRPr sz="1300" dirty="0"/>
          </a:p>
          <a:p>
            <a:pPr lvl="0">
              <a:lnSpc>
                <a:spcPct val="80000"/>
              </a:lnSpc>
              <a:defRPr sz="1800"/>
            </a:pPr>
            <a:r>
              <a:rPr sz="1800" dirty="0"/>
              <a:t>Consumer has no </a:t>
            </a:r>
            <a:r>
              <a:rPr sz="1800" i="1" dirty="0"/>
              <a:t>knowledge of</a:t>
            </a:r>
            <a:r>
              <a:rPr sz="1800" dirty="0"/>
              <a:t> or </a:t>
            </a:r>
            <a:r>
              <a:rPr sz="1800" i="1" dirty="0"/>
              <a:t>control</a:t>
            </a:r>
            <a:r>
              <a:rPr sz="1800" dirty="0"/>
              <a:t> </a:t>
            </a:r>
            <a:r>
              <a:rPr sz="1800" i="1" dirty="0"/>
              <a:t>over</a:t>
            </a:r>
            <a:r>
              <a:rPr sz="1800" dirty="0"/>
              <a:t> the invoked services in the invocation chain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Some of these services may be untrusted for the consumer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User cannot specify the service invocation policies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500" dirty="0"/>
              <a:t>Violations and malicious activities in a trusted service domain remain undetected</a:t>
            </a:r>
          </a:p>
          <a:p>
            <a:pPr marL="0" lvl="1" indent="45720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endParaRPr sz="1300" dirty="0"/>
          </a:p>
          <a:p>
            <a:pPr lvl="0">
              <a:lnSpc>
                <a:spcPct val="80000"/>
              </a:lnSpc>
              <a:defRPr sz="1800"/>
            </a:pPr>
            <a:r>
              <a:rPr sz="1800" dirty="0"/>
              <a:t>External services are not verified or validated dynamically (uninformed selection of services by user</a:t>
            </a:r>
            <a:r>
              <a:rPr sz="1800" dirty="0" smtClean="0"/>
              <a:t>)</a:t>
            </a:r>
            <a:endParaRPr lang="en-US" sz="1800" dirty="0" smtClean="0"/>
          </a:p>
          <a:p>
            <a:pPr lvl="0">
              <a:lnSpc>
                <a:spcPct val="80000"/>
              </a:lnSpc>
              <a:defRPr sz="1800"/>
            </a:pPr>
            <a:r>
              <a:rPr lang="en-US" sz="1800" dirty="0" smtClean="0"/>
              <a:t>Malicious activity may cause service disruptions</a:t>
            </a:r>
            <a:endParaRPr sz="1800" dirty="0"/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2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Management with AB: </a:t>
            </a:r>
            <a:br>
              <a:rPr lang="en-US" dirty="0" smtClean="0"/>
            </a:br>
            <a:r>
              <a:rPr lang="en-US" dirty="0" smtClean="0"/>
              <a:t>Anonymous Identification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29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80782" y="2789613"/>
            <a:ext cx="8077200" cy="338258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1743213" y="3657599"/>
            <a:ext cx="1027938" cy="995153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ser-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11" y="3872011"/>
            <a:ext cx="618134" cy="494507"/>
          </a:xfrm>
          <a:prstGeom prst="rect">
            <a:avLst/>
          </a:prstGeom>
        </p:spPr>
      </p:pic>
      <p:pic>
        <p:nvPicPr>
          <p:cNvPr id="8" name="Picture 7" descr="ebay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29" y="3835503"/>
            <a:ext cx="579516" cy="4339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5499" y="3195934"/>
            <a:ext cx="134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User on Amazon Cloud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43213" y="465275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E-mail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Password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2229" y="419108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E-mail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Password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151" y="4052500"/>
            <a:ext cx="35310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1182" y="377550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User Request for service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771151" y="4366518"/>
            <a:ext cx="3524631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613" y="4091107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Function </a:t>
            </a:r>
            <a:r>
              <a:rPr lang="en-US" sz="1200" dirty="0" err="1" smtClean="0"/>
              <a:t>f</a:t>
            </a:r>
            <a:r>
              <a:rPr lang="en-US" sz="1200" dirty="0" smtClean="0"/>
              <a:t> and number </a:t>
            </a:r>
            <a:r>
              <a:rPr lang="en-US" sz="1200" dirty="0" err="1" smtClean="0"/>
              <a:t>k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71151" y="4651164"/>
            <a:ext cx="352463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81182" y="4375753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</a:t>
            </a:r>
            <a:r>
              <a:rPr lang="en-US" sz="1200" baseline="-25000" dirty="0" err="1" smtClean="0"/>
              <a:t>k</a:t>
            </a:r>
            <a:r>
              <a:rPr lang="en-US" sz="1200" dirty="0" err="1" smtClean="0"/>
              <a:t>(E</a:t>
            </a:r>
            <a:r>
              <a:rPr lang="en-US" sz="1200" dirty="0" smtClean="0"/>
              <a:t>-mail, Password) = R 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19613" y="334982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ZKP Interactive Protocol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9613" y="465275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Authenticated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5924" y="1621478"/>
            <a:ext cx="765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Font typeface="Arial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Gill Sans MT"/>
                <a:ea typeface="ＭＳ Ｐゴシック" pitchFamily="34" charset="-128"/>
                <a:cs typeface="+mn-cs"/>
              </a:rPr>
              <a:t>Use of Zero-knowledge proofing for user authentication without disclosing its identifier.</a:t>
            </a:r>
            <a:endParaRPr lang="en-US" sz="28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77598" y="4958941"/>
            <a:ext cx="352463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52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8"/>
            <a:ext cx="7620000" cy="1143000"/>
          </a:xfrm>
        </p:spPr>
        <p:txBody>
          <a:bodyPr/>
          <a:lstStyle/>
          <a:p>
            <a:r>
              <a:rPr lang="en-US" dirty="0"/>
              <a:t>ID Management with AB: </a:t>
            </a:r>
            <a:br>
              <a:rPr lang="en-US" dirty="0"/>
            </a:br>
            <a:r>
              <a:rPr lang="en-US" dirty="0" smtClean="0"/>
              <a:t>Verification of Encrypted Data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30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33748" y="2039548"/>
            <a:ext cx="7866888" cy="368738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bay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48" y="3170944"/>
            <a:ext cx="579516" cy="433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391" y="1227956"/>
            <a:ext cx="8386845" cy="117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Font typeface="Arial"/>
              <a:buChar char="•"/>
            </a:pPr>
            <a:r>
              <a:rPr lang="en-US" sz="2200" dirty="0" smtClean="0">
                <a:ea typeface="ＭＳ Ｐゴシック" pitchFamily="34" charset="-128"/>
              </a:rPr>
              <a:t>Verification without disclosing unencrypted identity data.</a:t>
            </a:r>
          </a:p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Font typeface="Arial"/>
              <a:buChar char="•"/>
            </a:pPr>
            <a:r>
              <a:rPr lang="en-US" sz="2200" dirty="0" smtClean="0">
                <a:ea typeface="ＭＳ Ｐゴシック" pitchFamily="34" charset="-128"/>
              </a:rPr>
              <a:t>Use ZKP or predicates over encrypted data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494264" y="3604937"/>
            <a:ext cx="193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200" dirty="0" smtClean="0"/>
              <a:t>E-mail</a:t>
            </a:r>
          </a:p>
          <a:p>
            <a:pPr marL="228600" indent="-228600">
              <a:buFont typeface="Arial"/>
              <a:buChar char="•"/>
            </a:pPr>
            <a:r>
              <a:rPr lang="en-US" sz="1200" dirty="0" smtClean="0"/>
              <a:t>Password</a:t>
            </a:r>
          </a:p>
          <a:p>
            <a:pPr marL="228600" indent="-228600">
              <a:buFont typeface="Arial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E(Name</a:t>
            </a:r>
            <a:r>
              <a:rPr lang="en-US" sz="12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Arial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E(Shipping</a:t>
            </a:r>
            <a:r>
              <a:rPr lang="en-US" sz="12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E(Billing</a:t>
            </a:r>
            <a:r>
              <a:rPr lang="en-US" sz="12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200" dirty="0" err="1" smtClean="0">
                <a:solidFill>
                  <a:srgbClr val="FF0000"/>
                </a:solidFill>
              </a:rPr>
              <a:t>E(Credit</a:t>
            </a:r>
            <a:r>
              <a:rPr lang="en-US" sz="1200" dirty="0" smtClean="0">
                <a:solidFill>
                  <a:srgbClr val="FF0000"/>
                </a:solidFill>
              </a:rPr>
              <a:t> Card)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9" name="Picture 8" descr="american-express-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35" y="3170944"/>
            <a:ext cx="531813" cy="53181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9" idx="1"/>
          </p:cNvCxnSpPr>
          <p:nvPr/>
        </p:nvCxnSpPr>
        <p:spPr>
          <a:xfrm>
            <a:off x="2332464" y="3411148"/>
            <a:ext cx="3232071" cy="2570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348" y="3170944"/>
            <a:ext cx="1790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Predicate Request*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748" y="5734616"/>
            <a:ext cx="55626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</a:pPr>
            <a:r>
              <a:rPr lang="en-US" sz="2200" dirty="0" smtClean="0">
                <a:latin typeface="Gill Sans MT"/>
                <a:ea typeface="ＭＳ Ｐゴシック" pitchFamily="34" charset="-128"/>
              </a:rPr>
              <a:t>*Age Verification Request</a:t>
            </a:r>
          </a:p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</a:pPr>
            <a:r>
              <a:rPr lang="en-US" sz="2200" dirty="0" smtClean="0">
                <a:latin typeface="Gill Sans MT"/>
                <a:ea typeface="ＭＳ Ｐゴシック" pitchFamily="34" charset="-128"/>
              </a:rPr>
              <a:t>*Credit Card Verification Request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8148" y="3751927"/>
            <a:ext cx="1828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E(Name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E(E-mail)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E(Password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E(Shipping</a:t>
            </a:r>
            <a:r>
              <a:rPr lang="en-US" sz="11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E(Billing</a:t>
            </a:r>
            <a:r>
              <a:rPr lang="en-US" sz="11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E(Credit</a:t>
            </a:r>
            <a:r>
              <a:rPr lang="en-US" sz="1100" dirty="0" smtClean="0">
                <a:solidFill>
                  <a:srgbClr val="FF0000"/>
                </a:solidFill>
              </a:rPr>
              <a:t> Card)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…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18"/>
            <a:ext cx="7620000" cy="1143000"/>
          </a:xfrm>
        </p:spPr>
        <p:txBody>
          <a:bodyPr/>
          <a:lstStyle/>
          <a:p>
            <a:r>
              <a:rPr lang="en-US" dirty="0"/>
              <a:t>ID Management with AB: </a:t>
            </a:r>
            <a:br>
              <a:rPr lang="en-US" dirty="0"/>
            </a:br>
            <a:r>
              <a:rPr lang="en-US" dirty="0" smtClean="0"/>
              <a:t>Selective Disclosure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65104" y="1676400"/>
            <a:ext cx="7866888" cy="3687387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bay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04" y="3014420"/>
            <a:ext cx="579516" cy="43399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63820" y="3254624"/>
            <a:ext cx="3232071" cy="25703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9704" y="3014420"/>
            <a:ext cx="1790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Selective disclosure*</a:t>
            </a:r>
            <a:endParaRPr lang="en-US" sz="1200" dirty="0"/>
          </a:p>
        </p:txBody>
      </p:sp>
      <p:pic>
        <p:nvPicPr>
          <p:cNvPr id="9" name="Picture 8" descr="power-seller-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891" y="3054797"/>
            <a:ext cx="836612" cy="3996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104" y="1284120"/>
            <a:ext cx="78668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lvl="1" indent="-457200" defTabSz="914400" fontAlgn="auto">
              <a:spcBef>
                <a:spcPts val="550"/>
              </a:spcBef>
              <a:spcAft>
                <a:spcPts val="0"/>
              </a:spcAft>
              <a:buClr>
                <a:srgbClr val="3891A7"/>
              </a:buClr>
              <a:buFont typeface="Arial"/>
              <a:buChar char="•"/>
            </a:pPr>
            <a:r>
              <a:rPr lang="en-US" sz="2200" dirty="0" smtClean="0">
                <a:ea typeface="ＭＳ Ｐゴシック" pitchFamily="34" charset="-128"/>
              </a:rPr>
              <a:t>User Policies in the Active Bundle dictate dissemination </a:t>
            </a:r>
          </a:p>
          <a:p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1904" y="3429000"/>
            <a:ext cx="1828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E-mail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E(Name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E(Password</a:t>
            </a:r>
            <a:r>
              <a:rPr lang="en-US" sz="1100" dirty="0" smtClean="0">
                <a:solidFill>
                  <a:srgbClr val="FF0000"/>
                </a:solidFill>
              </a:rPr>
              <a:t>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E(Shipping</a:t>
            </a:r>
            <a:r>
              <a:rPr lang="en-US" sz="11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E(Billing</a:t>
            </a:r>
            <a:r>
              <a:rPr lang="en-US" sz="1100" dirty="0" smtClean="0">
                <a:solidFill>
                  <a:srgbClr val="FF0000"/>
                </a:solidFill>
              </a:rPr>
              <a:t> Address)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err="1" smtClean="0">
                <a:solidFill>
                  <a:srgbClr val="FF0000"/>
                </a:solidFill>
              </a:rPr>
              <a:t>E(Credit</a:t>
            </a:r>
            <a:r>
              <a:rPr lang="en-US" sz="1100" dirty="0" smtClean="0">
                <a:solidFill>
                  <a:srgbClr val="FF0000"/>
                </a:solidFill>
              </a:rPr>
              <a:t> Card)</a:t>
            </a:r>
          </a:p>
          <a:p>
            <a:pPr marL="228600" indent="-228600">
              <a:buFont typeface="Arial"/>
              <a:buChar char="•"/>
            </a:pPr>
            <a:r>
              <a:rPr lang="en-US" sz="1100" dirty="0" smtClean="0">
                <a:solidFill>
                  <a:srgbClr val="FF0000"/>
                </a:solidFill>
              </a:rPr>
              <a:t>…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416" y="5786735"/>
            <a:ext cx="786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e</a:t>
            </a:r>
            <a:r>
              <a:rPr lang="en-US" dirty="0" smtClean="0"/>
              <a:t>-bay shares the AB with the seller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Defense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5308" y="1248144"/>
            <a:ext cx="8382000" cy="5455921"/>
          </a:xfrm>
        </p:spPr>
        <p:txBody>
          <a:bodyPr/>
          <a:lstStyle/>
          <a:p>
            <a:r>
              <a:rPr lang="en-US" dirty="0" smtClean="0"/>
              <a:t>Ability to reconfigure system service orchestrations to respond to anomalous service behavior</a:t>
            </a:r>
          </a:p>
          <a:p>
            <a:r>
              <a:rPr lang="en-US" dirty="0" smtClean="0"/>
              <a:t>Swiftly self-adapt to changes in context</a:t>
            </a:r>
          </a:p>
          <a:p>
            <a:r>
              <a:rPr lang="en-US" dirty="0" smtClean="0"/>
              <a:t>Automated situational awareness</a:t>
            </a:r>
          </a:p>
          <a:p>
            <a:r>
              <a:rPr lang="en-US" dirty="0" smtClean="0"/>
              <a:t>Ability to enforce proactive and reactive response policies to achieve system security goals</a:t>
            </a:r>
          </a:p>
          <a:p>
            <a:r>
              <a:rPr lang="en-US" dirty="0" smtClean="0"/>
              <a:t>Continuous system availability even under attacks</a:t>
            </a:r>
          </a:p>
          <a:p>
            <a:endParaRPr lang="en-US" dirty="0"/>
          </a:p>
          <a:p>
            <a:r>
              <a:rPr lang="en-US" dirty="0" smtClean="0"/>
              <a:t>Two components:</a:t>
            </a:r>
          </a:p>
          <a:p>
            <a:pPr lvl="1"/>
            <a:r>
              <a:rPr lang="en-US" dirty="0" smtClean="0"/>
              <a:t>Anomaly detection</a:t>
            </a:r>
          </a:p>
          <a:p>
            <a:pPr lvl="1"/>
            <a:r>
              <a:rPr lang="en-US" dirty="0" smtClean="0"/>
              <a:t>Remedial action (resiliency and adaptability)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7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/>
              <a:t>Agile </a:t>
            </a:r>
            <a:r>
              <a:rPr sz="2400" dirty="0" smtClean="0"/>
              <a:t>Defense</a:t>
            </a:r>
            <a:endParaRPr sz="2400" dirty="0"/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33</a:t>
            </a:fld>
            <a:endParaRPr sz="1300"/>
          </a:p>
        </p:txBody>
      </p:sp>
      <p:grpSp>
        <p:nvGrpSpPr>
          <p:cNvPr id="5" name="Zeichenbereich 1"/>
          <p:cNvGrpSpPr/>
          <p:nvPr/>
        </p:nvGrpSpPr>
        <p:grpSpPr>
          <a:xfrm>
            <a:off x="1509770" y="1656984"/>
            <a:ext cx="6213816" cy="4167889"/>
            <a:chOff x="-69320" y="0"/>
            <a:chExt cx="4196950" cy="30607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3987800" cy="3060700"/>
            </a:xfrm>
            <a:prstGeom prst="rect">
              <a:avLst/>
            </a:prstGeom>
          </p:spPr>
        </p:sp>
        <p:sp>
          <p:nvSpPr>
            <p:cNvPr id="7" name="Ellipse 5"/>
            <p:cNvSpPr/>
            <p:nvPr/>
          </p:nvSpPr>
          <p:spPr>
            <a:xfrm>
              <a:off x="2923200" y="1054101"/>
              <a:ext cx="1134826" cy="819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45720" rIns="9144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/>
                  <a:ea typeface="Times New Roman"/>
                  <a:cs typeface="Times Roman"/>
                </a:rPr>
                <a:t>Anomalous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Roman"/>
              </a:endParaRPr>
            </a:p>
          </p:txBody>
        </p:sp>
        <p:sp>
          <p:nvSpPr>
            <p:cNvPr id="8" name="Ellipse 6"/>
            <p:cNvSpPr/>
            <p:nvPr/>
          </p:nvSpPr>
          <p:spPr>
            <a:xfrm>
              <a:off x="46650" y="1054100"/>
              <a:ext cx="994410" cy="819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45720" rIns="9144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/>
                  <a:ea typeface="Times New Roman"/>
                  <a:cs typeface="Times Roman"/>
                </a:rPr>
                <a:t>Normal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Roman"/>
              </a:endParaRPr>
            </a:p>
          </p:txBody>
        </p:sp>
        <p:cxnSp>
          <p:nvCxnSpPr>
            <p:cNvPr id="9" name="Gerade Verbindung mit Pfeil 7"/>
            <p:cNvCxnSpPr/>
            <p:nvPr/>
          </p:nvCxnSpPr>
          <p:spPr>
            <a:xfrm>
              <a:off x="1041060" y="1463675"/>
              <a:ext cx="1882140" cy="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Ellipse 8"/>
            <p:cNvSpPr/>
            <p:nvPr/>
          </p:nvSpPr>
          <p:spPr>
            <a:xfrm>
              <a:off x="1500800" y="0"/>
              <a:ext cx="994410" cy="819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45720" rIns="9144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/>
                  <a:ea typeface="Calibri"/>
                  <a:cs typeface="Times New Roman"/>
                </a:rPr>
                <a:t>Reacting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Roman"/>
              </a:endParaRPr>
            </a:p>
          </p:txBody>
        </p:sp>
        <p:sp>
          <p:nvSpPr>
            <p:cNvPr id="11" name="Ellipse 9"/>
            <p:cNvSpPr/>
            <p:nvPr/>
          </p:nvSpPr>
          <p:spPr>
            <a:xfrm>
              <a:off x="1500800" y="2241550"/>
              <a:ext cx="994410" cy="819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" tIns="45720" rIns="9144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Arial"/>
                  <a:ea typeface="Times New Roman"/>
                  <a:cs typeface="Times Roman"/>
                </a:rPr>
                <a:t>Recovery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Roman"/>
              </a:endParaRPr>
            </a:p>
          </p:txBody>
        </p:sp>
        <p:cxnSp>
          <p:nvCxnSpPr>
            <p:cNvPr id="12" name="Gekrümmte Verbindung 10"/>
            <p:cNvCxnSpPr/>
            <p:nvPr/>
          </p:nvCxnSpPr>
          <p:spPr>
            <a:xfrm rot="16200000" flipV="1">
              <a:off x="2635630" y="269155"/>
              <a:ext cx="644526" cy="925365"/>
            </a:xfrm>
            <a:prstGeom prst="curvedConnector2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Gekrümmte Verbindung 12"/>
            <p:cNvCxnSpPr/>
            <p:nvPr/>
          </p:nvCxnSpPr>
          <p:spPr>
            <a:xfrm rot="5400000">
              <a:off x="2568956" y="1799506"/>
              <a:ext cx="777874" cy="925365"/>
            </a:xfrm>
            <a:prstGeom prst="curvedConnector2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krümmte Verbindung 13"/>
            <p:cNvCxnSpPr/>
            <p:nvPr/>
          </p:nvCxnSpPr>
          <p:spPr>
            <a:xfrm rot="10800000" flipV="1">
              <a:off x="543856" y="409574"/>
              <a:ext cx="956945" cy="644525"/>
            </a:xfrm>
            <a:prstGeom prst="curvedConnector2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Gekrümmte Verbindung 14"/>
            <p:cNvCxnSpPr/>
            <p:nvPr/>
          </p:nvCxnSpPr>
          <p:spPr>
            <a:xfrm rot="10800000">
              <a:off x="543856" y="1873251"/>
              <a:ext cx="956945" cy="777875"/>
            </a:xfrm>
            <a:prstGeom prst="curvedConnector2">
              <a:avLst/>
            </a:prstGeom>
            <a:ln w="158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997735" y="1174018"/>
              <a:ext cx="2017395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Calibri"/>
                  <a:cs typeface="Times Roman"/>
                </a:rPr>
                <a:t>A service anomaly is detected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Roman"/>
              </a:endParaRPr>
            </a:p>
          </p:txBody>
        </p:sp>
        <p:sp>
          <p:nvSpPr>
            <p:cNvPr id="17" name="Textfeld 15"/>
            <p:cNvSpPr txBox="1"/>
            <p:nvPr/>
          </p:nvSpPr>
          <p:spPr>
            <a:xfrm>
              <a:off x="2320420" y="691698"/>
              <a:ext cx="1807210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Roman"/>
                  <a:ea typeface="Calibri"/>
                  <a:cs typeface="Times Roman"/>
                </a:rPr>
                <a:t>Reaction actions are selected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</a:endParaRPr>
            </a:p>
          </p:txBody>
        </p:sp>
        <p:sp>
          <p:nvSpPr>
            <p:cNvPr id="18" name="Textfeld 15"/>
            <p:cNvSpPr txBox="1"/>
            <p:nvPr/>
          </p:nvSpPr>
          <p:spPr>
            <a:xfrm>
              <a:off x="2163285" y="2018429"/>
              <a:ext cx="1845945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Roman"/>
                  <a:ea typeface="Calibri"/>
                  <a:cs typeface="Times Roman"/>
                </a:rPr>
                <a:t>Recovery actions are selected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</a:endParaRPr>
            </a:p>
          </p:txBody>
        </p:sp>
        <p:sp>
          <p:nvSpPr>
            <p:cNvPr id="19" name="Textfeld 15"/>
            <p:cNvSpPr txBox="1"/>
            <p:nvPr/>
          </p:nvSpPr>
          <p:spPr>
            <a:xfrm>
              <a:off x="-69320" y="558800"/>
              <a:ext cx="1613535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Roman"/>
                  <a:ea typeface="Calibri"/>
                  <a:cs typeface="Times Roman"/>
                </a:rPr>
                <a:t>All actions are successful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</a:endParaRPr>
            </a:p>
          </p:txBody>
        </p:sp>
        <p:sp>
          <p:nvSpPr>
            <p:cNvPr id="20" name="Textfeld 15"/>
            <p:cNvSpPr txBox="1"/>
            <p:nvPr/>
          </p:nvSpPr>
          <p:spPr>
            <a:xfrm>
              <a:off x="-48665" y="2079902"/>
              <a:ext cx="1613535" cy="355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Roman"/>
                  <a:ea typeface="Calibri"/>
                  <a:cs typeface="Times Roman"/>
                </a:rPr>
                <a:t>All actions are successful</a:t>
              </a:r>
              <a:endParaRPr lang="en-US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436807" y="6156222"/>
            <a:ext cx="259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System agility states </a:t>
            </a:r>
          </a:p>
        </p:txBody>
      </p:sp>
    </p:spTree>
    <p:extLst>
      <p:ext uri="{BB962C8B-B14F-4D97-AF65-F5344CB8AC3E}">
        <p14:creationId xmlns:p14="http://schemas.microsoft.com/office/powerpoint/2010/main" val="205921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400"/>
              <a:t>Anomaly Detection</a:t>
            </a:r>
          </a:p>
        </p:txBody>
      </p:sp>
      <p:sp>
        <p:nvSpPr>
          <p:cNvPr id="390" name="Shape 390"/>
          <p:cNvSpPr>
            <a:spLocks noGrp="1"/>
          </p:cNvSpPr>
          <p:nvPr>
            <p:ph idx="1"/>
          </p:nvPr>
        </p:nvSpPr>
        <p:spPr>
          <a:xfrm>
            <a:off x="304800" y="1402080"/>
            <a:ext cx="8382000" cy="5128732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/>
            </a:pPr>
            <a:r>
              <a:rPr sz="2200" dirty="0"/>
              <a:t>Types of anomalies:</a:t>
            </a:r>
          </a:p>
          <a:p>
            <a:pPr marL="342900" lvl="0" indent="-342900">
              <a:buFont typeface="Arial"/>
              <a:defRPr sz="1800"/>
            </a:pPr>
            <a:r>
              <a:rPr sz="2200" dirty="0"/>
              <a:t>Service behavior under abnormal conditions (service failures)</a:t>
            </a:r>
          </a:p>
          <a:p>
            <a:pPr marL="342900" lvl="0" indent="-342900">
              <a:buFont typeface="Arial"/>
              <a:defRPr sz="1800"/>
            </a:pPr>
            <a:r>
              <a:rPr lang="en-US" sz="2200" dirty="0" smtClean="0"/>
              <a:t>Data usage anomalies (non-compliance with requester’s data usage policies)</a:t>
            </a:r>
          </a:p>
          <a:p>
            <a:pPr marL="342900" lvl="0" indent="-342900">
              <a:buFont typeface="Arial"/>
              <a:defRPr sz="1800"/>
            </a:pPr>
            <a:r>
              <a:rPr lang="en-US" sz="2200" dirty="0"/>
              <a:t>Service interaction </a:t>
            </a:r>
            <a:r>
              <a:rPr lang="en-US" sz="2200" dirty="0" smtClean="0"/>
              <a:t>anomalies (unauthorized interactions)</a:t>
            </a:r>
            <a:endParaRPr sz="2200" dirty="0"/>
          </a:p>
          <a:p>
            <a:pPr marL="342900" lvl="0" indent="-342900">
              <a:buFont typeface="Arial"/>
              <a:defRPr sz="1800"/>
            </a:pPr>
            <a:r>
              <a:rPr sz="2200" dirty="0"/>
              <a:t>Insecure communication</a:t>
            </a:r>
          </a:p>
          <a:p>
            <a:pPr marL="342900" lvl="0" indent="-342900">
              <a:buFont typeface="Arial"/>
              <a:defRPr sz="1800"/>
            </a:pPr>
            <a:r>
              <a:rPr sz="2200" dirty="0"/>
              <a:t>External attacks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  <a:defRPr sz="1800"/>
            </a:pPr>
            <a:r>
              <a:rPr sz="1800" dirty="0"/>
              <a:t>DDoS</a:t>
            </a:r>
          </a:p>
          <a:p>
            <a:pPr marL="800100" lvl="1" indent="-342900">
              <a:spcBef>
                <a:spcPts val="600"/>
              </a:spcBef>
              <a:buFont typeface="Arial"/>
              <a:buChar char="•"/>
              <a:defRPr sz="1800"/>
            </a:pPr>
            <a:r>
              <a:rPr sz="1800" dirty="0"/>
              <a:t>Injection attacks</a:t>
            </a:r>
          </a:p>
          <a:p>
            <a:pPr marL="342900" lvl="0" indent="-342900">
              <a:buFont typeface="Arial"/>
              <a:defRPr sz="1800"/>
            </a:pPr>
            <a:r>
              <a:rPr sz="2200" dirty="0"/>
              <a:t>Internal attacks</a:t>
            </a:r>
          </a:p>
          <a:p>
            <a:pPr marL="796925" lvl="1" indent="-342900">
              <a:spcBef>
                <a:spcPts val="600"/>
              </a:spcBef>
              <a:buFont typeface="Arial"/>
              <a:buChar char="•"/>
              <a:defRPr sz="1800"/>
            </a:pPr>
            <a:r>
              <a:rPr sz="1800" dirty="0"/>
              <a:t>Service misconfiguration, e.g., exposing internal services to public</a:t>
            </a:r>
          </a:p>
          <a:p>
            <a:pPr marL="796925" lvl="1" indent="-342900">
              <a:spcBef>
                <a:spcPts val="600"/>
              </a:spcBef>
              <a:buFont typeface="Arial"/>
              <a:buChar char="•"/>
              <a:defRPr sz="1800"/>
            </a:pPr>
            <a:r>
              <a:rPr sz="1800" dirty="0"/>
              <a:t>Service misbehavior, e.g., anomalous external service communication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81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34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400"/>
              <a:t>Anomaly Detection Process</a:t>
            </a:r>
          </a:p>
        </p:txBody>
      </p:sp>
      <p:sp>
        <p:nvSpPr>
          <p:cNvPr id="395" name="Shape 395"/>
          <p:cNvSpPr>
            <a:spLocks noGrp="1"/>
          </p:cNvSpPr>
          <p:nvPr>
            <p:ph idx="1"/>
          </p:nvPr>
        </p:nvSpPr>
        <p:spPr>
          <a:xfrm>
            <a:off x="304800" y="1208027"/>
            <a:ext cx="8382000" cy="52689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buFont typeface="Arial"/>
              <a:defRPr sz="1800"/>
            </a:pPr>
            <a:r>
              <a:rPr lang="en-US" sz="2400" dirty="0" smtClean="0"/>
              <a:t>Develop anomaly signatures</a:t>
            </a:r>
          </a:p>
          <a:p>
            <a:pPr marL="342900" lvl="0" indent="-342900">
              <a:buFont typeface="Arial"/>
              <a:defRPr sz="1800"/>
            </a:pPr>
            <a:r>
              <a:rPr lang="en-US" sz="2400" dirty="0" smtClean="0"/>
              <a:t>Analyze data continuously collected by service monitor: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  <a:defRPr sz="1800"/>
            </a:pPr>
            <a:r>
              <a:rPr lang="en-US" sz="2200" b="1" dirty="0" smtClean="0"/>
              <a:t>Service </a:t>
            </a:r>
            <a:r>
              <a:rPr lang="en-US" sz="2200" b="1" dirty="0"/>
              <a:t>i</a:t>
            </a:r>
            <a:r>
              <a:rPr sz="2200" b="1" dirty="0" smtClean="0"/>
              <a:t>nteraction data</a:t>
            </a:r>
            <a:endParaRPr lang="en-US" sz="2200" b="1" dirty="0" smtClean="0"/>
          </a:p>
          <a:p>
            <a:pPr marL="1189831" lvl="2" indent="-342900">
              <a:spcBef>
                <a:spcPts val="600"/>
              </a:spcBef>
              <a:buFont typeface="Wingdings" charset="2"/>
              <a:buChar char="§"/>
              <a:defRPr sz="1800"/>
            </a:pPr>
            <a:r>
              <a:rPr lang="en-US" sz="2200" dirty="0"/>
              <a:t>I</a:t>
            </a:r>
            <a:r>
              <a:rPr lang="en-US" sz="2200" dirty="0" smtClean="0"/>
              <a:t>dentify malicious service behavior</a:t>
            </a:r>
            <a:endParaRPr sz="2200" dirty="0"/>
          </a:p>
          <a:p>
            <a:pPr lvl="1">
              <a:spcBef>
                <a:spcPts val="600"/>
              </a:spcBef>
              <a:buFont typeface="Wingdings" charset="2"/>
              <a:buChar char="Ø"/>
              <a:defRPr sz="1800"/>
            </a:pPr>
            <a:r>
              <a:rPr sz="2200" b="1" dirty="0"/>
              <a:t>Incoming request </a:t>
            </a:r>
            <a:r>
              <a:rPr sz="2200" b="1" dirty="0" smtClean="0"/>
              <a:t>data</a:t>
            </a:r>
            <a:endParaRPr lang="en-US" sz="2200" b="1" dirty="0" smtClean="0"/>
          </a:p>
          <a:p>
            <a:pPr lvl="2">
              <a:spcBef>
                <a:spcPts val="600"/>
              </a:spcBef>
              <a:buFont typeface="Wingdings" charset="2"/>
              <a:buChar char="§"/>
              <a:defRPr sz="1800"/>
            </a:pPr>
            <a:r>
              <a:rPr lang="en-US" sz="2200" dirty="0" smtClean="0"/>
              <a:t>Identify internal/external attacks</a:t>
            </a:r>
            <a:endParaRPr sz="2200" dirty="0"/>
          </a:p>
          <a:p>
            <a:pPr lvl="1">
              <a:spcBef>
                <a:spcPts val="600"/>
              </a:spcBef>
              <a:buFont typeface="Wingdings" charset="2"/>
              <a:buChar char="Ø"/>
              <a:defRPr sz="1800"/>
            </a:pPr>
            <a:r>
              <a:rPr sz="2200" b="1" dirty="0"/>
              <a:t>Service health </a:t>
            </a:r>
            <a:r>
              <a:rPr sz="2200" b="1" dirty="0" smtClean="0"/>
              <a:t>data</a:t>
            </a:r>
            <a:endParaRPr lang="en-US" sz="2200" b="1" dirty="0" smtClean="0"/>
          </a:p>
          <a:p>
            <a:pPr marL="1189831" lvl="2" indent="-342900">
              <a:spcBef>
                <a:spcPts val="600"/>
              </a:spcBef>
              <a:buFont typeface="Wingdings" charset="2"/>
              <a:buChar char="§"/>
              <a:defRPr sz="1800"/>
            </a:pPr>
            <a:r>
              <a:rPr lang="en-US" sz="2200" dirty="0"/>
              <a:t>I</a:t>
            </a:r>
            <a:r>
              <a:rPr lang="en-US" sz="2200" dirty="0" smtClean="0"/>
              <a:t>dentify threats such as </a:t>
            </a:r>
            <a:r>
              <a:rPr lang="en-US" sz="2200" dirty="0" err="1" smtClean="0"/>
              <a:t>DDoS</a:t>
            </a:r>
            <a:r>
              <a:rPr lang="en-US" sz="2200" dirty="0" smtClean="0"/>
              <a:t> attacks</a:t>
            </a:r>
          </a:p>
          <a:p>
            <a:pPr lvl="1">
              <a:spcBef>
                <a:spcPts val="600"/>
              </a:spcBef>
              <a:buFont typeface="Wingdings" charset="2"/>
              <a:buChar char="Ø"/>
              <a:defRPr sz="1800"/>
            </a:pPr>
            <a:r>
              <a:rPr lang="en-US" sz="2200" b="1" dirty="0" smtClean="0"/>
              <a:t>AB interaction logs</a:t>
            </a:r>
          </a:p>
          <a:p>
            <a:pPr lvl="2">
              <a:spcBef>
                <a:spcPts val="600"/>
              </a:spcBef>
              <a:buFont typeface="Wingdings" charset="2"/>
              <a:buChar char="§"/>
              <a:defRPr sz="1800"/>
            </a:pPr>
            <a:r>
              <a:rPr lang="en-US" sz="2200" dirty="0" smtClean="0"/>
              <a:t>Unauthorized data interactions, AB integrity violations</a:t>
            </a:r>
            <a:endParaRPr sz="2400" dirty="0"/>
          </a:p>
        </p:txBody>
      </p:sp>
      <p:sp>
        <p:nvSpPr>
          <p:cNvPr id="396" name="Shape 396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81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35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Resiliency and Adaptability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91971" y="1235316"/>
            <a:ext cx="8382000" cy="5455921"/>
          </a:xfrm>
        </p:spPr>
        <p:txBody>
          <a:bodyPr>
            <a:normAutofit/>
          </a:bodyPr>
          <a:lstStyle/>
          <a:p>
            <a:r>
              <a:rPr lang="en-US" dirty="0" smtClean="0"/>
              <a:t>Show resiliency against: data/service/authentication failures</a:t>
            </a:r>
          </a:p>
          <a:p>
            <a:r>
              <a:rPr lang="en-US" dirty="0" smtClean="0"/>
              <a:t>Adapt to changes in context </a:t>
            </a:r>
            <a:r>
              <a:rPr lang="en-US" dirty="0"/>
              <a:t>[BB90] </a:t>
            </a:r>
            <a:r>
              <a:rPr lang="en-US" dirty="0" smtClean="0"/>
              <a:t>[BR89] </a:t>
            </a:r>
          </a:p>
          <a:p>
            <a:r>
              <a:rPr lang="en-US" dirty="0" smtClean="0"/>
              <a:t>Ability to remotely enforce security policies </a:t>
            </a:r>
          </a:p>
          <a:p>
            <a:pPr lvl="1"/>
            <a:r>
              <a:rPr lang="en-US" dirty="0" smtClean="0"/>
              <a:t>Using active bundles</a:t>
            </a:r>
          </a:p>
          <a:p>
            <a:r>
              <a:rPr lang="en-US" dirty="0" smtClean="0"/>
              <a:t>Ability to securely interact with services in untrusted domains</a:t>
            </a:r>
          </a:p>
          <a:p>
            <a:pPr lvl="1"/>
            <a:r>
              <a:rPr lang="en-US" dirty="0" smtClean="0"/>
              <a:t>Using active bundles</a:t>
            </a:r>
          </a:p>
          <a:p>
            <a:pPr lvl="0"/>
            <a:r>
              <a:rPr lang="en-US" dirty="0" smtClean="0"/>
              <a:t>Dynamic system reconfiguration</a:t>
            </a:r>
          </a:p>
          <a:p>
            <a:pPr lvl="1"/>
            <a:r>
              <a:rPr lang="en-US" dirty="0" smtClean="0"/>
              <a:t>Dynamic service composition</a:t>
            </a:r>
            <a:endParaRPr lang="en-US" dirty="0"/>
          </a:p>
          <a:p>
            <a:pPr lvl="1"/>
            <a:r>
              <a:rPr lang="en-US" dirty="0" smtClean="0"/>
              <a:t>Dynamically switching </a:t>
            </a:r>
            <a:r>
              <a:rPr lang="en-US" dirty="0"/>
              <a:t>failed or compromised services to more reliable </a:t>
            </a:r>
            <a:r>
              <a:rPr lang="en-US" dirty="0" smtClean="0"/>
              <a:t>versions</a:t>
            </a:r>
            <a:endParaRPr lang="en-US" dirty="0"/>
          </a:p>
          <a:p>
            <a:r>
              <a:rPr lang="en-US" dirty="0" smtClean="0"/>
              <a:t>Service replication in cloud</a:t>
            </a:r>
          </a:p>
          <a:p>
            <a:r>
              <a:rPr lang="en-US" dirty="0" smtClean="0"/>
              <a:t>Dynamic trust evaluation</a:t>
            </a:r>
          </a:p>
          <a:p>
            <a:r>
              <a:rPr lang="en-US" dirty="0" smtClean="0"/>
              <a:t>Elastic auto-scaling</a:t>
            </a:r>
          </a:p>
          <a:p>
            <a:r>
              <a:rPr lang="en-US" dirty="0" smtClean="0"/>
              <a:t>Moving target defense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94" y="102158"/>
            <a:ext cx="7620000" cy="1143000"/>
          </a:xfrm>
        </p:spPr>
        <p:txBody>
          <a:bodyPr/>
          <a:lstStyle/>
          <a:p>
            <a:r>
              <a:rPr lang="en-US" dirty="0" smtClean="0"/>
              <a:t>Determining Service Reliability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-118506" y="1088480"/>
            <a:ext cx="8382000" cy="54559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Reliability of services can vary a lot in highly-dynamic environments</a:t>
            </a:r>
          </a:p>
          <a:p>
            <a:r>
              <a:rPr lang="en-US" sz="2400" dirty="0" smtClean="0"/>
              <a:t>Depending on the urgency of service requests, reliability may be traded off for performance</a:t>
            </a:r>
          </a:p>
          <a:p>
            <a:r>
              <a:rPr lang="en-US" sz="2400" dirty="0" smtClean="0"/>
              <a:t>Acceptability of a service for a specific service request: Meeting the minimum performance, accuracy and service composition requirements (</a:t>
            </a:r>
            <a:r>
              <a:rPr lang="en-US" sz="2400" dirty="0" err="1" smtClean="0"/>
              <a:t>QoS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Continuous acceptance testing can be used for up-to-date service reliability information to be logged by the trust management module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8482" y="5648960"/>
            <a:ext cx="548640" cy="396240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1262" y="5363247"/>
            <a:ext cx="1554270" cy="138499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Service A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" name="Straight Arrow Connector 6"/>
          <p:cNvCxnSpPr>
            <a:endCxn id="10" idx="3"/>
          </p:cNvCxnSpPr>
          <p:nvPr/>
        </p:nvCxnSpPr>
        <p:spPr>
          <a:xfrm flipV="1">
            <a:off x="-118506" y="6031183"/>
            <a:ext cx="1387042" cy="2126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/>
        </p:nvSpPr>
        <p:spPr>
          <a:xfrm>
            <a:off x="20578" y="5708018"/>
            <a:ext cx="12479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Acceptance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est </a:t>
            </a:r>
            <a:r>
              <a:rPr lang="en-US" dirty="0" smtClean="0">
                <a:solidFill>
                  <a:srgbClr val="000000"/>
                </a:solidFill>
              </a:rPr>
              <a:t>i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nput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070" y="5735510"/>
            <a:ext cx="82134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Service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endPara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3" name="Straight Arrow Connector 12"/>
          <p:cNvCxnSpPr>
            <a:endCxn id="11" idx="3"/>
          </p:cNvCxnSpPr>
          <p:nvPr/>
        </p:nvCxnSpPr>
        <p:spPr>
          <a:xfrm flipV="1">
            <a:off x="2911568" y="6058675"/>
            <a:ext cx="797849" cy="1480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3723780" y="5579468"/>
            <a:ext cx="1633167" cy="83099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Acceptance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Test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0367" y="5570392"/>
            <a:ext cx="1272141" cy="83099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Trust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Manager</a:t>
            </a: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5356947" y="5985890"/>
            <a:ext cx="2023420" cy="907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TextBox 32"/>
          <p:cNvSpPr txBox="1"/>
          <p:nvPr/>
        </p:nvSpPr>
        <p:spPr>
          <a:xfrm>
            <a:off x="5351609" y="5646253"/>
            <a:ext cx="202875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Service/Test input/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Acceptance test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result </a:t>
            </a:r>
          </a:p>
        </p:txBody>
      </p:sp>
    </p:spTree>
    <p:extLst>
      <p:ext uri="{BB962C8B-B14F-4D97-AF65-F5344CB8AC3E}">
        <p14:creationId xmlns:p14="http://schemas.microsoft.com/office/powerpoint/2010/main" val="47044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Dynamic Service Reconfiguration</a:t>
            </a:r>
            <a:endParaRPr sz="2400" dirty="0"/>
          </a:p>
        </p:txBody>
      </p:sp>
      <p:sp>
        <p:nvSpPr>
          <p:cNvPr id="375" name="Shape 375"/>
          <p:cNvSpPr>
            <a:spLocks noGrp="1"/>
          </p:cNvSpPr>
          <p:nvPr>
            <p:ph idx="1"/>
          </p:nvPr>
        </p:nvSpPr>
        <p:spPr>
          <a:xfrm>
            <a:off x="22596" y="1072800"/>
            <a:ext cx="8382000" cy="30823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defRPr sz="1800"/>
            </a:pPr>
            <a:r>
              <a:rPr sz="2400" dirty="0" smtClean="0"/>
              <a:t>A</a:t>
            </a:r>
            <a:r>
              <a:rPr lang="en-US" sz="2400" dirty="0" smtClean="0"/>
              <a:t>n</a:t>
            </a:r>
            <a:r>
              <a:rPr sz="2400" dirty="0" smtClean="0"/>
              <a:t> </a:t>
            </a:r>
            <a:r>
              <a:rPr sz="2400" dirty="0"/>
              <a:t>SOA service orchestration is composed of a series of services that interact with each other based on a </a:t>
            </a:r>
            <a:r>
              <a:rPr sz="2400" i="1" dirty="0"/>
              <a:t>service interaction graph</a:t>
            </a:r>
          </a:p>
          <a:p>
            <a:pPr lvl="0">
              <a:defRPr sz="1800"/>
            </a:pPr>
            <a:r>
              <a:rPr sz="2400" dirty="0"/>
              <a:t>One of the multiple services in each </a:t>
            </a:r>
            <a:r>
              <a:rPr sz="2400" b="1" dirty="0"/>
              <a:t>service category </a:t>
            </a:r>
            <a:r>
              <a:rPr sz="2400" dirty="0"/>
              <a:t>can be selected for specific service functionality</a:t>
            </a:r>
          </a:p>
          <a:p>
            <a:pPr lvl="0">
              <a:defRPr sz="1800"/>
            </a:pPr>
            <a:r>
              <a:rPr sz="2400" dirty="0"/>
              <a:t>Challenge: Configuring set of services that conform to </a:t>
            </a:r>
            <a:r>
              <a:rPr lang="en-US" sz="2400" dirty="0" smtClean="0"/>
              <a:t>QoS and </a:t>
            </a:r>
            <a:r>
              <a:rPr sz="2400" dirty="0" smtClean="0"/>
              <a:t>security </a:t>
            </a:r>
            <a:r>
              <a:rPr sz="2400" dirty="0"/>
              <a:t>policy requirements</a:t>
            </a:r>
          </a:p>
          <a:p>
            <a:pPr lvl="0">
              <a:defRPr sz="1800"/>
            </a:pPr>
            <a:r>
              <a:rPr sz="2400" dirty="0"/>
              <a:t>Dynamically reconfigured service composition is based on changes in the </a:t>
            </a:r>
            <a:r>
              <a:rPr sz="2400" b="1" dirty="0"/>
              <a:t>context</a:t>
            </a:r>
            <a:r>
              <a:rPr sz="2400" dirty="0"/>
              <a:t> with respect to </a:t>
            </a:r>
            <a:r>
              <a:rPr sz="2400" b="1" dirty="0"/>
              <a:t>timeliness</a:t>
            </a:r>
            <a:r>
              <a:rPr sz="2400" dirty="0"/>
              <a:t> and </a:t>
            </a:r>
            <a:r>
              <a:rPr sz="2400" b="1" dirty="0"/>
              <a:t>accuracy</a:t>
            </a:r>
            <a:r>
              <a:rPr sz="2400" dirty="0"/>
              <a:t> of information as well as the </a:t>
            </a:r>
            <a:r>
              <a:rPr sz="2400" b="1" dirty="0"/>
              <a:t>type</a:t>
            </a:r>
            <a:r>
              <a:rPr sz="2400" dirty="0"/>
              <a:t>, </a:t>
            </a:r>
            <a:r>
              <a:rPr sz="2400" b="1" dirty="0"/>
              <a:t>duration</a:t>
            </a:r>
            <a:r>
              <a:rPr sz="2400" dirty="0"/>
              <a:t>, </a:t>
            </a:r>
            <a:r>
              <a:rPr sz="2400" b="1" dirty="0"/>
              <a:t>extent</a:t>
            </a:r>
            <a:r>
              <a:rPr sz="2400" dirty="0"/>
              <a:t> of attacks and the </a:t>
            </a:r>
            <a:r>
              <a:rPr sz="2400" b="1" dirty="0"/>
              <a:t>complexity</a:t>
            </a:r>
            <a:r>
              <a:rPr sz="2400" dirty="0"/>
              <a:t> of the environment</a:t>
            </a:r>
          </a:p>
        </p:txBody>
      </p:sp>
      <p:sp>
        <p:nvSpPr>
          <p:cNvPr id="376" name="Shape 376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38</a:t>
            </a:fld>
            <a:endParaRPr sz="1300"/>
          </a:p>
        </p:txBody>
      </p:sp>
      <p:pic>
        <p:nvPicPr>
          <p:cNvPr id="2" name="Picture 1" descr="servi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4031080"/>
            <a:ext cx="6527800" cy="25400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25132" y="5268449"/>
            <a:ext cx="705496" cy="484632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5DAA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228600" y="-36608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/>
              <a:t>Benefits of Proposed Research</a:t>
            </a:r>
          </a:p>
        </p:txBody>
      </p:sp>
      <p:sp>
        <p:nvSpPr>
          <p:cNvPr id="126" name="Shape 126"/>
          <p:cNvSpPr>
            <a:spLocks noGrp="1"/>
          </p:cNvSpPr>
          <p:nvPr>
            <p:ph idx="1"/>
          </p:nvPr>
        </p:nvSpPr>
        <p:spPr>
          <a:xfrm>
            <a:off x="28410" y="644793"/>
            <a:ext cx="8382000" cy="545253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sz="1800" dirty="0"/>
              <a:t>This research proposes a novel method of dealing with security problems in SOA: 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800" dirty="0"/>
              <a:t>Monitoring all interactions among services in the enterprise </a:t>
            </a:r>
          </a:p>
          <a:p>
            <a:pPr marL="1087437" lvl="2" indent="-173037">
              <a:lnSpc>
                <a:spcPct val="80000"/>
              </a:lnSpc>
              <a:spcBef>
                <a:spcPts val="300"/>
              </a:spcBef>
              <a:defRPr sz="1800"/>
            </a:pPr>
            <a:r>
              <a:rPr dirty="0"/>
              <a:t>Provides increased awareness of security violations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800" dirty="0" smtClean="0"/>
              <a:t>Proactive treatment of potentially </a:t>
            </a:r>
            <a:r>
              <a:rPr sz="1800" dirty="0"/>
              <a:t>malicious service invocations </a:t>
            </a:r>
          </a:p>
          <a:p>
            <a:pPr marL="1087437" lvl="2" indent="-173037">
              <a:lnSpc>
                <a:spcPct val="80000"/>
              </a:lnSpc>
              <a:spcBef>
                <a:spcPts val="300"/>
              </a:spcBef>
              <a:defRPr sz="1800"/>
            </a:pPr>
            <a:r>
              <a:rPr dirty="0"/>
              <a:t>Leads to increased </a:t>
            </a:r>
            <a:r>
              <a:rPr dirty="0" smtClean="0"/>
              <a:t>security</a:t>
            </a:r>
            <a:endParaRPr lang="en-US" dirty="0"/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sz="1800" dirty="0" smtClean="0"/>
              <a:t>Detection and prevention of service interaction anomalies</a:t>
            </a:r>
          </a:p>
          <a:p>
            <a:pPr marL="1073943" lvl="2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dirty="0" smtClean="0"/>
              <a:t>Illegal service interactions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sz="1800" dirty="0" smtClean="0"/>
              <a:t>Privacy preservation in service interactions</a:t>
            </a:r>
          </a:p>
          <a:p>
            <a:pPr marL="1073943" lvl="2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lang="en-US" dirty="0" smtClean="0"/>
              <a:t>Data leakage</a:t>
            </a:r>
            <a:endParaRPr lang="en-US" dirty="0"/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800" dirty="0" smtClean="0"/>
              <a:t>Dynamic </a:t>
            </a:r>
            <a:r>
              <a:rPr sz="1800" dirty="0"/>
              <a:t>trust management of services in an enterprise </a:t>
            </a:r>
          </a:p>
          <a:p>
            <a:pPr marL="1087437" lvl="2" indent="-173037">
              <a:lnSpc>
                <a:spcPct val="80000"/>
              </a:lnSpc>
              <a:spcBef>
                <a:spcPts val="300"/>
              </a:spcBef>
              <a:defRPr sz="1800"/>
            </a:pPr>
            <a:r>
              <a:rPr dirty="0"/>
              <a:t>Enables timely detection of potentially compromised </a:t>
            </a:r>
            <a:r>
              <a:rPr dirty="0" smtClean="0"/>
              <a:t>services</a:t>
            </a:r>
            <a:endParaRPr lang="en-US" dirty="0" smtClean="0"/>
          </a:p>
          <a:p>
            <a:pPr marL="697706" lvl="1" indent="-173037"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sz="1800" dirty="0" smtClean="0"/>
              <a:t>Agile and resilient defense mechanisms</a:t>
            </a:r>
          </a:p>
          <a:p>
            <a:pPr marL="1087437" lvl="2" indent="-173037">
              <a:lnSpc>
                <a:spcPct val="80000"/>
              </a:lnSpc>
              <a:spcBef>
                <a:spcPts val="300"/>
              </a:spcBef>
              <a:defRPr sz="1800"/>
            </a:pPr>
            <a:r>
              <a:rPr lang="en-US" dirty="0" smtClean="0"/>
              <a:t>Ability to adapt in the presence of anomalies</a:t>
            </a:r>
            <a:endParaRPr lang="en-US" dirty="0"/>
          </a:p>
          <a:p>
            <a:pPr marL="1087437" lvl="2" indent="-173037">
              <a:lnSpc>
                <a:spcPct val="80000"/>
              </a:lnSpc>
              <a:spcBef>
                <a:spcPts val="300"/>
              </a:spcBef>
              <a:defRPr sz="1800"/>
            </a:pPr>
            <a:endParaRPr dirty="0" smtClean="0"/>
          </a:p>
          <a:p>
            <a:pPr lvl="0">
              <a:lnSpc>
                <a:spcPct val="80000"/>
              </a:lnSpc>
              <a:defRPr sz="1800"/>
            </a:pPr>
            <a:r>
              <a:rPr sz="1800" dirty="0" smtClean="0"/>
              <a:t>The </a:t>
            </a:r>
            <a:r>
              <a:rPr sz="1800" dirty="0"/>
              <a:t>proposed service monitoring and auditing framework provides easy integration of any service topology, trust management method and authorization policy into a SOA system 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800" dirty="0"/>
              <a:t>To enable global enforcement of security requirements in various runtime environments (including clouds) </a:t>
            </a:r>
          </a:p>
          <a:p>
            <a:pPr lvl="0">
              <a:lnSpc>
                <a:spcPct val="80000"/>
              </a:lnSpc>
              <a:defRPr sz="1800"/>
            </a:pPr>
            <a:endParaRPr sz="1800" dirty="0"/>
          </a:p>
          <a:p>
            <a:pPr lvl="0">
              <a:lnSpc>
                <a:spcPct val="80000"/>
              </a:lnSpc>
              <a:defRPr sz="1800"/>
            </a:pPr>
            <a:r>
              <a:rPr sz="1800" dirty="0"/>
              <a:t>The proposed service monitoring techniques allow for easy detection of bottlenecks in an enterprise SOA </a:t>
            </a:r>
          </a:p>
          <a:p>
            <a:pPr marL="684212" lvl="1" indent="-227012">
              <a:lnSpc>
                <a:spcPct val="80000"/>
              </a:lnSpc>
              <a:spcBef>
                <a:spcPts val="600"/>
              </a:spcBef>
              <a:defRPr sz="1800"/>
            </a:pPr>
            <a:r>
              <a:rPr sz="1800" dirty="0"/>
              <a:t>Leading to increased performance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/>
              <a:t>Dynamic Service Composition and Reconfiguration Approach</a:t>
            </a:r>
          </a:p>
        </p:txBody>
      </p:sp>
      <p:sp>
        <p:nvSpPr>
          <p:cNvPr id="380" name="Shape 380"/>
          <p:cNvSpPr>
            <a:spLocks noGrp="1"/>
          </p:cNvSpPr>
          <p:nvPr>
            <p:ph idx="1"/>
          </p:nvPr>
        </p:nvSpPr>
        <p:spPr>
          <a:xfrm>
            <a:off x="304800" y="1402079"/>
            <a:ext cx="8382000" cy="494792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400" b="1" dirty="0"/>
              <a:t>Goal</a:t>
            </a:r>
            <a:r>
              <a:rPr sz="2400" dirty="0"/>
              <a:t>: Maximize resiliency and trustworthiness of system by selecting the best individual services, while meeting security and SLA requirements</a:t>
            </a:r>
          </a:p>
          <a:p>
            <a:pPr lvl="0">
              <a:defRPr sz="1800"/>
            </a:pPr>
            <a:r>
              <a:rPr lang="en-US" sz="2400" dirty="0" smtClean="0"/>
              <a:t>Service </a:t>
            </a:r>
            <a:r>
              <a:rPr lang="en-US" sz="2400" dirty="0"/>
              <a:t>monitor maintains up-to-date </a:t>
            </a:r>
            <a:r>
              <a:rPr lang="en-US" sz="2400" i="1" dirty="0" smtClean="0"/>
              <a:t>trust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QoS</a:t>
            </a:r>
            <a:r>
              <a:rPr lang="en-US" sz="2400" dirty="0" smtClean="0"/>
              <a:t> values for services</a:t>
            </a:r>
          </a:p>
          <a:p>
            <a:pPr lvl="0">
              <a:defRPr sz="1800"/>
            </a:pPr>
            <a:r>
              <a:rPr lang="en-US" sz="2400" dirty="0" smtClean="0"/>
              <a:t>Dynamic service composition/reconfiguration module will use information from service monitor database to find the most secure service composition given performance constraints </a:t>
            </a:r>
            <a:r>
              <a:rPr lang="en-US" sz="2400" dirty="0" smtClean="0">
                <a:sym typeface="Wingdings"/>
              </a:rPr>
              <a:t> NP-hard problem</a:t>
            </a:r>
            <a:endParaRPr sz="2400" dirty="0"/>
          </a:p>
        </p:txBody>
      </p:sp>
      <p:sp>
        <p:nvSpPr>
          <p:cNvPr id="381" name="Shape 38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39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24" y="70798"/>
            <a:ext cx="7620000" cy="1143000"/>
          </a:xfrm>
        </p:spPr>
        <p:txBody>
          <a:bodyPr/>
          <a:lstStyle/>
          <a:p>
            <a:r>
              <a:rPr lang="en-US" dirty="0"/>
              <a:t>Dynamic Service Composition and Reconfiguration Approach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376" y="1245280"/>
            <a:ext cx="8382000" cy="5612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Formulate secure service composition as a variation of the Knapsack Problem: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have developed heuristics-based algorithms to find near-optimal solutions to the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 descr="Screen Shot 2014-10-29 at 9.03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1" y="1912948"/>
            <a:ext cx="6568885" cy="1397635"/>
          </a:xfrm>
          <a:prstGeom prst="rect">
            <a:avLst/>
          </a:prstGeom>
        </p:spPr>
      </p:pic>
      <p:pic>
        <p:nvPicPr>
          <p:cNvPr id="5" name="Picture 4" descr="Screen Shot 2014-10-29 at 9.03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61" y="3345213"/>
            <a:ext cx="3633665" cy="276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Switching to More Reliable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95054" y="1558880"/>
            <a:ext cx="8382000" cy="54559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case of service failure or detection of an anomalous runtime environment </a:t>
            </a:r>
            <a:r>
              <a:rPr lang="en-US" sz="2400" dirty="0"/>
              <a:t>(under attack</a:t>
            </a:r>
            <a:r>
              <a:rPr lang="en-US" sz="2400" dirty="0" smtClean="0"/>
              <a:t>), services will need to be switched to more reliable versions dynamically</a:t>
            </a:r>
          </a:p>
          <a:p>
            <a:r>
              <a:rPr lang="en-US" sz="2400" dirty="0" smtClean="0"/>
              <a:t>Two approaches:</a:t>
            </a:r>
          </a:p>
          <a:p>
            <a:pPr lvl="1"/>
            <a:r>
              <a:rPr lang="en-US" sz="2400" dirty="0" smtClean="0"/>
              <a:t>Service replication in cloud: Have multiple replicas of the same service at different locations </a:t>
            </a:r>
            <a:r>
              <a:rPr lang="en-US" sz="2400" dirty="0" smtClean="0">
                <a:sym typeface="Wingdings"/>
              </a:rPr>
              <a:t> resiliency against service failure</a:t>
            </a:r>
          </a:p>
          <a:p>
            <a:pPr lvl="1"/>
            <a:r>
              <a:rPr lang="en-US" sz="2400" dirty="0" smtClean="0"/>
              <a:t>Live service migration to different runtime environment:</a:t>
            </a:r>
          </a:p>
          <a:p>
            <a:pPr lvl="2"/>
            <a:r>
              <a:rPr lang="en-US" sz="2400" dirty="0" smtClean="0"/>
              <a:t>To achieve live service migration, we plan to take advantage of </a:t>
            </a:r>
            <a:r>
              <a:rPr lang="en-US" sz="2400" dirty="0" err="1" smtClean="0"/>
              <a:t>VMWare’s</a:t>
            </a:r>
            <a:r>
              <a:rPr lang="en-US" sz="2400" dirty="0" smtClean="0"/>
              <a:t> </a:t>
            </a:r>
            <a:r>
              <a:rPr lang="en-US" sz="2400" dirty="0" err="1" smtClean="0"/>
              <a:t>VSphere</a:t>
            </a:r>
            <a:r>
              <a:rPr lang="en-US" sz="2400" dirty="0" smtClean="0"/>
              <a:t> software</a:t>
            </a:r>
          </a:p>
          <a:p>
            <a:pPr lvl="2"/>
            <a:r>
              <a:rPr lang="en-US" sz="2400" dirty="0" err="1" smtClean="0"/>
              <a:t>Vsphere</a:t>
            </a:r>
            <a:r>
              <a:rPr lang="en-US" sz="2400" dirty="0" smtClean="0"/>
              <a:t> enables live migration of virtual machines between servers with no disruption of service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Target Defense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4800" y="1276640"/>
            <a:ext cx="8382000" cy="54559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Static service domains/configurations are more prone to attacks than dynamic ones</a:t>
            </a:r>
          </a:p>
          <a:p>
            <a:pPr lvl="1"/>
            <a:r>
              <a:rPr lang="en-US" sz="2400" dirty="0" smtClean="0"/>
              <a:t>Advanced persistent threats (APTs) take advantage of static environments over a long period of time </a:t>
            </a:r>
          </a:p>
          <a:p>
            <a:r>
              <a:rPr lang="en-US" sz="2400" dirty="0" smtClean="0"/>
              <a:t>Periodic changes in service environment increases resiliency against attacks </a:t>
            </a:r>
          </a:p>
          <a:p>
            <a:r>
              <a:rPr lang="en-US" sz="2400" dirty="0" smtClean="0"/>
              <a:t>Approach:</a:t>
            </a:r>
          </a:p>
          <a:p>
            <a:pPr lvl="1"/>
            <a:r>
              <a:rPr lang="en-US" sz="2400" dirty="0" smtClean="0"/>
              <a:t>Periodically update service compositions</a:t>
            </a:r>
          </a:p>
          <a:p>
            <a:pPr lvl="1"/>
            <a:r>
              <a:rPr lang="en-US" sz="2400" dirty="0"/>
              <a:t>Periodically u</a:t>
            </a:r>
            <a:r>
              <a:rPr lang="en-US" sz="2400" dirty="0" smtClean="0"/>
              <a:t>pdate service configuration</a:t>
            </a:r>
          </a:p>
          <a:p>
            <a:pPr lvl="1"/>
            <a:r>
              <a:rPr lang="en-US" sz="2400" dirty="0" smtClean="0"/>
              <a:t>Periodically move services to different locations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8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Experiments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0986" y="1245280"/>
            <a:ext cx="8382000" cy="5455921"/>
          </a:xfrm>
        </p:spPr>
        <p:txBody>
          <a:bodyPr/>
          <a:lstStyle/>
          <a:p>
            <a:r>
              <a:rPr lang="en-US" dirty="0" smtClean="0"/>
              <a:t>Simulation of denial of service and distributed denial of service attacks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BackTrack</a:t>
            </a:r>
            <a:r>
              <a:rPr lang="en-US" dirty="0" smtClean="0"/>
              <a:t> tool to launch attacks against individual services and the service monitor</a:t>
            </a:r>
          </a:p>
          <a:p>
            <a:r>
              <a:rPr lang="en-US" dirty="0" smtClean="0"/>
              <a:t>Simulation of replay attacks</a:t>
            </a:r>
          </a:p>
          <a:p>
            <a:pPr lvl="1"/>
            <a:r>
              <a:rPr lang="en-US" dirty="0" smtClean="0"/>
              <a:t>Intercept active bundles to tamper with their code and retransmit to destination</a:t>
            </a:r>
          </a:p>
          <a:p>
            <a:r>
              <a:rPr lang="en-US" dirty="0" smtClean="0"/>
              <a:t>Simulation of system policy violations</a:t>
            </a:r>
          </a:p>
          <a:p>
            <a:pPr lvl="1"/>
            <a:r>
              <a:rPr lang="en-US" dirty="0" smtClean="0"/>
              <a:t>Introduce non-compliant services in various service compositions and for different types of policies including trust-based policies, data usage policies, data communication requirements etc.</a:t>
            </a:r>
          </a:p>
          <a:p>
            <a:r>
              <a:rPr lang="en-US" dirty="0" smtClean="0"/>
              <a:t>Simulation of attacks against data privacy</a:t>
            </a:r>
            <a:endParaRPr lang="en-US" dirty="0"/>
          </a:p>
          <a:p>
            <a:pPr lvl="1"/>
            <a:r>
              <a:rPr lang="en-US" dirty="0" smtClean="0"/>
              <a:t>Test active bundle mechanism by simulating violation of client’s data sharing policies by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9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Experiments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04800" y="1276640"/>
            <a:ext cx="8382000" cy="5455921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of service invocations with vs. without active/passive monitoring</a:t>
            </a:r>
          </a:p>
          <a:p>
            <a:pPr lvl="1"/>
            <a:r>
              <a:rPr lang="en-US" dirty="0" smtClean="0"/>
              <a:t>Response time</a:t>
            </a:r>
          </a:p>
          <a:p>
            <a:pPr lvl="1"/>
            <a:r>
              <a:rPr lang="en-US" dirty="0" smtClean="0"/>
              <a:t>CPU usage</a:t>
            </a:r>
          </a:p>
          <a:p>
            <a:pPr lvl="1"/>
            <a:r>
              <a:rPr lang="en-US" dirty="0" smtClean="0"/>
              <a:t>Memory usage</a:t>
            </a:r>
          </a:p>
          <a:p>
            <a:r>
              <a:rPr lang="en-US" dirty="0" smtClean="0"/>
              <a:t>Stress tests to evaluate scalability of service monitor</a:t>
            </a:r>
          </a:p>
          <a:p>
            <a:r>
              <a:rPr lang="en-US" dirty="0" smtClean="0"/>
              <a:t>Cloud experiments:</a:t>
            </a:r>
          </a:p>
          <a:p>
            <a:pPr lvl="1"/>
            <a:r>
              <a:rPr lang="en-US" dirty="0" smtClean="0"/>
              <a:t>On industry standard platforms including Amazon EC2 </a:t>
            </a:r>
          </a:p>
          <a:p>
            <a:pPr lvl="1"/>
            <a:r>
              <a:rPr lang="en-US" dirty="0"/>
              <a:t>Replication of services in the </a:t>
            </a:r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Using different types of machine instances, operating systems and software packages </a:t>
            </a:r>
          </a:p>
          <a:p>
            <a:pPr lvl="1"/>
            <a:r>
              <a:rPr lang="en-US" dirty="0" smtClean="0"/>
              <a:t>Testing the effects of the auto-scaling capability in the case of high service demands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/>
              <a:t>Success Criteria</a:t>
            </a:r>
          </a:p>
        </p:txBody>
      </p:sp>
      <p:sp>
        <p:nvSpPr>
          <p:cNvPr id="500" name="Shape 500"/>
          <p:cNvSpPr>
            <a:spLocks noGrp="1"/>
          </p:cNvSpPr>
          <p:nvPr>
            <p:ph idx="1"/>
          </p:nvPr>
        </p:nvSpPr>
        <p:spPr>
          <a:xfrm>
            <a:off x="179610" y="1402079"/>
            <a:ext cx="9011002" cy="45243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Resilience against service attacks</a:t>
            </a:r>
          </a:p>
          <a:p>
            <a:pPr lvl="0"/>
            <a:r>
              <a:rPr lang="en-US" sz="2400" dirty="0" smtClean="0"/>
              <a:t>Detection of system policy violations</a:t>
            </a:r>
          </a:p>
          <a:p>
            <a:pPr lvl="0"/>
            <a:r>
              <a:rPr lang="en-US" sz="2400" dirty="0" smtClean="0"/>
              <a:t>Resilience against data privacy violations</a:t>
            </a:r>
          </a:p>
          <a:p>
            <a:pPr lvl="0"/>
            <a:r>
              <a:rPr lang="en-US" sz="2400" dirty="0" smtClean="0"/>
              <a:t>Runtime performance of service monitor</a:t>
            </a:r>
          </a:p>
          <a:p>
            <a:pPr lvl="0"/>
            <a:r>
              <a:rPr lang="en-US" sz="2400" dirty="0" smtClean="0"/>
              <a:t>Service monitor scalability</a:t>
            </a:r>
          </a:p>
          <a:p>
            <a:pPr lvl="0"/>
            <a:r>
              <a:rPr lang="en-US" sz="2400" dirty="0" smtClean="0"/>
              <a:t>Effectiveness of dynamic service composition algorithm</a:t>
            </a:r>
          </a:p>
          <a:p>
            <a:pPr lvl="0"/>
            <a:r>
              <a:rPr lang="en-US" sz="2400" dirty="0" smtClean="0"/>
              <a:t>Successful deployment of monitoring framework on different platforms including industry-standard cloud infrastructures</a:t>
            </a:r>
            <a:endParaRPr sz="2400" dirty="0"/>
          </a:p>
        </p:txBody>
      </p:sp>
      <p:sp>
        <p:nvSpPr>
          <p:cNvPr id="501" name="Shape 50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45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02"/>
            <a:ext cx="76200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952" y="984505"/>
            <a:ext cx="8382000" cy="5455921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[AN13] 	P. </a:t>
            </a:r>
            <a:r>
              <a:rPr lang="en-US" sz="1400" dirty="0" err="1"/>
              <a:t>Angin</a:t>
            </a:r>
            <a:r>
              <a:rPr lang="en-US" sz="1400" dirty="0"/>
              <a:t>, “Autonomous Agent-Based Mobile-Cloud Computing,” Ph.D. Thesis, Purdue University, Dec. 2013. </a:t>
            </a:r>
            <a:endParaRPr lang="en-US" sz="1400" dirty="0" smtClean="0"/>
          </a:p>
          <a:p>
            <a:pPr algn="l"/>
            <a:r>
              <a:rPr lang="en-US" sz="1400" dirty="0"/>
              <a:t>[BB90] B. Bhargava, S. Browne. ``Adaptable recovery Using Dynamic Quorum Assignments,” in Proceedings of the Sixteenth International Conference on Very Large Data Bases (VLDB), Brisbane, Australia, August 1990.  </a:t>
            </a:r>
          </a:p>
          <a:p>
            <a:r>
              <a:rPr lang="en-US" sz="1400" dirty="0"/>
              <a:t>[BR89]    B. Bhargava and J. </a:t>
            </a:r>
            <a:r>
              <a:rPr lang="en-US" sz="1400" dirty="0" err="1"/>
              <a:t>Riedl</a:t>
            </a:r>
            <a:r>
              <a:rPr lang="en-US" sz="1400" dirty="0"/>
              <a:t>. ``A Formal Model for Adaptable Systems for </a:t>
            </a:r>
            <a:r>
              <a:rPr lang="en-US" sz="1400" dirty="0" smtClean="0"/>
              <a:t>Transaction Processing</a:t>
            </a:r>
            <a:r>
              <a:rPr lang="en-US" sz="1400" dirty="0"/>
              <a:t>,” </a:t>
            </a:r>
            <a:r>
              <a:rPr lang="en-US" sz="1400" i="1" dirty="0"/>
              <a:t>IEEE Transactions on Knowledge and Data Engineering</a:t>
            </a:r>
            <a:r>
              <a:rPr lang="en-US" sz="1400" dirty="0"/>
              <a:t>, Vol. 4, No. </a:t>
            </a:r>
            <a:r>
              <a:rPr lang="en-US" sz="1400" dirty="0" smtClean="0"/>
              <a:t>1, 1989</a:t>
            </a:r>
            <a:r>
              <a:rPr lang="en-US" sz="1400" dirty="0"/>
              <a:t>, pp. 433-449. </a:t>
            </a:r>
            <a:endParaRPr lang="en-US" sz="1400" dirty="0" smtClean="0"/>
          </a:p>
          <a:p>
            <a:pPr algn="l"/>
            <a:r>
              <a:rPr lang="en-US" sz="1400" dirty="0" smtClean="0"/>
              <a:t>[</a:t>
            </a:r>
            <a:r>
              <a:rPr lang="en-US" sz="1400" dirty="0"/>
              <a:t>BG10] 	L </a:t>
            </a:r>
            <a:r>
              <a:rPr lang="en-US" sz="1400" dirty="0" err="1"/>
              <a:t>Baresi</a:t>
            </a:r>
            <a:r>
              <a:rPr lang="en-US" sz="1400" dirty="0"/>
              <a:t>, S Guinea, O Nano, “Comprehensive Monitoring of BPEL Processes,” </a:t>
            </a:r>
            <a:r>
              <a:rPr lang="en-US" sz="1400" i="1" dirty="0"/>
              <a:t>Proc. IEEE Internet Computing Conference</a:t>
            </a:r>
            <a:r>
              <a:rPr lang="en-US" sz="1400" dirty="0"/>
              <a:t>, vol. 14(3), June 2010, pp. 50-57. </a:t>
            </a:r>
            <a:endParaRPr lang="en-US" sz="1400" dirty="0" smtClean="0"/>
          </a:p>
          <a:p>
            <a:r>
              <a:rPr lang="en-US" sz="1400" dirty="0"/>
              <a:t>[LJ06] 	Z. Li, Y. Jin, and J. Han “A Runtime Monitoring and Validation Framework for Web Service Interactions,” </a:t>
            </a:r>
            <a:r>
              <a:rPr lang="en-US" sz="1400" i="1" dirty="0"/>
              <a:t>Proc. Australian Software Engineering Conference</a:t>
            </a:r>
            <a:r>
              <a:rPr lang="en-US" sz="1400" dirty="0"/>
              <a:t>, Sydney, Australia, Apr. 2006, pp. 70–79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[SG09] 	J. Simmonds, Y. </a:t>
            </a:r>
            <a:r>
              <a:rPr lang="en-US" sz="1400" dirty="0" err="1"/>
              <a:t>Gan</a:t>
            </a:r>
            <a:r>
              <a:rPr lang="en-US" sz="1400" dirty="0"/>
              <a:t>, M. </a:t>
            </a:r>
            <a:r>
              <a:rPr lang="en-US" sz="1400" dirty="0" err="1"/>
              <a:t>Chechik</a:t>
            </a:r>
            <a:r>
              <a:rPr lang="en-US" sz="1400" dirty="0"/>
              <a:t>, S. </a:t>
            </a:r>
            <a:r>
              <a:rPr lang="en-US" sz="1400" dirty="0" err="1"/>
              <a:t>Nejati</a:t>
            </a:r>
            <a:r>
              <a:rPr lang="en-US" sz="1400" dirty="0"/>
              <a:t>, B. O'Farrell, E. </a:t>
            </a:r>
            <a:r>
              <a:rPr lang="en-US" sz="1400" dirty="0" err="1"/>
              <a:t>Litani</a:t>
            </a:r>
            <a:r>
              <a:rPr lang="en-US" sz="1400" dirty="0"/>
              <a:t>, J. Waterhouse, “Runtime Monitoring of Web Service Conversations,” </a:t>
            </a:r>
            <a:r>
              <a:rPr lang="en-US" sz="1400" i="1" dirty="0"/>
              <a:t>IEEE Transactions on Service Computing, </a:t>
            </a:r>
            <a:r>
              <a:rPr lang="en-US" sz="1400" dirty="0"/>
              <a:t>vol. 2(3), , 2009, pp. 223-244.</a:t>
            </a:r>
          </a:p>
          <a:p>
            <a:r>
              <a:rPr lang="en-US" sz="1400" dirty="0"/>
              <a:t>[SL10] 	W. She, I. Yen, B. </a:t>
            </a:r>
            <a:r>
              <a:rPr lang="en-US" sz="1400" dirty="0" err="1"/>
              <a:t>Thuraisingham</a:t>
            </a:r>
            <a:r>
              <a:rPr lang="en-US" sz="1400" dirty="0"/>
              <a:t>, “Enhancing Security Modeling for Web Services Using Delegation and Pass-On,” </a:t>
            </a:r>
            <a:r>
              <a:rPr lang="en-US" sz="1400" i="1" dirty="0"/>
              <a:t>Int. J. Web Service Res.</a:t>
            </a:r>
            <a:r>
              <a:rPr lang="en-US" sz="1400" dirty="0"/>
              <a:t> vol. 7(1): 1-21 (2010).</a:t>
            </a:r>
          </a:p>
          <a:p>
            <a:r>
              <a:rPr lang="en-US" sz="1400" dirty="0"/>
              <a:t>[WH08] 	G. Wu, J. Wei, T. Huang, “Flexible Pattern Monitoring for WS-BPEL Through </a:t>
            </a:r>
            <a:r>
              <a:rPr lang="en-US" sz="1400" dirty="0" err="1"/>
              <a:t>Stateful</a:t>
            </a:r>
            <a:r>
              <a:rPr lang="en-US" sz="1400" dirty="0"/>
              <a:t> Aspect Extension,” Proc. IEEE International Conference on Web Services (ICWS '08), Sept. 2008, Beijing, China, pp. 577 – 584.</a:t>
            </a:r>
          </a:p>
          <a:p>
            <a:r>
              <a:rPr lang="en-US" sz="1400" dirty="0"/>
              <a:t>[XG12] 	R </a:t>
            </a:r>
            <a:r>
              <a:rPr lang="en-US" sz="1400" dirty="0" err="1"/>
              <a:t>Xie</a:t>
            </a:r>
            <a:r>
              <a:rPr lang="en-US" sz="1400" dirty="0"/>
              <a:t>, R Gamble, “A Tiered Strategy for Auditing in the Cloud,” </a:t>
            </a:r>
            <a:r>
              <a:rPr lang="en-US" sz="1400" i="1" dirty="0"/>
              <a:t>Proc. IEEE 5th International Conference on Cloud Computing</a:t>
            </a:r>
            <a:r>
              <a:rPr lang="en-US" sz="1400" dirty="0"/>
              <a:t> (</a:t>
            </a:r>
            <a:r>
              <a:rPr lang="en-US" sz="1400" i="1" dirty="0"/>
              <a:t>CLOUD</a:t>
            </a:r>
            <a:r>
              <a:rPr lang="en-US" sz="1400" dirty="0"/>
              <a:t>), June 2012, Honolulu, HI, pp. 945-946. 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/>
              <a:t>State of the Art</a:t>
            </a:r>
          </a:p>
        </p:txBody>
      </p:sp>
      <p:sp>
        <p:nvSpPr>
          <p:cNvPr id="130" name="Shape 130"/>
          <p:cNvSpPr>
            <a:spLocks noGrp="1"/>
          </p:cNvSpPr>
          <p:nvPr>
            <p:ph idx="1"/>
          </p:nvPr>
        </p:nvSpPr>
        <p:spPr>
          <a:xfrm>
            <a:off x="-159726" y="1402079"/>
            <a:ext cx="8926360" cy="497327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Runtime auditing:</a:t>
            </a:r>
          </a:p>
          <a:p>
            <a:pPr lvl="1"/>
            <a:r>
              <a:rPr lang="en-US" sz="1600" dirty="0" smtClean="0"/>
              <a:t>Finite state automata to validate predefined interaction constraints [LJ06]</a:t>
            </a:r>
          </a:p>
          <a:p>
            <a:pPr lvl="1"/>
            <a:r>
              <a:rPr lang="en-US" sz="1600" dirty="0" smtClean="0"/>
              <a:t>Checking behavioral correctness of web service conversations [SG09]</a:t>
            </a:r>
          </a:p>
          <a:p>
            <a:pPr lvl="1"/>
            <a:r>
              <a:rPr lang="en-US" sz="1600" dirty="0" smtClean="0"/>
              <a:t>Reporting and monitoring functional requirements and </a:t>
            </a:r>
            <a:r>
              <a:rPr lang="en-US" sz="1600" dirty="0" err="1" smtClean="0"/>
              <a:t>QoS</a:t>
            </a:r>
            <a:r>
              <a:rPr lang="en-US" sz="1600" dirty="0" smtClean="0"/>
              <a:t> for BPEL processes [BG10]</a:t>
            </a:r>
          </a:p>
          <a:p>
            <a:pPr marL="457200" lvl="1" indent="0">
              <a:buNone/>
            </a:pPr>
            <a:r>
              <a:rPr lang="en-US" sz="1600" dirty="0" smtClean="0">
                <a:sym typeface="Wingdings"/>
              </a:rPr>
              <a:t> </a:t>
            </a:r>
            <a:r>
              <a:rPr lang="en-US" sz="1600" i="1" dirty="0" smtClean="0">
                <a:sym typeface="Wingdings"/>
              </a:rPr>
              <a:t>technology-dependent solutions</a:t>
            </a:r>
            <a:endParaRPr lang="en-US" i="1" dirty="0" smtClean="0"/>
          </a:p>
          <a:p>
            <a:pPr lvl="0"/>
            <a:r>
              <a:rPr lang="en-US" b="1" dirty="0" smtClean="0"/>
              <a:t>Information flow control: </a:t>
            </a:r>
            <a:r>
              <a:rPr lang="en-US" sz="1600" dirty="0" smtClean="0"/>
              <a:t>Controlling leakage of data by sending/validating certificates in whole service invocation chain [SL10]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i="1" dirty="0" smtClean="0">
                <a:sym typeface="Wingdings"/>
              </a:rPr>
              <a:t>inefficient, assumes service are semi-trusted</a:t>
            </a:r>
            <a:endParaRPr lang="en-US" sz="1600" i="1" dirty="0" smtClean="0"/>
          </a:p>
          <a:p>
            <a:pPr lvl="0"/>
            <a:r>
              <a:rPr lang="en-US" b="1" dirty="0" smtClean="0"/>
              <a:t>AOP: </a:t>
            </a:r>
            <a:r>
              <a:rPr lang="en-US" sz="1700" dirty="0" smtClean="0"/>
              <a:t>Aspect-oriented extensions to WS-BPEL used to intercept execution of activities interacting with outside world [WH08] </a:t>
            </a:r>
            <a:r>
              <a:rPr lang="en-US" sz="1700" dirty="0" smtClean="0">
                <a:sym typeface="Wingdings"/>
              </a:rPr>
              <a:t> </a:t>
            </a:r>
            <a:r>
              <a:rPr lang="en-US" sz="1700" i="1" dirty="0" smtClean="0">
                <a:sym typeface="Wingdings"/>
              </a:rPr>
              <a:t>do not address security policy enforcement, are not generic</a:t>
            </a:r>
            <a:endParaRPr lang="en-US" sz="1700" i="1" dirty="0" smtClean="0"/>
          </a:p>
          <a:p>
            <a:pPr lvl="0"/>
            <a:r>
              <a:rPr lang="en-US" b="1" dirty="0" smtClean="0"/>
              <a:t>Cloud and SOA auditing: </a:t>
            </a:r>
            <a:r>
              <a:rPr lang="en-US" sz="1600" dirty="0" smtClean="0"/>
              <a:t>Filtering and reasoning over audit trails to manifest potential security vulnerabilities based on complianc</a:t>
            </a:r>
            <a:r>
              <a:rPr lang="en-US" sz="1600" dirty="0"/>
              <a:t>e</a:t>
            </a:r>
            <a:r>
              <a:rPr lang="en-US" sz="1600" dirty="0" smtClean="0"/>
              <a:t> with established standards [XG12]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i="1" dirty="0" smtClean="0">
                <a:sym typeface="Wingdings"/>
              </a:rPr>
              <a:t>compliance with standards does not imply security, needs strong support from cloud provider</a:t>
            </a:r>
            <a:endParaRPr lang="en-US" sz="1600" i="1" dirty="0" smtClean="0"/>
          </a:p>
          <a:p>
            <a:pPr lvl="0"/>
            <a:r>
              <a:rPr lang="en-US" b="1" dirty="0" smtClean="0"/>
              <a:t>WS* standards and standard security protocols (HTTPS): </a:t>
            </a:r>
            <a:r>
              <a:rPr lang="en-US" sz="1600" i="1" dirty="0" smtClean="0"/>
              <a:t>point-to-point security (not end-to-end)</a:t>
            </a:r>
            <a:endParaRPr sz="1600" i="1" dirty="0"/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4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50210" y="88832"/>
            <a:ext cx="6705600" cy="83820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>
              <a:defRPr sz="1800" b="0" spc="0"/>
            </a:pPr>
            <a:r>
              <a:rPr lang="en-US" sz="2300" spc="20" dirty="0"/>
              <a:t>End-to-End Security </a:t>
            </a:r>
            <a:r>
              <a:rPr lang="en-US" sz="2300" spc="20" dirty="0" smtClean="0"/>
              <a:t>Policy-Auditing </a:t>
            </a:r>
            <a:r>
              <a:rPr lang="en-US" sz="2300" spc="20" dirty="0"/>
              <a:t>and Enforcement in Service-Oriented </a:t>
            </a:r>
            <a:r>
              <a:rPr lang="en-US" sz="2300" spc="20" dirty="0" smtClean="0"/>
              <a:t>Architecture</a:t>
            </a:r>
            <a:br>
              <a:rPr lang="en-US" sz="2300" spc="20" dirty="0" smtClean="0"/>
            </a:br>
            <a:endParaRPr lang="en-US" sz="2300" spc="20" dirty="0"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12"/>
          </p:nvPr>
        </p:nvSpPr>
        <p:spPr>
          <a:xfrm>
            <a:off x="28410" y="6524040"/>
            <a:ext cx="400380" cy="281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5</a:t>
            </a:fld>
            <a:endParaRPr sz="1300"/>
          </a:p>
        </p:txBody>
      </p:sp>
      <p:grpSp>
        <p:nvGrpSpPr>
          <p:cNvPr id="184" name="Group 184"/>
          <p:cNvGrpSpPr/>
          <p:nvPr/>
        </p:nvGrpSpPr>
        <p:grpSpPr>
          <a:xfrm>
            <a:off x="69016" y="1207970"/>
            <a:ext cx="8857675" cy="4308654"/>
            <a:chOff x="0" y="-430111"/>
            <a:chExt cx="8857674" cy="4308653"/>
          </a:xfrm>
        </p:grpSpPr>
        <p:sp>
          <p:nvSpPr>
            <p:cNvPr id="182" name="Shape 182"/>
            <p:cNvSpPr/>
            <p:nvPr/>
          </p:nvSpPr>
          <p:spPr>
            <a:xfrm>
              <a:off x="0" y="0"/>
              <a:ext cx="8857674" cy="3878542"/>
            </a:xfrm>
            <a:prstGeom prst="roundRect">
              <a:avLst>
                <a:gd name="adj" fmla="val 25436"/>
              </a:avLst>
            </a:prstGeom>
            <a:noFill/>
            <a:ln w="25400" cap="flat">
              <a:solidFill>
                <a:srgbClr val="53585F">
                  <a:alpha val="71000"/>
                </a:srgb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 defTabSz="457200">
                <a:defRPr sz="2000"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288948" y="-430111"/>
              <a:ext cx="8279777" cy="34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t">
              <a:spAutoFit/>
            </a:bodyPr>
            <a:lstStyle>
              <a:lvl1pPr algn="ctr" defTabSz="457200">
                <a:defRPr sz="2000"/>
              </a:lvl1pPr>
            </a:lstStyle>
            <a:p>
              <a:pPr lvl="0">
                <a:defRPr sz="1800"/>
              </a:pPr>
              <a:r>
                <a:rPr sz="2000" dirty="0"/>
                <a:t>System Architecture</a:t>
              </a:r>
            </a:p>
          </p:txBody>
        </p:sp>
      </p:grpSp>
      <p:sp>
        <p:nvSpPr>
          <p:cNvPr id="185" name="Shape 185"/>
          <p:cNvSpPr/>
          <p:nvPr/>
        </p:nvSpPr>
        <p:spPr>
          <a:xfrm>
            <a:off x="423376" y="2361306"/>
            <a:ext cx="2631821" cy="992666"/>
          </a:xfrm>
          <a:prstGeom prst="rect">
            <a:avLst/>
          </a:prstGeom>
          <a:solidFill>
            <a:srgbClr val="C5E7FE"/>
          </a:solidFill>
          <a:ln w="25400">
            <a:solidFill>
              <a:srgbClr val="53585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 lvl="0" defTabSz="321457">
              <a:defRPr sz="8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88" name="Group 188"/>
          <p:cNvGrpSpPr/>
          <p:nvPr/>
        </p:nvGrpSpPr>
        <p:grpSpPr>
          <a:xfrm>
            <a:off x="1850911" y="2400150"/>
            <a:ext cx="1125476" cy="895931"/>
            <a:chOff x="0" y="0"/>
            <a:chExt cx="1125475" cy="895930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1125476" cy="895931"/>
            </a:xfrm>
            <a:prstGeom prst="roundRect">
              <a:avLst>
                <a:gd name="adj" fmla="val 21869"/>
              </a:avLst>
            </a:prstGeom>
            <a:solidFill>
              <a:srgbClr val="FFE061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7385" y="57386"/>
              <a:ext cx="1010705" cy="190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t">
              <a:spAutoFit/>
            </a:bodyPr>
            <a:lstStyle>
              <a:lvl1pPr defTabSz="457200">
                <a:defRPr sz="10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1000"/>
                <a:t>Instrumentation</a:t>
              </a:r>
            </a:p>
          </p:txBody>
        </p:sp>
      </p:grpSp>
      <p:grpSp>
        <p:nvGrpSpPr>
          <p:cNvPr id="191" name="Group 191"/>
          <p:cNvGrpSpPr/>
          <p:nvPr/>
        </p:nvGrpSpPr>
        <p:grpSpPr>
          <a:xfrm>
            <a:off x="4169266" y="1840051"/>
            <a:ext cx="4466347" cy="3394182"/>
            <a:chOff x="-61226" y="-406987"/>
            <a:chExt cx="4466346" cy="3394180"/>
          </a:xfrm>
        </p:grpSpPr>
        <p:sp>
          <p:nvSpPr>
            <p:cNvPr id="189" name="Shape 189"/>
            <p:cNvSpPr/>
            <p:nvPr/>
          </p:nvSpPr>
          <p:spPr>
            <a:xfrm>
              <a:off x="-1" y="-1"/>
              <a:ext cx="4405121" cy="298719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defTabSz="321457">
                <a:defRPr sz="1100"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-61226" y="-406987"/>
              <a:ext cx="4405121" cy="2539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/>
            <a:p>
              <a:pPr lvl="0" algn="ctr" defTabSz="321457"/>
              <a:r>
                <a:rPr sz="1400" dirty="0"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rPr>
                <a:t>Service Monitor</a:t>
              </a: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4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1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1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1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1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  <a:p>
              <a:pPr lvl="0" defTabSz="321457"/>
              <a:endParaRPr sz="1100" dirty="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endParaRP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2101298" y="2659790"/>
            <a:ext cx="607722" cy="267448"/>
            <a:chOff x="0" y="0"/>
            <a:chExt cx="607720" cy="267446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607721" cy="267447"/>
            </a:xfrm>
            <a:prstGeom prst="rect">
              <a:avLst/>
            </a:prstGeom>
            <a:solidFill>
              <a:srgbClr val="6EC038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0" y="51174"/>
              <a:ext cx="607721" cy="16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Passive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3653104" y="2677741"/>
            <a:ext cx="1154778" cy="277881"/>
            <a:chOff x="0" y="0"/>
            <a:chExt cx="1154776" cy="277880"/>
          </a:xfrm>
        </p:grpSpPr>
        <p:sp>
          <p:nvSpPr>
            <p:cNvPr id="195" name="Shape 195"/>
            <p:cNvSpPr/>
            <p:nvPr/>
          </p:nvSpPr>
          <p:spPr>
            <a:xfrm>
              <a:off x="0" y="-1"/>
              <a:ext cx="1154777" cy="277882"/>
            </a:xfrm>
            <a:prstGeom prst="rect">
              <a:avLst/>
            </a:prstGeom>
            <a:solidFill>
              <a:srgbClr val="6EC038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56391"/>
              <a:ext cx="1154777" cy="16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Passive Listener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3653104" y="3110053"/>
            <a:ext cx="1154778" cy="277881"/>
            <a:chOff x="0" y="0"/>
            <a:chExt cx="1154776" cy="277880"/>
          </a:xfrm>
        </p:grpSpPr>
        <p:sp>
          <p:nvSpPr>
            <p:cNvPr id="198" name="Shape 198"/>
            <p:cNvSpPr/>
            <p:nvPr/>
          </p:nvSpPr>
          <p:spPr>
            <a:xfrm>
              <a:off x="0" y="-1"/>
              <a:ext cx="1154777" cy="277882"/>
            </a:xfrm>
            <a:prstGeom prst="rect">
              <a:avLst/>
            </a:prstGeom>
            <a:solidFill>
              <a:srgbClr val="FF2D21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0" y="56391"/>
              <a:ext cx="1154777" cy="16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Active Listener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2713196" y="2707275"/>
            <a:ext cx="941457" cy="125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30" extrusionOk="0">
                <a:moveTo>
                  <a:pt x="0" y="20673"/>
                </a:moveTo>
                <a:cubicBezTo>
                  <a:pt x="3394" y="6657"/>
                  <a:pt x="7235" y="-470"/>
                  <a:pt x="11127" y="24"/>
                </a:cubicBezTo>
                <a:cubicBezTo>
                  <a:pt x="14804" y="491"/>
                  <a:pt x="18405" y="7749"/>
                  <a:pt x="21600" y="21130"/>
                </a:cubicBezTo>
              </a:path>
            </a:pathLst>
          </a:custGeom>
          <a:ln w="12700">
            <a:solidFill>
              <a:srgbClr val="6EC038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2715903" y="2959568"/>
            <a:ext cx="937500" cy="229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25" extrusionOk="0">
                <a:moveTo>
                  <a:pt x="0" y="4996"/>
                </a:moveTo>
                <a:cubicBezTo>
                  <a:pt x="3581" y="5"/>
                  <a:pt x="7440" y="-1275"/>
                  <a:pt x="11191" y="1284"/>
                </a:cubicBezTo>
                <a:cubicBezTo>
                  <a:pt x="15042" y="3911"/>
                  <a:pt x="18639" y="10490"/>
                  <a:pt x="21600" y="20325"/>
                </a:cubicBezTo>
              </a:path>
            </a:pathLst>
          </a:custGeom>
          <a:ln w="12700">
            <a:solidFill>
              <a:srgbClr val="FF2D2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706175" y="3053557"/>
            <a:ext cx="937500" cy="229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25" extrusionOk="0">
                <a:moveTo>
                  <a:pt x="0" y="4996"/>
                </a:moveTo>
                <a:cubicBezTo>
                  <a:pt x="3581" y="5"/>
                  <a:pt x="7440" y="-1275"/>
                  <a:pt x="11191" y="1284"/>
                </a:cubicBezTo>
                <a:cubicBezTo>
                  <a:pt x="15042" y="3911"/>
                  <a:pt x="18639" y="10490"/>
                  <a:pt x="21600" y="20325"/>
                </a:cubicBezTo>
              </a:path>
            </a:pathLst>
          </a:custGeom>
          <a:ln w="12700">
            <a:solidFill>
              <a:srgbClr val="FF2D21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846103" y="2816681"/>
            <a:ext cx="2499508" cy="3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205" name="image11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2" y="4365559"/>
            <a:ext cx="683510" cy="75439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/>
          <p:nvPr/>
        </p:nvSpPr>
        <p:spPr>
          <a:xfrm>
            <a:off x="6176883" y="2936220"/>
            <a:ext cx="838996" cy="794077"/>
          </a:xfrm>
          <a:prstGeom prst="rect">
            <a:avLst/>
          </a:prstGeom>
          <a:solidFill>
            <a:srgbClr val="FF2D21"/>
          </a:solidFill>
          <a:ln w="3175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 defTabSz="321457">
              <a:defRPr sz="120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4856336" y="3248992"/>
            <a:ext cx="1239520" cy="3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8039666" y="3401533"/>
            <a:ext cx="34893" cy="977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48" h="21600" extrusionOk="0">
                <a:moveTo>
                  <a:pt x="8568" y="0"/>
                </a:moveTo>
                <a:cubicBezTo>
                  <a:pt x="17559" y="3366"/>
                  <a:pt x="21600" y="7081"/>
                  <a:pt x="20314" y="10800"/>
                </a:cubicBezTo>
                <a:cubicBezTo>
                  <a:pt x="18981" y="14654"/>
                  <a:pt x="11976" y="18378"/>
                  <a:pt x="0" y="21600"/>
                </a:cubicBezTo>
              </a:path>
            </a:pathLst>
          </a:cu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7168945" y="3499115"/>
            <a:ext cx="571901" cy="8843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54" y="310"/>
                  <a:pt x="11545" y="2812"/>
                  <a:pt x="15580" y="6973"/>
                </a:cubicBezTo>
                <a:cubicBezTo>
                  <a:pt x="19449" y="10962"/>
                  <a:pt x="21597" y="16182"/>
                  <a:pt x="21600" y="21600"/>
                </a:cubicBezTo>
              </a:path>
            </a:pathLst>
          </a:cu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grpSp>
        <p:nvGrpSpPr>
          <p:cNvPr id="212" name="Group 212"/>
          <p:cNvGrpSpPr/>
          <p:nvPr/>
        </p:nvGrpSpPr>
        <p:grpSpPr>
          <a:xfrm>
            <a:off x="6371828" y="4025520"/>
            <a:ext cx="709614" cy="320506"/>
            <a:chOff x="0" y="0"/>
            <a:chExt cx="709613" cy="320505"/>
          </a:xfrm>
        </p:grpSpPr>
        <p:sp>
          <p:nvSpPr>
            <p:cNvPr id="210" name="Shape 210"/>
            <p:cNvSpPr/>
            <p:nvPr/>
          </p:nvSpPr>
          <p:spPr>
            <a:xfrm>
              <a:off x="-1" y="-1"/>
              <a:ext cx="709615" cy="320507"/>
            </a:xfrm>
            <a:prstGeom prst="rect">
              <a:avLst/>
            </a:prstGeom>
            <a:solidFill>
              <a:srgbClr val="499BC9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-1" y="77703"/>
              <a:ext cx="709615" cy="16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Policies</a:t>
              </a:r>
            </a:p>
          </p:txBody>
        </p:sp>
      </p:grpSp>
      <p:sp>
        <p:nvSpPr>
          <p:cNvPr id="213" name="Shape 213"/>
          <p:cNvSpPr/>
          <p:nvPr/>
        </p:nvSpPr>
        <p:spPr>
          <a:xfrm flipV="1">
            <a:off x="6726636" y="3841069"/>
            <a:ext cx="2" cy="17076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6235144" y="2986225"/>
            <a:ext cx="838997" cy="794077"/>
          </a:xfrm>
          <a:prstGeom prst="rect">
            <a:avLst/>
          </a:prstGeom>
          <a:solidFill>
            <a:srgbClr val="FF2D21"/>
          </a:solidFill>
          <a:ln w="3175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 defTabSz="321457">
              <a:defRPr sz="120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17" name="Group 217"/>
          <p:cNvGrpSpPr/>
          <p:nvPr/>
        </p:nvGrpSpPr>
        <p:grpSpPr>
          <a:xfrm>
            <a:off x="6306582" y="3038614"/>
            <a:ext cx="838996" cy="794076"/>
            <a:chOff x="0" y="0"/>
            <a:chExt cx="838995" cy="794075"/>
          </a:xfrm>
        </p:grpSpPr>
        <p:sp>
          <p:nvSpPr>
            <p:cNvPr id="215" name="Shape 215"/>
            <p:cNvSpPr/>
            <p:nvPr/>
          </p:nvSpPr>
          <p:spPr>
            <a:xfrm>
              <a:off x="-1" y="-1"/>
              <a:ext cx="838997" cy="794077"/>
            </a:xfrm>
            <a:prstGeom prst="rect">
              <a:avLst/>
            </a:prstGeom>
            <a:solidFill>
              <a:srgbClr val="FF2D21"/>
            </a:solidFill>
            <a:ln w="3175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-1" y="187488"/>
              <a:ext cx="838997" cy="419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Interaction Authorization Algorithms</a:t>
              </a:r>
            </a:p>
          </p:txBody>
        </p:sp>
      </p:grpSp>
      <p:sp>
        <p:nvSpPr>
          <p:cNvPr id="218" name="Shape 218"/>
          <p:cNvSpPr/>
          <p:nvPr/>
        </p:nvSpPr>
        <p:spPr>
          <a:xfrm>
            <a:off x="7402477" y="2521210"/>
            <a:ext cx="838995" cy="794076"/>
          </a:xfrm>
          <a:prstGeom prst="rect">
            <a:avLst/>
          </a:prstGeom>
          <a:solidFill>
            <a:srgbClr val="6EC038"/>
          </a:solidFill>
          <a:ln w="3175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 defTabSz="321457">
              <a:defRPr sz="120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459627" y="2568834"/>
            <a:ext cx="838996" cy="794077"/>
          </a:xfrm>
          <a:prstGeom prst="rect">
            <a:avLst/>
          </a:prstGeom>
          <a:solidFill>
            <a:srgbClr val="6EC038"/>
          </a:solidFill>
          <a:ln w="3175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 defTabSz="321457">
              <a:defRPr sz="1200"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2" name="Group 222"/>
          <p:cNvGrpSpPr/>
          <p:nvPr/>
        </p:nvGrpSpPr>
        <p:grpSpPr>
          <a:xfrm>
            <a:off x="7531065" y="2621221"/>
            <a:ext cx="838996" cy="794077"/>
            <a:chOff x="0" y="0"/>
            <a:chExt cx="838995" cy="794075"/>
          </a:xfrm>
        </p:grpSpPr>
        <p:sp>
          <p:nvSpPr>
            <p:cNvPr id="220" name="Shape 220"/>
            <p:cNvSpPr/>
            <p:nvPr/>
          </p:nvSpPr>
          <p:spPr>
            <a:xfrm>
              <a:off x="-1" y="0"/>
              <a:ext cx="838997" cy="794076"/>
            </a:xfrm>
            <a:prstGeom prst="rect">
              <a:avLst/>
            </a:prstGeom>
            <a:solidFill>
              <a:srgbClr val="6EC038"/>
            </a:solidFill>
            <a:ln w="3175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-1" y="187489"/>
              <a:ext cx="838997" cy="419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Passive Monitoring Algorithms</a:t>
              </a:r>
            </a:p>
          </p:txBody>
        </p:sp>
      </p:grpSp>
      <p:sp>
        <p:nvSpPr>
          <p:cNvPr id="223" name="Shape 223"/>
          <p:cNvSpPr/>
          <p:nvPr/>
        </p:nvSpPr>
        <p:spPr>
          <a:xfrm flipV="1">
            <a:off x="898076" y="2778383"/>
            <a:ext cx="3" cy="1353564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6" name="Group 226"/>
          <p:cNvGrpSpPr/>
          <p:nvPr/>
        </p:nvGrpSpPr>
        <p:grpSpPr>
          <a:xfrm>
            <a:off x="499694" y="2447901"/>
            <a:ext cx="795600" cy="320205"/>
            <a:chOff x="0" y="0"/>
            <a:chExt cx="795599" cy="320204"/>
          </a:xfrm>
        </p:grpSpPr>
        <p:sp>
          <p:nvSpPr>
            <p:cNvPr id="224" name="Shape 224"/>
            <p:cNvSpPr/>
            <p:nvPr/>
          </p:nvSpPr>
          <p:spPr>
            <a:xfrm>
              <a:off x="-1" y="-1"/>
              <a:ext cx="795601" cy="32020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-1" y="58503"/>
              <a:ext cx="795601" cy="203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Service 1</a:t>
              </a:r>
            </a:p>
          </p:txBody>
        </p:sp>
      </p:grpSp>
      <p:sp>
        <p:nvSpPr>
          <p:cNvPr id="227" name="Shape 227"/>
          <p:cNvSpPr/>
          <p:nvPr/>
        </p:nvSpPr>
        <p:spPr>
          <a:xfrm>
            <a:off x="1348202" y="2615147"/>
            <a:ext cx="457982" cy="2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30" name="Group 230"/>
          <p:cNvGrpSpPr/>
          <p:nvPr/>
        </p:nvGrpSpPr>
        <p:grpSpPr>
          <a:xfrm>
            <a:off x="499694" y="4133782"/>
            <a:ext cx="795600" cy="320206"/>
            <a:chOff x="0" y="0"/>
            <a:chExt cx="795599" cy="320204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795601" cy="3202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-1" y="58503"/>
              <a:ext cx="795601" cy="203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1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Service 2</a:t>
              </a:r>
            </a:p>
          </p:txBody>
        </p:sp>
      </p:grpSp>
      <p:sp>
        <p:nvSpPr>
          <p:cNvPr id="231" name="Shape 231"/>
          <p:cNvSpPr/>
          <p:nvPr/>
        </p:nvSpPr>
        <p:spPr>
          <a:xfrm>
            <a:off x="1332114" y="2788873"/>
            <a:ext cx="764654" cy="1454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069" y="88"/>
                </a:lnTo>
                <a:lnTo>
                  <a:pt x="7939" y="21595"/>
                </a:lnTo>
                <a:lnTo>
                  <a:pt x="0" y="21600"/>
                </a:lnTo>
              </a:path>
            </a:pathLst>
          </a:custGeom>
          <a:ln w="12700">
            <a:solidFill>
              <a:srgbClr val="6EC03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1338543" y="3040241"/>
            <a:ext cx="758224" cy="1310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2962" y="36"/>
                </a:lnTo>
                <a:lnTo>
                  <a:pt x="12950" y="21555"/>
                </a:lnTo>
                <a:lnTo>
                  <a:pt x="0" y="21600"/>
                </a:lnTo>
              </a:path>
            </a:pathLst>
          </a:custGeom>
          <a:ln w="12700">
            <a:solidFill>
              <a:srgbClr val="FF2D2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 defTabSz="321457">
              <a:defRPr sz="800"/>
            </a:pPr>
            <a:endParaRPr/>
          </a:p>
        </p:txBody>
      </p:sp>
      <p:grpSp>
        <p:nvGrpSpPr>
          <p:cNvPr id="235" name="Group 235"/>
          <p:cNvGrpSpPr/>
          <p:nvPr/>
        </p:nvGrpSpPr>
        <p:grpSpPr>
          <a:xfrm>
            <a:off x="2101298" y="2958303"/>
            <a:ext cx="607722" cy="267449"/>
            <a:chOff x="0" y="0"/>
            <a:chExt cx="607720" cy="267447"/>
          </a:xfrm>
        </p:grpSpPr>
        <p:sp>
          <p:nvSpPr>
            <p:cNvPr id="233" name="Shape 233"/>
            <p:cNvSpPr/>
            <p:nvPr/>
          </p:nvSpPr>
          <p:spPr>
            <a:xfrm>
              <a:off x="0" y="0"/>
              <a:ext cx="607721" cy="267448"/>
            </a:xfrm>
            <a:prstGeom prst="rect">
              <a:avLst/>
            </a:prstGeom>
            <a:solidFill>
              <a:srgbClr val="FF2D21"/>
            </a:solidFill>
            <a:ln w="127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457200">
                <a:defRPr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0" y="51174"/>
              <a:ext cx="607721" cy="165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48" tIns="19048" rIns="19048" bIns="19048" numCol="1" anchor="ctr">
              <a:spAutoFit/>
            </a:bodyPr>
            <a:lstStyle>
              <a:lvl1pPr algn="ctr" defTabSz="457200">
                <a:defRPr sz="8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/>
              </a:pPr>
              <a:r>
                <a:rPr sz="800"/>
                <a:t>Active</a:t>
              </a:r>
            </a:p>
          </p:txBody>
        </p:sp>
      </p:grpSp>
      <p:sp>
        <p:nvSpPr>
          <p:cNvPr id="236" name="Shape 236"/>
          <p:cNvSpPr/>
          <p:nvPr/>
        </p:nvSpPr>
        <p:spPr>
          <a:xfrm>
            <a:off x="1332114" y="2437483"/>
            <a:ext cx="441947" cy="16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8" tIns="19048" rIns="19048" bIns="19048">
            <a:spAutoFit/>
          </a:bodyPr>
          <a:lstStyle>
            <a:lvl1pPr defTabSz="457200">
              <a:defRPr sz="800"/>
            </a:lvl1pPr>
          </a:lstStyle>
          <a:p>
            <a:pPr lvl="0">
              <a:defRPr sz="1800"/>
            </a:pPr>
            <a:r>
              <a:rPr sz="800"/>
              <a:t>request</a:t>
            </a:r>
          </a:p>
        </p:txBody>
      </p:sp>
      <p:sp>
        <p:nvSpPr>
          <p:cNvPr id="237" name="Shape 237"/>
          <p:cNvSpPr/>
          <p:nvPr/>
        </p:nvSpPr>
        <p:spPr>
          <a:xfrm>
            <a:off x="359493" y="3784067"/>
            <a:ext cx="538586" cy="16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8" tIns="19048" rIns="19048" bIns="19048">
            <a:spAutoFit/>
          </a:bodyPr>
          <a:lstStyle>
            <a:lvl1pPr defTabSz="457200">
              <a:defRPr sz="800"/>
            </a:lvl1pPr>
          </a:lstStyle>
          <a:p>
            <a:pPr lvl="0">
              <a:defRPr sz="1800"/>
            </a:pPr>
            <a:r>
              <a:rPr sz="800"/>
              <a:t>response</a:t>
            </a:r>
          </a:p>
        </p:txBody>
      </p:sp>
      <p:sp>
        <p:nvSpPr>
          <p:cNvPr id="238" name="Shape 238"/>
          <p:cNvSpPr/>
          <p:nvPr/>
        </p:nvSpPr>
        <p:spPr>
          <a:xfrm>
            <a:off x="1141219" y="3797281"/>
            <a:ext cx="441946" cy="16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8" tIns="19048" rIns="19048" bIns="19048">
            <a:spAutoFit/>
          </a:bodyPr>
          <a:lstStyle>
            <a:lvl1pPr defTabSz="457200">
              <a:defRPr sz="800"/>
            </a:lvl1pPr>
          </a:lstStyle>
          <a:p>
            <a:pPr lvl="0">
              <a:defRPr sz="1800"/>
            </a:pPr>
            <a:r>
              <a:rPr sz="800"/>
              <a:t>request</a:t>
            </a:r>
          </a:p>
        </p:txBody>
      </p:sp>
      <p:sp>
        <p:nvSpPr>
          <p:cNvPr id="239" name="Shape 239"/>
          <p:cNvSpPr/>
          <p:nvPr/>
        </p:nvSpPr>
        <p:spPr>
          <a:xfrm>
            <a:off x="1806183" y="3808537"/>
            <a:ext cx="807059" cy="292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8" tIns="19048" rIns="19048" bIns="19048" anchor="ctr">
            <a:spAutoFit/>
          </a:bodyPr>
          <a:lstStyle/>
          <a:p>
            <a:pPr lvl="0" defTabSz="321457"/>
            <a:r>
              <a:rPr sz="800"/>
              <a:t>request</a:t>
            </a:r>
          </a:p>
          <a:p>
            <a:pPr lvl="0" defTabSz="321457"/>
            <a:r>
              <a:rPr sz="800"/>
              <a:t>(if authorized)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7458040" y="3636687"/>
            <a:ext cx="961131" cy="510659"/>
            <a:chOff x="0" y="0"/>
            <a:chExt cx="961130" cy="510658"/>
          </a:xfrm>
        </p:grpSpPr>
        <p:grpSp>
          <p:nvGrpSpPr>
            <p:cNvPr id="243" name="Group 243"/>
            <p:cNvGrpSpPr/>
            <p:nvPr/>
          </p:nvGrpSpPr>
          <p:grpSpPr>
            <a:xfrm>
              <a:off x="0" y="-1"/>
              <a:ext cx="876695" cy="435580"/>
              <a:chOff x="0" y="0"/>
              <a:chExt cx="876694" cy="435578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-1" y="0"/>
                <a:ext cx="876696" cy="435579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457200"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>
                <a:off x="-1" y="97043"/>
                <a:ext cx="876696" cy="2414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092" tIns="27092" rIns="27092" bIns="27092" numCol="1" anchor="ctr">
                <a:noAutofit/>
              </a:bodyPr>
              <a:lstStyle>
                <a:lvl1pPr algn="ctr" defTabSz="457200">
                  <a:def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</a:rPr>
                  <a:t>Trust Algorithms</a:t>
                </a:r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46336" y="36979"/>
              <a:ext cx="876695" cy="435580"/>
              <a:chOff x="0" y="0"/>
              <a:chExt cx="876694" cy="435578"/>
            </a:xfrm>
          </p:grpSpPr>
          <p:sp>
            <p:nvSpPr>
              <p:cNvPr id="244" name="Shape 244"/>
              <p:cNvSpPr/>
              <p:nvPr/>
            </p:nvSpPr>
            <p:spPr>
              <a:xfrm>
                <a:off x="-1" y="0"/>
                <a:ext cx="876696" cy="435579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457200"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-1" y="97043"/>
                <a:ext cx="876696" cy="2414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092" tIns="27092" rIns="27092" bIns="27092" numCol="1" anchor="ctr">
                <a:noAutofit/>
              </a:bodyPr>
              <a:lstStyle>
                <a:lvl1pPr algn="ctr" defTabSz="457200">
                  <a:def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</a:rPr>
                  <a:t>Trust Algorithms</a:t>
                </a:r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>
              <a:off x="84436" y="75079"/>
              <a:ext cx="876695" cy="435580"/>
              <a:chOff x="0" y="0"/>
              <a:chExt cx="876694" cy="435578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-1" y="0"/>
                <a:ext cx="876696" cy="435579"/>
              </a:xfrm>
              <a:prstGeom prst="rect">
                <a:avLst/>
              </a:prstGeom>
              <a:solidFill>
                <a:srgbClr val="7F7F7F"/>
              </a:solidFill>
              <a:ln w="1270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 algn="ctr" defTabSz="457200"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-1" y="97043"/>
                <a:ext cx="876696" cy="2414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092" tIns="27092" rIns="27092" bIns="27092" numCol="1" anchor="ctr">
                <a:noAutofit/>
              </a:bodyPr>
              <a:lstStyle>
                <a:lvl1pPr algn="ctr" defTabSz="457200">
                  <a:def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effectLst/>
                  </a:defRPr>
                </a:pPr>
                <a:r>
                  <a:rPr sz="900">
                    <a:solidFill>
                      <a:srgbClr val="FFFFFF"/>
                    </a:solidFill>
                    <a:effectLst>
                      <a:outerShdw blurRad="25400" dist="23998" dir="2700000" rotWithShape="0">
                        <a:srgbClr val="000000">
                          <a:alpha val="31033"/>
                        </a:srgbClr>
                      </a:outerShdw>
                    </a:effectLst>
                  </a:rPr>
                  <a:t>Trust Algorithms</a:t>
                </a:r>
              </a:p>
            </p:txBody>
          </p:sp>
        </p:grpSp>
      </p:grpSp>
      <p:sp>
        <p:nvSpPr>
          <p:cNvPr id="251" name="Shape 251"/>
          <p:cNvSpPr/>
          <p:nvPr/>
        </p:nvSpPr>
        <p:spPr>
          <a:xfrm flipH="1" flipV="1">
            <a:off x="7826608" y="3405456"/>
            <a:ext cx="1" cy="241073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 flipV="1">
            <a:off x="7879125" y="4137339"/>
            <a:ext cx="1" cy="235583"/>
          </a:xfrm>
          <a:prstGeom prst="line">
            <a:avLst/>
          </a:prstGeom>
          <a:ln w="12700">
            <a:solidFill/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2528" y="5582047"/>
            <a:ext cx="820993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All service interactions instrumented to go through passive or active </a:t>
            </a:r>
            <a:r>
              <a:rPr lang="en-US" dirty="0" smtClean="0">
                <a:solidFill>
                  <a:srgbClr val="000000"/>
                </a:solidFill>
              </a:rPr>
              <a:t>listening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Passive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instrumentation logs interactions in the Service Monitor database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aseline="0" dirty="0" smtClean="0">
                <a:solidFill>
                  <a:srgbClr val="000000"/>
                </a:solidFill>
              </a:rPr>
              <a:t>Active</a:t>
            </a:r>
            <a:r>
              <a:rPr lang="en-US" dirty="0" smtClean="0">
                <a:solidFill>
                  <a:srgbClr val="000000"/>
                </a:solidFill>
              </a:rPr>
              <a:t> instrumentation disallows invocations violating domain policies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Trust values of services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/>
                <a:ea typeface="Tahoma"/>
                <a:cs typeface="Tahoma"/>
                <a:sym typeface="Tahoma"/>
              </a:rPr>
              <a:t> updated based on their invocations of other services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 smtClean="0"/>
              <a:t>Methodology</a:t>
            </a:r>
            <a:endParaRPr sz="2400" dirty="0"/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6</a:t>
            </a:fld>
            <a:endParaRPr sz="13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-40116" y="1402079"/>
            <a:ext cx="8382000" cy="5082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85000" lnSpcReduction="20000"/>
          </a:bodyPr>
          <a:lstStyle>
            <a:lvl1pPr marL="230188" indent="-230188">
              <a:spcBef>
                <a:spcPts val="9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740966" indent="-283766">
              <a:spcBef>
                <a:spcPts val="900"/>
              </a:spcBef>
              <a:buSzPct val="100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130697" indent="-216297">
              <a:spcBef>
                <a:spcPts val="900"/>
              </a:spcBef>
              <a:buSzPct val="100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583928" indent="-212328">
              <a:spcBef>
                <a:spcPts val="900"/>
              </a:spcBef>
              <a:buSzPct val="100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045097" indent="-216297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5549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marL="30121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marL="34693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marL="3926541" indent="-268941">
              <a:spcBef>
                <a:spcPts val="900"/>
              </a:spcBef>
              <a:buSzPct val="100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A novel service invocation monitoring and control mechanism</a:t>
            </a:r>
          </a:p>
          <a:p>
            <a:pPr lvl="2"/>
            <a:r>
              <a:rPr lang="en-US" sz="2400" dirty="0" smtClean="0">
                <a:latin typeface="Arial" charset="0"/>
                <a:ea typeface="ＭＳ Ｐゴシック" charset="0"/>
              </a:rPr>
              <a:t>Passive monitoring for service feedback</a:t>
            </a:r>
          </a:p>
          <a:p>
            <a:pPr lvl="2"/>
            <a:r>
              <a:rPr lang="en-US" sz="2400" dirty="0" smtClean="0"/>
              <a:t>Active monitoring for service interaction authorization</a:t>
            </a:r>
          </a:p>
          <a:p>
            <a:pPr lvl="2"/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A trust management system that manages dynamic trust of services</a:t>
            </a:r>
          </a:p>
          <a:p>
            <a:pPr lvl="2"/>
            <a:r>
              <a:rPr lang="en-US" sz="24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400" dirty="0" smtClean="0"/>
              <a:t>Pluggable trust management algorithms that can be turned on/off at the system level</a:t>
            </a:r>
          </a:p>
          <a:p>
            <a:pPr lvl="2"/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A policy subsystem for policy definition, monitoring, and enforcement </a:t>
            </a:r>
          </a:p>
          <a:p>
            <a:pPr lvl="2"/>
            <a:r>
              <a:rPr lang="en-US" sz="2400" dirty="0" smtClean="0"/>
              <a:t>Pluggable service interaction authorization policies</a:t>
            </a:r>
          </a:p>
          <a:p>
            <a:pPr marL="914400" lvl="2" indent="0">
              <a:buFontTx/>
              <a:buNone/>
            </a:pPr>
            <a:endParaRPr lang="en-US" sz="2400" dirty="0" smtClean="0"/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Management console to experiment with service interactions and evaluate different service topologies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400" dirty="0" smtClean="0"/>
              <a:t>Results</a:t>
            </a:r>
            <a:r>
              <a:rPr lang="en-US" sz="2400" dirty="0" smtClean="0"/>
              <a:t> </a:t>
            </a:r>
            <a:r>
              <a:rPr lang="en-US" sz="2400" dirty="0" smtClean="0"/>
              <a:t>Overview</a:t>
            </a:r>
            <a:endParaRPr sz="2400" dirty="0"/>
          </a:p>
        </p:txBody>
      </p:sp>
      <p:sp>
        <p:nvSpPr>
          <p:cNvPr id="330" name="Shape 330"/>
          <p:cNvSpPr>
            <a:spLocks noGrp="1"/>
          </p:cNvSpPr>
          <p:nvPr>
            <p:ph idx="1"/>
          </p:nvPr>
        </p:nvSpPr>
        <p:spPr>
          <a:xfrm>
            <a:off x="304800" y="1402079"/>
            <a:ext cx="8382000" cy="49169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/>
            </a:pPr>
            <a:r>
              <a:rPr lang="en-US" sz="2000" dirty="0" smtClean="0"/>
              <a:t>Low overhead of service instrumentation</a:t>
            </a:r>
            <a:endParaRPr sz="2000" dirty="0"/>
          </a:p>
          <a:p>
            <a:pPr marL="684212" lvl="1" indent="-227012">
              <a:spcBef>
                <a:spcPts val="600"/>
              </a:spcBef>
              <a:defRPr sz="1800"/>
            </a:pPr>
            <a:r>
              <a:rPr lang="en-US" sz="1600" dirty="0" smtClean="0"/>
              <a:t>Experiments with: </a:t>
            </a:r>
          </a:p>
          <a:p>
            <a:pPr marL="1073943" lvl="2" indent="-227012">
              <a:spcBef>
                <a:spcPts val="600"/>
              </a:spcBef>
              <a:defRPr sz="1800"/>
            </a:pPr>
            <a:r>
              <a:rPr sz="1600" dirty="0" smtClean="0"/>
              <a:t>Baseline </a:t>
            </a:r>
            <a:r>
              <a:rPr sz="1600" dirty="0"/>
              <a:t>(no monitoring</a:t>
            </a:r>
            <a:r>
              <a:rPr sz="1600" dirty="0" smtClean="0"/>
              <a:t>)</a:t>
            </a:r>
            <a:endParaRPr lang="en-US" sz="1600" dirty="0" smtClean="0"/>
          </a:p>
          <a:p>
            <a:pPr marL="1073943" lvl="2" indent="-227012">
              <a:spcBef>
                <a:spcPts val="600"/>
              </a:spcBef>
              <a:defRPr sz="1800"/>
            </a:pPr>
            <a:r>
              <a:rPr sz="1600" dirty="0" smtClean="0"/>
              <a:t>Passive monitoring</a:t>
            </a:r>
            <a:endParaRPr lang="en-US" sz="1600" dirty="0" smtClean="0"/>
          </a:p>
          <a:p>
            <a:pPr marL="1073943" lvl="2" indent="-227012">
              <a:spcBef>
                <a:spcPts val="600"/>
              </a:spcBef>
              <a:defRPr sz="1800"/>
            </a:pPr>
            <a:r>
              <a:rPr sz="1600" dirty="0" smtClean="0"/>
              <a:t>Active </a:t>
            </a:r>
            <a:r>
              <a:rPr sz="1600" dirty="0"/>
              <a:t>monitoring</a:t>
            </a:r>
          </a:p>
          <a:p>
            <a:pPr marL="684212" lvl="1" indent="-227012">
              <a:spcBef>
                <a:spcPts val="600"/>
              </a:spcBef>
              <a:defRPr sz="1800"/>
            </a:pPr>
            <a:endParaRPr sz="1600" dirty="0"/>
          </a:p>
          <a:p>
            <a:pPr lvl="0">
              <a:defRPr sz="1800"/>
            </a:pPr>
            <a:r>
              <a:rPr lang="en-US" sz="2000" dirty="0" smtClean="0"/>
              <a:t>Implementation of </a:t>
            </a:r>
            <a:r>
              <a:rPr sz="2000" dirty="0" smtClean="0"/>
              <a:t>different</a:t>
            </a:r>
            <a:r>
              <a:rPr lang="en-US" sz="2000" dirty="0" smtClean="0"/>
              <a:t> pluggable</a:t>
            </a:r>
            <a:r>
              <a:rPr sz="2000" dirty="0" smtClean="0"/>
              <a:t> </a:t>
            </a:r>
            <a:r>
              <a:rPr sz="2000" dirty="0"/>
              <a:t>trust </a:t>
            </a:r>
            <a:r>
              <a:rPr sz="2000" dirty="0" smtClean="0"/>
              <a:t>algorithms</a:t>
            </a:r>
            <a:r>
              <a:rPr lang="en-US" sz="2000" dirty="0" smtClean="0"/>
              <a:t> demonstrating protection capability of system under different conditions</a:t>
            </a:r>
            <a:endParaRPr sz="2000" dirty="0"/>
          </a:p>
          <a:p>
            <a:pPr marL="684212" lvl="1" indent="-227012">
              <a:spcBef>
                <a:spcPts val="600"/>
              </a:spcBef>
              <a:defRPr sz="1800"/>
            </a:pPr>
            <a:r>
              <a:rPr sz="1600" dirty="0"/>
              <a:t>Moving average trust</a:t>
            </a:r>
          </a:p>
          <a:p>
            <a:pPr marL="684212" lvl="1" indent="-227012">
              <a:spcBef>
                <a:spcPts val="600"/>
              </a:spcBef>
              <a:defRPr sz="1800"/>
            </a:pPr>
            <a:r>
              <a:rPr sz="1600" dirty="0"/>
              <a:t>SORT (a Self-Organizing Trust Model for P2P Systems)</a:t>
            </a:r>
          </a:p>
          <a:p>
            <a:pPr marL="684212" lvl="1" indent="-227012">
              <a:spcBef>
                <a:spcPts val="600"/>
              </a:spcBef>
              <a:defRPr sz="1800"/>
            </a:pPr>
            <a:endParaRPr sz="1600" dirty="0"/>
          </a:p>
          <a:p>
            <a:pPr lvl="0">
              <a:defRPr sz="1800"/>
            </a:pPr>
            <a:r>
              <a:rPr lang="en-US" sz="2000" dirty="0" smtClean="0"/>
              <a:t>Simulation of attacks showing system resilience</a:t>
            </a:r>
          </a:p>
          <a:p>
            <a:pPr lvl="1">
              <a:defRPr sz="1800"/>
            </a:pPr>
            <a:r>
              <a:rPr dirty="0" smtClean="0"/>
              <a:t> DoS attack</a:t>
            </a:r>
            <a:endParaRPr lang="en-US" dirty="0" smtClean="0"/>
          </a:p>
          <a:p>
            <a:pPr lvl="1">
              <a:defRPr sz="1800"/>
            </a:pPr>
            <a:r>
              <a:rPr lang="en-US" dirty="0" smtClean="0"/>
              <a:t>Insider attack</a:t>
            </a:r>
            <a:endParaRPr dirty="0"/>
          </a:p>
          <a:p>
            <a:pPr lvl="0">
              <a:defRPr sz="1800"/>
            </a:pPr>
            <a:endParaRPr sz="2000" dirty="0"/>
          </a:p>
          <a:p>
            <a:pPr lvl="0">
              <a:defRPr sz="1800"/>
            </a:pPr>
            <a:r>
              <a:rPr lang="en-US" sz="2100" dirty="0" smtClean="0"/>
              <a:t>Prototype capable of handling</a:t>
            </a:r>
            <a:r>
              <a:rPr sz="2100" dirty="0" smtClean="0"/>
              <a:t> </a:t>
            </a:r>
            <a:r>
              <a:rPr sz="2100" dirty="0"/>
              <a:t>different interaction authorization policies </a:t>
            </a:r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7</a:t>
            </a:fld>
            <a:endParaRPr sz="1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228600" y="73152"/>
            <a:ext cx="6705600" cy="8382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400" dirty="0" smtClean="0"/>
              <a:t>Active Service Monitoring </a:t>
            </a:r>
            <a:r>
              <a:rPr sz="2400" dirty="0" smtClean="0"/>
              <a:t>Response </a:t>
            </a:r>
            <a:r>
              <a:rPr sz="2400" dirty="0"/>
              <a:t>Time Experiment Results</a:t>
            </a:r>
          </a:p>
        </p:txBody>
      </p:sp>
      <p:sp>
        <p:nvSpPr>
          <p:cNvPr id="334" name="Shape 334"/>
          <p:cNvSpPr>
            <a:spLocks noGrp="1"/>
          </p:cNvSpPr>
          <p:nvPr>
            <p:ph type="sldNum" sz="quarter" idx="12"/>
          </p:nvPr>
        </p:nvSpPr>
        <p:spPr>
          <a:xfrm>
            <a:off x="28410" y="6477000"/>
            <a:ext cx="400380" cy="2976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300"/>
              <a:t>8</a:t>
            </a:fld>
            <a:endParaRPr sz="1300"/>
          </a:p>
        </p:txBody>
      </p:sp>
      <p:sp>
        <p:nvSpPr>
          <p:cNvPr id="335" name="Shape 335"/>
          <p:cNvSpPr/>
          <p:nvPr/>
        </p:nvSpPr>
        <p:spPr>
          <a:xfrm>
            <a:off x="547102" y="2056590"/>
            <a:ext cx="8298406" cy="432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48" tIns="19048" rIns="19048" bIns="19048" anchor="b">
            <a:normAutofit/>
          </a:bodyPr>
          <a:lstStyle/>
          <a:p>
            <a:pPr marL="223234" lvl="0" indent="-223234" defTabSz="580409">
              <a:lnSpc>
                <a:spcPct val="10000"/>
              </a:lnSpc>
              <a:spcBef>
                <a:spcPts val="4100"/>
              </a:spcBef>
              <a:buSzPct val="100000"/>
              <a:buChar char="•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LAN-based setup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Testing based on Apache bench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50 concurrent requests per run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Negligible overhead in Passive Monitoring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Small overhead in Active Monitoring with 2 enabled policies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00050" lvl="0" indent="-400050" defTabSz="580409">
              <a:lnSpc>
                <a:spcPct val="10000"/>
              </a:lnSpc>
              <a:spcBef>
                <a:spcPts val="2400"/>
              </a:spcBef>
              <a:buSzPct val="100000"/>
              <a:buFont typeface="Arial"/>
              <a:buChar char="•"/>
            </a:pPr>
            <a:r>
              <a:rPr sz="2100" dirty="0">
                <a:latin typeface="Arial"/>
                <a:ea typeface="Arial"/>
                <a:cs typeface="Arial"/>
                <a:sym typeface="Arial"/>
              </a:rPr>
              <a:t>Insignificant increase in overhead with more policies</a:t>
            </a:r>
          </a:p>
        </p:txBody>
      </p:sp>
      <p:graphicFrame>
        <p:nvGraphicFramePr>
          <p:cNvPr id="336" name="Chart 336"/>
          <p:cNvGraphicFramePr/>
          <p:nvPr>
            <p:extLst>
              <p:ext uri="{D42A27DB-BD31-4B8C-83A1-F6EECF244321}">
                <p14:modId xmlns:p14="http://schemas.microsoft.com/office/powerpoint/2010/main" val="98659077"/>
              </p:ext>
            </p:extLst>
          </p:nvPr>
        </p:nvGraphicFramePr>
        <p:xfrm>
          <a:off x="3421387" y="1526859"/>
          <a:ext cx="5020773" cy="285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7" name="Table 337"/>
          <p:cNvGraphicFramePr/>
          <p:nvPr>
            <p:extLst>
              <p:ext uri="{D42A27DB-BD31-4B8C-83A1-F6EECF244321}">
                <p14:modId xmlns:p14="http://schemas.microsoft.com/office/powerpoint/2010/main" val="286376507"/>
              </p:ext>
            </p:extLst>
          </p:nvPr>
        </p:nvGraphicFramePr>
        <p:xfrm>
          <a:off x="250037" y="1704793"/>
          <a:ext cx="2961308" cy="1742173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740327"/>
                <a:gridCol w="740327"/>
                <a:gridCol w="740327"/>
                <a:gridCol w="740327"/>
              </a:tblGrid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endParaRPr/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Baseline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 dirty="0">
                          <a:solidFill>
                            <a:srgbClr val="FFFFFF"/>
                          </a:solidFill>
                          <a:sym typeface="Tahoma"/>
                        </a:rPr>
                        <a:t>Passive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Active</a:t>
                      </a:r>
                    </a:p>
                  </a:txBody>
                  <a:tcPr marL="35719" marR="35719" marT="35719" marB="35719" anchor="ctr" horzOverflow="overflow"/>
                </a:tc>
              </a:tr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Run 1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10.11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11.48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24.35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</a:tr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Run 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10.09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10.77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15.62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</a:tr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Run 3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10.20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10.13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13.65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</a:tr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Run 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10.83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9.34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13.56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</a:tr>
              <a:tr h="279283">
                <a:tc>
                  <a:txBody>
                    <a:bodyPr/>
                    <a:lstStyle/>
                    <a:p>
                      <a:pPr lvl="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sym typeface="Tahoma"/>
                        </a:rPr>
                        <a:t>Run 5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9.52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>
                          <a:sym typeface="Tahoma"/>
                        </a:rPr>
                        <a:t>10.92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1200" dirty="0">
                          <a:sym typeface="Tahoma"/>
                        </a:rPr>
                        <a:t>13.57</a:t>
                      </a:r>
                    </a:p>
                  </a:txBody>
                  <a:tcPr marL="35719" marR="35719" marT="35719" marB="35719" anchor="ctr" horzOverflow="overflow">
                    <a:solidFill>
                      <a:srgbClr val="E6E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DAA"/>
      </a:accent1>
      <a:accent2>
        <a:srgbClr val="CC0000"/>
      </a:accent2>
      <a:accent3>
        <a:srgbClr val="8F8F8F"/>
      </a:accent3>
      <a:accent4>
        <a:srgbClr val="707070"/>
      </a:accent4>
      <a:accent5>
        <a:srgbClr val="AAB6D2"/>
      </a:accent5>
      <a:accent6>
        <a:srgbClr val="B9000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5DA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5DAA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7504</TotalTime>
  <Words>3108</Words>
  <Application>Microsoft Macintosh PowerPoint</Application>
  <PresentationFormat>On-screen Show (4:3)</PresentationFormat>
  <Paragraphs>665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Adjacency</vt:lpstr>
      <vt:lpstr>PowerPoint Presentation</vt:lpstr>
      <vt:lpstr>Problem Domain: Typical SOA Scenario</vt:lpstr>
      <vt:lpstr>Problem Statement</vt:lpstr>
      <vt:lpstr>Benefits of Proposed Research</vt:lpstr>
      <vt:lpstr>State of the Art</vt:lpstr>
      <vt:lpstr>End-to-End Security Policy-Auditing and Enforcement in Service-Oriented Architecture </vt:lpstr>
      <vt:lpstr>Methodology</vt:lpstr>
      <vt:lpstr>Results Overview</vt:lpstr>
      <vt:lpstr>Active Service Monitoring Response Time Experiment Results</vt:lpstr>
      <vt:lpstr>DoS attack</vt:lpstr>
      <vt:lpstr>Insider attack</vt:lpstr>
      <vt:lpstr>Impact</vt:lpstr>
      <vt:lpstr>Demonstration</vt:lpstr>
      <vt:lpstr>Monitoring-Based System for E2E Security Auditing and Enforcement in Trusted and Untrusted SOA</vt:lpstr>
      <vt:lpstr>Technical Approach Overview</vt:lpstr>
      <vt:lpstr>Proposed Solution Components</vt:lpstr>
      <vt:lpstr>Data Privacy</vt:lpstr>
      <vt:lpstr>Active Bundles for Data Privacy</vt:lpstr>
      <vt:lpstr>Active Bundle Features</vt:lpstr>
      <vt:lpstr>User Request using Active Bundles</vt:lpstr>
      <vt:lpstr>Active Bundle Message Exchange</vt:lpstr>
      <vt:lpstr>Active Bundle Extraction and Execution</vt:lpstr>
      <vt:lpstr>Active Bundle-Service Interaction</vt:lpstr>
      <vt:lpstr>Active Bundles in SOA</vt:lpstr>
      <vt:lpstr>Active Bundle Interaction with Service Monitor</vt:lpstr>
      <vt:lpstr>Active Bundle Security Challenges</vt:lpstr>
      <vt:lpstr>DHT scheme for Active Bundles</vt:lpstr>
      <vt:lpstr>Using DHT with Active Bundles</vt:lpstr>
      <vt:lpstr>Identity Management with Active Bundles</vt:lpstr>
      <vt:lpstr>ID Management with AB:  Anonymous Identification</vt:lpstr>
      <vt:lpstr>ID Management with AB:  Verification of Encrypted Data</vt:lpstr>
      <vt:lpstr>ID Management with AB:  Selective Disclosure</vt:lpstr>
      <vt:lpstr>Agile Defense Management</vt:lpstr>
      <vt:lpstr>Agile Defense</vt:lpstr>
      <vt:lpstr>Anomaly Detection</vt:lpstr>
      <vt:lpstr>Anomaly Detection Process</vt:lpstr>
      <vt:lpstr>Resiliency and Adaptability</vt:lpstr>
      <vt:lpstr>Determining Service Reliability</vt:lpstr>
      <vt:lpstr>Dynamic Service Reconfiguration</vt:lpstr>
      <vt:lpstr>Dynamic Service Composition and Reconfiguration Approach</vt:lpstr>
      <vt:lpstr>Dynamic Service Composition and Reconfiguration Approach</vt:lpstr>
      <vt:lpstr>Dynamically Switching to More Reliable Services</vt:lpstr>
      <vt:lpstr>Moving Target Defense</vt:lpstr>
      <vt:lpstr>Proposed Experiments</vt:lpstr>
      <vt:lpstr>Proposed Experiments (cont.)</vt:lpstr>
      <vt:lpstr>Success Criteria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Northrop Grumman Cybersecurity Research Consortium (NGCRC) 2014 Fall Symposium</dc:title>
  <cp:lastModifiedBy>Bharat Bhargava</cp:lastModifiedBy>
  <cp:revision>209</cp:revision>
  <dcterms:modified xsi:type="dcterms:W3CDTF">2015-02-11T17:35:26Z</dcterms:modified>
</cp:coreProperties>
</file>