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43" autoAdjust="0"/>
    <p:restoredTop sz="94660"/>
  </p:normalViewPr>
  <p:slideViewPr>
    <p:cSldViewPr snapToGrid="0">
      <p:cViewPr varScale="1">
        <p:scale>
          <a:sx n="61" d="100"/>
          <a:sy n="61" d="100"/>
        </p:scale>
        <p:origin x="15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87EDA-C357-4863-A229-615FE46E01FC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404FB6-B3ED-4586-A04D-F4A98FFB00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18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B1F551-9CE8-4E48-8D99-F8560638BB1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333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4FE2-976A-49D5-943D-CFD90374B1E9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16B4-8879-47E9-BAB7-8E4AD2A2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650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4FE2-976A-49D5-943D-CFD90374B1E9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16B4-8879-47E9-BAB7-8E4AD2A2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855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4FE2-976A-49D5-943D-CFD90374B1E9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16B4-8879-47E9-BAB7-8E4AD2A2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973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6581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1143000"/>
          </a:xfrm>
        </p:spPr>
        <p:txBody>
          <a:bodyPr>
            <a:normAutofit/>
          </a:bodyPr>
          <a:lstStyle>
            <a:lvl1pPr>
              <a:defRPr sz="4000" b="1" baseline="0">
                <a:solidFill>
                  <a:srgbClr val="00703C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693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4FE2-976A-49D5-943D-CFD90374B1E9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16B4-8879-47E9-BAB7-8E4AD2A2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17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4FE2-976A-49D5-943D-CFD90374B1E9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16B4-8879-47E9-BAB7-8E4AD2A2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136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4FE2-976A-49D5-943D-CFD90374B1E9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16B4-8879-47E9-BAB7-8E4AD2A2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4FE2-976A-49D5-943D-CFD90374B1E9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16B4-8879-47E9-BAB7-8E4AD2A2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923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4FE2-976A-49D5-943D-CFD90374B1E9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16B4-8879-47E9-BAB7-8E4AD2A2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264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4FE2-976A-49D5-943D-CFD90374B1E9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16B4-8879-47E9-BAB7-8E4AD2A2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06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4FE2-976A-49D5-943D-CFD90374B1E9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16B4-8879-47E9-BAB7-8E4AD2A2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863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D4FE2-976A-49D5-943D-CFD90374B1E9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116B4-8879-47E9-BAB7-8E4AD2A2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99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D4FE2-976A-49D5-943D-CFD90374B1E9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116B4-8879-47E9-BAB7-8E4AD2A22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354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5995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200" b="0">
                <a:solidFill>
                  <a:srgbClr val="808080"/>
                </a:solidFill>
              </a:rPr>
              <a:t> 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000" b="0">
                <a:solidFill>
                  <a:srgbClr val="808080"/>
                </a:solidFill>
              </a:rPr>
              <a:t>    </a:t>
            </a:r>
            <a:fld id="{8ECDE60A-B510-4860-82A8-D1E3D8C09BE2}" type="slidenum">
              <a:rPr lang="en-US" altLang="en-US" sz="1000" b="0">
                <a:solidFill>
                  <a:srgbClr val="808080"/>
                </a:solidFill>
              </a:rPr>
              <a:pPr/>
              <a:t>10</a:t>
            </a:fld>
            <a:endParaRPr lang="en-US" altLang="en-US" sz="1000" b="0">
              <a:solidFill>
                <a:srgbClr val="808080"/>
              </a:solidFill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2681288" y="284164"/>
            <a:ext cx="7986712" cy="776287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chemeClr val="folHlink"/>
                </a:solidFill>
              </a:rPr>
              <a:t>RLR (cont’d)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54200" y="2098676"/>
            <a:ext cx="8331200" cy="1730375"/>
          </a:xfrm>
        </p:spPr>
        <p:txBody>
          <a:bodyPr>
            <a:normAutofit/>
          </a:bodyPr>
          <a:lstStyle/>
          <a:p>
            <a:pPr marL="338138" indent="-338138"/>
            <a:r>
              <a:rPr lang="en-US" altLang="zh-CN" sz="2400">
                <a:ea typeface="宋体" pitchFamily="2" charset="-122"/>
              </a:rPr>
              <a:t>During Route Rediscovery, False Destination Sequence Number Attack is Detected, S needs to find D again</a:t>
            </a:r>
          </a:p>
          <a:p>
            <a:pPr marL="338138" indent="-338138"/>
            <a:r>
              <a:rPr kumimoji="1" lang="en-US" altLang="en-US" sz="2400"/>
              <a:t>Node movement breaks the path from S to M (trigger route rediscovery)</a:t>
            </a:r>
            <a:endParaRPr lang="en-US" altLang="en-US" sz="2400"/>
          </a:p>
          <a:p>
            <a:pPr marL="338138" indent="-338138">
              <a:lnSpc>
                <a:spcPct val="80000"/>
              </a:lnSpc>
            </a:pPr>
            <a:endParaRPr lang="en-US" altLang="en-US" sz="2400"/>
          </a:p>
          <a:p>
            <a:pPr marL="338138" indent="-338138">
              <a:lnSpc>
                <a:spcPct val="80000"/>
              </a:lnSpc>
            </a:pPr>
            <a:endParaRPr lang="en-US" altLang="en-US" sz="2400"/>
          </a:p>
        </p:txBody>
      </p:sp>
      <p:sp>
        <p:nvSpPr>
          <p:cNvPr id="19462" name="Oval 4"/>
          <p:cNvSpPr>
            <a:spLocks noChangeArrowheads="1"/>
          </p:cNvSpPr>
          <p:nvPr/>
        </p:nvSpPr>
        <p:spPr bwMode="auto">
          <a:xfrm>
            <a:off x="7053264" y="4343400"/>
            <a:ext cx="200025" cy="198438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63" name="Text Box 5"/>
          <p:cNvSpPr txBox="1">
            <a:spLocks noChangeArrowheads="1"/>
          </p:cNvSpPr>
          <p:nvPr/>
        </p:nvSpPr>
        <p:spPr bwMode="auto">
          <a:xfrm>
            <a:off x="6977063" y="4038600"/>
            <a:ext cx="3429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D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9464" name="Oval 6"/>
          <p:cNvSpPr>
            <a:spLocks noChangeArrowheads="1"/>
          </p:cNvSpPr>
          <p:nvPr/>
        </p:nvSpPr>
        <p:spPr bwMode="auto">
          <a:xfrm>
            <a:off x="5757864" y="4648200"/>
            <a:ext cx="200025" cy="198438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65" name="Oval 7"/>
          <p:cNvSpPr>
            <a:spLocks noChangeArrowheads="1"/>
          </p:cNvSpPr>
          <p:nvPr/>
        </p:nvSpPr>
        <p:spPr bwMode="auto">
          <a:xfrm>
            <a:off x="3471864" y="5257800"/>
            <a:ext cx="200025" cy="198438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66" name="Oval 8"/>
          <p:cNvSpPr>
            <a:spLocks noChangeArrowheads="1"/>
          </p:cNvSpPr>
          <p:nvPr/>
        </p:nvSpPr>
        <p:spPr bwMode="auto">
          <a:xfrm>
            <a:off x="6900864" y="5867400"/>
            <a:ext cx="200025" cy="198438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67" name="Oval 9"/>
          <p:cNvSpPr>
            <a:spLocks noChangeArrowheads="1"/>
          </p:cNvSpPr>
          <p:nvPr/>
        </p:nvSpPr>
        <p:spPr bwMode="auto">
          <a:xfrm>
            <a:off x="5757864" y="5791200"/>
            <a:ext cx="200025" cy="198438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68" name="Oval 10"/>
          <p:cNvSpPr>
            <a:spLocks noChangeArrowheads="1"/>
          </p:cNvSpPr>
          <p:nvPr/>
        </p:nvSpPr>
        <p:spPr bwMode="auto">
          <a:xfrm>
            <a:off x="4614864" y="5334000"/>
            <a:ext cx="200025" cy="198438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69" name="Oval 11"/>
          <p:cNvSpPr>
            <a:spLocks noChangeArrowheads="1"/>
          </p:cNvSpPr>
          <p:nvPr/>
        </p:nvSpPr>
        <p:spPr bwMode="auto">
          <a:xfrm>
            <a:off x="3014664" y="6172200"/>
            <a:ext cx="200025" cy="198438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9470" name="Text Box 12"/>
          <p:cNvSpPr txBox="1">
            <a:spLocks noChangeArrowheads="1"/>
          </p:cNvSpPr>
          <p:nvPr/>
        </p:nvSpPr>
        <p:spPr bwMode="auto">
          <a:xfrm>
            <a:off x="3167063" y="5257800"/>
            <a:ext cx="3429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S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9471" name="Text Box 13"/>
          <p:cNvSpPr txBox="1">
            <a:spLocks noChangeArrowheads="1"/>
          </p:cNvSpPr>
          <p:nvPr/>
        </p:nvSpPr>
        <p:spPr bwMode="auto">
          <a:xfrm>
            <a:off x="4919663" y="5257800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S1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9472" name="Text Box 14"/>
          <p:cNvSpPr txBox="1">
            <a:spLocks noChangeArrowheads="1"/>
          </p:cNvSpPr>
          <p:nvPr/>
        </p:nvSpPr>
        <p:spPr bwMode="auto">
          <a:xfrm>
            <a:off x="5681663" y="6019800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S2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9473" name="Text Box 15"/>
          <p:cNvSpPr txBox="1">
            <a:spLocks noChangeArrowheads="1"/>
          </p:cNvSpPr>
          <p:nvPr/>
        </p:nvSpPr>
        <p:spPr bwMode="auto">
          <a:xfrm>
            <a:off x="6824663" y="6096000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M</a:t>
            </a:r>
          </a:p>
        </p:txBody>
      </p:sp>
      <p:sp>
        <p:nvSpPr>
          <p:cNvPr id="19474" name="Text Box 16"/>
          <p:cNvSpPr txBox="1">
            <a:spLocks noChangeArrowheads="1"/>
          </p:cNvSpPr>
          <p:nvPr/>
        </p:nvSpPr>
        <p:spPr bwMode="auto">
          <a:xfrm>
            <a:off x="5605463" y="4267200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S3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9475" name="Text Box 17"/>
          <p:cNvSpPr txBox="1">
            <a:spLocks noChangeArrowheads="1"/>
          </p:cNvSpPr>
          <p:nvPr/>
        </p:nvSpPr>
        <p:spPr bwMode="auto">
          <a:xfrm>
            <a:off x="3167063" y="6477000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S4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9476" name="Rectangle 18"/>
          <p:cNvSpPr>
            <a:spLocks noChangeArrowheads="1"/>
          </p:cNvSpPr>
          <p:nvPr/>
        </p:nvSpPr>
        <p:spPr bwMode="auto">
          <a:xfrm>
            <a:off x="2938463" y="4800600"/>
            <a:ext cx="152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zh-CN" sz="1600" b="0">
                <a:solidFill>
                  <a:schemeClr val="tx2"/>
                </a:solidFill>
                <a:ea typeface="宋体" pitchFamily="2" charset="-122"/>
              </a:rPr>
              <a:t>RREQ(D, 21)</a:t>
            </a:r>
            <a:endParaRPr lang="en-US" altLang="zh-CN" sz="3200" b="0">
              <a:solidFill>
                <a:schemeClr val="tx2"/>
              </a:solidFill>
              <a:ea typeface="宋体" pitchFamily="2" charset="-122"/>
            </a:endParaRPr>
          </a:p>
        </p:txBody>
      </p:sp>
      <p:sp>
        <p:nvSpPr>
          <p:cNvPr id="19477" name="Text Box 19"/>
          <p:cNvSpPr txBox="1">
            <a:spLocks noChangeArrowheads="1"/>
          </p:cNvSpPr>
          <p:nvPr/>
        </p:nvSpPr>
        <p:spPr bwMode="auto">
          <a:xfrm>
            <a:off x="2151063" y="3860800"/>
            <a:ext cx="23622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en-US" sz="1600">
                <a:latin typeface="Times New Roman" pitchFamily="18" charset="0"/>
                <a:ea typeface="宋体" pitchFamily="2" charset="-122"/>
              </a:rPr>
              <a:t>(1). S broadcasts a request that carries the old sequence + 1 = 21</a:t>
            </a:r>
          </a:p>
        </p:txBody>
      </p:sp>
      <p:sp>
        <p:nvSpPr>
          <p:cNvPr id="19478" name="Line 20"/>
          <p:cNvSpPr>
            <a:spLocks noChangeShapeType="1"/>
          </p:cNvSpPr>
          <p:nvPr/>
        </p:nvSpPr>
        <p:spPr bwMode="auto">
          <a:xfrm>
            <a:off x="3700463" y="54102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9" name="Line 21"/>
          <p:cNvSpPr>
            <a:spLocks noChangeShapeType="1"/>
          </p:cNvSpPr>
          <p:nvPr/>
        </p:nvSpPr>
        <p:spPr bwMode="auto">
          <a:xfrm flipV="1">
            <a:off x="4843463" y="48768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0" name="Line 22"/>
          <p:cNvSpPr>
            <a:spLocks noChangeShapeType="1"/>
          </p:cNvSpPr>
          <p:nvPr/>
        </p:nvSpPr>
        <p:spPr bwMode="auto">
          <a:xfrm>
            <a:off x="4843463" y="54864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1" name="Line 23"/>
          <p:cNvSpPr>
            <a:spLocks noChangeShapeType="1"/>
          </p:cNvSpPr>
          <p:nvPr/>
        </p:nvSpPr>
        <p:spPr bwMode="auto">
          <a:xfrm flipH="1">
            <a:off x="3243263" y="5486400"/>
            <a:ext cx="304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2" name="Line 24"/>
          <p:cNvSpPr>
            <a:spLocks noChangeShapeType="1"/>
          </p:cNvSpPr>
          <p:nvPr/>
        </p:nvSpPr>
        <p:spPr bwMode="auto">
          <a:xfrm flipV="1">
            <a:off x="5986463" y="4495800"/>
            <a:ext cx="1066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3" name="Text Box 25"/>
          <p:cNvSpPr txBox="1">
            <a:spLocks noChangeArrowheads="1"/>
          </p:cNvSpPr>
          <p:nvPr/>
        </p:nvSpPr>
        <p:spPr bwMode="auto">
          <a:xfrm>
            <a:off x="7650163" y="4064000"/>
            <a:ext cx="25908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kumimoji="1" lang="en-US" altLang="zh-CN" sz="1600">
                <a:latin typeface="Times New Roman" pitchFamily="18" charset="0"/>
                <a:ea typeface="宋体" pitchFamily="2" charset="-122"/>
              </a:rPr>
              <a:t>(2) D receives the RREQ. Local sequence is 5, but the sequence in RREQ is 21. D detects the false destination sequence number attack.</a:t>
            </a:r>
            <a:endParaRPr kumimoji="1" lang="en-US" altLang="en-US" sz="160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9484" name="Line 26"/>
          <p:cNvSpPr>
            <a:spLocks noChangeShapeType="1"/>
          </p:cNvSpPr>
          <p:nvPr/>
        </p:nvSpPr>
        <p:spPr bwMode="auto">
          <a:xfrm>
            <a:off x="5478463" y="669925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5" name="Text Box 27"/>
          <p:cNvSpPr txBox="1">
            <a:spLocks noChangeArrowheads="1"/>
          </p:cNvSpPr>
          <p:nvPr/>
        </p:nvSpPr>
        <p:spPr bwMode="auto">
          <a:xfrm>
            <a:off x="6329363" y="6521450"/>
            <a:ext cx="2743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en-US" sz="1600">
                <a:latin typeface="Times New Roman" pitchFamily="18" charset="0"/>
                <a:ea typeface="宋体" pitchFamily="2" charset="-122"/>
              </a:rPr>
              <a:t>Propagation of RREQ</a:t>
            </a:r>
          </a:p>
        </p:txBody>
      </p:sp>
      <p:sp>
        <p:nvSpPr>
          <p:cNvPr id="19486" name="Text Box 28"/>
          <p:cNvSpPr txBox="1">
            <a:spLocks noChangeArrowheads="1"/>
          </p:cNvSpPr>
          <p:nvPr/>
        </p:nvSpPr>
        <p:spPr bwMode="auto">
          <a:xfrm>
            <a:off x="2168525" y="1273176"/>
            <a:ext cx="81470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/>
            <a:r>
              <a:rPr lang="en-US" altLang="zh-CN" b="0" u="sng">
                <a:ea typeface="宋体" pitchFamily="2" charset="-122"/>
              </a:rPr>
              <a:t>Detecting false destination sequence attack by destination host during route rediscovery</a:t>
            </a:r>
            <a:endParaRPr lang="en-US" altLang="en-US" b="0" u="sng"/>
          </a:p>
        </p:txBody>
      </p:sp>
    </p:spTree>
    <p:extLst>
      <p:ext uri="{BB962C8B-B14F-4D97-AF65-F5344CB8AC3E}">
        <p14:creationId xmlns:p14="http://schemas.microsoft.com/office/powerpoint/2010/main" val="236942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200" b="0">
                <a:solidFill>
                  <a:srgbClr val="808080"/>
                </a:solidFill>
              </a:rPr>
              <a:t> 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000" b="0">
                <a:solidFill>
                  <a:srgbClr val="808080"/>
                </a:solidFill>
              </a:rPr>
              <a:t>    </a:t>
            </a:r>
            <a:fld id="{B19433C3-E03C-4C68-A6AA-F645934B1C0E}" type="slidenum">
              <a:rPr lang="en-US" altLang="en-US" sz="1000" b="0">
                <a:solidFill>
                  <a:srgbClr val="808080"/>
                </a:solidFill>
              </a:rPr>
              <a:pPr/>
              <a:t>11</a:t>
            </a:fld>
            <a:endParaRPr lang="en-US" altLang="en-US" sz="1000" b="0">
              <a:solidFill>
                <a:srgbClr val="808080"/>
              </a:solidFill>
            </a:endParaRPr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>
          <a:xfrm>
            <a:off x="2681288" y="284164"/>
            <a:ext cx="7986712" cy="776287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chemeClr val="folHlink"/>
                </a:solidFill>
              </a:rPr>
              <a:t>RLR (cont’d)</a:t>
            </a:r>
            <a:endParaRPr lang="en-US" altLang="en-US" sz="2900">
              <a:ea typeface="宋体" pitchFamily="2" charset="-122"/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66900" y="1295400"/>
            <a:ext cx="8148638" cy="1473200"/>
          </a:xfrm>
        </p:spPr>
        <p:txBody>
          <a:bodyPr/>
          <a:lstStyle/>
          <a:p>
            <a:pPr marL="266700" indent="-266700"/>
            <a:r>
              <a:rPr kumimoji="1" lang="en-US" altLang="zh-CN" sz="2400">
                <a:ea typeface="宋体" pitchFamily="2" charset="-122"/>
              </a:rPr>
              <a:t>Correct destination sequence number is broadcasted. Blacklist at each host in the path is determined</a:t>
            </a:r>
            <a:endParaRPr lang="en-US" altLang="zh-CN" sz="2400">
              <a:ea typeface="宋体" pitchFamily="2" charset="-122"/>
            </a:endParaRPr>
          </a:p>
          <a:p>
            <a:pPr marL="266700" indent="-266700"/>
            <a:endParaRPr lang="en-US" altLang="zh-CN" sz="2400">
              <a:ea typeface="宋体" pitchFamily="2" charset="-122"/>
            </a:endParaRPr>
          </a:p>
          <a:p>
            <a:pPr marL="266700" indent="-266700"/>
            <a:endParaRPr lang="en-US" altLang="en-US" sz="2400"/>
          </a:p>
          <a:p>
            <a:pPr marL="266700" indent="-266700">
              <a:lnSpc>
                <a:spcPct val="80000"/>
              </a:lnSpc>
            </a:pPr>
            <a:endParaRPr lang="en-US" altLang="en-US" sz="2400"/>
          </a:p>
          <a:p>
            <a:pPr marL="266700" indent="-266700">
              <a:lnSpc>
                <a:spcPct val="80000"/>
              </a:lnSpc>
            </a:pPr>
            <a:endParaRPr lang="en-US" altLang="en-US" sz="2400"/>
          </a:p>
        </p:txBody>
      </p:sp>
      <p:sp>
        <p:nvSpPr>
          <p:cNvPr id="20486" name="Oval 4"/>
          <p:cNvSpPr>
            <a:spLocks noChangeArrowheads="1"/>
          </p:cNvSpPr>
          <p:nvPr/>
        </p:nvSpPr>
        <p:spPr bwMode="auto">
          <a:xfrm>
            <a:off x="7589839" y="3121025"/>
            <a:ext cx="192087" cy="198438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487" name="Text Box 5"/>
          <p:cNvSpPr txBox="1">
            <a:spLocks noChangeArrowheads="1"/>
          </p:cNvSpPr>
          <p:nvPr/>
        </p:nvSpPr>
        <p:spPr bwMode="auto">
          <a:xfrm>
            <a:off x="7970838" y="3044825"/>
            <a:ext cx="33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D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0488" name="Oval 6"/>
          <p:cNvSpPr>
            <a:spLocks noChangeArrowheads="1"/>
          </p:cNvSpPr>
          <p:nvPr/>
        </p:nvSpPr>
        <p:spPr bwMode="auto">
          <a:xfrm>
            <a:off x="5456239" y="3425825"/>
            <a:ext cx="200025" cy="198438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489" name="Oval 7"/>
          <p:cNvSpPr>
            <a:spLocks noChangeArrowheads="1"/>
          </p:cNvSpPr>
          <p:nvPr/>
        </p:nvSpPr>
        <p:spPr bwMode="auto">
          <a:xfrm>
            <a:off x="3170239" y="4035425"/>
            <a:ext cx="200025" cy="198438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490" name="Oval 8"/>
          <p:cNvSpPr>
            <a:spLocks noChangeArrowheads="1"/>
          </p:cNvSpPr>
          <p:nvPr/>
        </p:nvSpPr>
        <p:spPr bwMode="auto">
          <a:xfrm>
            <a:off x="6599239" y="4645025"/>
            <a:ext cx="200025" cy="198438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491" name="Oval 9"/>
          <p:cNvSpPr>
            <a:spLocks noChangeArrowheads="1"/>
          </p:cNvSpPr>
          <p:nvPr/>
        </p:nvSpPr>
        <p:spPr bwMode="auto">
          <a:xfrm>
            <a:off x="5456239" y="4568825"/>
            <a:ext cx="200025" cy="198438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492" name="Oval 10"/>
          <p:cNvSpPr>
            <a:spLocks noChangeArrowheads="1"/>
          </p:cNvSpPr>
          <p:nvPr/>
        </p:nvSpPr>
        <p:spPr bwMode="auto">
          <a:xfrm>
            <a:off x="4313239" y="4111625"/>
            <a:ext cx="200025" cy="198438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493" name="Oval 11"/>
          <p:cNvSpPr>
            <a:spLocks noChangeArrowheads="1"/>
          </p:cNvSpPr>
          <p:nvPr/>
        </p:nvSpPr>
        <p:spPr bwMode="auto">
          <a:xfrm>
            <a:off x="2713039" y="4949825"/>
            <a:ext cx="200025" cy="198438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494" name="Text Box 12"/>
          <p:cNvSpPr txBox="1">
            <a:spLocks noChangeArrowheads="1"/>
          </p:cNvSpPr>
          <p:nvPr/>
        </p:nvSpPr>
        <p:spPr bwMode="auto">
          <a:xfrm>
            <a:off x="2865438" y="4035425"/>
            <a:ext cx="3429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S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0495" name="Text Box 13"/>
          <p:cNvSpPr txBox="1">
            <a:spLocks noChangeArrowheads="1"/>
          </p:cNvSpPr>
          <p:nvPr/>
        </p:nvSpPr>
        <p:spPr bwMode="auto">
          <a:xfrm>
            <a:off x="4618038" y="4035425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S1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0496" name="Text Box 14"/>
          <p:cNvSpPr txBox="1">
            <a:spLocks noChangeArrowheads="1"/>
          </p:cNvSpPr>
          <p:nvPr/>
        </p:nvSpPr>
        <p:spPr bwMode="auto">
          <a:xfrm>
            <a:off x="5380038" y="4797425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S2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0497" name="Text Box 15"/>
          <p:cNvSpPr txBox="1">
            <a:spLocks noChangeArrowheads="1"/>
          </p:cNvSpPr>
          <p:nvPr/>
        </p:nvSpPr>
        <p:spPr bwMode="auto">
          <a:xfrm>
            <a:off x="6904038" y="4602163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M</a:t>
            </a:r>
          </a:p>
        </p:txBody>
      </p:sp>
      <p:sp>
        <p:nvSpPr>
          <p:cNvPr id="20498" name="Text Box 16"/>
          <p:cNvSpPr txBox="1">
            <a:spLocks noChangeArrowheads="1"/>
          </p:cNvSpPr>
          <p:nvPr/>
        </p:nvSpPr>
        <p:spPr bwMode="auto">
          <a:xfrm>
            <a:off x="5303838" y="3044825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S3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0499" name="Text Box 17"/>
          <p:cNvSpPr txBox="1">
            <a:spLocks noChangeArrowheads="1"/>
          </p:cNvSpPr>
          <p:nvPr/>
        </p:nvSpPr>
        <p:spPr bwMode="auto">
          <a:xfrm>
            <a:off x="2865438" y="5254625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S4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0500" name="Rectangle 18"/>
          <p:cNvSpPr>
            <a:spLocks noChangeArrowheads="1"/>
          </p:cNvSpPr>
          <p:nvPr/>
        </p:nvSpPr>
        <p:spPr bwMode="auto">
          <a:xfrm>
            <a:off x="5456238" y="2849563"/>
            <a:ext cx="990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zh-CN" sz="1600" b="0">
                <a:solidFill>
                  <a:schemeClr val="tx2"/>
                </a:solidFill>
                <a:ea typeface="宋体" pitchFamily="2" charset="-122"/>
              </a:rPr>
              <a:t>BL {}</a:t>
            </a:r>
            <a:endParaRPr lang="en-US" altLang="zh-CN" sz="3200" b="0">
              <a:solidFill>
                <a:schemeClr val="tx2"/>
              </a:solidFill>
              <a:ea typeface="宋体" pitchFamily="2" charset="-122"/>
            </a:endParaRPr>
          </a:p>
        </p:txBody>
      </p:sp>
      <p:sp>
        <p:nvSpPr>
          <p:cNvPr id="20501" name="Line 19"/>
          <p:cNvSpPr>
            <a:spLocks noChangeShapeType="1"/>
          </p:cNvSpPr>
          <p:nvPr/>
        </p:nvSpPr>
        <p:spPr bwMode="auto">
          <a:xfrm flipH="1">
            <a:off x="4541838" y="3611563"/>
            <a:ext cx="914400" cy="53340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Rectangle 20"/>
          <p:cNvSpPr>
            <a:spLocks noChangeArrowheads="1"/>
          </p:cNvSpPr>
          <p:nvPr/>
        </p:nvSpPr>
        <p:spPr bwMode="auto">
          <a:xfrm>
            <a:off x="4922838" y="4068764"/>
            <a:ext cx="914400" cy="35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zh-CN" sz="1600" b="0">
                <a:solidFill>
                  <a:schemeClr val="tx2"/>
                </a:solidFill>
                <a:ea typeface="宋体" pitchFamily="2" charset="-122"/>
              </a:rPr>
              <a:t>BL {S2}</a:t>
            </a:r>
            <a:endParaRPr lang="en-US" altLang="zh-CN" sz="3200" b="0">
              <a:solidFill>
                <a:schemeClr val="tx2"/>
              </a:solidFill>
              <a:ea typeface="宋体" pitchFamily="2" charset="-122"/>
            </a:endParaRPr>
          </a:p>
        </p:txBody>
      </p:sp>
      <p:grpSp>
        <p:nvGrpSpPr>
          <p:cNvPr id="20503" name="Group 21"/>
          <p:cNvGrpSpPr>
            <a:grpSpLocks/>
          </p:cNvGrpSpPr>
          <p:nvPr/>
        </p:nvGrpSpPr>
        <p:grpSpPr bwMode="auto">
          <a:xfrm>
            <a:off x="1874838" y="4068763"/>
            <a:ext cx="6096000" cy="1752600"/>
            <a:chOff x="432" y="2064"/>
            <a:chExt cx="3840" cy="1104"/>
          </a:xfrm>
        </p:grpSpPr>
        <p:sp>
          <p:nvSpPr>
            <p:cNvPr id="20511" name="Line 22"/>
            <p:cNvSpPr>
              <a:spLocks noChangeShapeType="1"/>
            </p:cNvSpPr>
            <p:nvPr/>
          </p:nvSpPr>
          <p:spPr bwMode="auto">
            <a:xfrm flipH="1" flipV="1">
              <a:off x="2064" y="2160"/>
              <a:ext cx="624" cy="24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2" name="Line 23"/>
            <p:cNvSpPr>
              <a:spLocks noChangeShapeType="1"/>
            </p:cNvSpPr>
            <p:nvPr/>
          </p:nvSpPr>
          <p:spPr bwMode="auto">
            <a:xfrm flipH="1" flipV="1">
              <a:off x="1392" y="2064"/>
              <a:ext cx="576" cy="48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13" name="Rectangle 24"/>
            <p:cNvSpPr>
              <a:spLocks noChangeArrowheads="1"/>
            </p:cNvSpPr>
            <p:nvPr/>
          </p:nvSpPr>
          <p:spPr bwMode="auto">
            <a:xfrm>
              <a:off x="3312" y="2544"/>
              <a:ext cx="96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zh-CN" sz="1600" b="0">
                  <a:solidFill>
                    <a:schemeClr val="tx2"/>
                  </a:solidFill>
                  <a:ea typeface="宋体" pitchFamily="2" charset="-122"/>
                </a:rPr>
                <a:t>BL {}</a:t>
              </a:r>
              <a:endParaRPr lang="en-US" altLang="zh-CN" sz="3200" b="0">
                <a:solidFill>
                  <a:schemeClr val="tx2"/>
                </a:solidFill>
                <a:ea typeface="宋体" pitchFamily="2" charset="-122"/>
              </a:endParaRPr>
            </a:p>
          </p:txBody>
        </p:sp>
        <p:sp>
          <p:nvSpPr>
            <p:cNvPr id="20514" name="Rectangle 25"/>
            <p:cNvSpPr>
              <a:spLocks noChangeArrowheads="1"/>
            </p:cNvSpPr>
            <p:nvPr/>
          </p:nvSpPr>
          <p:spPr bwMode="auto">
            <a:xfrm>
              <a:off x="2256" y="2640"/>
              <a:ext cx="96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zh-CN" sz="1600" b="0">
                  <a:solidFill>
                    <a:schemeClr val="tx2"/>
                  </a:solidFill>
                  <a:ea typeface="宋体" pitchFamily="2" charset="-122"/>
                </a:rPr>
                <a:t>BL {M}</a:t>
              </a:r>
              <a:endParaRPr lang="en-US" altLang="zh-CN" sz="3200" b="0">
                <a:solidFill>
                  <a:schemeClr val="tx2"/>
                </a:solidFill>
                <a:ea typeface="宋体" pitchFamily="2" charset="-122"/>
              </a:endParaRPr>
            </a:p>
          </p:txBody>
        </p:sp>
        <p:sp>
          <p:nvSpPr>
            <p:cNvPr id="20515" name="Rectangle 26"/>
            <p:cNvSpPr>
              <a:spLocks noChangeArrowheads="1"/>
            </p:cNvSpPr>
            <p:nvPr/>
          </p:nvSpPr>
          <p:spPr bwMode="auto">
            <a:xfrm>
              <a:off x="432" y="2160"/>
              <a:ext cx="96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zh-CN" sz="1600" b="0">
                  <a:solidFill>
                    <a:schemeClr val="tx2"/>
                  </a:solidFill>
                  <a:ea typeface="宋体" pitchFamily="2" charset="-122"/>
                </a:rPr>
                <a:t>BL {S1}</a:t>
              </a:r>
              <a:endParaRPr lang="en-US" altLang="zh-CN" sz="3200" b="0">
                <a:solidFill>
                  <a:schemeClr val="tx2"/>
                </a:solidFill>
                <a:ea typeface="宋体" pitchFamily="2" charset="-122"/>
              </a:endParaRPr>
            </a:p>
          </p:txBody>
        </p:sp>
        <p:sp>
          <p:nvSpPr>
            <p:cNvPr id="20516" name="Rectangle 27"/>
            <p:cNvSpPr>
              <a:spLocks noChangeArrowheads="1"/>
            </p:cNvSpPr>
            <p:nvPr/>
          </p:nvSpPr>
          <p:spPr bwMode="auto">
            <a:xfrm>
              <a:off x="768" y="2928"/>
              <a:ext cx="96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altLang="zh-CN" sz="1600" b="0">
                  <a:solidFill>
                    <a:schemeClr val="tx2"/>
                  </a:solidFill>
                  <a:ea typeface="宋体" pitchFamily="2" charset="-122"/>
                </a:rPr>
                <a:t>BL {}</a:t>
              </a:r>
              <a:endParaRPr lang="en-US" altLang="zh-CN" sz="3200" b="0">
                <a:solidFill>
                  <a:schemeClr val="tx2"/>
                </a:solidFill>
                <a:ea typeface="宋体" pitchFamily="2" charset="-122"/>
              </a:endParaRPr>
            </a:p>
          </p:txBody>
        </p:sp>
      </p:grpSp>
      <p:sp>
        <p:nvSpPr>
          <p:cNvPr id="20504" name="Line 28"/>
          <p:cNvSpPr>
            <a:spLocks noChangeShapeType="1"/>
          </p:cNvSpPr>
          <p:nvPr/>
        </p:nvSpPr>
        <p:spPr bwMode="auto">
          <a:xfrm flipH="1">
            <a:off x="2865438" y="4221163"/>
            <a:ext cx="457200" cy="68580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5" name="Text Box 29"/>
          <p:cNvSpPr txBox="1">
            <a:spLocks noChangeArrowheads="1"/>
          </p:cNvSpPr>
          <p:nvPr/>
        </p:nvSpPr>
        <p:spPr bwMode="auto">
          <a:xfrm>
            <a:off x="8351838" y="3044826"/>
            <a:ext cx="19812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INVALID ( D, 5, 21, BL{}, Signature )</a:t>
            </a:r>
            <a:endParaRPr kumimoji="1" lang="en-US" altLang="en-US" sz="16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0506" name="Oval 30"/>
          <p:cNvSpPr>
            <a:spLocks noChangeArrowheads="1"/>
          </p:cNvSpPr>
          <p:nvPr/>
        </p:nvSpPr>
        <p:spPr bwMode="auto">
          <a:xfrm>
            <a:off x="6446839" y="3306764"/>
            <a:ext cx="200025" cy="198437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0507" name="Text Box 31"/>
          <p:cNvSpPr txBox="1">
            <a:spLocks noChangeArrowheads="1"/>
          </p:cNvSpPr>
          <p:nvPr/>
        </p:nvSpPr>
        <p:spPr bwMode="auto">
          <a:xfrm>
            <a:off x="6294438" y="3611563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S4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0508" name="Rectangle 32"/>
          <p:cNvSpPr>
            <a:spLocks noChangeArrowheads="1"/>
          </p:cNvSpPr>
          <p:nvPr/>
        </p:nvSpPr>
        <p:spPr bwMode="auto">
          <a:xfrm>
            <a:off x="6599238" y="3382963"/>
            <a:ext cx="609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altLang="zh-CN" sz="1600" b="0">
                <a:solidFill>
                  <a:schemeClr val="tx2"/>
                </a:solidFill>
                <a:ea typeface="宋体" pitchFamily="2" charset="-122"/>
              </a:rPr>
              <a:t>BL {}</a:t>
            </a:r>
            <a:endParaRPr lang="en-US" altLang="zh-CN" sz="3200" b="0">
              <a:solidFill>
                <a:schemeClr val="tx2"/>
              </a:solidFill>
              <a:ea typeface="宋体" pitchFamily="2" charset="-122"/>
            </a:endParaRPr>
          </a:p>
        </p:txBody>
      </p:sp>
      <p:sp>
        <p:nvSpPr>
          <p:cNvPr id="20509" name="Line 33"/>
          <p:cNvSpPr>
            <a:spLocks noChangeShapeType="1"/>
          </p:cNvSpPr>
          <p:nvPr/>
        </p:nvSpPr>
        <p:spPr bwMode="auto">
          <a:xfrm flipH="1">
            <a:off x="5684838" y="3459163"/>
            <a:ext cx="762000" cy="7620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0" name="Line 34"/>
          <p:cNvSpPr>
            <a:spLocks noChangeShapeType="1"/>
          </p:cNvSpPr>
          <p:nvPr/>
        </p:nvSpPr>
        <p:spPr bwMode="auto">
          <a:xfrm flipH="1">
            <a:off x="6675438" y="3230563"/>
            <a:ext cx="914400" cy="15240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983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200" b="0">
                <a:solidFill>
                  <a:srgbClr val="808080"/>
                </a:solidFill>
              </a:rPr>
              <a:t> 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000" b="0">
                <a:solidFill>
                  <a:srgbClr val="808080"/>
                </a:solidFill>
              </a:rPr>
              <a:t>    </a:t>
            </a:r>
            <a:fld id="{1C4E79AD-7706-4695-8BB9-F82B0AD1963C}" type="slidenum">
              <a:rPr lang="en-US" altLang="en-US" sz="1000" b="0">
                <a:solidFill>
                  <a:srgbClr val="808080"/>
                </a:solidFill>
              </a:rPr>
              <a:pPr/>
              <a:t>12</a:t>
            </a:fld>
            <a:endParaRPr lang="en-US" altLang="en-US" sz="1000" b="0">
              <a:solidFill>
                <a:srgbClr val="808080"/>
              </a:solidFill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2681288" y="284164"/>
            <a:ext cx="7986712" cy="776287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chemeClr val="folHlink"/>
                </a:solidFill>
              </a:rPr>
              <a:t>RLR (cont’d)</a:t>
            </a:r>
            <a:endParaRPr lang="en-US" altLang="en-US" sz="2900">
              <a:ea typeface="宋体" pitchFamily="2" charset="-122"/>
            </a:endParaRP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66900" y="1295400"/>
            <a:ext cx="8148638" cy="450850"/>
          </a:xfrm>
        </p:spPr>
        <p:txBody>
          <a:bodyPr>
            <a:normAutofit/>
          </a:bodyPr>
          <a:lstStyle/>
          <a:p>
            <a:pPr marL="266700" indent="-266700"/>
            <a:r>
              <a:rPr kumimoji="1" lang="en-US" altLang="zh-CN" sz="2400">
                <a:ea typeface="宋体" pitchFamily="2" charset="-122"/>
              </a:rPr>
              <a:t>Malicious site is in blacklists of multiple destination hosts</a:t>
            </a:r>
            <a:endParaRPr lang="en-US" altLang="zh-CN" sz="2400">
              <a:ea typeface="宋体" pitchFamily="2" charset="-122"/>
            </a:endParaRPr>
          </a:p>
          <a:p>
            <a:pPr marL="266700" indent="-266700"/>
            <a:endParaRPr lang="en-US" altLang="zh-CN" sz="2400">
              <a:ea typeface="宋体" pitchFamily="2" charset="-122"/>
            </a:endParaRPr>
          </a:p>
          <a:p>
            <a:pPr marL="266700" indent="-266700"/>
            <a:endParaRPr lang="en-US" altLang="en-US" sz="2400"/>
          </a:p>
          <a:p>
            <a:pPr marL="266700" indent="-266700">
              <a:lnSpc>
                <a:spcPct val="80000"/>
              </a:lnSpc>
            </a:pPr>
            <a:endParaRPr lang="en-US" altLang="en-US" sz="2400"/>
          </a:p>
          <a:p>
            <a:pPr marL="266700" indent="-266700">
              <a:lnSpc>
                <a:spcPct val="80000"/>
              </a:lnSpc>
            </a:pPr>
            <a:endParaRPr lang="en-US" altLang="en-US" sz="2400"/>
          </a:p>
        </p:txBody>
      </p:sp>
      <p:sp>
        <p:nvSpPr>
          <p:cNvPr id="21510" name="Oval 35"/>
          <p:cNvSpPr>
            <a:spLocks noChangeArrowheads="1"/>
          </p:cNvSpPr>
          <p:nvPr/>
        </p:nvSpPr>
        <p:spPr bwMode="auto">
          <a:xfrm>
            <a:off x="9101139" y="2516189"/>
            <a:ext cx="200025" cy="198437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11" name="Text Box 36"/>
          <p:cNvSpPr txBox="1">
            <a:spLocks noChangeArrowheads="1"/>
          </p:cNvSpPr>
          <p:nvPr/>
        </p:nvSpPr>
        <p:spPr bwMode="auto">
          <a:xfrm>
            <a:off x="7348538" y="3430588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D4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1512" name="Text Box 37"/>
          <p:cNvSpPr txBox="1">
            <a:spLocks noChangeArrowheads="1"/>
          </p:cNvSpPr>
          <p:nvPr/>
        </p:nvSpPr>
        <p:spPr bwMode="auto">
          <a:xfrm>
            <a:off x="4071938" y="1754188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D1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1513" name="Oval 38"/>
          <p:cNvSpPr>
            <a:spLocks noChangeArrowheads="1"/>
          </p:cNvSpPr>
          <p:nvPr/>
        </p:nvSpPr>
        <p:spPr bwMode="auto">
          <a:xfrm>
            <a:off x="8262939" y="2973389"/>
            <a:ext cx="200025" cy="198437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14" name="Text Box 39"/>
          <p:cNvSpPr txBox="1">
            <a:spLocks noChangeArrowheads="1"/>
          </p:cNvSpPr>
          <p:nvPr/>
        </p:nvSpPr>
        <p:spPr bwMode="auto">
          <a:xfrm>
            <a:off x="9253538" y="2363788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S3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1515" name="Line 40"/>
          <p:cNvSpPr>
            <a:spLocks noChangeShapeType="1"/>
          </p:cNvSpPr>
          <p:nvPr/>
        </p:nvSpPr>
        <p:spPr bwMode="auto">
          <a:xfrm flipV="1">
            <a:off x="4529138" y="21351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Oval 41"/>
          <p:cNvSpPr>
            <a:spLocks noChangeArrowheads="1"/>
          </p:cNvSpPr>
          <p:nvPr/>
        </p:nvSpPr>
        <p:spPr bwMode="auto">
          <a:xfrm>
            <a:off x="5748339" y="2897189"/>
            <a:ext cx="200025" cy="198437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17" name="Oval 42"/>
          <p:cNvSpPr>
            <a:spLocks noChangeArrowheads="1"/>
          </p:cNvSpPr>
          <p:nvPr/>
        </p:nvSpPr>
        <p:spPr bwMode="auto">
          <a:xfrm>
            <a:off x="4452939" y="1906589"/>
            <a:ext cx="200025" cy="198437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18" name="Oval 43"/>
          <p:cNvSpPr>
            <a:spLocks noChangeArrowheads="1"/>
          </p:cNvSpPr>
          <p:nvPr/>
        </p:nvSpPr>
        <p:spPr bwMode="auto">
          <a:xfrm>
            <a:off x="7196139" y="3354389"/>
            <a:ext cx="200025" cy="198437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19" name="Oval 44"/>
          <p:cNvSpPr>
            <a:spLocks noChangeArrowheads="1"/>
          </p:cNvSpPr>
          <p:nvPr/>
        </p:nvSpPr>
        <p:spPr bwMode="auto">
          <a:xfrm>
            <a:off x="4452939" y="2668589"/>
            <a:ext cx="200025" cy="198437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20" name="Oval 45"/>
          <p:cNvSpPr>
            <a:spLocks noChangeArrowheads="1"/>
          </p:cNvSpPr>
          <p:nvPr/>
        </p:nvSpPr>
        <p:spPr bwMode="auto">
          <a:xfrm>
            <a:off x="4452939" y="3430589"/>
            <a:ext cx="200025" cy="198437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21" name="Oval 46"/>
          <p:cNvSpPr>
            <a:spLocks noChangeArrowheads="1"/>
          </p:cNvSpPr>
          <p:nvPr/>
        </p:nvSpPr>
        <p:spPr bwMode="auto">
          <a:xfrm>
            <a:off x="4452939" y="5030789"/>
            <a:ext cx="200025" cy="198437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22" name="Text Box 47"/>
          <p:cNvSpPr txBox="1">
            <a:spLocks noChangeArrowheads="1"/>
          </p:cNvSpPr>
          <p:nvPr/>
        </p:nvSpPr>
        <p:spPr bwMode="auto">
          <a:xfrm>
            <a:off x="4224338" y="5183188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S1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1523" name="Text Box 48"/>
          <p:cNvSpPr txBox="1">
            <a:spLocks noChangeArrowheads="1"/>
          </p:cNvSpPr>
          <p:nvPr/>
        </p:nvSpPr>
        <p:spPr bwMode="auto">
          <a:xfrm>
            <a:off x="5672138" y="2516188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M</a:t>
            </a:r>
          </a:p>
        </p:txBody>
      </p:sp>
      <p:sp>
        <p:nvSpPr>
          <p:cNvPr id="21524" name="Text Box 49"/>
          <p:cNvSpPr txBox="1">
            <a:spLocks noChangeArrowheads="1"/>
          </p:cNvSpPr>
          <p:nvPr/>
        </p:nvSpPr>
        <p:spPr bwMode="auto">
          <a:xfrm>
            <a:off x="4071938" y="3506788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D3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1525" name="Oval 50"/>
          <p:cNvSpPr>
            <a:spLocks noChangeArrowheads="1"/>
          </p:cNvSpPr>
          <p:nvPr/>
        </p:nvSpPr>
        <p:spPr bwMode="auto">
          <a:xfrm>
            <a:off x="7196139" y="4954589"/>
            <a:ext cx="200025" cy="198437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26" name="Oval 51"/>
          <p:cNvSpPr>
            <a:spLocks noChangeArrowheads="1"/>
          </p:cNvSpPr>
          <p:nvPr/>
        </p:nvSpPr>
        <p:spPr bwMode="auto">
          <a:xfrm>
            <a:off x="7196139" y="4192589"/>
            <a:ext cx="200025" cy="198437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27" name="Oval 52"/>
          <p:cNvSpPr>
            <a:spLocks noChangeArrowheads="1"/>
          </p:cNvSpPr>
          <p:nvPr/>
        </p:nvSpPr>
        <p:spPr bwMode="auto">
          <a:xfrm>
            <a:off x="4452939" y="4192589"/>
            <a:ext cx="200025" cy="198437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28" name="Text Box 53"/>
          <p:cNvSpPr txBox="1">
            <a:spLocks noChangeArrowheads="1"/>
          </p:cNvSpPr>
          <p:nvPr/>
        </p:nvSpPr>
        <p:spPr bwMode="auto">
          <a:xfrm>
            <a:off x="2243138" y="2439988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S4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1529" name="Oval 54"/>
          <p:cNvSpPr>
            <a:spLocks noChangeArrowheads="1"/>
          </p:cNvSpPr>
          <p:nvPr/>
        </p:nvSpPr>
        <p:spPr bwMode="auto">
          <a:xfrm>
            <a:off x="7196139" y="2592389"/>
            <a:ext cx="200025" cy="198437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30" name="Text Box 55"/>
          <p:cNvSpPr txBox="1">
            <a:spLocks noChangeArrowheads="1"/>
          </p:cNvSpPr>
          <p:nvPr/>
        </p:nvSpPr>
        <p:spPr bwMode="auto">
          <a:xfrm>
            <a:off x="7272338" y="5106988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S2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1531" name="Line 56"/>
          <p:cNvSpPr>
            <a:spLocks noChangeShapeType="1"/>
          </p:cNvSpPr>
          <p:nvPr/>
        </p:nvSpPr>
        <p:spPr bwMode="auto">
          <a:xfrm flipV="1">
            <a:off x="4681538" y="3049588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2" name="Line 57"/>
          <p:cNvSpPr>
            <a:spLocks noChangeShapeType="1"/>
          </p:cNvSpPr>
          <p:nvPr/>
        </p:nvSpPr>
        <p:spPr bwMode="auto">
          <a:xfrm flipV="1">
            <a:off x="4529138" y="442118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3" name="Line 58"/>
          <p:cNvSpPr>
            <a:spLocks noChangeShapeType="1"/>
          </p:cNvSpPr>
          <p:nvPr/>
        </p:nvSpPr>
        <p:spPr bwMode="auto">
          <a:xfrm flipV="1">
            <a:off x="4529138" y="28971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4" name="Line 59"/>
          <p:cNvSpPr>
            <a:spLocks noChangeShapeType="1"/>
          </p:cNvSpPr>
          <p:nvPr/>
        </p:nvSpPr>
        <p:spPr bwMode="auto">
          <a:xfrm flipH="1" flipV="1">
            <a:off x="4529138" y="36591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5" name="Oval 60"/>
          <p:cNvSpPr>
            <a:spLocks noChangeArrowheads="1"/>
          </p:cNvSpPr>
          <p:nvPr/>
        </p:nvSpPr>
        <p:spPr bwMode="auto">
          <a:xfrm>
            <a:off x="3538539" y="3125789"/>
            <a:ext cx="200025" cy="198437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36" name="Text Box 61"/>
          <p:cNvSpPr txBox="1">
            <a:spLocks noChangeArrowheads="1"/>
          </p:cNvSpPr>
          <p:nvPr/>
        </p:nvSpPr>
        <p:spPr bwMode="auto">
          <a:xfrm>
            <a:off x="7348538" y="1754188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D2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1537" name="Line 62"/>
          <p:cNvSpPr>
            <a:spLocks noChangeShapeType="1"/>
          </p:cNvSpPr>
          <p:nvPr/>
        </p:nvSpPr>
        <p:spPr bwMode="auto">
          <a:xfrm flipH="1" flipV="1">
            <a:off x="6053138" y="3049588"/>
            <a:ext cx="1066800" cy="304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8" name="Line 63"/>
          <p:cNvSpPr>
            <a:spLocks noChangeShapeType="1"/>
          </p:cNvSpPr>
          <p:nvPr/>
        </p:nvSpPr>
        <p:spPr bwMode="auto">
          <a:xfrm flipV="1">
            <a:off x="7272338" y="2135188"/>
            <a:ext cx="0" cy="381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9" name="Oval 64"/>
          <p:cNvSpPr>
            <a:spLocks noChangeArrowheads="1"/>
          </p:cNvSpPr>
          <p:nvPr/>
        </p:nvSpPr>
        <p:spPr bwMode="auto">
          <a:xfrm>
            <a:off x="2547939" y="2668589"/>
            <a:ext cx="200025" cy="198437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40" name="Line 65"/>
          <p:cNvSpPr>
            <a:spLocks noChangeShapeType="1"/>
          </p:cNvSpPr>
          <p:nvPr/>
        </p:nvSpPr>
        <p:spPr bwMode="auto">
          <a:xfrm flipH="1" flipV="1">
            <a:off x="7272338" y="2820988"/>
            <a:ext cx="0" cy="4572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1" name="Line 66"/>
          <p:cNvSpPr>
            <a:spLocks noChangeShapeType="1"/>
          </p:cNvSpPr>
          <p:nvPr/>
        </p:nvSpPr>
        <p:spPr bwMode="auto">
          <a:xfrm flipH="1" flipV="1">
            <a:off x="7272338" y="3582988"/>
            <a:ext cx="0" cy="533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2" name="Line 67"/>
          <p:cNvSpPr>
            <a:spLocks noChangeShapeType="1"/>
          </p:cNvSpPr>
          <p:nvPr/>
        </p:nvSpPr>
        <p:spPr bwMode="auto">
          <a:xfrm flipH="1" flipV="1">
            <a:off x="7272338" y="4421188"/>
            <a:ext cx="0" cy="4572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3" name="Oval 68"/>
          <p:cNvSpPr>
            <a:spLocks noChangeArrowheads="1"/>
          </p:cNvSpPr>
          <p:nvPr/>
        </p:nvSpPr>
        <p:spPr bwMode="auto">
          <a:xfrm>
            <a:off x="7196139" y="1906589"/>
            <a:ext cx="200025" cy="198437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1544" name="Line 69"/>
          <p:cNvSpPr>
            <a:spLocks noChangeShapeType="1"/>
          </p:cNvSpPr>
          <p:nvPr/>
        </p:nvSpPr>
        <p:spPr bwMode="auto">
          <a:xfrm flipH="1">
            <a:off x="8491538" y="2668588"/>
            <a:ext cx="609600" cy="304800"/>
          </a:xfrm>
          <a:prstGeom prst="line">
            <a:avLst/>
          </a:prstGeom>
          <a:noFill/>
          <a:ln w="9525">
            <a:solidFill>
              <a:srgbClr val="8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5" name="Line 70"/>
          <p:cNvSpPr>
            <a:spLocks noChangeShapeType="1"/>
          </p:cNvSpPr>
          <p:nvPr/>
        </p:nvSpPr>
        <p:spPr bwMode="auto">
          <a:xfrm>
            <a:off x="4757738" y="2820988"/>
            <a:ext cx="914400" cy="1524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6" name="Line 71"/>
          <p:cNvSpPr>
            <a:spLocks noChangeShapeType="1"/>
          </p:cNvSpPr>
          <p:nvPr/>
        </p:nvSpPr>
        <p:spPr bwMode="auto">
          <a:xfrm flipV="1">
            <a:off x="3767138" y="2820988"/>
            <a:ext cx="609600" cy="3048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7" name="Line 72"/>
          <p:cNvSpPr>
            <a:spLocks noChangeShapeType="1"/>
          </p:cNvSpPr>
          <p:nvPr/>
        </p:nvSpPr>
        <p:spPr bwMode="auto">
          <a:xfrm>
            <a:off x="2776538" y="2820988"/>
            <a:ext cx="762000" cy="3810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8" name="Line 73"/>
          <p:cNvSpPr>
            <a:spLocks noChangeShapeType="1"/>
          </p:cNvSpPr>
          <p:nvPr/>
        </p:nvSpPr>
        <p:spPr bwMode="auto">
          <a:xfrm flipH="1">
            <a:off x="5976938" y="2668588"/>
            <a:ext cx="1143000" cy="304800"/>
          </a:xfrm>
          <a:prstGeom prst="line">
            <a:avLst/>
          </a:prstGeom>
          <a:noFill/>
          <a:ln w="9525">
            <a:solidFill>
              <a:srgbClr val="8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9" name="Line 74"/>
          <p:cNvSpPr>
            <a:spLocks noChangeShapeType="1"/>
          </p:cNvSpPr>
          <p:nvPr/>
        </p:nvSpPr>
        <p:spPr bwMode="auto">
          <a:xfrm flipH="1" flipV="1">
            <a:off x="7424738" y="2744788"/>
            <a:ext cx="762000" cy="304800"/>
          </a:xfrm>
          <a:prstGeom prst="line">
            <a:avLst/>
          </a:prstGeom>
          <a:noFill/>
          <a:ln w="9525">
            <a:solidFill>
              <a:srgbClr val="8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0" name="Text Box 75"/>
          <p:cNvSpPr txBox="1">
            <a:spLocks noChangeArrowheads="1"/>
          </p:cNvSpPr>
          <p:nvPr/>
        </p:nvSpPr>
        <p:spPr bwMode="auto">
          <a:xfrm>
            <a:off x="3995738" y="3735388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[M]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1551" name="Text Box 76"/>
          <p:cNvSpPr txBox="1">
            <a:spLocks noChangeArrowheads="1"/>
          </p:cNvSpPr>
          <p:nvPr/>
        </p:nvSpPr>
        <p:spPr bwMode="auto">
          <a:xfrm>
            <a:off x="7424738" y="3659188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[M]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1552" name="Text Box 77"/>
          <p:cNvSpPr txBox="1">
            <a:spLocks noChangeArrowheads="1"/>
          </p:cNvSpPr>
          <p:nvPr/>
        </p:nvSpPr>
        <p:spPr bwMode="auto">
          <a:xfrm>
            <a:off x="3995738" y="2439988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[M]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1553" name="Text Box 78"/>
          <p:cNvSpPr txBox="1">
            <a:spLocks noChangeArrowheads="1"/>
          </p:cNvSpPr>
          <p:nvPr/>
        </p:nvSpPr>
        <p:spPr bwMode="auto">
          <a:xfrm>
            <a:off x="7424738" y="2363788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[M]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1554" name="Text Box 79"/>
          <p:cNvSpPr txBox="1">
            <a:spLocks noChangeArrowheads="1"/>
          </p:cNvSpPr>
          <p:nvPr/>
        </p:nvSpPr>
        <p:spPr bwMode="auto">
          <a:xfrm>
            <a:off x="2420938" y="5495925"/>
            <a:ext cx="73914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800" b="0">
                <a:latin typeface="Times New Roman" pitchFamily="18" charset="0"/>
                <a:ea typeface="宋体" pitchFamily="2" charset="-122"/>
              </a:rPr>
              <a:t>M attacks 4 routes (S1-D1, S2-D2, S3-D3, and S4-D4). When the first two false routes are detected, D3 and D4 add M into their blacklists. When later D3 and D4 become victim destinations, they will broadcast their blacklists, and every host will get two votes that M is malicious host</a:t>
            </a:r>
          </a:p>
        </p:txBody>
      </p:sp>
    </p:spTree>
    <p:extLst>
      <p:ext uri="{BB962C8B-B14F-4D97-AF65-F5344CB8AC3E}">
        <p14:creationId xmlns:p14="http://schemas.microsoft.com/office/powerpoint/2010/main" val="97782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200" b="0">
                <a:solidFill>
                  <a:srgbClr val="808080"/>
                </a:solidFill>
              </a:rPr>
              <a:t> 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000" b="0">
                <a:solidFill>
                  <a:srgbClr val="808080"/>
                </a:solidFill>
              </a:rPr>
              <a:t>    </a:t>
            </a:r>
            <a:fld id="{318D1838-30F1-4718-996D-116916A67984}" type="slidenum">
              <a:rPr lang="en-US" altLang="en-US" sz="1000" b="0">
                <a:solidFill>
                  <a:srgbClr val="808080"/>
                </a:solidFill>
              </a:rPr>
              <a:pPr/>
              <a:t>13</a:t>
            </a:fld>
            <a:endParaRPr lang="en-US" altLang="en-US" sz="1000" b="0">
              <a:solidFill>
                <a:srgbClr val="808080"/>
              </a:solidFill>
            </a:endParaRPr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>
          <a:xfrm>
            <a:off x="2338388" y="0"/>
            <a:ext cx="8482012" cy="776288"/>
          </a:xfrm>
        </p:spPr>
        <p:txBody>
          <a:bodyPr/>
          <a:lstStyle/>
          <a:p>
            <a:pPr eaLnBrk="1" hangingPunct="1"/>
            <a:r>
              <a:rPr lang="en-US" altLang="en-US" sz="2800">
                <a:solidFill>
                  <a:schemeClr val="folHlink"/>
                </a:solidFill>
              </a:rPr>
              <a:t>Two Attacks in Collaboration: blackhole &amp; replication</a:t>
            </a:r>
          </a:p>
        </p:txBody>
      </p:sp>
      <p:sp>
        <p:nvSpPr>
          <p:cNvPr id="286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66900" y="1295401"/>
            <a:ext cx="8172450" cy="1571625"/>
          </a:xfrm>
        </p:spPr>
        <p:txBody>
          <a:bodyPr>
            <a:normAutofit/>
          </a:bodyPr>
          <a:lstStyle/>
          <a:p>
            <a:pPr marL="338138" indent="-338138"/>
            <a:r>
              <a:rPr lang="en-US" altLang="en-US" sz="2400" dirty="0"/>
              <a:t>The RLR scheme cannot detect the two attacks working simultaneously</a:t>
            </a:r>
          </a:p>
          <a:p>
            <a:pPr marL="338138" indent="-338138"/>
            <a:r>
              <a:rPr lang="en-US" altLang="en-US" sz="2400" dirty="0"/>
              <a:t>The malicious node M relies on the replicated neighboring nodes to avoid the blacklist </a:t>
            </a:r>
          </a:p>
        </p:txBody>
      </p:sp>
      <p:sp>
        <p:nvSpPr>
          <p:cNvPr id="28678" name="Oval 4"/>
          <p:cNvSpPr>
            <a:spLocks noChangeArrowheads="1"/>
          </p:cNvSpPr>
          <p:nvPr/>
        </p:nvSpPr>
        <p:spPr bwMode="auto">
          <a:xfrm>
            <a:off x="8648701" y="3810000"/>
            <a:ext cx="200025" cy="198438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79" name="Text Box 5"/>
          <p:cNvSpPr txBox="1">
            <a:spLocks noChangeArrowheads="1"/>
          </p:cNvSpPr>
          <p:nvPr/>
        </p:nvSpPr>
        <p:spPr bwMode="auto">
          <a:xfrm>
            <a:off x="6896100" y="4724400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D4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8680" name="Text Box 6"/>
          <p:cNvSpPr txBox="1">
            <a:spLocks noChangeArrowheads="1"/>
          </p:cNvSpPr>
          <p:nvPr/>
        </p:nvSpPr>
        <p:spPr bwMode="auto">
          <a:xfrm>
            <a:off x="3619500" y="3048000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D1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8681" name="Oval 7"/>
          <p:cNvSpPr>
            <a:spLocks noChangeArrowheads="1"/>
          </p:cNvSpPr>
          <p:nvPr/>
        </p:nvSpPr>
        <p:spPr bwMode="auto">
          <a:xfrm>
            <a:off x="7810501" y="4267200"/>
            <a:ext cx="200025" cy="198438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82" name="Text Box 8"/>
          <p:cNvSpPr txBox="1">
            <a:spLocks noChangeArrowheads="1"/>
          </p:cNvSpPr>
          <p:nvPr/>
        </p:nvSpPr>
        <p:spPr bwMode="auto">
          <a:xfrm>
            <a:off x="8801100" y="3657600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S3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8683" name="Line 9"/>
          <p:cNvSpPr>
            <a:spLocks noChangeShapeType="1"/>
          </p:cNvSpPr>
          <p:nvPr/>
        </p:nvSpPr>
        <p:spPr bwMode="auto">
          <a:xfrm flipV="1">
            <a:off x="4076700" y="3429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Oval 10"/>
          <p:cNvSpPr>
            <a:spLocks noChangeArrowheads="1"/>
          </p:cNvSpPr>
          <p:nvPr/>
        </p:nvSpPr>
        <p:spPr bwMode="auto">
          <a:xfrm>
            <a:off x="5295901" y="4191000"/>
            <a:ext cx="200025" cy="198438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85" name="Oval 11"/>
          <p:cNvSpPr>
            <a:spLocks noChangeArrowheads="1"/>
          </p:cNvSpPr>
          <p:nvPr/>
        </p:nvSpPr>
        <p:spPr bwMode="auto">
          <a:xfrm>
            <a:off x="4000501" y="3200400"/>
            <a:ext cx="200025" cy="198438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86" name="Oval 12"/>
          <p:cNvSpPr>
            <a:spLocks noChangeArrowheads="1"/>
          </p:cNvSpPr>
          <p:nvPr/>
        </p:nvSpPr>
        <p:spPr bwMode="auto">
          <a:xfrm>
            <a:off x="6743701" y="4648200"/>
            <a:ext cx="200025" cy="198438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87" name="Oval 13"/>
          <p:cNvSpPr>
            <a:spLocks noChangeArrowheads="1"/>
          </p:cNvSpPr>
          <p:nvPr/>
        </p:nvSpPr>
        <p:spPr bwMode="auto">
          <a:xfrm>
            <a:off x="4000501" y="3962400"/>
            <a:ext cx="200025" cy="198438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88" name="Oval 14"/>
          <p:cNvSpPr>
            <a:spLocks noChangeArrowheads="1"/>
          </p:cNvSpPr>
          <p:nvPr/>
        </p:nvSpPr>
        <p:spPr bwMode="auto">
          <a:xfrm>
            <a:off x="4000501" y="4724400"/>
            <a:ext cx="200025" cy="198438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89" name="Oval 15"/>
          <p:cNvSpPr>
            <a:spLocks noChangeArrowheads="1"/>
          </p:cNvSpPr>
          <p:nvPr/>
        </p:nvSpPr>
        <p:spPr bwMode="auto">
          <a:xfrm>
            <a:off x="4000501" y="6324600"/>
            <a:ext cx="200025" cy="198438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90" name="Text Box 16"/>
          <p:cNvSpPr txBox="1">
            <a:spLocks noChangeArrowheads="1"/>
          </p:cNvSpPr>
          <p:nvPr/>
        </p:nvSpPr>
        <p:spPr bwMode="auto">
          <a:xfrm>
            <a:off x="3771900" y="6477000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S1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8691" name="Text Box 17"/>
          <p:cNvSpPr txBox="1">
            <a:spLocks noChangeArrowheads="1"/>
          </p:cNvSpPr>
          <p:nvPr/>
        </p:nvSpPr>
        <p:spPr bwMode="auto">
          <a:xfrm>
            <a:off x="5219700" y="3810000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M</a:t>
            </a:r>
          </a:p>
        </p:txBody>
      </p:sp>
      <p:sp>
        <p:nvSpPr>
          <p:cNvPr id="28692" name="Text Box 18"/>
          <p:cNvSpPr txBox="1">
            <a:spLocks noChangeArrowheads="1"/>
          </p:cNvSpPr>
          <p:nvPr/>
        </p:nvSpPr>
        <p:spPr bwMode="auto">
          <a:xfrm>
            <a:off x="3619500" y="4800600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D3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8693" name="Oval 19"/>
          <p:cNvSpPr>
            <a:spLocks noChangeArrowheads="1"/>
          </p:cNvSpPr>
          <p:nvPr/>
        </p:nvSpPr>
        <p:spPr bwMode="auto">
          <a:xfrm>
            <a:off x="6743701" y="6248400"/>
            <a:ext cx="200025" cy="198438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94" name="Oval 20"/>
          <p:cNvSpPr>
            <a:spLocks noChangeArrowheads="1"/>
          </p:cNvSpPr>
          <p:nvPr/>
        </p:nvSpPr>
        <p:spPr bwMode="auto">
          <a:xfrm>
            <a:off x="6743701" y="5486400"/>
            <a:ext cx="200025" cy="198438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95" name="Oval 21"/>
          <p:cNvSpPr>
            <a:spLocks noChangeArrowheads="1"/>
          </p:cNvSpPr>
          <p:nvPr/>
        </p:nvSpPr>
        <p:spPr bwMode="auto">
          <a:xfrm>
            <a:off x="4000501" y="5486400"/>
            <a:ext cx="200025" cy="198438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96" name="Text Box 22"/>
          <p:cNvSpPr txBox="1">
            <a:spLocks noChangeArrowheads="1"/>
          </p:cNvSpPr>
          <p:nvPr/>
        </p:nvSpPr>
        <p:spPr bwMode="auto">
          <a:xfrm>
            <a:off x="1790700" y="3733800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S4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8697" name="Oval 23"/>
          <p:cNvSpPr>
            <a:spLocks noChangeArrowheads="1"/>
          </p:cNvSpPr>
          <p:nvPr/>
        </p:nvSpPr>
        <p:spPr bwMode="auto">
          <a:xfrm>
            <a:off x="6743701" y="3886200"/>
            <a:ext cx="200025" cy="198438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698" name="Text Box 24"/>
          <p:cNvSpPr txBox="1">
            <a:spLocks noChangeArrowheads="1"/>
          </p:cNvSpPr>
          <p:nvPr/>
        </p:nvSpPr>
        <p:spPr bwMode="auto">
          <a:xfrm>
            <a:off x="6819900" y="6400800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S2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8699" name="Line 25"/>
          <p:cNvSpPr>
            <a:spLocks noChangeShapeType="1"/>
          </p:cNvSpPr>
          <p:nvPr/>
        </p:nvSpPr>
        <p:spPr bwMode="auto">
          <a:xfrm flipV="1">
            <a:off x="4229100" y="434340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0" name="Line 26"/>
          <p:cNvSpPr>
            <a:spLocks noChangeShapeType="1"/>
          </p:cNvSpPr>
          <p:nvPr/>
        </p:nvSpPr>
        <p:spPr bwMode="auto">
          <a:xfrm flipV="1">
            <a:off x="4076700" y="5715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1" name="Line 27"/>
          <p:cNvSpPr>
            <a:spLocks noChangeShapeType="1"/>
          </p:cNvSpPr>
          <p:nvPr/>
        </p:nvSpPr>
        <p:spPr bwMode="auto">
          <a:xfrm flipV="1">
            <a:off x="4076700" y="4191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2" name="Line 28"/>
          <p:cNvSpPr>
            <a:spLocks noChangeShapeType="1"/>
          </p:cNvSpPr>
          <p:nvPr/>
        </p:nvSpPr>
        <p:spPr bwMode="auto">
          <a:xfrm flipH="1" flipV="1">
            <a:off x="4076700" y="4953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3" name="Oval 29"/>
          <p:cNvSpPr>
            <a:spLocks noChangeArrowheads="1"/>
          </p:cNvSpPr>
          <p:nvPr/>
        </p:nvSpPr>
        <p:spPr bwMode="auto">
          <a:xfrm>
            <a:off x="3086101" y="4419600"/>
            <a:ext cx="200025" cy="198438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704" name="Text Box 30"/>
          <p:cNvSpPr txBox="1">
            <a:spLocks noChangeArrowheads="1"/>
          </p:cNvSpPr>
          <p:nvPr/>
        </p:nvSpPr>
        <p:spPr bwMode="auto">
          <a:xfrm>
            <a:off x="6896100" y="3048000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D2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8705" name="Line 31"/>
          <p:cNvSpPr>
            <a:spLocks noChangeShapeType="1"/>
          </p:cNvSpPr>
          <p:nvPr/>
        </p:nvSpPr>
        <p:spPr bwMode="auto">
          <a:xfrm flipH="1" flipV="1">
            <a:off x="5600700" y="4343400"/>
            <a:ext cx="1066800" cy="3048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6" name="Line 32"/>
          <p:cNvSpPr>
            <a:spLocks noChangeShapeType="1"/>
          </p:cNvSpPr>
          <p:nvPr/>
        </p:nvSpPr>
        <p:spPr bwMode="auto">
          <a:xfrm flipV="1">
            <a:off x="6819900" y="3429000"/>
            <a:ext cx="0" cy="381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7" name="Oval 33"/>
          <p:cNvSpPr>
            <a:spLocks noChangeArrowheads="1"/>
          </p:cNvSpPr>
          <p:nvPr/>
        </p:nvSpPr>
        <p:spPr bwMode="auto">
          <a:xfrm>
            <a:off x="2095501" y="3962400"/>
            <a:ext cx="200025" cy="198438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708" name="Line 34"/>
          <p:cNvSpPr>
            <a:spLocks noChangeShapeType="1"/>
          </p:cNvSpPr>
          <p:nvPr/>
        </p:nvSpPr>
        <p:spPr bwMode="auto">
          <a:xfrm flipH="1" flipV="1">
            <a:off x="6819900" y="4114800"/>
            <a:ext cx="0" cy="4572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9" name="Line 35"/>
          <p:cNvSpPr>
            <a:spLocks noChangeShapeType="1"/>
          </p:cNvSpPr>
          <p:nvPr/>
        </p:nvSpPr>
        <p:spPr bwMode="auto">
          <a:xfrm flipH="1" flipV="1">
            <a:off x="6819900" y="4876800"/>
            <a:ext cx="0" cy="533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0" name="Line 36"/>
          <p:cNvSpPr>
            <a:spLocks noChangeShapeType="1"/>
          </p:cNvSpPr>
          <p:nvPr/>
        </p:nvSpPr>
        <p:spPr bwMode="auto">
          <a:xfrm flipH="1" flipV="1">
            <a:off x="6819900" y="5715000"/>
            <a:ext cx="0" cy="4572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1" name="Oval 37"/>
          <p:cNvSpPr>
            <a:spLocks noChangeArrowheads="1"/>
          </p:cNvSpPr>
          <p:nvPr/>
        </p:nvSpPr>
        <p:spPr bwMode="auto">
          <a:xfrm>
            <a:off x="6743701" y="3200400"/>
            <a:ext cx="200025" cy="198438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712" name="Line 38"/>
          <p:cNvSpPr>
            <a:spLocks noChangeShapeType="1"/>
          </p:cNvSpPr>
          <p:nvPr/>
        </p:nvSpPr>
        <p:spPr bwMode="auto">
          <a:xfrm flipH="1">
            <a:off x="8039100" y="3962400"/>
            <a:ext cx="609600" cy="304800"/>
          </a:xfrm>
          <a:prstGeom prst="line">
            <a:avLst/>
          </a:prstGeom>
          <a:noFill/>
          <a:ln w="9525">
            <a:solidFill>
              <a:srgbClr val="8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3" name="Line 39"/>
          <p:cNvSpPr>
            <a:spLocks noChangeShapeType="1"/>
          </p:cNvSpPr>
          <p:nvPr/>
        </p:nvSpPr>
        <p:spPr bwMode="auto">
          <a:xfrm>
            <a:off x="4305300" y="4114800"/>
            <a:ext cx="914400" cy="1524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4" name="Line 40"/>
          <p:cNvSpPr>
            <a:spLocks noChangeShapeType="1"/>
          </p:cNvSpPr>
          <p:nvPr/>
        </p:nvSpPr>
        <p:spPr bwMode="auto">
          <a:xfrm flipV="1">
            <a:off x="3314700" y="4114800"/>
            <a:ext cx="609600" cy="3048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5" name="Line 41"/>
          <p:cNvSpPr>
            <a:spLocks noChangeShapeType="1"/>
          </p:cNvSpPr>
          <p:nvPr/>
        </p:nvSpPr>
        <p:spPr bwMode="auto">
          <a:xfrm>
            <a:off x="2324100" y="4114800"/>
            <a:ext cx="762000" cy="3810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6" name="Line 42"/>
          <p:cNvSpPr>
            <a:spLocks noChangeShapeType="1"/>
          </p:cNvSpPr>
          <p:nvPr/>
        </p:nvSpPr>
        <p:spPr bwMode="auto">
          <a:xfrm flipH="1">
            <a:off x="5524500" y="3962400"/>
            <a:ext cx="1143000" cy="304800"/>
          </a:xfrm>
          <a:prstGeom prst="line">
            <a:avLst/>
          </a:prstGeom>
          <a:noFill/>
          <a:ln w="9525">
            <a:solidFill>
              <a:srgbClr val="8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7" name="Line 43"/>
          <p:cNvSpPr>
            <a:spLocks noChangeShapeType="1"/>
          </p:cNvSpPr>
          <p:nvPr/>
        </p:nvSpPr>
        <p:spPr bwMode="auto">
          <a:xfrm flipH="1" flipV="1">
            <a:off x="6972300" y="4038600"/>
            <a:ext cx="762000" cy="304800"/>
          </a:xfrm>
          <a:prstGeom prst="line">
            <a:avLst/>
          </a:prstGeom>
          <a:noFill/>
          <a:ln w="9525">
            <a:solidFill>
              <a:srgbClr val="8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18" name="Text Box 44"/>
          <p:cNvSpPr txBox="1">
            <a:spLocks noChangeArrowheads="1"/>
          </p:cNvSpPr>
          <p:nvPr/>
        </p:nvSpPr>
        <p:spPr bwMode="auto">
          <a:xfrm>
            <a:off x="3543300" y="5029200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[M]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8719" name="Text Box 45"/>
          <p:cNvSpPr txBox="1">
            <a:spLocks noChangeArrowheads="1"/>
          </p:cNvSpPr>
          <p:nvPr/>
        </p:nvSpPr>
        <p:spPr bwMode="auto">
          <a:xfrm>
            <a:off x="6972300" y="4953000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[M]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8720" name="Text Box 46"/>
          <p:cNvSpPr txBox="1">
            <a:spLocks noChangeArrowheads="1"/>
          </p:cNvSpPr>
          <p:nvPr/>
        </p:nvSpPr>
        <p:spPr bwMode="auto">
          <a:xfrm>
            <a:off x="3543300" y="3733800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[M]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8721" name="Text Box 47"/>
          <p:cNvSpPr txBox="1">
            <a:spLocks noChangeArrowheads="1"/>
          </p:cNvSpPr>
          <p:nvPr/>
        </p:nvSpPr>
        <p:spPr bwMode="auto">
          <a:xfrm>
            <a:off x="6972300" y="3657600"/>
            <a:ext cx="457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kumimoji="1" lang="en-US" altLang="zh-CN" sz="1600" b="0">
                <a:latin typeface="Times New Roman" pitchFamily="18" charset="0"/>
                <a:ea typeface="宋体" pitchFamily="2" charset="-122"/>
              </a:rPr>
              <a:t>[M]</a:t>
            </a:r>
            <a:endParaRPr kumimoji="1" lang="en-US" altLang="zh-CN" sz="900" b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28722" name="Line 48"/>
          <p:cNvSpPr>
            <a:spLocks noChangeShapeType="1"/>
          </p:cNvSpPr>
          <p:nvPr/>
        </p:nvSpPr>
        <p:spPr bwMode="auto">
          <a:xfrm>
            <a:off x="7004050" y="3797300"/>
            <a:ext cx="431800" cy="76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3" name="Line 49"/>
          <p:cNvSpPr>
            <a:spLocks noChangeShapeType="1"/>
          </p:cNvSpPr>
          <p:nvPr/>
        </p:nvSpPr>
        <p:spPr bwMode="auto">
          <a:xfrm>
            <a:off x="7018338" y="5106988"/>
            <a:ext cx="431800" cy="76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4" name="Line 50"/>
          <p:cNvSpPr>
            <a:spLocks noChangeShapeType="1"/>
          </p:cNvSpPr>
          <p:nvPr/>
        </p:nvSpPr>
        <p:spPr bwMode="auto">
          <a:xfrm>
            <a:off x="3538538" y="3900488"/>
            <a:ext cx="431800" cy="76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5" name="Line 51"/>
          <p:cNvSpPr>
            <a:spLocks noChangeShapeType="1"/>
          </p:cNvSpPr>
          <p:nvPr/>
        </p:nvSpPr>
        <p:spPr bwMode="auto">
          <a:xfrm>
            <a:off x="3563938" y="5170488"/>
            <a:ext cx="431800" cy="76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26" name="Oval 52"/>
          <p:cNvSpPr>
            <a:spLocks noChangeArrowheads="1"/>
          </p:cNvSpPr>
          <p:nvPr/>
        </p:nvSpPr>
        <p:spPr bwMode="auto">
          <a:xfrm>
            <a:off x="8137526" y="5883275"/>
            <a:ext cx="200025" cy="198438"/>
          </a:xfrm>
          <a:prstGeom prst="ellipse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727" name="Text Box 53"/>
          <p:cNvSpPr txBox="1">
            <a:spLocks noChangeArrowheads="1"/>
          </p:cNvSpPr>
          <p:nvPr/>
        </p:nvSpPr>
        <p:spPr bwMode="auto">
          <a:xfrm>
            <a:off x="8404226" y="5759451"/>
            <a:ext cx="20859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2000" b="0"/>
              <a:t>Replicated nodes</a:t>
            </a:r>
          </a:p>
        </p:txBody>
      </p:sp>
      <p:sp>
        <p:nvSpPr>
          <p:cNvPr id="28728" name="Oval 54"/>
          <p:cNvSpPr>
            <a:spLocks noChangeArrowheads="1"/>
          </p:cNvSpPr>
          <p:nvPr/>
        </p:nvSpPr>
        <p:spPr bwMode="auto">
          <a:xfrm>
            <a:off x="8137526" y="6264275"/>
            <a:ext cx="200025" cy="198438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28729" name="Text Box 55"/>
          <p:cNvSpPr txBox="1">
            <a:spLocks noChangeArrowheads="1"/>
          </p:cNvSpPr>
          <p:nvPr/>
        </p:nvSpPr>
        <p:spPr bwMode="auto">
          <a:xfrm>
            <a:off x="8418513" y="6167439"/>
            <a:ext cx="17843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2000" b="0"/>
              <a:t>Regular nodes</a:t>
            </a:r>
          </a:p>
        </p:txBody>
      </p:sp>
    </p:spTree>
    <p:extLst>
      <p:ext uri="{BB962C8B-B14F-4D97-AF65-F5344CB8AC3E}">
        <p14:creationId xmlns:p14="http://schemas.microsoft.com/office/powerpoint/2010/main" val="71942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>
                <a:solidFill>
                  <a:srgbClr val="0070C0"/>
                </a:solidFill>
                <a:latin typeface="Calibri" pitchFamily="34" charset="0"/>
                <a:cs typeface="Arial" charset="0"/>
              </a:rPr>
              <a:t>Defending against Collaborative Packet Drop Attacks on </a:t>
            </a:r>
            <a:r>
              <a:rPr lang="en-US" altLang="en-US" dirty="0" smtClean="0">
                <a:solidFill>
                  <a:srgbClr val="0070C0"/>
                </a:solidFill>
                <a:latin typeface="Calibri" pitchFamily="34" charset="0"/>
                <a:cs typeface="Arial" charset="0"/>
              </a:rPr>
              <a:t>Router</a:t>
            </a:r>
            <a:r>
              <a:rPr lang="en-US" altLang="en-US" b="0" dirty="0" smtClean="0">
                <a:solidFill>
                  <a:srgbClr val="0070C0"/>
                </a:solidFill>
                <a:latin typeface="Calibri" pitchFamily="34" charset="0"/>
                <a:cs typeface="Arial" charset="0"/>
              </a:rPr>
              <a:t> 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51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 txBox="1">
            <a:spLocks/>
          </p:cNvSpPr>
          <p:nvPr/>
        </p:nvSpPr>
        <p:spPr bwMode="auto">
          <a:xfrm>
            <a:off x="1981200" y="1295400"/>
            <a:ext cx="8229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30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Packet drop attacks put severe threats to Ad Hoc network performance and safety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8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Directly impact the parameters such as packet delivery ratio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8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Will impact security mechanisms such as distributed node behavior monitoring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8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Different approaches have been proposed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8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Vulnerable to collaborative attacks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8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Have strong assumptions of the nodes</a:t>
            </a:r>
            <a:endParaRPr lang="en-US" altLang="en-US" sz="2600" b="0" dirty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31747" name="Title 1"/>
          <p:cNvSpPr txBox="1">
            <a:spLocks/>
          </p:cNvSpPr>
          <p:nvPr/>
        </p:nvSpPr>
        <p:spPr bwMode="auto">
          <a:xfrm>
            <a:off x="1524000" y="274638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en-US" sz="4000" b="0" dirty="0">
                <a:solidFill>
                  <a:srgbClr val="0070C0"/>
                </a:solidFill>
                <a:latin typeface="Arial" charset="0"/>
                <a:cs typeface="Arial" charset="0"/>
              </a:rPr>
              <a:t>Problem Statement</a:t>
            </a:r>
          </a:p>
        </p:txBody>
      </p:sp>
    </p:spTree>
    <p:extLst>
      <p:ext uri="{BB962C8B-B14F-4D97-AF65-F5344CB8AC3E}">
        <p14:creationId xmlns:p14="http://schemas.microsoft.com/office/powerpoint/2010/main" val="335584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 txBox="1">
            <a:spLocks/>
          </p:cNvSpPr>
          <p:nvPr/>
        </p:nvSpPr>
        <p:spPr bwMode="auto">
          <a:xfrm>
            <a:off x="1981200" y="1295400"/>
            <a:ext cx="8229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30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Many research efforts focus on individual attackers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6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The effectiveness of detection methods will be weakened under collaborative attacks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6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E.g., in “watchdog”, multiple malicious nodes can provide fake evidences to support each other’s innocence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6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In wormhole and Sybil attacks, malicious nodes may share keys to hide their real identities</a:t>
            </a:r>
          </a:p>
        </p:txBody>
      </p:sp>
      <p:sp>
        <p:nvSpPr>
          <p:cNvPr id="32771" name="Title 1"/>
          <p:cNvSpPr txBox="1">
            <a:spLocks/>
          </p:cNvSpPr>
          <p:nvPr/>
        </p:nvSpPr>
        <p:spPr bwMode="auto">
          <a:xfrm>
            <a:off x="1524000" y="274638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en-US" sz="4000" b="0" dirty="0">
                <a:solidFill>
                  <a:srgbClr val="0070C0"/>
                </a:solidFill>
                <a:latin typeface="Arial" charset="0"/>
                <a:cs typeface="Arial" charset="0"/>
              </a:rPr>
              <a:t>Problem Statement</a:t>
            </a:r>
          </a:p>
        </p:txBody>
      </p:sp>
    </p:spTree>
    <p:extLst>
      <p:ext uri="{BB962C8B-B14F-4D97-AF65-F5344CB8AC3E}">
        <p14:creationId xmlns:p14="http://schemas.microsoft.com/office/powerpoint/2010/main" val="208817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/>
          <p:cNvSpPr txBox="1">
            <a:spLocks/>
          </p:cNvSpPr>
          <p:nvPr/>
        </p:nvSpPr>
        <p:spPr bwMode="auto">
          <a:xfrm>
            <a:off x="1981200" y="1295400"/>
            <a:ext cx="8229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30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We </a:t>
            </a:r>
            <a:r>
              <a:rPr lang="en-US" altLang="en-US" sz="30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focus on collaborative packet drop attacks. Why?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6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Secure and robust data delivery is a top priority for many applications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6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The proposed approach can be achieved as a reactive method: reduce overhead during normal operations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6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Can be applied in parallel to secure routing</a:t>
            </a:r>
          </a:p>
        </p:txBody>
      </p:sp>
      <p:sp>
        <p:nvSpPr>
          <p:cNvPr id="33795" name="Title 1"/>
          <p:cNvSpPr txBox="1">
            <a:spLocks/>
          </p:cNvSpPr>
          <p:nvPr/>
        </p:nvSpPr>
        <p:spPr bwMode="auto">
          <a:xfrm>
            <a:off x="1524000" y="274638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en-US" sz="4000" b="0" dirty="0">
                <a:solidFill>
                  <a:srgbClr val="0070C0"/>
                </a:solidFill>
                <a:latin typeface="Arial" charset="0"/>
                <a:cs typeface="Arial" charset="0"/>
              </a:rPr>
              <a:t>Problem Statement</a:t>
            </a:r>
          </a:p>
        </p:txBody>
      </p:sp>
    </p:spTree>
    <p:extLst>
      <p:ext uri="{BB962C8B-B14F-4D97-AF65-F5344CB8AC3E}">
        <p14:creationId xmlns:p14="http://schemas.microsoft.com/office/powerpoint/2010/main" val="410569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2"/>
          <p:cNvSpPr txBox="1">
            <a:spLocks/>
          </p:cNvSpPr>
          <p:nvPr/>
        </p:nvSpPr>
        <p:spPr bwMode="auto">
          <a:xfrm>
            <a:off x="1981200" y="1066800"/>
            <a:ext cx="8229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8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Detecting packet drop attacks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Audit based approaches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Whether or not the next hop forward the packets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Use both first hand and second hand evidences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Problems:</a:t>
            </a:r>
          </a:p>
          <a:p>
            <a:pPr lvl="2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Energy consumption of eavesdropping</a:t>
            </a:r>
          </a:p>
          <a:p>
            <a:pPr lvl="2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Can be cheated by directional antenna</a:t>
            </a:r>
          </a:p>
          <a:p>
            <a:pPr lvl="2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Authenticity of the evidence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Incentive based approaches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Nuggets and credits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Multi-hop acknowledgement</a:t>
            </a:r>
          </a:p>
        </p:txBody>
      </p:sp>
      <p:sp>
        <p:nvSpPr>
          <p:cNvPr id="34819" name="Title 1"/>
          <p:cNvSpPr txBox="1">
            <a:spLocks/>
          </p:cNvSpPr>
          <p:nvPr/>
        </p:nvSpPr>
        <p:spPr bwMode="auto">
          <a:xfrm>
            <a:off x="1524000" y="-969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en-US" sz="4000" b="0" dirty="0">
                <a:solidFill>
                  <a:srgbClr val="0070C0"/>
                </a:solidFill>
                <a:latin typeface="Arial" charset="0"/>
                <a:cs typeface="Arial" charset="0"/>
              </a:rPr>
              <a:t>Related Work</a:t>
            </a:r>
          </a:p>
        </p:txBody>
      </p:sp>
    </p:spTree>
    <p:extLst>
      <p:ext uri="{BB962C8B-B14F-4D97-AF65-F5344CB8AC3E}">
        <p14:creationId xmlns:p14="http://schemas.microsoft.com/office/powerpoint/2010/main" val="109961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ontent Placeholder 2"/>
          <p:cNvSpPr txBox="1">
            <a:spLocks/>
          </p:cNvSpPr>
          <p:nvPr/>
        </p:nvSpPr>
        <p:spPr bwMode="auto">
          <a:xfrm>
            <a:off x="1981200" y="137160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8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Collaborative attacks and detection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Classification of the collaborative attacks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Collusion attack model on secure routing protocols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Collaborative attacks on key management in MANET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Detection mechanisms:</a:t>
            </a:r>
          </a:p>
          <a:p>
            <a:pPr lvl="2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Collaborative IDS systems</a:t>
            </a:r>
          </a:p>
          <a:p>
            <a:pPr lvl="2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Ideas from immune systems</a:t>
            </a:r>
          </a:p>
          <a:p>
            <a:pPr lvl="2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Byzantine behavior based detection</a:t>
            </a:r>
          </a:p>
        </p:txBody>
      </p:sp>
      <p:sp>
        <p:nvSpPr>
          <p:cNvPr id="35843" name="Title 1"/>
          <p:cNvSpPr txBox="1">
            <a:spLocks/>
          </p:cNvSpPr>
          <p:nvPr/>
        </p:nvSpPr>
        <p:spPr bwMode="auto">
          <a:xfrm>
            <a:off x="1524000" y="274638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en-US" sz="4000" b="0" dirty="0">
                <a:solidFill>
                  <a:srgbClr val="0070C0"/>
                </a:solidFill>
                <a:latin typeface="Arial" charset="0"/>
                <a:cs typeface="Arial" charset="0"/>
              </a:rPr>
              <a:t>Related Work</a:t>
            </a:r>
          </a:p>
        </p:txBody>
      </p:sp>
    </p:spTree>
    <p:extLst>
      <p:ext uri="{BB962C8B-B14F-4D97-AF65-F5344CB8AC3E}">
        <p14:creationId xmlns:p14="http://schemas.microsoft.com/office/powerpoint/2010/main" val="402182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200" b="0">
                <a:solidFill>
                  <a:srgbClr val="808080"/>
                </a:solidFill>
              </a:rPr>
              <a:t> 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000" b="0">
                <a:solidFill>
                  <a:srgbClr val="808080"/>
                </a:solidFill>
              </a:rPr>
              <a:t>    </a:t>
            </a:r>
            <a:fld id="{3E2D60CD-23EE-4E55-AF95-E5980FE9E842}" type="slidenum">
              <a:rPr lang="en-US" altLang="en-US" sz="1000" b="0">
                <a:solidFill>
                  <a:srgbClr val="808080"/>
                </a:solidFill>
              </a:rPr>
              <a:pPr/>
              <a:t>2</a:t>
            </a:fld>
            <a:endParaRPr lang="en-US" altLang="en-US" sz="1000" b="0">
              <a:solidFill>
                <a:srgbClr val="808080"/>
              </a:solidFill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2779714" y="284163"/>
            <a:ext cx="7888287" cy="1316038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solidFill>
                  <a:schemeClr val="folHlink"/>
                </a:solidFill>
              </a:rPr>
              <a:t>Trusted Router and Protection Against Collaborative Attacks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38138" indent="-338138"/>
            <a:r>
              <a:rPr lang="en-US" altLang="en-US" dirty="0"/>
              <a:t>Characterizing collaborative/coordinated attacks</a:t>
            </a:r>
          </a:p>
          <a:p>
            <a:pPr marL="338138" indent="-338138"/>
            <a:r>
              <a:rPr lang="en-US" altLang="en-US" dirty="0"/>
              <a:t>Types of collaborative attacks</a:t>
            </a:r>
          </a:p>
          <a:p>
            <a:pPr marL="338138" indent="-338138"/>
            <a:r>
              <a:rPr lang="en-US" altLang="en-US" dirty="0"/>
              <a:t>Identifying Malicious activity</a:t>
            </a:r>
          </a:p>
          <a:p>
            <a:pPr marL="338138" indent="-338138"/>
            <a:r>
              <a:rPr lang="en-US" altLang="en-US" dirty="0"/>
              <a:t>Identifying Collaborative Attack</a:t>
            </a:r>
          </a:p>
          <a:p>
            <a:pPr marL="0" indent="0"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4435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2"/>
          <p:cNvSpPr txBox="1">
            <a:spLocks/>
          </p:cNvSpPr>
          <p:nvPr/>
        </p:nvSpPr>
        <p:spPr bwMode="auto">
          <a:xfrm>
            <a:off x="1981200" y="137160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800" b="0" dirty="0" err="1">
                <a:solidFill>
                  <a:schemeClr val="accent2"/>
                </a:solidFill>
                <a:latin typeface="Arial" charset="0"/>
                <a:cs typeface="Arial" charset="0"/>
              </a:rPr>
              <a:t>REAct</a:t>
            </a:r>
            <a:r>
              <a:rPr lang="en-US" altLang="en-US" sz="28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 system: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Proposed by researchers in </a:t>
            </a: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Arizona, ACM </a:t>
            </a:r>
            <a:r>
              <a:rPr lang="en-US" altLang="en-US" b="0" dirty="0" err="1">
                <a:solidFill>
                  <a:schemeClr val="accent2"/>
                </a:solidFill>
                <a:latin typeface="Arial" charset="0"/>
                <a:cs typeface="Arial" charset="0"/>
              </a:rPr>
              <a:t>WiSec</a:t>
            </a: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 2009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Random audit based detector of packet drop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A reactive approach: will be activated only when something bad happens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Assumptions: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At least two node disjoint paths b/w any pair of nodes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Know the identity of the intermediate nodes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Pair-wise keys b/w the source and the intermediate nodes</a:t>
            </a:r>
          </a:p>
        </p:txBody>
      </p:sp>
      <p:sp>
        <p:nvSpPr>
          <p:cNvPr id="36867" name="Title 1"/>
          <p:cNvSpPr txBox="1">
            <a:spLocks/>
          </p:cNvSpPr>
          <p:nvPr/>
        </p:nvSpPr>
        <p:spPr bwMode="auto">
          <a:xfrm>
            <a:off x="1524000" y="274638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en-US" sz="4000" dirty="0" err="1">
                <a:solidFill>
                  <a:srgbClr val="0070C0"/>
                </a:solidFill>
                <a:latin typeface="Arial" charset="0"/>
                <a:cs typeface="Arial" charset="0"/>
              </a:rPr>
              <a:t>REAct</a:t>
            </a:r>
            <a:r>
              <a:rPr lang="en-US" altLang="en-US" sz="4000" dirty="0">
                <a:solidFill>
                  <a:srgbClr val="0070C0"/>
                </a:solidFill>
                <a:latin typeface="Arial" charset="0"/>
                <a:cs typeface="Arial" charset="0"/>
              </a:rPr>
              <a:t> system and </a:t>
            </a:r>
            <a:r>
              <a:rPr lang="en-US" altLang="en-US" sz="4000" dirty="0">
                <a:solidFill>
                  <a:srgbClr val="0070C0"/>
                </a:solidFill>
                <a:latin typeface="Arial" charset="0"/>
                <a:cs typeface="Arial" charset="0"/>
              </a:rPr>
              <a:t>Vulnerability</a:t>
            </a:r>
            <a:endParaRPr lang="en-US" altLang="en-US" sz="4000" dirty="0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13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/>
          <p:cNvSpPr txBox="1">
            <a:spLocks/>
          </p:cNvSpPr>
          <p:nvPr/>
        </p:nvSpPr>
        <p:spPr bwMode="auto">
          <a:xfrm>
            <a:off x="1981200" y="11430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8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Working procedure of </a:t>
            </a:r>
            <a:r>
              <a:rPr lang="en-US" altLang="en-US" sz="2800" b="0" dirty="0" err="1">
                <a:solidFill>
                  <a:schemeClr val="accent2"/>
                </a:solidFill>
                <a:latin typeface="Arial" charset="0"/>
                <a:cs typeface="Arial" charset="0"/>
              </a:rPr>
              <a:t>REAct</a:t>
            </a:r>
            <a:endParaRPr lang="en-US" altLang="en-US" sz="2800" b="0" dirty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Destination detects the drop in packet arriving rate and notifies the source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Source randomly selects an intermediate node and asks it to generate a behavioral proof of the received packets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Intermediate node constructs a bloom filter using these packets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Source compares the bloom filter to its own value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If match: the attacker is after the intermediate node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Otherwise, it is before the intermediate node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Repeat the procedure until the bad link is located</a:t>
            </a:r>
          </a:p>
        </p:txBody>
      </p:sp>
      <p:sp>
        <p:nvSpPr>
          <p:cNvPr id="37891" name="Title 1"/>
          <p:cNvSpPr txBox="1">
            <a:spLocks/>
          </p:cNvSpPr>
          <p:nvPr/>
        </p:nvSpPr>
        <p:spPr bwMode="auto">
          <a:xfrm>
            <a:off x="1524000" y="274638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en-US" sz="4000" dirty="0" err="1">
                <a:solidFill>
                  <a:srgbClr val="0070C0"/>
                </a:solidFill>
                <a:latin typeface="Arial" charset="0"/>
              </a:rPr>
              <a:t>REAct</a:t>
            </a:r>
            <a:r>
              <a:rPr lang="en-US" altLang="en-US" sz="4000" dirty="0">
                <a:solidFill>
                  <a:srgbClr val="0070C0"/>
                </a:solidFill>
                <a:latin typeface="Arial" charset="0"/>
              </a:rPr>
              <a:t> system and </a:t>
            </a:r>
            <a:r>
              <a:rPr lang="en-US" altLang="en-US" sz="4000" dirty="0">
                <a:solidFill>
                  <a:srgbClr val="0070C0"/>
                </a:solidFill>
                <a:latin typeface="Arial" charset="0"/>
              </a:rPr>
              <a:t>Vulnerability</a:t>
            </a:r>
            <a:endParaRPr lang="en-US" altLang="en-US" sz="4000" dirty="0">
              <a:solidFill>
                <a:srgbClr val="0070C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445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/>
          <p:cNvSpPr txBox="1">
            <a:spLocks/>
          </p:cNvSpPr>
          <p:nvPr/>
        </p:nvSpPr>
        <p:spPr bwMode="auto">
          <a:xfrm>
            <a:off x="1981200" y="48768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0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Example of </a:t>
            </a:r>
            <a:r>
              <a:rPr lang="en-US" altLang="en-US" sz="2000" b="0" dirty="0" err="1">
                <a:solidFill>
                  <a:schemeClr val="accent2"/>
                </a:solidFill>
                <a:latin typeface="Arial" charset="0"/>
                <a:cs typeface="Arial" charset="0"/>
              </a:rPr>
              <a:t>REAct</a:t>
            </a:r>
            <a:r>
              <a:rPr lang="en-US" altLang="en-US" sz="20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: the source selects n4 to be the first audited node. </a:t>
            </a:r>
            <a:r>
              <a:rPr lang="en-US" altLang="en-US" sz="20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n4 </a:t>
            </a:r>
            <a:r>
              <a:rPr lang="en-US" altLang="en-US" sz="20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generates the correct bloom filter, so the attacker is between n4 and D.</a:t>
            </a:r>
          </a:p>
        </p:txBody>
      </p:sp>
      <p:sp>
        <p:nvSpPr>
          <p:cNvPr id="38915" name="Title 1"/>
          <p:cNvSpPr txBox="1">
            <a:spLocks/>
          </p:cNvSpPr>
          <p:nvPr/>
        </p:nvSpPr>
        <p:spPr bwMode="auto">
          <a:xfrm>
            <a:off x="1524000" y="151808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en-US" sz="4000">
                <a:solidFill>
                  <a:srgbClr val="0070C0"/>
                </a:solidFill>
                <a:latin typeface="Arial" charset="0"/>
                <a:cs typeface="Arial" charset="0"/>
              </a:rPr>
              <a:t>REAct system and vulnerability</a:t>
            </a:r>
          </a:p>
        </p:txBody>
      </p:sp>
      <p:pic>
        <p:nvPicPr>
          <p:cNvPr id="38916" name="Picture 4" descr="Fig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600201"/>
            <a:ext cx="7543800" cy="269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826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2"/>
          <p:cNvSpPr txBox="1">
            <a:spLocks/>
          </p:cNvSpPr>
          <p:nvPr/>
        </p:nvSpPr>
        <p:spPr bwMode="auto">
          <a:xfrm>
            <a:off x="1981200" y="4267200"/>
            <a:ext cx="8229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0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n1 </a:t>
            </a:r>
            <a:r>
              <a:rPr lang="en-US" altLang="en-US" sz="20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and n4 are collusive attackers. </a:t>
            </a:r>
            <a:r>
              <a:rPr lang="en-US" altLang="en-US" sz="20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n1 </a:t>
            </a:r>
            <a:r>
              <a:rPr lang="en-US" altLang="en-US" sz="20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discards the packets but delivers the bloom filter to n4. Now the source will think that the attacker is between n4 and D.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0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Why </a:t>
            </a:r>
            <a:r>
              <a:rPr lang="en-US" altLang="en-US" sz="2000" b="0" dirty="0" err="1">
                <a:solidFill>
                  <a:schemeClr val="accent2"/>
                </a:solidFill>
                <a:latin typeface="Arial" charset="0"/>
                <a:cs typeface="Arial" charset="0"/>
              </a:rPr>
              <a:t>REAct</a:t>
            </a:r>
            <a:r>
              <a:rPr lang="en-US" altLang="en-US" sz="20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 is vulnerable to this attack: the source can verify the bloom filter, but not the generator of the filter.</a:t>
            </a:r>
          </a:p>
        </p:txBody>
      </p:sp>
      <p:sp>
        <p:nvSpPr>
          <p:cNvPr id="39939" name="Title 1"/>
          <p:cNvSpPr txBox="1">
            <a:spLocks/>
          </p:cNvSpPr>
          <p:nvPr/>
        </p:nvSpPr>
        <p:spPr bwMode="auto">
          <a:xfrm>
            <a:off x="1524000" y="152401"/>
            <a:ext cx="914400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en-US" sz="4000" dirty="0">
                <a:solidFill>
                  <a:srgbClr val="0070C0"/>
                </a:solidFill>
                <a:latin typeface="Arial" charset="0"/>
                <a:cs typeface="Arial" charset="0"/>
              </a:rPr>
              <a:t>Collaborative attacks on </a:t>
            </a:r>
            <a:r>
              <a:rPr lang="en-US" altLang="en-US" sz="4000" dirty="0" err="1">
                <a:solidFill>
                  <a:srgbClr val="0070C0"/>
                </a:solidFill>
                <a:latin typeface="Arial" charset="0"/>
                <a:cs typeface="Arial" charset="0"/>
              </a:rPr>
              <a:t>REAct</a:t>
            </a:r>
            <a:endParaRPr lang="en-US" altLang="en-US" sz="4000" dirty="0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  <p:pic>
        <p:nvPicPr>
          <p:cNvPr id="39940" name="Picture 5" descr="Fig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1" y="914401"/>
            <a:ext cx="6638925" cy="322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866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ontent Placeholder 2"/>
          <p:cNvSpPr txBox="1">
            <a:spLocks/>
          </p:cNvSpPr>
          <p:nvPr/>
        </p:nvSpPr>
        <p:spPr bwMode="auto">
          <a:xfrm>
            <a:off x="1981200" y="137160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8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Assumptions: 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Source shares a different secret key and a different random number with every intermediate node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All nodes in the network agree on a hash function </a:t>
            </a:r>
            <a:r>
              <a:rPr lang="en-US" altLang="en-US" b="0" i="1" dirty="0">
                <a:solidFill>
                  <a:schemeClr val="accent2"/>
                </a:solidFill>
                <a:latin typeface="Arial" charset="0"/>
                <a:cs typeface="Arial" charset="0"/>
              </a:rPr>
              <a:t>h()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There are multiple attackers in the network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They share their secret keys and random numbers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Attackers have their own communication channel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An attacker can impersonate other attackers</a:t>
            </a:r>
            <a:endParaRPr lang="en-US" altLang="en-US" b="0" dirty="0">
              <a:solidFill>
                <a:schemeClr val="accent2"/>
              </a:solidFill>
              <a:latin typeface="Arial" charset="0"/>
              <a:cs typeface="Arial" charset="0"/>
            </a:endParaRPr>
          </a:p>
        </p:txBody>
      </p:sp>
      <p:sp>
        <p:nvSpPr>
          <p:cNvPr id="40963" name="Title 1"/>
          <p:cNvSpPr txBox="1">
            <a:spLocks/>
          </p:cNvSpPr>
          <p:nvPr/>
        </p:nvSpPr>
        <p:spPr bwMode="auto">
          <a:xfrm>
            <a:off x="1524000" y="274638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en-US" sz="4000" dirty="0">
                <a:solidFill>
                  <a:srgbClr val="0070C0"/>
                </a:solidFill>
                <a:latin typeface="Arial" charset="0"/>
              </a:rPr>
              <a:t>Proposed approach</a:t>
            </a:r>
          </a:p>
        </p:txBody>
      </p:sp>
    </p:spTree>
    <p:extLst>
      <p:ext uri="{BB962C8B-B14F-4D97-AF65-F5344CB8AC3E}">
        <p14:creationId xmlns:p14="http://schemas.microsoft.com/office/powerpoint/2010/main" val="383090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ontent Placeholder 2"/>
          <p:cNvSpPr txBox="1">
            <a:spLocks/>
          </p:cNvSpPr>
          <p:nvPr/>
        </p:nvSpPr>
        <p:spPr bwMode="auto">
          <a:xfrm>
            <a:off x="1981200" y="11430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8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Hash based approach: 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Every node will add a fingerprint into the packet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	</a:t>
            </a:r>
            <a:r>
              <a:rPr lang="en-US" altLang="en-US" sz="20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S1 sends out the packet to n1:	</a:t>
            </a:r>
          </a:p>
          <a:p>
            <a:pPr eaLnBrk="1" hangingPunct="1">
              <a:lnSpc>
                <a:spcPct val="75000"/>
              </a:lnSpc>
              <a:spcBef>
                <a:spcPct val="20000"/>
              </a:spcBef>
              <a:buFont typeface="Arial" charset="0"/>
              <a:buNone/>
            </a:pPr>
            <a:r>
              <a:rPr lang="en-US" altLang="en-US" sz="20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		</a:t>
            </a:r>
            <a:r>
              <a:rPr lang="en-US" altLang="en-US" sz="2000" b="0" i="1" dirty="0">
                <a:solidFill>
                  <a:schemeClr val="accent2"/>
                </a:solidFill>
                <a:latin typeface="Arial" charset="0"/>
              </a:rPr>
              <a:t>S </a:t>
            </a:r>
            <a:r>
              <a:rPr lang="en-US" altLang="en-US" sz="2000" b="0" dirty="0">
                <a:solidFill>
                  <a:schemeClr val="accent2"/>
                </a:solidFill>
                <a:latin typeface="Arial" charset="0"/>
                <a:sym typeface="Wingdings" pitchFamily="2" charset="2"/>
              </a:rPr>
              <a:t></a:t>
            </a:r>
            <a:r>
              <a:rPr lang="en-US" altLang="en-US" sz="2000" b="0" i="1" dirty="0">
                <a:solidFill>
                  <a:schemeClr val="accent2"/>
                </a:solidFill>
                <a:latin typeface="Arial" charset="0"/>
              </a:rPr>
              <a:t> n1</a:t>
            </a:r>
            <a:r>
              <a:rPr lang="en-US" altLang="en-US" sz="2000" b="0" dirty="0">
                <a:solidFill>
                  <a:schemeClr val="accent2"/>
                </a:solidFill>
                <a:latin typeface="Arial" charset="0"/>
              </a:rPr>
              <a:t>: (</a:t>
            </a:r>
            <a:r>
              <a:rPr lang="en-US" altLang="en-US" sz="2000" b="0" i="1" dirty="0">
                <a:solidFill>
                  <a:schemeClr val="accent2"/>
                </a:solidFill>
                <a:latin typeface="Arial" charset="0"/>
              </a:rPr>
              <a:t>S</a:t>
            </a:r>
            <a:r>
              <a:rPr lang="en-US" altLang="en-US" sz="2000" b="0" dirty="0">
                <a:solidFill>
                  <a:schemeClr val="accent2"/>
                </a:solidFill>
                <a:latin typeface="Arial" charset="0"/>
              </a:rPr>
              <a:t>, </a:t>
            </a:r>
            <a:r>
              <a:rPr lang="en-US" altLang="en-US" sz="2000" b="0" i="1" dirty="0">
                <a:solidFill>
                  <a:schemeClr val="accent2"/>
                </a:solidFill>
                <a:latin typeface="Arial" charset="0"/>
              </a:rPr>
              <a:t>D</a:t>
            </a:r>
            <a:r>
              <a:rPr lang="en-US" altLang="en-US" sz="2000" b="0" dirty="0">
                <a:solidFill>
                  <a:schemeClr val="accent2"/>
                </a:solidFill>
                <a:latin typeface="Arial" charset="0"/>
              </a:rPr>
              <a:t>, data packet, random number </a:t>
            </a:r>
            <a:r>
              <a:rPr lang="en-US" altLang="en-US" sz="2000" b="0" i="1" dirty="0">
                <a:solidFill>
                  <a:schemeClr val="accent2"/>
                </a:solidFill>
                <a:latin typeface="Arial" charset="0"/>
              </a:rPr>
              <a:t>t0</a:t>
            </a:r>
            <a:r>
              <a:rPr lang="en-US" altLang="en-US" sz="2000" b="0" dirty="0">
                <a:solidFill>
                  <a:schemeClr val="accent2"/>
                </a:solidFill>
                <a:latin typeface="Arial" charset="0"/>
              </a:rPr>
              <a:t>) </a:t>
            </a:r>
          </a:p>
          <a:p>
            <a:pPr eaLnBrk="1" hangingPunct="1">
              <a:spcBef>
                <a:spcPct val="30000"/>
              </a:spcBef>
              <a:buFont typeface="Arial" charset="0"/>
              <a:buNone/>
            </a:pPr>
            <a:r>
              <a:rPr lang="en-US" altLang="en-US" sz="2000" b="0" dirty="0">
                <a:solidFill>
                  <a:schemeClr val="accent2"/>
                </a:solidFill>
                <a:latin typeface="Arial" charset="0"/>
              </a:rPr>
              <a:t>	Node </a:t>
            </a:r>
            <a:r>
              <a:rPr lang="en-US" altLang="en-US" sz="2000" b="0" i="1" dirty="0">
                <a:solidFill>
                  <a:schemeClr val="accent2"/>
                </a:solidFill>
                <a:latin typeface="Arial" charset="0"/>
              </a:rPr>
              <a:t>n1</a:t>
            </a:r>
            <a:r>
              <a:rPr lang="en-US" altLang="en-US" sz="2000" b="0" dirty="0">
                <a:solidFill>
                  <a:schemeClr val="accent2"/>
                </a:solidFill>
                <a:latin typeface="Arial" charset="0"/>
              </a:rPr>
              <a:t> will combine the received packet and its random number </a:t>
            </a:r>
            <a:r>
              <a:rPr lang="en-US" altLang="en-US" sz="2000" b="0" i="1" dirty="0">
                <a:solidFill>
                  <a:schemeClr val="accent2"/>
                </a:solidFill>
                <a:latin typeface="Arial" charset="0"/>
              </a:rPr>
              <a:t>r1 </a:t>
            </a:r>
            <a:r>
              <a:rPr lang="en-US" altLang="en-US" sz="2000" b="0" dirty="0">
                <a:solidFill>
                  <a:schemeClr val="accent2"/>
                </a:solidFill>
                <a:latin typeface="Arial" charset="0"/>
              </a:rPr>
              <a:t>to calculate the new fingerprint: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000" b="0" dirty="0">
                <a:solidFill>
                  <a:schemeClr val="accent2"/>
                </a:solidFill>
                <a:latin typeface="Arial" charset="0"/>
              </a:rPr>
              <a:t>		</a:t>
            </a:r>
            <a:r>
              <a:rPr lang="en-US" altLang="en-US" sz="2000" b="0" i="1" dirty="0">
                <a:solidFill>
                  <a:schemeClr val="accent2"/>
                </a:solidFill>
                <a:latin typeface="Arial" charset="0"/>
              </a:rPr>
              <a:t>t1 </a:t>
            </a:r>
            <a:r>
              <a:rPr lang="en-US" altLang="en-US" sz="2000" b="0" dirty="0">
                <a:solidFill>
                  <a:schemeClr val="accent2"/>
                </a:solidFill>
                <a:latin typeface="Arial" charset="0"/>
              </a:rPr>
              <a:t>= h( </a:t>
            </a:r>
            <a:r>
              <a:rPr lang="en-US" altLang="en-US" sz="2000" b="0" i="1" dirty="0">
                <a:solidFill>
                  <a:schemeClr val="accent2"/>
                </a:solidFill>
                <a:latin typeface="Arial" charset="0"/>
              </a:rPr>
              <a:t>r1 </a:t>
            </a:r>
            <a:r>
              <a:rPr lang="en-US" altLang="en-US" sz="2000" b="0" dirty="0">
                <a:solidFill>
                  <a:schemeClr val="accent2"/>
                </a:solidFill>
                <a:latin typeface="Arial" charset="0"/>
              </a:rPr>
              <a:t>|| </a:t>
            </a:r>
            <a:r>
              <a:rPr lang="en-US" altLang="en-US" sz="2000" b="0" i="1" dirty="0">
                <a:solidFill>
                  <a:schemeClr val="accent2"/>
                </a:solidFill>
                <a:latin typeface="Arial" charset="0"/>
              </a:rPr>
              <a:t>S</a:t>
            </a:r>
            <a:r>
              <a:rPr lang="en-US" altLang="en-US" sz="2000" b="0" dirty="0">
                <a:solidFill>
                  <a:schemeClr val="accent2"/>
                </a:solidFill>
                <a:latin typeface="Arial" charset="0"/>
              </a:rPr>
              <a:t> || </a:t>
            </a:r>
            <a:r>
              <a:rPr lang="en-US" altLang="en-US" sz="2000" b="0" i="1" dirty="0">
                <a:solidFill>
                  <a:schemeClr val="accent2"/>
                </a:solidFill>
                <a:latin typeface="Arial" charset="0"/>
              </a:rPr>
              <a:t>D |</a:t>
            </a:r>
            <a:r>
              <a:rPr lang="en-US" altLang="en-US" sz="2000" b="0" dirty="0">
                <a:solidFill>
                  <a:schemeClr val="accent2"/>
                </a:solidFill>
                <a:latin typeface="Arial" charset="0"/>
              </a:rPr>
              <a:t>| data packet || </a:t>
            </a:r>
            <a:r>
              <a:rPr lang="en-US" altLang="en-US" sz="2000" b="0" i="1" dirty="0">
                <a:solidFill>
                  <a:schemeClr val="accent2"/>
                </a:solidFill>
                <a:latin typeface="Arial" charset="0"/>
              </a:rPr>
              <a:t>t0 </a:t>
            </a:r>
            <a:r>
              <a:rPr lang="en-US" altLang="en-US" sz="2000" b="0" dirty="0">
                <a:solidFill>
                  <a:schemeClr val="accent2"/>
                </a:solidFill>
                <a:latin typeface="Arial" charset="0"/>
              </a:rPr>
              <a:t>|| </a:t>
            </a:r>
            <a:r>
              <a:rPr lang="en-US" altLang="en-US" sz="2000" b="0" i="1" dirty="0">
                <a:solidFill>
                  <a:schemeClr val="accent2"/>
                </a:solidFill>
                <a:latin typeface="Arial" charset="0"/>
              </a:rPr>
              <a:t>r1 </a:t>
            </a:r>
            <a:r>
              <a:rPr lang="en-US" altLang="en-US" sz="2000" b="0" dirty="0">
                <a:solidFill>
                  <a:schemeClr val="accent2"/>
                </a:solidFill>
                <a:latin typeface="Arial" charset="0"/>
              </a:rPr>
              <a:t>)	 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000" b="0" dirty="0">
                <a:solidFill>
                  <a:schemeClr val="accent2"/>
                </a:solidFill>
                <a:latin typeface="Arial" charset="0"/>
              </a:rPr>
              <a:t>		</a:t>
            </a:r>
            <a:r>
              <a:rPr lang="en-US" altLang="en-US" sz="2000" b="0" i="1" dirty="0">
                <a:solidFill>
                  <a:schemeClr val="accent2"/>
                </a:solidFill>
                <a:latin typeface="Arial" charset="0"/>
              </a:rPr>
              <a:t>n1 </a:t>
            </a:r>
            <a:r>
              <a:rPr lang="en-US" altLang="en-US" sz="2000" b="0" dirty="0">
                <a:solidFill>
                  <a:schemeClr val="accent2"/>
                </a:solidFill>
                <a:latin typeface="Arial" charset="0"/>
                <a:sym typeface="Wingdings" pitchFamily="2" charset="2"/>
              </a:rPr>
              <a:t></a:t>
            </a:r>
            <a:r>
              <a:rPr lang="en-US" altLang="en-US" sz="2000" b="0" i="1" dirty="0">
                <a:solidFill>
                  <a:schemeClr val="accent2"/>
                </a:solidFill>
                <a:latin typeface="Arial" charset="0"/>
              </a:rPr>
              <a:t> n2</a:t>
            </a:r>
            <a:r>
              <a:rPr lang="en-US" altLang="en-US" sz="2000" b="0" dirty="0">
                <a:solidFill>
                  <a:schemeClr val="accent2"/>
                </a:solidFill>
                <a:latin typeface="Arial" charset="0"/>
              </a:rPr>
              <a:t>: (</a:t>
            </a:r>
            <a:r>
              <a:rPr lang="en-US" altLang="en-US" sz="2000" b="0" i="1" dirty="0">
                <a:solidFill>
                  <a:schemeClr val="accent2"/>
                </a:solidFill>
                <a:latin typeface="Arial" charset="0"/>
              </a:rPr>
              <a:t>S</a:t>
            </a:r>
            <a:r>
              <a:rPr lang="en-US" altLang="en-US" sz="2000" b="0" dirty="0">
                <a:solidFill>
                  <a:schemeClr val="accent2"/>
                </a:solidFill>
                <a:latin typeface="Arial" charset="0"/>
              </a:rPr>
              <a:t>, </a:t>
            </a:r>
            <a:r>
              <a:rPr lang="en-US" altLang="en-US" sz="2000" b="0" i="1" dirty="0">
                <a:solidFill>
                  <a:schemeClr val="accent2"/>
                </a:solidFill>
                <a:latin typeface="Arial" charset="0"/>
              </a:rPr>
              <a:t>D</a:t>
            </a:r>
            <a:r>
              <a:rPr lang="en-US" altLang="en-US" sz="2000" b="0" dirty="0">
                <a:solidFill>
                  <a:schemeClr val="accent2"/>
                </a:solidFill>
                <a:latin typeface="Arial" charset="0"/>
              </a:rPr>
              <a:t>, data packet, </a:t>
            </a:r>
            <a:r>
              <a:rPr lang="en-US" altLang="en-US" sz="2000" b="0" i="1" dirty="0">
                <a:solidFill>
                  <a:schemeClr val="accent2"/>
                </a:solidFill>
                <a:latin typeface="Arial" charset="0"/>
              </a:rPr>
              <a:t>t1 </a:t>
            </a:r>
            <a:r>
              <a:rPr lang="en-US" altLang="en-US" sz="2000" b="0" dirty="0">
                <a:solidFill>
                  <a:schemeClr val="accent2"/>
                </a:solidFill>
                <a:latin typeface="Arial" charset="0"/>
              </a:rPr>
              <a:t>) </a:t>
            </a: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000" b="0" dirty="0">
                <a:solidFill>
                  <a:schemeClr val="accent2"/>
                </a:solidFill>
                <a:latin typeface="Arial" charset="0"/>
              </a:rPr>
              <a:t>	The audited node will generate the bloom filter based on the data packets and the fingerprints</a:t>
            </a:r>
            <a:endParaRPr lang="en-US" altLang="en-US" sz="2000" b="0" dirty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	</a:t>
            </a:r>
            <a:r>
              <a:rPr lang="en-US" altLang="en-US" sz="20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The source will generate its own bloom filter and compare it to the value of the audited node</a:t>
            </a:r>
          </a:p>
        </p:txBody>
      </p:sp>
      <p:sp>
        <p:nvSpPr>
          <p:cNvPr id="41987" name="Title 1"/>
          <p:cNvSpPr txBox="1">
            <a:spLocks/>
          </p:cNvSpPr>
          <p:nvPr/>
        </p:nvSpPr>
        <p:spPr bwMode="auto">
          <a:xfrm>
            <a:off x="1524000" y="274638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en-US" sz="4000" dirty="0">
                <a:solidFill>
                  <a:srgbClr val="0070C0"/>
                </a:solidFill>
                <a:latin typeface="Arial" charset="0"/>
              </a:rPr>
              <a:t>Proposed approach</a:t>
            </a:r>
          </a:p>
        </p:txBody>
      </p:sp>
    </p:spTree>
    <p:extLst>
      <p:ext uri="{BB962C8B-B14F-4D97-AF65-F5344CB8AC3E}">
        <p14:creationId xmlns:p14="http://schemas.microsoft.com/office/powerpoint/2010/main" val="257482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Content Placeholder 2"/>
          <p:cNvSpPr txBox="1">
            <a:spLocks/>
          </p:cNvSpPr>
          <p:nvPr/>
        </p:nvSpPr>
        <p:spPr bwMode="auto">
          <a:xfrm>
            <a:off x="1981200" y="137160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8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Why our approach is safe 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</a:rPr>
              <a:t>The node behavioral proofs in our proposed approach contain information from both the data packets and the intermediate nodes. 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</a:rPr>
              <a:t>Theorem 1. If node </a:t>
            </a:r>
            <a:r>
              <a:rPr lang="en-US" altLang="en-US" b="0" i="1" dirty="0" err="1">
                <a:solidFill>
                  <a:schemeClr val="accent2"/>
                </a:solidFill>
                <a:latin typeface="Arial" charset="0"/>
              </a:rPr>
              <a:t>ni</a:t>
            </a:r>
            <a:r>
              <a:rPr lang="en-US" altLang="en-US" b="0" dirty="0">
                <a:solidFill>
                  <a:schemeClr val="accent2"/>
                </a:solidFill>
                <a:latin typeface="Arial" charset="0"/>
              </a:rPr>
              <a:t> correctly generates the value </a:t>
            </a:r>
            <a:r>
              <a:rPr lang="en-US" altLang="en-US" b="0" i="1" dirty="0">
                <a:solidFill>
                  <a:schemeClr val="accent2"/>
                </a:solidFill>
                <a:latin typeface="Arial" charset="0"/>
              </a:rPr>
              <a:t>ti</a:t>
            </a:r>
            <a:r>
              <a:rPr lang="en-US" altLang="en-US" b="0" dirty="0">
                <a:solidFill>
                  <a:schemeClr val="accent2"/>
                </a:solidFill>
                <a:latin typeface="Arial" charset="0"/>
              </a:rPr>
              <a:t>, then all innocent nodes in the path before </a:t>
            </a:r>
            <a:r>
              <a:rPr lang="en-US" altLang="en-US" b="0" i="1" dirty="0" err="1">
                <a:solidFill>
                  <a:schemeClr val="accent2"/>
                </a:solidFill>
                <a:latin typeface="Arial" charset="0"/>
              </a:rPr>
              <a:t>ni</a:t>
            </a:r>
            <a:r>
              <a:rPr lang="en-US" altLang="en-US" b="0" dirty="0">
                <a:solidFill>
                  <a:schemeClr val="accent2"/>
                </a:solidFill>
                <a:latin typeface="Arial" charset="0"/>
              </a:rPr>
              <a:t> (including </a:t>
            </a:r>
            <a:r>
              <a:rPr lang="en-US" altLang="en-US" b="0" i="1" dirty="0" err="1">
                <a:solidFill>
                  <a:schemeClr val="accent2"/>
                </a:solidFill>
                <a:latin typeface="Arial" charset="0"/>
              </a:rPr>
              <a:t>ni</a:t>
            </a:r>
            <a:r>
              <a:rPr lang="en-US" altLang="en-US" b="0" dirty="0">
                <a:solidFill>
                  <a:schemeClr val="accent2"/>
                </a:solidFill>
                <a:latin typeface="Arial" charset="0"/>
              </a:rPr>
              <a:t>) must have correctly received the data packet selected by </a:t>
            </a:r>
            <a:r>
              <a:rPr lang="en-US" altLang="en-US" b="0" i="1" dirty="0">
                <a:solidFill>
                  <a:schemeClr val="accent2"/>
                </a:solidFill>
                <a:latin typeface="Arial" charset="0"/>
              </a:rPr>
              <a:t>S</a:t>
            </a:r>
            <a:r>
              <a:rPr lang="en-US" altLang="en-US" b="0" dirty="0">
                <a:solidFill>
                  <a:schemeClr val="accent2"/>
                </a:solidFill>
                <a:latin typeface="Arial" charset="0"/>
              </a:rPr>
              <a:t>. </a:t>
            </a:r>
          </a:p>
        </p:txBody>
      </p:sp>
      <p:sp>
        <p:nvSpPr>
          <p:cNvPr id="43011" name="Title 1"/>
          <p:cNvSpPr txBox="1">
            <a:spLocks/>
          </p:cNvSpPr>
          <p:nvPr/>
        </p:nvSpPr>
        <p:spPr bwMode="auto">
          <a:xfrm>
            <a:off x="1524000" y="274638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en-US" sz="4000" dirty="0">
                <a:solidFill>
                  <a:srgbClr val="0070C0"/>
                </a:solidFill>
                <a:latin typeface="Arial" charset="0"/>
              </a:rPr>
              <a:t>Proposed approach</a:t>
            </a:r>
          </a:p>
        </p:txBody>
      </p:sp>
    </p:spTree>
    <p:extLst>
      <p:ext uri="{BB962C8B-B14F-4D97-AF65-F5344CB8AC3E}">
        <p14:creationId xmlns:p14="http://schemas.microsoft.com/office/powerpoint/2010/main" val="188812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ontent Placeholder 2"/>
          <p:cNvSpPr txBox="1">
            <a:spLocks/>
          </p:cNvSpPr>
          <p:nvPr/>
        </p:nvSpPr>
        <p:spPr bwMode="auto">
          <a:xfrm>
            <a:off x="1981200" y="1371600"/>
            <a:ext cx="82296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altLang="en-US" sz="28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Why </a:t>
            </a:r>
            <a:r>
              <a:rPr lang="en-US" altLang="en-US" sz="28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this </a:t>
            </a:r>
            <a:r>
              <a:rPr lang="en-US" altLang="en-US" sz="28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approach is safe 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</a:rPr>
              <a:t>The ordered hash calculations guarantee that any update, insertion, and deletion operations to the sequence of forwarding nodes will be detected.  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</a:rPr>
              <a:t>Therefore, we have: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solidFill>
                  <a:schemeClr val="accent2"/>
                </a:solidFill>
                <a:latin typeface="Arial" charset="0"/>
              </a:rPr>
              <a:t>if the behavioral proof passes the test of S, the suspicious set will be reduced to {</a:t>
            </a:r>
            <a:r>
              <a:rPr lang="en-US" altLang="en-US" sz="2000" b="0" i="1" dirty="0" err="1">
                <a:solidFill>
                  <a:schemeClr val="accent2"/>
                </a:solidFill>
                <a:latin typeface="Arial" charset="0"/>
              </a:rPr>
              <a:t>ni</a:t>
            </a:r>
            <a:r>
              <a:rPr lang="en-US" altLang="en-US" sz="2000" b="0" i="1" dirty="0">
                <a:solidFill>
                  <a:schemeClr val="accent2"/>
                </a:solidFill>
                <a:latin typeface="Arial" charset="0"/>
              </a:rPr>
              <a:t>, ni+1, ---, D</a:t>
            </a:r>
            <a:r>
              <a:rPr lang="en-US" altLang="en-US" sz="2000" b="0" dirty="0">
                <a:solidFill>
                  <a:schemeClr val="accent2"/>
                </a:solidFill>
                <a:latin typeface="Arial" charset="0"/>
              </a:rPr>
              <a:t>}  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000" b="0" dirty="0">
                <a:solidFill>
                  <a:schemeClr val="accent2"/>
                </a:solidFill>
                <a:latin typeface="Arial" charset="0"/>
              </a:rPr>
              <a:t>if the behavioral proof fails the test of S, the suspicious set will be reduced to {S, n1, ---,  </a:t>
            </a:r>
            <a:r>
              <a:rPr lang="en-US" altLang="en-US" sz="2000" b="0" dirty="0" err="1">
                <a:solidFill>
                  <a:schemeClr val="accent2"/>
                </a:solidFill>
                <a:latin typeface="Arial" charset="0"/>
              </a:rPr>
              <a:t>ni</a:t>
            </a:r>
            <a:r>
              <a:rPr lang="en-US" altLang="en-US" sz="2000" b="0" dirty="0">
                <a:solidFill>
                  <a:schemeClr val="accent2"/>
                </a:solidFill>
                <a:latin typeface="Arial" charset="0"/>
              </a:rPr>
              <a:t>} </a:t>
            </a:r>
          </a:p>
        </p:txBody>
      </p:sp>
      <p:sp>
        <p:nvSpPr>
          <p:cNvPr id="44035" name="Title 1"/>
          <p:cNvSpPr txBox="1">
            <a:spLocks/>
          </p:cNvSpPr>
          <p:nvPr/>
        </p:nvSpPr>
        <p:spPr bwMode="auto">
          <a:xfrm>
            <a:off x="152400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en-US" sz="4000" dirty="0">
                <a:solidFill>
                  <a:srgbClr val="0070C0"/>
                </a:solidFill>
                <a:latin typeface="Arial" charset="0"/>
              </a:rPr>
              <a:t>Proposed approach</a:t>
            </a:r>
          </a:p>
        </p:txBody>
      </p:sp>
    </p:spTree>
    <p:extLst>
      <p:ext uri="{BB962C8B-B14F-4D97-AF65-F5344CB8AC3E}">
        <p14:creationId xmlns:p14="http://schemas.microsoft.com/office/powerpoint/2010/main" val="204676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Content Placeholder 2"/>
          <p:cNvSpPr txBox="1">
            <a:spLocks/>
          </p:cNvSpPr>
          <p:nvPr/>
        </p:nvSpPr>
        <p:spPr bwMode="auto">
          <a:xfrm>
            <a:off x="1981200" y="12192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Indistinguishable audit packets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The malicious node should not tell the difference between the data packets and audited packets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The source will attach a random number to every data packet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Reducing computation overhead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A hash function needs 20 machine cycles to process one byte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We can choose a part of the bytes in the packet to generate the fingerprint. In this way, we can balance the overhead and the detection capability</a:t>
            </a:r>
            <a:r>
              <a:rPr lang="en-US" altLang="en-US" dirty="0">
                <a:solidFill>
                  <a:srgbClr val="00703C"/>
                </a:solidFill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45059" name="Title 1"/>
          <p:cNvSpPr txBox="1">
            <a:spLocks/>
          </p:cNvSpPr>
          <p:nvPr/>
        </p:nvSpPr>
        <p:spPr bwMode="auto">
          <a:xfrm>
            <a:off x="1524000" y="274638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en-US" sz="4000" dirty="0">
                <a:solidFill>
                  <a:srgbClr val="0070C0"/>
                </a:solidFill>
                <a:latin typeface="Arial" charset="0"/>
              </a:rPr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50997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Content Placeholder 2"/>
          <p:cNvSpPr txBox="1">
            <a:spLocks/>
          </p:cNvSpPr>
          <p:nvPr/>
        </p:nvSpPr>
        <p:spPr bwMode="auto">
          <a:xfrm>
            <a:off x="1981200" y="12192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Security of the proposed approach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</a:rPr>
              <a:t>The hash function is easy to compute: very hard to conduct </a:t>
            </a:r>
            <a:r>
              <a:rPr lang="en-US" altLang="en-US" b="0" dirty="0" err="1">
                <a:solidFill>
                  <a:schemeClr val="accent2"/>
                </a:solidFill>
                <a:latin typeface="Arial" charset="0"/>
              </a:rPr>
              <a:t>DoS</a:t>
            </a:r>
            <a:r>
              <a:rPr lang="en-US" altLang="en-US" b="0" dirty="0">
                <a:solidFill>
                  <a:schemeClr val="accent2"/>
                </a:solidFill>
                <a:latin typeface="Arial" charset="0"/>
              </a:rPr>
              <a:t> attacks on our approach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</a:rPr>
              <a:t>It is hard for attackers to generate fake fingerprint: they have to have a non-negligible advantage in breaking the hash function</a:t>
            </a:r>
            <a:endParaRPr lang="en-US" altLang="en-US" b="0" dirty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The attackers will adjust their behavior to avoid detection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The source may choose multiple nodes to be audited at the same time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The source should adopt a random pattern to determine the audited nodes</a:t>
            </a:r>
          </a:p>
        </p:txBody>
      </p:sp>
      <p:sp>
        <p:nvSpPr>
          <p:cNvPr id="46083" name="Title 1"/>
          <p:cNvSpPr txBox="1">
            <a:spLocks/>
          </p:cNvSpPr>
          <p:nvPr/>
        </p:nvSpPr>
        <p:spPr bwMode="auto">
          <a:xfrm>
            <a:off x="1524000" y="274638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altLang="en-US" sz="4000" dirty="0">
                <a:solidFill>
                  <a:srgbClr val="0070C0"/>
                </a:solidFill>
                <a:latin typeface="Arial" charset="0"/>
              </a:rPr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419866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200" b="0">
                <a:solidFill>
                  <a:srgbClr val="808080"/>
                </a:solidFill>
              </a:rPr>
              <a:t> </a:t>
            </a:r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000" b="0">
                <a:solidFill>
                  <a:srgbClr val="808080"/>
                </a:solidFill>
              </a:rPr>
              <a:t>    </a:t>
            </a:r>
            <a:fld id="{621356A7-B5B0-4810-91D5-5A2672D62D78}" type="slidenum">
              <a:rPr lang="en-US" altLang="en-US" sz="1000" b="0">
                <a:solidFill>
                  <a:srgbClr val="808080"/>
                </a:solidFill>
              </a:rPr>
              <a:pPr/>
              <a:t>3</a:t>
            </a:fld>
            <a:endParaRPr lang="en-US" altLang="en-US" sz="1000" b="0">
              <a:solidFill>
                <a:srgbClr val="808080"/>
              </a:solidFill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2779714" y="284164"/>
            <a:ext cx="7888287" cy="776287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chemeClr val="folHlink"/>
                </a:solidFill>
              </a:rPr>
              <a:t>Collaborative Attacks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38138" indent="-338138"/>
            <a:endParaRPr lang="en-US" altLang="en-US"/>
          </a:p>
          <a:p>
            <a:pPr marL="338138" indent="-338138" algn="ctr">
              <a:buNone/>
            </a:pPr>
            <a:r>
              <a:rPr lang="en-US" altLang="en-US" u="sng"/>
              <a:t>Informal definition:</a:t>
            </a:r>
            <a:r>
              <a:rPr lang="en-US" altLang="en-US"/>
              <a:t> </a:t>
            </a:r>
          </a:p>
          <a:p>
            <a:pPr marL="338138" indent="-338138" algn="ctr">
              <a:buNone/>
            </a:pPr>
            <a:endParaRPr lang="en-US" altLang="en-US"/>
          </a:p>
          <a:p>
            <a:pPr marL="338138" indent="-338138" algn="ctr">
              <a:buNone/>
            </a:pPr>
            <a:r>
              <a:rPr lang="en-US" altLang="en-US"/>
              <a:t>“Collaborative attacks (CA) occur when more than one attacker or running process synchronize their actions to disturb a target network”</a:t>
            </a:r>
          </a:p>
          <a:p>
            <a:pPr marL="338138" indent="-338138" algn="ctr">
              <a:buNone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399300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>
          <a:xfrm>
            <a:off x="1676400" y="627797"/>
            <a:ext cx="8763000" cy="51520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200" dirty="0"/>
              <a:t>Dealing with Collaborative Attacks</a:t>
            </a:r>
          </a:p>
        </p:txBody>
      </p:sp>
      <p:sp>
        <p:nvSpPr>
          <p:cNvPr id="47107" name="Content Placeholder 2"/>
          <p:cNvSpPr txBox="1">
            <a:spLocks/>
          </p:cNvSpPr>
          <p:nvPr/>
        </p:nvSpPr>
        <p:spPr bwMode="auto">
          <a:xfrm>
            <a:off x="1981200" y="12192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</a:rPr>
              <a:t>Earlier </a:t>
            </a:r>
            <a:r>
              <a:rPr lang="en-US" altLang="en-US" b="0" dirty="0">
                <a:solidFill>
                  <a:schemeClr val="accent2"/>
                </a:solidFill>
                <a:latin typeface="Arial" charset="0"/>
              </a:rPr>
              <a:t>approach is vulnerable to collaborative attacks</a:t>
            </a:r>
            <a:endParaRPr lang="en-US" altLang="en-US" b="0" dirty="0">
              <a:solidFill>
                <a:schemeClr val="accent2"/>
              </a:solidFill>
              <a:latin typeface="Arial" charset="0"/>
              <a:cs typeface="Arial" charset="0"/>
            </a:endParaRP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Propose a new mechanism for nodes to generate behavioral proofs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2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Hash based packet commitment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2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Contain both contents of the packets and information of the forwarding paths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2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Introduce limited computation and communication overhead</a:t>
            </a:r>
          </a:p>
          <a:p>
            <a:pPr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b="0" dirty="0">
                <a:solidFill>
                  <a:schemeClr val="accent2"/>
                </a:solidFill>
                <a:latin typeface="Arial" charset="0"/>
                <a:cs typeface="Arial" charset="0"/>
              </a:rPr>
              <a:t>Extensions: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2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Investigate other collaborative attacks</a:t>
            </a:r>
          </a:p>
          <a:p>
            <a:pPr lvl="1" eaLnBrk="1" hangingPunct="1">
              <a:spcBef>
                <a:spcPct val="20000"/>
              </a:spcBef>
              <a:buFont typeface="Arial" charset="0"/>
              <a:buChar char="•"/>
            </a:pPr>
            <a:r>
              <a:rPr lang="en-US" altLang="en-US" sz="2200" b="0" dirty="0">
                <a:solidFill>
                  <a:schemeClr val="accent2"/>
                </a:solidFill>
                <a:latin typeface="Arial" charset="0"/>
                <a:cs typeface="Arial" charset="0"/>
              </a:rPr>
              <a:t>Integrate our detection method with secure routing protocols</a:t>
            </a:r>
          </a:p>
        </p:txBody>
      </p:sp>
    </p:spTree>
    <p:extLst>
      <p:ext uri="{BB962C8B-B14F-4D97-AF65-F5344CB8AC3E}">
        <p14:creationId xmlns:p14="http://schemas.microsoft.com/office/powerpoint/2010/main" val="314011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200" b="0">
                <a:solidFill>
                  <a:srgbClr val="808080"/>
                </a:solidFill>
              </a:rPr>
              <a:t> 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000" b="0">
                <a:solidFill>
                  <a:srgbClr val="808080"/>
                </a:solidFill>
              </a:rPr>
              <a:t>    </a:t>
            </a:r>
            <a:fld id="{AD43F084-692D-480A-A309-3D19556E779A}" type="slidenum">
              <a:rPr lang="en-US" altLang="en-US" sz="1000" b="0">
                <a:solidFill>
                  <a:srgbClr val="808080"/>
                </a:solidFill>
              </a:rPr>
              <a:pPr/>
              <a:t>4</a:t>
            </a:fld>
            <a:endParaRPr lang="en-US" altLang="en-US" sz="1000" b="0">
              <a:solidFill>
                <a:srgbClr val="808080"/>
              </a:solidFill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2779714" y="284164"/>
            <a:ext cx="7888287" cy="776287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chemeClr val="folHlink"/>
                </a:solidFill>
              </a:rPr>
              <a:t>Collaborative Attacks (cont’d)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38138" indent="-338138"/>
            <a:r>
              <a:rPr lang="en-US" altLang="en-US"/>
              <a:t>Forms of collaborative attacks</a:t>
            </a:r>
          </a:p>
          <a:p>
            <a:pPr marL="863600" lvl="1" indent="-411163"/>
            <a:r>
              <a:rPr lang="en-US" altLang="en-US"/>
              <a:t>Multiple attacks occur when a system is disturbed by more than one attacker</a:t>
            </a:r>
          </a:p>
          <a:p>
            <a:pPr marL="863600" lvl="1" indent="-411163"/>
            <a:r>
              <a:rPr lang="en-US" altLang="en-US"/>
              <a:t>Attacks in quick sequences is another way to perpetrate CA by launching sequential disruptions in short intervals </a:t>
            </a:r>
          </a:p>
          <a:p>
            <a:pPr marL="863600" lvl="1" indent="-411163"/>
            <a:r>
              <a:rPr lang="en-US" altLang="en-US"/>
              <a:t>Attacks may concentrate on a group of nodes or spread to different group of nodes just for confusing the detection/prevention system in place</a:t>
            </a:r>
          </a:p>
          <a:p>
            <a:pPr marL="863600" lvl="1" indent="-411163"/>
            <a:r>
              <a:rPr lang="en-US" altLang="en-US"/>
              <a:t>Attacks may be long-lived or short-lived </a:t>
            </a:r>
          </a:p>
          <a:p>
            <a:pPr marL="863600" lvl="1" indent="-411163"/>
            <a:r>
              <a:rPr lang="en-US" altLang="en-US"/>
              <a:t>Attacks on routing </a:t>
            </a:r>
          </a:p>
          <a:p>
            <a:pPr marL="863600" lvl="1" indent="-411163"/>
            <a:endParaRPr lang="en-US" altLang="en-US"/>
          </a:p>
          <a:p>
            <a:pPr marL="863600" lvl="1" indent="-411163"/>
            <a:endParaRPr lang="en-US" altLang="en-US"/>
          </a:p>
          <a:p>
            <a:pPr marL="338138" indent="-338138">
              <a:buNone/>
            </a:pPr>
            <a:endParaRPr lang="en-US" altLang="en-US"/>
          </a:p>
          <a:p>
            <a:pPr marL="338138" indent="-338138"/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142739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200" b="0">
                <a:solidFill>
                  <a:srgbClr val="808080"/>
                </a:solidFill>
              </a:rPr>
              <a:t> 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000" b="0">
                <a:solidFill>
                  <a:srgbClr val="808080"/>
                </a:solidFill>
              </a:rPr>
              <a:t>    </a:t>
            </a:r>
            <a:fld id="{D22FF7AA-5D84-44C0-B8B5-D805EDE3B187}" type="slidenum">
              <a:rPr lang="en-US" altLang="en-US" sz="1000" b="0">
                <a:solidFill>
                  <a:srgbClr val="808080"/>
                </a:solidFill>
              </a:rPr>
              <a:pPr/>
              <a:t>5</a:t>
            </a:fld>
            <a:endParaRPr lang="en-US" altLang="en-US" sz="1000" b="0">
              <a:solidFill>
                <a:srgbClr val="808080"/>
              </a:solidFill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2779714" y="284164"/>
            <a:ext cx="7888287" cy="776287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chemeClr val="folHlink"/>
                </a:solidFill>
              </a:rPr>
              <a:t>Collaborative Attacks (cont’d)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38138" indent="-338138"/>
            <a:r>
              <a:rPr lang="en-US" altLang="en-US"/>
              <a:t>Open issues</a:t>
            </a:r>
          </a:p>
          <a:p>
            <a:pPr marL="863600" lvl="1" indent="-411163"/>
            <a:r>
              <a:rPr lang="en-US" altLang="en-US"/>
              <a:t>Comprehensive understanding of the coordination among attacks and/or the collaboration among various attackers</a:t>
            </a:r>
          </a:p>
          <a:p>
            <a:pPr marL="863600" lvl="1" indent="-411163"/>
            <a:r>
              <a:rPr lang="en-US" altLang="en-US"/>
              <a:t>Characterization and Modeling of CAs</a:t>
            </a:r>
          </a:p>
          <a:p>
            <a:pPr marL="863600" lvl="1" indent="-411163"/>
            <a:r>
              <a:rPr lang="en-US" altLang="en-US"/>
              <a:t>Intrusion Detection Systems (IDS) capable of correlating CAs</a:t>
            </a:r>
          </a:p>
          <a:p>
            <a:pPr marL="863600" lvl="1" indent="-411163"/>
            <a:r>
              <a:rPr lang="en-US" altLang="en-US"/>
              <a:t>Coordinated prevention/defense mechanisms</a:t>
            </a:r>
          </a:p>
          <a:p>
            <a:pPr marL="863600" lvl="1" indent="-411163">
              <a:buNone/>
            </a:pPr>
            <a:endParaRPr lang="en-US" altLang="en-US"/>
          </a:p>
          <a:p>
            <a:pPr marL="338138" indent="-338138">
              <a:buNone/>
            </a:pPr>
            <a:endParaRPr lang="en-US" altLang="en-US"/>
          </a:p>
          <a:p>
            <a:pPr marL="338138" indent="-338138"/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179033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200" b="0">
                <a:solidFill>
                  <a:srgbClr val="808080"/>
                </a:solidFill>
              </a:rPr>
              <a:t> 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000" b="0">
                <a:solidFill>
                  <a:srgbClr val="808080"/>
                </a:solidFill>
              </a:rPr>
              <a:t>    </a:t>
            </a:r>
            <a:fld id="{5EB02C26-C4A8-4037-AC4C-F71B609ED8E5}" type="slidenum">
              <a:rPr lang="en-US" altLang="en-US" sz="1000" b="0">
                <a:solidFill>
                  <a:srgbClr val="808080"/>
                </a:solidFill>
              </a:rPr>
              <a:pPr/>
              <a:t>6</a:t>
            </a:fld>
            <a:endParaRPr lang="en-US" altLang="en-US" sz="1000" b="0">
              <a:solidFill>
                <a:srgbClr val="808080"/>
              </a:solidFill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2779714" y="284164"/>
            <a:ext cx="7888287" cy="776287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chemeClr val="folHlink"/>
                </a:solidFill>
              </a:rPr>
              <a:t>Collaborative Attacks (cont’d)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38138" indent="-338138"/>
            <a:r>
              <a:rPr lang="en-US" altLang="zh-CN">
                <a:ea typeface="宋体" pitchFamily="2" charset="-122"/>
              </a:rPr>
              <a:t>From a low-level technical point of view, attacks can be categorized into:</a:t>
            </a:r>
          </a:p>
          <a:p>
            <a:pPr marL="863600" lvl="1" indent="-411163"/>
            <a:r>
              <a:rPr lang="en-US" altLang="zh-CN">
                <a:ea typeface="宋体" pitchFamily="2" charset="-122"/>
              </a:rPr>
              <a:t>Attacks that may overshadow (cover) each other</a:t>
            </a:r>
          </a:p>
          <a:p>
            <a:pPr marL="863600" lvl="1" indent="-411163"/>
            <a:r>
              <a:rPr lang="en-US" altLang="zh-CN">
                <a:ea typeface="宋体" pitchFamily="2" charset="-122"/>
              </a:rPr>
              <a:t>Attacks that may diminish the effects of others</a:t>
            </a:r>
          </a:p>
          <a:p>
            <a:pPr marL="863600" lvl="1" indent="-411163"/>
            <a:r>
              <a:rPr lang="en-US" altLang="zh-CN">
                <a:ea typeface="宋体" pitchFamily="2" charset="-122"/>
              </a:rPr>
              <a:t>Attacks that interfere with each other</a:t>
            </a:r>
          </a:p>
          <a:p>
            <a:pPr marL="863600" lvl="1" indent="-411163"/>
            <a:r>
              <a:rPr lang="en-US" altLang="zh-CN">
                <a:ea typeface="宋体" pitchFamily="2" charset="-122"/>
              </a:rPr>
              <a:t>Attacks that may expose other attacks</a:t>
            </a:r>
          </a:p>
          <a:p>
            <a:pPr marL="863600" lvl="1" indent="-411163"/>
            <a:r>
              <a:rPr lang="en-US" altLang="zh-CN">
                <a:ea typeface="宋体" pitchFamily="2" charset="-122"/>
              </a:rPr>
              <a:t>Attacks that may be launched in sequence</a:t>
            </a:r>
          </a:p>
          <a:p>
            <a:pPr marL="863600" lvl="1" indent="-411163"/>
            <a:r>
              <a:rPr lang="en-US" altLang="zh-CN">
                <a:ea typeface="宋体" pitchFamily="2" charset="-122"/>
              </a:rPr>
              <a:t>Attacks that may target different areas of the network</a:t>
            </a:r>
          </a:p>
          <a:p>
            <a:pPr marL="863600" lvl="1" indent="-411163"/>
            <a:r>
              <a:rPr lang="en-US" altLang="zh-CN">
                <a:ea typeface="宋体" pitchFamily="2" charset="-122"/>
              </a:rPr>
              <a:t>Attacks that are just below the threshold of detection but persist in large numbers</a:t>
            </a:r>
            <a:endParaRPr lang="en-US" altLang="en-US"/>
          </a:p>
          <a:p>
            <a:pPr marL="863600" lvl="1" indent="-411163">
              <a:buNone/>
            </a:pPr>
            <a:endParaRPr lang="en-US" altLang="en-US"/>
          </a:p>
          <a:p>
            <a:pPr marL="338138" indent="-338138">
              <a:buNone/>
            </a:pPr>
            <a:endParaRPr lang="en-US" altLang="en-US"/>
          </a:p>
          <a:p>
            <a:pPr marL="338138" indent="-338138"/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200097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200" b="0">
                <a:solidFill>
                  <a:srgbClr val="808080"/>
                </a:solidFill>
              </a:rPr>
              <a:t> 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000" b="0">
                <a:solidFill>
                  <a:srgbClr val="808080"/>
                </a:solidFill>
              </a:rPr>
              <a:t>    </a:t>
            </a:r>
            <a:fld id="{797DAFB2-D08B-4B17-A60E-1917FD8D9536}" type="slidenum">
              <a:rPr lang="en-US" altLang="en-US" sz="1000" b="0">
                <a:solidFill>
                  <a:srgbClr val="808080"/>
                </a:solidFill>
              </a:rPr>
              <a:pPr/>
              <a:t>7</a:t>
            </a:fld>
            <a:endParaRPr lang="en-US" altLang="en-US" sz="1000" b="0">
              <a:solidFill>
                <a:srgbClr val="808080"/>
              </a:solidFill>
            </a:endParaRPr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2681288" y="284164"/>
            <a:ext cx="7986712" cy="776287"/>
          </a:xfrm>
        </p:spPr>
        <p:txBody>
          <a:bodyPr/>
          <a:lstStyle/>
          <a:p>
            <a:pPr eaLnBrk="1" hangingPunct="1"/>
            <a:r>
              <a:rPr lang="en-US" altLang="en-US" sz="3200">
                <a:solidFill>
                  <a:schemeClr val="folHlink"/>
                </a:solidFill>
              </a:rPr>
              <a:t>Examples of Attacks that can Collaborate</a:t>
            </a:r>
            <a:r>
              <a:rPr lang="en-US" altLang="en-US" sz="3600">
                <a:solidFill>
                  <a:schemeClr val="folHlink"/>
                </a:solidFill>
              </a:rPr>
              <a:t> 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38138" indent="-338138"/>
            <a:r>
              <a:rPr lang="en-US" altLang="en-US"/>
              <a:t>Denial-of-Messages (DoM) attacks</a:t>
            </a:r>
          </a:p>
          <a:p>
            <a:pPr marL="338138" indent="-338138"/>
            <a:r>
              <a:rPr lang="en-US" altLang="en-US"/>
              <a:t>Blackhole attacks</a:t>
            </a:r>
          </a:p>
          <a:p>
            <a:pPr marL="338138" indent="-338138"/>
            <a:r>
              <a:rPr lang="en-US" altLang="en-US"/>
              <a:t>Wormhole attacks</a:t>
            </a:r>
          </a:p>
          <a:p>
            <a:pPr marL="338138" indent="-338138"/>
            <a:r>
              <a:rPr lang="en-US" altLang="en-US"/>
              <a:t>Replication attacks</a:t>
            </a:r>
          </a:p>
          <a:p>
            <a:pPr marL="338138" indent="-338138"/>
            <a:r>
              <a:rPr lang="en-US" altLang="en-US"/>
              <a:t>Sybil attacks</a:t>
            </a:r>
          </a:p>
          <a:p>
            <a:pPr marL="338138" indent="-338138"/>
            <a:r>
              <a:rPr lang="en-US" altLang="en-US"/>
              <a:t>Rushing attacks</a:t>
            </a:r>
          </a:p>
          <a:p>
            <a:pPr marL="338138" indent="-338138"/>
            <a:r>
              <a:rPr lang="en-US" altLang="zh-CN">
                <a:ea typeface="宋体" pitchFamily="2" charset="-122"/>
              </a:rPr>
              <a:t>Malicious flooding</a:t>
            </a:r>
            <a:endParaRPr lang="en-US" altLang="en-US"/>
          </a:p>
          <a:p>
            <a:pPr marL="338138" indent="-338138"/>
            <a:endParaRPr lang="en-US" altLang="en-US" sz="2400"/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6092826" y="2103439"/>
            <a:ext cx="4137025" cy="1200329"/>
          </a:xfrm>
          <a:prstGeom prst="rect">
            <a:avLst/>
          </a:prstGeom>
          <a:solidFill>
            <a:srgbClr val="EAEAE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>
                <a:solidFill>
                  <a:srgbClr val="CC3300"/>
                </a:solidFill>
              </a:rPr>
              <a:t>We are investigating the interactions among these forms of attacks</a:t>
            </a:r>
          </a:p>
        </p:txBody>
      </p:sp>
      <p:sp>
        <p:nvSpPr>
          <p:cNvPr id="13319" name="Text Box 5"/>
          <p:cNvSpPr txBox="1">
            <a:spLocks noChangeArrowheads="1"/>
          </p:cNvSpPr>
          <p:nvPr/>
        </p:nvSpPr>
        <p:spPr bwMode="auto">
          <a:xfrm>
            <a:off x="6016626" y="4122738"/>
            <a:ext cx="439261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b="0"/>
              <a:t>Example of probably</a:t>
            </a:r>
          </a:p>
          <a:p>
            <a:r>
              <a:rPr lang="en-US" altLang="en-US"/>
              <a:t>incompatible</a:t>
            </a:r>
            <a:r>
              <a:rPr lang="en-US" altLang="en-US" b="0"/>
              <a:t> attacks:</a:t>
            </a:r>
          </a:p>
          <a:p>
            <a:endParaRPr lang="en-US" altLang="en-US" b="0"/>
          </a:p>
          <a:p>
            <a:r>
              <a:rPr lang="en-US" altLang="en-US"/>
              <a:t>Wormhole</a:t>
            </a:r>
            <a:r>
              <a:rPr lang="en-US" altLang="en-US" b="0"/>
              <a:t> attacks need fast connections, but </a:t>
            </a:r>
            <a:r>
              <a:rPr lang="en-US" altLang="en-US"/>
              <a:t>DoM</a:t>
            </a:r>
            <a:r>
              <a:rPr lang="en-US" altLang="en-US" b="0"/>
              <a:t> attacks reduce bandwidth!</a:t>
            </a:r>
          </a:p>
        </p:txBody>
      </p:sp>
    </p:spTree>
    <p:extLst>
      <p:ext uri="{BB962C8B-B14F-4D97-AF65-F5344CB8AC3E}">
        <p14:creationId xmlns:p14="http://schemas.microsoft.com/office/powerpoint/2010/main" val="1180002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200" b="0">
                <a:solidFill>
                  <a:srgbClr val="808080"/>
                </a:solidFill>
              </a:rPr>
              <a:t> 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000" b="0">
                <a:solidFill>
                  <a:srgbClr val="808080"/>
                </a:solidFill>
              </a:rPr>
              <a:t>    </a:t>
            </a:r>
            <a:fld id="{EFDA918E-06BF-4230-98A1-5539D67C6EC8}" type="slidenum">
              <a:rPr lang="en-US" altLang="en-US" sz="1000" b="0">
                <a:solidFill>
                  <a:srgbClr val="808080"/>
                </a:solidFill>
              </a:rPr>
              <a:pPr/>
              <a:t>8</a:t>
            </a:fld>
            <a:endParaRPr lang="en-US" altLang="en-US" sz="1000" b="0">
              <a:solidFill>
                <a:srgbClr val="808080"/>
              </a:solidFill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2681288" y="284164"/>
            <a:ext cx="7986712" cy="776287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chemeClr val="folHlink"/>
                </a:solidFill>
              </a:rPr>
              <a:t>Current Proposed Solutions 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66900" y="1295401"/>
            <a:ext cx="8172450" cy="4556125"/>
          </a:xfrm>
        </p:spPr>
        <p:txBody>
          <a:bodyPr>
            <a:normAutofit/>
          </a:bodyPr>
          <a:lstStyle/>
          <a:p>
            <a:pPr marL="338138" indent="-338138"/>
            <a:r>
              <a:rPr lang="en-US" altLang="en-US" dirty="0" err="1"/>
              <a:t>Blackhole</a:t>
            </a:r>
            <a:r>
              <a:rPr lang="en-US" altLang="en-US" dirty="0"/>
              <a:t> attack detection</a:t>
            </a:r>
          </a:p>
          <a:p>
            <a:pPr marL="863600" lvl="1" indent="-411163"/>
            <a:r>
              <a:rPr lang="en-US" altLang="en-US" dirty="0"/>
              <a:t>Reverse Labeling Restriction (RLR)</a:t>
            </a:r>
          </a:p>
          <a:p>
            <a:pPr marL="338138" indent="-338138"/>
            <a:r>
              <a:rPr lang="en-US" altLang="zh-CN" dirty="0">
                <a:ea typeface="宋体" pitchFamily="2" charset="-122"/>
              </a:rPr>
              <a:t>Wormhole Attacks: defense mechanism</a:t>
            </a:r>
          </a:p>
          <a:p>
            <a:pPr marL="863600" lvl="1" indent="-411163"/>
            <a:r>
              <a:rPr lang="en-US" altLang="zh-CN" dirty="0">
                <a:ea typeface="宋体" pitchFamily="2" charset="-122"/>
              </a:rPr>
              <a:t>E2E detector and Cell-based Open Tunnel Avoidance (COTA)</a:t>
            </a:r>
          </a:p>
          <a:p>
            <a:pPr marL="338138" indent="-338138"/>
            <a:r>
              <a:rPr lang="en-US" altLang="en-US" dirty="0"/>
              <a:t>Sybil Attack detection</a:t>
            </a:r>
          </a:p>
          <a:p>
            <a:pPr marL="863600" lvl="1" indent="-411163"/>
            <a:r>
              <a:rPr lang="en-US" altLang="en-US" dirty="0"/>
              <a:t>Light-weight method based on hierarchical architecture </a:t>
            </a:r>
            <a:endParaRPr lang="en-US" altLang="en-US" dirty="0">
              <a:solidFill>
                <a:srgbClr val="CC3300"/>
              </a:solidFill>
            </a:endParaRPr>
          </a:p>
          <a:p>
            <a:pPr marL="338138" indent="-338138"/>
            <a:r>
              <a:rPr lang="en-US" altLang="en-US" dirty="0"/>
              <a:t>Modeling Collaborative Attacks using Causal Model  </a:t>
            </a:r>
          </a:p>
          <a:p>
            <a:pPr marL="338138" indent="-338138"/>
            <a:endParaRPr lang="en-US" altLang="zh-CN" dirty="0">
              <a:ea typeface="宋体" pitchFamily="2" charset="-122"/>
            </a:endParaRPr>
          </a:p>
          <a:p>
            <a:pPr marL="863600" lvl="1" indent="-411163"/>
            <a:endParaRPr lang="en-US" altLang="zh-CN" dirty="0">
              <a:ea typeface="宋体" pitchFamily="2" charset="-122"/>
            </a:endParaRPr>
          </a:p>
          <a:p>
            <a:pPr marL="338138" indent="-338138"/>
            <a:endParaRPr lang="en-US" altLang="en-US" dirty="0"/>
          </a:p>
          <a:p>
            <a:pPr marL="338138" indent="-338138"/>
            <a:endParaRPr lang="en-US" altLang="en-US" dirty="0"/>
          </a:p>
          <a:p>
            <a:pPr marL="338138" indent="-338138"/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0045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200" b="0">
                <a:solidFill>
                  <a:srgbClr val="808080"/>
                </a:solidFill>
              </a:rPr>
              <a:t> 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en-US" sz="1000" b="0">
                <a:solidFill>
                  <a:srgbClr val="808080"/>
                </a:solidFill>
              </a:rPr>
              <a:t>    </a:t>
            </a:r>
            <a:fld id="{8E1406F9-7A24-4444-A895-F6B9B31E4FD0}" type="slidenum">
              <a:rPr lang="en-US" altLang="en-US" sz="1000" b="0">
                <a:solidFill>
                  <a:srgbClr val="808080"/>
                </a:solidFill>
              </a:rPr>
              <a:pPr/>
              <a:t>9</a:t>
            </a:fld>
            <a:endParaRPr lang="en-US" altLang="en-US" sz="1000" b="0">
              <a:solidFill>
                <a:srgbClr val="808080"/>
              </a:solidFill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2681288" y="284164"/>
            <a:ext cx="7986712" cy="7762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3600">
                <a:solidFill>
                  <a:schemeClr val="folHlink"/>
                </a:solidFill>
              </a:rPr>
              <a:t>Blackhole attack detection: </a:t>
            </a:r>
            <a:r>
              <a:rPr lang="en-US" altLang="zh-CN" sz="3600">
                <a:solidFill>
                  <a:schemeClr val="folHlink"/>
                </a:solidFill>
                <a:ea typeface="宋体" pitchFamily="2" charset="-122"/>
              </a:rPr>
              <a:t>Reverse Labeling Restriction (RLR)</a:t>
            </a:r>
            <a:r>
              <a:rPr lang="en-US" altLang="zh-CN" sz="2500">
                <a:ea typeface="宋体" pitchFamily="2" charset="-122"/>
              </a:rPr>
              <a:t> </a:t>
            </a:r>
            <a:endParaRPr lang="en-US" altLang="en-US" sz="2500">
              <a:ea typeface="宋体" pitchFamily="2" charset="-122"/>
            </a:endParaRP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66900" y="1295400"/>
            <a:ext cx="8331200" cy="4922838"/>
          </a:xfrm>
        </p:spPr>
        <p:txBody>
          <a:bodyPr>
            <a:normAutofit/>
          </a:bodyPr>
          <a:lstStyle/>
          <a:p>
            <a:pPr marL="266700" indent="-266700"/>
            <a:r>
              <a:rPr lang="en-US" altLang="zh-CN" sz="2400">
                <a:ea typeface="宋体" pitchFamily="2" charset="-122"/>
              </a:rPr>
              <a:t>Every host maintains a blacklist to record suspicious hosts who gave wrong route related information</a:t>
            </a:r>
          </a:p>
          <a:p>
            <a:pPr marL="266700" indent="-266700"/>
            <a:r>
              <a:rPr lang="en-US" altLang="zh-CN" sz="2400">
                <a:ea typeface="宋体" pitchFamily="2" charset="-122"/>
              </a:rPr>
              <a:t>Blacklists are updated after an attack is detected</a:t>
            </a:r>
          </a:p>
          <a:p>
            <a:pPr marL="266700" indent="-266700"/>
            <a:r>
              <a:rPr lang="en-US" altLang="zh-CN" sz="2400">
                <a:ea typeface="宋体" pitchFamily="2" charset="-122"/>
              </a:rPr>
              <a:t>The destination host will broadcast an INVALID packet with its signature when it finds that the system is under attack on sequence. The packet carries the host</a:t>
            </a:r>
            <a:r>
              <a:rPr lang="en-US" altLang="zh-CN" sz="2400">
                <a:latin typeface="Arial" charset="0"/>
                <a:ea typeface="宋体" pitchFamily="2" charset="-122"/>
              </a:rPr>
              <a:t>’</a:t>
            </a:r>
            <a:r>
              <a:rPr lang="en-US" altLang="zh-CN" sz="2400">
                <a:ea typeface="宋体" pitchFamily="2" charset="-122"/>
              </a:rPr>
              <a:t>s identification, current sequence, new sequence, and its own blacklist</a:t>
            </a:r>
          </a:p>
          <a:p>
            <a:pPr marL="266700" indent="-266700"/>
            <a:r>
              <a:rPr lang="en-US" altLang="zh-CN" sz="2400">
                <a:ea typeface="宋体" pitchFamily="2" charset="-122"/>
              </a:rPr>
              <a:t>Every host receiving this packet will examine its route entry to the destination host. The previous host that provides the false route will be added into this host</a:t>
            </a:r>
            <a:r>
              <a:rPr lang="en-US" altLang="zh-CN" sz="2400">
                <a:latin typeface="Arial" charset="0"/>
                <a:ea typeface="宋体" pitchFamily="2" charset="-122"/>
              </a:rPr>
              <a:t>’</a:t>
            </a:r>
            <a:r>
              <a:rPr lang="en-US" altLang="zh-CN" sz="2400">
                <a:ea typeface="宋体" pitchFamily="2" charset="-122"/>
              </a:rPr>
              <a:t>s blacklist</a:t>
            </a:r>
          </a:p>
          <a:p>
            <a:pPr marL="266700" indent="-266700"/>
            <a:endParaRPr lang="en-US" altLang="zh-CN" sz="2400">
              <a:ea typeface="宋体" pitchFamily="2" charset="-122"/>
            </a:endParaRPr>
          </a:p>
          <a:p>
            <a:pPr marL="266700" indent="-266700"/>
            <a:endParaRPr lang="en-US" altLang="en-US" sz="2400"/>
          </a:p>
          <a:p>
            <a:pPr marL="266700" indent="-266700">
              <a:lnSpc>
                <a:spcPct val="80000"/>
              </a:lnSpc>
            </a:pPr>
            <a:endParaRPr lang="en-US" altLang="en-US" sz="2400"/>
          </a:p>
          <a:p>
            <a:pPr marL="266700" indent="-266700">
              <a:lnSpc>
                <a:spcPct val="80000"/>
              </a:lnSpc>
            </a:pPr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76049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1709</Words>
  <Application>Microsoft Office PowerPoint</Application>
  <PresentationFormat>Widescreen</PresentationFormat>
  <Paragraphs>276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宋体</vt:lpstr>
      <vt:lpstr>Arial</vt:lpstr>
      <vt:lpstr>Calibri</vt:lpstr>
      <vt:lpstr>Calibri Light</vt:lpstr>
      <vt:lpstr>Tahoma</vt:lpstr>
      <vt:lpstr>Times New Roman</vt:lpstr>
      <vt:lpstr>Wingdings</vt:lpstr>
      <vt:lpstr>Office Theme</vt:lpstr>
      <vt:lpstr>PowerPoint Presentation</vt:lpstr>
      <vt:lpstr>Trusted Router and Protection Against Collaborative Attacks</vt:lpstr>
      <vt:lpstr>Collaborative Attacks</vt:lpstr>
      <vt:lpstr>Collaborative Attacks (cont’d)</vt:lpstr>
      <vt:lpstr>Collaborative Attacks (cont’d)</vt:lpstr>
      <vt:lpstr>Collaborative Attacks (cont’d)</vt:lpstr>
      <vt:lpstr>Examples of Attacks that can Collaborate </vt:lpstr>
      <vt:lpstr>Current Proposed Solutions </vt:lpstr>
      <vt:lpstr>Blackhole attack detection: Reverse Labeling Restriction (RLR) </vt:lpstr>
      <vt:lpstr>RLR (cont’d)</vt:lpstr>
      <vt:lpstr>RLR (cont’d)</vt:lpstr>
      <vt:lpstr>RLR (cont’d)</vt:lpstr>
      <vt:lpstr>Two Attacks in Collaboration: blackhole &amp; replication</vt:lpstr>
      <vt:lpstr>Defending against Collaborative Packet Drop Attacks on Router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Dealing with Collaborative Attacks</vt:lpstr>
    </vt:vector>
  </TitlesOfParts>
  <Company>Department of Computer Sciences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BB-User</dc:creator>
  <cp:lastModifiedBy>BB-User</cp:lastModifiedBy>
  <cp:revision>1</cp:revision>
  <dcterms:created xsi:type="dcterms:W3CDTF">2020-07-14T16:50:37Z</dcterms:created>
  <dcterms:modified xsi:type="dcterms:W3CDTF">2020-07-14T16:51:22Z</dcterms:modified>
</cp:coreProperties>
</file>