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99" r:id="rId2"/>
    <p:sldId id="400" r:id="rId3"/>
    <p:sldId id="401" r:id="rId4"/>
    <p:sldId id="417" r:id="rId5"/>
    <p:sldId id="391" r:id="rId6"/>
    <p:sldId id="405" r:id="rId7"/>
    <p:sldId id="406" r:id="rId8"/>
    <p:sldId id="408" r:id="rId9"/>
    <p:sldId id="409" r:id="rId10"/>
    <p:sldId id="410" r:id="rId11"/>
    <p:sldId id="412" r:id="rId12"/>
    <p:sldId id="413" r:id="rId13"/>
    <p:sldId id="414" r:id="rId14"/>
    <p:sldId id="407" r:id="rId15"/>
    <p:sldId id="420" r:id="rId16"/>
    <p:sldId id="422" r:id="rId17"/>
    <p:sldId id="423" r:id="rId18"/>
    <p:sldId id="424" r:id="rId19"/>
    <p:sldId id="425" r:id="rId20"/>
    <p:sldId id="433" r:id="rId21"/>
    <p:sldId id="434" r:id="rId22"/>
    <p:sldId id="428" r:id="rId23"/>
    <p:sldId id="432" r:id="rId24"/>
    <p:sldId id="429" r:id="rId25"/>
    <p:sldId id="430" r:id="rId26"/>
    <p:sldId id="402" r:id="rId27"/>
    <p:sldId id="394" r:id="rId28"/>
    <p:sldId id="403" r:id="rId29"/>
    <p:sldId id="395" r:id="rId30"/>
    <p:sldId id="404" r:id="rId31"/>
    <p:sldId id="396" r:id="rId32"/>
    <p:sldId id="397" r:id="rId33"/>
    <p:sldId id="419" r:id="rId34"/>
    <p:sldId id="415" r:id="rId35"/>
    <p:sldId id="416" r:id="rId36"/>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3132">
          <p15:clr>
            <a:srgbClr val="A4A3A4"/>
          </p15:clr>
        </p15:guide>
        <p15:guide id="2" orient="horz" pos="3455">
          <p15:clr>
            <a:srgbClr val="A4A3A4"/>
          </p15:clr>
        </p15:guide>
        <p15:guide id="3" orient="horz" pos="3530">
          <p15:clr>
            <a:srgbClr val="A4A3A4"/>
          </p15:clr>
        </p15:guide>
        <p15:guide id="4" orient="horz" pos="3854">
          <p15:clr>
            <a:srgbClr val="A4A3A4"/>
          </p15:clr>
        </p15:guide>
        <p15:guide id="5" orient="horz" pos="3921">
          <p15:clr>
            <a:srgbClr val="A4A3A4"/>
          </p15:clr>
        </p15:guide>
        <p15:guide id="6" orient="horz" pos="4244">
          <p15:clr>
            <a:srgbClr val="A4A3A4"/>
          </p15:clr>
        </p15:guide>
        <p15:guide id="7" orient="horz" pos="291">
          <p15:clr>
            <a:srgbClr val="A4A3A4"/>
          </p15:clr>
        </p15:guide>
        <p15:guide id="8" pos="4507">
          <p15:clr>
            <a:srgbClr val="A4A3A4"/>
          </p15:clr>
        </p15:guide>
        <p15:guide id="9" pos="55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00"/>
    <a:srgbClr val="005DAA"/>
    <a:srgbClr val="003E6A"/>
    <a:srgbClr val="575F6D"/>
    <a:srgbClr val="FF9933"/>
    <a:srgbClr val="4FAFFF"/>
    <a:srgbClr val="0099FF"/>
    <a:srgbClr val="CCEC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7" autoAdjust="0"/>
    <p:restoredTop sz="93411" autoAdjust="0"/>
  </p:normalViewPr>
  <p:slideViewPr>
    <p:cSldViewPr snapToGrid="0">
      <p:cViewPr varScale="1">
        <p:scale>
          <a:sx n="57" d="100"/>
          <a:sy n="57" d="100"/>
        </p:scale>
        <p:origin x="918" y="48"/>
      </p:cViewPr>
      <p:guideLst>
        <p:guide orient="horz" pos="3132"/>
        <p:guide orient="horz" pos="3455"/>
        <p:guide orient="horz" pos="3530"/>
        <p:guide orient="horz" pos="3854"/>
        <p:guide orient="horz" pos="3921"/>
        <p:guide orient="horz" pos="4244"/>
        <p:guide orient="horz" pos="291"/>
        <p:guide pos="4507"/>
        <p:guide pos="555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181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elin:Desktop:composition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elin:Desktop:composition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S1</c:v>
          </c:tx>
          <c:marker>
            <c:symbol val="none"/>
          </c:marker>
          <c:val>
            <c:numRef>
              <c:f>Sheet1!$A$2:$A$15</c:f>
              <c:numCache>
                <c:formatCode>General</c:formatCode>
                <c:ptCount val="14"/>
                <c:pt idx="0">
                  <c:v>10</c:v>
                </c:pt>
                <c:pt idx="1">
                  <c:v>12</c:v>
                </c:pt>
                <c:pt idx="2">
                  <c:v>15</c:v>
                </c:pt>
                <c:pt idx="3">
                  <c:v>10</c:v>
                </c:pt>
                <c:pt idx="4">
                  <c:v>13</c:v>
                </c:pt>
                <c:pt idx="5">
                  <c:v>12</c:v>
                </c:pt>
                <c:pt idx="6">
                  <c:v>5</c:v>
                </c:pt>
                <c:pt idx="7">
                  <c:v>7</c:v>
                </c:pt>
                <c:pt idx="8">
                  <c:v>10</c:v>
                </c:pt>
                <c:pt idx="9">
                  <c:v>14</c:v>
                </c:pt>
                <c:pt idx="10">
                  <c:v>100</c:v>
                </c:pt>
                <c:pt idx="11">
                  <c:v>104</c:v>
                </c:pt>
                <c:pt idx="12">
                  <c:v>108</c:v>
                </c:pt>
                <c:pt idx="13">
                  <c:v>120</c:v>
                </c:pt>
              </c:numCache>
            </c:numRef>
          </c:val>
          <c:smooth val="0"/>
        </c:ser>
        <c:ser>
          <c:idx val="1"/>
          <c:order val="1"/>
          <c:tx>
            <c:v>S2</c:v>
          </c:tx>
          <c:marker>
            <c:symbol val="none"/>
          </c:marker>
          <c:val>
            <c:numRef>
              <c:f>Sheet1!$B$2:$B$15</c:f>
              <c:numCache>
                <c:formatCode>General</c:formatCode>
                <c:ptCount val="14"/>
                <c:pt idx="0">
                  <c:v>8</c:v>
                </c:pt>
                <c:pt idx="1">
                  <c:v>10</c:v>
                </c:pt>
                <c:pt idx="2">
                  <c:v>13</c:v>
                </c:pt>
                <c:pt idx="3">
                  <c:v>8</c:v>
                </c:pt>
                <c:pt idx="4">
                  <c:v>12</c:v>
                </c:pt>
                <c:pt idx="5">
                  <c:v>14</c:v>
                </c:pt>
                <c:pt idx="6">
                  <c:v>17</c:v>
                </c:pt>
                <c:pt idx="7">
                  <c:v>12</c:v>
                </c:pt>
                <c:pt idx="8">
                  <c:v>15</c:v>
                </c:pt>
                <c:pt idx="9">
                  <c:v>14</c:v>
                </c:pt>
                <c:pt idx="10">
                  <c:v>7</c:v>
                </c:pt>
                <c:pt idx="11">
                  <c:v>9</c:v>
                </c:pt>
                <c:pt idx="12">
                  <c:v>12</c:v>
                </c:pt>
                <c:pt idx="13">
                  <c:v>16</c:v>
                </c:pt>
              </c:numCache>
            </c:numRef>
          </c:val>
          <c:smooth val="0"/>
        </c:ser>
        <c:ser>
          <c:idx val="2"/>
          <c:order val="2"/>
          <c:tx>
            <c:v>S3</c:v>
          </c:tx>
          <c:spPr>
            <a:ln>
              <a:solidFill>
                <a:srgbClr val="FFFF00"/>
              </a:solidFill>
            </a:ln>
          </c:spPr>
          <c:marker>
            <c:symbol val="none"/>
          </c:marker>
          <c:val>
            <c:numRef>
              <c:f>Sheet1!$C$2:$C$15</c:f>
              <c:numCache>
                <c:formatCode>General</c:formatCode>
                <c:ptCount val="14"/>
                <c:pt idx="0">
                  <c:v>13</c:v>
                </c:pt>
                <c:pt idx="1">
                  <c:v>15</c:v>
                </c:pt>
                <c:pt idx="2">
                  <c:v>18</c:v>
                </c:pt>
                <c:pt idx="3">
                  <c:v>13</c:v>
                </c:pt>
                <c:pt idx="4">
                  <c:v>16</c:v>
                </c:pt>
                <c:pt idx="5">
                  <c:v>15</c:v>
                </c:pt>
                <c:pt idx="6">
                  <c:v>8</c:v>
                </c:pt>
                <c:pt idx="7">
                  <c:v>10</c:v>
                </c:pt>
                <c:pt idx="8">
                  <c:v>13</c:v>
                </c:pt>
                <c:pt idx="9">
                  <c:v>17</c:v>
                </c:pt>
                <c:pt idx="10">
                  <c:v>13</c:v>
                </c:pt>
                <c:pt idx="11">
                  <c:v>7</c:v>
                </c:pt>
                <c:pt idx="12">
                  <c:v>10</c:v>
                </c:pt>
                <c:pt idx="13">
                  <c:v>11</c:v>
                </c:pt>
              </c:numCache>
            </c:numRef>
          </c:val>
          <c:smooth val="0"/>
        </c:ser>
        <c:dLbls>
          <c:showLegendKey val="0"/>
          <c:showVal val="0"/>
          <c:showCatName val="0"/>
          <c:showSerName val="0"/>
          <c:showPercent val="0"/>
          <c:showBubbleSize val="0"/>
        </c:dLbls>
        <c:smooth val="0"/>
        <c:axId val="240575168"/>
        <c:axId val="240575728"/>
      </c:lineChart>
      <c:catAx>
        <c:axId val="240575168"/>
        <c:scaling>
          <c:orientation val="minMax"/>
        </c:scaling>
        <c:delete val="1"/>
        <c:axPos val="b"/>
        <c:title>
          <c:tx>
            <c:rich>
              <a:bodyPr/>
              <a:lstStyle/>
              <a:p>
                <a:pPr>
                  <a:defRPr sz="1400"/>
                </a:pPr>
                <a:r>
                  <a:rPr lang="en-US" sz="1400"/>
                  <a:t>time (--&gt;)</a:t>
                </a:r>
              </a:p>
            </c:rich>
          </c:tx>
          <c:layout/>
          <c:overlay val="0"/>
        </c:title>
        <c:majorTickMark val="out"/>
        <c:minorTickMark val="none"/>
        <c:tickLblPos val="nextTo"/>
        <c:crossAx val="240575728"/>
        <c:crosses val="autoZero"/>
        <c:auto val="1"/>
        <c:lblAlgn val="ctr"/>
        <c:lblOffset val="100"/>
        <c:noMultiLvlLbl val="0"/>
      </c:catAx>
      <c:valAx>
        <c:axId val="240575728"/>
        <c:scaling>
          <c:orientation val="minMax"/>
        </c:scaling>
        <c:delete val="0"/>
        <c:axPos val="l"/>
        <c:majorGridlines/>
        <c:title>
          <c:tx>
            <c:rich>
              <a:bodyPr rot="-5400000" vert="horz"/>
              <a:lstStyle/>
              <a:p>
                <a:pPr>
                  <a:defRPr sz="1400"/>
                </a:pPr>
                <a:r>
                  <a:rPr lang="en-US" sz="1400"/>
                  <a:t># of authentication</a:t>
                </a:r>
                <a:r>
                  <a:rPr lang="en-US" sz="1400" baseline="0"/>
                  <a:t> failures</a:t>
                </a:r>
                <a:endParaRPr lang="en-US" sz="1400"/>
              </a:p>
            </c:rich>
          </c:tx>
          <c:layout/>
          <c:overlay val="0"/>
        </c:title>
        <c:numFmt formatCode="General" sourceLinked="1"/>
        <c:majorTickMark val="out"/>
        <c:minorTickMark val="none"/>
        <c:tickLblPos val="nextTo"/>
        <c:txPr>
          <a:bodyPr/>
          <a:lstStyle/>
          <a:p>
            <a:pPr>
              <a:defRPr sz="1200"/>
            </a:pPr>
            <a:endParaRPr lang="en-US"/>
          </a:p>
        </c:txPr>
        <c:crossAx val="2405751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S1</c:v>
          </c:tx>
          <c:marker>
            <c:symbol val="none"/>
          </c:marker>
          <c:val>
            <c:numRef>
              <c:f>Sheet1!$A$21:$A$32</c:f>
              <c:numCache>
                <c:formatCode>General</c:formatCode>
                <c:ptCount val="12"/>
                <c:pt idx="0">
                  <c:v>10</c:v>
                </c:pt>
                <c:pt idx="1">
                  <c:v>11</c:v>
                </c:pt>
                <c:pt idx="2">
                  <c:v>12</c:v>
                </c:pt>
                <c:pt idx="3">
                  <c:v>10</c:v>
                </c:pt>
                <c:pt idx="4">
                  <c:v>11</c:v>
                </c:pt>
                <c:pt idx="5">
                  <c:v>12</c:v>
                </c:pt>
                <c:pt idx="6">
                  <c:v>10</c:v>
                </c:pt>
                <c:pt idx="7">
                  <c:v>11</c:v>
                </c:pt>
                <c:pt idx="8">
                  <c:v>40</c:v>
                </c:pt>
                <c:pt idx="9">
                  <c:v>41</c:v>
                </c:pt>
                <c:pt idx="10">
                  <c:v>42</c:v>
                </c:pt>
                <c:pt idx="11">
                  <c:v>43</c:v>
                </c:pt>
              </c:numCache>
            </c:numRef>
          </c:val>
          <c:smooth val="0"/>
        </c:ser>
        <c:ser>
          <c:idx val="1"/>
          <c:order val="1"/>
          <c:tx>
            <c:v>S2</c:v>
          </c:tx>
          <c:marker>
            <c:symbol val="none"/>
          </c:marker>
          <c:val>
            <c:numRef>
              <c:f>Sheet1!$B$21:$B$32</c:f>
              <c:numCache>
                <c:formatCode>General</c:formatCode>
                <c:ptCount val="12"/>
                <c:pt idx="0">
                  <c:v>5</c:v>
                </c:pt>
                <c:pt idx="1">
                  <c:v>4</c:v>
                </c:pt>
                <c:pt idx="2">
                  <c:v>5</c:v>
                </c:pt>
                <c:pt idx="3">
                  <c:v>4</c:v>
                </c:pt>
                <c:pt idx="4">
                  <c:v>10</c:v>
                </c:pt>
                <c:pt idx="5">
                  <c:v>8</c:v>
                </c:pt>
                <c:pt idx="6">
                  <c:v>9</c:v>
                </c:pt>
                <c:pt idx="7">
                  <c:v>8</c:v>
                </c:pt>
                <c:pt idx="8">
                  <c:v>50</c:v>
                </c:pt>
                <c:pt idx="9">
                  <c:v>51</c:v>
                </c:pt>
                <c:pt idx="10">
                  <c:v>52</c:v>
                </c:pt>
                <c:pt idx="11">
                  <c:v>52</c:v>
                </c:pt>
              </c:numCache>
            </c:numRef>
          </c:val>
          <c:smooth val="0"/>
        </c:ser>
        <c:ser>
          <c:idx val="2"/>
          <c:order val="2"/>
          <c:tx>
            <c:v>S3</c:v>
          </c:tx>
          <c:spPr>
            <a:ln>
              <a:solidFill>
                <a:srgbClr val="FFFF00"/>
              </a:solidFill>
            </a:ln>
          </c:spPr>
          <c:marker>
            <c:symbol val="none"/>
          </c:marker>
          <c:val>
            <c:numRef>
              <c:f>Sheet1!$C$21:$C$32</c:f>
              <c:numCache>
                <c:formatCode>General</c:formatCode>
                <c:ptCount val="12"/>
                <c:pt idx="0">
                  <c:v>20</c:v>
                </c:pt>
                <c:pt idx="1">
                  <c:v>20</c:v>
                </c:pt>
                <c:pt idx="2">
                  <c:v>21</c:v>
                </c:pt>
                <c:pt idx="3">
                  <c:v>22</c:v>
                </c:pt>
                <c:pt idx="4">
                  <c:v>25</c:v>
                </c:pt>
                <c:pt idx="5">
                  <c:v>23</c:v>
                </c:pt>
                <c:pt idx="6">
                  <c:v>25</c:v>
                </c:pt>
                <c:pt idx="7">
                  <c:v>26</c:v>
                </c:pt>
                <c:pt idx="8">
                  <c:v>24</c:v>
                </c:pt>
                <c:pt idx="9">
                  <c:v>0</c:v>
                </c:pt>
                <c:pt idx="10">
                  <c:v>0</c:v>
                </c:pt>
                <c:pt idx="11">
                  <c:v>0</c:v>
                </c:pt>
              </c:numCache>
            </c:numRef>
          </c:val>
          <c:smooth val="0"/>
        </c:ser>
        <c:dLbls>
          <c:showLegendKey val="0"/>
          <c:showVal val="0"/>
          <c:showCatName val="0"/>
          <c:showSerName val="0"/>
          <c:showPercent val="0"/>
          <c:showBubbleSize val="0"/>
        </c:dLbls>
        <c:smooth val="0"/>
        <c:axId val="241983248"/>
        <c:axId val="241983808"/>
      </c:lineChart>
      <c:catAx>
        <c:axId val="241983248"/>
        <c:scaling>
          <c:orientation val="minMax"/>
        </c:scaling>
        <c:delete val="1"/>
        <c:axPos val="b"/>
        <c:title>
          <c:tx>
            <c:rich>
              <a:bodyPr/>
              <a:lstStyle/>
              <a:p>
                <a:pPr>
                  <a:defRPr sz="1400"/>
                </a:pPr>
                <a:r>
                  <a:rPr lang="en-US" sz="1400"/>
                  <a:t>time (--&gt;)</a:t>
                </a:r>
              </a:p>
            </c:rich>
          </c:tx>
          <c:layout/>
          <c:overlay val="0"/>
        </c:title>
        <c:majorTickMark val="out"/>
        <c:minorTickMark val="none"/>
        <c:tickLblPos val="nextTo"/>
        <c:crossAx val="241983808"/>
        <c:crosses val="autoZero"/>
        <c:auto val="1"/>
        <c:lblAlgn val="ctr"/>
        <c:lblOffset val="100"/>
        <c:noMultiLvlLbl val="0"/>
      </c:catAx>
      <c:valAx>
        <c:axId val="241983808"/>
        <c:scaling>
          <c:orientation val="minMax"/>
        </c:scaling>
        <c:delete val="0"/>
        <c:axPos val="l"/>
        <c:majorGridlines/>
        <c:title>
          <c:tx>
            <c:rich>
              <a:bodyPr rot="-5400000" vert="horz"/>
              <a:lstStyle/>
              <a:p>
                <a:pPr>
                  <a:defRPr sz="1400"/>
                </a:pPr>
                <a:r>
                  <a:rPr lang="en-US" sz="1400"/>
                  <a:t>CPU usage (%)</a:t>
                </a:r>
              </a:p>
            </c:rich>
          </c:tx>
          <c:layout/>
          <c:overlay val="0"/>
        </c:title>
        <c:numFmt formatCode="General" sourceLinked="1"/>
        <c:majorTickMark val="out"/>
        <c:minorTickMark val="none"/>
        <c:tickLblPos val="nextTo"/>
        <c:txPr>
          <a:bodyPr/>
          <a:lstStyle/>
          <a:p>
            <a:pPr>
              <a:defRPr sz="1200"/>
            </a:pPr>
            <a:endParaRPr lang="en-US"/>
          </a:p>
        </c:txPr>
        <c:crossAx val="2419832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Worst-case</c:v>
          </c:tx>
          <c:invertIfNegative val="0"/>
          <c:cat>
            <c:numRef>
              <c:f>Sheet1!$A$2:$A$5</c:f>
              <c:numCache>
                <c:formatCode>General</c:formatCode>
                <c:ptCount val="4"/>
                <c:pt idx="0">
                  <c:v>3</c:v>
                </c:pt>
                <c:pt idx="1">
                  <c:v>5</c:v>
                </c:pt>
                <c:pt idx="2">
                  <c:v>10</c:v>
                </c:pt>
                <c:pt idx="3">
                  <c:v>20</c:v>
                </c:pt>
              </c:numCache>
            </c:numRef>
          </c:cat>
          <c:val>
            <c:numRef>
              <c:f>Sheet1!$B$2:$B$5</c:f>
              <c:numCache>
                <c:formatCode>General</c:formatCode>
                <c:ptCount val="4"/>
                <c:pt idx="0">
                  <c:v>653</c:v>
                </c:pt>
                <c:pt idx="1">
                  <c:v>668</c:v>
                </c:pt>
                <c:pt idx="2">
                  <c:v>681</c:v>
                </c:pt>
                <c:pt idx="3">
                  <c:v>732</c:v>
                </c:pt>
              </c:numCache>
            </c:numRef>
          </c:val>
        </c:ser>
        <c:dLbls>
          <c:showLegendKey val="0"/>
          <c:showVal val="0"/>
          <c:showCatName val="0"/>
          <c:showSerName val="0"/>
          <c:showPercent val="0"/>
          <c:showBubbleSize val="0"/>
        </c:dLbls>
        <c:gapWidth val="150"/>
        <c:axId val="241986608"/>
        <c:axId val="241987168"/>
      </c:barChart>
      <c:catAx>
        <c:axId val="241986608"/>
        <c:scaling>
          <c:orientation val="minMax"/>
        </c:scaling>
        <c:delete val="0"/>
        <c:axPos val="b"/>
        <c:title>
          <c:tx>
            <c:rich>
              <a:bodyPr/>
              <a:lstStyle/>
              <a:p>
                <a:pPr>
                  <a:defRPr sz="1400"/>
                </a:pPr>
                <a:r>
                  <a:rPr lang="en-US" sz="1400"/>
                  <a:t>number of</a:t>
                </a:r>
                <a:r>
                  <a:rPr lang="en-US" sz="1400" baseline="0"/>
                  <a:t> service categories</a:t>
                </a:r>
              </a:p>
            </c:rich>
          </c:tx>
          <c:layout/>
          <c:overlay val="0"/>
        </c:title>
        <c:numFmt formatCode="General" sourceLinked="1"/>
        <c:majorTickMark val="out"/>
        <c:minorTickMark val="none"/>
        <c:tickLblPos val="nextTo"/>
        <c:crossAx val="241987168"/>
        <c:crosses val="autoZero"/>
        <c:auto val="1"/>
        <c:lblAlgn val="ctr"/>
        <c:lblOffset val="100"/>
        <c:noMultiLvlLbl val="0"/>
      </c:catAx>
      <c:valAx>
        <c:axId val="241987168"/>
        <c:scaling>
          <c:orientation val="minMax"/>
          <c:min val="0"/>
        </c:scaling>
        <c:delete val="0"/>
        <c:axPos val="l"/>
        <c:majorGridlines/>
        <c:title>
          <c:tx>
            <c:rich>
              <a:bodyPr rot="-5400000" vert="horz"/>
              <a:lstStyle/>
              <a:p>
                <a:pPr>
                  <a:defRPr sz="1400"/>
                </a:pPr>
                <a:r>
                  <a:rPr lang="en-US" sz="1400"/>
                  <a:t>Composition time (ms)</a:t>
                </a:r>
              </a:p>
            </c:rich>
          </c:tx>
          <c:layout/>
          <c:overlay val="0"/>
        </c:title>
        <c:numFmt formatCode="General" sourceLinked="1"/>
        <c:majorTickMark val="out"/>
        <c:minorTickMark val="none"/>
        <c:tickLblPos val="nextTo"/>
        <c:crossAx val="24198660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numRef>
              <c:f>Sheet1!$A$9:$A$12</c:f>
              <c:numCache>
                <c:formatCode>General</c:formatCode>
                <c:ptCount val="4"/>
                <c:pt idx="0">
                  <c:v>3</c:v>
                </c:pt>
                <c:pt idx="1">
                  <c:v>5</c:v>
                </c:pt>
                <c:pt idx="2">
                  <c:v>10</c:v>
                </c:pt>
                <c:pt idx="3">
                  <c:v>20</c:v>
                </c:pt>
              </c:numCache>
            </c:numRef>
          </c:cat>
          <c:val>
            <c:numRef>
              <c:f>Sheet1!$B$9:$B$12</c:f>
              <c:numCache>
                <c:formatCode>General</c:formatCode>
                <c:ptCount val="4"/>
                <c:pt idx="0">
                  <c:v>653</c:v>
                </c:pt>
                <c:pt idx="1">
                  <c:v>680</c:v>
                </c:pt>
                <c:pt idx="2">
                  <c:v>705</c:v>
                </c:pt>
                <c:pt idx="3">
                  <c:v>717</c:v>
                </c:pt>
              </c:numCache>
            </c:numRef>
          </c:val>
        </c:ser>
        <c:dLbls>
          <c:showLegendKey val="0"/>
          <c:showVal val="0"/>
          <c:showCatName val="0"/>
          <c:showSerName val="0"/>
          <c:showPercent val="0"/>
          <c:showBubbleSize val="0"/>
        </c:dLbls>
        <c:gapWidth val="150"/>
        <c:axId val="241332832"/>
        <c:axId val="241333392"/>
      </c:barChart>
      <c:catAx>
        <c:axId val="241332832"/>
        <c:scaling>
          <c:orientation val="minMax"/>
        </c:scaling>
        <c:delete val="0"/>
        <c:axPos val="b"/>
        <c:title>
          <c:tx>
            <c:rich>
              <a:bodyPr/>
              <a:lstStyle/>
              <a:p>
                <a:pPr>
                  <a:defRPr sz="1400"/>
                </a:pPr>
                <a:r>
                  <a:rPr lang="en-US" sz="1400"/>
                  <a:t>number of services per category</a:t>
                </a:r>
              </a:p>
            </c:rich>
          </c:tx>
          <c:layout/>
          <c:overlay val="0"/>
        </c:title>
        <c:numFmt formatCode="General" sourceLinked="1"/>
        <c:majorTickMark val="out"/>
        <c:minorTickMark val="none"/>
        <c:tickLblPos val="nextTo"/>
        <c:crossAx val="241333392"/>
        <c:crosses val="autoZero"/>
        <c:auto val="1"/>
        <c:lblAlgn val="ctr"/>
        <c:lblOffset val="100"/>
        <c:noMultiLvlLbl val="0"/>
      </c:catAx>
      <c:valAx>
        <c:axId val="241333392"/>
        <c:scaling>
          <c:orientation val="minMax"/>
          <c:min val="0"/>
        </c:scaling>
        <c:delete val="0"/>
        <c:axPos val="l"/>
        <c:majorGridlines/>
        <c:title>
          <c:tx>
            <c:rich>
              <a:bodyPr rot="-5400000" vert="horz"/>
              <a:lstStyle/>
              <a:p>
                <a:pPr>
                  <a:defRPr sz="1400"/>
                </a:pPr>
                <a:r>
                  <a:rPr lang="en-US" sz="1400"/>
                  <a:t>Composition</a:t>
                </a:r>
                <a:r>
                  <a:rPr lang="en-US" sz="1400" baseline="0"/>
                  <a:t> time (ms)</a:t>
                </a:r>
                <a:endParaRPr lang="en-US" sz="1400"/>
              </a:p>
            </c:rich>
          </c:tx>
          <c:layout/>
          <c:overlay val="0"/>
        </c:title>
        <c:numFmt formatCode="General" sourceLinked="1"/>
        <c:majorTickMark val="out"/>
        <c:minorTickMark val="none"/>
        <c:tickLblPos val="nextTo"/>
        <c:crossAx val="24133283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C965E-5EDE-9A4D-81B6-360F5B1B98CA}" type="doc">
      <dgm:prSet loTypeId="urn:microsoft.com/office/officeart/2005/8/layout/cycle1" loCatId="" qsTypeId="urn:microsoft.com/office/officeart/2005/8/quickstyle/simple4" qsCatId="simple" csTypeId="urn:microsoft.com/office/officeart/2005/8/colors/colorful2" csCatId="colorful" phldr="1"/>
      <dgm:spPr/>
      <dgm:t>
        <a:bodyPr/>
        <a:lstStyle/>
        <a:p>
          <a:endParaRPr lang="en-US"/>
        </a:p>
      </dgm:t>
    </dgm:pt>
    <dgm:pt modelId="{90E38BB6-4C73-494A-B0D4-AA3BDD9247F8}">
      <dgm:prSet phldrT="[Text]" custT="1"/>
      <dgm:spPr>
        <a:xfrm>
          <a:off x="3086291" y="24876"/>
          <a:ext cx="840335" cy="840335"/>
        </a:xfrm>
        <a:noFill/>
        <a:ln>
          <a:noFill/>
        </a:ln>
        <a:effectLst/>
      </dgm:spPr>
      <dgm:t>
        <a:bodyPr/>
        <a:lstStyle/>
        <a:p>
          <a:r>
            <a:rPr lang="en-US" sz="2000" dirty="0" smtClean="0">
              <a:solidFill>
                <a:sysClr val="windowText" lastClr="000000">
                  <a:hueOff val="0"/>
                  <a:satOff val="0"/>
                  <a:lumOff val="0"/>
                  <a:alphaOff val="0"/>
                </a:sysClr>
              </a:solidFill>
              <a:latin typeface="Calibri"/>
              <a:ea typeface="+mn-ea"/>
              <a:cs typeface="+mn-cs"/>
            </a:rPr>
            <a:t>Log</a:t>
          </a:r>
          <a:endParaRPr lang="en-US" sz="2000" dirty="0">
            <a:solidFill>
              <a:sysClr val="windowText" lastClr="000000">
                <a:hueOff val="0"/>
                <a:satOff val="0"/>
                <a:lumOff val="0"/>
                <a:alphaOff val="0"/>
              </a:sysClr>
            </a:solidFill>
            <a:latin typeface="Calibri"/>
            <a:ea typeface="+mn-ea"/>
            <a:cs typeface="+mn-cs"/>
          </a:endParaRPr>
        </a:p>
      </dgm:t>
    </dgm:pt>
    <dgm:pt modelId="{7D973700-540B-FB48-9414-81D883FA75A7}" type="parTrans" cxnId="{685333F3-3FB1-D84D-9510-64DEF1DF2181}">
      <dgm:prSet/>
      <dgm:spPr/>
      <dgm:t>
        <a:bodyPr/>
        <a:lstStyle/>
        <a:p>
          <a:endParaRPr lang="en-US"/>
        </a:p>
      </dgm:t>
    </dgm:pt>
    <dgm:pt modelId="{5EAC6C8A-6683-9545-BCD0-167CDAF5AC56}" type="sibTrans" cxnId="{685333F3-3FB1-D84D-9510-64DEF1DF2181}">
      <dgm:prSet/>
      <dgm:spPr>
        <a:xfrm>
          <a:off x="1109604" y="575"/>
          <a:ext cx="3150551" cy="3150551"/>
        </a:xfrm>
        <a:gradFill rotWithShape="0">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B155FF60-24DB-B540-9D27-32042CCD2A3E}">
      <dgm:prSet phldrT="[Text]"/>
      <dgm:spPr>
        <a:xfrm>
          <a:off x="2264712" y="2553438"/>
          <a:ext cx="840335" cy="840335"/>
        </a:xfrm>
        <a:noFill/>
        <a:ln>
          <a:noFill/>
        </a:ln>
        <a:effectLst/>
      </dgm:spPr>
      <dgm:t>
        <a:bodyPr/>
        <a:lstStyle/>
        <a:p>
          <a:r>
            <a:rPr lang="en-US" dirty="0" smtClean="0">
              <a:solidFill>
                <a:sysClr val="windowText" lastClr="000000">
                  <a:hueOff val="0"/>
                  <a:satOff val="0"/>
                  <a:lumOff val="0"/>
                  <a:alphaOff val="0"/>
                </a:sysClr>
              </a:solidFill>
              <a:latin typeface="Calibri"/>
              <a:ea typeface="+mn-ea"/>
              <a:cs typeface="+mn-cs"/>
            </a:rPr>
            <a:t>Detect</a:t>
          </a:r>
          <a:endParaRPr lang="en-US" dirty="0">
            <a:solidFill>
              <a:sysClr val="windowText" lastClr="000000">
                <a:hueOff val="0"/>
                <a:satOff val="0"/>
                <a:lumOff val="0"/>
                <a:alphaOff val="0"/>
              </a:sysClr>
            </a:solidFill>
            <a:latin typeface="Calibri"/>
            <a:ea typeface="+mn-ea"/>
            <a:cs typeface="+mn-cs"/>
          </a:endParaRPr>
        </a:p>
      </dgm:t>
    </dgm:pt>
    <dgm:pt modelId="{55903E48-BEF1-3B4F-8857-36A08C61B67A}" type="parTrans" cxnId="{1DBC9911-900D-FD4D-BCA9-CD2C85E71ECB}">
      <dgm:prSet/>
      <dgm:spPr/>
      <dgm:t>
        <a:bodyPr/>
        <a:lstStyle/>
        <a:p>
          <a:endParaRPr lang="en-US"/>
        </a:p>
      </dgm:t>
    </dgm:pt>
    <dgm:pt modelId="{4950D1D5-E4A3-C046-9834-A1430CBE1454}" type="sibTrans" cxnId="{1DBC9911-900D-FD4D-BCA9-CD2C85E71ECB}">
      <dgm:prSet/>
      <dgm:spPr>
        <a:xfrm>
          <a:off x="1109604" y="575"/>
          <a:ext cx="3150551" cy="3150551"/>
        </a:xfrm>
        <a:gradFill rotWithShape="0">
          <a:gsLst>
            <a:gs pos="0">
              <a:srgbClr val="C0504D">
                <a:hueOff val="2340760"/>
                <a:satOff val="-2919"/>
                <a:lumOff val="686"/>
                <a:alphaOff val="0"/>
                <a:tint val="100000"/>
                <a:shade val="100000"/>
                <a:satMod val="130000"/>
              </a:srgbClr>
            </a:gs>
            <a:gs pos="100000">
              <a:srgbClr val="C0504D">
                <a:hueOff val="2340760"/>
                <a:satOff val="-2919"/>
                <a:lumOff val="686"/>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C386BAD-6429-1143-B1FE-E79B96553B2B}">
      <dgm:prSet phldrT="[Text]"/>
      <dgm:spPr>
        <a:xfrm>
          <a:off x="935368" y="1587613"/>
          <a:ext cx="840335" cy="840335"/>
        </a:xfrm>
        <a:noFill/>
        <a:ln>
          <a:noFill/>
        </a:ln>
        <a:effectLst/>
      </dgm:spPr>
      <dgm:t>
        <a:bodyPr/>
        <a:lstStyle/>
        <a:p>
          <a:r>
            <a:rPr lang="en-US" dirty="0" smtClean="0">
              <a:solidFill>
                <a:sysClr val="windowText" lastClr="000000">
                  <a:hueOff val="0"/>
                  <a:satOff val="0"/>
                  <a:lumOff val="0"/>
                  <a:alphaOff val="0"/>
                </a:sysClr>
              </a:solidFill>
              <a:latin typeface="Calibri"/>
              <a:ea typeface="+mn-ea"/>
              <a:cs typeface="+mn-cs"/>
            </a:rPr>
            <a:t>React</a:t>
          </a:r>
          <a:endParaRPr lang="en-US" dirty="0">
            <a:solidFill>
              <a:sysClr val="windowText" lastClr="000000">
                <a:hueOff val="0"/>
                <a:satOff val="0"/>
                <a:lumOff val="0"/>
                <a:alphaOff val="0"/>
              </a:sysClr>
            </a:solidFill>
            <a:latin typeface="Calibri"/>
            <a:ea typeface="+mn-ea"/>
            <a:cs typeface="+mn-cs"/>
          </a:endParaRPr>
        </a:p>
      </dgm:t>
    </dgm:pt>
    <dgm:pt modelId="{F62B7CE6-B261-9948-BADC-4A562E9E4DB1}" type="parTrans" cxnId="{4DE174B9-1933-D148-82DF-4964328105ED}">
      <dgm:prSet/>
      <dgm:spPr/>
      <dgm:t>
        <a:bodyPr/>
        <a:lstStyle/>
        <a:p>
          <a:endParaRPr lang="en-US"/>
        </a:p>
      </dgm:t>
    </dgm:pt>
    <dgm:pt modelId="{31BB2A75-D3A7-244B-8665-7163D03B0842}" type="sibTrans" cxnId="{4DE174B9-1933-D148-82DF-4964328105ED}">
      <dgm:prSet/>
      <dgm:spPr>
        <a:xfrm>
          <a:off x="1109604" y="575"/>
          <a:ext cx="3150551" cy="3150551"/>
        </a:xfrm>
        <a:gradFill rotWithShape="0">
          <a:gsLst>
            <a:gs pos="0">
              <a:srgbClr val="C0504D">
                <a:hueOff val="3511140"/>
                <a:satOff val="-4379"/>
                <a:lumOff val="1030"/>
                <a:alphaOff val="0"/>
                <a:tint val="100000"/>
                <a:shade val="100000"/>
                <a:satMod val="130000"/>
              </a:srgbClr>
            </a:gs>
            <a:gs pos="100000">
              <a:srgbClr val="C0504D">
                <a:hueOff val="3511140"/>
                <a:satOff val="-4379"/>
                <a:lumOff val="103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5181450-96A9-6C4A-84A3-1632CC53CCB3}">
      <dgm:prSet phldrT="[Text]" custT="1"/>
      <dgm:spPr>
        <a:xfrm>
          <a:off x="1315296" y="24876"/>
          <a:ext cx="1096008" cy="840335"/>
        </a:xfrm>
        <a:noFill/>
        <a:ln>
          <a:noFill/>
        </a:ln>
        <a:effectLst/>
      </dgm:spPr>
      <dgm:t>
        <a:bodyPr/>
        <a:lstStyle/>
        <a:p>
          <a:r>
            <a:rPr lang="en-US" sz="2000" dirty="0" smtClean="0">
              <a:solidFill>
                <a:sysClr val="windowText" lastClr="000000">
                  <a:hueOff val="0"/>
                  <a:satOff val="0"/>
                  <a:lumOff val="0"/>
                  <a:alphaOff val="0"/>
                </a:sysClr>
              </a:solidFill>
              <a:latin typeface="Calibri"/>
              <a:ea typeface="+mn-ea"/>
              <a:cs typeface="+mn-cs"/>
            </a:rPr>
            <a:t>Authorize</a:t>
          </a:r>
          <a:endParaRPr lang="en-US" sz="2000" dirty="0">
            <a:solidFill>
              <a:sysClr val="windowText" lastClr="000000">
                <a:hueOff val="0"/>
                <a:satOff val="0"/>
                <a:lumOff val="0"/>
                <a:alphaOff val="0"/>
              </a:sysClr>
            </a:solidFill>
            <a:latin typeface="Calibri"/>
            <a:ea typeface="+mn-ea"/>
            <a:cs typeface="+mn-cs"/>
          </a:endParaRPr>
        </a:p>
      </dgm:t>
    </dgm:pt>
    <dgm:pt modelId="{70B1544B-136E-2847-B3BD-6620DA0DE979}" type="parTrans" cxnId="{05747C72-BD64-694A-816A-7E5098A1850A}">
      <dgm:prSet/>
      <dgm:spPr/>
      <dgm:t>
        <a:bodyPr/>
        <a:lstStyle/>
        <a:p>
          <a:endParaRPr lang="en-US"/>
        </a:p>
      </dgm:t>
    </dgm:pt>
    <dgm:pt modelId="{884A090A-BECD-814B-96A3-CFA6974C09B3}" type="sibTrans" cxnId="{05747C72-BD64-694A-816A-7E5098A1850A}">
      <dgm:prSet/>
      <dgm:spPr>
        <a:xfrm>
          <a:off x="1109604" y="575"/>
          <a:ext cx="3150551" cy="3150551"/>
        </a:xfrm>
        <a:gradFill rotWithShape="0">
          <a:gsLst>
            <a:gs pos="0">
              <a:srgbClr val="C0504D">
                <a:hueOff val="4681520"/>
                <a:satOff val="-5839"/>
                <a:lumOff val="1373"/>
                <a:alphaOff val="0"/>
                <a:tint val="100000"/>
                <a:shade val="100000"/>
                <a:satMod val="130000"/>
              </a:srgbClr>
            </a:gs>
            <a:gs pos="100000">
              <a:srgbClr val="C0504D">
                <a:hueOff val="4681520"/>
                <a:satOff val="-5839"/>
                <a:lumOff val="1373"/>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E6B5B03A-348E-0B45-8C6D-B523534F8759}">
      <dgm:prSet/>
      <dgm:spPr>
        <a:xfrm>
          <a:off x="3594055" y="1587613"/>
          <a:ext cx="840335" cy="840335"/>
        </a:xfrm>
        <a:noFill/>
        <a:ln>
          <a:noFill/>
        </a:ln>
        <a:effectLst/>
      </dgm:spPr>
      <dgm:t>
        <a:bodyPr/>
        <a:lstStyle/>
        <a:p>
          <a:r>
            <a:rPr lang="en-US" dirty="0" smtClean="0">
              <a:solidFill>
                <a:sysClr val="windowText" lastClr="000000">
                  <a:hueOff val="0"/>
                  <a:satOff val="0"/>
                  <a:lumOff val="0"/>
                  <a:alphaOff val="0"/>
                </a:sysClr>
              </a:solidFill>
              <a:latin typeface="Calibri"/>
              <a:ea typeface="+mn-ea"/>
              <a:cs typeface="+mn-cs"/>
            </a:rPr>
            <a:t>Analyze</a:t>
          </a:r>
          <a:endParaRPr lang="en-US" dirty="0">
            <a:solidFill>
              <a:sysClr val="windowText" lastClr="000000">
                <a:hueOff val="0"/>
                <a:satOff val="0"/>
                <a:lumOff val="0"/>
                <a:alphaOff val="0"/>
              </a:sysClr>
            </a:solidFill>
            <a:latin typeface="Calibri"/>
            <a:ea typeface="+mn-ea"/>
            <a:cs typeface="+mn-cs"/>
          </a:endParaRPr>
        </a:p>
      </dgm:t>
    </dgm:pt>
    <dgm:pt modelId="{8ED2FB2A-803A-2741-8337-1A156751734D}" type="parTrans" cxnId="{35BC4EBF-B05D-2F4C-9CA4-2977D61D54F4}">
      <dgm:prSet/>
      <dgm:spPr/>
      <dgm:t>
        <a:bodyPr/>
        <a:lstStyle/>
        <a:p>
          <a:endParaRPr lang="en-US"/>
        </a:p>
      </dgm:t>
    </dgm:pt>
    <dgm:pt modelId="{EA57ACDE-C470-9F44-B6B6-30A9AA1C3EA3}" type="sibTrans" cxnId="{35BC4EBF-B05D-2F4C-9CA4-2977D61D54F4}">
      <dgm:prSet/>
      <dgm:spPr>
        <a:xfrm>
          <a:off x="1109604" y="575"/>
          <a:ext cx="3150551" cy="3150551"/>
        </a:xfrm>
        <a:gradFill rotWithShape="0">
          <a:gsLst>
            <a:gs pos="0">
              <a:srgbClr val="C0504D">
                <a:hueOff val="1170380"/>
                <a:satOff val="-1460"/>
                <a:lumOff val="343"/>
                <a:alphaOff val="0"/>
                <a:tint val="100000"/>
                <a:shade val="100000"/>
                <a:satMod val="130000"/>
              </a:srgbClr>
            </a:gs>
            <a:gs pos="100000">
              <a:srgbClr val="C0504D">
                <a:hueOff val="1170380"/>
                <a:satOff val="-1460"/>
                <a:lumOff val="343"/>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AE38717-DA6C-D845-8D4E-F4456B8C0863}" type="pres">
      <dgm:prSet presAssocID="{0A3C965E-5EDE-9A4D-81B6-360F5B1B98CA}" presName="cycle" presStyleCnt="0">
        <dgm:presLayoutVars>
          <dgm:dir/>
          <dgm:resizeHandles val="exact"/>
        </dgm:presLayoutVars>
      </dgm:prSet>
      <dgm:spPr/>
      <dgm:t>
        <a:bodyPr/>
        <a:lstStyle/>
        <a:p>
          <a:endParaRPr lang="en-US"/>
        </a:p>
      </dgm:t>
    </dgm:pt>
    <dgm:pt modelId="{F9B9C63B-3A70-BD4B-9615-E6F7290ABC2E}" type="pres">
      <dgm:prSet presAssocID="{90E38BB6-4C73-494A-B0D4-AA3BDD9247F8}" presName="dummy" presStyleCnt="0"/>
      <dgm:spPr/>
    </dgm:pt>
    <dgm:pt modelId="{92EB942F-30FD-A148-BE8E-E482CBC69B75}" type="pres">
      <dgm:prSet presAssocID="{90E38BB6-4C73-494A-B0D4-AA3BDD9247F8}" presName="node" presStyleLbl="revTx" presStyleIdx="0" presStyleCnt="5">
        <dgm:presLayoutVars>
          <dgm:bulletEnabled val="1"/>
        </dgm:presLayoutVars>
      </dgm:prSet>
      <dgm:spPr>
        <a:prstGeom prst="rect">
          <a:avLst/>
        </a:prstGeom>
      </dgm:spPr>
      <dgm:t>
        <a:bodyPr/>
        <a:lstStyle/>
        <a:p>
          <a:endParaRPr lang="en-US"/>
        </a:p>
      </dgm:t>
    </dgm:pt>
    <dgm:pt modelId="{EA5679D2-0F3C-764D-A5FF-86ED2BB7DDFA}" type="pres">
      <dgm:prSet presAssocID="{5EAC6C8A-6683-9545-BCD0-167CDAF5AC56}" presName="sibTrans" presStyleLbl="node1" presStyleIdx="0" presStyleCnt="5"/>
      <dgm:spPr>
        <a:prstGeom prst="circularArrow">
          <a:avLst>
            <a:gd name="adj1" fmla="val 5201"/>
            <a:gd name="adj2" fmla="val 335987"/>
            <a:gd name="adj3" fmla="val 21292942"/>
            <a:gd name="adj4" fmla="val 19766502"/>
            <a:gd name="adj5" fmla="val 6068"/>
          </a:avLst>
        </a:prstGeom>
      </dgm:spPr>
      <dgm:t>
        <a:bodyPr/>
        <a:lstStyle/>
        <a:p>
          <a:endParaRPr lang="en-US"/>
        </a:p>
      </dgm:t>
    </dgm:pt>
    <dgm:pt modelId="{69038BC3-8F11-1841-A6F1-4056DE204837}" type="pres">
      <dgm:prSet presAssocID="{E6B5B03A-348E-0B45-8C6D-B523534F8759}" presName="dummy" presStyleCnt="0"/>
      <dgm:spPr/>
    </dgm:pt>
    <dgm:pt modelId="{7AEF4ADA-5119-E045-A004-5AAD70FEB168}" type="pres">
      <dgm:prSet presAssocID="{E6B5B03A-348E-0B45-8C6D-B523534F8759}" presName="node" presStyleLbl="revTx" presStyleIdx="1" presStyleCnt="5">
        <dgm:presLayoutVars>
          <dgm:bulletEnabled val="1"/>
        </dgm:presLayoutVars>
      </dgm:prSet>
      <dgm:spPr>
        <a:prstGeom prst="rect">
          <a:avLst/>
        </a:prstGeom>
      </dgm:spPr>
      <dgm:t>
        <a:bodyPr/>
        <a:lstStyle/>
        <a:p>
          <a:endParaRPr lang="en-US"/>
        </a:p>
      </dgm:t>
    </dgm:pt>
    <dgm:pt modelId="{35074109-D2B5-6040-9947-249456487869}" type="pres">
      <dgm:prSet presAssocID="{EA57ACDE-C470-9F44-B6B6-30A9AA1C3EA3}" presName="sibTrans" presStyleLbl="node1" presStyleIdx="1" presStyleCnt="5"/>
      <dgm:spPr>
        <a:prstGeom prst="circularArrow">
          <a:avLst>
            <a:gd name="adj1" fmla="val 5201"/>
            <a:gd name="adj2" fmla="val 335987"/>
            <a:gd name="adj3" fmla="val 4014387"/>
            <a:gd name="adj4" fmla="val 2253718"/>
            <a:gd name="adj5" fmla="val 6068"/>
          </a:avLst>
        </a:prstGeom>
      </dgm:spPr>
      <dgm:t>
        <a:bodyPr/>
        <a:lstStyle/>
        <a:p>
          <a:endParaRPr lang="en-US"/>
        </a:p>
      </dgm:t>
    </dgm:pt>
    <dgm:pt modelId="{A4FE369B-D381-0442-8605-E4E9C87255E5}" type="pres">
      <dgm:prSet presAssocID="{B155FF60-24DB-B540-9D27-32042CCD2A3E}" presName="dummy" presStyleCnt="0"/>
      <dgm:spPr/>
    </dgm:pt>
    <dgm:pt modelId="{FB819077-5697-7741-9CF2-F2B025836AC5}" type="pres">
      <dgm:prSet presAssocID="{B155FF60-24DB-B540-9D27-32042CCD2A3E}" presName="node" presStyleLbl="revTx" presStyleIdx="2" presStyleCnt="5">
        <dgm:presLayoutVars>
          <dgm:bulletEnabled val="1"/>
        </dgm:presLayoutVars>
      </dgm:prSet>
      <dgm:spPr>
        <a:prstGeom prst="rect">
          <a:avLst/>
        </a:prstGeom>
      </dgm:spPr>
      <dgm:t>
        <a:bodyPr/>
        <a:lstStyle/>
        <a:p>
          <a:endParaRPr lang="en-US"/>
        </a:p>
      </dgm:t>
    </dgm:pt>
    <dgm:pt modelId="{B43289E6-D7A2-D440-A943-BF26FEF34CAD}" type="pres">
      <dgm:prSet presAssocID="{4950D1D5-E4A3-C046-9834-A1430CBE1454}" presName="sibTrans" presStyleLbl="node1" presStyleIdx="2" presStyleCnt="5"/>
      <dgm:spPr>
        <a:prstGeom prst="circularArrow">
          <a:avLst>
            <a:gd name="adj1" fmla="val 5201"/>
            <a:gd name="adj2" fmla="val 335987"/>
            <a:gd name="adj3" fmla="val 8210295"/>
            <a:gd name="adj4" fmla="val 6449626"/>
            <a:gd name="adj5" fmla="val 6068"/>
          </a:avLst>
        </a:prstGeom>
      </dgm:spPr>
      <dgm:t>
        <a:bodyPr/>
        <a:lstStyle/>
        <a:p>
          <a:endParaRPr lang="en-US"/>
        </a:p>
      </dgm:t>
    </dgm:pt>
    <dgm:pt modelId="{A299C551-9EA1-EF48-88D9-BB4503459CAC}" type="pres">
      <dgm:prSet presAssocID="{3C386BAD-6429-1143-B1FE-E79B96553B2B}" presName="dummy" presStyleCnt="0"/>
      <dgm:spPr/>
    </dgm:pt>
    <dgm:pt modelId="{148D9EAF-19FB-964D-873F-0B8F1DEF7A92}" type="pres">
      <dgm:prSet presAssocID="{3C386BAD-6429-1143-B1FE-E79B96553B2B}" presName="node" presStyleLbl="revTx" presStyleIdx="3" presStyleCnt="5">
        <dgm:presLayoutVars>
          <dgm:bulletEnabled val="1"/>
        </dgm:presLayoutVars>
      </dgm:prSet>
      <dgm:spPr>
        <a:prstGeom prst="rect">
          <a:avLst/>
        </a:prstGeom>
      </dgm:spPr>
      <dgm:t>
        <a:bodyPr/>
        <a:lstStyle/>
        <a:p>
          <a:endParaRPr lang="en-US"/>
        </a:p>
      </dgm:t>
    </dgm:pt>
    <dgm:pt modelId="{5EFF3F06-DD34-BE43-BC5A-20CE1A183DAC}" type="pres">
      <dgm:prSet presAssocID="{31BB2A75-D3A7-244B-8665-7163D03B0842}" presName="sibTrans" presStyleLbl="node1" presStyleIdx="3" presStyleCnt="5"/>
      <dgm:spPr>
        <a:prstGeom prst="circularArrow">
          <a:avLst>
            <a:gd name="adj1" fmla="val 5201"/>
            <a:gd name="adj2" fmla="val 335987"/>
            <a:gd name="adj3" fmla="val 12297512"/>
            <a:gd name="adj4" fmla="val 10771071"/>
            <a:gd name="adj5" fmla="val 6068"/>
          </a:avLst>
        </a:prstGeom>
      </dgm:spPr>
      <dgm:t>
        <a:bodyPr/>
        <a:lstStyle/>
        <a:p>
          <a:endParaRPr lang="en-US"/>
        </a:p>
      </dgm:t>
    </dgm:pt>
    <dgm:pt modelId="{6CA6ABC0-FB73-8A45-BF10-D663352F09C4}" type="pres">
      <dgm:prSet presAssocID="{35181450-96A9-6C4A-84A3-1632CC53CCB3}" presName="dummy" presStyleCnt="0"/>
      <dgm:spPr/>
    </dgm:pt>
    <dgm:pt modelId="{E1D3CCD9-040A-FC45-B887-8B2282E4C501}" type="pres">
      <dgm:prSet presAssocID="{35181450-96A9-6C4A-84A3-1632CC53CCB3}" presName="node" presStyleLbl="revTx" presStyleIdx="4" presStyleCnt="5" custScaleX="130425">
        <dgm:presLayoutVars>
          <dgm:bulletEnabled val="1"/>
        </dgm:presLayoutVars>
      </dgm:prSet>
      <dgm:spPr>
        <a:prstGeom prst="rect">
          <a:avLst/>
        </a:prstGeom>
      </dgm:spPr>
      <dgm:t>
        <a:bodyPr/>
        <a:lstStyle/>
        <a:p>
          <a:endParaRPr lang="en-US"/>
        </a:p>
      </dgm:t>
    </dgm:pt>
    <dgm:pt modelId="{6A29AE9B-307D-C04D-8B62-7217E212954E}" type="pres">
      <dgm:prSet presAssocID="{884A090A-BECD-814B-96A3-CFA6974C09B3}" presName="sibTrans" presStyleLbl="node1" presStyleIdx="4" presStyleCnt="5"/>
      <dgm:spPr>
        <a:prstGeom prst="circularArrow">
          <a:avLst>
            <a:gd name="adj1" fmla="val 5201"/>
            <a:gd name="adj2" fmla="val 335987"/>
            <a:gd name="adj3" fmla="val 16865377"/>
            <a:gd name="adj4" fmla="val 15522775"/>
            <a:gd name="adj5" fmla="val 6068"/>
          </a:avLst>
        </a:prstGeom>
      </dgm:spPr>
      <dgm:t>
        <a:bodyPr/>
        <a:lstStyle/>
        <a:p>
          <a:endParaRPr lang="en-US"/>
        </a:p>
      </dgm:t>
    </dgm:pt>
  </dgm:ptLst>
  <dgm:cxnLst>
    <dgm:cxn modelId="{82EBF4A0-AA15-074D-A9DF-4E53F9C8B443}" type="presOf" srcId="{E6B5B03A-348E-0B45-8C6D-B523534F8759}" destId="{7AEF4ADA-5119-E045-A004-5AAD70FEB168}" srcOrd="0" destOrd="0" presId="urn:microsoft.com/office/officeart/2005/8/layout/cycle1"/>
    <dgm:cxn modelId="{0171C5AC-8903-2C44-A8FB-ACB8C3C11C3A}" type="presOf" srcId="{4950D1D5-E4A3-C046-9834-A1430CBE1454}" destId="{B43289E6-D7A2-D440-A943-BF26FEF34CAD}" srcOrd="0" destOrd="0" presId="urn:microsoft.com/office/officeart/2005/8/layout/cycle1"/>
    <dgm:cxn modelId="{1A5A8049-53FF-C84F-A93E-AADB07BC744E}" type="presOf" srcId="{5EAC6C8A-6683-9545-BCD0-167CDAF5AC56}" destId="{EA5679D2-0F3C-764D-A5FF-86ED2BB7DDFA}" srcOrd="0" destOrd="0" presId="urn:microsoft.com/office/officeart/2005/8/layout/cycle1"/>
    <dgm:cxn modelId="{B54602C6-FACE-8348-99F8-F39BBCADE5FD}" type="presOf" srcId="{90E38BB6-4C73-494A-B0D4-AA3BDD9247F8}" destId="{92EB942F-30FD-A148-BE8E-E482CBC69B75}" srcOrd="0" destOrd="0" presId="urn:microsoft.com/office/officeart/2005/8/layout/cycle1"/>
    <dgm:cxn modelId="{1DBC9911-900D-FD4D-BCA9-CD2C85E71ECB}" srcId="{0A3C965E-5EDE-9A4D-81B6-360F5B1B98CA}" destId="{B155FF60-24DB-B540-9D27-32042CCD2A3E}" srcOrd="2" destOrd="0" parTransId="{55903E48-BEF1-3B4F-8857-36A08C61B67A}" sibTransId="{4950D1D5-E4A3-C046-9834-A1430CBE1454}"/>
    <dgm:cxn modelId="{062EA4FD-CD47-0048-8432-6ECC81E3E435}" type="presOf" srcId="{EA57ACDE-C470-9F44-B6B6-30A9AA1C3EA3}" destId="{35074109-D2B5-6040-9947-249456487869}" srcOrd="0" destOrd="0" presId="urn:microsoft.com/office/officeart/2005/8/layout/cycle1"/>
    <dgm:cxn modelId="{35BC4EBF-B05D-2F4C-9CA4-2977D61D54F4}" srcId="{0A3C965E-5EDE-9A4D-81B6-360F5B1B98CA}" destId="{E6B5B03A-348E-0B45-8C6D-B523534F8759}" srcOrd="1" destOrd="0" parTransId="{8ED2FB2A-803A-2741-8337-1A156751734D}" sibTransId="{EA57ACDE-C470-9F44-B6B6-30A9AA1C3EA3}"/>
    <dgm:cxn modelId="{D693317D-5192-4946-8796-F68663CE2B2E}" type="presOf" srcId="{0A3C965E-5EDE-9A4D-81B6-360F5B1B98CA}" destId="{5AE38717-DA6C-D845-8D4E-F4456B8C0863}" srcOrd="0" destOrd="0" presId="urn:microsoft.com/office/officeart/2005/8/layout/cycle1"/>
    <dgm:cxn modelId="{4DE174B9-1933-D148-82DF-4964328105ED}" srcId="{0A3C965E-5EDE-9A4D-81B6-360F5B1B98CA}" destId="{3C386BAD-6429-1143-B1FE-E79B96553B2B}" srcOrd="3" destOrd="0" parTransId="{F62B7CE6-B261-9948-BADC-4A562E9E4DB1}" sibTransId="{31BB2A75-D3A7-244B-8665-7163D03B0842}"/>
    <dgm:cxn modelId="{1E87C829-454B-4045-ACF2-D4EF62A07292}" type="presOf" srcId="{3C386BAD-6429-1143-B1FE-E79B96553B2B}" destId="{148D9EAF-19FB-964D-873F-0B8F1DEF7A92}" srcOrd="0" destOrd="0" presId="urn:microsoft.com/office/officeart/2005/8/layout/cycle1"/>
    <dgm:cxn modelId="{AD58DEAB-BFAC-0E4C-A48D-72FA57B567B6}" type="presOf" srcId="{31BB2A75-D3A7-244B-8665-7163D03B0842}" destId="{5EFF3F06-DD34-BE43-BC5A-20CE1A183DAC}" srcOrd="0" destOrd="0" presId="urn:microsoft.com/office/officeart/2005/8/layout/cycle1"/>
    <dgm:cxn modelId="{685333F3-3FB1-D84D-9510-64DEF1DF2181}" srcId="{0A3C965E-5EDE-9A4D-81B6-360F5B1B98CA}" destId="{90E38BB6-4C73-494A-B0D4-AA3BDD9247F8}" srcOrd="0" destOrd="0" parTransId="{7D973700-540B-FB48-9414-81D883FA75A7}" sibTransId="{5EAC6C8A-6683-9545-BCD0-167CDAF5AC56}"/>
    <dgm:cxn modelId="{A6506479-7548-CE46-88B3-9574EC880F64}" type="presOf" srcId="{884A090A-BECD-814B-96A3-CFA6974C09B3}" destId="{6A29AE9B-307D-C04D-8B62-7217E212954E}" srcOrd="0" destOrd="0" presId="urn:microsoft.com/office/officeart/2005/8/layout/cycle1"/>
    <dgm:cxn modelId="{05747C72-BD64-694A-816A-7E5098A1850A}" srcId="{0A3C965E-5EDE-9A4D-81B6-360F5B1B98CA}" destId="{35181450-96A9-6C4A-84A3-1632CC53CCB3}" srcOrd="4" destOrd="0" parTransId="{70B1544B-136E-2847-B3BD-6620DA0DE979}" sibTransId="{884A090A-BECD-814B-96A3-CFA6974C09B3}"/>
    <dgm:cxn modelId="{71ADB257-144A-7E40-9071-34E43172410F}" type="presOf" srcId="{B155FF60-24DB-B540-9D27-32042CCD2A3E}" destId="{FB819077-5697-7741-9CF2-F2B025836AC5}" srcOrd="0" destOrd="0" presId="urn:microsoft.com/office/officeart/2005/8/layout/cycle1"/>
    <dgm:cxn modelId="{00195A76-1F43-3440-A90C-1A13C0ECEB48}" type="presOf" srcId="{35181450-96A9-6C4A-84A3-1632CC53CCB3}" destId="{E1D3CCD9-040A-FC45-B887-8B2282E4C501}" srcOrd="0" destOrd="0" presId="urn:microsoft.com/office/officeart/2005/8/layout/cycle1"/>
    <dgm:cxn modelId="{C393AF7F-29AD-944D-A68C-C6598092FD05}" type="presParOf" srcId="{5AE38717-DA6C-D845-8D4E-F4456B8C0863}" destId="{F9B9C63B-3A70-BD4B-9615-E6F7290ABC2E}" srcOrd="0" destOrd="0" presId="urn:microsoft.com/office/officeart/2005/8/layout/cycle1"/>
    <dgm:cxn modelId="{D9E18229-08BC-D045-B02B-22D16BCA964B}" type="presParOf" srcId="{5AE38717-DA6C-D845-8D4E-F4456B8C0863}" destId="{92EB942F-30FD-A148-BE8E-E482CBC69B75}" srcOrd="1" destOrd="0" presId="urn:microsoft.com/office/officeart/2005/8/layout/cycle1"/>
    <dgm:cxn modelId="{78C3A68C-6D4F-FC43-AAFD-C364503CD1C2}" type="presParOf" srcId="{5AE38717-DA6C-D845-8D4E-F4456B8C0863}" destId="{EA5679D2-0F3C-764D-A5FF-86ED2BB7DDFA}" srcOrd="2" destOrd="0" presId="urn:microsoft.com/office/officeart/2005/8/layout/cycle1"/>
    <dgm:cxn modelId="{23C34BE6-FE42-A745-9355-630D08AB56B6}" type="presParOf" srcId="{5AE38717-DA6C-D845-8D4E-F4456B8C0863}" destId="{69038BC3-8F11-1841-A6F1-4056DE204837}" srcOrd="3" destOrd="0" presId="urn:microsoft.com/office/officeart/2005/8/layout/cycle1"/>
    <dgm:cxn modelId="{5D79062A-ECD2-7D4E-90E7-94BB3217A790}" type="presParOf" srcId="{5AE38717-DA6C-D845-8D4E-F4456B8C0863}" destId="{7AEF4ADA-5119-E045-A004-5AAD70FEB168}" srcOrd="4" destOrd="0" presId="urn:microsoft.com/office/officeart/2005/8/layout/cycle1"/>
    <dgm:cxn modelId="{BC6E89B0-0B07-144C-A88C-CAB1E0057046}" type="presParOf" srcId="{5AE38717-DA6C-D845-8D4E-F4456B8C0863}" destId="{35074109-D2B5-6040-9947-249456487869}" srcOrd="5" destOrd="0" presId="urn:microsoft.com/office/officeart/2005/8/layout/cycle1"/>
    <dgm:cxn modelId="{BA29D92D-F68B-7F47-A82F-9D03E2E033D1}" type="presParOf" srcId="{5AE38717-DA6C-D845-8D4E-F4456B8C0863}" destId="{A4FE369B-D381-0442-8605-E4E9C87255E5}" srcOrd="6" destOrd="0" presId="urn:microsoft.com/office/officeart/2005/8/layout/cycle1"/>
    <dgm:cxn modelId="{2FB868DC-2084-7748-B487-7F88148E6087}" type="presParOf" srcId="{5AE38717-DA6C-D845-8D4E-F4456B8C0863}" destId="{FB819077-5697-7741-9CF2-F2B025836AC5}" srcOrd="7" destOrd="0" presId="urn:microsoft.com/office/officeart/2005/8/layout/cycle1"/>
    <dgm:cxn modelId="{412DF9AB-3ED2-8046-A181-D04EE4A5C215}" type="presParOf" srcId="{5AE38717-DA6C-D845-8D4E-F4456B8C0863}" destId="{B43289E6-D7A2-D440-A943-BF26FEF34CAD}" srcOrd="8" destOrd="0" presId="urn:microsoft.com/office/officeart/2005/8/layout/cycle1"/>
    <dgm:cxn modelId="{DB2BAADC-E128-1642-BB18-0B1B1372C28F}" type="presParOf" srcId="{5AE38717-DA6C-D845-8D4E-F4456B8C0863}" destId="{A299C551-9EA1-EF48-88D9-BB4503459CAC}" srcOrd="9" destOrd="0" presId="urn:microsoft.com/office/officeart/2005/8/layout/cycle1"/>
    <dgm:cxn modelId="{2A2F4063-C34B-1C45-AEB9-9282BAE4378E}" type="presParOf" srcId="{5AE38717-DA6C-D845-8D4E-F4456B8C0863}" destId="{148D9EAF-19FB-964D-873F-0B8F1DEF7A92}" srcOrd="10" destOrd="0" presId="urn:microsoft.com/office/officeart/2005/8/layout/cycle1"/>
    <dgm:cxn modelId="{5A3A5491-979E-0244-880D-B7724A99A90E}" type="presParOf" srcId="{5AE38717-DA6C-D845-8D4E-F4456B8C0863}" destId="{5EFF3F06-DD34-BE43-BC5A-20CE1A183DAC}" srcOrd="11" destOrd="0" presId="urn:microsoft.com/office/officeart/2005/8/layout/cycle1"/>
    <dgm:cxn modelId="{DB84E4E2-56F9-4540-9D4A-DCD299F4E651}" type="presParOf" srcId="{5AE38717-DA6C-D845-8D4E-F4456B8C0863}" destId="{6CA6ABC0-FB73-8A45-BF10-D663352F09C4}" srcOrd="12" destOrd="0" presId="urn:microsoft.com/office/officeart/2005/8/layout/cycle1"/>
    <dgm:cxn modelId="{D9BC1176-FA61-DF4E-98B5-B8954EE08992}" type="presParOf" srcId="{5AE38717-DA6C-D845-8D4E-F4456B8C0863}" destId="{E1D3CCD9-040A-FC45-B887-8B2282E4C501}" srcOrd="13" destOrd="0" presId="urn:microsoft.com/office/officeart/2005/8/layout/cycle1"/>
    <dgm:cxn modelId="{69008739-4D2E-5E41-8A7B-DD61FE6B5405}" type="presParOf" srcId="{5AE38717-DA6C-D845-8D4E-F4456B8C0863}" destId="{6A29AE9B-307D-C04D-8B62-7217E212954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B942F-30FD-A148-BE8E-E482CBC69B75}">
      <dsp:nvSpPr>
        <dsp:cNvPr id="0" name=""/>
        <dsp:cNvSpPr/>
      </dsp:nvSpPr>
      <dsp:spPr>
        <a:xfrm>
          <a:off x="3086291" y="24876"/>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hueOff val="0"/>
                  <a:satOff val="0"/>
                  <a:lumOff val="0"/>
                  <a:alphaOff val="0"/>
                </a:sysClr>
              </a:solidFill>
              <a:latin typeface="Calibri"/>
              <a:ea typeface="+mn-ea"/>
              <a:cs typeface="+mn-cs"/>
            </a:rPr>
            <a:t>Log</a:t>
          </a:r>
          <a:endParaRPr lang="en-US" sz="2000" kern="1200" dirty="0">
            <a:solidFill>
              <a:sysClr val="windowText" lastClr="000000">
                <a:hueOff val="0"/>
                <a:satOff val="0"/>
                <a:lumOff val="0"/>
                <a:alphaOff val="0"/>
              </a:sysClr>
            </a:solidFill>
            <a:latin typeface="Calibri"/>
            <a:ea typeface="+mn-ea"/>
            <a:cs typeface="+mn-cs"/>
          </a:endParaRPr>
        </a:p>
      </dsp:txBody>
      <dsp:txXfrm>
        <a:off x="3086291" y="24876"/>
        <a:ext cx="840335" cy="840335"/>
      </dsp:txXfrm>
    </dsp:sp>
    <dsp:sp modelId="{EA5679D2-0F3C-764D-A5FF-86ED2BB7DDFA}">
      <dsp:nvSpPr>
        <dsp:cNvPr id="0" name=""/>
        <dsp:cNvSpPr/>
      </dsp:nvSpPr>
      <dsp:spPr>
        <a:xfrm>
          <a:off x="1109604" y="575"/>
          <a:ext cx="3150551" cy="3150551"/>
        </a:xfrm>
        <a:prstGeom prst="circularArrow">
          <a:avLst>
            <a:gd name="adj1" fmla="val 5201"/>
            <a:gd name="adj2" fmla="val 335987"/>
            <a:gd name="adj3" fmla="val 21292942"/>
            <a:gd name="adj4" fmla="val 19766502"/>
            <a:gd name="adj5" fmla="val 6068"/>
          </a:avLst>
        </a:prstGeom>
        <a:gradFill rotWithShape="0">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EF4ADA-5119-E045-A004-5AAD70FEB168}">
      <dsp:nvSpPr>
        <dsp:cNvPr id="0" name=""/>
        <dsp:cNvSpPr/>
      </dsp:nvSpPr>
      <dsp:spPr>
        <a:xfrm>
          <a:off x="3594055" y="1587613"/>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ysClr val="windowText" lastClr="000000">
                  <a:hueOff val="0"/>
                  <a:satOff val="0"/>
                  <a:lumOff val="0"/>
                  <a:alphaOff val="0"/>
                </a:sysClr>
              </a:solidFill>
              <a:latin typeface="Calibri"/>
              <a:ea typeface="+mn-ea"/>
              <a:cs typeface="+mn-cs"/>
            </a:rPr>
            <a:t>Analyze</a:t>
          </a:r>
          <a:endParaRPr lang="en-US" sz="1900" kern="1200" dirty="0">
            <a:solidFill>
              <a:sysClr val="windowText" lastClr="000000">
                <a:hueOff val="0"/>
                <a:satOff val="0"/>
                <a:lumOff val="0"/>
                <a:alphaOff val="0"/>
              </a:sysClr>
            </a:solidFill>
            <a:latin typeface="Calibri"/>
            <a:ea typeface="+mn-ea"/>
            <a:cs typeface="+mn-cs"/>
          </a:endParaRPr>
        </a:p>
      </dsp:txBody>
      <dsp:txXfrm>
        <a:off x="3594055" y="1587613"/>
        <a:ext cx="840335" cy="840335"/>
      </dsp:txXfrm>
    </dsp:sp>
    <dsp:sp modelId="{35074109-D2B5-6040-9947-249456487869}">
      <dsp:nvSpPr>
        <dsp:cNvPr id="0" name=""/>
        <dsp:cNvSpPr/>
      </dsp:nvSpPr>
      <dsp:spPr>
        <a:xfrm>
          <a:off x="1109604" y="575"/>
          <a:ext cx="3150551" cy="3150551"/>
        </a:xfrm>
        <a:prstGeom prst="circularArrow">
          <a:avLst>
            <a:gd name="adj1" fmla="val 5201"/>
            <a:gd name="adj2" fmla="val 335987"/>
            <a:gd name="adj3" fmla="val 4014387"/>
            <a:gd name="adj4" fmla="val 2253718"/>
            <a:gd name="adj5" fmla="val 6068"/>
          </a:avLst>
        </a:prstGeom>
        <a:gradFill rotWithShape="0">
          <a:gsLst>
            <a:gs pos="0">
              <a:srgbClr val="C0504D">
                <a:hueOff val="1170380"/>
                <a:satOff val="-1460"/>
                <a:lumOff val="343"/>
                <a:alphaOff val="0"/>
                <a:tint val="100000"/>
                <a:shade val="100000"/>
                <a:satMod val="130000"/>
              </a:srgbClr>
            </a:gs>
            <a:gs pos="100000">
              <a:srgbClr val="C0504D">
                <a:hueOff val="1170380"/>
                <a:satOff val="-1460"/>
                <a:lumOff val="343"/>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B819077-5697-7741-9CF2-F2B025836AC5}">
      <dsp:nvSpPr>
        <dsp:cNvPr id="0" name=""/>
        <dsp:cNvSpPr/>
      </dsp:nvSpPr>
      <dsp:spPr>
        <a:xfrm>
          <a:off x="2264712" y="2553438"/>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ysClr val="windowText" lastClr="000000">
                  <a:hueOff val="0"/>
                  <a:satOff val="0"/>
                  <a:lumOff val="0"/>
                  <a:alphaOff val="0"/>
                </a:sysClr>
              </a:solidFill>
              <a:latin typeface="Calibri"/>
              <a:ea typeface="+mn-ea"/>
              <a:cs typeface="+mn-cs"/>
            </a:rPr>
            <a:t>Detect</a:t>
          </a:r>
          <a:endParaRPr lang="en-US" sz="1900" kern="1200" dirty="0">
            <a:solidFill>
              <a:sysClr val="windowText" lastClr="000000">
                <a:hueOff val="0"/>
                <a:satOff val="0"/>
                <a:lumOff val="0"/>
                <a:alphaOff val="0"/>
              </a:sysClr>
            </a:solidFill>
            <a:latin typeface="Calibri"/>
            <a:ea typeface="+mn-ea"/>
            <a:cs typeface="+mn-cs"/>
          </a:endParaRPr>
        </a:p>
      </dsp:txBody>
      <dsp:txXfrm>
        <a:off x="2264712" y="2553438"/>
        <a:ext cx="840335" cy="840335"/>
      </dsp:txXfrm>
    </dsp:sp>
    <dsp:sp modelId="{B43289E6-D7A2-D440-A943-BF26FEF34CAD}">
      <dsp:nvSpPr>
        <dsp:cNvPr id="0" name=""/>
        <dsp:cNvSpPr/>
      </dsp:nvSpPr>
      <dsp:spPr>
        <a:xfrm>
          <a:off x="1109604" y="575"/>
          <a:ext cx="3150551" cy="3150551"/>
        </a:xfrm>
        <a:prstGeom prst="circularArrow">
          <a:avLst>
            <a:gd name="adj1" fmla="val 5201"/>
            <a:gd name="adj2" fmla="val 335987"/>
            <a:gd name="adj3" fmla="val 8210295"/>
            <a:gd name="adj4" fmla="val 6449626"/>
            <a:gd name="adj5" fmla="val 6068"/>
          </a:avLst>
        </a:prstGeom>
        <a:gradFill rotWithShape="0">
          <a:gsLst>
            <a:gs pos="0">
              <a:srgbClr val="C0504D">
                <a:hueOff val="2340760"/>
                <a:satOff val="-2919"/>
                <a:lumOff val="686"/>
                <a:alphaOff val="0"/>
                <a:tint val="100000"/>
                <a:shade val="100000"/>
                <a:satMod val="130000"/>
              </a:srgbClr>
            </a:gs>
            <a:gs pos="100000">
              <a:srgbClr val="C0504D">
                <a:hueOff val="2340760"/>
                <a:satOff val="-2919"/>
                <a:lumOff val="686"/>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8D9EAF-19FB-964D-873F-0B8F1DEF7A92}">
      <dsp:nvSpPr>
        <dsp:cNvPr id="0" name=""/>
        <dsp:cNvSpPr/>
      </dsp:nvSpPr>
      <dsp:spPr>
        <a:xfrm>
          <a:off x="935368" y="1587613"/>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ysClr val="windowText" lastClr="000000">
                  <a:hueOff val="0"/>
                  <a:satOff val="0"/>
                  <a:lumOff val="0"/>
                  <a:alphaOff val="0"/>
                </a:sysClr>
              </a:solidFill>
              <a:latin typeface="Calibri"/>
              <a:ea typeface="+mn-ea"/>
              <a:cs typeface="+mn-cs"/>
            </a:rPr>
            <a:t>React</a:t>
          </a:r>
          <a:endParaRPr lang="en-US" sz="1900" kern="1200" dirty="0">
            <a:solidFill>
              <a:sysClr val="windowText" lastClr="000000">
                <a:hueOff val="0"/>
                <a:satOff val="0"/>
                <a:lumOff val="0"/>
                <a:alphaOff val="0"/>
              </a:sysClr>
            </a:solidFill>
            <a:latin typeface="Calibri"/>
            <a:ea typeface="+mn-ea"/>
            <a:cs typeface="+mn-cs"/>
          </a:endParaRPr>
        </a:p>
      </dsp:txBody>
      <dsp:txXfrm>
        <a:off x="935368" y="1587613"/>
        <a:ext cx="840335" cy="840335"/>
      </dsp:txXfrm>
    </dsp:sp>
    <dsp:sp modelId="{5EFF3F06-DD34-BE43-BC5A-20CE1A183DAC}">
      <dsp:nvSpPr>
        <dsp:cNvPr id="0" name=""/>
        <dsp:cNvSpPr/>
      </dsp:nvSpPr>
      <dsp:spPr>
        <a:xfrm>
          <a:off x="1109604" y="575"/>
          <a:ext cx="3150551" cy="3150551"/>
        </a:xfrm>
        <a:prstGeom prst="circularArrow">
          <a:avLst>
            <a:gd name="adj1" fmla="val 5201"/>
            <a:gd name="adj2" fmla="val 335987"/>
            <a:gd name="adj3" fmla="val 12297512"/>
            <a:gd name="adj4" fmla="val 10771071"/>
            <a:gd name="adj5" fmla="val 6068"/>
          </a:avLst>
        </a:prstGeom>
        <a:gradFill rotWithShape="0">
          <a:gsLst>
            <a:gs pos="0">
              <a:srgbClr val="C0504D">
                <a:hueOff val="3511140"/>
                <a:satOff val="-4379"/>
                <a:lumOff val="1030"/>
                <a:alphaOff val="0"/>
                <a:tint val="100000"/>
                <a:shade val="100000"/>
                <a:satMod val="130000"/>
              </a:srgbClr>
            </a:gs>
            <a:gs pos="100000">
              <a:srgbClr val="C0504D">
                <a:hueOff val="3511140"/>
                <a:satOff val="-4379"/>
                <a:lumOff val="103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D3CCD9-040A-FC45-B887-8B2282E4C501}">
      <dsp:nvSpPr>
        <dsp:cNvPr id="0" name=""/>
        <dsp:cNvSpPr/>
      </dsp:nvSpPr>
      <dsp:spPr>
        <a:xfrm>
          <a:off x="1315296" y="24876"/>
          <a:ext cx="1096008"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hueOff val="0"/>
                  <a:satOff val="0"/>
                  <a:lumOff val="0"/>
                  <a:alphaOff val="0"/>
                </a:sysClr>
              </a:solidFill>
              <a:latin typeface="Calibri"/>
              <a:ea typeface="+mn-ea"/>
              <a:cs typeface="+mn-cs"/>
            </a:rPr>
            <a:t>Authorize</a:t>
          </a:r>
          <a:endParaRPr lang="en-US" sz="2000" kern="1200" dirty="0">
            <a:solidFill>
              <a:sysClr val="windowText" lastClr="000000">
                <a:hueOff val="0"/>
                <a:satOff val="0"/>
                <a:lumOff val="0"/>
                <a:alphaOff val="0"/>
              </a:sysClr>
            </a:solidFill>
            <a:latin typeface="Calibri"/>
            <a:ea typeface="+mn-ea"/>
            <a:cs typeface="+mn-cs"/>
          </a:endParaRPr>
        </a:p>
      </dsp:txBody>
      <dsp:txXfrm>
        <a:off x="1315296" y="24876"/>
        <a:ext cx="1096008" cy="840335"/>
      </dsp:txXfrm>
    </dsp:sp>
    <dsp:sp modelId="{6A29AE9B-307D-C04D-8B62-7217E212954E}">
      <dsp:nvSpPr>
        <dsp:cNvPr id="0" name=""/>
        <dsp:cNvSpPr/>
      </dsp:nvSpPr>
      <dsp:spPr>
        <a:xfrm>
          <a:off x="1109604" y="575"/>
          <a:ext cx="3150551" cy="3150551"/>
        </a:xfrm>
        <a:prstGeom prst="circularArrow">
          <a:avLst>
            <a:gd name="adj1" fmla="val 5201"/>
            <a:gd name="adj2" fmla="val 335987"/>
            <a:gd name="adj3" fmla="val 16865377"/>
            <a:gd name="adj4" fmla="val 15522775"/>
            <a:gd name="adj5" fmla="val 6068"/>
          </a:avLst>
        </a:prstGeom>
        <a:gradFill rotWithShape="0">
          <a:gsLst>
            <a:gs pos="0">
              <a:srgbClr val="C0504D">
                <a:hueOff val="4681520"/>
                <a:satOff val="-5839"/>
                <a:lumOff val="1373"/>
                <a:alphaOff val="0"/>
                <a:tint val="100000"/>
                <a:shade val="100000"/>
                <a:satMod val="130000"/>
              </a:srgbClr>
            </a:gs>
            <a:gs pos="100000">
              <a:srgbClr val="C0504D">
                <a:hueOff val="4681520"/>
                <a:satOff val="-5839"/>
                <a:lumOff val="1373"/>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a:p>
        </p:txBody>
      </p:sp>
    </p:spTree>
    <p:extLst>
      <p:ext uri="{BB962C8B-B14F-4D97-AF65-F5344CB8AC3E}">
        <p14:creationId xmlns:p14="http://schemas.microsoft.com/office/powerpoint/2010/main" val="2693656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a:t>
            </a:fld>
            <a:endParaRPr lang="en-US" dirty="0"/>
          </a:p>
        </p:txBody>
      </p:sp>
    </p:spTree>
    <p:extLst>
      <p:ext uri="{BB962C8B-B14F-4D97-AF65-F5344CB8AC3E}">
        <p14:creationId xmlns:p14="http://schemas.microsoft.com/office/powerpoint/2010/main" val="410301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0ADB6E-4A8F-4310-AFFE-B3797227B839}" type="slidenum">
              <a:rPr lang="en-US" smtClean="0"/>
              <a:pPr fontAlgn="base">
                <a:spcBef>
                  <a:spcPct val="0"/>
                </a:spcBef>
                <a:spcAft>
                  <a:spcPct val="0"/>
                </a:spcAft>
                <a:defRPr/>
              </a:pPr>
              <a:t>27</a:t>
            </a:fld>
            <a:endParaRPr lang="en-US" smtClean="0"/>
          </a:p>
        </p:txBody>
      </p:sp>
    </p:spTree>
    <p:extLst>
      <p:ext uri="{BB962C8B-B14F-4D97-AF65-F5344CB8AC3E}">
        <p14:creationId xmlns:p14="http://schemas.microsoft.com/office/powerpoint/2010/main" val="352882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31</a:t>
            </a:fld>
            <a:endParaRPr lang="en-US" dirty="0"/>
          </a:p>
        </p:txBody>
      </p:sp>
    </p:spTree>
    <p:extLst>
      <p:ext uri="{BB962C8B-B14F-4D97-AF65-F5344CB8AC3E}">
        <p14:creationId xmlns:p14="http://schemas.microsoft.com/office/powerpoint/2010/main" val="283098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figure below is based on the vision of Dr. Donald Steiner. It shows the different aspects addressed by the three NGCRC projects in the end-to-end scenario. Our main contribution in this figure is to develop a SOA framework that is secure, adaptable and resilient to attacks and failures. Our work compliments the work done by the other two NGCRC projects. The research work in Project 1 on secure browser can be used to securely access the service directory and select trustworthy services. Furthermore it can be used to securely send requests to the selected SOA composition. Failures and attacks are inevitable in services but the SOA Service Monitor needs to handle failures and attacks and ensure service availability even in their presence. We are building an agile monitoring framework that has the ability to adapt based on the context. For instance, in case of attacks and failures, it can start secondary services to ensure system </a:t>
            </a:r>
            <a:r>
              <a:rPr lang="en-US" dirty="0" err="1" smtClean="0"/>
              <a:t>availabilty</a:t>
            </a:r>
            <a:r>
              <a:rPr lang="en-US" dirty="0" smtClean="0"/>
              <a:t>. These secondary services may be located in cloud. In order to ensure security while using </a:t>
            </a:r>
            <a:r>
              <a:rPr lang="en-US" dirty="0" err="1" smtClean="0"/>
              <a:t>untrusted</a:t>
            </a:r>
            <a:r>
              <a:rPr lang="en-US" dirty="0" smtClean="0"/>
              <a:t> cloud platforms, the research in Project 3 can be leveraged.</a:t>
            </a:r>
            <a:endParaRPr lang="en-US"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33</a:t>
            </a:fld>
            <a:endParaRPr lang="en-US"/>
          </a:p>
        </p:txBody>
      </p:sp>
    </p:spTree>
    <p:extLst>
      <p:ext uri="{BB962C8B-B14F-4D97-AF65-F5344CB8AC3E}">
        <p14:creationId xmlns:p14="http://schemas.microsoft.com/office/powerpoint/2010/main" val="336390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08E80F-126E-48B8-850E-1B26A75CE5E4}"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197311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806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15</a:t>
            </a:fld>
            <a:endParaRPr lang="en-US"/>
          </a:p>
        </p:txBody>
      </p:sp>
    </p:spTree>
    <p:extLst>
      <p:ext uri="{BB962C8B-B14F-4D97-AF65-F5344CB8AC3E}">
        <p14:creationId xmlns:p14="http://schemas.microsoft.com/office/powerpoint/2010/main" val="330152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17</a:t>
            </a:fld>
            <a:endParaRPr lang="en-US"/>
          </a:p>
        </p:txBody>
      </p:sp>
    </p:spTree>
    <p:extLst>
      <p:ext uri="{BB962C8B-B14F-4D97-AF65-F5344CB8AC3E}">
        <p14:creationId xmlns:p14="http://schemas.microsoft.com/office/powerpoint/2010/main" val="330152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18</a:t>
            </a:fld>
            <a:endParaRPr lang="en-US"/>
          </a:p>
        </p:txBody>
      </p:sp>
    </p:spTree>
    <p:extLst>
      <p:ext uri="{BB962C8B-B14F-4D97-AF65-F5344CB8AC3E}">
        <p14:creationId xmlns:p14="http://schemas.microsoft.com/office/powerpoint/2010/main" val="424242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Flow-chart for tamper resistance</a:t>
            </a:r>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19</a:t>
            </a:fld>
            <a:endParaRPr lang="en-US"/>
          </a:p>
        </p:txBody>
      </p:sp>
    </p:spTree>
    <p:extLst>
      <p:ext uri="{BB962C8B-B14F-4D97-AF65-F5344CB8AC3E}">
        <p14:creationId xmlns:p14="http://schemas.microsoft.com/office/powerpoint/2010/main" val="190966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21</a:t>
            </a:fld>
            <a:endParaRPr lang="en-US"/>
          </a:p>
        </p:txBody>
      </p:sp>
    </p:spTree>
    <p:extLst>
      <p:ext uri="{BB962C8B-B14F-4D97-AF65-F5344CB8AC3E}">
        <p14:creationId xmlns:p14="http://schemas.microsoft.com/office/powerpoint/2010/main" val="232555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24</a:t>
            </a:fld>
            <a:endParaRPr lang="en-US"/>
          </a:p>
        </p:txBody>
      </p:sp>
    </p:spTree>
    <p:extLst>
      <p:ext uri="{BB962C8B-B14F-4D97-AF65-F5344CB8AC3E}">
        <p14:creationId xmlns:p14="http://schemas.microsoft.com/office/powerpoint/2010/main" val="130050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 2]">
    <p:spTree>
      <p:nvGrpSpPr>
        <p:cNvPr id="1" name=""/>
        <p:cNvGrpSpPr/>
        <p:nvPr/>
      </p:nvGrpSpPr>
      <p:grpSpPr>
        <a:xfrm>
          <a:off x="0" y="0"/>
          <a:ext cx="0" cy="0"/>
          <a:chOff x="0" y="0"/>
          <a:chExt cx="0" cy="0"/>
        </a:xfrm>
      </p:grpSpPr>
      <p:pic>
        <p:nvPicPr>
          <p:cNvPr id="11" name="Picture 10" descr="noc_performance_graphic[3].png"/>
          <p:cNvPicPr>
            <a:picLocks noChangeAspect="1"/>
          </p:cNvPicPr>
          <p:nvPr userDrawn="1"/>
        </p:nvPicPr>
        <p:blipFill>
          <a:blip r:embed="rId2" cstate="print"/>
          <a:srcRect l="66733"/>
          <a:stretch>
            <a:fillRect/>
          </a:stretch>
        </p:blipFill>
        <p:spPr>
          <a:xfrm>
            <a:off x="0" y="0"/>
            <a:ext cx="1394126" cy="6858000"/>
          </a:xfrm>
          <a:prstGeom prst="rect">
            <a:avLst/>
          </a:prstGeom>
        </p:spPr>
      </p:pic>
      <p:sp>
        <p:nvSpPr>
          <p:cNvPr id="13" name="Title 4"/>
          <p:cNvSpPr>
            <a:spLocks noGrp="1"/>
          </p:cNvSpPr>
          <p:nvPr>
            <p:ph type="ctrTitle" hasCustomPrompt="1"/>
          </p:nvPr>
        </p:nvSpPr>
        <p:spPr>
          <a:xfrm>
            <a:off x="1562100" y="1231163"/>
            <a:ext cx="7295369"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14"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15"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16"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17"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18" name="Picture 17"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19"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0"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1"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22"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23"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pic>
        <p:nvPicPr>
          <p:cNvPr id="24" name="Picture 23" descr="noc_blue_AI-01.png"/>
          <p:cNvPicPr>
            <a:picLocks noChangeAspect="1"/>
          </p:cNvPicPr>
          <p:nvPr userDrawn="1"/>
        </p:nvPicPr>
        <p:blipFill>
          <a:blip r:embed="rId4" cstate="print"/>
          <a:stretch>
            <a:fillRect/>
          </a:stretch>
        </p:blipFill>
        <p:spPr>
          <a:xfrm>
            <a:off x="1350259" y="469391"/>
            <a:ext cx="2169250" cy="6050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14" name="Rectangle 13"/>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900"/>
              </a:spcBef>
              <a:defRPr/>
            </a:lvl1pPr>
            <a:lvl2pPr>
              <a:spcBef>
                <a:spcPts val="600"/>
              </a:spcBef>
              <a:defRPr/>
            </a:lvl2pPr>
            <a:lvl3pPr>
              <a:spcBef>
                <a:spcPts val="3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pic>
        <p:nvPicPr>
          <p:cNvPr id="5" name="Picture 4" descr="noc_blue_AI-01.png"/>
          <p:cNvPicPr>
            <a:picLocks noChangeAspect="1"/>
          </p:cNvPicPr>
          <p:nvPr userDrawn="1"/>
        </p:nvPicPr>
        <p:blipFill>
          <a:blip r:embed="rId2" cstate="print"/>
          <a:stretch>
            <a:fillRect/>
          </a:stretch>
        </p:blipFill>
        <p:spPr>
          <a:xfrm>
            <a:off x="774452" y="2369821"/>
            <a:ext cx="7595096" cy="211835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0" name="Picture 9" descr="Canada.jpg"/>
          <p:cNvPicPr>
            <a:picLocks noChangeAspect="1"/>
          </p:cNvPicPr>
          <p:nvPr userDrawn="1"/>
        </p:nvPicPr>
        <p:blipFill>
          <a:blip r:embed="rId2" cstate="screen"/>
          <a:stretch>
            <a:fillRect/>
          </a:stretch>
        </p:blipFill>
        <p:spPr>
          <a:xfrm>
            <a:off x="0" y="0"/>
            <a:ext cx="9144000" cy="6858000"/>
          </a:xfrm>
          <a:prstGeom prst="rect">
            <a:avLst/>
          </a:prstGeom>
        </p:spPr>
      </p:pic>
      <p:sp>
        <p:nvSpPr>
          <p:cNvPr id="9" name="Footer Placeholder 8"/>
          <p:cNvSpPr>
            <a:spLocks noGrp="1"/>
          </p:cNvSpPr>
          <p:nvPr>
            <p:ph type="ftr" sz="quarter" idx="12"/>
          </p:nvPr>
        </p:nvSpPr>
        <p:spPr>
          <a:xfrm>
            <a:off x="2590800" y="6657945"/>
            <a:ext cx="3962400" cy="215444"/>
          </a:xfrm>
          <a:prstGeom prst="rect">
            <a:avLst/>
          </a:prstGeom>
        </p:spPr>
        <p:txBody>
          <a:bodyPr>
            <a:spAutoFit/>
          </a:bodyPr>
          <a:lstStyle/>
          <a:p>
            <a:r>
              <a:rPr lang="en-US" dirty="0" smtClean="0"/>
              <a:t>NORTHROP GRUMMAN PRIVATE / </a:t>
            </a:r>
            <a:r>
              <a:rPr lang="en-US" smtClean="0"/>
              <a:t>PROPRIETARY LEVEL </a:t>
            </a:r>
            <a:r>
              <a:rPr lang="en-US" dirty="0" smtClean="0"/>
              <a:t>I</a:t>
            </a:r>
            <a:endParaRPr lang="en-US" dirty="0"/>
          </a:p>
        </p:txBody>
      </p:sp>
      <p:sp>
        <p:nvSpPr>
          <p:cNvPr id="25" name="Title 4"/>
          <p:cNvSpPr>
            <a:spLocks noGrp="1"/>
          </p:cNvSpPr>
          <p:nvPr>
            <p:ph type="ctrTitle" hasCustomPrompt="1"/>
          </p:nvPr>
        </p:nvSpPr>
        <p:spPr>
          <a:xfrm>
            <a:off x="2305050" y="1927860"/>
            <a:ext cx="6385730" cy="1219200"/>
          </a:xfrm>
        </p:spPr>
        <p:txBody>
          <a:bodyPr tIns="457200" bIns="548640"/>
          <a:lstStyle>
            <a:lvl1pPr algn="r">
              <a:defRPr sz="2800" b="1" spc="40" baseline="0">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Main Title, Font: Arial Bold 28pt.</a:t>
            </a:r>
            <a:endParaRPr lang="en-US" dirty="0"/>
          </a:p>
        </p:txBody>
      </p:sp>
      <p:sp>
        <p:nvSpPr>
          <p:cNvPr id="34" name="Text Placeholder 32"/>
          <p:cNvSpPr>
            <a:spLocks noGrp="1"/>
          </p:cNvSpPr>
          <p:nvPr>
            <p:ph type="body" sz="quarter" idx="14" hasCustomPrompt="1"/>
          </p:nvPr>
        </p:nvSpPr>
        <p:spPr>
          <a:xfrm>
            <a:off x="3718947" y="4030729"/>
            <a:ext cx="4968114" cy="457200"/>
          </a:xfrm>
        </p:spPr>
        <p:txBody>
          <a:bodyPr wrap="none" tIns="0"/>
          <a:lstStyle>
            <a:lvl1pPr algn="r">
              <a:spcBef>
                <a:spcPts val="0"/>
              </a:spcBef>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39" name="Text Placeholder 37"/>
          <p:cNvSpPr>
            <a:spLocks noGrp="1"/>
          </p:cNvSpPr>
          <p:nvPr>
            <p:ph type="body" sz="quarter" idx="15" hasCustomPrompt="1"/>
          </p:nvPr>
        </p:nvSpPr>
        <p:spPr>
          <a:xfrm>
            <a:off x="3719477" y="5038996"/>
            <a:ext cx="4972728" cy="457200"/>
          </a:xfrm>
        </p:spPr>
        <p:txBody>
          <a:bodyPr wrap="none" bIns="18288" anchor="b" anchorCtr="0"/>
          <a:lstStyle>
            <a:lvl1pPr algn="r">
              <a:spcBef>
                <a:spcPts val="0"/>
              </a:spcBef>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42" name="Text Placeholder 40"/>
          <p:cNvSpPr>
            <a:spLocks noGrp="1"/>
          </p:cNvSpPr>
          <p:nvPr>
            <p:ph type="body" sz="quarter" idx="16" hasCustomPrompt="1"/>
          </p:nvPr>
        </p:nvSpPr>
        <p:spPr>
          <a:xfrm>
            <a:off x="3719477" y="5539740"/>
            <a:ext cx="4972726" cy="381000"/>
          </a:xfrm>
        </p:spPr>
        <p:txBody>
          <a:bodyPr wrap="none" tIns="0" bIns="438912">
            <a:noAutofit/>
          </a:bodyPr>
          <a:lstStyle>
            <a:lvl1pPr algn="r">
              <a:spcBef>
                <a:spcPts val="0"/>
              </a:spcBef>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45" name="Text Placeholder 43"/>
          <p:cNvSpPr>
            <a:spLocks noGrp="1"/>
          </p:cNvSpPr>
          <p:nvPr>
            <p:ph type="body" sz="quarter" idx="17" hasCustomPrompt="1"/>
          </p:nvPr>
        </p:nvSpPr>
        <p:spPr>
          <a:xfrm>
            <a:off x="2293034" y="3528060"/>
            <a:ext cx="6394816" cy="457200"/>
          </a:xfrm>
        </p:spPr>
        <p:txBody>
          <a:bodyPr wrap="square" anchor="ctr" anchorCtr="0">
            <a:noAutofit/>
          </a:bodyPr>
          <a:lstStyle>
            <a:lvl1pPr algn="r">
              <a:spcBef>
                <a:spcPts val="0"/>
              </a:spcBef>
              <a:buNone/>
              <a:defRPr sz="2400" b="1" spc="20" baseline="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22" name="Picture 93" descr="noc_logo blue"/>
          <p:cNvPicPr>
            <a:picLocks noChangeAspect="1" noChangeArrowheads="1"/>
          </p:cNvPicPr>
          <p:nvPr userDrawn="1"/>
        </p:nvPicPr>
        <p:blipFill>
          <a:blip r:embed="rId3" cstate="print"/>
          <a:srcRect/>
          <a:stretch>
            <a:fillRect/>
          </a:stretch>
        </p:blipFill>
        <p:spPr bwMode="auto">
          <a:xfrm>
            <a:off x="6212963" y="623089"/>
            <a:ext cx="2382644" cy="415889"/>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0" name="Picture 9" descr="Canada.jpg"/>
          <p:cNvPicPr>
            <a:picLocks noChangeAspect="1"/>
          </p:cNvPicPr>
          <p:nvPr userDrawn="1"/>
        </p:nvPicPr>
        <p:blipFill>
          <a:blip r:embed="rId2" cstate="screen"/>
          <a:stretch>
            <a:fillRect/>
          </a:stretch>
        </p:blipFill>
        <p:spPr>
          <a:xfrm>
            <a:off x="0" y="0"/>
            <a:ext cx="9144000" cy="6858000"/>
          </a:xfrm>
          <a:prstGeom prst="rect">
            <a:avLst/>
          </a:prstGeom>
        </p:spPr>
      </p:pic>
      <p:sp>
        <p:nvSpPr>
          <p:cNvPr id="9" name="Footer Placeholder 8"/>
          <p:cNvSpPr>
            <a:spLocks noGrp="1"/>
          </p:cNvSpPr>
          <p:nvPr>
            <p:ph type="ftr" sz="quarter" idx="12"/>
          </p:nvPr>
        </p:nvSpPr>
        <p:spPr>
          <a:xfrm>
            <a:off x="4580031" y="6657945"/>
            <a:ext cx="4057521" cy="200055"/>
          </a:xfrm>
          <a:prstGeom prst="rect">
            <a:avLst/>
          </a:prstGeom>
        </p:spPr>
        <p:txBody>
          <a:bodyPr wrap="square" anchor="b" anchorCtr="0">
            <a:spAutoFit/>
          </a:bodyPr>
          <a:lstStyle/>
          <a:p>
            <a:r>
              <a:rPr lang="en-US" smtClean="0"/>
              <a:t>NORTHROP GRUMMAN PRIVATE / PROPRIETARY LEVEL I</a:t>
            </a:r>
            <a:endParaRPr lang="en-US" dirty="0"/>
          </a:p>
        </p:txBody>
      </p:sp>
      <p:sp>
        <p:nvSpPr>
          <p:cNvPr id="25" name="Title 4"/>
          <p:cNvSpPr>
            <a:spLocks noGrp="1"/>
          </p:cNvSpPr>
          <p:nvPr>
            <p:ph type="ctrTitle" hasCustomPrompt="1"/>
          </p:nvPr>
        </p:nvSpPr>
        <p:spPr>
          <a:xfrm>
            <a:off x="2305050" y="1927860"/>
            <a:ext cx="6385730" cy="1219200"/>
          </a:xfrm>
        </p:spPr>
        <p:txBody>
          <a:bodyPr tIns="457200" bIns="548640"/>
          <a:lstStyle>
            <a:lvl1pPr algn="r">
              <a:defRPr sz="2800" b="1" spc="40" baseline="0">
                <a:solidFill>
                  <a:schemeClr val="tx1"/>
                </a:solidFill>
                <a:latin typeface="Arial" pitchFamily="34" charset="0"/>
                <a:cs typeface="Arial" pitchFamily="34" charset="0"/>
              </a:defRPr>
            </a:lvl1pPr>
          </a:lstStyle>
          <a:p>
            <a:r>
              <a:rPr lang="en-US" dirty="0" smtClean="0"/>
              <a:t>Main Title, Font: Arial Bold 28pt.</a:t>
            </a:r>
            <a:endParaRPr lang="en-US" dirty="0"/>
          </a:p>
        </p:txBody>
      </p:sp>
      <p:sp>
        <p:nvSpPr>
          <p:cNvPr id="34" name="Text Placeholder 32"/>
          <p:cNvSpPr>
            <a:spLocks noGrp="1"/>
          </p:cNvSpPr>
          <p:nvPr>
            <p:ph type="body" sz="quarter" idx="14" hasCustomPrompt="1"/>
          </p:nvPr>
        </p:nvSpPr>
        <p:spPr>
          <a:xfrm>
            <a:off x="3718947" y="4030729"/>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39" name="Text Placeholder 37"/>
          <p:cNvSpPr>
            <a:spLocks noGrp="1"/>
          </p:cNvSpPr>
          <p:nvPr>
            <p:ph type="body" sz="quarter" idx="15" hasCustomPrompt="1"/>
          </p:nvPr>
        </p:nvSpPr>
        <p:spPr>
          <a:xfrm>
            <a:off x="3719477" y="5038996"/>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42" name="Text Placeholder 40"/>
          <p:cNvSpPr>
            <a:spLocks noGrp="1"/>
          </p:cNvSpPr>
          <p:nvPr>
            <p:ph type="body" sz="quarter" idx="16" hasCustomPrompt="1"/>
          </p:nvPr>
        </p:nvSpPr>
        <p:spPr>
          <a:xfrm>
            <a:off x="3719477" y="5539740"/>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45" name="Text Placeholder 43"/>
          <p:cNvSpPr>
            <a:spLocks noGrp="1"/>
          </p:cNvSpPr>
          <p:nvPr>
            <p:ph type="body" sz="quarter" idx="17" hasCustomPrompt="1"/>
          </p:nvPr>
        </p:nvSpPr>
        <p:spPr>
          <a:xfrm>
            <a:off x="2293034" y="3528060"/>
            <a:ext cx="6394816"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22" name="Picture 93" descr="noc_logo blue"/>
          <p:cNvPicPr>
            <a:picLocks noChangeAspect="1" noChangeArrowheads="1"/>
          </p:cNvPicPr>
          <p:nvPr userDrawn="1"/>
        </p:nvPicPr>
        <p:blipFill>
          <a:blip r:embed="rId3" cstate="screen"/>
          <a:srcRect/>
          <a:stretch>
            <a:fillRect/>
          </a:stretch>
        </p:blipFill>
        <p:spPr bwMode="auto">
          <a:xfrm>
            <a:off x="6212963" y="623089"/>
            <a:ext cx="2382644" cy="41588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9" name="Picture 109" descr="noc_logo blue"/>
          <p:cNvPicPr>
            <a:picLocks noChangeAspect="1" noChangeArrowheads="1"/>
          </p:cNvPicPr>
          <p:nvPr userDrawn="1"/>
        </p:nvPicPr>
        <p:blipFill>
          <a:blip r:embed="rId11" cstate="screen"/>
          <a:srcRect/>
          <a:stretch>
            <a:fillRect/>
          </a:stretch>
        </p:blipFill>
        <p:spPr bwMode="auto">
          <a:xfrm>
            <a:off x="7146925" y="381000"/>
            <a:ext cx="1768475"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61" r:id="rId4"/>
    <p:sldLayoutId id="2147483663" r:id="rId5"/>
    <p:sldLayoutId id="2147483672" r:id="rId6"/>
    <p:sldLayoutId id="2147483666" r:id="rId7"/>
    <p:sldLayoutId id="2147483675" r:id="rId8"/>
    <p:sldLayoutId id="2147483676" r:id="rId9"/>
  </p:sldLayoutIdLst>
  <p:hf hd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7"/>
          </p:nvPr>
        </p:nvSpPr>
        <p:spPr>
          <a:xfrm>
            <a:off x="3444766" y="3184632"/>
            <a:ext cx="5441304" cy="1269124"/>
          </a:xfrm>
        </p:spPr>
        <p:txBody>
          <a:bodyPr anchor="ctr" anchorCtr="1"/>
          <a:lstStyle/>
          <a:p>
            <a:pPr lvl="0" algn="l"/>
            <a:endParaRPr lang="en-US" dirty="0" smtClean="0"/>
          </a:p>
          <a:p>
            <a:pPr marL="0" lvl="0" indent="0" algn="l"/>
            <a:r>
              <a:rPr lang="en-US" dirty="0" smtClean="0"/>
              <a:t>Monitoring-based </a:t>
            </a:r>
            <a:r>
              <a:rPr lang="en-US" dirty="0"/>
              <a:t>System for </a:t>
            </a:r>
            <a:r>
              <a:rPr lang="en-US" dirty="0" smtClean="0"/>
              <a:t>E2E Security </a:t>
            </a:r>
            <a:r>
              <a:rPr lang="en-US" dirty="0"/>
              <a:t>Auditing and </a:t>
            </a:r>
            <a:r>
              <a:rPr lang="en-US" dirty="0" smtClean="0"/>
              <a:t>Enforcement </a:t>
            </a:r>
            <a:r>
              <a:rPr lang="en-US" dirty="0"/>
              <a:t>in Trusted and Untrusted SOA</a:t>
            </a:r>
          </a:p>
          <a:p>
            <a:pPr algn="l"/>
            <a:endParaRPr lang="en-US" dirty="0"/>
          </a:p>
        </p:txBody>
      </p:sp>
      <p:sp>
        <p:nvSpPr>
          <p:cNvPr id="8" name="Title 7"/>
          <p:cNvSpPr>
            <a:spLocks noGrp="1"/>
          </p:cNvSpPr>
          <p:nvPr>
            <p:ph type="ctrTitle"/>
          </p:nvPr>
        </p:nvSpPr>
        <p:spPr/>
        <p:txBody>
          <a:bodyPr/>
          <a:lstStyle/>
          <a:p>
            <a:pPr lvl="0"/>
            <a:r>
              <a:rPr lang="en-US" dirty="0" smtClean="0"/>
              <a:t>Northrop Grumman Cybersecurity</a:t>
            </a:r>
            <a:br>
              <a:rPr lang="en-US" dirty="0" smtClean="0"/>
            </a:br>
            <a:r>
              <a:rPr lang="en-US" dirty="0" smtClean="0"/>
              <a:t>Research Consortium (NGCRC)</a:t>
            </a:r>
            <a:br>
              <a:rPr lang="en-US" dirty="0" smtClean="0"/>
            </a:br>
            <a:r>
              <a:rPr lang="en-US" sz="2800" i="1" dirty="0" smtClean="0">
                <a:solidFill>
                  <a:schemeClr val="accent1">
                    <a:lumMod val="75000"/>
                  </a:schemeClr>
                </a:solidFill>
              </a:rPr>
              <a:t>Spring 2015 Symposium</a:t>
            </a:r>
            <a:endParaRPr lang="en-US" i="1" dirty="0">
              <a:solidFill>
                <a:schemeClr val="accent1">
                  <a:lumMod val="75000"/>
                </a:schemeClr>
              </a:solidFill>
            </a:endParaRPr>
          </a:p>
        </p:txBody>
      </p:sp>
      <p:sp>
        <p:nvSpPr>
          <p:cNvPr id="9" name="Text Placeholder 8"/>
          <p:cNvSpPr>
            <a:spLocks noGrp="1"/>
          </p:cNvSpPr>
          <p:nvPr>
            <p:ph type="body" sz="quarter" idx="14"/>
          </p:nvPr>
        </p:nvSpPr>
        <p:spPr>
          <a:xfrm>
            <a:off x="3885634" y="4397468"/>
            <a:ext cx="4968114" cy="457200"/>
          </a:xfrm>
        </p:spPr>
        <p:txBody>
          <a:bodyPr/>
          <a:lstStyle/>
          <a:p>
            <a:r>
              <a:rPr lang="en-US" dirty="0" smtClean="0"/>
              <a:t>29/30 April 2015</a:t>
            </a:r>
          </a:p>
        </p:txBody>
      </p:sp>
      <p:sp>
        <p:nvSpPr>
          <p:cNvPr id="10" name="Text Placeholder 9"/>
          <p:cNvSpPr>
            <a:spLocks noGrp="1"/>
          </p:cNvSpPr>
          <p:nvPr>
            <p:ph type="body" sz="quarter" idx="15"/>
          </p:nvPr>
        </p:nvSpPr>
        <p:spPr>
          <a:xfrm>
            <a:off x="5817473" y="4722131"/>
            <a:ext cx="2986237" cy="653910"/>
          </a:xfrm>
        </p:spPr>
        <p:txBody>
          <a:bodyPr anchor="ctr" anchorCtr="1"/>
          <a:lstStyle/>
          <a:p>
            <a:pPr algn="l"/>
            <a:r>
              <a:rPr lang="en-US" dirty="0" smtClean="0"/>
              <a:t>PI: Prof. Bharat Bhargava</a:t>
            </a:r>
            <a:endParaRPr lang="en-US" dirty="0"/>
          </a:p>
        </p:txBody>
      </p:sp>
      <p:sp>
        <p:nvSpPr>
          <p:cNvPr id="11" name="Text Placeholder 10"/>
          <p:cNvSpPr>
            <a:spLocks noGrp="1"/>
          </p:cNvSpPr>
          <p:nvPr>
            <p:ph type="body" sz="quarter" idx="16"/>
          </p:nvPr>
        </p:nvSpPr>
        <p:spPr>
          <a:xfrm>
            <a:off x="7055069" y="5287738"/>
            <a:ext cx="1803820" cy="340546"/>
          </a:xfrm>
        </p:spPr>
        <p:txBody>
          <a:bodyPr anchor="t" anchorCtr="1"/>
          <a:lstStyle/>
          <a:p>
            <a:pPr algn="l"/>
            <a:r>
              <a:rPr lang="en-US" dirty="0" smtClean="0"/>
              <a:t>Purdue University</a:t>
            </a:r>
            <a:endParaRPr lang="en-US" dirty="0"/>
          </a:p>
        </p:txBody>
      </p:sp>
      <p:pic>
        <p:nvPicPr>
          <p:cNvPr id="7" name="Picture 2" descr="C:\Documents and Settings\s261757\Desktop\University Relationships\Consortium\Strategies\Branding\NGCRC_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409" y="3535707"/>
            <a:ext cx="2905760" cy="1499150"/>
          </a:xfrm>
          <a:prstGeom prst="rect">
            <a:avLst/>
          </a:prstGeom>
          <a:noFill/>
          <a:ln w="9525">
            <a:noFill/>
            <a:miter lim="800000"/>
            <a:headEnd/>
            <a:tailEnd/>
          </a:ln>
        </p:spPr>
      </p:pic>
      <p:sp>
        <p:nvSpPr>
          <p:cNvPr id="12" name="Text Placeholder 9"/>
          <p:cNvSpPr>
            <a:spLocks noGrp="1"/>
          </p:cNvSpPr>
          <p:nvPr>
            <p:ph type="body" sz="quarter" idx="15"/>
          </p:nvPr>
        </p:nvSpPr>
        <p:spPr>
          <a:xfrm>
            <a:off x="3883005" y="6053550"/>
            <a:ext cx="4972728" cy="457200"/>
          </a:xfrm>
        </p:spPr>
        <p:txBody>
          <a:bodyPr/>
          <a:lstStyle/>
          <a:p>
            <a:r>
              <a:rPr lang="en-US" dirty="0" smtClean="0"/>
              <a:t>Technical Champions: Dr. Sunil </a:t>
            </a:r>
            <a:r>
              <a:rPr lang="en-US" dirty="0" err="1" smtClean="0"/>
              <a:t>Lingayat</a:t>
            </a:r>
            <a:r>
              <a:rPr lang="en-US" dirty="0" smtClean="0"/>
              <a:t>, Dr. Jason C. </a:t>
            </a:r>
            <a:r>
              <a:rPr lang="en-US" dirty="0" err="1" smtClean="0"/>
              <a:t>Kobes</a:t>
            </a:r>
            <a:endParaRPr lang="en-US" dirty="0"/>
          </a:p>
        </p:txBody>
      </p:sp>
    </p:spTree>
    <p:extLst>
      <p:ext uri="{BB962C8B-B14F-4D97-AF65-F5344CB8AC3E}">
        <p14:creationId xmlns:p14="http://schemas.microsoft.com/office/powerpoint/2010/main" val="40762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Anomaly Detection Approach</a:t>
            </a:r>
            <a:endParaRPr lang="en-US" dirty="0"/>
          </a:p>
        </p:txBody>
      </p:sp>
      <p:sp>
        <p:nvSpPr>
          <p:cNvPr id="3" name="Text Placeholder 2"/>
          <p:cNvSpPr>
            <a:spLocks noGrp="1"/>
          </p:cNvSpPr>
          <p:nvPr>
            <p:ph type="body" idx="1"/>
          </p:nvPr>
        </p:nvSpPr>
        <p:spPr>
          <a:xfrm>
            <a:off x="25659" y="1004924"/>
            <a:ext cx="9054196" cy="2317957"/>
          </a:xfrm>
        </p:spPr>
        <p:txBody>
          <a:bodyPr>
            <a:normAutofit/>
          </a:bodyPr>
          <a:lstStyle/>
          <a:p>
            <a:r>
              <a:rPr lang="en-US" dirty="0"/>
              <a:t>Statistical analysis of </a:t>
            </a:r>
            <a:r>
              <a:rPr lang="en-US" dirty="0" smtClean="0"/>
              <a:t>multivariate time</a:t>
            </a:r>
            <a:r>
              <a:rPr lang="en-US" dirty="0"/>
              <a:t>-series data collected by service </a:t>
            </a:r>
            <a:r>
              <a:rPr lang="en-US" dirty="0" smtClean="0"/>
              <a:t>monitors </a:t>
            </a:r>
            <a:r>
              <a:rPr lang="en-US" dirty="0"/>
              <a:t>to detect significant deviations from normal </a:t>
            </a:r>
            <a:r>
              <a:rPr lang="en-US" dirty="0" smtClean="0"/>
              <a:t>behavior</a:t>
            </a:r>
          </a:p>
          <a:p>
            <a:r>
              <a:rPr lang="en-US" dirty="0"/>
              <a:t>Adjusts service threat </a:t>
            </a:r>
            <a:r>
              <a:rPr lang="en-US" dirty="0" smtClean="0"/>
              <a:t>levels based </a:t>
            </a:r>
            <a:r>
              <a:rPr lang="en-US" dirty="0"/>
              <a:t>on </a:t>
            </a:r>
            <a:r>
              <a:rPr lang="en-US" b="1" dirty="0" smtClean="0"/>
              <a:t>duration</a:t>
            </a:r>
            <a:r>
              <a:rPr lang="en-US" dirty="0"/>
              <a:t>, </a:t>
            </a:r>
            <a:r>
              <a:rPr lang="en-US" b="1" dirty="0" smtClean="0"/>
              <a:t>extent</a:t>
            </a:r>
            <a:r>
              <a:rPr lang="en-US" dirty="0"/>
              <a:t> </a:t>
            </a:r>
            <a:r>
              <a:rPr lang="en-US" dirty="0" smtClean="0"/>
              <a:t>&amp; </a:t>
            </a:r>
            <a:r>
              <a:rPr lang="en-US" b="1" dirty="0" smtClean="0"/>
              <a:t>type</a:t>
            </a:r>
            <a:r>
              <a:rPr lang="en-US" dirty="0" smtClean="0"/>
              <a:t> </a:t>
            </a:r>
            <a:r>
              <a:rPr lang="en-US" dirty="0"/>
              <a:t>of anomalies </a:t>
            </a:r>
          </a:p>
          <a:p>
            <a:r>
              <a:rPr lang="en-US" dirty="0"/>
              <a:t>Correlation of time-series data from multiple services allows for detection of bigger threats </a:t>
            </a:r>
            <a:r>
              <a:rPr lang="en-US" dirty="0" smtClean="0"/>
              <a:t>(affecting </a:t>
            </a:r>
            <a:r>
              <a:rPr lang="en-US" dirty="0"/>
              <a:t>the whole domain, collaborative </a:t>
            </a:r>
            <a:r>
              <a:rPr lang="en-US" dirty="0" smtClean="0"/>
              <a:t>attacks etc.)</a:t>
            </a:r>
          </a:p>
          <a:p>
            <a:r>
              <a:rPr lang="en-US" dirty="0" smtClean="0"/>
              <a:t>Ability to detect zero-day attacks as opposed to signature-based models</a:t>
            </a:r>
            <a:endParaRPr lang="en-US" dirty="0"/>
          </a:p>
          <a:p>
            <a:endParaRPr lang="en-US" dirty="0"/>
          </a:p>
        </p:txBody>
      </p:sp>
      <p:sp>
        <p:nvSpPr>
          <p:cNvPr id="11"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10</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4099205424"/>
              </p:ext>
            </p:extLst>
          </p:nvPr>
        </p:nvGraphicFramePr>
        <p:xfrm>
          <a:off x="-101600" y="335668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237396111"/>
              </p:ext>
            </p:extLst>
          </p:nvPr>
        </p:nvGraphicFramePr>
        <p:xfrm>
          <a:off x="4572000" y="334683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ight Brace 14"/>
          <p:cNvSpPr/>
          <p:nvPr/>
        </p:nvSpPr>
        <p:spPr>
          <a:xfrm rot="16200000">
            <a:off x="3050711" y="3228676"/>
            <a:ext cx="436769" cy="781941"/>
          </a:xfrm>
          <a:prstGeom prst="rightBrace">
            <a:avLst/>
          </a:prstGeom>
          <a:noFill/>
          <a:ln w="25400" cap="flat">
            <a:solidFill>
              <a:srgbClr val="008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 name="TextBox 15"/>
          <p:cNvSpPr txBox="1"/>
          <p:nvPr/>
        </p:nvSpPr>
        <p:spPr>
          <a:xfrm>
            <a:off x="781774" y="5989398"/>
            <a:ext cx="300889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Diagnosis: Anomaly affecting S1</a:t>
            </a:r>
          </a:p>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Response: Replace S1 </a:t>
            </a:r>
            <a:endParaRPr kumimoji="0" lang="en-US" sz="1600" b="0" i="0" u="none" strike="noStrike" cap="none" spc="0" normalizeH="0" baseline="0" dirty="0">
              <a:ln>
                <a:noFill/>
              </a:ln>
              <a:solidFill>
                <a:srgbClr val="000000"/>
              </a:solidFill>
              <a:effectLst/>
              <a:uFillTx/>
              <a:sym typeface="Tahoma"/>
            </a:endParaRPr>
          </a:p>
        </p:txBody>
      </p:sp>
      <p:sp>
        <p:nvSpPr>
          <p:cNvPr id="17" name="Right Brace 16"/>
          <p:cNvSpPr/>
          <p:nvPr/>
        </p:nvSpPr>
        <p:spPr>
          <a:xfrm rot="16200000">
            <a:off x="7645269" y="3157100"/>
            <a:ext cx="436769" cy="781941"/>
          </a:xfrm>
          <a:prstGeom prst="rightBrace">
            <a:avLst/>
          </a:prstGeom>
          <a:noFill/>
          <a:ln w="25400" cap="flat">
            <a:solidFill>
              <a:srgbClr val="008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9" name="TextBox 18"/>
          <p:cNvSpPr txBox="1"/>
          <p:nvPr/>
        </p:nvSpPr>
        <p:spPr>
          <a:xfrm>
            <a:off x="4292600" y="5950568"/>
            <a:ext cx="48768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Diagnosis: Anomaly affecting whole domain</a:t>
            </a:r>
          </a:p>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Response: Re-deploy all services in different domain /switch to backup versions in different domain </a:t>
            </a:r>
            <a:endParaRPr kumimoji="0" lang="en-US" sz="1600" b="0" i="0" u="none" strike="noStrike" cap="none" spc="0" normalizeH="0" baseline="0" dirty="0">
              <a:ln>
                <a:noFill/>
              </a:ln>
              <a:solidFill>
                <a:srgbClr val="000000"/>
              </a:solidFill>
              <a:effectLst/>
              <a:uFillTx/>
              <a:sym typeface="Tahoma"/>
            </a:endParaRPr>
          </a:p>
        </p:txBody>
      </p:sp>
    </p:spTree>
    <p:extLst>
      <p:ext uri="{BB962C8B-B14F-4D97-AF65-F5344CB8AC3E}">
        <p14:creationId xmlns:p14="http://schemas.microsoft.com/office/powerpoint/2010/main" val="2165827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3152"/>
            <a:ext cx="6934200" cy="838200"/>
          </a:xfrm>
        </p:spPr>
        <p:txBody>
          <a:bodyPr/>
          <a:lstStyle/>
          <a:p>
            <a:r>
              <a:rPr lang="en-US" dirty="0" smtClean="0"/>
              <a:t>Hidden Markov Models (HMM) for </a:t>
            </a:r>
            <a:br>
              <a:rPr lang="en-US" dirty="0" smtClean="0"/>
            </a:br>
            <a:r>
              <a:rPr lang="en-US" dirty="0" smtClean="0"/>
              <a:t>Anomaly Detection</a:t>
            </a:r>
            <a:endParaRPr lang="en-US" dirty="0"/>
          </a:p>
        </p:txBody>
      </p:sp>
      <p:pic>
        <p:nvPicPr>
          <p:cNvPr id="4" name="Picture 3"/>
          <p:cNvPicPr>
            <a:picLocks noChangeAspect="1"/>
          </p:cNvPicPr>
          <p:nvPr/>
        </p:nvPicPr>
        <p:blipFill>
          <a:blip r:embed="rId2"/>
          <a:stretch>
            <a:fillRect/>
          </a:stretch>
        </p:blipFill>
        <p:spPr>
          <a:xfrm>
            <a:off x="-461277" y="948724"/>
            <a:ext cx="4563589" cy="3650872"/>
          </a:xfrm>
          <a:prstGeom prst="rect">
            <a:avLst/>
          </a:prstGeom>
        </p:spPr>
      </p:pic>
      <p:sp>
        <p:nvSpPr>
          <p:cNvPr id="5" name="TextBox 4"/>
          <p:cNvSpPr txBox="1"/>
          <p:nvPr/>
        </p:nvSpPr>
        <p:spPr>
          <a:xfrm>
            <a:off x="139700" y="4256025"/>
            <a:ext cx="8915400"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err="1" smtClean="0">
                <a:solidFill>
                  <a:srgbClr val="000000"/>
                </a:solidFill>
              </a:rPr>
              <a:t>a</a:t>
            </a:r>
            <a:r>
              <a:rPr kumimoji="0" lang="en-US" sz="1800" b="0" i="0" u="none" strike="noStrike" cap="none" spc="0" normalizeH="0" baseline="-25000" dirty="0" err="1" smtClean="0">
                <a:ln>
                  <a:noFill/>
                </a:ln>
                <a:solidFill>
                  <a:srgbClr val="000000"/>
                </a:solidFill>
                <a:effectLst/>
                <a:uFillTx/>
                <a:latin typeface="Tahoma"/>
                <a:ea typeface="Tahoma"/>
                <a:cs typeface="Tahoma"/>
                <a:sym typeface="Tahoma"/>
              </a:rPr>
              <a:t>ij</a:t>
            </a:r>
            <a:r>
              <a:rPr kumimoji="0" lang="en-US" sz="1800" b="0" i="0" u="none" strike="noStrike" cap="none" spc="0" normalizeH="0" baseline="0" dirty="0" smtClean="0">
                <a:ln>
                  <a:noFill/>
                </a:ln>
                <a:solidFill>
                  <a:srgbClr val="000000"/>
                </a:solidFill>
                <a:effectLst/>
                <a:uFillTx/>
                <a:latin typeface="Tahoma"/>
                <a:ea typeface="Tahoma"/>
                <a:cs typeface="Tahoma"/>
                <a:sym typeface="Tahoma"/>
              </a:rPr>
              <a:t>: State transition</a:t>
            </a:r>
            <a:r>
              <a:rPr kumimoji="0" lang="en-US" sz="1800" b="0" i="0" u="none" strike="noStrike" cap="none" spc="0" normalizeH="0" dirty="0" smtClean="0">
                <a:ln>
                  <a:noFill/>
                </a:ln>
                <a:solidFill>
                  <a:srgbClr val="000000"/>
                </a:solidFill>
                <a:effectLst/>
                <a:uFillTx/>
                <a:latin typeface="Tahoma"/>
                <a:ea typeface="Tahoma"/>
                <a:cs typeface="Tahoma"/>
                <a:sym typeface="Tahoma"/>
              </a:rPr>
              <a:t> probabilities, </a:t>
            </a:r>
            <a:r>
              <a:rPr lang="en-US" dirty="0" err="1" smtClean="0">
                <a:solidFill>
                  <a:srgbClr val="000000"/>
                </a:solidFill>
              </a:rPr>
              <a:t>b</a:t>
            </a:r>
            <a:r>
              <a:rPr lang="en-US" baseline="-25000" dirty="0" err="1" smtClean="0">
                <a:solidFill>
                  <a:srgbClr val="000000"/>
                </a:solidFill>
              </a:rPr>
              <a:t>ij</a:t>
            </a:r>
            <a:r>
              <a:rPr lang="en-US" dirty="0" smtClean="0">
                <a:solidFill>
                  <a:srgbClr val="000000"/>
                </a:solidFill>
              </a:rPr>
              <a:t>: Output probabilities</a:t>
            </a:r>
          </a:p>
          <a:p>
            <a:pPr marL="0" marR="0" indent="0" algn="l" defTabSz="914400" rtl="0" fontAlgn="auto" latinLnBrk="1" hangingPunct="0">
              <a:lnSpc>
                <a:spcPct val="100000"/>
              </a:lnSpc>
              <a:spcBef>
                <a:spcPts val="0"/>
              </a:spcBef>
              <a:spcAft>
                <a:spcPts val="0"/>
              </a:spcAft>
              <a:buClrTx/>
              <a:buSzTx/>
              <a:buFontTx/>
              <a:buNone/>
              <a:tabLst/>
            </a:pPr>
            <a:endParaRPr lang="en-US" sz="800" dirty="0" smtClean="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rgbClr val="000000"/>
                </a:solidFill>
              </a:rPr>
              <a:t>X</a:t>
            </a:r>
            <a:r>
              <a:rPr lang="en-US" baseline="-25000" dirty="0" smtClean="0">
                <a:solidFill>
                  <a:srgbClr val="000000"/>
                </a:solidFill>
              </a:rPr>
              <a:t>i</a:t>
            </a:r>
            <a:r>
              <a:rPr lang="en-US" dirty="0" smtClean="0">
                <a:solidFill>
                  <a:srgbClr val="000000"/>
                </a:solidFill>
              </a:rPr>
              <a:t>: States (normal, attack, high load, failure etc.)</a:t>
            </a:r>
          </a:p>
          <a:p>
            <a:pPr marL="0" marR="0" indent="0" algn="l" defTabSz="914400" rtl="0" fontAlgn="auto" latinLnBrk="1" hangingPunct="0">
              <a:lnSpc>
                <a:spcPct val="100000"/>
              </a:lnSpc>
              <a:spcBef>
                <a:spcPts val="0"/>
              </a:spcBef>
              <a:spcAft>
                <a:spcPts val="0"/>
              </a:spcAft>
              <a:buClrTx/>
              <a:buSzTx/>
              <a:buFontTx/>
              <a:buNone/>
              <a:tabLst/>
            </a:pPr>
            <a:r>
              <a:rPr lang="en-US" dirty="0" err="1" smtClean="0">
                <a:solidFill>
                  <a:srgbClr val="000000"/>
                </a:solidFill>
              </a:rPr>
              <a:t>y</a:t>
            </a:r>
            <a:r>
              <a:rPr lang="en-US" baseline="-25000" dirty="0" err="1" smtClean="0">
                <a:solidFill>
                  <a:srgbClr val="000000"/>
                </a:solidFill>
              </a:rPr>
              <a:t>i</a:t>
            </a:r>
            <a:r>
              <a:rPr lang="en-US" dirty="0" smtClean="0">
                <a:solidFill>
                  <a:srgbClr val="000000"/>
                </a:solidFill>
              </a:rPr>
              <a:t>: Observations ({low response time, high response time, normal response time}, </a:t>
            </a: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rgbClr val="000000"/>
                </a:solidFill>
              </a:rPr>
              <a:t>{high CPU usage, no CPU usage, normal CPU usage}</a:t>
            </a:r>
            <a:r>
              <a:rPr lang="en-US" baseline="-25000" dirty="0" smtClean="0">
                <a:solidFill>
                  <a:srgbClr val="000000"/>
                </a:solidFill>
              </a:rPr>
              <a:t>…</a:t>
            </a: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6" name="TextBox 5"/>
          <p:cNvSpPr txBox="1"/>
          <p:nvPr/>
        </p:nvSpPr>
        <p:spPr>
          <a:xfrm>
            <a:off x="162907" y="5530536"/>
            <a:ext cx="9094795"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a:buChar char="•"/>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Train</a:t>
            </a:r>
            <a:r>
              <a:rPr kumimoji="0" lang="en-US" sz="1800" b="0" i="0" u="none" strike="noStrike" cap="none" spc="0" normalizeH="0" dirty="0" smtClean="0">
                <a:ln>
                  <a:noFill/>
                </a:ln>
                <a:solidFill>
                  <a:srgbClr val="000000"/>
                </a:solidFill>
                <a:effectLst/>
                <a:uFillTx/>
                <a:latin typeface="Tahoma"/>
                <a:ea typeface="Tahoma"/>
                <a:cs typeface="Tahoma"/>
                <a:sym typeface="Tahoma"/>
              </a:rPr>
              <a:t> HMM with servic</a:t>
            </a:r>
            <a:r>
              <a:rPr lang="en-US" dirty="0" smtClean="0">
                <a:solidFill>
                  <a:srgbClr val="000000"/>
                </a:solidFill>
              </a:rPr>
              <a:t>e operation data under normal conditions (to detect anomalies)</a:t>
            </a:r>
          </a:p>
          <a:p>
            <a:pPr marL="285750" marR="0" indent="-285750" algn="l" defTabSz="914400" rtl="0" fontAlgn="auto" latinLnBrk="1" hangingPunct="0">
              <a:lnSpc>
                <a:spcPct val="100000"/>
              </a:lnSpc>
              <a:spcBef>
                <a:spcPts val="0"/>
              </a:spcBef>
              <a:spcAft>
                <a:spcPts val="0"/>
              </a:spcAft>
              <a:buClrTx/>
              <a:buSzTx/>
              <a:buFont typeface="Arial"/>
              <a:buChar char="•"/>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Merge with measure of distance</a:t>
            </a:r>
            <a:r>
              <a:rPr kumimoji="0" lang="en-US" sz="1800" b="0" i="0" u="none" strike="noStrike" cap="none" spc="0" normalizeH="0" dirty="0" smtClean="0">
                <a:ln>
                  <a:noFill/>
                </a:ln>
                <a:solidFill>
                  <a:srgbClr val="000000"/>
                </a:solidFill>
                <a:effectLst/>
                <a:uFillTx/>
                <a:latin typeface="Tahoma"/>
                <a:ea typeface="Tahoma"/>
                <a:cs typeface="Tahoma"/>
                <a:sym typeface="Tahoma"/>
              </a:rPr>
              <a:t> between different sets of time-series data to assess </a:t>
            </a:r>
          </a:p>
          <a:p>
            <a:pPr marR="0" algn="l" defTabSz="914400" rtl="0" fontAlgn="auto" latinLnBrk="1" hangingPunct="0">
              <a:lnSpc>
                <a:spcPct val="100000"/>
              </a:lnSpc>
              <a:spcBef>
                <a:spcPts val="0"/>
              </a:spcBef>
              <a:spcAft>
                <a:spcPts val="0"/>
              </a:spcAft>
              <a:buClrTx/>
              <a:buSzTx/>
              <a:tabLst/>
            </a:pPr>
            <a:r>
              <a:rPr lang="en-US" dirty="0" smtClean="0">
                <a:solidFill>
                  <a:srgbClr val="000000"/>
                </a:solidFill>
              </a:rPr>
              <a:t>    s</a:t>
            </a:r>
            <a:r>
              <a:rPr kumimoji="0" lang="en-US" sz="1800" b="0" i="0" u="none" strike="noStrike" cap="none" spc="0" normalizeH="0" dirty="0" smtClean="0">
                <a:ln>
                  <a:noFill/>
                </a:ln>
                <a:solidFill>
                  <a:srgbClr val="000000"/>
                </a:solidFill>
                <a:effectLst/>
                <a:uFillTx/>
                <a:latin typeface="Tahoma"/>
                <a:ea typeface="Tahoma"/>
                <a:cs typeface="Tahoma"/>
                <a:sym typeface="Tahoma"/>
              </a:rPr>
              <a:t>ignificance of deviation from normal</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11</a:t>
            </a:fld>
            <a:endParaRPr lang="en-US" dirty="0"/>
          </a:p>
        </p:txBody>
      </p:sp>
      <p:sp>
        <p:nvSpPr>
          <p:cNvPr id="3" name="Rectangle 2"/>
          <p:cNvSpPr/>
          <p:nvPr/>
        </p:nvSpPr>
        <p:spPr>
          <a:xfrm>
            <a:off x="3619500" y="1307743"/>
            <a:ext cx="5740400" cy="2585323"/>
          </a:xfrm>
          <a:prstGeom prst="rect">
            <a:avLst/>
          </a:prstGeom>
        </p:spPr>
        <p:txBody>
          <a:bodyPr wrap="square">
            <a:spAutoFit/>
          </a:bodyPr>
          <a:lstStyle/>
          <a:p>
            <a:pPr marL="285750" indent="-285750">
              <a:buFont typeface="Arial"/>
              <a:buChar char="•"/>
            </a:pPr>
            <a:r>
              <a:rPr lang="en-US" dirty="0"/>
              <a:t>HMM: S</a:t>
            </a:r>
            <a:r>
              <a:rPr lang="en-US" dirty="0" smtClean="0"/>
              <a:t>implest </a:t>
            </a:r>
            <a:r>
              <a:rPr lang="en-US" dirty="0"/>
              <a:t>dynamic Bayesian </a:t>
            </a:r>
            <a:r>
              <a:rPr lang="en-US" dirty="0" smtClean="0"/>
              <a:t>network model</a:t>
            </a:r>
            <a:endParaRPr lang="en-US" dirty="0"/>
          </a:p>
          <a:p>
            <a:pPr marL="285750" indent="-285750">
              <a:buFont typeface="Arial"/>
              <a:buChar char="•"/>
            </a:pPr>
            <a:r>
              <a:rPr lang="en-US" dirty="0"/>
              <a:t>C</a:t>
            </a:r>
            <a:r>
              <a:rPr lang="en-US" dirty="0" smtClean="0"/>
              <a:t>onsists </a:t>
            </a:r>
            <a:r>
              <a:rPr lang="en-US" dirty="0"/>
              <a:t>of states </a:t>
            </a:r>
            <a:r>
              <a:rPr lang="en-US" i="1" dirty="0"/>
              <a:t>X</a:t>
            </a:r>
            <a:r>
              <a:rPr lang="en-US" dirty="0"/>
              <a:t> and an observation sequence (output tokens) </a:t>
            </a:r>
            <a:r>
              <a:rPr lang="en-US" i="1" dirty="0"/>
              <a:t>Y, </a:t>
            </a:r>
            <a:r>
              <a:rPr lang="en-US" dirty="0"/>
              <a:t>whose probability of occurrence depends on the state</a:t>
            </a:r>
          </a:p>
          <a:p>
            <a:pPr marL="285750" indent="-285750">
              <a:buFont typeface="Arial"/>
              <a:buChar char="•"/>
            </a:pPr>
            <a:r>
              <a:rPr lang="en-US" dirty="0"/>
              <a:t>States </a:t>
            </a:r>
            <a:r>
              <a:rPr lang="en-US" dirty="0" smtClean="0"/>
              <a:t>hidden</a:t>
            </a:r>
            <a:r>
              <a:rPr lang="en-US" dirty="0"/>
              <a:t>, but outputs of each </a:t>
            </a:r>
            <a:r>
              <a:rPr lang="en-US" dirty="0" smtClean="0"/>
              <a:t>state observed</a:t>
            </a:r>
            <a:endParaRPr lang="en-US" dirty="0"/>
          </a:p>
          <a:p>
            <a:pPr marL="285750" indent="-285750">
              <a:buFont typeface="Arial"/>
              <a:buChar char="•"/>
            </a:pPr>
            <a:r>
              <a:rPr lang="en-US" dirty="0"/>
              <a:t>Sequence of observations </a:t>
            </a:r>
            <a:r>
              <a:rPr lang="en-US" dirty="0" smtClean="0"/>
              <a:t>related </a:t>
            </a:r>
            <a:r>
              <a:rPr lang="en-US" dirty="0"/>
              <a:t>to each </a:t>
            </a:r>
            <a:r>
              <a:rPr lang="en-US" dirty="0" smtClean="0"/>
              <a:t>other</a:t>
            </a:r>
          </a:p>
          <a:p>
            <a:r>
              <a:rPr lang="en-US" b="1" dirty="0" smtClean="0"/>
              <a:t>Task</a:t>
            </a:r>
            <a:r>
              <a:rPr lang="en-US" dirty="0"/>
              <a:t>: Given </a:t>
            </a:r>
            <a:r>
              <a:rPr lang="en-US" dirty="0" smtClean="0"/>
              <a:t>model’s </a:t>
            </a:r>
            <a:r>
              <a:rPr lang="en-US" dirty="0"/>
              <a:t>parameters and </a:t>
            </a:r>
            <a:r>
              <a:rPr lang="en-US" dirty="0" smtClean="0"/>
              <a:t>sequence </a:t>
            </a:r>
            <a:r>
              <a:rPr lang="en-US" dirty="0"/>
              <a:t>of observations, compute </a:t>
            </a:r>
            <a:r>
              <a:rPr lang="en-US" dirty="0" smtClean="0"/>
              <a:t>distribution </a:t>
            </a:r>
            <a:r>
              <a:rPr lang="en-US" dirty="0"/>
              <a:t>over the hidden states of the last variable in the sequence</a:t>
            </a:r>
          </a:p>
        </p:txBody>
      </p:sp>
    </p:spTree>
    <p:extLst>
      <p:ext uri="{BB962C8B-B14F-4D97-AF65-F5344CB8AC3E}">
        <p14:creationId xmlns:p14="http://schemas.microsoft.com/office/powerpoint/2010/main" val="8327635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title"/>
          </p:nvPr>
        </p:nvSpPr>
        <p:spPr>
          <a:xfrm>
            <a:off x="228600" y="73152"/>
            <a:ext cx="6705600" cy="838201"/>
          </a:xfrm>
          <a:prstGeom prst="rect">
            <a:avLst/>
          </a:prstGeom>
        </p:spPr>
        <p:txBody>
          <a:bodyPr lIns="0" tIns="0" rIns="0" bIns="0">
            <a:normAutofit/>
          </a:bodyPr>
          <a:lstStyle/>
          <a:p>
            <a:pPr lvl="0">
              <a:defRPr sz="1800"/>
            </a:pPr>
            <a:r>
              <a:rPr lang="en-US" sz="2400" dirty="0" smtClean="0"/>
              <a:t>Dynamic Service Composition Reconfiguration</a:t>
            </a:r>
            <a:endParaRPr sz="2400" dirty="0"/>
          </a:p>
        </p:txBody>
      </p:sp>
      <p:sp>
        <p:nvSpPr>
          <p:cNvPr id="375" name="Shape 375"/>
          <p:cNvSpPr>
            <a:spLocks noGrp="1"/>
          </p:cNvSpPr>
          <p:nvPr>
            <p:ph type="body" idx="1"/>
          </p:nvPr>
        </p:nvSpPr>
        <p:spPr>
          <a:xfrm>
            <a:off x="304800" y="1072800"/>
            <a:ext cx="8382000" cy="3082374"/>
          </a:xfrm>
          <a:prstGeom prst="rect">
            <a:avLst/>
          </a:prstGeom>
        </p:spPr>
        <p:txBody>
          <a:bodyPr>
            <a:normAutofit fontScale="77500" lnSpcReduction="20000"/>
          </a:bodyPr>
          <a:lstStyle/>
          <a:p>
            <a:pPr lvl="0">
              <a:defRPr sz="1800"/>
            </a:pPr>
            <a:r>
              <a:rPr sz="2400" dirty="0" smtClean="0"/>
              <a:t>A</a:t>
            </a:r>
            <a:r>
              <a:rPr lang="en-US" sz="2400" dirty="0" smtClean="0"/>
              <a:t>n</a:t>
            </a:r>
            <a:r>
              <a:rPr sz="2400" dirty="0" smtClean="0"/>
              <a:t> </a:t>
            </a:r>
            <a:r>
              <a:rPr sz="2400" dirty="0"/>
              <a:t>SOA service orchestration is composed of a series of services that interact with each other based on a </a:t>
            </a:r>
            <a:r>
              <a:rPr sz="2400" i="1" dirty="0"/>
              <a:t>service interaction graph</a:t>
            </a:r>
          </a:p>
          <a:p>
            <a:pPr lvl="0">
              <a:defRPr sz="1800"/>
            </a:pPr>
            <a:r>
              <a:rPr sz="2400" dirty="0"/>
              <a:t>One of the multiple services in each </a:t>
            </a:r>
            <a:r>
              <a:rPr sz="2400" b="1" dirty="0"/>
              <a:t>service category </a:t>
            </a:r>
            <a:r>
              <a:rPr sz="2400" dirty="0"/>
              <a:t>can be selected for specific service </a:t>
            </a:r>
            <a:r>
              <a:rPr sz="2400" dirty="0" smtClean="0"/>
              <a:t>functionality</a:t>
            </a:r>
            <a:r>
              <a:rPr lang="en-US" sz="2400" dirty="0" smtClean="0"/>
              <a:t>, </a:t>
            </a:r>
          </a:p>
          <a:p>
            <a:pPr lvl="1">
              <a:defRPr sz="1800"/>
            </a:pPr>
            <a:r>
              <a:rPr lang="en-US" sz="2100" dirty="0"/>
              <a:t>E</a:t>
            </a:r>
            <a:r>
              <a:rPr lang="en-US" sz="2100" dirty="0" smtClean="0"/>
              <a:t>.g. category: weather, services: </a:t>
            </a:r>
            <a:r>
              <a:rPr lang="en-US" sz="2100" dirty="0" err="1" smtClean="0"/>
              <a:t>weather.com</a:t>
            </a:r>
            <a:r>
              <a:rPr lang="en-US" sz="2100" dirty="0" smtClean="0"/>
              <a:t>, Yahoo weather, </a:t>
            </a:r>
            <a:r>
              <a:rPr lang="en-US" sz="2100" dirty="0" err="1" smtClean="0"/>
              <a:t>accuweather</a:t>
            </a:r>
            <a:endParaRPr sz="2100" dirty="0"/>
          </a:p>
          <a:p>
            <a:pPr lvl="0">
              <a:defRPr sz="1800"/>
            </a:pPr>
            <a:r>
              <a:rPr sz="2400" dirty="0"/>
              <a:t>Challenge: Configuring set of services </a:t>
            </a:r>
            <a:r>
              <a:rPr lang="en-US" sz="2400" dirty="0" smtClean="0"/>
              <a:t>to </a:t>
            </a:r>
            <a:r>
              <a:rPr sz="2400" dirty="0" smtClean="0"/>
              <a:t>co</a:t>
            </a:r>
            <a:r>
              <a:rPr lang="en-US" sz="2400" dirty="0" smtClean="0"/>
              <a:t>mply with</a:t>
            </a:r>
            <a:r>
              <a:rPr sz="2400" dirty="0" smtClean="0"/>
              <a:t> </a:t>
            </a:r>
            <a:r>
              <a:rPr lang="en-US" sz="2400" dirty="0" smtClean="0"/>
              <a:t>SLA and </a:t>
            </a:r>
            <a:r>
              <a:rPr sz="2400" dirty="0" smtClean="0"/>
              <a:t>security </a:t>
            </a:r>
            <a:r>
              <a:rPr sz="2400" dirty="0"/>
              <a:t>policy requirements</a:t>
            </a:r>
          </a:p>
          <a:p>
            <a:pPr lvl="0">
              <a:defRPr sz="1800"/>
            </a:pPr>
            <a:r>
              <a:rPr sz="2400" dirty="0" smtClean="0"/>
              <a:t>Dynamic </a:t>
            </a:r>
            <a:r>
              <a:rPr lang="en-US" sz="2400" dirty="0"/>
              <a:t>service composition reconfiguration </a:t>
            </a:r>
            <a:r>
              <a:rPr sz="2400" dirty="0" smtClean="0"/>
              <a:t>is </a:t>
            </a:r>
            <a:r>
              <a:rPr sz="2400" dirty="0"/>
              <a:t>based on </a:t>
            </a:r>
            <a:endParaRPr lang="en-US" sz="2400" dirty="0" smtClean="0"/>
          </a:p>
          <a:p>
            <a:pPr lvl="1">
              <a:defRPr sz="1800"/>
            </a:pPr>
            <a:r>
              <a:rPr lang="en-US" sz="2100" dirty="0"/>
              <a:t>C</a:t>
            </a:r>
            <a:r>
              <a:rPr sz="2100" dirty="0" smtClean="0"/>
              <a:t>hanges </a:t>
            </a:r>
            <a:r>
              <a:rPr sz="2100" dirty="0"/>
              <a:t>in </a:t>
            </a:r>
            <a:r>
              <a:rPr sz="2100" b="1" dirty="0" smtClean="0"/>
              <a:t>context</a:t>
            </a:r>
            <a:r>
              <a:rPr lang="en-US" sz="2100" dirty="0" smtClean="0"/>
              <a:t> </a:t>
            </a:r>
          </a:p>
          <a:p>
            <a:pPr lvl="1">
              <a:defRPr sz="1800"/>
            </a:pPr>
            <a:r>
              <a:rPr lang="en-US" sz="2100" b="1" dirty="0"/>
              <a:t>T</a:t>
            </a:r>
            <a:r>
              <a:rPr sz="2100" b="1" dirty="0" smtClean="0"/>
              <a:t>ype</a:t>
            </a:r>
            <a:r>
              <a:rPr sz="2100" dirty="0"/>
              <a:t>, </a:t>
            </a:r>
            <a:r>
              <a:rPr sz="2100" b="1" dirty="0"/>
              <a:t>duration</a:t>
            </a:r>
            <a:r>
              <a:rPr sz="2100" dirty="0"/>
              <a:t>, </a:t>
            </a:r>
            <a:r>
              <a:rPr sz="2100" b="1" dirty="0"/>
              <a:t>extent</a:t>
            </a:r>
            <a:r>
              <a:rPr sz="2100" dirty="0"/>
              <a:t> of </a:t>
            </a:r>
            <a:r>
              <a:rPr sz="2100" dirty="0" smtClean="0"/>
              <a:t>attacks</a:t>
            </a:r>
            <a:r>
              <a:rPr lang="en-US" sz="2100" dirty="0" smtClean="0"/>
              <a:t> and failures</a:t>
            </a:r>
          </a:p>
        </p:txBody>
      </p:sp>
      <p:pic>
        <p:nvPicPr>
          <p:cNvPr id="2" name="Picture 1" descr="servi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092498"/>
            <a:ext cx="5793317" cy="2254209"/>
          </a:xfrm>
          <a:prstGeom prst="rect">
            <a:avLst/>
          </a:prstGeom>
        </p:spPr>
      </p:pic>
      <p:sp>
        <p:nvSpPr>
          <p:cNvPr id="7" name="Right Arrow 6"/>
          <p:cNvSpPr/>
          <p:nvPr/>
        </p:nvSpPr>
        <p:spPr>
          <a:xfrm>
            <a:off x="4055810" y="5135092"/>
            <a:ext cx="705496" cy="484632"/>
          </a:xfrm>
          <a:prstGeom prst="rightArrow">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12</a:t>
            </a:fld>
            <a:endParaRPr lang="en-US" dirty="0"/>
          </a:p>
        </p:txBody>
      </p:sp>
    </p:spTree>
    <p:extLst>
      <p:ext uri="{BB962C8B-B14F-4D97-AF65-F5344CB8AC3E}">
        <p14:creationId xmlns:p14="http://schemas.microsoft.com/office/powerpoint/2010/main" val="28763209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Service Composition Approach</a:t>
            </a:r>
            <a:endParaRPr lang="en-US" dirty="0"/>
          </a:p>
        </p:txBody>
      </p:sp>
      <p:sp>
        <p:nvSpPr>
          <p:cNvPr id="3" name="Text Placeholder 2"/>
          <p:cNvSpPr>
            <a:spLocks noGrp="1"/>
          </p:cNvSpPr>
          <p:nvPr>
            <p:ph type="body" idx="1"/>
          </p:nvPr>
        </p:nvSpPr>
        <p:spPr>
          <a:xfrm>
            <a:off x="76200" y="1055724"/>
            <a:ext cx="9258300" cy="5802276"/>
          </a:xfrm>
        </p:spPr>
        <p:txBody>
          <a:bodyPr>
            <a:normAutofit/>
          </a:bodyPr>
          <a:lstStyle/>
          <a:p>
            <a:pPr marL="0" indent="0">
              <a:buNone/>
            </a:pPr>
            <a:r>
              <a:rPr lang="en-US" sz="1600" dirty="0" smtClean="0"/>
              <a:t>This problem is an instance of the multiple-choice multiply-constrained knapsack problem (MMKP):</a:t>
            </a:r>
          </a:p>
          <a:p>
            <a:pPr marL="0" indent="0">
              <a:buNone/>
            </a:pPr>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r>
              <a:rPr lang="en-US" sz="1600" dirty="0" err="1" smtClean="0"/>
              <a:t>t</a:t>
            </a:r>
            <a:r>
              <a:rPr lang="en-US" sz="1600" baseline="-25000" dirty="0" err="1" smtClean="0"/>
              <a:t>ij</a:t>
            </a:r>
            <a:r>
              <a:rPr lang="en-US" sz="1600" baseline="-25000" dirty="0" smtClean="0"/>
              <a:t>: </a:t>
            </a:r>
            <a:r>
              <a:rPr lang="en-US" sz="1600" dirty="0" smtClean="0"/>
              <a:t>utility of service </a:t>
            </a:r>
            <a:r>
              <a:rPr lang="en-US" sz="1600" i="1" dirty="0" smtClean="0"/>
              <a:t>j</a:t>
            </a:r>
            <a:r>
              <a:rPr lang="en-US" sz="1600" dirty="0" smtClean="0"/>
              <a:t> in category </a:t>
            </a:r>
            <a:r>
              <a:rPr lang="en-US" sz="1600" i="1" dirty="0" err="1" smtClean="0"/>
              <a:t>i</a:t>
            </a:r>
            <a:r>
              <a:rPr lang="en-US" sz="1600" i="1" dirty="0" smtClean="0"/>
              <a:t> </a:t>
            </a:r>
          </a:p>
          <a:p>
            <a:pPr marL="0" indent="0">
              <a:buNone/>
            </a:pPr>
            <a:r>
              <a:rPr lang="en-US" sz="1600" i="1" dirty="0" err="1"/>
              <a:t>x</a:t>
            </a:r>
            <a:r>
              <a:rPr lang="en-US" sz="1600" i="1" baseline="-25000" dirty="0" err="1" smtClean="0"/>
              <a:t>ij</a:t>
            </a:r>
            <a:r>
              <a:rPr lang="en-US" sz="1600" i="1" dirty="0" smtClean="0"/>
              <a:t>:</a:t>
            </a:r>
            <a:r>
              <a:rPr lang="en-US" sz="1600" dirty="0" smtClean="0"/>
              <a:t> indicator for participation in a service composition (of service </a:t>
            </a:r>
            <a:r>
              <a:rPr lang="en-US" sz="1600" i="1" dirty="0" smtClean="0"/>
              <a:t>j</a:t>
            </a:r>
            <a:r>
              <a:rPr lang="en-US" sz="1600" dirty="0" smtClean="0"/>
              <a:t> in category </a:t>
            </a:r>
            <a:r>
              <a:rPr lang="en-US" sz="1600" i="1" dirty="0" err="1" smtClean="0"/>
              <a:t>i</a:t>
            </a:r>
            <a:r>
              <a:rPr lang="en-US" sz="1600" dirty="0" smtClean="0"/>
              <a:t>)</a:t>
            </a:r>
          </a:p>
          <a:p>
            <a:pPr marL="0" indent="0">
              <a:buNone/>
            </a:pPr>
            <a:r>
              <a:rPr lang="en-US" sz="1600" i="1" dirty="0" err="1"/>
              <a:t>c</a:t>
            </a:r>
            <a:r>
              <a:rPr lang="en-US" sz="1600" i="1" baseline="-25000" dirty="0" err="1" smtClean="0"/>
              <a:t>ij</a:t>
            </a:r>
            <a:r>
              <a:rPr lang="en-US" sz="1600" i="1" baseline="30000" dirty="0" err="1" smtClean="0"/>
              <a:t>k</a:t>
            </a:r>
            <a:r>
              <a:rPr lang="en-US" sz="1600" i="1" dirty="0" smtClean="0"/>
              <a:t>: </a:t>
            </a:r>
            <a:r>
              <a:rPr lang="en-US" sz="1600" dirty="0" smtClean="0"/>
              <a:t>value of service </a:t>
            </a:r>
            <a:r>
              <a:rPr lang="en-US" sz="1600" i="1" dirty="0" smtClean="0"/>
              <a:t>j</a:t>
            </a:r>
            <a:r>
              <a:rPr lang="en-US" sz="1600" dirty="0" smtClean="0"/>
              <a:t> in category </a:t>
            </a:r>
            <a:r>
              <a:rPr lang="en-US" sz="1600" i="1" dirty="0" err="1" smtClean="0"/>
              <a:t>i</a:t>
            </a:r>
            <a:r>
              <a:rPr lang="en-US" sz="1600" dirty="0" smtClean="0"/>
              <a:t> for constraint category </a:t>
            </a:r>
            <a:r>
              <a:rPr lang="en-US" sz="1600" i="1" dirty="0" smtClean="0"/>
              <a:t>k</a:t>
            </a:r>
          </a:p>
          <a:p>
            <a:pPr marL="0" indent="0">
              <a:buNone/>
            </a:pPr>
            <a:r>
              <a:rPr lang="en-US" sz="1600" i="1" dirty="0" err="1" smtClean="0"/>
              <a:t>C</a:t>
            </a:r>
            <a:r>
              <a:rPr lang="en-US" sz="1600" i="1" baseline="30000" dirty="0" err="1" smtClean="0"/>
              <a:t>k</a:t>
            </a:r>
            <a:r>
              <a:rPr lang="en-US" sz="1600" i="1" dirty="0" smtClean="0"/>
              <a:t>: </a:t>
            </a:r>
            <a:r>
              <a:rPr lang="en-US" sz="1600" dirty="0" smtClean="0"/>
              <a:t>threshold value for constraint category k</a:t>
            </a:r>
          </a:p>
          <a:p>
            <a:pPr marL="0" indent="0">
              <a:buNone/>
            </a:pPr>
            <a:r>
              <a:rPr lang="en-US" sz="1600" i="1" dirty="0" smtClean="0"/>
              <a:t>S</a:t>
            </a:r>
            <a:r>
              <a:rPr lang="en-US" sz="1600" i="1" baseline="-25000" dirty="0" smtClean="0"/>
              <a:t>i</a:t>
            </a:r>
            <a:r>
              <a:rPr lang="en-US" sz="1600" dirty="0" smtClean="0"/>
              <a:t>: set of services in category </a:t>
            </a:r>
            <a:r>
              <a:rPr lang="en-US" sz="1600" i="1" dirty="0" err="1" smtClean="0"/>
              <a:t>i</a:t>
            </a:r>
            <a:r>
              <a:rPr lang="en-US" sz="1600" i="1" dirty="0" smtClean="0"/>
              <a:t>    p: </a:t>
            </a:r>
            <a:r>
              <a:rPr lang="en-US" sz="1600" dirty="0" smtClean="0"/>
              <a:t>number of constraints    </a:t>
            </a:r>
            <a:r>
              <a:rPr lang="en-US" sz="1600" i="1" dirty="0" smtClean="0"/>
              <a:t>m</a:t>
            </a:r>
            <a:r>
              <a:rPr lang="en-US" sz="1600" dirty="0" smtClean="0"/>
              <a:t>: number of service categories</a:t>
            </a:r>
            <a:endParaRPr lang="en-US" sz="1600" baseline="-25000" dirty="0"/>
          </a:p>
          <a:p>
            <a:pPr marL="0" indent="0">
              <a:buNone/>
            </a:pPr>
            <a:r>
              <a:rPr lang="en-US" sz="1600" dirty="0" smtClean="0"/>
              <a:t>MMKP is NP-hard, therefore we use a greedy heuristic-based approach to find near-optimal solutions</a:t>
            </a:r>
            <a:endParaRPr lang="en-US" sz="1600" dirty="0"/>
          </a:p>
        </p:txBody>
      </p:sp>
      <p:pic>
        <p:nvPicPr>
          <p:cNvPr id="5" name="Picture 4" descr="Screen Shot 2015-04-07 at 2.37.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094" y="1425575"/>
            <a:ext cx="4296906" cy="2472521"/>
          </a:xfrm>
          <a:prstGeom prst="rect">
            <a:avLst/>
          </a:prstGeom>
        </p:spPr>
      </p:pic>
      <p:sp>
        <p:nvSpPr>
          <p:cNvPr id="6"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13</a:t>
            </a:fld>
            <a:endParaRPr lang="en-US" dirty="0"/>
          </a:p>
        </p:txBody>
      </p:sp>
    </p:spTree>
    <p:extLst>
      <p:ext uri="{BB962C8B-B14F-4D97-AF65-F5344CB8AC3E}">
        <p14:creationId xmlns:p14="http://schemas.microsoft.com/office/powerpoint/2010/main" val="11199017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Service Composition Experiments </a:t>
            </a:r>
          </a:p>
        </p:txBody>
      </p:sp>
      <p:sp>
        <p:nvSpPr>
          <p:cNvPr id="3" name="Text Placeholder 2"/>
          <p:cNvSpPr>
            <a:spLocks noGrp="1"/>
          </p:cNvSpPr>
          <p:nvPr>
            <p:ph type="body" idx="1"/>
          </p:nvPr>
        </p:nvSpPr>
        <p:spPr>
          <a:xfrm>
            <a:off x="304800" y="1026585"/>
            <a:ext cx="8382000" cy="2667000"/>
          </a:xfrm>
        </p:spPr>
        <p:txBody>
          <a:bodyPr>
            <a:normAutofit fontScale="77500" lnSpcReduction="20000"/>
          </a:bodyPr>
          <a:lstStyle/>
          <a:p>
            <a:r>
              <a:rPr lang="en-US" dirty="0" smtClean="0"/>
              <a:t>Dynamic service composition overhead is especially important in time-critical settings</a:t>
            </a:r>
          </a:p>
          <a:p>
            <a:r>
              <a:rPr lang="en-US" dirty="0" smtClean="0"/>
              <a:t>Measure response time overhead of dynamic service composition for: </a:t>
            </a:r>
          </a:p>
          <a:p>
            <a:pPr marL="0" indent="0">
              <a:buNone/>
            </a:pPr>
            <a:r>
              <a:rPr lang="en-US" dirty="0" smtClean="0"/>
              <a:t>(1)Different number of service categories in a composition                                                                                              (2)Different number of services to choose from for each category</a:t>
            </a:r>
          </a:p>
          <a:p>
            <a:r>
              <a:rPr lang="en-US" dirty="0" smtClean="0"/>
              <a:t>Setting: Central service monitor on Amazon EC2 m3.medium instance (1 </a:t>
            </a:r>
            <a:r>
              <a:rPr lang="en-US" dirty="0" err="1" smtClean="0"/>
              <a:t>vCPU</a:t>
            </a:r>
            <a:r>
              <a:rPr lang="en-US" dirty="0" smtClean="0"/>
              <a:t>, 3.75 GB memory)</a:t>
            </a:r>
          </a:p>
          <a:p>
            <a:r>
              <a:rPr lang="en-US" dirty="0" smtClean="0"/>
              <a:t>Composition time dominated by the database access time and not affected significantly by the number of possible services in a category or the number of service categories involved in the composition.</a:t>
            </a:r>
          </a:p>
          <a:p>
            <a:r>
              <a:rPr lang="en-US" dirty="0" smtClean="0"/>
              <a:t>Composition overhead reasonable for most settings.</a:t>
            </a:r>
          </a:p>
          <a:p>
            <a:endParaRPr lang="en-US" dirty="0" smtClean="0"/>
          </a:p>
          <a:p>
            <a:endParaRPr lang="en-US" dirty="0" smtClean="0"/>
          </a:p>
        </p:txBody>
      </p:sp>
      <p:graphicFrame>
        <p:nvGraphicFramePr>
          <p:cNvPr id="4" name="Chart 3"/>
          <p:cNvGraphicFramePr/>
          <p:nvPr>
            <p:extLst>
              <p:ext uri="{D42A27DB-BD31-4B8C-83A1-F6EECF244321}">
                <p14:modId xmlns:p14="http://schemas.microsoft.com/office/powerpoint/2010/main" val="957057282"/>
              </p:ext>
            </p:extLst>
          </p:nvPr>
        </p:nvGraphicFramePr>
        <p:xfrm>
          <a:off x="175683" y="4279635"/>
          <a:ext cx="3919589" cy="25783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871477324"/>
              </p:ext>
            </p:extLst>
          </p:nvPr>
        </p:nvGraphicFramePr>
        <p:xfrm>
          <a:off x="4300182" y="4220468"/>
          <a:ext cx="4487808" cy="26375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41919" y="3746499"/>
            <a:ext cx="3196166" cy="738664"/>
          </a:xfrm>
          <a:prstGeom prst="rect">
            <a:avLst/>
          </a:prstGeom>
          <a:noFill/>
        </p:spPr>
        <p:txBody>
          <a:bodyPr wrap="square" rtlCol="0">
            <a:spAutoFit/>
          </a:bodyPr>
          <a:lstStyle/>
          <a:p>
            <a:pPr algn="ctr"/>
            <a:r>
              <a:rPr lang="en-US" sz="1400" dirty="0">
                <a:latin typeface="Arial" pitchFamily="34" charset="0"/>
                <a:cs typeface="Arial" pitchFamily="34" charset="0"/>
              </a:rPr>
              <a:t>C</a:t>
            </a:r>
            <a:r>
              <a:rPr lang="en-US" sz="1400" dirty="0" smtClean="0">
                <a:latin typeface="Arial" pitchFamily="34" charset="0"/>
                <a:cs typeface="Arial" pitchFamily="34" charset="0"/>
              </a:rPr>
              <a:t>omposition involving varying number </a:t>
            </a:r>
          </a:p>
          <a:p>
            <a:pPr algn="ctr"/>
            <a:r>
              <a:rPr lang="en-US" sz="1400" dirty="0" smtClean="0">
                <a:latin typeface="Arial" pitchFamily="34" charset="0"/>
                <a:cs typeface="Arial" pitchFamily="34" charset="0"/>
              </a:rPr>
              <a:t>of service categories, with 3 possible </a:t>
            </a:r>
          </a:p>
          <a:p>
            <a:pPr algn="ctr"/>
            <a:r>
              <a:rPr lang="en-US" sz="1400" dirty="0">
                <a:latin typeface="Arial" pitchFamily="34" charset="0"/>
                <a:cs typeface="Arial" pitchFamily="34" charset="0"/>
              </a:rPr>
              <a:t>s</a:t>
            </a:r>
            <a:r>
              <a:rPr lang="en-US" sz="1400" dirty="0" smtClean="0">
                <a:latin typeface="Arial" pitchFamily="34" charset="0"/>
                <a:cs typeface="Arial" pitchFamily="34" charset="0"/>
              </a:rPr>
              <a:t>ervices for each category   </a:t>
            </a:r>
            <a:endParaRPr lang="en-US" sz="1400" dirty="0">
              <a:latin typeface="Arial" pitchFamily="34" charset="0"/>
              <a:cs typeface="Arial" pitchFamily="34" charset="0"/>
            </a:endParaRPr>
          </a:p>
        </p:txBody>
      </p:sp>
      <p:sp>
        <p:nvSpPr>
          <p:cNvPr id="7" name="TextBox 6"/>
          <p:cNvSpPr txBox="1"/>
          <p:nvPr/>
        </p:nvSpPr>
        <p:spPr>
          <a:xfrm>
            <a:off x="5295903" y="3687233"/>
            <a:ext cx="3196166" cy="738664"/>
          </a:xfrm>
          <a:prstGeom prst="rect">
            <a:avLst/>
          </a:prstGeom>
          <a:noFill/>
        </p:spPr>
        <p:txBody>
          <a:bodyPr wrap="square" rtlCol="0">
            <a:spAutoFit/>
          </a:bodyPr>
          <a:lstStyle/>
          <a:p>
            <a:pPr algn="ctr"/>
            <a:r>
              <a:rPr lang="en-US" sz="1400" dirty="0">
                <a:latin typeface="Arial" pitchFamily="34" charset="0"/>
                <a:cs typeface="Arial" pitchFamily="34" charset="0"/>
              </a:rPr>
              <a:t>C</a:t>
            </a:r>
            <a:r>
              <a:rPr lang="en-US" sz="1400" dirty="0" smtClean="0">
                <a:latin typeface="Arial" pitchFamily="34" charset="0"/>
                <a:cs typeface="Arial" pitchFamily="34" charset="0"/>
              </a:rPr>
              <a:t>omposition involving 3 service categories, with varying number of</a:t>
            </a:r>
          </a:p>
          <a:p>
            <a:pPr algn="ctr"/>
            <a:r>
              <a:rPr lang="en-US" sz="1400" dirty="0">
                <a:latin typeface="Arial" pitchFamily="34" charset="0"/>
                <a:cs typeface="Arial" pitchFamily="34" charset="0"/>
              </a:rPr>
              <a:t>s</a:t>
            </a:r>
            <a:r>
              <a:rPr lang="en-US" sz="1400" dirty="0" smtClean="0">
                <a:latin typeface="Arial" pitchFamily="34" charset="0"/>
                <a:cs typeface="Arial" pitchFamily="34" charset="0"/>
              </a:rPr>
              <a:t>ervices for each category   </a:t>
            </a:r>
            <a:endParaRPr lang="en-US" sz="1400" dirty="0">
              <a:latin typeface="Arial" pitchFamily="34" charset="0"/>
              <a:cs typeface="Arial" pitchFamily="34" charset="0"/>
            </a:endParaRPr>
          </a:p>
        </p:txBody>
      </p:sp>
      <p:sp>
        <p:nvSpPr>
          <p:cNvPr id="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14</a:t>
            </a:fld>
            <a:endParaRPr lang="en-US" dirty="0"/>
          </a:p>
        </p:txBody>
      </p:sp>
    </p:spTree>
    <p:extLst>
      <p:ext uri="{BB962C8B-B14F-4D97-AF65-F5344CB8AC3E}">
        <p14:creationId xmlns:p14="http://schemas.microsoft.com/office/powerpoint/2010/main" val="20443234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Privacy in SOA</a:t>
            </a:r>
            <a:endParaRPr lang="en-US" dirty="0"/>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15</a:t>
            </a:fld>
            <a:endParaRPr lang="en-US" dirty="0"/>
          </a:p>
        </p:txBody>
      </p:sp>
      <p:sp>
        <p:nvSpPr>
          <p:cNvPr id="8" name="TextBox 7"/>
          <p:cNvSpPr txBox="1"/>
          <p:nvPr/>
        </p:nvSpPr>
        <p:spPr>
          <a:xfrm>
            <a:off x="7482184" y="4162455"/>
            <a:ext cx="1631671" cy="1569660"/>
          </a:xfrm>
          <a:prstGeom prst="rect">
            <a:avLst/>
          </a:prstGeom>
          <a:noFill/>
        </p:spPr>
        <p:txBody>
          <a:bodyPr wrap="square" rtlCol="0">
            <a:spAutoFit/>
          </a:bodyPr>
          <a:lstStyle/>
          <a:p>
            <a:r>
              <a:rPr lang="en-US" sz="1600" dirty="0" smtClean="0">
                <a:latin typeface="Arial" pitchFamily="34" charset="0"/>
                <a:cs typeface="Arial" pitchFamily="34" charset="0"/>
              </a:rPr>
              <a:t>Unauthorized </a:t>
            </a:r>
          </a:p>
          <a:p>
            <a:r>
              <a:rPr lang="en-US" sz="1600" dirty="0">
                <a:latin typeface="Arial" pitchFamily="34" charset="0"/>
                <a:cs typeface="Arial" pitchFamily="34" charset="0"/>
              </a:rPr>
              <a:t>d</a:t>
            </a:r>
            <a:r>
              <a:rPr lang="en-US" sz="1600" dirty="0" smtClean="0">
                <a:latin typeface="Arial" pitchFamily="34" charset="0"/>
                <a:cs typeface="Arial" pitchFamily="34" charset="0"/>
              </a:rPr>
              <a:t>ata disclosure </a:t>
            </a:r>
            <a:r>
              <a:rPr lang="en-US" sz="1600" dirty="0">
                <a:latin typeface="Arial" pitchFamily="34" charset="0"/>
                <a:cs typeface="Arial" pitchFamily="34" charset="0"/>
              </a:rPr>
              <a:t>resulting in undetected user privacy </a:t>
            </a:r>
            <a:r>
              <a:rPr lang="en-US" sz="1600" dirty="0" smtClean="0">
                <a:latin typeface="Arial" pitchFamily="34" charset="0"/>
                <a:cs typeface="Arial" pitchFamily="34" charset="0"/>
              </a:rPr>
              <a:t>violation </a:t>
            </a:r>
          </a:p>
        </p:txBody>
      </p:sp>
      <p:sp>
        <p:nvSpPr>
          <p:cNvPr id="9" name="TextBox 8"/>
          <p:cNvSpPr txBox="1"/>
          <p:nvPr/>
        </p:nvSpPr>
        <p:spPr>
          <a:xfrm>
            <a:off x="190500" y="4483100"/>
            <a:ext cx="2159000" cy="1077218"/>
          </a:xfrm>
          <a:prstGeom prst="rect">
            <a:avLst/>
          </a:prstGeom>
          <a:noFill/>
        </p:spPr>
        <p:txBody>
          <a:bodyPr wrap="square" rtlCol="0">
            <a:spAutoFit/>
          </a:bodyPr>
          <a:lstStyle/>
          <a:p>
            <a:r>
              <a:rPr lang="en-US" sz="1600" dirty="0" smtClean="0">
                <a:latin typeface="Arial" pitchFamily="34" charset="0"/>
                <a:cs typeface="Arial" pitchFamily="34" charset="0"/>
              </a:rPr>
              <a:t>Opaque data sharing by Service 1 to services in</a:t>
            </a:r>
          </a:p>
          <a:p>
            <a:r>
              <a:rPr lang="en-US" sz="1600" dirty="0" smtClean="0">
                <a:latin typeface="Arial" pitchFamily="34" charset="0"/>
                <a:cs typeface="Arial" pitchFamily="34" charset="0"/>
              </a:rPr>
              <a:t>unknown domain</a:t>
            </a:r>
          </a:p>
        </p:txBody>
      </p:sp>
      <p:sp>
        <p:nvSpPr>
          <p:cNvPr id="10" name="TextBox 9"/>
          <p:cNvSpPr txBox="1"/>
          <p:nvPr/>
        </p:nvSpPr>
        <p:spPr>
          <a:xfrm>
            <a:off x="3788784" y="4100980"/>
            <a:ext cx="2544286" cy="830997"/>
          </a:xfrm>
          <a:prstGeom prst="rect">
            <a:avLst/>
          </a:prstGeom>
          <a:noFill/>
        </p:spPr>
        <p:txBody>
          <a:bodyPr wrap="none" rtlCol="0">
            <a:spAutoFit/>
          </a:bodyPr>
          <a:lstStyle/>
          <a:p>
            <a:r>
              <a:rPr lang="en-US" sz="1600" dirty="0" smtClean="0">
                <a:latin typeface="Arial" pitchFamily="34" charset="0"/>
                <a:cs typeface="Arial" pitchFamily="34" charset="0"/>
              </a:rPr>
              <a:t>Secure channel but</a:t>
            </a:r>
          </a:p>
          <a:p>
            <a:r>
              <a:rPr lang="en-US" sz="1600" dirty="0" smtClean="0">
                <a:latin typeface="Arial" pitchFamily="34" charset="0"/>
                <a:cs typeface="Arial" pitchFamily="34" charset="0"/>
              </a:rPr>
              <a:t>no policy communication, </a:t>
            </a:r>
          </a:p>
          <a:p>
            <a:r>
              <a:rPr lang="en-US" sz="1600" dirty="0" smtClean="0">
                <a:latin typeface="Arial" pitchFamily="34" charset="0"/>
                <a:cs typeface="Arial" pitchFamily="34" charset="0"/>
              </a:rPr>
              <a:t>evaluation, enforcement</a:t>
            </a:r>
            <a:endParaRPr lang="en-US" sz="1600" dirty="0">
              <a:latin typeface="Arial" pitchFamily="34" charset="0"/>
              <a:cs typeface="Arial" pitchFamily="34" charset="0"/>
            </a:endParaRPr>
          </a:p>
        </p:txBody>
      </p:sp>
      <p:sp>
        <p:nvSpPr>
          <p:cNvPr id="11" name="TextBox 10"/>
          <p:cNvSpPr txBox="1"/>
          <p:nvPr/>
        </p:nvSpPr>
        <p:spPr>
          <a:xfrm>
            <a:off x="5708950" y="2315098"/>
            <a:ext cx="3404907" cy="830997"/>
          </a:xfrm>
          <a:prstGeom prst="rect">
            <a:avLst/>
          </a:prstGeom>
          <a:noFill/>
        </p:spPr>
        <p:txBody>
          <a:bodyPr wrap="square" rtlCol="0">
            <a:spAutoFit/>
          </a:bodyPr>
          <a:lstStyle/>
          <a:p>
            <a:r>
              <a:rPr lang="en-US" sz="1600" dirty="0" smtClean="0">
                <a:latin typeface="Arial" pitchFamily="34" charset="0"/>
                <a:cs typeface="Arial" pitchFamily="34" charset="0"/>
              </a:rPr>
              <a:t>Point-to-Point authentication is </a:t>
            </a:r>
          </a:p>
          <a:p>
            <a:r>
              <a:rPr lang="en-US" sz="1600" dirty="0" smtClean="0">
                <a:latin typeface="Arial" pitchFamily="34" charset="0"/>
                <a:cs typeface="Arial" pitchFamily="34" charset="0"/>
              </a:rPr>
              <a:t>unable to protect  data dissemination in unknown domains</a:t>
            </a:r>
          </a:p>
        </p:txBody>
      </p:sp>
      <p:sp>
        <p:nvSpPr>
          <p:cNvPr id="12" name="TextBox 11"/>
          <p:cNvSpPr txBox="1"/>
          <p:nvPr/>
        </p:nvSpPr>
        <p:spPr>
          <a:xfrm>
            <a:off x="114860" y="2546727"/>
            <a:ext cx="1879219" cy="1323439"/>
          </a:xfrm>
          <a:prstGeom prst="rect">
            <a:avLst/>
          </a:prstGeom>
          <a:noFill/>
        </p:spPr>
        <p:txBody>
          <a:bodyPr wrap="square" rtlCol="0">
            <a:spAutoFit/>
          </a:bodyPr>
          <a:lstStyle/>
          <a:p>
            <a:r>
              <a:rPr lang="en-US" sz="1600" dirty="0" smtClean="0">
                <a:latin typeface="Arial" pitchFamily="34" charset="0"/>
                <a:cs typeface="Arial" pitchFamily="34" charset="0"/>
              </a:rPr>
              <a:t>Service 1 may not want to disclose its service composition to the user</a:t>
            </a:r>
          </a:p>
        </p:txBody>
      </p:sp>
      <p:grpSp>
        <p:nvGrpSpPr>
          <p:cNvPr id="3" name="Group 12"/>
          <p:cNvGrpSpPr/>
          <p:nvPr/>
        </p:nvGrpSpPr>
        <p:grpSpPr>
          <a:xfrm>
            <a:off x="1931916" y="1404833"/>
            <a:ext cx="6308549" cy="4945725"/>
            <a:chOff x="1043496" y="-151040"/>
            <a:chExt cx="8629058" cy="6764940"/>
          </a:xfrm>
        </p:grpSpPr>
        <p:sp>
          <p:nvSpPr>
            <p:cNvPr id="14" name="Rounded Rectangle 13"/>
            <p:cNvSpPr/>
            <p:nvPr/>
          </p:nvSpPr>
          <p:spPr>
            <a:xfrm>
              <a:off x="1287337" y="2585348"/>
              <a:ext cx="219456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1</a:t>
              </a:r>
            </a:p>
            <a:p>
              <a:pPr algn="ctr"/>
              <a:r>
                <a:rPr lang="en-US" sz="2400" dirty="0" smtClean="0">
                  <a:solidFill>
                    <a:schemeClr val="tx1"/>
                  </a:solidFill>
                  <a:latin typeface="Arial" pitchFamily="34" charset="0"/>
                  <a:cs typeface="Arial" pitchFamily="34" charset="0"/>
                </a:rPr>
                <a:t>d</a:t>
              </a:r>
              <a:r>
                <a:rPr lang="en-US" sz="2400" baseline="-25000" dirty="0" smtClean="0">
                  <a:solidFill>
                    <a:schemeClr val="tx1"/>
                  </a:solidFill>
                  <a:latin typeface="Arial" pitchFamily="34" charset="0"/>
                  <a:cs typeface="Arial" pitchFamily="34" charset="0"/>
                </a:rPr>
                <a:t>1</a:t>
              </a:r>
              <a:endParaRPr lang="en-US" sz="2400" baseline="-25000" dirty="0">
                <a:solidFill>
                  <a:schemeClr val="tx1"/>
                </a:solidFill>
                <a:latin typeface="Arial" pitchFamily="34" charset="0"/>
                <a:cs typeface="Arial" pitchFamily="34" charset="0"/>
              </a:endParaRPr>
            </a:p>
          </p:txBody>
        </p:sp>
        <p:sp>
          <p:nvSpPr>
            <p:cNvPr id="15" name="TextBox 14"/>
            <p:cNvSpPr txBox="1"/>
            <p:nvPr/>
          </p:nvSpPr>
          <p:spPr>
            <a:xfrm>
              <a:off x="3683197" y="1261015"/>
              <a:ext cx="2119489" cy="1071880"/>
            </a:xfrm>
            <a:prstGeom prst="rect">
              <a:avLst/>
            </a:prstGeom>
            <a:noFill/>
          </p:spPr>
          <p:txBody>
            <a:bodyPr wrap="none" rtlCol="0">
              <a:spAutoFit/>
            </a:bodyPr>
            <a:lstStyle/>
            <a:p>
              <a:pPr algn="ctr"/>
              <a:r>
                <a:rPr lang="en-US" sz="2000" b="1" dirty="0" smtClean="0">
                  <a:solidFill>
                    <a:schemeClr val="accent1"/>
                  </a:solidFill>
                  <a:latin typeface="Arial" pitchFamily="34" charset="0"/>
                  <a:cs typeface="Arial" pitchFamily="34" charset="0"/>
                </a:rPr>
                <a:t>TRUSTED</a:t>
              </a:r>
            </a:p>
            <a:p>
              <a:pPr algn="ctr"/>
              <a:r>
                <a:rPr lang="en-US" sz="2000" b="1" dirty="0" smtClean="0">
                  <a:solidFill>
                    <a:schemeClr val="accent1"/>
                  </a:solidFill>
                  <a:latin typeface="Arial" pitchFamily="34" charset="0"/>
                  <a:cs typeface="Arial" pitchFamily="34" charset="0"/>
                </a:rPr>
                <a:t>DOMAIN</a:t>
              </a:r>
              <a:endParaRPr lang="en-US" sz="2000" b="1" dirty="0">
                <a:solidFill>
                  <a:schemeClr val="accent1"/>
                </a:solidFill>
                <a:latin typeface="Arial" pitchFamily="34" charset="0"/>
                <a:cs typeface="Arial" pitchFamily="34" charset="0"/>
              </a:endParaRPr>
            </a:p>
          </p:txBody>
        </p:sp>
        <p:sp>
          <p:nvSpPr>
            <p:cNvPr id="16" name="Rounded Rectangle 15"/>
            <p:cNvSpPr/>
            <p:nvPr/>
          </p:nvSpPr>
          <p:spPr>
            <a:xfrm>
              <a:off x="6049704" y="2576967"/>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SERVICE </a:t>
              </a:r>
              <a:r>
                <a:rPr lang="en-US" sz="2000" b="1" dirty="0" smtClean="0">
                  <a:solidFill>
                    <a:schemeClr val="tx1"/>
                  </a:solidFill>
                  <a:latin typeface="Arial" pitchFamily="34" charset="0"/>
                  <a:cs typeface="Arial" pitchFamily="34" charset="0"/>
                </a:rPr>
                <a:t>2</a:t>
              </a:r>
              <a:endParaRPr lang="en-US" sz="2000" b="1" dirty="0">
                <a:solidFill>
                  <a:schemeClr val="tx1"/>
                </a:solidFill>
                <a:latin typeface="Arial" pitchFamily="34" charset="0"/>
                <a:cs typeface="Arial" pitchFamily="34" charset="0"/>
              </a:endParaRPr>
            </a:p>
            <a:p>
              <a:pPr algn="ctr"/>
              <a:r>
                <a:rPr lang="en-US" sz="2400" dirty="0" smtClean="0">
                  <a:solidFill>
                    <a:schemeClr val="tx1"/>
                  </a:solidFill>
                  <a:latin typeface="Arial" pitchFamily="34" charset="0"/>
                  <a:cs typeface="Arial" pitchFamily="34" charset="0"/>
                </a:rPr>
                <a:t>d</a:t>
              </a:r>
              <a:r>
                <a:rPr lang="en-US" sz="2400" baseline="-25000" dirty="0" smtClean="0">
                  <a:solidFill>
                    <a:schemeClr val="tx1"/>
                  </a:solidFill>
                  <a:latin typeface="Arial" pitchFamily="34" charset="0"/>
                  <a:cs typeface="Arial" pitchFamily="34" charset="0"/>
                </a:rPr>
                <a:t>2</a:t>
              </a:r>
              <a:endParaRPr lang="en-US" sz="2400" b="1" dirty="0">
                <a:solidFill>
                  <a:schemeClr val="tx1"/>
                </a:solidFill>
                <a:latin typeface="Arial" pitchFamily="34" charset="0"/>
                <a:cs typeface="Arial" pitchFamily="34" charset="0"/>
              </a:endParaRPr>
            </a:p>
          </p:txBody>
        </p:sp>
        <p:sp>
          <p:nvSpPr>
            <p:cNvPr id="17" name="Rounded Rectangle 16"/>
            <p:cNvSpPr/>
            <p:nvPr/>
          </p:nvSpPr>
          <p:spPr>
            <a:xfrm>
              <a:off x="6019357" y="4993268"/>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3</a:t>
              </a:r>
            </a:p>
            <a:p>
              <a:pPr algn="ctr"/>
              <a:r>
                <a:rPr lang="en-US" sz="2400" dirty="0" smtClean="0">
                  <a:solidFill>
                    <a:schemeClr val="tx1"/>
                  </a:solidFill>
                  <a:latin typeface="Arial" pitchFamily="34" charset="0"/>
                  <a:cs typeface="Arial" pitchFamily="34" charset="0"/>
                </a:rPr>
                <a:t>d</a:t>
              </a:r>
              <a:r>
                <a:rPr lang="en-US" sz="2400" baseline="-25000" dirty="0">
                  <a:solidFill>
                    <a:schemeClr val="tx1"/>
                  </a:solidFill>
                  <a:latin typeface="Arial" pitchFamily="34" charset="0"/>
                  <a:cs typeface="Arial" pitchFamily="34" charset="0"/>
                </a:rPr>
                <a:t>3</a:t>
              </a:r>
              <a:endParaRPr lang="en-US" sz="2400" b="1" dirty="0">
                <a:solidFill>
                  <a:schemeClr val="tx1"/>
                </a:solidFill>
                <a:latin typeface="Arial" pitchFamily="34" charset="0"/>
                <a:cs typeface="Arial" pitchFamily="34" charset="0"/>
              </a:endParaRPr>
            </a:p>
          </p:txBody>
        </p:sp>
        <p:sp>
          <p:nvSpPr>
            <p:cNvPr id="18" name="TextBox 17"/>
            <p:cNvSpPr txBox="1"/>
            <p:nvPr/>
          </p:nvSpPr>
          <p:spPr>
            <a:xfrm>
              <a:off x="3653020" y="5465248"/>
              <a:ext cx="2179840" cy="992185"/>
            </a:xfrm>
            <a:prstGeom prst="rect">
              <a:avLst/>
            </a:prstGeom>
            <a:noFill/>
          </p:spPr>
          <p:txBody>
            <a:bodyPr wrap="none" rtlCol="0">
              <a:spAutoFit/>
            </a:bodyPr>
            <a:lstStyle/>
            <a:p>
              <a:pPr algn="ctr"/>
              <a:r>
                <a:rPr lang="en-US" sz="2000" b="1" dirty="0" smtClean="0">
                  <a:solidFill>
                    <a:schemeClr val="accent2"/>
                  </a:solidFill>
                  <a:latin typeface="Arial" pitchFamily="34" charset="0"/>
                  <a:cs typeface="Arial" pitchFamily="34" charset="0"/>
                </a:rPr>
                <a:t>UNKNOWN</a:t>
              </a:r>
            </a:p>
            <a:p>
              <a:pPr algn="ctr"/>
              <a:r>
                <a:rPr lang="en-US" sz="2000" b="1" dirty="0" smtClean="0">
                  <a:solidFill>
                    <a:schemeClr val="accent2"/>
                  </a:solidFill>
                  <a:latin typeface="Arial" pitchFamily="34" charset="0"/>
                  <a:cs typeface="Arial" pitchFamily="34" charset="0"/>
                </a:rPr>
                <a:t>DOMAIN</a:t>
              </a:r>
              <a:endParaRPr lang="en-US" sz="2000" b="1" dirty="0">
                <a:solidFill>
                  <a:schemeClr val="accent2"/>
                </a:solidFill>
                <a:latin typeface="Arial" pitchFamily="34" charset="0"/>
                <a:cs typeface="Arial" pitchFamily="34" charset="0"/>
              </a:endParaRPr>
            </a:p>
          </p:txBody>
        </p:sp>
        <p:sp>
          <p:nvSpPr>
            <p:cNvPr id="19" name="Rounded Rectangle 18"/>
            <p:cNvSpPr/>
            <p:nvPr/>
          </p:nvSpPr>
          <p:spPr>
            <a:xfrm>
              <a:off x="1272097" y="4993268"/>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4</a:t>
              </a:r>
            </a:p>
            <a:p>
              <a:pPr algn="ctr"/>
              <a:r>
                <a:rPr lang="en-US" sz="2400" dirty="0" smtClean="0">
                  <a:solidFill>
                    <a:schemeClr val="tx1"/>
                  </a:solidFill>
                  <a:latin typeface="Arial" pitchFamily="34" charset="0"/>
                  <a:cs typeface="Arial" pitchFamily="34" charset="0"/>
                </a:rPr>
                <a:t>d</a:t>
              </a:r>
              <a:r>
                <a:rPr lang="en-US" sz="2400" baseline="-25000" dirty="0">
                  <a:solidFill>
                    <a:schemeClr val="tx1"/>
                  </a:solidFill>
                  <a:latin typeface="Arial" pitchFamily="34" charset="0"/>
                  <a:cs typeface="Arial" pitchFamily="34" charset="0"/>
                </a:rPr>
                <a:t>4</a:t>
              </a:r>
              <a:endParaRPr lang="en-US" sz="2400" b="1" dirty="0">
                <a:solidFill>
                  <a:schemeClr val="tx1"/>
                </a:solidFill>
                <a:latin typeface="Arial" pitchFamily="34" charset="0"/>
                <a:cs typeface="Arial" pitchFamily="34" charset="0"/>
              </a:endParaRPr>
            </a:p>
          </p:txBody>
        </p:sp>
        <p:sp>
          <p:nvSpPr>
            <p:cNvPr id="20" name="Right Arrow 19"/>
            <p:cNvSpPr/>
            <p:nvPr/>
          </p:nvSpPr>
          <p:spPr>
            <a:xfrm>
              <a:off x="3562587" y="2938039"/>
              <a:ext cx="2417804" cy="41485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1" name="Straight Connector 20"/>
            <p:cNvCxnSpPr/>
            <p:nvPr/>
          </p:nvCxnSpPr>
          <p:spPr>
            <a:xfrm>
              <a:off x="6209857" y="2270500"/>
              <a:ext cx="2377440" cy="0"/>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587297" y="2270500"/>
              <a:ext cx="0" cy="4343400"/>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1043496" y="6608249"/>
              <a:ext cx="7543801" cy="0"/>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3638021" y="-142151"/>
              <a:ext cx="0" cy="417007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25" name="Picture 6" descr="C:\Users\rranchal\Desktop\operator-clipart-man-user-operator-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387" y="62367"/>
              <a:ext cx="957014" cy="133548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013040" y="828609"/>
              <a:ext cx="561183" cy="605846"/>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D</a:t>
              </a:r>
              <a:endParaRPr lang="en-US" sz="2200" dirty="0">
                <a:latin typeface="Arial" panose="020B0604020202020204" pitchFamily="34" charset="0"/>
                <a:cs typeface="Arial" panose="020B0604020202020204" pitchFamily="34" charset="0"/>
              </a:endParaRPr>
            </a:p>
          </p:txBody>
        </p:sp>
        <p:sp>
          <p:nvSpPr>
            <p:cNvPr id="27" name="TextBox 26"/>
            <p:cNvSpPr txBox="1"/>
            <p:nvPr/>
          </p:nvSpPr>
          <p:spPr>
            <a:xfrm>
              <a:off x="4357672" y="2490784"/>
              <a:ext cx="587885" cy="652448"/>
            </a:xfrm>
            <a:prstGeom prst="rect">
              <a:avLst/>
            </a:prstGeom>
            <a:noFill/>
          </p:spPr>
          <p:txBody>
            <a:bodyPr wrap="none" rtlCol="0">
              <a:spAutoFit/>
            </a:bodyPr>
            <a:lstStyle/>
            <a:p>
              <a:pPr algn="ctr"/>
              <a:r>
                <a:rPr lang="en-US" sz="2200" dirty="0" smtClean="0">
                  <a:latin typeface="Arial" pitchFamily="34" charset="0"/>
                  <a:cs typeface="Arial" pitchFamily="34" charset="0"/>
                </a:rPr>
                <a:t>D</a:t>
              </a:r>
              <a:endParaRPr lang="en-US" sz="2200" dirty="0">
                <a:latin typeface="Arial" pitchFamily="34" charset="0"/>
                <a:cs typeface="Arial" pitchFamily="34" charset="0"/>
              </a:endParaRPr>
            </a:p>
          </p:txBody>
        </p:sp>
        <p:sp>
          <p:nvSpPr>
            <p:cNvPr id="28" name="TextBox 27"/>
            <p:cNvSpPr txBox="1"/>
            <p:nvPr/>
          </p:nvSpPr>
          <p:spPr>
            <a:xfrm>
              <a:off x="2452350" y="4088202"/>
              <a:ext cx="587885" cy="652448"/>
            </a:xfrm>
            <a:prstGeom prst="rect">
              <a:avLst/>
            </a:prstGeom>
            <a:noFill/>
          </p:spPr>
          <p:txBody>
            <a:bodyPr wrap="none" rtlCol="0">
              <a:spAutoFit/>
            </a:bodyPr>
            <a:lstStyle/>
            <a:p>
              <a:pPr algn="ctr"/>
              <a:r>
                <a:rPr lang="en-US" sz="2200" dirty="0" smtClean="0">
                  <a:latin typeface="Arial" pitchFamily="34" charset="0"/>
                  <a:cs typeface="Arial" pitchFamily="34" charset="0"/>
                </a:rPr>
                <a:t>D</a:t>
              </a:r>
              <a:endParaRPr lang="en-US" sz="2200" dirty="0">
                <a:latin typeface="Arial" pitchFamily="34" charset="0"/>
                <a:cs typeface="Arial" pitchFamily="34" charset="0"/>
              </a:endParaRPr>
            </a:p>
          </p:txBody>
        </p:sp>
        <p:sp>
          <p:nvSpPr>
            <p:cNvPr id="29" name="TextBox 28"/>
            <p:cNvSpPr txBox="1"/>
            <p:nvPr/>
          </p:nvSpPr>
          <p:spPr>
            <a:xfrm>
              <a:off x="7179705" y="4100336"/>
              <a:ext cx="587885" cy="652448"/>
            </a:xfrm>
            <a:prstGeom prst="rect">
              <a:avLst/>
            </a:prstGeom>
            <a:noFill/>
          </p:spPr>
          <p:txBody>
            <a:bodyPr wrap="none" rtlCol="0">
              <a:spAutoFit/>
            </a:bodyPr>
            <a:lstStyle/>
            <a:p>
              <a:pPr algn="ctr"/>
              <a:r>
                <a:rPr lang="en-US" sz="2200" dirty="0" smtClean="0">
                  <a:latin typeface="Arial" pitchFamily="34" charset="0"/>
                  <a:cs typeface="Arial" pitchFamily="34" charset="0"/>
                </a:rPr>
                <a:t>D</a:t>
              </a:r>
              <a:endParaRPr lang="en-US" sz="2200" dirty="0">
                <a:latin typeface="Arial" pitchFamily="34" charset="0"/>
                <a:cs typeface="Arial" pitchFamily="34" charset="0"/>
              </a:endParaRPr>
            </a:p>
          </p:txBody>
        </p:sp>
        <p:sp>
          <p:nvSpPr>
            <p:cNvPr id="30" name="TextBox 29"/>
            <p:cNvSpPr txBox="1"/>
            <p:nvPr/>
          </p:nvSpPr>
          <p:spPr>
            <a:xfrm>
              <a:off x="5162787" y="-142151"/>
              <a:ext cx="4509767" cy="647077"/>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latin typeface="Arial" pitchFamily="34" charset="0"/>
                  <a:cs typeface="Arial" pitchFamily="34" charset="0"/>
                </a:rPr>
                <a:t>Data (D) = {d</a:t>
              </a:r>
              <a:r>
                <a:rPr lang="en-US" sz="2400" baseline="-25000" dirty="0" smtClean="0">
                  <a:latin typeface="Arial" pitchFamily="34" charset="0"/>
                  <a:cs typeface="Arial" pitchFamily="34" charset="0"/>
                </a:rPr>
                <a:t>1</a:t>
              </a:r>
              <a:r>
                <a:rPr lang="en-US" sz="2400" dirty="0" smtClean="0">
                  <a:latin typeface="Arial" pitchFamily="34" charset="0"/>
                  <a:cs typeface="Arial" pitchFamily="34" charset="0"/>
                </a:rPr>
                <a:t>,..,</a:t>
              </a:r>
              <a:r>
                <a:rPr lang="en-US" sz="2400" baseline="-25000" dirty="0" smtClean="0">
                  <a:latin typeface="Arial" pitchFamily="34" charset="0"/>
                  <a:cs typeface="Arial" pitchFamily="34" charset="0"/>
                </a:rPr>
                <a:t> </a:t>
              </a:r>
              <a:r>
                <a:rPr lang="en-US" sz="2400" dirty="0" err="1" smtClean="0">
                  <a:latin typeface="Arial" pitchFamily="34" charset="0"/>
                  <a:cs typeface="Arial" pitchFamily="34" charset="0"/>
                </a:rPr>
                <a:t>d</a:t>
              </a:r>
              <a:r>
                <a:rPr lang="en-US" sz="2400" baseline="-25000" dirty="0" err="1" smtClean="0">
                  <a:latin typeface="Arial" pitchFamily="34" charset="0"/>
                  <a:cs typeface="Arial" pitchFamily="34" charset="0"/>
                </a:rPr>
                <a:t>n</a:t>
              </a:r>
              <a:r>
                <a:rPr lang="en-US" sz="2400" dirty="0" smtClean="0">
                  <a:latin typeface="Arial" pitchFamily="34" charset="0"/>
                  <a:cs typeface="Arial" pitchFamily="34" charset="0"/>
                </a:rPr>
                <a:t>}</a:t>
              </a:r>
            </a:p>
          </p:txBody>
        </p:sp>
        <p:sp>
          <p:nvSpPr>
            <p:cNvPr id="31" name="Down Arrow 30"/>
            <p:cNvSpPr/>
            <p:nvPr/>
          </p:nvSpPr>
          <p:spPr>
            <a:xfrm>
              <a:off x="2228118" y="3733327"/>
              <a:ext cx="372226" cy="117545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Down Arrow 31"/>
            <p:cNvSpPr/>
            <p:nvPr/>
          </p:nvSpPr>
          <p:spPr>
            <a:xfrm>
              <a:off x="6930524" y="3733326"/>
              <a:ext cx="372226" cy="117545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3" name="Straight Connector 32"/>
            <p:cNvCxnSpPr/>
            <p:nvPr/>
          </p:nvCxnSpPr>
          <p:spPr>
            <a:xfrm flipV="1">
              <a:off x="1043496" y="2264849"/>
              <a:ext cx="5166361" cy="2728419"/>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H="1">
              <a:off x="1043496" y="4977569"/>
              <a:ext cx="2" cy="1630680"/>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sp>
          <p:nvSpPr>
            <p:cNvPr id="35" name="TextBox 34"/>
            <p:cNvSpPr txBox="1"/>
            <p:nvPr/>
          </p:nvSpPr>
          <p:spPr>
            <a:xfrm>
              <a:off x="2442862" y="1692315"/>
              <a:ext cx="587885" cy="652448"/>
            </a:xfrm>
            <a:prstGeom prst="rect">
              <a:avLst/>
            </a:prstGeom>
            <a:noFill/>
          </p:spPr>
          <p:txBody>
            <a:bodyPr wrap="none" rtlCol="0">
              <a:spAutoFit/>
            </a:bodyPr>
            <a:lstStyle/>
            <a:p>
              <a:pPr algn="ctr"/>
              <a:r>
                <a:rPr lang="en-US" sz="2200" dirty="0">
                  <a:latin typeface="Arial" pitchFamily="34" charset="0"/>
                  <a:cs typeface="Arial" pitchFamily="34" charset="0"/>
                </a:rPr>
                <a:t>D</a:t>
              </a:r>
            </a:p>
          </p:txBody>
        </p:sp>
        <p:sp>
          <p:nvSpPr>
            <p:cNvPr id="36" name="Down Arrow 35"/>
            <p:cNvSpPr/>
            <p:nvPr/>
          </p:nvSpPr>
          <p:spPr>
            <a:xfrm>
              <a:off x="2283151" y="1465697"/>
              <a:ext cx="279563" cy="102880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7" name="Straight Connector 36"/>
            <p:cNvCxnSpPr/>
            <p:nvPr/>
          </p:nvCxnSpPr>
          <p:spPr>
            <a:xfrm>
              <a:off x="1062569" y="-151040"/>
              <a:ext cx="2594525" cy="315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62569" y="4020535"/>
              <a:ext cx="2594525" cy="762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7060" y="-147884"/>
              <a:ext cx="0" cy="417603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092710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Tasks</a:t>
            </a:r>
            <a:endParaRPr lang="en-US" dirty="0"/>
          </a:p>
        </p:txBody>
      </p:sp>
      <p:sp>
        <p:nvSpPr>
          <p:cNvPr id="3" name="Text Placeholder 2"/>
          <p:cNvSpPr>
            <a:spLocks noGrp="1"/>
          </p:cNvSpPr>
          <p:nvPr>
            <p:ph type="body" idx="1"/>
          </p:nvPr>
        </p:nvSpPr>
        <p:spPr/>
        <p:txBody>
          <a:bodyPr>
            <a:normAutofit fontScale="92500" lnSpcReduction="20000"/>
          </a:bodyPr>
          <a:lstStyle/>
          <a:p>
            <a:r>
              <a:rPr lang="en-US" sz="2800" dirty="0" smtClean="0"/>
              <a:t>Develop a policy-based distributed data dissemination framework to:</a:t>
            </a:r>
          </a:p>
          <a:p>
            <a:pPr lvl="1"/>
            <a:r>
              <a:rPr lang="en-US" sz="2400" dirty="0" smtClean="0"/>
              <a:t>Ensure each authorized subscriber service only accesses the data for which it is authorized</a:t>
            </a:r>
          </a:p>
          <a:p>
            <a:pPr lvl="1"/>
            <a:r>
              <a:rPr lang="en-US" sz="2400" dirty="0" smtClean="0"/>
              <a:t>Prohibit data dissemination to an unauthorized subscriber service</a:t>
            </a:r>
          </a:p>
          <a:p>
            <a:r>
              <a:rPr lang="en-US" sz="2800" dirty="0" smtClean="0"/>
              <a:t>Demonstrate compatibility of solution with existing service infrastructure (e.g. </a:t>
            </a:r>
            <a:r>
              <a:rPr lang="en-US" sz="2800" dirty="0" err="1" smtClean="0"/>
              <a:t>RESTful</a:t>
            </a:r>
            <a:r>
              <a:rPr lang="en-US" sz="2800" dirty="0" smtClean="0"/>
              <a:t> services)</a:t>
            </a:r>
          </a:p>
          <a:p>
            <a:r>
              <a:rPr lang="en-US" sz="2800" dirty="0" smtClean="0"/>
              <a:t>Demonstrate applications (such as Electronic Healthcare Records, UAVs)  for controlled cross-domain information exchange under various anomalies and attacks</a:t>
            </a:r>
          </a:p>
          <a:p>
            <a:endParaRPr lang="en-US" sz="2800" dirty="0" smtClean="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16</a:t>
            </a:fld>
            <a:endParaRPr lang="en-US" dirty="0"/>
          </a:p>
        </p:txBody>
      </p:sp>
    </p:spTree>
    <p:extLst>
      <p:ext uri="{BB962C8B-B14F-4D97-AF65-F5344CB8AC3E}">
        <p14:creationId xmlns:p14="http://schemas.microsoft.com/office/powerpoint/2010/main" val="175433878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2"/>
          <p:cNvSpPr txBox="1">
            <a:spLocks/>
          </p:cNvSpPr>
          <p:nvPr/>
        </p:nvSpPr>
        <p:spPr bwMode="auto">
          <a:xfrm>
            <a:off x="304800" y="1402080"/>
            <a:ext cx="8382000" cy="5257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marL="230188" indent="-230188" algn="l" rtl="0" eaLnBrk="1" fontAlgn="base" hangingPunct="1">
              <a:spcBef>
                <a:spcPts val="9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3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algn="ctr">
              <a:buFontTx/>
              <a:buNone/>
            </a:pPr>
            <a:r>
              <a:rPr lang="en-US" sz="2200" kern="0" dirty="0" smtClean="0">
                <a:latin typeface="Courier New"/>
                <a:cs typeface="Courier New"/>
              </a:rPr>
              <a:t>if (host == authorized)</a:t>
            </a:r>
          </a:p>
          <a:p>
            <a:pPr algn="ctr">
              <a:buFontTx/>
              <a:buNone/>
            </a:pPr>
            <a:r>
              <a:rPr lang="en-US" sz="2200" kern="0" dirty="0" smtClean="0">
                <a:latin typeface="Courier New"/>
                <a:cs typeface="Courier New"/>
              </a:rPr>
              <a:t>F(</a:t>
            </a:r>
            <a:r>
              <a:rPr lang="en-US" sz="2200" kern="0" dirty="0" err="1" smtClean="0">
                <a:latin typeface="Courier New"/>
                <a:cs typeface="Courier New"/>
              </a:rPr>
              <a:t>k</a:t>
            </a:r>
            <a:r>
              <a:rPr lang="en-US" sz="2200" kern="0" baseline="-25000" dirty="0" err="1" smtClean="0">
                <a:latin typeface="Courier New"/>
                <a:cs typeface="Courier New"/>
              </a:rPr>
              <a:t>i</a:t>
            </a:r>
            <a:r>
              <a:rPr lang="en-US" sz="2200" kern="0" dirty="0" smtClean="0">
                <a:latin typeface="Courier New"/>
                <a:cs typeface="Courier New"/>
              </a:rPr>
              <a:t>, P, C) = d</a:t>
            </a:r>
            <a:r>
              <a:rPr lang="en-US" sz="2200" kern="0" baseline="-25000" dirty="0" smtClean="0">
                <a:latin typeface="Courier New"/>
                <a:cs typeface="Courier New"/>
              </a:rPr>
              <a:t>i</a:t>
            </a:r>
            <a:endParaRPr lang="en-US" sz="2200" kern="0" dirty="0" smtClean="0">
              <a:latin typeface="Courier New"/>
              <a:cs typeface="Courier New"/>
            </a:endParaRPr>
          </a:p>
        </p:txBody>
      </p:sp>
      <p:sp>
        <p:nvSpPr>
          <p:cNvPr id="2" name="Title 1"/>
          <p:cNvSpPr>
            <a:spLocks noGrp="1"/>
          </p:cNvSpPr>
          <p:nvPr>
            <p:ph type="title"/>
          </p:nvPr>
        </p:nvSpPr>
        <p:spPr/>
        <p:txBody>
          <a:bodyPr/>
          <a:lstStyle/>
          <a:p>
            <a:r>
              <a:rPr lang="en-US" dirty="0"/>
              <a:t>Proposed Solution</a:t>
            </a:r>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17</a:t>
            </a:fld>
            <a:endParaRPr lang="en-US" dirty="0"/>
          </a:p>
        </p:txBody>
      </p:sp>
      <p:grpSp>
        <p:nvGrpSpPr>
          <p:cNvPr id="3" name="Group 2"/>
          <p:cNvGrpSpPr/>
          <p:nvPr/>
        </p:nvGrpSpPr>
        <p:grpSpPr>
          <a:xfrm>
            <a:off x="903330" y="1367293"/>
            <a:ext cx="5181379" cy="4248973"/>
            <a:chOff x="2099042" y="1718973"/>
            <a:chExt cx="5181379" cy="4248973"/>
          </a:xfrm>
        </p:grpSpPr>
        <p:grpSp>
          <p:nvGrpSpPr>
            <p:cNvPr id="4" name="Group 12"/>
            <p:cNvGrpSpPr/>
            <p:nvPr/>
          </p:nvGrpSpPr>
          <p:grpSpPr>
            <a:xfrm>
              <a:off x="2099042" y="2586801"/>
              <a:ext cx="5181379" cy="3381145"/>
              <a:chOff x="1272097" y="1465697"/>
              <a:chExt cx="7087275" cy="4624851"/>
            </a:xfrm>
          </p:grpSpPr>
          <p:sp>
            <p:nvSpPr>
              <p:cNvPr id="14" name="Rounded Rectangle 13"/>
              <p:cNvSpPr/>
              <p:nvPr/>
            </p:nvSpPr>
            <p:spPr>
              <a:xfrm>
                <a:off x="1287337" y="2585348"/>
                <a:ext cx="2194560" cy="109728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1</a:t>
                </a:r>
              </a:p>
              <a:p>
                <a:pPr algn="ctr"/>
                <a:r>
                  <a:rPr lang="en-US" sz="2200" dirty="0" smtClean="0">
                    <a:solidFill>
                      <a:schemeClr val="tx1"/>
                    </a:solidFill>
                    <a:latin typeface="Arial" pitchFamily="34" charset="0"/>
                    <a:cs typeface="Arial" pitchFamily="34" charset="0"/>
                  </a:rPr>
                  <a:t>K</a:t>
                </a:r>
                <a:r>
                  <a:rPr lang="en-US" sz="2200" baseline="-25000" dirty="0" smtClean="0">
                    <a:solidFill>
                      <a:schemeClr val="tx1"/>
                    </a:solidFill>
                    <a:latin typeface="Arial" pitchFamily="34" charset="0"/>
                    <a:cs typeface="Arial" pitchFamily="34" charset="0"/>
                  </a:rPr>
                  <a:t>1</a:t>
                </a:r>
                <a:r>
                  <a:rPr lang="en-US" sz="2200" dirty="0" smtClean="0">
                    <a:solidFill>
                      <a:schemeClr val="tx1"/>
                    </a:solidFill>
                    <a:latin typeface="Arial" pitchFamily="34" charset="0"/>
                    <a:cs typeface="Arial" pitchFamily="34" charset="0"/>
                  </a:rPr>
                  <a:t>, P, </a:t>
                </a:r>
                <a:r>
                  <a:rPr lang="en-US" sz="2200" dirty="0">
                    <a:solidFill>
                      <a:schemeClr val="tx1"/>
                    </a:solidFill>
                    <a:latin typeface="Arial" pitchFamily="34" charset="0"/>
                    <a:cs typeface="Arial" pitchFamily="34" charset="0"/>
                  </a:rPr>
                  <a:t>C, </a:t>
                </a:r>
                <a:r>
                  <a:rPr lang="en-US" sz="2200" dirty="0" smtClean="0">
                    <a:solidFill>
                      <a:schemeClr val="tx1"/>
                    </a:solidFill>
                    <a:latin typeface="Arial" pitchFamily="34" charset="0"/>
                    <a:cs typeface="Arial" pitchFamily="34" charset="0"/>
                  </a:rPr>
                  <a:t>F</a:t>
                </a:r>
                <a:endParaRPr lang="en-US" sz="2200" baseline="-25000" dirty="0">
                  <a:solidFill>
                    <a:schemeClr val="tx1"/>
                  </a:solidFill>
                  <a:latin typeface="Arial" pitchFamily="34" charset="0"/>
                  <a:cs typeface="Arial" pitchFamily="34" charset="0"/>
                </a:endParaRPr>
              </a:p>
            </p:txBody>
          </p:sp>
          <p:sp>
            <p:nvSpPr>
              <p:cNvPr id="16" name="Rounded Rectangle 15"/>
              <p:cNvSpPr/>
              <p:nvPr/>
            </p:nvSpPr>
            <p:spPr>
              <a:xfrm>
                <a:off x="6049704" y="2576967"/>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SERVICE </a:t>
                </a:r>
                <a:r>
                  <a:rPr lang="en-US" sz="2000" b="1" dirty="0" smtClean="0">
                    <a:solidFill>
                      <a:schemeClr val="tx1"/>
                    </a:solidFill>
                    <a:latin typeface="Arial" pitchFamily="34" charset="0"/>
                    <a:cs typeface="Arial" pitchFamily="34" charset="0"/>
                  </a:rPr>
                  <a:t>2</a:t>
                </a:r>
                <a:endParaRPr lang="en-US" sz="2000" b="1" dirty="0">
                  <a:solidFill>
                    <a:schemeClr val="tx1"/>
                  </a:solidFill>
                  <a:latin typeface="Arial" pitchFamily="34" charset="0"/>
                  <a:cs typeface="Arial" pitchFamily="34" charset="0"/>
                </a:endParaRPr>
              </a:p>
              <a:p>
                <a:pPr algn="ctr"/>
                <a:r>
                  <a:rPr lang="en-US" sz="2200" dirty="0" smtClean="0">
                    <a:solidFill>
                      <a:schemeClr val="tx1"/>
                    </a:solidFill>
                    <a:latin typeface="Arial" pitchFamily="34" charset="0"/>
                    <a:cs typeface="Arial" pitchFamily="34" charset="0"/>
                  </a:rPr>
                  <a:t>K</a:t>
                </a:r>
                <a:r>
                  <a:rPr lang="en-US" sz="2200" baseline="-25000" dirty="0" smtClean="0">
                    <a:solidFill>
                      <a:schemeClr val="tx1"/>
                    </a:solidFill>
                    <a:latin typeface="Arial" pitchFamily="34" charset="0"/>
                    <a:cs typeface="Arial" pitchFamily="34" charset="0"/>
                  </a:rPr>
                  <a:t>2 </a:t>
                </a:r>
                <a:r>
                  <a:rPr lang="en-US" sz="2200" dirty="0">
                    <a:solidFill>
                      <a:schemeClr val="tx1"/>
                    </a:solidFill>
                    <a:latin typeface="Arial" pitchFamily="34" charset="0"/>
                    <a:cs typeface="Arial" pitchFamily="34" charset="0"/>
                  </a:rPr>
                  <a:t>, P, C, F</a:t>
                </a:r>
                <a:endParaRPr lang="en-US" sz="2200" b="1" dirty="0">
                  <a:solidFill>
                    <a:schemeClr val="tx1"/>
                  </a:solidFill>
                  <a:latin typeface="Arial" pitchFamily="34" charset="0"/>
                  <a:cs typeface="Arial" pitchFamily="34" charset="0"/>
                </a:endParaRPr>
              </a:p>
            </p:txBody>
          </p:sp>
          <p:sp>
            <p:nvSpPr>
              <p:cNvPr id="17" name="Rounded Rectangle 16"/>
              <p:cNvSpPr/>
              <p:nvPr/>
            </p:nvSpPr>
            <p:spPr>
              <a:xfrm>
                <a:off x="6019357" y="4993268"/>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3</a:t>
                </a:r>
              </a:p>
              <a:p>
                <a:pPr algn="ctr"/>
                <a:r>
                  <a:rPr lang="en-US" sz="2200" dirty="0" smtClean="0">
                    <a:solidFill>
                      <a:schemeClr val="tx1"/>
                    </a:solidFill>
                    <a:latin typeface="Arial" pitchFamily="34" charset="0"/>
                    <a:cs typeface="Arial" pitchFamily="34" charset="0"/>
                  </a:rPr>
                  <a:t>K</a:t>
                </a:r>
                <a:r>
                  <a:rPr lang="en-US" sz="2200" baseline="-25000" dirty="0" smtClean="0">
                    <a:solidFill>
                      <a:schemeClr val="tx1"/>
                    </a:solidFill>
                    <a:latin typeface="Arial" pitchFamily="34" charset="0"/>
                    <a:cs typeface="Arial" pitchFamily="34" charset="0"/>
                  </a:rPr>
                  <a:t>3</a:t>
                </a:r>
                <a:r>
                  <a:rPr lang="en-US" sz="2200" dirty="0" smtClean="0">
                    <a:solidFill>
                      <a:schemeClr val="tx1"/>
                    </a:solidFill>
                    <a:latin typeface="Arial" pitchFamily="34" charset="0"/>
                    <a:cs typeface="Arial" pitchFamily="34" charset="0"/>
                  </a:rPr>
                  <a:t>, </a:t>
                </a:r>
                <a:r>
                  <a:rPr lang="en-US" sz="2200" dirty="0">
                    <a:solidFill>
                      <a:schemeClr val="tx1"/>
                    </a:solidFill>
                    <a:latin typeface="Arial" pitchFamily="34" charset="0"/>
                    <a:cs typeface="Arial" pitchFamily="34" charset="0"/>
                  </a:rPr>
                  <a:t>P, C, </a:t>
                </a:r>
                <a:r>
                  <a:rPr lang="en-US" sz="2200" dirty="0" smtClean="0">
                    <a:solidFill>
                      <a:schemeClr val="tx1"/>
                    </a:solidFill>
                    <a:latin typeface="Arial" pitchFamily="34" charset="0"/>
                    <a:cs typeface="Arial" pitchFamily="34" charset="0"/>
                  </a:rPr>
                  <a:t>F</a:t>
                </a:r>
                <a:endParaRPr lang="en-US" sz="2200" b="1" dirty="0">
                  <a:solidFill>
                    <a:schemeClr val="tx1"/>
                  </a:solidFill>
                  <a:latin typeface="Arial" pitchFamily="34" charset="0"/>
                  <a:cs typeface="Arial" pitchFamily="34" charset="0"/>
                </a:endParaRPr>
              </a:p>
            </p:txBody>
          </p:sp>
          <p:sp>
            <p:nvSpPr>
              <p:cNvPr id="19" name="Rounded Rectangle 18"/>
              <p:cNvSpPr/>
              <p:nvPr/>
            </p:nvSpPr>
            <p:spPr>
              <a:xfrm>
                <a:off x="1272097" y="4993268"/>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4</a:t>
                </a:r>
              </a:p>
              <a:p>
                <a:pPr algn="ctr"/>
                <a:r>
                  <a:rPr lang="en-US" sz="2200" dirty="0" smtClean="0">
                    <a:solidFill>
                      <a:schemeClr val="tx1"/>
                    </a:solidFill>
                    <a:latin typeface="Arial" pitchFamily="34" charset="0"/>
                    <a:cs typeface="Arial" pitchFamily="34" charset="0"/>
                  </a:rPr>
                  <a:t>K</a:t>
                </a:r>
                <a:r>
                  <a:rPr lang="en-US" sz="2200" baseline="-25000" dirty="0" smtClean="0">
                    <a:solidFill>
                      <a:schemeClr val="tx1"/>
                    </a:solidFill>
                    <a:latin typeface="Arial" pitchFamily="34" charset="0"/>
                    <a:cs typeface="Arial" pitchFamily="34" charset="0"/>
                  </a:rPr>
                  <a:t>4 </a:t>
                </a:r>
                <a:r>
                  <a:rPr lang="en-US" sz="2200" dirty="0" smtClean="0">
                    <a:solidFill>
                      <a:schemeClr val="tx1"/>
                    </a:solidFill>
                    <a:latin typeface="Arial" pitchFamily="34" charset="0"/>
                    <a:cs typeface="Arial" pitchFamily="34" charset="0"/>
                  </a:rPr>
                  <a:t>, </a:t>
                </a:r>
                <a:r>
                  <a:rPr lang="en-US" sz="2200" dirty="0">
                    <a:solidFill>
                      <a:schemeClr val="tx1"/>
                    </a:solidFill>
                    <a:latin typeface="Arial" pitchFamily="34" charset="0"/>
                    <a:cs typeface="Arial" pitchFamily="34" charset="0"/>
                  </a:rPr>
                  <a:t>P, C, F</a:t>
                </a:r>
                <a:endParaRPr lang="en-US" sz="2200" b="1" dirty="0">
                  <a:solidFill>
                    <a:schemeClr val="tx1"/>
                  </a:solidFill>
                  <a:latin typeface="Arial" pitchFamily="34" charset="0"/>
                  <a:cs typeface="Arial" pitchFamily="34" charset="0"/>
                </a:endParaRPr>
              </a:p>
            </p:txBody>
          </p:sp>
          <p:sp>
            <p:nvSpPr>
              <p:cNvPr id="20" name="Right Arrow 19"/>
              <p:cNvSpPr/>
              <p:nvPr/>
            </p:nvSpPr>
            <p:spPr>
              <a:xfrm>
                <a:off x="3562587" y="2938039"/>
                <a:ext cx="2417804" cy="41485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TextBox 26"/>
              <p:cNvSpPr txBox="1"/>
              <p:nvPr/>
            </p:nvSpPr>
            <p:spPr>
              <a:xfrm>
                <a:off x="3944560" y="2518273"/>
                <a:ext cx="1194203" cy="505186"/>
              </a:xfrm>
              <a:prstGeom prst="rect">
                <a:avLst/>
              </a:prstGeom>
              <a:noFill/>
            </p:spPr>
            <p:txBody>
              <a:bodyPr wrap="none" rtlCol="0">
                <a:spAutoFit/>
              </a:bodyPr>
              <a:lstStyle/>
              <a:p>
                <a:pPr algn="ctr"/>
                <a:r>
                  <a:rPr lang="en-US" dirty="0" smtClean="0">
                    <a:latin typeface="Arial" pitchFamily="34" charset="0"/>
                    <a:cs typeface="Arial" pitchFamily="34" charset="0"/>
                  </a:rPr>
                  <a:t>P</a:t>
                </a:r>
                <a:r>
                  <a:rPr lang="en-US" dirty="0">
                    <a:latin typeface="Arial" pitchFamily="34" charset="0"/>
                    <a:cs typeface="Arial" pitchFamily="34" charset="0"/>
                  </a:rPr>
                  <a:t>, C, F</a:t>
                </a:r>
              </a:p>
            </p:txBody>
          </p:sp>
          <p:sp>
            <p:nvSpPr>
              <p:cNvPr id="28" name="TextBox 27"/>
              <p:cNvSpPr txBox="1"/>
              <p:nvPr/>
            </p:nvSpPr>
            <p:spPr>
              <a:xfrm>
                <a:off x="2455544" y="4129877"/>
                <a:ext cx="1194203" cy="505186"/>
              </a:xfrm>
              <a:prstGeom prst="rect">
                <a:avLst/>
              </a:prstGeom>
              <a:noFill/>
            </p:spPr>
            <p:txBody>
              <a:bodyPr wrap="none" rtlCol="0">
                <a:spAutoFit/>
              </a:bodyPr>
              <a:lstStyle/>
              <a:p>
                <a:pPr algn="ctr"/>
                <a:r>
                  <a:rPr lang="en-US" dirty="0">
                    <a:latin typeface="Arial" pitchFamily="34" charset="0"/>
                    <a:cs typeface="Arial" pitchFamily="34" charset="0"/>
                  </a:rPr>
                  <a:t>P, C, </a:t>
                </a:r>
                <a:r>
                  <a:rPr lang="en-US" dirty="0" smtClean="0">
                    <a:latin typeface="Arial" pitchFamily="34" charset="0"/>
                    <a:cs typeface="Arial" pitchFamily="34" charset="0"/>
                  </a:rPr>
                  <a:t>F</a:t>
                </a:r>
                <a:endParaRPr lang="en-US" dirty="0">
                  <a:latin typeface="Arial" pitchFamily="34" charset="0"/>
                  <a:cs typeface="Arial" pitchFamily="34" charset="0"/>
                </a:endParaRPr>
              </a:p>
            </p:txBody>
          </p:sp>
          <p:sp>
            <p:nvSpPr>
              <p:cNvPr id="29" name="TextBox 28"/>
              <p:cNvSpPr txBox="1"/>
              <p:nvPr/>
            </p:nvSpPr>
            <p:spPr>
              <a:xfrm>
                <a:off x="7165169" y="4114080"/>
                <a:ext cx="1194203" cy="505186"/>
              </a:xfrm>
              <a:prstGeom prst="rect">
                <a:avLst/>
              </a:prstGeom>
              <a:noFill/>
            </p:spPr>
            <p:txBody>
              <a:bodyPr wrap="none" rtlCol="0">
                <a:spAutoFit/>
              </a:bodyPr>
              <a:lstStyle/>
              <a:p>
                <a:pPr algn="ctr"/>
                <a:r>
                  <a:rPr lang="en-US" dirty="0">
                    <a:latin typeface="Arial" pitchFamily="34" charset="0"/>
                    <a:cs typeface="Arial" pitchFamily="34" charset="0"/>
                  </a:rPr>
                  <a:t>P, C, </a:t>
                </a:r>
                <a:r>
                  <a:rPr lang="en-US" dirty="0" smtClean="0">
                    <a:latin typeface="Arial" pitchFamily="34" charset="0"/>
                    <a:cs typeface="Arial" pitchFamily="34" charset="0"/>
                  </a:rPr>
                  <a:t>F</a:t>
                </a:r>
                <a:endParaRPr lang="en-US" dirty="0">
                  <a:latin typeface="Arial" pitchFamily="34" charset="0"/>
                  <a:cs typeface="Arial" pitchFamily="34" charset="0"/>
                </a:endParaRPr>
              </a:p>
            </p:txBody>
          </p:sp>
          <p:sp>
            <p:nvSpPr>
              <p:cNvPr id="31" name="Down Arrow 30"/>
              <p:cNvSpPr/>
              <p:nvPr/>
            </p:nvSpPr>
            <p:spPr>
              <a:xfrm>
                <a:off x="2228118" y="3733327"/>
                <a:ext cx="372226" cy="117545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Down Arrow 31"/>
              <p:cNvSpPr/>
              <p:nvPr/>
            </p:nvSpPr>
            <p:spPr>
              <a:xfrm>
                <a:off x="6930524" y="3733326"/>
                <a:ext cx="372226" cy="117545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TextBox 34"/>
              <p:cNvSpPr txBox="1"/>
              <p:nvPr/>
            </p:nvSpPr>
            <p:spPr>
              <a:xfrm>
                <a:off x="2483302" y="1692314"/>
                <a:ext cx="1194203" cy="505186"/>
              </a:xfrm>
              <a:prstGeom prst="rect">
                <a:avLst/>
              </a:prstGeom>
              <a:noFill/>
            </p:spPr>
            <p:txBody>
              <a:bodyPr wrap="none" rtlCol="0">
                <a:spAutoFit/>
              </a:bodyPr>
              <a:lstStyle/>
              <a:p>
                <a:pPr algn="ctr"/>
                <a:r>
                  <a:rPr lang="en-US" dirty="0">
                    <a:latin typeface="Arial" pitchFamily="34" charset="0"/>
                    <a:cs typeface="Arial" pitchFamily="34" charset="0"/>
                  </a:rPr>
                  <a:t>P, </a:t>
                </a:r>
                <a:r>
                  <a:rPr lang="en-US" dirty="0" smtClean="0">
                    <a:latin typeface="Arial" pitchFamily="34" charset="0"/>
                    <a:cs typeface="Arial" pitchFamily="34" charset="0"/>
                  </a:rPr>
                  <a:t>C, F</a:t>
                </a:r>
                <a:endParaRPr lang="en-US" dirty="0">
                  <a:latin typeface="Arial" pitchFamily="34" charset="0"/>
                  <a:cs typeface="Arial" pitchFamily="34" charset="0"/>
                </a:endParaRPr>
              </a:p>
            </p:txBody>
          </p:sp>
          <p:sp>
            <p:nvSpPr>
              <p:cNvPr id="36" name="Down Arrow 35"/>
              <p:cNvSpPr/>
              <p:nvPr/>
            </p:nvSpPr>
            <p:spPr>
              <a:xfrm>
                <a:off x="2228120" y="1465697"/>
                <a:ext cx="334594" cy="102880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40" name="Rounded Rectangle 39"/>
            <p:cNvSpPr/>
            <p:nvPr/>
          </p:nvSpPr>
          <p:spPr>
            <a:xfrm>
              <a:off x="2111864" y="1718973"/>
              <a:ext cx="1604403" cy="80220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USER</a:t>
              </a:r>
            </a:p>
            <a:p>
              <a:pPr algn="ctr"/>
              <a:r>
                <a:rPr lang="en-US" sz="2200" dirty="0">
                  <a:solidFill>
                    <a:schemeClr val="tx1"/>
                  </a:solidFill>
                  <a:latin typeface="Arial" pitchFamily="34" charset="0"/>
                  <a:cs typeface="Arial" pitchFamily="34" charset="0"/>
                </a:rPr>
                <a:t>D</a:t>
              </a:r>
              <a:r>
                <a:rPr lang="en-US" sz="2200" dirty="0" smtClean="0">
                  <a:solidFill>
                    <a:schemeClr val="tx1"/>
                  </a:solidFill>
                  <a:latin typeface="Arial" pitchFamily="34" charset="0"/>
                  <a:cs typeface="Arial" pitchFamily="34" charset="0"/>
                </a:rPr>
                <a:t>, P, </a:t>
              </a:r>
              <a:r>
                <a:rPr lang="en-US" sz="2200" dirty="0">
                  <a:solidFill>
                    <a:schemeClr val="tx1"/>
                  </a:solidFill>
                  <a:latin typeface="Arial" pitchFamily="34" charset="0"/>
                  <a:cs typeface="Arial" pitchFamily="34" charset="0"/>
                </a:rPr>
                <a:t>C, </a:t>
              </a:r>
              <a:r>
                <a:rPr lang="en-US" sz="2200" dirty="0" smtClean="0">
                  <a:solidFill>
                    <a:schemeClr val="tx1"/>
                  </a:solidFill>
                  <a:latin typeface="Arial" pitchFamily="34" charset="0"/>
                  <a:cs typeface="Arial" pitchFamily="34" charset="0"/>
                </a:rPr>
                <a:t>F</a:t>
              </a:r>
              <a:endParaRPr lang="en-US" sz="2200" baseline="-25000" dirty="0">
                <a:solidFill>
                  <a:schemeClr val="tx1"/>
                </a:solidFill>
                <a:latin typeface="Arial" pitchFamily="34" charset="0"/>
                <a:cs typeface="Arial" pitchFamily="34" charset="0"/>
              </a:endParaRPr>
            </a:p>
          </p:txBody>
        </p:sp>
      </p:grpSp>
      <p:sp>
        <p:nvSpPr>
          <p:cNvPr id="42" name="TextBox 41"/>
          <p:cNvSpPr txBox="1"/>
          <p:nvPr/>
        </p:nvSpPr>
        <p:spPr>
          <a:xfrm>
            <a:off x="4983535" y="1192037"/>
            <a:ext cx="3962944" cy="1569660"/>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latin typeface="Arial" pitchFamily="34" charset="0"/>
                <a:cs typeface="Arial" pitchFamily="34" charset="0"/>
              </a:rPr>
              <a:t>Data item (d</a:t>
            </a:r>
            <a:r>
              <a:rPr lang="en-US" sz="2400" baseline="-25000" dirty="0" smtClean="0">
                <a:latin typeface="Arial" pitchFamily="34" charset="0"/>
                <a:cs typeface="Arial" pitchFamily="34" charset="0"/>
              </a:rPr>
              <a:t>i</a:t>
            </a:r>
            <a:r>
              <a:rPr lang="en-US" sz="2400" dirty="0" smtClean="0">
                <a:latin typeface="Arial" pitchFamily="34" charset="0"/>
                <a:cs typeface="Arial" pitchFamily="34" charset="0"/>
              </a:rPr>
              <a:t>) </a:t>
            </a:r>
            <a:r>
              <a:rPr lang="en-US" sz="2400" dirty="0">
                <a:latin typeface="Arial" pitchFamily="34" charset="0"/>
                <a:cs typeface="Arial" pitchFamily="34" charset="0"/>
              </a:rPr>
              <a:t>= </a:t>
            </a:r>
            <a:r>
              <a:rPr lang="en-US" sz="2400" dirty="0" smtClean="0">
                <a:latin typeface="Arial" pitchFamily="34" charset="0"/>
                <a:cs typeface="Arial" pitchFamily="34" charset="0"/>
              </a:rPr>
              <a:t>&lt;</a:t>
            </a:r>
            <a:r>
              <a:rPr lang="en-US" sz="2400" dirty="0" err="1" smtClean="0">
                <a:latin typeface="Arial" pitchFamily="34" charset="0"/>
                <a:cs typeface="Arial" pitchFamily="34" charset="0"/>
              </a:rPr>
              <a:t>k</a:t>
            </a:r>
            <a:r>
              <a:rPr lang="en-US" sz="2400" baseline="-25000" dirty="0" err="1" smtClean="0">
                <a:latin typeface="Arial" pitchFamily="34" charset="0"/>
                <a:cs typeface="Arial" pitchFamily="34" charset="0"/>
              </a:rPr>
              <a:t>i</a:t>
            </a:r>
            <a:r>
              <a:rPr lang="en-US" sz="2400" dirty="0" smtClean="0">
                <a:latin typeface="Arial" pitchFamily="34" charset="0"/>
                <a:cs typeface="Arial" pitchFamily="34" charset="0"/>
              </a:rPr>
              <a:t>, v</a:t>
            </a:r>
            <a:r>
              <a:rPr lang="en-US" sz="2400" baseline="-25000" dirty="0" smtClean="0">
                <a:latin typeface="Arial" pitchFamily="34" charset="0"/>
                <a:cs typeface="Arial" pitchFamily="34" charset="0"/>
              </a:rPr>
              <a:t>i</a:t>
            </a:r>
            <a:r>
              <a:rPr lang="en-US" sz="2400" dirty="0" smtClean="0">
                <a:latin typeface="Arial" pitchFamily="34" charset="0"/>
                <a:cs typeface="Arial" pitchFamily="34" charset="0"/>
              </a:rPr>
              <a:t>&gt;</a:t>
            </a:r>
            <a:endParaRPr lang="en-US" sz="2400" dirty="0">
              <a:latin typeface="Arial" pitchFamily="34" charset="0"/>
              <a:cs typeface="Arial" pitchFamily="34" charset="0"/>
            </a:endParaRPr>
          </a:p>
          <a:p>
            <a:pPr marL="342900" indent="-342900">
              <a:buFont typeface="Arial" panose="020B0604020202020204" pitchFamily="34" charset="0"/>
              <a:buChar char="•"/>
            </a:pPr>
            <a:r>
              <a:rPr lang="en-US" sz="2400" dirty="0" smtClean="0">
                <a:latin typeface="Arial" pitchFamily="34" charset="0"/>
                <a:cs typeface="Arial" pitchFamily="34" charset="0"/>
              </a:rPr>
              <a:t>Policies (P) = {p</a:t>
            </a:r>
            <a:r>
              <a:rPr lang="en-US" sz="2400" baseline="-25000" dirty="0" smtClean="0">
                <a:latin typeface="Arial" pitchFamily="34" charset="0"/>
                <a:cs typeface="Arial" pitchFamily="34" charset="0"/>
              </a:rPr>
              <a:t>1</a:t>
            </a:r>
            <a:r>
              <a:rPr lang="en-US" sz="2400" dirty="0" smtClean="0">
                <a:latin typeface="Arial" pitchFamily="34" charset="0"/>
                <a:cs typeface="Arial" pitchFamily="34" charset="0"/>
              </a:rPr>
              <a:t>,.., p</a:t>
            </a:r>
            <a:r>
              <a:rPr lang="en-US" sz="2400" baseline="-25000" dirty="0" smtClean="0">
                <a:latin typeface="Arial" pitchFamily="34" charset="0"/>
                <a:cs typeface="Arial" pitchFamily="34" charset="0"/>
              </a:rPr>
              <a:t>m</a:t>
            </a:r>
            <a:r>
              <a:rPr lang="en-US" sz="2400" dirty="0" smtClean="0">
                <a:latin typeface="Arial" pitchFamily="34" charset="0"/>
                <a:cs typeface="Arial" pitchFamily="34" charset="0"/>
              </a:rPr>
              <a:t>}</a:t>
            </a:r>
          </a:p>
          <a:p>
            <a:pPr marL="342900" indent="-342900">
              <a:buFont typeface="Arial" panose="020B0604020202020204" pitchFamily="34" charset="0"/>
              <a:buChar char="•"/>
            </a:pPr>
            <a:r>
              <a:rPr lang="en-US" sz="2400" dirty="0" err="1" smtClean="0">
                <a:latin typeface="Arial" pitchFamily="34" charset="0"/>
                <a:cs typeface="Arial" pitchFamily="34" charset="0"/>
              </a:rPr>
              <a:t>Ciphertext</a:t>
            </a:r>
            <a:r>
              <a:rPr lang="en-US" sz="2400" dirty="0" smtClean="0">
                <a:latin typeface="Arial" pitchFamily="34" charset="0"/>
                <a:cs typeface="Arial" pitchFamily="34" charset="0"/>
              </a:rPr>
              <a:t> (C) = {c</a:t>
            </a:r>
            <a:r>
              <a:rPr lang="en-US" sz="2400" baseline="-25000" dirty="0" smtClean="0">
                <a:latin typeface="Arial" pitchFamily="34" charset="0"/>
                <a:cs typeface="Arial" pitchFamily="34" charset="0"/>
              </a:rPr>
              <a:t>1</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a:t>
            </a:r>
            <a:r>
              <a:rPr lang="en-US" sz="2400" baseline="-25000" dirty="0" err="1" smtClean="0">
                <a:latin typeface="Arial" pitchFamily="34" charset="0"/>
                <a:cs typeface="Arial" pitchFamily="34" charset="0"/>
              </a:rPr>
              <a:t>n</a:t>
            </a:r>
            <a:r>
              <a:rPr lang="en-US" sz="2400" dirty="0" smtClean="0">
                <a:latin typeface="Arial" pitchFamily="34" charset="0"/>
                <a:cs typeface="Arial" pitchFamily="34" charset="0"/>
              </a:rPr>
              <a:t>}</a:t>
            </a:r>
          </a:p>
          <a:p>
            <a:pPr marL="342900" indent="-342900">
              <a:buFont typeface="Arial" panose="020B0604020202020204" pitchFamily="34" charset="0"/>
              <a:buChar char="•"/>
            </a:pPr>
            <a:r>
              <a:rPr lang="en-US" sz="2400" dirty="0" smtClean="0">
                <a:latin typeface="Arial" pitchFamily="34" charset="0"/>
                <a:cs typeface="Arial" pitchFamily="34" charset="0"/>
              </a:rPr>
              <a:t>Function set (F)</a:t>
            </a:r>
          </a:p>
        </p:txBody>
      </p:sp>
    </p:spTree>
    <p:extLst>
      <p:ext uri="{BB962C8B-B14F-4D97-AF65-F5344CB8AC3E}">
        <p14:creationId xmlns:p14="http://schemas.microsoft.com/office/powerpoint/2010/main" val="140975316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Framework</a:t>
            </a:r>
            <a:endParaRPr lang="en-US" dirty="0"/>
          </a:p>
        </p:txBody>
      </p:sp>
      <p:sp>
        <p:nvSpPr>
          <p:cNvPr id="3" name="Text Placeholder 2"/>
          <p:cNvSpPr>
            <a:spLocks noGrp="1"/>
          </p:cNvSpPr>
          <p:nvPr>
            <p:ph type="body" idx="1"/>
          </p:nvPr>
        </p:nvSpPr>
        <p:spPr>
          <a:xfrm>
            <a:off x="304800" y="1402080"/>
            <a:ext cx="8382000" cy="5116120"/>
          </a:xfrm>
        </p:spPr>
        <p:txBody>
          <a:bodyPr>
            <a:normAutofit lnSpcReduction="10000"/>
          </a:bodyPr>
          <a:lstStyle/>
          <a:p>
            <a:r>
              <a:rPr lang="en-US" dirty="0" smtClean="0"/>
              <a:t>Practical implementation of function F, policy P, and </a:t>
            </a:r>
            <a:r>
              <a:rPr lang="en-US" dirty="0" err="1" smtClean="0"/>
              <a:t>ciphertext</a:t>
            </a:r>
            <a:r>
              <a:rPr lang="en-US" dirty="0" smtClean="0"/>
              <a:t> C</a:t>
            </a:r>
          </a:p>
          <a:p>
            <a:pPr lvl="1"/>
            <a:r>
              <a:rPr lang="en-US" dirty="0" smtClean="0"/>
              <a:t>Active Bundle approach for</a:t>
            </a:r>
          </a:p>
          <a:p>
            <a:pPr lvl="1">
              <a:buNone/>
            </a:pPr>
            <a:r>
              <a:rPr lang="en-US" dirty="0" smtClean="0"/>
              <a:t>	secure data dissemination</a:t>
            </a:r>
          </a:p>
          <a:p>
            <a:r>
              <a:rPr lang="en-US" dirty="0" smtClean="0"/>
              <a:t>Active Bundle (AB)</a:t>
            </a:r>
          </a:p>
          <a:p>
            <a:pPr lvl="1"/>
            <a:r>
              <a:rPr lang="en-US" dirty="0" smtClean="0"/>
              <a:t>Self-protecting data encapsulation</a:t>
            </a:r>
          </a:p>
          <a:p>
            <a:pPr marL="457200" lvl="1" indent="0">
              <a:buNone/>
            </a:pPr>
            <a:r>
              <a:rPr lang="en-US" dirty="0" smtClean="0"/>
              <a:t>    mechanism</a:t>
            </a:r>
          </a:p>
          <a:p>
            <a:pPr lvl="1"/>
            <a:r>
              <a:rPr lang="en-US" dirty="0" smtClean="0"/>
              <a:t>Provides secure cross-domain</a:t>
            </a:r>
          </a:p>
          <a:p>
            <a:pPr marL="457200" lvl="1" indent="0">
              <a:buNone/>
            </a:pPr>
            <a:r>
              <a:rPr lang="en-US" dirty="0"/>
              <a:t> </a:t>
            </a:r>
            <a:r>
              <a:rPr lang="en-US" dirty="0" smtClean="0"/>
              <a:t>   information exchange</a:t>
            </a:r>
          </a:p>
          <a:p>
            <a:r>
              <a:rPr lang="en-US" dirty="0" smtClean="0"/>
              <a:t>Sensitive data (encrypted)</a:t>
            </a:r>
          </a:p>
          <a:p>
            <a:r>
              <a:rPr lang="en-US" dirty="0" smtClean="0"/>
              <a:t>Metadata</a:t>
            </a:r>
          </a:p>
          <a:p>
            <a:pPr lvl="1"/>
            <a:r>
              <a:rPr lang="en-US" dirty="0" smtClean="0"/>
              <a:t>Access control and operational </a:t>
            </a:r>
          </a:p>
          <a:p>
            <a:pPr lvl="1">
              <a:buNone/>
            </a:pPr>
            <a:r>
              <a:rPr lang="en-US" dirty="0" smtClean="0"/>
              <a:t>    policies</a:t>
            </a:r>
          </a:p>
          <a:p>
            <a:r>
              <a:rPr lang="en-US" dirty="0" smtClean="0"/>
              <a:t>Virtual Machine</a:t>
            </a:r>
          </a:p>
          <a:p>
            <a:pPr lvl="1"/>
            <a:r>
              <a:rPr lang="en-US" dirty="0" smtClean="0"/>
              <a:t>Protection mechanism (self-integrity check)</a:t>
            </a:r>
          </a:p>
          <a:p>
            <a:pPr lvl="1"/>
            <a:r>
              <a:rPr lang="en-US" dirty="0" smtClean="0"/>
              <a:t>Policy evaluation, enforcement and data dissemination</a:t>
            </a:r>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18</a:t>
            </a:fld>
            <a:endParaRPr lang="en-US" dirty="0"/>
          </a:p>
        </p:txBody>
      </p:sp>
      <p:pic>
        <p:nvPicPr>
          <p:cNvPr id="6" name="Picture 5" descr="ab.png"/>
          <p:cNvPicPr>
            <a:picLocks noChangeAspect="1"/>
          </p:cNvPicPr>
          <p:nvPr/>
        </p:nvPicPr>
        <p:blipFill>
          <a:blip r:embed="rId3"/>
          <a:stretch>
            <a:fillRect/>
          </a:stretch>
        </p:blipFill>
        <p:spPr>
          <a:xfrm>
            <a:off x="4229914" y="2038017"/>
            <a:ext cx="4718433" cy="3411462"/>
          </a:xfrm>
          <a:prstGeom prst="rect">
            <a:avLst/>
          </a:prstGeom>
        </p:spPr>
      </p:pic>
    </p:spTree>
    <p:extLst>
      <p:ext uri="{BB962C8B-B14F-4D97-AF65-F5344CB8AC3E}">
        <p14:creationId xmlns:p14="http://schemas.microsoft.com/office/powerpoint/2010/main" val="211828589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Components</a:t>
            </a:r>
            <a:endParaRPr lang="en-US" dirty="0"/>
          </a:p>
        </p:txBody>
      </p:sp>
      <p:sp>
        <p:nvSpPr>
          <p:cNvPr id="4" name="Content Placeholder 3"/>
          <p:cNvSpPr>
            <a:spLocks noGrp="1"/>
          </p:cNvSpPr>
          <p:nvPr>
            <p:ph idx="1"/>
          </p:nvPr>
        </p:nvSpPr>
        <p:spPr>
          <a:xfrm>
            <a:off x="236261" y="1217893"/>
            <a:ext cx="8907739" cy="5299273"/>
          </a:xfrm>
        </p:spPr>
        <p:txBody>
          <a:bodyPr>
            <a:noAutofit/>
          </a:bodyPr>
          <a:lstStyle/>
          <a:p>
            <a:r>
              <a:rPr lang="en-US" sz="1800" dirty="0"/>
              <a:t>Host </a:t>
            </a:r>
            <a:r>
              <a:rPr lang="en-US" sz="1800" dirty="0" smtClean="0"/>
              <a:t>authentication can be based on</a:t>
            </a:r>
          </a:p>
          <a:p>
            <a:pPr lvl="1"/>
            <a:r>
              <a:rPr lang="en-US" dirty="0"/>
              <a:t>Password, Certificate, Biometric, PKI</a:t>
            </a:r>
          </a:p>
          <a:p>
            <a:r>
              <a:rPr lang="en-US" sz="1800" dirty="0"/>
              <a:t>Host request authorization</a:t>
            </a:r>
            <a:r>
              <a:rPr lang="en-US" sz="1800" dirty="0" smtClean="0"/>
              <a:t> is based on policy evaluation</a:t>
            </a:r>
          </a:p>
          <a:p>
            <a:pPr lvl="1"/>
            <a:r>
              <a:rPr lang="en-US" dirty="0" smtClean="0"/>
              <a:t>Supports different access control models such as Attribute/Role-based</a:t>
            </a:r>
          </a:p>
          <a:p>
            <a:r>
              <a:rPr lang="en-US" sz="1800" dirty="0" smtClean="0"/>
              <a:t>Key management methods </a:t>
            </a:r>
          </a:p>
          <a:p>
            <a:pPr lvl="1"/>
            <a:r>
              <a:rPr lang="en-US" dirty="0" smtClean="0"/>
              <a:t>Key inclusion (prone to attacks)</a:t>
            </a:r>
          </a:p>
          <a:p>
            <a:pPr lvl="1"/>
            <a:r>
              <a:rPr lang="en-US" dirty="0" smtClean="0"/>
              <a:t>Key management service (use of trusted third party for key storage and distribution)</a:t>
            </a:r>
          </a:p>
          <a:p>
            <a:pPr lvl="1"/>
            <a:r>
              <a:rPr lang="en-US" dirty="0" smtClean="0"/>
              <a:t>Dynamic key derivation based on the unique information generated in AB execution control flow steps only if the service is authenticated and authorized </a:t>
            </a:r>
          </a:p>
          <a:p>
            <a:r>
              <a:rPr lang="en-US" sz="1800" dirty="0" smtClean="0"/>
              <a:t>Tamper Resistance</a:t>
            </a:r>
          </a:p>
          <a:p>
            <a:pPr lvl="1"/>
            <a:r>
              <a:rPr lang="en-US" dirty="0" smtClean="0"/>
              <a:t>Correct data dissemination depends on the correct execution of AB control flow steps </a:t>
            </a:r>
          </a:p>
          <a:p>
            <a:pPr lvl="1"/>
            <a:r>
              <a:rPr lang="en-US" dirty="0" smtClean="0"/>
              <a:t>Verifies the integrity of the execution steps to ensure there is no difference from the original code (using secure one-way hash function) </a:t>
            </a:r>
          </a:p>
          <a:p>
            <a:pPr lvl="1"/>
            <a:r>
              <a:rPr lang="en-US" dirty="0" smtClean="0"/>
              <a:t>Derives keys based on digests of AB execution steps and their resources </a:t>
            </a:r>
          </a:p>
          <a:p>
            <a:pPr lvl="1"/>
            <a:r>
              <a:rPr lang="en-US" dirty="0" smtClean="0"/>
              <a:t>Any modification of AB changes the digest resulting in incorrect key derivation </a:t>
            </a:r>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19</a:t>
            </a:fld>
            <a:endParaRPr lang="en-US" dirty="0"/>
          </a:p>
        </p:txBody>
      </p:sp>
    </p:spTree>
    <p:extLst>
      <p:ext uri="{BB962C8B-B14F-4D97-AF65-F5344CB8AC3E}">
        <p14:creationId xmlns:p14="http://schemas.microsoft.com/office/powerpoint/2010/main" val="73784861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Participants</a:t>
            </a:r>
            <a:endParaRPr lang="en-US" dirty="0"/>
          </a:p>
        </p:txBody>
      </p:sp>
      <p:sp>
        <p:nvSpPr>
          <p:cNvPr id="3" name="Content Placeholder 2"/>
          <p:cNvSpPr>
            <a:spLocks noGrp="1"/>
          </p:cNvSpPr>
          <p:nvPr>
            <p:ph idx="1"/>
          </p:nvPr>
        </p:nvSpPr>
        <p:spPr/>
        <p:txBody>
          <a:bodyPr/>
          <a:lstStyle/>
          <a:p>
            <a:r>
              <a:rPr lang="en-US" dirty="0" smtClean="0"/>
              <a:t>Prof. Bharat Bhargava</a:t>
            </a:r>
          </a:p>
          <a:p>
            <a:r>
              <a:rPr lang="en-US" dirty="0" smtClean="0"/>
              <a:t>Dr. Pelin </a:t>
            </a:r>
            <a:r>
              <a:rPr lang="en-US" dirty="0" err="1" smtClean="0"/>
              <a:t>Angin</a:t>
            </a:r>
            <a:endParaRPr lang="en-US" dirty="0" smtClean="0"/>
          </a:p>
          <a:p>
            <a:r>
              <a:rPr lang="en-US" dirty="0" smtClean="0"/>
              <a:t>Rohit </a:t>
            </a:r>
            <a:r>
              <a:rPr lang="en-US" dirty="0" err="1" smtClean="0"/>
              <a:t>Ranchal</a:t>
            </a:r>
            <a:r>
              <a:rPr lang="en-US" dirty="0" smtClean="0"/>
              <a:t>, PhD student</a:t>
            </a:r>
          </a:p>
          <a:p>
            <a:r>
              <a:rPr lang="en-US" dirty="0" smtClean="0"/>
              <a:t>Denis </a:t>
            </a:r>
            <a:r>
              <a:rPr lang="en-US" dirty="0" err="1" smtClean="0"/>
              <a:t>Ulybyshev</a:t>
            </a:r>
            <a:r>
              <a:rPr lang="en-US" dirty="0" smtClean="0"/>
              <a:t>, PhD student</a:t>
            </a:r>
          </a:p>
          <a:p>
            <a:r>
              <a:rPr lang="en-US" dirty="0" smtClean="0"/>
              <a:t>Prof. </a:t>
            </a:r>
            <a:r>
              <a:rPr lang="en-US" dirty="0" err="1" smtClean="0"/>
              <a:t>Leszek</a:t>
            </a:r>
            <a:r>
              <a:rPr lang="en-US" dirty="0" smtClean="0"/>
              <a:t> </a:t>
            </a:r>
            <a:r>
              <a:rPr lang="en-US" dirty="0" err="1" smtClean="0"/>
              <a:t>Lilien</a:t>
            </a:r>
            <a:endParaRPr lang="en-US" dirty="0" smtClean="0"/>
          </a:p>
          <a:p>
            <a:r>
              <a:rPr lang="en-US" dirty="0" smtClean="0"/>
              <a:t>Dr. </a:t>
            </a:r>
            <a:r>
              <a:rPr lang="en-US" dirty="0" err="1" smtClean="0"/>
              <a:t>Lotfi</a:t>
            </a:r>
            <a:r>
              <a:rPr lang="en-US" dirty="0" smtClean="0"/>
              <a:t> </a:t>
            </a:r>
            <a:r>
              <a:rPr lang="en-US" dirty="0" err="1" smtClean="0"/>
              <a:t>ben</a:t>
            </a:r>
            <a:r>
              <a:rPr lang="en-US" dirty="0" smtClean="0"/>
              <a:t> </a:t>
            </a:r>
            <a:r>
              <a:rPr lang="en-US" dirty="0" err="1" smtClean="0"/>
              <a:t>Othmane</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a:t>
            </a:fld>
            <a:endParaRPr lang="en-US" dirty="0"/>
          </a:p>
        </p:txBody>
      </p:sp>
    </p:spTree>
    <p:extLst>
      <p:ext uri="{BB962C8B-B14F-4D97-AF65-F5344CB8AC3E}">
        <p14:creationId xmlns:p14="http://schemas.microsoft.com/office/powerpoint/2010/main" val="1909928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416"/>
          <p:cNvSpPr/>
          <p:nvPr/>
        </p:nvSpPr>
        <p:spPr>
          <a:xfrm>
            <a:off x="3697842"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UAV 2</a:t>
            </a:r>
            <a:endParaRPr lang="en-US" sz="1800" dirty="0"/>
          </a:p>
        </p:txBody>
      </p:sp>
      <p:sp>
        <p:nvSpPr>
          <p:cNvPr id="26" name="Shape 416"/>
          <p:cNvSpPr/>
          <p:nvPr/>
        </p:nvSpPr>
        <p:spPr>
          <a:xfrm>
            <a:off x="7394525"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a:t>UAV</a:t>
            </a:r>
            <a:r>
              <a:rPr lang="en-US" sz="1800" dirty="0" smtClean="0"/>
              <a:t> 3</a:t>
            </a:r>
            <a:endParaRPr lang="en-US" sz="1800" dirty="0"/>
          </a:p>
        </p:txBody>
      </p:sp>
      <p:sp>
        <p:nvSpPr>
          <p:cNvPr id="28" name="Shape 416"/>
          <p:cNvSpPr/>
          <p:nvPr/>
        </p:nvSpPr>
        <p:spPr>
          <a:xfrm>
            <a:off x="73329" y="133796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a:t>UAV</a:t>
            </a:r>
            <a:r>
              <a:rPr lang="en-US" sz="1800" dirty="0" smtClean="0"/>
              <a:t> 1</a:t>
            </a:r>
            <a:endParaRPr lang="en-US" sz="1800" dirty="0"/>
          </a:p>
        </p:txBody>
      </p:sp>
      <p:sp>
        <p:nvSpPr>
          <p:cNvPr id="14" name="Rounded Rectangle 13"/>
          <p:cNvSpPr/>
          <p:nvPr/>
        </p:nvSpPr>
        <p:spPr>
          <a:xfrm>
            <a:off x="3780098" y="3435240"/>
            <a:ext cx="1645920" cy="715087"/>
          </a:xfrm>
          <a:prstGeom prst="roundRect">
            <a:avLst/>
          </a:prstGeom>
          <a:solidFill>
            <a:srgbClr val="C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dirty="0" smtClean="0">
                <a:solidFill>
                  <a:schemeClr val="bg1"/>
                </a:solidFill>
                <a:ea typeface="Tahoma"/>
                <a:cs typeface="Tahoma"/>
                <a:sym typeface="Tahoma"/>
              </a:rPr>
              <a:t>Command</a:t>
            </a:r>
          </a:p>
          <a:p>
            <a:pPr algn="ctr" fontAlgn="auto" latinLnBrk="1" hangingPunct="0">
              <a:spcBef>
                <a:spcPts val="0"/>
              </a:spcBef>
              <a:spcAft>
                <a:spcPts val="0"/>
              </a:spcAft>
            </a:pPr>
            <a:r>
              <a:rPr lang="en-US" dirty="0" smtClean="0">
                <a:solidFill>
                  <a:schemeClr val="bg1"/>
                </a:solidFill>
                <a:ea typeface="Tahoma"/>
                <a:cs typeface="Tahoma"/>
              </a:rPr>
              <a:t>&amp; Control</a:t>
            </a:r>
            <a:endParaRPr lang="en-US" dirty="0">
              <a:solidFill>
                <a:schemeClr val="bg1"/>
              </a:solidFill>
              <a:ea typeface="Tahoma"/>
              <a:cs typeface="Tahoma"/>
              <a:sym typeface="Tahoma"/>
            </a:endParaRPr>
          </a:p>
        </p:txBody>
      </p:sp>
      <p:sp>
        <p:nvSpPr>
          <p:cNvPr id="15" name="Shape 422"/>
          <p:cNvSpPr/>
          <p:nvPr/>
        </p:nvSpPr>
        <p:spPr>
          <a:xfrm>
            <a:off x="55694"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Top Secret</a:t>
            </a:r>
            <a:endParaRPr lang="en-US" sz="1800" dirty="0"/>
          </a:p>
        </p:txBody>
      </p:sp>
      <p:sp>
        <p:nvSpPr>
          <p:cNvPr id="17" name="Shape 422"/>
          <p:cNvSpPr/>
          <p:nvPr/>
        </p:nvSpPr>
        <p:spPr>
          <a:xfrm>
            <a:off x="1780588" y="482771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Secret</a:t>
            </a:r>
            <a:endParaRPr lang="en-US" sz="1800" dirty="0"/>
          </a:p>
        </p:txBody>
      </p:sp>
      <p:cxnSp>
        <p:nvCxnSpPr>
          <p:cNvPr id="18" name="Straight Arrow Connector 17"/>
          <p:cNvCxnSpPr/>
          <p:nvPr/>
        </p:nvCxnSpPr>
        <p:spPr>
          <a:xfrm>
            <a:off x="1701549" y="1778163"/>
            <a:ext cx="2013545" cy="0"/>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6" name="Straight Arrow Connector 35"/>
          <p:cNvCxnSpPr/>
          <p:nvPr/>
        </p:nvCxnSpPr>
        <p:spPr>
          <a:xfrm flipV="1">
            <a:off x="5380279" y="2160921"/>
            <a:ext cx="2348989" cy="127401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8" name="Straight Arrow Connector 37"/>
          <p:cNvCxnSpPr/>
          <p:nvPr/>
        </p:nvCxnSpPr>
        <p:spPr>
          <a:xfrm flipH="1" flipV="1">
            <a:off x="4598437" y="2181023"/>
            <a:ext cx="8069" cy="123535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44" name="Straight Arrow Connector 43"/>
          <p:cNvCxnSpPr/>
          <p:nvPr/>
        </p:nvCxnSpPr>
        <p:spPr>
          <a:xfrm flipH="1" flipV="1">
            <a:off x="1484853" y="2096219"/>
            <a:ext cx="2346196" cy="132878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34" name="Shape 422"/>
          <p:cNvSpPr/>
          <p:nvPr/>
        </p:nvSpPr>
        <p:spPr>
          <a:xfrm>
            <a:off x="5675878"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Confidential</a:t>
            </a:r>
            <a:endParaRPr lang="en-US" sz="1800" dirty="0"/>
          </a:p>
        </p:txBody>
      </p:sp>
      <p:sp>
        <p:nvSpPr>
          <p:cNvPr id="35" name="Shape 422"/>
          <p:cNvSpPr/>
          <p:nvPr/>
        </p:nvSpPr>
        <p:spPr>
          <a:xfrm>
            <a:off x="7420403"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Unclassified</a:t>
            </a:r>
            <a:endParaRPr lang="en-US" sz="1800" dirty="0"/>
          </a:p>
        </p:txBody>
      </p:sp>
      <p:cxnSp>
        <p:nvCxnSpPr>
          <p:cNvPr id="19" name="Straight Arrow Connector 18"/>
          <p:cNvCxnSpPr>
            <a:endCxn id="14" idx="3"/>
          </p:cNvCxnSpPr>
          <p:nvPr/>
        </p:nvCxnSpPr>
        <p:spPr>
          <a:xfrm flipH="1" flipV="1">
            <a:off x="5426018" y="3792784"/>
            <a:ext cx="2303250" cy="102576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3" name="Straight Arrow Connector 22"/>
          <p:cNvCxnSpPr>
            <a:endCxn id="14" idx="1"/>
          </p:cNvCxnSpPr>
          <p:nvPr/>
        </p:nvCxnSpPr>
        <p:spPr>
          <a:xfrm flipV="1">
            <a:off x="1484853" y="3792784"/>
            <a:ext cx="2295245" cy="1068381"/>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5" name="Straight Arrow Connector 24"/>
          <p:cNvCxnSpPr>
            <a:stCxn id="17" idx="0"/>
          </p:cNvCxnSpPr>
          <p:nvPr/>
        </p:nvCxnSpPr>
        <p:spPr>
          <a:xfrm flipV="1">
            <a:off x="2603548" y="4032308"/>
            <a:ext cx="1158120" cy="79540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9" name="Straight Arrow Connector 28"/>
          <p:cNvCxnSpPr>
            <a:stCxn id="34" idx="0"/>
          </p:cNvCxnSpPr>
          <p:nvPr/>
        </p:nvCxnSpPr>
        <p:spPr>
          <a:xfrm flipH="1" flipV="1">
            <a:off x="5444448" y="4032308"/>
            <a:ext cx="1054390" cy="79429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2" name="TextBox 11"/>
          <p:cNvSpPr txBox="1"/>
          <p:nvPr/>
        </p:nvSpPr>
        <p:spPr>
          <a:xfrm>
            <a:off x="3702828" y="4230424"/>
            <a:ext cx="1792205"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Time period</a:t>
            </a:r>
          </a:p>
          <a:p>
            <a:pPr marL="112713" indent="-112713">
              <a:buFont typeface="Arial" panose="020B0604020202020204" pitchFamily="34" charset="0"/>
              <a:buChar char="•"/>
            </a:pPr>
            <a:r>
              <a:rPr lang="en-US" sz="1200" dirty="0" smtClean="0">
                <a:latin typeface="Arial" pitchFamily="34" charset="0"/>
                <a:cs typeface="Arial" pitchFamily="34" charset="0"/>
              </a:rPr>
              <a:t>Deployed personnel</a:t>
            </a:r>
          </a:p>
          <a:p>
            <a:pPr marL="112713" indent="-112713">
              <a:buFont typeface="Arial" panose="020B0604020202020204" pitchFamily="34" charset="0"/>
              <a:buChar char="•"/>
            </a:pPr>
            <a:r>
              <a:rPr lang="en-US" sz="1200" dirty="0" smtClean="0">
                <a:latin typeface="Arial" pitchFamily="34" charset="0"/>
                <a:cs typeface="Arial" pitchFamily="34" charset="0"/>
              </a:rPr>
              <a:t>Target locations</a:t>
            </a:r>
          </a:p>
          <a:p>
            <a:pPr marL="112713" indent="-112713">
              <a:buFont typeface="Arial" panose="020B0604020202020204" pitchFamily="34" charset="0"/>
              <a:buChar char="•"/>
            </a:pPr>
            <a:r>
              <a:rPr lang="en-US" sz="1200" dirty="0">
                <a:latin typeface="Arial" pitchFamily="34" charset="0"/>
                <a:cs typeface="Arial" pitchFamily="34" charset="0"/>
              </a:rPr>
              <a:t>Intelligence </a:t>
            </a:r>
            <a:r>
              <a:rPr lang="en-US" sz="1200" dirty="0" smtClean="0">
                <a:latin typeface="Arial" pitchFamily="34" charset="0"/>
                <a:cs typeface="Arial" pitchFamily="34" charset="0"/>
              </a:rPr>
              <a:t>reports</a:t>
            </a:r>
          </a:p>
          <a:p>
            <a:pPr marL="112713" indent="-112713">
              <a:buFont typeface="Arial" panose="020B0604020202020204" pitchFamily="34" charset="0"/>
              <a:buChar char="•"/>
            </a:pPr>
            <a:r>
              <a:rPr lang="en-US" sz="1200" dirty="0" smtClean="0">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latin typeface="Arial" pitchFamily="34" charset="0"/>
                <a:cs typeface="Arial" pitchFamily="34" charset="0"/>
              </a:rPr>
              <a:t>Casualties</a:t>
            </a:r>
          </a:p>
          <a:p>
            <a:pPr marL="112713" indent="-112713">
              <a:buFont typeface="Arial" panose="020B0604020202020204" pitchFamily="34" charset="0"/>
              <a:buChar char="•"/>
            </a:pPr>
            <a:r>
              <a:rPr lang="en-US" sz="1200" dirty="0" smtClean="0">
                <a:latin typeface="Arial" pitchFamily="34" charset="0"/>
                <a:cs typeface="Arial" pitchFamily="34" charset="0"/>
              </a:rPr>
              <a:t>Press Release</a:t>
            </a:r>
            <a:endParaRPr lang="en-US" sz="1200" dirty="0">
              <a:latin typeface="Arial" pitchFamily="34" charset="0"/>
              <a:cs typeface="Arial" pitchFamily="34" charset="0"/>
            </a:endParaRPr>
          </a:p>
        </p:txBody>
      </p:sp>
      <p:cxnSp>
        <p:nvCxnSpPr>
          <p:cNvPr id="42" name="Straight Arrow Connector 41"/>
          <p:cNvCxnSpPr>
            <a:endCxn id="26" idx="1"/>
          </p:cNvCxnSpPr>
          <p:nvPr/>
        </p:nvCxnSpPr>
        <p:spPr>
          <a:xfrm>
            <a:off x="5321764" y="1775294"/>
            <a:ext cx="2072761" cy="2869"/>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21"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20</a:t>
            </a:fld>
            <a:endParaRPr lang="en-US" dirty="0"/>
          </a:p>
        </p:txBody>
      </p:sp>
      <p:sp>
        <p:nvSpPr>
          <p:cNvPr id="22" name="TextBox 21"/>
          <p:cNvSpPr txBox="1"/>
          <p:nvPr/>
        </p:nvSpPr>
        <p:spPr>
          <a:xfrm>
            <a:off x="1848190" y="1237310"/>
            <a:ext cx="172656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Infrared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sp>
        <p:nvSpPr>
          <p:cNvPr id="27" name="TextBox 26"/>
          <p:cNvSpPr txBox="1"/>
          <p:nvPr/>
        </p:nvSpPr>
        <p:spPr>
          <a:xfrm>
            <a:off x="5455305" y="1235085"/>
            <a:ext cx="181442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Multispectral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sp>
        <p:nvSpPr>
          <p:cNvPr id="31" name="Title 32"/>
          <p:cNvSpPr>
            <a:spLocks noGrp="1"/>
          </p:cNvSpPr>
          <p:nvPr>
            <p:ph type="title"/>
          </p:nvPr>
        </p:nvSpPr>
        <p:spPr>
          <a:xfrm>
            <a:off x="228600" y="73152"/>
            <a:ext cx="6705600" cy="838200"/>
          </a:xfrm>
        </p:spPr>
        <p:txBody>
          <a:bodyPr/>
          <a:lstStyle/>
          <a:p>
            <a:r>
              <a:rPr lang="en-US" dirty="0" smtClean="0"/>
              <a:t>Cross-Domain Data Dissemination</a:t>
            </a:r>
            <a:endParaRPr lang="en-US" dirty="0"/>
          </a:p>
        </p:txBody>
      </p:sp>
    </p:spTree>
    <p:extLst>
      <p:ext uri="{BB962C8B-B14F-4D97-AF65-F5344CB8AC3E}">
        <p14:creationId xmlns:p14="http://schemas.microsoft.com/office/powerpoint/2010/main" val="25466848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416"/>
          <p:cNvSpPr/>
          <p:nvPr/>
        </p:nvSpPr>
        <p:spPr>
          <a:xfrm>
            <a:off x="3697842"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UAV 2</a:t>
            </a:r>
            <a:endParaRPr lang="en-US" sz="1800" dirty="0"/>
          </a:p>
        </p:txBody>
      </p:sp>
      <p:sp>
        <p:nvSpPr>
          <p:cNvPr id="26" name="Shape 416"/>
          <p:cNvSpPr/>
          <p:nvPr/>
        </p:nvSpPr>
        <p:spPr>
          <a:xfrm>
            <a:off x="7394525"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a:t>UAV</a:t>
            </a:r>
            <a:r>
              <a:rPr lang="en-US" sz="1800" dirty="0" smtClean="0"/>
              <a:t> 3</a:t>
            </a:r>
            <a:endParaRPr lang="en-US" sz="1800" dirty="0"/>
          </a:p>
        </p:txBody>
      </p:sp>
      <p:sp>
        <p:nvSpPr>
          <p:cNvPr id="28" name="Shape 416"/>
          <p:cNvSpPr/>
          <p:nvPr/>
        </p:nvSpPr>
        <p:spPr>
          <a:xfrm>
            <a:off x="73329" y="133796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a:t>UAV</a:t>
            </a:r>
            <a:r>
              <a:rPr lang="en-US" sz="1800" dirty="0" smtClean="0"/>
              <a:t> 1</a:t>
            </a:r>
            <a:endParaRPr lang="en-US" sz="1800" dirty="0"/>
          </a:p>
        </p:txBody>
      </p:sp>
      <p:sp>
        <p:nvSpPr>
          <p:cNvPr id="14" name="Rounded Rectangle 13"/>
          <p:cNvSpPr/>
          <p:nvPr/>
        </p:nvSpPr>
        <p:spPr>
          <a:xfrm>
            <a:off x="3780098" y="3435240"/>
            <a:ext cx="1645920" cy="715087"/>
          </a:xfrm>
          <a:prstGeom prst="roundRect">
            <a:avLst/>
          </a:prstGeom>
          <a:solidFill>
            <a:srgbClr val="C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Command</a:t>
            </a:r>
          </a:p>
          <a:p>
            <a:pPr marL="0" marR="0" indent="0" algn="ctr" defTabSz="914400" rtl="0" fontAlgn="auto" latinLnBrk="1" hangingPunct="0">
              <a:lnSpc>
                <a:spcPct val="100000"/>
              </a:lnSpc>
              <a:spcBef>
                <a:spcPts val="0"/>
              </a:spcBef>
              <a:spcAft>
                <a:spcPts val="0"/>
              </a:spcAft>
              <a:buClrTx/>
              <a:buSzTx/>
              <a:buFontTx/>
              <a:buNone/>
              <a:tabLst/>
            </a:pPr>
            <a:r>
              <a:rPr lang="en-US" dirty="0" smtClean="0">
                <a:solidFill>
                  <a:schemeClr val="bg1"/>
                </a:solidFill>
                <a:latin typeface="+mj-lt"/>
                <a:ea typeface="Tahoma"/>
                <a:cs typeface="Tahoma"/>
              </a:rPr>
              <a:t>&amp; Control</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sp>
        <p:nvSpPr>
          <p:cNvPr id="15" name="Shape 422"/>
          <p:cNvSpPr/>
          <p:nvPr/>
        </p:nvSpPr>
        <p:spPr>
          <a:xfrm>
            <a:off x="55694"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Top Secret</a:t>
            </a:r>
            <a:endParaRPr lang="en-US" sz="1800" dirty="0"/>
          </a:p>
        </p:txBody>
      </p:sp>
      <p:sp>
        <p:nvSpPr>
          <p:cNvPr id="17" name="Shape 422"/>
          <p:cNvSpPr/>
          <p:nvPr/>
        </p:nvSpPr>
        <p:spPr>
          <a:xfrm>
            <a:off x="1780588" y="482771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Secret</a:t>
            </a:r>
            <a:endParaRPr lang="en-US" sz="1800" dirty="0"/>
          </a:p>
        </p:txBody>
      </p:sp>
      <p:cxnSp>
        <p:nvCxnSpPr>
          <p:cNvPr id="18" name="Straight Arrow Connector 17"/>
          <p:cNvCxnSpPr/>
          <p:nvPr/>
        </p:nvCxnSpPr>
        <p:spPr>
          <a:xfrm>
            <a:off x="1701549" y="1778163"/>
            <a:ext cx="2013545" cy="0"/>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6" name="Straight Arrow Connector 35"/>
          <p:cNvCxnSpPr/>
          <p:nvPr/>
        </p:nvCxnSpPr>
        <p:spPr>
          <a:xfrm flipV="1">
            <a:off x="5380279" y="2160921"/>
            <a:ext cx="2348989" cy="127401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8" name="Straight Arrow Connector 37"/>
          <p:cNvCxnSpPr/>
          <p:nvPr/>
        </p:nvCxnSpPr>
        <p:spPr>
          <a:xfrm flipH="1" flipV="1">
            <a:off x="4598437" y="2181023"/>
            <a:ext cx="8069" cy="123535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44" name="Straight Arrow Connector 43"/>
          <p:cNvCxnSpPr/>
          <p:nvPr/>
        </p:nvCxnSpPr>
        <p:spPr>
          <a:xfrm flipH="1" flipV="1">
            <a:off x="1484853" y="2096219"/>
            <a:ext cx="2346196" cy="132878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34" name="Shape 422"/>
          <p:cNvSpPr/>
          <p:nvPr/>
        </p:nvSpPr>
        <p:spPr>
          <a:xfrm>
            <a:off x="5675878"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Confidential</a:t>
            </a:r>
            <a:endParaRPr lang="en-US" sz="1800" dirty="0"/>
          </a:p>
        </p:txBody>
      </p:sp>
      <p:sp>
        <p:nvSpPr>
          <p:cNvPr id="35" name="Shape 422"/>
          <p:cNvSpPr/>
          <p:nvPr/>
        </p:nvSpPr>
        <p:spPr>
          <a:xfrm>
            <a:off x="7420403"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Unclassified</a:t>
            </a:r>
            <a:endParaRPr lang="en-US" sz="1800" dirty="0"/>
          </a:p>
        </p:txBody>
      </p:sp>
      <p:cxnSp>
        <p:nvCxnSpPr>
          <p:cNvPr id="19" name="Straight Arrow Connector 18"/>
          <p:cNvCxnSpPr>
            <a:endCxn id="14" idx="3"/>
          </p:cNvCxnSpPr>
          <p:nvPr/>
        </p:nvCxnSpPr>
        <p:spPr>
          <a:xfrm flipH="1" flipV="1">
            <a:off x="5426018" y="3792784"/>
            <a:ext cx="2303250" cy="102576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3" name="Straight Arrow Connector 22"/>
          <p:cNvCxnSpPr>
            <a:endCxn id="14" idx="1"/>
          </p:cNvCxnSpPr>
          <p:nvPr/>
        </p:nvCxnSpPr>
        <p:spPr>
          <a:xfrm flipV="1">
            <a:off x="1484853" y="3792784"/>
            <a:ext cx="2295245" cy="1068381"/>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5" name="Straight Arrow Connector 24"/>
          <p:cNvCxnSpPr>
            <a:stCxn id="17" idx="0"/>
          </p:cNvCxnSpPr>
          <p:nvPr/>
        </p:nvCxnSpPr>
        <p:spPr>
          <a:xfrm flipV="1">
            <a:off x="2603548" y="4032308"/>
            <a:ext cx="1158120" cy="79540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9" name="Straight Arrow Connector 28"/>
          <p:cNvCxnSpPr>
            <a:stCxn id="34" idx="0"/>
          </p:cNvCxnSpPr>
          <p:nvPr/>
        </p:nvCxnSpPr>
        <p:spPr>
          <a:xfrm flipH="1" flipV="1">
            <a:off x="5444448" y="4032308"/>
            <a:ext cx="1054390" cy="79429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2" name="TextBox 11"/>
          <p:cNvSpPr txBox="1"/>
          <p:nvPr/>
        </p:nvSpPr>
        <p:spPr>
          <a:xfrm>
            <a:off x="3702828" y="4230424"/>
            <a:ext cx="1792205"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Time period</a:t>
            </a:r>
          </a:p>
          <a:p>
            <a:pPr marL="112713" indent="-112713">
              <a:buFont typeface="Arial" panose="020B0604020202020204" pitchFamily="34" charset="0"/>
              <a:buChar char="•"/>
            </a:pPr>
            <a:r>
              <a:rPr lang="en-US" sz="1200" dirty="0" smtClean="0">
                <a:latin typeface="Arial" pitchFamily="34" charset="0"/>
                <a:cs typeface="Arial" pitchFamily="34" charset="0"/>
              </a:rPr>
              <a:t>Deployed personnel</a:t>
            </a:r>
          </a:p>
          <a:p>
            <a:pPr marL="112713" indent="-112713">
              <a:buFont typeface="Arial" panose="020B0604020202020204" pitchFamily="34" charset="0"/>
              <a:buChar char="•"/>
            </a:pPr>
            <a:r>
              <a:rPr lang="en-US" sz="1200" dirty="0" smtClean="0">
                <a:latin typeface="Arial" pitchFamily="34" charset="0"/>
                <a:cs typeface="Arial" pitchFamily="34" charset="0"/>
              </a:rPr>
              <a:t>Target locations</a:t>
            </a:r>
          </a:p>
          <a:p>
            <a:pPr marL="112713" indent="-112713">
              <a:buFont typeface="Arial" panose="020B0604020202020204" pitchFamily="34" charset="0"/>
              <a:buChar char="•"/>
            </a:pPr>
            <a:r>
              <a:rPr lang="en-US" sz="1200" dirty="0">
                <a:latin typeface="Arial" pitchFamily="34" charset="0"/>
                <a:cs typeface="Arial" pitchFamily="34" charset="0"/>
              </a:rPr>
              <a:t>Intelligence </a:t>
            </a:r>
            <a:r>
              <a:rPr lang="en-US" sz="1200" dirty="0" smtClean="0">
                <a:latin typeface="Arial" pitchFamily="34" charset="0"/>
                <a:cs typeface="Arial" pitchFamily="34" charset="0"/>
              </a:rPr>
              <a:t>reports</a:t>
            </a:r>
          </a:p>
          <a:p>
            <a:pPr marL="112713" indent="-112713">
              <a:buFont typeface="Arial" panose="020B0604020202020204" pitchFamily="34" charset="0"/>
              <a:buChar char="•"/>
            </a:pPr>
            <a:r>
              <a:rPr lang="en-US" sz="1200" dirty="0" smtClean="0">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latin typeface="Arial" pitchFamily="34" charset="0"/>
                <a:cs typeface="Arial" pitchFamily="34" charset="0"/>
              </a:rPr>
              <a:t>Casualties</a:t>
            </a:r>
          </a:p>
          <a:p>
            <a:pPr marL="112713" indent="-112713">
              <a:buFont typeface="Arial" panose="020B0604020202020204" pitchFamily="34" charset="0"/>
              <a:buChar char="•"/>
            </a:pPr>
            <a:r>
              <a:rPr lang="en-US" sz="1200" dirty="0" smtClean="0">
                <a:latin typeface="Arial" pitchFamily="34" charset="0"/>
                <a:cs typeface="Arial" pitchFamily="34" charset="0"/>
              </a:rPr>
              <a:t>Press Release</a:t>
            </a:r>
            <a:endParaRPr lang="en-US" sz="1200" dirty="0">
              <a:latin typeface="Arial" pitchFamily="34" charset="0"/>
              <a:cs typeface="Arial" pitchFamily="34" charset="0"/>
            </a:endParaRPr>
          </a:p>
        </p:txBody>
      </p:sp>
      <p:sp>
        <p:nvSpPr>
          <p:cNvPr id="30" name="TextBox 29"/>
          <p:cNvSpPr txBox="1"/>
          <p:nvPr/>
        </p:nvSpPr>
        <p:spPr>
          <a:xfrm>
            <a:off x="67427" y="3058148"/>
            <a:ext cx="1675528"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Time period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Deployed personnel</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Target locations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Intelligence reports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Deployed weapons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Casualties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Press </a:t>
            </a:r>
            <a:r>
              <a:rPr lang="en-US" sz="1200" dirty="0" smtClean="0">
                <a:solidFill>
                  <a:schemeClr val="accent2"/>
                </a:solidFill>
                <a:latin typeface="Arial" pitchFamily="34" charset="0"/>
                <a:cs typeface="Arial" pitchFamily="34" charset="0"/>
              </a:rPr>
              <a:t>Release</a:t>
            </a:r>
            <a:endParaRPr lang="en-US" sz="1200" dirty="0">
              <a:solidFill>
                <a:schemeClr val="accent2"/>
              </a:solidFill>
              <a:latin typeface="Arial" pitchFamily="34" charset="0"/>
              <a:cs typeface="Arial" pitchFamily="34" charset="0"/>
            </a:endParaRPr>
          </a:p>
        </p:txBody>
      </p:sp>
      <p:sp>
        <p:nvSpPr>
          <p:cNvPr id="31" name="TextBox 30"/>
          <p:cNvSpPr txBox="1"/>
          <p:nvPr/>
        </p:nvSpPr>
        <p:spPr>
          <a:xfrm>
            <a:off x="7589345" y="5701377"/>
            <a:ext cx="1309126" cy="276999"/>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32" name="TextBox 31"/>
          <p:cNvSpPr txBox="1"/>
          <p:nvPr/>
        </p:nvSpPr>
        <p:spPr>
          <a:xfrm>
            <a:off x="5727398" y="5692751"/>
            <a:ext cx="1529511"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37" name="TextBox 36"/>
          <p:cNvSpPr txBox="1"/>
          <p:nvPr/>
        </p:nvSpPr>
        <p:spPr>
          <a:xfrm>
            <a:off x="1806436" y="5684125"/>
            <a:ext cx="1681043" cy="1015663"/>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Target locations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Intelligence </a:t>
            </a:r>
            <a:r>
              <a:rPr lang="en-US" sz="1200" dirty="0" smtClean="0">
                <a:solidFill>
                  <a:schemeClr val="accent2"/>
                </a:solidFill>
                <a:latin typeface="Arial" pitchFamily="34" charset="0"/>
                <a:cs typeface="Arial" pitchFamily="34" charset="0"/>
              </a:rPr>
              <a:t>reports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41" name="TextBox 40"/>
          <p:cNvSpPr txBox="1"/>
          <p:nvPr/>
        </p:nvSpPr>
        <p:spPr>
          <a:xfrm>
            <a:off x="1848190" y="1237310"/>
            <a:ext cx="172656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Infrared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cxnSp>
        <p:nvCxnSpPr>
          <p:cNvPr id="42" name="Straight Arrow Connector 41"/>
          <p:cNvCxnSpPr>
            <a:endCxn id="26" idx="1"/>
          </p:cNvCxnSpPr>
          <p:nvPr/>
        </p:nvCxnSpPr>
        <p:spPr>
          <a:xfrm>
            <a:off x="5321764" y="1775294"/>
            <a:ext cx="2072761" cy="2869"/>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45" name="TextBox 44"/>
          <p:cNvSpPr txBox="1"/>
          <p:nvPr/>
        </p:nvSpPr>
        <p:spPr>
          <a:xfrm>
            <a:off x="5455305" y="1235085"/>
            <a:ext cx="181442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Multispectral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sp>
        <p:nvSpPr>
          <p:cNvPr id="2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21</a:t>
            </a:fld>
            <a:endParaRPr lang="en-US" dirty="0"/>
          </a:p>
        </p:txBody>
      </p:sp>
      <p:sp>
        <p:nvSpPr>
          <p:cNvPr id="33" name="Title 32"/>
          <p:cNvSpPr>
            <a:spLocks noGrp="1"/>
          </p:cNvSpPr>
          <p:nvPr>
            <p:ph type="title"/>
          </p:nvPr>
        </p:nvSpPr>
        <p:spPr/>
        <p:txBody>
          <a:bodyPr/>
          <a:lstStyle/>
          <a:p>
            <a:r>
              <a:rPr lang="en-US" dirty="0" smtClean="0"/>
              <a:t>Cross-Domain Data Dissemination</a:t>
            </a:r>
            <a:endParaRPr lang="en-US" dirty="0"/>
          </a:p>
        </p:txBody>
      </p:sp>
    </p:spTree>
    <p:extLst>
      <p:ext uri="{BB962C8B-B14F-4D97-AF65-F5344CB8AC3E}">
        <p14:creationId xmlns:p14="http://schemas.microsoft.com/office/powerpoint/2010/main" val="25466848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Resilience</a:t>
            </a:r>
            <a:endParaRPr lang="en-US" dirty="0"/>
          </a:p>
        </p:txBody>
      </p:sp>
      <p:sp>
        <p:nvSpPr>
          <p:cNvPr id="3" name="Text Placeholder 2"/>
          <p:cNvSpPr>
            <a:spLocks noGrp="1"/>
          </p:cNvSpPr>
          <p:nvPr>
            <p:ph type="body" idx="1"/>
          </p:nvPr>
        </p:nvSpPr>
        <p:spPr>
          <a:xfrm>
            <a:off x="304800" y="1402080"/>
            <a:ext cx="8382000" cy="4968091"/>
          </a:xfrm>
        </p:spPr>
        <p:txBody>
          <a:bodyPr>
            <a:normAutofit/>
          </a:bodyPr>
          <a:lstStyle/>
          <a:p>
            <a:r>
              <a:rPr lang="en-US" sz="2800" dirty="0" smtClean="0"/>
              <a:t>Attacks on AB</a:t>
            </a:r>
          </a:p>
          <a:p>
            <a:pPr lvl="1"/>
            <a:r>
              <a:rPr lang="en-US" dirty="0" smtClean="0"/>
              <a:t>Man-in-the-middle: during AB transfer or interaction between AB and service  </a:t>
            </a:r>
          </a:p>
          <a:p>
            <a:pPr lvl="1"/>
            <a:r>
              <a:rPr lang="en-US" dirty="0" smtClean="0"/>
              <a:t>Tamper attack on code or policies of AB</a:t>
            </a:r>
          </a:p>
          <a:p>
            <a:pPr lvl="1"/>
            <a:r>
              <a:rPr lang="en-US" dirty="0" smtClean="0"/>
              <a:t>Repudiation attack</a:t>
            </a:r>
          </a:p>
          <a:p>
            <a:r>
              <a:rPr lang="en-US" sz="2800" dirty="0" smtClean="0"/>
              <a:t>Trusting the AB and its execution</a:t>
            </a:r>
          </a:p>
          <a:p>
            <a:pPr lvl="1"/>
            <a:r>
              <a:rPr lang="en-US" dirty="0" smtClean="0"/>
              <a:t>Digital signatures to validate the authenticity and integrity of AB</a:t>
            </a:r>
          </a:p>
          <a:p>
            <a:pPr lvl="1"/>
            <a:r>
              <a:rPr lang="en-US" dirty="0" smtClean="0"/>
              <a:t>Containerized execution of AB (e.g. using </a:t>
            </a:r>
            <a:r>
              <a:rPr lang="en-US" dirty="0" err="1" smtClean="0"/>
              <a:t>Docker</a:t>
            </a:r>
            <a:r>
              <a:rPr lang="en-US" dirty="0" smtClean="0"/>
              <a:t> containers)</a:t>
            </a:r>
          </a:p>
          <a:p>
            <a:pPr lvl="1"/>
            <a:r>
              <a:rPr lang="en-US" dirty="0" smtClean="0"/>
              <a:t>Cloud-based execution</a:t>
            </a:r>
          </a:p>
          <a:p>
            <a:r>
              <a:rPr lang="en-US" sz="2800" dirty="0" smtClean="0"/>
              <a:t>Protecting AB against malicious receivers</a:t>
            </a:r>
          </a:p>
          <a:p>
            <a:pPr lvl="1"/>
            <a:r>
              <a:rPr lang="en-US" dirty="0" smtClean="0"/>
              <a:t>Tamper resistant code (code integrity checks)</a:t>
            </a:r>
          </a:p>
          <a:p>
            <a:pPr lvl="1"/>
            <a:r>
              <a:rPr lang="en-US" dirty="0" smtClean="0"/>
              <a:t>Correct secret key generation only in case of correct execution</a:t>
            </a:r>
          </a:p>
          <a:p>
            <a:pPr lvl="1"/>
            <a:r>
              <a:rPr lang="en-US" dirty="0" smtClean="0"/>
              <a:t>Cloud-based execution (third party code execution vs third party data broker)</a:t>
            </a:r>
            <a:endParaRPr lang="en-US" dirty="0"/>
          </a:p>
          <a:p>
            <a:pPr marL="457200" lvl="1" indent="0">
              <a:buNone/>
            </a:pPr>
            <a:endParaRPr lang="en-US" dirty="0" smtClean="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22</a:t>
            </a:fld>
            <a:endParaRPr lang="en-US" dirty="0"/>
          </a:p>
        </p:txBody>
      </p:sp>
    </p:spTree>
    <p:extLst>
      <p:ext uri="{BB962C8B-B14F-4D97-AF65-F5344CB8AC3E}">
        <p14:creationId xmlns:p14="http://schemas.microsoft.com/office/powerpoint/2010/main" val="395232587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Text Placeholder 2"/>
          <p:cNvSpPr>
            <a:spLocks noGrp="1"/>
          </p:cNvSpPr>
          <p:nvPr>
            <p:ph type="body" idx="1"/>
          </p:nvPr>
        </p:nvSpPr>
        <p:spPr/>
        <p:txBody>
          <a:bodyPr>
            <a:normAutofit fontScale="85000" lnSpcReduction="20000"/>
          </a:bodyPr>
          <a:lstStyle/>
          <a:p>
            <a:r>
              <a:rPr lang="en-US" sz="2400" dirty="0" smtClean="0"/>
              <a:t>Measurements</a:t>
            </a:r>
          </a:p>
          <a:p>
            <a:pPr lvl="1"/>
            <a:r>
              <a:rPr lang="en-US" dirty="0" smtClean="0"/>
              <a:t>Experiment 1: Growth in AB size with increasing number of policies</a:t>
            </a:r>
          </a:p>
          <a:p>
            <a:pPr lvl="1"/>
            <a:r>
              <a:rPr lang="en-US" dirty="0" smtClean="0"/>
              <a:t>Experiment 2: Growth in AB and Service interaction time with increasing number of policies</a:t>
            </a:r>
          </a:p>
          <a:p>
            <a:pPr lvl="1"/>
            <a:r>
              <a:rPr lang="en-US" dirty="0" smtClean="0"/>
              <a:t>Experiment 3: Tamper Resistance overhead in AB execution</a:t>
            </a:r>
          </a:p>
          <a:p>
            <a:r>
              <a:rPr lang="en-US" sz="2400" dirty="0" smtClean="0"/>
              <a:t>Variations</a:t>
            </a:r>
          </a:p>
          <a:p>
            <a:pPr lvl="1"/>
            <a:r>
              <a:rPr lang="en-US" dirty="0" smtClean="0"/>
              <a:t>AB versions</a:t>
            </a:r>
          </a:p>
          <a:p>
            <a:pPr lvl="2"/>
            <a:r>
              <a:rPr lang="en-US" dirty="0" err="1" smtClean="0"/>
              <a:t>ABx</a:t>
            </a:r>
            <a:r>
              <a:rPr lang="en-US" dirty="0" smtClean="0"/>
              <a:t> </a:t>
            </a:r>
            <a:r>
              <a:rPr lang="en-US" dirty="0"/>
              <a:t>– XACML-based policies and WSO2 </a:t>
            </a:r>
            <a:r>
              <a:rPr lang="en-US" dirty="0" err="1"/>
              <a:t>Balana</a:t>
            </a:r>
            <a:r>
              <a:rPr lang="en-US" dirty="0"/>
              <a:t>-based policy evaluation</a:t>
            </a:r>
          </a:p>
          <a:p>
            <a:pPr lvl="2"/>
            <a:r>
              <a:rPr lang="en-US" dirty="0" err="1"/>
              <a:t>ABxt</a:t>
            </a:r>
            <a:r>
              <a:rPr lang="en-US" dirty="0"/>
              <a:t> – </a:t>
            </a:r>
            <a:r>
              <a:rPr lang="en-US" dirty="0" err="1"/>
              <a:t>ABx</a:t>
            </a:r>
            <a:r>
              <a:rPr lang="en-US" dirty="0"/>
              <a:t> with</a:t>
            </a:r>
            <a:r>
              <a:rPr lang="en-US" dirty="0" smtClean="0"/>
              <a:t> tamper </a:t>
            </a:r>
            <a:r>
              <a:rPr lang="en-US" dirty="0"/>
              <a:t>resistance capabilities</a:t>
            </a:r>
          </a:p>
          <a:p>
            <a:pPr lvl="2"/>
            <a:r>
              <a:rPr lang="en-US" dirty="0" err="1"/>
              <a:t>ABc</a:t>
            </a:r>
            <a:r>
              <a:rPr lang="en-US" dirty="0"/>
              <a:t> – JSON-based policies and </a:t>
            </a:r>
            <a:r>
              <a:rPr lang="en-US" dirty="0" smtClean="0"/>
              <a:t>JAVA-</a:t>
            </a:r>
            <a:r>
              <a:rPr lang="en-US" dirty="0"/>
              <a:t>based policy evaluation</a:t>
            </a:r>
          </a:p>
          <a:p>
            <a:pPr lvl="2"/>
            <a:r>
              <a:rPr lang="en-US" dirty="0" err="1"/>
              <a:t>ABct</a:t>
            </a:r>
            <a:r>
              <a:rPr lang="en-US" dirty="0"/>
              <a:t> – </a:t>
            </a:r>
            <a:r>
              <a:rPr lang="en-US" dirty="0" err="1"/>
              <a:t>ABc</a:t>
            </a:r>
            <a:r>
              <a:rPr lang="en-US" dirty="0"/>
              <a:t> with tamper resistance </a:t>
            </a:r>
            <a:r>
              <a:rPr lang="en-US" dirty="0" smtClean="0"/>
              <a:t>capabilities</a:t>
            </a:r>
          </a:p>
          <a:p>
            <a:pPr lvl="1"/>
            <a:r>
              <a:rPr lang="en-US" dirty="0" smtClean="0"/>
              <a:t>Number of AB policies</a:t>
            </a:r>
          </a:p>
          <a:p>
            <a:r>
              <a:rPr lang="en-US" sz="2353" dirty="0" smtClean="0"/>
              <a:t>Environment</a:t>
            </a:r>
          </a:p>
          <a:p>
            <a:pPr lvl="1"/>
            <a:r>
              <a:rPr lang="en-US" dirty="0" smtClean="0"/>
              <a:t>Amazon EC2 C3 Large and </a:t>
            </a:r>
            <a:r>
              <a:rPr lang="en-US" dirty="0" err="1" smtClean="0"/>
              <a:t>XLarge</a:t>
            </a:r>
            <a:r>
              <a:rPr lang="en-US" dirty="0" smtClean="0"/>
              <a:t> instances</a:t>
            </a:r>
          </a:p>
          <a:p>
            <a:r>
              <a:rPr lang="en-US" sz="2353" dirty="0" smtClean="0"/>
              <a:t>Data</a:t>
            </a:r>
            <a:r>
              <a:rPr lang="en-US" dirty="0" smtClean="0"/>
              <a:t> collection</a:t>
            </a:r>
          </a:p>
          <a:p>
            <a:pPr lvl="1"/>
            <a:r>
              <a:rPr lang="en-US" dirty="0" smtClean="0"/>
              <a:t>5 runs of each experiment repeated</a:t>
            </a:r>
          </a:p>
          <a:p>
            <a:pPr lvl="1"/>
            <a:r>
              <a:rPr lang="en-US" dirty="0" smtClean="0"/>
              <a:t>100 requests per run	</a:t>
            </a:r>
          </a:p>
          <a:p>
            <a:endParaRPr lang="en-US" sz="2400"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23</a:t>
            </a:fld>
            <a:endParaRPr lang="en-US" dirty="0"/>
          </a:p>
        </p:txBody>
      </p:sp>
    </p:spTree>
    <p:extLst>
      <p:ext uri="{BB962C8B-B14F-4D97-AF65-F5344CB8AC3E}">
        <p14:creationId xmlns:p14="http://schemas.microsoft.com/office/powerpoint/2010/main" val="90037052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1: AB Size </a:t>
            </a:r>
            <a:r>
              <a:rPr lang="en-US" dirty="0" err="1" smtClean="0"/>
              <a:t>vs</a:t>
            </a:r>
            <a:r>
              <a:rPr lang="en-US" dirty="0" smtClean="0"/>
              <a:t> Number of policies</a:t>
            </a:r>
            <a:endParaRPr lang="en-US" dirty="0"/>
          </a:p>
        </p:txBody>
      </p:sp>
      <p:sp>
        <p:nvSpPr>
          <p:cNvPr id="3" name="Text Placeholder 2"/>
          <p:cNvSpPr>
            <a:spLocks noGrp="1"/>
          </p:cNvSpPr>
          <p:nvPr>
            <p:ph type="body" idx="1"/>
          </p:nvPr>
        </p:nvSpPr>
        <p:spPr>
          <a:xfrm>
            <a:off x="304800" y="1402080"/>
            <a:ext cx="8533324" cy="5040362"/>
          </a:xfrm>
        </p:spPr>
        <p:txBody>
          <a:bodyPr anchor="t">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Observations</a:t>
            </a:r>
          </a:p>
          <a:p>
            <a:pPr lvl="1"/>
            <a:r>
              <a:rPr lang="en-US" dirty="0" smtClean="0"/>
              <a:t>Linear growth in AB size with increase in number of policies for all versions</a:t>
            </a:r>
          </a:p>
          <a:p>
            <a:pPr lvl="1"/>
            <a:r>
              <a:rPr lang="en-US" dirty="0" smtClean="0"/>
              <a:t>Tamper resistance adds a slight overhead to AB size (&lt; 2 KB)</a:t>
            </a:r>
          </a:p>
          <a:p>
            <a:pPr lvl="1"/>
            <a:r>
              <a:rPr lang="en-US" dirty="0" smtClean="0"/>
              <a:t>79% reduction in policy size (0.79 KB) with JSON-based policies</a:t>
            </a:r>
          </a:p>
          <a:p>
            <a:pPr lvl="2"/>
            <a:r>
              <a:rPr lang="en-US" dirty="0" smtClean="0"/>
              <a:t>Additional reduction of 8.5 KB with Java-based policy engine</a:t>
            </a:r>
          </a:p>
          <a:p>
            <a:endParaRPr lang="en-US" dirty="0" smtClean="0"/>
          </a:p>
          <a:p>
            <a:pPr lvl="1"/>
            <a:endParaRPr lang="en-US" dirty="0" smtClean="0"/>
          </a:p>
          <a:p>
            <a:endParaRPr lang="en-US" dirty="0"/>
          </a:p>
        </p:txBody>
      </p:sp>
      <p:pic>
        <p:nvPicPr>
          <p:cNvPr id="5" name="Picture 4" descr="size.png"/>
          <p:cNvPicPr>
            <a:picLocks noChangeAspect="1"/>
          </p:cNvPicPr>
          <p:nvPr/>
        </p:nvPicPr>
        <p:blipFill>
          <a:blip r:embed="rId3"/>
          <a:stretch>
            <a:fillRect/>
          </a:stretch>
        </p:blipFill>
        <p:spPr>
          <a:xfrm>
            <a:off x="202168" y="1262380"/>
            <a:ext cx="4273080" cy="3401022"/>
          </a:xfrm>
          <a:prstGeom prst="rect">
            <a:avLst/>
          </a:prstGeom>
        </p:spPr>
      </p:pic>
      <p:pic>
        <p:nvPicPr>
          <p:cNvPr id="6" name="Picture 5" descr="log-size.png"/>
          <p:cNvPicPr>
            <a:picLocks noChangeAspect="1"/>
          </p:cNvPicPr>
          <p:nvPr/>
        </p:nvPicPr>
        <p:blipFill>
          <a:blip r:embed="rId4"/>
          <a:stretch>
            <a:fillRect/>
          </a:stretch>
        </p:blipFill>
        <p:spPr>
          <a:xfrm>
            <a:off x="4677238" y="1262380"/>
            <a:ext cx="4402617" cy="3401022"/>
          </a:xfrm>
          <a:prstGeom prst="rect">
            <a:avLst/>
          </a:prstGeom>
        </p:spPr>
      </p:pic>
      <p:sp>
        <p:nvSpPr>
          <p:cNvPr id="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24</a:t>
            </a:fld>
            <a:endParaRPr lang="en-US" dirty="0"/>
          </a:p>
        </p:txBody>
      </p:sp>
    </p:spTree>
    <p:extLst>
      <p:ext uri="{BB962C8B-B14F-4D97-AF65-F5344CB8AC3E}">
        <p14:creationId xmlns:p14="http://schemas.microsoft.com/office/powerpoint/2010/main" val="67578435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2: AB-Service Interaction Time </a:t>
            </a:r>
            <a:r>
              <a:rPr lang="en-US" dirty="0" err="1" smtClean="0"/>
              <a:t>vs</a:t>
            </a:r>
            <a:r>
              <a:rPr lang="en-US" dirty="0" smtClean="0"/>
              <a:t> Number of policies</a:t>
            </a:r>
            <a:endParaRPr lang="en-US" dirty="0"/>
          </a:p>
        </p:txBody>
      </p:sp>
      <p:sp>
        <p:nvSpPr>
          <p:cNvPr id="3" name="Text Placeholder 2"/>
          <p:cNvSpPr>
            <a:spLocks noGrp="1"/>
          </p:cNvSpPr>
          <p:nvPr>
            <p:ph type="body" idx="1"/>
          </p:nvPr>
        </p:nvSpPr>
        <p:spPr>
          <a:xfrm>
            <a:off x="304800" y="1402080"/>
            <a:ext cx="8382000" cy="5288148"/>
          </a:xfrm>
        </p:spPr>
        <p:txBody>
          <a:bodyPr anchor="t">
            <a:normAutofit fontScale="92500" lnSpcReduction="20000"/>
          </a:bodyPr>
          <a:lstStyle/>
          <a:p>
            <a:r>
              <a:rPr lang="en-US" dirty="0" smtClean="0"/>
              <a:t>growth in interaction time with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Observations</a:t>
            </a:r>
          </a:p>
          <a:p>
            <a:pPr lvl="1"/>
            <a:r>
              <a:rPr lang="en-US" dirty="0" smtClean="0"/>
              <a:t>Linear growth in interaction time with increase in policies for </a:t>
            </a:r>
            <a:r>
              <a:rPr lang="en-US" dirty="0" err="1" smtClean="0"/>
              <a:t>ABx</a:t>
            </a:r>
            <a:r>
              <a:rPr lang="en-US" dirty="0" smtClean="0"/>
              <a:t> and </a:t>
            </a:r>
            <a:r>
              <a:rPr lang="en-US" dirty="0" err="1" smtClean="0"/>
              <a:t>ABxt</a:t>
            </a:r>
            <a:endParaRPr lang="en-US" dirty="0" smtClean="0"/>
          </a:p>
          <a:p>
            <a:pPr lvl="2"/>
            <a:r>
              <a:rPr lang="en-US" dirty="0" smtClean="0"/>
              <a:t>Use of XACML-based policies and external library (WSO2 </a:t>
            </a:r>
            <a:r>
              <a:rPr lang="en-US" dirty="0" err="1" smtClean="0"/>
              <a:t>Balana</a:t>
            </a:r>
            <a:r>
              <a:rPr lang="en-US" dirty="0" smtClean="0"/>
              <a:t>) for policy evaluation</a:t>
            </a:r>
          </a:p>
          <a:p>
            <a:pPr lvl="2"/>
            <a:r>
              <a:rPr lang="en-US" dirty="0" smtClean="0"/>
              <a:t>Evaluation of XACML policies involve the traversal of XML policy and request trees</a:t>
            </a:r>
          </a:p>
          <a:p>
            <a:pPr lvl="1"/>
            <a:r>
              <a:rPr lang="en-US" dirty="0" smtClean="0"/>
              <a:t>Constant growth in interaction time with increase in policies for </a:t>
            </a:r>
            <a:r>
              <a:rPr lang="en-US" dirty="0" err="1" smtClean="0"/>
              <a:t>ABc</a:t>
            </a:r>
            <a:r>
              <a:rPr lang="en-US" dirty="0" smtClean="0"/>
              <a:t> and </a:t>
            </a:r>
            <a:r>
              <a:rPr lang="en-US" dirty="0" err="1" smtClean="0"/>
              <a:t>ABct</a:t>
            </a:r>
            <a:endParaRPr lang="en-US" dirty="0" smtClean="0"/>
          </a:p>
          <a:p>
            <a:pPr lvl="2"/>
            <a:r>
              <a:rPr lang="en-US" dirty="0" smtClean="0"/>
              <a:t>Use of JSON-based policies and Java code for policy evaluation</a:t>
            </a:r>
          </a:p>
          <a:p>
            <a:pPr lvl="2"/>
            <a:r>
              <a:rPr lang="en-US" dirty="0" smtClean="0"/>
              <a:t>Highly optimized Java code evaluation</a:t>
            </a:r>
          </a:p>
        </p:txBody>
      </p:sp>
      <p:pic>
        <p:nvPicPr>
          <p:cNvPr id="4" name="Picture 3" descr="interaction-large.png"/>
          <p:cNvPicPr>
            <a:picLocks noChangeAspect="1"/>
          </p:cNvPicPr>
          <p:nvPr/>
        </p:nvPicPr>
        <p:blipFill>
          <a:blip r:embed="rId2"/>
          <a:stretch>
            <a:fillRect/>
          </a:stretch>
        </p:blipFill>
        <p:spPr>
          <a:xfrm>
            <a:off x="88900" y="1063112"/>
            <a:ext cx="4357836" cy="3502033"/>
          </a:xfrm>
          <a:prstGeom prst="rect">
            <a:avLst/>
          </a:prstGeom>
        </p:spPr>
      </p:pic>
      <p:pic>
        <p:nvPicPr>
          <p:cNvPr id="5" name="Picture 4" descr="log-interaction-large.png"/>
          <p:cNvPicPr>
            <a:picLocks noChangeAspect="1"/>
          </p:cNvPicPr>
          <p:nvPr/>
        </p:nvPicPr>
        <p:blipFill>
          <a:blip r:embed="rId3"/>
          <a:stretch>
            <a:fillRect/>
          </a:stretch>
        </p:blipFill>
        <p:spPr>
          <a:xfrm>
            <a:off x="4625248" y="1063112"/>
            <a:ext cx="4518752" cy="3502033"/>
          </a:xfrm>
          <a:prstGeom prst="rect">
            <a:avLst/>
          </a:prstGeom>
        </p:spPr>
      </p:pic>
      <p:sp>
        <p:nvSpPr>
          <p:cNvPr id="6"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25</a:t>
            </a:fld>
            <a:endParaRPr lang="en-US" dirty="0"/>
          </a:p>
        </p:txBody>
      </p:sp>
    </p:spTree>
    <p:extLst>
      <p:ext uri="{BB962C8B-B14F-4D97-AF65-F5344CB8AC3E}">
        <p14:creationId xmlns:p14="http://schemas.microsoft.com/office/powerpoint/2010/main" val="173787769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p:txBody>
          <a:bodyPr>
            <a:normAutofit fontScale="92500" lnSpcReduction="20000"/>
          </a:bodyPr>
          <a:lstStyle/>
          <a:p>
            <a:pPr lvl="0">
              <a:defRPr sz="1800"/>
            </a:pPr>
            <a:r>
              <a:rPr lang="en-US" dirty="0"/>
              <a:t>P</a:t>
            </a:r>
            <a:r>
              <a:rPr lang="en-US" dirty="0" smtClean="0"/>
              <a:t>rototype </a:t>
            </a:r>
            <a:r>
              <a:rPr lang="en-US" dirty="0"/>
              <a:t>implementation </a:t>
            </a:r>
            <a:r>
              <a:rPr lang="en-US" dirty="0" smtClean="0"/>
              <a:t>of proposed monitoring framework:</a:t>
            </a:r>
            <a:endParaRPr lang="en-US" dirty="0"/>
          </a:p>
          <a:p>
            <a:pPr marL="684212" lvl="1" indent="-173037">
              <a:defRPr sz="1800"/>
            </a:pPr>
            <a:r>
              <a:rPr lang="en-US" dirty="0" smtClean="0"/>
              <a:t>Local (domain-level) Service Monitor (implemented using Apache Axis2 valves for interception, MySQL database for logging)</a:t>
            </a:r>
          </a:p>
          <a:p>
            <a:pPr marL="684212" lvl="1" indent="-173037">
              <a:defRPr sz="1800"/>
            </a:pPr>
            <a:r>
              <a:rPr lang="en-US" dirty="0" smtClean="0"/>
              <a:t>Central Monitor (implemented as Web service on Amazon EC2)</a:t>
            </a:r>
          </a:p>
          <a:p>
            <a:pPr marL="684212" lvl="1" indent="-173037">
              <a:defRPr sz="1800"/>
            </a:pPr>
            <a:r>
              <a:rPr lang="en-US" dirty="0" smtClean="0"/>
              <a:t>Anomaly </a:t>
            </a:r>
            <a:r>
              <a:rPr lang="en-US" dirty="0"/>
              <a:t>Detection Module </a:t>
            </a:r>
          </a:p>
          <a:p>
            <a:pPr marL="684212" lvl="1" indent="-173037">
              <a:defRPr sz="1800"/>
            </a:pPr>
            <a:r>
              <a:rPr lang="en-US" dirty="0"/>
              <a:t>Dynamic Service Composition Module (algorithm</a:t>
            </a:r>
            <a:r>
              <a:rPr lang="en-US" dirty="0" smtClean="0"/>
              <a:t>) (enables integration with business process composition using dynamic partner links in BPEL)</a:t>
            </a:r>
            <a:endParaRPr lang="en-US" dirty="0"/>
          </a:p>
          <a:p>
            <a:pPr marL="684212" lvl="1" indent="-173037">
              <a:defRPr sz="1800"/>
            </a:pPr>
            <a:r>
              <a:rPr lang="en-US" dirty="0"/>
              <a:t>Active Bundle </a:t>
            </a:r>
            <a:r>
              <a:rPr lang="en-US" dirty="0" smtClean="0"/>
              <a:t>Module</a:t>
            </a:r>
          </a:p>
          <a:p>
            <a:pPr marL="1087437" lvl="2" indent="-173037">
              <a:defRPr sz="1800"/>
            </a:pPr>
            <a:r>
              <a:rPr lang="en-US" dirty="0" smtClean="0"/>
              <a:t>AB implementation as an executable JAR file</a:t>
            </a:r>
          </a:p>
          <a:p>
            <a:pPr marL="1087437" lvl="2" indent="-173037">
              <a:defRPr sz="1800"/>
            </a:pPr>
            <a:r>
              <a:rPr lang="en-US" sz="1800" dirty="0" smtClean="0"/>
              <a:t>AB API implementation using Apache Thrift RPC framework</a:t>
            </a:r>
            <a:endParaRPr lang="en-US" dirty="0" smtClean="0"/>
          </a:p>
          <a:p>
            <a:pPr marL="1087437" lvl="2" indent="-173037">
              <a:defRPr sz="1800"/>
            </a:pPr>
            <a:r>
              <a:rPr lang="en-US" dirty="0" smtClean="0"/>
              <a:t>Policy specification in XACML/JSON and evaluation using WSO2 </a:t>
            </a:r>
            <a:r>
              <a:rPr lang="en-US" dirty="0" err="1" smtClean="0"/>
              <a:t>Balana</a:t>
            </a:r>
            <a:endParaRPr lang="en-US" dirty="0" smtClean="0"/>
          </a:p>
          <a:p>
            <a:pPr marL="1087437" lvl="2" indent="-173037">
              <a:defRPr sz="1800"/>
            </a:pPr>
            <a:endParaRPr lang="en-US" dirty="0" smtClean="0"/>
          </a:p>
          <a:p>
            <a:pPr lvl="0">
              <a:defRPr sz="1800"/>
            </a:pPr>
            <a:r>
              <a:rPr lang="en-US" sz="1800" dirty="0" smtClean="0"/>
              <a:t>Documentation</a:t>
            </a:r>
            <a:r>
              <a:rPr lang="en-US" dirty="0"/>
              <a:t>:</a:t>
            </a:r>
          </a:p>
          <a:p>
            <a:pPr marL="684212" lvl="1" indent="-227012">
              <a:defRPr sz="1800"/>
            </a:pPr>
            <a:r>
              <a:rPr lang="en-US" dirty="0"/>
              <a:t>Source code </a:t>
            </a:r>
          </a:p>
          <a:p>
            <a:pPr marL="684212" lvl="1" indent="-227012">
              <a:defRPr sz="1800"/>
            </a:pPr>
            <a:r>
              <a:rPr lang="en-US" dirty="0"/>
              <a:t>Deployment and user </a:t>
            </a:r>
            <a:r>
              <a:rPr lang="en-US" dirty="0" smtClean="0"/>
              <a:t>manual </a:t>
            </a:r>
            <a:endParaRPr lang="en-US" dirty="0"/>
          </a:p>
          <a:p>
            <a:pPr marL="684212" lvl="1" indent="-227012">
              <a:defRPr sz="1800"/>
            </a:pPr>
            <a:r>
              <a:rPr lang="en-US" dirty="0" smtClean="0"/>
              <a:t>Report on performance and security testing of solution</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26</a:t>
            </a:fld>
            <a:endParaRPr lang="en-US"/>
          </a:p>
        </p:txBody>
      </p:sp>
      <p:sp>
        <p:nvSpPr>
          <p:cNvPr id="5" name="Footer Placeholder 4"/>
          <p:cNvSpPr>
            <a:spLocks noGrp="1"/>
          </p:cNvSpPr>
          <p:nvPr>
            <p:ph type="ftr" sz="quarter" idx="3"/>
          </p:nvPr>
        </p:nvSpPr>
        <p:spPr/>
        <p:txBody>
          <a:bodyPr/>
          <a:lstStyle/>
          <a:p>
            <a:r>
              <a:rPr lang="en-US" dirty="0" smtClean="0"/>
              <a:t>NORTHROP GRUMMAN PRIVATE / PROPRIETARY LEVEL I</a:t>
            </a:r>
            <a:endParaRPr lang="en-US" dirty="0"/>
          </a:p>
        </p:txBody>
      </p:sp>
    </p:spTree>
    <p:extLst>
      <p:ext uri="{BB962C8B-B14F-4D97-AF65-F5344CB8AC3E}">
        <p14:creationId xmlns:p14="http://schemas.microsoft.com/office/powerpoint/2010/main" val="486663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18435" name="Content Placeholder 2"/>
          <p:cNvSpPr>
            <a:spLocks noGrp="1"/>
          </p:cNvSpPr>
          <p:nvPr>
            <p:ph idx="1"/>
          </p:nvPr>
        </p:nvSpPr>
        <p:spPr/>
        <p:txBody>
          <a:bodyPr>
            <a:normAutofit/>
          </a:bodyPr>
          <a:lstStyle/>
          <a:p>
            <a:r>
              <a:rPr lang="en-US" sz="2800" dirty="0" smtClean="0"/>
              <a:t>Agile Defense	</a:t>
            </a:r>
          </a:p>
          <a:p>
            <a:pPr lvl="1"/>
            <a:r>
              <a:rPr lang="en-US" sz="2000" dirty="0" smtClean="0"/>
              <a:t>Detection of failures and attacks</a:t>
            </a:r>
          </a:p>
          <a:p>
            <a:pPr lvl="1"/>
            <a:r>
              <a:rPr lang="en-US" sz="2000" dirty="0" smtClean="0"/>
              <a:t>Service composition reconfiguration based on context changes</a:t>
            </a:r>
          </a:p>
          <a:p>
            <a:endParaRPr lang="en-US" sz="2800" dirty="0" smtClean="0"/>
          </a:p>
          <a:p>
            <a:r>
              <a:rPr lang="en-US" sz="2800" dirty="0" smtClean="0"/>
              <a:t>Data Privacy</a:t>
            </a:r>
          </a:p>
          <a:p>
            <a:pPr lvl="1"/>
            <a:r>
              <a:rPr lang="en-US" sz="2000" dirty="0" smtClean="0"/>
              <a:t>Policy-based selective data dissemination</a:t>
            </a:r>
          </a:p>
          <a:p>
            <a:pPr lvl="1"/>
            <a:r>
              <a:rPr lang="en-US" sz="2000" dirty="0" smtClean="0"/>
              <a:t>Context-based controlled data dissemination</a:t>
            </a:r>
          </a:p>
          <a:p>
            <a:pPr lvl="1"/>
            <a:endParaRPr lang="en-US" sz="2000" dirty="0" smtClean="0"/>
          </a:p>
          <a:p>
            <a:pPr lvl="1"/>
            <a:endParaRPr lang="en-US" sz="2000" dirty="0" smtClean="0"/>
          </a:p>
        </p:txBody>
      </p:sp>
      <p:sp>
        <p:nvSpPr>
          <p:cNvPr id="4" name="Slide Number Placeholder 3"/>
          <p:cNvSpPr>
            <a:spLocks noGrp="1"/>
          </p:cNvSpPr>
          <p:nvPr>
            <p:ph type="sldNum" sz="quarter" idx="11"/>
          </p:nvPr>
        </p:nvSpPr>
        <p:spPr/>
        <p:txBody>
          <a:bodyPr/>
          <a:lstStyle/>
          <a:p>
            <a:fld id="{F6EFC63E-F8D9-44BB-A462-AC735E845F95}"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idx="1"/>
          </p:nvPr>
        </p:nvSpPr>
        <p:spPr/>
        <p:txBody>
          <a:bodyPr>
            <a:normAutofit/>
          </a:bodyPr>
          <a:lstStyle/>
          <a:p>
            <a:pPr lvl="0">
              <a:buNone/>
            </a:pPr>
            <a:r>
              <a:rPr lang="en-US" sz="2400" dirty="0" smtClean="0"/>
              <a:t>Comprehensive security auditing and enforcement architecture for SOA</a:t>
            </a:r>
          </a:p>
          <a:p>
            <a:pPr lvl="1"/>
            <a:r>
              <a:rPr lang="en-US" sz="1800" dirty="0" smtClean="0"/>
              <a:t>Continuous monitoring of SLA and policy compliance</a:t>
            </a:r>
          </a:p>
          <a:p>
            <a:pPr lvl="1"/>
            <a:r>
              <a:rPr lang="en-US" sz="1800" dirty="0" smtClean="0"/>
              <a:t>Swift detection of failures and attacks in the system</a:t>
            </a:r>
          </a:p>
          <a:p>
            <a:pPr lvl="1"/>
            <a:r>
              <a:rPr lang="en-US" sz="1800" dirty="0" smtClean="0"/>
              <a:t>Efficient mechanism to dynamically reconfigure service composition based on the system context/state (failed, attacked, compromised) and resiliency requirements</a:t>
            </a:r>
          </a:p>
          <a:p>
            <a:pPr lvl="1"/>
            <a:r>
              <a:rPr lang="en-US" sz="1800" dirty="0" smtClean="0"/>
              <a:t>Resilient architecture to ensure continuous service availability under failures and attacks</a:t>
            </a:r>
          </a:p>
          <a:p>
            <a:pPr lvl="1"/>
            <a:r>
              <a:rPr lang="en-US" sz="1800" dirty="0" smtClean="0"/>
              <a:t>Privacy-preserving data sharing approach for client-to-service and service-to-service interactions</a:t>
            </a:r>
          </a:p>
          <a:p>
            <a:pPr lvl="1"/>
            <a:r>
              <a:rPr lang="en-US" sz="1800" dirty="0" smtClean="0"/>
              <a:t>Compatibility of solution with industry standard SOA frameworks</a:t>
            </a:r>
          </a:p>
        </p:txBody>
      </p:sp>
      <p:sp>
        <p:nvSpPr>
          <p:cNvPr id="4" name="Slide Number Placeholder 3"/>
          <p:cNvSpPr>
            <a:spLocks noGrp="1"/>
          </p:cNvSpPr>
          <p:nvPr>
            <p:ph type="sldNum" sz="quarter" idx="11"/>
          </p:nvPr>
        </p:nvSpPr>
        <p:spPr/>
        <p:txBody>
          <a:bodyPr/>
          <a:lstStyle/>
          <a:p>
            <a:fld id="{F6EFC63E-F8D9-44BB-A462-AC735E845F95}" type="slidenum">
              <a:rPr lang="en-US" smtClean="0"/>
              <a:pPr/>
              <a:t>28</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3593526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dirty="0" smtClean="0"/>
              <a:t>Future Work</a:t>
            </a:r>
          </a:p>
        </p:txBody>
      </p:sp>
      <p:sp>
        <p:nvSpPr>
          <p:cNvPr id="17411" name="Rectangle 3"/>
          <p:cNvSpPr>
            <a:spLocks noGrp="1"/>
          </p:cNvSpPr>
          <p:nvPr>
            <p:ph type="body" idx="1"/>
          </p:nvPr>
        </p:nvSpPr>
        <p:spPr>
          <a:xfrm>
            <a:off x="152400" y="1059180"/>
            <a:ext cx="8864600" cy="5646420"/>
          </a:xfrm>
        </p:spPr>
        <p:txBody>
          <a:bodyPr>
            <a:normAutofit fontScale="85000" lnSpcReduction="20000"/>
          </a:bodyPr>
          <a:lstStyle/>
          <a:p>
            <a:r>
              <a:rPr lang="en-US" dirty="0" smtClean="0"/>
              <a:t>Refining anomaly detection process with best service health parameters (to improve runtime performance and maximize accuracy)</a:t>
            </a:r>
          </a:p>
          <a:p>
            <a:r>
              <a:rPr lang="en-US" dirty="0" smtClean="0"/>
              <a:t>Extend Active Bundle implementation to exchange state information with Service Monitor</a:t>
            </a:r>
          </a:p>
          <a:p>
            <a:r>
              <a:rPr lang="en-US" dirty="0"/>
              <a:t>Protecting AB execution against control flow hijacks</a:t>
            </a:r>
          </a:p>
          <a:p>
            <a:r>
              <a:rPr lang="en-US" dirty="0" smtClean="0"/>
              <a:t>Experiments:</a:t>
            </a:r>
          </a:p>
          <a:p>
            <a:pPr lvl="1"/>
            <a:r>
              <a:rPr lang="en-US" dirty="0" err="1" smtClean="0"/>
              <a:t>DoS</a:t>
            </a:r>
            <a:r>
              <a:rPr lang="en-US" dirty="0" smtClean="0"/>
              <a:t> and </a:t>
            </a:r>
            <a:r>
              <a:rPr lang="en-US" dirty="0" err="1" smtClean="0"/>
              <a:t>DDoS</a:t>
            </a:r>
            <a:r>
              <a:rPr lang="en-US" dirty="0" smtClean="0"/>
              <a:t> attacks on services</a:t>
            </a:r>
          </a:p>
          <a:p>
            <a:pPr lvl="1"/>
            <a:r>
              <a:rPr lang="en-US" dirty="0" smtClean="0"/>
              <a:t>Tampering attacks on services (code injection etc.)</a:t>
            </a:r>
          </a:p>
          <a:p>
            <a:pPr lvl="1"/>
            <a:r>
              <a:rPr lang="en-US" dirty="0" smtClean="0"/>
              <a:t>Man in the middle attacks (using an intercepted active bundle)</a:t>
            </a:r>
          </a:p>
          <a:p>
            <a:pPr lvl="1"/>
            <a:r>
              <a:rPr lang="en-US" dirty="0" smtClean="0"/>
              <a:t>Attacks against data privacy (trying to bypass active bundle protection mechanism)</a:t>
            </a:r>
          </a:p>
          <a:p>
            <a:pPr lvl="1"/>
            <a:r>
              <a:rPr lang="en-US" dirty="0" smtClean="0"/>
              <a:t>Tampering attacks on active bundle’s policies and code</a:t>
            </a:r>
          </a:p>
          <a:p>
            <a:pPr lvl="1"/>
            <a:r>
              <a:rPr lang="en-US" dirty="0" smtClean="0"/>
              <a:t>Service performance evaluation with/without monitoring (CPU and memory usage)</a:t>
            </a:r>
          </a:p>
          <a:p>
            <a:pPr lvl="1"/>
            <a:r>
              <a:rPr lang="en-US" dirty="0" smtClean="0"/>
              <a:t>Central service monitor scalability evaluation with stress tests</a:t>
            </a:r>
          </a:p>
          <a:p>
            <a:pPr lvl="1"/>
            <a:r>
              <a:rPr lang="en-US" dirty="0" smtClean="0"/>
              <a:t>Service failures (evaluation of speed </a:t>
            </a:r>
            <a:r>
              <a:rPr lang="en-US" dirty="0"/>
              <a:t>of </a:t>
            </a:r>
            <a:r>
              <a:rPr lang="en-US" dirty="0" smtClean="0"/>
              <a:t>detection by service monitor)</a:t>
            </a:r>
          </a:p>
          <a:p>
            <a:pPr lvl="1"/>
            <a:r>
              <a:rPr lang="en-US" dirty="0" smtClean="0"/>
              <a:t>Performance evaluation of dynamic service composition algorithm for different service compositions (different number of service categories/services in composition) </a:t>
            </a:r>
          </a:p>
          <a:p>
            <a:pPr lvl="1"/>
            <a:r>
              <a:rPr lang="en-US" dirty="0" smtClean="0"/>
              <a:t>Cloud experiments: Framework scalability on industry standard cloud platforms (e.g. Amazon EC2)</a:t>
            </a:r>
          </a:p>
          <a:p>
            <a:r>
              <a:rPr lang="en-US" dirty="0" smtClean="0"/>
              <a:t>Integration with NGC projects:</a:t>
            </a:r>
          </a:p>
          <a:p>
            <a:pPr lvl="1"/>
            <a:r>
              <a:rPr lang="en-US" dirty="0" smtClean="0"/>
              <a:t>Cyber 2.0 IRAD (resiliency) </a:t>
            </a:r>
            <a:r>
              <a:rPr lang="en-US" dirty="0"/>
              <a:t>(with Dr. Sunil </a:t>
            </a:r>
            <a:r>
              <a:rPr lang="en-US" dirty="0" err="1"/>
              <a:t>Lingayat</a:t>
            </a:r>
            <a:r>
              <a:rPr lang="en-US" dirty="0"/>
              <a:t>)</a:t>
            </a:r>
            <a:endParaRPr lang="en-US" dirty="0" smtClean="0"/>
          </a:p>
          <a:p>
            <a:pPr lvl="1"/>
            <a:r>
              <a:rPr lang="en-US" dirty="0" smtClean="0"/>
              <a:t>Complex Organization and Decision Analytics (CO&amp;DA) (with Dr. Jason C. </a:t>
            </a:r>
            <a:r>
              <a:rPr lang="en-US" dirty="0" err="1" smtClean="0"/>
              <a:t>Kobes</a:t>
            </a:r>
            <a:r>
              <a:rPr lang="en-US" dirty="0" smtClean="0"/>
              <a:t>)</a:t>
            </a:r>
          </a:p>
          <a:p>
            <a:pPr lvl="1"/>
            <a:r>
              <a:rPr lang="en-US" dirty="0" err="1" smtClean="0"/>
              <a:t>BluVector</a:t>
            </a:r>
            <a:r>
              <a:rPr lang="en-US" dirty="0" smtClean="0"/>
              <a:t> (machine-learning based anomaly detection in enterprises)</a:t>
            </a:r>
          </a:p>
        </p:txBody>
      </p:sp>
      <p:sp>
        <p:nvSpPr>
          <p:cNvPr id="4" name="Slide Number Placeholder 3"/>
          <p:cNvSpPr>
            <a:spLocks noGrp="1"/>
          </p:cNvSpPr>
          <p:nvPr>
            <p:ph type="sldNum" sz="quarter" idx="11"/>
          </p:nvPr>
        </p:nvSpPr>
        <p:spPr/>
        <p:txBody>
          <a:bodyPr/>
          <a:lstStyle/>
          <a:p>
            <a:fld id="{F6EFC63E-F8D9-44BB-A462-AC735E845F95}"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410"/>
          <p:cNvSpPr/>
          <p:nvPr/>
        </p:nvSpPr>
        <p:spPr>
          <a:xfrm>
            <a:off x="169496" y="1103887"/>
            <a:ext cx="3680782" cy="2224063"/>
          </a:xfrm>
          <a:prstGeom prst="roundRect">
            <a:avLst>
              <a:gd name="adj" fmla="val 11936"/>
            </a:avLst>
          </a:prstGeom>
          <a:solidFill>
            <a:srgbClr val="FFFFFF"/>
          </a:solidFill>
          <a:ln w="3175">
            <a:solidFill/>
            <a:custDash>
              <a:ds d="600000" sp="600000"/>
            </a:custDash>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71437" tIns="71437" rIns="71437" bIns="71437" anchor="b"/>
          <a:lstStyle>
            <a:lvl1pPr algn="ctr" defTabSz="457200">
              <a:defRPr sz="1400">
                <a:latin typeface="+mj-lt"/>
                <a:ea typeface="+mj-ea"/>
                <a:cs typeface="+mj-cs"/>
                <a:sym typeface="Helvetica"/>
              </a:defRPr>
            </a:lvl1pPr>
          </a:lstStyle>
          <a:p>
            <a:pPr lvl="0">
              <a:defRPr sz="1800"/>
            </a:pPr>
            <a:r>
              <a:rPr sz="1800" dirty="0"/>
              <a:t>Trust Domain</a:t>
            </a:r>
          </a:p>
        </p:txBody>
      </p:sp>
      <p:pic>
        <p:nvPicPr>
          <p:cNvPr id="8" name="image10.png"/>
          <p:cNvPicPr/>
          <p:nvPr/>
        </p:nvPicPr>
        <p:blipFill>
          <a:blip r:embed="rId2">
            <a:extLst/>
          </a:blip>
          <a:stretch>
            <a:fillRect/>
          </a:stretch>
        </p:blipFill>
        <p:spPr>
          <a:xfrm>
            <a:off x="192188" y="1448057"/>
            <a:ext cx="885466" cy="866419"/>
          </a:xfrm>
          <a:prstGeom prst="rect">
            <a:avLst/>
          </a:prstGeom>
          <a:ln w="3175">
            <a:miter lim="400000"/>
          </a:ln>
        </p:spPr>
      </p:pic>
      <p:sp>
        <p:nvSpPr>
          <p:cNvPr id="9" name="Shape 412"/>
          <p:cNvSpPr/>
          <p:nvPr/>
        </p:nvSpPr>
        <p:spPr>
          <a:xfrm flipH="1">
            <a:off x="885213" y="1963303"/>
            <a:ext cx="1603647" cy="26542"/>
          </a:xfrm>
          <a:prstGeom prst="line">
            <a:avLst/>
          </a:prstGeom>
          <a:ln w="12700">
            <a:solidFill/>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2" name="Shape 415"/>
          <p:cNvSpPr/>
          <p:nvPr/>
        </p:nvSpPr>
        <p:spPr>
          <a:xfrm>
            <a:off x="2540177" y="1654674"/>
            <a:ext cx="1286611" cy="559173"/>
          </a:xfrm>
          <a:prstGeom prst="roundRect">
            <a:avLst>
              <a:gd name="adj" fmla="val 49268"/>
            </a:avLst>
          </a:prstGeom>
          <a:solidFill>
            <a:srgbClr val="FFFFFF"/>
          </a:solidFill>
          <a:ln w="12700">
            <a:solidFill>
              <a:schemeClr val="accent2"/>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dirty="0">
                <a:effectLst>
                  <a:outerShdw blurRad="25400" dist="23998" dir="2700000" rotWithShape="0">
                    <a:srgbClr val="000000">
                      <a:alpha val="31034"/>
                    </a:srgbClr>
                  </a:outerShdw>
                </a:effectLst>
              </a:rPr>
              <a:t>Service A</a:t>
            </a:r>
          </a:p>
        </p:txBody>
      </p:sp>
      <p:sp>
        <p:nvSpPr>
          <p:cNvPr id="13" name="Shape 416"/>
          <p:cNvSpPr/>
          <p:nvPr/>
        </p:nvSpPr>
        <p:spPr>
          <a:xfrm>
            <a:off x="4986688" y="1119263"/>
            <a:ext cx="1327696" cy="559173"/>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B</a:t>
            </a:r>
          </a:p>
        </p:txBody>
      </p:sp>
      <p:sp>
        <p:nvSpPr>
          <p:cNvPr id="14" name="Shape 417"/>
          <p:cNvSpPr/>
          <p:nvPr/>
        </p:nvSpPr>
        <p:spPr>
          <a:xfrm>
            <a:off x="4986688" y="2181722"/>
            <a:ext cx="1327696" cy="559174"/>
          </a:xfrm>
          <a:prstGeom prst="roundRect">
            <a:avLst>
              <a:gd name="adj" fmla="val 49268"/>
            </a:avLst>
          </a:prstGeom>
          <a:solidFill>
            <a:srgbClr val="FFFFFF"/>
          </a:solidFill>
          <a:ln w="12700">
            <a:solidFill>
              <a:srgbClr val="00882B"/>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C</a:t>
            </a:r>
          </a:p>
        </p:txBody>
      </p:sp>
      <p:sp>
        <p:nvSpPr>
          <p:cNvPr id="15" name="Shape 418"/>
          <p:cNvSpPr/>
          <p:nvPr/>
        </p:nvSpPr>
        <p:spPr>
          <a:xfrm flipH="1" flipV="1">
            <a:off x="3870068" y="1995021"/>
            <a:ext cx="1075350" cy="466077"/>
          </a:xfrm>
          <a:prstGeom prst="line">
            <a:avLst/>
          </a:prstGeom>
          <a:ln w="12700">
            <a:solidFill>
              <a:srgbClr val="00882B"/>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6" name="Shape 419"/>
          <p:cNvSpPr/>
          <p:nvPr/>
        </p:nvSpPr>
        <p:spPr>
          <a:xfrm flipH="1">
            <a:off x="3870609" y="1322170"/>
            <a:ext cx="1074886" cy="563978"/>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7" name="Shape 420"/>
          <p:cNvSpPr/>
          <p:nvPr/>
        </p:nvSpPr>
        <p:spPr>
          <a:xfrm flipH="1">
            <a:off x="6358725" y="2461309"/>
            <a:ext cx="969868" cy="1"/>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9" name="Shape 422"/>
          <p:cNvSpPr/>
          <p:nvPr/>
        </p:nvSpPr>
        <p:spPr>
          <a:xfrm>
            <a:off x="7369862" y="2181722"/>
            <a:ext cx="1322505" cy="559174"/>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D</a:t>
            </a:r>
          </a:p>
        </p:txBody>
      </p:sp>
      <p:sp>
        <p:nvSpPr>
          <p:cNvPr id="20" name="Shape 82"/>
          <p:cNvSpPr>
            <a:spLocks noGrp="1"/>
          </p:cNvSpPr>
          <p:nvPr>
            <p:ph type="title"/>
          </p:nvPr>
        </p:nvSpPr>
        <p:spPr>
          <a:xfrm>
            <a:off x="228600" y="83034"/>
            <a:ext cx="6705600" cy="838201"/>
          </a:xfrm>
          <a:prstGeom prst="rect">
            <a:avLst/>
          </a:prstGeom>
        </p:spPr>
        <p:txBody>
          <a:bodyPr lIns="0" tIns="0" rIns="0" bIns="0">
            <a:normAutofit/>
          </a:bodyPr>
          <a:lstStyle/>
          <a:p>
            <a:pPr lvl="0">
              <a:defRPr sz="1800"/>
            </a:pPr>
            <a:r>
              <a:rPr sz="2400" dirty="0"/>
              <a:t>Problem </a:t>
            </a:r>
            <a:r>
              <a:rPr lang="en-US" sz="2400" dirty="0" smtClean="0"/>
              <a:t>Statement</a:t>
            </a:r>
            <a:endParaRPr sz="2400" dirty="0"/>
          </a:p>
        </p:txBody>
      </p:sp>
      <p:pic>
        <p:nvPicPr>
          <p:cNvPr id="1026" name="Picture 2" descr="C:\Users\dulybysh\Downloads\cross-156772_12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598" y="1685362"/>
            <a:ext cx="301767" cy="497795"/>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a:spLocks noGrp="1"/>
          </p:cNvSpPr>
          <p:nvPr>
            <p:ph type="sldNum" sz="quarter" idx="11"/>
          </p:nvPr>
        </p:nvSpPr>
        <p:spPr>
          <a:xfrm>
            <a:off x="28411" y="6464300"/>
            <a:ext cx="400378" cy="297651"/>
          </a:xfrm>
        </p:spPr>
        <p:txBody>
          <a:bodyPr/>
          <a:lstStyle/>
          <a:p>
            <a:fld id="{F6EFC63E-F8D9-44BB-A462-AC735E845F95}" type="slidenum">
              <a:rPr lang="en-US" smtClean="0"/>
              <a:pPr/>
              <a:t>3</a:t>
            </a:fld>
            <a:endParaRPr lang="en-US" dirty="0"/>
          </a:p>
        </p:txBody>
      </p:sp>
      <p:sp>
        <p:nvSpPr>
          <p:cNvPr id="2" name="Rectangle 1"/>
          <p:cNvSpPr/>
          <p:nvPr/>
        </p:nvSpPr>
        <p:spPr>
          <a:xfrm>
            <a:off x="139700" y="3639741"/>
            <a:ext cx="9055100" cy="2800766"/>
          </a:xfrm>
          <a:prstGeom prst="rect">
            <a:avLst/>
          </a:prstGeom>
        </p:spPr>
        <p:txBody>
          <a:bodyPr wrap="square">
            <a:spAutoFit/>
          </a:bodyPr>
          <a:lstStyle/>
          <a:p>
            <a:pPr marL="0" indent="0">
              <a:buNone/>
            </a:pPr>
            <a:r>
              <a:rPr lang="en-US" sz="1600" b="1" dirty="0" smtClean="0"/>
              <a:t>SOA</a:t>
            </a:r>
            <a:r>
              <a:rPr lang="en-US" sz="1600" dirty="0" smtClean="0"/>
              <a:t>: Loosely coupled independent services are composed to accomplish tasks</a:t>
            </a:r>
          </a:p>
          <a:p>
            <a:pPr marL="285750" indent="-285750">
              <a:buFont typeface="Arial"/>
              <a:buChar char="•"/>
            </a:pPr>
            <a:r>
              <a:rPr lang="en-US" sz="1600" dirty="0"/>
              <a:t>I</a:t>
            </a:r>
            <a:r>
              <a:rPr lang="en-US" sz="1600" dirty="0" smtClean="0"/>
              <a:t>nvolves interactions of trusted and untrusted services </a:t>
            </a:r>
          </a:p>
          <a:p>
            <a:pPr marL="285750" indent="-285750">
              <a:buFont typeface="Arial"/>
              <a:buChar char="•"/>
            </a:pPr>
            <a:r>
              <a:rPr lang="en-US" sz="1600" dirty="0" smtClean="0"/>
              <a:t>No </a:t>
            </a:r>
            <a:r>
              <a:rPr lang="en-US" sz="1600" dirty="0"/>
              <a:t>client </a:t>
            </a:r>
            <a:r>
              <a:rPr lang="en-US" sz="1600" dirty="0" smtClean="0"/>
              <a:t>control on the chain of service invocations</a:t>
            </a:r>
          </a:p>
          <a:p>
            <a:pPr marL="285750" indent="-285750">
              <a:buFont typeface="Arial"/>
              <a:buChar char="•"/>
            </a:pPr>
            <a:endParaRPr lang="en-US" sz="1600" b="1" dirty="0" smtClean="0"/>
          </a:p>
          <a:p>
            <a:r>
              <a:rPr lang="en-US" sz="1600" b="1" dirty="0" smtClean="0"/>
              <a:t>Problems</a:t>
            </a:r>
            <a:r>
              <a:rPr lang="en-US" sz="1600" dirty="0" smtClean="0"/>
              <a:t>:</a:t>
            </a:r>
            <a:endParaRPr lang="en-US" sz="1600" dirty="0"/>
          </a:p>
          <a:p>
            <a:pPr marL="285750" indent="-285750">
              <a:buFont typeface="Arial"/>
              <a:buChar char="•"/>
            </a:pPr>
            <a:r>
              <a:rPr lang="en-US" sz="1600" dirty="0" smtClean="0"/>
              <a:t>Attackers can gain control of a number of services, modify a service or get access to in-transit messages</a:t>
            </a:r>
            <a:endParaRPr lang="en-US" sz="1600" dirty="0"/>
          </a:p>
          <a:p>
            <a:pPr marL="285750" indent="-285750">
              <a:buFont typeface="Arial"/>
              <a:buChar char="•"/>
            </a:pPr>
            <a:r>
              <a:rPr lang="en-US" sz="1600" dirty="0"/>
              <a:t>Client </a:t>
            </a:r>
            <a:r>
              <a:rPr lang="en-US" sz="1600" dirty="0" smtClean="0"/>
              <a:t>does not have ability to specify </a:t>
            </a:r>
            <a:r>
              <a:rPr lang="en-US" sz="1600" dirty="0"/>
              <a:t>service interaction policies</a:t>
            </a:r>
          </a:p>
          <a:p>
            <a:pPr marL="285750" indent="-285750">
              <a:buFont typeface="Arial"/>
              <a:buChar char="•"/>
            </a:pPr>
            <a:r>
              <a:rPr lang="en-US" sz="1600" dirty="0" smtClean="0"/>
              <a:t>Violations, malicious activities and failures </a:t>
            </a:r>
            <a:r>
              <a:rPr lang="en-US" sz="1600" dirty="0"/>
              <a:t>in a trusted service domain </a:t>
            </a:r>
            <a:r>
              <a:rPr lang="en-US" sz="1600" dirty="0" smtClean="0"/>
              <a:t>may remain </a:t>
            </a:r>
            <a:r>
              <a:rPr lang="en-US" sz="1600" dirty="0"/>
              <a:t>undetected</a:t>
            </a:r>
          </a:p>
          <a:p>
            <a:pPr marL="285750" indent="-285750">
              <a:buFont typeface="Arial"/>
              <a:buChar char="•"/>
            </a:pPr>
            <a:r>
              <a:rPr lang="en-US" sz="1600" dirty="0"/>
              <a:t>Services are not verified or validated dynamically (uninformed selection of </a:t>
            </a:r>
            <a:r>
              <a:rPr lang="en-US" sz="1600" dirty="0" smtClean="0"/>
              <a:t>services)</a:t>
            </a:r>
            <a:endParaRPr lang="en-US" sz="1600" dirty="0"/>
          </a:p>
          <a:p>
            <a:pPr marL="285750" indent="-285750">
              <a:buFont typeface="Arial"/>
              <a:buChar char="•"/>
            </a:pPr>
            <a:r>
              <a:rPr lang="en-US" sz="1600" dirty="0"/>
              <a:t>Malicious activity may cause service </a:t>
            </a:r>
            <a:r>
              <a:rPr lang="en-US" sz="1600" dirty="0" smtClean="0"/>
              <a:t>disruptions</a:t>
            </a:r>
          </a:p>
        </p:txBody>
      </p:sp>
      <p:pic>
        <p:nvPicPr>
          <p:cNvPr id="21" name="Picture 2" descr="C:\Users\dulybysh\Downloads\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887" y="2203218"/>
            <a:ext cx="491298" cy="49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25341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 and Publications</a:t>
            </a:r>
            <a:endParaRPr lang="en-US" dirty="0"/>
          </a:p>
        </p:txBody>
      </p:sp>
      <p:sp>
        <p:nvSpPr>
          <p:cNvPr id="3" name="Content Placeholder 2"/>
          <p:cNvSpPr>
            <a:spLocks noGrp="1"/>
          </p:cNvSpPr>
          <p:nvPr>
            <p:ph idx="1"/>
          </p:nvPr>
        </p:nvSpPr>
        <p:spPr>
          <a:xfrm>
            <a:off x="304800" y="1402080"/>
            <a:ext cx="8382000" cy="5042177"/>
          </a:xfrm>
        </p:spPr>
        <p:txBody>
          <a:bodyPr>
            <a:normAutofit fontScale="92500" lnSpcReduction="20000"/>
          </a:bodyPr>
          <a:lstStyle/>
          <a:p>
            <a:r>
              <a:rPr lang="en-US" dirty="0" smtClean="0"/>
              <a:t>“Policy-based Distributed Data Dissemination,” R. </a:t>
            </a:r>
            <a:r>
              <a:rPr lang="en-US" dirty="0" err="1" smtClean="0"/>
              <a:t>Ranchal</a:t>
            </a:r>
            <a:r>
              <a:rPr lang="en-US" dirty="0" smtClean="0"/>
              <a:t>, D. </a:t>
            </a:r>
            <a:r>
              <a:rPr lang="en-US" dirty="0" err="1" smtClean="0"/>
              <a:t>Ulybyshev</a:t>
            </a:r>
            <a:r>
              <a:rPr lang="en-US" dirty="0" smtClean="0"/>
              <a:t>, P. </a:t>
            </a:r>
            <a:r>
              <a:rPr lang="en-US" dirty="0" err="1" smtClean="0"/>
              <a:t>Angin</a:t>
            </a:r>
            <a:r>
              <a:rPr lang="en-US" dirty="0" smtClean="0"/>
              <a:t>, and B. </a:t>
            </a:r>
            <a:r>
              <a:rPr lang="en-US" dirty="0" err="1" smtClean="0"/>
              <a:t>Bhargava</a:t>
            </a:r>
            <a:r>
              <a:rPr lang="en-US" dirty="0" smtClean="0"/>
              <a:t>.</a:t>
            </a:r>
          </a:p>
          <a:p>
            <a:r>
              <a:rPr lang="en-US" dirty="0" smtClean="0"/>
              <a:t>“Consumer-Oriented Privacy-Preserving Access Control for Electronic Health Records in the Cloud</a:t>
            </a:r>
            <a:r>
              <a:rPr lang="en-US" i="1" dirty="0" smtClean="0"/>
              <a:t>,” </a:t>
            </a:r>
            <a:r>
              <a:rPr lang="en-US" dirty="0" smtClean="0"/>
              <a:t>R. Fernando, R. </a:t>
            </a:r>
            <a:r>
              <a:rPr lang="en-US" dirty="0" err="1" smtClean="0"/>
              <a:t>Ranchal</a:t>
            </a:r>
            <a:r>
              <a:rPr lang="en-US" dirty="0" smtClean="0"/>
              <a:t>, L. </a:t>
            </a:r>
            <a:r>
              <a:rPr lang="en-US" dirty="0" err="1" smtClean="0"/>
              <a:t>Othmane</a:t>
            </a:r>
            <a:r>
              <a:rPr lang="en-US" dirty="0" smtClean="0"/>
              <a:t>, and B. </a:t>
            </a:r>
            <a:r>
              <a:rPr lang="en-US" dirty="0" err="1" smtClean="0"/>
              <a:t>Bhargava</a:t>
            </a:r>
            <a:r>
              <a:rPr lang="en-US" dirty="0" smtClean="0"/>
              <a:t>.</a:t>
            </a:r>
          </a:p>
          <a:p>
            <a:r>
              <a:rPr lang="en-US" dirty="0" smtClean="0"/>
              <a:t>“</a:t>
            </a:r>
            <a:r>
              <a:rPr lang="en-US" dirty="0"/>
              <a:t>An End-to-End Security Auditing Approach for Service Oriented Architecture,” </a:t>
            </a:r>
            <a:r>
              <a:rPr lang="en-US" dirty="0" smtClean="0"/>
              <a:t>M</a:t>
            </a:r>
            <a:r>
              <a:rPr lang="en-US" dirty="0"/>
              <a:t>. </a:t>
            </a:r>
            <a:r>
              <a:rPr lang="en-US" dirty="0" err="1"/>
              <a:t>Azarmi</a:t>
            </a:r>
            <a:r>
              <a:rPr lang="en-US" dirty="0"/>
              <a:t>, B. Bhargava, P. </a:t>
            </a:r>
            <a:r>
              <a:rPr lang="en-US" dirty="0" err="1"/>
              <a:t>Angin</a:t>
            </a:r>
            <a:r>
              <a:rPr lang="en-US" dirty="0"/>
              <a:t>, R. </a:t>
            </a:r>
            <a:r>
              <a:rPr lang="en-US" dirty="0" err="1"/>
              <a:t>Ranchal</a:t>
            </a:r>
            <a:r>
              <a:rPr lang="en-US" dirty="0"/>
              <a:t>, N. Ahmed, A. Sinclair, M. </a:t>
            </a:r>
            <a:r>
              <a:rPr lang="en-US" dirty="0" err="1"/>
              <a:t>Linderman</a:t>
            </a:r>
            <a:r>
              <a:rPr lang="en-US" dirty="0"/>
              <a:t>, and L. ben </a:t>
            </a:r>
            <a:r>
              <a:rPr lang="en-US" dirty="0" err="1" smtClean="0"/>
              <a:t>Othmane</a:t>
            </a:r>
            <a:r>
              <a:rPr lang="en-US" dirty="0" smtClean="0"/>
              <a:t>.</a:t>
            </a:r>
          </a:p>
          <a:p>
            <a:r>
              <a:rPr lang="en-US" dirty="0" smtClean="0"/>
              <a:t>“</a:t>
            </a:r>
            <a:r>
              <a:rPr lang="en-US" dirty="0"/>
              <a:t>Privacy-Preserving Identity Claims with Complex Service Provider Policies</a:t>
            </a:r>
            <a:r>
              <a:rPr lang="en-US" i="1" dirty="0"/>
              <a:t>,” </a:t>
            </a:r>
            <a:r>
              <a:rPr lang="en-US" dirty="0" smtClean="0"/>
              <a:t>R. Fernando, and B. </a:t>
            </a:r>
            <a:r>
              <a:rPr lang="en-US" dirty="0"/>
              <a:t>Bhargava.</a:t>
            </a:r>
          </a:p>
          <a:p>
            <a:r>
              <a:rPr lang="en-US" dirty="0"/>
              <a:t>“SORT: A self- organizing trust model for peer-to-peer systems,” A. Can</a:t>
            </a:r>
            <a:r>
              <a:rPr lang="en-US" dirty="0" smtClean="0"/>
              <a:t>, and </a:t>
            </a:r>
            <a:r>
              <a:rPr lang="en-US" dirty="0"/>
              <a:t>B. Bhargava.</a:t>
            </a:r>
          </a:p>
          <a:p>
            <a:r>
              <a:rPr lang="en-US" dirty="0"/>
              <a:t>“A Trust-based Approach for Secure Data Dissemination in a Mobile Peer-to-Peer Network of AVs,” B. Bhargava, P. </a:t>
            </a:r>
            <a:r>
              <a:rPr lang="en-US" dirty="0" err="1"/>
              <a:t>Angin</a:t>
            </a:r>
            <a:r>
              <a:rPr lang="en-US" dirty="0"/>
              <a:t>, R. </a:t>
            </a:r>
            <a:r>
              <a:rPr lang="en-US" dirty="0" err="1"/>
              <a:t>Ranchal</a:t>
            </a:r>
            <a:r>
              <a:rPr lang="en-US" dirty="0"/>
              <a:t>, R. </a:t>
            </a:r>
            <a:r>
              <a:rPr lang="en-US" dirty="0" err="1"/>
              <a:t>Sivakumar</a:t>
            </a:r>
            <a:r>
              <a:rPr lang="en-US" dirty="0"/>
              <a:t>, A. </a:t>
            </a:r>
            <a:r>
              <a:rPr lang="en-US" dirty="0" smtClean="0"/>
              <a:t>Sinclair, and </a:t>
            </a:r>
            <a:r>
              <a:rPr lang="en-US" dirty="0"/>
              <a:t>M. </a:t>
            </a:r>
            <a:r>
              <a:rPr lang="en-US" dirty="0" err="1"/>
              <a:t>Linderman</a:t>
            </a:r>
            <a:r>
              <a:rPr lang="en-US" dirty="0"/>
              <a:t>.</a:t>
            </a:r>
          </a:p>
          <a:p>
            <a:r>
              <a:rPr lang="en-US" dirty="0"/>
              <a:t> “Protection of Identity Information in Cloud Computing without Trusted Third Party,” R. </a:t>
            </a:r>
            <a:r>
              <a:rPr lang="en-US" dirty="0" err="1"/>
              <a:t>Ranchal</a:t>
            </a:r>
            <a:r>
              <a:rPr lang="en-US" dirty="0"/>
              <a:t>, B. Bhargava, L. ben </a:t>
            </a:r>
            <a:r>
              <a:rPr lang="en-US" dirty="0" err="1"/>
              <a:t>Othmane</a:t>
            </a:r>
            <a:r>
              <a:rPr lang="en-US" dirty="0"/>
              <a:t>, M. </a:t>
            </a:r>
            <a:r>
              <a:rPr lang="en-US" dirty="0" err="1"/>
              <a:t>Linderman</a:t>
            </a:r>
            <a:r>
              <a:rPr lang="en-US" dirty="0"/>
              <a:t>, M. Kang, A. Kim</a:t>
            </a:r>
            <a:r>
              <a:rPr lang="en-US" dirty="0" smtClean="0"/>
              <a:t>, and </a:t>
            </a:r>
            <a:r>
              <a:rPr lang="en-US" dirty="0"/>
              <a:t>L. </a:t>
            </a:r>
            <a:r>
              <a:rPr lang="en-US" dirty="0" err="1"/>
              <a:t>Lilien</a:t>
            </a:r>
            <a:r>
              <a:rPr lang="en-US" dirty="0"/>
              <a:t>.</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30</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3512163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s261757\Desktop\University Relationships\Consortium\Strategies\Branding\NGCRC_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88255" y="5030002"/>
            <a:ext cx="2905760" cy="149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r>
              <a:rPr lang="en-US" dirty="0" smtClean="0"/>
              <a:t>Back-up Slides</a:t>
            </a:r>
            <a:endParaRPr lang="en-US" dirty="0"/>
          </a:p>
        </p:txBody>
      </p:sp>
      <p:sp>
        <p:nvSpPr>
          <p:cNvPr id="4" name="Text Placeholder 3"/>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364008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End-to-End Scenario using 3 NGCRC Projects (concept by Dr. Steiner, NGC)</a:t>
            </a:r>
            <a:endParaRPr lang="en-US" dirty="0"/>
          </a:p>
        </p:txBody>
      </p:sp>
      <p:sp>
        <p:nvSpPr>
          <p:cNvPr id="4" name="Footer Placeholder 3"/>
          <p:cNvSpPr>
            <a:spLocks noGrp="1"/>
          </p:cNvSpPr>
          <p:nvPr>
            <p:ph type="ftr" sz="quarter" idx="3"/>
          </p:nvPr>
        </p:nvSpPr>
        <p:spPr/>
        <p:txBody>
          <a:bodyPr/>
          <a:lstStyle/>
          <a:p>
            <a:r>
              <a:rPr lang="en-US" dirty="0" smtClean="0"/>
              <a:t>Northrop Grumman Private / Proprietary Level 1</a:t>
            </a:r>
            <a:endParaRPr lang="en-US" dirty="0"/>
          </a:p>
        </p:txBody>
      </p:sp>
      <p:sp>
        <p:nvSpPr>
          <p:cNvPr id="5" name="Flowchart: Magnetic Disk 4"/>
          <p:cNvSpPr/>
          <p:nvPr/>
        </p:nvSpPr>
        <p:spPr>
          <a:xfrm>
            <a:off x="6508378" y="4719915"/>
            <a:ext cx="1237130" cy="1107144"/>
          </a:xfrm>
          <a:prstGeom prst="flowChartMagneticDisk">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Encrypted Data</a:t>
            </a:r>
            <a:endParaRPr lang="en-US" dirty="0"/>
          </a:p>
        </p:txBody>
      </p:sp>
      <p:sp>
        <p:nvSpPr>
          <p:cNvPr id="6" name="Rectangle 5"/>
          <p:cNvSpPr/>
          <p:nvPr/>
        </p:nvSpPr>
        <p:spPr>
          <a:xfrm>
            <a:off x="6571131" y="3182469"/>
            <a:ext cx="2169457" cy="98611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smtClean="0"/>
              <a:t>Trusted Service</a:t>
            </a:r>
            <a:r>
              <a:rPr lang="en-US" dirty="0" smtClean="0"/>
              <a:t/>
            </a:r>
            <a:br>
              <a:rPr lang="en-US" dirty="0" smtClean="0"/>
            </a:br>
            <a:r>
              <a:rPr lang="en-US" dirty="0" smtClean="0"/>
              <a:t>Encrypted Data Processing</a:t>
            </a:r>
            <a:endParaRPr lang="en-US" dirty="0"/>
          </a:p>
        </p:txBody>
      </p:sp>
      <p:sp>
        <p:nvSpPr>
          <p:cNvPr id="7" name="Rectangle 6"/>
          <p:cNvSpPr/>
          <p:nvPr/>
        </p:nvSpPr>
        <p:spPr>
          <a:xfrm>
            <a:off x="2252676" y="1617577"/>
            <a:ext cx="1052958" cy="85164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Secure Browser</a:t>
            </a:r>
            <a:endParaRPr lang="en-US" dirty="0"/>
          </a:p>
        </p:txBody>
      </p:sp>
      <p:sp>
        <p:nvSpPr>
          <p:cNvPr id="8" name="Rectangle 7"/>
          <p:cNvSpPr/>
          <p:nvPr/>
        </p:nvSpPr>
        <p:spPr>
          <a:xfrm>
            <a:off x="215441" y="1510007"/>
            <a:ext cx="3227005" cy="1801907"/>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lang="en-US" b="1" dirty="0" smtClean="0"/>
              <a:t>User Machine</a:t>
            </a:r>
            <a:endParaRPr lang="en-US" b="1" dirty="0"/>
          </a:p>
        </p:txBody>
      </p:sp>
      <p:sp>
        <p:nvSpPr>
          <p:cNvPr id="9" name="Rectangle 8"/>
          <p:cNvSpPr/>
          <p:nvPr/>
        </p:nvSpPr>
        <p:spPr>
          <a:xfrm>
            <a:off x="6293224" y="4561999"/>
            <a:ext cx="2599765" cy="1640541"/>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lang="en-US" b="1" dirty="0" smtClean="0"/>
              <a:t>Untrusted Cloud</a:t>
            </a:r>
            <a:endParaRPr lang="en-US" b="1" dirty="0"/>
          </a:p>
        </p:txBody>
      </p:sp>
      <p:sp>
        <p:nvSpPr>
          <p:cNvPr id="10" name="Rounded Rectangle 9"/>
          <p:cNvSpPr/>
          <p:nvPr/>
        </p:nvSpPr>
        <p:spPr>
          <a:xfrm>
            <a:off x="308308" y="1644477"/>
            <a:ext cx="941294" cy="57374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User</a:t>
            </a:r>
            <a:endParaRPr lang="en-US" dirty="0"/>
          </a:p>
        </p:txBody>
      </p:sp>
      <p:sp>
        <p:nvSpPr>
          <p:cNvPr id="13" name="TextBox 12"/>
          <p:cNvSpPr txBox="1"/>
          <p:nvPr/>
        </p:nvSpPr>
        <p:spPr>
          <a:xfrm>
            <a:off x="309280" y="2266999"/>
            <a:ext cx="2885726" cy="646331"/>
          </a:xfrm>
          <a:prstGeom prst="rect">
            <a:avLst/>
          </a:prstGeom>
          <a:noFill/>
        </p:spPr>
        <p:txBody>
          <a:bodyPr wrap="none" rtlCol="0">
            <a:spAutoFit/>
          </a:bodyPr>
          <a:lstStyle/>
          <a:p>
            <a:r>
              <a:rPr lang="en-US" sz="1200" i="1" dirty="0" smtClean="0">
                <a:latin typeface="Arial" pitchFamily="34" charset="0"/>
                <a:cs typeface="Arial" pitchFamily="34" charset="0"/>
              </a:rPr>
              <a:t>Authenticate to browser</a:t>
            </a:r>
            <a:br>
              <a:rPr lang="en-US" sz="1200" i="1" dirty="0" smtClean="0">
                <a:latin typeface="Arial" pitchFamily="34" charset="0"/>
                <a:cs typeface="Arial" pitchFamily="34" charset="0"/>
              </a:rPr>
            </a:br>
            <a:r>
              <a:rPr lang="en-US" sz="1200" i="1" dirty="0" smtClean="0">
                <a:latin typeface="Arial" pitchFamily="34" charset="0"/>
                <a:cs typeface="Arial" pitchFamily="34" charset="0"/>
              </a:rPr>
              <a:t>(trusted e.g. CAC or untrusted e.g. PIN)</a:t>
            </a:r>
            <a:br>
              <a:rPr lang="en-US" sz="1200" i="1" dirty="0" smtClean="0">
                <a:latin typeface="Arial" pitchFamily="34" charset="0"/>
                <a:cs typeface="Arial" pitchFamily="34" charset="0"/>
              </a:rPr>
            </a:br>
            <a:r>
              <a:rPr lang="en-US" sz="1200" i="1" dirty="0" smtClean="0">
                <a:latin typeface="Arial" pitchFamily="34" charset="0"/>
                <a:cs typeface="Arial" pitchFamily="34" charset="0"/>
              </a:rPr>
              <a:t>Request data processing</a:t>
            </a:r>
            <a:endParaRPr lang="en-US" sz="1200" i="1" dirty="0">
              <a:latin typeface="Arial" pitchFamily="34" charset="0"/>
              <a:cs typeface="Arial" pitchFamily="34" charset="0"/>
            </a:endParaRPr>
          </a:p>
        </p:txBody>
      </p:sp>
      <p:sp>
        <p:nvSpPr>
          <p:cNvPr id="18" name="Flowchart: Magnetic Disk 17"/>
          <p:cNvSpPr/>
          <p:nvPr/>
        </p:nvSpPr>
        <p:spPr>
          <a:xfrm>
            <a:off x="3904128" y="4719917"/>
            <a:ext cx="1237130" cy="1107142"/>
          </a:xfrm>
          <a:prstGeom prst="flowChartMagneticDisk">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Data </a:t>
            </a:r>
            <a:r>
              <a:rPr lang="en-US" sz="1600" dirty="0" smtClean="0"/>
              <a:t>(potentially corrupted)</a:t>
            </a:r>
            <a:endParaRPr lang="en-US" sz="1600" dirty="0"/>
          </a:p>
        </p:txBody>
      </p:sp>
      <p:sp>
        <p:nvSpPr>
          <p:cNvPr id="19" name="Rectangle 18"/>
          <p:cNvSpPr/>
          <p:nvPr/>
        </p:nvSpPr>
        <p:spPr>
          <a:xfrm>
            <a:off x="3750069" y="3182469"/>
            <a:ext cx="2157672" cy="98611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smtClean="0"/>
              <a:t>Untrusted Service</a:t>
            </a:r>
            <a:r>
              <a:rPr lang="en-US" dirty="0" smtClean="0"/>
              <a:t/>
            </a:r>
            <a:br>
              <a:rPr lang="en-US" dirty="0" smtClean="0"/>
            </a:br>
            <a:r>
              <a:rPr lang="en-US" dirty="0" smtClean="0"/>
              <a:t>Data Processing</a:t>
            </a:r>
            <a:endParaRPr lang="en-US" dirty="0"/>
          </a:p>
        </p:txBody>
      </p:sp>
      <p:sp>
        <p:nvSpPr>
          <p:cNvPr id="20" name="Rectangle 19"/>
          <p:cNvSpPr/>
          <p:nvPr/>
        </p:nvSpPr>
        <p:spPr>
          <a:xfrm>
            <a:off x="3752309" y="4584410"/>
            <a:ext cx="2281517" cy="1618130"/>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lang="en-US" b="1" dirty="0" smtClean="0"/>
              <a:t>Untrusted Cloud</a:t>
            </a:r>
            <a:endParaRPr lang="en-US" b="1" dirty="0"/>
          </a:p>
        </p:txBody>
      </p:sp>
      <p:sp>
        <p:nvSpPr>
          <p:cNvPr id="21" name="Rectangle 20"/>
          <p:cNvSpPr/>
          <p:nvPr/>
        </p:nvSpPr>
        <p:spPr>
          <a:xfrm>
            <a:off x="5141258" y="1550342"/>
            <a:ext cx="2084295" cy="98611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Service Selection based on trust level of user</a:t>
            </a:r>
            <a:endParaRPr lang="en-US" dirty="0"/>
          </a:p>
        </p:txBody>
      </p:sp>
      <p:cxnSp>
        <p:nvCxnSpPr>
          <p:cNvPr id="23" name="Straight Arrow Connector 22"/>
          <p:cNvCxnSpPr>
            <a:stCxn id="21" idx="2"/>
            <a:endCxn id="19" idx="0"/>
          </p:cNvCxnSpPr>
          <p:nvPr/>
        </p:nvCxnSpPr>
        <p:spPr>
          <a:xfrm flipH="1">
            <a:off x="4828905" y="2536460"/>
            <a:ext cx="1354501" cy="646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a:endCxn id="6" idx="0"/>
          </p:cNvCxnSpPr>
          <p:nvPr/>
        </p:nvCxnSpPr>
        <p:spPr>
          <a:xfrm>
            <a:off x="6183406" y="2536460"/>
            <a:ext cx="1472454" cy="646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3"/>
            <a:endCxn id="21" idx="1"/>
          </p:cNvCxnSpPr>
          <p:nvPr/>
        </p:nvCxnSpPr>
        <p:spPr>
          <a:xfrm>
            <a:off x="3305634" y="2043401"/>
            <a:ext cx="1835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0" idx="3"/>
            <a:endCxn id="7" idx="1"/>
          </p:cNvCxnSpPr>
          <p:nvPr/>
        </p:nvCxnSpPr>
        <p:spPr>
          <a:xfrm>
            <a:off x="1249602" y="1931348"/>
            <a:ext cx="1003074" cy="112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 idx="2"/>
            <a:endCxn id="5" idx="1"/>
          </p:cNvCxnSpPr>
          <p:nvPr/>
        </p:nvCxnSpPr>
        <p:spPr>
          <a:xfrm flipH="1">
            <a:off x="7126943" y="4168587"/>
            <a:ext cx="528917" cy="551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9" idx="2"/>
            <a:endCxn id="18" idx="1"/>
          </p:cNvCxnSpPr>
          <p:nvPr/>
        </p:nvCxnSpPr>
        <p:spPr>
          <a:xfrm flipH="1">
            <a:off x="4522693" y="4168587"/>
            <a:ext cx="306212" cy="5513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extLst>
              <p:ext uri="{D42A27DB-BD31-4B8C-83A1-F6EECF244321}">
                <p14:modId xmlns:p14="http://schemas.microsoft.com/office/powerpoint/2010/main" val="3789014122"/>
              </p:ext>
            </p:extLst>
          </p:nvPr>
        </p:nvGraphicFramePr>
        <p:xfrm>
          <a:off x="215441" y="4561999"/>
          <a:ext cx="3331075" cy="1911209"/>
        </p:xfrm>
        <a:graphic>
          <a:graphicData uri="http://schemas.openxmlformats.org/drawingml/2006/table">
            <a:tbl>
              <a:tblPr/>
              <a:tblGrid>
                <a:gridCol w="390652"/>
                <a:gridCol w="2396870"/>
                <a:gridCol w="543553"/>
              </a:tblGrid>
              <a:tr h="434642">
                <a:tc>
                  <a:txBody>
                    <a:bodyPr/>
                    <a:lstStyle/>
                    <a:p>
                      <a:pPr algn="ctr" fontAlgn="ctr"/>
                      <a:endParaRPr lang="en-US" sz="12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200" b="1" i="0" u="none" strike="noStrike" dirty="0">
                          <a:solidFill>
                            <a:srgbClr val="000000"/>
                          </a:solidFill>
                          <a:effectLst/>
                          <a:latin typeface="Arial"/>
                        </a:rPr>
                        <a:t>NGCRC Projects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200" b="1" i="0" u="none" strike="noStrike">
                          <a:solidFill>
                            <a:srgbClr val="000000"/>
                          </a:solidFill>
                          <a:effectLst/>
                          <a:latin typeface="Arial"/>
                        </a:rPr>
                        <a:t>Univ.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499414">
                <a:tc>
                  <a:txBody>
                    <a:bodyPr/>
                    <a:lstStyle/>
                    <a:p>
                      <a:pPr algn="ctr" fontAlgn="ctr"/>
                      <a:r>
                        <a:rPr lang="en-US" sz="1200" b="1" i="0" u="none" strike="noStrike" dirty="0" smtClean="0">
                          <a:solidFill>
                            <a:srgbClr val="008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1" i="0" u="none" strike="noStrike" dirty="0">
                          <a:solidFill>
                            <a:srgbClr val="000000"/>
                          </a:solidFill>
                          <a:effectLst/>
                          <a:latin typeface="Arial"/>
                        </a:rPr>
                        <a:t>Secure Hardware Tokens and Key Storage in the Browser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Arial"/>
                        </a:rPr>
                        <a:t>MIT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12377">
                <a:tc>
                  <a:txBody>
                    <a:bodyPr/>
                    <a:lstStyle/>
                    <a:p>
                      <a:pPr algn="ctr" fontAlgn="ctr"/>
                      <a:r>
                        <a:rPr lang="en-US" sz="1200" b="1" i="0" u="none" strike="noStrike" dirty="0" smtClean="0">
                          <a:solidFill>
                            <a:srgbClr val="008000"/>
                          </a:solidFill>
                          <a:effectLst/>
                          <a:latin typeface="Arial"/>
                        </a:rPr>
                        <a:t>(2)</a:t>
                      </a:r>
                      <a:endParaRPr lang="en-US" sz="1200" b="1" i="0" u="none" strike="noStrike" dirty="0">
                        <a:solidFill>
                          <a:srgbClr val="008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US" sz="1200" b="1" i="0" u="none" strike="noStrike" dirty="0">
                          <a:solidFill>
                            <a:srgbClr val="000000"/>
                          </a:solidFill>
                          <a:effectLst/>
                          <a:latin typeface="Arial"/>
                        </a:rPr>
                        <a:t>End to End Security Policy Auditing and Enforcement in Service Oriented Architecture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200" b="0" i="0" u="none" strike="noStrike">
                          <a:solidFill>
                            <a:srgbClr val="000000"/>
                          </a:solidFill>
                          <a:effectLst/>
                          <a:latin typeface="Arial"/>
                        </a:rPr>
                        <a:t>Purdue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428513">
                <a:tc>
                  <a:txBody>
                    <a:bodyPr/>
                    <a:lstStyle/>
                    <a:p>
                      <a:pPr algn="ctr" fontAlgn="ctr"/>
                      <a:r>
                        <a:rPr lang="en-US" sz="1200" b="1" i="0" u="none" strike="noStrike" dirty="0" smtClean="0">
                          <a:solidFill>
                            <a:srgbClr val="008000"/>
                          </a:solidFill>
                          <a:effectLst/>
                          <a:latin typeface="Arial"/>
                        </a:rPr>
                        <a:t>(3)</a:t>
                      </a:r>
                      <a:endParaRPr lang="en-US" sz="1200" b="1" i="0" u="none" strike="noStrike" dirty="0">
                        <a:solidFill>
                          <a:srgbClr val="008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US" sz="1200" b="1" i="0" u="none" strike="noStrike">
                          <a:solidFill>
                            <a:srgbClr val="000000"/>
                          </a:solidFill>
                          <a:effectLst/>
                          <a:latin typeface="Arial"/>
                        </a:rPr>
                        <a:t>Ensuring Privacy in Cloud-based Data Analysis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200" b="0" i="0" u="none" strike="noStrike" dirty="0">
                          <a:solidFill>
                            <a:srgbClr val="000000"/>
                          </a:solidFill>
                          <a:effectLst/>
                          <a:latin typeface="Arial"/>
                        </a:rPr>
                        <a:t>Purdue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79" name="TextBox 78"/>
          <p:cNvSpPr txBox="1"/>
          <p:nvPr/>
        </p:nvSpPr>
        <p:spPr>
          <a:xfrm>
            <a:off x="1610774" y="1678234"/>
            <a:ext cx="436338"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(1)</a:t>
            </a:r>
            <a:endParaRPr lang="en-US" sz="1600" b="1" dirty="0">
              <a:solidFill>
                <a:srgbClr val="008000"/>
              </a:solidFill>
              <a:latin typeface="Arial" pitchFamily="34" charset="0"/>
              <a:cs typeface="Arial" pitchFamily="34" charset="0"/>
            </a:endParaRPr>
          </a:p>
        </p:txBody>
      </p:sp>
      <p:sp>
        <p:nvSpPr>
          <p:cNvPr id="80" name="TextBox 79"/>
          <p:cNvSpPr txBox="1"/>
          <p:nvPr/>
        </p:nvSpPr>
        <p:spPr>
          <a:xfrm>
            <a:off x="4087854" y="1678234"/>
            <a:ext cx="436338"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(2)</a:t>
            </a:r>
            <a:endParaRPr lang="en-US" sz="1600" b="1" dirty="0">
              <a:solidFill>
                <a:srgbClr val="008000"/>
              </a:solidFill>
              <a:latin typeface="Arial" pitchFamily="34" charset="0"/>
              <a:cs typeface="Arial" pitchFamily="34" charset="0"/>
            </a:endParaRPr>
          </a:p>
        </p:txBody>
      </p:sp>
      <p:sp>
        <p:nvSpPr>
          <p:cNvPr id="81" name="TextBox 80"/>
          <p:cNvSpPr txBox="1"/>
          <p:nvPr/>
        </p:nvSpPr>
        <p:spPr>
          <a:xfrm>
            <a:off x="7437691" y="4223445"/>
            <a:ext cx="436338"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(3)</a:t>
            </a:r>
            <a:endParaRPr lang="en-US" sz="1600" b="1" dirty="0">
              <a:solidFill>
                <a:srgbClr val="008000"/>
              </a:solidFill>
              <a:latin typeface="Arial" pitchFamily="34" charset="0"/>
              <a:cs typeface="Arial" pitchFamily="34" charset="0"/>
            </a:endParaRPr>
          </a:p>
        </p:txBody>
      </p:sp>
      <p:sp>
        <p:nvSpPr>
          <p:cNvPr id="30" name="Oval 29"/>
          <p:cNvSpPr/>
          <p:nvPr/>
        </p:nvSpPr>
        <p:spPr>
          <a:xfrm>
            <a:off x="4689370" y="1270101"/>
            <a:ext cx="3017696" cy="1563200"/>
          </a:xfrm>
          <a:prstGeom prst="ellipse">
            <a:avLst/>
          </a:prstGeom>
          <a:noFill/>
          <a:ln w="19050" cap="flat" cmpd="sng" algn="ctr">
            <a:solidFill>
              <a:schemeClr val="accent2"/>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TextBox 30"/>
          <p:cNvSpPr txBox="1"/>
          <p:nvPr/>
        </p:nvSpPr>
        <p:spPr>
          <a:xfrm>
            <a:off x="7369155" y="1102769"/>
            <a:ext cx="1774845" cy="584776"/>
          </a:xfrm>
          <a:prstGeom prst="rect">
            <a:avLst/>
          </a:prstGeom>
          <a:noFill/>
        </p:spPr>
        <p:txBody>
          <a:bodyPr wrap="none" rtlCol="0">
            <a:spAutoFit/>
          </a:bodyPr>
          <a:lstStyle/>
          <a:p>
            <a:pPr lvl="0"/>
            <a:r>
              <a:rPr lang="en-US" sz="1600" dirty="0" smtClean="0">
                <a:solidFill>
                  <a:schemeClr val="accent2"/>
                </a:solidFill>
              </a:rPr>
              <a:t>High security</a:t>
            </a:r>
          </a:p>
          <a:p>
            <a:pPr lvl="0"/>
            <a:r>
              <a:rPr lang="en-US" sz="1600" dirty="0" smtClean="0">
                <a:solidFill>
                  <a:schemeClr val="accent2"/>
                </a:solidFill>
              </a:rPr>
              <a:t>assurance in SOA </a:t>
            </a:r>
          </a:p>
        </p:txBody>
      </p:sp>
    </p:spTree>
    <p:extLst>
      <p:ext uri="{BB962C8B-B14F-4D97-AF65-F5344CB8AC3E}">
        <p14:creationId xmlns:p14="http://schemas.microsoft.com/office/powerpoint/2010/main" val="3518680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Service Composition Algorithm</a:t>
            </a:r>
            <a:endParaRPr lang="en-US" dirty="0"/>
          </a:p>
        </p:txBody>
      </p:sp>
      <p:sp>
        <p:nvSpPr>
          <p:cNvPr id="3" name="Text Placeholder 2"/>
          <p:cNvSpPr>
            <a:spLocks noGrp="1"/>
          </p:cNvSpPr>
          <p:nvPr>
            <p:ph type="body" idx="1"/>
          </p:nvPr>
        </p:nvSpPr>
        <p:spPr>
          <a:xfrm>
            <a:off x="128292" y="1379221"/>
            <a:ext cx="8558508" cy="5128260"/>
          </a:xfrm>
        </p:spPr>
        <p:txBody>
          <a:bodyPr>
            <a:normAutofit fontScale="92500" lnSpcReduction="10000"/>
          </a:bodyPr>
          <a:lstStyle/>
          <a:p>
            <a:pPr marL="0" indent="0">
              <a:buNone/>
            </a:pPr>
            <a:r>
              <a:rPr lang="en-US" sz="1600" b="1" dirty="0" smtClean="0"/>
              <a:t>//Input</a:t>
            </a:r>
            <a:r>
              <a:rPr lang="en-US" sz="1600" b="1" dirty="0"/>
              <a:t>: </a:t>
            </a:r>
            <a:r>
              <a:rPr lang="en-US" sz="1600" dirty="0"/>
              <a:t>A set of </a:t>
            </a:r>
            <a:r>
              <a:rPr lang="en-US" sz="1600" b="1" i="1" dirty="0"/>
              <a:t>m</a:t>
            </a:r>
            <a:r>
              <a:rPr lang="en-US" sz="1600" i="1" dirty="0"/>
              <a:t> </a:t>
            </a:r>
            <a:r>
              <a:rPr lang="en-US" sz="1600" dirty="0"/>
              <a:t>service categories </a:t>
            </a:r>
            <a:r>
              <a:rPr lang="en-US" sz="1600" b="1" i="1" dirty="0"/>
              <a:t>S</a:t>
            </a:r>
            <a:r>
              <a:rPr lang="en-US" sz="1600" b="1" i="1" baseline="-25000" dirty="0"/>
              <a:t>i</a:t>
            </a:r>
            <a:r>
              <a:rPr lang="en-US" sz="1600" dirty="0"/>
              <a:t>, each </a:t>
            </a:r>
            <a:r>
              <a:rPr lang="en-US" sz="1600" dirty="0" smtClean="0"/>
              <a:t>with </a:t>
            </a:r>
            <a:r>
              <a:rPr lang="en-US" sz="1600" dirty="0"/>
              <a:t>a set of concrete services. </a:t>
            </a:r>
            <a:endParaRPr lang="en-US" sz="1600" dirty="0" smtClean="0"/>
          </a:p>
          <a:p>
            <a:pPr marL="0" indent="0">
              <a:buNone/>
            </a:pPr>
            <a:r>
              <a:rPr lang="en-US" sz="1600" b="1" dirty="0" smtClean="0"/>
              <a:t>//Output</a:t>
            </a:r>
            <a:r>
              <a:rPr lang="en-US" sz="1600" b="1" dirty="0"/>
              <a:t>: </a:t>
            </a:r>
            <a:r>
              <a:rPr lang="en-US" sz="1600" dirty="0"/>
              <a:t>A set of services, one in each category, with near-optimal </a:t>
            </a:r>
            <a:r>
              <a:rPr lang="en-US" sz="1600" dirty="0" smtClean="0"/>
              <a:t>utility based on context. </a:t>
            </a:r>
          </a:p>
          <a:p>
            <a:pPr marL="0" indent="0">
              <a:buNone/>
            </a:pPr>
            <a:r>
              <a:rPr lang="en-US" sz="1600" i="1" dirty="0"/>
              <a:t>s</a:t>
            </a:r>
            <a:r>
              <a:rPr lang="en-US" sz="1600" i="1" dirty="0" smtClean="0"/>
              <a:t>ort services in every category in descending order of utility</a:t>
            </a:r>
          </a:p>
          <a:p>
            <a:pPr marL="0" indent="0">
              <a:buNone/>
            </a:pPr>
            <a:r>
              <a:rPr lang="en-US" sz="1600" i="1" dirty="0"/>
              <a:t>f</a:t>
            </a:r>
            <a:r>
              <a:rPr lang="en-US" sz="1600" i="1" dirty="0" smtClean="0"/>
              <a:t>or </a:t>
            </a:r>
            <a:r>
              <a:rPr lang="en-US" sz="1600" i="1" dirty="0" err="1" smtClean="0"/>
              <a:t>i</a:t>
            </a:r>
            <a:r>
              <a:rPr lang="en-US" sz="1600" i="1" dirty="0" smtClean="0"/>
              <a:t>: 1..m</a:t>
            </a:r>
          </a:p>
          <a:p>
            <a:pPr marL="0" indent="0">
              <a:buNone/>
            </a:pPr>
            <a:r>
              <a:rPr lang="en-US" sz="1600" i="1" dirty="0"/>
              <a:t> </a:t>
            </a:r>
            <a:r>
              <a:rPr lang="en-US" sz="1600" i="1" dirty="0" smtClean="0"/>
              <a:t>  x</a:t>
            </a:r>
            <a:r>
              <a:rPr lang="en-US" sz="1600" i="1" baseline="-25000" dirty="0" smtClean="0"/>
              <a:t>i1</a:t>
            </a:r>
            <a:r>
              <a:rPr lang="en-US" sz="1600" i="1" dirty="0" smtClean="0"/>
              <a:t> = 1 // select the highest utility service for the initial composition</a:t>
            </a:r>
          </a:p>
          <a:p>
            <a:pPr marL="0" indent="0">
              <a:buNone/>
            </a:pPr>
            <a:r>
              <a:rPr lang="en-US" sz="1600" i="1" dirty="0" smtClean="0"/>
              <a:t>if</a:t>
            </a:r>
          </a:p>
          <a:p>
            <a:pPr marL="0" indent="0">
              <a:buNone/>
            </a:pPr>
            <a:r>
              <a:rPr lang="en-US" sz="1600" i="1" dirty="0"/>
              <a:t> </a:t>
            </a:r>
            <a:r>
              <a:rPr lang="en-US" sz="1600" i="1" dirty="0" smtClean="0"/>
              <a:t>   return current composition //solution satisfies constraints</a:t>
            </a:r>
          </a:p>
          <a:p>
            <a:pPr marL="0" indent="0">
              <a:buNone/>
            </a:pPr>
            <a:r>
              <a:rPr lang="en-US" sz="1600" i="1" dirty="0" smtClean="0"/>
              <a:t>else </a:t>
            </a:r>
          </a:p>
          <a:p>
            <a:pPr marL="0" indent="0">
              <a:buNone/>
            </a:pPr>
            <a:r>
              <a:rPr lang="en-US" sz="1600" i="1" dirty="0"/>
              <a:t> </a:t>
            </a:r>
            <a:r>
              <a:rPr lang="en-US" sz="1600" i="1" dirty="0" smtClean="0"/>
              <a:t>   while solution not feasible</a:t>
            </a:r>
          </a:p>
          <a:p>
            <a:pPr marL="0" indent="0">
              <a:buNone/>
            </a:pPr>
            <a:r>
              <a:rPr lang="en-US" sz="1600" i="1" dirty="0"/>
              <a:t> </a:t>
            </a:r>
            <a:r>
              <a:rPr lang="en-US" sz="1600" i="1" dirty="0" smtClean="0"/>
              <a:t>          //downgrade using the service with biggest aggregate saving in constraints</a:t>
            </a:r>
          </a:p>
          <a:p>
            <a:pPr marL="0" indent="0">
              <a:buNone/>
            </a:pPr>
            <a:r>
              <a:rPr lang="en-US" sz="1600" i="1" dirty="0"/>
              <a:t> </a:t>
            </a:r>
            <a:r>
              <a:rPr lang="en-US" sz="1600" i="1" dirty="0" smtClean="0"/>
              <a:t>         for each category </a:t>
            </a:r>
            <a:r>
              <a:rPr lang="en-US" sz="1600" i="1" dirty="0" err="1" smtClean="0"/>
              <a:t>i</a:t>
            </a:r>
            <a:endParaRPr lang="en-US" sz="1600" i="1" dirty="0" smtClean="0"/>
          </a:p>
          <a:p>
            <a:pPr marL="0" indent="0">
              <a:buNone/>
            </a:pPr>
            <a:r>
              <a:rPr lang="en-US" sz="1600" i="1" dirty="0"/>
              <a:t> </a:t>
            </a:r>
            <a:r>
              <a:rPr lang="en-US" sz="1600" i="1" dirty="0" smtClean="0"/>
              <a:t>             for each service j in </a:t>
            </a:r>
            <a:r>
              <a:rPr lang="en-US" sz="1600" i="1" dirty="0" err="1" smtClean="0"/>
              <a:t>i</a:t>
            </a:r>
            <a:endParaRPr lang="en-US" sz="1600" i="1" dirty="0" smtClean="0"/>
          </a:p>
          <a:p>
            <a:pPr marL="0" indent="0">
              <a:buNone/>
            </a:pPr>
            <a:r>
              <a:rPr lang="en-US" sz="1600" i="1" dirty="0"/>
              <a:t> </a:t>
            </a:r>
            <a:r>
              <a:rPr lang="en-US" sz="1600" i="1" dirty="0" smtClean="0"/>
              <a:t>                 calculate aggregate saving of service in category </a:t>
            </a:r>
            <a:r>
              <a:rPr lang="en-US" sz="1600" i="1" dirty="0" err="1" smtClean="0"/>
              <a:t>i</a:t>
            </a:r>
            <a:r>
              <a:rPr lang="en-US" sz="1600" i="1" dirty="0" smtClean="0"/>
              <a:t> of the current composition with j</a:t>
            </a:r>
          </a:p>
          <a:p>
            <a:pPr marL="0" indent="0">
              <a:buNone/>
            </a:pPr>
            <a:r>
              <a:rPr lang="en-US" sz="1600" i="1" dirty="0"/>
              <a:t> </a:t>
            </a:r>
            <a:r>
              <a:rPr lang="en-US" sz="1600" i="1" dirty="0" smtClean="0"/>
              <a:t>            find service j with maximum aggregate saving</a:t>
            </a:r>
          </a:p>
          <a:p>
            <a:pPr marL="0" indent="0">
              <a:buNone/>
            </a:pPr>
            <a:r>
              <a:rPr lang="en-US" sz="1600" i="1" dirty="0"/>
              <a:t> </a:t>
            </a:r>
            <a:r>
              <a:rPr lang="en-US" sz="1600" i="1" dirty="0" smtClean="0"/>
              <a:t>        find service with max aggregate saving across all categories, include in the composition</a:t>
            </a:r>
          </a:p>
          <a:p>
            <a:pPr marL="0" indent="0">
              <a:buNone/>
            </a:pPr>
            <a:r>
              <a:rPr lang="en-US" sz="1600" i="1" dirty="0" smtClean="0"/>
              <a:t>     return composition      </a:t>
            </a:r>
            <a:endParaRPr lang="en-US" sz="1600" i="1" dirty="0"/>
          </a:p>
        </p:txBody>
      </p:sp>
      <p:pic>
        <p:nvPicPr>
          <p:cNvPr id="4" name="Picture 3" descr="Screen Shot 2015-04-07 at 2.54.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89" y="3093003"/>
            <a:ext cx="3136900" cy="304800"/>
          </a:xfrm>
          <a:prstGeom prst="rect">
            <a:avLst/>
          </a:prstGeom>
        </p:spPr>
      </p:pic>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34</a:t>
            </a:fld>
            <a:endParaRPr lang="en-US" dirty="0"/>
          </a:p>
        </p:txBody>
      </p:sp>
    </p:spTree>
    <p:extLst>
      <p:ext uri="{BB962C8B-B14F-4D97-AF65-F5344CB8AC3E}">
        <p14:creationId xmlns:p14="http://schemas.microsoft.com/office/powerpoint/2010/main" val="29321407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Adaptability Cost and Benefit Consideration</a:t>
            </a:r>
            <a:endParaRPr lang="en-US" dirty="0"/>
          </a:p>
        </p:txBody>
      </p:sp>
      <p:sp>
        <p:nvSpPr>
          <p:cNvPr id="3" name="Text Placeholder 2"/>
          <p:cNvSpPr>
            <a:spLocks noGrp="1"/>
          </p:cNvSpPr>
          <p:nvPr>
            <p:ph type="body" idx="1"/>
          </p:nvPr>
        </p:nvSpPr>
        <p:spPr>
          <a:xfrm>
            <a:off x="304800" y="1260972"/>
            <a:ext cx="8382000" cy="5522945"/>
          </a:xfrm>
        </p:spPr>
        <p:txBody>
          <a:bodyPr>
            <a:normAutofit lnSpcReduction="10000"/>
          </a:bodyPr>
          <a:lstStyle/>
          <a:p>
            <a:pPr marL="0" indent="0">
              <a:buNone/>
            </a:pPr>
            <a:r>
              <a:rPr lang="en-US" dirty="0" smtClean="0"/>
              <a:t>Benefits:</a:t>
            </a:r>
          </a:p>
          <a:p>
            <a:r>
              <a:rPr lang="en-US" dirty="0" smtClean="0"/>
              <a:t>Increased availability of services (measured by up-time and throughput)</a:t>
            </a:r>
          </a:p>
          <a:p>
            <a:r>
              <a:rPr lang="en-US" dirty="0" smtClean="0"/>
              <a:t>Increased performance by obviating the need to restart invocations of service compositions with failed/attacked services (measured by total response time)</a:t>
            </a:r>
          </a:p>
          <a:p>
            <a:r>
              <a:rPr lang="en-US" dirty="0" smtClean="0"/>
              <a:t>Increased security and flexibility in service composition based on priorities and constraints in a specific environment (measured by success of avoiding attacks)</a:t>
            </a:r>
          </a:p>
          <a:p>
            <a:pPr marL="0" indent="0">
              <a:buNone/>
            </a:pPr>
            <a:r>
              <a:rPr lang="en-US" dirty="0" smtClean="0"/>
              <a:t>Costs:</a:t>
            </a:r>
          </a:p>
          <a:p>
            <a:r>
              <a:rPr lang="en-US" dirty="0" smtClean="0"/>
              <a:t>Dynamic service composition time cost </a:t>
            </a:r>
          </a:p>
          <a:p>
            <a:r>
              <a:rPr lang="en-US" dirty="0" smtClean="0"/>
              <a:t>Cost to maintain central service monitor</a:t>
            </a:r>
          </a:p>
          <a:p>
            <a:r>
              <a:rPr lang="en-US" dirty="0" smtClean="0"/>
              <a:t>Service response delay due to monitoring</a:t>
            </a:r>
          </a:p>
          <a:p>
            <a:r>
              <a:rPr lang="en-US" dirty="0" smtClean="0"/>
              <a:t>Increased resource usage in service domain </a:t>
            </a:r>
          </a:p>
          <a:p>
            <a:r>
              <a:rPr lang="en-US" dirty="0" smtClean="0"/>
              <a:t>Overhead of re-deploying service in same/different domain </a:t>
            </a:r>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35</a:t>
            </a:fld>
            <a:endParaRPr lang="en-US" dirty="0"/>
          </a:p>
        </p:txBody>
      </p:sp>
    </p:spTree>
    <p:extLst>
      <p:ext uri="{BB962C8B-B14F-4D97-AF65-F5344CB8AC3E}">
        <p14:creationId xmlns:p14="http://schemas.microsoft.com/office/powerpoint/2010/main" val="39324670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410"/>
          <p:cNvSpPr/>
          <p:nvPr/>
        </p:nvSpPr>
        <p:spPr>
          <a:xfrm>
            <a:off x="169496" y="1103887"/>
            <a:ext cx="3680782" cy="2224063"/>
          </a:xfrm>
          <a:prstGeom prst="roundRect">
            <a:avLst>
              <a:gd name="adj" fmla="val 11936"/>
            </a:avLst>
          </a:prstGeom>
          <a:solidFill>
            <a:srgbClr val="FFFFFF"/>
          </a:solidFill>
          <a:ln w="3175">
            <a:solidFill/>
            <a:custDash>
              <a:ds d="600000" sp="600000"/>
            </a:custDash>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71437" tIns="71437" rIns="71437" bIns="71437" anchor="b"/>
          <a:lstStyle>
            <a:lvl1pPr algn="ctr" defTabSz="457200">
              <a:defRPr sz="1400">
                <a:latin typeface="+mj-lt"/>
                <a:ea typeface="+mj-ea"/>
                <a:cs typeface="+mj-cs"/>
                <a:sym typeface="Helvetica"/>
              </a:defRPr>
            </a:lvl1pPr>
          </a:lstStyle>
          <a:p>
            <a:pPr lvl="0">
              <a:defRPr sz="1800"/>
            </a:pPr>
            <a:r>
              <a:rPr sz="1800" dirty="0"/>
              <a:t>Trust Domain</a:t>
            </a:r>
          </a:p>
        </p:txBody>
      </p:sp>
      <p:pic>
        <p:nvPicPr>
          <p:cNvPr id="8" name="image10.png"/>
          <p:cNvPicPr/>
          <p:nvPr/>
        </p:nvPicPr>
        <p:blipFill>
          <a:blip r:embed="rId2">
            <a:extLst/>
          </a:blip>
          <a:stretch>
            <a:fillRect/>
          </a:stretch>
        </p:blipFill>
        <p:spPr>
          <a:xfrm>
            <a:off x="192188" y="1448057"/>
            <a:ext cx="885466" cy="866419"/>
          </a:xfrm>
          <a:prstGeom prst="rect">
            <a:avLst/>
          </a:prstGeom>
          <a:ln w="3175">
            <a:miter lim="400000"/>
          </a:ln>
        </p:spPr>
      </p:pic>
      <p:sp>
        <p:nvSpPr>
          <p:cNvPr id="9" name="Shape 412"/>
          <p:cNvSpPr/>
          <p:nvPr/>
        </p:nvSpPr>
        <p:spPr>
          <a:xfrm flipH="1">
            <a:off x="885213" y="1963303"/>
            <a:ext cx="1603647" cy="26542"/>
          </a:xfrm>
          <a:prstGeom prst="line">
            <a:avLst/>
          </a:prstGeom>
          <a:ln w="12700">
            <a:solidFill/>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2" name="Shape 415"/>
          <p:cNvSpPr/>
          <p:nvPr/>
        </p:nvSpPr>
        <p:spPr>
          <a:xfrm>
            <a:off x="2540177" y="1654674"/>
            <a:ext cx="1286611" cy="559173"/>
          </a:xfrm>
          <a:prstGeom prst="roundRect">
            <a:avLst>
              <a:gd name="adj" fmla="val 49268"/>
            </a:avLst>
          </a:prstGeom>
          <a:solidFill>
            <a:srgbClr val="FFFFFF"/>
          </a:solidFill>
          <a:ln w="12700">
            <a:solidFill>
              <a:schemeClr val="accent2"/>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dirty="0">
                <a:effectLst>
                  <a:outerShdw blurRad="25400" dist="23998" dir="2700000" rotWithShape="0">
                    <a:srgbClr val="000000">
                      <a:alpha val="31034"/>
                    </a:srgbClr>
                  </a:outerShdw>
                </a:effectLst>
              </a:rPr>
              <a:t>Service A</a:t>
            </a:r>
          </a:p>
        </p:txBody>
      </p:sp>
      <p:sp>
        <p:nvSpPr>
          <p:cNvPr id="13" name="Shape 416"/>
          <p:cNvSpPr/>
          <p:nvPr/>
        </p:nvSpPr>
        <p:spPr>
          <a:xfrm>
            <a:off x="4986688" y="1119263"/>
            <a:ext cx="1327696" cy="559173"/>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B</a:t>
            </a:r>
          </a:p>
        </p:txBody>
      </p:sp>
      <p:sp>
        <p:nvSpPr>
          <p:cNvPr id="14" name="Shape 417"/>
          <p:cNvSpPr/>
          <p:nvPr/>
        </p:nvSpPr>
        <p:spPr>
          <a:xfrm>
            <a:off x="4986688" y="2181722"/>
            <a:ext cx="1327696" cy="559174"/>
          </a:xfrm>
          <a:prstGeom prst="roundRect">
            <a:avLst>
              <a:gd name="adj" fmla="val 49268"/>
            </a:avLst>
          </a:prstGeom>
          <a:solidFill>
            <a:srgbClr val="FFFFFF"/>
          </a:solidFill>
          <a:ln w="12700">
            <a:solidFill>
              <a:srgbClr val="00882B"/>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C</a:t>
            </a:r>
          </a:p>
        </p:txBody>
      </p:sp>
      <p:sp>
        <p:nvSpPr>
          <p:cNvPr id="15" name="Shape 418"/>
          <p:cNvSpPr/>
          <p:nvPr/>
        </p:nvSpPr>
        <p:spPr>
          <a:xfrm flipH="1" flipV="1">
            <a:off x="3870068" y="1995021"/>
            <a:ext cx="1075350" cy="466077"/>
          </a:xfrm>
          <a:prstGeom prst="line">
            <a:avLst/>
          </a:prstGeom>
          <a:ln w="12700">
            <a:solidFill>
              <a:srgbClr val="00882B"/>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6" name="Shape 419"/>
          <p:cNvSpPr/>
          <p:nvPr/>
        </p:nvSpPr>
        <p:spPr>
          <a:xfrm flipH="1">
            <a:off x="3870609" y="1322170"/>
            <a:ext cx="1074886" cy="563978"/>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7" name="Shape 420"/>
          <p:cNvSpPr/>
          <p:nvPr/>
        </p:nvSpPr>
        <p:spPr>
          <a:xfrm flipH="1">
            <a:off x="6358725" y="2461309"/>
            <a:ext cx="969868" cy="1"/>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9" name="Shape 422"/>
          <p:cNvSpPr/>
          <p:nvPr/>
        </p:nvSpPr>
        <p:spPr>
          <a:xfrm>
            <a:off x="7369862" y="2181722"/>
            <a:ext cx="1322505" cy="559174"/>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D</a:t>
            </a:r>
          </a:p>
        </p:txBody>
      </p:sp>
      <p:sp>
        <p:nvSpPr>
          <p:cNvPr id="20" name="Shape 82"/>
          <p:cNvSpPr>
            <a:spLocks noGrp="1"/>
          </p:cNvSpPr>
          <p:nvPr>
            <p:ph type="title"/>
          </p:nvPr>
        </p:nvSpPr>
        <p:spPr>
          <a:xfrm>
            <a:off x="228600" y="83034"/>
            <a:ext cx="6705600" cy="838201"/>
          </a:xfrm>
          <a:prstGeom prst="rect">
            <a:avLst/>
          </a:prstGeom>
        </p:spPr>
        <p:txBody>
          <a:bodyPr lIns="0" tIns="0" rIns="0" bIns="0">
            <a:normAutofit/>
          </a:bodyPr>
          <a:lstStyle/>
          <a:p>
            <a:pPr lvl="0">
              <a:defRPr sz="1800"/>
            </a:pPr>
            <a:r>
              <a:rPr sz="2400" dirty="0"/>
              <a:t>Problem </a:t>
            </a:r>
            <a:r>
              <a:rPr lang="en-US" sz="2400" dirty="0" smtClean="0"/>
              <a:t>Statement</a:t>
            </a:r>
            <a:endParaRPr sz="2400" dirty="0"/>
          </a:p>
        </p:txBody>
      </p:sp>
      <p:pic>
        <p:nvPicPr>
          <p:cNvPr id="1026" name="Picture 2" descr="C:\Users\dulybysh\Downloads\cross-156772_12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598" y="1685362"/>
            <a:ext cx="301767" cy="497795"/>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a:spLocks noGrp="1"/>
          </p:cNvSpPr>
          <p:nvPr>
            <p:ph type="sldNum" sz="quarter" idx="11"/>
          </p:nvPr>
        </p:nvSpPr>
        <p:spPr>
          <a:xfrm>
            <a:off x="28411" y="6464300"/>
            <a:ext cx="400378" cy="297651"/>
          </a:xfrm>
        </p:spPr>
        <p:txBody>
          <a:bodyPr/>
          <a:lstStyle/>
          <a:p>
            <a:fld id="{F6EFC63E-F8D9-44BB-A462-AC735E845F95}" type="slidenum">
              <a:rPr lang="en-US" smtClean="0"/>
              <a:pPr/>
              <a:t>4</a:t>
            </a:fld>
            <a:endParaRPr lang="en-US" dirty="0"/>
          </a:p>
        </p:txBody>
      </p:sp>
      <p:pic>
        <p:nvPicPr>
          <p:cNvPr id="21" name="Picture 2" descr="C:\Users\dulybysh\Downloads\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887" y="2203218"/>
            <a:ext cx="491298" cy="4912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7800" y="3743236"/>
            <a:ext cx="8839200" cy="2554545"/>
          </a:xfrm>
          <a:prstGeom prst="rect">
            <a:avLst/>
          </a:prstGeom>
        </p:spPr>
        <p:txBody>
          <a:bodyPr wrap="square">
            <a:spAutoFit/>
          </a:bodyPr>
          <a:lstStyle/>
          <a:p>
            <a:r>
              <a:rPr lang="en-US" sz="1600" dirty="0" smtClean="0"/>
              <a:t>There is need for novel techniques to</a:t>
            </a:r>
          </a:p>
          <a:p>
            <a:pPr marL="285750" indent="-285750">
              <a:buFont typeface="Arial"/>
              <a:buChar char="•"/>
            </a:pPr>
            <a:r>
              <a:rPr lang="en-US" sz="1600" b="1" dirty="0" smtClean="0"/>
              <a:t>Monitor</a:t>
            </a:r>
            <a:r>
              <a:rPr lang="en-US" sz="1600" dirty="0" smtClean="0"/>
              <a:t> service activity</a:t>
            </a:r>
          </a:p>
          <a:p>
            <a:pPr marL="285750" indent="-285750">
              <a:buFont typeface="Arial"/>
              <a:buChar char="•"/>
            </a:pPr>
            <a:r>
              <a:rPr lang="en-US" sz="1600" dirty="0"/>
              <a:t>D</a:t>
            </a:r>
            <a:r>
              <a:rPr lang="en-US" sz="1600" dirty="0" smtClean="0"/>
              <a:t>iscover and report service </a:t>
            </a:r>
            <a:r>
              <a:rPr lang="en-US" sz="1600" b="1" dirty="0" smtClean="0"/>
              <a:t>misbehavior</a:t>
            </a:r>
            <a:endParaRPr lang="en-US" sz="1600" dirty="0"/>
          </a:p>
          <a:p>
            <a:pPr marL="285750" indent="-285750">
              <a:buFont typeface="Arial"/>
              <a:buChar char="•"/>
            </a:pPr>
            <a:r>
              <a:rPr lang="en-US" sz="1600" dirty="0"/>
              <a:t>E</a:t>
            </a:r>
            <a:r>
              <a:rPr lang="en-US" sz="1600" dirty="0" smtClean="0"/>
              <a:t>nsure </a:t>
            </a:r>
            <a:r>
              <a:rPr lang="en-US" sz="1600" b="1" dirty="0" smtClean="0"/>
              <a:t>security</a:t>
            </a:r>
            <a:r>
              <a:rPr lang="en-US" sz="1600" dirty="0" smtClean="0"/>
              <a:t> and </a:t>
            </a:r>
            <a:r>
              <a:rPr lang="en-US" sz="1600" b="1" dirty="0" smtClean="0"/>
              <a:t>privacy</a:t>
            </a:r>
            <a:r>
              <a:rPr lang="en-US" sz="1600" dirty="0" smtClean="0"/>
              <a:t> of data in SOA and clouds. </a:t>
            </a:r>
          </a:p>
          <a:p>
            <a:endParaRPr lang="en-US" sz="1600" dirty="0"/>
          </a:p>
          <a:p>
            <a:r>
              <a:rPr lang="en-US" sz="1600" dirty="0" smtClean="0"/>
              <a:t>If a service is compromised or misbehaves, the service monitor should </a:t>
            </a:r>
          </a:p>
          <a:p>
            <a:pPr marL="285750" indent="-285750">
              <a:buFont typeface="Arial"/>
              <a:buChar char="•"/>
            </a:pPr>
            <a:r>
              <a:rPr lang="en-US" sz="1600" b="1" dirty="0"/>
              <a:t>D</a:t>
            </a:r>
            <a:r>
              <a:rPr lang="en-US" sz="1600" b="1" dirty="0" smtClean="0"/>
              <a:t>iscover </a:t>
            </a:r>
            <a:r>
              <a:rPr lang="en-US" sz="1600" dirty="0" smtClean="0"/>
              <a:t>malicious activity</a:t>
            </a:r>
            <a:endParaRPr lang="en-US" sz="1600" b="1" dirty="0"/>
          </a:p>
          <a:p>
            <a:pPr marL="285750" indent="-285750">
              <a:buFont typeface="Arial"/>
              <a:buChar char="•"/>
            </a:pPr>
            <a:r>
              <a:rPr lang="en-US" sz="1600" dirty="0"/>
              <a:t>P</a:t>
            </a:r>
            <a:r>
              <a:rPr lang="en-US" sz="1600" dirty="0" smtClean="0"/>
              <a:t>rovide</a:t>
            </a:r>
            <a:r>
              <a:rPr lang="en-US" sz="1600" b="1" dirty="0" smtClean="0"/>
              <a:t> feedback</a:t>
            </a:r>
          </a:p>
          <a:p>
            <a:pPr marL="285750" indent="-285750">
              <a:buFont typeface="Arial"/>
              <a:buChar char="•"/>
            </a:pPr>
            <a:r>
              <a:rPr lang="en-US" sz="1600" dirty="0"/>
              <a:t>T</a:t>
            </a:r>
            <a:r>
              <a:rPr lang="en-US" sz="1600" dirty="0" smtClean="0"/>
              <a:t>ake</a:t>
            </a:r>
            <a:r>
              <a:rPr lang="en-US" sz="1600" b="1" dirty="0" smtClean="0"/>
              <a:t> remedial actions </a:t>
            </a:r>
            <a:endParaRPr lang="en-US" sz="1600" dirty="0"/>
          </a:p>
          <a:p>
            <a:pPr marL="285750" indent="-285750">
              <a:buFont typeface="Arial"/>
              <a:buChar char="•"/>
            </a:pPr>
            <a:r>
              <a:rPr lang="en-US" sz="1600" b="1" dirty="0"/>
              <a:t>A</a:t>
            </a:r>
            <a:r>
              <a:rPr lang="en-US" sz="1600" b="1" dirty="0" smtClean="0"/>
              <a:t>dapt </a:t>
            </a:r>
            <a:r>
              <a:rPr lang="en-US" sz="1600" dirty="0" smtClean="0"/>
              <a:t>according to changes in </a:t>
            </a:r>
            <a:r>
              <a:rPr lang="en-US" sz="1600" b="1" dirty="0" smtClean="0"/>
              <a:t>context.</a:t>
            </a:r>
            <a:endParaRPr lang="en-US" sz="1600" b="1" dirty="0"/>
          </a:p>
        </p:txBody>
      </p:sp>
    </p:spTree>
    <p:extLst>
      <p:ext uri="{BB962C8B-B14F-4D97-AF65-F5344CB8AC3E}">
        <p14:creationId xmlns:p14="http://schemas.microsoft.com/office/powerpoint/2010/main" val="332021359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t>
            </a:r>
            <a:endParaRPr lang="en-US" dirty="0"/>
          </a:p>
        </p:txBody>
      </p:sp>
      <p:sp>
        <p:nvSpPr>
          <p:cNvPr id="11267" name="Content Placeholder 2"/>
          <p:cNvSpPr>
            <a:spLocks noGrp="1"/>
          </p:cNvSpPr>
          <p:nvPr>
            <p:ph idx="1"/>
          </p:nvPr>
        </p:nvSpPr>
        <p:spPr>
          <a:xfrm>
            <a:off x="304800" y="1084580"/>
            <a:ext cx="8648700" cy="5544820"/>
          </a:xfrm>
        </p:spPr>
        <p:txBody>
          <a:bodyPr>
            <a:normAutofit lnSpcReduction="10000"/>
          </a:bodyPr>
          <a:lstStyle/>
          <a:p>
            <a:pPr marL="0" lvl="0" indent="0">
              <a:lnSpc>
                <a:spcPct val="80000"/>
              </a:lnSpc>
              <a:buNone/>
              <a:defRPr sz="1800"/>
            </a:pPr>
            <a:r>
              <a:rPr lang="en-US" dirty="0" smtClean="0"/>
              <a:t>We propose </a:t>
            </a:r>
            <a:r>
              <a:rPr lang="en-US" dirty="0"/>
              <a:t>a novel method of dealing with security problems in SOA: </a:t>
            </a:r>
          </a:p>
          <a:p>
            <a:pPr marL="684212" lvl="1" indent="-227012">
              <a:lnSpc>
                <a:spcPct val="80000"/>
              </a:lnSpc>
              <a:defRPr sz="1800"/>
            </a:pPr>
            <a:r>
              <a:rPr lang="en-US" b="1" dirty="0"/>
              <a:t>Monitoring</a:t>
            </a:r>
            <a:r>
              <a:rPr lang="en-US" dirty="0"/>
              <a:t> all interactions among services in </a:t>
            </a:r>
            <a:r>
              <a:rPr lang="en-US" dirty="0" smtClean="0"/>
              <a:t>a domain</a:t>
            </a:r>
            <a:endParaRPr lang="en-US" dirty="0"/>
          </a:p>
          <a:p>
            <a:pPr marL="1087437" lvl="2" indent="-173037">
              <a:lnSpc>
                <a:spcPct val="80000"/>
              </a:lnSpc>
              <a:defRPr sz="1800"/>
            </a:pPr>
            <a:r>
              <a:rPr lang="en-US" dirty="0"/>
              <a:t>Provides increased awareness of security violations</a:t>
            </a:r>
          </a:p>
          <a:p>
            <a:pPr marL="684212" lvl="1" indent="-227012">
              <a:lnSpc>
                <a:spcPct val="80000"/>
              </a:lnSpc>
              <a:defRPr sz="1800"/>
            </a:pPr>
            <a:r>
              <a:rPr lang="en-US" b="1" dirty="0" smtClean="0"/>
              <a:t>Proactive </a:t>
            </a:r>
            <a:r>
              <a:rPr lang="en-US" dirty="0" smtClean="0"/>
              <a:t>treatment of potentially </a:t>
            </a:r>
            <a:r>
              <a:rPr lang="en-US" b="1" dirty="0" smtClean="0"/>
              <a:t>malicious</a:t>
            </a:r>
            <a:r>
              <a:rPr lang="en-US" dirty="0" smtClean="0"/>
              <a:t> service invocations </a:t>
            </a:r>
          </a:p>
          <a:p>
            <a:pPr marL="1087437" lvl="2" indent="-173037">
              <a:lnSpc>
                <a:spcPct val="80000"/>
              </a:lnSpc>
              <a:defRPr sz="1800"/>
            </a:pPr>
            <a:r>
              <a:rPr lang="en-US" dirty="0" smtClean="0"/>
              <a:t>Leads </a:t>
            </a:r>
            <a:r>
              <a:rPr lang="en-US" dirty="0"/>
              <a:t>to increased </a:t>
            </a:r>
            <a:r>
              <a:rPr lang="en-US" dirty="0" smtClean="0"/>
              <a:t>security</a:t>
            </a:r>
          </a:p>
          <a:p>
            <a:pPr marL="684212" lvl="1" indent="-227012">
              <a:lnSpc>
                <a:spcPct val="80000"/>
              </a:lnSpc>
              <a:defRPr sz="1800"/>
            </a:pPr>
            <a:r>
              <a:rPr lang="en-US" b="1" dirty="0"/>
              <a:t>Dynamic trust management </a:t>
            </a:r>
            <a:r>
              <a:rPr lang="en-US" dirty="0"/>
              <a:t>of services in </a:t>
            </a:r>
            <a:r>
              <a:rPr lang="en-US" dirty="0" smtClean="0"/>
              <a:t>a domain</a:t>
            </a:r>
            <a:endParaRPr lang="en-US" dirty="0"/>
          </a:p>
          <a:p>
            <a:pPr marL="1087437" lvl="2" indent="-173037">
              <a:lnSpc>
                <a:spcPct val="80000"/>
              </a:lnSpc>
              <a:defRPr sz="1800"/>
            </a:pPr>
            <a:r>
              <a:rPr lang="en-US" dirty="0"/>
              <a:t>Enables timely detection of potentially compromised </a:t>
            </a:r>
            <a:r>
              <a:rPr lang="en-US" dirty="0" smtClean="0"/>
              <a:t>services</a:t>
            </a:r>
            <a:endParaRPr lang="en-US" dirty="0"/>
          </a:p>
          <a:p>
            <a:pPr marL="697706" lvl="1" indent="-173037">
              <a:lnSpc>
                <a:spcPct val="80000"/>
              </a:lnSpc>
              <a:spcBef>
                <a:spcPts val="300"/>
              </a:spcBef>
              <a:defRPr sz="1800"/>
            </a:pPr>
            <a:r>
              <a:rPr lang="en-US" b="1" dirty="0"/>
              <a:t>Agile</a:t>
            </a:r>
            <a:r>
              <a:rPr lang="en-US" dirty="0"/>
              <a:t> and </a:t>
            </a:r>
            <a:r>
              <a:rPr lang="en-US" b="1" dirty="0"/>
              <a:t>resilient</a:t>
            </a:r>
            <a:r>
              <a:rPr lang="en-US" dirty="0"/>
              <a:t> </a:t>
            </a:r>
            <a:r>
              <a:rPr lang="en-US" b="1" dirty="0"/>
              <a:t>defense</a:t>
            </a:r>
            <a:r>
              <a:rPr lang="en-US" dirty="0"/>
              <a:t> mechanisms</a:t>
            </a:r>
          </a:p>
          <a:p>
            <a:pPr marL="1087437" lvl="2" indent="-173037">
              <a:lnSpc>
                <a:spcPct val="80000"/>
              </a:lnSpc>
              <a:defRPr sz="1800"/>
            </a:pPr>
            <a:r>
              <a:rPr lang="en-US" dirty="0"/>
              <a:t>Ability to adapt in the presence of </a:t>
            </a:r>
            <a:r>
              <a:rPr lang="en-US" dirty="0" smtClean="0"/>
              <a:t>anomalies</a:t>
            </a:r>
          </a:p>
          <a:p>
            <a:pPr marL="1087437" lvl="2" indent="-173037">
              <a:lnSpc>
                <a:spcPct val="80000"/>
              </a:lnSpc>
              <a:defRPr sz="1800"/>
            </a:pPr>
            <a:r>
              <a:rPr lang="en-US" b="1" dirty="0" smtClean="0"/>
              <a:t>Dynamic reconfiguration </a:t>
            </a:r>
            <a:r>
              <a:rPr lang="en-US" dirty="0" smtClean="0"/>
              <a:t>of service compositions</a:t>
            </a:r>
          </a:p>
          <a:p>
            <a:pPr marL="684212" lvl="1" indent="-173037">
              <a:lnSpc>
                <a:spcPct val="80000"/>
              </a:lnSpc>
              <a:defRPr sz="1800"/>
            </a:pPr>
            <a:r>
              <a:rPr lang="en-US" b="1" dirty="0" smtClean="0"/>
              <a:t>Privacy </a:t>
            </a:r>
            <a:r>
              <a:rPr lang="en-US" b="1" dirty="0"/>
              <a:t>preservation </a:t>
            </a:r>
            <a:r>
              <a:rPr lang="en-US" dirty="0"/>
              <a:t>in service interactions</a:t>
            </a:r>
          </a:p>
          <a:p>
            <a:pPr marL="1073943" lvl="2" indent="-227012">
              <a:lnSpc>
                <a:spcPct val="80000"/>
              </a:lnSpc>
              <a:spcBef>
                <a:spcPts val="600"/>
              </a:spcBef>
              <a:defRPr sz="1800"/>
            </a:pPr>
            <a:r>
              <a:rPr lang="en-US" dirty="0" smtClean="0"/>
              <a:t>Prevention of data </a:t>
            </a:r>
            <a:r>
              <a:rPr lang="en-US" dirty="0"/>
              <a:t>leakage</a:t>
            </a:r>
          </a:p>
          <a:p>
            <a:pPr marL="0" indent="0">
              <a:buNone/>
            </a:pPr>
            <a:r>
              <a:rPr lang="en-US" sz="1800" dirty="0"/>
              <a:t>The monitoring-based security </a:t>
            </a:r>
            <a:r>
              <a:rPr lang="en-US" sz="1800" dirty="0" smtClean="0"/>
              <a:t>solution:</a:t>
            </a:r>
            <a:endParaRPr lang="en-US" sz="1800" dirty="0"/>
          </a:p>
          <a:p>
            <a:pPr lvl="1"/>
            <a:r>
              <a:rPr lang="en-US" sz="1800" dirty="0"/>
              <a:t>Provides </a:t>
            </a:r>
            <a:r>
              <a:rPr lang="en-US" sz="1800" b="1" dirty="0"/>
              <a:t>enforcement of security policies </a:t>
            </a:r>
            <a:r>
              <a:rPr lang="en-US" sz="1800" dirty="0"/>
              <a:t>in addition to auditing </a:t>
            </a:r>
            <a:r>
              <a:rPr lang="en-US" sz="1800" dirty="0" smtClean="0"/>
              <a:t>capability</a:t>
            </a:r>
          </a:p>
          <a:p>
            <a:pPr lvl="1"/>
            <a:r>
              <a:rPr lang="en-US" sz="1800" dirty="0" smtClean="0"/>
              <a:t>Offers a </a:t>
            </a:r>
            <a:r>
              <a:rPr lang="en-US" sz="1800" b="1" dirty="0" smtClean="0"/>
              <a:t>proactive</a:t>
            </a:r>
            <a:r>
              <a:rPr lang="en-US" sz="1800" dirty="0" smtClean="0"/>
              <a:t> security solution </a:t>
            </a:r>
            <a:r>
              <a:rPr lang="en-US" sz="1800" dirty="0"/>
              <a:t>by </a:t>
            </a:r>
            <a:r>
              <a:rPr lang="en-US" sz="1800" b="1" dirty="0"/>
              <a:t>detecting </a:t>
            </a:r>
            <a:r>
              <a:rPr lang="en-US" sz="1800" b="1" dirty="0" smtClean="0"/>
              <a:t>anomalies </a:t>
            </a:r>
            <a:r>
              <a:rPr lang="en-US" sz="1800" dirty="0" smtClean="0"/>
              <a:t>across individual service interactions and at the domain level </a:t>
            </a:r>
          </a:p>
          <a:p>
            <a:pPr lvl="1"/>
            <a:r>
              <a:rPr lang="en-US" sz="1800" dirty="0" smtClean="0"/>
              <a:t>Ensures </a:t>
            </a:r>
            <a:r>
              <a:rPr lang="en-US" sz="1800" b="1" dirty="0" smtClean="0"/>
              <a:t>uninterrupted service </a:t>
            </a:r>
            <a:r>
              <a:rPr lang="en-US" sz="1800" dirty="0" smtClean="0"/>
              <a:t>even under attacks and failures</a:t>
            </a:r>
          </a:p>
          <a:p>
            <a:pPr lvl="1"/>
            <a:r>
              <a:rPr lang="en-US" sz="1800" dirty="0" smtClean="0"/>
              <a:t>Provides a </a:t>
            </a:r>
            <a:r>
              <a:rPr lang="en-US" sz="1800" b="1" dirty="0" smtClean="0"/>
              <a:t>transparent</a:t>
            </a:r>
            <a:r>
              <a:rPr lang="en-US" sz="1800" dirty="0" smtClean="0"/>
              <a:t> mechanism for service monitoring that can be used in standard web service frameworks</a:t>
            </a:r>
            <a:endParaRPr lang="en-US" sz="1800" dirty="0"/>
          </a:p>
          <a:p>
            <a:pPr lvl="1"/>
            <a:endParaRPr lang="en-US" dirty="0" smtClean="0"/>
          </a:p>
        </p:txBody>
      </p:sp>
      <p:sp>
        <p:nvSpPr>
          <p:cNvPr id="4" name="Slide Number Placeholder 3"/>
          <p:cNvSpPr>
            <a:spLocks noGrp="1"/>
          </p:cNvSpPr>
          <p:nvPr>
            <p:ph type="sldNum" sz="quarter" idx="11"/>
          </p:nvPr>
        </p:nvSpPr>
        <p:spPr/>
        <p:txBody>
          <a:bodyPr/>
          <a:lstStyle/>
          <a:p>
            <a:fld id="{F6EFC63E-F8D9-44BB-A462-AC735E845F95}"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title"/>
          </p:nvPr>
        </p:nvSpPr>
        <p:spPr>
          <a:xfrm>
            <a:off x="228600" y="98552"/>
            <a:ext cx="6705600" cy="838201"/>
          </a:xfrm>
          <a:prstGeom prst="rect">
            <a:avLst/>
          </a:prstGeom>
        </p:spPr>
        <p:txBody>
          <a:bodyPr lIns="0" tIns="0" rIns="0" bIns="0">
            <a:normAutofit/>
          </a:bodyPr>
          <a:lstStyle/>
          <a:p>
            <a:pPr lvl="0">
              <a:defRPr sz="1800"/>
            </a:pPr>
            <a:r>
              <a:rPr sz="2400" dirty="0"/>
              <a:t>Technical Approach Overview</a:t>
            </a:r>
          </a:p>
        </p:txBody>
      </p:sp>
      <p:sp>
        <p:nvSpPr>
          <p:cNvPr id="5" name="Shape 64"/>
          <p:cNvSpPr/>
          <p:nvPr/>
        </p:nvSpPr>
        <p:spPr>
          <a:xfrm>
            <a:off x="423376" y="1502746"/>
            <a:ext cx="2631821" cy="992666"/>
          </a:xfrm>
          <a:prstGeom prst="rect">
            <a:avLst/>
          </a:prstGeom>
          <a:solidFill>
            <a:srgbClr val="C5E7FE"/>
          </a:solidFill>
          <a:ln w="25400">
            <a:solidFill>
              <a:srgbClr val="53585F"/>
            </a:solidFill>
            <a:prstDash val="sysDot"/>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6" name="Shape 65"/>
          <p:cNvSpPr/>
          <p:nvPr/>
        </p:nvSpPr>
        <p:spPr>
          <a:xfrm>
            <a:off x="1850911" y="1541590"/>
            <a:ext cx="1125475" cy="895930"/>
          </a:xfrm>
          <a:prstGeom prst="roundRect">
            <a:avLst>
              <a:gd name="adj" fmla="val 21869"/>
            </a:avLst>
          </a:prstGeom>
          <a:solidFill>
            <a:srgbClr val="FFE061"/>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defRPr sz="1800">
                <a:effectLst/>
              </a:defRPr>
            </a:pPr>
            <a:r>
              <a:rPr sz="1100" dirty="0"/>
              <a:t>Instrumentation</a:t>
            </a:r>
          </a:p>
        </p:txBody>
      </p:sp>
      <p:sp>
        <p:nvSpPr>
          <p:cNvPr id="7" name="Shape 66"/>
          <p:cNvSpPr/>
          <p:nvPr/>
        </p:nvSpPr>
        <p:spPr>
          <a:xfrm>
            <a:off x="4230492" y="1466879"/>
            <a:ext cx="4405119" cy="2987192"/>
          </a:xfrm>
          <a:prstGeom prst="rect">
            <a:avLst/>
          </a:prstGeom>
          <a:solidFill>
            <a:srgbClr val="FFFFFF"/>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p:txBody>
      </p:sp>
      <p:sp>
        <p:nvSpPr>
          <p:cNvPr id="8" name="Shape 67"/>
          <p:cNvSpPr/>
          <p:nvPr/>
        </p:nvSpPr>
        <p:spPr>
          <a:xfrm>
            <a:off x="2101298" y="1801231"/>
            <a:ext cx="607721" cy="267447"/>
          </a:xfrm>
          <a:prstGeom prst="rect">
            <a:avLst/>
          </a:prstGeom>
          <a:solidFill>
            <a:srgbClr val="6EC038"/>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Passive</a:t>
            </a:r>
          </a:p>
        </p:txBody>
      </p:sp>
      <p:sp>
        <p:nvSpPr>
          <p:cNvPr id="9" name="Shape 68"/>
          <p:cNvSpPr/>
          <p:nvPr/>
        </p:nvSpPr>
        <p:spPr>
          <a:xfrm>
            <a:off x="3653105" y="1819182"/>
            <a:ext cx="1154777" cy="277880"/>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Passive Listener</a:t>
            </a:r>
          </a:p>
        </p:txBody>
      </p:sp>
      <p:sp>
        <p:nvSpPr>
          <p:cNvPr id="10" name="Shape 69"/>
          <p:cNvSpPr/>
          <p:nvPr/>
        </p:nvSpPr>
        <p:spPr>
          <a:xfrm>
            <a:off x="3653105" y="2251494"/>
            <a:ext cx="1154777" cy="277880"/>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Active Listener</a:t>
            </a:r>
          </a:p>
        </p:txBody>
      </p:sp>
      <p:sp>
        <p:nvSpPr>
          <p:cNvPr id="11" name="Shape 70"/>
          <p:cNvSpPr/>
          <p:nvPr/>
        </p:nvSpPr>
        <p:spPr>
          <a:xfrm>
            <a:off x="3653105" y="3211183"/>
            <a:ext cx="1154777" cy="346892"/>
          </a:xfrm>
          <a:prstGeom prst="rect">
            <a:avLst/>
          </a:prstGeom>
          <a:solidFill>
            <a:srgbClr val="FF0000"/>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algn="ctr" defTabSz="457200"/>
            <a:r>
              <a:rPr sz="1100" b="1" dirty="0">
                <a:solidFill>
                  <a:srgbClr val="000000"/>
                </a:solidFill>
                <a:latin typeface="Helvetica"/>
                <a:ea typeface="Helvetica"/>
                <a:cs typeface="Helvetica"/>
              </a:rPr>
              <a:t>Heartbeat &amp; Inflow Listener</a:t>
            </a:r>
          </a:p>
        </p:txBody>
      </p:sp>
      <p:sp>
        <p:nvSpPr>
          <p:cNvPr id="12" name="Shape 71"/>
          <p:cNvSpPr/>
          <p:nvPr/>
        </p:nvSpPr>
        <p:spPr>
          <a:xfrm>
            <a:off x="2713196" y="1848716"/>
            <a:ext cx="941456" cy="125282"/>
          </a:xfrm>
          <a:custGeom>
            <a:avLst/>
            <a:gdLst/>
            <a:ahLst/>
            <a:cxnLst>
              <a:cxn ang="0">
                <a:pos x="wd2" y="hd2"/>
              </a:cxn>
              <a:cxn ang="5400000">
                <a:pos x="wd2" y="hd2"/>
              </a:cxn>
              <a:cxn ang="10800000">
                <a:pos x="wd2" y="hd2"/>
              </a:cxn>
              <a:cxn ang="16200000">
                <a:pos x="wd2" y="hd2"/>
              </a:cxn>
            </a:cxnLst>
            <a:rect l="0" t="0" r="r" b="b"/>
            <a:pathLst>
              <a:path w="21600" h="21130" extrusionOk="0">
                <a:moveTo>
                  <a:pt x="0" y="20673"/>
                </a:moveTo>
                <a:cubicBezTo>
                  <a:pt x="3394" y="6657"/>
                  <a:pt x="7235" y="-470"/>
                  <a:pt x="11127" y="24"/>
                </a:cubicBezTo>
                <a:cubicBezTo>
                  <a:pt x="14804" y="491"/>
                  <a:pt x="18405" y="7749"/>
                  <a:pt x="21600" y="21130"/>
                </a:cubicBezTo>
              </a:path>
            </a:pathLst>
          </a:custGeom>
          <a:ln w="12700">
            <a:solidFill>
              <a:srgbClr val="6EC038"/>
            </a:solidFill>
            <a:custDash>
              <a:ds d="200000" sp="200000"/>
            </a:custDash>
            <a:miter lim="400000"/>
            <a:tailEnd type="triangle"/>
          </a:ln>
        </p:spPr>
        <p:txBody>
          <a:bodyPr lIns="19049" tIns="19049" rIns="19049" bIns="19049" anchor="ctr"/>
          <a:lstStyle/>
          <a:p>
            <a:pPr defTabSz="321457">
              <a:defRPr sz="800"/>
            </a:pPr>
            <a:endParaRPr/>
          </a:p>
        </p:txBody>
      </p:sp>
      <p:sp>
        <p:nvSpPr>
          <p:cNvPr id="13" name="Shape 72"/>
          <p:cNvSpPr/>
          <p:nvPr/>
        </p:nvSpPr>
        <p:spPr>
          <a:xfrm>
            <a:off x="2715904" y="2101010"/>
            <a:ext cx="937499" cy="229230"/>
          </a:xfrm>
          <a:custGeom>
            <a:avLst/>
            <a:gdLst/>
            <a:ahLst/>
            <a:cxnLst>
              <a:cxn ang="0">
                <a:pos x="wd2" y="hd2"/>
              </a:cxn>
              <a:cxn ang="5400000">
                <a:pos x="wd2" y="hd2"/>
              </a:cxn>
              <a:cxn ang="10800000">
                <a:pos x="wd2" y="hd2"/>
              </a:cxn>
              <a:cxn ang="16200000">
                <a:pos x="wd2" y="hd2"/>
              </a:cxn>
            </a:cxnLst>
            <a:rect l="0" t="0" r="r" b="b"/>
            <a:pathLst>
              <a:path w="21600" h="20325" extrusionOk="0">
                <a:moveTo>
                  <a:pt x="0" y="4996"/>
                </a:moveTo>
                <a:cubicBezTo>
                  <a:pt x="3581" y="5"/>
                  <a:pt x="7440" y="-1275"/>
                  <a:pt x="11191" y="1284"/>
                </a:cubicBezTo>
                <a:cubicBezTo>
                  <a:pt x="15042" y="3911"/>
                  <a:pt x="18639" y="10490"/>
                  <a:pt x="21600" y="20325"/>
                </a:cubicBezTo>
              </a:path>
            </a:pathLst>
          </a:custGeom>
          <a:ln w="12700">
            <a:solidFill>
              <a:schemeClr val="tx2">
                <a:lumMod val="60000"/>
                <a:lumOff val="40000"/>
              </a:schemeClr>
            </a:solidFill>
            <a:miter lim="400000"/>
            <a:tailEnd type="triangle"/>
          </a:ln>
        </p:spPr>
        <p:txBody>
          <a:bodyPr lIns="19049" tIns="19049" rIns="19049" bIns="19049" anchor="ctr"/>
          <a:lstStyle/>
          <a:p>
            <a:pPr defTabSz="321457">
              <a:defRPr sz="800"/>
            </a:pPr>
            <a:endParaRPr/>
          </a:p>
        </p:txBody>
      </p:sp>
      <p:sp>
        <p:nvSpPr>
          <p:cNvPr id="14" name="Shape 73"/>
          <p:cNvSpPr/>
          <p:nvPr/>
        </p:nvSpPr>
        <p:spPr>
          <a:xfrm>
            <a:off x="2706176" y="2194999"/>
            <a:ext cx="937499" cy="229230"/>
          </a:xfrm>
          <a:custGeom>
            <a:avLst/>
            <a:gdLst/>
            <a:ahLst/>
            <a:cxnLst>
              <a:cxn ang="0">
                <a:pos x="wd2" y="hd2"/>
              </a:cxn>
              <a:cxn ang="5400000">
                <a:pos x="wd2" y="hd2"/>
              </a:cxn>
              <a:cxn ang="10800000">
                <a:pos x="wd2" y="hd2"/>
              </a:cxn>
              <a:cxn ang="16200000">
                <a:pos x="wd2" y="hd2"/>
              </a:cxn>
            </a:cxnLst>
            <a:rect l="0" t="0" r="r" b="b"/>
            <a:pathLst>
              <a:path w="21600" h="20325" extrusionOk="0">
                <a:moveTo>
                  <a:pt x="0" y="4996"/>
                </a:moveTo>
                <a:cubicBezTo>
                  <a:pt x="3581" y="5"/>
                  <a:pt x="7440" y="-1275"/>
                  <a:pt x="11191" y="1284"/>
                </a:cubicBezTo>
                <a:cubicBezTo>
                  <a:pt x="15042" y="3911"/>
                  <a:pt x="18639" y="10490"/>
                  <a:pt x="21600" y="20325"/>
                </a:cubicBezTo>
              </a:path>
            </a:pathLst>
          </a:custGeom>
          <a:ln w="12700">
            <a:solidFill>
              <a:schemeClr val="tx2">
                <a:lumMod val="60000"/>
                <a:lumOff val="40000"/>
              </a:schemeClr>
            </a:solidFill>
            <a:miter lim="400000"/>
            <a:headEnd type="triangle"/>
          </a:ln>
        </p:spPr>
        <p:txBody>
          <a:bodyPr lIns="19049" tIns="19049" rIns="19049" bIns="19049" anchor="ctr"/>
          <a:lstStyle/>
          <a:p>
            <a:pPr defTabSz="321457">
              <a:defRPr sz="800"/>
            </a:pPr>
            <a:endParaRPr/>
          </a:p>
        </p:txBody>
      </p:sp>
      <p:sp>
        <p:nvSpPr>
          <p:cNvPr id="15" name="Shape 74"/>
          <p:cNvSpPr/>
          <p:nvPr/>
        </p:nvSpPr>
        <p:spPr>
          <a:xfrm>
            <a:off x="4846103" y="1958122"/>
            <a:ext cx="2499507" cy="1"/>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16" name="Shape 75"/>
          <p:cNvSpPr/>
          <p:nvPr/>
        </p:nvSpPr>
        <p:spPr>
          <a:xfrm>
            <a:off x="5613399" y="3949013"/>
            <a:ext cx="1018457" cy="390850"/>
          </a:xfrm>
          <a:prstGeom prst="rect">
            <a:avLst/>
          </a:prstGeom>
          <a:solidFill>
            <a:srgbClr val="FF0000"/>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b="1" dirty="0"/>
              <a:t>Anomaly Detection</a:t>
            </a:r>
          </a:p>
        </p:txBody>
      </p:sp>
      <p:pic>
        <p:nvPicPr>
          <p:cNvPr id="17" name="pasted-image.tif"/>
          <p:cNvPicPr/>
          <p:nvPr/>
        </p:nvPicPr>
        <p:blipFill>
          <a:blip r:embed="rId3">
            <a:extLst/>
          </a:blip>
          <a:stretch>
            <a:fillRect/>
          </a:stretch>
        </p:blipFill>
        <p:spPr>
          <a:xfrm>
            <a:off x="7555762" y="2938380"/>
            <a:ext cx="683509" cy="754391"/>
          </a:xfrm>
          <a:prstGeom prst="rect">
            <a:avLst/>
          </a:prstGeom>
          <a:ln w="12700">
            <a:miter lim="400000"/>
          </a:ln>
        </p:spPr>
      </p:pic>
      <p:sp>
        <p:nvSpPr>
          <p:cNvPr id="18" name="Shape 77"/>
          <p:cNvSpPr/>
          <p:nvPr/>
        </p:nvSpPr>
        <p:spPr>
          <a:xfrm>
            <a:off x="6148450" y="2077660"/>
            <a:ext cx="838995" cy="794076"/>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9" name="Shape 78"/>
          <p:cNvSpPr/>
          <p:nvPr/>
        </p:nvSpPr>
        <p:spPr>
          <a:xfrm>
            <a:off x="4856337" y="2390433"/>
            <a:ext cx="1239519" cy="1"/>
          </a:xfrm>
          <a:prstGeom prst="line">
            <a:avLst/>
          </a:prstGeom>
          <a:ln w="12700">
            <a:solidFill/>
            <a:miter lim="400000"/>
            <a:headEnd type="triangle"/>
            <a:tailEnd type="triangle"/>
          </a:ln>
        </p:spPr>
        <p:txBody>
          <a:bodyPr lIns="19049" tIns="19049" rIns="19049" bIns="19049" anchor="ctr"/>
          <a:lstStyle/>
          <a:p>
            <a:pPr defTabSz="321457">
              <a:defRPr sz="800"/>
            </a:pPr>
            <a:endParaRPr/>
          </a:p>
        </p:txBody>
      </p:sp>
      <p:sp>
        <p:nvSpPr>
          <p:cNvPr id="20" name="Shape 79"/>
          <p:cNvSpPr/>
          <p:nvPr/>
        </p:nvSpPr>
        <p:spPr>
          <a:xfrm>
            <a:off x="7819435" y="2620801"/>
            <a:ext cx="243870" cy="361708"/>
          </a:xfrm>
          <a:custGeom>
            <a:avLst/>
            <a:gdLst/>
            <a:ahLst/>
            <a:cxnLst>
              <a:cxn ang="0">
                <a:pos x="wd2" y="hd2"/>
              </a:cxn>
              <a:cxn ang="5400000">
                <a:pos x="wd2" y="hd2"/>
              </a:cxn>
              <a:cxn ang="10800000">
                <a:pos x="wd2" y="hd2"/>
              </a:cxn>
              <a:cxn ang="16200000">
                <a:pos x="wd2" y="hd2"/>
              </a:cxn>
            </a:cxnLst>
            <a:rect l="0" t="0" r="r" b="b"/>
            <a:pathLst>
              <a:path w="20547" h="21600" extrusionOk="0">
                <a:moveTo>
                  <a:pt x="8568" y="0"/>
                </a:moveTo>
                <a:cubicBezTo>
                  <a:pt x="17559" y="3366"/>
                  <a:pt x="21600" y="7081"/>
                  <a:pt x="20314" y="10800"/>
                </a:cubicBezTo>
                <a:cubicBezTo>
                  <a:pt x="18981" y="14654"/>
                  <a:pt x="11976" y="18378"/>
                  <a:pt x="0" y="21600"/>
                </a:cubicBezTo>
              </a:path>
            </a:pathLst>
          </a:custGeom>
          <a:ln w="12700">
            <a:solidFill/>
            <a:miter lim="400000"/>
            <a:tailEnd type="triangle"/>
          </a:ln>
        </p:spPr>
        <p:txBody>
          <a:bodyPr lIns="19049" tIns="19049" rIns="19049" bIns="19049" anchor="ctr"/>
          <a:lstStyle/>
          <a:p>
            <a:pPr defTabSz="321457">
              <a:defRPr sz="800"/>
            </a:pPr>
            <a:endParaRPr/>
          </a:p>
        </p:txBody>
      </p:sp>
      <p:sp>
        <p:nvSpPr>
          <p:cNvPr id="21" name="Shape 80"/>
          <p:cNvSpPr/>
          <p:nvPr/>
        </p:nvSpPr>
        <p:spPr>
          <a:xfrm>
            <a:off x="7145578" y="2605951"/>
            <a:ext cx="673857" cy="3885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triangle"/>
          </a:ln>
        </p:spPr>
        <p:txBody>
          <a:bodyPr lIns="19049" tIns="19049" rIns="19049" bIns="19049" anchor="ctr"/>
          <a:lstStyle/>
          <a:p>
            <a:pPr defTabSz="321457">
              <a:defRPr sz="800"/>
            </a:pPr>
            <a:endParaRPr/>
          </a:p>
        </p:txBody>
      </p:sp>
      <p:sp>
        <p:nvSpPr>
          <p:cNvPr id="22" name="Shape 82"/>
          <p:cNvSpPr/>
          <p:nvPr/>
        </p:nvSpPr>
        <p:spPr>
          <a:xfrm>
            <a:off x="4809429" y="3384628"/>
            <a:ext cx="2764217" cy="210799"/>
          </a:xfrm>
          <a:custGeom>
            <a:avLst/>
            <a:gdLst/>
            <a:ahLst/>
            <a:cxnLst>
              <a:cxn ang="0">
                <a:pos x="wd2" y="hd2"/>
              </a:cxn>
              <a:cxn ang="5400000">
                <a:pos x="wd2" y="hd2"/>
              </a:cxn>
              <a:cxn ang="10800000">
                <a:pos x="wd2" y="hd2"/>
              </a:cxn>
              <a:cxn ang="16200000">
                <a:pos x="wd2" y="hd2"/>
              </a:cxn>
            </a:cxnLst>
            <a:rect l="0" t="0" r="r" b="b"/>
            <a:pathLst>
              <a:path w="21600" h="20216" extrusionOk="0">
                <a:moveTo>
                  <a:pt x="0" y="0"/>
                </a:moveTo>
                <a:cubicBezTo>
                  <a:pt x="2088" y="6637"/>
                  <a:pt x="4720" y="11903"/>
                  <a:pt x="7692" y="15391"/>
                </a:cubicBezTo>
                <a:cubicBezTo>
                  <a:pt x="12070" y="20530"/>
                  <a:pt x="16967" y="21600"/>
                  <a:pt x="21600" y="18429"/>
                </a:cubicBezTo>
              </a:path>
            </a:pathLst>
          </a:custGeom>
          <a:ln w="12700">
            <a:solidFill/>
            <a:miter lim="400000"/>
            <a:tailEnd type="triangle"/>
          </a:ln>
        </p:spPr>
        <p:txBody>
          <a:bodyPr lIns="19049" tIns="19049" rIns="19049" bIns="19049" anchor="ctr"/>
          <a:lstStyle/>
          <a:p>
            <a:pPr defTabSz="321457">
              <a:defRPr sz="800"/>
            </a:pPr>
            <a:endParaRPr/>
          </a:p>
        </p:txBody>
      </p:sp>
      <p:sp>
        <p:nvSpPr>
          <p:cNvPr id="23" name="Shape 83"/>
          <p:cNvSpPr/>
          <p:nvPr/>
        </p:nvSpPr>
        <p:spPr>
          <a:xfrm>
            <a:off x="6371829" y="3166961"/>
            <a:ext cx="709613" cy="320505"/>
          </a:xfrm>
          <a:prstGeom prst="rect">
            <a:avLst/>
          </a:prstGeom>
          <a:solidFill>
            <a:schemeClr val="bg1">
              <a:lumMod val="85000"/>
            </a:schemeClr>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Policies</a:t>
            </a:r>
          </a:p>
        </p:txBody>
      </p:sp>
      <p:sp>
        <p:nvSpPr>
          <p:cNvPr id="24" name="Shape 84"/>
          <p:cNvSpPr/>
          <p:nvPr/>
        </p:nvSpPr>
        <p:spPr>
          <a:xfrm flipV="1">
            <a:off x="6726636" y="2982509"/>
            <a:ext cx="1" cy="170763"/>
          </a:xfrm>
          <a:prstGeom prst="line">
            <a:avLst/>
          </a:prstGeom>
          <a:ln w="25400">
            <a:solidFill/>
            <a:miter lim="400000"/>
            <a:tailEnd type="triangle"/>
          </a:ln>
        </p:spPr>
        <p:txBody>
          <a:bodyPr lIns="19049" tIns="19049" rIns="19049" bIns="19049" anchor="ctr"/>
          <a:lstStyle/>
          <a:p>
            <a:pPr defTabSz="321457">
              <a:defRPr sz="800"/>
            </a:pPr>
            <a:endParaRPr/>
          </a:p>
        </p:txBody>
      </p:sp>
      <p:sp>
        <p:nvSpPr>
          <p:cNvPr id="25" name="Shape 85"/>
          <p:cNvSpPr/>
          <p:nvPr/>
        </p:nvSpPr>
        <p:spPr>
          <a:xfrm>
            <a:off x="6206711" y="2127666"/>
            <a:ext cx="874731" cy="794076"/>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6" name="Shape 86"/>
          <p:cNvSpPr/>
          <p:nvPr/>
        </p:nvSpPr>
        <p:spPr>
          <a:xfrm>
            <a:off x="6235145" y="2180055"/>
            <a:ext cx="910433" cy="794075"/>
          </a:xfrm>
          <a:prstGeom prst="rect">
            <a:avLst/>
          </a:prstGeom>
          <a:solidFill>
            <a:schemeClr val="bg1">
              <a:lumMod val="85000"/>
            </a:schemeClr>
          </a:solidFill>
          <a:ln w="3175">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100" dirty="0"/>
              <a:t>Interaction Authorization Algorithms</a:t>
            </a:r>
          </a:p>
        </p:txBody>
      </p:sp>
      <p:sp>
        <p:nvSpPr>
          <p:cNvPr id="27" name="Shape 87"/>
          <p:cNvSpPr/>
          <p:nvPr/>
        </p:nvSpPr>
        <p:spPr>
          <a:xfrm>
            <a:off x="7402478" y="1764250"/>
            <a:ext cx="838994" cy="794075"/>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8" name="Shape 88"/>
          <p:cNvSpPr/>
          <p:nvPr/>
        </p:nvSpPr>
        <p:spPr>
          <a:xfrm>
            <a:off x="7459628" y="1811874"/>
            <a:ext cx="838995" cy="794076"/>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9" name="Shape 89"/>
          <p:cNvSpPr/>
          <p:nvPr/>
        </p:nvSpPr>
        <p:spPr>
          <a:xfrm>
            <a:off x="7531065" y="1864262"/>
            <a:ext cx="838995" cy="794076"/>
          </a:xfrm>
          <a:prstGeom prst="rect">
            <a:avLst/>
          </a:prstGeom>
          <a:solidFill>
            <a:schemeClr val="bg1">
              <a:lumMod val="85000"/>
            </a:schemeClr>
          </a:solidFill>
          <a:ln w="3175">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100" dirty="0"/>
              <a:t>Passive Monitoring Algorithms</a:t>
            </a:r>
          </a:p>
        </p:txBody>
      </p:sp>
      <p:sp>
        <p:nvSpPr>
          <p:cNvPr id="30" name="Shape 90"/>
          <p:cNvSpPr/>
          <p:nvPr/>
        </p:nvSpPr>
        <p:spPr>
          <a:xfrm flipV="1">
            <a:off x="898077" y="1919824"/>
            <a:ext cx="1" cy="1353563"/>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31" name="Shape 91"/>
          <p:cNvSpPr/>
          <p:nvPr/>
        </p:nvSpPr>
        <p:spPr>
          <a:xfrm>
            <a:off x="991909" y="3448045"/>
            <a:ext cx="298622" cy="294763"/>
          </a:xfrm>
          <a:prstGeom prst="roundRect">
            <a:avLst>
              <a:gd name="adj" fmla="val 18995"/>
            </a:avLst>
          </a:prstGeom>
          <a:solidFill>
            <a:srgbClr val="D17F15"/>
          </a:solidFill>
          <a:ln w="12700">
            <a:solidFill>
              <a:srgbClr val="53585F"/>
            </a:solidFill>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2" name="Shape 92"/>
          <p:cNvSpPr/>
          <p:nvPr/>
        </p:nvSpPr>
        <p:spPr>
          <a:xfrm>
            <a:off x="989563" y="1754206"/>
            <a:ext cx="298622" cy="294763"/>
          </a:xfrm>
          <a:prstGeom prst="roundRect">
            <a:avLst>
              <a:gd name="adj" fmla="val 18995"/>
            </a:avLst>
          </a:prstGeom>
          <a:solidFill>
            <a:srgbClr val="D17F15"/>
          </a:solidFill>
          <a:ln w="12700">
            <a:solidFill>
              <a:srgbClr val="53585F"/>
            </a:solidFill>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3" name="Shape 93"/>
          <p:cNvSpPr/>
          <p:nvPr/>
        </p:nvSpPr>
        <p:spPr>
          <a:xfrm>
            <a:off x="499694" y="1589342"/>
            <a:ext cx="795599" cy="320204"/>
          </a:xfrm>
          <a:prstGeom prst="rect">
            <a:avLst/>
          </a:prstGeom>
          <a:solidFill/>
          <a:ln w="12700">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6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solidFill>
                  <a:schemeClr val="bg1"/>
                </a:solidFill>
              </a:rPr>
              <a:t>Service 1</a:t>
            </a:r>
          </a:p>
        </p:txBody>
      </p:sp>
      <p:sp>
        <p:nvSpPr>
          <p:cNvPr id="34" name="Shape 94"/>
          <p:cNvSpPr/>
          <p:nvPr/>
        </p:nvSpPr>
        <p:spPr>
          <a:xfrm>
            <a:off x="1348203" y="1756587"/>
            <a:ext cx="457982" cy="1"/>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35" name="Shape 95"/>
          <p:cNvSpPr/>
          <p:nvPr/>
        </p:nvSpPr>
        <p:spPr>
          <a:xfrm>
            <a:off x="499694" y="3275222"/>
            <a:ext cx="795599" cy="320205"/>
          </a:xfrm>
          <a:prstGeom prst="rect">
            <a:avLst/>
          </a:prstGeom>
          <a:solidFill/>
          <a:ln w="12700">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6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solidFill>
                  <a:schemeClr val="bg1"/>
                </a:solidFill>
              </a:rPr>
              <a:t>Service 2</a:t>
            </a:r>
          </a:p>
        </p:txBody>
      </p:sp>
      <p:sp>
        <p:nvSpPr>
          <p:cNvPr id="36" name="Shape 96"/>
          <p:cNvSpPr/>
          <p:nvPr/>
        </p:nvSpPr>
        <p:spPr>
          <a:xfrm>
            <a:off x="1288185" y="3384628"/>
            <a:ext cx="2352311" cy="384917"/>
          </a:xfrm>
          <a:custGeom>
            <a:avLst/>
            <a:gdLst/>
            <a:ahLst/>
            <a:cxnLst>
              <a:cxn ang="0">
                <a:pos x="wd2" y="hd2"/>
              </a:cxn>
              <a:cxn ang="5400000">
                <a:pos x="wd2" y="hd2"/>
              </a:cxn>
              <a:cxn ang="10800000">
                <a:pos x="wd2" y="hd2"/>
              </a:cxn>
              <a:cxn ang="16200000">
                <a:pos x="wd2" y="hd2"/>
              </a:cxn>
            </a:cxnLst>
            <a:rect l="0" t="0" r="r" b="b"/>
            <a:pathLst>
              <a:path w="21600" h="20839" extrusionOk="0">
                <a:moveTo>
                  <a:pt x="0" y="20262"/>
                </a:moveTo>
                <a:cubicBezTo>
                  <a:pt x="3883" y="21600"/>
                  <a:pt x="7848" y="20600"/>
                  <a:pt x="11520" y="17357"/>
                </a:cubicBezTo>
                <a:cubicBezTo>
                  <a:pt x="15496" y="13846"/>
                  <a:pt x="18983" y="7842"/>
                  <a:pt x="21600" y="0"/>
                </a:cubicBezTo>
              </a:path>
            </a:pathLst>
          </a:custGeom>
          <a:ln w="12700">
            <a:solidFill>
              <a:srgbClr val="FF0000"/>
            </a:solidFill>
            <a:prstDash val="sysDot"/>
            <a:miter lim="400000"/>
            <a:tailEnd type="triangle"/>
          </a:ln>
        </p:spPr>
        <p:txBody>
          <a:bodyPr lIns="19049" tIns="19049" rIns="19049" bIns="19049" anchor="ctr"/>
          <a:lstStyle/>
          <a:p>
            <a:pPr defTabSz="321457">
              <a:defRPr sz="800"/>
            </a:pPr>
            <a:endParaRPr/>
          </a:p>
        </p:txBody>
      </p:sp>
      <p:sp>
        <p:nvSpPr>
          <p:cNvPr id="37" name="Shape 97"/>
          <p:cNvSpPr/>
          <p:nvPr/>
        </p:nvSpPr>
        <p:spPr>
          <a:xfrm>
            <a:off x="1143347" y="2085672"/>
            <a:ext cx="2490094" cy="1406345"/>
          </a:xfrm>
          <a:custGeom>
            <a:avLst/>
            <a:gdLst/>
            <a:ahLst/>
            <a:cxnLst>
              <a:cxn ang="0">
                <a:pos x="wd2" y="hd2"/>
              </a:cxn>
              <a:cxn ang="5400000">
                <a:pos x="wd2" y="hd2"/>
              </a:cxn>
              <a:cxn ang="10800000">
                <a:pos x="wd2" y="hd2"/>
              </a:cxn>
              <a:cxn ang="16200000">
                <a:pos x="wd2" y="hd2"/>
              </a:cxn>
            </a:cxnLst>
            <a:rect l="0" t="0" r="r" b="b"/>
            <a:pathLst>
              <a:path w="21600" h="20598" extrusionOk="0">
                <a:moveTo>
                  <a:pt x="0" y="0"/>
                </a:moveTo>
                <a:cubicBezTo>
                  <a:pt x="2626" y="9167"/>
                  <a:pt x="6181" y="15721"/>
                  <a:pt x="10164" y="18741"/>
                </a:cubicBezTo>
                <a:cubicBezTo>
                  <a:pt x="13936" y="21600"/>
                  <a:pt x="17917" y="21150"/>
                  <a:pt x="21600" y="17447"/>
                </a:cubicBezTo>
              </a:path>
            </a:pathLst>
          </a:custGeom>
          <a:ln w="12700">
            <a:solidFill>
              <a:srgbClr val="FF0000"/>
            </a:solidFill>
            <a:prstDash val="sysDot"/>
            <a:miter lim="400000"/>
            <a:tailEnd type="triangle"/>
          </a:ln>
        </p:spPr>
        <p:txBody>
          <a:bodyPr lIns="19049" tIns="19049" rIns="19049" bIns="19049" anchor="ctr"/>
          <a:lstStyle/>
          <a:p>
            <a:pPr defTabSz="321457">
              <a:defRPr sz="800"/>
            </a:pPr>
            <a:endParaRPr/>
          </a:p>
        </p:txBody>
      </p:sp>
      <p:sp>
        <p:nvSpPr>
          <p:cNvPr id="38" name="Shape 98"/>
          <p:cNvSpPr/>
          <p:nvPr/>
        </p:nvSpPr>
        <p:spPr>
          <a:xfrm>
            <a:off x="1332114" y="1930314"/>
            <a:ext cx="764653" cy="14543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69" y="88"/>
                </a:lnTo>
                <a:lnTo>
                  <a:pt x="7939" y="21595"/>
                </a:lnTo>
                <a:lnTo>
                  <a:pt x="0" y="21600"/>
                </a:lnTo>
              </a:path>
            </a:pathLst>
          </a:custGeom>
          <a:ln w="12700">
            <a:solidFill>
              <a:srgbClr val="6EC038"/>
            </a:solidFill>
            <a:miter lim="400000"/>
            <a:tailEnd type="triangle"/>
          </a:ln>
        </p:spPr>
        <p:txBody>
          <a:bodyPr lIns="19049" tIns="19049" rIns="19049" bIns="19049" anchor="ctr"/>
          <a:lstStyle/>
          <a:p>
            <a:pPr defTabSz="321457">
              <a:defRPr sz="800"/>
            </a:pPr>
            <a:endParaRPr/>
          </a:p>
        </p:txBody>
      </p:sp>
      <p:sp>
        <p:nvSpPr>
          <p:cNvPr id="39" name="Shape 99"/>
          <p:cNvSpPr/>
          <p:nvPr/>
        </p:nvSpPr>
        <p:spPr>
          <a:xfrm>
            <a:off x="1338543" y="2181681"/>
            <a:ext cx="758223" cy="13103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962" y="36"/>
                </a:lnTo>
                <a:lnTo>
                  <a:pt x="12950" y="21555"/>
                </a:lnTo>
                <a:lnTo>
                  <a:pt x="0" y="21600"/>
                </a:lnTo>
              </a:path>
            </a:pathLst>
          </a:custGeom>
          <a:ln w="12700">
            <a:solidFill>
              <a:schemeClr val="tx2">
                <a:lumMod val="60000"/>
                <a:lumOff val="40000"/>
              </a:schemeClr>
            </a:solidFill>
            <a:miter lim="400000"/>
            <a:tailEnd type="triangle"/>
          </a:ln>
        </p:spPr>
        <p:txBody>
          <a:bodyPr lIns="19049" tIns="19049" rIns="19049" bIns="19049" anchor="ctr"/>
          <a:lstStyle/>
          <a:p>
            <a:pPr defTabSz="321457">
              <a:defRPr sz="800"/>
            </a:pPr>
            <a:endParaRPr/>
          </a:p>
        </p:txBody>
      </p:sp>
      <p:sp>
        <p:nvSpPr>
          <p:cNvPr id="40" name="Shape 100"/>
          <p:cNvSpPr/>
          <p:nvPr/>
        </p:nvSpPr>
        <p:spPr>
          <a:xfrm>
            <a:off x="2101298" y="2099744"/>
            <a:ext cx="607721" cy="267448"/>
          </a:xfrm>
          <a:prstGeom prst="rect">
            <a:avLst/>
          </a:prstGeom>
          <a:solidFill>
            <a:schemeClr val="tx2">
              <a:lumMod val="60000"/>
              <a:lumOff val="40000"/>
            </a:schemeClr>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Active</a:t>
            </a:r>
          </a:p>
        </p:txBody>
      </p:sp>
      <p:sp>
        <p:nvSpPr>
          <p:cNvPr id="41" name="Shape 101"/>
          <p:cNvSpPr/>
          <p:nvPr/>
        </p:nvSpPr>
        <p:spPr>
          <a:xfrm>
            <a:off x="1313157" y="1559968"/>
            <a:ext cx="518797" cy="17766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lstStyle>
            <a:lvl1pPr algn="l" defTabSz="457200">
              <a:defRPr sz="1200"/>
            </a:lvl1pPr>
          </a:lstStyle>
          <a:p>
            <a:pPr lvl="0">
              <a:defRPr sz="1800"/>
            </a:pPr>
            <a:r>
              <a:rPr sz="1100" dirty="0"/>
              <a:t>request</a:t>
            </a:r>
          </a:p>
        </p:txBody>
      </p:sp>
      <p:sp>
        <p:nvSpPr>
          <p:cNvPr id="42" name="Shape 102"/>
          <p:cNvSpPr/>
          <p:nvPr/>
        </p:nvSpPr>
        <p:spPr>
          <a:xfrm>
            <a:off x="274864" y="2733524"/>
            <a:ext cx="623213" cy="17052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lstStyle>
            <a:lvl1pPr algn="l" defTabSz="457200">
              <a:defRPr sz="1200"/>
            </a:lvl1pPr>
          </a:lstStyle>
          <a:p>
            <a:pPr lvl="0">
              <a:defRPr sz="1800"/>
            </a:pPr>
            <a:r>
              <a:rPr sz="1100" dirty="0"/>
              <a:t>response</a:t>
            </a:r>
          </a:p>
        </p:txBody>
      </p:sp>
      <p:sp>
        <p:nvSpPr>
          <p:cNvPr id="43" name="Shape 103"/>
          <p:cNvSpPr/>
          <p:nvPr/>
        </p:nvSpPr>
        <p:spPr>
          <a:xfrm>
            <a:off x="1096167" y="2938721"/>
            <a:ext cx="591256" cy="15730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lstStyle>
            <a:lvl1pPr algn="l" defTabSz="457200">
              <a:defRPr sz="1200"/>
            </a:lvl1pPr>
          </a:lstStyle>
          <a:p>
            <a:pPr lvl="0">
              <a:defRPr sz="1800"/>
            </a:pPr>
            <a:r>
              <a:rPr sz="1100" dirty="0"/>
              <a:t>request</a:t>
            </a:r>
          </a:p>
        </p:txBody>
      </p:sp>
      <p:sp>
        <p:nvSpPr>
          <p:cNvPr id="44" name="Shape 104"/>
          <p:cNvSpPr/>
          <p:nvPr/>
        </p:nvSpPr>
        <p:spPr>
          <a:xfrm>
            <a:off x="1800838" y="2559747"/>
            <a:ext cx="926140" cy="31461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defTabSz="321457">
              <a:defRPr sz="1800"/>
            </a:pPr>
            <a:r>
              <a:rPr sz="1100" dirty="0"/>
              <a:t>request</a:t>
            </a:r>
          </a:p>
          <a:p>
            <a:pPr defTabSz="321457">
              <a:defRPr sz="1800"/>
            </a:pPr>
            <a:r>
              <a:rPr sz="1100" dirty="0"/>
              <a:t>(if authorized)</a:t>
            </a:r>
          </a:p>
        </p:txBody>
      </p:sp>
      <p:sp>
        <p:nvSpPr>
          <p:cNvPr id="48" name="Shape 75"/>
          <p:cNvSpPr/>
          <p:nvPr/>
        </p:nvSpPr>
        <p:spPr>
          <a:xfrm>
            <a:off x="4303512" y="3747865"/>
            <a:ext cx="1041840" cy="591998"/>
          </a:xfrm>
          <a:prstGeom prst="rect">
            <a:avLst/>
          </a:prstGeom>
          <a:solidFill>
            <a:srgbClr val="FF0000"/>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lang="en-US" sz="1100" b="1" dirty="0" smtClean="0"/>
              <a:t>Dynamic Service Composition</a:t>
            </a:r>
            <a:endParaRPr sz="1100" b="1" dirty="0"/>
          </a:p>
        </p:txBody>
      </p:sp>
      <p:sp>
        <p:nvSpPr>
          <p:cNvPr id="49" name="Shape 70"/>
          <p:cNvSpPr/>
          <p:nvPr/>
        </p:nvSpPr>
        <p:spPr>
          <a:xfrm>
            <a:off x="3654652" y="2627238"/>
            <a:ext cx="1154777" cy="346892"/>
          </a:xfrm>
          <a:prstGeom prst="rect">
            <a:avLst/>
          </a:prstGeom>
          <a:solidFill>
            <a:srgbClr val="FF0000"/>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algn="ctr" defTabSz="457200"/>
            <a:r>
              <a:rPr lang="en-US" sz="1100" b="1" dirty="0" smtClean="0">
                <a:solidFill>
                  <a:srgbClr val="000000"/>
                </a:solidFill>
                <a:latin typeface="Helvetica"/>
                <a:ea typeface="Helvetica"/>
                <a:cs typeface="Helvetica"/>
              </a:rPr>
              <a:t>Active Bundle State Listener</a:t>
            </a:r>
            <a:endParaRPr sz="1100" b="1" dirty="0">
              <a:solidFill>
                <a:srgbClr val="000000"/>
              </a:solidFill>
              <a:latin typeface="Helvetica"/>
              <a:ea typeface="Helvetica"/>
              <a:cs typeface="Helvetica"/>
            </a:endParaRPr>
          </a:p>
        </p:txBody>
      </p:sp>
      <p:sp>
        <p:nvSpPr>
          <p:cNvPr id="50" name="Shape 75"/>
          <p:cNvSpPr/>
          <p:nvPr/>
        </p:nvSpPr>
        <p:spPr>
          <a:xfrm>
            <a:off x="7442276" y="3950772"/>
            <a:ext cx="1144334" cy="390850"/>
          </a:xfrm>
          <a:prstGeom prst="rect">
            <a:avLst/>
          </a:prstGeom>
          <a:solidFill>
            <a:schemeClr val="bg1">
              <a:lumMod val="85000"/>
            </a:schemeClr>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lang="en-US" sz="1100" dirty="0" smtClean="0"/>
              <a:t>Trust Management</a:t>
            </a:r>
            <a:endParaRPr sz="1100" dirty="0"/>
          </a:p>
        </p:txBody>
      </p:sp>
      <p:cxnSp>
        <p:nvCxnSpPr>
          <p:cNvPr id="51" name="Straight Arrow Connector 50"/>
          <p:cNvCxnSpPr/>
          <p:nvPr/>
        </p:nvCxnSpPr>
        <p:spPr>
          <a:xfrm flipH="1">
            <a:off x="7924800" y="3595428"/>
            <a:ext cx="5555" cy="328872"/>
          </a:xfrm>
          <a:prstGeom prst="straightConnector1">
            <a:avLst/>
          </a:prstGeom>
          <a:ln w="12700" cap="flat">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Shape 80"/>
          <p:cNvSpPr/>
          <p:nvPr/>
        </p:nvSpPr>
        <p:spPr>
          <a:xfrm flipV="1">
            <a:off x="6631857" y="3595428"/>
            <a:ext cx="1187578" cy="464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triangle"/>
          </a:ln>
        </p:spPr>
        <p:txBody>
          <a:bodyPr lIns="19049" tIns="19049" rIns="19049" bIns="19049" anchor="ctr"/>
          <a:lstStyle/>
          <a:p>
            <a:pPr defTabSz="321457">
              <a:defRPr sz="800"/>
            </a:pPr>
            <a:endParaRPr/>
          </a:p>
        </p:txBody>
      </p:sp>
      <p:sp>
        <p:nvSpPr>
          <p:cNvPr id="53" name="Shape 80"/>
          <p:cNvSpPr/>
          <p:nvPr/>
        </p:nvSpPr>
        <p:spPr>
          <a:xfrm flipV="1">
            <a:off x="5345352" y="3595427"/>
            <a:ext cx="2341390" cy="318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none"/>
          </a:ln>
        </p:spPr>
        <p:txBody>
          <a:bodyPr lIns="19049" tIns="19049" rIns="19049" bIns="19049" anchor="ctr"/>
          <a:lstStyle/>
          <a:p>
            <a:pPr defTabSz="321457">
              <a:defRPr sz="800"/>
            </a:pPr>
            <a:endParaRPr/>
          </a:p>
        </p:txBody>
      </p:sp>
      <p:sp>
        <p:nvSpPr>
          <p:cNvPr id="55" name="Shape 70"/>
          <p:cNvSpPr/>
          <p:nvPr/>
        </p:nvSpPr>
        <p:spPr>
          <a:xfrm>
            <a:off x="1313157" y="1308021"/>
            <a:ext cx="514801" cy="282528"/>
          </a:xfrm>
          <a:prstGeom prst="rect">
            <a:avLst/>
          </a:prstGeom>
          <a:solidFill>
            <a:srgbClr val="FF0000"/>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algn="ctr" defTabSz="457200"/>
            <a:r>
              <a:rPr lang="en-US" sz="900" b="1" dirty="0" smtClean="0">
                <a:solidFill>
                  <a:srgbClr val="000000"/>
                </a:solidFill>
                <a:latin typeface="Helvetica"/>
                <a:ea typeface="Helvetica"/>
                <a:cs typeface="Helvetica"/>
              </a:rPr>
              <a:t>Active Bundle</a:t>
            </a:r>
            <a:endParaRPr sz="900" b="1" dirty="0">
              <a:solidFill>
                <a:srgbClr val="000000"/>
              </a:solidFill>
              <a:latin typeface="Helvetica"/>
              <a:ea typeface="Helvetica"/>
              <a:cs typeface="Helvetica"/>
            </a:endParaRPr>
          </a:p>
        </p:txBody>
      </p:sp>
      <p:cxnSp>
        <p:nvCxnSpPr>
          <p:cNvPr id="56" name="Elbow Connector 55"/>
          <p:cNvCxnSpPr>
            <a:stCxn id="48" idx="1"/>
            <a:endCxn id="5" idx="1"/>
          </p:cNvCxnSpPr>
          <p:nvPr/>
        </p:nvCxnSpPr>
        <p:spPr>
          <a:xfrm rot="10800000">
            <a:off x="423376" y="1999080"/>
            <a:ext cx="3880136" cy="2044785"/>
          </a:xfrm>
          <a:prstGeom prst="bentConnector3">
            <a:avLst>
              <a:gd name="adj1" fmla="val 105892"/>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7" name="Shape 102"/>
          <p:cNvSpPr/>
          <p:nvPr/>
        </p:nvSpPr>
        <p:spPr>
          <a:xfrm>
            <a:off x="2010264" y="4042453"/>
            <a:ext cx="1044933" cy="17052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lstStyle>
            <a:lvl1pPr algn="l" defTabSz="457200">
              <a:defRPr sz="1200"/>
            </a:lvl1pPr>
          </a:lstStyle>
          <a:p>
            <a:pPr lvl="0">
              <a:defRPr sz="1800"/>
            </a:pPr>
            <a:r>
              <a:rPr lang="en-US" sz="1100" dirty="0"/>
              <a:t>r</a:t>
            </a:r>
            <a:r>
              <a:rPr sz="1100" dirty="0" smtClean="0"/>
              <a:t>e</a:t>
            </a:r>
            <a:r>
              <a:rPr lang="en-US" sz="1100" dirty="0" smtClean="0"/>
              <a:t>configuration</a:t>
            </a:r>
          </a:p>
          <a:p>
            <a:pPr lvl="0">
              <a:defRPr sz="1800"/>
            </a:pPr>
            <a:endParaRPr sz="1100" dirty="0"/>
          </a:p>
        </p:txBody>
      </p:sp>
      <p:sp>
        <p:nvSpPr>
          <p:cNvPr id="58" name="Shape 96"/>
          <p:cNvSpPr/>
          <p:nvPr/>
        </p:nvSpPr>
        <p:spPr>
          <a:xfrm>
            <a:off x="1288185" y="2982509"/>
            <a:ext cx="2504711" cy="613591"/>
          </a:xfrm>
          <a:custGeom>
            <a:avLst/>
            <a:gdLst/>
            <a:ahLst/>
            <a:cxnLst>
              <a:cxn ang="0">
                <a:pos x="wd2" y="hd2"/>
              </a:cxn>
              <a:cxn ang="5400000">
                <a:pos x="wd2" y="hd2"/>
              </a:cxn>
              <a:cxn ang="10800000">
                <a:pos x="wd2" y="hd2"/>
              </a:cxn>
              <a:cxn ang="16200000">
                <a:pos x="wd2" y="hd2"/>
              </a:cxn>
            </a:cxnLst>
            <a:rect l="0" t="0" r="r" b="b"/>
            <a:pathLst>
              <a:path w="21600" h="20839" extrusionOk="0">
                <a:moveTo>
                  <a:pt x="0" y="20262"/>
                </a:moveTo>
                <a:cubicBezTo>
                  <a:pt x="3883" y="21600"/>
                  <a:pt x="7848" y="20600"/>
                  <a:pt x="11520" y="17357"/>
                </a:cubicBezTo>
                <a:cubicBezTo>
                  <a:pt x="15496" y="13846"/>
                  <a:pt x="18983" y="7842"/>
                  <a:pt x="21600" y="0"/>
                </a:cubicBezTo>
              </a:path>
            </a:pathLst>
          </a:custGeom>
          <a:ln w="12700">
            <a:solidFill>
              <a:srgbClr val="FF0000"/>
            </a:solidFill>
            <a:prstDash val="sysDot"/>
            <a:miter lim="400000"/>
            <a:tailEnd type="triangle"/>
          </a:ln>
        </p:spPr>
        <p:txBody>
          <a:bodyPr lIns="19049" tIns="19049" rIns="19049" bIns="19049" anchor="ctr"/>
          <a:lstStyle/>
          <a:p>
            <a:pPr defTabSz="321457">
              <a:defRPr sz="800"/>
            </a:pPr>
            <a:endParaRPr/>
          </a:p>
        </p:txBody>
      </p:sp>
      <p:sp>
        <p:nvSpPr>
          <p:cNvPr id="2" name="Rectangle 1"/>
          <p:cNvSpPr/>
          <p:nvPr/>
        </p:nvSpPr>
        <p:spPr>
          <a:xfrm>
            <a:off x="5486118" y="1096140"/>
            <a:ext cx="1916360" cy="369332"/>
          </a:xfrm>
          <a:prstGeom prst="rect">
            <a:avLst/>
          </a:prstGeom>
        </p:spPr>
        <p:txBody>
          <a:bodyPr wrap="none">
            <a:spAutoFit/>
          </a:bodyPr>
          <a:lstStyle/>
          <a:p>
            <a:pPr algn="ctr" defTabSz="321457">
              <a:defRPr sz="1800"/>
            </a:pPr>
            <a:r>
              <a:rPr lang="en-US" b="1" dirty="0">
                <a:effectLst>
                  <a:outerShdw blurRad="25400" dist="23998" dir="2700000" rotWithShape="0">
                    <a:srgbClr val="000000">
                      <a:alpha val="31034"/>
                    </a:srgbClr>
                  </a:outerShdw>
                </a:effectLst>
                <a:latin typeface="Helvetica"/>
                <a:ea typeface="Helvetica"/>
                <a:cs typeface="Helvetica"/>
                <a:sym typeface="Helvetica"/>
              </a:rPr>
              <a:t>Service Monitor</a:t>
            </a:r>
          </a:p>
        </p:txBody>
      </p:sp>
      <p:sp>
        <p:nvSpPr>
          <p:cNvPr id="59" name="Rectangle 58"/>
          <p:cNvSpPr/>
          <p:nvPr/>
        </p:nvSpPr>
        <p:spPr>
          <a:xfrm>
            <a:off x="127000" y="4479836"/>
            <a:ext cx="8839200" cy="2062103"/>
          </a:xfrm>
          <a:prstGeom prst="rect">
            <a:avLst/>
          </a:prstGeom>
        </p:spPr>
        <p:txBody>
          <a:bodyPr wrap="square">
            <a:spAutoFit/>
          </a:bodyPr>
          <a:lstStyle/>
          <a:p>
            <a:pPr marL="285750" indent="-285750">
              <a:buFont typeface="Arial"/>
              <a:buChar char="•"/>
            </a:pPr>
            <a:r>
              <a:rPr lang="en-US" sz="1600" dirty="0" smtClean="0"/>
              <a:t>Service monitor intercepts all client-service/service-service interactions.</a:t>
            </a:r>
          </a:p>
          <a:p>
            <a:pPr marL="285750" indent="-285750">
              <a:buFont typeface="Arial"/>
              <a:buChar char="•"/>
            </a:pPr>
            <a:r>
              <a:rPr lang="en-US" sz="1600" dirty="0" smtClean="0"/>
              <a:t>The </a:t>
            </a:r>
            <a:r>
              <a:rPr lang="en-US" sz="1600" dirty="0"/>
              <a:t>approach aims to provide a unified security architecture for </a:t>
            </a:r>
            <a:r>
              <a:rPr lang="en-US" sz="1600" dirty="0" smtClean="0"/>
              <a:t>SOA </a:t>
            </a:r>
            <a:r>
              <a:rPr lang="en-US" sz="1600" dirty="0"/>
              <a:t>and </a:t>
            </a:r>
            <a:r>
              <a:rPr lang="en-US" sz="1600" dirty="0" smtClean="0"/>
              <a:t>cloud by </a:t>
            </a:r>
            <a:r>
              <a:rPr lang="en-US" sz="1600" dirty="0"/>
              <a:t>integrating components </a:t>
            </a:r>
            <a:r>
              <a:rPr lang="en-US" sz="1600" dirty="0" smtClean="0"/>
              <a:t>for: </a:t>
            </a:r>
            <a:endParaRPr lang="en-US" sz="1600" dirty="0"/>
          </a:p>
          <a:p>
            <a:pPr marL="742950" lvl="1" indent="-285750">
              <a:buFont typeface="Arial"/>
              <a:buChar char="•"/>
            </a:pPr>
            <a:r>
              <a:rPr lang="en-US" sz="1600" i="1" dirty="0"/>
              <a:t>S</a:t>
            </a:r>
            <a:r>
              <a:rPr lang="en-US" sz="1600" i="1" dirty="0" smtClean="0"/>
              <a:t>ervice trust management</a:t>
            </a:r>
            <a:endParaRPr lang="en-US" sz="1600" dirty="0"/>
          </a:p>
          <a:p>
            <a:pPr marL="742950" lvl="1" indent="-285750">
              <a:buFont typeface="Arial"/>
              <a:buChar char="•"/>
            </a:pPr>
            <a:r>
              <a:rPr lang="en-US" sz="1600" i="1" dirty="0"/>
              <a:t>I</a:t>
            </a:r>
            <a:r>
              <a:rPr lang="en-US" sz="1600" i="1" dirty="0" smtClean="0"/>
              <a:t>nteraction authorization </a:t>
            </a:r>
            <a:r>
              <a:rPr lang="en-US" sz="1600" dirty="0" smtClean="0"/>
              <a:t>between different services</a:t>
            </a:r>
          </a:p>
          <a:p>
            <a:pPr marL="742950" lvl="1" indent="-285750">
              <a:buFont typeface="Arial"/>
              <a:buChar char="•"/>
            </a:pPr>
            <a:r>
              <a:rPr lang="en-US" sz="1600" i="1" dirty="0">
                <a:solidFill>
                  <a:srgbClr val="FF0000"/>
                </a:solidFill>
              </a:rPr>
              <a:t>A</a:t>
            </a:r>
            <a:r>
              <a:rPr lang="en-US" sz="1600" i="1" dirty="0" smtClean="0">
                <a:solidFill>
                  <a:srgbClr val="FF0000"/>
                </a:solidFill>
              </a:rPr>
              <a:t>nomaly detection </a:t>
            </a:r>
            <a:r>
              <a:rPr lang="en-US" sz="1600" dirty="0" smtClean="0">
                <a:solidFill>
                  <a:srgbClr val="FF0000"/>
                </a:solidFill>
              </a:rPr>
              <a:t>based on service behavior</a:t>
            </a:r>
          </a:p>
          <a:p>
            <a:pPr marL="742950" lvl="1" indent="-285750">
              <a:buFont typeface="Arial"/>
              <a:buChar char="•"/>
            </a:pPr>
            <a:r>
              <a:rPr lang="en-US" sz="1600" i="1" dirty="0">
                <a:solidFill>
                  <a:srgbClr val="FF0000"/>
                </a:solidFill>
              </a:rPr>
              <a:t>D</a:t>
            </a:r>
            <a:r>
              <a:rPr lang="en-US" sz="1600" i="1" dirty="0" smtClean="0">
                <a:solidFill>
                  <a:srgbClr val="FF0000"/>
                </a:solidFill>
              </a:rPr>
              <a:t>ynamic service composition</a:t>
            </a:r>
            <a:endParaRPr lang="en-US" sz="1600" dirty="0">
              <a:solidFill>
                <a:srgbClr val="FF0000"/>
              </a:solidFill>
            </a:endParaRPr>
          </a:p>
          <a:p>
            <a:pPr marL="742950" lvl="1" indent="-285750">
              <a:buFont typeface="Arial"/>
              <a:buChar char="•"/>
            </a:pPr>
            <a:r>
              <a:rPr lang="en-US" sz="1600" i="1" dirty="0">
                <a:solidFill>
                  <a:srgbClr val="FF0000"/>
                </a:solidFill>
              </a:rPr>
              <a:t>S</a:t>
            </a:r>
            <a:r>
              <a:rPr lang="en-US" sz="1600" i="1" dirty="0" smtClean="0">
                <a:solidFill>
                  <a:srgbClr val="FF0000"/>
                </a:solidFill>
              </a:rPr>
              <a:t>ecure data dissemination </a:t>
            </a:r>
            <a:r>
              <a:rPr lang="en-US" sz="1600" dirty="0" smtClean="0">
                <a:solidFill>
                  <a:srgbClr val="FF0000"/>
                </a:solidFill>
              </a:rPr>
              <a:t>using active bundles</a:t>
            </a:r>
            <a:endParaRPr lang="en-US" sz="1600" dirty="0"/>
          </a:p>
        </p:txBody>
      </p:sp>
      <p:sp>
        <p:nvSpPr>
          <p:cNvPr id="60" name="Shape 80"/>
          <p:cNvSpPr/>
          <p:nvPr/>
        </p:nvSpPr>
        <p:spPr>
          <a:xfrm flipV="1">
            <a:off x="5334000" y="4165599"/>
            <a:ext cx="292100" cy="507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none"/>
          </a:ln>
        </p:spPr>
        <p:txBody>
          <a:bodyPr lIns="19049" tIns="19049" rIns="19049" bIns="19049" anchor="ctr"/>
          <a:lstStyle/>
          <a:p>
            <a:pPr defTabSz="321457">
              <a:defRPr sz="800"/>
            </a:pPr>
            <a:endParaRPr/>
          </a:p>
        </p:txBody>
      </p:sp>
      <p:sp>
        <p:nvSpPr>
          <p:cNvPr id="61" name="Slide Number Placeholder 3"/>
          <p:cNvSpPr>
            <a:spLocks noGrp="1"/>
          </p:cNvSpPr>
          <p:nvPr>
            <p:ph type="sldNum" sz="quarter" idx="11"/>
          </p:nvPr>
        </p:nvSpPr>
        <p:spPr>
          <a:xfrm>
            <a:off x="28411" y="6464300"/>
            <a:ext cx="400378" cy="297651"/>
          </a:xfrm>
        </p:spPr>
        <p:txBody>
          <a:bodyPr/>
          <a:lstStyle/>
          <a:p>
            <a:fld id="{F6EFC63E-F8D9-44BB-A462-AC735E845F95}" type="slidenum">
              <a:rPr lang="en-US" smtClean="0"/>
              <a:pPr/>
              <a:t>6</a:t>
            </a:fld>
            <a:endParaRPr lang="en-US" dirty="0"/>
          </a:p>
        </p:txBody>
      </p:sp>
    </p:spTree>
    <p:extLst>
      <p:ext uri="{BB962C8B-B14F-4D97-AF65-F5344CB8AC3E}">
        <p14:creationId xmlns:p14="http://schemas.microsoft.com/office/powerpoint/2010/main" val="68890413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p:cNvSpPr>
          <p:nvPr>
            <p:ph type="title"/>
          </p:nvPr>
        </p:nvSpPr>
        <p:spPr>
          <a:xfrm>
            <a:off x="228600" y="140884"/>
            <a:ext cx="6705600" cy="838201"/>
          </a:xfrm>
          <a:prstGeom prst="rect">
            <a:avLst/>
          </a:prstGeom>
        </p:spPr>
        <p:txBody>
          <a:bodyPr lIns="0" tIns="0" rIns="0" bIns="0">
            <a:normAutofit/>
          </a:bodyPr>
          <a:lstStyle/>
          <a:p>
            <a:pPr lvl="0">
              <a:defRPr sz="1800"/>
            </a:pPr>
            <a:r>
              <a:rPr lang="en-US" sz="2400" dirty="0" smtClean="0"/>
              <a:t>Solution Components</a:t>
            </a:r>
            <a:endParaRPr sz="2400" dirty="0"/>
          </a:p>
        </p:txBody>
      </p:sp>
      <p:graphicFrame>
        <p:nvGraphicFramePr>
          <p:cNvPr id="21" name="Diagram 20"/>
          <p:cNvGraphicFramePr/>
          <p:nvPr>
            <p:extLst>
              <p:ext uri="{D42A27DB-BD31-4B8C-83A1-F6EECF244321}">
                <p14:modId xmlns:p14="http://schemas.microsoft.com/office/powerpoint/2010/main" val="1008486548"/>
              </p:ext>
            </p:extLst>
          </p:nvPr>
        </p:nvGraphicFramePr>
        <p:xfrm>
          <a:off x="2074373" y="2391029"/>
          <a:ext cx="5369760" cy="339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Box 21"/>
          <p:cNvSpPr txBox="1"/>
          <p:nvPr/>
        </p:nvSpPr>
        <p:spPr>
          <a:xfrm>
            <a:off x="1614187" y="1246526"/>
            <a:ext cx="1505573" cy="646331"/>
          </a:xfrm>
          <a:prstGeom prst="rect">
            <a:avLst/>
          </a:prstGeom>
          <a:solidFill>
            <a:srgbClr val="FFFF00"/>
          </a:solidFill>
          <a:ln>
            <a:solidFill>
              <a:srgbClr val="FFFF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Policies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a:off x="979073" y="1916490"/>
            <a:ext cx="1564814" cy="646331"/>
          </a:xfrm>
          <a:prstGeom prst="rect">
            <a:avLst/>
          </a:prstGeom>
          <a:solidFill>
            <a:srgbClr val="FFFF00"/>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Active </a:t>
            </a:r>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Listener</a:t>
            </a: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6831678" y="1427967"/>
            <a:ext cx="1505573" cy="646331"/>
          </a:xfrm>
          <a:prstGeom prst="rect">
            <a:avLst/>
          </a:prstGeom>
          <a:solidFill>
            <a:srgbClr val="9BBB59">
              <a:lumMod val="60000"/>
              <a:lumOff val="40000"/>
            </a:srgbClr>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Passive Listener</a:t>
            </a: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TextBox 24"/>
          <p:cNvSpPr txBox="1"/>
          <p:nvPr/>
        </p:nvSpPr>
        <p:spPr>
          <a:xfrm>
            <a:off x="6370060" y="2067863"/>
            <a:ext cx="1505573" cy="646331"/>
          </a:xfrm>
          <a:prstGeom prst="rect">
            <a:avLst/>
          </a:prstGeom>
          <a:solidFill>
            <a:srgbClr val="9BBB59">
              <a:lumMod val="60000"/>
              <a:lumOff val="40000"/>
            </a:srgbClr>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Heartbeat Module</a:t>
            </a: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TextBox 25"/>
          <p:cNvSpPr txBox="1"/>
          <p:nvPr/>
        </p:nvSpPr>
        <p:spPr>
          <a:xfrm>
            <a:off x="6912096" y="4090475"/>
            <a:ext cx="1505573" cy="646331"/>
          </a:xfrm>
          <a:prstGeom prst="rect">
            <a:avLst/>
          </a:prstGeom>
          <a:solidFill>
            <a:srgbClr val="FF0000"/>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Trust Management</a:t>
            </a: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TextBox 26"/>
          <p:cNvSpPr txBox="1"/>
          <p:nvPr/>
        </p:nvSpPr>
        <p:spPr>
          <a:xfrm>
            <a:off x="5199645" y="6073242"/>
            <a:ext cx="1505573" cy="646331"/>
          </a:xfrm>
          <a:prstGeom prst="rect">
            <a:avLst/>
          </a:prstGeom>
          <a:solidFill>
            <a:srgbClr val="FFB078"/>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Anomaly Detection</a:t>
            </a: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TextBox 27"/>
          <p:cNvSpPr txBox="1"/>
          <p:nvPr/>
        </p:nvSpPr>
        <p:spPr>
          <a:xfrm>
            <a:off x="1255053" y="4637655"/>
            <a:ext cx="1564814" cy="646331"/>
          </a:xfrm>
          <a:prstGeom prst="rect">
            <a:avLst/>
          </a:prstGeom>
          <a:solidFill>
            <a:srgbClr val="F9FF71"/>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Agile Defense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9" name="Curved Connector 28"/>
          <p:cNvCxnSpPr>
            <a:endCxn id="25" idx="1"/>
          </p:cNvCxnSpPr>
          <p:nvPr/>
        </p:nvCxnSpPr>
        <p:spPr>
          <a:xfrm flipV="1">
            <a:off x="5769535" y="2391029"/>
            <a:ext cx="600525" cy="474525"/>
          </a:xfrm>
          <a:prstGeom prst="curvedConnector3">
            <a:avLst/>
          </a:prstGeom>
          <a:noFill/>
          <a:ln w="25400" cap="flat" cmpd="sng" algn="ctr">
            <a:solidFill>
              <a:srgbClr val="9BBB59">
                <a:lumMod val="60000"/>
                <a:lumOff val="40000"/>
              </a:srgbClr>
            </a:solidFill>
            <a:prstDash val="solid"/>
            <a:headEnd type="arrow"/>
            <a:tailEnd type="arrow"/>
          </a:ln>
          <a:effectLst>
            <a:outerShdw blurRad="40000" dist="20000" dir="5400000" rotWithShape="0">
              <a:srgbClr val="000000">
                <a:alpha val="38000"/>
              </a:srgbClr>
            </a:outerShdw>
          </a:effectLst>
        </p:spPr>
      </p:cxnSp>
      <p:cxnSp>
        <p:nvCxnSpPr>
          <p:cNvPr id="30" name="Curved Connector 29"/>
          <p:cNvCxnSpPr>
            <a:endCxn id="26" idx="1"/>
          </p:cNvCxnSpPr>
          <p:nvPr/>
        </p:nvCxnSpPr>
        <p:spPr>
          <a:xfrm>
            <a:off x="6482573" y="4413641"/>
            <a:ext cx="429523" cy="12700"/>
          </a:xfrm>
          <a:prstGeom prst="curvedConnector3">
            <a:avLst/>
          </a:prstGeom>
          <a:noFill/>
          <a:ln w="25400" cap="flat" cmpd="sng" algn="ctr">
            <a:solidFill>
              <a:srgbClr val="FF0000"/>
            </a:solidFill>
            <a:prstDash val="solid"/>
            <a:headEnd type="arrow"/>
            <a:tailEnd type="arrow"/>
          </a:ln>
          <a:effectLst>
            <a:outerShdw blurRad="40000" dist="20000" dir="5400000" rotWithShape="0">
              <a:srgbClr val="000000">
                <a:alpha val="38000"/>
              </a:srgbClr>
            </a:outerShdw>
          </a:effectLst>
        </p:spPr>
      </p:cxnSp>
      <p:cxnSp>
        <p:nvCxnSpPr>
          <p:cNvPr id="31" name="Curved Connector 30"/>
          <p:cNvCxnSpPr/>
          <p:nvPr/>
        </p:nvCxnSpPr>
        <p:spPr>
          <a:xfrm rot="5400000" flipH="1" flipV="1">
            <a:off x="2718567" y="4560177"/>
            <a:ext cx="532103" cy="239032"/>
          </a:xfrm>
          <a:prstGeom prst="curvedConnector3">
            <a:avLst/>
          </a:prstGeom>
          <a:noFill/>
          <a:ln w="25400" cap="flat" cmpd="sng" algn="ctr">
            <a:solidFill>
              <a:srgbClr val="F9FF71"/>
            </a:solidFill>
            <a:prstDash val="solid"/>
            <a:headEnd type="arrow"/>
            <a:tailEnd type="arrow"/>
          </a:ln>
          <a:effectLst>
            <a:outerShdw blurRad="40000" dist="20000" dir="5400000" rotWithShape="0">
              <a:srgbClr val="000000">
                <a:alpha val="38000"/>
              </a:srgbClr>
            </a:outerShdw>
          </a:effectLst>
        </p:spPr>
      </p:cxnSp>
      <p:cxnSp>
        <p:nvCxnSpPr>
          <p:cNvPr id="32" name="Curved Connector 31"/>
          <p:cNvCxnSpPr>
            <a:stCxn id="20" idx="1"/>
          </p:cNvCxnSpPr>
          <p:nvPr/>
        </p:nvCxnSpPr>
        <p:spPr>
          <a:xfrm rot="10800000">
            <a:off x="4851401" y="5511800"/>
            <a:ext cx="830845" cy="275008"/>
          </a:xfrm>
          <a:prstGeom prst="curvedConnector3">
            <a:avLst>
              <a:gd name="adj1" fmla="val 50000"/>
            </a:avLst>
          </a:prstGeom>
          <a:noFill/>
          <a:ln w="25400" cap="flat" cmpd="sng" algn="ctr">
            <a:solidFill>
              <a:srgbClr val="FFB078"/>
            </a:solidFill>
            <a:prstDash val="solid"/>
            <a:headEnd type="arrow"/>
            <a:tailEnd type="arrow"/>
          </a:ln>
          <a:effectLst>
            <a:outerShdw blurRad="40000" dist="20000" dir="5400000" rotWithShape="0">
              <a:srgbClr val="000000">
                <a:alpha val="38000"/>
              </a:srgbClr>
            </a:outerShdw>
          </a:effectLst>
        </p:spPr>
      </p:cxnSp>
      <p:cxnSp>
        <p:nvCxnSpPr>
          <p:cNvPr id="33" name="Curved Connector 32"/>
          <p:cNvCxnSpPr/>
          <p:nvPr/>
        </p:nvCxnSpPr>
        <p:spPr>
          <a:xfrm rot="10800000">
            <a:off x="2643621" y="2629703"/>
            <a:ext cx="767526" cy="288774"/>
          </a:xfrm>
          <a:prstGeom prst="curvedConnector3">
            <a:avLst/>
          </a:prstGeom>
          <a:noFill/>
          <a:ln w="25400" cap="flat" cmpd="sng" algn="ctr">
            <a:solidFill>
              <a:srgbClr val="FFFF00"/>
            </a:solidFill>
            <a:prstDash val="solid"/>
            <a:headEnd type="arrow"/>
            <a:tailEnd type="arrow"/>
          </a:ln>
          <a:effectLst>
            <a:outerShdw blurRad="40000" dist="20000" dir="5400000" rotWithShape="0">
              <a:srgbClr val="000000">
                <a:alpha val="38000"/>
              </a:srgbClr>
            </a:outerShdw>
          </a:effectLst>
        </p:spPr>
      </p:cxnSp>
      <p:sp>
        <p:nvSpPr>
          <p:cNvPr id="34" name="Rectangle 33"/>
          <p:cNvSpPr/>
          <p:nvPr/>
        </p:nvSpPr>
        <p:spPr>
          <a:xfrm>
            <a:off x="801562" y="1093046"/>
            <a:ext cx="7745014" cy="5680399"/>
          </a:xfrm>
          <a:prstGeom prst="rect">
            <a:avLst/>
          </a:prstGeom>
          <a:no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 name="TextBox 34"/>
          <p:cNvSpPr txBox="1"/>
          <p:nvPr/>
        </p:nvSpPr>
        <p:spPr>
          <a:xfrm>
            <a:off x="2502876" y="1928235"/>
            <a:ext cx="1564814" cy="646331"/>
          </a:xfrm>
          <a:prstGeom prst="rect">
            <a:avLst/>
          </a:prstGeom>
          <a:solidFill>
            <a:srgbClr val="FFFF00"/>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Active </a:t>
            </a:r>
            <a:r>
              <a:rPr kumimoji="0" lang="en-US" sz="1800" b="0" i="0" u="none" strike="noStrike" kern="0" cap="none" spc="0" normalizeH="0" baseline="0" noProof="0" dirty="0" smtClean="0">
                <a:ln>
                  <a:noFill/>
                </a:ln>
                <a:solidFill>
                  <a:sysClr val="windowText" lastClr="000000"/>
                </a:solidFill>
                <a:effectLst/>
                <a:uLnTx/>
                <a:uFillTx/>
              </a:rPr>
              <a:t>Bundle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Listener</a:t>
            </a: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TextBox 35"/>
          <p:cNvSpPr txBox="1"/>
          <p:nvPr/>
        </p:nvSpPr>
        <p:spPr>
          <a:xfrm>
            <a:off x="938062" y="5283986"/>
            <a:ext cx="1564814" cy="646331"/>
          </a:xfrm>
          <a:prstGeom prst="rect">
            <a:avLst/>
          </a:prstGeom>
          <a:solidFill>
            <a:srgbClr val="F9FF71"/>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Resiliency</a:t>
            </a:r>
            <a:r>
              <a:rPr kumimoji="0" lang="en-US" sz="1800" b="0" i="0" u="none" strike="noStrike" kern="0" cap="none" spc="0" normalizeH="0" noProof="0" dirty="0" smtClean="0">
                <a:ln>
                  <a:noFill/>
                </a:ln>
                <a:solidFill>
                  <a:sysClr val="windowText" lastClr="000000"/>
                </a:solidFill>
                <a:effectLst/>
                <a:uLnTx/>
                <a:uFillTx/>
              </a:rPr>
              <a:t> &amp; Adaptability</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0" name="TextBox 19"/>
          <p:cNvSpPr txBox="1"/>
          <p:nvPr/>
        </p:nvSpPr>
        <p:spPr>
          <a:xfrm>
            <a:off x="5682245" y="5463642"/>
            <a:ext cx="1747255" cy="646331"/>
          </a:xfrm>
          <a:prstGeom prst="rect">
            <a:avLst/>
          </a:prstGeom>
          <a:solidFill>
            <a:srgbClr val="FFB078"/>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Agile</a:t>
            </a:r>
            <a:r>
              <a:rPr kumimoji="0" lang="en-US" sz="1800" b="0" i="0" u="none" strike="noStrike" kern="0" cap="none" spc="0" normalizeH="0" noProof="0" dirty="0" smtClean="0">
                <a:ln>
                  <a:noFill/>
                </a:ln>
                <a:solidFill>
                  <a:sysClr val="windowText" lastClr="000000"/>
                </a:solidFill>
                <a:effectLst/>
                <a:uLnTx/>
                <a:uFillTx/>
              </a:rPr>
              <a:t> Defense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Slide Number Placeholder 3"/>
          <p:cNvSpPr>
            <a:spLocks noGrp="1"/>
          </p:cNvSpPr>
          <p:nvPr>
            <p:ph type="sldNum" sz="quarter" idx="11"/>
          </p:nvPr>
        </p:nvSpPr>
        <p:spPr>
          <a:xfrm>
            <a:off x="28411" y="6464300"/>
            <a:ext cx="400378" cy="297651"/>
          </a:xfrm>
        </p:spPr>
        <p:txBody>
          <a:bodyPr/>
          <a:lstStyle/>
          <a:p>
            <a:fld id="{F6EFC63E-F8D9-44BB-A462-AC735E845F95}" type="slidenum">
              <a:rPr lang="en-US" smtClean="0"/>
              <a:pPr/>
              <a:t>7</a:t>
            </a:fld>
            <a:endParaRPr lang="en-US" dirty="0"/>
          </a:p>
        </p:txBody>
      </p:sp>
    </p:spTree>
    <p:extLst>
      <p:ext uri="{BB962C8B-B14F-4D97-AF65-F5344CB8AC3E}">
        <p14:creationId xmlns:p14="http://schemas.microsoft.com/office/powerpoint/2010/main" val="218344092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Defense</a:t>
            </a:r>
            <a:endParaRPr lang="en-US" dirty="0"/>
          </a:p>
        </p:txBody>
      </p:sp>
      <p:sp>
        <p:nvSpPr>
          <p:cNvPr id="3" name="Text Placeholder 2"/>
          <p:cNvSpPr>
            <a:spLocks noGrp="1"/>
          </p:cNvSpPr>
          <p:nvPr>
            <p:ph type="body" idx="1"/>
          </p:nvPr>
        </p:nvSpPr>
        <p:spPr>
          <a:xfrm>
            <a:off x="304800" y="1059180"/>
            <a:ext cx="8699500" cy="6014720"/>
          </a:xfrm>
        </p:spPr>
        <p:txBody>
          <a:bodyPr>
            <a:normAutofit lnSpcReduction="10000"/>
          </a:bodyPr>
          <a:lstStyle/>
          <a:p>
            <a:pPr marL="0" indent="0">
              <a:buNone/>
            </a:pPr>
            <a:r>
              <a:rPr lang="en-US" dirty="0" smtClean="0"/>
              <a:t>Goals:</a:t>
            </a:r>
          </a:p>
          <a:p>
            <a:pPr lvl="1"/>
            <a:r>
              <a:rPr lang="en-US" dirty="0"/>
              <a:t>R</a:t>
            </a:r>
            <a:r>
              <a:rPr lang="en-US" dirty="0" smtClean="0"/>
              <a:t>eplace anomalous services with reliable versions</a:t>
            </a:r>
          </a:p>
          <a:p>
            <a:pPr lvl="1"/>
            <a:r>
              <a:rPr lang="en-US" dirty="0"/>
              <a:t>R</a:t>
            </a:r>
            <a:r>
              <a:rPr lang="en-US" dirty="0" smtClean="0"/>
              <a:t>econfigure service </a:t>
            </a:r>
            <a:r>
              <a:rPr lang="en-US" dirty="0"/>
              <a:t>orchestrations </a:t>
            </a:r>
            <a:r>
              <a:rPr lang="en-US" dirty="0" smtClean="0"/>
              <a:t>in response </a:t>
            </a:r>
            <a:r>
              <a:rPr lang="en-US" dirty="0"/>
              <a:t>to anomalous service behavior</a:t>
            </a:r>
          </a:p>
          <a:p>
            <a:pPr lvl="1"/>
            <a:r>
              <a:rPr lang="en-US" dirty="0"/>
              <a:t>Swiftly </a:t>
            </a:r>
            <a:r>
              <a:rPr lang="en-US" dirty="0" smtClean="0"/>
              <a:t>adapt </a:t>
            </a:r>
            <a:r>
              <a:rPr lang="en-US" dirty="0"/>
              <a:t>to changes in context</a:t>
            </a:r>
          </a:p>
          <a:p>
            <a:pPr lvl="1"/>
            <a:r>
              <a:rPr lang="en-US" dirty="0" smtClean="0"/>
              <a:t>Ensure </a:t>
            </a:r>
            <a:r>
              <a:rPr lang="en-US" dirty="0"/>
              <a:t>c</a:t>
            </a:r>
            <a:r>
              <a:rPr lang="en-US" dirty="0" smtClean="0"/>
              <a:t>ontinuous availability </a:t>
            </a:r>
            <a:r>
              <a:rPr lang="en-US" dirty="0"/>
              <a:t>even under </a:t>
            </a:r>
            <a:r>
              <a:rPr lang="en-US" dirty="0" smtClean="0"/>
              <a:t>attacks and failures</a:t>
            </a:r>
          </a:p>
          <a:p>
            <a:pPr marL="0" indent="0">
              <a:buNone/>
            </a:pPr>
            <a:r>
              <a:rPr lang="en-US" dirty="0" smtClean="0"/>
              <a:t>Components:</a:t>
            </a:r>
          </a:p>
          <a:p>
            <a:pPr lvl="1"/>
            <a:r>
              <a:rPr lang="en-US" dirty="0"/>
              <a:t>Monitor service status and determine action</a:t>
            </a:r>
          </a:p>
          <a:p>
            <a:pPr lvl="2"/>
            <a:r>
              <a:rPr lang="en-US" dirty="0" smtClean="0"/>
              <a:t>Update </a:t>
            </a:r>
            <a:r>
              <a:rPr lang="en-US" dirty="0"/>
              <a:t>service health status in case of significant deviations from normal behavior</a:t>
            </a:r>
          </a:p>
          <a:p>
            <a:pPr lvl="2"/>
            <a:r>
              <a:rPr lang="en-US" dirty="0"/>
              <a:t>Create service backup in case of suspicion of anomaly</a:t>
            </a:r>
          </a:p>
          <a:p>
            <a:pPr lvl="2"/>
            <a:r>
              <a:rPr lang="en-US" dirty="0"/>
              <a:t>Re-deploy service in case of complete </a:t>
            </a:r>
            <a:r>
              <a:rPr lang="en-US" dirty="0" smtClean="0"/>
              <a:t>failure</a:t>
            </a:r>
          </a:p>
          <a:p>
            <a:pPr lvl="1"/>
            <a:r>
              <a:rPr lang="en-US" dirty="0" smtClean="0"/>
              <a:t>Dynamic </a:t>
            </a:r>
            <a:r>
              <a:rPr lang="en-US" dirty="0"/>
              <a:t>service reconfiguration based on changes in </a:t>
            </a:r>
            <a:r>
              <a:rPr lang="en-US" dirty="0" smtClean="0"/>
              <a:t>context</a:t>
            </a:r>
            <a:endParaRPr lang="en-US" dirty="0"/>
          </a:p>
          <a:p>
            <a:pPr lvl="2"/>
            <a:r>
              <a:rPr lang="en-US" dirty="0" smtClean="0"/>
              <a:t>Adapt priorities </a:t>
            </a:r>
            <a:r>
              <a:rPr lang="en-US" dirty="0"/>
              <a:t>(e.g. response time vs. level of detail/accuracy)</a:t>
            </a:r>
          </a:p>
          <a:p>
            <a:pPr lvl="2"/>
            <a:r>
              <a:rPr lang="en-US" dirty="0" smtClean="0"/>
              <a:t>Adapt constraints </a:t>
            </a:r>
            <a:r>
              <a:rPr lang="en-US" dirty="0"/>
              <a:t>(e.g. </a:t>
            </a:r>
            <a:r>
              <a:rPr lang="en-US" dirty="0" smtClean="0"/>
              <a:t>trust </a:t>
            </a:r>
            <a:r>
              <a:rPr lang="en-US" dirty="0"/>
              <a:t>levels of all services &gt; </a:t>
            </a:r>
            <a:r>
              <a:rPr lang="en-US" i="1" dirty="0"/>
              <a:t>T</a:t>
            </a:r>
            <a:r>
              <a:rPr lang="en-US" dirty="0" smtClean="0"/>
              <a:t> </a:t>
            </a:r>
            <a:r>
              <a:rPr lang="en-US" dirty="0"/>
              <a:t>for critical mission)</a:t>
            </a:r>
          </a:p>
          <a:p>
            <a:pPr lvl="2"/>
            <a:r>
              <a:rPr lang="en-US" dirty="0" smtClean="0"/>
              <a:t>Dynamically replace </a:t>
            </a:r>
            <a:r>
              <a:rPr lang="en-US" dirty="0"/>
              <a:t>failed services in composition with healthy ones </a:t>
            </a:r>
            <a:r>
              <a:rPr lang="en-US" dirty="0" smtClean="0"/>
              <a:t>to </a:t>
            </a:r>
            <a:r>
              <a:rPr lang="en-US" dirty="0"/>
              <a:t>avoid complete restart </a:t>
            </a:r>
            <a:r>
              <a:rPr lang="en-US" dirty="0" smtClean="0"/>
              <a:t>of business process</a:t>
            </a:r>
          </a:p>
          <a:p>
            <a:pPr lvl="1"/>
            <a:r>
              <a:rPr lang="en-US" dirty="0" smtClean="0"/>
              <a:t>Controlled </a:t>
            </a:r>
            <a:r>
              <a:rPr lang="en-US" dirty="0"/>
              <a:t>sharing of </a:t>
            </a:r>
            <a:r>
              <a:rPr lang="en-US" dirty="0" smtClean="0"/>
              <a:t>data</a:t>
            </a:r>
            <a:endParaRPr lang="en-US" dirty="0"/>
          </a:p>
          <a:p>
            <a:pPr lvl="2"/>
            <a:r>
              <a:rPr lang="en-US" dirty="0"/>
              <a:t>Determine </a:t>
            </a:r>
            <a:r>
              <a:rPr lang="en-US" dirty="0" smtClean="0"/>
              <a:t>data dissemination </a:t>
            </a:r>
            <a:r>
              <a:rPr lang="en-US" dirty="0"/>
              <a:t>based on the requirements and authorization level of the subscriber</a:t>
            </a:r>
          </a:p>
          <a:p>
            <a:pPr lvl="2"/>
            <a:r>
              <a:rPr lang="en-US" dirty="0"/>
              <a:t>Limit data </a:t>
            </a:r>
            <a:r>
              <a:rPr lang="en-US" dirty="0" smtClean="0"/>
              <a:t>disclosure based </a:t>
            </a:r>
            <a:r>
              <a:rPr lang="en-US" dirty="0"/>
              <a:t>on trust level of subscriber </a:t>
            </a:r>
          </a:p>
          <a:p>
            <a:pPr lvl="2"/>
            <a:r>
              <a:rPr lang="en-US" dirty="0" smtClean="0"/>
              <a:t>Control </a:t>
            </a:r>
            <a:r>
              <a:rPr lang="en-US" dirty="0"/>
              <a:t>dissemination based </a:t>
            </a:r>
            <a:r>
              <a:rPr lang="en-US" dirty="0" smtClean="0"/>
              <a:t>on changes in context (e.g. emergency, attack, etc.)</a:t>
            </a:r>
            <a:endParaRPr lang="en-US"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8</a:t>
            </a:fld>
            <a:endParaRPr lang="en-US" dirty="0"/>
          </a:p>
        </p:txBody>
      </p:sp>
    </p:spTree>
    <p:extLst>
      <p:ext uri="{BB962C8B-B14F-4D97-AF65-F5344CB8AC3E}">
        <p14:creationId xmlns:p14="http://schemas.microsoft.com/office/powerpoint/2010/main" val="36288160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452"/>
            <a:ext cx="6705600" cy="838200"/>
          </a:xfrm>
        </p:spPr>
        <p:txBody>
          <a:bodyPr/>
          <a:lstStyle/>
          <a:p>
            <a:r>
              <a:rPr lang="en-US" dirty="0" smtClean="0"/>
              <a:t>Distributed Service Monitoring </a:t>
            </a:r>
            <a:r>
              <a:rPr lang="en-US" dirty="0"/>
              <a:t>for Cross-domain Anomaly Detection and Adaptability</a:t>
            </a:r>
          </a:p>
        </p:txBody>
      </p:sp>
      <p:sp>
        <p:nvSpPr>
          <p:cNvPr id="6" name="Magnetic Disk 5"/>
          <p:cNvSpPr/>
          <p:nvPr/>
        </p:nvSpPr>
        <p:spPr>
          <a:xfrm>
            <a:off x="4054972" y="3540378"/>
            <a:ext cx="1256313" cy="1267957"/>
          </a:xfrm>
          <a:prstGeom prst="flowChartMagneticDisk">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7" name="Process 6"/>
          <p:cNvSpPr/>
          <p:nvPr/>
        </p:nvSpPr>
        <p:spPr>
          <a:xfrm>
            <a:off x="3222021" y="3091412"/>
            <a:ext cx="2769212" cy="2169867"/>
          </a:xfrm>
          <a:prstGeom prst="flowChartProcess">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9" name="Process 8"/>
          <p:cNvSpPr/>
          <p:nvPr/>
        </p:nvSpPr>
        <p:spPr>
          <a:xfrm>
            <a:off x="228600" y="2055254"/>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0" name="Process 9"/>
          <p:cNvSpPr/>
          <p:nvPr/>
        </p:nvSpPr>
        <p:spPr>
          <a:xfrm>
            <a:off x="6934200" y="2029341"/>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 name="Process 10"/>
          <p:cNvSpPr/>
          <p:nvPr/>
        </p:nvSpPr>
        <p:spPr>
          <a:xfrm>
            <a:off x="3642540" y="1091629"/>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2" name="Process 11"/>
          <p:cNvSpPr/>
          <p:nvPr/>
        </p:nvSpPr>
        <p:spPr>
          <a:xfrm>
            <a:off x="241428" y="3691435"/>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3" name="Process 12"/>
          <p:cNvSpPr/>
          <p:nvPr/>
        </p:nvSpPr>
        <p:spPr>
          <a:xfrm>
            <a:off x="6934200" y="3754935"/>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9" name="TextBox 18"/>
          <p:cNvSpPr txBox="1"/>
          <p:nvPr/>
        </p:nvSpPr>
        <p:spPr>
          <a:xfrm>
            <a:off x="3899120" y="4898131"/>
            <a:ext cx="165800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Central Monitor</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20" name="TextBox 19"/>
          <p:cNvSpPr txBox="1"/>
          <p:nvPr/>
        </p:nvSpPr>
        <p:spPr>
          <a:xfrm>
            <a:off x="1244418" y="3245853"/>
            <a:ext cx="99001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A</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1" name="TextBox 20"/>
          <p:cNvSpPr txBox="1"/>
          <p:nvPr/>
        </p:nvSpPr>
        <p:spPr>
          <a:xfrm>
            <a:off x="4656046" y="2278061"/>
            <a:ext cx="969274"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B</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2" name="TextBox 21"/>
          <p:cNvSpPr txBox="1"/>
          <p:nvPr/>
        </p:nvSpPr>
        <p:spPr>
          <a:xfrm>
            <a:off x="7928591" y="3178513"/>
            <a:ext cx="971578"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C</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3" name="TextBox 22"/>
          <p:cNvSpPr txBox="1"/>
          <p:nvPr/>
        </p:nvSpPr>
        <p:spPr>
          <a:xfrm>
            <a:off x="1218773" y="4889596"/>
            <a:ext cx="987508"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D</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4" name="TextBox 23"/>
          <p:cNvSpPr txBox="1"/>
          <p:nvPr/>
        </p:nvSpPr>
        <p:spPr>
          <a:xfrm>
            <a:off x="7923321" y="4880751"/>
            <a:ext cx="96346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E</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6" name="TextBox 25"/>
          <p:cNvSpPr txBox="1"/>
          <p:nvPr/>
        </p:nvSpPr>
        <p:spPr>
          <a:xfrm>
            <a:off x="1167457" y="2149761"/>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7" name="TextBox 26"/>
          <p:cNvSpPr txBox="1"/>
          <p:nvPr/>
        </p:nvSpPr>
        <p:spPr>
          <a:xfrm>
            <a:off x="1448147" y="2545893"/>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S2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8" name="TextBox 27"/>
          <p:cNvSpPr txBox="1"/>
          <p:nvPr/>
        </p:nvSpPr>
        <p:spPr>
          <a:xfrm>
            <a:off x="1180286" y="2945097"/>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S3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9" name="TextBox 28"/>
          <p:cNvSpPr txBox="1"/>
          <p:nvPr/>
        </p:nvSpPr>
        <p:spPr>
          <a:xfrm>
            <a:off x="4859624" y="1244044"/>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S4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0" name="TextBox 29"/>
          <p:cNvSpPr txBox="1"/>
          <p:nvPr/>
        </p:nvSpPr>
        <p:spPr>
          <a:xfrm>
            <a:off x="4656998" y="1816272"/>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S5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1" name="TextBox 30"/>
          <p:cNvSpPr txBox="1"/>
          <p:nvPr/>
        </p:nvSpPr>
        <p:spPr>
          <a:xfrm>
            <a:off x="8146254" y="2068745"/>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S6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2" name="TextBox 31"/>
          <p:cNvSpPr txBox="1"/>
          <p:nvPr/>
        </p:nvSpPr>
        <p:spPr>
          <a:xfrm>
            <a:off x="8146254" y="2480214"/>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S7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4" name="TextBox 33"/>
          <p:cNvSpPr txBox="1"/>
          <p:nvPr/>
        </p:nvSpPr>
        <p:spPr>
          <a:xfrm>
            <a:off x="8146254" y="2890436"/>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S9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5" name="TextBox 34"/>
          <p:cNvSpPr txBox="1"/>
          <p:nvPr/>
        </p:nvSpPr>
        <p:spPr>
          <a:xfrm>
            <a:off x="1167457" y="3806441"/>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S10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6" name="TextBox 35"/>
          <p:cNvSpPr txBox="1"/>
          <p:nvPr/>
        </p:nvSpPr>
        <p:spPr>
          <a:xfrm>
            <a:off x="7899508" y="3837016"/>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S11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7" name="TextBox 36"/>
          <p:cNvSpPr txBox="1"/>
          <p:nvPr/>
        </p:nvSpPr>
        <p:spPr>
          <a:xfrm>
            <a:off x="7907223" y="4252152"/>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S12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39" name="Straight Arrow Connector 38"/>
          <p:cNvCxnSpPr>
            <a:stCxn id="26" idx="1"/>
          </p:cNvCxnSpPr>
          <p:nvPr/>
        </p:nvCxnSpPr>
        <p:spPr>
          <a:xfrm flipH="1">
            <a:off x="628630" y="2319037"/>
            <a:ext cx="538827" cy="589525"/>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1" name="Straight Arrow Connector 40"/>
          <p:cNvCxnSpPr>
            <a:stCxn id="27" idx="1"/>
            <a:endCxn id="86" idx="3"/>
          </p:cNvCxnSpPr>
          <p:nvPr/>
        </p:nvCxnSpPr>
        <p:spPr>
          <a:xfrm flipH="1">
            <a:off x="628630" y="2715169"/>
            <a:ext cx="819517" cy="364263"/>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3" name="Straight Arrow Connector 42"/>
          <p:cNvCxnSpPr>
            <a:stCxn id="28" idx="1"/>
          </p:cNvCxnSpPr>
          <p:nvPr/>
        </p:nvCxnSpPr>
        <p:spPr>
          <a:xfrm flipH="1">
            <a:off x="628630" y="3114373"/>
            <a:ext cx="551656" cy="131480"/>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9" name="Straight Arrow Connector 48"/>
          <p:cNvCxnSpPr>
            <a:stCxn id="29" idx="1"/>
          </p:cNvCxnSpPr>
          <p:nvPr/>
        </p:nvCxnSpPr>
        <p:spPr>
          <a:xfrm flipH="1">
            <a:off x="4054972" y="1413320"/>
            <a:ext cx="804652" cy="572228"/>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1" name="Straight Arrow Connector 50"/>
          <p:cNvCxnSpPr>
            <a:stCxn id="30" idx="1"/>
            <a:endCxn id="108" idx="3"/>
          </p:cNvCxnSpPr>
          <p:nvPr/>
        </p:nvCxnSpPr>
        <p:spPr>
          <a:xfrm flipH="1">
            <a:off x="4060651" y="1985548"/>
            <a:ext cx="596347" cy="119192"/>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3" name="Straight Arrow Connector 52"/>
          <p:cNvCxnSpPr>
            <a:stCxn id="35" idx="1"/>
            <a:endCxn id="127" idx="3"/>
          </p:cNvCxnSpPr>
          <p:nvPr/>
        </p:nvCxnSpPr>
        <p:spPr>
          <a:xfrm flipH="1">
            <a:off x="795409" y="3975717"/>
            <a:ext cx="372048" cy="739162"/>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5" name="Straight Arrow Connector 54"/>
          <p:cNvCxnSpPr>
            <a:stCxn id="31" idx="1"/>
          </p:cNvCxnSpPr>
          <p:nvPr/>
        </p:nvCxnSpPr>
        <p:spPr>
          <a:xfrm flipH="1">
            <a:off x="7378935" y="2238021"/>
            <a:ext cx="767319" cy="501869"/>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7" name="Straight Arrow Connector 56"/>
          <p:cNvCxnSpPr/>
          <p:nvPr/>
        </p:nvCxnSpPr>
        <p:spPr>
          <a:xfrm flipH="1">
            <a:off x="7378935" y="2739890"/>
            <a:ext cx="738837" cy="150546"/>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8" name="Straight Arrow Connector 57"/>
          <p:cNvCxnSpPr>
            <a:stCxn id="34" idx="1"/>
            <a:endCxn id="119" idx="3"/>
          </p:cNvCxnSpPr>
          <p:nvPr/>
        </p:nvCxnSpPr>
        <p:spPr>
          <a:xfrm flipH="1" flipV="1">
            <a:off x="7371357" y="3028996"/>
            <a:ext cx="774897" cy="30716"/>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3" name="Straight Arrow Connector 62"/>
          <p:cNvCxnSpPr>
            <a:stCxn id="36" idx="1"/>
          </p:cNvCxnSpPr>
          <p:nvPr/>
        </p:nvCxnSpPr>
        <p:spPr>
          <a:xfrm flipH="1">
            <a:off x="7382420" y="4006292"/>
            <a:ext cx="517088" cy="447369"/>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5" name="Straight Arrow Connector 64"/>
          <p:cNvCxnSpPr>
            <a:stCxn id="37" idx="1"/>
            <a:endCxn id="114" idx="3"/>
          </p:cNvCxnSpPr>
          <p:nvPr/>
        </p:nvCxnSpPr>
        <p:spPr>
          <a:xfrm flipH="1">
            <a:off x="7378935" y="4421428"/>
            <a:ext cx="528288" cy="318465"/>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9" name="Straight Arrow Connector 68"/>
          <p:cNvCxnSpPr/>
          <p:nvPr/>
        </p:nvCxnSpPr>
        <p:spPr>
          <a:xfrm>
            <a:off x="397704" y="3331612"/>
            <a:ext cx="3704396" cy="618088"/>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0" name="Straight Arrow Connector 69"/>
          <p:cNvCxnSpPr>
            <a:endCxn id="6" idx="1"/>
          </p:cNvCxnSpPr>
          <p:nvPr/>
        </p:nvCxnSpPr>
        <p:spPr>
          <a:xfrm>
            <a:off x="3898900" y="2349500"/>
            <a:ext cx="784229" cy="1190878"/>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2" name="Straight Arrow Connector 71"/>
          <p:cNvCxnSpPr/>
          <p:nvPr/>
        </p:nvCxnSpPr>
        <p:spPr>
          <a:xfrm flipH="1">
            <a:off x="5257800" y="3228988"/>
            <a:ext cx="1913538" cy="746112"/>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5" name="Straight Arrow Connector 74"/>
          <p:cNvCxnSpPr>
            <a:endCxn id="6" idx="2"/>
          </p:cNvCxnSpPr>
          <p:nvPr/>
        </p:nvCxnSpPr>
        <p:spPr>
          <a:xfrm flipV="1">
            <a:off x="647700" y="4174357"/>
            <a:ext cx="3407272" cy="715143"/>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8" name="Straight Arrow Connector 77"/>
          <p:cNvCxnSpPr>
            <a:endCxn id="6" idx="4"/>
          </p:cNvCxnSpPr>
          <p:nvPr/>
        </p:nvCxnSpPr>
        <p:spPr>
          <a:xfrm flipH="1" flipV="1">
            <a:off x="5311285" y="4174357"/>
            <a:ext cx="1737215" cy="702443"/>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83" name="TextBox 82"/>
          <p:cNvSpPr txBox="1"/>
          <p:nvPr/>
        </p:nvSpPr>
        <p:spPr>
          <a:xfrm>
            <a:off x="885215" y="2246137"/>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4" name="TextBox 83"/>
          <p:cNvSpPr txBox="1"/>
          <p:nvPr/>
        </p:nvSpPr>
        <p:spPr>
          <a:xfrm>
            <a:off x="1037615" y="2603785"/>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5" name="TextBox 84"/>
          <p:cNvSpPr txBox="1"/>
          <p:nvPr/>
        </p:nvSpPr>
        <p:spPr>
          <a:xfrm>
            <a:off x="830803" y="2935777"/>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6" name="TextBox 85"/>
          <p:cNvSpPr txBox="1"/>
          <p:nvPr/>
        </p:nvSpPr>
        <p:spPr>
          <a:xfrm>
            <a:off x="254257" y="2663934"/>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t>
            </a:r>
            <a:r>
              <a:rPr kumimoji="0" lang="en-US" sz="1600" b="0" i="0" u="none" strike="noStrike" cap="none" spc="0" normalizeH="0" baseline="-25000" dirty="0" smtClean="0">
                <a:ln>
                  <a:noFill/>
                </a:ln>
                <a:solidFill>
                  <a:srgbClr val="000000"/>
                </a:solidFill>
                <a:effectLst/>
                <a:uFillTx/>
                <a:latin typeface="Tahoma"/>
                <a:ea typeface="Tahoma"/>
                <a:cs typeface="Tahoma"/>
                <a:sym typeface="Tahoma"/>
              </a:rPr>
              <a:t>A</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91" name="Magnetic Disk 90"/>
          <p:cNvSpPr/>
          <p:nvPr/>
        </p:nvSpPr>
        <p:spPr>
          <a:xfrm>
            <a:off x="292744" y="2083737"/>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cxnSp>
        <p:nvCxnSpPr>
          <p:cNvPr id="101" name="Straight Arrow Connector 100"/>
          <p:cNvCxnSpPr>
            <a:stCxn id="91" idx="3"/>
            <a:endCxn id="86" idx="0"/>
          </p:cNvCxnSpPr>
          <p:nvPr/>
        </p:nvCxnSpPr>
        <p:spPr>
          <a:xfrm>
            <a:off x="441443" y="2420438"/>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3" name="Magnetic Disk 102"/>
          <p:cNvSpPr/>
          <p:nvPr/>
        </p:nvSpPr>
        <p:spPr>
          <a:xfrm>
            <a:off x="3693856" y="1131996"/>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08" name="TextBox 107"/>
          <p:cNvSpPr txBox="1"/>
          <p:nvPr/>
        </p:nvSpPr>
        <p:spPr>
          <a:xfrm>
            <a:off x="3686278" y="1689242"/>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t>
            </a:r>
            <a:r>
              <a:rPr kumimoji="0" lang="en-US" sz="1600" b="0" i="0" u="none" strike="noStrike" cap="none" spc="0" normalizeH="0" baseline="-25000" dirty="0" smtClean="0">
                <a:ln>
                  <a:noFill/>
                </a:ln>
                <a:solidFill>
                  <a:srgbClr val="000000"/>
                </a:solidFill>
                <a:effectLst/>
                <a:uFillTx/>
                <a:latin typeface="Tahoma"/>
                <a:ea typeface="Tahoma"/>
                <a:cs typeface="Tahoma"/>
                <a:sym typeface="Tahoma"/>
              </a:rPr>
              <a:t>B</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09" name="Straight Arrow Connector 108"/>
          <p:cNvCxnSpPr/>
          <p:nvPr/>
        </p:nvCxnSpPr>
        <p:spPr>
          <a:xfrm>
            <a:off x="3860632" y="1468697"/>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3" name="Magnetic Disk 112"/>
          <p:cNvSpPr/>
          <p:nvPr/>
        </p:nvSpPr>
        <p:spPr>
          <a:xfrm>
            <a:off x="7012140" y="3779849"/>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4" name="TextBox 113"/>
          <p:cNvSpPr txBox="1"/>
          <p:nvPr/>
        </p:nvSpPr>
        <p:spPr>
          <a:xfrm>
            <a:off x="7004562" y="4324395"/>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t>
            </a:r>
            <a:r>
              <a:rPr kumimoji="0" lang="en-US" sz="1600" b="0" i="0" u="none" strike="noStrike" cap="none" spc="0" normalizeH="0" baseline="-25000" dirty="0" smtClean="0">
                <a:ln>
                  <a:noFill/>
                </a:ln>
                <a:solidFill>
                  <a:srgbClr val="000000"/>
                </a:solidFill>
                <a:effectLst/>
                <a:uFillTx/>
                <a:latin typeface="Tahoma"/>
                <a:ea typeface="Tahoma"/>
                <a:cs typeface="Tahoma"/>
                <a:sym typeface="Tahoma"/>
              </a:rPr>
              <a:t>E</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15" name="Straight Arrow Connector 114"/>
          <p:cNvCxnSpPr/>
          <p:nvPr/>
        </p:nvCxnSpPr>
        <p:spPr>
          <a:xfrm>
            <a:off x="7178916" y="4078450"/>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8" name="Magnetic Disk 117"/>
          <p:cNvSpPr/>
          <p:nvPr/>
        </p:nvSpPr>
        <p:spPr>
          <a:xfrm>
            <a:off x="7004562" y="2056252"/>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9" name="TextBox 118"/>
          <p:cNvSpPr txBox="1"/>
          <p:nvPr/>
        </p:nvSpPr>
        <p:spPr>
          <a:xfrm>
            <a:off x="6996984" y="2613498"/>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t>
            </a:r>
            <a:r>
              <a:rPr kumimoji="0" lang="en-US" sz="1600" b="0" i="0" u="none" strike="noStrike" cap="none" spc="0" normalizeH="0" baseline="-25000" dirty="0" smtClean="0">
                <a:ln>
                  <a:noFill/>
                </a:ln>
                <a:solidFill>
                  <a:srgbClr val="000000"/>
                </a:solidFill>
                <a:effectLst/>
                <a:uFillTx/>
                <a:latin typeface="Tahoma"/>
                <a:ea typeface="Tahoma"/>
                <a:cs typeface="Tahoma"/>
                <a:sym typeface="Tahoma"/>
              </a:rPr>
              <a:t>C</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20" name="Straight Arrow Connector 119"/>
          <p:cNvCxnSpPr/>
          <p:nvPr/>
        </p:nvCxnSpPr>
        <p:spPr>
          <a:xfrm>
            <a:off x="7171338" y="2392953"/>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6" name="Magnetic Disk 125"/>
          <p:cNvSpPr/>
          <p:nvPr/>
        </p:nvSpPr>
        <p:spPr>
          <a:xfrm>
            <a:off x="285768" y="3742135"/>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27" name="TextBox 126"/>
          <p:cNvSpPr txBox="1"/>
          <p:nvPr/>
        </p:nvSpPr>
        <p:spPr>
          <a:xfrm>
            <a:off x="278191" y="4299381"/>
            <a:ext cx="517218"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t>
            </a:r>
            <a:r>
              <a:rPr kumimoji="0" lang="en-US" sz="1600" b="0" i="0" u="none" strike="noStrike" cap="none" spc="0" normalizeH="0" baseline="-25000" dirty="0" smtClean="0">
                <a:ln>
                  <a:noFill/>
                </a:ln>
                <a:solidFill>
                  <a:srgbClr val="000000"/>
                </a:solidFill>
                <a:effectLst/>
                <a:uFillTx/>
                <a:latin typeface="Tahoma"/>
                <a:ea typeface="Tahoma"/>
                <a:cs typeface="Tahoma"/>
                <a:sym typeface="Tahoma"/>
              </a:rPr>
              <a:t>D</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28" name="Straight Arrow Connector 127"/>
          <p:cNvCxnSpPr/>
          <p:nvPr/>
        </p:nvCxnSpPr>
        <p:spPr>
          <a:xfrm>
            <a:off x="452544" y="4078836"/>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33" name="TextBox 132"/>
          <p:cNvSpPr txBox="1"/>
          <p:nvPr/>
        </p:nvSpPr>
        <p:spPr>
          <a:xfrm>
            <a:off x="819273" y="4053443"/>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4" name="TextBox 133"/>
          <p:cNvSpPr txBox="1"/>
          <p:nvPr/>
        </p:nvSpPr>
        <p:spPr>
          <a:xfrm>
            <a:off x="4323620" y="139793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5" name="TextBox 134"/>
          <p:cNvSpPr txBox="1"/>
          <p:nvPr/>
        </p:nvSpPr>
        <p:spPr>
          <a:xfrm>
            <a:off x="4411875" y="174275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6" name="TextBox 135"/>
          <p:cNvSpPr txBox="1"/>
          <p:nvPr/>
        </p:nvSpPr>
        <p:spPr>
          <a:xfrm>
            <a:off x="7566304" y="2244168"/>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7" name="TextBox 136"/>
          <p:cNvSpPr txBox="1"/>
          <p:nvPr/>
        </p:nvSpPr>
        <p:spPr>
          <a:xfrm>
            <a:off x="7718704" y="2537676"/>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8" name="TextBox 137"/>
          <p:cNvSpPr txBox="1"/>
          <p:nvPr/>
        </p:nvSpPr>
        <p:spPr>
          <a:xfrm>
            <a:off x="7871104" y="2818356"/>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9" name="TextBox 138"/>
          <p:cNvSpPr txBox="1"/>
          <p:nvPr/>
        </p:nvSpPr>
        <p:spPr>
          <a:xfrm>
            <a:off x="7497261" y="3913039"/>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40" name="TextBox 139"/>
          <p:cNvSpPr txBox="1"/>
          <p:nvPr/>
        </p:nvSpPr>
        <p:spPr>
          <a:xfrm>
            <a:off x="7624003" y="420757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41" name="TextBox 140"/>
          <p:cNvSpPr txBox="1"/>
          <p:nvPr/>
        </p:nvSpPr>
        <p:spPr>
          <a:xfrm>
            <a:off x="6550696" y="1011473"/>
            <a:ext cx="2593304"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sym typeface="Tahoma"/>
              </a:rPr>
              <a:t>*: service </a:t>
            </a:r>
            <a:r>
              <a:rPr lang="en-US" sz="1400" dirty="0" smtClean="0">
                <a:solidFill>
                  <a:srgbClr val="000000"/>
                </a:solidFill>
              </a:rPr>
              <a:t>request data</a:t>
            </a:r>
          </a:p>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FF0000"/>
                </a:solidFill>
                <a:effectLst/>
                <a:uFillTx/>
                <a:sym typeface="Tahoma"/>
              </a:rPr>
              <a:t>*: summary</a:t>
            </a:r>
            <a:r>
              <a:rPr kumimoji="0" lang="en-US" sz="1400" b="0" i="0" u="none" strike="noStrike" cap="none" spc="0" normalizeH="0" dirty="0" smtClean="0">
                <a:ln>
                  <a:noFill/>
                </a:ln>
                <a:solidFill>
                  <a:srgbClr val="FF0000"/>
                </a:solidFill>
                <a:effectLst/>
                <a:uFillTx/>
                <a:sym typeface="Tahoma"/>
              </a:rPr>
              <a:t> service</a:t>
            </a:r>
            <a:r>
              <a:rPr kumimoji="0" lang="en-US" sz="1400" b="0" i="0" u="none" strike="noStrike" cap="none" spc="0" normalizeH="0" baseline="0" dirty="0" smtClean="0">
                <a:ln>
                  <a:noFill/>
                </a:ln>
                <a:solidFill>
                  <a:srgbClr val="FF0000"/>
                </a:solidFill>
                <a:effectLst/>
                <a:uFillTx/>
                <a:sym typeface="Tahoma"/>
              </a:rPr>
              <a:t> health</a:t>
            </a:r>
            <a:r>
              <a:rPr kumimoji="0" lang="en-US" sz="1400" b="0" i="0" u="none" strike="noStrike" cap="none" spc="0" normalizeH="0" dirty="0" smtClean="0">
                <a:ln>
                  <a:noFill/>
                </a:ln>
                <a:solidFill>
                  <a:srgbClr val="FF0000"/>
                </a:solidFill>
                <a:effectLst/>
                <a:uFillTx/>
                <a:sym typeface="Tahoma"/>
              </a:rPr>
              <a:t> data</a:t>
            </a:r>
            <a:endParaRPr kumimoji="0" lang="en-US" sz="1400" b="0" i="0" u="none" strike="noStrike" cap="none" spc="0" normalizeH="0" baseline="0" dirty="0">
              <a:ln>
                <a:noFill/>
              </a:ln>
              <a:solidFill>
                <a:srgbClr val="FF0000"/>
              </a:solidFill>
              <a:effectLst/>
              <a:uFillTx/>
              <a:sym typeface="Tahoma"/>
            </a:endParaRPr>
          </a:p>
        </p:txBody>
      </p:sp>
      <p:sp>
        <p:nvSpPr>
          <p:cNvPr id="142" name="Rectangle 141"/>
          <p:cNvSpPr/>
          <p:nvPr/>
        </p:nvSpPr>
        <p:spPr>
          <a:xfrm>
            <a:off x="4198568" y="2648586"/>
            <a:ext cx="310677" cy="369332"/>
          </a:xfrm>
          <a:prstGeom prst="rect">
            <a:avLst/>
          </a:prstGeom>
        </p:spPr>
        <p:txBody>
          <a:bodyPr wrap="none">
            <a:spAutoFit/>
          </a:bodyPr>
          <a:lstStyle/>
          <a:p>
            <a:r>
              <a:rPr lang="en-US" dirty="0">
                <a:solidFill>
                  <a:srgbClr val="FF0000"/>
                </a:solidFill>
              </a:rPr>
              <a:t>*</a:t>
            </a:r>
            <a:endParaRPr lang="en-US" dirty="0"/>
          </a:p>
        </p:txBody>
      </p:sp>
      <p:sp>
        <p:nvSpPr>
          <p:cNvPr id="143" name="Rectangle 142"/>
          <p:cNvSpPr/>
          <p:nvPr/>
        </p:nvSpPr>
        <p:spPr>
          <a:xfrm>
            <a:off x="5991664" y="3366545"/>
            <a:ext cx="310677" cy="369332"/>
          </a:xfrm>
          <a:prstGeom prst="rect">
            <a:avLst/>
          </a:prstGeom>
        </p:spPr>
        <p:txBody>
          <a:bodyPr wrap="none">
            <a:spAutoFit/>
          </a:bodyPr>
          <a:lstStyle/>
          <a:p>
            <a:r>
              <a:rPr lang="en-US" dirty="0">
                <a:solidFill>
                  <a:srgbClr val="FF0000"/>
                </a:solidFill>
              </a:rPr>
              <a:t>*</a:t>
            </a:r>
            <a:endParaRPr lang="en-US" dirty="0"/>
          </a:p>
        </p:txBody>
      </p:sp>
      <p:sp>
        <p:nvSpPr>
          <p:cNvPr id="144" name="Rectangle 143"/>
          <p:cNvSpPr/>
          <p:nvPr/>
        </p:nvSpPr>
        <p:spPr>
          <a:xfrm>
            <a:off x="2551893" y="3458424"/>
            <a:ext cx="310677" cy="369332"/>
          </a:xfrm>
          <a:prstGeom prst="rect">
            <a:avLst/>
          </a:prstGeom>
        </p:spPr>
        <p:txBody>
          <a:bodyPr wrap="none">
            <a:spAutoFit/>
          </a:bodyPr>
          <a:lstStyle/>
          <a:p>
            <a:r>
              <a:rPr lang="en-US" dirty="0">
                <a:solidFill>
                  <a:srgbClr val="FF0000"/>
                </a:solidFill>
              </a:rPr>
              <a:t>*</a:t>
            </a:r>
            <a:endParaRPr lang="en-US" dirty="0"/>
          </a:p>
        </p:txBody>
      </p:sp>
      <p:sp>
        <p:nvSpPr>
          <p:cNvPr id="145" name="Rectangle 144"/>
          <p:cNvSpPr/>
          <p:nvPr/>
        </p:nvSpPr>
        <p:spPr>
          <a:xfrm>
            <a:off x="2527897" y="4197365"/>
            <a:ext cx="310677" cy="369332"/>
          </a:xfrm>
          <a:prstGeom prst="rect">
            <a:avLst/>
          </a:prstGeom>
        </p:spPr>
        <p:txBody>
          <a:bodyPr wrap="none">
            <a:spAutoFit/>
          </a:bodyPr>
          <a:lstStyle/>
          <a:p>
            <a:r>
              <a:rPr lang="en-US" dirty="0">
                <a:solidFill>
                  <a:srgbClr val="FF0000"/>
                </a:solidFill>
              </a:rPr>
              <a:t>*</a:t>
            </a:r>
            <a:endParaRPr lang="en-US" dirty="0"/>
          </a:p>
        </p:txBody>
      </p:sp>
      <p:sp>
        <p:nvSpPr>
          <p:cNvPr id="146" name="Rectangle 145"/>
          <p:cNvSpPr/>
          <p:nvPr/>
        </p:nvSpPr>
        <p:spPr>
          <a:xfrm>
            <a:off x="6228606" y="3964291"/>
            <a:ext cx="310677" cy="369332"/>
          </a:xfrm>
          <a:prstGeom prst="rect">
            <a:avLst/>
          </a:prstGeom>
        </p:spPr>
        <p:txBody>
          <a:bodyPr wrap="none">
            <a:spAutoFit/>
          </a:bodyPr>
          <a:lstStyle/>
          <a:p>
            <a:r>
              <a:rPr lang="en-US" dirty="0">
                <a:solidFill>
                  <a:srgbClr val="FF0000"/>
                </a:solidFill>
              </a:rPr>
              <a:t>*</a:t>
            </a:r>
            <a:endParaRPr lang="en-US" dirty="0"/>
          </a:p>
        </p:txBody>
      </p:sp>
      <p:sp>
        <p:nvSpPr>
          <p:cNvPr id="76"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9</a:t>
            </a:fld>
            <a:endParaRPr lang="en-US" dirty="0"/>
          </a:p>
        </p:txBody>
      </p:sp>
      <p:sp>
        <p:nvSpPr>
          <p:cNvPr id="80" name="Rectangle 79"/>
          <p:cNvSpPr/>
          <p:nvPr/>
        </p:nvSpPr>
        <p:spPr>
          <a:xfrm>
            <a:off x="139700" y="5330736"/>
            <a:ext cx="9004300" cy="1241365"/>
          </a:xfrm>
          <a:prstGeom prst="rect">
            <a:avLst/>
          </a:prstGeom>
        </p:spPr>
        <p:txBody>
          <a:bodyPr wrap="square">
            <a:spAutoFit/>
          </a:bodyPr>
          <a:lstStyle/>
          <a:p>
            <a:pPr marL="285750" indent="-285750">
              <a:buFont typeface="Arial"/>
              <a:buChar char="•"/>
            </a:pPr>
            <a:r>
              <a:rPr lang="en-US" sz="1600" dirty="0" smtClean="0"/>
              <a:t>Each monitor M</a:t>
            </a:r>
            <a:r>
              <a:rPr lang="en-US" sz="1600" baseline="-25000" dirty="0" smtClean="0"/>
              <a:t>X </a:t>
            </a:r>
            <a:r>
              <a:rPr lang="en-US" sz="1600" dirty="0" smtClean="0"/>
              <a:t>tracks all requests in its domain, gathering </a:t>
            </a:r>
            <a:r>
              <a:rPr lang="en-US" sz="1600" i="1" dirty="0" smtClean="0"/>
              <a:t>response time, heartbeat data, response status, authorization/authentication failures, </a:t>
            </a:r>
            <a:r>
              <a:rPr lang="en-US" sz="1600" dirty="0" smtClean="0"/>
              <a:t>and</a:t>
            </a:r>
            <a:r>
              <a:rPr lang="en-US" sz="1600" i="1" dirty="0" smtClean="0"/>
              <a:t> </a:t>
            </a:r>
            <a:r>
              <a:rPr lang="en-US" sz="1600" dirty="0"/>
              <a:t>r</a:t>
            </a:r>
            <a:r>
              <a:rPr lang="en-US" sz="1600" dirty="0" smtClean="0"/>
              <a:t>eports summary to central monitor.</a:t>
            </a:r>
            <a:r>
              <a:rPr lang="en-US" sz="1600" i="1" dirty="0" smtClean="0"/>
              <a:t> </a:t>
            </a:r>
          </a:p>
          <a:p>
            <a:pPr marL="285750" indent="-285750">
              <a:buFont typeface="Arial"/>
              <a:buChar char="•"/>
            </a:pPr>
            <a:r>
              <a:rPr lang="en-US" sz="1600" dirty="0" smtClean="0"/>
              <a:t>Distributed monitoring allows for </a:t>
            </a:r>
            <a:r>
              <a:rPr lang="en-US" sz="1600" b="1" dirty="0" smtClean="0"/>
              <a:t>collection</a:t>
            </a:r>
            <a:r>
              <a:rPr lang="en-US" sz="1600" dirty="0" smtClean="0"/>
              <a:t>, </a:t>
            </a:r>
            <a:r>
              <a:rPr lang="en-US" sz="1600" b="1" dirty="0" smtClean="0"/>
              <a:t>analysis</a:t>
            </a:r>
            <a:r>
              <a:rPr lang="en-US" sz="1600" dirty="0" smtClean="0"/>
              <a:t> and </a:t>
            </a:r>
            <a:r>
              <a:rPr lang="en-US" sz="1600" b="1" dirty="0" smtClean="0"/>
              <a:t>reaction</a:t>
            </a:r>
            <a:r>
              <a:rPr lang="en-US" sz="1600" dirty="0" smtClean="0"/>
              <a:t> to dynamic cyber events, </a:t>
            </a:r>
            <a:r>
              <a:rPr lang="en-US" sz="1600" b="1" dirty="0" smtClean="0"/>
              <a:t>preventing propagation of threats </a:t>
            </a:r>
            <a:r>
              <a:rPr lang="en-US" sz="1600" dirty="0" smtClean="0"/>
              <a:t>within or outside the domain of anomalous service.</a:t>
            </a:r>
          </a:p>
          <a:p>
            <a:pPr marL="285750" indent="-285750">
              <a:buFont typeface="Arial"/>
              <a:buChar char="•"/>
            </a:pPr>
            <a:endParaRPr lang="en-US" sz="1600" baseline="-25000" dirty="0"/>
          </a:p>
        </p:txBody>
      </p:sp>
    </p:spTree>
    <p:extLst>
      <p:ext uri="{BB962C8B-B14F-4D97-AF65-F5344CB8AC3E}">
        <p14:creationId xmlns:p14="http://schemas.microsoft.com/office/powerpoint/2010/main" val="2717269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noc_PPT_tplt[4 business areas]">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noc_PPT_tplt[4 business areas]</Template>
  <TotalTime>2931</TotalTime>
  <Words>3529</Words>
  <Application>Microsoft Office PowerPoint</Application>
  <PresentationFormat>On-screen Show (4:3)</PresentationFormat>
  <Paragraphs>631</Paragraphs>
  <Slides>35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Narrow</vt:lpstr>
      <vt:lpstr>Calibri</vt:lpstr>
      <vt:lpstr>Courier New</vt:lpstr>
      <vt:lpstr>Helvetica</vt:lpstr>
      <vt:lpstr>Tahoma</vt:lpstr>
      <vt:lpstr>noc_PPT_tplt[4 business areas]</vt:lpstr>
      <vt:lpstr>Northrop Grumman Cybersecurity Research Consortium (NGCRC) Spring 2015 Symposium</vt:lpstr>
      <vt:lpstr>Project Participants</vt:lpstr>
      <vt:lpstr>Problem Statement</vt:lpstr>
      <vt:lpstr>Problem Statement</vt:lpstr>
      <vt:lpstr>Benefits </vt:lpstr>
      <vt:lpstr>Technical Approach Overview</vt:lpstr>
      <vt:lpstr>Solution Components</vt:lpstr>
      <vt:lpstr>Agile Defense</vt:lpstr>
      <vt:lpstr>Distributed Service Monitoring for Cross-domain Anomaly Detection and Adaptability</vt:lpstr>
      <vt:lpstr>Anomaly Detection Approach</vt:lpstr>
      <vt:lpstr>Hidden Markov Models (HMM) for  Anomaly Detection</vt:lpstr>
      <vt:lpstr>Dynamic Service Composition Reconfiguration</vt:lpstr>
      <vt:lpstr>Dynamic Service Composition Approach</vt:lpstr>
      <vt:lpstr>Dynamic Service Composition Experiments </vt:lpstr>
      <vt:lpstr>Data Privacy in SOA</vt:lpstr>
      <vt:lpstr>Research Tasks</vt:lpstr>
      <vt:lpstr>Proposed Solution</vt:lpstr>
      <vt:lpstr>Proposed Framework</vt:lpstr>
      <vt:lpstr>Framework Components</vt:lpstr>
      <vt:lpstr>Cross-Domain Data Dissemination</vt:lpstr>
      <vt:lpstr>Cross-Domain Data Dissemination</vt:lpstr>
      <vt:lpstr>Attack Resilience</vt:lpstr>
      <vt:lpstr>Experimental Setup</vt:lpstr>
      <vt:lpstr>Experiment 1: AB Size vs Number of policies</vt:lpstr>
      <vt:lpstr>Experiment 2: AB-Service Interaction Time vs Number of policies</vt:lpstr>
      <vt:lpstr>Deliverables</vt:lpstr>
      <vt:lpstr>Demonstration</vt:lpstr>
      <vt:lpstr>Impact</vt:lpstr>
      <vt:lpstr>Future Work</vt:lpstr>
      <vt:lpstr>Presentations and Publications</vt:lpstr>
      <vt:lpstr>PowerPoint Presentation</vt:lpstr>
      <vt:lpstr>PowerPoint Presentation</vt:lpstr>
      <vt:lpstr>Potential End-to-End Scenario using 3 NGCRC Projects (concept by Dr. Steiner, NGC)</vt:lpstr>
      <vt:lpstr>Dynamic Service Composition Algorithm</vt:lpstr>
      <vt:lpstr>Adaptability Cost and Benefit Consideration</vt:lpstr>
    </vt:vector>
  </TitlesOfParts>
  <Company>Northrop Grumman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Prado</dc:creator>
  <cp:lastModifiedBy>BB-User</cp:lastModifiedBy>
  <cp:revision>243</cp:revision>
  <dcterms:created xsi:type="dcterms:W3CDTF">2015-04-23T19:44:59Z</dcterms:created>
  <dcterms:modified xsi:type="dcterms:W3CDTF">2020-07-13T16:29:21Z</dcterms:modified>
</cp:coreProperties>
</file>