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49"/>
  </p:notesMasterIdLst>
  <p:handoutMasterIdLst>
    <p:handoutMasterId r:id="rId50"/>
  </p:handoutMasterIdLst>
  <p:sldIdLst>
    <p:sldId id="629" r:id="rId3"/>
    <p:sldId id="258" r:id="rId4"/>
    <p:sldId id="647" r:id="rId5"/>
    <p:sldId id="579" r:id="rId6"/>
    <p:sldId id="580" r:id="rId7"/>
    <p:sldId id="581" r:id="rId8"/>
    <p:sldId id="601" r:id="rId9"/>
    <p:sldId id="649" r:id="rId10"/>
    <p:sldId id="619" r:id="rId11"/>
    <p:sldId id="620" r:id="rId12"/>
    <p:sldId id="634" r:id="rId13"/>
    <p:sldId id="623" r:id="rId14"/>
    <p:sldId id="625" r:id="rId15"/>
    <p:sldId id="611" r:id="rId16"/>
    <p:sldId id="615" r:id="rId17"/>
    <p:sldId id="616" r:id="rId18"/>
    <p:sldId id="617" r:id="rId19"/>
    <p:sldId id="606" r:id="rId20"/>
    <p:sldId id="609" r:id="rId21"/>
    <p:sldId id="463" r:id="rId22"/>
    <p:sldId id="464" r:id="rId23"/>
    <p:sldId id="465" r:id="rId24"/>
    <p:sldId id="610" r:id="rId25"/>
    <p:sldId id="594" r:id="rId26"/>
    <p:sldId id="450" r:id="rId27"/>
    <p:sldId id="451" r:id="rId28"/>
    <p:sldId id="644" r:id="rId29"/>
    <p:sldId id="453" r:id="rId30"/>
    <p:sldId id="645" r:id="rId31"/>
    <p:sldId id="637" r:id="rId32"/>
    <p:sldId id="635" r:id="rId33"/>
    <p:sldId id="639" r:id="rId34"/>
    <p:sldId id="586" r:id="rId35"/>
    <p:sldId id="454" r:id="rId36"/>
    <p:sldId id="584" r:id="rId37"/>
    <p:sldId id="585" r:id="rId38"/>
    <p:sldId id="588" r:id="rId39"/>
    <p:sldId id="413" r:id="rId40"/>
    <p:sldId id="582" r:id="rId41"/>
    <p:sldId id="326" r:id="rId42"/>
    <p:sldId id="329" r:id="rId43"/>
    <p:sldId id="648" r:id="rId44"/>
    <p:sldId id="641" r:id="rId45"/>
    <p:sldId id="642" r:id="rId46"/>
    <p:sldId id="640" r:id="rId47"/>
    <p:sldId id="646" r:id="rId48"/>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userDrawn="1">
          <p15:clr>
            <a:srgbClr val="A4A3A4"/>
          </p15:clr>
        </p15:guide>
        <p15:guide id="2" pos="220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3300"/>
    <a:srgbClr val="FF0000"/>
    <a:srgbClr val="0000FF"/>
    <a:srgbClr val="FF6600"/>
    <a:srgbClr val="FF3300"/>
    <a:srgbClr val="008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93" autoAdjust="0"/>
    <p:restoredTop sz="95618" autoAdjust="0"/>
  </p:normalViewPr>
  <p:slideViewPr>
    <p:cSldViewPr>
      <p:cViewPr varScale="1">
        <p:scale>
          <a:sx n="86" d="100"/>
          <a:sy n="86" d="100"/>
        </p:scale>
        <p:origin x="264" y="60"/>
      </p:cViewPr>
      <p:guideLst>
        <p:guide orient="horz" pos="2160"/>
        <p:guide pos="2880"/>
      </p:guideLst>
    </p:cSldViewPr>
  </p:slideViewPr>
  <p:notesTextViewPr>
    <p:cViewPr>
      <p:scale>
        <a:sx n="100" d="100"/>
        <a:sy n="100" d="100"/>
      </p:scale>
      <p:origin x="0" y="0"/>
    </p:cViewPr>
  </p:notesTextViewPr>
  <p:sorterViewPr>
    <p:cViewPr>
      <p:scale>
        <a:sx n="144" d="100"/>
        <a:sy n="144" d="100"/>
      </p:scale>
      <p:origin x="0" y="-16758"/>
    </p:cViewPr>
  </p:sorterViewPr>
  <p:notesViewPr>
    <p:cSldViewPr>
      <p:cViewPr varScale="1">
        <p:scale>
          <a:sx n="86" d="100"/>
          <a:sy n="86" d="100"/>
        </p:scale>
        <p:origin x="-576" y="-82"/>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7582" cy="463968"/>
          </a:xfrm>
          <a:prstGeom prst="rect">
            <a:avLst/>
          </a:prstGeom>
        </p:spPr>
        <p:txBody>
          <a:bodyPr vert="horz" wrap="square" lIns="91430" tIns="45716" rIns="91430" bIns="45716" numCol="1" anchor="t" anchorCtr="0" compatLnSpc="1">
            <a:prstTxWarp prst="textNoShape">
              <a:avLst/>
            </a:prstTxWarp>
          </a:bodyPr>
          <a:lstStyle>
            <a:lvl1pPr>
              <a:defRPr sz="1200" smtClean="0">
                <a:latin typeface="Calibri" pitchFamily="34" charset="0"/>
              </a:defRPr>
            </a:lvl1pPr>
          </a:lstStyle>
          <a:p>
            <a:pPr>
              <a:defRPr/>
            </a:pPr>
            <a:endParaRPr lang="zh-CN" altLang="en-US"/>
          </a:p>
        </p:txBody>
      </p:sp>
      <p:sp>
        <p:nvSpPr>
          <p:cNvPr id="3" name="Date Placeholder 2"/>
          <p:cNvSpPr>
            <a:spLocks noGrp="1"/>
          </p:cNvSpPr>
          <p:nvPr>
            <p:ph type="dt" sz="quarter" idx="1"/>
          </p:nvPr>
        </p:nvSpPr>
        <p:spPr>
          <a:xfrm>
            <a:off x="3956295" y="2"/>
            <a:ext cx="3027582" cy="463968"/>
          </a:xfrm>
          <a:prstGeom prst="rect">
            <a:avLst/>
          </a:prstGeom>
        </p:spPr>
        <p:txBody>
          <a:bodyPr vert="horz" wrap="square" lIns="91430" tIns="45716" rIns="91430" bIns="45716" numCol="1" anchor="t" anchorCtr="0" compatLnSpc="1">
            <a:prstTxWarp prst="textNoShape">
              <a:avLst/>
            </a:prstTxWarp>
          </a:bodyPr>
          <a:lstStyle>
            <a:lvl1pPr algn="r">
              <a:defRPr sz="1200" smtClean="0">
                <a:latin typeface="Calibri" pitchFamily="34" charset="0"/>
              </a:defRPr>
            </a:lvl1pPr>
          </a:lstStyle>
          <a:p>
            <a:pPr>
              <a:defRPr/>
            </a:pPr>
            <a:fld id="{DA610D4C-CDED-43A8-A206-559984395A01}" type="datetimeFigureOut">
              <a:rPr lang="zh-CN" altLang="en-US"/>
              <a:pPr>
                <a:defRPr/>
              </a:pPr>
              <a:t>2020/7/2</a:t>
            </a:fld>
            <a:endParaRPr lang="en-US" altLang="zh-CN" dirty="0"/>
          </a:p>
        </p:txBody>
      </p:sp>
      <p:sp>
        <p:nvSpPr>
          <p:cNvPr id="4" name="Footer Placeholder 3"/>
          <p:cNvSpPr>
            <a:spLocks noGrp="1"/>
          </p:cNvSpPr>
          <p:nvPr>
            <p:ph type="ftr" sz="quarter" idx="2"/>
          </p:nvPr>
        </p:nvSpPr>
        <p:spPr>
          <a:xfrm>
            <a:off x="1" y="8817566"/>
            <a:ext cx="3027582" cy="463968"/>
          </a:xfrm>
          <a:prstGeom prst="rect">
            <a:avLst/>
          </a:prstGeom>
        </p:spPr>
        <p:txBody>
          <a:bodyPr vert="horz" wrap="square" lIns="91430" tIns="45716" rIns="91430" bIns="45716" numCol="1" anchor="b" anchorCtr="0" compatLnSpc="1">
            <a:prstTxWarp prst="textNoShape">
              <a:avLst/>
            </a:prstTxWarp>
          </a:bodyPr>
          <a:lstStyle>
            <a:lvl1pPr>
              <a:defRPr sz="1200" smtClean="0">
                <a:latin typeface="Calibri" pitchFamily="34" charset="0"/>
              </a:defRPr>
            </a:lvl1pPr>
          </a:lstStyle>
          <a:p>
            <a:pPr>
              <a:defRPr/>
            </a:pPr>
            <a:endParaRPr lang="zh-CN" altLang="en-US"/>
          </a:p>
        </p:txBody>
      </p:sp>
      <p:sp>
        <p:nvSpPr>
          <p:cNvPr id="5" name="Slide Number Placeholder 4"/>
          <p:cNvSpPr>
            <a:spLocks noGrp="1"/>
          </p:cNvSpPr>
          <p:nvPr>
            <p:ph type="sldNum" sz="quarter" idx="3"/>
          </p:nvPr>
        </p:nvSpPr>
        <p:spPr>
          <a:xfrm>
            <a:off x="3956295" y="8817566"/>
            <a:ext cx="3027582" cy="463968"/>
          </a:xfrm>
          <a:prstGeom prst="rect">
            <a:avLst/>
          </a:prstGeom>
        </p:spPr>
        <p:txBody>
          <a:bodyPr vert="horz" wrap="square" lIns="91430" tIns="45716" rIns="91430" bIns="45716" numCol="1" anchor="b" anchorCtr="0" compatLnSpc="1">
            <a:prstTxWarp prst="textNoShape">
              <a:avLst/>
            </a:prstTxWarp>
          </a:bodyPr>
          <a:lstStyle>
            <a:lvl1pPr algn="r">
              <a:defRPr sz="1200" smtClean="0">
                <a:latin typeface="Calibri" pitchFamily="34" charset="0"/>
              </a:defRPr>
            </a:lvl1pPr>
          </a:lstStyle>
          <a:p>
            <a:pPr>
              <a:defRPr/>
            </a:pPr>
            <a:fld id="{7ABBD682-C507-49E0-8127-EAC1741E6090}" type="slidenum">
              <a:rPr lang="zh-CN" altLang="en-US"/>
              <a:pPr>
                <a:defRPr/>
              </a:pPr>
              <a:t>‹#›</a:t>
            </a:fld>
            <a:endParaRPr lang="en-US" altLang="zh-CN" dirty="0"/>
          </a:p>
        </p:txBody>
      </p:sp>
    </p:spTree>
    <p:extLst>
      <p:ext uri="{BB962C8B-B14F-4D97-AF65-F5344CB8AC3E}">
        <p14:creationId xmlns:p14="http://schemas.microsoft.com/office/powerpoint/2010/main" val="312511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6460" cy="463968"/>
          </a:xfrm>
          <a:prstGeom prst="rect">
            <a:avLst/>
          </a:prstGeom>
        </p:spPr>
        <p:txBody>
          <a:bodyPr vert="horz" wrap="square" lIns="92820" tIns="46411" rIns="92820" bIns="46411" numCol="1" anchor="t" anchorCtr="0" compatLnSpc="1">
            <a:prstTxWarp prst="textNoShape">
              <a:avLst/>
            </a:prstTxWarp>
          </a:bodyPr>
          <a:lstStyle>
            <a:lvl1pPr>
              <a:defRPr sz="1200" smtClean="0">
                <a:latin typeface="Calibri" pitchFamily="34" charset="0"/>
              </a:defRPr>
            </a:lvl1pPr>
          </a:lstStyle>
          <a:p>
            <a:pPr>
              <a:defRPr/>
            </a:pPr>
            <a:endParaRPr lang="zh-CN" altLang="en-US"/>
          </a:p>
        </p:txBody>
      </p:sp>
      <p:sp>
        <p:nvSpPr>
          <p:cNvPr id="3" name="Date Placeholder 2"/>
          <p:cNvSpPr>
            <a:spLocks noGrp="1"/>
          </p:cNvSpPr>
          <p:nvPr>
            <p:ph type="dt" idx="1"/>
          </p:nvPr>
        </p:nvSpPr>
        <p:spPr>
          <a:xfrm>
            <a:off x="3956295" y="2"/>
            <a:ext cx="3027582" cy="463968"/>
          </a:xfrm>
          <a:prstGeom prst="rect">
            <a:avLst/>
          </a:prstGeom>
        </p:spPr>
        <p:txBody>
          <a:bodyPr vert="horz" wrap="square" lIns="92820" tIns="46411" rIns="92820" bIns="46411" numCol="1" anchor="t" anchorCtr="0" compatLnSpc="1">
            <a:prstTxWarp prst="textNoShape">
              <a:avLst/>
            </a:prstTxWarp>
          </a:bodyPr>
          <a:lstStyle>
            <a:lvl1pPr algn="r">
              <a:defRPr sz="1200" smtClean="0">
                <a:latin typeface="Calibri" pitchFamily="34" charset="0"/>
              </a:defRPr>
            </a:lvl1pPr>
          </a:lstStyle>
          <a:p>
            <a:pPr>
              <a:defRPr/>
            </a:pPr>
            <a:fld id="{FF5A015A-72C3-438C-8970-E5838CBC7E32}" type="datetimeFigureOut">
              <a:rPr lang="zh-CN" altLang="en-US"/>
              <a:pPr>
                <a:defRPr/>
              </a:pPr>
              <a:t>2020/7/2</a:t>
            </a:fld>
            <a:endParaRPr lang="en-US" altLang="zh-CN" dirty="0"/>
          </a:p>
        </p:txBody>
      </p:sp>
      <p:sp>
        <p:nvSpPr>
          <p:cNvPr id="4" name="Slide Image Placeholder 3"/>
          <p:cNvSpPr>
            <a:spLocks noGrp="1" noRot="1" noChangeAspect="1"/>
          </p:cNvSpPr>
          <p:nvPr>
            <p:ph type="sldImg" idx="2"/>
          </p:nvPr>
        </p:nvSpPr>
        <p:spPr>
          <a:xfrm>
            <a:off x="1169988" y="693738"/>
            <a:ext cx="4645025" cy="3484562"/>
          </a:xfrm>
          <a:prstGeom prst="rect">
            <a:avLst/>
          </a:prstGeom>
          <a:noFill/>
          <a:ln w="12700">
            <a:solidFill>
              <a:prstClr val="black"/>
            </a:solidFill>
          </a:ln>
        </p:spPr>
        <p:txBody>
          <a:bodyPr vert="horz" lIns="92820" tIns="46411" rIns="92820" bIns="46411" rtlCol="0" anchor="ctr"/>
          <a:lstStyle/>
          <a:p>
            <a:pPr lvl="0"/>
            <a:endParaRPr lang="en-US" noProof="0" dirty="0"/>
          </a:p>
        </p:txBody>
      </p:sp>
      <p:sp>
        <p:nvSpPr>
          <p:cNvPr id="5" name="Notes Placeholder 4"/>
          <p:cNvSpPr>
            <a:spLocks noGrp="1"/>
          </p:cNvSpPr>
          <p:nvPr>
            <p:ph type="body" sz="quarter" idx="3"/>
          </p:nvPr>
        </p:nvSpPr>
        <p:spPr>
          <a:xfrm>
            <a:off x="698500" y="4409869"/>
            <a:ext cx="5588000" cy="4177883"/>
          </a:xfrm>
          <a:prstGeom prst="rect">
            <a:avLst/>
          </a:prstGeom>
        </p:spPr>
        <p:txBody>
          <a:bodyPr vert="horz" lIns="92820" tIns="46411" rIns="92820" bIns="4641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17566"/>
            <a:ext cx="3026460" cy="463968"/>
          </a:xfrm>
          <a:prstGeom prst="rect">
            <a:avLst/>
          </a:prstGeom>
        </p:spPr>
        <p:txBody>
          <a:bodyPr vert="horz" wrap="square" lIns="92820" tIns="46411" rIns="92820" bIns="46411" numCol="1" anchor="b" anchorCtr="0" compatLnSpc="1">
            <a:prstTxWarp prst="textNoShape">
              <a:avLst/>
            </a:prstTxWarp>
          </a:bodyPr>
          <a:lstStyle>
            <a:lvl1pPr>
              <a:defRPr sz="1200" smtClean="0">
                <a:latin typeface="Calibri" pitchFamily="34" charset="0"/>
              </a:defRPr>
            </a:lvl1pPr>
          </a:lstStyle>
          <a:p>
            <a:pPr>
              <a:defRPr/>
            </a:pPr>
            <a:endParaRPr lang="zh-CN" altLang="en-US"/>
          </a:p>
        </p:txBody>
      </p:sp>
      <p:sp>
        <p:nvSpPr>
          <p:cNvPr id="7" name="Slide Number Placeholder 6"/>
          <p:cNvSpPr>
            <a:spLocks noGrp="1"/>
          </p:cNvSpPr>
          <p:nvPr>
            <p:ph type="sldNum" sz="quarter" idx="5"/>
          </p:nvPr>
        </p:nvSpPr>
        <p:spPr>
          <a:xfrm>
            <a:off x="3956295" y="8817566"/>
            <a:ext cx="3027582" cy="463968"/>
          </a:xfrm>
          <a:prstGeom prst="rect">
            <a:avLst/>
          </a:prstGeom>
        </p:spPr>
        <p:txBody>
          <a:bodyPr vert="horz" wrap="square" lIns="92820" tIns="46411" rIns="92820" bIns="46411" numCol="1" anchor="b" anchorCtr="0" compatLnSpc="1">
            <a:prstTxWarp prst="textNoShape">
              <a:avLst/>
            </a:prstTxWarp>
          </a:bodyPr>
          <a:lstStyle>
            <a:lvl1pPr algn="r">
              <a:defRPr sz="1200" smtClean="0">
                <a:latin typeface="Calibri" pitchFamily="34" charset="0"/>
              </a:defRPr>
            </a:lvl1pPr>
          </a:lstStyle>
          <a:p>
            <a:pPr>
              <a:defRPr/>
            </a:pPr>
            <a:fld id="{4A9B2961-E4F3-4E75-80B4-70DCB3955B1C}" type="slidenum">
              <a:rPr lang="zh-CN" altLang="en-US"/>
              <a:pPr>
                <a:defRPr/>
              </a:pPr>
              <a:t>‹#›</a:t>
            </a:fld>
            <a:endParaRPr lang="en-US" altLang="zh-CN" dirty="0"/>
          </a:p>
        </p:txBody>
      </p:sp>
    </p:spTree>
    <p:extLst>
      <p:ext uri="{BB962C8B-B14F-4D97-AF65-F5344CB8AC3E}">
        <p14:creationId xmlns:p14="http://schemas.microsoft.com/office/powerpoint/2010/main" val="39266361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2708" name="Slide Number Placeholder 3"/>
          <p:cNvSpPr>
            <a:spLocks noGrp="1"/>
          </p:cNvSpPr>
          <p:nvPr>
            <p:ph type="sldNum" sz="quarter" idx="5"/>
          </p:nvPr>
        </p:nvSpPr>
        <p:spPr bwMode="auto">
          <a:noFill/>
          <a:ln>
            <a:miter lim="800000"/>
            <a:headEnd/>
            <a:tailEnd/>
          </a:ln>
        </p:spPr>
        <p:txBody>
          <a:bodyPr/>
          <a:lstStyle/>
          <a:p>
            <a:fld id="{A78916F4-7BE5-41AE-9A97-6F890AED053D}" type="slidenum">
              <a:rPr lang="zh-CN" altLang="en-US"/>
              <a:pPr/>
              <a:t>1</a:t>
            </a:fld>
            <a:endParaRPr lang="en-US" altLang="zh-CN" dirty="0"/>
          </a:p>
        </p:txBody>
      </p:sp>
    </p:spTree>
    <p:extLst>
      <p:ext uri="{BB962C8B-B14F-4D97-AF65-F5344CB8AC3E}">
        <p14:creationId xmlns:p14="http://schemas.microsoft.com/office/powerpoint/2010/main" val="3121548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00356" name="Slide Number Placeholder 3"/>
          <p:cNvSpPr>
            <a:spLocks noGrp="1"/>
          </p:cNvSpPr>
          <p:nvPr>
            <p:ph type="sldNum" sz="quarter" idx="5"/>
          </p:nvPr>
        </p:nvSpPr>
        <p:spPr bwMode="auto">
          <a:noFill/>
          <a:ln>
            <a:miter lim="800000"/>
            <a:headEnd/>
            <a:tailEnd/>
          </a:ln>
        </p:spPr>
        <p:txBody>
          <a:bodyPr/>
          <a:lstStyle/>
          <a:p>
            <a:fld id="{341F9977-83F3-4793-B27D-983A9C130AD0}" type="slidenum">
              <a:rPr lang="en-US"/>
              <a:pPr/>
              <a:t>10</a:t>
            </a:fld>
            <a:endParaRPr lang="en-US" dirty="0"/>
          </a:p>
        </p:txBody>
      </p:sp>
    </p:spTree>
    <p:extLst>
      <p:ext uri="{BB962C8B-B14F-4D97-AF65-F5344CB8AC3E}">
        <p14:creationId xmlns:p14="http://schemas.microsoft.com/office/powerpoint/2010/main" val="2894961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11</a:t>
            </a:fld>
            <a:endParaRPr lang="en-US" dirty="0"/>
          </a:p>
        </p:txBody>
      </p:sp>
    </p:spTree>
    <p:extLst>
      <p:ext uri="{BB962C8B-B14F-4D97-AF65-F5344CB8AC3E}">
        <p14:creationId xmlns:p14="http://schemas.microsoft.com/office/powerpoint/2010/main" val="4292950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8308" name="Slide Number Placeholder 3"/>
          <p:cNvSpPr>
            <a:spLocks noGrp="1"/>
          </p:cNvSpPr>
          <p:nvPr>
            <p:ph type="sldNum" sz="quarter" idx="5"/>
          </p:nvPr>
        </p:nvSpPr>
        <p:spPr bwMode="auto">
          <a:noFill/>
          <a:ln>
            <a:miter lim="800000"/>
            <a:headEnd/>
            <a:tailEnd/>
          </a:ln>
        </p:spPr>
        <p:txBody>
          <a:bodyPr/>
          <a:lstStyle/>
          <a:p>
            <a:fld id="{24283B27-0D29-49AD-80E0-BAFFA757045F}" type="slidenum">
              <a:rPr lang="en-US"/>
              <a:pPr/>
              <a:t>12</a:t>
            </a:fld>
            <a:endParaRPr lang="en-US" dirty="0"/>
          </a:p>
        </p:txBody>
      </p:sp>
    </p:spTree>
    <p:extLst>
      <p:ext uri="{BB962C8B-B14F-4D97-AF65-F5344CB8AC3E}">
        <p14:creationId xmlns:p14="http://schemas.microsoft.com/office/powerpoint/2010/main" val="4123446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13</a:t>
            </a:fld>
            <a:endParaRPr lang="en-US" dirty="0"/>
          </a:p>
        </p:txBody>
      </p:sp>
    </p:spTree>
    <p:extLst>
      <p:ext uri="{BB962C8B-B14F-4D97-AF65-F5344CB8AC3E}">
        <p14:creationId xmlns:p14="http://schemas.microsoft.com/office/powerpoint/2010/main" val="1314905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ln>
            <a:miter lim="800000"/>
            <a:headEnd/>
            <a:tailEnd/>
          </a:ln>
        </p:spPr>
        <p:txBody>
          <a:bodyPr/>
          <a:lstStyle/>
          <a:p>
            <a:fld id="{0E10E68A-3856-419A-861C-691C303E87F9}" type="slidenum">
              <a:rPr lang="en-US"/>
              <a:pPr/>
              <a:t>14</a:t>
            </a:fld>
            <a:endParaRPr lang="en-US" dirty="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4235866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15</a:t>
            </a:fld>
            <a:endParaRPr lang="en-US" dirty="0"/>
          </a:p>
        </p:txBody>
      </p:sp>
    </p:spTree>
    <p:extLst>
      <p:ext uri="{BB962C8B-B14F-4D97-AF65-F5344CB8AC3E}">
        <p14:creationId xmlns:p14="http://schemas.microsoft.com/office/powerpoint/2010/main" val="1111992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16</a:t>
            </a:fld>
            <a:endParaRPr lang="en-US" dirty="0"/>
          </a:p>
        </p:txBody>
      </p:sp>
    </p:spTree>
    <p:extLst>
      <p:ext uri="{BB962C8B-B14F-4D97-AF65-F5344CB8AC3E}">
        <p14:creationId xmlns:p14="http://schemas.microsoft.com/office/powerpoint/2010/main" val="2008211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ln>
            <a:miter lim="800000"/>
            <a:headEnd/>
            <a:tailEnd/>
          </a:ln>
        </p:spPr>
        <p:txBody>
          <a:bodyPr/>
          <a:lstStyle/>
          <a:p>
            <a:fld id="{0E10E68A-3856-419A-861C-691C303E87F9}" type="slidenum">
              <a:rPr lang="en-US"/>
              <a:pPr/>
              <a:t>17</a:t>
            </a:fld>
            <a:endParaRPr lang="en-US" dirty="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989951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18</a:t>
            </a:fld>
            <a:endParaRPr lang="en-US" dirty="0"/>
          </a:p>
        </p:txBody>
      </p:sp>
    </p:spTree>
    <p:extLst>
      <p:ext uri="{BB962C8B-B14F-4D97-AF65-F5344CB8AC3E}">
        <p14:creationId xmlns:p14="http://schemas.microsoft.com/office/powerpoint/2010/main" val="372465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19</a:t>
            </a:fld>
            <a:endParaRPr lang="en-US" dirty="0"/>
          </a:p>
        </p:txBody>
      </p:sp>
    </p:spTree>
    <p:extLst>
      <p:ext uri="{BB962C8B-B14F-4D97-AF65-F5344CB8AC3E}">
        <p14:creationId xmlns:p14="http://schemas.microsoft.com/office/powerpoint/2010/main" val="3694371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ln>
            <a:miter lim="800000"/>
            <a:headEnd/>
            <a:tailEnd/>
          </a:ln>
        </p:spPr>
        <p:txBody>
          <a:bodyPr/>
          <a:lstStyle/>
          <a:p>
            <a:fld id="{0E10E68A-3856-419A-861C-691C303E87F9}" type="slidenum">
              <a:rPr lang="en-US"/>
              <a:pPr/>
              <a:t>2</a:t>
            </a:fld>
            <a:endParaRPr lang="en-US" dirty="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320729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20</a:t>
            </a:fld>
            <a:endParaRPr lang="en-US" dirty="0"/>
          </a:p>
        </p:txBody>
      </p:sp>
    </p:spTree>
    <p:extLst>
      <p:ext uri="{BB962C8B-B14F-4D97-AF65-F5344CB8AC3E}">
        <p14:creationId xmlns:p14="http://schemas.microsoft.com/office/powerpoint/2010/main" val="3292155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21</a:t>
            </a:fld>
            <a:endParaRPr lang="en-US" dirty="0"/>
          </a:p>
        </p:txBody>
      </p:sp>
    </p:spTree>
    <p:extLst>
      <p:ext uri="{BB962C8B-B14F-4D97-AF65-F5344CB8AC3E}">
        <p14:creationId xmlns:p14="http://schemas.microsoft.com/office/powerpoint/2010/main" val="3051268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22</a:t>
            </a:fld>
            <a:endParaRPr lang="en-US" dirty="0"/>
          </a:p>
        </p:txBody>
      </p:sp>
    </p:spTree>
    <p:extLst>
      <p:ext uri="{BB962C8B-B14F-4D97-AF65-F5344CB8AC3E}">
        <p14:creationId xmlns:p14="http://schemas.microsoft.com/office/powerpoint/2010/main" val="9247516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ln>
            <a:miter lim="800000"/>
            <a:headEnd/>
            <a:tailEnd/>
          </a:ln>
        </p:spPr>
        <p:txBody>
          <a:bodyPr/>
          <a:lstStyle/>
          <a:p>
            <a:fld id="{0E10E68A-3856-419A-861C-691C303E87F9}" type="slidenum">
              <a:rPr lang="en-US"/>
              <a:pPr/>
              <a:t>23</a:t>
            </a:fld>
            <a:endParaRPr lang="en-US" dirty="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9596021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24</a:t>
            </a:fld>
            <a:endParaRPr lang="en-US" dirty="0"/>
          </a:p>
        </p:txBody>
      </p:sp>
    </p:spTree>
    <p:extLst>
      <p:ext uri="{BB962C8B-B14F-4D97-AF65-F5344CB8AC3E}">
        <p14:creationId xmlns:p14="http://schemas.microsoft.com/office/powerpoint/2010/main" val="7609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08548" name="Slide Number Placeholder 3"/>
          <p:cNvSpPr>
            <a:spLocks noGrp="1"/>
          </p:cNvSpPr>
          <p:nvPr>
            <p:ph type="sldNum" sz="quarter" idx="5"/>
          </p:nvPr>
        </p:nvSpPr>
        <p:spPr bwMode="auto">
          <a:noFill/>
          <a:ln>
            <a:miter lim="800000"/>
            <a:headEnd/>
            <a:tailEnd/>
          </a:ln>
        </p:spPr>
        <p:txBody>
          <a:bodyPr/>
          <a:lstStyle/>
          <a:p>
            <a:fld id="{B4A3779A-366F-4E79-B139-546469D9762D}" type="slidenum">
              <a:rPr lang="en-US"/>
              <a:pPr/>
              <a:t>25</a:t>
            </a:fld>
            <a:endParaRPr lang="en-US" dirty="0"/>
          </a:p>
        </p:txBody>
      </p:sp>
    </p:spTree>
    <p:extLst>
      <p:ext uri="{BB962C8B-B14F-4D97-AF65-F5344CB8AC3E}">
        <p14:creationId xmlns:p14="http://schemas.microsoft.com/office/powerpoint/2010/main" val="29132849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09572" name="Slide Number Placeholder 3"/>
          <p:cNvSpPr>
            <a:spLocks noGrp="1"/>
          </p:cNvSpPr>
          <p:nvPr>
            <p:ph type="sldNum" sz="quarter" idx="5"/>
          </p:nvPr>
        </p:nvSpPr>
        <p:spPr bwMode="auto">
          <a:noFill/>
          <a:ln>
            <a:miter lim="800000"/>
            <a:headEnd/>
            <a:tailEnd/>
          </a:ln>
        </p:spPr>
        <p:txBody>
          <a:bodyPr/>
          <a:lstStyle/>
          <a:p>
            <a:fld id="{EC0B644D-3B85-461F-890B-C34CA1C21E41}" type="slidenum">
              <a:rPr lang="en-US"/>
              <a:pPr/>
              <a:t>26</a:t>
            </a:fld>
            <a:endParaRPr lang="en-US" dirty="0"/>
          </a:p>
        </p:txBody>
      </p:sp>
    </p:spTree>
    <p:extLst>
      <p:ext uri="{BB962C8B-B14F-4D97-AF65-F5344CB8AC3E}">
        <p14:creationId xmlns:p14="http://schemas.microsoft.com/office/powerpoint/2010/main" val="27258697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09572" name="Slide Number Placeholder 3"/>
          <p:cNvSpPr>
            <a:spLocks noGrp="1"/>
          </p:cNvSpPr>
          <p:nvPr>
            <p:ph type="sldNum" sz="quarter" idx="5"/>
          </p:nvPr>
        </p:nvSpPr>
        <p:spPr bwMode="auto">
          <a:noFill/>
          <a:ln>
            <a:miter lim="800000"/>
            <a:headEnd/>
            <a:tailEnd/>
          </a:ln>
        </p:spPr>
        <p:txBody>
          <a:bodyPr/>
          <a:lstStyle/>
          <a:p>
            <a:fld id="{EC0B644D-3B85-461F-890B-C34CA1C21E41}" type="slidenum">
              <a:rPr lang="en-US"/>
              <a:pPr/>
              <a:t>27</a:t>
            </a:fld>
            <a:endParaRPr lang="en-US" dirty="0"/>
          </a:p>
        </p:txBody>
      </p:sp>
    </p:spTree>
    <p:extLst>
      <p:ext uri="{BB962C8B-B14F-4D97-AF65-F5344CB8AC3E}">
        <p14:creationId xmlns:p14="http://schemas.microsoft.com/office/powerpoint/2010/main" val="40072890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1620" name="Slide Number Placeholder 3"/>
          <p:cNvSpPr>
            <a:spLocks noGrp="1"/>
          </p:cNvSpPr>
          <p:nvPr>
            <p:ph type="sldNum" sz="quarter" idx="5"/>
          </p:nvPr>
        </p:nvSpPr>
        <p:spPr bwMode="auto">
          <a:noFill/>
          <a:ln>
            <a:miter lim="800000"/>
            <a:headEnd/>
            <a:tailEnd/>
          </a:ln>
        </p:spPr>
        <p:txBody>
          <a:bodyPr/>
          <a:lstStyle/>
          <a:p>
            <a:fld id="{9BC1E22B-E811-4EF7-8F13-D502686103EE}" type="slidenum">
              <a:rPr lang="en-US"/>
              <a:pPr/>
              <a:t>28</a:t>
            </a:fld>
            <a:endParaRPr lang="en-US" dirty="0"/>
          </a:p>
        </p:txBody>
      </p:sp>
    </p:spTree>
    <p:extLst>
      <p:ext uri="{BB962C8B-B14F-4D97-AF65-F5344CB8AC3E}">
        <p14:creationId xmlns:p14="http://schemas.microsoft.com/office/powerpoint/2010/main" val="3646557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29</a:t>
            </a:fld>
            <a:endParaRPr lang="en-US" dirty="0"/>
          </a:p>
        </p:txBody>
      </p:sp>
    </p:spTree>
    <p:extLst>
      <p:ext uri="{BB962C8B-B14F-4D97-AF65-F5344CB8AC3E}">
        <p14:creationId xmlns:p14="http://schemas.microsoft.com/office/powerpoint/2010/main" val="3411128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6356728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30</a:t>
            </a:fld>
            <a:endParaRPr lang="en-US" dirty="0"/>
          </a:p>
        </p:txBody>
      </p:sp>
    </p:spTree>
    <p:extLst>
      <p:ext uri="{BB962C8B-B14F-4D97-AF65-F5344CB8AC3E}">
        <p14:creationId xmlns:p14="http://schemas.microsoft.com/office/powerpoint/2010/main" val="1959918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32</a:t>
            </a:fld>
            <a:endParaRPr lang="en-US" dirty="0"/>
          </a:p>
        </p:txBody>
      </p:sp>
    </p:spTree>
    <p:extLst>
      <p:ext uri="{BB962C8B-B14F-4D97-AF65-F5344CB8AC3E}">
        <p14:creationId xmlns:p14="http://schemas.microsoft.com/office/powerpoint/2010/main" val="36967860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33</a:t>
            </a:fld>
            <a:endParaRPr lang="en-US" dirty="0"/>
          </a:p>
        </p:txBody>
      </p:sp>
    </p:spTree>
    <p:extLst>
      <p:ext uri="{BB962C8B-B14F-4D97-AF65-F5344CB8AC3E}">
        <p14:creationId xmlns:p14="http://schemas.microsoft.com/office/powerpoint/2010/main" val="15718764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34</a:t>
            </a:fld>
            <a:endParaRPr lang="en-US" dirty="0"/>
          </a:p>
        </p:txBody>
      </p:sp>
    </p:spTree>
    <p:extLst>
      <p:ext uri="{BB962C8B-B14F-4D97-AF65-F5344CB8AC3E}">
        <p14:creationId xmlns:p14="http://schemas.microsoft.com/office/powerpoint/2010/main" val="25654745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35</a:t>
            </a:fld>
            <a:endParaRPr lang="en-US" dirty="0"/>
          </a:p>
        </p:txBody>
      </p:sp>
    </p:spTree>
    <p:extLst>
      <p:ext uri="{BB962C8B-B14F-4D97-AF65-F5344CB8AC3E}">
        <p14:creationId xmlns:p14="http://schemas.microsoft.com/office/powerpoint/2010/main" val="14648435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36</a:t>
            </a:fld>
            <a:endParaRPr lang="en-US" dirty="0"/>
          </a:p>
        </p:txBody>
      </p:sp>
    </p:spTree>
    <p:extLst>
      <p:ext uri="{BB962C8B-B14F-4D97-AF65-F5344CB8AC3E}">
        <p14:creationId xmlns:p14="http://schemas.microsoft.com/office/powerpoint/2010/main" val="23786661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37</a:t>
            </a:fld>
            <a:endParaRPr lang="en-US" dirty="0"/>
          </a:p>
        </p:txBody>
      </p:sp>
    </p:spTree>
    <p:extLst>
      <p:ext uri="{BB962C8B-B14F-4D97-AF65-F5344CB8AC3E}">
        <p14:creationId xmlns:p14="http://schemas.microsoft.com/office/powerpoint/2010/main" val="41239103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22884" name="Slide Number Placeholder 3"/>
          <p:cNvSpPr>
            <a:spLocks noGrp="1"/>
          </p:cNvSpPr>
          <p:nvPr>
            <p:ph type="sldNum" sz="quarter" idx="5"/>
          </p:nvPr>
        </p:nvSpPr>
        <p:spPr bwMode="auto">
          <a:noFill/>
          <a:ln>
            <a:miter lim="800000"/>
            <a:headEnd/>
            <a:tailEnd/>
          </a:ln>
        </p:spPr>
        <p:txBody>
          <a:bodyPr/>
          <a:lstStyle/>
          <a:p>
            <a:fld id="{AA56DE7C-44FB-4DB7-9B0A-F625AA6730DC}" type="slidenum">
              <a:rPr lang="en-US"/>
              <a:pPr/>
              <a:t>38</a:t>
            </a:fld>
            <a:endParaRPr lang="en-US" dirty="0"/>
          </a:p>
        </p:txBody>
      </p:sp>
    </p:spTree>
    <p:extLst>
      <p:ext uri="{BB962C8B-B14F-4D97-AF65-F5344CB8AC3E}">
        <p14:creationId xmlns:p14="http://schemas.microsoft.com/office/powerpoint/2010/main" val="36209115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4868189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bwMode="auto">
          <a:noFill/>
          <a:ln>
            <a:miter lim="800000"/>
            <a:headEnd/>
            <a:tailEnd/>
          </a:ln>
        </p:spPr>
        <p:txBody>
          <a:bodyPr/>
          <a:lstStyle/>
          <a:p>
            <a:fld id="{933E0596-3C39-4142-82D3-5110E8721B0D}" type="slidenum">
              <a:rPr lang="en-US"/>
              <a:pPr/>
              <a:t>40</a:t>
            </a:fld>
            <a:endParaRPr lang="en-US" dirty="0"/>
          </a:p>
        </p:txBody>
      </p:sp>
      <p:sp>
        <p:nvSpPr>
          <p:cNvPr id="1239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3908" name="Rectangle 3"/>
          <p:cNvSpPr>
            <a:spLocks noGrp="1" noChangeArrowheads="1"/>
          </p:cNvSpPr>
          <p:nvPr>
            <p:ph type="body" idx="1"/>
          </p:nvPr>
        </p:nvSpPr>
        <p:spPr bwMode="auto">
          <a:xfrm>
            <a:off x="699623" y="4409869"/>
            <a:ext cx="5588000" cy="4177883"/>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169273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5865089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noFill/>
          <a:ln>
            <a:miter lim="800000"/>
            <a:headEnd/>
            <a:tailEnd/>
          </a:ln>
        </p:spPr>
        <p:txBody>
          <a:bodyPr/>
          <a:lstStyle/>
          <a:p>
            <a:fld id="{D773D73C-0E32-44F6-B1B1-4F4F1C5A5BB9}" type="slidenum">
              <a:rPr lang="en-US"/>
              <a:pPr/>
              <a:t>41</a:t>
            </a:fld>
            <a:endParaRPr lang="en-US" dirty="0"/>
          </a:p>
        </p:txBody>
      </p:sp>
      <p:sp>
        <p:nvSpPr>
          <p:cNvPr id="124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4932" name="Rectangle 3"/>
          <p:cNvSpPr>
            <a:spLocks noGrp="1" noChangeArrowheads="1"/>
          </p:cNvSpPr>
          <p:nvPr>
            <p:ph type="body" idx="1"/>
          </p:nvPr>
        </p:nvSpPr>
        <p:spPr bwMode="auto">
          <a:xfrm>
            <a:off x="699623" y="4409869"/>
            <a:ext cx="5588000" cy="4177883"/>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592727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42</a:t>
            </a:fld>
            <a:endParaRPr lang="en-US" dirty="0"/>
          </a:p>
        </p:txBody>
      </p:sp>
    </p:spTree>
    <p:extLst>
      <p:ext uri="{BB962C8B-B14F-4D97-AF65-F5344CB8AC3E}">
        <p14:creationId xmlns:p14="http://schemas.microsoft.com/office/powerpoint/2010/main" val="9104253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noFill/>
          <a:ln>
            <a:miter lim="800000"/>
            <a:headEnd/>
            <a:tailEnd/>
          </a:ln>
        </p:spPr>
        <p:txBody>
          <a:bodyPr/>
          <a:lstStyle/>
          <a:p>
            <a:fld id="{D773D73C-0E32-44F6-B1B1-4F4F1C5A5BB9}" type="slidenum">
              <a:rPr lang="en-US"/>
              <a:pPr/>
              <a:t>43</a:t>
            </a:fld>
            <a:endParaRPr lang="en-US" dirty="0"/>
          </a:p>
        </p:txBody>
      </p:sp>
      <p:sp>
        <p:nvSpPr>
          <p:cNvPr id="124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4932" name="Rectangle 3"/>
          <p:cNvSpPr>
            <a:spLocks noGrp="1" noChangeArrowheads="1"/>
          </p:cNvSpPr>
          <p:nvPr>
            <p:ph type="body" idx="1"/>
          </p:nvPr>
        </p:nvSpPr>
        <p:spPr bwMode="auto">
          <a:xfrm>
            <a:off x="699623" y="4409869"/>
            <a:ext cx="5588000" cy="4177883"/>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41984129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noFill/>
          <a:ln>
            <a:miter lim="800000"/>
            <a:headEnd/>
            <a:tailEnd/>
          </a:ln>
        </p:spPr>
        <p:txBody>
          <a:bodyPr/>
          <a:lstStyle/>
          <a:p>
            <a:fld id="{D773D73C-0E32-44F6-B1B1-4F4F1C5A5BB9}" type="slidenum">
              <a:rPr lang="en-US"/>
              <a:pPr/>
              <a:t>44</a:t>
            </a:fld>
            <a:endParaRPr lang="en-US" dirty="0"/>
          </a:p>
        </p:txBody>
      </p:sp>
      <p:sp>
        <p:nvSpPr>
          <p:cNvPr id="124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4932" name="Rectangle 3"/>
          <p:cNvSpPr>
            <a:spLocks noGrp="1" noChangeArrowheads="1"/>
          </p:cNvSpPr>
          <p:nvPr>
            <p:ph type="body" idx="1"/>
          </p:nvPr>
        </p:nvSpPr>
        <p:spPr bwMode="auto">
          <a:xfrm>
            <a:off x="699623" y="4409869"/>
            <a:ext cx="5588000" cy="4177883"/>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7526201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C9F4D26E-4351-4681-9303-BBD0FDE05772}" type="slidenum">
              <a:rPr lang="en-US"/>
              <a:pPr/>
              <a:t>45</a:t>
            </a:fld>
            <a:endParaRPr lang="en-US" dirty="0"/>
          </a:p>
        </p:txBody>
      </p:sp>
    </p:spTree>
    <p:extLst>
      <p:ext uri="{BB962C8B-B14F-4D97-AF65-F5344CB8AC3E}">
        <p14:creationId xmlns:p14="http://schemas.microsoft.com/office/powerpoint/2010/main" val="2077885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927138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307384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ln>
            <a:miter lim="800000"/>
            <a:headEnd/>
            <a:tailEnd/>
          </a:ln>
        </p:spPr>
        <p:txBody>
          <a:bodyPr/>
          <a:lstStyle/>
          <a:p>
            <a:fld id="{0E10E68A-3856-419A-861C-691C303E87F9}" type="slidenum">
              <a:rPr lang="en-US"/>
              <a:pPr/>
              <a:t>7</a:t>
            </a:fld>
            <a:endParaRPr lang="en-US" dirty="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583820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6260" name="Slide Number Placeholder 3"/>
          <p:cNvSpPr>
            <a:spLocks noGrp="1"/>
          </p:cNvSpPr>
          <p:nvPr>
            <p:ph type="sldNum" sz="quarter" idx="5"/>
          </p:nvPr>
        </p:nvSpPr>
        <p:spPr bwMode="auto">
          <a:noFill/>
          <a:ln>
            <a:miter lim="800000"/>
            <a:headEnd/>
            <a:tailEnd/>
          </a:ln>
        </p:spPr>
        <p:txBody>
          <a:bodyPr/>
          <a:lstStyle/>
          <a:p>
            <a:fld id="{6FC17AF0-CFFA-4C1B-82E8-55FFD8FFBDAB}" type="slidenum">
              <a:rPr lang="en-US"/>
              <a:pPr/>
              <a:t>8</a:t>
            </a:fld>
            <a:endParaRPr lang="en-US" dirty="0"/>
          </a:p>
        </p:txBody>
      </p:sp>
    </p:spTree>
    <p:extLst>
      <p:ext uri="{BB962C8B-B14F-4D97-AF65-F5344CB8AC3E}">
        <p14:creationId xmlns:p14="http://schemas.microsoft.com/office/powerpoint/2010/main" val="3550812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8308" name="Slide Number Placeholder 3"/>
          <p:cNvSpPr>
            <a:spLocks noGrp="1"/>
          </p:cNvSpPr>
          <p:nvPr>
            <p:ph type="sldNum" sz="quarter" idx="5"/>
          </p:nvPr>
        </p:nvSpPr>
        <p:spPr bwMode="auto">
          <a:noFill/>
          <a:ln>
            <a:miter lim="800000"/>
            <a:headEnd/>
            <a:tailEnd/>
          </a:ln>
        </p:spPr>
        <p:txBody>
          <a:bodyPr/>
          <a:lstStyle/>
          <a:p>
            <a:fld id="{24283B27-0D29-49AD-80E0-BAFFA757045F}" type="slidenum">
              <a:rPr lang="en-US"/>
              <a:pPr/>
              <a:t>9</a:t>
            </a:fld>
            <a:endParaRPr lang="en-US" dirty="0"/>
          </a:p>
        </p:txBody>
      </p:sp>
    </p:spTree>
    <p:extLst>
      <p:ext uri="{BB962C8B-B14F-4D97-AF65-F5344CB8AC3E}">
        <p14:creationId xmlns:p14="http://schemas.microsoft.com/office/powerpoint/2010/main" val="1454378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3E0DD39-AB83-4183-8125-B1D516308602}" type="datetime1">
              <a:rPr lang="zh-CN" altLang="en-US" smtClean="0"/>
              <a:t>2020/7/2</a:t>
            </a:fld>
            <a:endParaRPr lang="en-US" altLang="zh-CN" dirty="0"/>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92088AAA-E841-4401-8E7C-F0F3DCC7C780}" type="slidenum">
              <a:rPr lang="zh-CN" altLang="en-US"/>
              <a:pPr>
                <a:defRPr/>
              </a:pPr>
              <a:t>‹#›</a:t>
            </a:fld>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38AB1A-972A-43E1-8A29-52E76FBD6292}" type="datetime1">
              <a:rPr lang="zh-CN" altLang="en-US" smtClean="0"/>
              <a:t>2020/7/2</a:t>
            </a:fld>
            <a:endParaRPr lang="en-US" altLang="zh-CN" dirty="0"/>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653A5FCE-B414-49B8-870E-E1EDA4B64A34}" type="slidenum">
              <a:rPr lang="zh-CN" altLang="en-US"/>
              <a:pPr>
                <a:defRPr/>
              </a:pPr>
              <a:t>‹#›</a:t>
            </a:fld>
            <a:endParaRPr lang="en-US"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8522DAB-65D8-48E5-9511-92964B470014}" type="datetime1">
              <a:rPr lang="zh-CN" altLang="en-US" smtClean="0"/>
              <a:t>2020/7/2</a:t>
            </a:fld>
            <a:endParaRPr lang="en-US" altLang="zh-CN" dirty="0"/>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5B68632F-4294-452B-9E1E-41C1B1422C1B}" type="slidenum">
              <a:rPr lang="zh-CN" altLang="en-US"/>
              <a:pPr>
                <a:defRPr/>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705600" y="6324600"/>
            <a:ext cx="2133600" cy="365125"/>
          </a:xfrm>
        </p:spPr>
        <p:txBody>
          <a:bodyPr/>
          <a:lstStyle>
            <a:lvl1pPr>
              <a:defRPr smtClean="0"/>
            </a:lvl1pPr>
          </a:lstStyle>
          <a:p>
            <a:pPr>
              <a:defRPr/>
            </a:pPr>
            <a:fld id="{E0BD8314-8638-4EC5-AB21-B858F73EEEF9}" type="datetime1">
              <a:rPr lang="zh-CN" altLang="en-US" smtClean="0"/>
              <a:t>2020/7/2</a:t>
            </a:fld>
            <a:endParaRPr lang="en-US" altLang="zh-CN" dirty="0"/>
          </a:p>
        </p:txBody>
      </p:sp>
      <p:sp>
        <p:nvSpPr>
          <p:cNvPr id="5" name="Slide Number Placeholder 5"/>
          <p:cNvSpPr>
            <a:spLocks noGrp="1"/>
          </p:cNvSpPr>
          <p:nvPr>
            <p:ph type="sldNum" sz="quarter" idx="11"/>
          </p:nvPr>
        </p:nvSpPr>
        <p:spPr>
          <a:xfrm>
            <a:off x="3962400" y="6400800"/>
            <a:ext cx="609600" cy="365125"/>
          </a:xfrm>
        </p:spPr>
        <p:txBody>
          <a:bodyPr/>
          <a:lstStyle>
            <a:lvl1pPr algn="ctr">
              <a:defRPr sz="1800" b="1" smtClean="0"/>
            </a:lvl1pPr>
          </a:lstStyle>
          <a:p>
            <a:pPr>
              <a:defRPr/>
            </a:pPr>
            <a:fld id="{9C66BA6F-1F13-4E95-AE08-9F9BCFF47CD8}" type="slidenum">
              <a:rPr lang="zh-CN" altLang="en-US"/>
              <a:pPr>
                <a:defRPr/>
              </a:pPr>
              <a:t>‹#›</a:t>
            </a:fld>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5F69608-CB8C-4077-89D4-164CF24DDDA7}" type="datetime1">
              <a:rPr lang="zh-CN" altLang="en-US" smtClean="0"/>
              <a:t>2020/7/2</a:t>
            </a:fld>
            <a:endParaRPr lang="en-US" altLang="zh-CN" dirty="0"/>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FF571303-596A-478E-B6C9-BCE9D37F7F1B}" type="slidenum">
              <a:rPr lang="zh-CN" altLang="en-US"/>
              <a:pPr>
                <a:defRPr/>
              </a:pPr>
              <a:t>‹#›</a:t>
            </a:fld>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49B23E2-809E-4059-8CD3-E4CB0C997620}" type="datetime1">
              <a:rPr lang="zh-CN" altLang="en-US" smtClean="0"/>
              <a:t>2020/7/2</a:t>
            </a:fld>
            <a:endParaRPr lang="en-US" altLang="zh-CN" dirty="0"/>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6182BFF5-3A9F-4EBC-A17F-FF0E531F3140}" type="slidenum">
              <a:rPr lang="zh-CN" altLang="en-US"/>
              <a:pPr>
                <a:defRPr/>
              </a:pPr>
              <a:t>‹#›</a:t>
            </a:fld>
            <a:endParaRPr lang="en-US" altLang="zh-CN"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CB9C888-8496-4775-92F9-FA17313A5FF2}" type="datetime1">
              <a:rPr lang="zh-CN" altLang="en-US" smtClean="0"/>
              <a:t>2020/7/2</a:t>
            </a:fld>
            <a:endParaRPr lang="en-US" altLang="zh-CN" dirty="0"/>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98F1917A-8F4F-4367-A0AF-E6FB7A9D7A95}" type="slidenum">
              <a:rPr lang="zh-CN" altLang="en-US"/>
              <a:pPr>
                <a:defRPr/>
              </a:pPr>
              <a:t>‹#›</a:t>
            </a:fld>
            <a:endParaRPr lang="en-US" alt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F3E17E1-FEDF-45FF-A359-A645B196073D}" type="datetime1">
              <a:rPr lang="zh-CN" altLang="en-US" smtClean="0"/>
              <a:t>2020/7/2</a:t>
            </a:fld>
            <a:endParaRPr lang="en-US" altLang="zh-CN" dirty="0"/>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19CABA14-7AD3-4737-BC39-9B0078701EC7}" type="slidenum">
              <a:rPr lang="zh-CN" altLang="en-US"/>
              <a:pPr>
                <a:defRPr/>
              </a:pPr>
              <a:t>‹#›</a:t>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9C86EA-AF86-4FBF-8FB9-6DC1B1F0CCDE}" type="datetime1">
              <a:rPr lang="zh-CN" altLang="en-US" smtClean="0"/>
              <a:t>2020/7/2</a:t>
            </a:fld>
            <a:endParaRPr lang="en-US" altLang="zh-CN" dirty="0"/>
          </a:p>
        </p:txBody>
      </p:sp>
      <p:sp>
        <p:nvSpPr>
          <p:cNvPr id="3" name="Footer Placeholder 4"/>
          <p:cNvSpPr>
            <a:spLocks noGrp="1"/>
          </p:cNvSpPr>
          <p:nvPr>
            <p:ph type="ftr" sz="quarter" idx="11"/>
          </p:nvPr>
        </p:nvSpPr>
        <p:spPr/>
        <p:txBody>
          <a:bodyPr/>
          <a:lstStyle>
            <a:lvl1pPr>
              <a:defRPr/>
            </a:lvl1pPr>
          </a:lstStyle>
          <a:p>
            <a:pPr>
              <a:defRPr/>
            </a:pPr>
            <a:endParaRPr lang="zh-CN" altLang="en-US"/>
          </a:p>
        </p:txBody>
      </p:sp>
      <p:sp>
        <p:nvSpPr>
          <p:cNvPr id="4" name="Slide Number Placeholder 5"/>
          <p:cNvSpPr>
            <a:spLocks noGrp="1"/>
          </p:cNvSpPr>
          <p:nvPr>
            <p:ph type="sldNum" sz="quarter" idx="12"/>
          </p:nvPr>
        </p:nvSpPr>
        <p:spPr/>
        <p:txBody>
          <a:bodyPr/>
          <a:lstStyle>
            <a:lvl1pPr>
              <a:defRPr/>
            </a:lvl1pPr>
          </a:lstStyle>
          <a:p>
            <a:pPr>
              <a:defRPr/>
            </a:pPr>
            <a:fld id="{6EC800AA-6BA5-4947-B174-1D341456FF19}" type="slidenum">
              <a:rPr lang="zh-CN" altLang="en-US"/>
              <a:pPr>
                <a:defRPr/>
              </a:pPr>
              <a:t>‹#›</a:t>
            </a:fld>
            <a:endParaRPr lang="en-US"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7AFBAB0-A129-4EED-88DF-91AF99F1BAAF}" type="datetime1">
              <a:rPr lang="zh-CN" altLang="en-US" smtClean="0"/>
              <a:t>2020/7/2</a:t>
            </a:fld>
            <a:endParaRPr lang="en-US" altLang="zh-CN" dirty="0"/>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DC736AEF-AE1F-4DB4-A0B4-0F55CE101603}" type="slidenum">
              <a:rPr lang="zh-CN" altLang="en-US"/>
              <a:pPr>
                <a:defRPr/>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8070A89-FC6D-4EB5-A379-3D5D8476F384}" type="datetime1">
              <a:rPr lang="zh-CN" altLang="en-US" smtClean="0"/>
              <a:t>2020/7/2</a:t>
            </a:fld>
            <a:endParaRPr lang="en-US" altLang="zh-CN" dirty="0"/>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989BC5E-9ED1-459A-874D-515F253C5CDC}" type="slidenum">
              <a:rPr lang="zh-CN" altLang="en-US"/>
              <a:pPr>
                <a:defRPr/>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8600" y="152400"/>
            <a:ext cx="8001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27" name="Text Placeholder 2"/>
          <p:cNvSpPr>
            <a:spLocks noGrp="1"/>
          </p:cNvSpPr>
          <p:nvPr>
            <p:ph type="body" idx="1"/>
          </p:nvPr>
        </p:nvSpPr>
        <p:spPr bwMode="auto">
          <a:xfrm>
            <a:off x="304800" y="1143000"/>
            <a:ext cx="8534400" cy="4983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onstantia" pitchFamily="18" charset="0"/>
                <a:ea typeface="宋体" pitchFamily="2" charset="-122"/>
              </a:defRPr>
            </a:lvl1pPr>
          </a:lstStyle>
          <a:p>
            <a:pPr>
              <a:defRPr/>
            </a:pPr>
            <a:fld id="{D9705678-44C2-4A82-81E9-D941E1A75426}" type="datetime1">
              <a:rPr lang="zh-CN" altLang="en-US" smtClean="0"/>
              <a:t>2020/7/2</a:t>
            </a:fld>
            <a:endParaRPr lang="en-US" altLang="zh-C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onstantia" pitchFamily="18" charset="0"/>
                <a:ea typeface="宋体" pitchFamily="2" charset="-122"/>
              </a:defRPr>
            </a:lvl1pPr>
          </a:lstStyle>
          <a:p>
            <a:pPr>
              <a:defRPr/>
            </a:pPr>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onstantia" pitchFamily="18" charset="0"/>
                <a:ea typeface="宋体" pitchFamily="2" charset="-122"/>
              </a:defRPr>
            </a:lvl1pPr>
          </a:lstStyle>
          <a:p>
            <a:pPr>
              <a:defRPr/>
            </a:pPr>
            <a:fld id="{D1F02C90-525B-411F-AAAF-42B48F1B7116}" type="slidenum">
              <a:rPr lang="zh-CN" altLang="en-US"/>
              <a:pPr>
                <a:defRPr/>
              </a:pPr>
              <a:t>‹#›</a:t>
            </a:fld>
            <a:endParaRPr lang="en-US" altLang="zh-CN" dirty="0"/>
          </a:p>
        </p:txBody>
      </p:sp>
      <p:cxnSp>
        <p:nvCxnSpPr>
          <p:cNvPr id="8" name="Straight Connector 7"/>
          <p:cNvCxnSpPr/>
          <p:nvPr/>
        </p:nvCxnSpPr>
        <p:spPr>
          <a:xfrm>
            <a:off x="-9525" y="820738"/>
            <a:ext cx="9144000" cy="1587"/>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774700"/>
            <a:ext cx="9144000" cy="1588"/>
          </a:xfrm>
          <a:prstGeom prst="line">
            <a:avLst/>
          </a:prstGeom>
          <a:ln w="952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801688"/>
            <a:ext cx="9144000" cy="1587"/>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525" y="774700"/>
            <a:ext cx="9144000" cy="1588"/>
          </a:xfrm>
          <a:prstGeom prst="line">
            <a:avLst/>
          </a:prstGeom>
          <a:ln w="95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762000"/>
            <a:ext cx="9144000" cy="1588"/>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833438"/>
            <a:ext cx="9144000" cy="1587"/>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037" name="Picture 2"/>
          <p:cNvPicPr>
            <a:picLocks noChangeAspect="1" noChangeArrowheads="1"/>
          </p:cNvPicPr>
          <p:nvPr/>
        </p:nvPicPr>
        <p:blipFill>
          <a:blip r:embed="rId10" cstate="print"/>
          <a:srcRect/>
          <a:stretch>
            <a:fillRect/>
          </a:stretch>
        </p:blipFill>
        <p:spPr bwMode="auto">
          <a:xfrm>
            <a:off x="8382000" y="0"/>
            <a:ext cx="762000" cy="752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 id="2147483705" r:id="rId2"/>
    <p:sldLayoutId id="2147483696" r:id="rId3"/>
    <p:sldLayoutId id="2147483697" r:id="rId4"/>
    <p:sldLayoutId id="2147483698" r:id="rId5"/>
    <p:sldLayoutId id="2147483699" r:id="rId6"/>
    <p:sldLayoutId id="2147483700" r:id="rId7"/>
    <p:sldLayoutId id="2147483701" r:id="rId8"/>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6EC383CC-D1DB-4317-AC16-E76830955A20}" type="datetime1">
              <a:rPr lang="zh-CN" altLang="en-US" smtClean="0"/>
              <a:t>2020/7/2</a:t>
            </a:fld>
            <a:endParaRPr lang="en-US" altLang="zh-C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DD8D0895-C52A-426B-B589-2A91AFF1ACB1}" type="slidenum">
              <a:rPr lang="zh-CN" altLang="en-US"/>
              <a:pPr>
                <a:defRPr/>
              </a:pPr>
              <a:t>‹#›</a:t>
            </a:fld>
            <a:endParaRPr lang="en-US" altLang="zh-CN" dirty="0"/>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iso.org/obp/ui/#iso:std:iso-iec:10745:ed-1:v1:en"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838200" y="1143000"/>
            <a:ext cx="7467600" cy="1600200"/>
          </a:xfrm>
        </p:spPr>
        <p:txBody>
          <a:bodyPr/>
          <a:lstStyle/>
          <a:p>
            <a:pPr eaLnBrk="1" hangingPunct="1">
              <a:lnSpc>
                <a:spcPct val="90000"/>
              </a:lnSpc>
              <a:spcBef>
                <a:spcPts val="600"/>
              </a:spcBef>
            </a:pPr>
            <a:r>
              <a:rPr lang="en-US" sz="32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Towards </a:t>
            </a:r>
            <a:r>
              <a:rPr lang="en-US" sz="32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Measuring Security and Privacy </a:t>
            </a:r>
            <a:r>
              <a:rPr lang="en-US" sz="32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via </a:t>
            </a:r>
            <a:r>
              <a:rPr lang="en-US" sz="32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Their Services and </a:t>
            </a:r>
            <a:r>
              <a:rPr lang="en-US" sz="32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Mechanism</a:t>
            </a:r>
            <a:r>
              <a:rPr lang="pl-PL" sz="32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a:t>
            </a:r>
            <a:br>
              <a:rPr lang="pl-PL" sz="32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br>
            <a:r>
              <a:rPr lang="en-US" sz="800" b="1" dirty="0" smtClean="0">
                <a:latin typeface="Segoe UI" pitchFamily="34" charset="0"/>
                <a:cs typeface="Segoe UI" pitchFamily="34" charset="0"/>
              </a:rPr>
              <a:t/>
            </a:r>
            <a:br>
              <a:rPr lang="en-US" sz="800" b="1" dirty="0" smtClean="0">
                <a:latin typeface="Segoe UI" pitchFamily="34" charset="0"/>
                <a:cs typeface="Segoe UI" pitchFamily="34" charset="0"/>
              </a:rPr>
            </a:br>
            <a:r>
              <a:rPr lang="en-US"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 Position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Statement</a:t>
            </a:r>
            <a:endParaRPr lang="en-US" altLang="zh-CN" sz="2400" dirty="0" smtClean="0">
              <a:latin typeface="Segoe UI" pitchFamily="34" charset="0"/>
              <a:ea typeface="宋体" pitchFamily="2" charset="-122"/>
              <a:cs typeface="Segoe UI" pitchFamily="34" charset="0"/>
            </a:endParaRPr>
          </a:p>
        </p:txBody>
      </p:sp>
      <p:sp>
        <p:nvSpPr>
          <p:cNvPr id="4099" name="Subtitle 2"/>
          <p:cNvSpPr>
            <a:spLocks noGrp="1"/>
          </p:cNvSpPr>
          <p:nvPr>
            <p:ph type="subTitle" idx="1"/>
          </p:nvPr>
        </p:nvSpPr>
        <p:spPr>
          <a:xfrm>
            <a:off x="990600" y="2667000"/>
            <a:ext cx="7162800" cy="4191000"/>
          </a:xfrm>
        </p:spPr>
        <p:txBody>
          <a:bodyPr/>
          <a:lstStyle/>
          <a:p>
            <a:pPr eaLnBrk="1" hangingPunct="1"/>
            <a:r>
              <a:rPr lang="de-DE" sz="1800" dirty="0" smtClean="0">
                <a:solidFill>
                  <a:schemeClr val="tx1"/>
                </a:solidFill>
                <a:latin typeface="Segoe UI" pitchFamily="34" charset="0"/>
                <a:cs typeface="Segoe UI" pitchFamily="34" charset="0"/>
              </a:rPr>
              <a:t>Leszek Lilien </a:t>
            </a:r>
          </a:p>
          <a:p>
            <a:pPr eaLnBrk="1" hangingPunct="1"/>
            <a:r>
              <a:rPr lang="en-US" altLang="zh-CN" sz="1400" dirty="0" smtClean="0">
                <a:solidFill>
                  <a:schemeClr val="tx1"/>
                </a:solidFill>
                <a:latin typeface="Segoe UI" pitchFamily="34" charset="0"/>
                <a:ea typeface="宋体" pitchFamily="2" charset="-122"/>
                <a:cs typeface="Segoe UI" pitchFamily="34" charset="0"/>
              </a:rPr>
              <a:t>In collaboration with</a:t>
            </a:r>
            <a:r>
              <a:rPr lang="pl-PL" altLang="zh-CN" sz="1400" dirty="0" smtClean="0">
                <a:solidFill>
                  <a:schemeClr val="tx1"/>
                </a:solidFill>
                <a:latin typeface="Segoe UI" pitchFamily="34" charset="0"/>
                <a:ea typeface="宋体" pitchFamily="2" charset="-122"/>
                <a:cs typeface="Segoe UI" pitchFamily="34" charset="0"/>
              </a:rPr>
              <a:t> Abduljaleel Al-Hasnawi </a:t>
            </a:r>
            <a:r>
              <a:rPr lang="pl-PL" altLang="zh-CN" sz="1400" dirty="0" smtClean="0">
                <a:solidFill>
                  <a:schemeClr val="bg1">
                    <a:lumMod val="50000"/>
                  </a:schemeClr>
                </a:solidFill>
                <a:latin typeface="Segoe UI" pitchFamily="34" charset="0"/>
                <a:ea typeface="宋体" pitchFamily="2" charset="-122"/>
                <a:cs typeface="Segoe UI" pitchFamily="34" charset="0"/>
              </a:rPr>
              <a:t>(</a:t>
            </a:r>
            <a:r>
              <a:rPr lang="pl-PL" altLang="zh-CN" sz="1400" dirty="0">
                <a:solidFill>
                  <a:schemeClr val="bg1">
                    <a:lumMod val="50000"/>
                  </a:schemeClr>
                </a:solidFill>
                <a:latin typeface="Segoe UI" pitchFamily="34" charset="0"/>
                <a:ea typeface="宋体" pitchFamily="2" charset="-122"/>
                <a:cs typeface="Segoe UI" pitchFamily="34" charset="0"/>
              </a:rPr>
              <a:t>a</a:t>
            </a:r>
            <a:r>
              <a:rPr lang="pl-PL" altLang="zh-CN" sz="1400" dirty="0" smtClean="0">
                <a:solidFill>
                  <a:schemeClr val="bg1">
                    <a:lumMod val="50000"/>
                  </a:schemeClr>
                </a:solidFill>
                <a:latin typeface="Segoe UI" pitchFamily="34" charset="0"/>
                <a:ea typeface="宋体" pitchFamily="2" charset="-122"/>
                <a:cs typeface="Segoe UI" pitchFamily="34" charset="0"/>
              </a:rPr>
              <a:t> Ph.D. Candidate)</a:t>
            </a:r>
          </a:p>
          <a:p>
            <a:pPr eaLnBrk="1" hangingPunct="1"/>
            <a:endParaRPr lang="en-US" altLang="zh-CN" sz="800" dirty="0" smtClean="0">
              <a:solidFill>
                <a:schemeClr val="tx1"/>
              </a:solidFill>
              <a:latin typeface="Segoe UI" pitchFamily="34" charset="0"/>
              <a:ea typeface="宋体" pitchFamily="2" charset="-122"/>
              <a:cs typeface="Segoe UI" pitchFamily="34" charset="0"/>
            </a:endParaRPr>
          </a:p>
          <a:p>
            <a:pPr eaLnBrk="1" hangingPunct="1"/>
            <a:r>
              <a:rPr lang="de-DE" sz="1400" dirty="0" smtClean="0">
                <a:solidFill>
                  <a:schemeClr val="tx1"/>
                </a:solidFill>
                <a:latin typeface="Segoe UI" pitchFamily="34" charset="0"/>
                <a:cs typeface="Segoe UI" pitchFamily="34" charset="0"/>
              </a:rPr>
              <a:t>Department of Computer Science</a:t>
            </a:r>
          </a:p>
          <a:p>
            <a:pPr eaLnBrk="1" hangingPunct="1"/>
            <a:r>
              <a:rPr lang="de-DE" sz="1400" dirty="0" smtClean="0">
                <a:solidFill>
                  <a:schemeClr val="tx1"/>
                </a:solidFill>
                <a:latin typeface="Segoe UI" pitchFamily="34" charset="0"/>
                <a:cs typeface="Segoe UI" pitchFamily="34" charset="0"/>
              </a:rPr>
              <a:t>Western Michigan University</a:t>
            </a:r>
          </a:p>
          <a:p>
            <a:pPr eaLnBrk="1" hangingPunct="1"/>
            <a:r>
              <a:rPr lang="de-DE" sz="1400" dirty="0" smtClean="0">
                <a:solidFill>
                  <a:schemeClr val="tx1"/>
                </a:solidFill>
                <a:latin typeface="Segoe UI" pitchFamily="34" charset="0"/>
                <a:cs typeface="Segoe UI" pitchFamily="34" charset="0"/>
              </a:rPr>
              <a:t>Kalamazoo, Michigan </a:t>
            </a:r>
            <a:endParaRPr lang="pl-PL" sz="1400" dirty="0" smtClean="0">
              <a:solidFill>
                <a:schemeClr val="tx1"/>
              </a:solidFill>
              <a:latin typeface="Segoe UI" pitchFamily="34" charset="0"/>
              <a:cs typeface="Segoe UI" pitchFamily="34" charset="0"/>
            </a:endParaRPr>
          </a:p>
          <a:p>
            <a:pPr eaLnBrk="1" hangingPunct="1"/>
            <a:endParaRPr lang="pl-PL" sz="1400" dirty="0">
              <a:solidFill>
                <a:schemeClr val="tx1"/>
              </a:solidFill>
              <a:latin typeface="Segoe UI" pitchFamily="34" charset="0"/>
              <a:cs typeface="Segoe UI" pitchFamily="34" charset="0"/>
            </a:endParaRPr>
          </a:p>
          <a:p>
            <a:pPr eaLnBrk="1" hangingPunct="1"/>
            <a:endParaRPr lang="pl-PL" sz="1400" dirty="0" smtClean="0">
              <a:solidFill>
                <a:schemeClr val="tx1"/>
              </a:solidFill>
              <a:latin typeface="Segoe UI" pitchFamily="34" charset="0"/>
              <a:cs typeface="Segoe UI" pitchFamily="34" charset="0"/>
            </a:endParaRPr>
          </a:p>
          <a:p>
            <a:pPr eaLnBrk="1" hangingPunct="1"/>
            <a:endParaRPr lang="pl-PL" sz="1400" dirty="0">
              <a:solidFill>
                <a:schemeClr val="tx1"/>
              </a:solidFill>
              <a:latin typeface="Segoe UI" pitchFamily="34" charset="0"/>
              <a:cs typeface="Segoe UI" pitchFamily="34" charset="0"/>
            </a:endParaRPr>
          </a:p>
          <a:p>
            <a:pPr eaLnBrk="1" hangingPunct="1"/>
            <a:endParaRPr lang="pl-PL" sz="1400" dirty="0" smtClean="0">
              <a:solidFill>
                <a:schemeClr val="tx1"/>
              </a:solidFill>
              <a:latin typeface="Segoe UI" pitchFamily="34" charset="0"/>
              <a:cs typeface="Segoe UI" pitchFamily="34" charset="0"/>
            </a:endParaRPr>
          </a:p>
          <a:p>
            <a:pPr eaLnBrk="1" hangingPunct="1"/>
            <a:endParaRPr lang="pl-PL" sz="1400" dirty="0">
              <a:solidFill>
                <a:schemeClr val="tx1"/>
              </a:solidFill>
              <a:latin typeface="Segoe UI" pitchFamily="34" charset="0"/>
              <a:cs typeface="Segoe UI" pitchFamily="34" charset="0"/>
            </a:endParaRPr>
          </a:p>
          <a:p>
            <a:pPr eaLnBrk="1" hangingPunct="1"/>
            <a:endParaRPr lang="pl-PL" sz="1400" dirty="0" smtClean="0">
              <a:solidFill>
                <a:schemeClr val="tx1"/>
              </a:solidFill>
              <a:latin typeface="Segoe UI" pitchFamily="34" charset="0"/>
              <a:cs typeface="Segoe UI" pitchFamily="34" charset="0"/>
            </a:endParaRPr>
          </a:p>
          <a:p>
            <a:r>
              <a:rPr lang="en-US" sz="1400" dirty="0" smtClean="0">
                <a:solidFill>
                  <a:schemeClr val="tx1"/>
                </a:solidFill>
                <a:latin typeface="Segoe UI" panose="020B0502040204020203" pitchFamily="34" charset="0"/>
                <a:cs typeface="Segoe UI" panose="020B0502040204020203" pitchFamily="34" charset="0"/>
              </a:rPr>
              <a:t>11th Central Area Networking and Security Workshop</a:t>
            </a:r>
            <a:r>
              <a:rPr lang="pl-PL" sz="1400" dirty="0" smtClean="0">
                <a:solidFill>
                  <a:schemeClr val="tx1"/>
                </a:solidFill>
                <a:latin typeface="Segoe UI" panose="020B0502040204020203" pitchFamily="34" charset="0"/>
                <a:cs typeface="Segoe UI" panose="020B0502040204020203" pitchFamily="34" charset="0"/>
              </a:rPr>
              <a:t> (</a:t>
            </a:r>
            <a:r>
              <a:rPr lang="de-DE" sz="1400" dirty="0" smtClean="0">
                <a:solidFill>
                  <a:schemeClr val="tx1"/>
                </a:solidFill>
                <a:latin typeface="Segoe UI" pitchFamily="34" charset="0"/>
                <a:cs typeface="Segoe UI" pitchFamily="34" charset="0"/>
              </a:rPr>
              <a:t>C</a:t>
            </a:r>
            <a:r>
              <a:rPr lang="pl-PL" sz="1400" dirty="0" smtClean="0">
                <a:solidFill>
                  <a:schemeClr val="tx1"/>
                </a:solidFill>
                <a:latin typeface="Segoe UI" pitchFamily="34" charset="0"/>
                <a:cs typeface="Segoe UI" pitchFamily="34" charset="0"/>
              </a:rPr>
              <a:t>ANSec 2017)</a:t>
            </a:r>
            <a:endParaRPr lang="en-US" sz="1400" dirty="0" smtClean="0">
              <a:solidFill>
                <a:schemeClr val="tx1"/>
              </a:solidFill>
              <a:latin typeface="Segoe UI" panose="020B0502040204020203" pitchFamily="34" charset="0"/>
              <a:cs typeface="Segoe UI" panose="020B0502040204020203" pitchFamily="34" charset="0"/>
            </a:endParaRPr>
          </a:p>
          <a:p>
            <a:r>
              <a:rPr lang="en-US" sz="1400" dirty="0" smtClean="0">
                <a:solidFill>
                  <a:schemeClr val="tx1"/>
                </a:solidFill>
                <a:latin typeface="Segoe UI" panose="020B0502040204020203" pitchFamily="34" charset="0"/>
                <a:cs typeface="Segoe UI" panose="020B0502040204020203" pitchFamily="34" charset="0"/>
              </a:rPr>
              <a:t>Missouri University of Science and Technology</a:t>
            </a:r>
          </a:p>
          <a:p>
            <a:pPr eaLnBrk="1" hangingPunct="1"/>
            <a:r>
              <a:rPr lang="pl-PL" sz="1400" dirty="0" smtClean="0">
                <a:solidFill>
                  <a:schemeClr val="tx1"/>
                </a:solidFill>
                <a:latin typeface="Segoe UI" pitchFamily="34" charset="0"/>
                <a:cs typeface="Segoe UI" pitchFamily="34" charset="0"/>
              </a:rPr>
              <a:t>Rolla, MO</a:t>
            </a:r>
            <a:endParaRPr lang="de-DE" sz="1400" dirty="0" smtClean="0">
              <a:solidFill>
                <a:schemeClr val="tx1"/>
              </a:solidFill>
              <a:latin typeface="Segoe UI" pitchFamily="34" charset="0"/>
              <a:cs typeface="Segoe UI" pitchFamily="34" charset="0"/>
            </a:endParaRPr>
          </a:p>
          <a:p>
            <a:pPr eaLnBrk="1" hangingPunct="1"/>
            <a:r>
              <a:rPr lang="pl-PL" sz="1400" dirty="0" smtClean="0">
                <a:solidFill>
                  <a:schemeClr val="tx1"/>
                </a:solidFill>
                <a:latin typeface="Segoe UI" pitchFamily="34" charset="0"/>
                <a:cs typeface="Segoe UI" pitchFamily="34" charset="0"/>
              </a:rPr>
              <a:t>October </a:t>
            </a:r>
            <a:r>
              <a:rPr lang="pl-PL" sz="1400" dirty="0">
                <a:solidFill>
                  <a:schemeClr val="tx1"/>
                </a:solidFill>
                <a:latin typeface="Segoe UI" pitchFamily="34" charset="0"/>
                <a:cs typeface="Segoe UI" pitchFamily="34" charset="0"/>
              </a:rPr>
              <a:t>28-29</a:t>
            </a:r>
            <a:r>
              <a:rPr lang="de-DE" sz="1400" dirty="0">
                <a:solidFill>
                  <a:schemeClr val="tx1"/>
                </a:solidFill>
                <a:latin typeface="Segoe UI" pitchFamily="34" charset="0"/>
                <a:cs typeface="Segoe UI" pitchFamily="34" charset="0"/>
              </a:rPr>
              <a:t>, 20</a:t>
            </a:r>
            <a:r>
              <a:rPr lang="pl-PL" sz="1400" dirty="0">
                <a:solidFill>
                  <a:schemeClr val="tx1"/>
                </a:solidFill>
                <a:latin typeface="Segoe UI" pitchFamily="34" charset="0"/>
                <a:cs typeface="Segoe UI" pitchFamily="34" charset="0"/>
              </a:rPr>
              <a:t>17</a:t>
            </a:r>
            <a:endParaRPr lang="de-DE" sz="1400" dirty="0">
              <a:solidFill>
                <a:schemeClr val="tx1"/>
              </a:solidFill>
              <a:latin typeface="Segoe UI" pitchFamily="34" charset="0"/>
              <a:cs typeface="Segoe UI" pitchFamily="34" charset="0"/>
            </a:endParaRPr>
          </a:p>
          <a:p>
            <a:pPr eaLnBrk="1" hangingPunct="1"/>
            <a:endParaRPr lang="de-DE" sz="1400" dirty="0" smtClean="0">
              <a:solidFill>
                <a:schemeClr val="tx1"/>
              </a:solidFill>
              <a:latin typeface="Segoe UI" pitchFamily="34" charset="0"/>
              <a:cs typeface="Segoe UI" pitchFamily="34" charset="0"/>
            </a:endParaRPr>
          </a:p>
          <a:p>
            <a:pPr eaLnBrk="1" hangingPunct="1"/>
            <a:endParaRPr lang="de-DE" sz="800" dirty="0" smtClean="0">
              <a:solidFill>
                <a:schemeClr val="tx1"/>
              </a:solidFill>
              <a:latin typeface="Segoe UI" pitchFamily="34" charset="0"/>
              <a:cs typeface="Segoe UI" pitchFamily="34" charset="0"/>
            </a:endParaRPr>
          </a:p>
        </p:txBody>
      </p:sp>
      <p:pic>
        <p:nvPicPr>
          <p:cNvPr id="4" name="Picture 2"/>
          <p:cNvPicPr>
            <a:picLocks noChangeAspect="1" noChangeArrowheads="1"/>
          </p:cNvPicPr>
          <p:nvPr/>
        </p:nvPicPr>
        <p:blipFill>
          <a:blip r:embed="rId3" cstate="print"/>
          <a:srcRect/>
          <a:stretch>
            <a:fillRect/>
          </a:stretch>
        </p:blipFill>
        <p:spPr bwMode="auto">
          <a:xfrm>
            <a:off x="7986530" y="0"/>
            <a:ext cx="1157469" cy="1143000"/>
          </a:xfrm>
          <a:prstGeom prst="rect">
            <a:avLst/>
          </a:prstGeom>
          <a:noFill/>
          <a:ln w="9525">
            <a:noFill/>
            <a:miter lim="800000"/>
            <a:headEnd/>
            <a:tailEnd/>
          </a:ln>
        </p:spPr>
      </p:pic>
      <p:pic>
        <p:nvPicPr>
          <p:cNvPr id="4112" name="Picture 16"/>
          <p:cNvPicPr>
            <a:picLocks noChangeAspect="1" noChangeArrowheads="1"/>
          </p:cNvPicPr>
          <p:nvPr/>
        </p:nvPicPr>
        <p:blipFill>
          <a:blip r:embed="rId4" cstate="print"/>
          <a:srcRect/>
          <a:stretch>
            <a:fillRect/>
          </a:stretch>
        </p:blipFill>
        <p:spPr bwMode="auto">
          <a:xfrm>
            <a:off x="0" y="4267200"/>
            <a:ext cx="9144000" cy="1242132"/>
          </a:xfrm>
          <a:prstGeom prst="rect">
            <a:avLst/>
          </a:prstGeom>
          <a:noFill/>
          <a:ln w="9525">
            <a:noFill/>
            <a:miter lim="800000"/>
            <a:headEnd/>
            <a:tailEnd/>
          </a:ln>
        </p:spPr>
      </p:pic>
    </p:spTree>
    <p:extLst>
      <p:ext uri="{BB962C8B-B14F-4D97-AF65-F5344CB8AC3E}">
        <p14:creationId xmlns:p14="http://schemas.microsoft.com/office/powerpoint/2010/main" val="3391566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686800" cy="7620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 As a Set of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7</a:t>
            </a:r>
            <a:r>
              <a:rPr lang="pl-PL" sz="2000" i="1" dirty="0" smtClean="0">
                <a:solidFill>
                  <a:srgbClr val="FF0000"/>
                </a:solidFill>
                <a:effectLst>
                  <a:outerShdw blurRad="38100" dist="38100" dir="2700000" algn="tl">
                    <a:srgbClr val="000000">
                      <a:alpha val="43137"/>
                    </a:srgbClr>
                  </a:outerShdw>
                </a:effectLst>
                <a:latin typeface="Segoe UI" pitchFamily="34" charset="0"/>
                <a:cs typeface="Segoe UI" pitchFamily="34" charset="0"/>
              </a:rPr>
              <a:t>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 Services (SSs)</a:t>
            </a:r>
            <a:endParaRPr lang="en-US" sz="1200" b="1" i="1" dirty="0">
              <a:solidFill>
                <a:schemeClr val="bg1">
                  <a:lumMod val="50000"/>
                </a:schemeClr>
              </a:solidFill>
            </a:endParaRPr>
          </a:p>
        </p:txBody>
      </p:sp>
      <p:sp>
        <p:nvSpPr>
          <p:cNvPr id="3" name="Content Placeholder 2"/>
          <p:cNvSpPr>
            <a:spLocks noGrp="1"/>
          </p:cNvSpPr>
          <p:nvPr>
            <p:ph idx="1"/>
          </p:nvPr>
        </p:nvSpPr>
        <p:spPr>
          <a:xfrm>
            <a:off x="152400" y="1066800"/>
            <a:ext cx="8915400" cy="5654675"/>
          </a:xfrm>
        </p:spPr>
        <p:txBody>
          <a:bodyPr>
            <a:noAutofit/>
          </a:bodyPr>
          <a:lstStyle/>
          <a:p>
            <a:pPr marL="228600" indent="-228600">
              <a:spcBef>
                <a:spcPts val="0"/>
              </a:spcBef>
              <a:buFont typeface="Wingdings" panose="05000000000000000000" pitchFamily="2" charset="2"/>
              <a:buChar cha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Confidentiality</a:t>
            </a:r>
            <a:r>
              <a:rPr lang="en-US" sz="1800" dirty="0" smtClean="0">
                <a:latin typeface="Segoe UI" pitchFamily="34" charset="0"/>
                <a:cs typeface="Segoe UI" pitchFamily="34" charset="0"/>
              </a:rPr>
              <a:t> </a:t>
            </a:r>
            <a:r>
              <a:rPr lang="en-US" sz="1800" dirty="0">
                <a:latin typeface="Segoe UI" pitchFamily="34" charset="0"/>
                <a:cs typeface="Segoe UI" pitchFamily="34" charset="0"/>
              </a:rPr>
              <a:t>— </a:t>
            </a:r>
            <a:r>
              <a:rPr lang="en-US" sz="1800" dirty="0" smtClean="0">
                <a:latin typeface="Segoe UI" pitchFamily="34" charset="0"/>
                <a:cs typeface="Segoe UI" pitchFamily="34" charset="0"/>
              </a:rPr>
              <a:t>the </a:t>
            </a:r>
            <a:r>
              <a:rPr lang="en-US" sz="1800" dirty="0">
                <a:latin typeface="Segoe UI" pitchFamily="34" charset="0"/>
                <a:cs typeface="Segoe UI" pitchFamily="34" charset="0"/>
              </a:rPr>
              <a:t>property that information is not made available or disclosed to unauthorized individuals, entities, or processes</a:t>
            </a:r>
            <a:r>
              <a:rPr lang="pl-PL" sz="1800" dirty="0" smtClean="0">
                <a:latin typeface="Segoe UI" pitchFamily="34" charset="0"/>
                <a:cs typeface="Segoe UI" pitchFamily="34" charset="0"/>
              </a:rPr>
              <a:t>”</a:t>
            </a:r>
          </a:p>
          <a:p>
            <a:pPr marL="457200" lvl="1" indent="-228600">
              <a:spcBef>
                <a:spcPts val="0"/>
              </a:spcBef>
              <a:buFont typeface="Arial" panose="020B0604020202020204" pitchFamily="34" charset="0"/>
              <a:buChar char="•"/>
              <a:tabLst>
                <a:tab pos="8686800" algn="r"/>
              </a:tabLst>
            </a:pPr>
            <a:r>
              <a:rPr lang="en-US" sz="1200" dirty="0" smtClean="0">
                <a:solidFill>
                  <a:schemeClr val="bg1">
                    <a:lumMod val="50000"/>
                  </a:schemeClr>
                </a:solidFill>
                <a:latin typeface="Segoe UI" pitchFamily="34" charset="0"/>
                <a:cs typeface="Segoe UI" pitchFamily="34" charset="0"/>
              </a:rPr>
              <a:t>The ability of a system to ensure that an asset is viewed </a:t>
            </a:r>
            <a:r>
              <a:rPr lang="en-US" sz="1200" i="1" dirty="0" smtClean="0">
                <a:solidFill>
                  <a:schemeClr val="bg1">
                    <a:lumMod val="50000"/>
                  </a:schemeClr>
                </a:solidFill>
                <a:latin typeface="Segoe UI" panose="020B0502040204020203" pitchFamily="34" charset="0"/>
                <a:cs typeface="Segoe UI" panose="020B0502040204020203" pitchFamily="34" charset="0"/>
              </a:rPr>
              <a:t>only</a:t>
            </a:r>
            <a:r>
              <a:rPr lang="en-US" sz="1200" dirty="0" smtClean="0">
                <a:solidFill>
                  <a:schemeClr val="bg1">
                    <a:lumMod val="50000"/>
                  </a:schemeClr>
                </a:solidFill>
                <a:latin typeface="Segoe UI" pitchFamily="34" charset="0"/>
                <a:cs typeface="Segoe UI" pitchFamily="34" charset="0"/>
              </a:rPr>
              <a:t> by authorized parties </a:t>
            </a:r>
            <a:r>
              <a:rPr lang="pl-PL" sz="1200" dirty="0" smtClean="0">
                <a:solidFill>
                  <a:schemeClr val="bg1">
                    <a:lumMod val="50000"/>
                  </a:schemeClr>
                </a:solidFill>
                <a:latin typeface="Segoe UI" pitchFamily="34" charset="0"/>
                <a:cs typeface="Segoe UI" pitchFamily="34" charset="0"/>
              </a:rPr>
              <a:t>	[Pfleeger+, 2015]</a:t>
            </a:r>
          </a:p>
          <a:p>
            <a:pPr marL="457200" lvl="1" indent="-228600">
              <a:spcBef>
                <a:spcPts val="0"/>
              </a:spcBef>
              <a:buFont typeface="Arial" panose="020B0604020202020204" pitchFamily="34" charset="0"/>
              <a:buChar char="•"/>
              <a:tabLst>
                <a:tab pos="8686800" algn="r"/>
              </a:tabLst>
              <a:defRPr/>
            </a:pPr>
            <a:r>
              <a:rPr lang="pl-PL" sz="1200" dirty="0" smtClean="0">
                <a:solidFill>
                  <a:schemeClr val="bg1">
                    <a:lumMod val="50000"/>
                  </a:schemeClr>
                </a:solidFill>
                <a:latin typeface="Segoe UI" pitchFamily="34" charset="0"/>
                <a:cs typeface="Segoe UI" pitchFamily="34" charset="0"/>
              </a:rPr>
              <a:t>Protecting </a:t>
            </a:r>
            <a:r>
              <a:rPr lang="en-US" sz="1200" dirty="0" smtClean="0">
                <a:solidFill>
                  <a:schemeClr val="bg1">
                    <a:lumMod val="50000"/>
                  </a:schemeClr>
                </a:solidFill>
                <a:latin typeface="Segoe UI" panose="020B0502040204020203" pitchFamily="34" charset="0"/>
                <a:cs typeface="Segoe UI" panose="020B0502040204020203" pitchFamily="34" charset="0"/>
              </a:rPr>
              <a:t>information from unauthorized disclosure</a:t>
            </a:r>
            <a:r>
              <a:rPr lang="pl-PL" sz="1200" dirty="0" smtClean="0">
                <a:solidFill>
                  <a:schemeClr val="bg1">
                    <a:lumMod val="50000"/>
                  </a:schemeClr>
                </a:solidFill>
                <a:latin typeface="Segoe UI" panose="020B0502040204020203" pitchFamily="34" charset="0"/>
                <a:cs typeface="Segoe UI" panose="020B0502040204020203" pitchFamily="34" charset="0"/>
              </a:rPr>
              <a:t> 	[</a:t>
            </a:r>
            <a:r>
              <a:rPr lang="pl-PL" sz="1200" u="sng" dirty="0" smtClean="0">
                <a:solidFill>
                  <a:schemeClr val="bg1">
                    <a:lumMod val="50000"/>
                  </a:schemeClr>
                </a:solidFill>
                <a:latin typeface="Segoe UI" panose="020B0502040204020203" pitchFamily="34" charset="0"/>
                <a:cs typeface="Segoe UI" panose="020B0502040204020203" pitchFamily="34" charset="0"/>
              </a:rPr>
              <a:t>Al-Hasnawi</a:t>
            </a:r>
            <a:r>
              <a:rPr lang="pl-PL" sz="1200" dirty="0" smtClean="0">
                <a:solidFill>
                  <a:schemeClr val="bg1">
                    <a:lumMod val="50000"/>
                  </a:schemeClr>
                </a:solidFill>
                <a:latin typeface="Segoe UI" panose="020B0502040204020203" pitchFamily="34" charset="0"/>
                <a:cs typeface="Segoe UI" panose="020B0502040204020203" pitchFamily="34" charset="0"/>
              </a:rPr>
              <a:t>, </a:t>
            </a:r>
            <a:r>
              <a:rPr lang="pl-PL" sz="1200" u="sng" dirty="0" smtClean="0">
                <a:solidFill>
                  <a:schemeClr val="bg1">
                    <a:lumMod val="50000"/>
                  </a:schemeClr>
                </a:solidFill>
                <a:latin typeface="Segoe UI" panose="020B0502040204020203" pitchFamily="34" charset="0"/>
                <a:cs typeface="Segoe UI" panose="020B0502040204020203" pitchFamily="34" charset="0"/>
              </a:rPr>
              <a:t>Al-Gburi</a:t>
            </a:r>
            <a:r>
              <a:rPr lang="pl-PL" sz="1200" dirty="0" smtClean="0">
                <a:solidFill>
                  <a:schemeClr val="bg1">
                    <a:lumMod val="50000"/>
                  </a:schemeClr>
                </a:solidFill>
                <a:latin typeface="Segoe UI" panose="020B0502040204020203" pitchFamily="34" charset="0"/>
                <a:cs typeface="Segoe UI" panose="020B0502040204020203" pitchFamily="34" charset="0"/>
              </a:rPr>
              <a:t> &amp; Lilien, 2017]</a:t>
            </a:r>
          </a:p>
          <a:p>
            <a:pPr lvl="1">
              <a:spcBef>
                <a:spcPts val="0"/>
              </a:spcBef>
              <a:defRPr/>
            </a:pPr>
            <a:endParaRPr lang="en-US" sz="1200" dirty="0">
              <a:solidFill>
                <a:schemeClr val="bg1">
                  <a:lumMod val="50000"/>
                </a:schemeClr>
              </a:solidFill>
              <a:latin typeface="Segoe UI" pitchFamily="34" charset="0"/>
              <a:cs typeface="Segoe UI" pitchFamily="34" charset="0"/>
            </a:endParaRPr>
          </a:p>
          <a:p>
            <a:pPr marL="228600" indent="-228600">
              <a:spcBef>
                <a:spcPts val="0"/>
              </a:spcBef>
              <a:buFont typeface="Wingdings" panose="05000000000000000000" pitchFamily="2" charset="2"/>
              <a:buChar char="§"/>
              <a:defRPr/>
            </a:pPr>
            <a:r>
              <a:rPr lang="en-US" sz="1800" dirty="0">
                <a:solidFill>
                  <a:srgbClr val="FF9900"/>
                </a:solidFill>
                <a:effectLst>
                  <a:outerShdw blurRad="38100" dist="38100" dir="2700000" algn="tl">
                    <a:srgbClr val="000000">
                      <a:alpha val="43137"/>
                    </a:srgbClr>
                  </a:outerShdw>
                </a:effectLst>
                <a:latin typeface="Segoe UI" pitchFamily="34" charset="0"/>
                <a:cs typeface="Segoe UI" pitchFamily="34" charset="0"/>
              </a:rPr>
              <a:t>Integrity</a:t>
            </a:r>
            <a:r>
              <a:rPr lang="en-US" sz="1800" dirty="0">
                <a:latin typeface="Segoe UI" pitchFamily="34" charset="0"/>
                <a:cs typeface="Segoe UI" pitchFamily="34" charset="0"/>
              </a:rPr>
              <a:t> — the property that data has not been altered or destroyed in an unauthorized </a:t>
            </a:r>
            <a:r>
              <a:rPr lang="en-US" sz="1800" dirty="0" smtClean="0">
                <a:latin typeface="Segoe UI" pitchFamily="34" charset="0"/>
                <a:cs typeface="Segoe UI" pitchFamily="34" charset="0"/>
              </a:rPr>
              <a:t>manner</a:t>
            </a:r>
            <a:endParaRPr lang="pl-PL" sz="1800" dirty="0" smtClean="0">
              <a:latin typeface="Segoe UI" panose="020B0502040204020203" pitchFamily="34" charset="0"/>
              <a:cs typeface="Segoe UI" panose="020B0502040204020203" pitchFamily="34" charset="0"/>
            </a:endParaRPr>
          </a:p>
          <a:p>
            <a:pPr marL="457200" lvl="1" indent="-227013">
              <a:spcBef>
                <a:spcPts val="0"/>
              </a:spcBef>
              <a:buFont typeface="Arial" panose="020B0604020202020204" pitchFamily="34" charset="0"/>
              <a:buChar char="•"/>
              <a:tabLst>
                <a:tab pos="8686800" algn="r"/>
              </a:tabLst>
              <a:defRPr/>
            </a:pPr>
            <a:r>
              <a:rPr lang="pl-PL" sz="1200" dirty="0" smtClean="0">
                <a:solidFill>
                  <a:schemeClr val="bg1">
                    <a:lumMod val="50000"/>
                  </a:schemeClr>
                </a:solidFill>
                <a:latin typeface="Segoe UI" pitchFamily="34" charset="0"/>
                <a:cs typeface="Segoe UI" pitchFamily="34" charset="0"/>
              </a:rPr>
              <a:t>The </a:t>
            </a:r>
            <a:r>
              <a:rPr lang="en-US" sz="1200" dirty="0" smtClean="0">
                <a:solidFill>
                  <a:schemeClr val="bg1">
                    <a:lumMod val="50000"/>
                  </a:schemeClr>
                </a:solidFill>
                <a:latin typeface="Segoe UI" pitchFamily="34" charset="0"/>
                <a:cs typeface="Segoe UI" pitchFamily="34" charset="0"/>
              </a:rPr>
              <a:t>ability </a:t>
            </a:r>
            <a:r>
              <a:rPr lang="en-US" sz="1200" dirty="0">
                <a:solidFill>
                  <a:schemeClr val="bg1">
                    <a:lumMod val="50000"/>
                  </a:schemeClr>
                </a:solidFill>
                <a:latin typeface="Segoe UI" pitchFamily="34" charset="0"/>
                <a:cs typeface="Segoe UI" pitchFamily="34" charset="0"/>
              </a:rPr>
              <a:t>of a system to ensure that an asset is modified </a:t>
            </a:r>
            <a:r>
              <a:rPr lang="en-US" sz="1200" i="1" dirty="0">
                <a:solidFill>
                  <a:schemeClr val="bg1">
                    <a:lumMod val="50000"/>
                  </a:schemeClr>
                </a:solidFill>
                <a:latin typeface="Segoe UI" panose="020B0502040204020203" pitchFamily="34" charset="0"/>
                <a:cs typeface="Segoe UI" panose="020B0502040204020203" pitchFamily="34" charset="0"/>
              </a:rPr>
              <a:t>only</a:t>
            </a:r>
            <a:r>
              <a:rPr lang="en-US" sz="1200" dirty="0">
                <a:solidFill>
                  <a:schemeClr val="bg1">
                    <a:lumMod val="50000"/>
                  </a:schemeClr>
                </a:solidFill>
                <a:latin typeface="Segoe UI" panose="020B0502040204020203" pitchFamily="34" charset="0"/>
                <a:cs typeface="Segoe UI" panose="020B0502040204020203" pitchFamily="34" charset="0"/>
              </a:rPr>
              <a:t> by authorized </a:t>
            </a:r>
            <a:r>
              <a:rPr lang="en-US" sz="1200" dirty="0" smtClean="0">
                <a:solidFill>
                  <a:schemeClr val="bg1">
                    <a:lumMod val="50000"/>
                  </a:schemeClr>
                </a:solidFill>
                <a:latin typeface="Segoe UI" panose="020B0502040204020203" pitchFamily="34" charset="0"/>
                <a:cs typeface="Segoe UI" panose="020B0502040204020203" pitchFamily="34" charset="0"/>
              </a:rPr>
              <a:t>parties</a:t>
            </a:r>
            <a:r>
              <a:rPr lang="pl-PL" sz="1200" dirty="0" smtClean="0">
                <a:solidFill>
                  <a:schemeClr val="bg1">
                    <a:lumMod val="50000"/>
                  </a:schemeClr>
                </a:solidFill>
                <a:latin typeface="Segoe UI" panose="020B0502040204020203" pitchFamily="34" charset="0"/>
                <a:cs typeface="Segoe UI" panose="020B0502040204020203" pitchFamily="34" charset="0"/>
              </a:rPr>
              <a:t> 	[Pfleeger+, </a:t>
            </a:r>
            <a:r>
              <a:rPr lang="pl-PL" sz="1200" dirty="0">
                <a:solidFill>
                  <a:schemeClr val="bg1">
                    <a:lumMod val="50000"/>
                  </a:schemeClr>
                </a:solidFill>
                <a:latin typeface="Segoe UI" panose="020B0502040204020203" pitchFamily="34" charset="0"/>
                <a:cs typeface="Segoe UI" panose="020B0502040204020203" pitchFamily="34" charset="0"/>
              </a:rPr>
              <a:t>2015</a:t>
            </a:r>
            <a:r>
              <a:rPr lang="pl-PL" sz="1200" dirty="0" smtClean="0">
                <a:solidFill>
                  <a:schemeClr val="bg1">
                    <a:lumMod val="50000"/>
                  </a:schemeClr>
                </a:solidFill>
                <a:latin typeface="Segoe UI" panose="020B0502040204020203" pitchFamily="34" charset="0"/>
                <a:cs typeface="Segoe UI" panose="020B0502040204020203" pitchFamily="34" charset="0"/>
              </a:rPr>
              <a:t>]</a:t>
            </a:r>
          </a:p>
          <a:p>
            <a:pPr lvl="1">
              <a:spcBef>
                <a:spcPts val="0"/>
              </a:spcBef>
              <a:defRPr/>
            </a:pPr>
            <a:endParaRPr lang="pl-PL" sz="1200" dirty="0" smtClean="0">
              <a:solidFill>
                <a:schemeClr val="bg1">
                  <a:lumMod val="50000"/>
                </a:schemeClr>
              </a:solidFill>
              <a:latin typeface="Segoe UI" panose="020B0502040204020203" pitchFamily="34" charset="0"/>
              <a:cs typeface="Segoe UI" panose="020B0502040204020203" pitchFamily="34" charset="0"/>
            </a:endParaRPr>
          </a:p>
          <a:p>
            <a:pPr marL="228600" indent="-228600">
              <a:spcBef>
                <a:spcPts val="0"/>
              </a:spcBef>
              <a:buFont typeface="Wingdings" panose="05000000000000000000" pitchFamily="2" charset="2"/>
              <a:buChar char="§"/>
              <a:defRP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Availability</a:t>
            </a:r>
            <a:r>
              <a:rPr lang="en-US" sz="1800" dirty="0" smtClean="0">
                <a:latin typeface="Segoe UI" pitchFamily="34" charset="0"/>
                <a:cs typeface="Segoe UI" pitchFamily="34" charset="0"/>
              </a:rPr>
              <a:t> </a:t>
            </a:r>
            <a:r>
              <a:rPr lang="en-US" sz="1800" dirty="0">
                <a:latin typeface="Segoe UI" pitchFamily="34" charset="0"/>
                <a:cs typeface="Segoe UI" pitchFamily="34" charset="0"/>
              </a:rPr>
              <a:t>— the property of being accessible and useable upon demand by an authorized </a:t>
            </a:r>
            <a:r>
              <a:rPr lang="en-US" sz="1800" dirty="0" smtClean="0">
                <a:latin typeface="Segoe UI" pitchFamily="34" charset="0"/>
                <a:cs typeface="Segoe UI" pitchFamily="34" charset="0"/>
              </a:rPr>
              <a:t>entity</a:t>
            </a:r>
            <a:endParaRPr lang="pl-PL" sz="1800" dirty="0">
              <a:latin typeface="Segoe UI" panose="020B0502040204020203" pitchFamily="34" charset="0"/>
              <a:cs typeface="Segoe UI" panose="020B0502040204020203" pitchFamily="34" charset="0"/>
            </a:endParaRPr>
          </a:p>
          <a:p>
            <a:pPr marL="457200" lvl="1" indent="-228600">
              <a:spcBef>
                <a:spcPts val="0"/>
              </a:spcBef>
              <a:buFont typeface="Arial" panose="020B0604020202020204" pitchFamily="34" charset="0"/>
              <a:buChar char="•"/>
              <a:tabLst>
                <a:tab pos="8686800" algn="r"/>
              </a:tabLst>
              <a:defRPr/>
            </a:pPr>
            <a:r>
              <a:rPr lang="pl-PL" sz="1200" dirty="0">
                <a:solidFill>
                  <a:schemeClr val="bg1">
                    <a:lumMod val="50000"/>
                  </a:schemeClr>
                </a:solidFill>
                <a:latin typeface="Segoe UI" pitchFamily="34" charset="0"/>
                <a:cs typeface="Segoe UI" pitchFamily="34" charset="0"/>
              </a:rPr>
              <a:t>The </a:t>
            </a:r>
            <a:r>
              <a:rPr lang="en-US" sz="1200" dirty="0" smtClean="0">
                <a:solidFill>
                  <a:schemeClr val="bg1">
                    <a:lumMod val="50000"/>
                  </a:schemeClr>
                </a:solidFill>
                <a:latin typeface="Segoe UI" pitchFamily="34" charset="0"/>
                <a:cs typeface="Segoe UI" pitchFamily="34" charset="0"/>
              </a:rPr>
              <a:t>ability </a:t>
            </a:r>
            <a:r>
              <a:rPr lang="en-US" sz="1200" dirty="0">
                <a:solidFill>
                  <a:schemeClr val="bg1">
                    <a:lumMod val="50000"/>
                  </a:schemeClr>
                </a:solidFill>
                <a:latin typeface="Segoe UI" pitchFamily="34" charset="0"/>
                <a:cs typeface="Segoe UI" pitchFamily="34" charset="0"/>
              </a:rPr>
              <a:t>of a system to ensure that an asset can be used by </a:t>
            </a:r>
            <a:r>
              <a:rPr lang="en-US" sz="1200" i="1" dirty="0">
                <a:solidFill>
                  <a:schemeClr val="bg1">
                    <a:lumMod val="50000"/>
                  </a:schemeClr>
                </a:solidFill>
                <a:latin typeface="Segoe UI" panose="020B0502040204020203" pitchFamily="34" charset="0"/>
                <a:cs typeface="Segoe UI" panose="020B0502040204020203" pitchFamily="34" charset="0"/>
              </a:rPr>
              <a:t>any</a:t>
            </a:r>
            <a:r>
              <a:rPr lang="en-US" sz="1200" dirty="0">
                <a:solidFill>
                  <a:schemeClr val="bg1">
                    <a:lumMod val="50000"/>
                  </a:schemeClr>
                </a:solidFill>
                <a:latin typeface="Segoe UI" panose="020B0502040204020203" pitchFamily="34" charset="0"/>
                <a:cs typeface="Segoe UI" panose="020B0502040204020203" pitchFamily="34" charset="0"/>
              </a:rPr>
              <a:t> authorized </a:t>
            </a:r>
            <a:r>
              <a:rPr lang="en-US" sz="1200" dirty="0" smtClean="0">
                <a:solidFill>
                  <a:schemeClr val="bg1">
                    <a:lumMod val="50000"/>
                  </a:schemeClr>
                </a:solidFill>
                <a:latin typeface="Segoe UI" panose="020B0502040204020203" pitchFamily="34" charset="0"/>
                <a:cs typeface="Segoe UI" panose="020B0502040204020203" pitchFamily="34" charset="0"/>
              </a:rPr>
              <a:t>parties.</a:t>
            </a:r>
            <a:r>
              <a:rPr lang="pl-PL" sz="1200" dirty="0" smtClean="0">
                <a:solidFill>
                  <a:schemeClr val="bg1">
                    <a:lumMod val="50000"/>
                  </a:schemeClr>
                </a:solidFill>
                <a:latin typeface="Segoe UI" panose="020B0502040204020203" pitchFamily="34" charset="0"/>
                <a:cs typeface="Segoe UI" panose="020B0502040204020203" pitchFamily="34" charset="0"/>
              </a:rPr>
              <a:t> 	[Pfleeger+, </a:t>
            </a:r>
            <a:r>
              <a:rPr lang="pl-PL" sz="1200" dirty="0">
                <a:solidFill>
                  <a:schemeClr val="bg1">
                    <a:lumMod val="50000"/>
                  </a:schemeClr>
                </a:solidFill>
                <a:latin typeface="Segoe UI" panose="020B0502040204020203" pitchFamily="34" charset="0"/>
                <a:cs typeface="Segoe UI" panose="020B0502040204020203" pitchFamily="34" charset="0"/>
              </a:rPr>
              <a:t>2015</a:t>
            </a:r>
            <a:r>
              <a:rPr lang="pl-PL" sz="1200" dirty="0" smtClean="0">
                <a:solidFill>
                  <a:schemeClr val="bg1">
                    <a:lumMod val="50000"/>
                  </a:schemeClr>
                </a:solidFill>
                <a:latin typeface="Segoe UI" pitchFamily="34" charset="0"/>
                <a:cs typeface="Segoe UI" pitchFamily="34" charset="0"/>
              </a:rPr>
              <a:t>]</a:t>
            </a:r>
          </a:p>
          <a:p>
            <a:pPr lvl="1">
              <a:spcBef>
                <a:spcPts val="0"/>
              </a:spcBef>
              <a:defRPr/>
            </a:pPr>
            <a:endParaRPr lang="pl-PL" sz="1200" dirty="0" smtClean="0">
              <a:latin typeface="Segoe UI" pitchFamily="34" charset="0"/>
              <a:cs typeface="Segoe UI" pitchFamily="34" charset="0"/>
            </a:endParaRPr>
          </a:p>
          <a:p>
            <a:pPr marL="228600" indent="-228600">
              <a:spcBef>
                <a:spcPts val="0"/>
              </a:spcBef>
              <a:buFont typeface="Wingdings" panose="05000000000000000000" pitchFamily="2" charset="2"/>
              <a:buChar char="§"/>
              <a:defRPr/>
            </a:pPr>
            <a:r>
              <a:rPr lang="en-US" sz="18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Auditability</a:t>
            </a:r>
            <a:r>
              <a:rPr lang="en-US" sz="1800" dirty="0" smtClean="0">
                <a:solidFill>
                  <a:srgbClr val="FF9900"/>
                </a:solidFill>
                <a:latin typeface="Segoe UI" pitchFamily="34" charset="0"/>
                <a:cs typeface="Segoe UI" pitchFamily="34" charset="0"/>
              </a:rPr>
              <a:t> </a:t>
            </a:r>
            <a:r>
              <a:rPr lang="en-US" sz="1800" dirty="0">
                <a:latin typeface="Segoe UI" pitchFamily="34" charset="0"/>
                <a:cs typeface="Segoe UI" pitchFamily="34" charset="0"/>
              </a:rPr>
              <a:t>— the ability of a system to trace all actions related to a given </a:t>
            </a:r>
            <a:r>
              <a:rPr lang="en-US" sz="1800" dirty="0" smtClean="0">
                <a:latin typeface="Segoe UI" pitchFamily="34" charset="0"/>
                <a:cs typeface="Segoe UI" pitchFamily="34" charset="0"/>
              </a:rPr>
              <a:t>asset</a:t>
            </a:r>
            <a:endParaRPr lang="pl-PL" sz="1800" dirty="0">
              <a:latin typeface="Segoe UI" pitchFamily="34" charset="0"/>
              <a:cs typeface="Segoe UI" pitchFamily="34" charset="0"/>
            </a:endParaRPr>
          </a:p>
          <a:p>
            <a:pPr marL="228600" indent="-228600">
              <a:spcBef>
                <a:spcPts val="0"/>
              </a:spcBef>
              <a:buFont typeface="Wingdings" panose="05000000000000000000" pitchFamily="2" charset="2"/>
              <a:buChar char="§"/>
              <a:defRPr/>
            </a:pPr>
            <a:endParaRPr lang="pl-PL" sz="1200" dirty="0" smtClean="0">
              <a:latin typeface="Segoe UI" pitchFamily="34" charset="0"/>
              <a:cs typeface="Segoe UI" pitchFamily="34" charset="0"/>
            </a:endParaRPr>
          </a:p>
          <a:p>
            <a:pPr marL="228600" indent="-228600">
              <a:spcBef>
                <a:spcPts val="0"/>
              </a:spcBef>
              <a:buFont typeface="Wingdings" panose="05000000000000000000" pitchFamily="2" charset="2"/>
              <a:buChar char="§"/>
              <a:tabLst>
                <a:tab pos="576263" algn="l"/>
              </a:tabLst>
              <a:defRP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Authentication</a:t>
            </a:r>
            <a:r>
              <a:rPr lang="en-US" sz="1800" dirty="0" smtClean="0">
                <a:latin typeface="Segoe UI" pitchFamily="34" charset="0"/>
                <a:cs typeface="Segoe UI" pitchFamily="34" charset="0"/>
              </a:rPr>
              <a:t> — the corroboration that an entity is the one claimed, and the source of data received is as claimed</a:t>
            </a:r>
            <a:endParaRPr lang="pl-PL" sz="1800" dirty="0" smtClean="0">
              <a:latin typeface="Segoe UI" pitchFamily="34" charset="0"/>
              <a:cs typeface="Segoe UI" pitchFamily="34" charset="0"/>
            </a:endParaRPr>
          </a:p>
          <a:p>
            <a:pPr marL="228600" indent="-228600">
              <a:spcBef>
                <a:spcPts val="0"/>
              </a:spcBef>
              <a:buFont typeface="Wingdings" panose="05000000000000000000" pitchFamily="2" charset="2"/>
              <a:buChar char="§"/>
              <a:tabLst>
                <a:tab pos="576263" algn="l"/>
              </a:tabLst>
              <a:defRPr/>
            </a:pPr>
            <a:endParaRPr lang="pl-PL" sz="1200" dirty="0" smtClean="0">
              <a:latin typeface="Segoe UI" pitchFamily="34" charset="0"/>
              <a:cs typeface="Segoe UI" pitchFamily="34" charset="0"/>
            </a:endParaRPr>
          </a:p>
          <a:p>
            <a:pPr marL="228600" indent="-228600">
              <a:spcBef>
                <a:spcPts val="0"/>
              </a:spcBef>
              <a:buFont typeface="Wingdings" panose="05000000000000000000" pitchFamily="2" charset="2"/>
              <a:buChar char="§"/>
              <a:defRPr/>
            </a:pPr>
            <a:r>
              <a:rPr lang="en-US" sz="1800" dirty="0">
                <a:solidFill>
                  <a:srgbClr val="FF9900"/>
                </a:solidFill>
                <a:effectLst>
                  <a:outerShdw blurRad="38100" dist="38100" dir="2700000" algn="tl">
                    <a:srgbClr val="000000">
                      <a:alpha val="43137"/>
                    </a:srgbClr>
                  </a:outerShdw>
                </a:effectLst>
                <a:latin typeface="Segoe UI" pitchFamily="34" charset="0"/>
                <a:cs typeface="Segoe UI" pitchFamily="34" charset="0"/>
              </a:rPr>
              <a:t>Access Control</a:t>
            </a:r>
            <a:r>
              <a:rPr lang="en-US" sz="1800" dirty="0">
                <a:latin typeface="Segoe UI" pitchFamily="34" charset="0"/>
                <a:cs typeface="Segoe UI" pitchFamily="34" charset="0"/>
              </a:rPr>
              <a:t> — the prevention of unauthorized use of a resource</a:t>
            </a:r>
          </a:p>
          <a:p>
            <a:pPr marL="457200" lvl="1" indent="-228600">
              <a:spcBef>
                <a:spcPts val="0"/>
              </a:spcBef>
              <a:buFont typeface="Arial" panose="020B0604020202020204" pitchFamily="34" charset="0"/>
              <a:buChar char="•"/>
              <a:defRPr/>
            </a:pPr>
            <a:r>
              <a:rPr lang="en-US" sz="1200" dirty="0">
                <a:latin typeface="Segoe UI" pitchFamily="34" charset="0"/>
                <a:cs typeface="Segoe UI" pitchFamily="34" charset="0"/>
              </a:rPr>
              <a:t>Including the prevention of use </a:t>
            </a:r>
            <a:r>
              <a:rPr lang="en-US" sz="1200" dirty="0" smtClean="0">
                <a:latin typeface="Segoe UI" pitchFamily="34" charset="0"/>
                <a:cs typeface="Segoe UI" pitchFamily="34" charset="0"/>
              </a:rPr>
              <a:t>of </a:t>
            </a:r>
            <a:r>
              <a:rPr lang="en-US" sz="1200" dirty="0">
                <a:latin typeface="Segoe UI" pitchFamily="34" charset="0"/>
                <a:cs typeface="Segoe UI" pitchFamily="34" charset="0"/>
              </a:rPr>
              <a:t>a resource [by authorized entity] </a:t>
            </a:r>
            <a:r>
              <a:rPr lang="en-US" sz="1200" dirty="0" smtClean="0">
                <a:latin typeface="Segoe UI" pitchFamily="34" charset="0"/>
                <a:cs typeface="Segoe UI" pitchFamily="34" charset="0"/>
              </a:rPr>
              <a:t>in </a:t>
            </a:r>
            <a:r>
              <a:rPr lang="en-US" sz="1200" dirty="0">
                <a:latin typeface="Segoe UI" pitchFamily="34" charset="0"/>
                <a:cs typeface="Segoe UI" pitchFamily="34" charset="0"/>
              </a:rPr>
              <a:t>an unauthorized </a:t>
            </a:r>
            <a:r>
              <a:rPr lang="pl-PL" sz="1200" dirty="0" smtClean="0">
                <a:latin typeface="Segoe UI" pitchFamily="34" charset="0"/>
                <a:cs typeface="Segoe UI" pitchFamily="34" charset="0"/>
              </a:rPr>
              <a:t>manner</a:t>
            </a:r>
          </a:p>
          <a:p>
            <a:pPr lvl="1">
              <a:spcBef>
                <a:spcPts val="0"/>
              </a:spcBef>
              <a:defRPr/>
            </a:pPr>
            <a:endParaRPr lang="en-US" sz="1200" dirty="0" smtClean="0">
              <a:latin typeface="Segoe UI" pitchFamily="34" charset="0"/>
              <a:cs typeface="Segoe UI" pitchFamily="34" charset="0"/>
            </a:endParaRPr>
          </a:p>
          <a:p>
            <a:pPr marL="228600" indent="-228600">
              <a:spcBef>
                <a:spcPts val="0"/>
              </a:spcBef>
              <a:buFont typeface="Wingdings" panose="05000000000000000000" pitchFamily="2" charset="2"/>
              <a:buChar char="§"/>
              <a:defRP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Non-repudiation</a:t>
            </a:r>
            <a:r>
              <a:rPr lang="en-US" sz="1800" dirty="0" smtClean="0">
                <a:latin typeface="Segoe UI" pitchFamily="34" charset="0"/>
                <a:cs typeface="Segoe UI" pitchFamily="34" charset="0"/>
              </a:rPr>
              <a:t> </a:t>
            </a:r>
            <a:r>
              <a:rPr lang="pl-PL" sz="1800" dirty="0" smtClean="0">
                <a:latin typeface="Segoe UI" pitchFamily="34" charset="0"/>
                <a:cs typeface="Segoe UI" pitchFamily="34" charset="0"/>
              </a:rPr>
              <a:t>a.k.a.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accountability </a:t>
            </a:r>
            <a:r>
              <a:rPr lang="en-US" sz="1800" dirty="0" smtClean="0">
                <a:latin typeface="Segoe UI" pitchFamily="34" charset="0"/>
                <a:cs typeface="Segoe UI" pitchFamily="34" charset="0"/>
              </a:rPr>
              <a:t>— the prevention of entities’ denial to be involved in all or part of a communication</a:t>
            </a:r>
            <a:endParaRPr lang="pl-PL" sz="1800" dirty="0" smtClean="0">
              <a:latin typeface="Segoe UI" pitchFamily="34" charset="0"/>
              <a:cs typeface="Segoe UI" pitchFamily="34" charset="0"/>
            </a:endParaRPr>
          </a:p>
          <a:p>
            <a:pPr marL="457200" lvl="1" indent="-228600">
              <a:spcBef>
                <a:spcPts val="0"/>
              </a:spcBef>
              <a:buFont typeface="Arial" panose="020B0604020202020204" pitchFamily="34" charset="0"/>
              <a:buChar char="•"/>
              <a:defRPr/>
            </a:pPr>
            <a:r>
              <a:rPr lang="pl-PL" sz="1200" dirty="0" smtClean="0">
                <a:solidFill>
                  <a:schemeClr val="bg1">
                    <a:lumMod val="50000"/>
                  </a:schemeClr>
                </a:solidFill>
                <a:latin typeface="Segoe UI" pitchFamily="34" charset="0"/>
                <a:cs typeface="Segoe UI" pitchFamily="34" charset="0"/>
              </a:rPr>
              <a:t>Note: The reference defined </a:t>
            </a:r>
            <a:r>
              <a:rPr lang="en-US" sz="1200" i="1" dirty="0" smtClean="0">
                <a:solidFill>
                  <a:schemeClr val="bg1">
                    <a:lumMod val="50000"/>
                  </a:schemeClr>
                </a:solidFill>
                <a:latin typeface="Segoe UI" pitchFamily="34" charset="0"/>
                <a:cs typeface="Segoe UI" pitchFamily="34" charset="0"/>
              </a:rPr>
              <a:t>repudiation</a:t>
            </a:r>
            <a:r>
              <a:rPr lang="en-US" sz="1200" dirty="0">
                <a:solidFill>
                  <a:schemeClr val="bg1">
                    <a:lumMod val="50000"/>
                  </a:schemeClr>
                </a:solidFill>
                <a:latin typeface="Segoe UI" pitchFamily="34" charset="0"/>
                <a:cs typeface="Segoe UI" pitchFamily="34" charset="0"/>
              </a:rPr>
              <a:t>, which is used to </a:t>
            </a:r>
            <a:r>
              <a:rPr lang="pl-PL" sz="1200" dirty="0" smtClean="0">
                <a:solidFill>
                  <a:schemeClr val="bg1">
                    <a:lumMod val="50000"/>
                  </a:schemeClr>
                </a:solidFill>
                <a:latin typeface="Segoe UI" pitchFamily="34" charset="0"/>
                <a:cs typeface="Segoe UI" pitchFamily="34" charset="0"/>
              </a:rPr>
              <a:t>define, as above,</a:t>
            </a:r>
            <a:r>
              <a:rPr lang="en-US" sz="1200" dirty="0" smtClean="0">
                <a:solidFill>
                  <a:schemeClr val="bg1">
                    <a:lumMod val="50000"/>
                  </a:schemeClr>
                </a:solidFill>
                <a:latin typeface="Segoe UI" pitchFamily="34" charset="0"/>
                <a:cs typeface="Segoe UI" pitchFamily="34" charset="0"/>
              </a:rPr>
              <a:t> </a:t>
            </a:r>
            <a:r>
              <a:rPr lang="en-US" sz="1200" i="1" dirty="0" smtClean="0">
                <a:solidFill>
                  <a:schemeClr val="bg1">
                    <a:lumMod val="50000"/>
                  </a:schemeClr>
                </a:solidFill>
                <a:latin typeface="Segoe UI" pitchFamily="34" charset="0"/>
                <a:cs typeface="Segoe UI" pitchFamily="34" charset="0"/>
              </a:rPr>
              <a:t>non-repudiation</a:t>
            </a:r>
            <a:endParaRPr lang="pl-PL" sz="1200" i="1" dirty="0">
              <a:solidFill>
                <a:schemeClr val="bg1">
                  <a:lumMod val="50000"/>
                </a:schemeClr>
              </a:solidFill>
              <a:latin typeface="Segoe UI" pitchFamily="34" charset="0"/>
              <a:cs typeface="Segoe UI" pitchFamily="34" charset="0"/>
            </a:endParaRPr>
          </a:p>
        </p:txBody>
      </p:sp>
      <p:sp>
        <p:nvSpPr>
          <p:cNvPr id="31748"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5D21B5EC-5D0C-40F5-A8EA-1D8D80769287}" type="slidenum">
              <a:rPr lang="en-US" sz="1200" b="0">
                <a:latin typeface="Segoe UI" panose="020B0502040204020203" pitchFamily="34" charset="0"/>
                <a:cs typeface="Segoe UI" panose="020B0502040204020203" pitchFamily="34" charset="0"/>
              </a:rPr>
              <a:pPr algn="r"/>
              <a:t>10</a:t>
            </a:fld>
            <a:endParaRPr lang="en-US" sz="1200" b="0" dirty="0">
              <a:latin typeface="Segoe UI" panose="020B0502040204020203" pitchFamily="34" charset="0"/>
              <a:cs typeface="Segoe UI" panose="020B0502040204020203" pitchFamily="34" charset="0"/>
            </a:endParaRPr>
          </a:p>
        </p:txBody>
      </p:sp>
      <p:sp>
        <p:nvSpPr>
          <p:cNvPr id="5" name="object 2"/>
          <p:cNvSpPr txBox="1">
            <a:spLocks/>
          </p:cNvSpPr>
          <p:nvPr/>
        </p:nvSpPr>
        <p:spPr bwMode="auto">
          <a:xfrm>
            <a:off x="4419600" y="762070"/>
            <a:ext cx="4408714" cy="338554"/>
          </a:xfrm>
          <a:prstGeom prst="rect">
            <a:avLst/>
          </a:prstGeom>
          <a:noFill/>
          <a:ln w="9525">
            <a:noFill/>
            <a:miter lim="800000"/>
            <a:headEnd/>
            <a:tailEnd/>
          </a:ln>
        </p:spPr>
        <p:txBody>
          <a:bodyPr vert="horz" wrap="square" lIns="0" tIns="152400" rIns="0" bIns="0" numCol="1" rtlCol="0"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marL="12700" algn="r">
              <a:spcBef>
                <a:spcPts val="1800"/>
              </a:spcBef>
              <a:buClr>
                <a:srgbClr val="DF773B"/>
              </a:buClr>
              <a:tabLst>
                <a:tab pos="469900" algn="l"/>
              </a:tabLst>
            </a:pPr>
            <a:r>
              <a:rPr lang="pl-PL" sz="1200" dirty="0" smtClean="0">
                <a:solidFill>
                  <a:schemeClr val="bg1">
                    <a:lumMod val="50000"/>
                  </a:schemeClr>
                </a:solidFill>
                <a:latin typeface="Segoe UI" panose="020B0502040204020203" pitchFamily="34" charset="0"/>
                <a:cs typeface="Segoe UI" panose="020B0502040204020203" pitchFamily="34" charset="0"/>
              </a:rPr>
              <a:t>[</a:t>
            </a:r>
            <a:r>
              <a:rPr lang="en-US" sz="1200" dirty="0">
                <a:solidFill>
                  <a:schemeClr val="bg1">
                    <a:lumMod val="50000"/>
                  </a:schemeClr>
                </a:solidFill>
                <a:latin typeface="Segoe UI" panose="020B0502040204020203" pitchFamily="34" charset="0"/>
                <a:cs typeface="Segoe UI" panose="020B0502040204020203" pitchFamily="34" charset="0"/>
              </a:rPr>
              <a:t>ISO/IEC</a:t>
            </a:r>
            <a:r>
              <a:rPr lang="pl-PL" sz="1200" dirty="0">
                <a:solidFill>
                  <a:schemeClr val="bg1">
                    <a:lumMod val="50000"/>
                  </a:schemeClr>
                </a:solidFill>
                <a:latin typeface="Segoe UI" panose="020B0502040204020203" pitchFamily="34" charset="0"/>
                <a:cs typeface="Segoe UI" panose="020B0502040204020203" pitchFamily="34" charset="0"/>
              </a:rPr>
              <a:t>, 1991 </a:t>
            </a:r>
            <a:r>
              <a:rPr lang="pl-PL" sz="1200" dirty="0" smtClean="0">
                <a:solidFill>
                  <a:schemeClr val="bg1">
                    <a:lumMod val="50000"/>
                  </a:schemeClr>
                </a:solidFill>
                <a:latin typeface="Segoe UI" panose="020B0502040204020203" pitchFamily="34" charset="0"/>
                <a:cs typeface="Segoe UI" panose="020B0502040204020203" pitchFamily="34" charset="0"/>
              </a:rPr>
              <a:t>– except where stated otherwise]</a:t>
            </a:r>
            <a:endParaRPr lang="pl-PL" sz="2000" spc="-10" dirty="0">
              <a:solidFill>
                <a:schemeClr val="bg1">
                  <a:lumMod val="50000"/>
                </a:schemeClr>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904348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1066800"/>
            <a:ext cx="8783217" cy="5334000"/>
          </a:xfrm>
        </p:spPr>
        <p:txBody>
          <a:bodyPr/>
          <a:lstStyle/>
          <a:p>
            <a:pPr marL="228600" indent="-228600">
              <a:lnSpc>
                <a:spcPct val="90000"/>
              </a:lnSpc>
              <a:spcBef>
                <a:spcPts val="0"/>
              </a:spcBef>
              <a:buFont typeface="Wingdings" panose="05000000000000000000" pitchFamily="2" charset="2"/>
              <a:buChar char="§"/>
            </a:pPr>
            <a:r>
              <a:rPr lang="pl-PL" sz="2400" dirty="0" smtClean="0">
                <a:latin typeface="Segoe UI" panose="020B0502040204020203" pitchFamily="34" charset="0"/>
                <a:cs typeface="Segoe UI" panose="020B0502040204020203" pitchFamily="34" charset="0"/>
              </a:rPr>
              <a:t>What is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privacy</a:t>
            </a:r>
            <a:r>
              <a:rPr lang="pl-PL" sz="2400" dirty="0" smtClean="0">
                <a:latin typeface="Segoe UI" panose="020B0502040204020203" pitchFamily="34" charset="0"/>
                <a:cs typeface="Segoe UI" panose="020B0502040204020203" pitchFamily="34" charset="0"/>
              </a:rPr>
              <a:t>?</a:t>
            </a:r>
          </a:p>
          <a:p>
            <a:pPr marL="457200" lvl="1" indent="-228600">
              <a:lnSpc>
                <a:spcPct val="90000"/>
              </a:lnSpc>
              <a:spcBef>
                <a:spcPts val="600"/>
              </a:spcBef>
              <a:buFont typeface="Arial" panose="020B0604020202020204" pitchFamily="34" charset="0"/>
              <a:buChar char="•"/>
            </a:pPr>
            <a:r>
              <a:rPr lang="pl-PL" sz="2000" dirty="0" smtClean="0">
                <a:latin typeface="Segoe UI" panose="020B0502040204020203" pitchFamily="34" charset="0"/>
                <a:cs typeface="Segoe UI" panose="020B0502040204020203" pitchFamily="34" charset="0"/>
              </a:rPr>
              <a:t>Often addressed as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 and privacy</a:t>
            </a:r>
            <a:r>
              <a:rPr lang="pl-PL" sz="2000" dirty="0" smtClean="0">
                <a:latin typeface="Segoe UI" panose="020B0502040204020203" pitchFamily="34" charset="0"/>
                <a:cs typeface="Segoe UI" panose="020B0502040204020203" pitchFamily="34" charset="0"/>
              </a:rPr>
              <a:t>”</a:t>
            </a:r>
            <a:endParaRPr lang="pl-PL" sz="1600" dirty="0">
              <a:latin typeface="Segoe UI" panose="020B0502040204020203" pitchFamily="34" charset="0"/>
              <a:cs typeface="Segoe UI" panose="020B0502040204020203" pitchFamily="34" charset="0"/>
            </a:endParaRPr>
          </a:p>
          <a:p>
            <a:pPr lvl="2">
              <a:lnSpc>
                <a:spcPct val="90000"/>
              </a:lnSpc>
              <a:spcBef>
                <a:spcPts val="0"/>
              </a:spcBef>
            </a:pPr>
            <a:endParaRPr lang="pl-PL" sz="800" dirty="0">
              <a:latin typeface="Segoe UI" panose="020B0502040204020203" pitchFamily="34" charset="0"/>
              <a:cs typeface="Segoe UI" panose="020B0502040204020203" pitchFamily="34" charset="0"/>
            </a:endParaRPr>
          </a:p>
          <a:p>
            <a:pPr lvl="1">
              <a:lnSpc>
                <a:spcPct val="90000"/>
              </a:lnSpc>
              <a:spcBef>
                <a:spcPts val="0"/>
              </a:spcBef>
            </a:pPr>
            <a:r>
              <a:rPr lang="pl-PL" sz="1600" dirty="0" smtClean="0">
                <a:latin typeface="Segoe UI" panose="020B0502040204020203" pitchFamily="34" charset="0"/>
                <a:cs typeface="Segoe UI" panose="020B0502040204020203" pitchFamily="34" charset="0"/>
              </a:rPr>
              <a:t>A failure </a:t>
            </a:r>
            <a:r>
              <a:rPr lang="pl-PL" sz="1600" dirty="0" smtClean="0">
                <a:latin typeface="Segoe UI" panose="020B0502040204020203" pitchFamily="34" charset="0"/>
                <a:cs typeface="Segoe UI" panose="020B0502040204020203" pitchFamily="34" charset="0"/>
                <a:sym typeface="Wingdings" panose="05000000000000000000" pitchFamily="2" charset="2"/>
              </a:rPr>
              <a:t>of </a:t>
            </a:r>
            <a:r>
              <a:rPr lang="pl-PL" sz="1600" dirty="0">
                <a:latin typeface="Segoe UI" panose="020B0502040204020203" pitchFamily="34" charset="0"/>
                <a:cs typeface="Segoe UI" panose="020B0502040204020203" pitchFamily="34" charset="0"/>
                <a:sym typeface="Wingdings" panose="05000000000000000000" pitchFamily="2" charset="2"/>
              </a:rPr>
              <a:t>a scientific </a:t>
            </a:r>
            <a:r>
              <a:rPr lang="pl-PL" sz="1600" dirty="0" smtClean="0">
                <a:latin typeface="Segoe UI" panose="020B0502040204020203" pitchFamily="34" charset="0"/>
                <a:cs typeface="Segoe UI" panose="020B0502040204020203" pitchFamily="34" charset="0"/>
                <a:sym typeface="Wingdings" panose="05000000000000000000" pitchFamily="2" charset="2"/>
              </a:rPr>
              <a:t>approach, IMHO</a:t>
            </a:r>
            <a:endParaRPr lang="pl-PL" sz="1600" dirty="0" smtClean="0">
              <a:latin typeface="Segoe UI" panose="020B0502040204020203" pitchFamily="34" charset="0"/>
              <a:cs typeface="Segoe UI" panose="020B0502040204020203" pitchFamily="34" charset="0"/>
            </a:endParaRPr>
          </a:p>
          <a:p>
            <a:pPr marL="457200" lvl="1" indent="-228600">
              <a:lnSpc>
                <a:spcPct val="90000"/>
              </a:lnSpc>
              <a:spcBef>
                <a:spcPts val="600"/>
              </a:spcBef>
              <a:buFont typeface="Arial" panose="020B0604020202020204" pitchFamily="34" charset="0"/>
              <a:buChar char="•"/>
            </a:pPr>
            <a:r>
              <a:rPr lang="pl-PL" sz="2000" dirty="0" smtClean="0">
                <a:latin typeface="Segoe UI" panose="020B0502040204020203" pitchFamily="34" charset="0"/>
                <a:cs typeface="Segoe UI" panose="020B0502040204020203" pitchFamily="34" charset="0"/>
              </a:rPr>
              <a:t>Due to difficulties in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separating</a:t>
            </a:r>
            <a:r>
              <a:rPr lang="pl-PL" sz="20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privacy</a:t>
            </a:r>
            <a:r>
              <a:rPr lang="pl-PL" sz="20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000" dirty="0" smtClean="0">
                <a:latin typeface="Segoe UI" panose="020B0502040204020203" pitchFamily="34" charset="0"/>
                <a:cs typeface="Segoe UI" panose="020B0502040204020203" pitchFamily="34" charset="0"/>
              </a:rPr>
              <a:t>from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a:t>
            </a:r>
          </a:p>
          <a:p>
            <a:pPr marL="457200" lvl="1" indent="-228600">
              <a:lnSpc>
                <a:spcPct val="90000"/>
              </a:lnSpc>
              <a:spcBef>
                <a:spcPts val="600"/>
              </a:spcBef>
              <a:buFont typeface="Arial" panose="020B0604020202020204" pitchFamily="34" charset="0"/>
              <a:buChar char="•"/>
            </a:pPr>
            <a:r>
              <a:rPr lang="en-US" sz="2000" dirty="0" smtClean="0">
                <a:latin typeface="Segoe UI" panose="020B0502040204020203" pitchFamily="34" charset="0"/>
                <a:cs typeface="Segoe UI" panose="020B0502040204020203" pitchFamily="34" charset="0"/>
              </a:rPr>
              <a:t>W</a:t>
            </a:r>
            <a:r>
              <a:rPr lang="pl-PL" sz="2000" dirty="0">
                <a:latin typeface="Segoe UI" panose="020B0502040204020203" pitchFamily="34" charset="0"/>
                <a:cs typeface="Segoe UI" panose="020B0502040204020203" pitchFamily="34" charset="0"/>
              </a:rPr>
              <a:t>e see </a:t>
            </a:r>
            <a:r>
              <a:rPr lang="pl-PL"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 clear distinction </a:t>
            </a:r>
            <a:r>
              <a:rPr lang="pl-PL" sz="2000" dirty="0">
                <a:latin typeface="Segoe UI" panose="020B0502040204020203" pitchFamily="34" charset="0"/>
                <a:cs typeface="Segoe UI" panose="020B0502040204020203" pitchFamily="34" charset="0"/>
              </a:rPr>
              <a:t>between security and privacy </a:t>
            </a:r>
            <a:endParaRPr lang="pl-PL" sz="2000" dirty="0" smtClean="0">
              <a:latin typeface="Segoe UI" panose="020B0502040204020203" pitchFamily="34" charset="0"/>
              <a:cs typeface="Segoe UI" panose="020B0502040204020203" pitchFamily="34" charset="0"/>
            </a:endParaRPr>
          </a:p>
          <a:p>
            <a:pPr marL="457200" lvl="1" indent="0">
              <a:lnSpc>
                <a:spcPct val="90000"/>
              </a:lnSpc>
              <a:spcBef>
                <a:spcPts val="0"/>
              </a:spcBef>
              <a:buNone/>
            </a:pPr>
            <a:endParaRPr lang="pl-PL" sz="800" dirty="0" smtClean="0">
              <a:latin typeface="Segoe UI" pitchFamily="34" charset="0"/>
              <a:cs typeface="Segoe UI" pitchFamily="34" charset="0"/>
            </a:endParaRPr>
          </a:p>
          <a:p>
            <a:pPr marL="457200" lvl="1" indent="0">
              <a:lnSpc>
                <a:spcPct val="90000"/>
              </a:lnSpc>
              <a:spcBef>
                <a:spcPts val="0"/>
              </a:spcBef>
              <a:buNone/>
            </a:pPr>
            <a:endParaRPr lang="pl-PL" sz="800" dirty="0">
              <a:latin typeface="Segoe UI" pitchFamily="34" charset="0"/>
              <a:cs typeface="Segoe UI" pitchFamily="34" charset="0"/>
            </a:endParaRPr>
          </a:p>
          <a:p>
            <a:pPr marL="228600" indent="-228600">
              <a:lnSpc>
                <a:spcPct val="90000"/>
              </a:lnSpc>
              <a:spcBef>
                <a:spcPts val="0"/>
              </a:spcBef>
              <a:buFont typeface="Wingdings" panose="05000000000000000000" pitchFamily="2" charset="2"/>
              <a:buChar char="§"/>
              <a:tabLst>
                <a:tab pos="8577263" algn="r"/>
              </a:tabLst>
            </a:pPr>
            <a:r>
              <a:rPr lang="pl-PL" sz="2400" dirty="0">
                <a:latin typeface="Segoe UI" panose="020B0502040204020203" pitchFamily="34" charset="0"/>
                <a:cs typeface="Segoe UI" panose="020B0502040204020203" pitchFamily="34" charset="0"/>
              </a:rPr>
              <a:t>What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kind </a:t>
            </a:r>
            <a:r>
              <a:rPr lang="pl-PL" sz="2400" dirty="0" smtClean="0">
                <a:latin typeface="Segoe UI" panose="020B0502040204020203" pitchFamily="34" charset="0"/>
                <a:cs typeface="Segoe UI" panose="020B0502040204020203" pitchFamily="34" charset="0"/>
              </a:rPr>
              <a:t>of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privacy </a:t>
            </a:r>
            <a:r>
              <a:rPr lang="pl-PL" sz="2400" dirty="0" smtClean="0">
                <a:latin typeface="Segoe UI" panose="020B0502040204020203" pitchFamily="34" charset="0"/>
                <a:cs typeface="Segoe UI" panose="020B0502040204020203" pitchFamily="34" charset="0"/>
              </a:rPr>
              <a:t>do we want to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measure</a:t>
            </a:r>
            <a:r>
              <a:rPr lang="pl-PL" sz="2400" dirty="0" smtClean="0">
                <a:latin typeface="Segoe UI" panose="020B0502040204020203" pitchFamily="34" charset="0"/>
                <a:cs typeface="Segoe UI" panose="020B0502040204020203" pitchFamily="34" charset="0"/>
              </a:rPr>
              <a:t>? 	</a:t>
            </a:r>
            <a:r>
              <a:rPr lang="pl-PL" sz="1600" dirty="0" smtClean="0">
                <a:solidFill>
                  <a:schemeClr val="bg1">
                    <a:lumMod val="50000"/>
                  </a:schemeClr>
                </a:solidFill>
                <a:latin typeface="Segoe UI" panose="020B0502040204020203" pitchFamily="34" charset="0"/>
                <a:cs typeface="Segoe UI" panose="020B0502040204020203" pitchFamily="34" charset="0"/>
              </a:rPr>
              <a:t>(analogy to security)</a:t>
            </a:r>
            <a:endParaRPr lang="pl-PL" sz="1600" i="1" dirty="0" smtClean="0">
              <a:solidFill>
                <a:schemeClr val="bg1">
                  <a:lumMod val="50000"/>
                </a:schemeClr>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marL="457200" lvl="1" indent="-228600">
              <a:lnSpc>
                <a:spcPct val="90000"/>
              </a:lnSpc>
              <a:spcBef>
                <a:spcPts val="0"/>
              </a:spcBef>
              <a:buFont typeface="Arial" panose="020B0604020202020204" pitchFamily="34" charset="0"/>
              <a:buChar char="•"/>
              <a:tabLst>
                <a:tab pos="457200" algn="l"/>
              </a:tabLst>
            </a:pPr>
            <a:r>
              <a:rPr lang="pl-PL" sz="2000" dirty="0">
                <a:latin typeface="Segoe UI" panose="020B0502040204020203" pitchFamily="34" charset="0"/>
                <a:cs typeface="Segoe UI" panose="020B0502040204020203" pitchFamily="34" charset="0"/>
              </a:rPr>
              <a:t>At the operational level</a:t>
            </a:r>
          </a:p>
          <a:p>
            <a:pPr marL="457200" indent="-228600">
              <a:lnSpc>
                <a:spcPct val="90000"/>
              </a:lnSpc>
              <a:spcBef>
                <a:spcPts val="0"/>
              </a:spcBef>
              <a:buFont typeface="Arial" panose="020B0604020202020204" pitchFamily="34" charset="0"/>
              <a:buChar char="•"/>
              <a:tabLst>
                <a:tab pos="457200" algn="l"/>
              </a:tabLst>
            </a:pPr>
            <a:endParaRPr lang="pl-PL" sz="800" dirty="0" smtClean="0">
              <a:solidFill>
                <a:schemeClr val="bg1">
                  <a:lumMod val="50000"/>
                </a:schemeClr>
              </a:solidFill>
              <a:latin typeface="Segoe UI" panose="020B0502040204020203" pitchFamily="34" charset="0"/>
              <a:cs typeface="Segoe UI" panose="020B0502040204020203" pitchFamily="34" charset="0"/>
            </a:endParaRPr>
          </a:p>
          <a:p>
            <a:pPr marL="457200" lvl="1" indent="-228600">
              <a:lnSpc>
                <a:spcPct val="90000"/>
              </a:lnSpc>
              <a:spcBef>
                <a:spcPts val="0"/>
              </a:spcBef>
              <a:buFont typeface="Arial" panose="020B0604020202020204" pitchFamily="34" charset="0"/>
              <a:buChar char="•"/>
              <a:tabLst>
                <a:tab pos="457200" algn="l"/>
              </a:tabLst>
            </a:pP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System-centric privacy</a:t>
            </a:r>
            <a:endParaRPr lang="pl-PL" sz="800" dirty="0">
              <a:latin typeface="Segoe UI" panose="020B0502040204020203" pitchFamily="34" charset="0"/>
              <a:cs typeface="Segoe UI" panose="020B0502040204020203" pitchFamily="34" charset="0"/>
            </a:endParaRPr>
          </a:p>
          <a:p>
            <a:pPr marL="685800" lvl="3">
              <a:spcBef>
                <a:spcPts val="0"/>
              </a:spcBef>
              <a:buClr>
                <a:schemeClr val="tx1"/>
              </a:buClr>
              <a:buFont typeface="Arial" panose="020B0604020202020204" pitchFamily="34" charset="0"/>
              <a:buChar char="–"/>
              <a:tabLst>
                <a:tab pos="685800" algn="l"/>
              </a:tabLst>
              <a:defRPr/>
            </a:pPr>
            <a:r>
              <a:rPr lang="pl-PL" sz="1600" dirty="0" smtClean="0">
                <a:latin typeface="Segoe UI" panose="020B0502040204020203" pitchFamily="34" charset="0"/>
                <a:cs typeface="Segoe UI" panose="020B0502040204020203" pitchFamily="34" charset="0"/>
              </a:rPr>
              <a:t>Provided </a:t>
            </a:r>
            <a:r>
              <a:rPr lang="pl-PL" sz="16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for </a:t>
            </a:r>
            <a:r>
              <a:rPr lang="pl-PL" sz="1600" dirty="0" smtClean="0">
                <a:latin typeface="Segoe UI" panose="020B0502040204020203" pitchFamily="34" charset="0"/>
                <a:cs typeface="Segoe UI" panose="020B0502040204020203" pitchFamily="34" charset="0"/>
              </a:rPr>
              <a:t>a </a:t>
            </a:r>
            <a:r>
              <a:rPr lang="pl-PL" sz="16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computing system </a:t>
            </a:r>
            <a:r>
              <a:rPr lang="pl-PL" sz="1600" dirty="0">
                <a:latin typeface="Segoe UI" panose="020B0502040204020203" pitchFamily="34" charset="0"/>
                <a:cs typeface="Segoe UI" panose="020B0502040204020203" pitchFamily="34" charset="0"/>
              </a:rPr>
              <a:t>or </a:t>
            </a:r>
            <a:r>
              <a:rPr lang="pl-PL" sz="16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software </a:t>
            </a:r>
            <a:endParaRPr lang="pl-PL" dirty="0">
              <a:solidFill>
                <a:srgbClr val="FF99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914400" lvl="4" indent="-231775">
              <a:spcBef>
                <a:spcPts val="0"/>
              </a:spcBef>
              <a:buClr>
                <a:srgbClr val="DF773B"/>
              </a:buClr>
              <a:buFont typeface="Arial" panose="020B0604020202020204" pitchFamily="34" charset="0"/>
              <a:buChar char="▫"/>
              <a:tabLst>
                <a:tab pos="685800" algn="l"/>
              </a:tabLst>
              <a:defRPr/>
            </a:pPr>
            <a:r>
              <a:rPr lang="pl-PL" sz="1200" dirty="0" smtClean="0">
                <a:latin typeface="Segoe UI" panose="020B0502040204020203" pitchFamily="34" charset="0"/>
                <a:cs typeface="Segoe UI" panose="020B0502040204020203" pitchFamily="34" charset="0"/>
              </a:rPr>
              <a:t>A </a:t>
            </a:r>
            <a:r>
              <a:rPr lang="pl-PL" sz="1200" dirty="0">
                <a:latin typeface="Segoe UI" panose="020B0502040204020203" pitchFamily="34" charset="0"/>
                <a:cs typeface="Segoe UI" panose="020B0502040204020203" pitchFamily="34" charset="0"/>
              </a:rPr>
              <a:t>property of a computing system or software</a:t>
            </a:r>
          </a:p>
          <a:p>
            <a:pPr lvl="2">
              <a:lnSpc>
                <a:spcPct val="90000"/>
              </a:lnSpc>
              <a:spcBef>
                <a:spcPts val="0"/>
              </a:spcBef>
            </a:pPr>
            <a:endParaRPr lang="pl-PL" sz="800" dirty="0" smtClean="0">
              <a:latin typeface="Segoe UI" panose="020B0502040204020203" pitchFamily="34" charset="0"/>
              <a:cs typeface="Segoe UI" panose="020B0502040204020203" pitchFamily="34" charset="0"/>
            </a:endParaRPr>
          </a:p>
          <a:p>
            <a:pPr marL="457200" lvl="1" indent="-228600">
              <a:lnSpc>
                <a:spcPct val="90000"/>
              </a:lnSpc>
              <a:spcBef>
                <a:spcPts val="0"/>
              </a:spcBef>
              <a:buFont typeface="Arial" panose="020B0604020202020204" pitchFamily="34" charset="0"/>
              <a:buChar char="•"/>
            </a:pPr>
            <a:r>
              <a:rPr lang="pl-PL" sz="2000" i="1" dirty="0" smtClean="0">
                <a:latin typeface="Segoe UI" panose="020B0502040204020203" pitchFamily="34" charset="0"/>
                <a:cs typeface="Segoe UI" panose="020B0502040204020203" pitchFamily="34" charset="0"/>
              </a:rPr>
              <a:t>Our </a:t>
            </a:r>
            <a:r>
              <a:rPr lang="pl-PL" sz="2000" dirty="0" smtClean="0">
                <a:latin typeface="Segoe UI" panose="020B0502040204020203" pitchFamily="34" charset="0"/>
                <a:cs typeface="Segoe UI" panose="020B0502040204020203" pitchFamily="34" charset="0"/>
              </a:rPr>
              <a:t>approach:</a:t>
            </a:r>
            <a:r>
              <a:rPr lang="pl-PL" sz="2000" i="1" dirty="0" smtClean="0">
                <a:latin typeface="Segoe UI" panose="020B0502040204020203" pitchFamily="34" charset="0"/>
                <a:cs typeface="Segoe UI" panose="020B0502040204020203" pitchFamily="34" charset="0"/>
              </a:rPr>
              <a:t> </a:t>
            </a:r>
            <a:r>
              <a:rPr lang="pl-PL"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User-centric privacy </a:t>
            </a:r>
            <a:endParaRPr lang="pl-PL" sz="800" dirty="0">
              <a:latin typeface="Segoe UI" panose="020B0502040204020203" pitchFamily="34" charset="0"/>
              <a:cs typeface="Segoe UI" panose="020B0502040204020203" pitchFamily="34" charset="0"/>
            </a:endParaRPr>
          </a:p>
          <a:p>
            <a:pPr marL="685800" lvl="3">
              <a:spcBef>
                <a:spcPts val="0"/>
              </a:spcBef>
              <a:buClr>
                <a:schemeClr val="tx1"/>
              </a:buClr>
              <a:buFont typeface="Arial" panose="020B0604020202020204" pitchFamily="34" charset="0"/>
              <a:buChar char="–"/>
              <a:tabLst>
                <a:tab pos="685800" algn="l"/>
              </a:tabLst>
              <a:defRPr/>
            </a:pPr>
            <a:r>
              <a:rPr lang="pl-PL" sz="1600" dirty="0" smtClean="0">
                <a:latin typeface="Segoe UI" panose="020B0502040204020203" pitchFamily="34" charset="0"/>
                <a:cs typeface="Segoe UI" panose="020B0502040204020203" pitchFamily="34" charset="0"/>
              </a:rPr>
              <a:t>Provided </a:t>
            </a:r>
            <a:r>
              <a:rPr lang="pl-PL" sz="1600" dirty="0">
                <a:latin typeface="Segoe UI" panose="020B0502040204020203" pitchFamily="34" charset="0"/>
                <a:cs typeface="Segoe UI" panose="020B0502040204020203" pitchFamily="34" charset="0"/>
              </a:rPr>
              <a:t>to or </a:t>
            </a:r>
            <a:r>
              <a:rPr lang="pl-PL" sz="1600" dirty="0" smtClean="0">
                <a:latin typeface="Segoe UI" panose="020B0502040204020203" pitchFamily="34" charset="0"/>
                <a:cs typeface="Segoe UI" panose="020B0502040204020203" pitchFamily="34" charset="0"/>
              </a:rPr>
              <a:t>assured </a:t>
            </a:r>
            <a:r>
              <a:rPr lang="pl-PL" sz="16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for</a:t>
            </a:r>
            <a:r>
              <a:rPr lang="pl-PL" sz="16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1200" dirty="0">
                <a:solidFill>
                  <a:schemeClr val="bg1">
                    <a:lumMod val="50000"/>
                  </a:schemeClr>
                </a:solidFill>
                <a:latin typeface="Segoe UI" panose="020B0502040204020203" pitchFamily="34" charset="0"/>
                <a:cs typeface="Segoe UI" panose="020B0502040204020203" pitchFamily="34" charset="0"/>
              </a:rPr>
              <a:t>(human or artificial) </a:t>
            </a:r>
            <a:r>
              <a:rPr lang="pl-PL" sz="16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users</a:t>
            </a:r>
            <a:r>
              <a:rPr lang="pl-PL" sz="16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1600" dirty="0">
                <a:latin typeface="Segoe UI" panose="020B0502040204020203" pitchFamily="34" charset="0"/>
                <a:cs typeface="Segoe UI" panose="020B0502040204020203" pitchFamily="34" charset="0"/>
              </a:rPr>
              <a:t>of a computing </a:t>
            </a:r>
            <a:r>
              <a:rPr lang="pl-PL" sz="1600" dirty="0" smtClean="0">
                <a:latin typeface="Segoe UI" panose="020B0502040204020203" pitchFamily="34" charset="0"/>
                <a:cs typeface="Segoe UI" panose="020B0502040204020203" pitchFamily="34" charset="0"/>
              </a:rPr>
              <a:t>system</a:t>
            </a:r>
            <a:r>
              <a:rPr lang="pl-PL" sz="1600" i="1" dirty="0" smtClean="0">
                <a:latin typeface="Segoe UI" panose="020B0502040204020203" pitchFamily="34" charset="0"/>
                <a:cs typeface="Segoe UI" panose="020B0502040204020203" pitchFamily="34" charset="0"/>
              </a:rPr>
              <a:t> </a:t>
            </a:r>
            <a:endParaRPr lang="pl-PL" i="1" dirty="0">
              <a:latin typeface="Arial" panose="020B0604020202020204" pitchFamily="34" charset="0"/>
              <a:cs typeface="Arial" panose="020B0604020202020204" pitchFamily="34" charset="0"/>
            </a:endParaRPr>
          </a:p>
          <a:p>
            <a:pPr marL="914400" lvl="4" indent="-231775">
              <a:spcBef>
                <a:spcPts val="0"/>
              </a:spcBef>
              <a:buClr>
                <a:srgbClr val="DF773B"/>
              </a:buClr>
              <a:buFont typeface="Arial" panose="020B0604020202020204" pitchFamily="34" charset="0"/>
              <a:buChar char="▫"/>
              <a:tabLst>
                <a:tab pos="685800" algn="l"/>
              </a:tabLst>
              <a:defRPr/>
            </a:pPr>
            <a:r>
              <a:rPr lang="pl-PL" sz="1400" dirty="0" smtClean="0">
                <a:latin typeface="Segoe UI" panose="020B0502040204020203" pitchFamily="34" charset="0"/>
                <a:cs typeface="Segoe UI" panose="020B0502040204020203" pitchFamily="34" charset="0"/>
              </a:rPr>
              <a:t>System privacy </a:t>
            </a:r>
            <a:r>
              <a:rPr lang="pl-PL" sz="1400" dirty="0" smtClean="0">
                <a:solidFill>
                  <a:schemeClr val="bg1">
                    <a:lumMod val="50000"/>
                  </a:schemeClr>
                </a:solidFill>
                <a:latin typeface="Segoe UI" panose="020B0502040204020203" pitchFamily="34" charset="0"/>
                <a:cs typeface="Segoe UI" panose="020B0502040204020203" pitchFamily="34" charset="0"/>
              </a:rPr>
              <a:t>(incl. system information security)</a:t>
            </a:r>
            <a:r>
              <a:rPr lang="pl-PL" sz="1400" dirty="0" smtClean="0">
                <a:latin typeface="Segoe UI" panose="020B0502040204020203" pitchFamily="34" charset="0"/>
                <a:cs typeface="Segoe UI" panose="020B0502040204020203" pitchFamily="34" charset="0"/>
              </a:rPr>
              <a:t> is </a:t>
            </a:r>
            <a:r>
              <a:rPr lang="pl-PL" sz="1400" dirty="0">
                <a:latin typeface="Segoe UI" panose="020B0502040204020203" pitchFamily="34" charset="0"/>
                <a:cs typeface="Segoe UI" panose="020B0502040204020203" pitchFamily="34" charset="0"/>
              </a:rPr>
              <a:t>secondary, </a:t>
            </a:r>
            <a:r>
              <a:rPr lang="pl-PL" sz="1400" dirty="0" smtClean="0">
                <a:latin typeface="Segoe UI" panose="020B0502040204020203" pitchFamily="34" charset="0"/>
                <a:cs typeface="Segoe UI" panose="020B0502040204020203" pitchFamily="34" charset="0"/>
              </a:rPr>
              <a:t>only the </a:t>
            </a:r>
            <a:r>
              <a:rPr lang="pl-PL" sz="1400" dirty="0">
                <a:latin typeface="Segoe UI" panose="020B0502040204020203" pitchFamily="34" charset="0"/>
                <a:cs typeface="Segoe UI" panose="020B0502040204020203" pitchFamily="34" charset="0"/>
              </a:rPr>
              <a:t>means towards the </a:t>
            </a:r>
            <a:r>
              <a:rPr lang="pl-PL" sz="1400" dirty="0" smtClean="0">
                <a:latin typeface="Segoe UI" panose="020B0502040204020203" pitchFamily="34" charset="0"/>
                <a:cs typeface="Segoe UI" panose="020B0502040204020203" pitchFamily="34" charset="0"/>
              </a:rPr>
              <a:t>end</a:t>
            </a:r>
            <a:endParaRPr lang="pl-PL" sz="1800" dirty="0">
              <a:latin typeface="Segoe UI" panose="020B0502040204020203" pitchFamily="34" charset="0"/>
              <a:cs typeface="Segoe UI" panose="020B0502040204020203"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11</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Problems with Defining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4263559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62000"/>
          </a:xfrm>
        </p:spPr>
        <p:txBody>
          <a:bodyPr>
            <a:normAutofit fontScale="90000"/>
          </a:bodyPr>
          <a:lstStyle/>
          <a:p>
            <a:pPr algn="l">
              <a:lnSpc>
                <a:spcPct val="90000"/>
              </a:lnSpc>
              <a:defRPr/>
            </a:pPr>
            <a:r>
              <a:rPr lang="en-US" sz="3600" dirty="0" smtClean="0">
                <a:solidFill>
                  <a:schemeClr val="accent4">
                    <a:lumMod val="75000"/>
                  </a:schemeClr>
                </a:solidFill>
                <a:latin typeface="Segoe UI" pitchFamily="34" charset="0"/>
                <a:cs typeface="Segoe UI" pitchFamily="34" charset="0"/>
              </a:rPr>
              <a:t/>
            </a:r>
            <a:br>
              <a:rPr lang="en-US" sz="3600" dirty="0" smtClean="0">
                <a:solidFill>
                  <a:schemeClr val="accent4">
                    <a:lumMod val="75000"/>
                  </a:schemeClr>
                </a:solidFill>
                <a:latin typeface="Segoe UI" pitchFamily="34" charset="0"/>
                <a:cs typeface="Segoe UI" pitchFamily="34" charset="0"/>
              </a:rPr>
            </a:br>
            <a:r>
              <a:rPr lang="pl-PL" sz="22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Defining Privacy</a:t>
            </a:r>
            <a:r>
              <a:rPr lang="en-US" sz="3600" dirty="0" smtClean="0">
                <a:latin typeface="Segoe UI" pitchFamily="34" charset="0"/>
                <a:cs typeface="Segoe UI" pitchFamily="34" charset="0"/>
              </a:rPr>
              <a:t/>
            </a:r>
            <a:br>
              <a:rPr lang="en-US" sz="3600" dirty="0" smtClean="0">
                <a:latin typeface="Segoe UI" pitchFamily="34" charset="0"/>
                <a:cs typeface="Segoe UI" pitchFamily="34" charset="0"/>
              </a:rPr>
            </a:br>
            <a:endParaRPr lang="en-US" sz="3600" dirty="0">
              <a:solidFill>
                <a:schemeClr val="accent4">
                  <a:lumMod val="75000"/>
                </a:schemeClr>
              </a:solidFill>
              <a:latin typeface="Segoe UI" pitchFamily="34" charset="0"/>
              <a:cs typeface="Segoe UI" pitchFamily="34" charset="0"/>
            </a:endParaRPr>
          </a:p>
        </p:txBody>
      </p:sp>
      <p:sp>
        <p:nvSpPr>
          <p:cNvPr id="29699" name="Slide Number Placeholder 41"/>
          <p:cNvSpPr>
            <a:spLocks noGrp="1"/>
          </p:cNvSpPr>
          <p:nvPr>
            <p:ph type="sldNum" sz="quarter" idx="11"/>
          </p:nvPr>
        </p:nvSpPr>
        <p:spPr bwMode="auto">
          <a:xfrm>
            <a:off x="7010400" y="6492875"/>
            <a:ext cx="2133600" cy="365125"/>
          </a:xfrm>
          <a:noFill/>
          <a:ln>
            <a:miter lim="800000"/>
            <a:headEnd/>
            <a:tailEnd/>
          </a:ln>
        </p:spPr>
        <p:txBody>
          <a:bodyPr/>
          <a:lstStyle/>
          <a:p>
            <a:pPr algn="r"/>
            <a:fld id="{006D18EE-1D2C-4146-9238-76B53E446406}" type="slidenum">
              <a:rPr lang="en-US" sz="1200" b="0"/>
              <a:pPr algn="r"/>
              <a:t>12</a:t>
            </a:fld>
            <a:endParaRPr lang="en-US" sz="1200" b="0" dirty="0"/>
          </a:p>
        </p:txBody>
      </p:sp>
      <p:sp>
        <p:nvSpPr>
          <p:cNvPr id="8" name="Content Placeholder 2"/>
          <p:cNvSpPr>
            <a:spLocks noGrp="1"/>
          </p:cNvSpPr>
          <p:nvPr>
            <p:ph idx="1"/>
          </p:nvPr>
        </p:nvSpPr>
        <p:spPr>
          <a:xfrm>
            <a:off x="0" y="838200"/>
            <a:ext cx="9144000" cy="6019800"/>
          </a:xfrm>
        </p:spPr>
        <p:txBody>
          <a:bodyPr/>
          <a:lstStyle/>
          <a:p>
            <a:pPr marL="0" indent="0">
              <a:spcBef>
                <a:spcPts val="0"/>
              </a:spcBef>
              <a:buNone/>
              <a:defRPr/>
            </a:pPr>
            <a:endParaRPr lang="pl-PL" sz="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marL="228600" indent="-228600">
              <a:spcBef>
                <a:spcPts val="0"/>
              </a:spcBef>
              <a:buFont typeface="Wingdings" panose="05000000000000000000" pitchFamily="2" charset="2"/>
              <a:buChar char="§"/>
              <a:tabLst>
                <a:tab pos="8686800" algn="r"/>
              </a:tabLst>
              <a:defRPr/>
            </a:pPr>
            <a:r>
              <a:rPr lang="en-US" sz="24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Item </a:t>
            </a:r>
            <a:r>
              <a:rPr lang="pl-PL" sz="24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of </a:t>
            </a:r>
            <a:r>
              <a:rPr lang="en-US" sz="24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interest </a:t>
            </a:r>
            <a:r>
              <a:rPr lang="en-US" sz="2400" dirty="0">
                <a:solidFill>
                  <a:prstClr val="black"/>
                </a:solidFill>
                <a:latin typeface="Segoe UI" panose="020B0502040204020203" pitchFamily="34" charset="0"/>
                <a:cs typeface="Segoe UI" panose="020B0502040204020203" pitchFamily="34" charset="0"/>
              </a:rPr>
              <a:t>(</a:t>
            </a:r>
            <a:r>
              <a:rPr lang="en-US" sz="24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IOI</a:t>
            </a:r>
            <a:r>
              <a:rPr lang="en-US" sz="2400" dirty="0">
                <a:solidFill>
                  <a:prstClr val="black"/>
                </a:solidFill>
                <a:latin typeface="Segoe UI" panose="020B0502040204020203" pitchFamily="34" charset="0"/>
                <a:cs typeface="Segoe UI" panose="020B0502040204020203" pitchFamily="34" charset="0"/>
              </a:rPr>
              <a:t>)</a:t>
            </a:r>
            <a:r>
              <a:rPr lang="pl-PL" sz="2400" dirty="0">
                <a:solidFill>
                  <a:prstClr val="black"/>
                </a:solidFill>
                <a:latin typeface="Segoe UI" panose="020B0502040204020203" pitchFamily="34" charset="0"/>
                <a:cs typeface="Segoe UI" panose="020B0502040204020203" pitchFamily="34" charset="0"/>
              </a:rPr>
              <a:t> 	</a:t>
            </a:r>
            <a:r>
              <a:rPr lang="pl-PL" sz="1200" dirty="0">
                <a:solidFill>
                  <a:prstClr val="black"/>
                </a:solidFill>
                <a:latin typeface="Segoe UI" panose="020B0502040204020203" pitchFamily="34" charset="0"/>
                <a:cs typeface="Segoe UI" panose="020B0502040204020203" pitchFamily="34" charset="0"/>
              </a:rPr>
              <a:t>[</a:t>
            </a:r>
            <a:r>
              <a:rPr lang="en-US" sz="1200" dirty="0" smtClean="0">
                <a:solidFill>
                  <a:srgbClr val="222222"/>
                </a:solidFill>
                <a:latin typeface="Segoe UI" panose="020B0502040204020203" pitchFamily="34" charset="0"/>
                <a:cs typeface="Segoe UI" panose="020B0502040204020203" pitchFamily="34" charset="0"/>
              </a:rPr>
              <a:t>Pfitzmann</a:t>
            </a:r>
            <a:r>
              <a:rPr lang="pl-PL" sz="1200" dirty="0" smtClean="0">
                <a:solidFill>
                  <a:srgbClr val="222222"/>
                </a:solidFill>
                <a:latin typeface="Segoe UI" panose="020B0502040204020203" pitchFamily="34" charset="0"/>
                <a:cs typeface="Segoe UI" panose="020B0502040204020203" pitchFamily="34" charset="0"/>
              </a:rPr>
              <a:t> &amp; </a:t>
            </a:r>
            <a:r>
              <a:rPr lang="en-US" sz="1200" dirty="0" smtClean="0">
                <a:solidFill>
                  <a:srgbClr val="222222"/>
                </a:solidFill>
                <a:latin typeface="Segoe UI" panose="020B0502040204020203" pitchFamily="34" charset="0"/>
                <a:cs typeface="Segoe UI" panose="020B0502040204020203" pitchFamily="34" charset="0"/>
              </a:rPr>
              <a:t>Hansen</a:t>
            </a:r>
            <a:r>
              <a:rPr lang="pl-PL" sz="1200" dirty="0">
                <a:solidFill>
                  <a:srgbClr val="222222"/>
                </a:solidFill>
                <a:latin typeface="Segoe UI" panose="020B0502040204020203" pitchFamily="34" charset="0"/>
                <a:cs typeface="Segoe UI" panose="020B0502040204020203" pitchFamily="34" charset="0"/>
              </a:rPr>
              <a:t>, 2010]</a:t>
            </a:r>
            <a:endParaRPr lang="en-US" sz="1200" dirty="0">
              <a:solidFill>
                <a:prstClr val="black"/>
              </a:solidFill>
              <a:latin typeface="Segoe UI" panose="020B0502040204020203" pitchFamily="34" charset="0"/>
              <a:cs typeface="Segoe UI" panose="020B0502040204020203" pitchFamily="34" charset="0"/>
            </a:endParaRPr>
          </a:p>
          <a:p>
            <a:pPr marL="457200" lvl="1" indent="-236538">
              <a:spcBef>
                <a:spcPts val="0"/>
              </a:spcBef>
              <a:buFont typeface="Arial" panose="020B0604020202020204" pitchFamily="34" charset="0"/>
              <a:buChar char="•"/>
            </a:pPr>
            <a:r>
              <a:rPr lang="en-US" sz="1400" dirty="0">
                <a:solidFill>
                  <a:prstClr val="black"/>
                </a:solidFill>
                <a:latin typeface="Segoe UI" panose="020B0502040204020203" pitchFamily="34" charset="0"/>
                <a:cs typeface="Segoe UI" panose="020B0502040204020203" pitchFamily="34" charset="0"/>
              </a:rPr>
              <a:t>Subject</a:t>
            </a:r>
            <a:r>
              <a:rPr lang="pl-PL" sz="1400" dirty="0">
                <a:solidFill>
                  <a:prstClr val="black"/>
                </a:solidFill>
                <a:latin typeface="Segoe UI" panose="020B0502040204020203" pitchFamily="34" charset="0"/>
                <a:cs typeface="Segoe UI" panose="020B0502040204020203" pitchFamily="34" charset="0"/>
              </a:rPr>
              <a:t>s</a:t>
            </a:r>
            <a:r>
              <a:rPr lang="en-US" sz="1400" dirty="0">
                <a:solidFill>
                  <a:prstClr val="black"/>
                </a:solidFill>
                <a:latin typeface="Segoe UI" panose="020B0502040204020203" pitchFamily="34" charset="0"/>
                <a:cs typeface="Segoe UI" panose="020B0502040204020203" pitchFamily="34" charset="0"/>
              </a:rPr>
              <a:t> (Sender or Recipient)</a:t>
            </a:r>
            <a:r>
              <a:rPr lang="pl-PL" sz="1400" dirty="0">
                <a:solidFill>
                  <a:prstClr val="black"/>
                </a:solidFill>
                <a:latin typeface="Segoe UI" panose="020B0502040204020203" pitchFamily="34" charset="0"/>
                <a:cs typeface="Segoe UI" panose="020B0502040204020203" pitchFamily="34" charset="0"/>
              </a:rPr>
              <a:t> / </a:t>
            </a:r>
            <a:r>
              <a:rPr lang="en-US" sz="1400" dirty="0">
                <a:solidFill>
                  <a:prstClr val="black"/>
                </a:solidFill>
                <a:latin typeface="Segoe UI" panose="020B0502040204020203" pitchFamily="34" charset="0"/>
                <a:cs typeface="Segoe UI" panose="020B0502040204020203" pitchFamily="34" charset="0"/>
              </a:rPr>
              <a:t>Subject identity</a:t>
            </a:r>
            <a:r>
              <a:rPr lang="pl-PL" sz="1400" dirty="0">
                <a:solidFill>
                  <a:prstClr val="black"/>
                </a:solidFill>
                <a:latin typeface="Segoe UI" panose="020B0502040204020203" pitchFamily="34" charset="0"/>
                <a:cs typeface="Segoe UI" panose="020B0502040204020203" pitchFamily="34" charset="0"/>
              </a:rPr>
              <a:t> / </a:t>
            </a:r>
            <a:r>
              <a:rPr lang="en-US" sz="1400" dirty="0">
                <a:solidFill>
                  <a:prstClr val="black"/>
                </a:solidFill>
                <a:latin typeface="Segoe UI" panose="020B0502040204020203" pitchFamily="34" charset="0"/>
                <a:cs typeface="Segoe UI" panose="020B0502040204020203" pitchFamily="34" charset="0"/>
              </a:rPr>
              <a:t>Subject location</a:t>
            </a:r>
            <a:r>
              <a:rPr lang="pl-PL" sz="1400" dirty="0">
                <a:solidFill>
                  <a:prstClr val="black"/>
                </a:solidFill>
                <a:latin typeface="Segoe UI" panose="020B0502040204020203" pitchFamily="34" charset="0"/>
                <a:cs typeface="Segoe UI" panose="020B0502040204020203" pitchFamily="34" charset="0"/>
              </a:rPr>
              <a:t> / </a:t>
            </a:r>
            <a:r>
              <a:rPr lang="en-US" sz="1400" dirty="0">
                <a:solidFill>
                  <a:prstClr val="black"/>
                </a:solidFill>
                <a:latin typeface="Segoe UI" panose="020B0502040204020203" pitchFamily="34" charset="0"/>
                <a:cs typeface="Segoe UI" panose="020B0502040204020203" pitchFamily="34" charset="0"/>
              </a:rPr>
              <a:t>Other subject attributes</a:t>
            </a:r>
          </a:p>
          <a:p>
            <a:pPr marL="457200" lvl="1" indent="-236538">
              <a:spcBef>
                <a:spcPts val="0"/>
              </a:spcBef>
              <a:buFont typeface="Arial" panose="020B0604020202020204" pitchFamily="34" charset="0"/>
              <a:buChar char="•"/>
            </a:pPr>
            <a:r>
              <a:rPr lang="en-US" sz="1400" dirty="0">
                <a:solidFill>
                  <a:prstClr val="black"/>
                </a:solidFill>
                <a:latin typeface="Segoe UI" panose="020B0502040204020203" pitchFamily="34" charset="0"/>
                <a:cs typeface="Segoe UI" panose="020B0502040204020203" pitchFamily="34" charset="0"/>
              </a:rPr>
              <a:t>Objects</a:t>
            </a:r>
          </a:p>
          <a:p>
            <a:pPr marL="457200" lvl="2" indent="-236538">
              <a:spcBef>
                <a:spcPts val="0"/>
              </a:spcBef>
              <a:buFont typeface="Arial" panose="020B0604020202020204" pitchFamily="34" charset="0"/>
              <a:buChar char="•"/>
            </a:pPr>
            <a:r>
              <a:rPr lang="en-US" sz="1400" dirty="0">
                <a:solidFill>
                  <a:prstClr val="black"/>
                </a:solidFill>
                <a:latin typeface="Segoe UI" panose="020B0502040204020203" pitchFamily="34" charset="0"/>
                <a:cs typeface="Segoe UI" panose="020B0502040204020203" pitchFamily="34" charset="0"/>
              </a:rPr>
              <a:t>Messages</a:t>
            </a:r>
          </a:p>
          <a:p>
            <a:pPr marL="457200" lvl="1" indent="-236538">
              <a:spcBef>
                <a:spcPts val="0"/>
              </a:spcBef>
              <a:buFont typeface="Arial" panose="020B0604020202020204" pitchFamily="34" charset="0"/>
              <a:buChar char="•"/>
            </a:pPr>
            <a:r>
              <a:rPr lang="en-US" sz="1400" dirty="0">
                <a:solidFill>
                  <a:prstClr val="black"/>
                </a:solidFill>
                <a:latin typeface="Segoe UI" panose="020B0502040204020203" pitchFamily="34" charset="0"/>
                <a:cs typeface="Segoe UI" panose="020B0502040204020203" pitchFamily="34" charset="0"/>
              </a:rPr>
              <a:t>Actions</a:t>
            </a:r>
          </a:p>
          <a:p>
            <a:pPr marL="457200" lvl="2" indent="-236538">
              <a:spcBef>
                <a:spcPts val="0"/>
              </a:spcBef>
              <a:buFont typeface="Arial" panose="020B0604020202020204" pitchFamily="34" charset="0"/>
              <a:buChar char="•"/>
            </a:pPr>
            <a:r>
              <a:rPr lang="en-US" sz="1400" dirty="0">
                <a:solidFill>
                  <a:prstClr val="black"/>
                </a:solidFill>
                <a:latin typeface="Segoe UI" panose="020B0502040204020203" pitchFamily="34" charset="0"/>
                <a:cs typeface="Segoe UI" panose="020B0502040204020203" pitchFamily="34" charset="0"/>
              </a:rPr>
              <a:t>Communications</a:t>
            </a:r>
          </a:p>
          <a:p>
            <a:pPr marL="457200" lvl="1" indent="-236538">
              <a:spcBef>
                <a:spcPts val="0"/>
              </a:spcBef>
              <a:buFont typeface="Arial" panose="020B0604020202020204" pitchFamily="34" charset="0"/>
              <a:buChar char="•"/>
            </a:pPr>
            <a:r>
              <a:rPr lang="en-US" sz="1400" dirty="0">
                <a:solidFill>
                  <a:prstClr val="black"/>
                </a:solidFill>
                <a:latin typeface="Segoe UI" panose="020B0502040204020203" pitchFamily="34" charset="0"/>
                <a:cs typeface="Segoe UI" panose="020B0502040204020203" pitchFamily="34" charset="0"/>
              </a:rPr>
              <a:t>Relationships</a:t>
            </a:r>
          </a:p>
          <a:p>
            <a:pPr marL="627063" lvl="2" indent="-177800">
              <a:spcBef>
                <a:spcPts val="0"/>
              </a:spcBef>
              <a:buFont typeface="Segoe UI" panose="020B0502040204020203" pitchFamily="34" charset="0"/>
              <a:buChar char="−"/>
            </a:pPr>
            <a:r>
              <a:rPr lang="en-US" sz="1400" dirty="0">
                <a:solidFill>
                  <a:prstClr val="black"/>
                </a:solidFill>
                <a:latin typeface="Segoe UI" panose="020B0502040204020203" pitchFamily="34" charset="0"/>
                <a:cs typeface="Segoe UI" panose="020B0502040204020203" pitchFamily="34" charset="0"/>
              </a:rPr>
              <a:t>Between subject identity and messages</a:t>
            </a:r>
            <a:r>
              <a:rPr lang="pl-PL" sz="1400" dirty="0">
                <a:solidFill>
                  <a:prstClr val="black"/>
                </a:solidFill>
                <a:latin typeface="Segoe UI" panose="020B0502040204020203" pitchFamily="34" charset="0"/>
                <a:cs typeface="Segoe UI" panose="020B0502040204020203" pitchFamily="34" charset="0"/>
              </a:rPr>
              <a:t> / </a:t>
            </a:r>
            <a:r>
              <a:rPr lang="en-US" sz="1400" dirty="0">
                <a:solidFill>
                  <a:prstClr val="black"/>
                </a:solidFill>
                <a:latin typeface="Segoe UI" panose="020B0502040204020203" pitchFamily="34" charset="0"/>
                <a:cs typeface="Segoe UI" panose="020B0502040204020203" pitchFamily="34" charset="0"/>
              </a:rPr>
              <a:t>Between subject identity and actions</a:t>
            </a:r>
          </a:p>
          <a:p>
            <a:pPr marL="627063" lvl="2" indent="-177800">
              <a:spcBef>
                <a:spcPts val="0"/>
              </a:spcBef>
              <a:buFont typeface="Segoe UI" panose="020B0502040204020203" pitchFamily="34" charset="0"/>
              <a:buChar char="−"/>
            </a:pPr>
            <a:r>
              <a:rPr lang="en-US" sz="1400" dirty="0">
                <a:solidFill>
                  <a:prstClr val="black"/>
                </a:solidFill>
                <a:latin typeface="Segoe UI" panose="020B0502040204020203" pitchFamily="34" charset="0"/>
                <a:cs typeface="Segoe UI" panose="020B0502040204020203" pitchFamily="34" charset="0"/>
              </a:rPr>
              <a:t>Between subject location and messages</a:t>
            </a:r>
            <a:r>
              <a:rPr lang="pl-PL" sz="1400" dirty="0">
                <a:solidFill>
                  <a:prstClr val="black"/>
                </a:solidFill>
                <a:latin typeface="Segoe UI" panose="020B0502040204020203" pitchFamily="34" charset="0"/>
                <a:cs typeface="Segoe UI" panose="020B0502040204020203" pitchFamily="34" charset="0"/>
              </a:rPr>
              <a:t> / </a:t>
            </a:r>
            <a:r>
              <a:rPr lang="en-US" sz="1400" dirty="0">
                <a:solidFill>
                  <a:prstClr val="black"/>
                </a:solidFill>
                <a:latin typeface="Segoe UI" panose="020B0502040204020203" pitchFamily="34" charset="0"/>
                <a:cs typeface="Segoe UI" panose="020B0502040204020203" pitchFamily="34" charset="0"/>
              </a:rPr>
              <a:t>Between subject location and actions</a:t>
            </a:r>
          </a:p>
          <a:p>
            <a:pPr marL="228600" indent="-228600">
              <a:spcBef>
                <a:spcPts val="0"/>
              </a:spcBef>
              <a:buFont typeface="Wingdings" panose="05000000000000000000" pitchFamily="2" charset="2"/>
              <a:buChar char="§"/>
              <a:defRPr/>
            </a:pPr>
            <a:endParaRPr lang="pl-PL" sz="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marL="228600" indent="-228600">
              <a:spcBef>
                <a:spcPts val="0"/>
              </a:spcBef>
              <a:buFont typeface="Wingdings" panose="05000000000000000000" pitchFamily="2" charset="2"/>
              <a:buChar char="§"/>
              <a:defRPr/>
            </a:pPr>
            <a:endParaRPr lang="pl-PL" sz="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marL="228600" indent="-228600">
              <a:spcBef>
                <a:spcPts val="0"/>
              </a:spcBef>
              <a:buFont typeface="Wingdings" panose="05000000000000000000" pitchFamily="2" charset="2"/>
              <a:buChar char="§"/>
              <a:tabLst>
                <a:tab pos="8686800" algn="r"/>
              </a:tabLst>
              <a:defRPr/>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 </a:t>
            </a:r>
            <a:r>
              <a:rPr lang="en-US"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Services </a:t>
            </a:r>
            <a:r>
              <a:rPr lang="en-US" sz="2400" dirty="0" smtClean="0">
                <a:latin typeface="Segoe UI" pitchFamily="34" charset="0"/>
                <a:cs typeface="Segoe UI" pitchFamily="34" charset="0"/>
              </a:rPr>
              <a:t>(</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PSs</a:t>
            </a:r>
            <a:r>
              <a:rPr lang="en-US" sz="2400" dirty="0" smtClean="0">
                <a:latin typeface="Segoe UI" pitchFamily="34" charset="0"/>
                <a:cs typeface="Segoe UI" pitchFamily="34" charset="0"/>
              </a:rPr>
              <a:t>):  </a:t>
            </a:r>
            <a:r>
              <a:rPr lang="pl-PL" sz="2400" dirty="0" smtClean="0">
                <a:latin typeface="Segoe UI" pitchFamily="34" charset="0"/>
                <a:cs typeface="Segoe UI" pitchFamily="34" charset="0"/>
              </a:rPr>
              <a:t>	</a:t>
            </a:r>
            <a:r>
              <a:rPr lang="pl-PL" sz="1200" dirty="0" smtClean="0">
                <a:solidFill>
                  <a:schemeClr val="bg1">
                    <a:lumMod val="50000"/>
                  </a:schemeClr>
                </a:solidFill>
                <a:latin typeface="Segoe UI" pitchFamily="34" charset="0"/>
                <a:cs typeface="Segoe UI" pitchFamily="34" charset="0"/>
              </a:rPr>
              <a:t>[</a:t>
            </a:r>
            <a:r>
              <a:rPr lang="pl-PL" sz="1200" u="sng" dirty="0" smtClean="0">
                <a:solidFill>
                  <a:schemeClr val="bg1">
                    <a:lumMod val="50000"/>
                  </a:schemeClr>
                </a:solidFill>
                <a:latin typeface="Segoe UI" pitchFamily="34" charset="0"/>
                <a:cs typeface="Segoe UI" pitchFamily="34" charset="0"/>
              </a:rPr>
              <a:t>Al-Hasnawi</a:t>
            </a:r>
            <a:r>
              <a:rPr lang="pl-PL" sz="1200" dirty="0" smtClean="0">
                <a:solidFill>
                  <a:schemeClr val="bg1">
                    <a:lumMod val="50000"/>
                  </a:schemeClr>
                </a:solidFill>
                <a:latin typeface="Segoe UI" pitchFamily="34" charset="0"/>
                <a:cs typeface="Segoe UI" pitchFamily="34" charset="0"/>
              </a:rPr>
              <a:t> &amp; Lilien, 2016]</a:t>
            </a:r>
            <a:endParaRPr lang="en-US" sz="1200" dirty="0">
              <a:solidFill>
                <a:schemeClr val="bg1">
                  <a:lumMod val="50000"/>
                </a:schemeClr>
              </a:solidFill>
              <a:latin typeface="Segoe UI" pitchFamily="34" charset="0"/>
              <a:cs typeface="Segoe UI" pitchFamily="34" charset="0"/>
            </a:endParaRPr>
          </a:p>
          <a:p>
            <a:pPr lvl="1">
              <a:spcBef>
                <a:spcPts val="0"/>
              </a:spcBef>
              <a:defRPr/>
            </a:pP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C</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UUU</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a:t>
            </a:r>
            <a:r>
              <a:rPr lang="en-US" sz="2000" dirty="0" smtClean="0">
                <a:latin typeface="Segoe UI" pitchFamily="34" charset="0"/>
                <a:cs typeface="Segoe UI" pitchFamily="34" charset="0"/>
              </a:rPr>
              <a:t> </a:t>
            </a:r>
            <a:r>
              <a:rPr lang="en-US" sz="2000" dirty="0">
                <a:latin typeface="Segoe UI" pitchFamily="34" charset="0"/>
                <a:cs typeface="Segoe UI" pitchFamily="34" charset="0"/>
              </a:rPr>
              <a:t>= </a:t>
            </a:r>
          </a:p>
          <a:p>
            <a:pPr marL="2057400" indent="0">
              <a:lnSpc>
                <a:spcPct val="90000"/>
              </a:lnSpc>
              <a:spcBef>
                <a:spcPts val="600"/>
              </a:spcBef>
              <a:buNone/>
            </a:pPr>
            <a:r>
              <a:rPr lang="en-US" sz="2000" dirty="0" smtClean="0">
                <a:latin typeface="Segoe UI" pitchFamily="34" charset="0"/>
                <a:cs typeface="Segoe UI" pitchFamily="34" charset="0"/>
              </a:rPr>
              <a:t>= Confidentiality</a:t>
            </a:r>
            <a:r>
              <a:rPr lang="pl-PL" sz="2000" dirty="0" smtClean="0">
                <a:latin typeface="Segoe UI" pitchFamily="34" charset="0"/>
                <a:cs typeface="Segoe UI" pitchFamily="34" charset="0"/>
              </a:rPr>
              <a:t>, Appropriateness, Anonymity,</a:t>
            </a:r>
            <a:endParaRPr lang="pl-PL" sz="2000" dirty="0">
              <a:latin typeface="Segoe UI" pitchFamily="34" charset="0"/>
              <a:cs typeface="Segoe UI" pitchFamily="34" charset="0"/>
            </a:endParaRPr>
          </a:p>
          <a:p>
            <a:pPr marL="2286000" indent="0">
              <a:lnSpc>
                <a:spcPct val="90000"/>
              </a:lnSpc>
              <a:spcBef>
                <a:spcPts val="600"/>
              </a:spcBef>
              <a:buNone/>
            </a:pPr>
            <a:r>
              <a:rPr lang="pl-PL" sz="2000" dirty="0" smtClean="0">
                <a:latin typeface="Segoe UI" pitchFamily="34" charset="0"/>
                <a:cs typeface="Segoe UI" pitchFamily="34" charset="0"/>
              </a:rPr>
              <a:t>Untraceability, Unlinkability, Unobservability,</a:t>
            </a:r>
            <a:endParaRPr lang="pl-PL" sz="2000" dirty="0">
              <a:latin typeface="Segoe UI" pitchFamily="34" charset="0"/>
              <a:cs typeface="Segoe UI" pitchFamily="34" charset="0"/>
            </a:endParaRPr>
          </a:p>
          <a:p>
            <a:pPr marL="2286000" indent="0">
              <a:lnSpc>
                <a:spcPct val="90000"/>
              </a:lnSpc>
              <a:spcBef>
                <a:spcPts val="600"/>
              </a:spcBef>
              <a:buNone/>
            </a:pPr>
            <a:r>
              <a:rPr lang="pl-PL" sz="2000" dirty="0" smtClean="0">
                <a:latin typeface="Segoe UI" pitchFamily="34" charset="0"/>
                <a:cs typeface="Segoe UI" pitchFamily="34" charset="0"/>
              </a:rPr>
              <a:t>Notification</a:t>
            </a:r>
            <a:endParaRPr lang="en-US" sz="2000" dirty="0">
              <a:latin typeface="Segoe UI" panose="020B0502040204020203" pitchFamily="34" charset="0"/>
              <a:cs typeface="Segoe UI" panose="020B0502040204020203" pitchFamily="34" charset="0"/>
            </a:endParaRPr>
          </a:p>
          <a:p>
            <a:pPr marL="1600200" lvl="4">
              <a:spcBef>
                <a:spcPts val="1200"/>
              </a:spcBef>
              <a:buNone/>
              <a:defRPr/>
            </a:pPr>
            <a:r>
              <a:rPr lang="pl-PL" sz="1600" dirty="0" smtClean="0">
                <a:latin typeface="Segoe UI" pitchFamily="34" charset="0"/>
                <a:cs typeface="Segoe UI" pitchFamily="34" charset="0"/>
              </a:rPr>
              <a:t>Note: divided into 3 lines for mnemonic reasons</a:t>
            </a:r>
          </a:p>
          <a:p>
            <a:pPr lvl="4">
              <a:spcBef>
                <a:spcPts val="0"/>
              </a:spcBef>
              <a:buNone/>
              <a:defRPr/>
            </a:pPr>
            <a:endParaRPr lang="pl-PL" sz="800" dirty="0">
              <a:latin typeface="Segoe UI" panose="020B0502040204020203" pitchFamily="34" charset="0"/>
              <a:cs typeface="Segoe UI" panose="020B0502040204020203" pitchFamily="34" charset="0"/>
            </a:endParaRPr>
          </a:p>
          <a:p>
            <a:pPr lvl="1">
              <a:spcBef>
                <a:spcPts val="0"/>
              </a:spcBef>
              <a:defRPr/>
            </a:pPr>
            <a:r>
              <a:rPr lang="pl-PL" sz="2000" dirty="0">
                <a:latin typeface="Segoe UI" panose="020B0502040204020203" pitchFamily="34" charset="0"/>
                <a:cs typeface="Segoe UI" panose="020B0502040204020203" pitchFamily="34" charset="0"/>
              </a:rPr>
              <a:t>Is this </a:t>
            </a:r>
            <a:r>
              <a:rPr lang="pl-PL" sz="2000" dirty="0" smtClean="0">
                <a:latin typeface="Segoe UI" panose="020B0502040204020203" pitchFamily="34" charset="0"/>
                <a:cs typeface="Segoe UI" panose="020B0502040204020203" pitchFamily="34" charset="0"/>
              </a:rPr>
              <a:t>PS </a:t>
            </a:r>
            <a:r>
              <a:rPr lang="pl-PL" sz="2000" dirty="0">
                <a:latin typeface="Segoe UI" panose="020B0502040204020203" pitchFamily="34" charset="0"/>
                <a:cs typeface="Segoe UI" panose="020B0502040204020203" pitchFamily="34" charset="0"/>
              </a:rPr>
              <a:t>set </a:t>
            </a:r>
            <a:r>
              <a:rPr lang="pl-PL" sz="2000" i="1" dirty="0">
                <a:latin typeface="Segoe UI" panose="020B0502040204020203" pitchFamily="34" charset="0"/>
                <a:cs typeface="Segoe UI" panose="020B0502040204020203" pitchFamily="34" charset="0"/>
              </a:rPr>
              <a:t>stable</a:t>
            </a:r>
            <a:r>
              <a:rPr lang="pl-PL" sz="2000" dirty="0" smtClean="0">
                <a:latin typeface="Segoe UI" panose="020B0502040204020203" pitchFamily="34" charset="0"/>
                <a:cs typeface="Segoe UI" panose="020B0502040204020203" pitchFamily="34" charset="0"/>
              </a:rPr>
              <a:t>?  No! </a:t>
            </a:r>
            <a:r>
              <a:rPr lang="pl-PL" sz="1600" dirty="0" smtClean="0">
                <a:solidFill>
                  <a:schemeClr val="bg1">
                    <a:lumMod val="50000"/>
                  </a:schemeClr>
                </a:solidFill>
                <a:latin typeface="Segoe UI" panose="020B0502040204020203" pitchFamily="34" charset="0"/>
                <a:cs typeface="Segoe UI" panose="020B0502040204020203" pitchFamily="34" charset="0"/>
              </a:rPr>
              <a:t>(just the first serious attempt)</a:t>
            </a:r>
            <a:endParaRPr lang="pl-PL" sz="1600" dirty="0">
              <a:solidFill>
                <a:schemeClr val="bg1">
                  <a:lumMod val="50000"/>
                </a:schemeClr>
              </a:solidFill>
              <a:latin typeface="Segoe UI" panose="020B0502040204020203" pitchFamily="34" charset="0"/>
              <a:cs typeface="Segoe UI" panose="020B0502040204020203" pitchFamily="34" charset="0"/>
            </a:endParaRPr>
          </a:p>
          <a:p>
            <a:pPr lvl="1">
              <a:spcBef>
                <a:spcPts val="0"/>
              </a:spcBef>
              <a:defRPr/>
            </a:pPr>
            <a:endParaRPr lang="pl-PL" sz="800" dirty="0">
              <a:latin typeface="Segoe UI" panose="020B0502040204020203" pitchFamily="34" charset="0"/>
              <a:cs typeface="Segoe UI" panose="020B0502040204020203" pitchFamily="34" charset="0"/>
            </a:endParaRPr>
          </a:p>
          <a:p>
            <a:pPr lvl="1">
              <a:spcBef>
                <a:spcPts val="0"/>
              </a:spcBef>
              <a:defRPr/>
            </a:pPr>
            <a:r>
              <a:rPr lang="pl-PL" sz="2000" dirty="0">
                <a:latin typeface="Segoe UI" panose="020B0502040204020203" pitchFamily="34" charset="0"/>
                <a:cs typeface="Segoe UI" panose="020B0502040204020203" pitchFamily="34" charset="0"/>
              </a:rPr>
              <a:t>Is this </a:t>
            </a:r>
            <a:r>
              <a:rPr lang="pl-PL" sz="2000" dirty="0" smtClean="0">
                <a:latin typeface="Segoe UI" panose="020B0502040204020203" pitchFamily="34" charset="0"/>
                <a:cs typeface="Segoe UI" panose="020B0502040204020203" pitchFamily="34" charset="0"/>
              </a:rPr>
              <a:t>PS </a:t>
            </a:r>
            <a:r>
              <a:rPr lang="pl-PL" sz="2000" dirty="0">
                <a:latin typeface="Segoe UI" panose="020B0502040204020203" pitchFamily="34" charset="0"/>
                <a:cs typeface="Segoe UI" panose="020B0502040204020203" pitchFamily="34" charset="0"/>
              </a:rPr>
              <a:t>set </a:t>
            </a:r>
            <a:r>
              <a:rPr lang="pl-PL" sz="2000" i="1" dirty="0">
                <a:latin typeface="Segoe UI" panose="020B0502040204020203" pitchFamily="34" charset="0"/>
                <a:cs typeface="Segoe UI" panose="020B0502040204020203" pitchFamily="34" charset="0"/>
              </a:rPr>
              <a:t>complete</a:t>
            </a:r>
            <a:r>
              <a:rPr lang="pl-PL" sz="2000" dirty="0">
                <a:latin typeface="Segoe UI" panose="020B0502040204020203" pitchFamily="34" charset="0"/>
                <a:cs typeface="Segoe UI" panose="020B0502040204020203" pitchFamily="34" charset="0"/>
              </a:rPr>
              <a:t>?</a:t>
            </a:r>
            <a:r>
              <a:rPr lang="en-US" sz="2000" dirty="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N</a:t>
            </a:r>
            <a:r>
              <a:rPr lang="pl-PL" sz="2000" dirty="0" smtClean="0">
                <a:latin typeface="Segoe UI" panose="020B0502040204020203" pitchFamily="34" charset="0"/>
                <a:cs typeface="Segoe UI" panose="020B0502040204020203" pitchFamily="34" charset="0"/>
              </a:rPr>
              <a:t>o!</a:t>
            </a:r>
            <a:r>
              <a:rPr lang="pl-PL" sz="2000" dirty="0">
                <a:latin typeface="Segoe UI" panose="020B0502040204020203" pitchFamily="34" charset="0"/>
                <a:cs typeface="Segoe UI" panose="020B0502040204020203" pitchFamily="34" charset="0"/>
              </a:rPr>
              <a:t> </a:t>
            </a:r>
            <a:r>
              <a:rPr lang="pl-PL" sz="1600" dirty="0">
                <a:solidFill>
                  <a:schemeClr val="bg1">
                    <a:lumMod val="50000"/>
                  </a:schemeClr>
                </a:solidFill>
                <a:latin typeface="Segoe UI" panose="020B0502040204020203" pitchFamily="34" charset="0"/>
                <a:cs typeface="Segoe UI" panose="020B0502040204020203" pitchFamily="34" charset="0"/>
              </a:rPr>
              <a:t>(just the first serious attempt</a:t>
            </a:r>
            <a:r>
              <a:rPr lang="pl-PL" sz="1600" dirty="0" smtClean="0">
                <a:solidFill>
                  <a:schemeClr val="bg1">
                    <a:lumMod val="50000"/>
                  </a:schemeClr>
                </a:solidFill>
                <a:latin typeface="Segoe UI" panose="020B0502040204020203" pitchFamily="34" charset="0"/>
                <a:cs typeface="Segoe UI" panose="020B0502040204020203" pitchFamily="34" charset="0"/>
              </a:rPr>
              <a:t>)</a:t>
            </a:r>
          </a:p>
          <a:p>
            <a:pPr marL="0" indent="0">
              <a:spcBef>
                <a:spcPts val="0"/>
              </a:spcBef>
              <a:buNone/>
              <a:defRPr/>
            </a:pPr>
            <a:endParaRPr lang="pl-PL" sz="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marL="627063" lvl="2" indent="-177800">
              <a:spcBef>
                <a:spcPts val="0"/>
              </a:spcBef>
              <a:buFont typeface="Segoe UI" panose="020B0502040204020203" pitchFamily="34" charset="0"/>
              <a:buChar char="−"/>
            </a:pPr>
            <a:r>
              <a:rPr lang="en-US" sz="1400" dirty="0" smtClean="0">
                <a:solidFill>
                  <a:prstClr val="black"/>
                </a:solidFill>
                <a:latin typeface="Segoe UI" panose="020B0502040204020203" pitchFamily="34" charset="0"/>
                <a:cs typeface="Segoe UI" panose="020B0502040204020203" pitchFamily="34" charset="0"/>
              </a:rPr>
              <a:t>. </a:t>
            </a:r>
            <a:r>
              <a:rPr lang="en-US" sz="1400" dirty="0">
                <a:solidFill>
                  <a:prstClr val="black"/>
                </a:solidFill>
                <a:latin typeface="Segoe UI" panose="020B0502040204020203" pitchFamily="34" charset="0"/>
                <a:cs typeface="Segoe UI" panose="020B0502040204020203" pitchFamily="34" charset="0"/>
              </a:rPr>
              <a:t>. .</a:t>
            </a:r>
          </a:p>
          <a:p>
            <a:pPr marL="400050" lvl="1" indent="0">
              <a:spcBef>
                <a:spcPts val="0"/>
              </a:spcBef>
              <a:buNone/>
              <a:defRPr/>
            </a:pPr>
            <a:endParaRPr lang="en-US" sz="1200" dirty="0" smtClean="0">
              <a:latin typeface="Segoe UI" pitchFamily="34" charset="0"/>
              <a:cs typeface="Segoe UI" pitchFamily="34" charset="0"/>
            </a:endParaRPr>
          </a:p>
        </p:txBody>
      </p:sp>
      <p:sp>
        <p:nvSpPr>
          <p:cNvPr id="5" name="Slide Number Placeholder 4"/>
          <p:cNvSpPr txBox="1">
            <a:spLocks/>
          </p:cNvSpPr>
          <p:nvPr/>
        </p:nvSpPr>
        <p:spPr bwMode="auto">
          <a:xfrm>
            <a:off x="7010400" y="6492875"/>
            <a:ext cx="2133600" cy="365125"/>
          </a:xfrm>
          <a:prstGeom prst="rect">
            <a:avLst/>
          </a:prstGeom>
          <a:solidFill>
            <a:schemeClr val="bg1"/>
          </a:solidFill>
          <a:ln>
            <a:miter lim="800000"/>
            <a:headEnd/>
            <a:tailEnd/>
          </a:ln>
        </p:spPr>
        <p:txBody>
          <a:bodyPr vert="horz" wrap="square" lIns="91440" tIns="45720" rIns="91440" bIns="45720" numCol="1" anchor="ctr" anchorCtr="0" compatLnSpc="1">
            <a:prstTxWarp prst="textNoShape">
              <a:avLst/>
            </a:prstTxWarp>
          </a:bodyPr>
          <a:lstStyle>
            <a:defPPr>
              <a:defRPr lang="en-US"/>
            </a:defPPr>
            <a:lvl1pPr algn="ctr" rtl="0" fontAlgn="base">
              <a:spcBef>
                <a:spcPct val="0"/>
              </a:spcBef>
              <a:spcAft>
                <a:spcPct val="0"/>
              </a:spcAft>
              <a:defRPr sz="1800" b="1" kern="1200" smtClean="0">
                <a:solidFill>
                  <a:srgbClr val="898989"/>
                </a:solidFill>
                <a:latin typeface="Constantia" pitchFamily="18"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pl-PL" sz="1200" b="0" dirty="0" smtClean="0">
                <a:latin typeface="Segoe UI" panose="020B0502040204020203" pitchFamily="34" charset="0"/>
                <a:cs typeface="Segoe UI" panose="020B0502040204020203" pitchFamily="34" charset="0"/>
              </a:rPr>
              <a:t>12</a:t>
            </a:r>
            <a:endParaRPr lang="en-US" sz="1200" b="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90443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914400"/>
            <a:ext cx="8859418" cy="5638800"/>
          </a:xfrm>
        </p:spPr>
        <p:txBody>
          <a:bodyPr/>
          <a:lstStyle/>
          <a:p>
            <a:pPr marL="0" lvl="4" indent="0">
              <a:lnSpc>
                <a:spcPct val="90000"/>
              </a:lnSpc>
              <a:spcBef>
                <a:spcPts val="0"/>
              </a:spcBef>
              <a:buNone/>
              <a:tabLst>
                <a:tab pos="8572500" algn="r"/>
              </a:tabLst>
            </a:pPr>
            <a:r>
              <a:rPr lang="pl-PL" sz="1600" dirty="0" smtClean="0">
                <a:solidFill>
                  <a:schemeClr val="bg1">
                    <a:lumMod val="50000"/>
                  </a:schemeClr>
                </a:solidFill>
                <a:latin typeface="Segoe UI" pitchFamily="34" charset="0"/>
                <a:cs typeface="Segoe UI" pitchFamily="34" charset="0"/>
              </a:rPr>
              <a:t>(The same number of PSs as SSs is a pure coincidence)</a:t>
            </a:r>
            <a:endParaRPr lang="en-US" sz="1600" dirty="0" smtClean="0">
              <a:latin typeface="Segoe UI" pitchFamily="34" charset="0"/>
              <a:cs typeface="Segoe UI" pitchFamily="34" charset="0"/>
            </a:endParaRPr>
          </a:p>
          <a:p>
            <a:pPr>
              <a:lnSpc>
                <a:spcPct val="90000"/>
              </a:lnSpc>
              <a:spcBef>
                <a:spcPts val="600"/>
              </a:spcBef>
            </a:pP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Confidentiality</a:t>
            </a:r>
            <a:r>
              <a:rPr lang="pl-PL" sz="2000" dirty="0" smtClean="0">
                <a:latin typeface="Segoe UI" pitchFamily="34" charset="0"/>
                <a:cs typeface="Segoe UI" pitchFamily="34" charset="0"/>
              </a:rPr>
              <a:t>: protecting</a:t>
            </a:r>
            <a:r>
              <a:rPr lang="pl-PL" sz="2000" dirty="0" smtClean="0">
                <a:solidFill>
                  <a:prstClr val="black"/>
                </a:solidFill>
                <a:latin typeface="Segoe UI" panose="020B0502040204020203" pitchFamily="34" charset="0"/>
                <a:cs typeface="Segoe UI" panose="020B0502040204020203" pitchFamily="34" charset="0"/>
              </a:rPr>
              <a:t> </a:t>
            </a:r>
            <a:r>
              <a:rPr lang="en-US" sz="2000" dirty="0" smtClean="0">
                <a:solidFill>
                  <a:prstClr val="black"/>
                </a:solidFill>
                <a:latin typeface="Segoe UI" panose="020B0502040204020203" pitchFamily="34" charset="0"/>
                <a:cs typeface="Segoe UI" panose="020B0502040204020203" pitchFamily="34" charset="0"/>
              </a:rPr>
              <a:t>information </a:t>
            </a:r>
            <a:r>
              <a:rPr lang="en-US" sz="2000" dirty="0">
                <a:solidFill>
                  <a:prstClr val="black"/>
                </a:solidFill>
                <a:latin typeface="Segoe UI" panose="020B0502040204020203" pitchFamily="34" charset="0"/>
                <a:cs typeface="Segoe UI" panose="020B0502040204020203" pitchFamily="34" charset="0"/>
              </a:rPr>
              <a:t>from unauthorized </a:t>
            </a:r>
            <a:r>
              <a:rPr lang="en-US" sz="2000" dirty="0" smtClean="0">
                <a:solidFill>
                  <a:prstClr val="black"/>
                </a:solidFill>
                <a:latin typeface="Segoe UI" panose="020B0502040204020203" pitchFamily="34" charset="0"/>
                <a:cs typeface="Segoe UI" panose="020B0502040204020203" pitchFamily="34" charset="0"/>
              </a:rPr>
              <a:t>disclosure</a:t>
            </a:r>
            <a:endParaRPr lang="pl-PL" sz="2000" dirty="0" smtClean="0">
              <a:solidFill>
                <a:prstClr val="black"/>
              </a:solidFill>
              <a:latin typeface="Segoe UI" panose="020B0502040204020203" pitchFamily="34" charset="0"/>
              <a:cs typeface="Segoe UI" panose="020B0502040204020203" pitchFamily="34" charset="0"/>
            </a:endParaRPr>
          </a:p>
          <a:p>
            <a:pPr>
              <a:lnSpc>
                <a:spcPct val="90000"/>
              </a:lnSpc>
              <a:spcBef>
                <a:spcPts val="600"/>
              </a:spcBef>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Appropriateness</a:t>
            </a:r>
            <a:r>
              <a:rPr lang="en-US" sz="2000" dirty="0" smtClean="0">
                <a:latin typeface="Segoe UI" pitchFamily="34" charset="0"/>
                <a:cs typeface="Segoe UI" pitchFamily="34" charset="0"/>
              </a:rPr>
              <a:t>: </a:t>
            </a:r>
            <a:r>
              <a:rPr lang="en-US" sz="2000" dirty="0">
                <a:solidFill>
                  <a:prstClr val="black"/>
                </a:solidFill>
                <a:latin typeface="Segoe UI" panose="020B0502040204020203" pitchFamily="34" charset="0"/>
                <a:cs typeface="Segoe UI" panose="020B0502040204020203" pitchFamily="34" charset="0"/>
              </a:rPr>
              <a:t>collection, processing, and retention of data has to </a:t>
            </a:r>
            <a:r>
              <a:rPr lang="en-US" sz="2000" dirty="0" smtClean="0">
                <a:solidFill>
                  <a:prstClr val="black"/>
                </a:solidFill>
                <a:latin typeface="Segoe UI" panose="020B0502040204020203" pitchFamily="34" charset="0"/>
                <a:cs typeface="Segoe UI" panose="020B0502040204020203" pitchFamily="34" charset="0"/>
              </a:rPr>
              <a:t>be</a:t>
            </a:r>
            <a:r>
              <a:rPr lang="pl-PL" sz="2000" dirty="0" smtClean="0">
                <a:solidFill>
                  <a:prstClr val="black"/>
                </a:solidFill>
                <a:latin typeface="Segoe UI" panose="020B0502040204020203" pitchFamily="34" charset="0"/>
                <a:cs typeface="Segoe UI" panose="020B0502040204020203" pitchFamily="34" charset="0"/>
              </a:rPr>
              <a:t> </a:t>
            </a:r>
            <a:r>
              <a:rPr lang="en-US" sz="2000" dirty="0">
                <a:solidFill>
                  <a:prstClr val="black"/>
                </a:solidFill>
                <a:latin typeface="Segoe UI" panose="020B0502040204020203" pitchFamily="34" charset="0"/>
                <a:cs typeface="Segoe UI" panose="020B0502040204020203" pitchFamily="34" charset="0"/>
              </a:rPr>
              <a:t>for legitimate </a:t>
            </a:r>
            <a:r>
              <a:rPr lang="en-US" sz="2000" dirty="0" smtClean="0">
                <a:solidFill>
                  <a:prstClr val="black"/>
                </a:solidFill>
                <a:latin typeface="Segoe UI" panose="020B0502040204020203" pitchFamily="34" charset="0"/>
                <a:cs typeface="Segoe UI" panose="020B0502040204020203" pitchFamily="34" charset="0"/>
              </a:rPr>
              <a:t>purposes</a:t>
            </a:r>
            <a:r>
              <a:rPr lang="pl-PL" sz="2000" dirty="0" smtClean="0">
                <a:solidFill>
                  <a:prstClr val="black"/>
                </a:solidFill>
                <a:latin typeface="Segoe UI" panose="020B0502040204020203" pitchFamily="34" charset="0"/>
                <a:cs typeface="Segoe UI" panose="020B0502040204020203" pitchFamily="34" charset="0"/>
              </a:rPr>
              <a:t> and</a:t>
            </a:r>
            <a:r>
              <a:rPr lang="en-US" sz="2000" dirty="0" smtClean="0">
                <a:solidFill>
                  <a:prstClr val="black"/>
                </a:solidFill>
                <a:latin typeface="Segoe UI" panose="020B0502040204020203" pitchFamily="34" charset="0"/>
                <a:cs typeface="Segoe UI" panose="020B0502040204020203" pitchFamily="34" charset="0"/>
              </a:rPr>
              <a:t> </a:t>
            </a:r>
            <a:r>
              <a:rPr lang="en-US" sz="2000" i="1" dirty="0">
                <a:solidFill>
                  <a:prstClr val="black"/>
                </a:solidFill>
                <a:latin typeface="Segoe UI" panose="020B0502040204020203" pitchFamily="34" charset="0"/>
                <a:cs typeface="Segoe UI" panose="020B0502040204020203" pitchFamily="34" charset="0"/>
              </a:rPr>
              <a:t>only as </a:t>
            </a:r>
            <a:r>
              <a:rPr lang="en-US" sz="2000" i="1" dirty="0" smtClean="0">
                <a:solidFill>
                  <a:prstClr val="black"/>
                </a:solidFill>
                <a:latin typeface="Segoe UI" panose="020B0502040204020203" pitchFamily="34" charset="0"/>
                <a:cs typeface="Segoe UI" panose="020B0502040204020203" pitchFamily="34" charset="0"/>
              </a:rPr>
              <a:t>needed</a:t>
            </a:r>
            <a:endParaRPr lang="en-US" sz="2000" dirty="0">
              <a:solidFill>
                <a:prstClr val="black"/>
              </a:solidFill>
              <a:latin typeface="Segoe UI" panose="020B0502040204020203" pitchFamily="34" charset="0"/>
              <a:cs typeface="Segoe UI" panose="020B0502040204020203" pitchFamily="34" charset="0"/>
            </a:endParaRPr>
          </a:p>
          <a:p>
            <a:pPr>
              <a:lnSpc>
                <a:spcPct val="90000"/>
              </a:lnSpc>
              <a:spcBef>
                <a:spcPts val="600"/>
              </a:spcBef>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Anonymity</a:t>
            </a:r>
            <a:r>
              <a:rPr lang="en-US" sz="2000" dirty="0" smtClean="0">
                <a:latin typeface="Segoe UI" pitchFamily="34" charset="0"/>
                <a:cs typeface="Segoe UI" pitchFamily="34" charset="0"/>
              </a:rPr>
              <a:t>: </a:t>
            </a:r>
            <a:r>
              <a:rPr lang="pl-PL" sz="2000" dirty="0" smtClean="0">
                <a:latin typeface="Segoe UI" pitchFamily="34" charset="0"/>
                <a:cs typeface="Segoe UI" pitchFamily="34" charset="0"/>
              </a:rPr>
              <a:t>preventing identification of an entity (especially of a user) who owns a certain resource or performs a given action</a:t>
            </a:r>
            <a:endParaRPr lang="en-US" sz="2000" dirty="0" smtClean="0">
              <a:latin typeface="Segoe UI" pitchFamily="34" charset="0"/>
              <a:cs typeface="Segoe UI" pitchFamily="34" charset="0"/>
            </a:endParaRPr>
          </a:p>
          <a:p>
            <a:pPr>
              <a:lnSpc>
                <a:spcPct val="90000"/>
              </a:lnSpc>
              <a:spcBef>
                <a:spcPts val="600"/>
              </a:spcBef>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Untraceability</a:t>
            </a:r>
            <a:r>
              <a:rPr lang="en-US" sz="2000" dirty="0" smtClean="0">
                <a:latin typeface="Segoe UI" pitchFamily="34" charset="0"/>
                <a:cs typeface="Segoe UI" pitchFamily="34" charset="0"/>
              </a:rPr>
              <a:t>: </a:t>
            </a:r>
            <a:r>
              <a:rPr lang="pl-PL" sz="2000" dirty="0">
                <a:latin typeface="Segoe UI" pitchFamily="34" charset="0"/>
                <a:cs typeface="Segoe UI" pitchFamily="34" charset="0"/>
              </a:rPr>
              <a:t>preventing </a:t>
            </a:r>
            <a:r>
              <a:rPr lang="pl-PL" sz="2000" dirty="0" smtClean="0">
                <a:latin typeface="Segoe UI" pitchFamily="34" charset="0"/>
                <a:cs typeface="Segoe UI" pitchFamily="34" charset="0"/>
              </a:rPr>
              <a:t>an </a:t>
            </a:r>
            <a:r>
              <a:rPr lang="en-US" sz="2000" dirty="0" smtClean="0">
                <a:solidFill>
                  <a:prstClr val="black"/>
                </a:solidFill>
                <a:latin typeface="Segoe UI" panose="020B0502040204020203" pitchFamily="34" charset="0"/>
                <a:cs typeface="Segoe UI" panose="020B0502040204020203" pitchFamily="34" charset="0"/>
              </a:rPr>
              <a:t>adversary </a:t>
            </a:r>
            <a:r>
              <a:rPr lang="pl-PL" sz="2000" dirty="0" smtClean="0">
                <a:solidFill>
                  <a:prstClr val="black"/>
                </a:solidFill>
                <a:latin typeface="Segoe UI" panose="020B0502040204020203" pitchFamily="34" charset="0"/>
                <a:cs typeface="Segoe UI" panose="020B0502040204020203" pitchFamily="34" charset="0"/>
              </a:rPr>
              <a:t>from determining if </a:t>
            </a:r>
            <a:r>
              <a:rPr lang="en-US" sz="2000" dirty="0" smtClean="0">
                <a:solidFill>
                  <a:prstClr val="black"/>
                </a:solidFill>
                <a:latin typeface="Segoe UI" panose="020B0502040204020203" pitchFamily="34" charset="0"/>
                <a:cs typeface="Segoe UI" panose="020B0502040204020203" pitchFamily="34" charset="0"/>
              </a:rPr>
              <a:t>a </a:t>
            </a:r>
            <a:r>
              <a:rPr lang="en-US" sz="2000" dirty="0">
                <a:solidFill>
                  <a:prstClr val="black"/>
                </a:solidFill>
                <a:latin typeface="Segoe UI" panose="020B0502040204020203" pitchFamily="34" charset="0"/>
                <a:cs typeface="Segoe UI" panose="020B0502040204020203" pitchFamily="34" charset="0"/>
              </a:rPr>
              <a:t>given set of actions were performed by the same </a:t>
            </a:r>
            <a:r>
              <a:rPr lang="en-US" sz="2000" dirty="0" smtClean="0">
                <a:solidFill>
                  <a:prstClr val="black"/>
                </a:solidFill>
                <a:latin typeface="Segoe UI" panose="020B0502040204020203" pitchFamily="34" charset="0"/>
                <a:cs typeface="Segoe UI" panose="020B0502040204020203" pitchFamily="34" charset="0"/>
              </a:rPr>
              <a:t>subject</a:t>
            </a:r>
            <a:r>
              <a:rPr lang="pl-PL" sz="2000" dirty="0" smtClean="0">
                <a:solidFill>
                  <a:prstClr val="black"/>
                </a:solidFill>
                <a:latin typeface="Segoe UI" panose="020B0502040204020203" pitchFamily="34" charset="0"/>
                <a:cs typeface="Segoe UI" panose="020B0502040204020203" pitchFamily="34" charset="0"/>
              </a:rPr>
              <a:t> (who might stay anonimopus) </a:t>
            </a:r>
            <a:r>
              <a:rPr lang="en-US" sz="2000" dirty="0" smtClean="0">
                <a:latin typeface="Segoe UI" pitchFamily="34" charset="0"/>
                <a:cs typeface="Segoe UI" pitchFamily="34" charset="0"/>
              </a:rPr>
              <a:t>guarantee that user credentials are legitimate and correct</a:t>
            </a:r>
          </a:p>
          <a:p>
            <a:pPr>
              <a:lnSpc>
                <a:spcPct val="90000"/>
              </a:lnSpc>
              <a:spcBef>
                <a:spcPts val="600"/>
              </a:spcBef>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Unlinkability</a:t>
            </a:r>
            <a:r>
              <a:rPr lang="en-US" sz="2000" dirty="0" smtClean="0">
                <a:latin typeface="Segoe UI" pitchFamily="34" charset="0"/>
                <a:cs typeface="Segoe UI" pitchFamily="34" charset="0"/>
              </a:rPr>
              <a:t>: </a:t>
            </a:r>
            <a:r>
              <a:rPr lang="pl-PL" sz="2000" dirty="0" smtClean="0">
                <a:latin typeface="Segoe UI" pitchFamily="34" charset="0"/>
                <a:cs typeface="Segoe UI" pitchFamily="34" charset="0"/>
              </a:rPr>
              <a:t>preventing </a:t>
            </a:r>
            <a:r>
              <a:rPr lang="pl-PL" sz="2000" dirty="0">
                <a:latin typeface="Segoe UI" pitchFamily="34" charset="0"/>
                <a:cs typeface="Segoe UI" pitchFamily="34" charset="0"/>
              </a:rPr>
              <a:t>an </a:t>
            </a:r>
            <a:r>
              <a:rPr lang="en-US" sz="2000" dirty="0">
                <a:solidFill>
                  <a:prstClr val="black"/>
                </a:solidFill>
                <a:latin typeface="Segoe UI" panose="020B0502040204020203" pitchFamily="34" charset="0"/>
                <a:cs typeface="Segoe UI" panose="020B0502040204020203" pitchFamily="34" charset="0"/>
              </a:rPr>
              <a:t>adversary </a:t>
            </a:r>
            <a:r>
              <a:rPr lang="pl-PL" sz="2000" dirty="0">
                <a:solidFill>
                  <a:prstClr val="black"/>
                </a:solidFill>
                <a:latin typeface="Segoe UI" panose="020B0502040204020203" pitchFamily="34" charset="0"/>
                <a:cs typeface="Segoe UI" panose="020B0502040204020203" pitchFamily="34" charset="0"/>
              </a:rPr>
              <a:t>from </a:t>
            </a:r>
            <a:r>
              <a:rPr lang="en-US" sz="2000" i="1" dirty="0" smtClean="0">
                <a:solidFill>
                  <a:prstClr val="black"/>
                </a:solidFill>
                <a:latin typeface="Segoe UI" panose="020B0502040204020203" pitchFamily="34" charset="0"/>
                <a:cs typeface="Segoe UI" panose="020B0502040204020203" pitchFamily="34" charset="0"/>
              </a:rPr>
              <a:t>sufficiently </a:t>
            </a:r>
            <a:r>
              <a:rPr lang="pl-PL" sz="2000" i="1" dirty="0" smtClean="0">
                <a:solidFill>
                  <a:prstClr val="black"/>
                </a:solidFill>
                <a:latin typeface="Segoe UI" panose="020B0502040204020203" pitchFamily="34" charset="0"/>
                <a:cs typeface="Segoe UI" panose="020B0502040204020203" pitchFamily="34" charset="0"/>
              </a:rPr>
              <a:t>distinguishing </a:t>
            </a:r>
            <a:r>
              <a:rPr lang="en-US" sz="2000" dirty="0" smtClean="0">
                <a:solidFill>
                  <a:prstClr val="black"/>
                </a:solidFill>
                <a:latin typeface="Segoe UI" panose="020B0502040204020203" pitchFamily="34" charset="0"/>
                <a:cs typeface="Segoe UI" panose="020B0502040204020203" pitchFamily="34" charset="0"/>
              </a:rPr>
              <a:t>whether </a:t>
            </a:r>
            <a:r>
              <a:rPr lang="pl-PL" sz="2000" dirty="0" smtClean="0">
                <a:solidFill>
                  <a:prstClr val="black"/>
                </a:solidFill>
                <a:latin typeface="Segoe UI" panose="020B0502040204020203" pitchFamily="34" charset="0"/>
                <a:cs typeface="Segoe UI" panose="020B0502040204020203" pitchFamily="34" charset="0"/>
              </a:rPr>
              <a:t>two or more items of interest (IOIs) </a:t>
            </a:r>
            <a:r>
              <a:rPr lang="en-US" sz="2000" dirty="0" smtClean="0">
                <a:solidFill>
                  <a:prstClr val="black"/>
                </a:solidFill>
                <a:latin typeface="Segoe UI" panose="020B0502040204020203" pitchFamily="34" charset="0"/>
                <a:cs typeface="Segoe UI" panose="020B0502040204020203" pitchFamily="34" charset="0"/>
              </a:rPr>
              <a:t>are </a:t>
            </a:r>
            <a:r>
              <a:rPr lang="en-US" sz="2000" i="1" dirty="0">
                <a:solidFill>
                  <a:prstClr val="black"/>
                </a:solidFill>
                <a:latin typeface="Segoe UI" panose="020B0502040204020203" pitchFamily="34" charset="0"/>
                <a:cs typeface="Segoe UI" panose="020B0502040204020203" pitchFamily="34" charset="0"/>
              </a:rPr>
              <a:t>related or </a:t>
            </a:r>
            <a:r>
              <a:rPr lang="en-US" sz="2000" i="1" dirty="0" smtClean="0">
                <a:solidFill>
                  <a:prstClr val="black"/>
                </a:solidFill>
                <a:latin typeface="Segoe UI" panose="020B0502040204020203" pitchFamily="34" charset="0"/>
                <a:cs typeface="Segoe UI" panose="020B0502040204020203" pitchFamily="34" charset="0"/>
              </a:rPr>
              <a:t>not</a:t>
            </a:r>
            <a:endParaRPr lang="pl-PL" sz="2000" i="1" dirty="0" smtClean="0">
              <a:solidFill>
                <a:prstClr val="black"/>
              </a:solidFill>
              <a:latin typeface="Segoe UI" panose="020B0502040204020203" pitchFamily="34" charset="0"/>
              <a:cs typeface="Segoe UI" panose="020B0502040204020203" pitchFamily="34" charset="0"/>
            </a:endParaRPr>
          </a:p>
          <a:p>
            <a:pPr lvl="1">
              <a:lnSpc>
                <a:spcPct val="90000"/>
              </a:lnSpc>
              <a:spcBef>
                <a:spcPts val="600"/>
              </a:spcBef>
              <a:tabLst>
                <a:tab pos="8686800" algn="r"/>
              </a:tabLst>
            </a:pPr>
            <a:r>
              <a:rPr lang="pl-PL" sz="1600" dirty="0" smtClean="0">
                <a:solidFill>
                  <a:schemeClr val="bg1">
                    <a:lumMod val="50000"/>
                  </a:schemeClr>
                </a:solidFill>
                <a:latin typeface="Segoe UI" panose="020B0502040204020203" pitchFamily="34" charset="0"/>
                <a:cs typeface="Segoe UI" panose="020B0502040204020203" pitchFamily="34" charset="0"/>
              </a:rPr>
              <a:t>Note: We want </a:t>
            </a:r>
            <a:r>
              <a:rPr lang="en-US" sz="1600" i="1" dirty="0" smtClean="0">
                <a:solidFill>
                  <a:schemeClr val="bg1">
                    <a:lumMod val="50000"/>
                  </a:schemeClr>
                </a:solidFill>
                <a:latin typeface="Segoe UI" panose="020B0502040204020203" pitchFamily="34" charset="0"/>
                <a:cs typeface="Segoe UI" panose="020B0502040204020203" pitchFamily="34" charset="0"/>
              </a:rPr>
              <a:t>anonymity</a:t>
            </a:r>
            <a:r>
              <a:rPr lang="en-US" sz="1600" dirty="0" smtClean="0">
                <a:solidFill>
                  <a:schemeClr val="bg1">
                    <a:lumMod val="50000"/>
                  </a:schemeClr>
                </a:solidFill>
                <a:latin typeface="Segoe UI" panose="020B0502040204020203" pitchFamily="34" charset="0"/>
                <a:cs typeface="Segoe UI" panose="020B0502040204020203" pitchFamily="34" charset="0"/>
              </a:rPr>
              <a:t> </a:t>
            </a:r>
            <a:r>
              <a:rPr lang="en-US" sz="1600" dirty="0">
                <a:solidFill>
                  <a:schemeClr val="bg1">
                    <a:lumMod val="50000"/>
                  </a:schemeClr>
                </a:solidFill>
                <a:latin typeface="Segoe UI" panose="020B0502040204020203" pitchFamily="34" charset="0"/>
                <a:cs typeface="Segoe UI" panose="020B0502040204020203" pitchFamily="34" charset="0"/>
              </a:rPr>
              <a:t>and </a:t>
            </a:r>
            <a:r>
              <a:rPr lang="en-US" sz="1600" i="1" dirty="0">
                <a:solidFill>
                  <a:schemeClr val="bg1">
                    <a:lumMod val="50000"/>
                  </a:schemeClr>
                </a:solidFill>
                <a:latin typeface="Segoe UI" panose="020B0502040204020203" pitchFamily="34" charset="0"/>
                <a:cs typeface="Segoe UI" panose="020B0502040204020203" pitchFamily="34" charset="0"/>
              </a:rPr>
              <a:t>untraceability</a:t>
            </a:r>
            <a:r>
              <a:rPr lang="en-US" sz="1600" dirty="0">
                <a:solidFill>
                  <a:schemeClr val="bg1">
                    <a:lumMod val="50000"/>
                  </a:schemeClr>
                </a:solidFill>
                <a:latin typeface="Segoe UI" panose="020B0502040204020203" pitchFamily="34" charset="0"/>
                <a:cs typeface="Segoe UI" panose="020B0502040204020203" pitchFamily="34" charset="0"/>
              </a:rPr>
              <a:t> </a:t>
            </a:r>
            <a:r>
              <a:rPr lang="pl-PL" sz="1600" dirty="0" smtClean="0">
                <a:solidFill>
                  <a:schemeClr val="bg1">
                    <a:lumMod val="50000"/>
                  </a:schemeClr>
                </a:solidFill>
                <a:latin typeface="Segoe UI" panose="020B0502040204020203" pitchFamily="34" charset="0"/>
                <a:cs typeface="Segoe UI" panose="020B0502040204020203" pitchFamily="34" charset="0"/>
              </a:rPr>
              <a:t>to be separate </a:t>
            </a:r>
            <a:r>
              <a:rPr lang="pl-PL" sz="1600" dirty="0">
                <a:solidFill>
                  <a:schemeClr val="bg1">
                    <a:lumMod val="50000"/>
                  </a:schemeClr>
                </a:solidFill>
                <a:latin typeface="Segoe UI" panose="020B0502040204020203" pitchFamily="34" charset="0"/>
                <a:cs typeface="Segoe UI" panose="020B0502040204020203" pitchFamily="34" charset="0"/>
              </a:rPr>
              <a:t>PS </a:t>
            </a:r>
            <a:endParaRPr lang="pl-PL" sz="1600" dirty="0" smtClean="0">
              <a:solidFill>
                <a:schemeClr val="bg1">
                  <a:lumMod val="50000"/>
                </a:schemeClr>
              </a:solidFill>
              <a:latin typeface="Segoe UI" panose="020B0502040204020203" pitchFamily="34" charset="0"/>
              <a:cs typeface="Segoe UI" panose="020B0502040204020203" pitchFamily="34" charset="0"/>
            </a:endParaRPr>
          </a:p>
          <a:p>
            <a:pPr lvl="2">
              <a:lnSpc>
                <a:spcPct val="90000"/>
              </a:lnSpc>
              <a:spcBef>
                <a:spcPts val="600"/>
              </a:spcBef>
              <a:tabLst>
                <a:tab pos="8686800" algn="r"/>
              </a:tabLst>
            </a:pPr>
            <a:r>
              <a:rPr lang="pl-PL" sz="1600" dirty="0" smtClean="0">
                <a:solidFill>
                  <a:schemeClr val="bg1">
                    <a:lumMod val="50000"/>
                  </a:schemeClr>
                </a:solidFill>
                <a:latin typeface="Segoe UI" panose="020B0502040204020203" pitchFamily="34" charset="0"/>
                <a:cs typeface="Segoe UI" panose="020B0502040204020203" pitchFamily="34" charset="0"/>
              </a:rPr>
              <a:t>Even though they can be viewed as </a:t>
            </a:r>
            <a:r>
              <a:rPr lang="en-US" sz="1600" i="1" dirty="0">
                <a:solidFill>
                  <a:schemeClr val="bg1">
                    <a:lumMod val="50000"/>
                  </a:schemeClr>
                </a:solidFill>
                <a:latin typeface="Segoe UI" panose="020B0502040204020203" pitchFamily="34" charset="0"/>
                <a:cs typeface="Segoe UI" panose="020B0502040204020203" pitchFamily="34" charset="0"/>
              </a:rPr>
              <a:t>unlinkability</a:t>
            </a:r>
            <a:r>
              <a:rPr lang="en-US" sz="1600" dirty="0">
                <a:solidFill>
                  <a:schemeClr val="bg1">
                    <a:lumMod val="50000"/>
                  </a:schemeClr>
                </a:solidFill>
                <a:latin typeface="Segoe UI" panose="020B0502040204020203" pitchFamily="34" charset="0"/>
                <a:cs typeface="Segoe UI" panose="020B0502040204020203" pitchFamily="34" charset="0"/>
              </a:rPr>
              <a:t> </a:t>
            </a:r>
            <a:r>
              <a:rPr lang="pl-PL" sz="1600" dirty="0" smtClean="0">
                <a:solidFill>
                  <a:schemeClr val="bg1">
                    <a:lumMod val="50000"/>
                  </a:schemeClr>
                </a:solidFill>
                <a:latin typeface="Segoe UI" panose="020B0502040204020203" pitchFamily="34" charset="0"/>
                <a:cs typeface="Segoe UI" panose="020B0502040204020203" pitchFamily="34" charset="0"/>
              </a:rPr>
              <a:t>subcategories 	</a:t>
            </a:r>
            <a:r>
              <a:rPr lang="en-US" sz="1200" dirty="0" smtClean="0">
                <a:solidFill>
                  <a:schemeClr val="bg1">
                    <a:lumMod val="50000"/>
                  </a:schemeClr>
                </a:solidFill>
                <a:latin typeface="Segoe UI" panose="020B0502040204020203" pitchFamily="34" charset="0"/>
                <a:cs typeface="Segoe UI" panose="020B0502040204020203" pitchFamily="34" charset="0"/>
              </a:rPr>
              <a:t>[</a:t>
            </a:r>
            <a:r>
              <a:rPr lang="pl-PL" sz="1200" dirty="0" smtClean="0">
                <a:solidFill>
                  <a:schemeClr val="bg1">
                    <a:lumMod val="50000"/>
                  </a:schemeClr>
                </a:solidFill>
                <a:latin typeface="Segoe UI" panose="020B0502040204020203" pitchFamily="34" charset="0"/>
                <a:cs typeface="Segoe UI" panose="020B0502040204020203" pitchFamily="34" charset="0"/>
              </a:rPr>
              <a:t>Buttyan &amp; ..., 2008]</a:t>
            </a:r>
          </a:p>
          <a:p>
            <a:pPr>
              <a:lnSpc>
                <a:spcPct val="90000"/>
              </a:lnSpc>
              <a:spcBef>
                <a:spcPts val="600"/>
              </a:spcBef>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Unobservability</a:t>
            </a:r>
            <a:r>
              <a:rPr lang="en-US" sz="2400" dirty="0" smtClean="0">
                <a:latin typeface="Segoe UI" pitchFamily="34" charset="0"/>
                <a:cs typeface="Segoe UI" pitchFamily="34" charset="0"/>
              </a:rPr>
              <a:t>: </a:t>
            </a:r>
            <a:r>
              <a:rPr lang="pl-PL" sz="2400" dirty="0" smtClean="0">
                <a:latin typeface="Segoe UI" pitchFamily="34" charset="0"/>
                <a:cs typeface="Segoe UI" pitchFamily="34" charset="0"/>
              </a:rPr>
              <a:t>preventing an </a:t>
            </a:r>
            <a:r>
              <a:rPr lang="en-US" sz="2400" dirty="0" smtClean="0">
                <a:solidFill>
                  <a:prstClr val="black"/>
                </a:solidFill>
                <a:latin typeface="Segoe UI" panose="020B0502040204020203" pitchFamily="34" charset="0"/>
                <a:cs typeface="Segoe UI" panose="020B0502040204020203" pitchFamily="34" charset="0"/>
              </a:rPr>
              <a:t>adversary </a:t>
            </a:r>
            <a:r>
              <a:rPr lang="pl-PL" sz="2400" dirty="0" smtClean="0">
                <a:solidFill>
                  <a:prstClr val="black"/>
                </a:solidFill>
                <a:latin typeface="Segoe UI" panose="020B0502040204020203" pitchFamily="34" charset="0"/>
                <a:cs typeface="Segoe UI" panose="020B0502040204020203" pitchFamily="34" charset="0"/>
              </a:rPr>
              <a:t>from </a:t>
            </a:r>
            <a:r>
              <a:rPr lang="en-US" sz="2400" i="1" dirty="0" smtClean="0">
                <a:solidFill>
                  <a:prstClr val="black"/>
                </a:solidFill>
                <a:latin typeface="Segoe UI" panose="020B0502040204020203" pitchFamily="34" charset="0"/>
                <a:cs typeface="Segoe UI" panose="020B0502040204020203" pitchFamily="34" charset="0"/>
              </a:rPr>
              <a:t>sufficiently </a:t>
            </a:r>
            <a:r>
              <a:rPr lang="pl-PL" sz="2400" i="1" dirty="0" smtClean="0">
                <a:solidFill>
                  <a:prstClr val="black"/>
                </a:solidFill>
                <a:latin typeface="Segoe UI" panose="020B0502040204020203" pitchFamily="34" charset="0"/>
                <a:cs typeface="Segoe UI" panose="020B0502040204020203" pitchFamily="34" charset="0"/>
              </a:rPr>
              <a:t>distinguishing </a:t>
            </a:r>
            <a:r>
              <a:rPr lang="en-US" sz="2400" dirty="0" smtClean="0">
                <a:solidFill>
                  <a:prstClr val="black"/>
                </a:solidFill>
                <a:latin typeface="Segoe UI" panose="020B0502040204020203" pitchFamily="34" charset="0"/>
                <a:cs typeface="Segoe UI" panose="020B0502040204020203" pitchFamily="34" charset="0"/>
              </a:rPr>
              <a:t>whether </a:t>
            </a:r>
            <a:r>
              <a:rPr lang="pl-PL" sz="2400" dirty="0" smtClean="0">
                <a:solidFill>
                  <a:prstClr val="black"/>
                </a:solidFill>
                <a:latin typeface="Segoe UI" panose="020B0502040204020203" pitchFamily="34" charset="0"/>
                <a:cs typeface="Segoe UI" panose="020B0502040204020203" pitchFamily="34" charset="0"/>
              </a:rPr>
              <a:t>a given IOI </a:t>
            </a:r>
            <a:r>
              <a:rPr lang="en-US" sz="2400" i="1" dirty="0" smtClean="0">
                <a:solidFill>
                  <a:prstClr val="black"/>
                </a:solidFill>
                <a:latin typeface="Segoe UI" panose="020B0502040204020203" pitchFamily="34" charset="0"/>
                <a:cs typeface="Segoe UI" panose="020B0502040204020203" pitchFamily="34" charset="0"/>
              </a:rPr>
              <a:t>exists or not</a:t>
            </a:r>
            <a:endParaRPr lang="pl-PL" sz="2400" dirty="0" smtClean="0">
              <a:latin typeface="Segoe UI" pitchFamily="34" charset="0"/>
              <a:cs typeface="Segoe UI" pitchFamily="34" charset="0"/>
            </a:endParaRPr>
          </a:p>
          <a:p>
            <a:pPr>
              <a:lnSpc>
                <a:spcPct val="90000"/>
              </a:lnSpc>
              <a:spcBef>
                <a:spcPts val="600"/>
              </a:spcBef>
              <a:tabLst>
                <a:tab pos="8686800" algn="r"/>
              </a:tabLst>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Notification</a:t>
            </a:r>
            <a:r>
              <a:rPr lang="pl-PL" sz="2000" dirty="0" smtClean="0">
                <a:latin typeface="Segoe UI" pitchFamily="34" charset="0"/>
                <a:cs typeface="Segoe UI" pitchFamily="34" charset="0"/>
              </a:rPr>
              <a:t>: assuring that entities (esp. users) </a:t>
            </a:r>
            <a:r>
              <a:rPr lang="pl-PL" sz="2000" dirty="0" smtClean="0">
                <a:solidFill>
                  <a:prstClr val="black"/>
                </a:solidFill>
                <a:latin typeface="Segoe UI" panose="020B0502040204020203" pitchFamily="34" charset="0"/>
                <a:cs typeface="Segoe UI" panose="020B0502040204020203" pitchFamily="34" charset="0"/>
              </a:rPr>
              <a:t>are</a:t>
            </a:r>
            <a:r>
              <a:rPr lang="en-US" sz="2000" dirty="0" smtClean="0">
                <a:solidFill>
                  <a:prstClr val="black"/>
                </a:solidFill>
                <a:latin typeface="Segoe UI" panose="020B0502040204020203" pitchFamily="34" charset="0"/>
                <a:cs typeface="Segoe UI" panose="020B0502040204020203" pitchFamily="34" charset="0"/>
              </a:rPr>
              <a:t> </a:t>
            </a:r>
            <a:r>
              <a:rPr lang="en-US" sz="2000" dirty="0">
                <a:solidFill>
                  <a:prstClr val="black"/>
                </a:solidFill>
                <a:latin typeface="Segoe UI" panose="020B0502040204020203" pitchFamily="34" charset="0"/>
                <a:cs typeface="Segoe UI" panose="020B0502040204020203" pitchFamily="34" charset="0"/>
              </a:rPr>
              <a:t>notified about the </a:t>
            </a:r>
            <a:r>
              <a:rPr lang="pl-PL" sz="2000" dirty="0" smtClean="0">
                <a:solidFill>
                  <a:prstClr val="black"/>
                </a:solidFill>
                <a:latin typeface="Segoe UI" panose="020B0502040204020203" pitchFamily="34" charset="0"/>
                <a:cs typeface="Segoe UI" panose="020B0502040204020203" pitchFamily="34" charset="0"/>
              </a:rPr>
              <a:t>individual </a:t>
            </a:r>
            <a:r>
              <a:rPr lang="en-US" sz="2000" dirty="0" smtClean="0">
                <a:solidFill>
                  <a:prstClr val="black"/>
                </a:solidFill>
                <a:latin typeface="Segoe UI" panose="020B0502040204020203" pitchFamily="34" charset="0"/>
                <a:cs typeface="Segoe UI" panose="020B0502040204020203" pitchFamily="34" charset="0"/>
              </a:rPr>
              <a:t>information </a:t>
            </a:r>
            <a:r>
              <a:rPr lang="en-US" sz="2000" dirty="0">
                <a:solidFill>
                  <a:prstClr val="black"/>
                </a:solidFill>
                <a:latin typeface="Segoe UI" panose="020B0502040204020203" pitchFamily="34" charset="0"/>
                <a:cs typeface="Segoe UI" panose="020B0502040204020203" pitchFamily="34" charset="0"/>
              </a:rPr>
              <a:t>collected </a:t>
            </a:r>
            <a:r>
              <a:rPr lang="pl-PL" sz="2000" dirty="0" smtClean="0">
                <a:solidFill>
                  <a:prstClr val="black"/>
                </a:solidFill>
                <a:latin typeface="Segoe UI" panose="020B0502040204020203" pitchFamily="34" charset="0"/>
                <a:cs typeface="Segoe UI" panose="020B0502040204020203" pitchFamily="34" charset="0"/>
              </a:rPr>
              <a:t>about them, </a:t>
            </a:r>
            <a:r>
              <a:rPr lang="en-US" sz="2000" dirty="0" smtClean="0">
                <a:solidFill>
                  <a:prstClr val="black"/>
                </a:solidFill>
                <a:latin typeface="Segoe UI" panose="020B0502040204020203" pitchFamily="34" charset="0"/>
                <a:cs typeface="Segoe UI" panose="020B0502040204020203" pitchFamily="34" charset="0"/>
              </a:rPr>
              <a:t>and </a:t>
            </a:r>
            <a:r>
              <a:rPr lang="pl-PL" sz="2000" dirty="0" smtClean="0">
                <a:solidFill>
                  <a:prstClr val="black"/>
                </a:solidFill>
                <a:latin typeface="Segoe UI" panose="020B0502040204020203" pitchFamily="34" charset="0"/>
                <a:cs typeface="Segoe UI" panose="020B0502040204020203" pitchFamily="34" charset="0"/>
              </a:rPr>
              <a:t>asked </a:t>
            </a:r>
            <a:r>
              <a:rPr lang="en-US" sz="2000" dirty="0" smtClean="0">
                <a:solidFill>
                  <a:prstClr val="black"/>
                </a:solidFill>
                <a:latin typeface="Segoe UI" panose="020B0502040204020203" pitchFamily="34" charset="0"/>
                <a:cs typeface="Segoe UI" panose="020B0502040204020203" pitchFamily="34" charset="0"/>
              </a:rPr>
              <a:t>to </a:t>
            </a:r>
            <a:r>
              <a:rPr lang="en-US" sz="2000" dirty="0">
                <a:solidFill>
                  <a:prstClr val="black"/>
                </a:solidFill>
                <a:latin typeface="Segoe UI" panose="020B0502040204020203" pitchFamily="34" charset="0"/>
                <a:cs typeface="Segoe UI" panose="020B0502040204020203" pitchFamily="34" charset="0"/>
              </a:rPr>
              <a:t>give consent for its use </a:t>
            </a:r>
            <a:r>
              <a:rPr lang="pl-PL" sz="2000" dirty="0" smtClean="0">
                <a:solidFill>
                  <a:prstClr val="black"/>
                </a:solidFill>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cf. </a:t>
            </a:r>
            <a:r>
              <a:rPr lang="en-US" sz="1200" dirty="0" smtClean="0">
                <a:solidFill>
                  <a:schemeClr val="bg1">
                    <a:lumMod val="50000"/>
                  </a:schemeClr>
                </a:solidFill>
                <a:latin typeface="Segoe UI" panose="020B0502040204020203" pitchFamily="34" charset="0"/>
                <a:cs typeface="Segoe UI" panose="020B0502040204020203" pitchFamily="34" charset="0"/>
              </a:rPr>
              <a:t>[</a:t>
            </a:r>
            <a:r>
              <a:rPr lang="pl-PL" sz="1200" dirty="0" smtClean="0">
                <a:solidFill>
                  <a:schemeClr val="bg1">
                    <a:lumMod val="50000"/>
                  </a:schemeClr>
                </a:solidFill>
                <a:latin typeface="Segoe UI" panose="020B0502040204020203" pitchFamily="34" charset="0"/>
                <a:cs typeface="Segoe UI" panose="020B0502040204020203" pitchFamily="34" charset="0"/>
              </a:rPr>
              <a:t>Poslad, 2011</a:t>
            </a:r>
            <a:r>
              <a:rPr lang="en-US" sz="1200" dirty="0" smtClean="0">
                <a:solidFill>
                  <a:schemeClr val="bg1">
                    <a:lumMod val="50000"/>
                  </a:schemeClr>
                </a:solidFill>
                <a:latin typeface="Segoe UI" panose="020B0502040204020203" pitchFamily="34" charset="0"/>
                <a:cs typeface="Segoe UI" panose="020B0502040204020203" pitchFamily="34" charset="0"/>
              </a:rPr>
              <a:t>]</a:t>
            </a:r>
            <a:endParaRPr lang="en-US" sz="1200" b="1" u="sng" dirty="0" smtClean="0">
              <a:solidFill>
                <a:schemeClr val="bg1">
                  <a:lumMod val="50000"/>
                </a:schemeClr>
              </a:solidFill>
              <a:latin typeface="Segoe UI" pitchFamily="34" charset="0"/>
              <a:cs typeface="Segoe UI"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13</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 As a Set of </a:t>
            </a:r>
            <a:r>
              <a:rPr lang="pl-PL" sz="2000" i="1" dirty="0">
                <a:solidFill>
                  <a:srgbClr val="FF9900"/>
                </a:solidFill>
                <a:effectLst>
                  <a:outerShdw blurRad="38100" dist="38100" dir="2700000" algn="tl">
                    <a:srgbClr val="000000">
                      <a:alpha val="43137"/>
                    </a:srgbClr>
                  </a:outerShdw>
                </a:effectLst>
                <a:latin typeface="Segoe UI" pitchFamily="34" charset="0"/>
                <a:cs typeface="Segoe UI" pitchFamily="34" charset="0"/>
              </a:rPr>
              <a:t>7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 Services (PSs)</a:t>
            </a:r>
            <a:endParaRPr lang="en-US" sz="1600" i="1"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5" name="object 2"/>
          <p:cNvSpPr txBox="1">
            <a:spLocks/>
          </p:cNvSpPr>
          <p:nvPr/>
        </p:nvSpPr>
        <p:spPr bwMode="auto">
          <a:xfrm>
            <a:off x="4876800" y="762070"/>
            <a:ext cx="3951514" cy="338554"/>
          </a:xfrm>
          <a:prstGeom prst="rect">
            <a:avLst/>
          </a:prstGeom>
          <a:noFill/>
          <a:ln w="9525">
            <a:noFill/>
            <a:miter lim="800000"/>
            <a:headEnd/>
            <a:tailEnd/>
          </a:ln>
        </p:spPr>
        <p:txBody>
          <a:bodyPr vert="horz" wrap="square" lIns="0" tIns="152400" rIns="0" bIns="0" numCol="1" rtlCol="0"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marL="12700" algn="r">
              <a:spcBef>
                <a:spcPts val="1800"/>
              </a:spcBef>
              <a:buClr>
                <a:srgbClr val="DF773B"/>
              </a:buClr>
              <a:tabLst>
                <a:tab pos="469900" algn="l"/>
              </a:tabLst>
            </a:pPr>
            <a:r>
              <a:rPr lang="pl-PL" sz="1200" dirty="0" smtClean="0">
                <a:solidFill>
                  <a:schemeClr val="bg1">
                    <a:lumMod val="50000"/>
                  </a:schemeClr>
                </a:solidFill>
                <a:latin typeface="Segoe UI" panose="020B0502040204020203" pitchFamily="34" charset="0"/>
                <a:cs typeface="Segoe UI" panose="020B0502040204020203" pitchFamily="34" charset="0"/>
              </a:rPr>
              <a:t>[</a:t>
            </a:r>
            <a:r>
              <a:rPr lang="pl-PL" sz="1200" dirty="0">
                <a:solidFill>
                  <a:schemeClr val="bg1">
                    <a:lumMod val="50000"/>
                  </a:schemeClr>
                </a:solidFill>
                <a:latin typeface="Segoe UI" panose="020B0502040204020203" pitchFamily="34" charset="0"/>
                <a:cs typeface="Segoe UI" panose="020B0502040204020203" pitchFamily="34" charset="0"/>
              </a:rPr>
              <a:t>Buttyan &amp; Hubaux, 2008</a:t>
            </a:r>
            <a:r>
              <a:rPr lang="pl-PL" sz="1200" dirty="0" smtClean="0">
                <a:solidFill>
                  <a:schemeClr val="bg1">
                    <a:lumMod val="50000"/>
                  </a:schemeClr>
                </a:solidFill>
                <a:latin typeface="Segoe UI" panose="020B0502040204020203" pitchFamily="34" charset="0"/>
                <a:cs typeface="Segoe UI" panose="020B0502040204020203" pitchFamily="34" charset="0"/>
              </a:rPr>
              <a:t>;</a:t>
            </a:r>
            <a:r>
              <a:rPr lang="pl-PL" sz="1200" b="1" dirty="0" smtClean="0">
                <a:solidFill>
                  <a:schemeClr val="bg1">
                    <a:lumMod val="50000"/>
                  </a:schemeClr>
                </a:solidFill>
                <a:latin typeface="Segoe UI" panose="020B0502040204020203" pitchFamily="34" charset="0"/>
                <a:cs typeface="Segoe UI" panose="020B0502040204020203" pitchFamily="34" charset="0"/>
              </a:rPr>
              <a:t> </a:t>
            </a:r>
            <a:r>
              <a:rPr lang="pl-PL" sz="1200" u="sng" dirty="0" smtClean="0">
                <a:solidFill>
                  <a:schemeClr val="bg1">
                    <a:lumMod val="50000"/>
                  </a:schemeClr>
                </a:solidFill>
                <a:latin typeface="Segoe UI" panose="020B0502040204020203" pitchFamily="34" charset="0"/>
                <a:cs typeface="Segoe UI" panose="020B0502040204020203" pitchFamily="34" charset="0"/>
              </a:rPr>
              <a:t>Al-Hasnawi</a:t>
            </a:r>
            <a:r>
              <a:rPr lang="pl-PL" sz="1200" dirty="0" smtClean="0">
                <a:solidFill>
                  <a:schemeClr val="bg1">
                    <a:lumMod val="50000"/>
                  </a:schemeClr>
                </a:solidFill>
                <a:latin typeface="Segoe UI" panose="020B0502040204020203" pitchFamily="34" charset="0"/>
                <a:cs typeface="Segoe UI" panose="020B0502040204020203" pitchFamily="34" charset="0"/>
              </a:rPr>
              <a:t> &amp; Lilien, 2016]</a:t>
            </a:r>
            <a:endParaRPr lang="pl-PL" sz="2000" spc="-10" dirty="0">
              <a:solidFill>
                <a:schemeClr val="bg1">
                  <a:lumMod val="50000"/>
                </a:schemeClr>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048024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2D0F7483-EBC3-456D-86AD-A698E606B23B}" type="slidenum">
              <a:rPr lang="en-US" sz="1200" b="0">
                <a:latin typeface="Segoe UI" pitchFamily="34" charset="0"/>
                <a:cs typeface="Segoe UI" pitchFamily="34" charset="0"/>
              </a:rPr>
              <a:pPr algn="r"/>
              <a:t>14</a:t>
            </a:fld>
            <a:endParaRPr lang="en-US" sz="1200" b="0" dirty="0">
              <a:latin typeface="Segoe UI" pitchFamily="34" charset="0"/>
              <a:cs typeface="Segoe UI" pitchFamily="34" charset="0"/>
            </a:endParaRPr>
          </a:p>
        </p:txBody>
      </p:sp>
      <p:sp>
        <p:nvSpPr>
          <p:cNvPr id="716802" name="Rectangle 2"/>
          <p:cNvSpPr>
            <a:spLocks noGrp="1" noChangeArrowheads="1"/>
          </p:cNvSpPr>
          <p:nvPr>
            <p:ph type="title"/>
          </p:nvPr>
        </p:nvSpPr>
        <p:spPr>
          <a:xfrm>
            <a:off x="0" y="0"/>
            <a:ext cx="8305800" cy="776288"/>
          </a:xfrm>
        </p:spPr>
        <p:txBody>
          <a:bodyPr/>
          <a:lstStyle/>
          <a:p>
            <a:pPr algn="l">
              <a:defRPr/>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3. Basic Measurement Principles</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367594651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76200" y="838200"/>
            <a:ext cx="8991600" cy="5943600"/>
          </a:xfrm>
        </p:spPr>
        <p:txBody>
          <a:bodyPr/>
          <a:lstStyle/>
          <a:p>
            <a:pPr>
              <a:lnSpc>
                <a:spcPct val="95000"/>
              </a:lnSpc>
              <a:spcBef>
                <a:spcPts val="0"/>
              </a:spcBef>
              <a:tabLst>
                <a:tab pos="8572500" algn="r"/>
              </a:tabLst>
            </a:pPr>
            <a:r>
              <a:rPr lang="pl-PL" sz="1800" dirty="0" smtClean="0">
                <a:latin typeface="Segoe UI" pitchFamily="34" charset="0"/>
                <a:cs typeface="Segoe UI" pitchFamily="34" charset="0"/>
              </a:rPr>
              <a:t>Critical </a:t>
            </a:r>
            <a:r>
              <a:rPr lang="en-US" sz="1800" dirty="0" smtClean="0">
                <a:latin typeface="Segoe UI" panose="020B0502040204020203" pitchFamily="34" charset="0"/>
                <a:cs typeface="Segoe UI" panose="020B0502040204020203" pitchFamily="34" charset="0"/>
              </a:rPr>
              <a:t>elements </a:t>
            </a:r>
            <a:r>
              <a:rPr lang="en-US" sz="1800" dirty="0">
                <a:latin typeface="Segoe UI" panose="020B0502040204020203" pitchFamily="34" charset="0"/>
                <a:cs typeface="Segoe UI" panose="020B0502040204020203" pitchFamily="34" charset="0"/>
              </a:rPr>
              <a:t>in measurements of </a:t>
            </a:r>
            <a:r>
              <a:rPr lang="en-US" sz="1800" dirty="0" smtClean="0">
                <a:latin typeface="Segoe UI" panose="020B0502040204020203" pitchFamily="34" charset="0"/>
                <a:cs typeface="Segoe UI" panose="020B0502040204020203" pitchFamily="34" charset="0"/>
              </a:rPr>
              <a:t>any</a:t>
            </a:r>
            <a:r>
              <a:rPr lang="pl-PL" sz="1800" dirty="0" smtClean="0">
                <a:latin typeface="Segoe UI" pitchFamily="34" charset="0"/>
                <a:cs typeface="Segoe UI" pitchFamily="34" charset="0"/>
              </a:rPr>
              <a:t> </a:t>
            </a:r>
            <a:r>
              <a:rPr lang="en-US" sz="1800" dirty="0" smtClean="0">
                <a:latin typeface="Segoe UI" panose="020B0502040204020203" pitchFamily="34" charset="0"/>
                <a:cs typeface="Segoe UI" panose="020B0502040204020203" pitchFamily="34" charset="0"/>
              </a:rPr>
              <a:t>property:</a:t>
            </a:r>
            <a:r>
              <a:rPr lang="pl-PL" sz="1800" dirty="0" smtClean="0">
                <a:latin typeface="Segoe UI" pitchFamily="34" charset="0"/>
                <a:cs typeface="Segoe UI" pitchFamily="34" charset="0"/>
              </a:rPr>
              <a:t>  </a:t>
            </a:r>
            <a:r>
              <a:rPr lang="pl-PL" sz="1600" dirty="0" smtClean="0">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[Zalewski+, 2016]</a:t>
            </a:r>
            <a:endParaRPr lang="en-US" sz="1200" dirty="0">
              <a:solidFill>
                <a:schemeClr val="bg1">
                  <a:lumMod val="50000"/>
                </a:schemeClr>
              </a:solidFill>
              <a:latin typeface="Segoe UI" panose="020B0502040204020203" pitchFamily="34" charset="0"/>
              <a:cs typeface="Segoe UI" panose="020B0502040204020203" pitchFamily="34" charset="0"/>
            </a:endParaRPr>
          </a:p>
          <a:p>
            <a:pPr lvl="1">
              <a:lnSpc>
                <a:spcPct val="95000"/>
              </a:lnSpc>
            </a:pPr>
            <a:r>
              <a:rPr lang="en-US" sz="1400" dirty="0">
                <a:latin typeface="Segoe UI" panose="020B0502040204020203" pitchFamily="34" charset="0"/>
                <a:cs typeface="Segoe UI" panose="020B0502040204020203" pitchFamily="34" charset="0"/>
              </a:rPr>
              <a:t>1</a:t>
            </a:r>
            <a:r>
              <a:rPr lang="en-US" sz="2000" dirty="0">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Clearly </a:t>
            </a:r>
            <a:r>
              <a:rPr lang="en-US" sz="18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identify</a:t>
            </a:r>
            <a:r>
              <a:rPr lang="en-US" sz="18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the </a:t>
            </a:r>
            <a:r>
              <a:rPr lang="en-US" sz="1800" i="1" dirty="0">
                <a:latin typeface="Segoe UI" panose="020B0502040204020203" pitchFamily="34" charset="0"/>
                <a:cs typeface="Segoe UI" panose="020B0502040204020203" pitchFamily="34" charset="0"/>
              </a:rPr>
              <a:t>property </a:t>
            </a:r>
            <a:r>
              <a:rPr lang="pl-PL" sz="1800" i="1" dirty="0" smtClean="0">
                <a:latin typeface="Segoe UI" panose="020B0502040204020203" pitchFamily="34" charset="0"/>
                <a:cs typeface="Segoe UI" panose="020B0502040204020203" pitchFamily="34" charset="0"/>
              </a:rPr>
              <a:t>(</a:t>
            </a:r>
            <a:r>
              <a:rPr lang="pl-PL" sz="1800" dirty="0" smtClean="0">
                <a:latin typeface="Segoe UI" panose="020B0502040204020203" pitchFamily="34" charset="0"/>
                <a:cs typeface="Segoe UI" panose="020B0502040204020203" pitchFamily="34" charset="0"/>
              </a:rPr>
              <a:t>the </a:t>
            </a:r>
            <a:r>
              <a:rPr lang="en-US" sz="18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measurand</a:t>
            </a:r>
            <a:r>
              <a:rPr lang="pl-PL" sz="1800" i="1" dirty="0" smtClean="0">
                <a:latin typeface="Segoe UI" panose="020B0502040204020203" pitchFamily="34" charset="0"/>
                <a:cs typeface="Segoe UI" panose="020B0502040204020203" pitchFamily="34" charset="0"/>
              </a:rPr>
              <a:t>) </a:t>
            </a:r>
            <a:r>
              <a:rPr lang="en-US" sz="1800" dirty="0" smtClean="0">
                <a:latin typeface="Segoe UI" panose="020B0502040204020203" pitchFamily="34" charset="0"/>
                <a:cs typeface="Segoe UI" panose="020B0502040204020203" pitchFamily="34" charset="0"/>
              </a:rPr>
              <a:t>to </a:t>
            </a:r>
            <a:r>
              <a:rPr lang="en-US" sz="1800" dirty="0">
                <a:latin typeface="Segoe UI" panose="020B0502040204020203" pitchFamily="34" charset="0"/>
                <a:cs typeface="Segoe UI" panose="020B0502040204020203" pitchFamily="34" charset="0"/>
              </a:rPr>
              <a:t>be </a:t>
            </a:r>
            <a:r>
              <a:rPr lang="en-US" sz="1800" dirty="0" smtClean="0">
                <a:latin typeface="Segoe UI" panose="020B0502040204020203" pitchFamily="34" charset="0"/>
                <a:cs typeface="Segoe UI" panose="020B0502040204020203" pitchFamily="34" charset="0"/>
              </a:rPr>
              <a:t>measured </a:t>
            </a:r>
            <a:endParaRPr lang="pl-PL" sz="1800" dirty="0" smtClean="0">
              <a:latin typeface="Segoe UI" panose="020B0502040204020203" pitchFamily="34" charset="0"/>
              <a:cs typeface="Segoe UI" panose="020B0502040204020203" pitchFamily="34" charset="0"/>
            </a:endParaRPr>
          </a:p>
          <a:p>
            <a:pPr lvl="2">
              <a:lnSpc>
                <a:spcPct val="95000"/>
              </a:lnSpc>
            </a:pPr>
            <a:r>
              <a:rPr lang="pl-PL" sz="1600" dirty="0" smtClean="0">
                <a:latin typeface="Segoe UI" panose="020B0502040204020203" pitchFamily="34" charset="0"/>
                <a:cs typeface="Segoe UI" panose="020B0502040204020203" pitchFamily="34" charset="0"/>
              </a:rPr>
              <a:t>Requires </a:t>
            </a:r>
            <a:r>
              <a:rPr lang="en-US" sz="1600" dirty="0" smtClean="0">
                <a:latin typeface="Segoe UI" panose="020B0502040204020203" pitchFamily="34" charset="0"/>
                <a:cs typeface="Segoe UI" panose="020B0502040204020203" pitchFamily="34" charset="0"/>
              </a:rPr>
              <a:t>building </a:t>
            </a:r>
            <a:r>
              <a:rPr lang="en-US" sz="1600" dirty="0">
                <a:latin typeface="Segoe UI" panose="020B0502040204020203" pitchFamily="34" charset="0"/>
                <a:cs typeface="Segoe UI" panose="020B0502040204020203" pitchFamily="34" charset="0"/>
              </a:rPr>
              <a:t>a model of </a:t>
            </a:r>
            <a:r>
              <a:rPr lang="en-US" sz="1600" dirty="0" smtClean="0">
                <a:latin typeface="Segoe UI" panose="020B0502040204020203" pitchFamily="34" charset="0"/>
                <a:cs typeface="Segoe UI" panose="020B0502040204020203" pitchFamily="34" charset="0"/>
              </a:rPr>
              <a:t>the</a:t>
            </a:r>
            <a:r>
              <a:rPr lang="pl-PL" sz="1600" dirty="0" smtClean="0">
                <a:latin typeface="Segoe UI" panose="020B0502040204020203" pitchFamily="34" charset="0"/>
                <a:cs typeface="Segoe UI" panose="020B0502040204020203" pitchFamily="34" charset="0"/>
              </a:rPr>
              <a:t> </a:t>
            </a:r>
            <a:r>
              <a:rPr lang="en-US" sz="1600" dirty="0" smtClean="0">
                <a:latin typeface="Segoe UI" panose="020B0502040204020203" pitchFamily="34" charset="0"/>
                <a:cs typeface="Segoe UI" panose="020B0502040204020203" pitchFamily="34" charset="0"/>
              </a:rPr>
              <a:t>phenomenon</a:t>
            </a:r>
            <a:endParaRPr lang="en-US" sz="1600" dirty="0">
              <a:latin typeface="Segoe UI" panose="020B0502040204020203" pitchFamily="34" charset="0"/>
              <a:cs typeface="Segoe UI" panose="020B0502040204020203" pitchFamily="34" charset="0"/>
            </a:endParaRPr>
          </a:p>
          <a:p>
            <a:pPr lvl="1">
              <a:lnSpc>
                <a:spcPct val="95000"/>
              </a:lnSpc>
            </a:pPr>
            <a:r>
              <a:rPr lang="en-US" sz="1800" dirty="0">
                <a:latin typeface="Segoe UI" panose="020B0502040204020203" pitchFamily="34" charset="0"/>
                <a:cs typeface="Segoe UI" panose="020B0502040204020203" pitchFamily="34" charset="0"/>
              </a:rPr>
              <a:t>2. </a:t>
            </a:r>
            <a:r>
              <a:rPr lang="en-US" sz="18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Establish a </a:t>
            </a:r>
            <a:r>
              <a:rPr lang="en-US" sz="18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metric </a:t>
            </a:r>
            <a:r>
              <a:rPr lang="en-US" sz="1800" dirty="0">
                <a:latin typeface="Segoe UI" panose="020B0502040204020203" pitchFamily="34" charset="0"/>
                <a:cs typeface="Segoe UI" panose="020B0502040204020203" pitchFamily="34" charset="0"/>
              </a:rPr>
              <a:t>to quantitatively characterize the </a:t>
            </a:r>
            <a:r>
              <a:rPr lang="en-US" sz="1800" dirty="0" smtClean="0">
                <a:latin typeface="Segoe UI" panose="020B0502040204020203" pitchFamily="34" charset="0"/>
                <a:cs typeface="Segoe UI" panose="020B0502040204020203" pitchFamily="34" charset="0"/>
              </a:rPr>
              <a:t>property</a:t>
            </a:r>
            <a:r>
              <a:rPr lang="pl-PL" sz="1400" dirty="0">
                <a:solidFill>
                  <a:schemeClr val="bg1">
                    <a:lumMod val="50000"/>
                  </a:schemeClr>
                </a:solidFill>
                <a:latin typeface="Segoe UI" panose="020B0502040204020203" pitchFamily="34" charset="0"/>
                <a:cs typeface="Segoe UI" panose="020B0502040204020203" pitchFamily="34" charset="0"/>
              </a:rPr>
              <a:t> </a:t>
            </a:r>
            <a:r>
              <a:rPr lang="pl-PL" sz="1400" dirty="0" smtClean="0">
                <a:solidFill>
                  <a:schemeClr val="bg1">
                    <a:lumMod val="50000"/>
                  </a:schemeClr>
                </a:solidFill>
                <a:latin typeface="Segoe UI" panose="020B0502040204020203" pitchFamily="34" charset="0"/>
                <a:cs typeface="Segoe UI" panose="020B0502040204020203" pitchFamily="34" charset="0"/>
              </a:rPr>
              <a:t>(like </a:t>
            </a:r>
            <a:r>
              <a:rPr lang="pl-PL" sz="1400" dirty="0">
                <a:solidFill>
                  <a:schemeClr val="bg1">
                    <a:lumMod val="50000"/>
                  </a:schemeClr>
                </a:solidFill>
                <a:latin typeface="Segoe UI" panose="020B0502040204020203" pitchFamily="34" charset="0"/>
                <a:cs typeface="Segoe UI" panose="020B0502040204020203" pitchFamily="34" charset="0"/>
              </a:rPr>
              <a:t>a </a:t>
            </a:r>
            <a:r>
              <a:rPr lang="pl-PL" sz="1400" i="1" dirty="0">
                <a:solidFill>
                  <a:schemeClr val="bg1">
                    <a:lumMod val="50000"/>
                  </a:schemeClr>
                </a:solidFill>
                <a:latin typeface="Segoe UI" panose="020B0502040204020203" pitchFamily="34" charset="0"/>
                <a:cs typeface="Segoe UI" panose="020B0502040204020203" pitchFamily="34" charset="0"/>
              </a:rPr>
              <a:t>meter</a:t>
            </a:r>
            <a:r>
              <a:rPr lang="pl-PL" sz="1400" dirty="0">
                <a:solidFill>
                  <a:schemeClr val="bg1">
                    <a:lumMod val="50000"/>
                  </a:schemeClr>
                </a:solidFill>
                <a:latin typeface="Segoe UI" panose="020B0502040204020203" pitchFamily="34" charset="0"/>
                <a:cs typeface="Segoe UI" panose="020B0502040204020203" pitchFamily="34" charset="0"/>
              </a:rPr>
              <a:t> </a:t>
            </a:r>
            <a:r>
              <a:rPr lang="pl-PL" sz="1400" dirty="0" smtClean="0">
                <a:solidFill>
                  <a:schemeClr val="bg1">
                    <a:lumMod val="50000"/>
                  </a:schemeClr>
                </a:solidFill>
                <a:latin typeface="Segoe UI" panose="020B0502040204020203" pitchFamily="34" charset="0"/>
                <a:cs typeface="Segoe UI" panose="020B0502040204020203" pitchFamily="34" charset="0"/>
              </a:rPr>
              <a:t>metric)</a:t>
            </a:r>
          </a:p>
          <a:p>
            <a:pPr lvl="2">
              <a:lnSpc>
                <a:spcPct val="95000"/>
              </a:lnSpc>
            </a:pPr>
            <a:r>
              <a:rPr lang="en-US" sz="1600" dirty="0" smtClean="0">
                <a:latin typeface="Segoe UI" panose="020B0502040204020203" pitchFamily="34" charset="0"/>
                <a:cs typeface="Segoe UI" panose="020B0502040204020203" pitchFamily="34" charset="0"/>
              </a:rPr>
              <a:t>Ideally</a:t>
            </a:r>
            <a:r>
              <a:rPr lang="en-US" sz="1600" dirty="0">
                <a:latin typeface="Segoe UI" panose="020B0502040204020203" pitchFamily="34" charset="0"/>
                <a:cs typeface="Segoe UI" panose="020B0502040204020203" pitchFamily="34" charset="0"/>
              </a:rPr>
              <a:t>, this would be a </a:t>
            </a:r>
            <a:r>
              <a:rPr lang="en-US" sz="1600" i="1" dirty="0">
                <a:latin typeface="Segoe UI" panose="020B0502040204020203" pitchFamily="34" charset="0"/>
                <a:cs typeface="Segoe UI" panose="020B0502040204020203" pitchFamily="34" charset="0"/>
              </a:rPr>
              <a:t>unit </a:t>
            </a:r>
            <a:r>
              <a:rPr lang="en-US" sz="1600" i="1" dirty="0" smtClean="0">
                <a:latin typeface="Segoe UI" panose="020B0502040204020203" pitchFamily="34" charset="0"/>
                <a:cs typeface="Segoe UI" panose="020B0502040204020203" pitchFamily="34" charset="0"/>
              </a:rPr>
              <a:t>of</a:t>
            </a:r>
            <a:r>
              <a:rPr lang="pl-PL" sz="1600" i="1" dirty="0" smtClean="0">
                <a:latin typeface="Segoe UI" panose="020B0502040204020203" pitchFamily="34" charset="0"/>
                <a:cs typeface="Segoe UI" panose="020B0502040204020203" pitchFamily="34" charset="0"/>
              </a:rPr>
              <a:t> </a:t>
            </a:r>
            <a:r>
              <a:rPr lang="en-US" sz="1600" i="1" dirty="0" smtClean="0">
                <a:latin typeface="Segoe UI" panose="020B0502040204020203" pitchFamily="34" charset="0"/>
                <a:cs typeface="Segoe UI" panose="020B0502040204020203" pitchFamily="34" charset="0"/>
              </a:rPr>
              <a:t>measurement</a:t>
            </a:r>
            <a:endParaRPr lang="pl-PL" sz="1600" i="1" dirty="0" smtClean="0">
              <a:latin typeface="Segoe UI" panose="020B0502040204020203" pitchFamily="34" charset="0"/>
              <a:cs typeface="Segoe UI" panose="020B0502040204020203" pitchFamily="34" charset="0"/>
            </a:endParaRPr>
          </a:p>
          <a:p>
            <a:pPr lvl="2">
              <a:lnSpc>
                <a:spcPct val="95000"/>
              </a:lnSpc>
            </a:pPr>
            <a:r>
              <a:rPr lang="pl-PL" sz="1600" dirty="0" smtClean="0">
                <a:latin typeface="Segoe UI" panose="020B0502040204020203" pitchFamily="34" charset="0"/>
                <a:cs typeface="Segoe UI" panose="020B0502040204020203" pitchFamily="34" charset="0"/>
              </a:rPr>
              <a:t>For </a:t>
            </a:r>
            <a:r>
              <a:rPr lang="en-US" sz="1600" dirty="0" smtClean="0">
                <a:latin typeface="Segoe UI" panose="020B0502040204020203" pitchFamily="34" charset="0"/>
                <a:cs typeface="Segoe UI" panose="020B0502040204020203" pitchFamily="34" charset="0"/>
              </a:rPr>
              <a:t>vaguely defined properties it can be just a </a:t>
            </a:r>
            <a:r>
              <a:rPr lang="en-US" sz="1600" i="1" dirty="0" smtClean="0">
                <a:latin typeface="Segoe UI" panose="020B0502040204020203" pitchFamily="34" charset="0"/>
                <a:cs typeface="Segoe UI" panose="020B0502040204020203" pitchFamily="34" charset="0"/>
              </a:rPr>
              <a:t>standard</a:t>
            </a:r>
            <a:r>
              <a:rPr lang="en-US" sz="1600" dirty="0" smtClean="0">
                <a:latin typeface="Segoe UI" panose="020B0502040204020203" pitchFamily="34" charset="0"/>
                <a:cs typeface="Segoe UI" panose="020B0502040204020203" pitchFamily="34" charset="0"/>
              </a:rPr>
              <a:t> </a:t>
            </a:r>
            <a:r>
              <a:rPr lang="pl-PL" sz="1600" dirty="0" smtClean="0">
                <a:latin typeface="Segoe UI" panose="020B0502040204020203" pitchFamily="34" charset="0"/>
                <a:cs typeface="Segoe UI" panose="020B0502040204020203" pitchFamily="34" charset="0"/>
              </a:rPr>
              <a:t>(a </a:t>
            </a:r>
            <a:r>
              <a:rPr lang="pl-PL" sz="1600" i="1" dirty="0" smtClean="0">
                <a:latin typeface="Segoe UI" panose="020B0502040204020203" pitchFamily="34" charset="0"/>
                <a:cs typeface="Segoe UI" panose="020B0502040204020203" pitchFamily="34" charset="0"/>
              </a:rPr>
              <a:t>scale</a:t>
            </a:r>
            <a:r>
              <a:rPr lang="pl-PL" sz="1600" dirty="0" smtClean="0">
                <a:latin typeface="Segoe UI" panose="020B0502040204020203" pitchFamily="34" charset="0"/>
                <a:cs typeface="Segoe UI" panose="020B0502040204020203" pitchFamily="34" charset="0"/>
              </a:rPr>
              <a:t>) </a:t>
            </a:r>
            <a:r>
              <a:rPr lang="en-US" sz="1600" dirty="0" smtClean="0">
                <a:latin typeface="Segoe UI" panose="020B0502040204020203" pitchFamily="34" charset="0"/>
                <a:cs typeface="Segoe UI" panose="020B0502040204020203" pitchFamily="34" charset="0"/>
              </a:rPr>
              <a:t>against which</a:t>
            </a:r>
            <a:r>
              <a:rPr lang="pl-PL" sz="1600" dirty="0" smtClean="0">
                <a:latin typeface="Segoe UI" panose="020B0502040204020203" pitchFamily="34" charset="0"/>
                <a:cs typeface="Segoe UI" panose="020B0502040204020203" pitchFamily="34" charset="0"/>
              </a:rPr>
              <a:t> </a:t>
            </a:r>
            <a:r>
              <a:rPr lang="en-US" sz="1600" dirty="0" smtClean="0">
                <a:latin typeface="Segoe UI" panose="020B0502040204020203" pitchFamily="34" charset="0"/>
                <a:cs typeface="Segoe UI" panose="020B0502040204020203" pitchFamily="34" charset="0"/>
              </a:rPr>
              <a:t>measurements are applied</a:t>
            </a:r>
          </a:p>
          <a:p>
            <a:pPr lvl="1">
              <a:lnSpc>
                <a:spcPct val="95000"/>
              </a:lnSpc>
            </a:pPr>
            <a:r>
              <a:rPr lang="en-US" sz="1800" dirty="0" smtClean="0">
                <a:latin typeface="Segoe UI" panose="020B0502040204020203" pitchFamily="34" charset="0"/>
                <a:cs typeface="Segoe UI" panose="020B0502040204020203" pitchFamily="34" charset="0"/>
              </a:rPr>
              <a:t>3</a:t>
            </a:r>
            <a:r>
              <a:rPr lang="en-US" sz="1800" dirty="0">
                <a:latin typeface="Segoe UI" panose="020B0502040204020203" pitchFamily="34" charset="0"/>
                <a:cs typeface="Segoe UI" panose="020B0502040204020203" pitchFamily="34" charset="0"/>
              </a:rPr>
              <a:t>. </a:t>
            </a:r>
            <a:r>
              <a:rPr lang="en-US" sz="18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Develop a </a:t>
            </a:r>
            <a:r>
              <a:rPr lang="en-US" sz="18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measure</a:t>
            </a:r>
            <a:r>
              <a:rPr lang="en-US" sz="1800" dirty="0">
                <a:latin typeface="Segoe UI" panose="020B0502040204020203" pitchFamily="34" charset="0"/>
                <a:cs typeface="Segoe UI" panose="020B0502040204020203" pitchFamily="34" charset="0"/>
              </a:rPr>
              <a:t>, which would </a:t>
            </a:r>
            <a:r>
              <a:rPr lang="en-US" sz="18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apply</a:t>
            </a:r>
            <a:r>
              <a:rPr lang="en-US" sz="18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the </a:t>
            </a:r>
            <a:r>
              <a:rPr lang="en-US" sz="18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metric</a:t>
            </a:r>
            <a:r>
              <a:rPr lang="en-US" sz="18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to</a:t>
            </a:r>
            <a:r>
              <a:rPr lang="en-US" sz="18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objects</a:t>
            </a:r>
            <a:r>
              <a:rPr lang="en-US" sz="18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under </a:t>
            </a:r>
            <a:r>
              <a:rPr lang="en-US" sz="1800" dirty="0" smtClean="0">
                <a:latin typeface="Segoe UI" panose="020B0502040204020203" pitchFamily="34" charset="0"/>
                <a:cs typeface="Segoe UI" panose="020B0502040204020203" pitchFamily="34" charset="0"/>
              </a:rPr>
              <a:t>investigation</a:t>
            </a:r>
            <a:endParaRPr lang="en-US" sz="1800" dirty="0">
              <a:latin typeface="Segoe UI" panose="020B0502040204020203" pitchFamily="34" charset="0"/>
              <a:cs typeface="Segoe UI" panose="020B0502040204020203" pitchFamily="34" charset="0"/>
            </a:endParaRPr>
          </a:p>
          <a:p>
            <a:pPr lvl="2">
              <a:lnSpc>
                <a:spcPct val="95000"/>
              </a:lnSpc>
            </a:pPr>
            <a:r>
              <a:rPr lang="en-US" sz="1600" dirty="0">
                <a:latin typeface="Segoe UI" panose="020B0502040204020203" pitchFamily="34" charset="0"/>
                <a:cs typeface="Segoe UI" panose="020B0502040204020203" pitchFamily="34" charset="0"/>
              </a:rPr>
              <a:t>Ideally, this is just a </a:t>
            </a:r>
            <a:r>
              <a:rPr lang="en-US" sz="16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measuring </a:t>
            </a:r>
            <a:r>
              <a:rPr lang="en-US" sz="16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instrument</a:t>
            </a:r>
            <a:endParaRPr lang="pl-PL" sz="16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lvl="2">
              <a:lnSpc>
                <a:spcPct val="95000"/>
              </a:lnSpc>
            </a:pPr>
            <a:r>
              <a:rPr lang="pl-PL" sz="1600" dirty="0" smtClean="0">
                <a:latin typeface="Segoe UI" panose="020B0502040204020203" pitchFamily="34" charset="0"/>
                <a:cs typeface="Segoe UI" panose="020B0502040204020203" pitchFamily="34" charset="0"/>
              </a:rPr>
              <a:t>For </a:t>
            </a:r>
            <a:r>
              <a:rPr lang="en-US" sz="1600" dirty="0" smtClean="0">
                <a:latin typeface="Segoe UI" panose="020B0502040204020203" pitchFamily="34" charset="0"/>
                <a:cs typeface="Segoe UI" panose="020B0502040204020203" pitchFamily="34" charset="0"/>
              </a:rPr>
              <a:t>vaguely </a:t>
            </a:r>
            <a:r>
              <a:rPr lang="en-US" sz="1600" dirty="0">
                <a:latin typeface="Segoe UI" panose="020B0502040204020203" pitchFamily="34" charset="0"/>
                <a:cs typeface="Segoe UI" panose="020B0502040204020203" pitchFamily="34" charset="0"/>
              </a:rPr>
              <a:t>defined </a:t>
            </a:r>
            <a:r>
              <a:rPr lang="en-US" sz="1600" dirty="0" smtClean="0">
                <a:latin typeface="Segoe UI" panose="020B0502040204020203" pitchFamily="34" charset="0"/>
                <a:cs typeface="Segoe UI" panose="020B0502040204020203" pitchFamily="34" charset="0"/>
              </a:rPr>
              <a:t>metrics</a:t>
            </a:r>
            <a:r>
              <a:rPr lang="pl-PL" sz="1600" dirty="0" smtClean="0">
                <a:latin typeface="Segoe UI" panose="020B0502040204020203" pitchFamily="34" charset="0"/>
                <a:cs typeface="Segoe UI" panose="020B0502040204020203" pitchFamily="34" charset="0"/>
              </a:rPr>
              <a:t>,</a:t>
            </a:r>
            <a:r>
              <a:rPr lang="en-US" sz="1600" dirty="0" smtClean="0">
                <a:latin typeface="Segoe UI" panose="020B0502040204020203" pitchFamily="34" charset="0"/>
                <a:cs typeface="Segoe UI" panose="020B0502040204020203" pitchFamily="34" charset="0"/>
              </a:rPr>
              <a:t> </a:t>
            </a:r>
            <a:r>
              <a:rPr lang="en-US" sz="1600" dirty="0">
                <a:latin typeface="Segoe UI" panose="020B0502040204020203" pitchFamily="34" charset="0"/>
                <a:cs typeface="Segoe UI" panose="020B0502040204020203" pitchFamily="34" charset="0"/>
              </a:rPr>
              <a:t>it can be a </a:t>
            </a:r>
            <a:r>
              <a:rPr lang="en-US" sz="1600" i="1" dirty="0" smtClean="0">
                <a:latin typeface="Segoe UI" panose="020B0502040204020203" pitchFamily="34" charset="0"/>
                <a:cs typeface="Segoe UI" panose="020B0502040204020203" pitchFamily="34" charset="0"/>
              </a:rPr>
              <a:t>formula</a:t>
            </a:r>
            <a:r>
              <a:rPr lang="pl-PL" sz="1600" dirty="0" smtClean="0">
                <a:latin typeface="Segoe UI" panose="020B0502040204020203" pitchFamily="34" charset="0"/>
                <a:cs typeface="Segoe UI" panose="020B0502040204020203" pitchFamily="34" charset="0"/>
              </a:rPr>
              <a:t> </a:t>
            </a:r>
            <a:r>
              <a:rPr lang="en-US" sz="1600" dirty="0" smtClean="0">
                <a:latin typeface="Segoe UI" panose="020B0502040204020203" pitchFamily="34" charset="0"/>
                <a:cs typeface="Segoe UI" panose="020B0502040204020203" pitchFamily="34" charset="0"/>
              </a:rPr>
              <a:t>or </a:t>
            </a:r>
            <a:r>
              <a:rPr lang="en-US" sz="1600" dirty="0">
                <a:latin typeface="Segoe UI" panose="020B0502040204020203" pitchFamily="34" charset="0"/>
                <a:cs typeface="Segoe UI" panose="020B0502040204020203" pitchFamily="34" charset="0"/>
              </a:rPr>
              <a:t>any other </a:t>
            </a:r>
            <a:r>
              <a:rPr lang="en-US" sz="1600" i="1" dirty="0">
                <a:latin typeface="Segoe UI" panose="020B0502040204020203" pitchFamily="34" charset="0"/>
                <a:cs typeface="Segoe UI" panose="020B0502040204020203" pitchFamily="34" charset="0"/>
              </a:rPr>
              <a:t>mental device </a:t>
            </a:r>
            <a:r>
              <a:rPr lang="pl-PL" sz="1600" dirty="0" smtClean="0">
                <a:latin typeface="Segoe UI" panose="020B0502040204020203" pitchFamily="34" charset="0"/>
                <a:cs typeface="Segoe UI" panose="020B0502040204020203" pitchFamily="34" charset="0"/>
              </a:rPr>
              <a:t>used </a:t>
            </a:r>
            <a:r>
              <a:rPr lang="en-US" sz="1600" dirty="0" smtClean="0">
                <a:latin typeface="Segoe UI" panose="020B0502040204020203" pitchFamily="34" charset="0"/>
                <a:cs typeface="Segoe UI" panose="020B0502040204020203" pitchFamily="34" charset="0"/>
              </a:rPr>
              <a:t>to </a:t>
            </a:r>
            <a:r>
              <a:rPr lang="en-US" sz="1600" dirty="0">
                <a:latin typeface="Segoe UI" panose="020B0502040204020203" pitchFamily="34" charset="0"/>
                <a:cs typeface="Segoe UI" panose="020B0502040204020203" pitchFamily="34" charset="0"/>
              </a:rPr>
              <a:t>apply a </a:t>
            </a:r>
            <a:r>
              <a:rPr lang="en-US" sz="1600" dirty="0" smtClean="0">
                <a:latin typeface="Segoe UI" panose="020B0502040204020203" pitchFamily="34" charset="0"/>
                <a:cs typeface="Segoe UI" panose="020B0502040204020203" pitchFamily="34" charset="0"/>
              </a:rPr>
              <a:t>metric</a:t>
            </a:r>
            <a:r>
              <a:rPr lang="pl-PL" sz="1600" dirty="0" smtClean="0">
                <a:latin typeface="Segoe UI" panose="020B0502040204020203" pitchFamily="34" charset="0"/>
                <a:cs typeface="Segoe UI" panose="020B0502040204020203" pitchFamily="34" charset="0"/>
              </a:rPr>
              <a:t>, </a:t>
            </a:r>
            <a:r>
              <a:rPr lang="en-US" sz="1600" dirty="0" smtClean="0">
                <a:latin typeface="Segoe UI" panose="020B0502040204020203" pitchFamily="34" charset="0"/>
                <a:cs typeface="Segoe UI" panose="020B0502040204020203" pitchFamily="34" charset="0"/>
              </a:rPr>
              <a:t>make </a:t>
            </a:r>
            <a:r>
              <a:rPr lang="en-US" sz="1600" dirty="0">
                <a:latin typeface="Segoe UI" panose="020B0502040204020203" pitchFamily="34" charset="0"/>
                <a:cs typeface="Segoe UI" panose="020B0502040204020203" pitchFamily="34" charset="0"/>
              </a:rPr>
              <a:t>comparisons. </a:t>
            </a:r>
            <a:endParaRPr lang="pl-PL" sz="1600" dirty="0" smtClean="0">
              <a:latin typeface="Segoe UI" panose="020B0502040204020203" pitchFamily="34" charset="0"/>
              <a:cs typeface="Segoe UI" panose="020B0502040204020203" pitchFamily="34" charset="0"/>
            </a:endParaRPr>
          </a:p>
          <a:p>
            <a:pPr lvl="3">
              <a:lnSpc>
                <a:spcPct val="95000"/>
              </a:lnSpc>
            </a:pPr>
            <a:r>
              <a:rPr lang="pl-PL" sz="1600" dirty="0" smtClean="0">
                <a:solidFill>
                  <a:schemeClr val="bg1">
                    <a:lumMod val="50000"/>
                  </a:schemeClr>
                </a:solidFill>
                <a:latin typeface="Segoe UI" panose="020B0502040204020203" pitchFamily="34" charset="0"/>
                <a:cs typeface="Segoe UI" panose="020B0502040204020203" pitchFamily="34" charset="0"/>
              </a:rPr>
              <a:t>We require </a:t>
            </a:r>
            <a:r>
              <a:rPr lang="en-US" sz="1600" i="1" dirty="0" smtClean="0">
                <a:solidFill>
                  <a:schemeClr val="bg1">
                    <a:lumMod val="50000"/>
                  </a:schemeClr>
                </a:solidFill>
                <a:latin typeface="Segoe UI" panose="020B0502040204020203" pitchFamily="34" charset="0"/>
                <a:cs typeface="Segoe UI" panose="020B0502040204020203" pitchFamily="34" charset="0"/>
              </a:rPr>
              <a:t>linearity</a:t>
            </a:r>
            <a:r>
              <a:rPr lang="pl-PL" sz="1600" dirty="0" smtClean="0">
                <a:solidFill>
                  <a:schemeClr val="bg1">
                    <a:lumMod val="50000"/>
                  </a:schemeClr>
                </a:solidFill>
                <a:latin typeface="Segoe UI" panose="020B0502040204020203" pitchFamily="34" charset="0"/>
                <a:cs typeface="Segoe UI" panose="020B0502040204020203" pitchFamily="34" charset="0"/>
              </a:rPr>
              <a:t>: Any </a:t>
            </a:r>
            <a:r>
              <a:rPr lang="en-US" sz="1600" dirty="0" smtClean="0">
                <a:solidFill>
                  <a:schemeClr val="bg1">
                    <a:lumMod val="50000"/>
                  </a:schemeClr>
                </a:solidFill>
                <a:latin typeface="Segoe UI" panose="020B0502040204020203" pitchFamily="34" charset="0"/>
                <a:cs typeface="Segoe UI" panose="020B0502040204020203" pitchFamily="34" charset="0"/>
              </a:rPr>
              <a:t>two </a:t>
            </a:r>
            <a:r>
              <a:rPr lang="en-US" sz="1600" dirty="0">
                <a:solidFill>
                  <a:schemeClr val="bg1">
                    <a:lumMod val="50000"/>
                  </a:schemeClr>
                </a:solidFill>
                <a:latin typeface="Segoe UI" panose="020B0502040204020203" pitchFamily="34" charset="0"/>
                <a:cs typeface="Segoe UI" panose="020B0502040204020203" pitchFamily="34" charset="0"/>
              </a:rPr>
              <a:t>identical changes in </a:t>
            </a:r>
            <a:r>
              <a:rPr lang="en-US" sz="1600" dirty="0" smtClean="0">
                <a:solidFill>
                  <a:schemeClr val="bg1">
                    <a:lumMod val="50000"/>
                  </a:schemeClr>
                </a:solidFill>
                <a:latin typeface="Segoe UI" panose="020B0502040204020203" pitchFamily="34" charset="0"/>
                <a:cs typeface="Segoe UI" panose="020B0502040204020203" pitchFamily="34" charset="0"/>
              </a:rPr>
              <a:t>the</a:t>
            </a:r>
            <a:r>
              <a:rPr lang="pl-PL" sz="1600" dirty="0" smtClean="0">
                <a:solidFill>
                  <a:schemeClr val="bg1">
                    <a:lumMod val="50000"/>
                  </a:schemeClr>
                </a:solidFill>
                <a:latin typeface="Segoe UI" panose="020B0502040204020203" pitchFamily="34" charset="0"/>
                <a:cs typeface="Segoe UI" panose="020B0502040204020203" pitchFamily="34" charset="0"/>
              </a:rPr>
              <a:t> </a:t>
            </a:r>
            <a:r>
              <a:rPr lang="en-US" sz="1600" dirty="0" smtClean="0">
                <a:solidFill>
                  <a:schemeClr val="bg1">
                    <a:lumMod val="50000"/>
                  </a:schemeClr>
                </a:solidFill>
                <a:latin typeface="Segoe UI" panose="020B0502040204020203" pitchFamily="34" charset="0"/>
                <a:cs typeface="Segoe UI" panose="020B0502040204020203" pitchFamily="34" charset="0"/>
              </a:rPr>
              <a:t>property </a:t>
            </a:r>
            <a:r>
              <a:rPr lang="en-US" sz="1600" dirty="0">
                <a:solidFill>
                  <a:schemeClr val="bg1">
                    <a:lumMod val="50000"/>
                  </a:schemeClr>
                </a:solidFill>
                <a:latin typeface="Segoe UI" panose="020B0502040204020203" pitchFamily="34" charset="0"/>
                <a:cs typeface="Segoe UI" panose="020B0502040204020203" pitchFamily="34" charset="0"/>
              </a:rPr>
              <a:t>value </a:t>
            </a:r>
            <a:r>
              <a:rPr lang="pl-PL" sz="1600" dirty="0" smtClean="0">
                <a:solidFill>
                  <a:schemeClr val="bg1">
                    <a:lumMod val="50000"/>
                  </a:schemeClr>
                </a:solidFill>
                <a:latin typeface="Segoe UI" panose="020B0502040204020203" pitchFamily="34" charset="0"/>
                <a:cs typeface="Segoe UI" panose="020B0502040204020203" pitchFamily="34" charset="0"/>
              </a:rPr>
              <a:t>are </a:t>
            </a:r>
            <a:r>
              <a:rPr lang="en-US" sz="1600" dirty="0" smtClean="0">
                <a:solidFill>
                  <a:schemeClr val="bg1">
                    <a:lumMod val="50000"/>
                  </a:schemeClr>
                </a:solidFill>
                <a:latin typeface="Segoe UI" panose="020B0502040204020203" pitchFamily="34" charset="0"/>
                <a:cs typeface="Segoe UI" panose="020B0502040204020203" pitchFamily="34" charset="0"/>
              </a:rPr>
              <a:t>reflected </a:t>
            </a:r>
            <a:r>
              <a:rPr lang="en-US" sz="1600" dirty="0">
                <a:solidFill>
                  <a:schemeClr val="bg1">
                    <a:lumMod val="50000"/>
                  </a:schemeClr>
                </a:solidFill>
                <a:latin typeface="Segoe UI" panose="020B0502040204020203" pitchFamily="34" charset="0"/>
                <a:cs typeface="Segoe UI" panose="020B0502040204020203" pitchFamily="34" charset="0"/>
              </a:rPr>
              <a:t>as two identical changes in the </a:t>
            </a:r>
            <a:r>
              <a:rPr lang="en-US" sz="1600" dirty="0" smtClean="0">
                <a:solidFill>
                  <a:schemeClr val="bg1">
                    <a:lumMod val="50000"/>
                  </a:schemeClr>
                </a:solidFill>
                <a:latin typeface="Segoe UI" panose="020B0502040204020203" pitchFamily="34" charset="0"/>
                <a:cs typeface="Segoe UI" panose="020B0502040204020203" pitchFamily="34" charset="0"/>
              </a:rPr>
              <a:t>measure</a:t>
            </a:r>
            <a:endParaRPr lang="en-US" sz="1600" dirty="0">
              <a:solidFill>
                <a:schemeClr val="bg1">
                  <a:lumMod val="50000"/>
                </a:schemeClr>
              </a:solidFill>
              <a:latin typeface="Segoe UI" panose="020B0502040204020203" pitchFamily="34" charset="0"/>
              <a:cs typeface="Segoe UI" panose="020B0502040204020203" pitchFamily="34" charset="0"/>
            </a:endParaRPr>
          </a:p>
          <a:p>
            <a:pPr lvl="1">
              <a:lnSpc>
                <a:spcPct val="95000"/>
              </a:lnSpc>
            </a:pPr>
            <a:r>
              <a:rPr lang="en-US" sz="1800" dirty="0">
                <a:latin typeface="Segoe UI" panose="020B0502040204020203" pitchFamily="34" charset="0"/>
                <a:cs typeface="Segoe UI" panose="020B0502040204020203" pitchFamily="34" charset="0"/>
              </a:rPr>
              <a:t>4. </a:t>
            </a:r>
            <a:r>
              <a:rPr lang="en-US" sz="18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Design</a:t>
            </a:r>
            <a:r>
              <a:rPr lang="en-US" sz="18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the </a:t>
            </a:r>
            <a:r>
              <a:rPr lang="en-US" sz="18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measurement process </a:t>
            </a:r>
            <a:r>
              <a:rPr lang="en-US" sz="1800" dirty="0">
                <a:latin typeface="Segoe UI" panose="020B0502040204020203" pitchFamily="34" charset="0"/>
                <a:cs typeface="Segoe UI" panose="020B0502040204020203" pitchFamily="34" charset="0"/>
              </a:rPr>
              <a:t>to deliver </a:t>
            </a:r>
            <a:r>
              <a:rPr lang="en-US" sz="1800" dirty="0" smtClean="0">
                <a:latin typeface="Segoe UI" panose="020B0502040204020203" pitchFamily="34" charset="0"/>
                <a:cs typeface="Segoe UI" panose="020B0502040204020203" pitchFamily="34" charset="0"/>
              </a:rPr>
              <a:t>results</a:t>
            </a:r>
            <a:endParaRPr lang="pl-PL" sz="1800" dirty="0" smtClean="0">
              <a:latin typeface="Segoe UI" panose="020B0502040204020203" pitchFamily="34" charset="0"/>
              <a:cs typeface="Segoe UI" panose="020B0502040204020203" pitchFamily="34" charset="0"/>
            </a:endParaRPr>
          </a:p>
          <a:p>
            <a:pPr lvl="2">
              <a:lnSpc>
                <a:spcPct val="95000"/>
              </a:lnSpc>
            </a:pPr>
            <a:r>
              <a:rPr lang="pl-PL" sz="1600" dirty="0" smtClean="0">
                <a:latin typeface="Segoe UI" panose="020B0502040204020203" pitchFamily="34" charset="0"/>
                <a:cs typeface="Segoe UI" panose="020B0502040204020203" pitchFamily="34" charset="0"/>
              </a:rPr>
              <a:t>Includes </a:t>
            </a:r>
            <a:r>
              <a:rPr lang="en-US" sz="1600" i="1" dirty="0" smtClean="0">
                <a:latin typeface="Segoe UI" panose="020B0502040204020203" pitchFamily="34" charset="0"/>
                <a:cs typeface="Segoe UI" panose="020B0502040204020203" pitchFamily="34" charset="0"/>
              </a:rPr>
              <a:t>calibration</a:t>
            </a:r>
            <a:r>
              <a:rPr lang="en-US" sz="1600" dirty="0" smtClean="0">
                <a:latin typeface="Segoe UI" panose="020B0502040204020203" pitchFamily="34" charset="0"/>
                <a:cs typeface="Segoe UI" panose="020B0502040204020203" pitchFamily="34" charset="0"/>
              </a:rPr>
              <a:t> </a:t>
            </a:r>
            <a:r>
              <a:rPr lang="en-US" sz="1600" dirty="0">
                <a:latin typeface="Segoe UI" panose="020B0502040204020203" pitchFamily="34" charset="0"/>
                <a:cs typeface="Segoe UI" panose="020B0502040204020203" pitchFamily="34" charset="0"/>
              </a:rPr>
              <a:t>of the measuring </a:t>
            </a:r>
            <a:r>
              <a:rPr lang="en-US" sz="1600" dirty="0" smtClean="0">
                <a:latin typeface="Segoe UI" panose="020B0502040204020203" pitchFamily="34" charset="0"/>
                <a:cs typeface="Segoe UI" panose="020B0502040204020203" pitchFamily="34" charset="0"/>
              </a:rPr>
              <a:t>device</a:t>
            </a:r>
            <a:endParaRPr lang="pl-PL" sz="1600" dirty="0" smtClean="0">
              <a:latin typeface="Segoe UI" panose="020B0502040204020203" pitchFamily="34" charset="0"/>
              <a:cs typeface="Segoe UI" panose="020B0502040204020203" pitchFamily="34" charset="0"/>
            </a:endParaRPr>
          </a:p>
          <a:p>
            <a:pPr lvl="2">
              <a:lnSpc>
                <a:spcPct val="95000"/>
              </a:lnSpc>
            </a:pPr>
            <a:r>
              <a:rPr lang="pl-PL" sz="1600" dirty="0" smtClean="0">
                <a:latin typeface="Segoe UI" panose="020B0502040204020203" pitchFamily="34" charset="0"/>
                <a:cs typeface="Segoe UI" panose="020B0502040204020203" pitchFamily="34" charset="0"/>
              </a:rPr>
              <a:t>Concerned with </a:t>
            </a:r>
            <a:r>
              <a:rPr lang="en-US" sz="1600" dirty="0" smtClean="0">
                <a:latin typeface="Segoe UI" panose="020B0502040204020203" pitchFamily="34" charset="0"/>
                <a:cs typeface="Segoe UI" panose="020B0502040204020203" pitchFamily="34" charset="0"/>
              </a:rPr>
              <a:t>collection </a:t>
            </a:r>
            <a:r>
              <a:rPr lang="en-US" sz="1600" dirty="0">
                <a:latin typeface="Segoe UI" panose="020B0502040204020203" pitchFamily="34" charset="0"/>
                <a:cs typeface="Segoe UI" panose="020B0502040204020203" pitchFamily="34" charset="0"/>
              </a:rPr>
              <a:t>and availability of </a:t>
            </a:r>
            <a:r>
              <a:rPr lang="en-US" sz="1600" dirty="0" smtClean="0">
                <a:latin typeface="Segoe UI" panose="020B0502040204020203" pitchFamily="34" charset="0"/>
                <a:cs typeface="Segoe UI" panose="020B0502040204020203" pitchFamily="34" charset="0"/>
              </a:rPr>
              <a:t>data</a:t>
            </a:r>
            <a:endParaRPr lang="en-US" sz="1600" dirty="0">
              <a:latin typeface="Segoe UI" panose="020B0502040204020203" pitchFamily="34" charset="0"/>
              <a:cs typeface="Segoe UI" panose="020B0502040204020203" pitchFamily="34" charset="0"/>
            </a:endParaRPr>
          </a:p>
          <a:p>
            <a:pPr lvl="1">
              <a:lnSpc>
                <a:spcPct val="95000"/>
              </a:lnSpc>
            </a:pPr>
            <a:r>
              <a:rPr lang="en-US" sz="1800" dirty="0">
                <a:latin typeface="Segoe UI" panose="020B0502040204020203" pitchFamily="34" charset="0"/>
                <a:cs typeface="Segoe UI" panose="020B0502040204020203" pitchFamily="34" charset="0"/>
              </a:rPr>
              <a:t>5. </a:t>
            </a:r>
            <a:r>
              <a:rPr lang="pl-PL" sz="1800" dirty="0" smtClean="0">
                <a:latin typeface="Segoe UI" panose="020B0502040204020203" pitchFamily="34" charset="0"/>
                <a:cs typeface="Segoe UI" panose="020B0502040204020203" pitchFamily="34" charset="0"/>
              </a:rPr>
              <a:t>Have </a:t>
            </a:r>
            <a:r>
              <a:rPr lang="en-US" sz="1800" dirty="0" smtClean="0">
                <a:latin typeface="Segoe UI" panose="020B0502040204020203" pitchFamily="34" charset="0"/>
                <a:cs typeface="Segoe UI" panose="020B0502040204020203" pitchFamily="34" charset="0"/>
              </a:rPr>
              <a:t>each </a:t>
            </a:r>
            <a:r>
              <a:rPr lang="en-US" sz="18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measurement</a:t>
            </a:r>
            <a:r>
              <a:rPr lang="en-US" sz="18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result</a:t>
            </a:r>
            <a:r>
              <a:rPr lang="en-US" sz="1800" i="1"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composed of</a:t>
            </a:r>
            <a:r>
              <a:rPr lang="pl-PL" sz="1800" dirty="0" smtClean="0">
                <a:latin typeface="Segoe UI" panose="020B0502040204020203" pitchFamily="34" charset="0"/>
                <a:cs typeface="Segoe UI" panose="020B0502040204020203" pitchFamily="34" charset="0"/>
              </a:rPr>
              <a:t>: (i)</a:t>
            </a:r>
            <a:r>
              <a:rPr lang="en-US" sz="1800" dirty="0" smtClean="0">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the </a:t>
            </a:r>
            <a:r>
              <a:rPr lang="en-US" sz="18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value</a:t>
            </a:r>
            <a:r>
              <a:rPr lang="en-US" sz="1800" i="1"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of </a:t>
            </a:r>
            <a:r>
              <a:rPr lang="en-US" sz="1800" dirty="0" smtClean="0">
                <a:latin typeface="Segoe UI" panose="020B0502040204020203" pitchFamily="34" charset="0"/>
                <a:cs typeface="Segoe UI" panose="020B0502040204020203" pitchFamily="34" charset="0"/>
              </a:rPr>
              <a:t>the</a:t>
            </a:r>
            <a:r>
              <a:rPr lang="pl-PL" sz="1800" dirty="0" smtClean="0">
                <a:latin typeface="Segoe UI" panose="020B0502040204020203" pitchFamily="34" charset="0"/>
                <a:cs typeface="Segoe UI" panose="020B0502040204020203" pitchFamily="34" charset="0"/>
              </a:rPr>
              <a:t> </a:t>
            </a:r>
            <a:r>
              <a:rPr lang="en-US" sz="1800" dirty="0" smtClean="0">
                <a:latin typeface="Segoe UI" panose="020B0502040204020203" pitchFamily="34" charset="0"/>
                <a:cs typeface="Segoe UI" panose="020B0502040204020203" pitchFamily="34" charset="0"/>
              </a:rPr>
              <a:t>measurement</a:t>
            </a:r>
            <a:r>
              <a:rPr lang="pl-PL" sz="1800" dirty="0" smtClean="0">
                <a:latin typeface="Segoe UI" panose="020B0502040204020203" pitchFamily="34" charset="0"/>
                <a:cs typeface="Segoe UI" panose="020B0502040204020203" pitchFamily="34" charset="0"/>
              </a:rPr>
              <a:t>; and (ii) </a:t>
            </a:r>
            <a:r>
              <a:rPr lang="en-US" sz="1800" dirty="0" smtClean="0">
                <a:latin typeface="Segoe UI" panose="020B0502040204020203" pitchFamily="34" charset="0"/>
                <a:cs typeface="Segoe UI" panose="020B0502040204020203" pitchFamily="34" charset="0"/>
              </a:rPr>
              <a:t>the </a:t>
            </a:r>
            <a:r>
              <a:rPr lang="en-US" sz="1800" i="1" dirty="0">
                <a:latin typeface="Segoe UI" panose="020B0502040204020203" pitchFamily="34" charset="0"/>
                <a:cs typeface="Segoe UI" panose="020B0502040204020203" pitchFamily="34" charset="0"/>
              </a:rPr>
              <a:t>estimate of its </a:t>
            </a:r>
            <a:r>
              <a:rPr lang="en-US" sz="18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accuracy</a:t>
            </a:r>
            <a:r>
              <a:rPr lang="en-US" sz="1800" i="1"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1800" dirty="0">
                <a:latin typeface="Segoe UI" panose="020B0502040204020203" pitchFamily="34" charset="0"/>
                <a:cs typeface="Segoe UI" panose="020B0502040204020203" pitchFamily="34" charset="0"/>
              </a:rPr>
              <a:t>(an </a:t>
            </a:r>
            <a:r>
              <a:rPr lang="en-US" sz="1800" i="1" dirty="0">
                <a:latin typeface="Segoe UI" panose="020B0502040204020203" pitchFamily="34" charset="0"/>
                <a:cs typeface="Segoe UI" panose="020B0502040204020203" pitchFamily="34" charset="0"/>
              </a:rPr>
              <a:t>error</a:t>
            </a:r>
            <a:r>
              <a:rPr lang="en-US" sz="1800" dirty="0">
                <a:latin typeface="Segoe UI" panose="020B0502040204020203" pitchFamily="34" charset="0"/>
                <a:cs typeface="Segoe UI" panose="020B0502040204020203" pitchFamily="34" charset="0"/>
              </a:rPr>
              <a:t>). </a:t>
            </a:r>
            <a:endParaRPr lang="pl-PL" sz="1800" dirty="0" smtClean="0">
              <a:latin typeface="Segoe UI" panose="020B0502040204020203" pitchFamily="34" charset="0"/>
              <a:cs typeface="Segoe UI" panose="020B0502040204020203" pitchFamily="34" charset="0"/>
            </a:endParaRPr>
          </a:p>
          <a:p>
            <a:pPr lvl="2">
              <a:lnSpc>
                <a:spcPct val="95000"/>
              </a:lnSpc>
            </a:pPr>
            <a:r>
              <a:rPr lang="en-US" sz="1600" dirty="0" smtClean="0">
                <a:latin typeface="Segoe UI" panose="020B0502040204020203" pitchFamily="34" charset="0"/>
                <a:cs typeface="Segoe UI" panose="020B0502040204020203" pitchFamily="34" charset="0"/>
              </a:rPr>
              <a:t>Alternatively</a:t>
            </a:r>
            <a:r>
              <a:rPr lang="en-US" sz="1600" dirty="0">
                <a:latin typeface="Segoe UI" panose="020B0502040204020203" pitchFamily="34" charset="0"/>
                <a:cs typeface="Segoe UI" panose="020B0502040204020203" pitchFamily="34" charset="0"/>
              </a:rPr>
              <a:t>, measurement </a:t>
            </a:r>
            <a:r>
              <a:rPr lang="en-US" sz="1600" dirty="0" smtClean="0">
                <a:latin typeface="Segoe UI" panose="020B0502040204020203" pitchFamily="34" charset="0"/>
                <a:cs typeface="Segoe UI" panose="020B0502040204020203" pitchFamily="34" charset="0"/>
              </a:rPr>
              <a:t>could </a:t>
            </a:r>
            <a:r>
              <a:rPr lang="en-US" sz="1600" dirty="0">
                <a:latin typeface="Segoe UI" panose="020B0502040204020203" pitchFamily="34" charset="0"/>
                <a:cs typeface="Segoe UI" panose="020B0502040204020203" pitchFamily="34" charset="0"/>
              </a:rPr>
              <a:t>be a </a:t>
            </a:r>
            <a:r>
              <a:rPr lang="en-US" sz="1600" i="1" dirty="0">
                <a:latin typeface="Segoe UI" panose="020B0502040204020203" pitchFamily="34" charset="0"/>
                <a:cs typeface="Segoe UI" panose="020B0502040204020203" pitchFamily="34" charset="0"/>
              </a:rPr>
              <a:t>range of values </a:t>
            </a:r>
            <a:r>
              <a:rPr lang="en-US" sz="1600" dirty="0">
                <a:latin typeface="Segoe UI" panose="020B0502040204020203" pitchFamily="34" charset="0"/>
                <a:cs typeface="Segoe UI" panose="020B0502040204020203" pitchFamily="34" charset="0"/>
              </a:rPr>
              <a:t>designating one </a:t>
            </a:r>
            <a:r>
              <a:rPr lang="en-US" sz="1600" dirty="0" smtClean="0">
                <a:latin typeface="Segoe UI" panose="020B0502040204020203" pitchFamily="34" charset="0"/>
                <a:cs typeface="Segoe UI" panose="020B0502040204020203" pitchFamily="34" charset="0"/>
              </a:rPr>
              <a:t>value as</a:t>
            </a:r>
            <a:r>
              <a:rPr lang="pl-PL" sz="1600" dirty="0" smtClean="0">
                <a:latin typeface="Segoe UI" panose="020B0502040204020203" pitchFamily="34" charset="0"/>
                <a:cs typeface="Segoe UI" panose="020B0502040204020203" pitchFamily="34" charset="0"/>
              </a:rPr>
              <a:t> </a:t>
            </a:r>
            <a:r>
              <a:rPr lang="en-US" sz="1600" dirty="0" smtClean="0">
                <a:latin typeface="Segoe UI" panose="020B0502040204020203" pitchFamily="34" charset="0"/>
                <a:cs typeface="Segoe UI" panose="020B0502040204020203" pitchFamily="34" charset="0"/>
              </a:rPr>
              <a:t>the </a:t>
            </a:r>
            <a:r>
              <a:rPr lang="en-US" sz="1600" dirty="0">
                <a:latin typeface="Segoe UI" panose="020B0502040204020203" pitchFamily="34" charset="0"/>
                <a:cs typeface="Segoe UI" panose="020B0502040204020203" pitchFamily="34" charset="0"/>
              </a:rPr>
              <a:t>“</a:t>
            </a:r>
            <a:r>
              <a:rPr lang="en-US" sz="1600" i="1" dirty="0">
                <a:latin typeface="Segoe UI" panose="020B0502040204020203" pitchFamily="34" charset="0"/>
                <a:cs typeface="Segoe UI" panose="020B0502040204020203" pitchFamily="34" charset="0"/>
              </a:rPr>
              <a:t>measured quantity value</a:t>
            </a:r>
            <a:r>
              <a:rPr lang="en-US" sz="1600" dirty="0" smtClean="0">
                <a:latin typeface="Segoe UI" panose="020B0502040204020203" pitchFamily="34" charset="0"/>
                <a:cs typeface="Segoe UI" panose="020B0502040204020203" pitchFamily="34" charset="0"/>
              </a:rPr>
              <a:t>”</a:t>
            </a:r>
            <a:endParaRPr lang="pl-PL" sz="1600" dirty="0" smtClean="0">
              <a:latin typeface="Segoe UI" pitchFamily="34" charset="0"/>
              <a:cs typeface="Segoe UI"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15</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Five Property Measurement Elements</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2669946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914400"/>
            <a:ext cx="8783217" cy="5486400"/>
          </a:xfrm>
        </p:spPr>
        <p:txBody>
          <a:bodyPr/>
          <a:lstStyle/>
          <a:p>
            <a:pPr>
              <a:lnSpc>
                <a:spcPct val="90000"/>
              </a:lnSpc>
              <a:spcBef>
                <a:spcPts val="0"/>
              </a:spcBef>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We cover </a:t>
            </a:r>
            <a:r>
              <a:rPr lang="pl-PL" sz="2000" dirty="0" smtClean="0">
                <a:latin typeface="Segoe UI" pitchFamily="34" charset="0"/>
                <a:cs typeface="Segoe UI" pitchFamily="34" charset="0"/>
              </a:rPr>
              <a:t>here only 2 of the 5 property </a:t>
            </a:r>
            <a:r>
              <a:rPr lang="en-US" sz="2000" dirty="0" smtClean="0">
                <a:latin typeface="Segoe UI" panose="020B0502040204020203" pitchFamily="34" charset="0"/>
                <a:cs typeface="Segoe UI" panose="020B0502040204020203" pitchFamily="34" charset="0"/>
              </a:rPr>
              <a:t>measurement</a:t>
            </a:r>
            <a:r>
              <a:rPr lang="pl-PL" sz="2000" dirty="0" smtClean="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elements</a:t>
            </a:r>
            <a:r>
              <a:rPr lang="pl-PL" sz="2000" dirty="0" smtClean="0">
                <a:latin typeface="Segoe UI" pitchFamily="34" charset="0"/>
                <a:cs typeface="Segoe UI" pitchFamily="34" charset="0"/>
              </a:rPr>
              <a:t>:</a:t>
            </a:r>
          </a:p>
          <a:p>
            <a:pPr lvl="1"/>
            <a:r>
              <a:rPr lang="en-US" sz="2000" dirty="0" smtClean="0">
                <a:latin typeface="Segoe UI" panose="020B0502040204020203" pitchFamily="34" charset="0"/>
                <a:cs typeface="Segoe UI" panose="020B0502040204020203" pitchFamily="34" charset="0"/>
              </a:rPr>
              <a:t>1</a:t>
            </a:r>
            <a:r>
              <a:rPr lang="en-US" sz="2000" dirty="0">
                <a:latin typeface="Segoe UI" panose="020B0502040204020203" pitchFamily="34" charset="0"/>
                <a:cs typeface="Segoe UI" panose="020B0502040204020203" pitchFamily="34" charset="0"/>
              </a:rPr>
              <a:t>. Clearly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identify</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the </a:t>
            </a:r>
            <a:r>
              <a:rPr lang="en-US" sz="2000" i="1" dirty="0">
                <a:latin typeface="Segoe UI" panose="020B0502040204020203" pitchFamily="34" charset="0"/>
                <a:cs typeface="Segoe UI" panose="020B0502040204020203" pitchFamily="34" charset="0"/>
              </a:rPr>
              <a:t>property </a:t>
            </a:r>
            <a:r>
              <a:rPr lang="pl-PL" sz="2000" i="1" dirty="0" smtClean="0">
                <a:latin typeface="Segoe UI" panose="020B0502040204020203" pitchFamily="34" charset="0"/>
                <a:cs typeface="Segoe UI" panose="020B0502040204020203" pitchFamily="34" charset="0"/>
              </a:rPr>
              <a:t>(</a:t>
            </a:r>
            <a:r>
              <a:rPr lang="pl-PL" sz="2000" dirty="0" smtClean="0">
                <a:latin typeface="Segoe UI" panose="020B0502040204020203" pitchFamily="34" charset="0"/>
                <a:cs typeface="Segoe UI" panose="020B0502040204020203" pitchFamily="34" charset="0"/>
              </a:rPr>
              <a:t>the </a:t>
            </a:r>
            <a:r>
              <a:rPr lang="en-US"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measurand</a:t>
            </a:r>
            <a:r>
              <a:rPr lang="pl-PL" sz="2000" i="1" dirty="0" smtClean="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to </a:t>
            </a:r>
            <a:r>
              <a:rPr lang="en-US" sz="2000" dirty="0">
                <a:latin typeface="Segoe UI" panose="020B0502040204020203" pitchFamily="34" charset="0"/>
                <a:cs typeface="Segoe UI" panose="020B0502040204020203" pitchFamily="34" charset="0"/>
              </a:rPr>
              <a:t>be </a:t>
            </a:r>
            <a:r>
              <a:rPr lang="en-US" sz="2000" dirty="0" smtClean="0">
                <a:latin typeface="Segoe UI" panose="020B0502040204020203" pitchFamily="34" charset="0"/>
                <a:cs typeface="Segoe UI" panose="020B0502040204020203" pitchFamily="34" charset="0"/>
              </a:rPr>
              <a:t>measured </a:t>
            </a:r>
            <a:endParaRPr lang="pl-PL" sz="2000" dirty="0" smtClean="0">
              <a:latin typeface="Segoe UI" panose="020B0502040204020203" pitchFamily="34" charset="0"/>
              <a:cs typeface="Segoe UI" panose="020B0502040204020203" pitchFamily="34" charset="0"/>
            </a:endParaRPr>
          </a:p>
          <a:p>
            <a:pPr lvl="2"/>
            <a:r>
              <a:rPr lang="pl-PL" sz="2000" dirty="0" smtClean="0">
                <a:latin typeface="Segoe UI" panose="020B0502040204020203" pitchFamily="34" charset="0"/>
                <a:cs typeface="Segoe UI" panose="020B0502040204020203" pitchFamily="34" charset="0"/>
              </a:rPr>
              <a:t>Requires </a:t>
            </a:r>
            <a:r>
              <a:rPr lang="en-US" sz="2000" dirty="0" smtClean="0">
                <a:latin typeface="Segoe UI" panose="020B0502040204020203" pitchFamily="34" charset="0"/>
                <a:cs typeface="Segoe UI" panose="020B0502040204020203" pitchFamily="34" charset="0"/>
              </a:rPr>
              <a:t>building a model of the</a:t>
            </a:r>
            <a:r>
              <a:rPr lang="pl-PL" sz="2000" dirty="0" smtClean="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phenomenon</a:t>
            </a:r>
          </a:p>
          <a:p>
            <a:pPr lvl="1">
              <a:spcBef>
                <a:spcPts val="1800"/>
              </a:spcBef>
            </a:pPr>
            <a:r>
              <a:rPr lang="en-US" sz="2000" dirty="0" smtClean="0">
                <a:latin typeface="Segoe UI" panose="020B0502040204020203" pitchFamily="34" charset="0"/>
                <a:cs typeface="Segoe UI" panose="020B0502040204020203" pitchFamily="34" charset="0"/>
              </a:rPr>
              <a:t>2</a:t>
            </a:r>
            <a:r>
              <a:rPr lang="en-US" sz="2000" dirty="0">
                <a:latin typeface="Segoe UI" panose="020B0502040204020203" pitchFamily="34" charset="0"/>
                <a:cs typeface="Segoe UI" panose="020B0502040204020203" pitchFamily="34" charset="0"/>
              </a:rPr>
              <a:t>.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Establish </a:t>
            </a:r>
            <a:r>
              <a:rPr lang="en-US" sz="2000" dirty="0">
                <a:solidFill>
                  <a:schemeClr val="tx1">
                    <a:lumMod val="95000"/>
                    <a:lumOff val="5000"/>
                  </a:schemeClr>
                </a:solidFill>
                <a:latin typeface="Segoe UI" panose="020B0502040204020203" pitchFamily="34" charset="0"/>
                <a:cs typeface="Segoe UI" panose="020B0502040204020203" pitchFamily="34" charset="0"/>
              </a:rPr>
              <a:t>a</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metric </a:t>
            </a:r>
            <a:r>
              <a:rPr lang="en-US" sz="2000" dirty="0">
                <a:latin typeface="Segoe UI" panose="020B0502040204020203" pitchFamily="34" charset="0"/>
                <a:cs typeface="Segoe UI" panose="020B0502040204020203" pitchFamily="34" charset="0"/>
              </a:rPr>
              <a:t>to quantitatively characterize the </a:t>
            </a:r>
            <a:r>
              <a:rPr lang="en-US" sz="2000" dirty="0" smtClean="0">
                <a:latin typeface="Segoe UI" panose="020B0502040204020203" pitchFamily="34" charset="0"/>
                <a:cs typeface="Segoe UI" panose="020B0502040204020203" pitchFamily="34" charset="0"/>
              </a:rPr>
              <a:t>property</a:t>
            </a:r>
            <a:endParaRPr lang="pl-PL" sz="2000" dirty="0" smtClean="0">
              <a:latin typeface="Segoe UI" panose="020B0502040204020203" pitchFamily="34" charset="0"/>
              <a:cs typeface="Segoe UI" panose="020B0502040204020203" pitchFamily="34" charset="0"/>
            </a:endParaRPr>
          </a:p>
          <a:p>
            <a:pPr lvl="2"/>
            <a:r>
              <a:rPr lang="en-US" sz="2000" dirty="0" smtClean="0">
                <a:latin typeface="Segoe UI" panose="020B0502040204020203" pitchFamily="34" charset="0"/>
                <a:cs typeface="Segoe UI" panose="020B0502040204020203" pitchFamily="34" charset="0"/>
              </a:rPr>
              <a:t>Ideally</a:t>
            </a:r>
            <a:r>
              <a:rPr lang="en-US" sz="2000" dirty="0">
                <a:latin typeface="Segoe UI" panose="020B0502040204020203" pitchFamily="34" charset="0"/>
                <a:cs typeface="Segoe UI" panose="020B0502040204020203" pitchFamily="34" charset="0"/>
              </a:rPr>
              <a:t>, this would be a </a:t>
            </a:r>
            <a:r>
              <a:rPr lang="en-US" sz="2000" i="1" dirty="0">
                <a:latin typeface="Segoe UI" panose="020B0502040204020203" pitchFamily="34" charset="0"/>
                <a:cs typeface="Segoe UI" panose="020B0502040204020203" pitchFamily="34" charset="0"/>
              </a:rPr>
              <a:t>unit </a:t>
            </a:r>
            <a:r>
              <a:rPr lang="en-US" sz="2000" i="1" dirty="0" smtClean="0">
                <a:latin typeface="Segoe UI" panose="020B0502040204020203" pitchFamily="34" charset="0"/>
                <a:cs typeface="Segoe UI" panose="020B0502040204020203" pitchFamily="34" charset="0"/>
              </a:rPr>
              <a:t>of</a:t>
            </a:r>
            <a:r>
              <a:rPr lang="pl-PL" sz="2000" i="1" dirty="0" smtClean="0">
                <a:latin typeface="Segoe UI" panose="020B0502040204020203" pitchFamily="34" charset="0"/>
                <a:cs typeface="Segoe UI" panose="020B0502040204020203" pitchFamily="34" charset="0"/>
              </a:rPr>
              <a:t> </a:t>
            </a:r>
            <a:r>
              <a:rPr lang="en-US" sz="2000" i="1" dirty="0" smtClean="0">
                <a:latin typeface="Segoe UI" panose="020B0502040204020203" pitchFamily="34" charset="0"/>
                <a:cs typeface="Segoe UI" panose="020B0502040204020203" pitchFamily="34" charset="0"/>
              </a:rPr>
              <a:t>measurement</a:t>
            </a:r>
            <a:endParaRPr lang="pl-PL" sz="2000" i="1" dirty="0" smtClean="0">
              <a:latin typeface="Segoe UI" panose="020B0502040204020203" pitchFamily="34" charset="0"/>
              <a:cs typeface="Segoe UI" panose="020B0502040204020203" pitchFamily="34" charset="0"/>
            </a:endParaRPr>
          </a:p>
          <a:p>
            <a:pPr lvl="2"/>
            <a:r>
              <a:rPr lang="pl-PL" sz="2000" dirty="0" smtClean="0">
                <a:latin typeface="Segoe UI" panose="020B0502040204020203" pitchFamily="34" charset="0"/>
                <a:cs typeface="Segoe UI" panose="020B0502040204020203" pitchFamily="34" charset="0"/>
              </a:rPr>
              <a:t>For </a:t>
            </a:r>
            <a:r>
              <a:rPr lang="en-US" sz="2000" dirty="0" smtClean="0">
                <a:latin typeface="Segoe UI" panose="020B0502040204020203" pitchFamily="34" charset="0"/>
                <a:cs typeface="Segoe UI" panose="020B0502040204020203" pitchFamily="34" charset="0"/>
              </a:rPr>
              <a:t>vaguely </a:t>
            </a:r>
            <a:r>
              <a:rPr lang="en-US" sz="2000" dirty="0">
                <a:latin typeface="Segoe UI" panose="020B0502040204020203" pitchFamily="34" charset="0"/>
                <a:cs typeface="Segoe UI" panose="020B0502040204020203" pitchFamily="34" charset="0"/>
              </a:rPr>
              <a:t>defined properties it can be just a </a:t>
            </a:r>
            <a:r>
              <a:rPr lang="en-US" sz="2000" i="1" dirty="0">
                <a:latin typeface="Segoe UI" panose="020B0502040204020203" pitchFamily="34" charset="0"/>
                <a:cs typeface="Segoe UI" panose="020B0502040204020203" pitchFamily="34" charset="0"/>
              </a:rPr>
              <a:t>standard</a:t>
            </a:r>
            <a:r>
              <a:rPr lang="en-US" sz="2000" dirty="0">
                <a:latin typeface="Segoe UI" panose="020B0502040204020203" pitchFamily="34" charset="0"/>
                <a:cs typeface="Segoe UI" panose="020B0502040204020203" pitchFamily="34" charset="0"/>
              </a:rPr>
              <a:t> </a:t>
            </a:r>
            <a:r>
              <a:rPr lang="pl-PL" sz="2000" dirty="0" smtClean="0">
                <a:latin typeface="Segoe UI" panose="020B0502040204020203" pitchFamily="34" charset="0"/>
                <a:cs typeface="Segoe UI" panose="020B0502040204020203" pitchFamily="34" charset="0"/>
              </a:rPr>
              <a:t>(a </a:t>
            </a:r>
            <a:r>
              <a:rPr lang="pl-PL" sz="2000" i="1" dirty="0" smtClean="0">
                <a:latin typeface="Segoe UI" panose="020B0502040204020203" pitchFamily="34" charset="0"/>
                <a:cs typeface="Segoe UI" panose="020B0502040204020203" pitchFamily="34" charset="0"/>
              </a:rPr>
              <a:t>scale</a:t>
            </a:r>
            <a:r>
              <a:rPr lang="pl-PL" sz="2000" dirty="0" smtClean="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against which</a:t>
            </a:r>
            <a:r>
              <a:rPr lang="pl-PL" sz="2000" dirty="0" smtClean="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measurements </a:t>
            </a:r>
            <a:r>
              <a:rPr lang="en-US" sz="2000" dirty="0">
                <a:latin typeface="Segoe UI" panose="020B0502040204020203" pitchFamily="34" charset="0"/>
                <a:cs typeface="Segoe UI" panose="020B0502040204020203" pitchFamily="34" charset="0"/>
              </a:rPr>
              <a:t>are </a:t>
            </a:r>
            <a:r>
              <a:rPr lang="en-US" sz="2000" dirty="0" smtClean="0">
                <a:latin typeface="Segoe UI" panose="020B0502040204020203" pitchFamily="34" charset="0"/>
                <a:cs typeface="Segoe UI" panose="020B0502040204020203" pitchFamily="34" charset="0"/>
              </a:rPr>
              <a:t>applied.</a:t>
            </a:r>
            <a:endParaRPr lang="en-US" sz="2000" dirty="0">
              <a:latin typeface="Segoe UI" panose="020B0502040204020203" pitchFamily="34" charset="0"/>
              <a:cs typeface="Segoe UI" panose="020B0502040204020203" pitchFamily="34" charset="0"/>
            </a:endParaRPr>
          </a:p>
          <a:p>
            <a:pPr marL="457200" lvl="1" indent="0">
              <a:buNone/>
            </a:pPr>
            <a:endParaRPr lang="pl-PL" sz="1600" dirty="0" smtClean="0">
              <a:latin typeface="Segoe UI" pitchFamily="34" charset="0"/>
              <a:cs typeface="Segoe UI"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16</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Two Property </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Measurement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Elements Considered Here</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304021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2D0F7483-EBC3-456D-86AD-A698E606B23B}" type="slidenum">
              <a:rPr lang="en-US" sz="1200" b="0">
                <a:latin typeface="Segoe UI" pitchFamily="34" charset="0"/>
                <a:cs typeface="Segoe UI" pitchFamily="34" charset="0"/>
              </a:rPr>
              <a:pPr algn="r"/>
              <a:t>17</a:t>
            </a:fld>
            <a:endParaRPr lang="en-US" sz="1200" b="0" dirty="0">
              <a:latin typeface="Segoe UI" pitchFamily="34" charset="0"/>
              <a:cs typeface="Segoe UI" pitchFamily="34" charset="0"/>
            </a:endParaRPr>
          </a:p>
        </p:txBody>
      </p:sp>
      <p:sp>
        <p:nvSpPr>
          <p:cNvPr id="716802" name="Rectangle 2"/>
          <p:cNvSpPr>
            <a:spLocks noGrp="1" noChangeArrowheads="1"/>
          </p:cNvSpPr>
          <p:nvPr>
            <p:ph type="title"/>
          </p:nvPr>
        </p:nvSpPr>
        <p:spPr>
          <a:xfrm>
            <a:off x="0" y="0"/>
            <a:ext cx="8305800" cy="776288"/>
          </a:xfrm>
        </p:spPr>
        <p:txBody>
          <a:bodyPr/>
          <a:lstStyle/>
          <a:p>
            <a:pPr algn="l">
              <a:defRPr/>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4. Challenges </a:t>
            </a:r>
            <a:r>
              <a:rPr lang="pl-PL" sz="2800" dirty="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in Defining S&amp;P </a:t>
            </a: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Metrics</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326328739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990600"/>
            <a:ext cx="8783217" cy="5410200"/>
          </a:xfrm>
        </p:spPr>
        <p:txBody>
          <a:bodyPr/>
          <a:lstStyle/>
          <a:p>
            <a:pPr>
              <a:lnSpc>
                <a:spcPct val="90000"/>
              </a:lnSpc>
              <a:spcBef>
                <a:spcPts val="0"/>
              </a:spcBef>
              <a:tabLst>
                <a:tab pos="8572500" algn="r"/>
              </a:tabLst>
            </a:pPr>
            <a:r>
              <a:rPr lang="pl-PL" sz="2400" dirty="0" smtClean="0">
                <a:latin typeface="Segoe UI" pitchFamily="34" charset="0"/>
                <a:cs typeface="Segoe UI" pitchFamily="34" charset="0"/>
              </a:rPr>
              <a:t>Problems with security metrics   	</a:t>
            </a:r>
            <a:r>
              <a:rPr lang="pl-PL" sz="1200" dirty="0" smtClean="0">
                <a:solidFill>
                  <a:schemeClr val="bg1">
                    <a:lumMod val="50000"/>
                  </a:schemeClr>
                </a:solidFill>
                <a:latin typeface="Segoe UI" pitchFamily="34" charset="0"/>
                <a:cs typeface="Segoe UI" pitchFamily="34" charset="0"/>
              </a:rPr>
              <a:t>cf. [Zalewski, 2016]</a:t>
            </a:r>
            <a:endParaRPr lang="pl-PL" sz="1200" dirty="0" smtClean="0">
              <a:latin typeface="Segoe UI" pitchFamily="34" charset="0"/>
              <a:cs typeface="Segoe UI" pitchFamily="34" charset="0"/>
            </a:endParaRPr>
          </a:p>
          <a:p>
            <a:pPr lvl="1">
              <a:lnSpc>
                <a:spcPct val="90000"/>
              </a:lnSpc>
              <a:spcBef>
                <a:spcPts val="0"/>
              </a:spcBef>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Vagueness </a:t>
            </a:r>
            <a:r>
              <a:rPr lang="en-US" sz="2400" dirty="0" smtClean="0">
                <a:latin typeface="Segoe UI" panose="020B0502040204020203" pitchFamily="34" charset="0"/>
                <a:cs typeface="Segoe UI" panose="020B0502040204020203" pitchFamily="34" charset="0"/>
              </a:rPr>
              <a:t>of the concept of </a:t>
            </a:r>
            <a:r>
              <a:rPr lang="en-US" sz="2400" i="1" dirty="0" smtClean="0">
                <a:latin typeface="Segoe UI" panose="020B0502040204020203" pitchFamily="34" charset="0"/>
                <a:cs typeface="Segoe UI" panose="020B0502040204020203" pitchFamily="34" charset="0"/>
              </a:rPr>
              <a:t>security</a:t>
            </a:r>
            <a:endParaRPr lang="pl-PL" sz="2400" dirty="0" smtClean="0">
              <a:latin typeface="Segoe UI" panose="020B0502040204020203" pitchFamily="34" charset="0"/>
              <a:cs typeface="Segoe UI" panose="020B0502040204020203" pitchFamily="34" charset="0"/>
            </a:endParaRPr>
          </a:p>
          <a:p>
            <a:pPr lvl="1">
              <a:lnSpc>
                <a:spcPct val="90000"/>
              </a:lnSpc>
              <a:spcBef>
                <a:spcPts val="600"/>
              </a:spcBef>
            </a:pPr>
            <a:r>
              <a:rPr lang="en-US" sz="2400" dirty="0" smtClean="0">
                <a:latin typeface="Segoe UI" panose="020B0502040204020203" pitchFamily="34" charset="0"/>
                <a:cs typeface="Segoe UI" panose="020B0502040204020203" pitchFamily="34" charset="0"/>
              </a:rPr>
              <a:t>Vast</a:t>
            </a:r>
            <a:r>
              <a:rPr lang="pl-PL" sz="2400" dirty="0" smtClean="0">
                <a:latin typeface="Segoe UI" panose="020B0502040204020203" pitchFamily="34" charset="0"/>
                <a:cs typeface="Segoe UI" panose="020B0502040204020203" pitchFamily="34" charset="0"/>
              </a:rPr>
              <a:t> </a:t>
            </a:r>
            <a:r>
              <a:rPr lang="en-US" sz="2400" dirty="0" smtClean="0">
                <a:latin typeface="Segoe UI" panose="020B0502040204020203" pitchFamily="34" charset="0"/>
                <a:cs typeface="Segoe UI" panose="020B0502040204020203" pitchFamily="34" charset="0"/>
              </a:rPr>
              <a:t>majority </a:t>
            </a:r>
            <a:r>
              <a:rPr lang="en-US" sz="2400" dirty="0">
                <a:latin typeface="Segoe UI" panose="020B0502040204020203" pitchFamily="34" charset="0"/>
                <a:cs typeface="Segoe UI" panose="020B0502040204020203" pitchFamily="34" charset="0"/>
              </a:rPr>
              <a:t>of </a:t>
            </a:r>
            <a:r>
              <a:rPr lang="en-US" sz="2400" dirty="0" smtClean="0">
                <a:latin typeface="Segoe UI" panose="020B0502040204020203" pitchFamily="34" charset="0"/>
                <a:cs typeface="Segoe UI" panose="020B0502040204020203" pitchFamily="34" charset="0"/>
              </a:rPr>
              <a:t>metrics </a:t>
            </a:r>
            <a:r>
              <a:rPr lang="pl-PL" sz="2400" dirty="0" smtClean="0">
                <a:latin typeface="Segoe UI" panose="020B0502040204020203" pitchFamily="34" charset="0"/>
                <a:cs typeface="Segoe UI" panose="020B0502040204020203" pitchFamily="34" charset="0"/>
              </a:rPr>
              <a:t>are </a:t>
            </a:r>
            <a:r>
              <a:rPr lang="en-US" sz="2400" dirty="0" smtClean="0">
                <a:latin typeface="Segoe UI" panose="020B0502040204020203" pitchFamily="34" charset="0"/>
                <a:cs typeface="Segoe UI" panose="020B0502040204020203" pitchFamily="34" charset="0"/>
              </a:rPr>
              <a:t>at </a:t>
            </a:r>
            <a:r>
              <a:rPr lang="en-US" sz="2400" dirty="0">
                <a:latin typeface="Segoe UI" panose="020B0502040204020203" pitchFamily="34" charset="0"/>
                <a:cs typeface="Segoe UI" panose="020B0502040204020203" pitchFamily="34" charset="0"/>
              </a:rPr>
              <a:t>the </a:t>
            </a:r>
            <a:r>
              <a:rPr lang="en-US" sz="24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management</a:t>
            </a:r>
            <a:r>
              <a:rPr lang="en-US" sz="24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level</a:t>
            </a:r>
            <a:endPar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lvl="2"/>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Not</a:t>
            </a:r>
            <a:r>
              <a:rPr lang="pl-PL" sz="20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measurement </a:t>
            </a:r>
            <a:r>
              <a:rPr lang="en-US" sz="2000" dirty="0">
                <a:latin typeface="Segoe UI" panose="020B0502040204020203" pitchFamily="34" charset="0"/>
                <a:cs typeface="Segoe UI" panose="020B0502040204020203" pitchFamily="34" charset="0"/>
              </a:rPr>
              <a:t>in a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scientific</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sense </a:t>
            </a:r>
            <a:endParaRPr lang="pl-PL" sz="2000" dirty="0" smtClean="0">
              <a:latin typeface="Segoe UI" panose="020B0502040204020203" pitchFamily="34" charset="0"/>
              <a:cs typeface="Segoe UI" panose="020B0502040204020203" pitchFamily="34" charset="0"/>
            </a:endParaRPr>
          </a:p>
          <a:p>
            <a:pPr lvl="3"/>
            <a:r>
              <a:rPr lang="pl-PL" sz="1600" dirty="0" smtClean="0">
                <a:solidFill>
                  <a:schemeClr val="bg1">
                    <a:lumMod val="50000"/>
                  </a:schemeClr>
                </a:solidFill>
                <a:latin typeface="Segoe UI" panose="020B0502040204020203" pitchFamily="34" charset="0"/>
                <a:cs typeface="Segoe UI" panose="020B0502040204020203" pitchFamily="34" charset="0"/>
              </a:rPr>
              <a:t>A</a:t>
            </a:r>
            <a:r>
              <a:rPr lang="en-US" sz="1600" dirty="0" smtClean="0">
                <a:solidFill>
                  <a:schemeClr val="bg1">
                    <a:lumMod val="50000"/>
                  </a:schemeClr>
                </a:solidFill>
                <a:latin typeface="Segoe UI" panose="020B0502040204020203" pitchFamily="34" charset="0"/>
                <a:cs typeface="Segoe UI" panose="020B0502040204020203" pitchFamily="34" charset="0"/>
              </a:rPr>
              <a:t>s </a:t>
            </a:r>
            <a:r>
              <a:rPr lang="en-US" sz="1600" dirty="0">
                <a:solidFill>
                  <a:schemeClr val="bg1">
                    <a:lumMod val="50000"/>
                  </a:schemeClr>
                </a:solidFill>
                <a:latin typeface="Segoe UI" panose="020B0502040204020203" pitchFamily="34" charset="0"/>
                <a:cs typeface="Segoe UI" panose="020B0502040204020203" pitchFamily="34" charset="0"/>
              </a:rPr>
              <a:t>developed in measurement </a:t>
            </a:r>
            <a:r>
              <a:rPr lang="en-US" sz="1600" dirty="0" smtClean="0">
                <a:solidFill>
                  <a:schemeClr val="bg1">
                    <a:lumMod val="50000"/>
                  </a:schemeClr>
                </a:solidFill>
                <a:latin typeface="Segoe UI" panose="020B0502040204020203" pitchFamily="34" charset="0"/>
                <a:cs typeface="Segoe UI" panose="020B0502040204020203" pitchFamily="34" charset="0"/>
              </a:rPr>
              <a:t>theory</a:t>
            </a:r>
            <a:endParaRPr lang="pl-PL" sz="1600" dirty="0" smtClean="0">
              <a:solidFill>
                <a:schemeClr val="bg1">
                  <a:lumMod val="50000"/>
                </a:schemeClr>
              </a:solidFill>
              <a:latin typeface="Segoe UI" panose="020B0502040204020203" pitchFamily="34" charset="0"/>
              <a:cs typeface="Segoe UI" panose="020B0502040204020203" pitchFamily="34" charset="0"/>
            </a:endParaRPr>
          </a:p>
          <a:p>
            <a:pPr lvl="1">
              <a:lnSpc>
                <a:spcPct val="90000"/>
              </a:lnSpc>
              <a:spcBef>
                <a:spcPts val="0"/>
              </a:spcBef>
            </a:pPr>
            <a:endParaRPr lang="pl-PL" sz="1200" dirty="0" smtClean="0">
              <a:latin typeface="Segoe UI" panose="020B0502040204020203" pitchFamily="34" charset="0"/>
              <a:cs typeface="Segoe UI" panose="020B0502040204020203" pitchFamily="34" charset="0"/>
            </a:endParaRPr>
          </a:p>
          <a:p>
            <a:pPr>
              <a:tabLst>
                <a:tab pos="8516938" algn="r"/>
              </a:tabLst>
            </a:pPr>
            <a:r>
              <a:rPr lang="pl-PL" sz="2400" dirty="0" smtClean="0">
                <a:latin typeface="Segoe UI" panose="020B0502040204020203" pitchFamily="34" charset="0"/>
                <a:cs typeface="Segoe UI" panose="020B0502040204020203" pitchFamily="34" charset="0"/>
              </a:rPr>
              <a:t>Question:           </a:t>
            </a:r>
            <a:r>
              <a:rPr lang="pl-PL" sz="2400" dirty="0" smtClean="0">
                <a:solidFill>
                  <a:schemeClr val="bg1">
                    <a:lumMod val="50000"/>
                  </a:schemeClr>
                </a:solidFill>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a:t>
            </a:r>
            <a:r>
              <a:rPr lang="en-US" sz="1200" dirty="0" smtClean="0">
                <a:solidFill>
                  <a:schemeClr val="bg1">
                    <a:lumMod val="50000"/>
                  </a:schemeClr>
                </a:solidFill>
                <a:latin typeface="Segoe UI" panose="020B0502040204020203" pitchFamily="34" charset="0"/>
                <a:cs typeface="Segoe UI" panose="020B0502040204020203" pitchFamily="34" charset="0"/>
              </a:rPr>
              <a:t>Verendel</a:t>
            </a:r>
            <a:r>
              <a:rPr lang="pl-PL" sz="1200" dirty="0" smtClean="0">
                <a:solidFill>
                  <a:schemeClr val="bg1">
                    <a:lumMod val="50000"/>
                  </a:schemeClr>
                </a:solidFill>
                <a:latin typeface="Segoe UI" panose="020B0502040204020203" pitchFamily="34" charset="0"/>
                <a:cs typeface="Segoe UI" panose="020B0502040204020203" pitchFamily="34" charset="0"/>
              </a:rPr>
              <a:t>, </a:t>
            </a:r>
            <a:r>
              <a:rPr lang="en-US" sz="1200" dirty="0" smtClean="0">
                <a:solidFill>
                  <a:schemeClr val="bg1">
                    <a:lumMod val="50000"/>
                  </a:schemeClr>
                </a:solidFill>
                <a:latin typeface="Segoe UI" panose="020B0502040204020203" pitchFamily="34" charset="0"/>
                <a:cs typeface="Segoe UI" panose="020B0502040204020203" pitchFamily="34" charset="0"/>
              </a:rPr>
              <a:t>2009</a:t>
            </a:r>
            <a:r>
              <a:rPr lang="pl-PL" sz="1200" dirty="0" smtClean="0">
                <a:solidFill>
                  <a:schemeClr val="bg1">
                    <a:lumMod val="50000"/>
                  </a:schemeClr>
                </a:solidFill>
                <a:latin typeface="Segoe UI" panose="020B0502040204020203" pitchFamily="34" charset="0"/>
                <a:cs typeface="Segoe UI" panose="020B0502040204020203" pitchFamily="34" charset="0"/>
              </a:rPr>
              <a:t>]</a:t>
            </a:r>
          </a:p>
          <a:p>
            <a:pPr lvl="1"/>
            <a:r>
              <a:rPr lang="pl-PL" sz="2000" dirty="0" smtClean="0">
                <a:latin typeface="Segoe UI" panose="020B0502040204020203" pitchFamily="34" charset="0"/>
                <a:cs typeface="Segoe UI" panose="020B0502040204020203" pitchFamily="34" charset="0"/>
              </a:rPr>
              <a:t>Can </a:t>
            </a:r>
            <a:r>
              <a:rPr lang="en-US" sz="2000" dirty="0" smtClean="0">
                <a:latin typeface="Segoe UI" panose="020B0502040204020203" pitchFamily="34" charset="0"/>
                <a:cs typeface="Segoe UI" panose="020B0502040204020203" pitchFamily="34" charset="0"/>
              </a:rPr>
              <a:t>security </a:t>
            </a:r>
            <a:r>
              <a:rPr lang="pl-PL" sz="2000" dirty="0" smtClean="0">
                <a:latin typeface="Segoe UI" panose="020B0502040204020203" pitchFamily="34" charset="0"/>
                <a:cs typeface="Segoe UI" panose="020B0502040204020203" pitchFamily="34" charset="0"/>
              </a:rPr>
              <a:t>be </a:t>
            </a:r>
            <a:r>
              <a:rPr lang="en-US" sz="2000" dirty="0" smtClean="0">
                <a:latin typeface="Segoe UI" panose="020B0502040204020203" pitchFamily="34" charset="0"/>
                <a:cs typeface="Segoe UI" panose="020B0502040204020203" pitchFamily="34" charset="0"/>
              </a:rPr>
              <a:t>correctly represented </a:t>
            </a:r>
            <a:r>
              <a:rPr lang="en-US" sz="2000" dirty="0">
                <a:latin typeface="Segoe UI" panose="020B0502040204020203" pitchFamily="34" charset="0"/>
                <a:cs typeface="Segoe UI" panose="020B0502040204020203" pitchFamily="34" charset="0"/>
              </a:rPr>
              <a:t>with </a:t>
            </a:r>
            <a:r>
              <a:rPr lang="en-US" sz="2000" i="1" dirty="0">
                <a:latin typeface="Segoe UI" panose="020B0502040204020203" pitchFamily="34" charset="0"/>
                <a:cs typeface="Segoe UI" panose="020B0502040204020203" pitchFamily="34" charset="0"/>
              </a:rPr>
              <a:t>quantitative</a:t>
            </a:r>
            <a:r>
              <a:rPr lang="en-US" sz="2000" dirty="0">
                <a:latin typeface="Segoe UI" panose="020B0502040204020203" pitchFamily="34" charset="0"/>
                <a:cs typeface="Segoe UI" panose="020B0502040204020203" pitchFamily="34" charset="0"/>
              </a:rPr>
              <a:t> information</a:t>
            </a:r>
            <a:r>
              <a:rPr lang="en-US" sz="2000" dirty="0" smtClean="0">
                <a:latin typeface="Segoe UI" panose="020B0502040204020203" pitchFamily="34" charset="0"/>
                <a:cs typeface="Segoe UI" panose="020B0502040204020203" pitchFamily="34" charset="0"/>
              </a:rPr>
              <a:t>?</a:t>
            </a:r>
            <a:endParaRPr lang="pl-PL" sz="2000" dirty="0" smtClean="0">
              <a:latin typeface="Segoe UI" panose="020B0502040204020203" pitchFamily="34" charset="0"/>
              <a:cs typeface="Segoe UI" panose="020B0502040204020203" pitchFamily="34" charset="0"/>
            </a:endParaRPr>
          </a:p>
          <a:p>
            <a:r>
              <a:rPr lang="pl-PL" sz="2400" dirty="0" smtClean="0">
                <a:latin typeface="Segoe UI" panose="020B0502040204020203" pitchFamily="34" charset="0"/>
                <a:cs typeface="Segoe UI" panose="020B0502040204020203" pitchFamily="34" charset="0"/>
              </a:rPr>
              <a:t>Findings:</a:t>
            </a:r>
            <a:endParaRPr lang="en-US" sz="2400" dirty="0">
              <a:latin typeface="Segoe UI" panose="020B0502040204020203" pitchFamily="34" charset="0"/>
              <a:cs typeface="Segoe UI" panose="020B0502040204020203" pitchFamily="34" charset="0"/>
            </a:endParaRPr>
          </a:p>
          <a:p>
            <a:pPr lvl="1"/>
            <a:r>
              <a:rPr lang="pl-PL" sz="2000" dirty="0" smtClean="0">
                <a:latin typeface="Segoe UI" panose="020B0502040204020203" pitchFamily="34" charset="0"/>
                <a:cs typeface="Segoe UI" panose="020B0502040204020203" pitchFamily="34" charset="0"/>
              </a:rPr>
              <a:t>T</a:t>
            </a:r>
            <a:r>
              <a:rPr lang="en-US" sz="2000" dirty="0" smtClean="0">
                <a:latin typeface="Segoe UI" panose="020B0502040204020203" pitchFamily="34" charset="0"/>
                <a:cs typeface="Segoe UI" panose="020B0502040204020203" pitchFamily="34" charset="0"/>
              </a:rPr>
              <a:t>here </a:t>
            </a:r>
            <a:r>
              <a:rPr lang="en-US" sz="2000" dirty="0">
                <a:latin typeface="Segoe UI" panose="020B0502040204020203" pitchFamily="34" charset="0"/>
                <a:cs typeface="Segoe UI" panose="020B0502040204020203" pitchFamily="34" charset="0"/>
              </a:rPr>
              <a:t>exists significant work for quantified </a:t>
            </a:r>
            <a:r>
              <a:rPr lang="en-US" sz="2000" dirty="0" smtClean="0">
                <a:latin typeface="Segoe UI" panose="020B0502040204020203" pitchFamily="34" charset="0"/>
                <a:cs typeface="Segoe UI" panose="020B0502040204020203" pitchFamily="34" charset="0"/>
              </a:rPr>
              <a:t>security</a:t>
            </a:r>
            <a:endParaRPr lang="pl-PL" sz="2000" dirty="0" smtClean="0">
              <a:latin typeface="Segoe UI" panose="020B0502040204020203" pitchFamily="34" charset="0"/>
              <a:cs typeface="Segoe UI" panose="020B0502040204020203" pitchFamily="34" charset="0"/>
            </a:endParaRPr>
          </a:p>
          <a:p>
            <a:pPr lvl="1"/>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Little</a:t>
            </a:r>
            <a:r>
              <a:rPr lang="pl-PL" sz="20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solid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evidence</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that</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the</a:t>
            </a:r>
            <a:r>
              <a:rPr lang="pl-PL" sz="2000" dirty="0" smtClean="0">
                <a:latin typeface="Segoe UI" panose="020B0502040204020203" pitchFamily="34" charset="0"/>
                <a:cs typeface="Segoe UI" panose="020B0502040204020203" pitchFamily="34" charset="0"/>
              </a:rPr>
              <a:t> known </a:t>
            </a:r>
            <a:r>
              <a:rPr lang="en-US"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methods</a:t>
            </a:r>
            <a:r>
              <a:rPr lang="en-US" sz="20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represent</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in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operational</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settings</a:t>
            </a:r>
          </a:p>
          <a:p>
            <a:pPr lvl="1"/>
            <a:endParaRPr lang="pl-PL" sz="1200" dirty="0">
              <a:latin typeface="Segoe UI" panose="020B0502040204020203" pitchFamily="34" charset="0"/>
              <a:cs typeface="Segoe UI" panose="020B0502040204020203" pitchFamily="34" charset="0"/>
            </a:endParaRPr>
          </a:p>
          <a:p>
            <a:r>
              <a:rPr lang="pl-PL" sz="2400" dirty="0" smtClean="0">
                <a:latin typeface="Segoe UI" panose="020B0502040204020203" pitchFamily="34" charset="0"/>
                <a:cs typeface="Segoe UI" panose="020B0502040204020203" pitchFamily="34" charset="0"/>
              </a:rPr>
              <a:t>Need more, diverse security metrics proposals</a:t>
            </a:r>
          </a:p>
          <a:p>
            <a:pPr lvl="1"/>
            <a:r>
              <a:rPr lang="pl-PL" sz="2000" dirty="0" smtClean="0">
                <a:latin typeface="Segoe UI" panose="020B0502040204020203" pitchFamily="34" charset="0"/>
                <a:cs typeface="Segoe UI" panose="020B0502040204020203" pitchFamily="34" charset="0"/>
              </a:rPr>
              <a:t>This is one of them</a:t>
            </a:r>
          </a:p>
          <a:p>
            <a:pPr marL="457200" lvl="1" indent="0">
              <a:buNone/>
            </a:pPr>
            <a:endParaRPr lang="en-US" sz="2000" dirty="0" smtClean="0">
              <a:latin typeface="Segoe UI" pitchFamily="34" charset="0"/>
              <a:cs typeface="Segoe UI"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18</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Problems With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Metrics</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474183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0" y="1082675"/>
            <a:ext cx="8783217" cy="5410200"/>
          </a:xfrm>
        </p:spPr>
        <p:txBody>
          <a:bodyPr/>
          <a:lstStyle/>
          <a:p>
            <a:pPr>
              <a:lnSpc>
                <a:spcPct val="90000"/>
              </a:lnSpc>
              <a:spcBef>
                <a:spcPts val="0"/>
              </a:spcBef>
            </a:pPr>
            <a:r>
              <a:rPr lang="pl-PL" sz="2400" dirty="0" smtClean="0">
                <a:latin typeface="Segoe UI" pitchFamily="34" charset="0"/>
                <a:cs typeface="Segoe UI" pitchFamily="34" charset="0"/>
              </a:rPr>
              <a:t>Some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problems</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with</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metrics</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latin typeface="Segoe UI" pitchFamily="34" charset="0"/>
                <a:cs typeface="Segoe UI" pitchFamily="34" charset="0"/>
              </a:rPr>
              <a:t>are even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tougher</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1800" dirty="0" smtClean="0">
                <a:solidFill>
                  <a:schemeClr val="bg1">
                    <a:lumMod val="50000"/>
                  </a:schemeClr>
                </a:solidFill>
                <a:latin typeface="Segoe UI" pitchFamily="34" charset="0"/>
                <a:cs typeface="Segoe UI" pitchFamily="34" charset="0"/>
              </a:rPr>
              <a:t>(my claims, by analogy to security)</a:t>
            </a:r>
          </a:p>
          <a:p>
            <a:pPr lvl="1">
              <a:lnSpc>
                <a:spcPct val="90000"/>
              </a:lnSpc>
              <a:spcBef>
                <a:spcPts val="600"/>
              </a:spcBef>
            </a:pPr>
            <a:r>
              <a:rPr lang="pl-PL" sz="2000" dirty="0" smtClean="0">
                <a:latin typeface="Segoe UI" panose="020B0502040204020203" pitchFamily="34" charset="0"/>
                <a:cs typeface="Segoe UI" panose="020B0502040204020203" pitchFamily="34" charset="0"/>
              </a:rPr>
              <a:t>Even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larger vagueness </a:t>
            </a:r>
            <a:r>
              <a:rPr lang="en-US" sz="2000" dirty="0" smtClean="0">
                <a:latin typeface="Segoe UI" panose="020B0502040204020203" pitchFamily="34" charset="0"/>
                <a:cs typeface="Segoe UI" panose="020B0502040204020203" pitchFamily="34" charset="0"/>
              </a:rPr>
              <a:t>of the concept of </a:t>
            </a:r>
            <a:r>
              <a:rPr lang="pl-PL" sz="2000" i="1" dirty="0" smtClean="0">
                <a:latin typeface="Segoe UI" panose="020B0502040204020203" pitchFamily="34" charset="0"/>
                <a:cs typeface="Segoe UI" panose="020B0502040204020203" pitchFamily="34" charset="0"/>
              </a:rPr>
              <a:t>privacy</a:t>
            </a:r>
            <a:endParaRPr lang="pl-PL" sz="2000" dirty="0" smtClean="0">
              <a:latin typeface="Segoe UI" panose="020B0502040204020203" pitchFamily="34" charset="0"/>
              <a:cs typeface="Segoe UI" panose="020B0502040204020203" pitchFamily="34" charset="0"/>
            </a:endParaRPr>
          </a:p>
          <a:p>
            <a:pPr lvl="1">
              <a:lnSpc>
                <a:spcPct val="90000"/>
              </a:lnSpc>
              <a:spcBef>
                <a:spcPts val="600"/>
              </a:spcBef>
            </a:pPr>
            <a:r>
              <a:rPr lang="en-US"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Vast</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majority</a:t>
            </a:r>
            <a:r>
              <a:rPr lang="en-US" sz="20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of metrics </a:t>
            </a:r>
            <a:r>
              <a:rPr lang="pl-PL" sz="2000" dirty="0" smtClean="0">
                <a:latin typeface="Segoe UI" panose="020B0502040204020203" pitchFamily="34" charset="0"/>
                <a:cs typeface="Segoe UI" panose="020B0502040204020203" pitchFamily="34" charset="0"/>
              </a:rPr>
              <a:t>are </a:t>
            </a:r>
            <a:r>
              <a:rPr lang="en-US" sz="2000" dirty="0" smtClean="0">
                <a:latin typeface="Segoe UI" panose="020B0502040204020203" pitchFamily="34" charset="0"/>
                <a:cs typeface="Segoe UI" panose="020B0502040204020203" pitchFamily="34" charset="0"/>
              </a:rPr>
              <a:t>at the </a:t>
            </a:r>
            <a:r>
              <a:rPr lang="pl-PL"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legal</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000" dirty="0" smtClean="0">
                <a:latin typeface="Segoe UI" panose="020B0502040204020203" pitchFamily="34" charset="0"/>
                <a:cs typeface="Segoe UI" panose="020B0502040204020203" pitchFamily="34" charset="0"/>
              </a:rPr>
              <a:t>level</a:t>
            </a:r>
          </a:p>
          <a:p>
            <a:pPr lvl="2"/>
            <a:r>
              <a:rPr lang="en-US" sz="1800" dirty="0" smtClean="0">
                <a:latin typeface="Segoe UI" panose="020B0502040204020203" pitchFamily="34" charset="0"/>
                <a:cs typeface="Segoe UI" panose="020B0502040204020203" pitchFamily="34" charset="0"/>
              </a:rPr>
              <a:t>Privacy </a:t>
            </a:r>
            <a:r>
              <a:rPr lang="en-US" sz="1800" dirty="0">
                <a:latin typeface="Segoe UI" panose="020B0502040204020203" pitchFamily="34" charset="0"/>
                <a:cs typeface="Segoe UI" panose="020B0502040204020203" pitchFamily="34" charset="0"/>
              </a:rPr>
              <a:t>Act of </a:t>
            </a:r>
            <a:r>
              <a:rPr lang="en-US" sz="1800" dirty="0" smtClean="0">
                <a:latin typeface="Segoe UI" panose="020B0502040204020203" pitchFamily="34" charset="0"/>
                <a:cs typeface="Segoe UI" panose="020B0502040204020203" pitchFamily="34" charset="0"/>
              </a:rPr>
              <a:t>1974 </a:t>
            </a:r>
            <a:r>
              <a:rPr lang="pl-PL" sz="1800" dirty="0" smtClean="0">
                <a:solidFill>
                  <a:schemeClr val="bg1">
                    <a:lumMod val="50000"/>
                  </a:schemeClr>
                </a:solidFill>
                <a:latin typeface="Segoe UI" panose="020B0502040204020203" pitchFamily="34" charset="0"/>
                <a:cs typeface="Segoe UI" panose="020B0502040204020203" pitchFamily="34" charset="0"/>
              </a:rPr>
              <a:t>(</a:t>
            </a:r>
            <a:r>
              <a:rPr lang="en-US" sz="1800" dirty="0" smtClean="0">
                <a:solidFill>
                  <a:schemeClr val="bg1">
                    <a:lumMod val="50000"/>
                  </a:schemeClr>
                </a:solidFill>
                <a:latin typeface="Segoe UI" panose="020B0502040204020203" pitchFamily="34" charset="0"/>
                <a:cs typeface="Segoe UI" panose="020B0502040204020203" pitchFamily="34" charset="0"/>
              </a:rPr>
              <a:t>applies </a:t>
            </a:r>
            <a:r>
              <a:rPr lang="en-US" sz="1800" dirty="0">
                <a:solidFill>
                  <a:schemeClr val="bg1">
                    <a:lumMod val="50000"/>
                  </a:schemeClr>
                </a:solidFill>
                <a:latin typeface="Segoe UI" panose="020B0502040204020203" pitchFamily="34" charset="0"/>
                <a:cs typeface="Segoe UI" panose="020B0502040204020203" pitchFamily="34" charset="0"/>
              </a:rPr>
              <a:t>to </a:t>
            </a:r>
            <a:r>
              <a:rPr lang="en-US" sz="1800" dirty="0" smtClean="0">
                <a:solidFill>
                  <a:schemeClr val="bg1">
                    <a:lumMod val="50000"/>
                  </a:schemeClr>
                </a:solidFill>
                <a:latin typeface="Segoe UI" panose="020B0502040204020203" pitchFamily="34" charset="0"/>
                <a:cs typeface="Segoe UI" panose="020B0502040204020203" pitchFamily="34" charset="0"/>
              </a:rPr>
              <a:t>the </a:t>
            </a:r>
            <a:r>
              <a:rPr lang="en-US" sz="1800" dirty="0">
                <a:solidFill>
                  <a:schemeClr val="bg1">
                    <a:lumMod val="50000"/>
                  </a:schemeClr>
                </a:solidFill>
                <a:latin typeface="Segoe UI" panose="020B0502040204020203" pitchFamily="34" charset="0"/>
                <a:cs typeface="Segoe UI" panose="020B0502040204020203" pitchFamily="34" charset="0"/>
              </a:rPr>
              <a:t>executive branch of the Federal </a:t>
            </a:r>
            <a:r>
              <a:rPr lang="en-US" sz="1800" dirty="0" smtClean="0">
                <a:solidFill>
                  <a:schemeClr val="bg1">
                    <a:lumMod val="50000"/>
                  </a:schemeClr>
                </a:solidFill>
                <a:latin typeface="Segoe UI" panose="020B0502040204020203" pitchFamily="34" charset="0"/>
                <a:cs typeface="Segoe UI" panose="020B0502040204020203" pitchFamily="34" charset="0"/>
              </a:rPr>
              <a:t>government</a:t>
            </a:r>
            <a:r>
              <a:rPr lang="pl-PL" sz="1800" dirty="0" smtClean="0">
                <a:solidFill>
                  <a:schemeClr val="bg1">
                    <a:lumMod val="50000"/>
                  </a:schemeClr>
                </a:solidFill>
                <a:latin typeface="Segoe UI" panose="020B0502040204020203" pitchFamily="34" charset="0"/>
                <a:cs typeface="Segoe UI" panose="020B0502040204020203" pitchFamily="34" charset="0"/>
              </a:rPr>
              <a:t>)</a:t>
            </a:r>
          </a:p>
          <a:p>
            <a:pPr lvl="2"/>
            <a:r>
              <a:rPr lang="en-US" sz="1800" dirty="0" smtClean="0">
                <a:latin typeface="Segoe UI" panose="020B0502040204020203" pitchFamily="34" charset="0"/>
                <a:cs typeface="Segoe UI" panose="020B0502040204020203" pitchFamily="34" charset="0"/>
              </a:rPr>
              <a:t>Children's </a:t>
            </a:r>
            <a:r>
              <a:rPr lang="en-US" sz="1800" dirty="0">
                <a:latin typeface="Segoe UI" panose="020B0502040204020203" pitchFamily="34" charset="0"/>
                <a:cs typeface="Segoe UI" panose="020B0502040204020203" pitchFamily="34" charset="0"/>
              </a:rPr>
              <a:t>Online Privacy Protection </a:t>
            </a:r>
            <a:r>
              <a:rPr lang="en-US" sz="1800" dirty="0" smtClean="0">
                <a:latin typeface="Segoe UI" panose="020B0502040204020203" pitchFamily="34" charset="0"/>
                <a:cs typeface="Segoe UI" panose="020B0502040204020203" pitchFamily="34" charset="0"/>
              </a:rPr>
              <a:t>Act,</a:t>
            </a:r>
            <a:endParaRPr lang="pl-PL" sz="1800" baseline="30000" dirty="0">
              <a:latin typeface="Segoe UI" panose="020B0502040204020203" pitchFamily="34" charset="0"/>
              <a:cs typeface="Segoe UI" panose="020B0502040204020203" pitchFamily="34" charset="0"/>
            </a:endParaRPr>
          </a:p>
          <a:p>
            <a:pPr lvl="2"/>
            <a:r>
              <a:rPr lang="en-US" sz="1800" dirty="0" smtClean="0">
                <a:latin typeface="Segoe UI" panose="020B0502040204020203" pitchFamily="34" charset="0"/>
                <a:cs typeface="Segoe UI" panose="020B0502040204020203" pitchFamily="34" charset="0"/>
              </a:rPr>
              <a:t>Gramm–Leach–Bliley </a:t>
            </a:r>
            <a:r>
              <a:rPr lang="en-US" sz="1800" dirty="0">
                <a:latin typeface="Segoe UI" panose="020B0502040204020203" pitchFamily="34" charset="0"/>
                <a:cs typeface="Segoe UI" panose="020B0502040204020203" pitchFamily="34" charset="0"/>
              </a:rPr>
              <a:t>Act </a:t>
            </a:r>
            <a:r>
              <a:rPr lang="en-US" sz="1800" dirty="0" smtClean="0">
                <a:latin typeface="Segoe UI" panose="020B0502040204020203" pitchFamily="34" charset="0"/>
                <a:cs typeface="Segoe UI" panose="020B0502040204020203" pitchFamily="34" charset="0"/>
              </a:rPr>
              <a:t>(</a:t>
            </a:r>
            <a:r>
              <a:rPr lang="pl-PL" sz="1800" dirty="0" smtClean="0">
                <a:latin typeface="Segoe UI" panose="020B0502040204020203" pitchFamily="34" charset="0"/>
                <a:cs typeface="Segoe UI" panose="020B0502040204020203" pitchFamily="34" charset="0"/>
              </a:rPr>
              <a:t>incl. financial privacy</a:t>
            </a:r>
            <a:r>
              <a:rPr lang="en-US" sz="1800" dirty="0" smtClean="0">
                <a:latin typeface="Segoe UI" panose="020B0502040204020203" pitchFamily="34" charset="0"/>
                <a:cs typeface="Segoe UI" panose="020B0502040204020203" pitchFamily="34" charset="0"/>
              </a:rPr>
              <a:t>)</a:t>
            </a:r>
            <a:endParaRPr lang="pl-PL" sz="1800" dirty="0" smtClean="0">
              <a:latin typeface="Segoe UI" panose="020B0502040204020203" pitchFamily="34" charset="0"/>
              <a:cs typeface="Segoe UI" panose="020B0502040204020203" pitchFamily="34" charset="0"/>
            </a:endParaRPr>
          </a:p>
          <a:p>
            <a:pPr lvl="2"/>
            <a:r>
              <a:rPr lang="en-US" sz="1800" dirty="0" smtClean="0">
                <a:latin typeface="Segoe UI" panose="020B0502040204020203" pitchFamily="34" charset="0"/>
                <a:cs typeface="Segoe UI" panose="020B0502040204020203" pitchFamily="34" charset="0"/>
              </a:rPr>
              <a:t>Health </a:t>
            </a:r>
            <a:r>
              <a:rPr lang="en-US" sz="1800" dirty="0">
                <a:latin typeface="Segoe UI" panose="020B0502040204020203" pitchFamily="34" charset="0"/>
                <a:cs typeface="Segoe UI" panose="020B0502040204020203" pitchFamily="34" charset="0"/>
              </a:rPr>
              <a:t>Insurance Portability and Accountability Act (HIPAA</a:t>
            </a:r>
            <a:r>
              <a:rPr lang="en-US" sz="1800" dirty="0" smtClean="0">
                <a:latin typeface="Segoe UI" panose="020B0502040204020203" pitchFamily="34" charset="0"/>
                <a:cs typeface="Segoe UI" panose="020B0502040204020203" pitchFamily="34" charset="0"/>
              </a:rPr>
              <a:t>)</a:t>
            </a:r>
            <a:endParaRPr lang="pl-PL" sz="1800" dirty="0" smtClean="0">
              <a:latin typeface="Segoe UI" panose="020B0502040204020203" pitchFamily="34" charset="0"/>
              <a:cs typeface="Segoe UI" panose="020B0502040204020203" pitchFamily="34" charset="0"/>
            </a:endParaRPr>
          </a:p>
          <a:p>
            <a:pPr lvl="2"/>
            <a:r>
              <a:rPr lang="pl-PL" sz="1800" dirty="0" smtClean="0">
                <a:latin typeface="Segoe UI" panose="020B0502040204020203" pitchFamily="34" charset="0"/>
                <a:cs typeface="Segoe UI" panose="020B0502040204020203" pitchFamily="34" charset="0"/>
              </a:rPr>
              <a:t>...</a:t>
            </a:r>
          </a:p>
          <a:p>
            <a:pPr lvl="1"/>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Not</a:t>
            </a:r>
            <a:r>
              <a:rPr lang="pl-PL" sz="20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measurement </a:t>
            </a:r>
            <a:r>
              <a:rPr lang="en-US" sz="2000" dirty="0">
                <a:latin typeface="Segoe UI" panose="020B0502040204020203" pitchFamily="34" charset="0"/>
                <a:cs typeface="Segoe UI" panose="020B0502040204020203" pitchFamily="34" charset="0"/>
              </a:rPr>
              <a:t>in a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scientific</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sense </a:t>
            </a:r>
            <a:endParaRPr lang="pl-PL" sz="2000" dirty="0" smtClean="0">
              <a:latin typeface="Segoe UI" panose="020B0502040204020203" pitchFamily="34" charset="0"/>
              <a:cs typeface="Segoe UI" panose="020B0502040204020203" pitchFamily="34" charset="0"/>
            </a:endParaRPr>
          </a:p>
          <a:p>
            <a:pPr lvl="2"/>
            <a:r>
              <a:rPr lang="pl-PL" sz="1800" dirty="0" smtClean="0">
                <a:latin typeface="Segoe UI" panose="020B0502040204020203" pitchFamily="34" charset="0"/>
                <a:cs typeface="Segoe UI" panose="020B0502040204020203" pitchFamily="34" charset="0"/>
              </a:rPr>
              <a:t>A</a:t>
            </a:r>
            <a:r>
              <a:rPr lang="en-US" sz="1800" dirty="0" smtClean="0">
                <a:latin typeface="Segoe UI" panose="020B0502040204020203" pitchFamily="34" charset="0"/>
                <a:cs typeface="Segoe UI" panose="020B0502040204020203" pitchFamily="34" charset="0"/>
              </a:rPr>
              <a:t>s </a:t>
            </a:r>
            <a:r>
              <a:rPr lang="en-US" sz="1800" dirty="0">
                <a:latin typeface="Segoe UI" panose="020B0502040204020203" pitchFamily="34" charset="0"/>
                <a:cs typeface="Segoe UI" panose="020B0502040204020203" pitchFamily="34" charset="0"/>
              </a:rPr>
              <a:t>developed in measurement </a:t>
            </a:r>
            <a:r>
              <a:rPr lang="en-US" sz="1800" dirty="0" smtClean="0">
                <a:latin typeface="Segoe UI" panose="020B0502040204020203" pitchFamily="34" charset="0"/>
                <a:cs typeface="Segoe UI" panose="020B0502040204020203" pitchFamily="34" charset="0"/>
              </a:rPr>
              <a:t>theory</a:t>
            </a:r>
            <a:endParaRPr lang="pl-PL" sz="1800" dirty="0" smtClean="0">
              <a:latin typeface="Segoe UI" panose="020B0502040204020203" pitchFamily="34" charset="0"/>
              <a:cs typeface="Segoe UI" panose="020B0502040204020203" pitchFamily="34" charset="0"/>
            </a:endParaRPr>
          </a:p>
          <a:p>
            <a:pPr lvl="1">
              <a:lnSpc>
                <a:spcPct val="90000"/>
              </a:lnSpc>
              <a:spcBef>
                <a:spcPts val="0"/>
              </a:spcBef>
            </a:pPr>
            <a:endParaRPr lang="pl-PL" sz="1200" dirty="0" smtClean="0">
              <a:latin typeface="Segoe UI" panose="020B0502040204020203" pitchFamily="34" charset="0"/>
              <a:cs typeface="Segoe UI" panose="020B0502040204020203" pitchFamily="34" charset="0"/>
            </a:endParaRPr>
          </a:p>
          <a:p>
            <a:r>
              <a:rPr lang="pl-PL" sz="2400" dirty="0" smtClean="0">
                <a:latin typeface="Segoe UI" panose="020B0502040204020203" pitchFamily="34" charset="0"/>
                <a:cs typeface="Segoe UI" panose="020B0502040204020203" pitchFamily="34" charset="0"/>
              </a:rPr>
              <a:t>Open question </a:t>
            </a:r>
            <a:r>
              <a:rPr lang="pl-PL" sz="1800" dirty="0" smtClean="0">
                <a:solidFill>
                  <a:schemeClr val="bg1">
                    <a:lumMod val="50000"/>
                  </a:schemeClr>
                </a:solidFill>
                <a:latin typeface="Segoe UI" panose="020B0502040204020203" pitchFamily="34" charset="0"/>
                <a:cs typeface="Segoe UI" panose="020B0502040204020203" pitchFamily="34" charset="0"/>
              </a:rPr>
              <a:t>(by analogy to security)</a:t>
            </a:r>
            <a:r>
              <a:rPr lang="pl-PL" sz="2400" dirty="0" smtClean="0">
                <a:latin typeface="Segoe UI" panose="020B0502040204020203" pitchFamily="34" charset="0"/>
                <a:cs typeface="Segoe UI" panose="020B0502040204020203" pitchFamily="34" charset="0"/>
              </a:rPr>
              <a:t>:</a:t>
            </a:r>
            <a:endParaRPr lang="pl-PL" sz="2400" dirty="0" smtClean="0">
              <a:solidFill>
                <a:schemeClr val="bg1">
                  <a:lumMod val="50000"/>
                </a:schemeClr>
              </a:solidFill>
              <a:latin typeface="Segoe UI" panose="020B0502040204020203" pitchFamily="34" charset="0"/>
              <a:cs typeface="Segoe UI" panose="020B0502040204020203" pitchFamily="34" charset="0"/>
            </a:endParaRPr>
          </a:p>
          <a:p>
            <a:pPr lvl="1"/>
            <a:r>
              <a:rPr lang="pl-PL" sz="2000" dirty="0" smtClean="0">
                <a:latin typeface="Segoe UI" panose="020B0502040204020203" pitchFamily="34" charset="0"/>
                <a:cs typeface="Segoe UI" panose="020B0502040204020203" pitchFamily="34" charset="0"/>
              </a:rPr>
              <a:t>Can privacy be </a:t>
            </a:r>
            <a:r>
              <a:rPr lang="en-US" sz="2000" dirty="0" smtClean="0">
                <a:latin typeface="Segoe UI" panose="020B0502040204020203" pitchFamily="34" charset="0"/>
                <a:cs typeface="Segoe UI" panose="020B0502040204020203" pitchFamily="34" charset="0"/>
              </a:rPr>
              <a:t>correctly represented with quantitative information?</a:t>
            </a:r>
            <a:endParaRPr lang="pl-PL" sz="2000" dirty="0" smtClean="0">
              <a:latin typeface="Segoe UI" panose="020B0502040204020203" pitchFamily="34" charset="0"/>
              <a:cs typeface="Segoe UI" panose="020B0502040204020203" pitchFamily="34" charset="0"/>
            </a:endParaRPr>
          </a:p>
          <a:p>
            <a:pPr marL="457200" lvl="1" indent="0">
              <a:buNone/>
            </a:pPr>
            <a:endParaRPr lang="en-US" sz="2000" dirty="0" smtClean="0">
              <a:latin typeface="Segoe UI" pitchFamily="34" charset="0"/>
              <a:cs typeface="Segoe UI"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19</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1" y="1524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Problems With Privacy Metrics </a:t>
            </a:r>
            <a:endParaRPr lang="en-US" sz="20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2009592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A40CCC08-5730-4763-93A8-FAAE67BE866A}" type="slidenum">
              <a:rPr lang="en-US" sz="1200" b="0" smtClean="0">
                <a:latin typeface="Segoe UI" pitchFamily="34" charset="0"/>
                <a:cs typeface="Segoe UI" pitchFamily="34" charset="0"/>
              </a:rPr>
              <a:t>2</a:t>
            </a:fld>
            <a:endParaRPr lang="en-US" sz="1200" b="0" dirty="0">
              <a:latin typeface="Segoe UI" pitchFamily="34" charset="0"/>
              <a:cs typeface="Segoe UI" pitchFamily="34" charset="0"/>
            </a:endParaRPr>
          </a:p>
        </p:txBody>
      </p:sp>
      <p:sp>
        <p:nvSpPr>
          <p:cNvPr id="716802" name="Rectangle 2"/>
          <p:cNvSpPr>
            <a:spLocks noGrp="1" noChangeArrowheads="1"/>
          </p:cNvSpPr>
          <p:nvPr>
            <p:ph type="title"/>
          </p:nvPr>
        </p:nvSpPr>
        <p:spPr>
          <a:xfrm>
            <a:off x="0" y="0"/>
            <a:ext cx="8305800" cy="776288"/>
          </a:xfrm>
        </p:spPr>
        <p:txBody>
          <a:bodyPr/>
          <a:lstStyle/>
          <a:p>
            <a:pPr>
              <a:defRPr/>
            </a:pPr>
            <a:r>
              <a:rPr lang="en-US"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Outline</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5124" name="Rectangle 3"/>
          <p:cNvSpPr>
            <a:spLocks noGrp="1" noChangeArrowheads="1"/>
          </p:cNvSpPr>
          <p:nvPr>
            <p:ph type="body" idx="1"/>
          </p:nvPr>
        </p:nvSpPr>
        <p:spPr>
          <a:xfrm>
            <a:off x="609600" y="1066800"/>
            <a:ext cx="8229600" cy="4724400"/>
          </a:xfrm>
        </p:spPr>
        <p:txBody>
          <a:bodyPr/>
          <a:lstStyle/>
          <a:p>
            <a:pPr marL="292100" indent="-292100">
              <a:spcBef>
                <a:spcPts val="1200"/>
              </a:spcBef>
              <a:buFont typeface="+mj-lt"/>
              <a:buAutoNum type="arabicPeriod"/>
              <a:tabLst>
                <a:tab pos="284163" algn="l"/>
              </a:tabLst>
            </a:pPr>
            <a:r>
              <a:rPr lang="pl-PL" sz="2000" dirty="0" smtClean="0">
                <a:latin typeface="Segoe UI" pitchFamily="34" charset="0"/>
                <a:cs typeface="Segoe UI" pitchFamily="34" charset="0"/>
                <a:sym typeface="Wingdings" pitchFamily="2" charset="2"/>
              </a:rPr>
              <a:t>Differentiating Security from Privacy</a:t>
            </a:r>
          </a:p>
          <a:p>
            <a:pPr marL="292100" indent="-292100">
              <a:spcBef>
                <a:spcPts val="1200"/>
              </a:spcBef>
              <a:buFont typeface="+mj-lt"/>
              <a:buAutoNum type="arabicPeriod"/>
              <a:tabLst>
                <a:tab pos="284163" algn="l"/>
              </a:tabLst>
            </a:pPr>
            <a:r>
              <a:rPr lang="pl-PL" sz="2000" dirty="0" smtClean="0">
                <a:latin typeface="Segoe UI" pitchFamily="34" charset="0"/>
                <a:cs typeface="Segoe UI" pitchFamily="34" charset="0"/>
                <a:sym typeface="Wingdings" pitchFamily="2" charset="2"/>
              </a:rPr>
              <a:t>Defining Security and Privacy (S&amp;P) for Use in S&amp;P Metrics</a:t>
            </a:r>
          </a:p>
          <a:p>
            <a:pPr marL="292100" indent="-292100">
              <a:spcBef>
                <a:spcPts val="1200"/>
              </a:spcBef>
              <a:buFont typeface="+mj-lt"/>
              <a:buAutoNum type="arabicPeriod"/>
              <a:tabLst>
                <a:tab pos="284163" algn="l"/>
              </a:tabLst>
            </a:pPr>
            <a:r>
              <a:rPr lang="pl-PL" sz="2000" dirty="0" smtClean="0">
                <a:latin typeface="Segoe UI" pitchFamily="34" charset="0"/>
                <a:cs typeface="Segoe UI" pitchFamily="34" charset="0"/>
                <a:sym typeface="Wingdings" pitchFamily="2" charset="2"/>
              </a:rPr>
              <a:t>Basic Measurement Principles</a:t>
            </a:r>
          </a:p>
          <a:p>
            <a:pPr marL="292100" indent="-292100">
              <a:spcBef>
                <a:spcPts val="1200"/>
              </a:spcBef>
              <a:buFont typeface="+mj-lt"/>
              <a:buAutoNum type="arabicPeriod"/>
              <a:tabLst>
                <a:tab pos="284163" algn="l"/>
              </a:tabLst>
            </a:pPr>
            <a:r>
              <a:rPr lang="pl-PL" sz="2000" dirty="0" smtClean="0">
                <a:latin typeface="Segoe UI" pitchFamily="34" charset="0"/>
                <a:cs typeface="Segoe UI" pitchFamily="34" charset="0"/>
                <a:sym typeface="Wingdings" pitchFamily="2" charset="2"/>
              </a:rPr>
              <a:t>Challenges in Defining S&amp;P Metrics</a:t>
            </a:r>
          </a:p>
          <a:p>
            <a:pPr marL="292100" indent="-292100">
              <a:spcBef>
                <a:spcPts val="1200"/>
              </a:spcBef>
              <a:buFont typeface="+mj-lt"/>
              <a:buAutoNum type="arabicPeriod"/>
              <a:tabLst>
                <a:tab pos="284163" algn="l"/>
              </a:tabLst>
            </a:pPr>
            <a:r>
              <a:rPr lang="pl-PL" sz="2000" dirty="0">
                <a:latin typeface="Segoe UI" pitchFamily="34" charset="0"/>
                <a:cs typeface="Segoe UI" pitchFamily="34" charset="0"/>
              </a:rPr>
              <a:t>Implementing </a:t>
            </a:r>
            <a:r>
              <a:rPr lang="pl-PL" sz="2000" dirty="0" smtClean="0">
                <a:latin typeface="Segoe UI" pitchFamily="34" charset="0"/>
                <a:cs typeface="Segoe UI" pitchFamily="34" charset="0"/>
              </a:rPr>
              <a:t>Security </a:t>
            </a:r>
            <a:r>
              <a:rPr lang="pl-PL" sz="2000" dirty="0">
                <a:latin typeface="Segoe UI" pitchFamily="34" charset="0"/>
                <a:cs typeface="Segoe UI" pitchFamily="34" charset="0"/>
              </a:rPr>
              <a:t>Services with Security </a:t>
            </a:r>
            <a:r>
              <a:rPr lang="pl-PL" sz="2000" dirty="0" smtClean="0">
                <a:latin typeface="Segoe UI" pitchFamily="34" charset="0"/>
                <a:cs typeface="Segoe UI" pitchFamily="34" charset="0"/>
              </a:rPr>
              <a:t>Mechanisms</a:t>
            </a:r>
          </a:p>
          <a:p>
            <a:pPr marL="292100" indent="-292100">
              <a:spcBef>
                <a:spcPts val="1200"/>
              </a:spcBef>
              <a:buFont typeface="+mj-lt"/>
              <a:buAutoNum type="arabicPeriod"/>
              <a:tabLst>
                <a:tab pos="284163" algn="l"/>
              </a:tabLst>
            </a:pPr>
            <a:r>
              <a:rPr lang="pl-PL" sz="2000" dirty="0">
                <a:latin typeface="Segoe UI" pitchFamily="34" charset="0"/>
                <a:cs typeface="Segoe UI" pitchFamily="34" charset="0"/>
              </a:rPr>
              <a:t>Implementing </a:t>
            </a:r>
            <a:r>
              <a:rPr lang="pl-PL" sz="2000" dirty="0">
                <a:latin typeface="Segoe UI" pitchFamily="34" charset="0"/>
                <a:cs typeface="Segoe UI" pitchFamily="34" charset="0"/>
                <a:sym typeface="Wingdings" pitchFamily="2" charset="2"/>
              </a:rPr>
              <a:t>Privacy </a:t>
            </a:r>
            <a:r>
              <a:rPr lang="pl-PL" sz="2000" dirty="0" smtClean="0">
                <a:latin typeface="Segoe UI" pitchFamily="34" charset="0"/>
                <a:cs typeface="Segoe UI" pitchFamily="34" charset="0"/>
              </a:rPr>
              <a:t>Services </a:t>
            </a:r>
            <a:r>
              <a:rPr lang="pl-PL" sz="2000" dirty="0">
                <a:latin typeface="Segoe UI" pitchFamily="34" charset="0"/>
                <a:cs typeface="Segoe UI" pitchFamily="34" charset="0"/>
              </a:rPr>
              <a:t>with </a:t>
            </a:r>
            <a:r>
              <a:rPr lang="pl-PL" sz="2000" dirty="0">
                <a:latin typeface="Segoe UI" pitchFamily="34" charset="0"/>
                <a:cs typeface="Segoe UI" pitchFamily="34" charset="0"/>
                <a:sym typeface="Wingdings" pitchFamily="2" charset="2"/>
              </a:rPr>
              <a:t>Privacy </a:t>
            </a:r>
            <a:r>
              <a:rPr lang="pl-PL" sz="2000" dirty="0" smtClean="0">
                <a:latin typeface="Segoe UI" pitchFamily="34" charset="0"/>
                <a:cs typeface="Segoe UI" pitchFamily="34" charset="0"/>
              </a:rPr>
              <a:t>Mechanisms</a:t>
            </a:r>
          </a:p>
          <a:p>
            <a:pPr marL="292100" indent="-292100">
              <a:spcBef>
                <a:spcPts val="1200"/>
              </a:spcBef>
              <a:buFont typeface="+mj-lt"/>
              <a:buAutoNum type="arabicPeriod"/>
              <a:tabLst>
                <a:tab pos="228600" algn="l"/>
              </a:tabLst>
            </a:pPr>
            <a:r>
              <a:rPr lang="pl-PL" sz="2000" dirty="0">
                <a:latin typeface="Segoe UI" pitchFamily="34" charset="0"/>
                <a:cs typeface="Segoe UI" pitchFamily="34" charset="0"/>
              </a:rPr>
              <a:t>Partial </a:t>
            </a:r>
            <a:r>
              <a:rPr lang="pl-PL" sz="2000" dirty="0" smtClean="0">
                <a:latin typeface="Segoe UI" pitchFamily="34" charset="0"/>
                <a:cs typeface="Segoe UI" pitchFamily="34" charset="0"/>
              </a:rPr>
              <a:t>and </a:t>
            </a:r>
            <a:r>
              <a:rPr lang="pl-PL" sz="2000" dirty="0">
                <a:latin typeface="Segoe UI" pitchFamily="34" charset="0"/>
                <a:cs typeface="Segoe UI" pitchFamily="34" charset="0"/>
              </a:rPr>
              <a:t>Comprehesive </a:t>
            </a:r>
            <a:r>
              <a:rPr lang="pl-PL" sz="2000" dirty="0" smtClean="0">
                <a:latin typeface="Segoe UI" pitchFamily="34" charset="0"/>
                <a:cs typeface="Segoe UI" pitchFamily="34" charset="0"/>
              </a:rPr>
              <a:t>S&amp;P Metrics</a:t>
            </a:r>
          </a:p>
          <a:p>
            <a:pPr marL="292100" indent="-292100">
              <a:spcBef>
                <a:spcPts val="1200"/>
              </a:spcBef>
              <a:buFont typeface="+mj-lt"/>
              <a:buAutoNum type="arabicPeriod"/>
              <a:tabLst>
                <a:tab pos="228600" algn="l"/>
              </a:tabLst>
            </a:pPr>
            <a:r>
              <a:rPr lang="pl-PL" sz="2000" dirty="0" smtClean="0">
                <a:latin typeface="Segoe UI" pitchFamily="34" charset="0"/>
                <a:cs typeface="Segoe UI" pitchFamily="34" charset="0"/>
              </a:rPr>
              <a:t>Summary and Conclusions</a:t>
            </a:r>
          </a:p>
          <a:p>
            <a:pPr marL="0" indent="0">
              <a:spcBef>
                <a:spcPts val="1200"/>
              </a:spcBef>
              <a:buNone/>
              <a:tabLst>
                <a:tab pos="228600" algn="l"/>
              </a:tabLst>
            </a:pPr>
            <a:r>
              <a:rPr lang="pl-PL" sz="2000" dirty="0" smtClean="0">
                <a:latin typeface="Segoe UI" pitchFamily="34" charset="0"/>
                <a:cs typeface="Segoe UI" pitchFamily="34" charset="0"/>
              </a:rPr>
              <a:t>	Selected Bibliography</a:t>
            </a:r>
          </a:p>
          <a:p>
            <a:pPr marL="292100" indent="-292100">
              <a:spcBef>
                <a:spcPts val="1200"/>
              </a:spcBef>
              <a:buFont typeface="+mj-lt"/>
              <a:buAutoNum type="arabicPeriod"/>
              <a:tabLst>
                <a:tab pos="228600" algn="l"/>
              </a:tabLst>
            </a:pPr>
            <a:endParaRPr lang="en-US" sz="2000" dirty="0" smtClean="0">
              <a:latin typeface="Segoe UI" pitchFamily="34" charset="0"/>
              <a:cs typeface="Segoe UI"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1066800"/>
            <a:ext cx="8783217" cy="5334000"/>
          </a:xfrm>
        </p:spPr>
        <p:txBody>
          <a:bodyPr/>
          <a:lstStyle/>
          <a:p>
            <a:r>
              <a:rPr lang="pl-PL" sz="2400" dirty="0">
                <a:latin typeface="Segoe UI" panose="020B0502040204020203" pitchFamily="34" charset="0"/>
                <a:cs typeface="Segoe UI" panose="020B0502040204020203" pitchFamily="34" charset="0"/>
              </a:rPr>
              <a:t>This S&amp;P </a:t>
            </a:r>
            <a:r>
              <a:rPr lang="pl-PL" sz="2400" dirty="0" smtClean="0">
                <a:latin typeface="Segoe UI" panose="020B0502040204020203" pitchFamily="34" charset="0"/>
                <a:cs typeface="Segoe UI" panose="020B0502040204020203" pitchFamily="34" charset="0"/>
              </a:rPr>
              <a:t>metric </a:t>
            </a:r>
            <a:r>
              <a:rPr lang="pl-PL" sz="2400" dirty="0">
                <a:latin typeface="Segoe UI" panose="020B0502040204020203" pitchFamily="34" charset="0"/>
                <a:cs typeface="Segoe UI" panose="020B0502040204020203" pitchFamily="34" charset="0"/>
              </a:rPr>
              <a:t>proposal </a:t>
            </a:r>
            <a:r>
              <a:rPr lang="pl-PL" sz="2400" dirty="0" smtClean="0">
                <a:latin typeface="Segoe UI" panose="020B0502040204020203" pitchFamily="34" charset="0"/>
                <a:cs typeface="Segoe UI" panose="020B0502040204020203" pitchFamily="34" charset="0"/>
              </a:rPr>
              <a:t>is YAP </a:t>
            </a:r>
            <a:r>
              <a:rPr lang="pl-PL" sz="1600" dirty="0" smtClean="0">
                <a:solidFill>
                  <a:schemeClr val="bg1">
                    <a:lumMod val="50000"/>
                  </a:schemeClr>
                </a:solidFill>
                <a:latin typeface="Segoe UI" panose="020B0502040204020203" pitchFamily="34" charset="0"/>
                <a:cs typeface="Segoe UI" panose="020B0502040204020203" pitchFamily="34" charset="0"/>
              </a:rPr>
              <a:t>(yet another poroposal)</a:t>
            </a:r>
          </a:p>
          <a:p>
            <a:pPr>
              <a:tabLst>
                <a:tab pos="8572500" algn="r"/>
              </a:tabLst>
            </a:pPr>
            <a:r>
              <a:rPr lang="pl-PL" sz="2400" dirty="0" smtClean="0">
                <a:latin typeface="Segoe UI" panose="020B0502040204020203" pitchFamily="34" charset="0"/>
                <a:cs typeface="Segoe UI" panose="020B0502040204020203" pitchFamily="34" charset="0"/>
              </a:rPr>
              <a:t>Analogous to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evolution</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of the </a:t>
            </a:r>
            <a:r>
              <a:rPr lang="pl-PL" sz="24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meter</a:t>
            </a:r>
            <a:r>
              <a:rPr lang="pl-PL" sz="2400" i="1"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metric</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[Wikipedia]</a:t>
            </a:r>
          </a:p>
          <a:p>
            <a:pPr lvl="1"/>
            <a:r>
              <a:rPr lang="pl-PL" sz="2000" dirty="0" smtClean="0">
                <a:latin typeface="Segoe UI" panose="020B0502040204020203" pitchFamily="34" charset="0"/>
                <a:cs typeface="Segoe UI" panose="020B0502040204020203" pitchFamily="34" charset="0"/>
              </a:rPr>
              <a:t>In 1668, </a:t>
            </a:r>
            <a:r>
              <a:rPr lang="en-US" sz="2000" dirty="0" smtClean="0">
                <a:latin typeface="Segoe UI" panose="020B0502040204020203" pitchFamily="34" charset="0"/>
                <a:cs typeface="Segoe UI" panose="020B0502040204020203" pitchFamily="34" charset="0"/>
              </a:rPr>
              <a:t>the </a:t>
            </a:r>
            <a:r>
              <a:rPr lang="en-US" sz="2000" i="1" dirty="0" smtClean="0">
                <a:latin typeface="Segoe UI" panose="020B0502040204020203" pitchFamily="34" charset="0"/>
                <a:cs typeface="Segoe UI" panose="020B0502040204020203" pitchFamily="34" charset="0"/>
              </a:rPr>
              <a:t>universal measure</a:t>
            </a:r>
            <a:r>
              <a:rPr lang="pl-PL" sz="2000" i="1" dirty="0" smtClean="0">
                <a:latin typeface="Segoe UI" panose="020B0502040204020203" pitchFamily="34" charset="0"/>
                <a:cs typeface="Segoe UI" panose="020B0502040204020203" pitchFamily="34" charset="0"/>
              </a:rPr>
              <a:t> of length</a:t>
            </a:r>
            <a:r>
              <a:rPr lang="en-US" sz="2000" dirty="0" smtClean="0">
                <a:latin typeface="Segoe UI" panose="020B0502040204020203" pitchFamily="34" charset="0"/>
                <a:cs typeface="Segoe UI" panose="020B0502040204020203" pitchFamily="34" charset="0"/>
              </a:rPr>
              <a:t> based on a pendulum with a one-second period</a:t>
            </a:r>
            <a:r>
              <a:rPr lang="pl-PL" sz="2000" dirty="0" smtClean="0">
                <a:latin typeface="Segoe UI" panose="020B0502040204020203" pitchFamily="34" charset="0"/>
                <a:cs typeface="Segoe UI" panose="020B0502040204020203" pitchFamily="34" charset="0"/>
              </a:rPr>
              <a:t> </a:t>
            </a:r>
            <a:r>
              <a:rPr lang="pl-PL" sz="1600" dirty="0" smtClean="0">
                <a:solidFill>
                  <a:schemeClr val="bg1">
                    <a:lumMod val="50000"/>
                  </a:schemeClr>
                </a:solidFill>
                <a:latin typeface="Segoe UI" panose="020B0502040204020203" pitchFamily="34" charset="0"/>
                <a:cs typeface="Segoe UI" panose="020B0502040204020203" pitchFamily="34" charset="0"/>
              </a:rPr>
              <a:t>(later found = </a:t>
            </a:r>
            <a:r>
              <a:rPr lang="en-US" sz="1600" dirty="0" smtClean="0">
                <a:solidFill>
                  <a:schemeClr val="bg1">
                    <a:lumMod val="50000"/>
                  </a:schemeClr>
                </a:solidFill>
                <a:latin typeface="Segoe UI" panose="020B0502040204020203" pitchFamily="34" charset="0"/>
                <a:cs typeface="Segoe UI" panose="020B0502040204020203" pitchFamily="34" charset="0"/>
              </a:rPr>
              <a:t>997 mm</a:t>
            </a:r>
            <a:r>
              <a:rPr lang="pl-PL" sz="1600" dirty="0" smtClean="0">
                <a:solidFill>
                  <a:schemeClr val="bg1">
                    <a:lumMod val="50000"/>
                  </a:schemeClr>
                </a:solidFill>
                <a:latin typeface="Segoe UI" panose="020B0502040204020203" pitchFamily="34" charset="0"/>
                <a:cs typeface="Segoe UI" panose="020B0502040204020203" pitchFamily="34" charset="0"/>
              </a:rPr>
              <a:t>)</a:t>
            </a:r>
          </a:p>
          <a:p>
            <a:pPr lvl="1"/>
            <a:r>
              <a:rPr lang="pl-PL" sz="2000" dirty="0" smtClean="0">
                <a:latin typeface="Segoe UI" panose="020B0502040204020203" pitchFamily="34" charset="0"/>
                <a:cs typeface="Segoe UI" panose="020B0502040204020203" pitchFamily="34" charset="0"/>
              </a:rPr>
              <a:t>...</a:t>
            </a:r>
          </a:p>
          <a:p>
            <a:pPr lvl="1"/>
            <a:r>
              <a:rPr lang="pl-PL" sz="2000" dirty="0" smtClean="0">
                <a:latin typeface="Segoe UI" panose="020B0502040204020203" pitchFamily="34" charset="0"/>
                <a:cs typeface="Segoe UI" panose="020B0502040204020203" pitchFamily="34" charset="0"/>
              </a:rPr>
              <a:t>In 1889, </a:t>
            </a:r>
            <a:r>
              <a:rPr lang="en-US" sz="2000" i="1" dirty="0" smtClean="0">
                <a:latin typeface="Segoe UI" panose="020B0502040204020203" pitchFamily="34" charset="0"/>
                <a:cs typeface="Segoe UI" panose="020B0502040204020203" pitchFamily="34" charset="0"/>
              </a:rPr>
              <a:t>International </a:t>
            </a:r>
            <a:r>
              <a:rPr lang="en-US" sz="2000" i="1" dirty="0">
                <a:latin typeface="Segoe UI" panose="020B0502040204020203" pitchFamily="34" charset="0"/>
                <a:cs typeface="Segoe UI" panose="020B0502040204020203" pitchFamily="34" charset="0"/>
              </a:rPr>
              <a:t>Prototype </a:t>
            </a:r>
            <a:r>
              <a:rPr lang="en-US" sz="2000" i="1" dirty="0" smtClean="0">
                <a:latin typeface="Segoe UI" panose="020B0502040204020203" pitchFamily="34" charset="0"/>
                <a:cs typeface="Segoe UI" panose="020B0502040204020203" pitchFamily="34" charset="0"/>
              </a:rPr>
              <a:t>Meter</a:t>
            </a:r>
            <a:r>
              <a:rPr lang="pl-PL" sz="2000" dirty="0" smtClean="0">
                <a:latin typeface="Segoe UI" panose="020B0502040204020203" pitchFamily="34" charset="0"/>
                <a:cs typeface="Segoe UI" panose="020B0502040204020203" pitchFamily="34" charset="0"/>
              </a:rPr>
              <a:t>:</a:t>
            </a:r>
            <a:r>
              <a:rPr lang="en-US" sz="2000" dirty="0" smtClean="0">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the distance between two lines on a standard bar composed of an alloy of 90% </a:t>
            </a:r>
            <a:r>
              <a:rPr lang="en-US" sz="2000" dirty="0" smtClean="0">
                <a:latin typeface="Segoe UI" panose="020B0502040204020203" pitchFamily="34" charset="0"/>
                <a:cs typeface="Segoe UI" panose="020B0502040204020203" pitchFamily="34" charset="0"/>
              </a:rPr>
              <a:t>platinum</a:t>
            </a:r>
            <a:r>
              <a:rPr lang="pl-PL" sz="2000" dirty="0" smtClean="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and </a:t>
            </a:r>
            <a:r>
              <a:rPr lang="en-US" sz="2000" dirty="0">
                <a:latin typeface="Segoe UI" panose="020B0502040204020203" pitchFamily="34" charset="0"/>
                <a:cs typeface="Segoe UI" panose="020B0502040204020203" pitchFamily="34" charset="0"/>
              </a:rPr>
              <a:t>10% iridium, measured at the melting point of </a:t>
            </a:r>
            <a:r>
              <a:rPr lang="en-US" sz="2000" dirty="0" smtClean="0">
                <a:latin typeface="Segoe UI" panose="020B0502040204020203" pitchFamily="34" charset="0"/>
                <a:cs typeface="Segoe UI" panose="020B0502040204020203" pitchFamily="34" charset="0"/>
              </a:rPr>
              <a:t>ice</a:t>
            </a:r>
            <a:endParaRPr lang="pl-PL" sz="2000" dirty="0">
              <a:latin typeface="Segoe UI" panose="020B0502040204020203" pitchFamily="34" charset="0"/>
              <a:cs typeface="Segoe UI" panose="020B0502040204020203" pitchFamily="34" charset="0"/>
            </a:endParaRPr>
          </a:p>
          <a:p>
            <a:pPr lvl="1"/>
            <a:r>
              <a:rPr lang="pl-PL" sz="2000" dirty="0" smtClean="0">
                <a:latin typeface="Segoe UI" panose="020B0502040204020203" pitchFamily="34" charset="0"/>
                <a:cs typeface="Segoe UI" panose="020B0502040204020203" pitchFamily="34" charset="0"/>
              </a:rPr>
              <a:t>...</a:t>
            </a:r>
            <a:endParaRPr lang="pl-PL" sz="2000" dirty="0">
              <a:latin typeface="Segoe UI" panose="020B0502040204020203" pitchFamily="34" charset="0"/>
              <a:cs typeface="Segoe UI" panose="020B0502040204020203" pitchFamily="34" charset="0"/>
            </a:endParaRPr>
          </a:p>
          <a:p>
            <a:pPr lvl="1"/>
            <a:r>
              <a:rPr lang="pl-PL" sz="2000" dirty="0" smtClean="0">
                <a:latin typeface="Segoe UI" panose="020B0502040204020203" pitchFamily="34" charset="0"/>
                <a:cs typeface="Segoe UI" panose="020B0502040204020203" pitchFamily="34" charset="0"/>
              </a:rPr>
              <a:t>In 1983 (till now): </a:t>
            </a:r>
            <a:r>
              <a:rPr lang="en-US" sz="2000" dirty="0">
                <a:latin typeface="Segoe UI" panose="020B0502040204020203" pitchFamily="34" charset="0"/>
                <a:cs typeface="Segoe UI" panose="020B0502040204020203" pitchFamily="34" charset="0"/>
              </a:rPr>
              <a:t>Length of the path travelled by light in a vacuum in  </a:t>
            </a:r>
            <a:r>
              <a:rPr lang="en-US" sz="2000" baseline="30000" dirty="0">
                <a:latin typeface="Segoe UI" panose="020B0502040204020203" pitchFamily="34" charset="0"/>
                <a:cs typeface="Segoe UI" panose="020B0502040204020203" pitchFamily="34" charset="0"/>
              </a:rPr>
              <a:t>1</a:t>
            </a:r>
            <a:r>
              <a:rPr lang="en-US" sz="2000" dirty="0">
                <a:latin typeface="Segoe UI" panose="020B0502040204020203" pitchFamily="34" charset="0"/>
                <a:cs typeface="Segoe UI" panose="020B0502040204020203" pitchFamily="34" charset="0"/>
              </a:rPr>
              <a:t>⁄</a:t>
            </a:r>
            <a:r>
              <a:rPr lang="en-US" sz="2000" baseline="-25000" dirty="0">
                <a:latin typeface="Segoe UI" panose="020B0502040204020203" pitchFamily="34" charset="0"/>
                <a:cs typeface="Segoe UI" panose="020B0502040204020203" pitchFamily="34" charset="0"/>
              </a:rPr>
              <a:t>299,792,458</a:t>
            </a:r>
            <a:r>
              <a:rPr lang="en-US" sz="2000" dirty="0">
                <a:latin typeface="Segoe UI" panose="020B0502040204020203" pitchFamily="34" charset="0"/>
                <a:cs typeface="Segoe UI" panose="020B0502040204020203" pitchFamily="34" charset="0"/>
              </a:rPr>
              <a:t> of a </a:t>
            </a:r>
            <a:r>
              <a:rPr lang="en-US" sz="2000" dirty="0" smtClean="0">
                <a:latin typeface="Segoe UI" panose="020B0502040204020203" pitchFamily="34" charset="0"/>
                <a:cs typeface="Segoe UI" panose="020B0502040204020203" pitchFamily="34" charset="0"/>
              </a:rPr>
              <a:t>second</a:t>
            </a:r>
            <a:endParaRPr lang="pl-PL" sz="2000" dirty="0" smtClean="0">
              <a:latin typeface="Segoe UI" panose="020B0502040204020203" pitchFamily="34" charset="0"/>
              <a:cs typeface="Segoe UI" panose="020B0502040204020203" pitchFamily="34" charset="0"/>
            </a:endParaRPr>
          </a:p>
          <a:p>
            <a:pPr lvl="1"/>
            <a:endParaRPr lang="pl-PL" sz="1200" dirty="0" smtClean="0">
              <a:latin typeface="Segoe UI" panose="020B0502040204020203" pitchFamily="34" charset="0"/>
              <a:cs typeface="Segoe UI" panose="020B0502040204020203" pitchFamily="34" charset="0"/>
            </a:endParaRPr>
          </a:p>
          <a:p>
            <a:pPr lvl="1"/>
            <a:r>
              <a:rPr lang="pl-PL" sz="2400" dirty="0" smtClean="0">
                <a:latin typeface="Segoe UI" panose="020B0502040204020203" pitchFamily="34" charset="0"/>
                <a:cs typeface="Segoe UI" panose="020B0502040204020203" pitchFamily="34" charset="0"/>
              </a:rPr>
              <a:t>315 years of evolution for the  </a:t>
            </a:r>
            <a:r>
              <a:rPr lang="pl-PL" sz="2400" i="1" dirty="0" smtClean="0">
                <a:latin typeface="Segoe UI" panose="020B0502040204020203" pitchFamily="34" charset="0"/>
                <a:cs typeface="Segoe UI" panose="020B0502040204020203" pitchFamily="34" charset="0"/>
              </a:rPr>
              <a:t>meter </a:t>
            </a:r>
            <a:r>
              <a:rPr lang="pl-PL" sz="2400" dirty="0">
                <a:latin typeface="Segoe UI" panose="020B0502040204020203" pitchFamily="34" charset="0"/>
                <a:cs typeface="Segoe UI" panose="020B0502040204020203" pitchFamily="34" charset="0"/>
              </a:rPr>
              <a:t>metric </a:t>
            </a:r>
            <a:endParaRPr lang="pl-PL" sz="2400" i="1" dirty="0" smtClean="0">
              <a:latin typeface="Segoe UI" panose="020B0502040204020203" pitchFamily="34" charset="0"/>
              <a:cs typeface="Segoe UI" panose="020B0502040204020203" pitchFamily="34" charset="0"/>
            </a:endParaRPr>
          </a:p>
          <a:p>
            <a:pPr lvl="2"/>
            <a:r>
              <a:rPr lang="pl-PL" sz="2000" dirty="0" smtClean="0">
                <a:latin typeface="Segoe UI" panose="020B0502040204020203" pitchFamily="34" charset="0"/>
                <a:cs typeface="Segoe UI" panose="020B0502040204020203" pitchFamily="34" charset="0"/>
              </a:rPr>
              <a:t>And will not stop here, I presume</a:t>
            </a:r>
            <a:endParaRPr lang="pl-PL" sz="2000" dirty="0">
              <a:latin typeface="Segoe UI" panose="020B0502040204020203" pitchFamily="34" charset="0"/>
              <a:cs typeface="Segoe UI" panose="020B0502040204020203" pitchFamily="34" charset="0"/>
            </a:endParaRPr>
          </a:p>
          <a:p>
            <a:pPr lvl="1">
              <a:lnSpc>
                <a:spcPct val="90000"/>
              </a:lnSpc>
              <a:spcBef>
                <a:spcPts val="0"/>
              </a:spcBef>
            </a:pPr>
            <a:endParaRPr lang="en-US" sz="2000" dirty="0" smtClean="0">
              <a:latin typeface="Segoe UI" pitchFamily="34" charset="0"/>
              <a:cs typeface="Segoe UI"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20</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Historical Perspective and Analogy</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1444020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1066800"/>
            <a:ext cx="8783217" cy="5334000"/>
          </a:xfrm>
        </p:spPr>
        <p:txBody>
          <a:bodyPr/>
          <a:lstStyle/>
          <a:p>
            <a:r>
              <a:rPr lang="pl-PL" sz="24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How long </a:t>
            </a:r>
            <a:r>
              <a:rPr lang="pl-PL" sz="2400" dirty="0">
                <a:latin typeface="Segoe UI" panose="020B0502040204020203" pitchFamily="34" charset="0"/>
                <a:cs typeface="Segoe UI" panose="020B0502040204020203" pitchFamily="34" charset="0"/>
              </a:rPr>
              <a:t>are we going to </a:t>
            </a:r>
            <a:r>
              <a:rPr lang="pl-PL" sz="24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wait </a:t>
            </a:r>
            <a:r>
              <a:rPr lang="pl-PL" sz="2400" dirty="0">
                <a:latin typeface="Segoe UI" panose="020B0502040204020203" pitchFamily="34" charset="0"/>
                <a:cs typeface="Segoe UI" panose="020B0502040204020203" pitchFamily="34" charset="0"/>
              </a:rPr>
              <a:t>for </a:t>
            </a:r>
            <a:r>
              <a:rPr lang="pl-PL" sz="24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precise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S&amp;P </a:t>
            </a:r>
            <a:r>
              <a:rPr lang="pl-PL" sz="24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metrics</a:t>
            </a:r>
            <a:r>
              <a:rPr lang="pl-PL" sz="2400" dirty="0">
                <a:latin typeface="Segoe UI" panose="020B0502040204020203" pitchFamily="34" charset="0"/>
                <a:cs typeface="Segoe UI" panose="020B0502040204020203" pitchFamily="34" charset="0"/>
              </a:rPr>
              <a:t>? </a:t>
            </a:r>
            <a:endParaRPr lang="pl-PL" sz="2400" dirty="0" smtClean="0">
              <a:latin typeface="Segoe UI" panose="020B0502040204020203" pitchFamily="34" charset="0"/>
              <a:cs typeface="Segoe UI" panose="020B0502040204020203" pitchFamily="34" charset="0"/>
            </a:endParaRPr>
          </a:p>
          <a:p>
            <a:pPr lvl="1"/>
            <a:r>
              <a:rPr lang="pl-PL" sz="2000" dirty="0" smtClean="0">
                <a:latin typeface="Segoe UI" panose="020B0502040204020203" pitchFamily="34" charset="0"/>
                <a:cs typeface="Segoe UI" panose="020B0502040204020203" pitchFamily="34" charset="0"/>
              </a:rPr>
              <a:t>With S&amp;P </a:t>
            </a:r>
            <a:r>
              <a:rPr lang="pl-PL" sz="2000" dirty="0">
                <a:latin typeface="Segoe UI" panose="020B0502040204020203" pitchFamily="34" charset="0"/>
                <a:cs typeface="Segoe UI" panose="020B0502040204020203" pitchFamily="34" charset="0"/>
              </a:rPr>
              <a:t>metrics, we are probably at the pendulum </a:t>
            </a:r>
            <a:r>
              <a:rPr lang="pl-PL" sz="2000" dirty="0" smtClean="0">
                <a:latin typeface="Segoe UI" panose="020B0502040204020203" pitchFamily="34" charset="0"/>
                <a:cs typeface="Segoe UI" panose="020B0502040204020203" pitchFamily="34" charset="0"/>
              </a:rPr>
              <a:t>stage</a:t>
            </a:r>
            <a:endParaRPr lang="pl-PL" sz="2400" dirty="0">
              <a:latin typeface="Segoe UI" panose="020B0502040204020203" pitchFamily="34" charset="0"/>
              <a:cs typeface="Segoe UI" panose="020B0502040204020203" pitchFamily="34" charset="0"/>
            </a:endParaRPr>
          </a:p>
          <a:p>
            <a:pPr lvl="2"/>
            <a:r>
              <a:rPr lang="pl-PL" sz="1600" u="sng" dirty="0" smtClean="0">
                <a:solidFill>
                  <a:srgbClr val="FF9900"/>
                </a:solidFill>
                <a:latin typeface="Segoe UI" panose="020B0502040204020203" pitchFamily="34" charset="0"/>
                <a:cs typeface="Segoe UI" panose="020B0502040204020203" pitchFamily="34" charset="0"/>
              </a:rPr>
              <a:t>315 years </a:t>
            </a:r>
            <a:r>
              <a:rPr lang="pl-PL" sz="1600" dirty="0" smtClean="0">
                <a:latin typeface="Segoe UI" panose="020B0502040204020203" pitchFamily="34" charset="0"/>
                <a:cs typeface="Segoe UI" panose="020B0502040204020203" pitchFamily="34" charset="0"/>
              </a:rPr>
              <a:t>of waiting for a modern solution of 1983</a:t>
            </a:r>
          </a:p>
          <a:p>
            <a:pPr marL="0" indent="0">
              <a:spcBef>
                <a:spcPts val="0"/>
              </a:spcBef>
              <a:buNone/>
              <a:tabLst>
                <a:tab pos="342900" algn="l"/>
              </a:tabLst>
            </a:pPr>
            <a:endParaRPr lang="pl-PL" sz="1200" dirty="0" smtClean="0">
              <a:latin typeface="Segoe UI" panose="020B0502040204020203" pitchFamily="34" charset="0"/>
              <a:cs typeface="Segoe UI" panose="020B0502040204020203" pitchFamily="34" charset="0"/>
            </a:endParaRPr>
          </a:p>
          <a:p>
            <a:pPr>
              <a:spcBef>
                <a:spcPts val="600"/>
              </a:spcBef>
            </a:pPr>
            <a:r>
              <a:rPr lang="pl-PL" sz="2400" dirty="0" smtClean="0">
                <a:latin typeface="Segoe UI" panose="020B0502040204020203" pitchFamily="34" charset="0"/>
                <a:cs typeface="Segoe UI" panose="020B0502040204020203" pitchFamily="34" charset="0"/>
              </a:rPr>
              <a:t>Maybe even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longer</a:t>
            </a:r>
            <a:r>
              <a:rPr lang="pl-PL" sz="2400" dirty="0" smtClean="0">
                <a:latin typeface="Segoe UI" panose="020B0502040204020203" pitchFamily="34" charset="0"/>
                <a:cs typeface="Segoe UI" panose="020B0502040204020203" pitchFamily="34" charset="0"/>
              </a:rPr>
              <a:t>:</a:t>
            </a:r>
          </a:p>
          <a:p>
            <a:pPr lvl="1"/>
            <a:r>
              <a:rPr lang="pl-PL" sz="2400" dirty="0" smtClean="0">
                <a:latin typeface="Segoe UI" panose="020B0502040204020203" pitchFamily="34" charset="0"/>
                <a:cs typeface="Segoe UI" panose="020B0502040204020203" pitchFamily="34" charset="0"/>
              </a:rPr>
              <a:t>Complexity: Length is one-dimensional, </a:t>
            </a:r>
            <a:r>
              <a:rPr lang="pl-PL" sz="2400" dirty="0">
                <a:latin typeface="Segoe UI" panose="020B0502040204020203" pitchFamily="34" charset="0"/>
                <a:cs typeface="Segoe UI" panose="020B0502040204020203" pitchFamily="34" charset="0"/>
              </a:rPr>
              <a:t>S&amp;P </a:t>
            </a:r>
            <a:r>
              <a:rPr lang="pl-PL" sz="2400" dirty="0" smtClean="0">
                <a:latin typeface="Segoe UI" panose="020B0502040204020203" pitchFamily="34" charset="0"/>
                <a:cs typeface="Segoe UI" panose="020B0502040204020203" pitchFamily="34" charset="0"/>
              </a:rPr>
              <a:t>are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much more complex</a:t>
            </a:r>
            <a:r>
              <a:rPr lang="pl-PL" sz="2400" dirty="0" smtClean="0">
                <a:latin typeface="Segoe UI" panose="020B0502040204020203" pitchFamily="34" charset="0"/>
                <a:cs typeface="Segoe UI" panose="020B0502040204020203" pitchFamily="34" charset="0"/>
              </a:rPr>
              <a:t>!</a:t>
            </a:r>
          </a:p>
          <a:p>
            <a:pPr lvl="1"/>
            <a:r>
              <a:rPr lang="pl-PL" sz="2400" dirty="0" smtClean="0">
                <a:latin typeface="Segoe UI" panose="020B0502040204020203" pitchFamily="34" charset="0"/>
                <a:cs typeface="Segoe UI" panose="020B0502040204020203" pitchFamily="34" charset="0"/>
              </a:rPr>
              <a:t>Inteligent opponent: Physics studies natural phenomena while we in </a:t>
            </a:r>
            <a:r>
              <a:rPr lang="pl-PL" sz="2400" dirty="0">
                <a:latin typeface="Segoe UI" panose="020B0502040204020203" pitchFamily="34" charset="0"/>
                <a:cs typeface="Segoe UI" panose="020B0502040204020203" pitchFamily="34" charset="0"/>
              </a:rPr>
              <a:t>S&amp;P </a:t>
            </a:r>
            <a:r>
              <a:rPr lang="pl-PL" sz="2400" dirty="0" smtClean="0">
                <a:latin typeface="Segoe UI" panose="020B0502040204020203" pitchFamily="34" charset="0"/>
                <a:cs typeface="Segoe UI" panose="020B0502040204020203" pitchFamily="34" charset="0"/>
              </a:rPr>
              <a:t>an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intelligent opponent</a:t>
            </a:r>
          </a:p>
          <a:p>
            <a:pPr lvl="2"/>
            <a:r>
              <a:rPr lang="pl-PL" sz="1600" dirty="0" smtClean="0">
                <a:latin typeface="Segoe UI" panose="020B0502040204020203" pitchFamily="34" charset="0"/>
                <a:cs typeface="Segoe UI" panose="020B0502040204020203" pitchFamily="34" charset="0"/>
              </a:rPr>
              <a:t>The opponent can act in a way that „beats” our metrics or measurement process</a:t>
            </a:r>
          </a:p>
          <a:p>
            <a:pPr lvl="2"/>
            <a:endParaRPr lang="pl-PL" sz="1200" dirty="0" smtClean="0">
              <a:latin typeface="Segoe UI" panose="020B0502040204020203" pitchFamily="34" charset="0"/>
              <a:cs typeface="Segoe UI" panose="020B0502040204020203" pitchFamily="34" charset="0"/>
            </a:endParaRPr>
          </a:p>
          <a:p>
            <a:r>
              <a:rPr lang="pl-PL" sz="2400" dirty="0" smtClean="0">
                <a:latin typeface="Segoe UI" panose="020B0502040204020203" pitchFamily="34" charset="0"/>
                <a:cs typeface="Segoe UI" panose="020B0502040204020203" pitchFamily="34" charset="0"/>
              </a:rPr>
              <a:t>Maybe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not so long</a:t>
            </a:r>
            <a:r>
              <a:rPr lang="pl-PL" sz="2400" dirty="0" smtClean="0">
                <a:latin typeface="Segoe UI" panose="020B0502040204020203" pitchFamily="34" charset="0"/>
                <a:cs typeface="Segoe UI" panose="020B0502040204020203" pitchFamily="34" charset="0"/>
              </a:rPr>
              <a:t>:</a:t>
            </a:r>
          </a:p>
          <a:p>
            <a:pPr lvl="1">
              <a:lnSpc>
                <a:spcPct val="90000"/>
              </a:lnSpc>
              <a:spcBef>
                <a:spcPts val="0"/>
              </a:spcBef>
            </a:pP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Progress</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of science is much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faster</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now</a:t>
            </a:r>
          </a:p>
          <a:p>
            <a:pPr lvl="2">
              <a:tabLst>
                <a:tab pos="8572500" algn="r"/>
              </a:tabLst>
            </a:pPr>
            <a:r>
              <a:rPr lang="pl-PL" sz="2000" dirty="0" smtClean="0">
                <a:latin typeface="Segoe UI" panose="020B0502040204020203" pitchFamily="34" charset="0"/>
                <a:cs typeface="Segoe UI" panose="020B0502040204020203" pitchFamily="34" charset="0"/>
              </a:rPr>
              <a:t>Still, </a:t>
            </a:r>
            <a:r>
              <a:rPr lang="en-US" sz="2000" dirty="0" smtClean="0">
                <a:latin typeface="Segoe UI" panose="020B0502040204020203" pitchFamily="34" charset="0"/>
                <a:cs typeface="Segoe UI" panose="020B0502040204020203" pitchFamily="34" charset="0"/>
              </a:rPr>
              <a:t>designing </a:t>
            </a:r>
            <a:r>
              <a:rPr lang="en-US" sz="2000" dirty="0">
                <a:latin typeface="Segoe UI" panose="020B0502040204020203" pitchFamily="34" charset="0"/>
                <a:cs typeface="Segoe UI" panose="020B0502040204020203" pitchFamily="34" charset="0"/>
              </a:rPr>
              <a:t>a validated metric of security may take years, if not </a:t>
            </a:r>
            <a:r>
              <a:rPr lang="en-US" sz="2000" dirty="0" smtClean="0">
                <a:latin typeface="Segoe UI" panose="020B0502040204020203" pitchFamily="34" charset="0"/>
                <a:cs typeface="Segoe UI" panose="020B0502040204020203" pitchFamily="34" charset="0"/>
              </a:rPr>
              <a:t>decades</a:t>
            </a:r>
            <a:r>
              <a:rPr lang="pl-PL" sz="2000" dirty="0" smtClean="0">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[Zalewski+, 2016]</a:t>
            </a:r>
            <a:endParaRPr lang="en-US" sz="1200" dirty="0">
              <a:solidFill>
                <a:schemeClr val="bg1">
                  <a:lumMod val="50000"/>
                </a:schemeClr>
              </a:solidFill>
              <a:latin typeface="Segoe UI" panose="020B0502040204020203" pitchFamily="34" charset="0"/>
              <a:cs typeface="Segoe UI" panose="020B0502040204020203"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21</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A Long Way to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Go</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3037078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1066800"/>
            <a:ext cx="8783217" cy="5334000"/>
          </a:xfrm>
        </p:spPr>
        <p:txBody>
          <a:bodyPr/>
          <a:lstStyle/>
          <a:p>
            <a:pPr>
              <a:tabLst>
                <a:tab pos="8572500" algn="r"/>
              </a:tabLst>
            </a:pP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One</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of</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the </a:t>
            </a:r>
            <a:r>
              <a:rPr lang="en-US"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lesson</a:t>
            </a:r>
            <a:r>
              <a:rPr lang="pl-PL" sz="2400" dirty="0" smtClean="0">
                <a:latin typeface="Segoe UI" panose="020B0502040204020203" pitchFamily="34" charset="0"/>
                <a:cs typeface="Segoe UI" panose="020B0502040204020203" pitchFamily="34" charset="0"/>
              </a:rPr>
              <a:t>s</a:t>
            </a:r>
            <a:r>
              <a:rPr lang="en-US" sz="2400" dirty="0" smtClean="0">
                <a:latin typeface="Segoe UI" panose="020B0502040204020203" pitchFamily="34" charset="0"/>
                <a:cs typeface="Segoe UI" panose="020B0502040204020203" pitchFamily="34" charset="0"/>
              </a:rPr>
              <a:t>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learned</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for </a:t>
            </a:r>
            <a:r>
              <a:rPr lang="en-US" sz="2400" dirty="0" smtClean="0">
                <a:latin typeface="Segoe UI" panose="020B0502040204020203" pitchFamily="34" charset="0"/>
                <a:cs typeface="Segoe UI" panose="020B0502040204020203" pitchFamily="34" charset="0"/>
              </a:rPr>
              <a:t>develop</a:t>
            </a:r>
            <a:r>
              <a:rPr lang="pl-PL" sz="2400" dirty="0" smtClean="0">
                <a:latin typeface="Segoe UI" panose="020B0502040204020203" pitchFamily="34" charset="0"/>
                <a:cs typeface="Segoe UI" panose="020B0502040204020203" pitchFamily="34" charset="0"/>
              </a:rPr>
              <a:t>ing </a:t>
            </a:r>
            <a:r>
              <a:rPr lang="en-US" sz="2400" dirty="0" smtClean="0">
                <a:latin typeface="Segoe UI" panose="020B0502040204020203" pitchFamily="34" charset="0"/>
                <a:cs typeface="Segoe UI" panose="020B0502040204020203" pitchFamily="34" charset="0"/>
              </a:rPr>
              <a:t>scientifically </a:t>
            </a:r>
            <a:r>
              <a:rPr lang="en-US" sz="2400" dirty="0">
                <a:latin typeface="Segoe UI" panose="020B0502040204020203" pitchFamily="34" charset="0"/>
                <a:cs typeface="Segoe UI" panose="020B0502040204020203" pitchFamily="34" charset="0"/>
              </a:rPr>
              <a:t>based security </a:t>
            </a:r>
            <a:r>
              <a:rPr lang="en-US" sz="2400" dirty="0" smtClean="0">
                <a:latin typeface="Segoe UI" panose="020B0502040204020203" pitchFamily="34" charset="0"/>
                <a:cs typeface="Segoe UI" panose="020B0502040204020203" pitchFamily="34" charset="0"/>
              </a:rPr>
              <a:t>measurements</a:t>
            </a:r>
            <a:r>
              <a:rPr lang="pl-PL" sz="2400" dirty="0" smtClean="0">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[Zalewski+, </a:t>
            </a:r>
            <a:r>
              <a:rPr lang="pl-PL" sz="1200" dirty="0">
                <a:solidFill>
                  <a:schemeClr val="bg1">
                    <a:lumMod val="50000"/>
                  </a:schemeClr>
                </a:solidFill>
                <a:latin typeface="Segoe UI" panose="020B0502040204020203" pitchFamily="34" charset="0"/>
                <a:cs typeface="Segoe UI" panose="020B0502040204020203" pitchFamily="34" charset="0"/>
              </a:rPr>
              <a:t>2016</a:t>
            </a:r>
            <a:r>
              <a:rPr lang="pl-PL" sz="1200" dirty="0" smtClean="0">
                <a:solidFill>
                  <a:schemeClr val="bg1">
                    <a:lumMod val="50000"/>
                  </a:schemeClr>
                </a:solidFill>
                <a:latin typeface="Segoe UI" panose="020B0502040204020203" pitchFamily="34" charset="0"/>
                <a:cs typeface="Segoe UI" panose="020B0502040204020203" pitchFamily="34" charset="0"/>
              </a:rPr>
              <a:t>]</a:t>
            </a:r>
            <a:endParaRPr lang="en-US" sz="1200" dirty="0">
              <a:solidFill>
                <a:schemeClr val="bg1">
                  <a:lumMod val="50000"/>
                </a:schemeClr>
              </a:solidFill>
              <a:latin typeface="Segoe UI" panose="020B0502040204020203" pitchFamily="34" charset="0"/>
              <a:cs typeface="Segoe UI" panose="020B0502040204020203" pitchFamily="34" charset="0"/>
            </a:endParaRPr>
          </a:p>
          <a:p>
            <a:pPr lvl="1"/>
            <a:r>
              <a:rPr lang="pl-PL" sz="2000" dirty="0" smtClean="0">
                <a:latin typeface="Segoe UI" panose="020B0502040204020203" pitchFamily="34" charset="0"/>
                <a:cs typeface="Segoe UI" panose="020B0502040204020203" pitchFamily="34" charset="0"/>
              </a:rPr>
              <a:t>...</a:t>
            </a:r>
            <a:endParaRPr lang="en-US" sz="2000" dirty="0">
              <a:latin typeface="Segoe UI" panose="020B0502040204020203" pitchFamily="34" charset="0"/>
              <a:cs typeface="Segoe UI" panose="020B0502040204020203" pitchFamily="34" charset="0"/>
            </a:endParaRPr>
          </a:p>
          <a:p>
            <a:pPr lvl="1"/>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is likely to be </a:t>
            </a:r>
            <a:r>
              <a:rPr lang="en-US"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measured</a:t>
            </a:r>
            <a:r>
              <a:rPr lang="en-US" sz="20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only </a:t>
            </a:r>
            <a:r>
              <a:rPr lang="en-US" sz="20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indirectly</a:t>
            </a:r>
            <a:r>
              <a:rPr lang="en-US" sz="2000" dirty="0">
                <a:latin typeface="Segoe UI" panose="020B0502040204020203" pitchFamily="34" charset="0"/>
                <a:cs typeface="Segoe UI" panose="020B0502040204020203" pitchFamily="34" charset="0"/>
              </a:rPr>
              <a:t>, possibly </a:t>
            </a:r>
            <a:r>
              <a:rPr lang="en-US" sz="20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via</a:t>
            </a:r>
            <a:r>
              <a:rPr lang="en-US" sz="2000" i="1"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its inherent </a:t>
            </a:r>
            <a:r>
              <a:rPr lang="en-US"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components</a:t>
            </a:r>
            <a:endParaRPr lang="pl-PL"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lvl="2"/>
            <a:r>
              <a:rPr lang="pl-PL" sz="1600" dirty="0" smtClean="0">
                <a:latin typeface="Segoe UI" panose="020B0502040204020203" pitchFamily="34" charset="0"/>
                <a:cs typeface="Segoe UI" panose="020B0502040204020203" pitchFamily="34" charset="0"/>
              </a:rPr>
              <a:t>Philosophically, this is the divide-and-conquer principle</a:t>
            </a:r>
            <a:endParaRPr lang="pl-PL" sz="2000" i="1" dirty="0" smtClean="0">
              <a:latin typeface="Segoe UI" panose="020B0502040204020203" pitchFamily="34" charset="0"/>
              <a:cs typeface="Segoe UI" panose="020B0502040204020203" pitchFamily="34" charset="0"/>
            </a:endParaRPr>
          </a:p>
          <a:p>
            <a:pPr lvl="1"/>
            <a:endParaRPr lang="pl-PL" sz="1200" dirty="0">
              <a:latin typeface="Segoe UI" panose="020B0502040204020203" pitchFamily="34" charset="0"/>
              <a:cs typeface="Segoe UI" panose="020B0502040204020203" pitchFamily="34" charset="0"/>
            </a:endParaRPr>
          </a:p>
          <a:p>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This is</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exactly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our</a:t>
            </a:r>
            <a:r>
              <a:rPr lang="pl-PL" sz="24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approach</a:t>
            </a:r>
            <a:r>
              <a:rPr lang="pl-PL" sz="2400" dirty="0" smtClean="0">
                <a:latin typeface="Segoe UI" panose="020B0502040204020203" pitchFamily="34" charset="0"/>
                <a:cs typeface="Segoe UI" panose="020B0502040204020203" pitchFamily="34" charset="0"/>
              </a:rPr>
              <a:t>:</a:t>
            </a:r>
          </a:p>
          <a:p>
            <a:pPr lvl="1"/>
            <a:r>
              <a:rPr lang="pl-PL" sz="2000" dirty="0" smtClean="0">
                <a:latin typeface="Segoe UI" panose="020B0502040204020203" pitchFamily="34" charset="0"/>
                <a:cs typeface="Segoe UI" panose="020B0502040204020203" pitchFamily="34" charset="0"/>
              </a:rPr>
              <a:t>We propose to measure </a:t>
            </a:r>
            <a:r>
              <a:rPr lang="en-US" sz="2000" dirty="0" smtClean="0">
                <a:latin typeface="Segoe UI" panose="020B0502040204020203" pitchFamily="34" charset="0"/>
                <a:cs typeface="Segoe UI" panose="020B0502040204020203" pitchFamily="34" charset="0"/>
              </a:rPr>
              <a:t>security</a:t>
            </a:r>
            <a:r>
              <a:rPr lang="pl-PL" sz="2000" dirty="0" smtClean="0">
                <a:latin typeface="Segoe UI" panose="020B0502040204020203" pitchFamily="34" charset="0"/>
                <a:cs typeface="Segoe UI" panose="020B0502040204020203" pitchFamily="34" charset="0"/>
              </a:rPr>
              <a:t>/privacy</a:t>
            </a:r>
            <a:r>
              <a:rPr lang="en-US" sz="2000" dirty="0" smtClean="0">
                <a:latin typeface="Segoe UI" panose="020B0502040204020203" pitchFamily="34" charset="0"/>
                <a:cs typeface="Segoe UI" panose="020B0502040204020203" pitchFamily="34" charset="0"/>
              </a:rPr>
              <a:t> indirectly</a:t>
            </a:r>
            <a:endParaRPr lang="pl-PL" sz="2000" dirty="0" smtClean="0">
              <a:latin typeface="Segoe UI" panose="020B0502040204020203" pitchFamily="34" charset="0"/>
              <a:cs typeface="Segoe UI" panose="020B0502040204020203" pitchFamily="34" charset="0"/>
            </a:endParaRPr>
          </a:p>
          <a:p>
            <a:pPr lvl="2"/>
            <a:r>
              <a:rPr lang="en-US" sz="1600" dirty="0" smtClean="0">
                <a:latin typeface="Segoe UI" panose="020B0502040204020203" pitchFamily="34" charset="0"/>
                <a:cs typeface="Segoe UI" panose="020B0502040204020203" pitchFamily="34" charset="0"/>
              </a:rPr>
              <a:t>Via inherent components</a:t>
            </a:r>
            <a:r>
              <a:rPr lang="pl-PL" sz="1600" dirty="0" smtClean="0">
                <a:latin typeface="Segoe UI" panose="020B0502040204020203" pitchFamily="34" charset="0"/>
                <a:cs typeface="Segoe UI" panose="020B0502040204020203" pitchFamily="34" charset="0"/>
              </a:rPr>
              <a:t> of </a:t>
            </a:r>
            <a:r>
              <a:rPr lang="en-US" sz="1600" dirty="0">
                <a:latin typeface="Segoe UI" panose="020B0502040204020203" pitchFamily="34" charset="0"/>
                <a:cs typeface="Segoe UI" panose="020B0502040204020203" pitchFamily="34" charset="0"/>
              </a:rPr>
              <a:t>security</a:t>
            </a:r>
            <a:r>
              <a:rPr lang="pl-PL" sz="1600" dirty="0">
                <a:latin typeface="Segoe UI" panose="020B0502040204020203" pitchFamily="34" charset="0"/>
                <a:cs typeface="Segoe UI" panose="020B0502040204020203" pitchFamily="34" charset="0"/>
              </a:rPr>
              <a:t>/privacy</a:t>
            </a:r>
            <a:r>
              <a:rPr lang="en-US" sz="1600" dirty="0">
                <a:latin typeface="Segoe UI" panose="020B0502040204020203" pitchFamily="34" charset="0"/>
                <a:cs typeface="Segoe UI" panose="020B0502040204020203" pitchFamily="34" charset="0"/>
              </a:rPr>
              <a:t> </a:t>
            </a:r>
            <a:endParaRPr lang="pl-PL" sz="1600" dirty="0" smtClean="0">
              <a:latin typeface="Segoe UI" panose="020B0502040204020203" pitchFamily="34" charset="0"/>
              <a:cs typeface="Segoe UI" panose="020B0502040204020203" pitchFamily="34" charset="0"/>
            </a:endParaRPr>
          </a:p>
          <a:p>
            <a:endParaRPr lang="pl-PL" sz="2400" dirty="0" smtClean="0">
              <a:latin typeface="Segoe UI" pitchFamily="34" charset="0"/>
              <a:cs typeface="Segoe UI" pitchFamily="34" charset="0"/>
            </a:endParaRPr>
          </a:p>
          <a:p>
            <a:endParaRPr lang="en-US" sz="2400" dirty="0" smtClean="0">
              <a:latin typeface="Segoe UI" pitchFamily="34" charset="0"/>
              <a:cs typeface="Segoe UI"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22</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Divide and Conquer </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2546801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2D0F7483-EBC3-456D-86AD-A698E606B23B}" type="slidenum">
              <a:rPr lang="en-US" sz="1200" b="0">
                <a:latin typeface="Segoe UI" pitchFamily="34" charset="0"/>
                <a:cs typeface="Segoe UI" pitchFamily="34" charset="0"/>
              </a:rPr>
              <a:pPr algn="r"/>
              <a:t>23</a:t>
            </a:fld>
            <a:endParaRPr lang="en-US" sz="1200" b="0" dirty="0">
              <a:latin typeface="Segoe UI" pitchFamily="34" charset="0"/>
              <a:cs typeface="Segoe UI" pitchFamily="34" charset="0"/>
            </a:endParaRPr>
          </a:p>
        </p:txBody>
      </p:sp>
      <p:sp>
        <p:nvSpPr>
          <p:cNvPr id="716802" name="Rectangle 2"/>
          <p:cNvSpPr>
            <a:spLocks noGrp="1" noChangeArrowheads="1"/>
          </p:cNvSpPr>
          <p:nvPr>
            <p:ph type="title"/>
          </p:nvPr>
        </p:nvSpPr>
        <p:spPr>
          <a:xfrm>
            <a:off x="0" y="0"/>
            <a:ext cx="8305800" cy="776288"/>
          </a:xfrm>
        </p:spPr>
        <p:txBody>
          <a:bodyPr/>
          <a:lstStyle/>
          <a:p>
            <a:pPr marL="406400" indent="-406400" algn="l">
              <a:lnSpc>
                <a:spcPct val="80000"/>
              </a:lnSpc>
              <a:defRPr/>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5. Implementing </a:t>
            </a:r>
            <a:r>
              <a:rPr lang="pl-PL" sz="2800" dirty="0">
                <a:solidFill>
                  <a:srgbClr val="FF9900"/>
                </a:solidFill>
                <a:effectLst>
                  <a:outerShdw blurRad="38100" dist="38100" dir="2700000" algn="tl">
                    <a:srgbClr val="000000">
                      <a:alpha val="43137"/>
                    </a:srgbClr>
                  </a:outerShdw>
                </a:effectLst>
                <a:latin typeface="Segoe UI" pitchFamily="34" charset="0"/>
                <a:cs typeface="Segoe UI" pitchFamily="34" charset="0"/>
              </a:rPr>
              <a:t>Security Services </a:t>
            </a: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r>
            <a:b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b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with </a:t>
            </a:r>
            <a:r>
              <a:rPr lang="pl-PL" sz="2800" dirty="0">
                <a:solidFill>
                  <a:srgbClr val="FF9900"/>
                </a:solidFill>
                <a:effectLst>
                  <a:outerShdw blurRad="38100" dist="38100" dir="2700000" algn="tl">
                    <a:srgbClr val="000000">
                      <a:alpha val="43137"/>
                    </a:srgbClr>
                  </a:outerShdw>
                </a:effectLst>
                <a:latin typeface="Segoe UI" pitchFamily="34" charset="0"/>
                <a:cs typeface="Segoe UI" pitchFamily="34" charset="0"/>
              </a:rPr>
              <a:t>Security Mechanisms</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195052285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24</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Principle of Implementing Security Services with Security Mechanisms</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104222755"/>
              </p:ext>
            </p:extLst>
          </p:nvPr>
        </p:nvGraphicFramePr>
        <p:xfrm>
          <a:off x="914400" y="3581400"/>
          <a:ext cx="5333999" cy="2971798"/>
        </p:xfrm>
        <a:graphic>
          <a:graphicData uri="http://schemas.openxmlformats.org/drawingml/2006/table">
            <a:tbl>
              <a:tblPr firstRow="1" bandRow="1">
                <a:tableStyleId>{5C22544A-7EE6-4342-B048-85BDC9FD1C3A}</a:tableStyleId>
              </a:tblPr>
              <a:tblGrid>
                <a:gridCol w="2206477"/>
                <a:gridCol w="479752"/>
                <a:gridCol w="441295"/>
                <a:gridCol w="441295"/>
                <a:gridCol w="441295"/>
                <a:gridCol w="441295"/>
                <a:gridCol w="441295"/>
                <a:gridCol w="441295"/>
              </a:tblGrid>
              <a:tr h="343903">
                <a:tc>
                  <a:txBody>
                    <a:bodyPr/>
                    <a:lstStyle/>
                    <a:p>
                      <a:pPr algn="ctr"/>
                      <a:r>
                        <a:rPr lang="en-US" sz="1400" b="1" dirty="0" smtClean="0">
                          <a:solidFill>
                            <a:schemeClr val="tx1"/>
                          </a:solidFill>
                          <a:latin typeface="Segoe UI" pitchFamily="34" charset="0"/>
                          <a:cs typeface="Segoe UI" pitchFamily="34" charset="0"/>
                        </a:rPr>
                        <a:t>Application</a:t>
                      </a:r>
                      <a:endParaRPr lang="en-US" sz="1400" b="1" dirty="0">
                        <a:solidFill>
                          <a:schemeClr val="tx1"/>
                        </a:solidFill>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Segoe UI" pitchFamily="34" charset="0"/>
                          <a:cs typeface="Segoe UI" pitchFamily="34" charset="0"/>
                        </a:rPr>
                        <a:t>Confidentiality</a:t>
                      </a:r>
                    </a:p>
                  </a:txBody>
                  <a:tcPr marL="27432" marR="27432" marT="27432" marB="27432"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Segoe UI" pitchFamily="34" charset="0"/>
                          <a:cs typeface="Segoe UI" pitchFamily="34" charset="0"/>
                        </a:rPr>
                        <a:t>Integrity</a:t>
                      </a:r>
                    </a:p>
                  </a:txBody>
                  <a:tcPr marL="27432" marR="27432" marT="27432" marB="27432"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Segoe UI" pitchFamily="34" charset="0"/>
                          <a:cs typeface="Segoe UI" pitchFamily="34" charset="0"/>
                        </a:rPr>
                        <a:t>Availability</a:t>
                      </a:r>
                    </a:p>
                  </a:txBody>
                  <a:tcPr marL="27432" marR="27432" marT="27432" marB="27432"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Segoe UI" pitchFamily="34" charset="0"/>
                          <a:cs typeface="Segoe UI" pitchFamily="34" charset="0"/>
                        </a:rPr>
                        <a:t>Authentication</a:t>
                      </a:r>
                    </a:p>
                  </a:txBody>
                  <a:tcPr marL="27432" marR="27432" marT="27432" marB="27432"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Segoe UI" pitchFamily="34" charset="0"/>
                          <a:cs typeface="Segoe UI" pitchFamily="34" charset="0"/>
                        </a:rPr>
                        <a:t>Access Control</a:t>
                      </a:r>
                    </a:p>
                  </a:txBody>
                  <a:tcPr marL="27432" marR="27432" marT="27432" marB="27432"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Segoe UI" pitchFamily="34" charset="0"/>
                          <a:cs typeface="Segoe UI" pitchFamily="34" charset="0"/>
                        </a:rPr>
                        <a:t>Non-repudiation</a:t>
                      </a:r>
                    </a:p>
                  </a:txBody>
                  <a:tcPr marL="27432" marR="27432" marT="27432" marB="27432"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Segoe UI" pitchFamily="34" charset="0"/>
                          <a:cs typeface="Segoe UI" pitchFamily="34" charset="0"/>
                        </a:rPr>
                        <a:t>Notarization</a:t>
                      </a:r>
                    </a:p>
                  </a:txBody>
                  <a:tcPr marL="27432" marR="27432" marT="27432" marB="27432"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43903">
                <a:tc>
                  <a:txBody>
                    <a:bodyPr/>
                    <a:lstStyle/>
                    <a:p>
                      <a:pPr algn="ctr"/>
                      <a:r>
                        <a:rPr lang="en-US" sz="1400" b="1" dirty="0" smtClean="0">
                          <a:solidFill>
                            <a:schemeClr val="tx1"/>
                          </a:solidFill>
                          <a:latin typeface="Segoe UI" pitchFamily="34" charset="0"/>
                          <a:cs typeface="Segoe UI" pitchFamily="34" charset="0"/>
                        </a:rPr>
                        <a:t>Presentation</a:t>
                      </a:r>
                      <a:endParaRPr lang="en-US" sz="1400" b="1" dirty="0">
                        <a:solidFill>
                          <a:schemeClr val="tx1"/>
                        </a:solidFill>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ctr"/>
                      <a:endParaRPr lang="en-US" sz="1200" b="1" dirty="0">
                        <a:solidFill>
                          <a:schemeClr val="accent3">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903">
                <a:tc>
                  <a:txBody>
                    <a:bodyPr/>
                    <a:lstStyle/>
                    <a:p>
                      <a:pPr algn="ctr"/>
                      <a:r>
                        <a:rPr lang="en-US" sz="1400" b="1" dirty="0" smtClean="0">
                          <a:solidFill>
                            <a:schemeClr val="tx1"/>
                          </a:solidFill>
                          <a:latin typeface="Segoe UI" pitchFamily="34" charset="0"/>
                          <a:cs typeface="Segoe UI" pitchFamily="34" charset="0"/>
                        </a:rPr>
                        <a:t>Session</a:t>
                      </a:r>
                      <a:endParaRPr lang="en-US" sz="1400" b="1" dirty="0">
                        <a:solidFill>
                          <a:schemeClr val="tx1"/>
                        </a:solidFill>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ctr"/>
                      <a:endParaRPr lang="en-US" sz="1200" b="1" dirty="0">
                        <a:solidFill>
                          <a:schemeClr val="accent3">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903">
                <a:tc>
                  <a:txBody>
                    <a:bodyPr/>
                    <a:lstStyle/>
                    <a:p>
                      <a:pPr algn="ctr"/>
                      <a:r>
                        <a:rPr lang="en-US" sz="1400" b="1" dirty="0" smtClean="0">
                          <a:solidFill>
                            <a:schemeClr val="tx1"/>
                          </a:solidFill>
                          <a:latin typeface="Segoe UI" pitchFamily="34" charset="0"/>
                          <a:cs typeface="Segoe UI" pitchFamily="34" charset="0"/>
                        </a:rPr>
                        <a:t>Transport</a:t>
                      </a:r>
                      <a:endParaRPr lang="en-US" sz="1400" b="1" dirty="0">
                        <a:solidFill>
                          <a:schemeClr val="tx1"/>
                        </a:solidFill>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ctr"/>
                      <a:endParaRPr lang="en-US" sz="1200" b="1" dirty="0">
                        <a:solidFill>
                          <a:schemeClr val="accent3">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903">
                <a:tc>
                  <a:txBody>
                    <a:bodyPr/>
                    <a:lstStyle/>
                    <a:p>
                      <a:pPr algn="ctr"/>
                      <a:r>
                        <a:rPr lang="en-US" sz="1400" b="1" dirty="0" smtClean="0">
                          <a:solidFill>
                            <a:schemeClr val="tx1"/>
                          </a:solidFill>
                          <a:latin typeface="Segoe UI" pitchFamily="34" charset="0"/>
                          <a:cs typeface="Segoe UI" pitchFamily="34" charset="0"/>
                        </a:rPr>
                        <a:t>Network</a:t>
                      </a:r>
                      <a:endParaRPr lang="en-US" sz="1400" b="1" dirty="0">
                        <a:solidFill>
                          <a:schemeClr val="tx1"/>
                        </a:solidFill>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ctr"/>
                      <a:endParaRPr lang="en-US" sz="1200" b="1" dirty="0">
                        <a:solidFill>
                          <a:schemeClr val="accent3">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903">
                <a:tc>
                  <a:txBody>
                    <a:bodyPr/>
                    <a:lstStyle/>
                    <a:p>
                      <a:pPr algn="ctr"/>
                      <a:r>
                        <a:rPr lang="en-US" sz="1400" b="1" dirty="0" smtClean="0">
                          <a:solidFill>
                            <a:schemeClr val="tx1"/>
                          </a:solidFill>
                          <a:latin typeface="Segoe UI" pitchFamily="34" charset="0"/>
                          <a:cs typeface="Segoe UI" pitchFamily="34" charset="0"/>
                        </a:rPr>
                        <a:t>Data Link</a:t>
                      </a:r>
                      <a:endParaRPr lang="en-US" sz="1400" b="1" dirty="0">
                        <a:solidFill>
                          <a:schemeClr val="tx1"/>
                        </a:solidFill>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ctr"/>
                      <a:endParaRPr lang="en-US" sz="1200" b="1" dirty="0">
                        <a:solidFill>
                          <a:schemeClr val="accent3">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903">
                <a:tc>
                  <a:txBody>
                    <a:bodyPr/>
                    <a:lstStyle/>
                    <a:p>
                      <a:pPr algn="ctr"/>
                      <a:r>
                        <a:rPr lang="en-US" sz="1400" b="1" dirty="0" smtClean="0">
                          <a:solidFill>
                            <a:schemeClr val="tx1"/>
                          </a:solidFill>
                          <a:latin typeface="Segoe UI" pitchFamily="34" charset="0"/>
                          <a:cs typeface="Segoe UI" pitchFamily="34" charset="0"/>
                        </a:rPr>
                        <a:t>Physical</a:t>
                      </a:r>
                      <a:endParaRPr lang="en-US" sz="1400" b="1" dirty="0">
                        <a:solidFill>
                          <a:schemeClr val="tx1"/>
                        </a:solidFill>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lang="en-US"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ctr"/>
                      <a:endParaRPr lang="en-US" sz="1200" b="1" dirty="0">
                        <a:solidFill>
                          <a:schemeClr val="accent3">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64477">
                <a:tc gridSpan="8">
                  <a:txBody>
                    <a:bodyPr/>
                    <a:lstStyle/>
                    <a:p>
                      <a:pPr algn="ctr"/>
                      <a:r>
                        <a:rPr lang="en-US" sz="2800" b="0" dirty="0" smtClean="0">
                          <a:solidFill>
                            <a:schemeClr val="tx1"/>
                          </a:solidFill>
                          <a:latin typeface="Segoe UI" pitchFamily="34" charset="0"/>
                          <a:cs typeface="Segoe UI" pitchFamily="34" charset="0"/>
                        </a:rPr>
                        <a:t>Pervasive Trust Foundation</a:t>
                      </a:r>
                      <a:endParaRPr lang="en-US" sz="2800" b="0" dirty="0">
                        <a:solidFill>
                          <a:schemeClr val="tx1"/>
                        </a:solidFill>
                        <a:latin typeface="Segoe UI" pitchFamily="34" charset="0"/>
                        <a:cs typeface="Segoe U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00000"/>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00000"/>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00000"/>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00000"/>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1200" b="1" dirty="0">
                        <a:solidFill>
                          <a:schemeClr val="accent3">
                            <a:lumMod val="75000"/>
                          </a:schemeClr>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00000"/>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00000"/>
                        </a:solidFill>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Content Placeholder 2"/>
          <p:cNvSpPr txBox="1">
            <a:spLocks/>
          </p:cNvSpPr>
          <p:nvPr/>
        </p:nvSpPr>
        <p:spPr bwMode="auto">
          <a:xfrm>
            <a:off x="0" y="838200"/>
            <a:ext cx="8915400" cy="2514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tabLst>
                <a:tab pos="8693150" algn="r"/>
              </a:tabLst>
            </a:pPr>
            <a:r>
              <a:rPr lang="en-US" sz="24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 mechanisms</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4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SMs</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1200" dirty="0" smtClean="0">
                <a:latin typeface="Segoe UI" pitchFamily="34" charset="0"/>
                <a:cs typeface="Segoe UI" pitchFamily="34" charset="0"/>
              </a:rPr>
              <a:t>[Lilien+,2010]</a:t>
            </a:r>
            <a:endParaRPr lang="en-US" sz="1200" dirty="0" smtClean="0">
              <a:latin typeface="Segoe UI" pitchFamily="34" charset="0"/>
              <a:cs typeface="Segoe UI" pitchFamily="34" charset="0"/>
            </a:endParaRPr>
          </a:p>
          <a:p>
            <a:pPr lvl="1">
              <a:lnSpc>
                <a:spcPct val="90000"/>
              </a:lnSpc>
              <a:spcBef>
                <a:spcPct val="0"/>
              </a:spcBef>
            </a:pPr>
            <a:r>
              <a:rPr lang="en-US" sz="2000" dirty="0" smtClean="0">
                <a:latin typeface="Segoe UI" pitchFamily="34" charset="0"/>
                <a:cs typeface="Segoe UI" pitchFamily="34" charset="0"/>
              </a:rPr>
              <a:t>Implement SSs </a:t>
            </a:r>
            <a:r>
              <a:rPr lang="pl-PL" sz="1600" dirty="0" smtClean="0">
                <a:latin typeface="Segoe UI" pitchFamily="34" charset="0"/>
                <a:cs typeface="Segoe UI" pitchFamily="34" charset="0"/>
              </a:rPr>
              <a:t>in terms of SMs</a:t>
            </a:r>
            <a:endParaRPr lang="en-US" sz="1600" dirty="0" smtClean="0">
              <a:latin typeface="Segoe UI" pitchFamily="34" charset="0"/>
              <a:cs typeface="Segoe UI" pitchFamily="34" charset="0"/>
            </a:endParaRPr>
          </a:p>
          <a:p>
            <a:pPr lvl="1">
              <a:lnSpc>
                <a:spcPct val="90000"/>
              </a:lnSpc>
              <a:spcBef>
                <a:spcPct val="0"/>
              </a:spcBef>
            </a:pPr>
            <a:endParaRPr lang="en-US" sz="800" dirty="0" smtClean="0">
              <a:latin typeface="Segoe UI" pitchFamily="34" charset="0"/>
              <a:cs typeface="Segoe UI" pitchFamily="34" charset="0"/>
            </a:endParaRPr>
          </a:p>
          <a:p>
            <a:pPr>
              <a:lnSpc>
                <a:spcPct val="90000"/>
              </a:lnSpc>
              <a:spcBef>
                <a:spcPct val="0"/>
              </a:spcBef>
            </a:pPr>
            <a:r>
              <a:rPr lang="en-US"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Example</a:t>
            </a:r>
            <a:r>
              <a:rPr lang="en-US" sz="2400" dirty="0" smtClean="0">
                <a:latin typeface="Segoe UI" pitchFamily="34" charset="0"/>
                <a:cs typeface="Segoe UI" pitchFamily="34" charset="0"/>
              </a:rPr>
              <a:t> — Integrity SS:</a:t>
            </a:r>
            <a:endParaRPr lang="en-US" sz="1600" dirty="0" smtClean="0">
              <a:solidFill>
                <a:schemeClr val="bg1">
                  <a:lumMod val="50000"/>
                </a:schemeClr>
              </a:solidFill>
              <a:latin typeface="Segoe UI" pitchFamily="34" charset="0"/>
              <a:cs typeface="Segoe UI" pitchFamily="34" charset="0"/>
            </a:endParaRPr>
          </a:p>
          <a:p>
            <a:pPr lvl="1">
              <a:lnSpc>
                <a:spcPct val="90000"/>
              </a:lnSpc>
              <a:spcBef>
                <a:spcPct val="0"/>
              </a:spcBef>
            </a:pPr>
            <a:r>
              <a:rPr lang="en-US" sz="2000" dirty="0" smtClean="0">
                <a:latin typeface="Segoe UI" pitchFamily="34" charset="0"/>
                <a:cs typeface="Segoe UI" pitchFamily="34" charset="0"/>
              </a:rPr>
              <a:t>ISS = integrity security </a:t>
            </a:r>
            <a:r>
              <a:rPr lang="en-US" sz="2000" i="1" dirty="0" smtClean="0">
                <a:latin typeface="Segoe UI" pitchFamily="34" charset="0"/>
                <a:cs typeface="Segoe UI" pitchFamily="34" charset="0"/>
              </a:rPr>
              <a:t>service  </a:t>
            </a:r>
            <a:r>
              <a:rPr lang="en-US" sz="2000" dirty="0" smtClean="0">
                <a:latin typeface="Segoe UI" pitchFamily="34" charset="0"/>
                <a:cs typeface="Segoe UI" pitchFamily="34" charset="0"/>
              </a:rPr>
              <a:t>/  ISM = integrity security </a:t>
            </a:r>
            <a:r>
              <a:rPr lang="en-US" sz="2000" i="1" dirty="0" smtClean="0">
                <a:latin typeface="Segoe UI" pitchFamily="34" charset="0"/>
                <a:cs typeface="Segoe UI" pitchFamily="34" charset="0"/>
              </a:rPr>
              <a:t>mechanism </a:t>
            </a:r>
            <a:endParaRPr lang="pl-PL" sz="2000" i="1" dirty="0" smtClean="0">
              <a:latin typeface="Segoe UI" pitchFamily="34" charset="0"/>
              <a:cs typeface="Segoe UI" pitchFamily="34" charset="0"/>
            </a:endParaRPr>
          </a:p>
          <a:p>
            <a:pPr lvl="2">
              <a:lnSpc>
                <a:spcPct val="90000"/>
              </a:lnSpc>
              <a:spcBef>
                <a:spcPct val="0"/>
              </a:spcBef>
            </a:pPr>
            <a:r>
              <a:rPr lang="pl-PL" sz="1600" dirty="0" smtClean="0">
                <a:latin typeface="Segoe UI" pitchFamily="34" charset="0"/>
                <a:cs typeface="Segoe UI" pitchFamily="34" charset="0"/>
              </a:rPr>
              <a:t>In general &gt;= 1 ISMs will be used</a:t>
            </a:r>
            <a:endParaRPr lang="en-US" sz="1600" dirty="0" smtClean="0">
              <a:latin typeface="Segoe UI" pitchFamily="34" charset="0"/>
              <a:cs typeface="Segoe UI" pitchFamily="34" charset="0"/>
            </a:endParaRPr>
          </a:p>
          <a:p>
            <a:pPr lvl="1">
              <a:lnSpc>
                <a:spcPct val="90000"/>
              </a:lnSpc>
              <a:spcBef>
                <a:spcPct val="0"/>
              </a:spcBef>
            </a:pPr>
            <a:r>
              <a:rPr lang="en-US" sz="2000" dirty="0" smtClean="0">
                <a:latin typeface="Segoe UI" pitchFamily="34" charset="0"/>
                <a:cs typeface="Segoe UI" pitchFamily="34" charset="0"/>
              </a:rPr>
              <a:t>ISS implemented via ISM</a:t>
            </a:r>
          </a:p>
          <a:p>
            <a:pPr lvl="1">
              <a:lnSpc>
                <a:spcPct val="90000"/>
              </a:lnSpc>
              <a:spcBef>
                <a:spcPct val="0"/>
              </a:spcBef>
            </a:pPr>
            <a:r>
              <a:rPr lang="en-US" sz="2000" dirty="0" smtClean="0">
                <a:latin typeface="Segoe UI" pitchFamily="34" charset="0"/>
                <a:cs typeface="Segoe UI" pitchFamily="34" charset="0"/>
              </a:rPr>
              <a:t>ISM relies on TIS 1</a:t>
            </a:r>
            <a:endParaRPr lang="en-US" sz="2000" i="1" dirty="0" smtClean="0">
              <a:latin typeface="Segoe UI" pitchFamily="34" charset="0"/>
              <a:cs typeface="Segoe UI" pitchFamily="34" charset="0"/>
            </a:endParaRPr>
          </a:p>
          <a:p>
            <a:pPr lvl="2">
              <a:lnSpc>
                <a:spcPct val="90000"/>
              </a:lnSpc>
              <a:spcBef>
                <a:spcPct val="0"/>
              </a:spcBef>
            </a:pPr>
            <a:r>
              <a:rPr lang="en-US" sz="1600" i="1" dirty="0" smtClean="0">
                <a:latin typeface="Segoe UI" pitchFamily="34" charset="0"/>
                <a:cs typeface="Segoe UI" pitchFamily="34" charset="0"/>
              </a:rPr>
              <a:t>TIS1</a:t>
            </a:r>
            <a:r>
              <a:rPr lang="en-US" sz="1600" dirty="0" smtClean="0">
                <a:latin typeface="Segoe UI" pitchFamily="34" charset="0"/>
                <a:cs typeface="Segoe UI" pitchFamily="34" charset="0"/>
              </a:rPr>
              <a:t> </a:t>
            </a:r>
            <a:r>
              <a:rPr lang="pl-PL" sz="1600" dirty="0" smtClean="0">
                <a:latin typeface="Segoe UI" pitchFamily="34" charset="0"/>
                <a:cs typeface="Segoe UI" pitchFamily="34" charset="0"/>
              </a:rPr>
              <a:t>provides interface to </a:t>
            </a:r>
            <a:r>
              <a:rPr lang="en-US" sz="1600" dirty="0" smtClean="0">
                <a:latin typeface="Segoe UI" pitchFamily="34" charset="0"/>
                <a:cs typeface="Segoe UI" pitchFamily="34" charset="0"/>
              </a:rPr>
              <a:t>P</a:t>
            </a:r>
            <a:r>
              <a:rPr lang="pl-PL" sz="1600" dirty="0" smtClean="0">
                <a:latin typeface="Segoe UI" pitchFamily="34" charset="0"/>
                <a:cs typeface="Segoe UI" pitchFamily="34" charset="0"/>
              </a:rPr>
              <a:t>ervasive </a:t>
            </a:r>
            <a:r>
              <a:rPr lang="en-US" sz="1600" dirty="0" smtClean="0">
                <a:latin typeface="Segoe UI" pitchFamily="34" charset="0"/>
                <a:cs typeface="Segoe UI" pitchFamily="34" charset="0"/>
              </a:rPr>
              <a:t>T</a:t>
            </a:r>
            <a:r>
              <a:rPr lang="pl-PL" sz="1600" dirty="0" smtClean="0">
                <a:latin typeface="Segoe UI" pitchFamily="34" charset="0"/>
                <a:cs typeface="Segoe UI" pitchFamily="34" charset="0"/>
              </a:rPr>
              <a:t>rust </a:t>
            </a:r>
            <a:r>
              <a:rPr lang="en-US" sz="1600" dirty="0" smtClean="0">
                <a:latin typeface="Segoe UI" pitchFamily="34" charset="0"/>
                <a:cs typeface="Segoe UI" pitchFamily="34" charset="0"/>
              </a:rPr>
              <a:t>F</a:t>
            </a:r>
            <a:r>
              <a:rPr lang="pl-PL" sz="1600" dirty="0" smtClean="0">
                <a:latin typeface="Segoe UI" pitchFamily="34" charset="0"/>
                <a:cs typeface="Segoe UI" pitchFamily="34" charset="0"/>
              </a:rPr>
              <a:t>oundation (PTF)</a:t>
            </a:r>
            <a:endParaRPr lang="en-US" sz="1600" dirty="0" smtClean="0">
              <a:latin typeface="Segoe UI" pitchFamily="34" charset="0"/>
              <a:cs typeface="Segoe UI" pitchFamily="34" charset="0"/>
            </a:endParaRPr>
          </a:p>
          <a:p>
            <a:pPr lvl="3">
              <a:lnSpc>
                <a:spcPct val="90000"/>
              </a:lnSpc>
              <a:spcBef>
                <a:spcPct val="0"/>
              </a:spcBef>
            </a:pPr>
            <a:r>
              <a:rPr lang="en-US" sz="1200" dirty="0" smtClean="0">
                <a:latin typeface="Segoe UI" pitchFamily="34" charset="0"/>
                <a:cs typeface="Segoe UI" pitchFamily="34" charset="0"/>
              </a:rPr>
              <a:t>TIS1 </a:t>
            </a:r>
            <a:r>
              <a:rPr lang="en-US" sz="1200" i="1" dirty="0" smtClean="0">
                <a:latin typeface="Segoe UI" pitchFamily="34" charset="0"/>
                <a:cs typeface="Segoe UI" pitchFamily="34" charset="0"/>
              </a:rPr>
              <a:t>fully</a:t>
            </a:r>
            <a:r>
              <a:rPr lang="en-US" sz="1200" dirty="0" smtClean="0">
                <a:latin typeface="Segoe UI" pitchFamily="34" charset="0"/>
                <a:cs typeface="Segoe UI" pitchFamily="34" charset="0"/>
              </a:rPr>
              <a:t> supported by PTF (no trust add-on’s, patches, etc.)</a:t>
            </a:r>
          </a:p>
          <a:p>
            <a:pPr marL="342900" lvl="1" indent="-342900">
              <a:spcBef>
                <a:spcPct val="0"/>
              </a:spcBef>
              <a:buFont typeface="Arial" charset="0"/>
              <a:buNone/>
            </a:pPr>
            <a:endParaRPr lang="en-US" sz="1600" dirty="0" smtClean="0">
              <a:solidFill>
                <a:schemeClr val="tx1">
                  <a:lumMod val="50000"/>
                  <a:lumOff val="50000"/>
                </a:schemeClr>
              </a:solidFill>
              <a:latin typeface="Segoe UI" pitchFamily="34" charset="0"/>
              <a:cs typeface="Segoe UI" pitchFamily="34" charset="0"/>
            </a:endParaRPr>
          </a:p>
          <a:p>
            <a:pPr>
              <a:spcBef>
                <a:spcPct val="0"/>
              </a:spcBef>
              <a:buFont typeface="Arial" charset="0"/>
              <a:buNone/>
            </a:pPr>
            <a:endParaRPr lang="en-US" sz="2000" dirty="0" smtClean="0">
              <a:latin typeface="Segoe UI" pitchFamily="34" charset="0"/>
              <a:cs typeface="Segoe UI" pitchFamily="34" charset="0"/>
            </a:endParaRPr>
          </a:p>
          <a:p>
            <a:pPr lvl="1">
              <a:spcBef>
                <a:spcPct val="0"/>
              </a:spcBef>
            </a:pPr>
            <a:endParaRPr lang="en-US" sz="2000" dirty="0" smtClean="0">
              <a:latin typeface="Segoe UI" pitchFamily="34" charset="0"/>
              <a:cs typeface="Segoe UI" pitchFamily="34" charset="0"/>
            </a:endParaRPr>
          </a:p>
          <a:p>
            <a:pPr>
              <a:spcBef>
                <a:spcPct val="0"/>
              </a:spcBef>
              <a:buFont typeface="Arial" charset="0"/>
              <a:buNone/>
            </a:pPr>
            <a:endParaRPr lang="en-US" sz="2400" dirty="0" smtClean="0"/>
          </a:p>
          <a:p>
            <a:pPr lvl="1">
              <a:spcBef>
                <a:spcPct val="0"/>
              </a:spcBef>
            </a:pPr>
            <a:endParaRPr lang="en-US" i="1" dirty="0" smtClean="0"/>
          </a:p>
          <a:p>
            <a:pPr lvl="1">
              <a:spcBef>
                <a:spcPct val="0"/>
              </a:spcBef>
            </a:pPr>
            <a:endParaRPr lang="en-US" dirty="0" smtClean="0"/>
          </a:p>
        </p:txBody>
      </p:sp>
      <p:grpSp>
        <p:nvGrpSpPr>
          <p:cNvPr id="9" name="Group 19"/>
          <p:cNvGrpSpPr/>
          <p:nvPr/>
        </p:nvGrpSpPr>
        <p:grpSpPr>
          <a:xfrm>
            <a:off x="3710650" y="3581400"/>
            <a:ext cx="3756950" cy="954107"/>
            <a:chOff x="3710650" y="2286000"/>
            <a:chExt cx="3756950" cy="954107"/>
          </a:xfrm>
        </p:grpSpPr>
        <p:grpSp>
          <p:nvGrpSpPr>
            <p:cNvPr id="10" name="Group 18"/>
            <p:cNvGrpSpPr/>
            <p:nvPr/>
          </p:nvGrpSpPr>
          <p:grpSpPr>
            <a:xfrm>
              <a:off x="6858000" y="2286000"/>
              <a:ext cx="609600" cy="954107"/>
              <a:chOff x="6858000" y="2286000"/>
              <a:chExt cx="609600" cy="954107"/>
            </a:xfrm>
          </p:grpSpPr>
          <p:sp>
            <p:nvSpPr>
              <p:cNvPr id="13" name="TextBox 12"/>
              <p:cNvSpPr txBox="1"/>
              <p:nvPr/>
            </p:nvSpPr>
            <p:spPr>
              <a:xfrm>
                <a:off x="6971763" y="2895877"/>
                <a:ext cx="381000" cy="215444"/>
              </a:xfrm>
              <a:prstGeom prst="rect">
                <a:avLst/>
              </a:prstGeom>
              <a:noFill/>
              <a:ln w="19050">
                <a:solidFill>
                  <a:schemeClr val="tx1"/>
                </a:solidFill>
              </a:ln>
            </p:spPr>
            <p:txBody>
              <a:bodyPr wrap="square" lIns="0" tIns="0" rIns="0" bIns="0" rtlCol="0">
                <a:spAutoFit/>
              </a:bodyPr>
              <a:lstStyle/>
              <a:p>
                <a:pPr algn="ctr"/>
                <a:r>
                  <a:rPr lang="en-US" sz="1400" dirty="0" smtClean="0"/>
                  <a:t>TIS1</a:t>
                </a:r>
                <a:endParaRPr lang="en-US" sz="1400" dirty="0"/>
              </a:p>
            </p:txBody>
          </p:sp>
          <p:sp>
            <p:nvSpPr>
              <p:cNvPr id="14" name="TextBox 13"/>
              <p:cNvSpPr txBox="1"/>
              <p:nvPr/>
            </p:nvSpPr>
            <p:spPr>
              <a:xfrm>
                <a:off x="6858000" y="2286000"/>
                <a:ext cx="609600" cy="954107"/>
              </a:xfrm>
              <a:prstGeom prst="rect">
                <a:avLst/>
              </a:prstGeom>
              <a:noFill/>
              <a:ln w="25400">
                <a:solidFill>
                  <a:srgbClr val="FF0000"/>
                </a:solidFill>
              </a:ln>
            </p:spPr>
            <p:txBody>
              <a:bodyPr wrap="square" lIns="0" tIns="0" rIns="0" bIns="0" rtlCol="0">
                <a:spAutoFit/>
              </a:bodyPr>
              <a:lstStyle/>
              <a:p>
                <a:pPr algn="ctr"/>
                <a:r>
                  <a:rPr lang="en-US" sz="1400" dirty="0" smtClean="0"/>
                  <a:t>ISS</a:t>
                </a:r>
              </a:p>
              <a:p>
                <a:pPr algn="ctr"/>
                <a:endParaRPr lang="en-US" sz="1400" dirty="0" smtClean="0"/>
              </a:p>
              <a:p>
                <a:pPr algn="ctr"/>
                <a:endParaRPr lang="en-US" sz="1000" dirty="0" smtClean="0"/>
              </a:p>
              <a:p>
                <a:endParaRPr lang="en-US" sz="1000" dirty="0"/>
              </a:p>
              <a:p>
                <a:endParaRPr lang="en-US" sz="1400" dirty="0"/>
              </a:p>
            </p:txBody>
          </p:sp>
          <p:sp>
            <p:nvSpPr>
              <p:cNvPr id="15" name="TextBox 14"/>
              <p:cNvSpPr txBox="1"/>
              <p:nvPr/>
            </p:nvSpPr>
            <p:spPr>
              <a:xfrm>
                <a:off x="6944931" y="2552163"/>
                <a:ext cx="457200" cy="615553"/>
              </a:xfrm>
              <a:prstGeom prst="rect">
                <a:avLst/>
              </a:prstGeom>
              <a:noFill/>
              <a:ln w="19050">
                <a:solidFill>
                  <a:schemeClr val="tx1"/>
                </a:solidFill>
              </a:ln>
            </p:spPr>
            <p:txBody>
              <a:bodyPr wrap="square" lIns="0" tIns="0" rIns="0" bIns="0" rtlCol="0">
                <a:spAutoFit/>
              </a:bodyPr>
              <a:lstStyle/>
              <a:p>
                <a:pPr algn="ctr"/>
                <a:r>
                  <a:rPr lang="en-US" sz="1400" dirty="0" smtClean="0"/>
                  <a:t>ISM</a:t>
                </a:r>
              </a:p>
              <a:p>
                <a:pPr algn="ctr"/>
                <a:endParaRPr lang="en-US" sz="1400" dirty="0" smtClean="0"/>
              </a:p>
              <a:p>
                <a:pPr algn="ctr"/>
                <a:endParaRPr lang="en-US" sz="1200" dirty="0"/>
              </a:p>
            </p:txBody>
          </p:sp>
        </p:grpSp>
        <p:sp>
          <p:nvSpPr>
            <p:cNvPr id="11" name="Rectangle 10"/>
            <p:cNvSpPr/>
            <p:nvPr/>
          </p:nvSpPr>
          <p:spPr>
            <a:xfrm flipH="1">
              <a:off x="3710650" y="2514600"/>
              <a:ext cx="228600" cy="293370"/>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p:cNvCxnSpPr>
              <a:endCxn id="11" idx="1"/>
            </p:cNvCxnSpPr>
            <p:nvPr/>
          </p:nvCxnSpPr>
          <p:spPr>
            <a:xfrm rot="10800000" flipV="1">
              <a:off x="3939250" y="2362199"/>
              <a:ext cx="2918750" cy="299085"/>
            </a:xfrm>
            <a:prstGeom prst="straightConnector1">
              <a:avLst/>
            </a:prstGeom>
            <a:ln w="190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a:off x="7010400" y="5334000"/>
            <a:ext cx="1905000" cy="914400"/>
          </a:xfrm>
          <a:prstGeom prst="rect">
            <a:avLst/>
          </a:prstGeom>
          <a:noFill/>
        </p:spPr>
        <p:txBody>
          <a:bodyPr wrap="square" rtlCol="0">
            <a:spAutoFit/>
          </a:bodyPr>
          <a:lstStyle/>
          <a:p>
            <a:endParaRPr lang="en-US" dirty="0"/>
          </a:p>
        </p:txBody>
      </p:sp>
      <p:sp>
        <p:nvSpPr>
          <p:cNvPr id="4" name="TextBox 3"/>
          <p:cNvSpPr txBox="1"/>
          <p:nvPr/>
        </p:nvSpPr>
        <p:spPr>
          <a:xfrm>
            <a:off x="914400" y="6581001"/>
            <a:ext cx="5333999" cy="276999"/>
          </a:xfrm>
          <a:prstGeom prst="rect">
            <a:avLst/>
          </a:prstGeom>
          <a:noFill/>
        </p:spPr>
        <p:txBody>
          <a:bodyPr wrap="square" rtlCol="0">
            <a:spAutoFit/>
          </a:bodyPr>
          <a:lstStyle/>
          <a:p>
            <a:pPr algn="ctr"/>
            <a:r>
              <a:rPr lang="pl-PL" sz="1200" dirty="0" smtClean="0">
                <a:solidFill>
                  <a:schemeClr val="bg1">
                    <a:lumMod val="50000"/>
                  </a:schemeClr>
                </a:solidFill>
                <a:latin typeface="Segoe UI" pitchFamily="34" charset="0"/>
                <a:cs typeface="Segoe UI" pitchFamily="34" charset="0"/>
              </a:rPr>
              <a:t>Note: An </a:t>
            </a:r>
            <a:r>
              <a:rPr lang="pl-PL" sz="1200" dirty="0">
                <a:solidFill>
                  <a:schemeClr val="bg1">
                    <a:lumMod val="50000"/>
                  </a:schemeClr>
                </a:solidFill>
                <a:latin typeface="Segoe UI" pitchFamily="34" charset="0"/>
                <a:cs typeface="Segoe UI" pitchFamily="34" charset="0"/>
              </a:rPr>
              <a:t>older version of </a:t>
            </a:r>
            <a:r>
              <a:rPr lang="pl-PL" sz="1200" dirty="0" smtClean="0">
                <a:solidFill>
                  <a:schemeClr val="bg1">
                    <a:lumMod val="50000"/>
                  </a:schemeClr>
                </a:solidFill>
                <a:latin typeface="Segoe UI" pitchFamily="34" charset="0"/>
                <a:cs typeface="Segoe UI" pitchFamily="34" charset="0"/>
              </a:rPr>
              <a:t>the SS set shown.</a:t>
            </a:r>
            <a:endParaRPr lang="en-US" sz="1200" dirty="0">
              <a:solidFill>
                <a:schemeClr val="bg1">
                  <a:lumMod val="50000"/>
                </a:schemeClr>
              </a:solidFill>
              <a:latin typeface="Segoe UI" pitchFamily="34" charset="0"/>
              <a:cs typeface="Segoe UI" pitchFamily="34" charset="0"/>
            </a:endParaRPr>
          </a:p>
        </p:txBody>
      </p:sp>
    </p:spTree>
    <p:extLst>
      <p:ext uri="{BB962C8B-B14F-4D97-AF65-F5344CB8AC3E}">
        <p14:creationId xmlns:p14="http://schemas.microsoft.com/office/powerpoint/2010/main" val="34451642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lide Number Placeholder 3"/>
          <p:cNvSpPr>
            <a:spLocks noGrp="1"/>
          </p:cNvSpPr>
          <p:nvPr>
            <p:ph type="sldNum" sz="quarter" idx="12"/>
          </p:nvPr>
        </p:nvSpPr>
        <p:spPr bwMode="auto">
          <a:xfrm>
            <a:off x="7010400" y="6492875"/>
            <a:ext cx="2133600" cy="365125"/>
          </a:xfrm>
          <a:noFill/>
          <a:ln>
            <a:miter lim="800000"/>
            <a:headEnd/>
            <a:tailEnd/>
          </a:ln>
        </p:spPr>
        <p:txBody>
          <a:bodyPr/>
          <a:lstStyle/>
          <a:p>
            <a:fld id="{EE1FCEA3-E3B9-4E34-9984-40B5C4B1EAEF}" type="slidenum">
              <a:rPr lang="en-US">
                <a:solidFill>
                  <a:schemeClr val="tx1"/>
                </a:solidFill>
                <a:latin typeface="Segoe UI" pitchFamily="34" charset="0"/>
                <a:cs typeface="Segoe UI" pitchFamily="34" charset="0"/>
              </a:rPr>
              <a:pPr/>
              <a:t>25</a:t>
            </a:fld>
            <a:endParaRPr lang="en-US" dirty="0">
              <a:solidFill>
                <a:schemeClr val="tx1"/>
              </a:solidFill>
              <a:latin typeface="Segoe UI" pitchFamily="34" charset="0"/>
              <a:cs typeface="Segoe UI" pitchFamily="34" charset="0"/>
            </a:endParaRPr>
          </a:p>
        </p:txBody>
      </p:sp>
      <p:graphicFrame>
        <p:nvGraphicFramePr>
          <p:cNvPr id="70" name="Table 69"/>
          <p:cNvGraphicFramePr>
            <a:graphicFrameLocks noGrp="1"/>
          </p:cNvGraphicFramePr>
          <p:nvPr>
            <p:extLst>
              <p:ext uri="{D42A27DB-BD31-4B8C-83A1-F6EECF244321}">
                <p14:modId xmlns:p14="http://schemas.microsoft.com/office/powerpoint/2010/main" val="894903507"/>
              </p:ext>
            </p:extLst>
          </p:nvPr>
        </p:nvGraphicFramePr>
        <p:xfrm>
          <a:off x="2057400" y="840638"/>
          <a:ext cx="6781811" cy="5989665"/>
        </p:xfrm>
        <a:graphic>
          <a:graphicData uri="http://schemas.openxmlformats.org/drawingml/2006/table">
            <a:tbl>
              <a:tblPr bandRow="1">
                <a:tableStyleId>{2D5ABB26-0587-4C30-8999-92F81FD0307C}</a:tableStyleId>
              </a:tblPr>
              <a:tblGrid>
                <a:gridCol w="1314842"/>
                <a:gridCol w="2673234"/>
                <a:gridCol w="399105"/>
                <a:gridCol w="399105"/>
                <a:gridCol w="399105"/>
                <a:gridCol w="399105"/>
                <a:gridCol w="399105"/>
                <a:gridCol w="399105"/>
                <a:gridCol w="399105"/>
              </a:tblGrid>
              <a:tr h="292619">
                <a:tc>
                  <a:txBody>
                    <a:bodyPr/>
                    <a:lstStyle/>
                    <a:p>
                      <a:endParaRPr lang="en-US" sz="1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10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7">
                  <a:txBody>
                    <a:bodyPr/>
                    <a:lstStyle/>
                    <a:p>
                      <a:pPr algn="ctr"/>
                      <a:r>
                        <a:rPr lang="en-US" sz="1400" b="1" dirty="0" smtClean="0">
                          <a:latin typeface="Segoe UI" pitchFamily="34" charset="0"/>
                          <a:cs typeface="Segoe UI" pitchFamily="34" charset="0"/>
                        </a:rPr>
                        <a:t>Layer</a:t>
                      </a:r>
                      <a:endParaRPr lang="en-US" sz="1000" b="1" dirty="0">
                        <a:latin typeface="Segoe UI" pitchFamily="34" charset="0"/>
                        <a:cs typeface="Segoe UI"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r>
              <a:tr h="1076289">
                <a:tc>
                  <a:txBody>
                    <a:bodyPr/>
                    <a:lstStyle/>
                    <a:p>
                      <a:pPr algn="ctr"/>
                      <a:r>
                        <a:rPr lang="en-US" sz="1400" b="1" i="1" dirty="0" smtClean="0">
                          <a:latin typeface="Segoe UI" pitchFamily="34" charset="0"/>
                          <a:cs typeface="Segoe UI" pitchFamily="34" charset="0"/>
                        </a:rPr>
                        <a:t>Service</a:t>
                      </a:r>
                      <a:r>
                        <a:rPr lang="en-US" sz="1400" b="1" i="1" baseline="0" dirty="0" smtClean="0">
                          <a:latin typeface="Segoe UI" pitchFamily="34" charset="0"/>
                          <a:cs typeface="Segoe UI" pitchFamily="34" charset="0"/>
                        </a:rPr>
                        <a:t> Group</a:t>
                      </a:r>
                      <a:endParaRPr lang="en-US" sz="1400" b="1" i="1" dirty="0">
                        <a:latin typeface="Segoe UI" pitchFamily="34" charset="0"/>
                        <a:cs typeface="Segoe UI" pitchFamily="34" charset="0"/>
                      </a:endParaRPr>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400" b="1" dirty="0" smtClean="0">
                          <a:latin typeface="Segoe UI" pitchFamily="34" charset="0"/>
                          <a:cs typeface="Segoe UI" pitchFamily="34" charset="0"/>
                        </a:rPr>
                        <a:t>Service</a:t>
                      </a:r>
                      <a:endParaRPr lang="en-US" sz="1000" b="1" dirty="0">
                        <a:latin typeface="Segoe UI" pitchFamily="34" charset="0"/>
                        <a:cs typeface="Segoe UI" pitchFamily="34" charset="0"/>
                      </a:endParaRPr>
                    </a:p>
                  </a:txBody>
                  <a:tcPr marL="27432" marR="27432" marT="27432" marB="27432"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400" b="1" dirty="0" smtClean="0">
                          <a:latin typeface="Segoe UI" pitchFamily="34" charset="0"/>
                          <a:cs typeface="Segoe UI" pitchFamily="34" charset="0"/>
                        </a:rPr>
                        <a:t>Physical</a:t>
                      </a:r>
                      <a:endParaRPr lang="en-US" sz="1400" b="1" dirty="0">
                        <a:latin typeface="Segoe UI" pitchFamily="34" charset="0"/>
                        <a:cs typeface="Segoe UI" pitchFamily="34" charset="0"/>
                      </a:endParaRPr>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400" b="1" dirty="0" smtClean="0">
                          <a:latin typeface="Segoe UI" pitchFamily="34" charset="0"/>
                          <a:cs typeface="Segoe UI" pitchFamily="34" charset="0"/>
                        </a:rPr>
                        <a:t>Data Link</a:t>
                      </a:r>
                      <a:endParaRPr lang="en-US" sz="1400" b="1" dirty="0">
                        <a:latin typeface="Segoe UI" pitchFamily="34" charset="0"/>
                        <a:cs typeface="Segoe UI" pitchFamily="34" charset="0"/>
                      </a:endParaRPr>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400" b="1" dirty="0" smtClean="0">
                          <a:latin typeface="Segoe UI" pitchFamily="34" charset="0"/>
                          <a:cs typeface="Segoe UI" pitchFamily="34" charset="0"/>
                        </a:rPr>
                        <a:t>Network</a:t>
                      </a:r>
                      <a:endParaRPr lang="en-US" sz="1400" b="1" dirty="0">
                        <a:latin typeface="Segoe UI" pitchFamily="34" charset="0"/>
                        <a:cs typeface="Segoe UI" pitchFamily="34" charset="0"/>
                      </a:endParaRPr>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400" b="1" dirty="0" smtClean="0">
                          <a:latin typeface="Segoe UI" pitchFamily="34" charset="0"/>
                          <a:cs typeface="Segoe UI" pitchFamily="34" charset="0"/>
                        </a:rPr>
                        <a:t>Transport</a:t>
                      </a:r>
                      <a:endParaRPr lang="en-US" sz="1400" b="1" dirty="0">
                        <a:latin typeface="Segoe UI" pitchFamily="34" charset="0"/>
                        <a:cs typeface="Segoe UI" pitchFamily="34" charset="0"/>
                      </a:endParaRPr>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400" b="1" dirty="0" smtClean="0">
                          <a:latin typeface="Segoe UI" pitchFamily="34" charset="0"/>
                          <a:cs typeface="Segoe UI" pitchFamily="34" charset="0"/>
                        </a:rPr>
                        <a:t>Session </a:t>
                      </a:r>
                      <a:br>
                        <a:rPr lang="en-US" sz="1400" b="1" dirty="0" smtClean="0">
                          <a:latin typeface="Segoe UI" pitchFamily="34" charset="0"/>
                          <a:cs typeface="Segoe UI" pitchFamily="34" charset="0"/>
                        </a:rPr>
                      </a:br>
                      <a:r>
                        <a:rPr lang="en-US" sz="1000" b="0" dirty="0" smtClean="0">
                          <a:latin typeface="Segoe UI" pitchFamily="34" charset="0"/>
                          <a:cs typeface="Segoe UI" pitchFamily="34" charset="0"/>
                        </a:rPr>
                        <a:t>[cf. Note 1]</a:t>
                      </a:r>
                      <a:endParaRPr lang="en-US" sz="1000" b="0" dirty="0">
                        <a:latin typeface="Segoe UI" pitchFamily="34" charset="0"/>
                        <a:cs typeface="Segoe UI" pitchFamily="34" charset="0"/>
                      </a:endParaRPr>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400" b="1" dirty="0" smtClean="0">
                          <a:latin typeface="Segoe UI" pitchFamily="34" charset="0"/>
                          <a:cs typeface="Segoe UI" pitchFamily="34" charset="0"/>
                        </a:rPr>
                        <a:t>Presentation</a:t>
                      </a:r>
                      <a:endParaRPr lang="en-US" sz="1400" b="1" dirty="0">
                        <a:latin typeface="Segoe UI" pitchFamily="34" charset="0"/>
                        <a:cs typeface="Segoe UI" pitchFamily="34" charset="0"/>
                      </a:endParaRPr>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400" b="1" dirty="0" smtClean="0">
                          <a:latin typeface="Segoe UI" pitchFamily="34" charset="0"/>
                          <a:cs typeface="Segoe UI" pitchFamily="34" charset="0"/>
                        </a:rPr>
                        <a:t>Application</a:t>
                      </a:r>
                      <a:endParaRPr lang="en-US" sz="1400" b="1" dirty="0">
                        <a:latin typeface="Segoe UI" pitchFamily="34" charset="0"/>
                        <a:cs typeface="Segoe UI" pitchFamily="34" charset="0"/>
                      </a:endParaRPr>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57505">
                <a:tc rowSpan="2">
                  <a:txBody>
                    <a:bodyPr/>
                    <a:lstStyle/>
                    <a:p>
                      <a:pPr algn="ctr"/>
                      <a:r>
                        <a:rPr lang="en-US" sz="1400" b="1" i="1" dirty="0" smtClean="0">
                          <a:latin typeface="Segoe UI" pitchFamily="34" charset="0"/>
                          <a:cs typeface="Segoe UI" pitchFamily="34" charset="0"/>
                        </a:rPr>
                        <a:t>Authentication</a:t>
                      </a:r>
                      <a:endParaRPr lang="en-US" sz="1400" b="1" i="1" dirty="0">
                        <a:latin typeface="Segoe UI" pitchFamily="34" charset="0"/>
                        <a:cs typeface="Segoe UI" pitchFamily="34" charset="0"/>
                      </a:endParaRPr>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Peer</a:t>
                      </a:r>
                      <a:r>
                        <a:rPr lang="en-US" sz="1400" b="1" baseline="0" dirty="0" smtClean="0">
                          <a:latin typeface="Segoe UI" pitchFamily="34" charset="0"/>
                          <a:cs typeface="Segoe UI" pitchFamily="34" charset="0"/>
                        </a:rPr>
                        <a:t> Entity Authentication</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257505">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Data Origin Authentication</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r>
              <a:tr h="263800">
                <a:tc>
                  <a:txBody>
                    <a:bodyPr/>
                    <a:lstStyle/>
                    <a:p>
                      <a:pPr algn="ctr"/>
                      <a:r>
                        <a:rPr lang="en-US" sz="1400" b="1" i="1" dirty="0" smtClean="0">
                          <a:latin typeface="Segoe UI" pitchFamily="34" charset="0"/>
                          <a:cs typeface="Segoe UI" pitchFamily="34" charset="0"/>
                        </a:rPr>
                        <a:t>Access Control</a:t>
                      </a:r>
                      <a:endParaRPr lang="en-US" sz="1400" b="1" i="1" dirty="0">
                        <a:latin typeface="Segoe UI" pitchFamily="34" charset="0"/>
                        <a:cs typeface="Segoe UI" pitchFamily="34" charset="0"/>
                      </a:endParaRPr>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Access Control </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r>
              <a:tr h="257505">
                <a:tc rowSpan="4">
                  <a:txBody>
                    <a:bodyPr/>
                    <a:lstStyle/>
                    <a:p>
                      <a:pPr algn="ctr"/>
                      <a:r>
                        <a:rPr lang="en-US" sz="1400" b="1" i="1" dirty="0" smtClean="0">
                          <a:latin typeface="Segoe UI" pitchFamily="34" charset="0"/>
                          <a:cs typeface="Segoe UI" pitchFamily="34" charset="0"/>
                        </a:rPr>
                        <a:t>Confidentiality</a:t>
                      </a:r>
                      <a:endParaRPr lang="en-US" sz="1400" b="1" i="1" dirty="0">
                        <a:latin typeface="Segoe UI" pitchFamily="34" charset="0"/>
                        <a:cs typeface="Segoe UI" pitchFamily="34" charset="0"/>
                      </a:endParaRPr>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Connection Confidentiality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257505">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Connectionless Confidentiality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257505">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Selective Field Confidentiality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257505">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Traffic Flow Confidentiality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r>
              <a:tr h="462338">
                <a:tc rowSpan="5">
                  <a:txBody>
                    <a:bodyPr/>
                    <a:lstStyle/>
                    <a:p>
                      <a:pPr algn="ctr"/>
                      <a:r>
                        <a:rPr lang="en-US" sz="1400" b="1" i="1" dirty="0" smtClean="0">
                          <a:latin typeface="Segoe UI" pitchFamily="34" charset="0"/>
                          <a:cs typeface="Segoe UI" pitchFamily="34" charset="0"/>
                        </a:rPr>
                        <a:t>Integrity</a:t>
                      </a:r>
                      <a:endParaRPr lang="en-US" sz="1400" b="1" i="1" dirty="0">
                        <a:latin typeface="Segoe UI" pitchFamily="34" charset="0"/>
                        <a:cs typeface="Segoe UI" pitchFamily="34" charset="0"/>
                      </a:endParaRPr>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Connection Integrity with Recovery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462338">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Connection Integrity without</a:t>
                      </a:r>
                      <a:r>
                        <a:rPr lang="en-US" sz="1400" b="1" baseline="0" dirty="0" smtClean="0">
                          <a:latin typeface="Segoe UI" pitchFamily="34" charset="0"/>
                          <a:cs typeface="Segoe UI" pitchFamily="34" charset="0"/>
                        </a:rPr>
                        <a:t> Recovery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462338">
                <a:tc vMerge="1">
                  <a:txBody>
                    <a:bodyPr/>
                    <a:lstStyle/>
                    <a:p>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Selective Field Connection Integrity</a:t>
                      </a: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257505">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Connectionless Integrity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462338">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smtClean="0">
                          <a:latin typeface="Segoe UI" pitchFamily="34" charset="0"/>
                          <a:cs typeface="Segoe UI" pitchFamily="34" charset="0"/>
                        </a:rPr>
                        <a:t>Selective Field Connectionless Integrity</a:t>
                      </a:r>
                      <a:endParaRPr lang="en-US" sz="1400" b="1" dirty="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r>
              <a:tr h="257505">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1" dirty="0" smtClean="0">
                          <a:latin typeface="Segoe UI" pitchFamily="34" charset="0"/>
                          <a:cs typeface="Segoe UI" pitchFamily="34" charset="0"/>
                        </a:rPr>
                        <a:t>Non-repudiation</a:t>
                      </a:r>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Segoe UI" pitchFamily="34" charset="0"/>
                          <a:cs typeface="Segoe UI" pitchFamily="34" charset="0"/>
                        </a:rPr>
                        <a:t>Non-repudiation,</a:t>
                      </a:r>
                      <a:r>
                        <a:rPr lang="en-US" sz="1400" b="1" baseline="0" dirty="0" smtClean="0">
                          <a:latin typeface="Segoe UI" pitchFamily="34" charset="0"/>
                          <a:cs typeface="Segoe UI" pitchFamily="34" charset="0"/>
                        </a:rPr>
                        <a:t> Origin</a:t>
                      </a:r>
                      <a:endParaRPr lang="en-US" sz="1400" b="1" dirty="0" smtClean="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257505">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Segoe UI" pitchFamily="34" charset="0"/>
                          <a:cs typeface="Segoe UI" pitchFamily="34" charset="0"/>
                        </a:rPr>
                        <a:t>Non-repudiation,</a:t>
                      </a:r>
                      <a:r>
                        <a:rPr lang="en-US" sz="1400" b="1" baseline="0" dirty="0" smtClean="0">
                          <a:latin typeface="Segoe UI" pitchFamily="34" charset="0"/>
                          <a:cs typeface="Segoe UI" pitchFamily="34" charset="0"/>
                        </a:rPr>
                        <a:t> Delivery</a:t>
                      </a:r>
                      <a:endParaRPr lang="en-US" sz="1400" b="1" dirty="0" smtClean="0">
                        <a:latin typeface="Segoe UI" pitchFamily="34" charset="0"/>
                        <a:cs typeface="Segoe UI" pitchFamily="34" charset="0"/>
                      </a:endParaRP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9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r>
            </a:tbl>
          </a:graphicData>
        </a:graphic>
      </p:graphicFrame>
      <p:sp>
        <p:nvSpPr>
          <p:cNvPr id="39941" name="TextBox 7"/>
          <p:cNvSpPr txBox="1">
            <a:spLocks noChangeArrowheads="1"/>
          </p:cNvSpPr>
          <p:nvPr/>
        </p:nvSpPr>
        <p:spPr bwMode="auto">
          <a:xfrm>
            <a:off x="16284" y="5105400"/>
            <a:ext cx="2017052" cy="1733808"/>
          </a:xfrm>
          <a:prstGeom prst="rect">
            <a:avLst/>
          </a:prstGeom>
          <a:noFill/>
          <a:ln w="9525">
            <a:noFill/>
            <a:miter lim="800000"/>
            <a:headEnd/>
            <a:tailEnd/>
          </a:ln>
        </p:spPr>
        <p:txBody>
          <a:bodyPr wrap="square">
            <a:spAutoFit/>
          </a:bodyPr>
          <a:lstStyle/>
          <a:p>
            <a:r>
              <a:rPr lang="en-US" sz="1000" dirty="0">
                <a:latin typeface="Segoe UI" pitchFamily="34" charset="0"/>
                <a:cs typeface="Segoe UI" pitchFamily="34" charset="0"/>
              </a:rPr>
              <a:t>Note 1: SSs in </a:t>
            </a:r>
            <a:r>
              <a:rPr lang="en-US" sz="1000" dirty="0">
                <a:solidFill>
                  <a:srgbClr val="FF9900"/>
                </a:solidFill>
                <a:effectLst>
                  <a:outerShdw blurRad="38100" dist="38100" dir="2700000" algn="tl">
                    <a:srgbClr val="000000">
                      <a:alpha val="43137"/>
                    </a:srgbClr>
                  </a:outerShdw>
                </a:effectLst>
                <a:latin typeface="Segoe UI" pitchFamily="34" charset="0"/>
                <a:cs typeface="Segoe UI" pitchFamily="34" charset="0"/>
              </a:rPr>
              <a:t>Session Layer </a:t>
            </a:r>
            <a:r>
              <a:rPr lang="en-US" sz="1000" dirty="0">
                <a:latin typeface="Segoe UI" pitchFamily="34" charset="0"/>
                <a:cs typeface="Segoe UI" pitchFamily="34" charset="0"/>
              </a:rPr>
              <a:t>add no benefits over SSs provided at higher or lower layers</a:t>
            </a:r>
            <a:r>
              <a:rPr lang="en-US" sz="1000" dirty="0" smtClean="0">
                <a:latin typeface="Segoe UI" pitchFamily="34" charset="0"/>
                <a:cs typeface="Segoe UI" pitchFamily="34" charset="0"/>
              </a:rPr>
              <a:t>.</a:t>
            </a:r>
            <a:endParaRPr lang="en-US" sz="1000" dirty="0">
              <a:latin typeface="Segoe UI" pitchFamily="34" charset="0"/>
              <a:cs typeface="Segoe UI" pitchFamily="34" charset="0"/>
            </a:endParaRPr>
          </a:p>
          <a:p>
            <a:pPr>
              <a:spcBef>
                <a:spcPts val="400"/>
              </a:spcBef>
            </a:pPr>
            <a:r>
              <a:rPr lang="en-US" sz="1000" dirty="0">
                <a:latin typeface="Segoe UI" pitchFamily="34" charset="0"/>
                <a:cs typeface="Segoe UI" pitchFamily="34" charset="0"/>
              </a:rPr>
              <a:t>Note 2: SSs in </a:t>
            </a:r>
            <a:r>
              <a:rPr lang="en-US" sz="1000" dirty="0">
                <a:solidFill>
                  <a:srgbClr val="FF9900"/>
                </a:solidFill>
                <a:effectLst>
                  <a:outerShdw blurRad="38100" dist="38100" dir="2700000" algn="tl">
                    <a:srgbClr val="000000">
                      <a:alpha val="43137"/>
                    </a:srgbClr>
                  </a:outerShdw>
                </a:effectLst>
                <a:latin typeface="Segoe UI" pitchFamily="34" charset="0"/>
                <a:cs typeface="Segoe UI" pitchFamily="34" charset="0"/>
              </a:rPr>
              <a:t>Presentation Layer </a:t>
            </a:r>
            <a:r>
              <a:rPr lang="en-US" sz="1000" dirty="0">
                <a:latin typeface="Segoe UI" pitchFamily="34" charset="0"/>
                <a:cs typeface="Segoe UI" pitchFamily="34" charset="0"/>
              </a:rPr>
              <a:t>are not shown in Table 2 in ISO 7498-2 (p.16) -probably by mistake</a:t>
            </a:r>
            <a:r>
              <a:rPr lang="en-US" sz="1000" dirty="0" smtClean="0">
                <a:latin typeface="Segoe UI" pitchFamily="34" charset="0"/>
                <a:cs typeface="Segoe UI" pitchFamily="34" charset="0"/>
              </a:rPr>
              <a:t>.</a:t>
            </a:r>
            <a:endParaRPr lang="en-US" sz="1000" dirty="0">
              <a:latin typeface="Segoe UI" pitchFamily="34" charset="0"/>
              <a:cs typeface="Segoe UI" pitchFamily="34" charset="0"/>
            </a:endParaRPr>
          </a:p>
          <a:p>
            <a:pPr>
              <a:spcBef>
                <a:spcPts val="400"/>
              </a:spcBef>
            </a:pPr>
            <a:r>
              <a:rPr lang="en-US" sz="1000" dirty="0">
                <a:latin typeface="Segoe UI" pitchFamily="34" charset="0"/>
                <a:cs typeface="Segoe UI" pitchFamily="34" charset="0"/>
              </a:rPr>
              <a:t>Note 3: </a:t>
            </a:r>
            <a:r>
              <a:rPr lang="en-US" sz="1000" i="1" dirty="0">
                <a:solidFill>
                  <a:srgbClr val="FF9900"/>
                </a:solidFill>
                <a:effectLst>
                  <a:outerShdw blurRad="38100" dist="38100" dir="2700000" algn="tl">
                    <a:srgbClr val="000000">
                      <a:alpha val="43137"/>
                    </a:srgbClr>
                  </a:outerShdw>
                </a:effectLst>
                <a:latin typeface="Segoe UI" pitchFamily="34" charset="0"/>
                <a:cs typeface="Segoe UI" pitchFamily="34" charset="0"/>
              </a:rPr>
              <a:t>Availability</a:t>
            </a:r>
            <a:r>
              <a:rPr lang="en-US" sz="1000" dirty="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en-US" sz="1000" dirty="0">
                <a:latin typeface="Segoe UI" pitchFamily="34" charset="0"/>
                <a:cs typeface="Segoe UI" pitchFamily="34" charset="0"/>
              </a:rPr>
              <a:t>and </a:t>
            </a:r>
            <a:r>
              <a:rPr lang="en-US" sz="1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notarization</a:t>
            </a:r>
            <a:r>
              <a:rPr lang="pl-PL" sz="1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1000" i="1" dirty="0" smtClean="0">
                <a:latin typeface="Segoe UI" pitchFamily="34" charset="0"/>
                <a:cs typeface="Segoe UI" pitchFamily="34" charset="0"/>
              </a:rPr>
              <a:t>SSGs</a:t>
            </a:r>
            <a:r>
              <a:rPr lang="en-US" sz="1000" dirty="0" smtClean="0">
                <a:latin typeface="Segoe UI" pitchFamily="34" charset="0"/>
                <a:cs typeface="Segoe UI" pitchFamily="34" charset="0"/>
              </a:rPr>
              <a:t> are </a:t>
            </a:r>
            <a:r>
              <a:rPr lang="en-US" sz="1000" dirty="0">
                <a:latin typeface="Segoe UI" pitchFamily="34" charset="0"/>
                <a:cs typeface="Segoe UI" pitchFamily="34" charset="0"/>
              </a:rPr>
              <a:t>not considered by ISO-7498-2.</a:t>
            </a:r>
          </a:p>
        </p:txBody>
      </p:sp>
      <p:sp>
        <p:nvSpPr>
          <p:cNvPr id="9" name="Title 1"/>
          <p:cNvSpPr txBox="1">
            <a:spLocks/>
          </p:cNvSpPr>
          <p:nvPr/>
        </p:nvSpPr>
        <p:spPr bwMode="auto">
          <a:xfrm>
            <a:off x="152401" y="878304"/>
            <a:ext cx="5867400" cy="152400"/>
          </a:xfrm>
          <a:prstGeom prst="rect">
            <a:avLst/>
          </a:prstGeom>
          <a:noFill/>
          <a:ln w="9525">
            <a:noFill/>
            <a:miter lim="800000"/>
            <a:headEnd/>
            <a:tailEnd/>
          </a:ln>
        </p:spPr>
        <p:txBody>
          <a:bodyPr anchor="ctr"/>
          <a:lstStyle/>
          <a:p>
            <a:pPr algn="r" eaLnBrk="0" hangingPunct="0">
              <a:defRPr/>
            </a:pPr>
            <a:r>
              <a:rPr lang="pl-PL" sz="1100" dirty="0">
                <a:solidFill>
                  <a:schemeClr val="bg1">
                    <a:lumMod val="50000"/>
                  </a:schemeClr>
                </a:solidFill>
                <a:latin typeface="Segoe UI" panose="020B0502040204020203" pitchFamily="34" charset="0"/>
                <a:ea typeface="+mj-ea"/>
                <a:cs typeface="Segoe UI" panose="020B0502040204020203" pitchFamily="34" charset="0"/>
              </a:rPr>
              <a:t>[</a:t>
            </a:r>
            <a:r>
              <a:rPr lang="pl-PL" sz="1100" dirty="0" smtClean="0">
                <a:solidFill>
                  <a:schemeClr val="bg1">
                    <a:lumMod val="50000"/>
                  </a:schemeClr>
                </a:solidFill>
                <a:latin typeface="Segoe UI" panose="020B0502040204020203" pitchFamily="34" charset="0"/>
                <a:ea typeface="+mj-ea"/>
                <a:cs typeface="Segoe UI" panose="020B0502040204020203" pitchFamily="34" charset="0"/>
              </a:rPr>
              <a:t>Lilien+,2010], </a:t>
            </a:r>
            <a:r>
              <a:rPr lang="en-US" sz="1100" dirty="0" smtClean="0">
                <a:solidFill>
                  <a:schemeClr val="bg1">
                    <a:lumMod val="50000"/>
                  </a:schemeClr>
                </a:solidFill>
                <a:latin typeface="Segoe UI" panose="020B0502040204020203" pitchFamily="34" charset="0"/>
                <a:ea typeface="+mj-ea"/>
                <a:cs typeface="Segoe UI" panose="020B0502040204020203" pitchFamily="34" charset="0"/>
              </a:rPr>
              <a:t>cf</a:t>
            </a:r>
            <a:r>
              <a:rPr lang="en-US" sz="1100" dirty="0">
                <a:solidFill>
                  <a:schemeClr val="bg1">
                    <a:lumMod val="50000"/>
                  </a:schemeClr>
                </a:solidFill>
                <a:latin typeface="Segoe UI" panose="020B0502040204020203" pitchFamily="34" charset="0"/>
                <a:ea typeface="+mj-ea"/>
                <a:cs typeface="Segoe UI" panose="020B0502040204020203" pitchFamily="34" charset="0"/>
              </a:rPr>
              <a:t>. Table 2 </a:t>
            </a:r>
            <a:r>
              <a:rPr lang="pl-PL" sz="1100" dirty="0" smtClean="0">
                <a:solidFill>
                  <a:schemeClr val="bg1">
                    <a:lumMod val="50000"/>
                  </a:schemeClr>
                </a:solidFill>
                <a:latin typeface="Segoe UI" panose="020B0502040204020203" pitchFamily="34" charset="0"/>
                <a:ea typeface="+mj-ea"/>
                <a:cs typeface="Segoe UI" panose="020B0502040204020203" pitchFamily="34" charset="0"/>
              </a:rPr>
              <a:t>[</a:t>
            </a:r>
            <a:r>
              <a:rPr lang="en-US" sz="1100" dirty="0" smtClean="0">
                <a:solidFill>
                  <a:schemeClr val="bg1">
                    <a:lumMod val="50000"/>
                  </a:schemeClr>
                </a:solidFill>
                <a:latin typeface="Segoe UI" panose="020B0502040204020203" pitchFamily="34" charset="0"/>
                <a:ea typeface="+mj-ea"/>
                <a:cs typeface="Segoe UI" panose="020B0502040204020203" pitchFamily="34" charset="0"/>
              </a:rPr>
              <a:t>ISO 7498-2] </a:t>
            </a:r>
            <a:r>
              <a:rPr lang="en-US" sz="1100" dirty="0">
                <a:solidFill>
                  <a:schemeClr val="bg1">
                    <a:lumMod val="50000"/>
                  </a:schemeClr>
                </a:solidFill>
                <a:latin typeface="Segoe UI" panose="020B0502040204020203" pitchFamily="34" charset="0"/>
                <a:ea typeface="+mj-ea"/>
                <a:cs typeface="Segoe UI" panose="020B0502040204020203" pitchFamily="34" charset="0"/>
              </a:rPr>
              <a:t>)</a:t>
            </a:r>
          </a:p>
        </p:txBody>
      </p:sp>
      <p:sp>
        <p:nvSpPr>
          <p:cNvPr id="7" name="Title 1"/>
          <p:cNvSpPr txBox="1">
            <a:spLocks/>
          </p:cNvSpPr>
          <p:nvPr/>
        </p:nvSpPr>
        <p:spPr bwMode="auto">
          <a:xfrm>
            <a:off x="-52136" y="76200"/>
            <a:ext cx="8546432"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algn="l">
              <a:lnSpc>
                <a:spcPct val="90000"/>
              </a:lnSpc>
              <a:defRPr/>
            </a:pP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 Service</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Groups</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and Their Placement within </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Network Layers</a:t>
            </a:r>
            <a:endParaRPr lang="en-US" sz="1600" dirty="0">
              <a:solidFill>
                <a:srgbClr val="FF9900"/>
              </a:solidFill>
              <a:effectLst>
                <a:outerShdw blurRad="38100" dist="38100" dir="2700000" algn="tl">
                  <a:srgbClr val="000000">
                    <a:alpha val="43137"/>
                  </a:srgbClr>
                </a:outerShdw>
              </a:effectLst>
            </a:endParaRPr>
          </a:p>
        </p:txBody>
      </p:sp>
      <p:sp>
        <p:nvSpPr>
          <p:cNvPr id="11" name="Title 1"/>
          <p:cNvSpPr txBox="1">
            <a:spLocks/>
          </p:cNvSpPr>
          <p:nvPr/>
        </p:nvSpPr>
        <p:spPr bwMode="auto">
          <a:xfrm>
            <a:off x="0" y="1416119"/>
            <a:ext cx="1981193" cy="2362200"/>
          </a:xfrm>
          <a:prstGeom prst="rect">
            <a:avLst/>
          </a:prstGeom>
          <a:noFill/>
          <a:ln w="9525">
            <a:noFill/>
            <a:miter lim="800000"/>
            <a:headEnd/>
            <a:tailEnd/>
          </a:ln>
        </p:spPr>
        <p:txBody>
          <a:bodyPr anchor="ctr"/>
          <a:lstStyle/>
          <a:p>
            <a:pPr marL="120650" indent="-120650" eaLnBrk="0" hangingPunct="0">
              <a:lnSpc>
                <a:spcPct val="90000"/>
              </a:lnSpc>
              <a:buFont typeface="Arial" pitchFamily="34" charset="0"/>
              <a:buChar char="•"/>
              <a:tabLst>
                <a:tab pos="120650" algn="l"/>
              </a:tabLst>
              <a:defRPr/>
            </a:pPr>
            <a:r>
              <a:rPr lang="pl-PL" dirty="0" smtClean="0">
                <a:latin typeface="Segoe UI" pitchFamily="34" charset="0"/>
                <a:cs typeface="Segoe UI" pitchFamily="34" charset="0"/>
              </a:rPr>
              <a:t>Using </a:t>
            </a:r>
            <a:r>
              <a:rPr lang="pl-PL" dirty="0">
                <a:solidFill>
                  <a:srgbClr val="FF9900"/>
                </a:solidFill>
                <a:effectLst>
                  <a:outerShdw blurRad="38100" dist="38100" dir="2700000" algn="tl">
                    <a:srgbClr val="000000">
                      <a:alpha val="43137"/>
                    </a:srgbClr>
                  </a:outerShdw>
                </a:effectLst>
                <a:latin typeface="Segoe UI" pitchFamily="34" charset="0"/>
                <a:cs typeface="Segoe UI" pitchFamily="34" charset="0"/>
              </a:rPr>
              <a:t>Security Service Groups (SSGs) </a:t>
            </a:r>
            <a:r>
              <a:rPr lang="pl-PL" dirty="0">
                <a:latin typeface="Segoe UI" pitchFamily="34" charset="0"/>
                <a:cs typeface="Segoe UI" pitchFamily="34" charset="0"/>
              </a:rPr>
              <a:t>instead </a:t>
            </a:r>
            <a:r>
              <a:rPr lang="pl-PL" dirty="0" smtClean="0">
                <a:latin typeface="Segoe UI" pitchFamily="34" charset="0"/>
                <a:cs typeface="Segoe UI" pitchFamily="34" charset="0"/>
              </a:rPr>
              <a:t>of </a:t>
            </a:r>
            <a:r>
              <a:rPr lang="pl-PL"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SSs</a:t>
            </a:r>
          </a:p>
          <a:p>
            <a:pPr marL="120650" indent="-120650" eaLnBrk="0" hangingPunct="0">
              <a:lnSpc>
                <a:spcPct val="90000"/>
              </a:lnSpc>
              <a:spcBef>
                <a:spcPts val="600"/>
              </a:spcBef>
              <a:buFont typeface="Arial" pitchFamily="34" charset="0"/>
              <a:buChar char="•"/>
              <a:tabLst>
                <a:tab pos="120650" algn="l"/>
              </a:tabLst>
              <a:defRPr/>
            </a:pPr>
            <a:r>
              <a:rPr lang="en-US" dirty="0" smtClean="0">
                <a:latin typeface="Segoe UI" pitchFamily="34" charset="0"/>
                <a:ea typeface="+mj-ea"/>
                <a:cs typeface="Segoe UI" pitchFamily="34" charset="0"/>
              </a:rPr>
              <a:t>Placement </a:t>
            </a:r>
            <a:r>
              <a:rPr lang="en-US" dirty="0">
                <a:latin typeface="Segoe UI" pitchFamily="34" charset="0"/>
                <a:ea typeface="+mj-ea"/>
                <a:cs typeface="Segoe UI" pitchFamily="34" charset="0"/>
              </a:rPr>
              <a:t>of </a:t>
            </a:r>
            <a:r>
              <a:rPr lang="en-US"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SSGs</a:t>
            </a:r>
            <a:r>
              <a:rPr lang="en-US" dirty="0" smtClean="0">
                <a:effectLst>
                  <a:outerShdw blurRad="38100" dist="38100" dir="2700000" algn="tl">
                    <a:srgbClr val="000000">
                      <a:alpha val="43137"/>
                    </a:srgbClr>
                  </a:outerShdw>
                </a:effectLst>
                <a:latin typeface="Segoe UI" pitchFamily="34" charset="0"/>
                <a:ea typeface="+mj-ea"/>
                <a:cs typeface="Segoe UI" pitchFamily="34" charset="0"/>
              </a:rPr>
              <a:t> </a:t>
            </a:r>
            <a:r>
              <a:rPr lang="en-US"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in</a:t>
            </a:r>
            <a:r>
              <a:rPr lang="en-US" dirty="0">
                <a:effectLst>
                  <a:outerShdw blurRad="38100" dist="38100" dir="2700000" algn="tl">
                    <a:srgbClr val="000000">
                      <a:alpha val="43137"/>
                    </a:srgbClr>
                  </a:outerShdw>
                </a:effectLst>
                <a:latin typeface="Segoe UI" pitchFamily="34" charset="0"/>
                <a:ea typeface="+mj-ea"/>
                <a:cs typeface="Segoe UI" pitchFamily="34" charset="0"/>
              </a:rPr>
              <a:t> </a:t>
            </a:r>
            <a:r>
              <a:rPr lang="pl-PL"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OSI </a:t>
            </a:r>
            <a:r>
              <a:rPr lang="en-US"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network</a:t>
            </a:r>
            <a:r>
              <a:rPr lang="en-US" dirty="0" smtClean="0">
                <a:effectLst>
                  <a:outerShdw blurRad="38100" dist="38100" dir="2700000" algn="tl">
                    <a:srgbClr val="000000">
                      <a:alpha val="43137"/>
                    </a:srgbClr>
                  </a:outerShdw>
                </a:effectLst>
                <a:latin typeface="Segoe UI" pitchFamily="34" charset="0"/>
                <a:ea typeface="+mj-ea"/>
                <a:cs typeface="Segoe UI" pitchFamily="34" charset="0"/>
              </a:rPr>
              <a:t> </a:t>
            </a:r>
            <a:r>
              <a:rPr lang="en-US"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layers</a:t>
            </a:r>
            <a:endParaRPr lang="en-US"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endParaRPr>
          </a:p>
        </p:txBody>
      </p:sp>
    </p:spTree>
    <p:extLst>
      <p:ext uri="{BB962C8B-B14F-4D97-AF65-F5344CB8AC3E}">
        <p14:creationId xmlns:p14="http://schemas.microsoft.com/office/powerpoint/2010/main" val="32824857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F64A2A34-5910-4521-B18E-4FB2AA578893}" type="slidenum">
              <a:rPr lang="en-US" sz="1200" b="0">
                <a:latin typeface="Segoe UI" panose="020B0502040204020203" pitchFamily="34" charset="0"/>
                <a:cs typeface="Segoe UI" panose="020B0502040204020203" pitchFamily="34" charset="0"/>
              </a:rPr>
              <a:pPr algn="r"/>
              <a:t>26</a:t>
            </a:fld>
            <a:endParaRPr lang="en-US" sz="1200" b="0" dirty="0">
              <a:latin typeface="Segoe UI" panose="020B0502040204020203" pitchFamily="34" charset="0"/>
              <a:cs typeface="Segoe UI" panose="020B0502040204020203" pitchFamily="34" charset="0"/>
            </a:endParaRPr>
          </a:p>
        </p:txBody>
      </p:sp>
      <p:sp>
        <p:nvSpPr>
          <p:cNvPr id="8" name="Title 1"/>
          <p:cNvSpPr txBox="1">
            <a:spLocks/>
          </p:cNvSpPr>
          <p:nvPr/>
        </p:nvSpPr>
        <p:spPr>
          <a:xfrm>
            <a:off x="0" y="0"/>
            <a:ext cx="8229600" cy="762000"/>
          </a:xfrm>
          <a:prstGeom prst="rect">
            <a:avLst/>
          </a:prstGeom>
        </p:spPr>
        <p:txBody>
          <a:bodyPr anchor="ctr"/>
          <a:lstStyle/>
          <a:p>
            <a:pPr>
              <a:defRPr/>
            </a:pPr>
            <a:r>
              <a:rPr lang="en-US" sz="28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
            </a:r>
            <a:br>
              <a:rPr lang="en-US" sz="28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br>
            <a:r>
              <a:rPr lang="pl-PL" sz="20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Selected </a:t>
            </a:r>
            <a:r>
              <a:rPr lang="en-US" sz="20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Security Mechanisms</a:t>
            </a:r>
            <a:r>
              <a:rPr lang="en-US" sz="2000"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
            </a:r>
            <a:br>
              <a:rPr lang="en-US" sz="2000"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br>
            <a:endParaRPr lang="en-US" sz="2000"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endParaRPr>
          </a:p>
        </p:txBody>
      </p:sp>
      <p:sp>
        <p:nvSpPr>
          <p:cNvPr id="5" name="Content Placeholder 2"/>
          <p:cNvSpPr>
            <a:spLocks noGrp="1"/>
          </p:cNvSpPr>
          <p:nvPr>
            <p:ph idx="1"/>
          </p:nvPr>
        </p:nvSpPr>
        <p:spPr>
          <a:xfrm>
            <a:off x="381000" y="914401"/>
            <a:ext cx="8610600" cy="5578474"/>
          </a:xfrm>
        </p:spPr>
        <p:txBody>
          <a:bodyPr/>
          <a:lstStyle/>
          <a:p>
            <a:pPr marL="228600" indent="-228600">
              <a:spcBef>
                <a:spcPts val="0"/>
              </a:spcBef>
              <a:tabLst>
                <a:tab pos="8351838" algn="r"/>
              </a:tabLst>
            </a:pPr>
            <a:r>
              <a:rPr lang="en-US" sz="2400" dirty="0" smtClean="0">
                <a:latin typeface="Segoe UI" pitchFamily="34" charset="0"/>
                <a:cs typeface="Segoe UI" pitchFamily="34" charset="0"/>
              </a:rPr>
              <a:t>A sample list of </a:t>
            </a:r>
            <a:r>
              <a:rPr lang="en-US"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SMs</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1600" dirty="0" smtClean="0">
                <a:solidFill>
                  <a:schemeClr val="bg1">
                    <a:lumMod val="50000"/>
                  </a:schemeClr>
                </a:solidFill>
                <a:latin typeface="Segoe UI" pitchFamily="34" charset="0"/>
                <a:cs typeface="Segoe UI" pitchFamily="34" charset="0"/>
              </a:rPr>
              <a:t>(used in the preceding table)</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1200" dirty="0" smtClean="0">
                <a:solidFill>
                  <a:schemeClr val="bg1">
                    <a:lumMod val="50000"/>
                  </a:schemeClr>
                </a:solidFill>
                <a:latin typeface="Segoe UI" pitchFamily="34" charset="0"/>
                <a:cs typeface="Segoe UI" pitchFamily="34" charset="0"/>
              </a:rPr>
              <a:t>cf</a:t>
            </a:r>
            <a:r>
              <a:rPr lang="pl-PL" sz="1200" dirty="0">
                <a:solidFill>
                  <a:schemeClr val="bg1">
                    <a:lumMod val="50000"/>
                  </a:schemeClr>
                </a:solidFill>
                <a:latin typeface="Segoe UI" pitchFamily="34" charset="0"/>
                <a:cs typeface="Segoe UI" pitchFamily="34" charset="0"/>
              </a:rPr>
              <a:t>. [ISO, 1989</a:t>
            </a:r>
            <a:r>
              <a:rPr lang="pl-PL" sz="1200" dirty="0" smtClean="0">
                <a:solidFill>
                  <a:schemeClr val="bg1">
                    <a:lumMod val="50000"/>
                  </a:schemeClr>
                </a:solidFill>
                <a:latin typeface="Segoe UI" pitchFamily="34" charset="0"/>
                <a:cs typeface="Segoe UI" pitchFamily="34" charset="0"/>
              </a:rPr>
              <a:t>]</a:t>
            </a:r>
            <a:endParaRPr lang="en-US" sz="1200" dirty="0" smtClean="0">
              <a:solidFill>
                <a:schemeClr val="bg1">
                  <a:lumMod val="50000"/>
                </a:schemeClr>
              </a:solidFill>
              <a:latin typeface="Segoe UI" pitchFamily="34" charset="0"/>
              <a:cs typeface="Segoe UI" pitchFamily="34" charset="0"/>
            </a:endParaRPr>
          </a:p>
          <a:p>
            <a:pPr marL="625475" lvl="1" indent="-396875">
              <a:lnSpc>
                <a:spcPct val="90000"/>
              </a:lnSpc>
              <a:spcBef>
                <a:spcPts val="600"/>
              </a:spcBef>
              <a:buFontTx/>
              <a:buAutoNum type="arabicPeriod"/>
              <a:tabLst>
                <a:tab pos="625475" algn="l"/>
                <a:tab pos="8350250" algn="r"/>
              </a:tabLst>
            </a:pPr>
            <a:r>
              <a:rPr lang="pl-PL" sz="2000" dirty="0" smtClean="0">
                <a:latin typeface="Segoe UI" pitchFamily="34" charset="0"/>
                <a:cs typeface="Segoe UI" pitchFamily="34" charset="0"/>
              </a:rPr>
              <a:t>Encipherment</a:t>
            </a:r>
            <a:endParaRPr lang="pl-PL" sz="1400" dirty="0" smtClean="0">
              <a:solidFill>
                <a:schemeClr val="bg1">
                  <a:lumMod val="50000"/>
                </a:schemeClr>
              </a:solidFill>
              <a:latin typeface="Segoe UI" pitchFamily="34" charset="0"/>
              <a:cs typeface="Segoe UI" pitchFamily="34" charset="0"/>
            </a:endParaRP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Digital</a:t>
            </a:r>
            <a:r>
              <a:rPr lang="en-US" sz="1800" dirty="0" smtClean="0">
                <a:latin typeface="Segoe UI" pitchFamily="34" charset="0"/>
                <a:cs typeface="Segoe UI" pitchFamily="34" charset="0"/>
              </a:rPr>
              <a:t> </a:t>
            </a:r>
            <a:r>
              <a:rPr lang="en-US" sz="2000" dirty="0" smtClean="0">
                <a:latin typeface="Segoe UI" pitchFamily="34" charset="0"/>
                <a:cs typeface="Segoe UI" pitchFamily="34" charset="0"/>
              </a:rPr>
              <a:t>signatures</a:t>
            </a:r>
          </a:p>
          <a:p>
            <a:pPr marL="625475" lvl="1" indent="-396875">
              <a:lnSpc>
                <a:spcPct val="90000"/>
              </a:lnSpc>
              <a:buFontTx/>
              <a:buAutoNum type="arabicPeriod"/>
              <a:tabLst>
                <a:tab pos="625475" algn="l"/>
                <a:tab pos="8350250" algn="r"/>
              </a:tabLst>
            </a:pPr>
            <a:r>
              <a:rPr lang="pl-PL" sz="2000" dirty="0" smtClean="0">
                <a:latin typeface="Segoe UI" pitchFamily="34" charset="0"/>
                <a:cs typeface="Segoe UI" pitchFamily="34" charset="0"/>
              </a:rPr>
              <a:t>Access</a:t>
            </a:r>
            <a:r>
              <a:rPr lang="pl-PL" sz="1800" dirty="0" smtClean="0">
                <a:latin typeface="Segoe UI" pitchFamily="34" charset="0"/>
                <a:cs typeface="Segoe UI" pitchFamily="34" charset="0"/>
              </a:rPr>
              <a:t> </a:t>
            </a:r>
            <a:r>
              <a:rPr lang="pl-PL" sz="2000" dirty="0" smtClean="0">
                <a:latin typeface="Segoe UI" pitchFamily="34" charset="0"/>
                <a:cs typeface="Segoe UI" pitchFamily="34" charset="0"/>
              </a:rPr>
              <a:t>control</a:t>
            </a:r>
            <a:r>
              <a:rPr lang="pl-PL" sz="1800" dirty="0" smtClean="0">
                <a:latin typeface="Segoe UI" pitchFamily="34" charset="0"/>
                <a:cs typeface="Segoe UI" pitchFamily="34" charset="0"/>
              </a:rPr>
              <a:t> </a:t>
            </a:r>
            <a:r>
              <a:rPr lang="pl-PL" sz="2000" i="1" dirty="0" smtClean="0">
                <a:latin typeface="Segoe UI" pitchFamily="34" charset="0"/>
                <a:cs typeface="Segoe UI" pitchFamily="34" charset="0"/>
              </a:rPr>
              <a:t>mechanism</a:t>
            </a:r>
            <a:endParaRPr lang="pl-PL" sz="1600" dirty="0" smtClean="0">
              <a:solidFill>
                <a:schemeClr val="bg1">
                  <a:lumMod val="50000"/>
                </a:schemeClr>
              </a:solidFill>
              <a:latin typeface="Segoe UI" pitchFamily="34" charset="0"/>
              <a:cs typeface="Segoe UI" pitchFamily="34" charset="0"/>
            </a:endParaRPr>
          </a:p>
          <a:p>
            <a:pPr marL="628650" lvl="2" indent="0">
              <a:lnSpc>
                <a:spcPct val="90000"/>
              </a:lnSpc>
              <a:buNone/>
              <a:tabLst>
                <a:tab pos="625475" algn="l"/>
                <a:tab pos="8350250" algn="r"/>
              </a:tabLst>
            </a:pPr>
            <a:r>
              <a:rPr lang="pl-PL" sz="1600" dirty="0" smtClean="0">
                <a:solidFill>
                  <a:schemeClr val="bg1">
                    <a:lumMod val="50000"/>
                  </a:schemeClr>
                </a:solidFill>
                <a:latin typeface="Segoe UI" pitchFamily="34" charset="0"/>
                <a:cs typeface="Segoe UI" pitchFamily="34" charset="0"/>
              </a:rPr>
              <a:t>Uses </a:t>
            </a:r>
            <a:r>
              <a:rPr lang="en-US" sz="1600" dirty="0" smtClean="0">
                <a:solidFill>
                  <a:schemeClr val="bg1">
                    <a:lumMod val="50000"/>
                  </a:schemeClr>
                </a:solidFill>
                <a:latin typeface="Segoe UI" pitchFamily="34" charset="0"/>
                <a:cs typeface="Segoe UI" pitchFamily="34" charset="0"/>
              </a:rPr>
              <a:t>authenticated </a:t>
            </a:r>
            <a:r>
              <a:rPr lang="pl-PL" sz="1600" dirty="0" smtClean="0">
                <a:solidFill>
                  <a:schemeClr val="bg1">
                    <a:lumMod val="50000"/>
                  </a:schemeClr>
                </a:solidFill>
                <a:latin typeface="Segoe UI" pitchFamily="34" charset="0"/>
                <a:cs typeface="Segoe UI" pitchFamily="34" charset="0"/>
              </a:rPr>
              <a:t>entity </a:t>
            </a:r>
            <a:r>
              <a:rPr lang="en-US" sz="1600" dirty="0" smtClean="0">
                <a:solidFill>
                  <a:schemeClr val="bg1">
                    <a:lumMod val="50000"/>
                  </a:schemeClr>
                </a:solidFill>
                <a:latin typeface="Segoe UI" pitchFamily="34" charset="0"/>
                <a:cs typeface="Segoe UI" pitchFamily="34" charset="0"/>
              </a:rPr>
              <a:t>identity, </a:t>
            </a:r>
            <a:r>
              <a:rPr lang="en-US" sz="1600" dirty="0">
                <a:solidFill>
                  <a:schemeClr val="bg1">
                    <a:lumMod val="50000"/>
                  </a:schemeClr>
                </a:solidFill>
                <a:latin typeface="Segoe UI" pitchFamily="34" charset="0"/>
                <a:cs typeface="Segoe UI" pitchFamily="34" charset="0"/>
              </a:rPr>
              <a:t>or information about the </a:t>
            </a:r>
            <a:r>
              <a:rPr lang="en-US" sz="1600" dirty="0" smtClean="0">
                <a:solidFill>
                  <a:schemeClr val="bg1">
                    <a:lumMod val="50000"/>
                  </a:schemeClr>
                </a:solidFill>
                <a:latin typeface="Segoe UI" pitchFamily="34" charset="0"/>
                <a:cs typeface="Segoe UI" pitchFamily="34" charset="0"/>
              </a:rPr>
              <a:t>entity </a:t>
            </a:r>
            <a:r>
              <a:rPr lang="en-US" sz="1600" dirty="0">
                <a:solidFill>
                  <a:schemeClr val="bg1">
                    <a:lumMod val="50000"/>
                  </a:schemeClr>
                </a:solidFill>
                <a:latin typeface="Segoe UI" pitchFamily="34" charset="0"/>
                <a:cs typeface="Segoe UI" pitchFamily="34" charset="0"/>
              </a:rPr>
              <a:t>or </a:t>
            </a:r>
            <a:r>
              <a:rPr lang="pl-PL" sz="1600" dirty="0" smtClean="0">
                <a:solidFill>
                  <a:schemeClr val="bg1">
                    <a:lumMod val="50000"/>
                  </a:schemeClr>
                </a:solidFill>
                <a:latin typeface="Segoe UI" pitchFamily="34" charset="0"/>
                <a:cs typeface="Segoe UI" pitchFamily="34" charset="0"/>
              </a:rPr>
              <a:t>its </a:t>
            </a:r>
            <a:r>
              <a:rPr lang="en-US" sz="1600" dirty="0" smtClean="0">
                <a:solidFill>
                  <a:schemeClr val="bg1">
                    <a:lumMod val="50000"/>
                  </a:schemeClr>
                </a:solidFill>
                <a:latin typeface="Segoe UI" pitchFamily="34" charset="0"/>
                <a:cs typeface="Segoe UI" pitchFamily="34" charset="0"/>
              </a:rPr>
              <a:t>capabilities</a:t>
            </a:r>
            <a:r>
              <a:rPr lang="pl-PL" sz="1600" dirty="0" smtClean="0">
                <a:solidFill>
                  <a:schemeClr val="bg1">
                    <a:lumMod val="50000"/>
                  </a:schemeClr>
                </a:solidFill>
                <a:latin typeface="Segoe UI" pitchFamily="34" charset="0"/>
                <a:cs typeface="Segoe UI" pitchFamily="34" charset="0"/>
              </a:rPr>
              <a:t>,</a:t>
            </a:r>
            <a:r>
              <a:rPr lang="en-US" sz="1600" dirty="0" smtClean="0">
                <a:solidFill>
                  <a:schemeClr val="bg1">
                    <a:lumMod val="50000"/>
                  </a:schemeClr>
                </a:solidFill>
                <a:latin typeface="Segoe UI" pitchFamily="34" charset="0"/>
                <a:cs typeface="Segoe UI" pitchFamily="34" charset="0"/>
              </a:rPr>
              <a:t> </a:t>
            </a:r>
            <a:r>
              <a:rPr lang="pl-PL" sz="1600" dirty="0" smtClean="0">
                <a:solidFill>
                  <a:schemeClr val="bg1">
                    <a:lumMod val="50000"/>
                  </a:schemeClr>
                </a:solidFill>
                <a:latin typeface="Segoe UI" pitchFamily="34" charset="0"/>
                <a:cs typeface="Segoe UI" pitchFamily="34" charset="0"/>
              </a:rPr>
              <a:t> </a:t>
            </a:r>
            <a:r>
              <a:rPr lang="en-US" sz="1600" dirty="0" smtClean="0">
                <a:solidFill>
                  <a:schemeClr val="bg1">
                    <a:lumMod val="50000"/>
                  </a:schemeClr>
                </a:solidFill>
                <a:latin typeface="Segoe UI" pitchFamily="34" charset="0"/>
                <a:cs typeface="Segoe UI" pitchFamily="34" charset="0"/>
              </a:rPr>
              <a:t>in </a:t>
            </a:r>
            <a:r>
              <a:rPr lang="en-US" sz="1600" dirty="0">
                <a:solidFill>
                  <a:schemeClr val="bg1">
                    <a:lumMod val="50000"/>
                  </a:schemeClr>
                </a:solidFill>
                <a:latin typeface="Segoe UI" pitchFamily="34" charset="0"/>
                <a:cs typeface="Segoe UI" pitchFamily="34" charset="0"/>
              </a:rPr>
              <a:t>order to determine and enforce the </a:t>
            </a:r>
            <a:r>
              <a:rPr lang="en-US" sz="1600" i="1" dirty="0">
                <a:solidFill>
                  <a:schemeClr val="bg1">
                    <a:lumMod val="50000"/>
                  </a:schemeClr>
                </a:solidFill>
                <a:latin typeface="Segoe UI" pitchFamily="34" charset="0"/>
                <a:cs typeface="Segoe UI" pitchFamily="34" charset="0"/>
              </a:rPr>
              <a:t>access rights </a:t>
            </a:r>
            <a:r>
              <a:rPr lang="en-US" sz="1600" dirty="0" smtClean="0">
                <a:solidFill>
                  <a:schemeClr val="bg1">
                    <a:lumMod val="50000"/>
                  </a:schemeClr>
                </a:solidFill>
                <a:latin typeface="Segoe UI" pitchFamily="34" charset="0"/>
                <a:cs typeface="Segoe UI" pitchFamily="34" charset="0"/>
              </a:rPr>
              <a:t>of the entity</a:t>
            </a:r>
            <a:endParaRPr lang="pl-PL" sz="1600" dirty="0" smtClean="0">
              <a:solidFill>
                <a:schemeClr val="bg1">
                  <a:lumMod val="50000"/>
                </a:schemeClr>
              </a:solidFill>
              <a:latin typeface="Segoe UI" pitchFamily="34" charset="0"/>
              <a:cs typeface="Segoe UI" pitchFamily="34" charset="0"/>
            </a:endParaRPr>
          </a:p>
          <a:p>
            <a:pPr marL="625475" lvl="1" indent="-396875">
              <a:lnSpc>
                <a:spcPct val="90000"/>
              </a:lnSpc>
              <a:buFontTx/>
              <a:buAutoNum type="arabicPeriod"/>
              <a:tabLst>
                <a:tab pos="625475" algn="l"/>
                <a:tab pos="8350250" algn="r"/>
              </a:tabLst>
            </a:pPr>
            <a:r>
              <a:rPr lang="pl-PL" sz="2000" dirty="0" smtClean="0">
                <a:solidFill>
                  <a:schemeClr val="tx1">
                    <a:lumMod val="95000"/>
                    <a:lumOff val="5000"/>
                  </a:schemeClr>
                </a:solidFill>
                <a:latin typeface="Segoe UI" pitchFamily="34" charset="0"/>
                <a:cs typeface="Segoe UI" pitchFamily="34" charset="0"/>
              </a:rPr>
              <a:t>Data</a:t>
            </a:r>
            <a:r>
              <a:rPr lang="pl-PL" sz="1800" dirty="0" smtClean="0">
                <a:solidFill>
                  <a:schemeClr val="tx1">
                    <a:lumMod val="95000"/>
                    <a:lumOff val="5000"/>
                  </a:schemeClr>
                </a:solidFill>
                <a:latin typeface="Segoe UI" pitchFamily="34" charset="0"/>
                <a:cs typeface="Segoe UI" pitchFamily="34" charset="0"/>
              </a:rPr>
              <a:t> </a:t>
            </a:r>
            <a:r>
              <a:rPr lang="pl-PL" sz="2000" dirty="0" smtClean="0">
                <a:solidFill>
                  <a:schemeClr val="tx1">
                    <a:lumMod val="95000"/>
                    <a:lumOff val="5000"/>
                  </a:schemeClr>
                </a:solidFill>
                <a:latin typeface="Segoe UI" pitchFamily="34" charset="0"/>
                <a:cs typeface="Segoe UI" pitchFamily="34" charset="0"/>
              </a:rPr>
              <a:t>integrity</a:t>
            </a:r>
            <a:r>
              <a:rPr lang="pl-PL" sz="1800" dirty="0" smtClean="0">
                <a:solidFill>
                  <a:schemeClr val="tx1">
                    <a:lumMod val="95000"/>
                    <a:lumOff val="5000"/>
                  </a:schemeClr>
                </a:solidFill>
                <a:latin typeface="Segoe UI" pitchFamily="34" charset="0"/>
                <a:cs typeface="Segoe UI" pitchFamily="34" charset="0"/>
              </a:rPr>
              <a:t> </a:t>
            </a:r>
            <a:r>
              <a:rPr lang="pl-PL" sz="2000" i="1" dirty="0" smtClean="0">
                <a:solidFill>
                  <a:schemeClr val="tx1">
                    <a:lumMod val="95000"/>
                    <a:lumOff val="5000"/>
                  </a:schemeClr>
                </a:solidFill>
                <a:latin typeface="Segoe UI" pitchFamily="34" charset="0"/>
                <a:cs typeface="Segoe UI" pitchFamily="34" charset="0"/>
              </a:rPr>
              <a:t>mechanism</a:t>
            </a:r>
            <a:r>
              <a:rPr lang="pl-PL" sz="1400" dirty="0" smtClean="0">
                <a:solidFill>
                  <a:schemeClr val="bg1">
                    <a:lumMod val="50000"/>
                  </a:schemeClr>
                </a:solidFill>
                <a:latin typeface="Segoe UI" pitchFamily="34" charset="0"/>
                <a:cs typeface="Segoe UI" pitchFamily="34" charset="0"/>
              </a:rPr>
              <a:t> </a:t>
            </a:r>
          </a:p>
          <a:p>
            <a:pPr marL="228600" lvl="1" indent="0">
              <a:lnSpc>
                <a:spcPct val="90000"/>
              </a:lnSpc>
              <a:buNone/>
              <a:tabLst>
                <a:tab pos="625475" algn="l"/>
                <a:tab pos="8350250" algn="r"/>
              </a:tabLst>
            </a:pPr>
            <a:r>
              <a:rPr lang="pl-PL" sz="1600" dirty="0" smtClean="0">
                <a:solidFill>
                  <a:schemeClr val="bg1">
                    <a:lumMod val="50000"/>
                  </a:schemeClr>
                </a:solidFill>
                <a:latin typeface="Segoe UI" pitchFamily="34" charset="0"/>
                <a:cs typeface="Segoe UI" pitchFamily="34" charset="0"/>
              </a:rPr>
              <a:t>	</a:t>
            </a:r>
            <a:r>
              <a:rPr lang="en-US" sz="1600" dirty="0" smtClean="0">
                <a:solidFill>
                  <a:schemeClr val="bg1">
                    <a:lumMod val="50000"/>
                  </a:schemeClr>
                </a:solidFill>
                <a:latin typeface="Segoe UI" pitchFamily="34" charset="0"/>
                <a:cs typeface="Segoe UI" pitchFamily="34" charset="0"/>
              </a:rPr>
              <a:t>Integrity of </a:t>
            </a:r>
            <a:r>
              <a:rPr lang="en-US" sz="1600" dirty="0">
                <a:solidFill>
                  <a:schemeClr val="bg1">
                    <a:lumMod val="50000"/>
                  </a:schemeClr>
                </a:solidFill>
                <a:latin typeface="Segoe UI" pitchFamily="34" charset="0"/>
                <a:cs typeface="Segoe UI" pitchFamily="34" charset="0"/>
              </a:rPr>
              <a:t>a single data </a:t>
            </a:r>
            <a:r>
              <a:rPr lang="en-US" sz="1600" dirty="0" smtClean="0">
                <a:solidFill>
                  <a:schemeClr val="bg1">
                    <a:lumMod val="50000"/>
                  </a:schemeClr>
                </a:solidFill>
                <a:latin typeface="Segoe UI" pitchFamily="34" charset="0"/>
                <a:cs typeface="Segoe UI" pitchFamily="34" charset="0"/>
              </a:rPr>
              <a:t>unit</a:t>
            </a:r>
            <a:r>
              <a:rPr lang="pl-PL" sz="1600" dirty="0" smtClean="0">
                <a:solidFill>
                  <a:schemeClr val="bg1">
                    <a:lumMod val="50000"/>
                  </a:schemeClr>
                </a:solidFill>
                <a:latin typeface="Segoe UI" pitchFamily="34" charset="0"/>
                <a:cs typeface="Segoe UI" pitchFamily="34" charset="0"/>
              </a:rPr>
              <a:t>/</a:t>
            </a:r>
            <a:r>
              <a:rPr lang="en-US" sz="1600" dirty="0" smtClean="0">
                <a:solidFill>
                  <a:schemeClr val="bg1">
                    <a:lumMod val="50000"/>
                  </a:schemeClr>
                </a:solidFill>
                <a:latin typeface="Segoe UI" pitchFamily="34" charset="0"/>
                <a:cs typeface="Segoe UI" pitchFamily="34" charset="0"/>
              </a:rPr>
              <a:t>field</a:t>
            </a:r>
            <a:r>
              <a:rPr lang="en-US" sz="1600" dirty="0">
                <a:solidFill>
                  <a:schemeClr val="bg1">
                    <a:lumMod val="50000"/>
                  </a:schemeClr>
                </a:solidFill>
                <a:latin typeface="Segoe UI" pitchFamily="34" charset="0"/>
                <a:cs typeface="Segoe UI" pitchFamily="34" charset="0"/>
              </a:rPr>
              <a:t>, and </a:t>
            </a:r>
            <a:r>
              <a:rPr lang="en-US" sz="1600" dirty="0" smtClean="0">
                <a:solidFill>
                  <a:schemeClr val="bg1">
                    <a:lumMod val="50000"/>
                  </a:schemeClr>
                </a:solidFill>
                <a:latin typeface="Segoe UI" pitchFamily="34" charset="0"/>
                <a:cs typeface="Segoe UI" pitchFamily="34" charset="0"/>
              </a:rPr>
              <a:t>integrity </a:t>
            </a:r>
            <a:r>
              <a:rPr lang="en-US" sz="1600" dirty="0">
                <a:solidFill>
                  <a:schemeClr val="bg1">
                    <a:lumMod val="50000"/>
                  </a:schemeClr>
                </a:solidFill>
                <a:latin typeface="Segoe UI" pitchFamily="34" charset="0"/>
                <a:cs typeface="Segoe UI" pitchFamily="34" charset="0"/>
              </a:rPr>
              <a:t>of a stream of data </a:t>
            </a:r>
            <a:r>
              <a:rPr lang="en-US" sz="1600" dirty="0" smtClean="0">
                <a:solidFill>
                  <a:schemeClr val="bg1">
                    <a:lumMod val="50000"/>
                  </a:schemeClr>
                </a:solidFill>
                <a:latin typeface="Segoe UI" pitchFamily="34" charset="0"/>
                <a:cs typeface="Segoe UI" pitchFamily="34" charset="0"/>
              </a:rPr>
              <a:t>units</a:t>
            </a:r>
            <a:r>
              <a:rPr lang="pl-PL" sz="1600" dirty="0" smtClean="0">
                <a:solidFill>
                  <a:schemeClr val="bg1">
                    <a:lumMod val="50000"/>
                  </a:schemeClr>
                </a:solidFill>
                <a:latin typeface="Segoe UI" pitchFamily="34" charset="0"/>
                <a:cs typeface="Segoe UI" pitchFamily="34" charset="0"/>
              </a:rPr>
              <a:t>/</a:t>
            </a:r>
            <a:r>
              <a:rPr lang="en-US" sz="1600" dirty="0" smtClean="0">
                <a:solidFill>
                  <a:schemeClr val="bg1">
                    <a:lumMod val="50000"/>
                  </a:schemeClr>
                </a:solidFill>
                <a:latin typeface="Segoe UI" pitchFamily="34" charset="0"/>
                <a:cs typeface="Segoe UI" pitchFamily="34" charset="0"/>
              </a:rPr>
              <a:t>fields</a:t>
            </a:r>
            <a:r>
              <a:rPr lang="en-US" sz="1600" dirty="0" smtClean="0">
                <a:latin typeface="Segoe UI" pitchFamily="34" charset="0"/>
                <a:cs typeface="Segoe UI" pitchFamily="34" charset="0"/>
              </a:rPr>
              <a:t>	</a:t>
            </a:r>
            <a:endParaRPr lang="en-US" sz="1600" dirty="0" smtClean="0">
              <a:solidFill>
                <a:schemeClr val="tx1">
                  <a:lumMod val="50000"/>
                  <a:lumOff val="50000"/>
                </a:schemeClr>
              </a:solidFill>
              <a:latin typeface="Segoe UI" pitchFamily="34" charset="0"/>
              <a:cs typeface="Segoe UI" pitchFamily="34" charset="0"/>
            </a:endParaRPr>
          </a:p>
          <a:p>
            <a:pPr marL="625475" lvl="1" indent="-396875">
              <a:lnSpc>
                <a:spcPct val="90000"/>
              </a:lnSpc>
              <a:buFont typeface="+mj-lt"/>
              <a:buAutoNum type="arabicPeriod" startAt="5"/>
              <a:tabLst>
                <a:tab pos="579438" algn="l"/>
                <a:tab pos="8350250" algn="r"/>
              </a:tabLst>
            </a:pPr>
            <a:r>
              <a:rPr lang="en-US" sz="2000" dirty="0" smtClean="0">
                <a:latin typeface="Segoe UI" pitchFamily="34" charset="0"/>
                <a:cs typeface="Segoe UI" pitchFamily="34" charset="0"/>
              </a:rPr>
              <a:t>Authentication</a:t>
            </a:r>
            <a:r>
              <a:rPr lang="en-US" sz="1800" dirty="0" smtClean="0">
                <a:latin typeface="Segoe UI" pitchFamily="34" charset="0"/>
                <a:cs typeface="Segoe UI" pitchFamily="34" charset="0"/>
              </a:rPr>
              <a:t> </a:t>
            </a:r>
            <a:r>
              <a:rPr lang="pl-PL" sz="2000" dirty="0" smtClean="0">
                <a:latin typeface="Segoe UI" pitchFamily="34" charset="0"/>
                <a:cs typeface="Segoe UI" pitchFamily="34" charset="0"/>
              </a:rPr>
              <a:t>exchange</a:t>
            </a:r>
            <a:r>
              <a:rPr lang="pl-PL" sz="1800" dirty="0" smtClean="0">
                <a:latin typeface="Segoe UI" pitchFamily="34" charset="0"/>
                <a:cs typeface="Segoe UI" pitchFamily="34" charset="0"/>
              </a:rPr>
              <a:t> </a:t>
            </a:r>
            <a:endParaRPr lang="pl-PL" sz="1400" dirty="0">
              <a:solidFill>
                <a:schemeClr val="bg1">
                  <a:lumMod val="50000"/>
                </a:schemeClr>
              </a:solidFill>
              <a:latin typeface="Segoe UI" pitchFamily="34" charset="0"/>
              <a:cs typeface="Segoe UI" pitchFamily="34" charset="0"/>
            </a:endParaRPr>
          </a:p>
          <a:p>
            <a:pPr marL="228600" lvl="1" indent="0">
              <a:lnSpc>
                <a:spcPct val="90000"/>
              </a:lnSpc>
              <a:buNone/>
              <a:tabLst>
                <a:tab pos="625475" algn="l"/>
                <a:tab pos="8350250" algn="r"/>
              </a:tabLst>
            </a:pPr>
            <a:r>
              <a:rPr lang="pl-PL" sz="1400" dirty="0" smtClean="0">
                <a:solidFill>
                  <a:schemeClr val="bg1">
                    <a:lumMod val="50000"/>
                  </a:schemeClr>
                </a:solidFill>
                <a:latin typeface="Segoe UI" pitchFamily="34" charset="0"/>
                <a:cs typeface="Segoe UI" pitchFamily="34" charset="0"/>
              </a:rPr>
              <a:t>	</a:t>
            </a:r>
            <a:r>
              <a:rPr lang="en-US" sz="1600" dirty="0" smtClean="0">
                <a:solidFill>
                  <a:schemeClr val="bg1">
                    <a:lumMod val="50000"/>
                  </a:schemeClr>
                </a:solidFill>
                <a:latin typeface="Segoe UI" pitchFamily="34" charset="0"/>
                <a:cs typeface="Segoe UI" pitchFamily="34" charset="0"/>
              </a:rPr>
              <a:t>Ensure identity </a:t>
            </a:r>
            <a:r>
              <a:rPr lang="en-US" sz="1600" dirty="0">
                <a:solidFill>
                  <a:schemeClr val="bg1">
                    <a:lumMod val="50000"/>
                  </a:schemeClr>
                </a:solidFill>
                <a:latin typeface="Segoe UI" pitchFamily="34" charset="0"/>
                <a:cs typeface="Segoe UI" pitchFamily="34" charset="0"/>
              </a:rPr>
              <a:t>of an entity by means of information </a:t>
            </a:r>
            <a:r>
              <a:rPr lang="en-US" sz="1600" dirty="0" smtClean="0">
                <a:solidFill>
                  <a:schemeClr val="bg1">
                    <a:lumMod val="50000"/>
                  </a:schemeClr>
                </a:solidFill>
                <a:latin typeface="Segoe UI" pitchFamily="34" charset="0"/>
                <a:cs typeface="Segoe UI" pitchFamily="34" charset="0"/>
              </a:rPr>
              <a:t>exchange</a:t>
            </a:r>
            <a:endParaRPr lang="pl-PL" sz="1600" dirty="0" smtClean="0">
              <a:latin typeface="Segoe UI" pitchFamily="34" charset="0"/>
              <a:cs typeface="Segoe UI" pitchFamily="34" charset="0"/>
            </a:endParaRPr>
          </a:p>
          <a:p>
            <a:pPr marL="625475" lvl="1" indent="-396875">
              <a:lnSpc>
                <a:spcPct val="90000"/>
              </a:lnSpc>
              <a:buFont typeface="+mj-lt"/>
              <a:buAutoNum type="arabicPeriod" startAt="6"/>
              <a:tabLst>
                <a:tab pos="625475" algn="l"/>
                <a:tab pos="8350250" algn="r"/>
              </a:tabLst>
            </a:pPr>
            <a:r>
              <a:rPr lang="en-US" sz="2000" dirty="0">
                <a:solidFill>
                  <a:schemeClr val="tx1">
                    <a:lumMod val="95000"/>
                    <a:lumOff val="5000"/>
                  </a:schemeClr>
                </a:solidFill>
                <a:latin typeface="Segoe UI" pitchFamily="34" charset="0"/>
                <a:cs typeface="Segoe UI" pitchFamily="34" charset="0"/>
              </a:rPr>
              <a:t>Traffic</a:t>
            </a:r>
            <a:r>
              <a:rPr lang="en-US" sz="1800" dirty="0">
                <a:solidFill>
                  <a:schemeClr val="tx1">
                    <a:lumMod val="95000"/>
                    <a:lumOff val="5000"/>
                  </a:schemeClr>
                </a:solidFill>
                <a:latin typeface="Segoe UI" pitchFamily="34" charset="0"/>
                <a:cs typeface="Segoe UI" pitchFamily="34" charset="0"/>
              </a:rPr>
              <a:t> </a:t>
            </a:r>
            <a:r>
              <a:rPr lang="en-US" sz="2000" dirty="0" smtClean="0">
                <a:solidFill>
                  <a:schemeClr val="tx1">
                    <a:lumMod val="95000"/>
                    <a:lumOff val="5000"/>
                  </a:schemeClr>
                </a:solidFill>
                <a:latin typeface="Segoe UI" pitchFamily="34" charset="0"/>
                <a:cs typeface="Segoe UI" pitchFamily="34" charset="0"/>
              </a:rPr>
              <a:t>padding</a:t>
            </a:r>
            <a:endParaRPr lang="pl-PL" sz="2000" dirty="0" smtClean="0">
              <a:solidFill>
                <a:schemeClr val="tx1">
                  <a:lumMod val="95000"/>
                  <a:lumOff val="5000"/>
                </a:schemeClr>
              </a:solidFill>
              <a:latin typeface="Segoe UI" pitchFamily="34" charset="0"/>
              <a:cs typeface="Segoe UI" pitchFamily="34" charset="0"/>
            </a:endParaRPr>
          </a:p>
          <a:p>
            <a:pPr marL="625475" lvl="1" indent="-396875">
              <a:lnSpc>
                <a:spcPct val="90000"/>
              </a:lnSpc>
              <a:buFontTx/>
              <a:buAutoNum type="arabicPeriod" startAt="6"/>
              <a:tabLst>
                <a:tab pos="625475" algn="l"/>
                <a:tab pos="8350250" algn="r"/>
              </a:tabLst>
            </a:pPr>
            <a:r>
              <a:rPr lang="en-US" sz="2000" dirty="0">
                <a:solidFill>
                  <a:schemeClr val="tx1">
                    <a:lumMod val="95000"/>
                    <a:lumOff val="5000"/>
                  </a:schemeClr>
                </a:solidFill>
                <a:latin typeface="Segoe UI" pitchFamily="34" charset="0"/>
                <a:cs typeface="Segoe UI" pitchFamily="34" charset="0"/>
              </a:rPr>
              <a:t>Routing</a:t>
            </a:r>
            <a:r>
              <a:rPr lang="en-US" sz="1800" dirty="0">
                <a:solidFill>
                  <a:schemeClr val="tx1">
                    <a:lumMod val="95000"/>
                    <a:lumOff val="5000"/>
                  </a:schemeClr>
                </a:solidFill>
                <a:latin typeface="Segoe UI" pitchFamily="34" charset="0"/>
                <a:cs typeface="Segoe UI" pitchFamily="34" charset="0"/>
              </a:rPr>
              <a:t> </a:t>
            </a:r>
            <a:r>
              <a:rPr lang="en-US" sz="2000" dirty="0">
                <a:solidFill>
                  <a:schemeClr val="tx1">
                    <a:lumMod val="95000"/>
                    <a:lumOff val="5000"/>
                  </a:schemeClr>
                </a:solidFill>
                <a:latin typeface="Segoe UI" pitchFamily="34" charset="0"/>
                <a:cs typeface="Segoe UI" pitchFamily="34" charset="0"/>
              </a:rPr>
              <a:t>control</a:t>
            </a:r>
            <a:r>
              <a:rPr lang="pl-PL" sz="1800" dirty="0">
                <a:solidFill>
                  <a:schemeClr val="tx1">
                    <a:lumMod val="95000"/>
                    <a:lumOff val="5000"/>
                  </a:schemeClr>
                </a:solidFill>
                <a:latin typeface="Segoe UI" pitchFamily="34" charset="0"/>
                <a:cs typeface="Segoe UI" pitchFamily="34" charset="0"/>
              </a:rPr>
              <a:t> </a:t>
            </a:r>
            <a:endParaRPr lang="pl-PL" sz="1400" dirty="0" smtClean="0">
              <a:solidFill>
                <a:schemeClr val="bg1">
                  <a:lumMod val="50000"/>
                </a:schemeClr>
              </a:solidFill>
              <a:latin typeface="Segoe UI" pitchFamily="34" charset="0"/>
              <a:cs typeface="Segoe UI" pitchFamily="34" charset="0"/>
            </a:endParaRPr>
          </a:p>
          <a:p>
            <a:pPr marL="228600" lvl="1" indent="0">
              <a:lnSpc>
                <a:spcPct val="90000"/>
              </a:lnSpc>
              <a:buNone/>
              <a:tabLst>
                <a:tab pos="625475" algn="l"/>
                <a:tab pos="8350250" algn="r"/>
              </a:tabLst>
            </a:pPr>
            <a:r>
              <a:rPr lang="pl-PL" sz="1400" dirty="0">
                <a:solidFill>
                  <a:schemeClr val="bg1">
                    <a:lumMod val="50000"/>
                  </a:schemeClr>
                </a:solidFill>
                <a:latin typeface="Segoe UI" pitchFamily="34" charset="0"/>
                <a:cs typeface="Segoe UI" pitchFamily="34" charset="0"/>
              </a:rPr>
              <a:t>	</a:t>
            </a:r>
            <a:r>
              <a:rPr lang="en-US" sz="1600" dirty="0" smtClean="0">
                <a:solidFill>
                  <a:schemeClr val="bg1">
                    <a:lumMod val="50000"/>
                  </a:schemeClr>
                </a:solidFill>
                <a:latin typeface="Segoe UI" pitchFamily="34" charset="0"/>
                <a:cs typeface="Segoe UI" pitchFamily="34" charset="0"/>
              </a:rPr>
              <a:t>Avoid</a:t>
            </a:r>
            <a:r>
              <a:rPr lang="pl-PL" sz="1600" dirty="0" smtClean="0">
                <a:solidFill>
                  <a:schemeClr val="bg1">
                    <a:lumMod val="50000"/>
                  </a:schemeClr>
                </a:solidFill>
                <a:latin typeface="Segoe UI" pitchFamily="34" charset="0"/>
                <a:cs typeface="Segoe UI" pitchFamily="34" charset="0"/>
              </a:rPr>
              <a:t>ing</a:t>
            </a:r>
            <a:r>
              <a:rPr lang="en-US" sz="1600" dirty="0" smtClean="0">
                <a:solidFill>
                  <a:schemeClr val="bg1">
                    <a:lumMod val="50000"/>
                  </a:schemeClr>
                </a:solidFill>
                <a:latin typeface="Segoe UI" pitchFamily="34" charset="0"/>
                <a:cs typeface="Segoe UI" pitchFamily="34" charset="0"/>
              </a:rPr>
              <a:t> specific networks, links or relays</a:t>
            </a:r>
            <a:endParaRPr lang="pl-PL" sz="1600" dirty="0" smtClean="0">
              <a:solidFill>
                <a:schemeClr val="bg1">
                  <a:lumMod val="50000"/>
                </a:schemeClr>
              </a:solidFill>
              <a:latin typeface="Segoe UI" pitchFamily="34" charset="0"/>
              <a:cs typeface="Segoe UI" pitchFamily="34" charset="0"/>
            </a:endParaRPr>
          </a:p>
          <a:p>
            <a:pPr marL="625475" lvl="1" indent="-396875">
              <a:lnSpc>
                <a:spcPct val="90000"/>
              </a:lnSpc>
              <a:buFont typeface="+mj-lt"/>
              <a:buAutoNum type="arabicPeriod" startAt="8"/>
              <a:tabLst>
                <a:tab pos="625475" algn="l"/>
                <a:tab pos="8350250" algn="r"/>
              </a:tabLst>
            </a:pPr>
            <a:r>
              <a:rPr lang="pl-PL" sz="2000" dirty="0" smtClean="0">
                <a:solidFill>
                  <a:schemeClr val="tx1">
                    <a:lumMod val="95000"/>
                    <a:lumOff val="5000"/>
                  </a:schemeClr>
                </a:solidFill>
                <a:latin typeface="Segoe UI" pitchFamily="34" charset="0"/>
                <a:cs typeface="Segoe UI" pitchFamily="34" charset="0"/>
              </a:rPr>
              <a:t>Notarization</a:t>
            </a:r>
            <a:endParaRPr lang="pl-PL" sz="1400" dirty="0" smtClean="0">
              <a:solidFill>
                <a:schemeClr val="tx1">
                  <a:lumMod val="95000"/>
                  <a:lumOff val="5000"/>
                </a:schemeClr>
              </a:solidFill>
              <a:latin typeface="Segoe UI" pitchFamily="34" charset="0"/>
              <a:cs typeface="Segoe UI" pitchFamily="34" charset="0"/>
            </a:endParaRPr>
          </a:p>
          <a:p>
            <a:pPr marL="628650" lvl="2" indent="0">
              <a:lnSpc>
                <a:spcPct val="90000"/>
              </a:lnSpc>
              <a:buNone/>
              <a:tabLst>
                <a:tab pos="625475" algn="l"/>
                <a:tab pos="8350250" algn="r"/>
              </a:tabLst>
            </a:pPr>
            <a:r>
              <a:rPr lang="en-US" sz="1600" dirty="0" smtClean="0">
                <a:solidFill>
                  <a:schemeClr val="bg1">
                    <a:lumMod val="50000"/>
                  </a:schemeClr>
                </a:solidFill>
                <a:latin typeface="Segoe UI" pitchFamily="34" charset="0"/>
                <a:cs typeface="Segoe UI" pitchFamily="34" charset="0"/>
              </a:rPr>
              <a:t>Registration of </a:t>
            </a:r>
            <a:r>
              <a:rPr lang="en-US" sz="1600" i="1" dirty="0" smtClean="0">
                <a:solidFill>
                  <a:schemeClr val="bg1">
                    <a:lumMod val="50000"/>
                  </a:schemeClr>
                </a:solidFill>
                <a:latin typeface="Segoe UI" pitchFamily="34" charset="0"/>
                <a:cs typeface="Segoe UI" pitchFamily="34" charset="0"/>
              </a:rPr>
              <a:t>data</a:t>
            </a:r>
            <a:r>
              <a:rPr lang="en-US" sz="1600" dirty="0" smtClean="0">
                <a:solidFill>
                  <a:schemeClr val="bg1">
                    <a:lumMod val="50000"/>
                  </a:schemeClr>
                </a:solidFill>
                <a:latin typeface="Segoe UI" pitchFamily="34" charset="0"/>
                <a:cs typeface="Segoe UI" pitchFamily="34" charset="0"/>
              </a:rPr>
              <a:t> with a trusted third party that allows the </a:t>
            </a:r>
            <a:r>
              <a:rPr lang="pl-PL" sz="1600" dirty="0" smtClean="0">
                <a:solidFill>
                  <a:schemeClr val="bg1">
                    <a:lumMod val="50000"/>
                  </a:schemeClr>
                </a:solidFill>
                <a:latin typeface="Segoe UI" pitchFamily="34" charset="0"/>
                <a:cs typeface="Segoe UI" pitchFamily="34" charset="0"/>
              </a:rPr>
              <a:t>latter </a:t>
            </a:r>
            <a:r>
              <a:rPr lang="en-US" sz="1600" dirty="0" smtClean="0">
                <a:solidFill>
                  <a:schemeClr val="bg1">
                    <a:lumMod val="50000"/>
                  </a:schemeClr>
                </a:solidFill>
                <a:latin typeface="Segoe UI" pitchFamily="34" charset="0"/>
                <a:cs typeface="Segoe UI" pitchFamily="34" charset="0"/>
              </a:rPr>
              <a:t>assurance of the accuracy of </a:t>
            </a:r>
            <a:r>
              <a:rPr lang="pl-PL" sz="1600" dirty="0" smtClean="0">
                <a:solidFill>
                  <a:schemeClr val="bg1">
                    <a:lumMod val="50000"/>
                  </a:schemeClr>
                </a:solidFill>
                <a:latin typeface="Segoe UI" pitchFamily="34" charset="0"/>
                <a:cs typeface="Segoe UI" pitchFamily="34" charset="0"/>
              </a:rPr>
              <a:t>data </a:t>
            </a:r>
            <a:r>
              <a:rPr lang="en-US" sz="1600" dirty="0" smtClean="0">
                <a:solidFill>
                  <a:schemeClr val="bg1">
                    <a:lumMod val="50000"/>
                  </a:schemeClr>
                </a:solidFill>
                <a:latin typeface="Segoe UI" pitchFamily="34" charset="0"/>
                <a:cs typeface="Segoe UI" pitchFamily="34" charset="0"/>
              </a:rPr>
              <a:t>characteristics</a:t>
            </a:r>
            <a:r>
              <a:rPr lang="pl-PL" sz="1600" dirty="0" smtClean="0">
                <a:solidFill>
                  <a:schemeClr val="bg1">
                    <a:lumMod val="50000"/>
                  </a:schemeClr>
                </a:solidFill>
                <a:latin typeface="Segoe UI" pitchFamily="34" charset="0"/>
                <a:cs typeface="Segoe UI" pitchFamily="34" charset="0"/>
              </a:rPr>
              <a:t>—such as </a:t>
            </a:r>
            <a:r>
              <a:rPr lang="en-US" sz="1600" dirty="0" smtClean="0">
                <a:solidFill>
                  <a:schemeClr val="bg1">
                    <a:lumMod val="50000"/>
                  </a:schemeClr>
                </a:solidFill>
                <a:latin typeface="Segoe UI" pitchFamily="34" charset="0"/>
                <a:cs typeface="Segoe UI" pitchFamily="34" charset="0"/>
              </a:rPr>
              <a:t>content, origin, time, delivery</a:t>
            </a:r>
            <a:r>
              <a:rPr lang="pl-PL" sz="1600" dirty="0" smtClean="0">
                <a:solidFill>
                  <a:schemeClr val="bg1">
                    <a:lumMod val="50000"/>
                  </a:schemeClr>
                </a:solidFill>
                <a:latin typeface="Segoe UI" pitchFamily="34" charset="0"/>
                <a:cs typeface="Segoe UI" pitchFamily="34" charset="0"/>
              </a:rPr>
              <a:t>, ...</a:t>
            </a:r>
          </a:p>
          <a:p>
            <a:pPr marL="228600" lvl="1" indent="0">
              <a:lnSpc>
                <a:spcPct val="90000"/>
              </a:lnSpc>
              <a:buNone/>
              <a:tabLst>
                <a:tab pos="625475" algn="l"/>
                <a:tab pos="8350250" algn="r"/>
              </a:tabLst>
            </a:pPr>
            <a:r>
              <a:rPr lang="pl-PL" sz="800" i="1" dirty="0">
                <a:solidFill>
                  <a:srgbClr val="FF9900"/>
                </a:solidFill>
                <a:effectLst>
                  <a:outerShdw blurRad="38100" dist="38100" dir="2700000" algn="tl">
                    <a:srgbClr val="000000">
                      <a:alpha val="43137"/>
                    </a:srgbClr>
                  </a:outerShdw>
                </a:effectLst>
                <a:latin typeface="Segoe UI" pitchFamily="34" charset="0"/>
                <a:cs typeface="Segoe UI" pitchFamily="34" charset="0"/>
              </a:rPr>
              <a:t>	</a:t>
            </a:r>
            <a:endParaRPr lang="pl-PL" sz="1800" dirty="0" smtClean="0">
              <a:solidFill>
                <a:schemeClr val="tx1">
                  <a:lumMod val="95000"/>
                  <a:lumOff val="5000"/>
                </a:schemeClr>
              </a:solidFill>
              <a:latin typeface="Segoe UI" panose="020B0502040204020203" pitchFamily="34" charset="0"/>
              <a:cs typeface="Segoe UI" panose="020B0502040204020203" pitchFamily="34" charset="0"/>
            </a:endParaRPr>
          </a:p>
          <a:p>
            <a:pPr marL="457200" lvl="1" indent="0">
              <a:spcBef>
                <a:spcPct val="0"/>
              </a:spcBef>
              <a:buNone/>
            </a:pPr>
            <a:endParaRPr lang="en-US" sz="2000" dirty="0" smtClean="0">
              <a:latin typeface="Segoe UI" pitchFamily="34" charset="0"/>
              <a:cs typeface="Segoe UI" pitchFamily="34" charset="0"/>
            </a:endParaRPr>
          </a:p>
          <a:p>
            <a:pPr>
              <a:spcBef>
                <a:spcPct val="0"/>
              </a:spcBef>
            </a:pPr>
            <a:endParaRPr lang="en-US" sz="2400" dirty="0" smtClean="0">
              <a:latin typeface="Segoe UI" pitchFamily="34" charset="0"/>
              <a:cs typeface="Segoe UI" pitchFamily="34" charset="0"/>
            </a:endParaRPr>
          </a:p>
        </p:txBody>
      </p:sp>
    </p:spTree>
    <p:extLst>
      <p:ext uri="{BB962C8B-B14F-4D97-AF65-F5344CB8AC3E}">
        <p14:creationId xmlns:p14="http://schemas.microsoft.com/office/powerpoint/2010/main" val="31290484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F64A2A34-5910-4521-B18E-4FB2AA578893}" type="slidenum">
              <a:rPr lang="en-US" sz="1200" b="0">
                <a:latin typeface="Segoe UI" panose="020B0502040204020203" pitchFamily="34" charset="0"/>
                <a:cs typeface="Segoe UI" panose="020B0502040204020203" pitchFamily="34" charset="0"/>
              </a:rPr>
              <a:pPr algn="r"/>
              <a:t>27</a:t>
            </a:fld>
            <a:endParaRPr lang="en-US" sz="1200" b="0" dirty="0">
              <a:latin typeface="Segoe UI" panose="020B0502040204020203" pitchFamily="34" charset="0"/>
              <a:cs typeface="Segoe UI" panose="020B0502040204020203" pitchFamily="34" charset="0"/>
            </a:endParaRPr>
          </a:p>
        </p:txBody>
      </p:sp>
      <p:sp>
        <p:nvSpPr>
          <p:cNvPr id="8" name="Title 1"/>
          <p:cNvSpPr txBox="1">
            <a:spLocks/>
          </p:cNvSpPr>
          <p:nvPr/>
        </p:nvSpPr>
        <p:spPr>
          <a:xfrm>
            <a:off x="0" y="0"/>
            <a:ext cx="8229600" cy="762000"/>
          </a:xfrm>
          <a:prstGeom prst="rect">
            <a:avLst/>
          </a:prstGeom>
        </p:spPr>
        <p:txBody>
          <a:bodyPr anchor="ctr"/>
          <a:lstStyle/>
          <a:p>
            <a:pPr>
              <a:defRPr/>
            </a:pPr>
            <a:r>
              <a:rPr lang="en-US" sz="28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
            </a:r>
            <a:br>
              <a:rPr lang="en-US" sz="28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br>
            <a:r>
              <a:rPr lang="pl-PL" sz="20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Selected </a:t>
            </a:r>
            <a:r>
              <a:rPr lang="en-US" sz="2000" dirty="0" smtClean="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Security Mechanisms</a:t>
            </a:r>
            <a:r>
              <a:rPr lang="en-US" sz="2000"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t/>
            </a:r>
            <a:br>
              <a:rPr lang="en-US" sz="2000"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rPr>
            </a:br>
            <a:endParaRPr lang="en-US" sz="2000" dirty="0">
              <a:solidFill>
                <a:srgbClr val="FF9900"/>
              </a:solidFill>
              <a:effectLst>
                <a:outerShdw blurRad="38100" dist="38100" dir="2700000" algn="tl">
                  <a:srgbClr val="000000">
                    <a:alpha val="43137"/>
                  </a:srgbClr>
                </a:outerShdw>
              </a:effectLst>
              <a:latin typeface="Segoe UI" pitchFamily="34" charset="0"/>
              <a:ea typeface="+mj-ea"/>
              <a:cs typeface="Segoe UI" pitchFamily="34" charset="0"/>
            </a:endParaRPr>
          </a:p>
        </p:txBody>
      </p:sp>
      <p:sp>
        <p:nvSpPr>
          <p:cNvPr id="5" name="Content Placeholder 2"/>
          <p:cNvSpPr>
            <a:spLocks noGrp="1"/>
          </p:cNvSpPr>
          <p:nvPr>
            <p:ph idx="1"/>
          </p:nvPr>
        </p:nvSpPr>
        <p:spPr>
          <a:xfrm>
            <a:off x="381000" y="914401"/>
            <a:ext cx="8610600" cy="5578474"/>
          </a:xfrm>
        </p:spPr>
        <p:txBody>
          <a:bodyPr/>
          <a:lstStyle/>
          <a:p>
            <a:pPr marL="228600" indent="-228600">
              <a:spcBef>
                <a:spcPts val="0"/>
              </a:spcBef>
              <a:tabLst>
                <a:tab pos="8350250" algn="r"/>
              </a:tabLst>
            </a:pPr>
            <a:r>
              <a:rPr lang="en-US" sz="2400" dirty="0" smtClean="0">
                <a:latin typeface="Segoe UI" pitchFamily="34" charset="0"/>
                <a:cs typeface="Segoe UI" pitchFamily="34" charset="0"/>
              </a:rPr>
              <a:t>A</a:t>
            </a:r>
            <a:r>
              <a:rPr lang="pl-PL" sz="2400" dirty="0" smtClean="0">
                <a:latin typeface="Segoe UI" pitchFamily="34" charset="0"/>
                <a:cs typeface="Segoe UI" pitchFamily="34" charset="0"/>
              </a:rPr>
              <a:t>nother</a:t>
            </a:r>
            <a:r>
              <a:rPr lang="en-US" sz="2400" dirty="0" smtClean="0">
                <a:latin typeface="Segoe UI" pitchFamily="34" charset="0"/>
                <a:cs typeface="Segoe UI" pitchFamily="34" charset="0"/>
              </a:rPr>
              <a:t> sample list of </a:t>
            </a:r>
            <a:r>
              <a:rPr lang="en-US"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SMs</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400" dirty="0">
                <a:solidFill>
                  <a:schemeClr val="bg1">
                    <a:lumMod val="50000"/>
                  </a:schemeClr>
                </a:solidFill>
                <a:latin typeface="Segoe UI" pitchFamily="34" charset="0"/>
                <a:cs typeface="Segoe UI" pitchFamily="34" charset="0"/>
              </a:rPr>
              <a:t> </a:t>
            </a:r>
            <a:r>
              <a:rPr lang="pl-PL" sz="1200" dirty="0">
                <a:solidFill>
                  <a:schemeClr val="bg1">
                    <a:lumMod val="50000"/>
                  </a:schemeClr>
                </a:solidFill>
                <a:latin typeface="Segoe UI" pitchFamily="34" charset="0"/>
                <a:cs typeface="Segoe UI" pitchFamily="34" charset="0"/>
              </a:rPr>
              <a:t>cf. [</a:t>
            </a:r>
            <a:r>
              <a:rPr lang="en-US" sz="1200" dirty="0">
                <a:solidFill>
                  <a:schemeClr val="bg1">
                    <a:lumMod val="50000"/>
                  </a:schemeClr>
                </a:solidFill>
                <a:latin typeface="Segoe UI" pitchFamily="34" charset="0"/>
                <a:cs typeface="Segoe UI" pitchFamily="34" charset="0"/>
              </a:rPr>
              <a:t>Hedbom &amp; Martucci, 2008</a:t>
            </a:r>
            <a:r>
              <a:rPr lang="pl-PL" sz="1200" dirty="0">
                <a:solidFill>
                  <a:schemeClr val="bg1">
                    <a:lumMod val="50000"/>
                  </a:schemeClr>
                </a:solidFill>
                <a:latin typeface="Segoe UI" pitchFamily="34" charset="0"/>
                <a:cs typeface="Segoe UI" pitchFamily="34" charset="0"/>
              </a:rPr>
              <a:t>]</a:t>
            </a:r>
            <a:endParaRPr lang="en-US" sz="1200" dirty="0" smtClean="0">
              <a:solidFill>
                <a:schemeClr val="bg1">
                  <a:lumMod val="50000"/>
                </a:schemeClr>
              </a:solidFill>
              <a:latin typeface="Segoe UI" pitchFamily="34" charset="0"/>
              <a:cs typeface="Segoe UI" pitchFamily="34" charset="0"/>
            </a:endParaRPr>
          </a:p>
          <a:p>
            <a:pPr marL="228600" lvl="1" indent="0">
              <a:lnSpc>
                <a:spcPct val="90000"/>
              </a:lnSpc>
              <a:buNone/>
              <a:tabLst>
                <a:tab pos="625475" algn="l"/>
                <a:tab pos="8350250" algn="r"/>
              </a:tabLst>
            </a:pPr>
            <a:endParaRPr lang="pl-PL" sz="800" dirty="0" smtClean="0">
              <a:latin typeface="Segoe UI" pitchFamily="34" charset="0"/>
              <a:cs typeface="Segoe UI" pitchFamily="34" charset="0"/>
            </a:endParaRP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Cryptography</a:t>
            </a:r>
            <a:endParaRPr lang="en-US" sz="2000" dirty="0">
              <a:latin typeface="Segoe UI" pitchFamily="34" charset="0"/>
              <a:cs typeface="Segoe UI" pitchFamily="34" charset="0"/>
            </a:endParaRPr>
          </a:p>
          <a:p>
            <a:pPr marL="625475" lvl="1" indent="-396875">
              <a:lnSpc>
                <a:spcPct val="90000"/>
              </a:lnSpc>
              <a:buFontTx/>
              <a:buAutoNum type="arabicPeriod"/>
              <a:tabLst>
                <a:tab pos="625475" algn="l"/>
                <a:tab pos="8350250" algn="r"/>
              </a:tabLst>
            </a:pPr>
            <a:r>
              <a:rPr lang="en-US" sz="2000" dirty="0">
                <a:latin typeface="Segoe UI" pitchFamily="34" charset="0"/>
                <a:cs typeface="Segoe UI" pitchFamily="34" charset="0"/>
              </a:rPr>
              <a:t>Cryptanalysis	 </a:t>
            </a:r>
            <a:r>
              <a:rPr lang="en-US" sz="1400" dirty="0">
                <a:solidFill>
                  <a:schemeClr val="tx1">
                    <a:lumMod val="50000"/>
                    <a:lumOff val="50000"/>
                  </a:schemeClr>
                </a:solidFill>
                <a:latin typeface="Segoe UI" pitchFamily="34" charset="0"/>
                <a:cs typeface="Segoe UI" pitchFamily="34" charset="0"/>
              </a:rPr>
              <a:t>[</a:t>
            </a:r>
            <a:r>
              <a:rPr lang="pl-PL" sz="1400" dirty="0">
                <a:solidFill>
                  <a:schemeClr val="tx1">
                    <a:lumMod val="50000"/>
                    <a:lumOff val="50000"/>
                  </a:schemeClr>
                </a:solidFill>
                <a:latin typeface="Segoe UI" pitchFamily="34" charset="0"/>
                <a:cs typeface="Segoe UI" pitchFamily="34" charset="0"/>
              </a:rPr>
              <a:t>(</a:t>
            </a:r>
            <a:r>
              <a:rPr lang="en-US" sz="1400" dirty="0">
                <a:solidFill>
                  <a:schemeClr val="tx1">
                    <a:lumMod val="50000"/>
                    <a:lumOff val="50000"/>
                  </a:schemeClr>
                </a:solidFill>
                <a:latin typeface="Segoe UI" pitchFamily="34" charset="0"/>
                <a:cs typeface="Segoe UI" pitchFamily="34" charset="0"/>
              </a:rPr>
              <a:t>1)+ (2) = </a:t>
            </a:r>
            <a:r>
              <a:rPr lang="en-US" sz="1400" dirty="0" smtClean="0">
                <a:solidFill>
                  <a:schemeClr val="tx1">
                    <a:lumMod val="50000"/>
                    <a:lumOff val="50000"/>
                  </a:schemeClr>
                </a:solidFill>
                <a:latin typeface="Segoe UI" pitchFamily="34" charset="0"/>
                <a:cs typeface="Segoe UI" pitchFamily="34" charset="0"/>
              </a:rPr>
              <a:t>Cryptology</a:t>
            </a:r>
            <a:r>
              <a:rPr lang="pl-PL" sz="1400" dirty="0" smtClean="0">
                <a:solidFill>
                  <a:schemeClr val="tx1">
                    <a:lumMod val="50000"/>
                    <a:lumOff val="50000"/>
                  </a:schemeClr>
                </a:solidFill>
                <a:latin typeface="Segoe UI" pitchFamily="34" charset="0"/>
                <a:cs typeface="Segoe UI" pitchFamily="34" charset="0"/>
              </a:rPr>
              <a:t>]</a:t>
            </a:r>
            <a:endParaRPr lang="pl-PL" sz="2000" dirty="0">
              <a:latin typeface="Segoe UI" pitchFamily="34" charset="0"/>
              <a:cs typeface="Segoe UI" pitchFamily="34" charset="0"/>
            </a:endParaRP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Message authentication code and hash-functions</a:t>
            </a:r>
            <a:r>
              <a:rPr lang="pl-PL" sz="2000" dirty="0" smtClean="0">
                <a:latin typeface="Segoe UI" pitchFamily="34" charset="0"/>
                <a:cs typeface="Segoe UI" pitchFamily="34" charset="0"/>
              </a:rPr>
              <a:t> 	</a:t>
            </a: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Authentication </a:t>
            </a:r>
            <a:r>
              <a:rPr lang="pl-PL" sz="2000" dirty="0">
                <a:latin typeface="Segoe UI" pitchFamily="34" charset="0"/>
                <a:cs typeface="Segoe UI" pitchFamily="34" charset="0"/>
              </a:rPr>
              <a:t>and passwords </a:t>
            </a:r>
            <a:endParaRPr lang="pl-PL" sz="2000" dirty="0" smtClean="0">
              <a:latin typeface="Segoe UI" pitchFamily="34" charset="0"/>
              <a:cs typeface="Segoe UI" pitchFamily="34" charset="0"/>
            </a:endParaRP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Public key cryptography</a:t>
            </a:r>
            <a:r>
              <a:rPr lang="pl-PL" sz="2000" dirty="0" smtClean="0">
                <a:latin typeface="Segoe UI" pitchFamily="34" charset="0"/>
                <a:cs typeface="Segoe UI" pitchFamily="34" charset="0"/>
              </a:rPr>
              <a:t> and digital signatures</a:t>
            </a: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IPSec</a:t>
            </a: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TLS</a:t>
            </a: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Firewalls</a:t>
            </a: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Digital Certificates</a:t>
            </a:r>
          </a:p>
          <a:p>
            <a:pPr marL="625475" lvl="1" indent="-396875">
              <a:lnSpc>
                <a:spcPct val="90000"/>
              </a:lnSpc>
              <a:buFontTx/>
              <a:buAutoNum type="arabicPeriod"/>
              <a:tabLst>
                <a:tab pos="625475" algn="l"/>
                <a:tab pos="8350250" algn="r"/>
              </a:tabLst>
            </a:pPr>
            <a:r>
              <a:rPr lang="en-US" sz="2000" dirty="0" smtClean="0">
                <a:latin typeface="Segoe UI" pitchFamily="34" charset="0"/>
                <a:cs typeface="Segoe UI" pitchFamily="34" charset="0"/>
              </a:rPr>
              <a:t>Intrusion Detection Systems</a:t>
            </a:r>
            <a:endParaRPr lang="pl-PL" sz="2000" dirty="0" smtClean="0">
              <a:latin typeface="Segoe UI" pitchFamily="34" charset="0"/>
              <a:cs typeface="Segoe UI" pitchFamily="34" charset="0"/>
            </a:endParaRPr>
          </a:p>
          <a:p>
            <a:pPr marL="228600" lvl="1" indent="0">
              <a:lnSpc>
                <a:spcPct val="90000"/>
              </a:lnSpc>
              <a:buNone/>
              <a:tabLst>
                <a:tab pos="625475" algn="l"/>
                <a:tab pos="8350250" algn="r"/>
              </a:tabLst>
            </a:pPr>
            <a:endParaRPr lang="pl-PL" sz="1800" dirty="0" smtClean="0">
              <a:solidFill>
                <a:schemeClr val="tx1">
                  <a:lumMod val="95000"/>
                  <a:lumOff val="5000"/>
                </a:schemeClr>
              </a:solidFill>
              <a:latin typeface="Segoe UI" panose="020B0502040204020203" pitchFamily="34" charset="0"/>
              <a:cs typeface="Segoe UI" panose="020B0502040204020203" pitchFamily="34" charset="0"/>
            </a:endParaRPr>
          </a:p>
          <a:p>
            <a:pPr marL="457200" lvl="1" indent="0">
              <a:spcBef>
                <a:spcPct val="0"/>
              </a:spcBef>
              <a:buNone/>
            </a:pPr>
            <a:endParaRPr lang="en-US" sz="2000" dirty="0" smtClean="0">
              <a:latin typeface="Segoe UI" pitchFamily="34" charset="0"/>
              <a:cs typeface="Segoe UI" pitchFamily="34" charset="0"/>
            </a:endParaRPr>
          </a:p>
          <a:p>
            <a:pPr>
              <a:spcBef>
                <a:spcPct val="0"/>
              </a:spcBef>
            </a:pPr>
            <a:endParaRPr lang="en-US" sz="2400" dirty="0" smtClean="0">
              <a:latin typeface="Segoe UI" pitchFamily="34" charset="0"/>
              <a:cs typeface="Segoe UI" pitchFamily="34" charset="0"/>
            </a:endParaRPr>
          </a:p>
        </p:txBody>
      </p:sp>
    </p:spTree>
    <p:extLst>
      <p:ext uri="{BB962C8B-B14F-4D97-AF65-F5344CB8AC3E}">
        <p14:creationId xmlns:p14="http://schemas.microsoft.com/office/powerpoint/2010/main" val="3309695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458200" cy="533400"/>
          </a:xfrm>
        </p:spPr>
        <p:txBody>
          <a:bodyPr>
            <a:noAutofit/>
          </a:bodyPr>
          <a:lstStyle/>
          <a:p>
            <a:pPr algn="l">
              <a:defRPr/>
            </a:pP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Use of Security Mechanisms by </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Security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Services</a:t>
            </a:r>
            <a:b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b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and Security Service Groups</a:t>
            </a:r>
            <a:endParaRPr lang="en-US" sz="20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43011" name="Slide Number Placeholder 86"/>
          <p:cNvSpPr>
            <a:spLocks noGrp="1"/>
          </p:cNvSpPr>
          <p:nvPr>
            <p:ph type="sldNum" sz="quarter" idx="11"/>
          </p:nvPr>
        </p:nvSpPr>
        <p:spPr bwMode="auto">
          <a:xfrm>
            <a:off x="7620000" y="6477000"/>
            <a:ext cx="1524000" cy="381000"/>
          </a:xfrm>
          <a:noFill/>
          <a:ln>
            <a:miter lim="800000"/>
            <a:headEnd/>
            <a:tailEnd/>
          </a:ln>
        </p:spPr>
        <p:txBody>
          <a:bodyPr/>
          <a:lstStyle/>
          <a:p>
            <a:pPr algn="r"/>
            <a:fld id="{B23A10FD-A78F-45DA-A8F8-7F2695F70B4E}" type="slidenum">
              <a:rPr lang="en-US" sz="1200" b="0">
                <a:latin typeface="Segoe UI" pitchFamily="34" charset="0"/>
                <a:cs typeface="Segoe UI" pitchFamily="34" charset="0"/>
              </a:rPr>
              <a:pPr algn="r"/>
              <a:t>28</a:t>
            </a:fld>
            <a:endParaRPr lang="en-US" sz="1200" b="0" dirty="0">
              <a:latin typeface="Segoe UI" pitchFamily="34" charset="0"/>
              <a:cs typeface="Segoe UI" pitchFamily="34" charset="0"/>
            </a:endParaRPr>
          </a:p>
        </p:txBody>
      </p:sp>
      <p:graphicFrame>
        <p:nvGraphicFramePr>
          <p:cNvPr id="50" name="Table 49"/>
          <p:cNvGraphicFramePr>
            <a:graphicFrameLocks noGrp="1"/>
          </p:cNvGraphicFramePr>
          <p:nvPr/>
        </p:nvGraphicFramePr>
        <p:xfrm>
          <a:off x="762000" y="1143000"/>
          <a:ext cx="7816088" cy="5629656"/>
        </p:xfrm>
        <a:graphic>
          <a:graphicData uri="http://schemas.openxmlformats.org/drawingml/2006/table">
            <a:tbl>
              <a:tblPr bandRow="1">
                <a:tableStyleId>{2D5ABB26-0587-4C30-8999-92F81FD0307C}</a:tableStyleId>
              </a:tblPr>
              <a:tblGrid>
                <a:gridCol w="1319657"/>
                <a:gridCol w="2915031"/>
                <a:gridCol w="447675"/>
                <a:gridCol w="447675"/>
                <a:gridCol w="447675"/>
                <a:gridCol w="447675"/>
                <a:gridCol w="447675"/>
                <a:gridCol w="447675"/>
                <a:gridCol w="447675"/>
                <a:gridCol w="447675"/>
              </a:tblGrid>
              <a:tr h="308610">
                <a:tc>
                  <a:txBody>
                    <a:bodyPr/>
                    <a:lstStyle/>
                    <a:p>
                      <a:endParaRPr lang="en-US" sz="1000" dirty="0"/>
                    </a:p>
                  </a:txBody>
                  <a:tcPr marL="27432" marR="27432" marT="27432" marB="27432">
                    <a:lnL>
                      <a:noFill/>
                    </a:lnL>
                    <a:lnR w="28575" cap="flat" cmpd="sng" algn="ctr">
                      <a:no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marL="27432" marR="27432" marT="27432" marB="27432">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gridSpan="8">
                  <a:txBody>
                    <a:bodyPr/>
                    <a:lstStyle/>
                    <a:p>
                      <a:pPr algn="ctr"/>
                      <a:r>
                        <a:rPr lang="en-US" sz="1400" b="1" dirty="0" smtClean="0"/>
                        <a:t>Mechanisms</a:t>
                      </a:r>
                      <a:endParaRPr lang="en-US" sz="1050" b="1" dirty="0"/>
                    </a:p>
                  </a:txBody>
                  <a:tcPr marL="27432" marR="27432" marT="27432" marB="27432">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pPr algn="ctr"/>
                      <a:endParaRPr 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9190">
                <a:tc>
                  <a:txBody>
                    <a:bodyPr/>
                    <a:lstStyle/>
                    <a:p>
                      <a:pPr algn="ctr"/>
                      <a:r>
                        <a:rPr lang="en-US" sz="1400" b="1" dirty="0" smtClean="0"/>
                        <a:t>Service Group</a:t>
                      </a:r>
                      <a:endParaRPr lang="en-US" sz="1400" b="1" dirty="0"/>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400" b="1" dirty="0" smtClean="0"/>
                        <a:t>Services</a:t>
                      </a:r>
                      <a:endParaRPr lang="en-US" sz="1050" b="1" dirty="0"/>
                    </a:p>
                  </a:txBody>
                  <a:tcPr marL="27432" marR="27432" marT="27432" marB="27432"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Encipherment</a:t>
                      </a:r>
                      <a:endParaRPr lang="en-US" sz="1200" b="1"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Digital Signature</a:t>
                      </a:r>
                      <a:endParaRPr lang="en-US" sz="1200" b="1"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Access Control</a:t>
                      </a:r>
                      <a:endParaRPr lang="en-US" sz="1200" b="1"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Data Integrity</a:t>
                      </a:r>
                      <a:endParaRPr lang="en-US" sz="1200" b="1"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Authentication Exchange</a:t>
                      </a:r>
                      <a:endParaRPr lang="en-US" sz="1200" b="1"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Traffic Padding</a:t>
                      </a:r>
                      <a:endParaRPr lang="en-US" sz="1200" b="1"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Routing Control</a:t>
                      </a:r>
                      <a:endParaRPr lang="en-US" sz="1200" b="1"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r>
                        <a:rPr lang="en-US" sz="1200" b="1" dirty="0" smtClean="0"/>
                        <a:t>Notarization</a:t>
                      </a:r>
                      <a:endParaRPr lang="en-US" sz="1200" b="1"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52400">
                <a:tc rowSpan="2">
                  <a:txBody>
                    <a:bodyPr/>
                    <a:lstStyle/>
                    <a:p>
                      <a:pPr algn="ctr"/>
                      <a:r>
                        <a:rPr lang="en-US" sz="1400" b="1" dirty="0" smtClean="0"/>
                        <a:t>Authenti-cation</a:t>
                      </a:r>
                      <a:endParaRPr lang="en-US" sz="1400" b="1" dirty="0"/>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Peer</a:t>
                      </a:r>
                      <a:r>
                        <a:rPr lang="en-US" sz="1400" baseline="0" dirty="0" smtClean="0"/>
                        <a:t> Entity Authentication</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3256">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Data Origin Authentication</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0312">
                <a:tc>
                  <a:txBody>
                    <a:bodyPr/>
                    <a:lstStyle/>
                    <a:p>
                      <a:pPr algn="ctr"/>
                      <a:r>
                        <a:rPr lang="en-US" sz="1400" b="1" dirty="0" smtClean="0"/>
                        <a:t>Access Control</a:t>
                      </a:r>
                      <a:endParaRPr lang="en-US" sz="1400" b="1" dirty="0"/>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Access Control</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4968">
                <a:tc rowSpan="4">
                  <a:txBody>
                    <a:bodyPr/>
                    <a:lstStyle/>
                    <a:p>
                      <a:pPr algn="ctr"/>
                      <a:r>
                        <a:rPr lang="en-US" sz="1400" b="1" dirty="0" smtClean="0"/>
                        <a:t>Confiden-tiality</a:t>
                      </a:r>
                      <a:endParaRPr lang="en-US" sz="1400" b="1" dirty="0"/>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Connection Confidentiality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024">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Connectionless Confidentiality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Selective Field Confidentiality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3736">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Traffic Flow Confidentiality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392">
                <a:tc rowSpan="5">
                  <a:txBody>
                    <a:bodyPr/>
                    <a:lstStyle/>
                    <a:p>
                      <a:pPr algn="ctr"/>
                      <a:r>
                        <a:rPr lang="en-US" sz="1400" b="1" dirty="0" smtClean="0"/>
                        <a:t>Integrity</a:t>
                      </a:r>
                      <a:endParaRPr lang="en-US" sz="1400" b="1" dirty="0"/>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Connection Integrity with Recovery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5448">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Connection Integrity without</a:t>
                      </a:r>
                      <a:r>
                        <a:rPr lang="en-US" sz="1400" baseline="0" dirty="0" smtClean="0"/>
                        <a:t> Recovery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Selective Field Connection Integrity</a:t>
                      </a:r>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Connectionless Integrity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Selective Field Connectionless Integrity</a:t>
                      </a:r>
                      <a:endParaRPr lang="en-US" sz="1400" dirty="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887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Non-repudiation</a:t>
                      </a:r>
                    </a:p>
                  </a:txBody>
                  <a:tcPr marL="27432" marR="27432" marT="27432" marB="27432"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Non-repudiation,</a:t>
                      </a:r>
                      <a:r>
                        <a:rPr lang="en-US" sz="1400" baseline="0" dirty="0" smtClean="0"/>
                        <a:t> Origin</a:t>
                      </a:r>
                      <a:endParaRPr lang="en-US" sz="1400" dirty="0" smtClean="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109728">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Non-repudiation,</a:t>
                      </a:r>
                      <a:r>
                        <a:rPr lang="en-US" sz="1400" baseline="0" dirty="0" smtClean="0"/>
                        <a:t> Delivery</a:t>
                      </a:r>
                      <a:endParaRPr lang="en-US" sz="1400" dirty="0" smtClean="0"/>
                    </a:p>
                  </a:txBody>
                  <a:tcPr marL="27432" marR="27432" marT="27432" marB="27432">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endParaRPr lang="en-US" sz="1200" dirty="0"/>
                    </a:p>
                  </a:txBody>
                  <a:tcPr marL="27432" marR="27432" marT="27432" marB="27432" vert="vert27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60000"/>
                        <a:lumOff val="40000"/>
                      </a:schemeClr>
                    </a:solidFill>
                  </a:tcPr>
                </a:tc>
              </a:tr>
            </a:tbl>
          </a:graphicData>
        </a:graphic>
      </p:graphicFrame>
      <p:sp>
        <p:nvSpPr>
          <p:cNvPr id="7" name="Title 1"/>
          <p:cNvSpPr txBox="1">
            <a:spLocks/>
          </p:cNvSpPr>
          <p:nvPr/>
        </p:nvSpPr>
        <p:spPr bwMode="auto">
          <a:xfrm>
            <a:off x="725904" y="834192"/>
            <a:ext cx="8229600" cy="228600"/>
          </a:xfrm>
          <a:prstGeom prst="rect">
            <a:avLst/>
          </a:prstGeom>
          <a:noFill/>
          <a:ln w="9525">
            <a:noFill/>
            <a:miter lim="800000"/>
            <a:headEnd/>
            <a:tailEnd/>
          </a:ln>
        </p:spPr>
        <p:txBody>
          <a:bodyPr anchor="ctr"/>
          <a:lstStyle/>
          <a:p>
            <a:pPr algn="r" eaLnBrk="0" hangingPunct="0">
              <a:defRPr/>
            </a:pPr>
            <a:r>
              <a:rPr lang="en-US" sz="1100" dirty="0">
                <a:solidFill>
                  <a:schemeClr val="bg1">
                    <a:lumMod val="50000"/>
                  </a:schemeClr>
                </a:solidFill>
                <a:latin typeface="Segoe UI" pitchFamily="34" charset="0"/>
                <a:ea typeface="+mj-ea"/>
                <a:cs typeface="Segoe UI" pitchFamily="34" charset="0"/>
              </a:rPr>
              <a:t>Table is slightly modified and reformatted. [cf. ISO89] </a:t>
            </a:r>
          </a:p>
        </p:txBody>
      </p:sp>
    </p:spTree>
    <p:extLst>
      <p:ext uri="{BB962C8B-B14F-4D97-AF65-F5344CB8AC3E}">
        <p14:creationId xmlns:p14="http://schemas.microsoft.com/office/powerpoint/2010/main" val="3295067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29</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42334"/>
            <a:ext cx="8458200" cy="685800"/>
          </a:xfrm>
        </p:spPr>
        <p:txBody>
          <a:bodyPr>
            <a:noAutofit/>
          </a:bodyPr>
          <a:lstStyle/>
          <a:p>
            <a:pPr marL="406400" indent="-406400" algn="l">
              <a:lnSpc>
                <a:spcPct val="80000"/>
              </a:lnSpc>
              <a:spcBef>
                <a:spcPts val="1200"/>
              </a:spcBef>
              <a:tabLst>
                <a:tab pos="228600" algn="l"/>
              </a:tabLst>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6. Implementing Privacy Services </a:t>
            </a:r>
            <a:b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b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with Privacy Mechanisms</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3754690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p:cNvSpPr>
          <p:nvPr/>
        </p:nvSpPr>
        <p:spPr bwMode="auto">
          <a:xfrm>
            <a:off x="104880" y="90845"/>
            <a:ext cx="8603691" cy="584775"/>
          </a:xfrm>
          <a:prstGeom prst="rect">
            <a:avLst/>
          </a:prstGeom>
          <a:noFill/>
          <a:ln w="9525">
            <a:noFill/>
            <a:miter lim="800000"/>
            <a:headEnd/>
            <a:tailEnd/>
          </a:ln>
        </p:spPr>
        <p:txBody>
          <a:bodyPr vert="horz" wrap="square" lIns="0" tIns="152400" rIns="0" bIns="0" numCol="1" rtlCol="0"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marL="12700" algn="l">
              <a:lnSpc>
                <a:spcPct val="100000"/>
              </a:lnSpc>
              <a:buClr>
                <a:srgbClr val="DF773B"/>
              </a:buClr>
              <a:tabLst>
                <a:tab pos="469900" algn="l"/>
              </a:tabLst>
            </a:pPr>
            <a:r>
              <a:rPr lang="pl-PL" sz="2800" spc="-5"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1. </a:t>
            </a:r>
            <a:r>
              <a:rPr lang="en-US" sz="2800" spc="-5"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Differentiating Security from Privacy</a:t>
            </a:r>
            <a:endParaRPr lang="pl-PL" sz="2800" spc="-5"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
        <p:nvSpPr>
          <p:cNvPr id="7"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F111E27F-6891-4339-AE11-158C6D920DFF}" type="slidenum">
              <a:rPr lang="en-US" sz="1200" b="0">
                <a:latin typeface="Segoe UI" pitchFamily="34" charset="0"/>
                <a:cs typeface="Segoe UI" pitchFamily="34" charset="0"/>
              </a:rPr>
              <a:t>3</a:t>
            </a:fld>
            <a:endParaRPr lang="en-US" sz="1200" b="0" dirty="0">
              <a:latin typeface="Segoe UI" pitchFamily="34" charset="0"/>
              <a:cs typeface="Segoe UI" pitchFamily="34" charset="0"/>
            </a:endParaRPr>
          </a:p>
        </p:txBody>
      </p:sp>
    </p:spTree>
    <p:extLst>
      <p:ext uri="{BB962C8B-B14F-4D97-AF65-F5344CB8AC3E}">
        <p14:creationId xmlns:p14="http://schemas.microsoft.com/office/powerpoint/2010/main" val="29220039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4429" y="990600"/>
            <a:ext cx="9067800" cy="5715000"/>
          </a:xfrm>
        </p:spPr>
        <p:txBody>
          <a:bodyPr>
            <a:normAutofit/>
          </a:bodyPr>
          <a:lstStyle/>
          <a:p>
            <a:pPr marL="225425" indent="-225425">
              <a:tabLst>
                <a:tab pos="8686800" algn="r"/>
              </a:tabLst>
              <a:defRPr/>
            </a:pPr>
            <a:r>
              <a:rPr lang="pl-PL" sz="2400" dirty="0" smtClean="0">
                <a:latin typeface="Segoe UI" pitchFamily="34" charset="0"/>
                <a:cs typeface="Segoe UI" pitchFamily="34" charset="0"/>
              </a:rPr>
              <a:t>A sample list of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PMs</a:t>
            </a:r>
            <a:r>
              <a:rPr lang="pl-PL" sz="2400" dirty="0" smtClean="0">
                <a:latin typeface="Segoe UI" pitchFamily="34" charset="0"/>
                <a:cs typeface="Segoe UI" pitchFamily="34" charset="0"/>
              </a:rPr>
              <a:t>	</a:t>
            </a:r>
            <a:r>
              <a:rPr lang="pl-PL" sz="1200" dirty="0" smtClean="0">
                <a:solidFill>
                  <a:schemeClr val="bg1">
                    <a:lumMod val="50000"/>
                  </a:schemeClr>
                </a:solidFill>
                <a:latin typeface="Segoe UI" pitchFamily="34" charset="0"/>
                <a:cs typeface="Segoe UI" pitchFamily="34" charset="0"/>
              </a:rPr>
              <a:t>[Al-Hasnawi &amp; Lilien, 2016]</a:t>
            </a:r>
          </a:p>
          <a:p>
            <a:pPr marL="623888" lvl="1" indent="-392113">
              <a:buFont typeface="+mj-lt"/>
              <a:buAutoNum type="arabicPeriod"/>
              <a:tabLst>
                <a:tab pos="623888" algn="l"/>
              </a:tabLst>
              <a:defRPr/>
            </a:pPr>
            <a:r>
              <a:rPr lang="en-US" sz="2000" dirty="0" smtClean="0">
                <a:latin typeface="Segoe UI" panose="020B0502040204020203" pitchFamily="34" charset="0"/>
                <a:cs typeface="Segoe UI" panose="020B0502040204020203" pitchFamily="34" charset="0"/>
              </a:rPr>
              <a:t>Authentication</a:t>
            </a:r>
            <a:endParaRPr lang="pl-PL" sz="2000" dirty="0" smtClean="0">
              <a:latin typeface="Segoe UI" panose="020B0502040204020203" pitchFamily="34" charset="0"/>
              <a:cs typeface="Segoe UI" panose="020B0502040204020203" pitchFamily="34" charset="0"/>
            </a:endParaRPr>
          </a:p>
          <a:p>
            <a:pPr marL="623888" lvl="1" indent="-392113">
              <a:buFont typeface="+mj-lt"/>
              <a:buAutoNum type="arabicPeriod"/>
              <a:tabLst>
                <a:tab pos="623888" algn="l"/>
              </a:tabLst>
              <a:defRPr/>
            </a:pPr>
            <a:r>
              <a:rPr lang="en-US" sz="2000" dirty="0" smtClean="0">
                <a:latin typeface="Segoe UI" panose="020B0502040204020203" pitchFamily="34" charset="0"/>
                <a:cs typeface="Segoe UI" panose="020B0502040204020203" pitchFamily="34" charset="0"/>
              </a:rPr>
              <a:t>Authorization</a:t>
            </a:r>
            <a:endParaRPr lang="pl-PL" sz="2000" dirty="0" smtClean="0">
              <a:latin typeface="Segoe UI" panose="020B0502040204020203" pitchFamily="34" charset="0"/>
              <a:cs typeface="Segoe UI" panose="020B0502040204020203" pitchFamily="34" charset="0"/>
            </a:endParaRPr>
          </a:p>
          <a:p>
            <a:pPr marL="623888" lvl="1" indent="-392113">
              <a:buFont typeface="+mj-lt"/>
              <a:buAutoNum type="arabicPeriod"/>
              <a:tabLst>
                <a:tab pos="623888" algn="l"/>
              </a:tabLst>
              <a:defRPr/>
            </a:pPr>
            <a:r>
              <a:rPr lang="en-US" sz="2000" dirty="0" smtClean="0">
                <a:latin typeface="Segoe UI" panose="020B0502040204020203" pitchFamily="34" charset="0"/>
                <a:cs typeface="Segoe UI" panose="020B0502040204020203" pitchFamily="34" charset="0"/>
              </a:rPr>
              <a:t>Data masking</a:t>
            </a:r>
            <a:endParaRPr lang="pl-PL" sz="2000" dirty="0" smtClean="0">
              <a:latin typeface="Segoe UI" panose="020B0502040204020203" pitchFamily="34" charset="0"/>
              <a:cs typeface="Segoe UI" panose="020B0502040204020203" pitchFamily="34" charset="0"/>
            </a:endParaRPr>
          </a:p>
          <a:p>
            <a:pPr marL="623888" lvl="1" indent="-392113">
              <a:buFont typeface="+mj-lt"/>
              <a:buAutoNum type="arabicPeriod"/>
              <a:tabLst>
                <a:tab pos="623888" algn="l"/>
              </a:tabLst>
              <a:defRPr/>
            </a:pPr>
            <a:r>
              <a:rPr lang="en-US" sz="2000" dirty="0" smtClean="0">
                <a:latin typeface="Segoe UI" panose="020B0502040204020203" pitchFamily="34" charset="0"/>
                <a:cs typeface="Segoe UI" panose="020B0502040204020203" pitchFamily="34" charset="0"/>
              </a:rPr>
              <a:t>Data restriction</a:t>
            </a:r>
            <a:r>
              <a:rPr lang="pl-PL" sz="2000" dirty="0" smtClean="0">
                <a:latin typeface="Segoe UI" panose="020B0502040204020203" pitchFamily="34" charset="0"/>
                <a:cs typeface="Segoe UI" panose="020B0502040204020203" pitchFamily="34" charset="0"/>
              </a:rPr>
              <a:t>s</a:t>
            </a:r>
          </a:p>
          <a:p>
            <a:pPr marL="623888" lvl="1" indent="-392113">
              <a:buFont typeface="+mj-lt"/>
              <a:buAutoNum type="arabicPeriod"/>
              <a:tabLst>
                <a:tab pos="623888" algn="l"/>
              </a:tabLst>
              <a:defRPr/>
            </a:pPr>
            <a:r>
              <a:rPr lang="pl-PL" sz="2000" dirty="0" smtClean="0">
                <a:latin typeface="Segoe UI" panose="020B0502040204020203" pitchFamily="34" charset="0"/>
                <a:cs typeface="Segoe UI" panose="020B0502040204020203" pitchFamily="34" charset="0"/>
              </a:rPr>
              <a:t>Pseudonymity</a:t>
            </a:r>
          </a:p>
          <a:p>
            <a:pPr marL="623888" lvl="1" indent="-392113">
              <a:buFont typeface="+mj-lt"/>
              <a:buAutoNum type="arabicPeriod"/>
              <a:tabLst>
                <a:tab pos="623888" algn="l"/>
              </a:tabLst>
              <a:defRPr/>
            </a:pPr>
            <a:r>
              <a:rPr lang="en-US" sz="2000" dirty="0" smtClean="0">
                <a:latin typeface="Segoe UI" panose="020B0502040204020203" pitchFamily="34" charset="0"/>
                <a:cs typeface="Segoe UI" panose="020B0502040204020203" pitchFamily="34" charset="0"/>
              </a:rPr>
              <a:t>Dummy traffic</a:t>
            </a:r>
            <a:endParaRPr lang="pl-PL" sz="2000" dirty="0" smtClean="0">
              <a:latin typeface="Segoe UI" panose="020B0502040204020203" pitchFamily="34" charset="0"/>
              <a:cs typeface="Segoe UI" panose="020B0502040204020203" pitchFamily="34" charset="0"/>
            </a:endParaRPr>
          </a:p>
          <a:p>
            <a:pPr marL="623888" lvl="1" indent="-392113">
              <a:buFont typeface="+mj-lt"/>
              <a:buAutoNum type="arabicPeriod"/>
              <a:tabLst>
                <a:tab pos="623888" algn="l"/>
              </a:tabLst>
              <a:defRPr/>
            </a:pPr>
            <a:r>
              <a:rPr lang="en-US" sz="2000" dirty="0" smtClean="0">
                <a:latin typeface="Segoe UI" panose="020B0502040204020203" pitchFamily="34" charset="0"/>
                <a:cs typeface="Segoe UI" panose="020B0502040204020203" pitchFamily="34" charset="0"/>
              </a:rPr>
              <a:t>Dining cryptographer</a:t>
            </a:r>
            <a:r>
              <a:rPr lang="pl-PL" sz="2000" dirty="0" smtClean="0">
                <a:latin typeface="Segoe UI" panose="020B0502040204020203" pitchFamily="34" charset="0"/>
                <a:cs typeface="Segoe UI" panose="020B0502040204020203" pitchFamily="34" charset="0"/>
              </a:rPr>
              <a:t>s </a:t>
            </a:r>
            <a:endParaRPr lang="pl-PL" sz="1600" dirty="0">
              <a:solidFill>
                <a:schemeClr val="bg1">
                  <a:lumMod val="50000"/>
                </a:schemeClr>
              </a:solidFill>
              <a:latin typeface="Segoe UI" panose="020B0502040204020203" pitchFamily="34" charset="0"/>
              <a:cs typeface="Segoe UI" panose="020B0502040204020203" pitchFamily="34" charset="0"/>
            </a:endParaRPr>
          </a:p>
          <a:p>
            <a:pPr marL="231775" lvl="1" indent="0">
              <a:buNone/>
              <a:tabLst>
                <a:tab pos="623888" algn="l"/>
              </a:tabLst>
              <a:defRPr/>
            </a:pPr>
            <a:r>
              <a:rPr lang="pl-PL" sz="1600" dirty="0" smtClean="0">
                <a:solidFill>
                  <a:schemeClr val="bg1">
                    <a:lumMod val="50000"/>
                  </a:schemeClr>
                </a:solidFill>
                <a:latin typeface="Segoe UI" panose="020B0502040204020203" pitchFamily="34" charset="0"/>
                <a:cs typeface="Segoe UI" panose="020B0502040204020203" pitchFamily="34" charset="0"/>
              </a:rPr>
              <a:t>	A</a:t>
            </a:r>
            <a:r>
              <a:rPr lang="en-US" sz="1600" dirty="0">
                <a:solidFill>
                  <a:schemeClr val="bg1">
                    <a:lumMod val="50000"/>
                  </a:schemeClr>
                </a:solidFill>
                <a:latin typeface="Segoe UI" panose="020B0502040204020203" pitchFamily="34" charset="0"/>
                <a:cs typeface="Segoe UI" panose="020B0502040204020203" pitchFamily="34" charset="0"/>
              </a:rPr>
              <a:t> secure multi-party computation of the </a:t>
            </a:r>
            <a:r>
              <a:rPr lang="en-US" sz="1600" dirty="0" smtClean="0">
                <a:solidFill>
                  <a:schemeClr val="bg1">
                    <a:lumMod val="50000"/>
                  </a:schemeClr>
                </a:solidFill>
                <a:latin typeface="Segoe UI" panose="020B0502040204020203" pitchFamily="34" charset="0"/>
                <a:cs typeface="Segoe UI" panose="020B0502040204020203" pitchFamily="34" charset="0"/>
              </a:rPr>
              <a:t>OR function</a:t>
            </a:r>
            <a:r>
              <a:rPr lang="pl-PL" sz="1600" dirty="0" smtClean="0">
                <a:solidFill>
                  <a:schemeClr val="bg1">
                    <a:lumMod val="50000"/>
                  </a:schemeClr>
                </a:solidFill>
                <a:latin typeface="Segoe UI" panose="020B0502040204020203" pitchFamily="34" charset="0"/>
                <a:cs typeface="Segoe UI" panose="020B0502040204020203" pitchFamily="34" charset="0"/>
              </a:rPr>
              <a:t>)</a:t>
            </a:r>
          </a:p>
          <a:p>
            <a:pPr marL="627063" lvl="1" indent="-395288">
              <a:buFont typeface="+mj-lt"/>
              <a:buAutoNum type="arabicPeriod" startAt="8"/>
              <a:tabLst>
                <a:tab pos="627063" algn="l"/>
              </a:tabLst>
              <a:defRPr/>
            </a:pPr>
            <a:r>
              <a:rPr lang="en-US" sz="2000" dirty="0">
                <a:latin typeface="Segoe UI" panose="020B0502040204020203" pitchFamily="34" charset="0"/>
                <a:cs typeface="Segoe UI" panose="020B0502040204020203" pitchFamily="34" charset="0"/>
              </a:rPr>
              <a:t>MIX </a:t>
            </a:r>
            <a:r>
              <a:rPr lang="en-US" sz="2000" dirty="0" smtClean="0">
                <a:latin typeface="Segoe UI" panose="020B0502040204020203" pitchFamily="34" charset="0"/>
                <a:cs typeface="Segoe UI" panose="020B0502040204020203" pitchFamily="34" charset="0"/>
              </a:rPr>
              <a:t>networks</a:t>
            </a:r>
            <a:r>
              <a:rPr lang="pl-PL" sz="2000" dirty="0" smtClean="0">
                <a:latin typeface="Segoe UI" panose="020B0502040204020203" pitchFamily="34" charset="0"/>
                <a:cs typeface="Segoe UI" panose="020B0502040204020203" pitchFamily="34" charset="0"/>
              </a:rPr>
              <a:t> </a:t>
            </a:r>
            <a:endParaRPr lang="pl-PL" sz="1600" dirty="0">
              <a:solidFill>
                <a:schemeClr val="bg1">
                  <a:lumMod val="50000"/>
                </a:schemeClr>
              </a:solidFill>
              <a:latin typeface="Segoe UI" panose="020B0502040204020203" pitchFamily="34" charset="0"/>
              <a:cs typeface="Segoe UI" panose="020B0502040204020203" pitchFamily="34" charset="0"/>
            </a:endParaRPr>
          </a:p>
          <a:p>
            <a:pPr marL="623888" lvl="1" indent="0">
              <a:buNone/>
              <a:tabLst>
                <a:tab pos="623888" algn="l"/>
              </a:tabLst>
              <a:defRPr/>
            </a:pPr>
            <a:r>
              <a:rPr lang="en-US" sz="1600" dirty="0" smtClean="0">
                <a:solidFill>
                  <a:schemeClr val="bg1">
                    <a:lumMod val="50000"/>
                  </a:schemeClr>
                </a:solidFill>
                <a:latin typeface="Segoe UI" panose="020B0502040204020203" pitchFamily="34" charset="0"/>
                <a:cs typeface="Segoe UI" panose="020B0502040204020203" pitchFamily="34" charset="0"/>
              </a:rPr>
              <a:t>Hard-to-trace communications </a:t>
            </a:r>
            <a:r>
              <a:rPr lang="pl-PL" sz="1600" dirty="0" smtClean="0">
                <a:solidFill>
                  <a:schemeClr val="bg1">
                    <a:lumMod val="50000"/>
                  </a:schemeClr>
                </a:solidFill>
                <a:latin typeface="Segoe UI" panose="020B0502040204020203" pitchFamily="34" charset="0"/>
                <a:cs typeface="Segoe UI" panose="020B0502040204020203" pitchFamily="34" charset="0"/>
              </a:rPr>
              <a:t>via</a:t>
            </a:r>
            <a:r>
              <a:rPr lang="en-US" sz="1600" dirty="0" smtClean="0">
                <a:solidFill>
                  <a:schemeClr val="bg1">
                    <a:lumMod val="50000"/>
                  </a:schemeClr>
                </a:solidFill>
                <a:latin typeface="Segoe UI" panose="020B0502040204020203" pitchFamily="34" charset="0"/>
                <a:cs typeface="Segoe UI" panose="020B0502040204020203" pitchFamily="34" charset="0"/>
              </a:rPr>
              <a:t> </a:t>
            </a:r>
            <a:r>
              <a:rPr lang="en-US" sz="1600" dirty="0">
                <a:solidFill>
                  <a:schemeClr val="bg1">
                    <a:lumMod val="50000"/>
                  </a:schemeClr>
                </a:solidFill>
                <a:latin typeface="Segoe UI" panose="020B0502040204020203" pitchFamily="34" charset="0"/>
                <a:cs typeface="Segoe UI" panose="020B0502040204020203" pitchFamily="34" charset="0"/>
              </a:rPr>
              <a:t>a chain </a:t>
            </a:r>
            <a:r>
              <a:rPr lang="en-US" sz="1600" dirty="0" smtClean="0">
                <a:solidFill>
                  <a:schemeClr val="bg1">
                    <a:lumMod val="50000"/>
                  </a:schemeClr>
                </a:solidFill>
                <a:latin typeface="Segoe UI" panose="020B0502040204020203" pitchFamily="34" charset="0"/>
                <a:cs typeface="Segoe UI" panose="020B0502040204020203" pitchFamily="34" charset="0"/>
              </a:rPr>
              <a:t>of</a:t>
            </a:r>
            <a:r>
              <a:rPr lang="pl-PL" sz="1600" dirty="0" smtClean="0">
                <a:solidFill>
                  <a:schemeClr val="bg1">
                    <a:lumMod val="50000"/>
                  </a:schemeClr>
                </a:solidFill>
                <a:latin typeface="Segoe UI" panose="020B0502040204020203" pitchFamily="34" charset="0"/>
                <a:cs typeface="Segoe UI" panose="020B0502040204020203" pitchFamily="34" charset="0"/>
              </a:rPr>
              <a:t> </a:t>
            </a:r>
            <a:r>
              <a:rPr lang="en-US" sz="1600" i="1" dirty="0">
                <a:solidFill>
                  <a:schemeClr val="bg1">
                    <a:lumMod val="50000"/>
                  </a:schemeClr>
                </a:solidFill>
                <a:latin typeface="Segoe UI" panose="020B0502040204020203" pitchFamily="34" charset="0"/>
                <a:cs typeface="Segoe UI" panose="020B0502040204020203" pitchFamily="34" charset="0"/>
              </a:rPr>
              <a:t>mixes </a:t>
            </a:r>
            <a:r>
              <a:rPr lang="pl-PL" sz="1600" i="1" dirty="0" smtClean="0">
                <a:solidFill>
                  <a:schemeClr val="bg1">
                    <a:lumMod val="50000"/>
                  </a:schemeClr>
                </a:solidFill>
                <a:latin typeface="Segoe UI" panose="020B0502040204020203" pitchFamily="34" charset="0"/>
                <a:cs typeface="Segoe UI" panose="020B0502040204020203" pitchFamily="34" charset="0"/>
              </a:rPr>
              <a:t>(</a:t>
            </a:r>
            <a:r>
              <a:rPr lang="pl-PL" sz="1600" dirty="0" smtClean="0">
                <a:solidFill>
                  <a:schemeClr val="bg1">
                    <a:lumMod val="50000"/>
                  </a:schemeClr>
                </a:solidFill>
                <a:latin typeface="Segoe UI" panose="020B0502040204020203" pitchFamily="34" charset="0"/>
                <a:cs typeface="Segoe UI" panose="020B0502040204020203" pitchFamily="34" charset="0"/>
              </a:rPr>
              <a:t>proxy servers)</a:t>
            </a:r>
            <a:endParaRPr lang="en-US" sz="2000" dirty="0">
              <a:latin typeface="Segoe UI" panose="020B0502040204020203" pitchFamily="34" charset="0"/>
              <a:cs typeface="Segoe UI" panose="020B0502040204020203" pitchFamily="34" charset="0"/>
            </a:endParaRPr>
          </a:p>
          <a:p>
            <a:pPr marL="625475" lvl="1" indent="-225425">
              <a:tabLst>
                <a:tab pos="623888" algn="l"/>
              </a:tabLst>
              <a:defRPr/>
            </a:pPr>
            <a:endParaRPr lang="en-US" sz="2000" b="1" dirty="0"/>
          </a:p>
          <a:p>
            <a:pPr marL="625475" lvl="1" indent="-225425">
              <a:defRPr/>
            </a:pPr>
            <a:endParaRPr lang="en-US" sz="2000" b="1" dirty="0"/>
          </a:p>
          <a:p>
            <a:pPr marL="625475" lvl="1" indent="-225425">
              <a:defRPr/>
            </a:pPr>
            <a:endParaRPr lang="en-US" sz="2000" b="1" dirty="0"/>
          </a:p>
          <a:p>
            <a:pPr marL="625475" lvl="1" indent="-225425">
              <a:defRPr/>
            </a:pPr>
            <a:endParaRPr lang="pl-PL" sz="2000" dirty="0" smtClean="0">
              <a:latin typeface="Segoe UI" pitchFamily="34" charset="0"/>
              <a:cs typeface="Segoe UI" pitchFamily="34" charset="0"/>
            </a:endParaRPr>
          </a:p>
          <a:p>
            <a:pPr>
              <a:defRPr/>
            </a:pPr>
            <a:endParaRPr lang="en-US" sz="2000" dirty="0"/>
          </a:p>
          <a:p>
            <a:pPr>
              <a:defRPr/>
            </a:pPr>
            <a:endParaRPr lang="pl-PL" sz="1200" dirty="0" smtClean="0">
              <a:latin typeface="Segoe UI" pitchFamily="34" charset="0"/>
              <a:cs typeface="Segoe UI" pitchFamily="34" charset="0"/>
            </a:endParaRPr>
          </a:p>
          <a:p>
            <a:pPr>
              <a:defRPr/>
            </a:pPr>
            <a:endParaRPr lang="pl-PL" sz="1200" dirty="0" smtClean="0">
              <a:latin typeface="Segoe UI" pitchFamily="34" charset="0"/>
              <a:cs typeface="Segoe UI" pitchFamily="34" charset="0"/>
            </a:endParaRPr>
          </a:p>
          <a:p>
            <a:pPr>
              <a:defRPr/>
            </a:pPr>
            <a:endParaRPr lang="pl-PL" sz="12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a:defRPr/>
            </a:pPr>
            <a:endParaRPr lang="en-US" sz="1200" dirty="0">
              <a:solidFill>
                <a:schemeClr val="bg1">
                  <a:lumMod val="50000"/>
                </a:schemeClr>
              </a:solidFill>
              <a:latin typeface="Segoe UI" pitchFamily="34" charset="0"/>
              <a:cs typeface="Segoe UI" pitchFamily="34" charset="0"/>
            </a:endParaRP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30</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Selected Privacy </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Mechanisms</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28179812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369754" y="6545113"/>
            <a:ext cx="752475" cy="312887"/>
          </a:xfrm>
          <a:prstGeom prst="rect">
            <a:avLst/>
          </a:prstGeom>
        </p:spPr>
        <p:txBody>
          <a:bodyPr/>
          <a:lstStyle/>
          <a:p>
            <a:pPr algn="r"/>
            <a:fld id="{D8F2EE27-4F1D-49F3-97BD-602ABB394372}" type="slidenum">
              <a:rPr lang="en-US" smtClean="0">
                <a:latin typeface="Segoe UI" panose="020B0502040204020203" pitchFamily="34" charset="0"/>
                <a:cs typeface="Segoe UI" panose="020B0502040204020203" pitchFamily="34" charset="0"/>
              </a:rPr>
              <a:pPr algn="r"/>
              <a:t>31</a:t>
            </a:fld>
            <a:endParaRPr lang="en-US" dirty="0">
              <a:latin typeface="Segoe UI" panose="020B0502040204020203" pitchFamily="34" charset="0"/>
              <a:cs typeface="Segoe UI" panose="020B0502040204020203" pitchFamily="34" charset="0"/>
            </a:endParaRPr>
          </a:p>
        </p:txBody>
      </p:sp>
      <p:sp>
        <p:nvSpPr>
          <p:cNvPr id="5" name="Rectangle 4"/>
          <p:cNvSpPr/>
          <p:nvPr/>
        </p:nvSpPr>
        <p:spPr>
          <a:xfrm>
            <a:off x="1285875" y="1371600"/>
            <a:ext cx="193675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Segoe UI" panose="020B0502040204020203" pitchFamily="34" charset="0"/>
                <a:cs typeface="Segoe UI" panose="020B0502040204020203" pitchFamily="34" charset="0"/>
              </a:rPr>
              <a:t>Privacy Services</a:t>
            </a:r>
          </a:p>
        </p:txBody>
      </p:sp>
      <p:sp>
        <p:nvSpPr>
          <p:cNvPr id="7" name="Rectangle 6"/>
          <p:cNvSpPr/>
          <p:nvPr/>
        </p:nvSpPr>
        <p:spPr>
          <a:xfrm>
            <a:off x="5556250" y="1371600"/>
            <a:ext cx="2206625" cy="47625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Segoe UI" panose="020B0502040204020203" pitchFamily="34" charset="0"/>
                <a:cs typeface="Segoe UI" panose="020B0502040204020203" pitchFamily="34" charset="0"/>
              </a:rPr>
              <a:t>Privacy Mechanisms</a:t>
            </a:r>
          </a:p>
        </p:txBody>
      </p:sp>
      <p:sp>
        <p:nvSpPr>
          <p:cNvPr id="6" name="Rounded Rectangle 5"/>
          <p:cNvSpPr/>
          <p:nvPr/>
        </p:nvSpPr>
        <p:spPr>
          <a:xfrm>
            <a:off x="1325563" y="2070100"/>
            <a:ext cx="1857375" cy="42862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Confidentiality</a:t>
            </a:r>
          </a:p>
        </p:txBody>
      </p:sp>
      <p:sp>
        <p:nvSpPr>
          <p:cNvPr id="9" name="Rounded Rectangle 8"/>
          <p:cNvSpPr/>
          <p:nvPr/>
        </p:nvSpPr>
        <p:spPr>
          <a:xfrm>
            <a:off x="1325563" y="3379700"/>
            <a:ext cx="1857375" cy="42862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Anonymity</a:t>
            </a:r>
          </a:p>
        </p:txBody>
      </p:sp>
      <p:sp>
        <p:nvSpPr>
          <p:cNvPr id="10" name="Rounded Rectangle 9"/>
          <p:cNvSpPr/>
          <p:nvPr/>
        </p:nvSpPr>
        <p:spPr>
          <a:xfrm>
            <a:off x="1325563" y="4034499"/>
            <a:ext cx="1857375" cy="42862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Untraceability</a:t>
            </a:r>
          </a:p>
        </p:txBody>
      </p:sp>
      <p:sp>
        <p:nvSpPr>
          <p:cNvPr id="11" name="Rounded Rectangle 10"/>
          <p:cNvSpPr/>
          <p:nvPr/>
        </p:nvSpPr>
        <p:spPr>
          <a:xfrm>
            <a:off x="1325563" y="4689299"/>
            <a:ext cx="1857375" cy="42862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Unlinkability</a:t>
            </a:r>
          </a:p>
        </p:txBody>
      </p:sp>
      <p:sp>
        <p:nvSpPr>
          <p:cNvPr id="13" name="Rounded Rectangle 12"/>
          <p:cNvSpPr/>
          <p:nvPr/>
        </p:nvSpPr>
        <p:spPr>
          <a:xfrm>
            <a:off x="1325563" y="5344099"/>
            <a:ext cx="1857375" cy="42862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Unobservability</a:t>
            </a:r>
          </a:p>
        </p:txBody>
      </p:sp>
      <p:sp>
        <p:nvSpPr>
          <p:cNvPr id="14" name="Rounded Rectangle 13"/>
          <p:cNvSpPr/>
          <p:nvPr/>
        </p:nvSpPr>
        <p:spPr>
          <a:xfrm>
            <a:off x="5556250" y="2085975"/>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Authentication</a:t>
            </a:r>
          </a:p>
        </p:txBody>
      </p:sp>
      <p:sp>
        <p:nvSpPr>
          <p:cNvPr id="15" name="Rounded Rectangle 14"/>
          <p:cNvSpPr/>
          <p:nvPr/>
        </p:nvSpPr>
        <p:spPr>
          <a:xfrm>
            <a:off x="5556250" y="2635647"/>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Authorization</a:t>
            </a:r>
          </a:p>
        </p:txBody>
      </p:sp>
      <p:sp>
        <p:nvSpPr>
          <p:cNvPr id="16" name="Rounded Rectangle 15"/>
          <p:cNvSpPr/>
          <p:nvPr/>
        </p:nvSpPr>
        <p:spPr>
          <a:xfrm>
            <a:off x="5556250" y="3174206"/>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Data Masking</a:t>
            </a:r>
          </a:p>
        </p:txBody>
      </p:sp>
      <p:sp>
        <p:nvSpPr>
          <p:cNvPr id="17" name="Rounded Rectangle 16"/>
          <p:cNvSpPr/>
          <p:nvPr/>
        </p:nvSpPr>
        <p:spPr>
          <a:xfrm>
            <a:off x="5556250" y="3696891"/>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Data Restriction</a:t>
            </a:r>
          </a:p>
        </p:txBody>
      </p:sp>
      <p:sp>
        <p:nvSpPr>
          <p:cNvPr id="18" name="Rounded Rectangle 17"/>
          <p:cNvSpPr/>
          <p:nvPr/>
        </p:nvSpPr>
        <p:spPr>
          <a:xfrm>
            <a:off x="5556250" y="4219575"/>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Pseudonymity</a:t>
            </a:r>
          </a:p>
        </p:txBody>
      </p:sp>
      <p:sp>
        <p:nvSpPr>
          <p:cNvPr id="19" name="Rounded Rectangle 18"/>
          <p:cNvSpPr/>
          <p:nvPr/>
        </p:nvSpPr>
        <p:spPr>
          <a:xfrm>
            <a:off x="5556250" y="4731147"/>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Dummy Traffic</a:t>
            </a:r>
          </a:p>
        </p:txBody>
      </p:sp>
      <p:sp>
        <p:nvSpPr>
          <p:cNvPr id="20" name="Rounded Rectangle 19"/>
          <p:cNvSpPr/>
          <p:nvPr/>
        </p:nvSpPr>
        <p:spPr>
          <a:xfrm>
            <a:off x="5556250" y="5242719"/>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Dining Cryptographer</a:t>
            </a:r>
          </a:p>
        </p:txBody>
      </p:sp>
      <p:sp>
        <p:nvSpPr>
          <p:cNvPr id="21" name="Rounded Rectangle 20"/>
          <p:cNvSpPr/>
          <p:nvPr/>
        </p:nvSpPr>
        <p:spPr>
          <a:xfrm>
            <a:off x="5556250" y="5754291"/>
            <a:ext cx="2206625" cy="381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MIX networks</a:t>
            </a:r>
          </a:p>
        </p:txBody>
      </p:sp>
      <p:sp>
        <p:nvSpPr>
          <p:cNvPr id="22" name="Rounded Rectangle 21"/>
          <p:cNvSpPr/>
          <p:nvPr/>
        </p:nvSpPr>
        <p:spPr>
          <a:xfrm>
            <a:off x="1325563" y="2724900"/>
            <a:ext cx="1857375" cy="42862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Appropriateness</a:t>
            </a:r>
          </a:p>
        </p:txBody>
      </p:sp>
      <p:cxnSp>
        <p:nvCxnSpPr>
          <p:cNvPr id="23" name="Straight Arrow Connector 22"/>
          <p:cNvCxnSpPr/>
          <p:nvPr/>
        </p:nvCxnSpPr>
        <p:spPr>
          <a:xfrm flipH="1">
            <a:off x="3175000" y="2228850"/>
            <a:ext cx="2381250" cy="0"/>
          </a:xfrm>
          <a:prstGeom prst="straightConnector1">
            <a:avLst/>
          </a:prstGeom>
          <a:ln w="762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3176587" y="2303860"/>
            <a:ext cx="2379663" cy="469106"/>
          </a:xfrm>
          <a:prstGeom prst="straightConnector1">
            <a:avLst/>
          </a:prstGeom>
          <a:ln w="762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3175000" y="2367359"/>
            <a:ext cx="2382838" cy="934244"/>
          </a:xfrm>
          <a:prstGeom prst="straightConnector1">
            <a:avLst/>
          </a:prstGeom>
          <a:ln w="762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flipV="1">
            <a:off x="3176588" y="2959100"/>
            <a:ext cx="2381250" cy="877358"/>
          </a:xfrm>
          <a:prstGeom prst="straightConnector1">
            <a:avLst/>
          </a:prstGeom>
          <a:ln w="762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cxnSpLocks/>
          </p:cNvCxnSpPr>
          <p:nvPr/>
        </p:nvCxnSpPr>
        <p:spPr>
          <a:xfrm flipH="1" flipV="1">
            <a:off x="3176588" y="3578225"/>
            <a:ext cx="2378075" cy="869818"/>
          </a:xfrm>
          <a:prstGeom prst="straightConnector1">
            <a:avLst/>
          </a:prstGeom>
          <a:ln w="76200">
            <a:solidFill>
              <a:schemeClr val="accent3">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cxnSpLocks/>
            <a:stCxn id="19" idx="1"/>
            <a:endCxn id="11" idx="3"/>
          </p:cNvCxnSpPr>
          <p:nvPr/>
        </p:nvCxnSpPr>
        <p:spPr>
          <a:xfrm flipH="1" flipV="1">
            <a:off x="3182937" y="4903612"/>
            <a:ext cx="2373313" cy="18035"/>
          </a:xfrm>
          <a:prstGeom prst="straightConnector1">
            <a:avLst/>
          </a:prstGeom>
          <a:ln w="76200">
            <a:solidFill>
              <a:srgbClr val="FF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p:cNvCxnSpPr>
          <p:nvPr/>
        </p:nvCxnSpPr>
        <p:spPr>
          <a:xfrm flipH="1">
            <a:off x="3195241" y="4970960"/>
            <a:ext cx="2359422" cy="611043"/>
          </a:xfrm>
          <a:prstGeom prst="straightConnector1">
            <a:avLst/>
          </a:prstGeom>
          <a:ln w="76200">
            <a:solidFill>
              <a:schemeClr val="accent6">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cxnSpLocks/>
          </p:cNvCxnSpPr>
          <p:nvPr/>
        </p:nvCxnSpPr>
        <p:spPr>
          <a:xfrm flipH="1">
            <a:off x="3182938" y="3355975"/>
            <a:ext cx="2374900" cy="936625"/>
          </a:xfrm>
          <a:prstGeom prst="straightConnector1">
            <a:avLst/>
          </a:prstGeom>
          <a:ln w="76200">
            <a:solidFill>
              <a:schemeClr val="accent4">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cxnSpLocks/>
          </p:cNvCxnSpPr>
          <p:nvPr/>
        </p:nvCxnSpPr>
        <p:spPr>
          <a:xfrm flipH="1" flipV="1">
            <a:off x="3186113" y="3625056"/>
            <a:ext cx="2368550" cy="1829891"/>
          </a:xfrm>
          <a:prstGeom prst="straightConnector1">
            <a:avLst/>
          </a:prstGeom>
          <a:ln w="76200">
            <a:solidFill>
              <a:schemeClr val="accent3">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a:stCxn id="21" idx="1"/>
          </p:cNvCxnSpPr>
          <p:nvPr/>
        </p:nvCxnSpPr>
        <p:spPr>
          <a:xfrm flipH="1" flipV="1">
            <a:off x="3195241" y="4974609"/>
            <a:ext cx="2361009" cy="970182"/>
          </a:xfrm>
          <a:prstGeom prst="straightConnector1">
            <a:avLst/>
          </a:prstGeom>
          <a:ln w="76200">
            <a:solidFill>
              <a:srgbClr val="FF00FF"/>
            </a:solidFill>
            <a:tailEnd type="triangle" w="lg" len="lg"/>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683375" y="625203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200" dirty="0">
              <a:latin typeface="Segoe UI" panose="020B0502040204020203" pitchFamily="34" charset="0"/>
              <a:cs typeface="Segoe UI" panose="020B0502040204020203" pitchFamily="34" charset="0"/>
            </a:endParaRPr>
          </a:p>
        </p:txBody>
      </p:sp>
      <p:sp>
        <p:nvSpPr>
          <p:cNvPr id="32" name="Oval 31"/>
          <p:cNvSpPr/>
          <p:nvPr/>
        </p:nvSpPr>
        <p:spPr>
          <a:xfrm>
            <a:off x="6683375" y="6419171"/>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200" dirty="0">
              <a:latin typeface="Segoe UI" panose="020B0502040204020203" pitchFamily="34" charset="0"/>
              <a:cs typeface="Segoe UI" panose="020B0502040204020203" pitchFamily="34" charset="0"/>
            </a:endParaRPr>
          </a:p>
        </p:txBody>
      </p:sp>
      <p:sp>
        <p:nvSpPr>
          <p:cNvPr id="34" name="Oval 33"/>
          <p:cNvSpPr/>
          <p:nvPr/>
        </p:nvSpPr>
        <p:spPr>
          <a:xfrm>
            <a:off x="6683375" y="6594475"/>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200" dirty="0">
              <a:latin typeface="Segoe UI" panose="020B0502040204020203" pitchFamily="34" charset="0"/>
              <a:cs typeface="Segoe UI" panose="020B0502040204020203" pitchFamily="34" charset="0"/>
            </a:endParaRPr>
          </a:p>
        </p:txBody>
      </p:sp>
      <p:sp>
        <p:nvSpPr>
          <p:cNvPr id="36" name="Rounded Rectangle 12"/>
          <p:cNvSpPr/>
          <p:nvPr/>
        </p:nvSpPr>
        <p:spPr>
          <a:xfrm>
            <a:off x="1325563" y="5998899"/>
            <a:ext cx="1857375" cy="42862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Segoe UI" panose="020B0502040204020203" pitchFamily="34" charset="0"/>
                <a:cs typeface="Segoe UI" panose="020B0502040204020203" pitchFamily="34" charset="0"/>
              </a:rPr>
              <a:t>Notification</a:t>
            </a:r>
          </a:p>
        </p:txBody>
      </p:sp>
      <p:sp>
        <p:nvSpPr>
          <p:cNvPr id="38" name="Title 1"/>
          <p:cNvSpPr>
            <a:spLocks noGrp="1"/>
          </p:cNvSpPr>
          <p:nvPr>
            <p:ph type="title"/>
          </p:nvPr>
        </p:nvSpPr>
        <p:spPr>
          <a:xfrm>
            <a:off x="0" y="0"/>
            <a:ext cx="8458200" cy="685800"/>
          </a:xfrm>
        </p:spPr>
        <p:txBody>
          <a:bodyPr>
            <a:noAutofit/>
          </a:bodyPr>
          <a:lstStyle/>
          <a:p>
            <a:pPr algn="l">
              <a:defRPr/>
            </a:pP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Use </a:t>
            </a:r>
            <a:r>
              <a:rPr lang="en-US"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of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 </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Mechanisms by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 Services </a:t>
            </a:r>
            <a:b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b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and Privacy Service Groups</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40" name="Content Placeholder 4"/>
          <p:cNvSpPr>
            <a:spLocks noGrp="1"/>
          </p:cNvSpPr>
          <p:nvPr>
            <p:ph idx="1"/>
          </p:nvPr>
        </p:nvSpPr>
        <p:spPr>
          <a:xfrm>
            <a:off x="54429" y="838200"/>
            <a:ext cx="9067800" cy="5867400"/>
          </a:xfrm>
        </p:spPr>
        <p:txBody>
          <a:bodyPr>
            <a:normAutofit/>
          </a:bodyPr>
          <a:lstStyle/>
          <a:p>
            <a:pPr marL="225425" indent="-225425">
              <a:tabLst>
                <a:tab pos="8686800" algn="r"/>
              </a:tabLst>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PSs </a:t>
            </a:r>
            <a:r>
              <a:rPr lang="pl-PL" sz="2000" dirty="0" smtClean="0">
                <a:latin typeface="Segoe UI" pitchFamily="34" charset="0"/>
                <a:cs typeface="Segoe UI" pitchFamily="34" charset="0"/>
              </a:rPr>
              <a:t>using sample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PMs </a:t>
            </a:r>
            <a:r>
              <a:rPr lang="pl-PL" sz="1600" dirty="0" smtClean="0">
                <a:solidFill>
                  <a:schemeClr val="bg1">
                    <a:lumMod val="50000"/>
                  </a:schemeClr>
                </a:solidFill>
                <a:latin typeface="Segoe UI" pitchFamily="34" charset="0"/>
                <a:cs typeface="Segoe UI" pitchFamily="34" charset="0"/>
              </a:rPr>
              <a:t>(from the preceding slide)</a:t>
            </a:r>
            <a:r>
              <a:rPr lang="pl-PL" sz="2400" dirty="0" smtClean="0">
                <a:latin typeface="Segoe UI" pitchFamily="34" charset="0"/>
                <a:cs typeface="Segoe UI" pitchFamily="34" charset="0"/>
              </a:rPr>
              <a:t>	</a:t>
            </a:r>
            <a:r>
              <a:rPr lang="pl-PL" sz="1200" dirty="0" smtClean="0">
                <a:solidFill>
                  <a:schemeClr val="bg1">
                    <a:lumMod val="50000"/>
                  </a:schemeClr>
                </a:solidFill>
                <a:latin typeface="Segoe UI" pitchFamily="34" charset="0"/>
                <a:cs typeface="Segoe UI" pitchFamily="34" charset="0"/>
              </a:rPr>
              <a:t>[Al-Hasnawi &amp; Lilien, 2016]</a:t>
            </a:r>
          </a:p>
          <a:p>
            <a:pPr marL="400050" lvl="1" indent="0">
              <a:buNone/>
              <a:tabLst>
                <a:tab pos="623888" algn="l"/>
              </a:tabLst>
              <a:defRPr/>
            </a:pPr>
            <a:endParaRPr lang="en-US" sz="2000" b="1" dirty="0"/>
          </a:p>
          <a:p>
            <a:pPr marL="625475" lvl="1" indent="-225425">
              <a:defRPr/>
            </a:pPr>
            <a:endParaRPr lang="en-US" sz="2000" b="1" dirty="0"/>
          </a:p>
          <a:p>
            <a:pPr marL="625475" lvl="1" indent="-225425">
              <a:defRPr/>
            </a:pPr>
            <a:endParaRPr lang="en-US" sz="2000" b="1" dirty="0"/>
          </a:p>
          <a:p>
            <a:pPr marL="625475" lvl="1" indent="-225425">
              <a:defRPr/>
            </a:pPr>
            <a:endParaRPr lang="pl-PL" sz="2000" dirty="0" smtClean="0">
              <a:latin typeface="Segoe UI" pitchFamily="34" charset="0"/>
              <a:cs typeface="Segoe UI" pitchFamily="34" charset="0"/>
            </a:endParaRPr>
          </a:p>
          <a:p>
            <a:pPr>
              <a:defRPr/>
            </a:pPr>
            <a:endParaRPr lang="en-US" sz="2000" dirty="0"/>
          </a:p>
          <a:p>
            <a:pPr>
              <a:defRPr/>
            </a:pPr>
            <a:endParaRPr lang="pl-PL" sz="1200" dirty="0" smtClean="0">
              <a:latin typeface="Segoe UI" pitchFamily="34" charset="0"/>
              <a:cs typeface="Segoe UI" pitchFamily="34" charset="0"/>
            </a:endParaRPr>
          </a:p>
          <a:p>
            <a:pPr>
              <a:defRPr/>
            </a:pPr>
            <a:endParaRPr lang="pl-PL" sz="1200" dirty="0" smtClean="0">
              <a:latin typeface="Segoe UI" pitchFamily="34" charset="0"/>
              <a:cs typeface="Segoe UI" pitchFamily="34" charset="0"/>
            </a:endParaRPr>
          </a:p>
          <a:p>
            <a:pPr>
              <a:defRPr/>
            </a:pPr>
            <a:endParaRPr lang="pl-PL" sz="12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a:defRPr/>
            </a:pPr>
            <a:endParaRPr lang="en-US" sz="1200" dirty="0">
              <a:solidFill>
                <a:schemeClr val="bg1">
                  <a:lumMod val="50000"/>
                </a:schemeClr>
              </a:solidFill>
              <a:latin typeface="Segoe UI" pitchFamily="34" charset="0"/>
              <a:cs typeface="Segoe UI" pitchFamily="34" charset="0"/>
            </a:endParaRPr>
          </a:p>
        </p:txBody>
      </p:sp>
    </p:spTree>
    <p:extLst>
      <p:ext uri="{BB962C8B-B14F-4D97-AF65-F5344CB8AC3E}">
        <p14:creationId xmlns:p14="http://schemas.microsoft.com/office/powerpoint/2010/main" val="4197400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143000"/>
            <a:ext cx="9067800" cy="5562600"/>
          </a:xfrm>
        </p:spPr>
        <p:txBody>
          <a:bodyPr>
            <a:normAutofit/>
          </a:bodyPr>
          <a:lstStyle/>
          <a:p>
            <a:pPr marL="225425" indent="-225425">
              <a:defRPr/>
            </a:pPr>
            <a:r>
              <a:rPr lang="pl-PL" sz="2000" dirty="0">
                <a:latin typeface="Segoe UI" pitchFamily="34" charset="0"/>
                <a:cs typeface="Segoe UI" pitchFamily="34" charset="0"/>
              </a:rPr>
              <a:t>Principle of implementing privacy services with privacy </a:t>
            </a:r>
            <a:r>
              <a:rPr lang="pl-PL" sz="2000" dirty="0" smtClean="0">
                <a:latin typeface="Segoe UI" pitchFamily="34" charset="0"/>
                <a:cs typeface="Segoe UI" pitchFamily="34" charset="0"/>
              </a:rPr>
              <a:t>mechanisms</a:t>
            </a:r>
            <a:endParaRPr lang="pl-PL" sz="1600" dirty="0">
              <a:solidFill>
                <a:schemeClr val="bg1">
                  <a:lumMod val="50000"/>
                </a:schemeClr>
              </a:solidFill>
              <a:latin typeface="Segoe UI" pitchFamily="34" charset="0"/>
              <a:cs typeface="Segoe UI" pitchFamily="34" charset="0"/>
            </a:endParaRPr>
          </a:p>
          <a:p>
            <a:pPr marL="625475" lvl="1" indent="-225425">
              <a:defRPr/>
            </a:pPr>
            <a:r>
              <a:rPr lang="pl-PL" sz="2000" dirty="0" smtClean="0">
                <a:latin typeface="Segoe UI" pitchFamily="34" charset="0"/>
                <a:cs typeface="Segoe UI" pitchFamily="34" charset="0"/>
              </a:rPr>
              <a:t>Same as above for security services</a:t>
            </a:r>
            <a:endParaRPr lang="pl-PL" sz="2000" dirty="0">
              <a:latin typeface="Segoe UI" pitchFamily="34" charset="0"/>
              <a:cs typeface="Segoe UI" pitchFamily="34" charset="0"/>
            </a:endParaRPr>
          </a:p>
          <a:p>
            <a:pPr marL="0" indent="0">
              <a:buNone/>
              <a:defRPr/>
            </a:pPr>
            <a:endParaRPr lang="pl-PL" sz="800" dirty="0" smtClean="0">
              <a:latin typeface="Segoe UI" pitchFamily="34" charset="0"/>
              <a:cs typeface="Segoe UI" pitchFamily="34" charset="0"/>
            </a:endParaRPr>
          </a:p>
          <a:p>
            <a:pPr marL="0" indent="0">
              <a:buNone/>
              <a:defRPr/>
            </a:pPr>
            <a:endParaRPr lang="pl-PL" sz="800" dirty="0" smtClean="0">
              <a:latin typeface="Segoe UI" pitchFamily="34" charset="0"/>
              <a:cs typeface="Segoe UI" pitchFamily="34" charset="0"/>
            </a:endParaRPr>
          </a:p>
          <a:p>
            <a:pPr marL="225425" indent="-225425">
              <a:defRPr/>
            </a:pPr>
            <a:r>
              <a:rPr lang="pl-PL" sz="2000" dirty="0" smtClean="0">
                <a:latin typeface="Segoe UI" pitchFamily="34" charset="0"/>
                <a:cs typeface="Segoe UI" pitchFamily="34" charset="0"/>
              </a:rPr>
              <a:t>Privacy </a:t>
            </a:r>
            <a:r>
              <a:rPr lang="en-US" sz="2000" dirty="0" smtClean="0">
                <a:latin typeface="Segoe UI" pitchFamily="34" charset="0"/>
                <a:cs typeface="Segoe UI" pitchFamily="34" charset="0"/>
              </a:rPr>
              <a:t>service</a:t>
            </a:r>
            <a:r>
              <a:rPr lang="pl-PL" sz="2000" dirty="0" smtClean="0">
                <a:latin typeface="Segoe UI" pitchFamily="34" charset="0"/>
                <a:cs typeface="Segoe UI" pitchFamily="34" charset="0"/>
              </a:rPr>
              <a:t> groups</a:t>
            </a:r>
            <a:r>
              <a:rPr lang="en-US" sz="2000" dirty="0" smtClean="0">
                <a:latin typeface="Segoe UI" pitchFamily="34" charset="0"/>
                <a:cs typeface="Segoe UI" pitchFamily="34" charset="0"/>
              </a:rPr>
              <a:t> </a:t>
            </a:r>
            <a:r>
              <a:rPr lang="pl-PL" sz="2000" dirty="0" smtClean="0">
                <a:latin typeface="Segoe UI" pitchFamily="34" charset="0"/>
                <a:cs typeface="Segoe UI" pitchFamily="34" charset="0"/>
              </a:rPr>
              <a:t>and their placement within </a:t>
            </a:r>
            <a:r>
              <a:rPr lang="en-US" sz="2000" dirty="0" smtClean="0">
                <a:latin typeface="Segoe UI" pitchFamily="34" charset="0"/>
                <a:cs typeface="Segoe UI" pitchFamily="34" charset="0"/>
              </a:rPr>
              <a:t>network layers</a:t>
            </a:r>
            <a:endParaRPr lang="pl-PL" sz="2000" dirty="0" smtClean="0">
              <a:latin typeface="Segoe UI" pitchFamily="34" charset="0"/>
              <a:cs typeface="Segoe UI" pitchFamily="34" charset="0"/>
            </a:endParaRPr>
          </a:p>
          <a:p>
            <a:pPr marL="625475" lvl="1" indent="-225425">
              <a:defRPr/>
            </a:pPr>
            <a:r>
              <a:rPr lang="pl-PL" sz="2000" dirty="0" smtClean="0">
                <a:latin typeface="Segoe UI" pitchFamily="34" charset="0"/>
                <a:cs typeface="Segoe UI" pitchFamily="34" charset="0"/>
              </a:rPr>
              <a:t>To be investigated</a:t>
            </a:r>
          </a:p>
          <a:p>
            <a:pPr marL="625475" lvl="1" indent="-225425">
              <a:defRPr/>
            </a:pPr>
            <a:endParaRPr lang="pl-PL" sz="2000" dirty="0" smtClean="0">
              <a:latin typeface="Segoe UI" pitchFamily="34" charset="0"/>
              <a:cs typeface="Segoe UI" pitchFamily="34" charset="0"/>
            </a:endParaRPr>
          </a:p>
          <a:p>
            <a:pPr marL="0" indent="0">
              <a:buNone/>
              <a:defRPr/>
            </a:pPr>
            <a:endParaRPr lang="en-US" sz="2000" dirty="0"/>
          </a:p>
          <a:p>
            <a:pPr>
              <a:defRPr/>
            </a:pPr>
            <a:endParaRPr lang="pl-PL" sz="1200" dirty="0" smtClean="0">
              <a:latin typeface="Segoe UI" pitchFamily="34" charset="0"/>
              <a:cs typeface="Segoe UI" pitchFamily="34" charset="0"/>
            </a:endParaRPr>
          </a:p>
          <a:p>
            <a:pPr>
              <a:defRPr/>
            </a:pPr>
            <a:endParaRPr lang="pl-PL" sz="1200" dirty="0" smtClean="0">
              <a:latin typeface="Segoe UI" pitchFamily="34" charset="0"/>
              <a:cs typeface="Segoe UI" pitchFamily="34" charset="0"/>
            </a:endParaRPr>
          </a:p>
          <a:p>
            <a:pPr>
              <a:defRPr/>
            </a:pPr>
            <a:endParaRPr lang="pl-PL" sz="12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a:defRPr/>
            </a:pPr>
            <a:endParaRPr lang="en-US" sz="1200" dirty="0">
              <a:solidFill>
                <a:schemeClr val="bg1">
                  <a:lumMod val="50000"/>
                </a:schemeClr>
              </a:solidFill>
              <a:latin typeface="Segoe UI" pitchFamily="34" charset="0"/>
              <a:cs typeface="Segoe UI" pitchFamily="34" charset="0"/>
            </a:endParaRP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32</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1600" strike="sngStrike" dirty="0">
                <a:latin typeface="Segoe UI" pitchFamily="34" charset="0"/>
                <a:cs typeface="Segoe UI" pitchFamily="34" charset="0"/>
              </a:rPr>
              <a:t/>
            </a:r>
            <a:br>
              <a:rPr lang="pl-PL" sz="1600" strike="sngStrike" dirty="0">
                <a:latin typeface="Segoe UI" pitchFamily="34" charset="0"/>
                <a:cs typeface="Segoe UI" pitchFamily="34" charset="0"/>
              </a:rPr>
            </a:b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7" name="Title 1"/>
          <p:cNvSpPr txBox="1">
            <a:spLocks/>
          </p:cNvSpPr>
          <p:nvPr/>
        </p:nvSpPr>
        <p:spPr bwMode="auto">
          <a:xfrm>
            <a:off x="152400" y="76200"/>
            <a:ext cx="84582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algn="l">
              <a:lnSpc>
                <a:spcPct val="80000"/>
              </a:lnSpc>
              <a:defRPr/>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Borrowing Implementation Principle from Security Services Plus Future Work</a:t>
            </a:r>
          </a:p>
        </p:txBody>
      </p:sp>
    </p:spTree>
    <p:extLst>
      <p:ext uri="{BB962C8B-B14F-4D97-AF65-F5344CB8AC3E}">
        <p14:creationId xmlns:p14="http://schemas.microsoft.com/office/powerpoint/2010/main" val="25734177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33</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7. </a:t>
            </a:r>
            <a:r>
              <a:rPr lang="pl-PL" sz="2800" dirty="0">
                <a:solidFill>
                  <a:srgbClr val="FF9900"/>
                </a:solidFill>
                <a:effectLst>
                  <a:outerShdw blurRad="38100" dist="38100" dir="2700000" algn="tl">
                    <a:srgbClr val="000000">
                      <a:alpha val="43137"/>
                    </a:srgbClr>
                  </a:outerShdw>
                </a:effectLst>
                <a:latin typeface="Segoe UI" pitchFamily="34" charset="0"/>
                <a:cs typeface="Segoe UI" pitchFamily="34" charset="0"/>
              </a:rPr>
              <a:t>Partial </a:t>
            </a: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and </a:t>
            </a:r>
            <a:r>
              <a:rPr lang="pl-PL" sz="2800" dirty="0">
                <a:solidFill>
                  <a:srgbClr val="FF9900"/>
                </a:solidFill>
                <a:effectLst>
                  <a:outerShdw blurRad="38100" dist="38100" dir="2700000" algn="tl">
                    <a:srgbClr val="000000">
                      <a:alpha val="43137"/>
                    </a:srgbClr>
                  </a:outerShdw>
                </a:effectLst>
                <a:latin typeface="Segoe UI" pitchFamily="34" charset="0"/>
                <a:cs typeface="Segoe UI" pitchFamily="34" charset="0"/>
              </a:rPr>
              <a:t>Comprehesive S&amp;P Metrics</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12862550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990600"/>
            <a:ext cx="9067800" cy="5715000"/>
          </a:xfrm>
        </p:spPr>
        <p:txBody>
          <a:bodyPr>
            <a:normAutofit/>
          </a:bodyPr>
          <a:lstStyle/>
          <a:p>
            <a:pPr>
              <a:defRPr/>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Multi-level partial </a:t>
            </a:r>
            <a:r>
              <a:rPr lang="pl-PL" sz="2400" dirty="0">
                <a:latin typeface="Segoe UI" pitchFamily="34" charset="0"/>
                <a:cs typeface="Segoe UI" pitchFamily="34" charset="0"/>
              </a:rPr>
              <a:t>S&amp;P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measures</a:t>
            </a:r>
          </a:p>
          <a:p>
            <a:pPr lvl="1">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Level 1 </a:t>
            </a:r>
            <a:r>
              <a:rPr lang="pl-PL" sz="2000" dirty="0" smtClean="0">
                <a:latin typeface="Segoe UI" pitchFamily="34" charset="0"/>
                <a:cs typeface="Segoe UI" pitchFamily="34" charset="0"/>
              </a:rPr>
              <a:t>S&amp;P </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measures </a:t>
            </a:r>
            <a:endPar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lvl="2">
              <a:defRPr/>
            </a:pPr>
            <a:r>
              <a:rPr lang="pl-PL" sz="1600" dirty="0" smtClean="0">
                <a:latin typeface="Segoe UI" pitchFamily="34" charset="0"/>
                <a:cs typeface="Segoe UI" pitchFamily="34" charset="0"/>
              </a:rPr>
              <a:t>7 partial measures</a:t>
            </a:r>
          </a:p>
          <a:p>
            <a:pPr lvl="2">
              <a:defRPr/>
            </a:pPr>
            <a:r>
              <a:rPr lang="pl-PL" sz="1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One per SS/PS </a:t>
            </a:r>
            <a:r>
              <a:rPr lang="pl-PL" sz="1600" dirty="0" smtClean="0">
                <a:latin typeface="Segoe UI" pitchFamily="34" charset="0"/>
                <a:cs typeface="Segoe UI" pitchFamily="34" charset="0"/>
              </a:rPr>
              <a:t>(= one per Level 1 </a:t>
            </a:r>
            <a:r>
              <a:rPr lang="pl-PL" sz="1600" dirty="0">
                <a:latin typeface="Segoe UI" pitchFamily="34" charset="0"/>
                <a:cs typeface="Segoe UI" pitchFamily="34" charset="0"/>
              </a:rPr>
              <a:t>S&amp;P </a:t>
            </a:r>
            <a:r>
              <a:rPr lang="pl-PL" sz="1600" dirty="0" smtClean="0">
                <a:latin typeface="Segoe UI" pitchFamily="34" charset="0"/>
                <a:cs typeface="Segoe UI" pitchFamily="34" charset="0"/>
              </a:rPr>
              <a:t>component)</a:t>
            </a:r>
          </a:p>
          <a:p>
            <a:pPr lvl="1">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Level 2</a:t>
            </a:r>
            <a:r>
              <a:rPr lang="pl-PL" sz="2000" dirty="0" smtClean="0">
                <a:latin typeface="Segoe UI" pitchFamily="34" charset="0"/>
                <a:cs typeface="Segoe UI" pitchFamily="34" charset="0"/>
              </a:rPr>
              <a:t> </a:t>
            </a:r>
            <a:r>
              <a:rPr lang="pl-PL" sz="2000" dirty="0">
                <a:latin typeface="Segoe UI" pitchFamily="34" charset="0"/>
                <a:cs typeface="Segoe UI" pitchFamily="34" charset="0"/>
              </a:rPr>
              <a:t>S&amp;P </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measures </a:t>
            </a:r>
          </a:p>
          <a:p>
            <a:pPr lvl="2">
              <a:defRPr/>
            </a:pPr>
            <a:r>
              <a:rPr lang="pl-PL" sz="1600" i="1" dirty="0" smtClean="0">
                <a:latin typeface="Segoe UI" pitchFamily="34" charset="0"/>
                <a:cs typeface="Segoe UI" pitchFamily="34" charset="0"/>
              </a:rPr>
              <a:t>N2</a:t>
            </a:r>
            <a:r>
              <a:rPr lang="pl-PL" sz="1600" dirty="0" smtClean="0">
                <a:latin typeface="Segoe UI" pitchFamily="34" charset="0"/>
                <a:cs typeface="Segoe UI" pitchFamily="34" charset="0"/>
              </a:rPr>
              <a:t> </a:t>
            </a:r>
            <a:r>
              <a:rPr lang="pl-PL" sz="1600" dirty="0">
                <a:latin typeface="Segoe UI" pitchFamily="34" charset="0"/>
                <a:cs typeface="Segoe UI" pitchFamily="34" charset="0"/>
              </a:rPr>
              <a:t>measures</a:t>
            </a:r>
          </a:p>
          <a:p>
            <a:pPr lvl="2">
              <a:defRPr/>
            </a:pPr>
            <a:r>
              <a:rPr lang="pl-PL" sz="1600" dirty="0">
                <a:solidFill>
                  <a:srgbClr val="FF9900"/>
                </a:solidFill>
                <a:effectLst>
                  <a:outerShdw blurRad="38100" dist="38100" dir="2700000" algn="tl">
                    <a:srgbClr val="000000">
                      <a:alpha val="43137"/>
                    </a:srgbClr>
                  </a:outerShdw>
                </a:effectLst>
                <a:latin typeface="Segoe UI" pitchFamily="34" charset="0"/>
                <a:cs typeface="Segoe UI" pitchFamily="34" charset="0"/>
              </a:rPr>
              <a:t>One per </a:t>
            </a:r>
            <a:r>
              <a:rPr lang="pl-PL" sz="1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SM/PM </a:t>
            </a:r>
            <a:r>
              <a:rPr lang="pl-PL" sz="1600" dirty="0" smtClean="0">
                <a:latin typeface="Segoe UI" pitchFamily="34" charset="0"/>
                <a:cs typeface="Segoe UI" pitchFamily="34" charset="0"/>
              </a:rPr>
              <a:t>(= one </a:t>
            </a:r>
            <a:r>
              <a:rPr lang="pl-PL" sz="1600" dirty="0">
                <a:latin typeface="Segoe UI" pitchFamily="34" charset="0"/>
                <a:cs typeface="Segoe UI" pitchFamily="34" charset="0"/>
              </a:rPr>
              <a:t>per Level </a:t>
            </a:r>
            <a:r>
              <a:rPr lang="pl-PL" sz="1600" dirty="0" smtClean="0">
                <a:latin typeface="Segoe UI" pitchFamily="34" charset="0"/>
                <a:cs typeface="Segoe UI" pitchFamily="34" charset="0"/>
              </a:rPr>
              <a:t>2 </a:t>
            </a:r>
            <a:r>
              <a:rPr lang="pl-PL" sz="1600" dirty="0">
                <a:latin typeface="Segoe UI" pitchFamily="34" charset="0"/>
                <a:cs typeface="Segoe UI" pitchFamily="34" charset="0"/>
              </a:rPr>
              <a:t>S&amp;P </a:t>
            </a:r>
            <a:r>
              <a:rPr lang="pl-PL" sz="1600" dirty="0" smtClean="0">
                <a:latin typeface="Segoe UI" pitchFamily="34" charset="0"/>
                <a:cs typeface="Segoe UI" pitchFamily="34" charset="0"/>
              </a:rPr>
              <a:t>component</a:t>
            </a:r>
            <a:r>
              <a:rPr lang="pl-PL" sz="1600" dirty="0">
                <a:latin typeface="Segoe UI" pitchFamily="34" charset="0"/>
                <a:cs typeface="Segoe UI" pitchFamily="34" charset="0"/>
              </a:rPr>
              <a:t>)</a:t>
            </a:r>
          </a:p>
          <a:p>
            <a:pPr lvl="1">
              <a:defRPr/>
            </a:pPr>
            <a:r>
              <a:rPr lang="pl-PL" sz="2000" dirty="0" smtClean="0">
                <a:latin typeface="Segoe UI" pitchFamily="34" charset="0"/>
                <a:cs typeface="Segoe UI" pitchFamily="34" charset="0"/>
              </a:rPr>
              <a:t>...</a:t>
            </a:r>
          </a:p>
          <a:p>
            <a:pPr lvl="1">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Level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K</a:t>
            </a:r>
            <a:r>
              <a:rPr lang="pl-PL" sz="2000" i="1" dirty="0" smtClean="0">
                <a:latin typeface="Segoe UI" pitchFamily="34" charset="0"/>
                <a:cs typeface="Segoe UI" pitchFamily="34" charset="0"/>
              </a:rPr>
              <a:t> </a:t>
            </a:r>
            <a:r>
              <a:rPr lang="pl-PL" sz="2000" dirty="0">
                <a:latin typeface="Segoe UI" pitchFamily="34" charset="0"/>
                <a:cs typeface="Segoe UI" pitchFamily="34" charset="0"/>
              </a:rPr>
              <a:t>S&amp;P </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measures </a:t>
            </a:r>
          </a:p>
          <a:p>
            <a:pPr lvl="2">
              <a:defRPr/>
            </a:pPr>
            <a:r>
              <a:rPr lang="pl-PL" sz="1600" i="1" dirty="0" smtClean="0">
                <a:latin typeface="Segoe UI" pitchFamily="34" charset="0"/>
                <a:cs typeface="Segoe UI" pitchFamily="34" charset="0"/>
              </a:rPr>
              <a:t>Nk</a:t>
            </a:r>
            <a:r>
              <a:rPr lang="pl-PL" sz="1600" dirty="0" smtClean="0">
                <a:latin typeface="Segoe UI" pitchFamily="34" charset="0"/>
                <a:cs typeface="Segoe UI" pitchFamily="34" charset="0"/>
              </a:rPr>
              <a:t> </a:t>
            </a:r>
            <a:r>
              <a:rPr lang="pl-PL" sz="1600" dirty="0">
                <a:latin typeface="Segoe UI" pitchFamily="34" charset="0"/>
                <a:cs typeface="Segoe UI" pitchFamily="34" charset="0"/>
              </a:rPr>
              <a:t>measures</a:t>
            </a:r>
          </a:p>
          <a:p>
            <a:pPr lvl="2">
              <a:defRPr/>
            </a:pPr>
            <a:r>
              <a:rPr lang="pl-PL" sz="1600" dirty="0">
                <a:solidFill>
                  <a:srgbClr val="FF9900"/>
                </a:solidFill>
                <a:effectLst>
                  <a:outerShdw blurRad="38100" dist="38100" dir="2700000" algn="tl">
                    <a:srgbClr val="000000">
                      <a:alpha val="43137"/>
                    </a:srgbClr>
                  </a:outerShdw>
                </a:effectLst>
                <a:latin typeface="Segoe UI" pitchFamily="34" charset="0"/>
                <a:cs typeface="Segoe UI" pitchFamily="34" charset="0"/>
              </a:rPr>
              <a:t>One per </a:t>
            </a:r>
            <a:r>
              <a:rPr lang="pl-PL" sz="1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Level K </a:t>
            </a:r>
            <a:r>
              <a:rPr lang="pl-PL" sz="1600" dirty="0">
                <a:latin typeface="Segoe UI" pitchFamily="34" charset="0"/>
                <a:cs typeface="Segoe UI" pitchFamily="34" charset="0"/>
              </a:rPr>
              <a:t>S&amp;P </a:t>
            </a:r>
            <a:r>
              <a:rPr lang="pl-PL" sz="1600" dirty="0" smtClean="0">
                <a:latin typeface="Segoe UI" pitchFamily="34" charset="0"/>
                <a:cs typeface="Segoe UI" pitchFamily="34" charset="0"/>
              </a:rPr>
              <a:t>component</a:t>
            </a:r>
          </a:p>
          <a:p>
            <a:pPr lvl="2">
              <a:defRPr/>
            </a:pPr>
            <a:endParaRPr lang="pl-PL" sz="1600" dirty="0">
              <a:latin typeface="Segoe UI" pitchFamily="34" charset="0"/>
              <a:cs typeface="Segoe UI" pitchFamily="34" charset="0"/>
            </a:endParaRPr>
          </a:p>
          <a:p>
            <a:pPr lvl="1">
              <a:defRPr/>
            </a:pPr>
            <a:endParaRPr lang="pl-PL" sz="2000" dirty="0">
              <a:latin typeface="Segoe UI" pitchFamily="34" charset="0"/>
              <a:cs typeface="Segoe UI" pitchFamily="34" charset="0"/>
            </a:endParaRP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34</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Partial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S&amp;P Metrics and Comprehesive </a:t>
            </a:r>
            <a:r>
              <a:rPr lang="pl-PL"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S&amp;P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Metrics</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10202024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990600"/>
            <a:ext cx="9067800" cy="5715000"/>
          </a:xfrm>
        </p:spPr>
        <p:txBody>
          <a:bodyPr>
            <a:normAutofit lnSpcReduction="10000"/>
          </a:bodyPr>
          <a:lstStyle/>
          <a:p>
            <a:pPr>
              <a:defRPr/>
            </a:pPr>
            <a:r>
              <a:rPr lang="pl-PL" sz="2400" dirty="0" smtClean="0">
                <a:latin typeface="Segoe UI" pitchFamily="34" charset="0"/>
                <a:cs typeface="Segoe UI" pitchFamily="34" charset="0"/>
              </a:rPr>
              <a:t>Approach 1: Do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not combine </a:t>
            </a:r>
            <a:r>
              <a:rPr lang="pl-PL" sz="2400" dirty="0" smtClean="0">
                <a:latin typeface="Segoe UI" pitchFamily="34" charset="0"/>
                <a:cs typeface="Segoe UI" pitchFamily="34" charset="0"/>
              </a:rPr>
              <a:t>component metrics</a:t>
            </a:r>
          </a:p>
          <a:p>
            <a:pPr lvl="1">
              <a:defRPr/>
            </a:pPr>
            <a:r>
              <a:rPr lang="pl-PL" sz="2000" dirty="0" smtClean="0">
                <a:latin typeface="Segoe UI" pitchFamily="34" charset="0"/>
                <a:cs typeface="Segoe UI" pitchFamily="34" charset="0"/>
              </a:rPr>
              <a:t>Express </a:t>
            </a:r>
            <a:r>
              <a:rPr lang="pl-PL" sz="2000" dirty="0">
                <a:latin typeface="Segoe UI" pitchFamily="34" charset="0"/>
                <a:cs typeface="Segoe UI" pitchFamily="34" charset="0"/>
              </a:rPr>
              <a:t>S&amp;P </a:t>
            </a:r>
            <a:r>
              <a:rPr lang="pl-PL" sz="2000" dirty="0" smtClean="0">
                <a:latin typeface="Segoe UI" pitchFamily="34" charset="0"/>
                <a:cs typeface="Segoe UI" pitchFamily="34" charset="0"/>
              </a:rPr>
              <a:t>metric as a 7-component </a:t>
            </a:r>
            <a:r>
              <a:rPr lang="pl-PL" sz="2000" dirty="0">
                <a:latin typeface="Segoe UI" pitchFamily="34" charset="0"/>
                <a:cs typeface="Segoe UI" pitchFamily="34" charset="0"/>
              </a:rPr>
              <a:t>S&amp;P </a:t>
            </a:r>
            <a:r>
              <a:rPr lang="pl-PL" sz="2000" i="1" dirty="0" smtClean="0">
                <a:latin typeface="Segoe UI" pitchFamily="34" charset="0"/>
                <a:cs typeface="Segoe UI" pitchFamily="34" charset="0"/>
              </a:rPr>
              <a:t>vector</a:t>
            </a:r>
            <a:r>
              <a:rPr lang="pl-PL" sz="2000" dirty="0" smtClean="0">
                <a:latin typeface="Segoe UI" pitchFamily="34" charset="0"/>
                <a:cs typeface="Segoe UI" pitchFamily="34" charset="0"/>
              </a:rPr>
              <a:t> of metrics</a:t>
            </a:r>
          </a:p>
          <a:p>
            <a:pPr lvl="2">
              <a:defRPr/>
            </a:pPr>
            <a:r>
              <a:rPr lang="pl-PL" sz="2000" dirty="0" smtClean="0">
                <a:latin typeface="Segoe UI" pitchFamily="34" charset="0"/>
                <a:cs typeface="Segoe UI" pitchFamily="34" charset="0"/>
              </a:rPr>
              <a:t>Each component is a </a:t>
            </a:r>
            <a:r>
              <a:rPr lang="pl-PL" sz="2000" dirty="0">
                <a:latin typeface="Segoe UI" pitchFamily="34" charset="0"/>
                <a:cs typeface="Segoe UI" pitchFamily="34" charset="0"/>
              </a:rPr>
              <a:t>partial measure for one </a:t>
            </a:r>
            <a:r>
              <a:rPr lang="pl-PL" sz="2000" dirty="0" smtClean="0">
                <a:latin typeface="Segoe UI" pitchFamily="34" charset="0"/>
                <a:cs typeface="Segoe UI" pitchFamily="34" charset="0"/>
              </a:rPr>
              <a:t>SS/PS</a:t>
            </a:r>
          </a:p>
          <a:p>
            <a:pPr lvl="1">
              <a:defRPr/>
            </a:pPr>
            <a:r>
              <a:rPr lang="pl-PL" sz="2000" dirty="0" smtClean="0">
                <a:latin typeface="Segoe UI" pitchFamily="34" charset="0"/>
                <a:cs typeface="Segoe UI" pitchFamily="34" charset="0"/>
              </a:rPr>
              <a:t>In turn, each vector component is a vector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subvectors</a:t>
            </a:r>
            <a:r>
              <a:rPr lang="pl-PL" sz="2000" dirty="0">
                <a:latin typeface="Segoe UI" pitchFamily="34" charset="0"/>
                <a:cs typeface="Segoe UI" pitchFamily="34" charset="0"/>
              </a:rPr>
              <a:t>)</a:t>
            </a:r>
            <a:endPar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endParaRPr>
          </a:p>
          <a:p>
            <a:pPr lvl="2">
              <a:defRPr/>
            </a:pPr>
            <a:r>
              <a:rPr lang="pl-PL" sz="2000" dirty="0" smtClean="0">
                <a:latin typeface="Segoe UI" pitchFamily="34" charset="0"/>
                <a:cs typeface="Segoe UI" pitchFamily="34" charset="0"/>
              </a:rPr>
              <a:t>A subvector is a </a:t>
            </a:r>
            <a:r>
              <a:rPr lang="pl-PL" sz="2000" dirty="0">
                <a:latin typeface="Segoe UI" pitchFamily="34" charset="0"/>
                <a:cs typeface="Segoe UI" pitchFamily="34" charset="0"/>
              </a:rPr>
              <a:t>partial measure </a:t>
            </a:r>
            <a:r>
              <a:rPr lang="pl-PL" sz="2000" dirty="0" smtClean="0">
                <a:latin typeface="Segoe UI" pitchFamily="34" charset="0"/>
                <a:cs typeface="Segoe UI" pitchFamily="34" charset="0"/>
              </a:rPr>
              <a:t>for one SM/PM</a:t>
            </a:r>
          </a:p>
          <a:p>
            <a:pPr lvl="1">
              <a:defRPr/>
            </a:pPr>
            <a:r>
              <a:rPr lang="pl-PL" sz="2000" dirty="0" smtClean="0">
                <a:latin typeface="Segoe UI" pitchFamily="34" charset="0"/>
                <a:cs typeface="Segoe UI" pitchFamily="34" charset="0"/>
              </a:rPr>
              <a:t>....</a:t>
            </a:r>
            <a:r>
              <a:rPr lang="pl-PL" sz="2000" dirty="0">
                <a:latin typeface="Segoe UI" pitchFamily="34" charset="0"/>
                <a:cs typeface="Segoe UI" pitchFamily="34" charset="0"/>
              </a:rPr>
              <a:t> </a:t>
            </a:r>
            <a:r>
              <a:rPr lang="pl-PL" sz="2000" dirty="0" smtClean="0">
                <a:latin typeface="Segoe UI" pitchFamily="34" charset="0"/>
                <a:cs typeface="Segoe UI" pitchFamily="34" charset="0"/>
              </a:rPr>
              <a:t>   [Repeat recursively down do level K]</a:t>
            </a:r>
          </a:p>
          <a:p>
            <a:pPr lvl="1">
              <a:defRPr/>
            </a:pPr>
            <a:endParaRPr lang="pl-PL" sz="800" dirty="0">
              <a:latin typeface="Segoe UI" pitchFamily="34" charset="0"/>
              <a:cs typeface="Segoe UI" pitchFamily="34" charset="0"/>
            </a:endParaRPr>
          </a:p>
          <a:p>
            <a:pPr>
              <a:defRPr/>
            </a:pPr>
            <a:r>
              <a:rPr lang="pl-PL" sz="2400" dirty="0">
                <a:latin typeface="Segoe UI" pitchFamily="34" charset="0"/>
                <a:cs typeface="Segoe UI" pitchFamily="34" charset="0"/>
              </a:rPr>
              <a:t>Approach </a:t>
            </a:r>
            <a:r>
              <a:rPr lang="pl-PL" sz="2400" dirty="0" smtClean="0">
                <a:latin typeface="Segoe UI" pitchFamily="34" charset="0"/>
                <a:cs typeface="Segoe UI" pitchFamily="34" charset="0"/>
              </a:rPr>
              <a:t>2: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Combine</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latin typeface="Segoe UI" pitchFamily="34" charset="0"/>
                <a:cs typeface="Segoe UI" pitchFamily="34" charset="0"/>
              </a:rPr>
              <a:t>component metrics</a:t>
            </a:r>
            <a:endParaRPr lang="pl-PL" sz="2400" dirty="0">
              <a:latin typeface="Segoe UI" pitchFamily="34" charset="0"/>
              <a:cs typeface="Segoe UI" pitchFamily="34" charset="0"/>
            </a:endParaRPr>
          </a:p>
          <a:p>
            <a:pPr lvl="1">
              <a:defRPr/>
            </a:pPr>
            <a:r>
              <a:rPr lang="pl-PL" sz="2000" dirty="0" smtClean="0">
                <a:latin typeface="Segoe UI" pitchFamily="34" charset="0"/>
                <a:cs typeface="Segoe UI" pitchFamily="34" charset="0"/>
              </a:rPr>
              <a:t>Many ways of combining</a:t>
            </a:r>
          </a:p>
          <a:p>
            <a:pPr lvl="1">
              <a:defRPr/>
            </a:pPr>
            <a:endParaRPr lang="pl-PL" sz="800" dirty="0" smtClean="0">
              <a:latin typeface="Segoe UI" pitchFamily="34" charset="0"/>
              <a:cs typeface="Segoe UI" pitchFamily="34" charset="0"/>
            </a:endParaRPr>
          </a:p>
          <a:p>
            <a:pPr lvl="1">
              <a:defRPr/>
            </a:pPr>
            <a:endParaRPr lang="pl-PL" sz="800" dirty="0">
              <a:latin typeface="Segoe UI" pitchFamily="34" charset="0"/>
              <a:cs typeface="Segoe UI" pitchFamily="34" charset="0"/>
            </a:endParaRPr>
          </a:p>
          <a:p>
            <a:pPr>
              <a:defRPr/>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Notation</a:t>
            </a:r>
            <a:r>
              <a:rPr lang="pl-PL" sz="2400" dirty="0" smtClean="0">
                <a:latin typeface="Segoe UI" pitchFamily="34" charset="0"/>
                <a:cs typeface="Segoe UI" pitchFamily="34" charset="0"/>
              </a:rPr>
              <a:t>:</a:t>
            </a:r>
          </a:p>
          <a:p>
            <a:pPr lvl="1">
              <a:defRPr/>
            </a:pPr>
            <a:r>
              <a:rPr lang="pl-PL" sz="2000" dirty="0" smtClean="0">
                <a:latin typeface="Segoe UI" pitchFamily="34" charset="0"/>
                <a:cs typeface="Segoe UI" pitchFamily="34" charset="0"/>
              </a:rPr>
              <a:t>SEC/PRIV – comprehensive </a:t>
            </a:r>
            <a:r>
              <a:rPr lang="pl-PL" sz="2000" dirty="0">
                <a:latin typeface="Segoe UI" pitchFamily="34" charset="0"/>
                <a:cs typeface="Segoe UI" pitchFamily="34" charset="0"/>
              </a:rPr>
              <a:t>S&amp;P </a:t>
            </a:r>
            <a:r>
              <a:rPr lang="pl-PL" sz="2000" dirty="0" smtClean="0">
                <a:latin typeface="Segoe UI" pitchFamily="34" charset="0"/>
                <a:cs typeface="Segoe UI" pitchFamily="34" charset="0"/>
              </a:rPr>
              <a:t>metric</a:t>
            </a:r>
          </a:p>
          <a:p>
            <a:pPr lvl="1">
              <a:defRPr/>
            </a:pPr>
            <a:r>
              <a:rPr lang="pl-PL" sz="2000" dirty="0" smtClean="0">
                <a:latin typeface="Segoe UI" pitchFamily="34" charset="0"/>
                <a:cs typeface="Segoe UI" pitchFamily="34" charset="0"/>
              </a:rPr>
              <a:t>SEC(i)/PRIV(i) – Level i partial S&amp;P metric</a:t>
            </a:r>
          </a:p>
          <a:p>
            <a:pPr lvl="2">
              <a:defRPr/>
            </a:pPr>
            <a:r>
              <a:rPr lang="pl-PL" sz="1600" dirty="0" smtClean="0">
                <a:latin typeface="Segoe UI" pitchFamily="34" charset="0"/>
                <a:cs typeface="Segoe UI" pitchFamily="34" charset="0"/>
              </a:rPr>
              <a:t>SEC = SEC(0), PRIV = PRIV(0)</a:t>
            </a:r>
            <a:endParaRPr lang="pl-PL" sz="1200" dirty="0" smtClean="0">
              <a:latin typeface="Segoe UI" pitchFamily="34" charset="0"/>
              <a:cs typeface="Segoe UI" pitchFamily="34" charset="0"/>
            </a:endParaRPr>
          </a:p>
          <a:p>
            <a:pPr lvl="1">
              <a:defRPr/>
            </a:pPr>
            <a:r>
              <a:rPr lang="pl-PL" sz="2000" dirty="0" smtClean="0">
                <a:latin typeface="Segoe UI" pitchFamily="34" charset="0"/>
                <a:cs typeface="Segoe UI" pitchFamily="34" charset="0"/>
              </a:rPr>
              <a:t>c(i) – i-th component</a:t>
            </a:r>
          </a:p>
          <a:p>
            <a:pPr lvl="1">
              <a:defRPr/>
            </a:pPr>
            <a:r>
              <a:rPr lang="pl-PL" sz="2000" dirty="0" smtClean="0">
                <a:latin typeface="Segoe UI" pitchFamily="34" charset="0"/>
                <a:cs typeface="Segoe UI" pitchFamily="34" charset="0"/>
              </a:rPr>
              <a:t>size( SEC(i) ) – number of components in the SEC(i) vector</a:t>
            </a:r>
          </a:p>
          <a:p>
            <a:pPr lvl="1">
              <a:defRPr/>
            </a:pPr>
            <a:endParaRPr lang="en-US" sz="2000" dirty="0">
              <a:latin typeface="Segoe UI" pitchFamily="34" charset="0"/>
              <a:cs typeface="Segoe UI" pitchFamily="34" charset="0"/>
            </a:endParaRP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35</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Obtaining Comprehesive </a:t>
            </a:r>
            <a:r>
              <a:rPr lang="pl-PL"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S&amp;P</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Metrics from Partial S&amp;P Metrics</a:t>
            </a:r>
            <a:endParaRPr lang="en-US" sz="20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40788323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990600"/>
            <a:ext cx="9067800" cy="5715000"/>
          </a:xfrm>
        </p:spPr>
        <p:txBody>
          <a:bodyPr>
            <a:normAutofit/>
          </a:bodyPr>
          <a:lstStyle/>
          <a:p>
            <a:pPr>
              <a:defRPr/>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Examples</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latin typeface="Segoe UI" pitchFamily="34" charset="0"/>
                <a:cs typeface="Segoe UI" pitchFamily="34" charset="0"/>
              </a:rPr>
              <a:t>of  </a:t>
            </a:r>
            <a:r>
              <a:rPr lang="pl-PL" sz="2400" dirty="0">
                <a:latin typeface="Segoe UI" pitchFamily="34" charset="0"/>
                <a:cs typeface="Segoe UI" pitchFamily="34" charset="0"/>
              </a:rPr>
              <a:t>combining component metrics </a:t>
            </a:r>
            <a:endParaRPr lang="pl-PL" sz="2400" dirty="0" smtClean="0">
              <a:latin typeface="Segoe UI" pitchFamily="34" charset="0"/>
              <a:cs typeface="Segoe UI" pitchFamily="34" charset="0"/>
            </a:endParaRPr>
          </a:p>
          <a:p>
            <a:pPr lvl="1">
              <a:defRPr/>
            </a:pPr>
            <a:r>
              <a:rPr lang="pl-PL" sz="2000" dirty="0" smtClean="0">
                <a:latin typeface="Segoe UI" pitchFamily="34" charset="0"/>
                <a:cs typeface="Segoe UI" pitchFamily="34" charset="0"/>
              </a:rPr>
              <a:t>the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weakest-chain</a:t>
            </a:r>
            <a:r>
              <a:rPr lang="pl-PL" sz="2000" i="1" dirty="0" smtClean="0">
                <a:latin typeface="Segoe UI" pitchFamily="34" charset="0"/>
                <a:cs typeface="Segoe UI" pitchFamily="34" charset="0"/>
              </a:rPr>
              <a:t> </a:t>
            </a:r>
            <a:r>
              <a:rPr lang="pl-PL" sz="2000" dirty="0" smtClean="0">
                <a:latin typeface="Segoe UI" pitchFamily="34" charset="0"/>
                <a:cs typeface="Segoe UI" pitchFamily="34" charset="0"/>
              </a:rPr>
              <a:t>metric</a:t>
            </a:r>
            <a:endParaRPr lang="pl-PL" sz="2000" dirty="0">
              <a:latin typeface="Segoe UI" pitchFamily="34" charset="0"/>
              <a:cs typeface="Segoe UI" pitchFamily="34" charset="0"/>
            </a:endParaRPr>
          </a:p>
          <a:p>
            <a:pPr lvl="2">
              <a:defRPr/>
            </a:pPr>
            <a:r>
              <a:rPr lang="pl-PL" sz="2000" dirty="0" smtClean="0">
                <a:latin typeface="Segoe UI" pitchFamily="34" charset="0"/>
                <a:cs typeface="Segoe UI" pitchFamily="34" charset="0"/>
              </a:rPr>
              <a:t>SEC = min { c(i) | 0 &lt;= i &lt;= size(SEC) }</a:t>
            </a:r>
          </a:p>
          <a:p>
            <a:pPr lvl="2">
              <a:defRPr/>
            </a:pPr>
            <a:endParaRPr lang="pl-PL" sz="900" dirty="0">
              <a:latin typeface="Segoe UI" pitchFamily="34" charset="0"/>
              <a:cs typeface="Segoe UI" pitchFamily="34" charset="0"/>
            </a:endParaRPr>
          </a:p>
          <a:p>
            <a:pPr lvl="1">
              <a:defRPr/>
            </a:pPr>
            <a:r>
              <a:rPr lang="pl-PL" sz="2000" dirty="0" smtClean="0">
                <a:latin typeface="Segoe UI" pitchFamily="34" charset="0"/>
                <a:cs typeface="Segoe UI" pitchFamily="34" charset="0"/>
              </a:rPr>
              <a:t>the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additive</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metric</a:t>
            </a:r>
            <a:endParaRPr lang="pl-PL" sz="2000" dirty="0">
              <a:latin typeface="Segoe UI" pitchFamily="34" charset="0"/>
              <a:cs typeface="Segoe UI" pitchFamily="34" charset="0"/>
            </a:endParaRPr>
          </a:p>
          <a:p>
            <a:pPr lvl="2">
              <a:defRPr/>
            </a:pPr>
            <a:r>
              <a:rPr lang="pl-PL" sz="2000" dirty="0" smtClean="0">
                <a:latin typeface="Segoe UI" pitchFamily="34" charset="0"/>
                <a:cs typeface="Segoe UI" pitchFamily="34" charset="0"/>
              </a:rPr>
              <a:t>SEC = c(0) + c(1) + ... + c( size(SEC) )</a:t>
            </a:r>
          </a:p>
          <a:p>
            <a:pPr lvl="2">
              <a:defRPr/>
            </a:pPr>
            <a:endParaRPr lang="pl-PL" sz="800" dirty="0">
              <a:latin typeface="Segoe UI" pitchFamily="34" charset="0"/>
              <a:cs typeface="Segoe UI" pitchFamily="34" charset="0"/>
            </a:endParaRPr>
          </a:p>
          <a:p>
            <a:pPr lvl="1">
              <a:defRPr/>
            </a:pPr>
            <a:r>
              <a:rPr lang="pl-PL" sz="2000" dirty="0" smtClean="0">
                <a:latin typeface="Segoe UI" pitchFamily="34" charset="0"/>
                <a:cs typeface="Segoe UI" pitchFamily="34" charset="0"/>
              </a:rPr>
              <a:t>the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multiplicative</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a:latin typeface="Segoe UI" pitchFamily="34" charset="0"/>
                <a:cs typeface="Segoe UI" pitchFamily="34" charset="0"/>
              </a:rPr>
              <a:t>metric</a:t>
            </a:r>
          </a:p>
          <a:p>
            <a:pPr lvl="2">
              <a:defRPr/>
            </a:pPr>
            <a:r>
              <a:rPr lang="pl-PL" sz="2000" dirty="0">
                <a:latin typeface="Segoe UI" pitchFamily="34" charset="0"/>
                <a:cs typeface="Segoe UI" pitchFamily="34" charset="0"/>
              </a:rPr>
              <a:t>SEC = </a:t>
            </a:r>
            <a:r>
              <a:rPr lang="pl-PL" sz="2000" dirty="0" smtClean="0">
                <a:latin typeface="Segoe UI" pitchFamily="34" charset="0"/>
                <a:cs typeface="Segoe UI" pitchFamily="34" charset="0"/>
              </a:rPr>
              <a:t>c(0) </a:t>
            </a:r>
            <a:r>
              <a:rPr lang="pl-PL" sz="2000" dirty="0">
                <a:latin typeface="Segoe UI" pitchFamily="34" charset="0"/>
                <a:cs typeface="Segoe UI" pitchFamily="34" charset="0"/>
              </a:rPr>
              <a:t>x </a:t>
            </a:r>
            <a:r>
              <a:rPr lang="pl-PL" sz="2000" dirty="0" smtClean="0">
                <a:latin typeface="Segoe UI" pitchFamily="34" charset="0"/>
                <a:cs typeface="Segoe UI" pitchFamily="34" charset="0"/>
              </a:rPr>
              <a:t>c(1</a:t>
            </a:r>
            <a:r>
              <a:rPr lang="pl-PL" sz="2000" dirty="0">
                <a:latin typeface="Segoe UI" pitchFamily="34" charset="0"/>
                <a:cs typeface="Segoe UI" pitchFamily="34" charset="0"/>
              </a:rPr>
              <a:t>) x ... </a:t>
            </a:r>
            <a:r>
              <a:rPr lang="pl-PL" sz="2000" dirty="0" smtClean="0">
                <a:latin typeface="Segoe UI" pitchFamily="34" charset="0"/>
                <a:cs typeface="Segoe UI" pitchFamily="34" charset="0"/>
              </a:rPr>
              <a:t>x c( </a:t>
            </a:r>
            <a:r>
              <a:rPr lang="pl-PL" sz="2000" dirty="0">
                <a:latin typeface="Segoe UI" pitchFamily="34" charset="0"/>
                <a:cs typeface="Segoe UI" pitchFamily="34" charset="0"/>
              </a:rPr>
              <a:t>size(SEC) </a:t>
            </a:r>
            <a:r>
              <a:rPr lang="pl-PL" sz="2000" dirty="0" smtClean="0">
                <a:latin typeface="Segoe UI" pitchFamily="34" charset="0"/>
                <a:cs typeface="Segoe UI" pitchFamily="34" charset="0"/>
              </a:rPr>
              <a:t>)</a:t>
            </a:r>
          </a:p>
          <a:p>
            <a:pPr marL="914400" lvl="2" indent="0">
              <a:buNone/>
              <a:defRPr/>
            </a:pPr>
            <a:endParaRPr lang="pl-PL" sz="800" dirty="0">
              <a:latin typeface="Segoe UI" pitchFamily="34" charset="0"/>
              <a:cs typeface="Segoe UI" pitchFamily="34" charset="0"/>
            </a:endParaRPr>
          </a:p>
          <a:p>
            <a:pPr lvl="1">
              <a:defRPr/>
            </a:pPr>
            <a:r>
              <a:rPr lang="pl-PL" sz="2000" dirty="0">
                <a:latin typeface="Segoe UI" pitchFamily="34" charset="0"/>
                <a:cs typeface="Segoe UI" pitchFamily="34" charset="0"/>
              </a:rPr>
              <a:t>the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weighted additive</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metric or the</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i="1" dirty="0">
                <a:solidFill>
                  <a:srgbClr val="FF9900"/>
                </a:solidFill>
                <a:effectLst>
                  <a:outerShdw blurRad="38100" dist="38100" dir="2700000" algn="tl">
                    <a:srgbClr val="000000">
                      <a:alpha val="43137"/>
                    </a:srgbClr>
                  </a:outerShdw>
                </a:effectLst>
                <a:latin typeface="Segoe UI" pitchFamily="34" charset="0"/>
                <a:cs typeface="Segoe UI" pitchFamily="34" charset="0"/>
              </a:rPr>
              <a:t>weighted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multiplicative</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metric</a:t>
            </a:r>
          </a:p>
          <a:p>
            <a:pPr marL="1828800" lvl="4" indent="0">
              <a:buNone/>
              <a:defRPr/>
            </a:pPr>
            <a:r>
              <a:rPr lang="pl-PL" dirty="0" smtClean="0">
                <a:latin typeface="Segoe UI" pitchFamily="34" charset="0"/>
                <a:cs typeface="Segoe UI" pitchFamily="34" charset="0"/>
              </a:rPr>
              <a:t>– w(i) – weight for the component c(i)</a:t>
            </a:r>
          </a:p>
          <a:p>
            <a:pPr lvl="2">
              <a:defRPr/>
            </a:pPr>
            <a:r>
              <a:rPr lang="pl-PL" sz="2000" dirty="0" smtClean="0">
                <a:latin typeface="Segoe UI" pitchFamily="34" charset="0"/>
                <a:cs typeface="Segoe UI" pitchFamily="34" charset="0"/>
              </a:rPr>
              <a:t>SEC </a:t>
            </a:r>
            <a:r>
              <a:rPr lang="pl-PL" sz="2000" dirty="0">
                <a:latin typeface="Segoe UI" pitchFamily="34" charset="0"/>
                <a:cs typeface="Segoe UI" pitchFamily="34" charset="0"/>
              </a:rPr>
              <a:t>= </a:t>
            </a:r>
            <a:r>
              <a:rPr lang="pl-PL" sz="2000" dirty="0" smtClean="0">
                <a:latin typeface="Segoe UI" pitchFamily="34" charset="0"/>
                <a:cs typeface="Segoe UI" pitchFamily="34" charset="0"/>
              </a:rPr>
              <a:t>c(0) x w(0) </a:t>
            </a:r>
            <a:r>
              <a:rPr lang="pl-PL" sz="2000" dirty="0" smtClean="0">
                <a:solidFill>
                  <a:schemeClr val="bg1">
                    <a:lumMod val="50000"/>
                  </a:schemeClr>
                </a:solidFill>
                <a:latin typeface="Segoe UI" pitchFamily="34" charset="0"/>
                <a:cs typeface="Segoe UI" pitchFamily="34" charset="0"/>
              </a:rPr>
              <a:t>+</a:t>
            </a:r>
            <a:r>
              <a:rPr lang="pl-PL" sz="2000" dirty="0" smtClean="0">
                <a:latin typeface="Segoe UI" pitchFamily="34" charset="0"/>
                <a:cs typeface="Segoe UI" pitchFamily="34" charset="0"/>
              </a:rPr>
              <a:t> c(1</a:t>
            </a:r>
            <a:r>
              <a:rPr lang="pl-PL" sz="2000" dirty="0">
                <a:latin typeface="Segoe UI" pitchFamily="34" charset="0"/>
                <a:cs typeface="Segoe UI" pitchFamily="34" charset="0"/>
              </a:rPr>
              <a:t>) x </a:t>
            </a:r>
            <a:r>
              <a:rPr lang="pl-PL" sz="2000" dirty="0" smtClean="0">
                <a:latin typeface="Segoe UI" pitchFamily="34" charset="0"/>
                <a:cs typeface="Segoe UI" pitchFamily="34" charset="0"/>
              </a:rPr>
              <a:t>w(1) </a:t>
            </a:r>
            <a:r>
              <a:rPr lang="pl-PL" sz="2000" dirty="0" smtClean="0">
                <a:solidFill>
                  <a:schemeClr val="bg1">
                    <a:lumMod val="50000"/>
                  </a:schemeClr>
                </a:solidFill>
                <a:latin typeface="Segoe UI" pitchFamily="34" charset="0"/>
                <a:cs typeface="Segoe UI" pitchFamily="34" charset="0"/>
              </a:rPr>
              <a:t>+</a:t>
            </a:r>
            <a:r>
              <a:rPr lang="pl-PL" sz="2000" dirty="0" smtClean="0">
                <a:latin typeface="Segoe UI" pitchFamily="34" charset="0"/>
                <a:cs typeface="Segoe UI" pitchFamily="34" charset="0"/>
              </a:rPr>
              <a:t> </a:t>
            </a:r>
            <a:r>
              <a:rPr lang="pl-PL" sz="2000" dirty="0">
                <a:latin typeface="Segoe UI" pitchFamily="34" charset="0"/>
                <a:cs typeface="Segoe UI" pitchFamily="34" charset="0"/>
              </a:rPr>
              <a:t>... </a:t>
            </a:r>
            <a:r>
              <a:rPr lang="pl-PL" sz="2000" dirty="0">
                <a:solidFill>
                  <a:schemeClr val="bg1">
                    <a:lumMod val="50000"/>
                  </a:schemeClr>
                </a:solidFill>
                <a:latin typeface="Segoe UI" pitchFamily="34" charset="0"/>
                <a:cs typeface="Segoe UI" pitchFamily="34" charset="0"/>
              </a:rPr>
              <a:t>+</a:t>
            </a:r>
            <a:r>
              <a:rPr lang="pl-PL" sz="2000" dirty="0">
                <a:latin typeface="Segoe UI" pitchFamily="34" charset="0"/>
                <a:cs typeface="Segoe UI" pitchFamily="34" charset="0"/>
              </a:rPr>
              <a:t> </a:t>
            </a:r>
            <a:r>
              <a:rPr lang="pl-PL" sz="2000" dirty="0" smtClean="0">
                <a:latin typeface="Segoe UI" pitchFamily="34" charset="0"/>
                <a:cs typeface="Segoe UI" pitchFamily="34" charset="0"/>
              </a:rPr>
              <a:t>c( </a:t>
            </a:r>
            <a:r>
              <a:rPr lang="pl-PL" sz="2000" dirty="0">
                <a:latin typeface="Segoe UI" pitchFamily="34" charset="0"/>
                <a:cs typeface="Segoe UI" pitchFamily="34" charset="0"/>
              </a:rPr>
              <a:t>size(SEC) </a:t>
            </a:r>
            <a:r>
              <a:rPr lang="pl-PL" sz="2000" dirty="0" smtClean="0">
                <a:latin typeface="Segoe UI" pitchFamily="34" charset="0"/>
                <a:cs typeface="Segoe UI" pitchFamily="34" charset="0"/>
              </a:rPr>
              <a:t>)</a:t>
            </a:r>
            <a:r>
              <a:rPr lang="pl-PL" sz="2000" dirty="0">
                <a:latin typeface="Segoe UI" pitchFamily="34" charset="0"/>
                <a:cs typeface="Segoe UI" pitchFamily="34" charset="0"/>
              </a:rPr>
              <a:t> x </a:t>
            </a:r>
            <a:r>
              <a:rPr lang="pl-PL" sz="2000" dirty="0" smtClean="0">
                <a:latin typeface="Segoe UI" pitchFamily="34" charset="0"/>
                <a:cs typeface="Segoe UI" pitchFamily="34" charset="0"/>
              </a:rPr>
              <a:t>w( size(SEC</a:t>
            </a:r>
            <a:r>
              <a:rPr lang="pl-PL" sz="2000" dirty="0">
                <a:latin typeface="Segoe UI" pitchFamily="34" charset="0"/>
                <a:cs typeface="Segoe UI" pitchFamily="34" charset="0"/>
              </a:rPr>
              <a:t>) </a:t>
            </a:r>
            <a:r>
              <a:rPr lang="pl-PL" sz="2000" dirty="0" smtClean="0">
                <a:latin typeface="Segoe UI" pitchFamily="34" charset="0"/>
                <a:cs typeface="Segoe UI" pitchFamily="34" charset="0"/>
              </a:rPr>
              <a:t>) </a:t>
            </a:r>
            <a:endParaRPr lang="pl-PL" sz="2000" dirty="0">
              <a:latin typeface="Segoe UI" pitchFamily="34" charset="0"/>
              <a:cs typeface="Segoe UI" pitchFamily="34" charset="0"/>
            </a:endParaRPr>
          </a:p>
          <a:p>
            <a:pPr lvl="2">
              <a:defRPr/>
            </a:pPr>
            <a:r>
              <a:rPr lang="pl-PL" sz="2000" dirty="0" smtClean="0">
                <a:latin typeface="Segoe UI" pitchFamily="34" charset="0"/>
                <a:cs typeface="Segoe UI" pitchFamily="34" charset="0"/>
              </a:rPr>
              <a:t>SEC </a:t>
            </a:r>
            <a:r>
              <a:rPr lang="pl-PL" sz="2000" dirty="0">
                <a:latin typeface="Segoe UI" pitchFamily="34" charset="0"/>
                <a:cs typeface="Segoe UI" pitchFamily="34" charset="0"/>
              </a:rPr>
              <a:t>= </a:t>
            </a:r>
            <a:r>
              <a:rPr lang="pl-PL" sz="2000" dirty="0" smtClean="0">
                <a:latin typeface="Segoe UI" pitchFamily="34" charset="0"/>
                <a:cs typeface="Segoe UI" pitchFamily="34" charset="0"/>
              </a:rPr>
              <a:t>c(0) </a:t>
            </a:r>
            <a:r>
              <a:rPr lang="pl-PL" sz="2000" dirty="0">
                <a:latin typeface="Segoe UI" pitchFamily="34" charset="0"/>
                <a:cs typeface="Segoe UI" pitchFamily="34" charset="0"/>
              </a:rPr>
              <a:t>x w(0) </a:t>
            </a:r>
            <a:r>
              <a:rPr lang="pl-PL" sz="2000" dirty="0" smtClean="0">
                <a:solidFill>
                  <a:schemeClr val="bg1">
                    <a:lumMod val="50000"/>
                  </a:schemeClr>
                </a:solidFill>
                <a:latin typeface="Segoe UI" pitchFamily="34" charset="0"/>
                <a:cs typeface="Segoe UI" pitchFamily="34" charset="0"/>
              </a:rPr>
              <a:t>x</a:t>
            </a:r>
            <a:r>
              <a:rPr lang="pl-PL" sz="2000" dirty="0" smtClean="0">
                <a:latin typeface="Segoe UI" pitchFamily="34" charset="0"/>
                <a:cs typeface="Segoe UI" pitchFamily="34" charset="0"/>
              </a:rPr>
              <a:t> c(1)</a:t>
            </a:r>
            <a:r>
              <a:rPr lang="pl-PL" sz="2000" dirty="0">
                <a:latin typeface="Segoe UI" pitchFamily="34" charset="0"/>
                <a:cs typeface="Segoe UI" pitchFamily="34" charset="0"/>
              </a:rPr>
              <a:t> x </a:t>
            </a:r>
            <a:r>
              <a:rPr lang="pl-PL" sz="2000" dirty="0" smtClean="0">
                <a:latin typeface="Segoe UI" pitchFamily="34" charset="0"/>
                <a:cs typeface="Segoe UI" pitchFamily="34" charset="0"/>
              </a:rPr>
              <a:t>w(1) </a:t>
            </a:r>
            <a:r>
              <a:rPr lang="pl-PL" sz="2000" dirty="0" smtClean="0">
                <a:solidFill>
                  <a:schemeClr val="bg1">
                    <a:lumMod val="50000"/>
                  </a:schemeClr>
                </a:solidFill>
                <a:latin typeface="Segoe UI" pitchFamily="34" charset="0"/>
                <a:cs typeface="Segoe UI" pitchFamily="34" charset="0"/>
              </a:rPr>
              <a:t>x </a:t>
            </a:r>
            <a:r>
              <a:rPr lang="pl-PL" sz="2000" dirty="0" smtClean="0">
                <a:latin typeface="Segoe UI" pitchFamily="34" charset="0"/>
                <a:cs typeface="Segoe UI" pitchFamily="34" charset="0"/>
              </a:rPr>
              <a:t> </a:t>
            </a:r>
            <a:r>
              <a:rPr lang="pl-PL" sz="2000" dirty="0">
                <a:latin typeface="Segoe UI" pitchFamily="34" charset="0"/>
                <a:cs typeface="Segoe UI" pitchFamily="34" charset="0"/>
              </a:rPr>
              <a:t>... </a:t>
            </a:r>
            <a:r>
              <a:rPr lang="pl-PL" sz="2000" dirty="0" smtClean="0">
                <a:latin typeface="Segoe UI" pitchFamily="34" charset="0"/>
                <a:cs typeface="Segoe UI" pitchFamily="34" charset="0"/>
              </a:rPr>
              <a:t> </a:t>
            </a:r>
            <a:r>
              <a:rPr lang="pl-PL" sz="2000" dirty="0" smtClean="0">
                <a:solidFill>
                  <a:schemeClr val="bg1">
                    <a:lumMod val="50000"/>
                  </a:schemeClr>
                </a:solidFill>
                <a:latin typeface="Segoe UI" pitchFamily="34" charset="0"/>
                <a:cs typeface="Segoe UI" pitchFamily="34" charset="0"/>
              </a:rPr>
              <a:t>x</a:t>
            </a:r>
            <a:r>
              <a:rPr lang="pl-PL" sz="2000" dirty="0" smtClean="0">
                <a:latin typeface="Segoe UI" pitchFamily="34" charset="0"/>
                <a:cs typeface="Segoe UI" pitchFamily="34" charset="0"/>
              </a:rPr>
              <a:t> c( </a:t>
            </a:r>
            <a:r>
              <a:rPr lang="pl-PL" sz="2000" dirty="0">
                <a:latin typeface="Segoe UI" pitchFamily="34" charset="0"/>
                <a:cs typeface="Segoe UI" pitchFamily="34" charset="0"/>
              </a:rPr>
              <a:t>size(SEC) </a:t>
            </a:r>
            <a:r>
              <a:rPr lang="pl-PL" sz="2000" dirty="0" smtClean="0">
                <a:latin typeface="Segoe UI" pitchFamily="34" charset="0"/>
                <a:cs typeface="Segoe UI" pitchFamily="34" charset="0"/>
              </a:rPr>
              <a:t>) </a:t>
            </a:r>
            <a:r>
              <a:rPr lang="pl-PL" sz="2000" dirty="0">
                <a:latin typeface="Segoe UI" pitchFamily="34" charset="0"/>
                <a:cs typeface="Segoe UI" pitchFamily="34" charset="0"/>
              </a:rPr>
              <a:t>x w( size(SEC) ) </a:t>
            </a:r>
          </a:p>
          <a:p>
            <a:pPr lvl="2">
              <a:defRPr/>
            </a:pPr>
            <a:endParaRPr lang="pl-PL" sz="2000" dirty="0">
              <a:latin typeface="Segoe UI" pitchFamily="34" charset="0"/>
              <a:cs typeface="Segoe UI" pitchFamily="34" charset="0"/>
            </a:endParaRPr>
          </a:p>
          <a:p>
            <a:pPr>
              <a:defRPr/>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Zillions</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latin typeface="Segoe UI" pitchFamily="34" charset="0"/>
                <a:cs typeface="Segoe UI" pitchFamily="34" charset="0"/>
              </a:rPr>
              <a:t>of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other</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latin typeface="Segoe UI" pitchFamily="34" charset="0"/>
                <a:cs typeface="Segoe UI" pitchFamily="34" charset="0"/>
              </a:rPr>
              <a:t>ways of </a:t>
            </a:r>
            <a:r>
              <a:rPr lang="pl-PL" sz="2400" dirty="0">
                <a:latin typeface="Segoe UI" pitchFamily="34" charset="0"/>
                <a:cs typeface="Segoe UI" pitchFamily="34" charset="0"/>
              </a:rPr>
              <a:t>combining component metrics </a:t>
            </a:r>
          </a:p>
          <a:p>
            <a:pPr lvl="1">
              <a:defRPr/>
            </a:pPr>
            <a:endParaRPr lang="pl-PL" sz="2000" dirty="0" smtClean="0">
              <a:latin typeface="Segoe UI" pitchFamily="34" charset="0"/>
              <a:cs typeface="Segoe UI" pitchFamily="34" charset="0"/>
            </a:endParaRPr>
          </a:p>
          <a:p>
            <a:pPr marL="457200" lvl="1" indent="0">
              <a:buNone/>
              <a:defRPr/>
            </a:pPr>
            <a:endParaRPr lang="pl-PL" sz="2000" dirty="0">
              <a:latin typeface="Segoe UI" pitchFamily="34" charset="0"/>
              <a:cs typeface="Segoe UI" pitchFamily="34" charset="0"/>
            </a:endParaRPr>
          </a:p>
          <a:p>
            <a:pPr lvl="1">
              <a:defRPr/>
            </a:pPr>
            <a:endParaRPr lang="pl-PL" sz="2000" dirty="0" smtClean="0">
              <a:latin typeface="Segoe UI" pitchFamily="34" charset="0"/>
              <a:cs typeface="Segoe UI" pitchFamily="34" charset="0"/>
            </a:endParaRPr>
          </a:p>
          <a:p>
            <a:pPr lvl="1">
              <a:defRPr/>
            </a:pPr>
            <a:endParaRPr lang="en-US" sz="2000" dirty="0">
              <a:latin typeface="Segoe UI" pitchFamily="34" charset="0"/>
              <a:cs typeface="Segoe UI" pitchFamily="34" charset="0"/>
            </a:endParaRP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36</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Examples of Combining Partial into Comprehesive S&amp;P </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Metrics </a:t>
            </a:r>
            <a:endParaRPr lang="en-US" sz="20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10726984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914400"/>
            <a:ext cx="9144000" cy="5715000"/>
          </a:xfrm>
        </p:spPr>
        <p:txBody>
          <a:bodyPr>
            <a:noAutofit/>
          </a:bodyPr>
          <a:lstStyle/>
          <a:p>
            <a:pPr>
              <a:defRPr/>
            </a:pP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No metric</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latin typeface="Segoe UI" pitchFamily="34" charset="0"/>
                <a:cs typeface="Segoe UI" pitchFamily="34" charset="0"/>
              </a:rPr>
              <a:t>can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satisfy</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all</a:t>
            </a:r>
            <a:r>
              <a:rPr lang="pl-PL" sz="2400" dirty="0" smtClean="0">
                <a:effectLst>
                  <a:outerShdw blurRad="38100" dist="38100" dir="2700000" algn="tl">
                    <a:srgbClr val="000000">
                      <a:alpha val="43137"/>
                    </a:srgbClr>
                  </a:outerShdw>
                </a:effectLst>
                <a:latin typeface="Segoe UI" pitchFamily="34" charset="0"/>
                <a:cs typeface="Segoe UI" pitchFamily="34" charset="0"/>
              </a:rPr>
              <a:t> </a:t>
            </a:r>
            <a:r>
              <a:rPr lang="pl-PL" sz="2400" dirty="0" smtClean="0">
                <a:latin typeface="Segoe UI" pitchFamily="34" charset="0"/>
                <a:cs typeface="Segoe UI" pitchFamily="34" charset="0"/>
              </a:rPr>
              <a:t>possible users</a:t>
            </a:r>
            <a:endParaRPr lang="pl-PL" sz="800" dirty="0">
              <a:latin typeface="Segoe UI" pitchFamily="34" charset="0"/>
              <a:cs typeface="Segoe UI" pitchFamily="34" charset="0"/>
            </a:endParaRPr>
          </a:p>
          <a:p>
            <a:pPr lvl="1">
              <a:defRPr/>
            </a:pPr>
            <a:r>
              <a:rPr lang="pl-PL" sz="2000" dirty="0" smtClean="0">
                <a:latin typeface="Segoe UI" pitchFamily="34" charset="0"/>
                <a:cs typeface="Segoe UI" pitchFamily="34" charset="0"/>
              </a:rPr>
              <a:t>Examples below - a running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analogy</a:t>
            </a:r>
            <a:r>
              <a:rPr lang="pl-PL" sz="2000" dirty="0" smtClean="0">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to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buying</a:t>
            </a:r>
            <a:r>
              <a:rPr lang="pl-PL" sz="2000" dirty="0" smtClean="0">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a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car</a:t>
            </a:r>
          </a:p>
          <a:p>
            <a:pPr marL="57150" indent="0">
              <a:buNone/>
              <a:defRPr/>
            </a:pPr>
            <a:endParaRPr lang="pl-PL" sz="800" dirty="0">
              <a:latin typeface="Segoe UI" pitchFamily="34" charset="0"/>
              <a:cs typeface="Segoe UI" pitchFamily="34" charset="0"/>
            </a:endParaRPr>
          </a:p>
          <a:p>
            <a:pPr>
              <a:defRPr/>
            </a:pPr>
            <a:r>
              <a:rPr lang="pl-PL" sz="2400" dirty="0" smtClean="0">
                <a:latin typeface="Segoe UI" pitchFamily="34" charset="0"/>
                <a:cs typeface="Segoe UI" pitchFamily="34" charset="0"/>
              </a:rPr>
              <a:t>Example 1: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One component </a:t>
            </a:r>
            <a:r>
              <a:rPr lang="pl-PL" sz="2400" dirty="0" smtClean="0">
                <a:latin typeface="Segoe UI" pitchFamily="34" charset="0"/>
                <a:cs typeface="Segoe UI" pitchFamily="34" charset="0"/>
              </a:rPr>
              <a:t>is by far the most important one</a:t>
            </a:r>
          </a:p>
          <a:p>
            <a:pPr lvl="1">
              <a:defRPr/>
            </a:pPr>
            <a:r>
              <a:rPr lang="pl-PL" sz="2000" dirty="0" smtClean="0">
                <a:latin typeface="Segoe UI" pitchFamily="34" charset="0"/>
                <a:cs typeface="Segoe UI" pitchFamily="34" charset="0"/>
              </a:rPr>
              <a:t>Analogy: I’ll buy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the safest </a:t>
            </a:r>
            <a:r>
              <a:rPr lang="pl-PL" sz="2000" dirty="0" smtClean="0">
                <a:latin typeface="Segoe UI" pitchFamily="34" charset="0"/>
                <a:cs typeface="Segoe UI" pitchFamily="34" charset="0"/>
              </a:rPr>
              <a:t>car available, ignore all else</a:t>
            </a:r>
          </a:p>
          <a:p>
            <a:pPr lvl="1">
              <a:defRPr/>
            </a:pPr>
            <a:r>
              <a:rPr lang="pl-PL" sz="2000" dirty="0" smtClean="0">
                <a:latin typeface="Segoe UI" pitchFamily="34" charset="0"/>
                <a:cs typeface="Segoe UI" pitchFamily="34" charset="0"/>
              </a:rPr>
              <a:t>Use the </a:t>
            </a:r>
            <a:r>
              <a:rPr lang="pl-PL" sz="2000" i="1"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weakest-chain</a:t>
            </a:r>
            <a:r>
              <a:rPr lang="pl-PL" sz="2000" i="1" dirty="0" smtClean="0">
                <a:latin typeface="Segoe UI" pitchFamily="34" charset="0"/>
                <a:cs typeface="Segoe UI" pitchFamily="34" charset="0"/>
              </a:rPr>
              <a:t> </a:t>
            </a:r>
            <a:r>
              <a:rPr lang="pl-PL" sz="2000" dirty="0">
                <a:latin typeface="Segoe UI" pitchFamily="34" charset="0"/>
                <a:cs typeface="Segoe UI" pitchFamily="34" charset="0"/>
              </a:rPr>
              <a:t>metric</a:t>
            </a:r>
          </a:p>
          <a:p>
            <a:pPr marL="914400" lvl="2" indent="0">
              <a:buNone/>
              <a:defRPr/>
            </a:pPr>
            <a:endParaRPr lang="pl-PL" sz="800" dirty="0" smtClean="0">
              <a:latin typeface="Segoe UI" pitchFamily="34" charset="0"/>
              <a:cs typeface="Segoe UI" pitchFamily="34" charset="0"/>
            </a:endParaRPr>
          </a:p>
          <a:p>
            <a:pPr>
              <a:defRPr/>
            </a:pPr>
            <a:r>
              <a:rPr lang="pl-PL" sz="2400" dirty="0">
                <a:latin typeface="Segoe UI" pitchFamily="34" charset="0"/>
                <a:cs typeface="Segoe UI" pitchFamily="34" charset="0"/>
              </a:rPr>
              <a:t>Example </a:t>
            </a:r>
            <a:r>
              <a:rPr lang="pl-PL" sz="2400" dirty="0" smtClean="0">
                <a:latin typeface="Segoe UI" pitchFamily="34" charset="0"/>
                <a:cs typeface="Segoe UI" pitchFamily="34" charset="0"/>
              </a:rPr>
              <a:t>2: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Each component</a:t>
            </a:r>
            <a:r>
              <a:rPr lang="pl-PL" sz="2400" dirty="0" smtClean="0">
                <a:solidFill>
                  <a:srgbClr val="FF9900"/>
                </a:solidFill>
                <a:latin typeface="Segoe UI" pitchFamily="34" charset="0"/>
                <a:cs typeface="Segoe UI" pitchFamily="34" charset="0"/>
              </a:rPr>
              <a:t> </a:t>
            </a:r>
            <a:r>
              <a:rPr lang="pl-PL" sz="2400" dirty="0" smtClean="0">
                <a:latin typeface="Segoe UI" pitchFamily="34" charset="0"/>
                <a:cs typeface="Segoe UI" pitchFamily="34" charset="0"/>
              </a:rPr>
              <a:t>is equally important</a:t>
            </a:r>
          </a:p>
          <a:p>
            <a:pPr lvl="1">
              <a:defRPr/>
            </a:pPr>
            <a:r>
              <a:rPr lang="pl-PL" sz="2000" dirty="0">
                <a:latin typeface="Segoe UI" pitchFamily="34" charset="0"/>
                <a:cs typeface="Segoe UI" pitchFamily="34" charset="0"/>
              </a:rPr>
              <a:t>Analogy : </a:t>
            </a:r>
            <a:r>
              <a:rPr lang="pl-PL" sz="2000" dirty="0" smtClean="0">
                <a:latin typeface="Segoe UI" pitchFamily="34" charset="0"/>
                <a:cs typeface="Segoe UI" pitchFamily="34" charset="0"/>
              </a:rPr>
              <a:t>Safety, performance, milege, ... of  a car are all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equally important</a:t>
            </a:r>
          </a:p>
          <a:p>
            <a:pPr lvl="1">
              <a:defRPr/>
            </a:pPr>
            <a:r>
              <a:rPr lang="pl-PL" sz="2000" dirty="0">
                <a:latin typeface="Segoe UI" pitchFamily="34" charset="0"/>
                <a:cs typeface="Segoe UI" pitchFamily="34" charset="0"/>
              </a:rPr>
              <a:t>Use </a:t>
            </a:r>
            <a:r>
              <a:rPr lang="pl-PL" sz="2000" dirty="0" smtClean="0">
                <a:latin typeface="Segoe UI" pitchFamily="34" charset="0"/>
                <a:cs typeface="Segoe UI" pitchFamily="34" charset="0"/>
              </a:rPr>
              <a:t>the </a:t>
            </a:r>
            <a:r>
              <a:rPr lang="pl-PL" sz="2000" i="1" dirty="0">
                <a:solidFill>
                  <a:srgbClr val="FF9900"/>
                </a:solidFill>
                <a:effectLst>
                  <a:outerShdw blurRad="38100" dist="38100" dir="2700000" algn="tl">
                    <a:srgbClr val="000000">
                      <a:alpha val="43137"/>
                    </a:srgbClr>
                  </a:outerShdw>
                </a:effectLst>
                <a:latin typeface="Segoe UI" pitchFamily="34" charset="0"/>
                <a:cs typeface="Segoe UI" pitchFamily="34" charset="0"/>
              </a:rPr>
              <a:t>multiplicative</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metric</a:t>
            </a:r>
          </a:p>
          <a:p>
            <a:pPr marL="457200" lvl="1" indent="0">
              <a:buNone/>
              <a:defRPr/>
            </a:pPr>
            <a:endParaRPr lang="pl-PL" sz="800" dirty="0">
              <a:latin typeface="Segoe UI" pitchFamily="34" charset="0"/>
              <a:cs typeface="Segoe UI" pitchFamily="34" charset="0"/>
            </a:endParaRPr>
          </a:p>
          <a:p>
            <a:pPr>
              <a:defRPr/>
            </a:pPr>
            <a:r>
              <a:rPr lang="pl-PL" sz="2400" dirty="0">
                <a:latin typeface="Segoe UI" pitchFamily="34" charset="0"/>
                <a:cs typeface="Segoe UI" pitchFamily="34" charset="0"/>
              </a:rPr>
              <a:t>Example </a:t>
            </a:r>
            <a:r>
              <a:rPr lang="pl-PL" sz="2400" dirty="0" smtClean="0">
                <a:latin typeface="Segoe UI" pitchFamily="34" charset="0"/>
                <a:cs typeface="Segoe UI" pitchFamily="34" charset="0"/>
              </a:rPr>
              <a:t>3: </a:t>
            </a:r>
            <a:r>
              <a:rPr lang="pl-PL" sz="2400" dirty="0">
                <a:latin typeface="Segoe UI" pitchFamily="34" charset="0"/>
                <a:cs typeface="Segoe UI" pitchFamily="34" charset="0"/>
              </a:rPr>
              <a:t>None </a:t>
            </a:r>
            <a:r>
              <a:rPr lang="pl-PL" sz="2400" dirty="0" smtClean="0">
                <a:latin typeface="Segoe UI" pitchFamily="34" charset="0"/>
                <a:cs typeface="Segoe UI" pitchFamily="34" charset="0"/>
              </a:rPr>
              <a:t>of the individual components matters</a:t>
            </a:r>
          </a:p>
          <a:p>
            <a:pPr lvl="1">
              <a:defRPr/>
            </a:pPr>
            <a:r>
              <a:rPr lang="pl-PL" sz="2000" dirty="0">
                <a:latin typeface="Segoe UI" pitchFamily="34" charset="0"/>
                <a:cs typeface="Segoe UI" pitchFamily="34" charset="0"/>
              </a:rPr>
              <a:t>Analogy : </a:t>
            </a:r>
            <a:r>
              <a:rPr lang="pl-PL" sz="2000" dirty="0" smtClean="0">
                <a:latin typeface="Segoe UI" pitchFamily="34" charset="0"/>
                <a:cs typeface="Segoe UI" pitchFamily="34" charset="0"/>
              </a:rPr>
              <a:t>The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sum of</a:t>
            </a:r>
            <a:r>
              <a:rPr lang="pl-PL" sz="2000" dirty="0" smtClean="0">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safety</a:t>
            </a:r>
            <a:r>
              <a:rPr lang="pl-PL" sz="2000" dirty="0">
                <a:latin typeface="Segoe UI" pitchFamily="34" charset="0"/>
                <a:cs typeface="Segoe UI" pitchFamily="34" charset="0"/>
              </a:rPr>
              <a:t>, performance, milege, ... </a:t>
            </a:r>
            <a:r>
              <a:rPr lang="pl-PL" sz="2000" dirty="0" smtClean="0">
                <a:latin typeface="Segoe UI" pitchFamily="34" charset="0"/>
                <a:cs typeface="Segoe UI" pitchFamily="34" charset="0"/>
              </a:rPr>
              <a:t>is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important</a:t>
            </a:r>
          </a:p>
          <a:p>
            <a:pPr lvl="2">
              <a:defRPr/>
            </a:pPr>
            <a:r>
              <a:rPr lang="pl-PL" sz="1600" dirty="0" smtClean="0">
                <a:latin typeface="Segoe UI" pitchFamily="34" charset="0"/>
                <a:cs typeface="Segoe UI" pitchFamily="34" charset="0"/>
              </a:rPr>
              <a:t>Some partial metrics can be very low, even 0 </a:t>
            </a:r>
            <a:r>
              <a:rPr lang="pl-PL" sz="1600" dirty="0" smtClean="0">
                <a:solidFill>
                  <a:schemeClr val="bg1">
                    <a:lumMod val="50000"/>
                  </a:schemeClr>
                </a:solidFill>
                <a:latin typeface="Segoe UI" pitchFamily="34" charset="0"/>
                <a:cs typeface="Segoe UI" pitchFamily="34" charset="0"/>
              </a:rPr>
              <a:t>(e.g., safety metric = 0 acceptable here)</a:t>
            </a:r>
            <a:endParaRPr lang="pl-PL" sz="1600" dirty="0">
              <a:solidFill>
                <a:schemeClr val="bg1">
                  <a:lumMod val="50000"/>
                </a:schemeClr>
              </a:solidFill>
              <a:latin typeface="Segoe UI" pitchFamily="34" charset="0"/>
              <a:cs typeface="Segoe UI" pitchFamily="34" charset="0"/>
            </a:endParaRPr>
          </a:p>
          <a:p>
            <a:pPr lvl="1">
              <a:defRPr/>
            </a:pPr>
            <a:r>
              <a:rPr lang="pl-PL" sz="2000" dirty="0">
                <a:latin typeface="Segoe UI" pitchFamily="34" charset="0"/>
                <a:cs typeface="Segoe UI" pitchFamily="34" charset="0"/>
              </a:rPr>
              <a:t>Use the </a:t>
            </a:r>
            <a:r>
              <a:rPr lang="pl-PL" sz="2000" i="1" dirty="0">
                <a:solidFill>
                  <a:srgbClr val="FF9900"/>
                </a:solidFill>
                <a:effectLst>
                  <a:outerShdw blurRad="38100" dist="38100" dir="2700000" algn="tl">
                    <a:srgbClr val="000000">
                      <a:alpha val="43137"/>
                    </a:srgbClr>
                  </a:outerShdw>
                </a:effectLst>
                <a:latin typeface="Segoe UI" pitchFamily="34" charset="0"/>
                <a:cs typeface="Segoe UI" pitchFamily="34" charset="0"/>
              </a:rPr>
              <a:t>additive</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metric</a:t>
            </a: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37</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Which Metric to Use or „Different Strokes for Different Folks”</a:t>
            </a:r>
            <a:endParaRPr lang="en-US" sz="20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9686126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001000" cy="762000"/>
          </a:xfrm>
        </p:spPr>
        <p:txBody>
          <a:bodyPr>
            <a:normAutofit/>
          </a:bodyPr>
          <a:lstStyle/>
          <a:p>
            <a:pPr algn="l">
              <a:defRPr/>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8. </a:t>
            </a:r>
            <a:r>
              <a:rPr lang="en-US"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Summary</a:t>
            </a: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and Conclusions</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914400"/>
            <a:ext cx="8839200" cy="5562600"/>
          </a:xfrm>
        </p:spPr>
        <p:txBody>
          <a:bodyPr>
            <a:normAutofit/>
          </a:bodyPr>
          <a:lstStyle/>
          <a:p>
            <a:pPr marL="228600" indent="-228600">
              <a:spcBef>
                <a:spcPts val="0"/>
              </a:spcBef>
              <a:buFont typeface="Wingdings" panose="05000000000000000000" pitchFamily="2" charset="2"/>
              <a:buChar char="§"/>
              <a:tabLst>
                <a:tab pos="8686800" algn="r"/>
              </a:tabLst>
              <a:defRPr/>
            </a:pPr>
            <a:r>
              <a:rPr lang="pl-PL" sz="2000" dirty="0" smtClean="0">
                <a:solidFill>
                  <a:schemeClr val="tx1">
                    <a:lumMod val="95000"/>
                    <a:lumOff val="5000"/>
                  </a:schemeClr>
                </a:solidFill>
                <a:latin typeface="Segoe UI" pitchFamily="34" charset="0"/>
                <a:cs typeface="Segoe UI" pitchFamily="34" charset="0"/>
                <a:sym typeface="Wingdings" pitchFamily="2" charset="2"/>
              </a:rPr>
              <a:t>Main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Contributions</a:t>
            </a:r>
            <a:endParaRPr lang="en-US" sz="1400" dirty="0" smtClean="0">
              <a:solidFill>
                <a:schemeClr val="bg1">
                  <a:lumMod val="50000"/>
                </a:schemeClr>
              </a:solidFill>
              <a:latin typeface="Segoe UI" pitchFamily="34" charset="0"/>
              <a:cs typeface="Segoe UI" pitchFamily="34" charset="0"/>
              <a:sym typeface="Wingdings" pitchFamily="2" charset="2"/>
            </a:endParaRPr>
          </a:p>
          <a:p>
            <a:pPr marL="576263" indent="-352425">
              <a:spcBef>
                <a:spcPts val="0"/>
              </a:spcBef>
              <a:buFont typeface="+mj-lt"/>
              <a:buAutoNum type="arabicPeriod"/>
              <a:tabLst>
                <a:tab pos="228600" algn="l"/>
              </a:tabLst>
            </a:pP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Differentiated</a:t>
            </a:r>
            <a:r>
              <a:rPr lang="pl-PL" sz="1800" dirty="0" smtClean="0">
                <a:effectLst>
                  <a:outerShdw blurRad="38100" dist="38100" dir="2700000" algn="tl">
                    <a:srgbClr val="000000">
                      <a:alpha val="43137"/>
                    </a:srgbClr>
                  </a:outerShdw>
                </a:effectLst>
                <a:latin typeface="Segoe UI" pitchFamily="34" charset="0"/>
                <a:cs typeface="Segoe UI" pitchFamily="34" charset="0"/>
                <a:sym typeface="Wingdings" pitchFamily="2" charset="2"/>
              </a:rPr>
              <a:t> </a:t>
            </a:r>
            <a:r>
              <a:rPr lang="pl-PL" sz="1800" dirty="0" smtClean="0">
                <a:latin typeface="Segoe UI" pitchFamily="34" charset="0"/>
                <a:cs typeface="Segoe UI" pitchFamily="34" charset="0"/>
                <a:sym typeface="Wingdings" pitchFamily="2" charset="2"/>
              </a:rPr>
              <a:t>security from privacy</a:t>
            </a:r>
          </a:p>
          <a:p>
            <a:pPr marL="576263" indent="-352425">
              <a:spcBef>
                <a:spcPts val="0"/>
              </a:spcBef>
              <a:buFont typeface="+mj-lt"/>
              <a:buAutoNum type="arabicPeriod"/>
              <a:tabLst>
                <a:tab pos="228600" algn="l"/>
              </a:tabLst>
            </a:pPr>
            <a:r>
              <a:rPr lang="pl-PL" sz="1800" dirty="0" smtClean="0">
                <a:latin typeface="Segoe UI" pitchFamily="34" charset="0"/>
                <a:cs typeface="Segoe UI" pitchFamily="34" charset="0"/>
                <a:sym typeface="Wingdings" pitchFamily="2" charset="2"/>
              </a:rPr>
              <a:t>Introduced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security and privacy</a:t>
            </a:r>
            <a:r>
              <a:rPr lang="pl-PL" sz="1800" dirty="0" smtClean="0">
                <a:effectLst>
                  <a:outerShdw blurRad="38100" dist="38100" dir="2700000" algn="tl">
                    <a:srgbClr val="000000">
                      <a:alpha val="43137"/>
                    </a:srgbClr>
                  </a:outerShdw>
                </a:effectLst>
                <a:latin typeface="Segoe UI" pitchFamily="34" charset="0"/>
                <a:cs typeface="Segoe UI" pitchFamily="34" charset="0"/>
                <a:sym typeface="Wingdings" pitchFamily="2" charset="2"/>
              </a:rPr>
              <a:t> </a:t>
            </a:r>
            <a:r>
              <a:rPr lang="pl-PL" sz="1800" dirty="0" smtClean="0">
                <a:latin typeface="Segoe UI" pitchFamily="34" charset="0"/>
                <a:cs typeface="Segoe UI" pitchFamily="34" charset="0"/>
                <a:sym typeface="Wingdings" pitchFamily="2" charset="2"/>
              </a:rPr>
              <a:t>(S&amp;P)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definitions</a:t>
            </a:r>
            <a:r>
              <a:rPr lang="pl-PL" sz="1800" dirty="0" smtClean="0">
                <a:effectLst>
                  <a:outerShdw blurRad="38100" dist="38100" dir="2700000" algn="tl">
                    <a:srgbClr val="000000">
                      <a:alpha val="43137"/>
                    </a:srgbClr>
                  </a:outerShdw>
                </a:effectLst>
                <a:latin typeface="Segoe UI" pitchFamily="34" charset="0"/>
                <a:cs typeface="Segoe UI" pitchFamily="34" charset="0"/>
                <a:sym typeface="Wingdings" pitchFamily="2" charset="2"/>
              </a:rPr>
              <a:t> </a:t>
            </a:r>
            <a:r>
              <a:rPr lang="pl-PL" sz="1800" dirty="0" smtClean="0">
                <a:latin typeface="Segoe UI" pitchFamily="34" charset="0"/>
                <a:cs typeface="Segoe UI" pitchFamily="34" charset="0"/>
                <a:sym typeface="Wingdings" pitchFamily="2" charset="2"/>
              </a:rPr>
              <a:t>for use in S&amp;P metrics</a:t>
            </a:r>
          </a:p>
          <a:p>
            <a:pPr marL="223838" indent="0">
              <a:spcBef>
                <a:spcPts val="0"/>
              </a:spcBef>
              <a:buNone/>
              <a:tabLst>
                <a:tab pos="228600" algn="l"/>
              </a:tabLst>
            </a:pPr>
            <a:r>
              <a:rPr lang="pl-PL" sz="1800" dirty="0">
                <a:latin typeface="Segoe UI" pitchFamily="34" charset="0"/>
                <a:cs typeface="Segoe UI" pitchFamily="34" charset="0"/>
                <a:sym typeface="Wingdings" pitchFamily="2" charset="2"/>
              </a:rPr>
              <a:t>	</a:t>
            </a:r>
            <a:r>
              <a:rPr lang="pl-PL" sz="1800" dirty="0" smtClean="0">
                <a:latin typeface="Segoe UI" pitchFamily="34" charset="0"/>
                <a:cs typeface="Segoe UI" pitchFamily="34" charset="0"/>
                <a:sym typeface="Wingdings" pitchFamily="2" charset="2"/>
              </a:rPr>
              <a:t>		</a:t>
            </a:r>
            <a:r>
              <a:rPr lang="pl-PL" sz="1400" dirty="0" smtClean="0">
                <a:solidFill>
                  <a:schemeClr val="bg1">
                    <a:lumMod val="50000"/>
                  </a:schemeClr>
                </a:solidFill>
                <a:latin typeface="Segoe UI" pitchFamily="34" charset="0"/>
                <a:cs typeface="Segoe UI" pitchFamily="34" charset="0"/>
                <a:sym typeface="Wingdings" pitchFamily="2" charset="2"/>
              </a:rPr>
              <a:t>(Reviewed</a:t>
            </a:r>
            <a:r>
              <a:rPr lang="pl-PL" sz="1400" dirty="0" smtClean="0">
                <a:solidFill>
                  <a:schemeClr val="bg1">
                    <a:lumMod val="50000"/>
                  </a:schemeClr>
                </a:solidFill>
                <a:latin typeface="Segoe UI" pitchFamily="34" charset="0"/>
                <a:cs typeface="Segoe UI" pitchFamily="34" charset="0"/>
              </a:rPr>
              <a:t> </a:t>
            </a:r>
            <a:r>
              <a:rPr lang="pl-PL" sz="1400" dirty="0">
                <a:solidFill>
                  <a:schemeClr val="bg1">
                    <a:lumMod val="50000"/>
                  </a:schemeClr>
                </a:solidFill>
                <a:latin typeface="Segoe UI" pitchFamily="34" charset="0"/>
                <a:cs typeface="Segoe UI" pitchFamily="34" charset="0"/>
              </a:rPr>
              <a:t>Basic Measurement </a:t>
            </a:r>
            <a:r>
              <a:rPr lang="pl-PL" sz="1400" dirty="0" smtClean="0">
                <a:solidFill>
                  <a:schemeClr val="bg1">
                    <a:lumMod val="50000"/>
                  </a:schemeClr>
                </a:solidFill>
                <a:latin typeface="Segoe UI" pitchFamily="34" charset="0"/>
                <a:cs typeface="Segoe UI" pitchFamily="34" charset="0"/>
              </a:rPr>
              <a:t>Principles)</a:t>
            </a:r>
            <a:endParaRPr lang="pl-PL" sz="1400" dirty="0" smtClean="0">
              <a:solidFill>
                <a:schemeClr val="bg1">
                  <a:lumMod val="50000"/>
                </a:schemeClr>
              </a:solidFill>
              <a:latin typeface="Segoe UI" pitchFamily="34" charset="0"/>
              <a:cs typeface="Segoe UI" pitchFamily="34" charset="0"/>
              <a:sym typeface="Wingdings" pitchFamily="2" charset="2"/>
            </a:endParaRPr>
          </a:p>
          <a:p>
            <a:pPr marL="576263" indent="-352425">
              <a:spcBef>
                <a:spcPts val="0"/>
              </a:spcBef>
              <a:buFont typeface="+mj-lt"/>
              <a:buAutoNum type="arabicPeriod" startAt="3"/>
              <a:tabLst>
                <a:tab pos="228600" algn="l"/>
              </a:tabLst>
            </a:pPr>
            <a:r>
              <a:rPr lang="pl-PL" sz="1800" dirty="0" smtClean="0">
                <a:latin typeface="Segoe UI" pitchFamily="34" charset="0"/>
                <a:cs typeface="Segoe UI" pitchFamily="34" charset="0"/>
                <a:sym typeface="Wingdings" pitchFamily="2" charset="2"/>
              </a:rPr>
              <a:t>Identified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challenges </a:t>
            </a:r>
            <a:r>
              <a:rPr lang="pl-PL" sz="1800" dirty="0" smtClean="0">
                <a:latin typeface="Segoe UI" pitchFamily="34" charset="0"/>
                <a:cs typeface="Segoe UI" pitchFamily="34" charset="0"/>
                <a:sym typeface="Wingdings" pitchFamily="2" charset="2"/>
              </a:rPr>
              <a:t>in defining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S&amp;P metrics</a:t>
            </a:r>
          </a:p>
          <a:p>
            <a:pPr marL="576263" indent="-352425">
              <a:spcBef>
                <a:spcPts val="0"/>
              </a:spcBef>
              <a:buFont typeface="+mj-lt"/>
              <a:buAutoNum type="arabicPeriod" startAt="3"/>
              <a:tabLst>
                <a:tab pos="228600" algn="l"/>
              </a:tabLst>
            </a:pPr>
            <a:r>
              <a:rPr lang="pl-PL" sz="1800" dirty="0" smtClean="0">
                <a:latin typeface="Segoe UI" pitchFamily="34" charset="0"/>
                <a:cs typeface="Segoe UI" pitchFamily="34" charset="0"/>
              </a:rPr>
              <a:t>Proposed a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hierarchy</a:t>
            </a:r>
            <a:r>
              <a:rPr lang="pl-PL" sz="1800" dirty="0" smtClean="0">
                <a:effectLst>
                  <a:outerShdw blurRad="38100" dist="38100" dir="2700000" algn="tl">
                    <a:srgbClr val="000000">
                      <a:alpha val="43137"/>
                    </a:srgbClr>
                  </a:outerShdw>
                </a:effectLst>
                <a:latin typeface="Segoe UI" pitchFamily="34" charset="0"/>
                <a:cs typeface="Segoe UI" pitchFamily="34" charset="0"/>
              </a:rPr>
              <a:t>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of</a:t>
            </a:r>
            <a:r>
              <a:rPr lang="pl-PL" sz="1800" dirty="0" smtClean="0">
                <a:effectLst>
                  <a:outerShdw blurRad="38100" dist="38100" dir="2700000" algn="tl">
                    <a:srgbClr val="000000">
                      <a:alpha val="43137"/>
                    </a:srgbClr>
                  </a:outerShdw>
                </a:effectLst>
                <a:latin typeface="Segoe UI" pitchFamily="34" charset="0"/>
                <a:cs typeface="Segoe UI" pitchFamily="34" charset="0"/>
              </a:rPr>
              <a:t> </a:t>
            </a:r>
            <a:r>
              <a:rPr lang="pl-PL" sz="1800" dirty="0" smtClean="0">
                <a:latin typeface="Segoe UI" pitchFamily="34" charset="0"/>
                <a:cs typeface="Segoe UI" pitchFamily="34" charset="0"/>
              </a:rPr>
              <a:t>partial and comprehesive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S&amp;P metrics</a:t>
            </a:r>
          </a:p>
          <a:p>
            <a:pPr marL="623888" lvl="1" indent="0">
              <a:spcBef>
                <a:spcPts val="0"/>
              </a:spcBef>
              <a:buNone/>
              <a:tabLst>
                <a:tab pos="228600" algn="l"/>
              </a:tabLst>
            </a:pPr>
            <a:r>
              <a:rPr lang="pl-PL" sz="1400" dirty="0" smtClean="0">
                <a:latin typeface="Segoe UI" pitchFamily="34" charset="0"/>
                <a:cs typeface="Segoe UI" pitchFamily="34" charset="0"/>
              </a:rPr>
              <a:t>Based on higher-level metrics derived from lower-level metrics</a:t>
            </a:r>
          </a:p>
          <a:p>
            <a:pPr marL="623888" lvl="1" indent="0">
              <a:spcBef>
                <a:spcPts val="0"/>
              </a:spcBef>
              <a:buNone/>
              <a:tabLst>
                <a:tab pos="228600" algn="l"/>
              </a:tabLst>
            </a:pPr>
            <a:r>
              <a:rPr lang="pl-PL" sz="1400" dirty="0" smtClean="0">
                <a:latin typeface="Segoe UI" pitchFamily="34" charset="0"/>
                <a:cs typeface="Segoe UI" pitchFamily="34" charset="0"/>
              </a:rPr>
              <a:t>	Incl. implementing security/privacy </a:t>
            </a:r>
            <a:r>
              <a:rPr lang="pl-PL" sz="1400" dirty="0">
                <a:latin typeface="Segoe UI" pitchFamily="34" charset="0"/>
                <a:cs typeface="Segoe UI" pitchFamily="34" charset="0"/>
              </a:rPr>
              <a:t>services with security/privacy </a:t>
            </a:r>
            <a:r>
              <a:rPr lang="pl-PL" sz="1400" dirty="0" smtClean="0">
                <a:latin typeface="Segoe UI" pitchFamily="34" charset="0"/>
                <a:cs typeface="Segoe UI" pitchFamily="34" charset="0"/>
              </a:rPr>
              <a:t>mechanisms</a:t>
            </a:r>
            <a:endParaRPr lang="pl-PL" sz="1400" dirty="0">
              <a:latin typeface="Segoe UI" pitchFamily="34" charset="0"/>
              <a:cs typeface="Segoe UI" pitchFamily="34" charset="0"/>
            </a:endParaRPr>
          </a:p>
          <a:p>
            <a:pPr marL="623888" lvl="1" indent="0">
              <a:spcBef>
                <a:spcPts val="0"/>
              </a:spcBef>
              <a:buNone/>
              <a:tabLst>
                <a:tab pos="228600" algn="l"/>
                <a:tab pos="1828800" algn="l"/>
              </a:tabLst>
            </a:pPr>
            <a:r>
              <a:rPr lang="pl-PL" sz="1400" dirty="0" smtClean="0">
                <a:latin typeface="Segoe UI" pitchFamily="34" charset="0"/>
                <a:cs typeface="Segoe UI" pitchFamily="34" charset="0"/>
              </a:rPr>
              <a:t>	</a:t>
            </a:r>
            <a:endParaRPr lang="en-US" sz="800" dirty="0" smtClean="0">
              <a:latin typeface="Segoe UI" pitchFamily="34" charset="0"/>
              <a:cs typeface="Segoe UI" pitchFamily="34" charset="0"/>
            </a:endParaRPr>
          </a:p>
          <a:p>
            <a:pPr marL="228600" indent="-228600">
              <a:lnSpc>
                <a:spcPct val="85000"/>
              </a:lnSpc>
              <a:spcBef>
                <a:spcPts val="0"/>
              </a:spcBef>
              <a:buFont typeface="Wingdings" panose="05000000000000000000" pitchFamily="2" charset="2"/>
              <a:buChar char="§"/>
              <a:tabLst>
                <a:tab pos="8686800" algn="r"/>
              </a:tabLst>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Difficult </a:t>
            </a:r>
            <a:r>
              <a:rPr lang="pl-PL" sz="2000" dirty="0" smtClean="0">
                <a:latin typeface="Segoe UI" pitchFamily="34" charset="0"/>
                <a:cs typeface="Segoe UI" pitchFamily="34" charset="0"/>
                <a:sym typeface="Wingdings" pitchFamily="2" charset="2"/>
              </a:rPr>
              <a:t>to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define metrics </a:t>
            </a:r>
            <a:r>
              <a:rPr lang="pl-PL" sz="2000" dirty="0" smtClean="0">
                <a:latin typeface="Segoe UI" pitchFamily="34" charset="0"/>
                <a:cs typeface="Segoe UI" pitchFamily="34" charset="0"/>
                <a:sym typeface="Wingdings" pitchFamily="2" charset="2"/>
              </a:rPr>
              <a:t>for such complex measurands</a:t>
            </a:r>
            <a:r>
              <a:rPr lang="en-US" sz="2000" dirty="0" smtClean="0">
                <a:latin typeface="Segoe UI" pitchFamily="34" charset="0"/>
                <a:cs typeface="Segoe UI" pitchFamily="34" charset="0"/>
                <a:sym typeface="Wingdings" pitchFamily="2" charset="2"/>
              </a:rPr>
              <a:t> </a:t>
            </a:r>
            <a:r>
              <a:rPr lang="pl-PL" sz="2000" dirty="0" smtClean="0">
                <a:latin typeface="Segoe UI" pitchFamily="34" charset="0"/>
                <a:cs typeface="Segoe UI" pitchFamily="34" charset="0"/>
                <a:sym typeface="Wingdings" pitchFamily="2" charset="2"/>
              </a:rPr>
              <a:t>as S&amp;P</a:t>
            </a:r>
          </a:p>
          <a:p>
            <a:pPr marL="457200" lvl="1" indent="-228600">
              <a:lnSpc>
                <a:spcPct val="85000"/>
              </a:lnSpc>
              <a:spcBef>
                <a:spcPts val="600"/>
              </a:spcBef>
              <a:buFont typeface="Arial" panose="020B0604020202020204" pitchFamily="34" charset="0"/>
              <a:buChar char="•"/>
              <a:tabLst>
                <a:tab pos="8686800" algn="r"/>
              </a:tabLst>
              <a:defRPr/>
            </a:pPr>
            <a:r>
              <a:rPr lang="pl-PL" sz="1800" dirty="0" smtClean="0">
                <a:latin typeface="Segoe UI" pitchFamily="34" charset="0"/>
                <a:cs typeface="Segoe UI" pitchFamily="34" charset="0"/>
                <a:sym typeface="Wingdings" pitchFamily="2" charset="2"/>
              </a:rPr>
              <a:t>A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lot of effort </a:t>
            </a:r>
            <a:r>
              <a:rPr lang="pl-PL" sz="1400" dirty="0" smtClean="0">
                <a:solidFill>
                  <a:schemeClr val="bg1">
                    <a:lumMod val="50000"/>
                  </a:schemeClr>
                </a:solidFill>
                <a:latin typeface="Segoe UI" pitchFamily="34" charset="0"/>
                <a:cs typeface="Segoe UI" pitchFamily="34" charset="0"/>
                <a:sym typeface="Wingdings" pitchFamily="2" charset="2"/>
              </a:rPr>
              <a:t>(investigations, discussions, standards, ...) </a:t>
            </a:r>
            <a:r>
              <a:rPr lang="pl-PL" sz="1800" dirty="0" smtClean="0">
                <a:latin typeface="Segoe UI" pitchFamily="34" charset="0"/>
                <a:cs typeface="Segoe UI" pitchFamily="34" charset="0"/>
                <a:sym typeface="Wingdings" pitchFamily="2" charset="2"/>
              </a:rPr>
              <a:t>needed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to solidify components</a:t>
            </a:r>
            <a:endParaRPr lang="pl-PL" sz="1600" dirty="0">
              <a:solidFill>
                <a:schemeClr val="bg1">
                  <a:lumMod val="50000"/>
                </a:schemeClr>
              </a:solidFill>
              <a:latin typeface="Segoe UI" pitchFamily="34" charset="0"/>
              <a:cs typeface="Segoe UI" pitchFamily="34" charset="0"/>
              <a:sym typeface="Wingdings" pitchFamily="2" charset="2"/>
            </a:endParaRPr>
          </a:p>
          <a:p>
            <a:pPr marL="457200" lvl="1" indent="0">
              <a:lnSpc>
                <a:spcPct val="85000"/>
              </a:lnSpc>
              <a:spcBef>
                <a:spcPts val="0"/>
              </a:spcBef>
              <a:buNone/>
              <a:tabLst>
                <a:tab pos="8686800" algn="r"/>
              </a:tabLst>
              <a:defRPr/>
            </a:pPr>
            <a:r>
              <a:rPr lang="pl-PL" sz="1600" dirty="0">
                <a:latin typeface="Segoe UI" pitchFamily="34" charset="0"/>
                <a:cs typeface="Segoe UI" pitchFamily="34" charset="0"/>
                <a:sym typeface="Wingdings" pitchFamily="2" charset="2"/>
              </a:rPr>
              <a:t>- </a:t>
            </a:r>
            <a:r>
              <a:rPr lang="pl-PL" sz="1600" dirty="0" smtClean="0">
                <a:latin typeface="Segoe UI" pitchFamily="34" charset="0"/>
                <a:cs typeface="Segoe UI" pitchFamily="34" charset="0"/>
                <a:sym typeface="Wingdings" pitchFamily="2" charset="2"/>
              </a:rPr>
              <a:t> </a:t>
            </a:r>
            <a:r>
              <a:rPr lang="pl-PL" sz="1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At all levels</a:t>
            </a:r>
            <a:r>
              <a:rPr lang="pl-PL" sz="1600" dirty="0" smtClean="0">
                <a:latin typeface="Segoe UI" pitchFamily="34" charset="0"/>
                <a:cs typeface="Segoe UI" pitchFamily="34" charset="0"/>
                <a:sym typeface="Wingdings" pitchFamily="2" charset="2"/>
              </a:rPr>
              <a:t>: Level </a:t>
            </a:r>
            <a:r>
              <a:rPr lang="pl-PL" sz="1600" dirty="0">
                <a:latin typeface="Segoe UI" pitchFamily="34" charset="0"/>
                <a:cs typeface="Segoe UI" pitchFamily="34" charset="0"/>
                <a:sym typeface="Wingdings" pitchFamily="2" charset="2"/>
              </a:rPr>
              <a:t>1</a:t>
            </a:r>
            <a:r>
              <a:rPr lang="pl-PL" sz="1600" dirty="0" smtClean="0">
                <a:latin typeface="Segoe UI" pitchFamily="34" charset="0"/>
                <a:cs typeface="Segoe UI" pitchFamily="34" charset="0"/>
                <a:sym typeface="Wingdings" pitchFamily="2" charset="2"/>
              </a:rPr>
              <a:t> </a:t>
            </a:r>
            <a:r>
              <a:rPr lang="pl-PL" sz="1600" dirty="0" smtClean="0">
                <a:solidFill>
                  <a:schemeClr val="bg1">
                    <a:lumMod val="50000"/>
                  </a:schemeClr>
                </a:solidFill>
                <a:latin typeface="Segoe UI" pitchFamily="34" charset="0"/>
                <a:cs typeface="Segoe UI" pitchFamily="34" charset="0"/>
                <a:sym typeface="Wingdings" pitchFamily="2" charset="2"/>
              </a:rPr>
              <a:t>(services)</a:t>
            </a:r>
            <a:r>
              <a:rPr lang="pl-PL" sz="1600" dirty="0" smtClean="0">
                <a:latin typeface="Segoe UI" pitchFamily="34" charset="0"/>
                <a:cs typeface="Segoe UI" pitchFamily="34" charset="0"/>
                <a:sym typeface="Wingdings" pitchFamily="2" charset="2"/>
              </a:rPr>
              <a:t>, Level 2 </a:t>
            </a:r>
            <a:r>
              <a:rPr lang="pl-PL" sz="1600" dirty="0" smtClean="0">
                <a:solidFill>
                  <a:schemeClr val="bg1">
                    <a:lumMod val="50000"/>
                  </a:schemeClr>
                </a:solidFill>
                <a:latin typeface="Segoe UI" pitchFamily="34" charset="0"/>
                <a:cs typeface="Segoe UI" pitchFamily="34" charset="0"/>
                <a:sym typeface="Wingdings" pitchFamily="2" charset="2"/>
              </a:rPr>
              <a:t>(mechanisms)</a:t>
            </a:r>
            <a:r>
              <a:rPr lang="pl-PL" sz="1600" dirty="0" smtClean="0">
                <a:latin typeface="Segoe UI" pitchFamily="34" charset="0"/>
                <a:cs typeface="Segoe UI" pitchFamily="34" charset="0"/>
                <a:sym typeface="Wingdings" pitchFamily="2" charset="2"/>
              </a:rPr>
              <a:t>, ..., Level K</a:t>
            </a:r>
          </a:p>
          <a:p>
            <a:pPr marL="457200" lvl="1" indent="-228600">
              <a:lnSpc>
                <a:spcPct val="85000"/>
              </a:lnSpc>
              <a:spcBef>
                <a:spcPts val="600"/>
              </a:spcBef>
              <a:buFont typeface="Arial" panose="020B0604020202020204" pitchFamily="34" charset="0"/>
              <a:buChar char="•"/>
              <a:tabLst>
                <a:tab pos="8686800" algn="r"/>
              </a:tabLst>
              <a:defRPr/>
            </a:pPr>
            <a:r>
              <a:rPr lang="pl-PL" sz="1800" dirty="0">
                <a:latin typeface="Segoe UI" pitchFamily="34" charset="0"/>
                <a:cs typeface="Segoe UI" pitchFamily="34" charset="0"/>
                <a:sym typeface="Wingdings" pitchFamily="2" charset="2"/>
              </a:rPr>
              <a:t>A </a:t>
            </a:r>
            <a:r>
              <a:rPr lang="pl-PL" sz="1800" dirty="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lot of effort </a:t>
            </a:r>
            <a:r>
              <a:rPr lang="pl-PL" sz="1800" dirty="0" smtClean="0">
                <a:solidFill>
                  <a:schemeClr val="tx1">
                    <a:lumMod val="95000"/>
                    <a:lumOff val="5000"/>
                  </a:schemeClr>
                </a:solidFill>
                <a:latin typeface="Segoe UI" pitchFamily="34" charset="0"/>
                <a:cs typeface="Segoe UI" pitchFamily="34" charset="0"/>
                <a:sym typeface="Wingdings" pitchFamily="2" charset="2"/>
              </a:rPr>
              <a:t>to propose numerous </a:t>
            </a:r>
            <a:r>
              <a:rPr lang="pl-PL" sz="1800" dirty="0" smtClean="0">
                <a:latin typeface="Segoe UI" pitchFamily="34" charset="0"/>
                <a:cs typeface="Segoe UI" pitchFamily="34" charset="0"/>
                <a:sym typeface="Wingdings" pitchFamily="2" charset="2"/>
              </a:rPr>
              <a:t>ways of </a:t>
            </a:r>
            <a:r>
              <a:rPr lang="pl-PL"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combining partial metrics</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 </a:t>
            </a:r>
            <a:r>
              <a:rPr lang="pl-PL" sz="1800" dirty="0" smtClean="0">
                <a:latin typeface="Segoe UI" pitchFamily="34" charset="0"/>
                <a:cs typeface="Segoe UI" pitchFamily="34" charset="0"/>
                <a:sym typeface="Wingdings" pitchFamily="2" charset="2"/>
              </a:rPr>
              <a:t>into </a:t>
            </a:r>
            <a:r>
              <a:rPr lang="pl-PL" sz="1800" dirty="0">
                <a:latin typeface="Segoe UI" pitchFamily="34" charset="0"/>
                <a:cs typeface="Segoe UI" pitchFamily="34" charset="0"/>
                <a:sym typeface="Wingdings" pitchFamily="2" charset="2"/>
              </a:rPr>
              <a:t>higher-level </a:t>
            </a:r>
            <a:r>
              <a:rPr lang="pl-PL" sz="1800" dirty="0" smtClean="0">
                <a:latin typeface="Segoe UI" pitchFamily="34" charset="0"/>
                <a:cs typeface="Segoe UI" pitchFamily="34" charset="0"/>
                <a:sym typeface="Wingdings" pitchFamily="2" charset="2"/>
              </a:rPr>
              <a:t>metrics</a:t>
            </a:r>
            <a:endParaRPr lang="pl-PL" sz="1400" dirty="0" smtClean="0">
              <a:solidFill>
                <a:schemeClr val="bg1">
                  <a:lumMod val="50000"/>
                </a:schemeClr>
              </a:solidFill>
              <a:latin typeface="Segoe UI" pitchFamily="34" charset="0"/>
              <a:cs typeface="Segoe UI" pitchFamily="34" charset="0"/>
              <a:sym typeface="Wingdings" pitchFamily="2" charset="2"/>
            </a:endParaRPr>
          </a:p>
          <a:p>
            <a:pPr marL="457200" lvl="1" indent="0">
              <a:lnSpc>
                <a:spcPct val="85000"/>
              </a:lnSpc>
              <a:spcBef>
                <a:spcPts val="0"/>
              </a:spcBef>
              <a:buFontTx/>
              <a:buChar char="-"/>
              <a:tabLst>
                <a:tab pos="8686800" algn="r"/>
              </a:tabLst>
              <a:defRPr/>
            </a:pPr>
            <a:r>
              <a:rPr lang="pl-PL" sz="1600" dirty="0" smtClean="0">
                <a:solidFill>
                  <a:schemeClr val="bg1">
                    <a:lumMod val="50000"/>
                  </a:schemeClr>
                </a:solidFill>
                <a:latin typeface="Segoe UI" pitchFamily="34" charset="0"/>
                <a:cs typeface="Segoe UI" pitchFamily="34" charset="0"/>
                <a:sym typeface="Wingdings" pitchFamily="2" charset="2"/>
              </a:rPr>
              <a:t>  </a:t>
            </a:r>
            <a:r>
              <a:rPr lang="pl-PL" sz="1600" dirty="0" smtClean="0">
                <a:latin typeface="Segoe UI" pitchFamily="34" charset="0"/>
                <a:cs typeface="Segoe UI" pitchFamily="34" charset="0"/>
                <a:sym typeface="Wingdings" pitchFamily="2" charset="2"/>
              </a:rPr>
              <a:t>Starting with </a:t>
            </a:r>
            <a:r>
              <a:rPr lang="pl-PL" sz="1600" dirty="0">
                <a:latin typeface="Segoe UI" pitchFamily="34" charset="0"/>
                <a:cs typeface="Segoe UI" pitchFamily="34" charset="0"/>
                <a:sym typeface="Wingdings" pitchFamily="2" charset="2"/>
              </a:rPr>
              <a:t>the lowest considered </a:t>
            </a:r>
            <a:r>
              <a:rPr lang="pl-PL" sz="1600" dirty="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Level </a:t>
            </a:r>
            <a:r>
              <a:rPr lang="pl-PL" sz="1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K </a:t>
            </a:r>
            <a:r>
              <a:rPr lang="pl-PL" sz="1600" dirty="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up to Level 0 </a:t>
            </a:r>
            <a:r>
              <a:rPr lang="pl-PL" sz="1200" dirty="0" smtClean="0">
                <a:solidFill>
                  <a:schemeClr val="bg1">
                    <a:lumMod val="50000"/>
                  </a:schemeClr>
                </a:solidFill>
                <a:latin typeface="Segoe UI" pitchFamily="34" charset="0"/>
                <a:cs typeface="Segoe UI" pitchFamily="34" charset="0"/>
                <a:sym typeface="Wingdings" pitchFamily="2" charset="2"/>
              </a:rPr>
              <a:t>(the </a:t>
            </a:r>
            <a:r>
              <a:rPr lang="pl-PL" sz="1200" dirty="0">
                <a:solidFill>
                  <a:schemeClr val="bg1">
                    <a:lumMod val="50000"/>
                  </a:schemeClr>
                </a:solidFill>
                <a:latin typeface="Segoe UI" pitchFamily="34" charset="0"/>
                <a:cs typeface="Segoe UI" pitchFamily="34" charset="0"/>
                <a:sym typeface="Wingdings" pitchFamily="2" charset="2"/>
              </a:rPr>
              <a:t>overall sytem </a:t>
            </a:r>
            <a:r>
              <a:rPr lang="pl-PL" sz="1200" dirty="0" smtClean="0">
                <a:solidFill>
                  <a:schemeClr val="bg1">
                    <a:lumMod val="50000"/>
                  </a:schemeClr>
                </a:solidFill>
                <a:latin typeface="Segoe UI" pitchFamily="34" charset="0"/>
                <a:cs typeface="Segoe UI" pitchFamily="34" charset="0"/>
                <a:sym typeface="Wingdings" pitchFamily="2" charset="2"/>
              </a:rPr>
              <a:t>metric)</a:t>
            </a:r>
            <a:endParaRPr lang="pl-PL" sz="1200" dirty="0">
              <a:solidFill>
                <a:schemeClr val="bg1">
                  <a:lumMod val="50000"/>
                </a:schemeClr>
              </a:solidFill>
              <a:latin typeface="Segoe UI" pitchFamily="34" charset="0"/>
              <a:cs typeface="Segoe UI" pitchFamily="34" charset="0"/>
              <a:sym typeface="Wingdings" pitchFamily="2" charset="2"/>
            </a:endParaRPr>
          </a:p>
          <a:p>
            <a:pPr marL="457200" lvl="1" indent="0">
              <a:lnSpc>
                <a:spcPct val="85000"/>
              </a:lnSpc>
              <a:spcBef>
                <a:spcPts val="0"/>
              </a:spcBef>
              <a:buFontTx/>
              <a:buChar char="-"/>
              <a:tabLst>
                <a:tab pos="8686800" algn="r"/>
              </a:tabLst>
              <a:defRPr/>
            </a:pPr>
            <a:r>
              <a:rPr lang="pl-PL" sz="1600" dirty="0" smtClean="0">
                <a:latin typeface="Segoe UI" pitchFamily="34" charset="0"/>
                <a:cs typeface="Segoe UI" pitchFamily="34" charset="0"/>
                <a:sym typeface="Wingdings" pitchFamily="2" charset="2"/>
              </a:rPr>
              <a:t>  Combinations incl. the weakest-link, the unweighted/weighted multiplicative/additive</a:t>
            </a:r>
          </a:p>
          <a:p>
            <a:pPr marL="457200" lvl="1" indent="-228600">
              <a:spcBef>
                <a:spcPts val="600"/>
              </a:spcBef>
              <a:buFont typeface="Arial" panose="020B0604020202020204" pitchFamily="34" charset="0"/>
              <a:buChar char="•"/>
              <a:tabLst>
                <a:tab pos="8686800" algn="r"/>
              </a:tabLst>
              <a:defRPr/>
            </a:pPr>
            <a:r>
              <a:rPr lang="pl-PL" sz="1800" dirty="0" smtClean="0">
                <a:latin typeface="Segoe UI" pitchFamily="34" charset="0"/>
                <a:cs typeface="Segoe UI" pitchFamily="34" charset="0"/>
                <a:sym typeface="Wingdings" pitchFamily="2" charset="2"/>
              </a:rPr>
              <a:t>Different users will have a broad choice of metrics to choose from</a:t>
            </a:r>
            <a:endParaRPr lang="pl-PL" sz="1800" dirty="0">
              <a:solidFill>
                <a:schemeClr val="bg1">
                  <a:lumMod val="50000"/>
                </a:schemeClr>
              </a:solidFill>
              <a:latin typeface="Segoe UI" pitchFamily="34" charset="0"/>
              <a:cs typeface="Segoe UI" pitchFamily="34" charset="0"/>
              <a:sym typeface="Wingdings" pitchFamily="2" charset="2"/>
            </a:endParaRPr>
          </a:p>
          <a:p>
            <a:pPr marL="457200" lvl="1" indent="0">
              <a:lnSpc>
                <a:spcPct val="85000"/>
              </a:lnSpc>
              <a:spcBef>
                <a:spcPts val="0"/>
              </a:spcBef>
              <a:buFontTx/>
              <a:buChar char="-"/>
              <a:tabLst>
                <a:tab pos="8686800" algn="r"/>
              </a:tabLst>
              <a:defRPr/>
            </a:pPr>
            <a:r>
              <a:rPr lang="pl-PL" sz="1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 Trial-and-error </a:t>
            </a:r>
            <a:r>
              <a:rPr lang="pl-PL" sz="1600" dirty="0" smtClean="0">
                <a:latin typeface="Segoe UI" pitchFamily="34" charset="0"/>
                <a:cs typeface="Segoe UI" pitchFamily="34" charset="0"/>
                <a:sym typeface="Wingdings" pitchFamily="2" charset="2"/>
              </a:rPr>
              <a:t>might be the only way </a:t>
            </a:r>
            <a:r>
              <a:rPr lang="pl-PL" sz="1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sym typeface="Wingdings" pitchFamily="2" charset="2"/>
              </a:rPr>
              <a:t>to verify/validate </a:t>
            </a:r>
            <a:r>
              <a:rPr lang="pl-PL" sz="1600" dirty="0" smtClean="0">
                <a:latin typeface="Segoe UI" pitchFamily="34" charset="0"/>
                <a:cs typeface="Segoe UI" pitchFamily="34" charset="0"/>
                <a:sym typeface="Wingdings" pitchFamily="2" charset="2"/>
              </a:rPr>
              <a:t>a user’s metric choice</a:t>
            </a:r>
          </a:p>
          <a:p>
            <a:pPr marL="744538" lvl="2" indent="-117475">
              <a:lnSpc>
                <a:spcPct val="85000"/>
              </a:lnSpc>
              <a:spcBef>
                <a:spcPts val="300"/>
              </a:spcBef>
              <a:buFontTx/>
              <a:buChar char="-"/>
              <a:tabLst>
                <a:tab pos="8686800" algn="r"/>
              </a:tabLst>
              <a:defRPr/>
            </a:pPr>
            <a:r>
              <a:rPr lang="pl-PL" sz="1200" dirty="0" smtClean="0">
                <a:latin typeface="Segoe UI" pitchFamily="34" charset="0"/>
                <a:cs typeface="Segoe UI" pitchFamily="34" charset="0"/>
                <a:sym typeface="Wingdings" pitchFamily="2" charset="2"/>
              </a:rPr>
              <a:t>With the associated cost of trial-and-error</a:t>
            </a:r>
          </a:p>
        </p:txBody>
      </p:sp>
      <p:sp>
        <p:nvSpPr>
          <p:cNvPr id="54276"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A2F833E3-0FCA-4D40-993B-CF156CD13DB7}" type="slidenum">
              <a:rPr lang="en-US" sz="1200" b="0">
                <a:latin typeface="Segoe UI" panose="020B0502040204020203" pitchFamily="34" charset="0"/>
                <a:cs typeface="Segoe UI" panose="020B0502040204020203" pitchFamily="34" charset="0"/>
              </a:rPr>
              <a:pPr algn="r"/>
              <a:t>38</a:t>
            </a:fld>
            <a:endParaRPr lang="en-US" sz="1200" b="0" dirty="0">
              <a:latin typeface="Segoe UI" panose="020B0502040204020203" pitchFamily="34" charset="0"/>
              <a:cs typeface="Segoe UI" panose="020B0502040204020203"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5194" y="153888"/>
            <a:ext cx="8991600" cy="461665"/>
          </a:xfrm>
          <a:prstGeom prst="rect">
            <a:avLst/>
          </a:prstGeom>
        </p:spPr>
        <p:txBody>
          <a:bodyPr vert="horz" wrap="square" lIns="0" tIns="152400" rIns="0" bIns="0" rtlCol="0">
            <a:spAutoFit/>
          </a:bodyPr>
          <a:lstStyle/>
          <a:p>
            <a:pPr marL="125730" algn="l">
              <a:lnSpc>
                <a:spcPct val="100000"/>
              </a:lnSpc>
            </a:pPr>
            <a:r>
              <a:rPr lang="en-US" sz="2000" spc="-2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Selected </a:t>
            </a:r>
            <a:r>
              <a:rPr lang="pl-PL" sz="2000" spc="-2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References </a:t>
            </a:r>
            <a:r>
              <a:rPr lang="pl-PL" sz="1200" spc="-20" dirty="0" smtClean="0">
                <a:solidFill>
                  <a:schemeClr val="bg1">
                    <a:lumMod val="50000"/>
                  </a:schemeClr>
                </a:solidFill>
                <a:latin typeface="Segoe UI" panose="020B0502040204020203" pitchFamily="34" charset="0"/>
                <a:cs typeface="Segoe UI" panose="020B0502040204020203" pitchFamily="34" charset="0"/>
              </a:rPr>
              <a:t>(names of my Ph.D. students underlined)</a:t>
            </a:r>
            <a:endParaRPr sz="1200" dirty="0">
              <a:solidFill>
                <a:schemeClr val="bg1">
                  <a:lumMod val="50000"/>
                </a:schemeClr>
              </a:solidFill>
              <a:latin typeface="Segoe UI" panose="020B0502040204020203" pitchFamily="34" charset="0"/>
              <a:cs typeface="Segoe UI" panose="020B0502040204020203" pitchFamily="34" charset="0"/>
            </a:endParaRPr>
          </a:p>
        </p:txBody>
      </p:sp>
      <p:sp>
        <p:nvSpPr>
          <p:cNvPr id="3" name="object 3"/>
          <p:cNvSpPr txBox="1"/>
          <p:nvPr/>
        </p:nvSpPr>
        <p:spPr>
          <a:xfrm>
            <a:off x="288991" y="912197"/>
            <a:ext cx="8684005" cy="5707716"/>
          </a:xfrm>
          <a:prstGeom prst="rect">
            <a:avLst/>
          </a:prstGeom>
        </p:spPr>
        <p:txBody>
          <a:bodyPr vert="horz" wrap="square" lIns="0" tIns="0" rIns="0" bIns="0" rtlCol="0">
            <a:spAutoFit/>
          </a:bodyPr>
          <a:lstStyle/>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en-US" sz="1300" u="sng" dirty="0" smtClean="0">
                <a:latin typeface="Segoe UI" panose="020B0502040204020203" pitchFamily="34" charset="0"/>
                <a:cs typeface="Segoe UI" panose="020B0502040204020203" pitchFamily="34" charset="0"/>
              </a:rPr>
              <a:t>A</a:t>
            </a:r>
            <a:r>
              <a:rPr lang="pl-PL" sz="1300" u="sng" dirty="0">
                <a:latin typeface="Segoe UI" panose="020B0502040204020203" pitchFamily="34" charset="0"/>
                <a:cs typeface="Segoe UI" panose="020B0502040204020203" pitchFamily="34" charset="0"/>
              </a:rPr>
              <a:t>.</a:t>
            </a:r>
            <a:r>
              <a:rPr lang="en-US" sz="1300" u="sng" dirty="0">
                <a:latin typeface="Segoe UI" panose="020B0502040204020203" pitchFamily="34" charset="0"/>
                <a:cs typeface="Segoe UI" panose="020B0502040204020203" pitchFamily="34" charset="0"/>
              </a:rPr>
              <a:t> Al-Gburi</a:t>
            </a:r>
            <a:r>
              <a:rPr lang="en-US" sz="1300" dirty="0">
                <a:latin typeface="Segoe UI" panose="020B0502040204020203" pitchFamily="34" charset="0"/>
                <a:cs typeface="Segoe UI" panose="020B0502040204020203" pitchFamily="34" charset="0"/>
              </a:rPr>
              <a:t>, </a:t>
            </a:r>
            <a:r>
              <a:rPr lang="en-US" sz="1300" u="sng" dirty="0">
                <a:latin typeface="Segoe UI" panose="020B0502040204020203" pitchFamily="34" charset="0"/>
                <a:cs typeface="Segoe UI" panose="020B0502040204020203" pitchFamily="34" charset="0"/>
              </a:rPr>
              <a:t>A</a:t>
            </a:r>
            <a:r>
              <a:rPr lang="pl-PL" sz="1300" u="sng" dirty="0">
                <a:latin typeface="Segoe UI" panose="020B0502040204020203" pitchFamily="34" charset="0"/>
                <a:cs typeface="Segoe UI" panose="020B0502040204020203" pitchFamily="34" charset="0"/>
              </a:rPr>
              <a:t>.</a:t>
            </a:r>
            <a:r>
              <a:rPr lang="en-US" sz="1300" u="sng" dirty="0">
                <a:latin typeface="Segoe UI" panose="020B0502040204020203" pitchFamily="34" charset="0"/>
                <a:cs typeface="Segoe UI" panose="020B0502040204020203" pitchFamily="34" charset="0"/>
              </a:rPr>
              <a:t>l Al-Hasnawi</a:t>
            </a:r>
            <a:r>
              <a:rPr lang="en-US" sz="1300" dirty="0">
                <a:latin typeface="Segoe UI" panose="020B0502040204020203" pitchFamily="34" charset="0"/>
                <a:cs typeface="Segoe UI" panose="020B0502040204020203" pitchFamily="34" charset="0"/>
              </a:rPr>
              <a:t>, and L</a:t>
            </a:r>
            <a:r>
              <a:rPr lang="pl-PL" sz="1300" dirty="0">
                <a:latin typeface="Segoe UI" panose="020B0502040204020203" pitchFamily="34" charset="0"/>
                <a:cs typeface="Segoe UI" panose="020B0502040204020203" pitchFamily="34" charset="0"/>
              </a:rPr>
              <a:t>.</a:t>
            </a:r>
            <a:r>
              <a:rPr lang="en-US" sz="1300" dirty="0">
                <a:latin typeface="Segoe UI" panose="020B0502040204020203" pitchFamily="34" charset="0"/>
                <a:cs typeface="Segoe UI" panose="020B0502040204020203" pitchFamily="34" charset="0"/>
              </a:rPr>
              <a:t> Lilien</a:t>
            </a:r>
            <a:r>
              <a:rPr lang="pl-PL" sz="1300" dirty="0">
                <a:latin typeface="Segoe UI" panose="020B0502040204020203" pitchFamily="34" charset="0"/>
                <a:cs typeface="Segoe UI" panose="020B0502040204020203" pitchFamily="34" charset="0"/>
              </a:rPr>
              <a:t>, „</a:t>
            </a:r>
            <a:r>
              <a:rPr lang="en-US" sz="1300" dirty="0">
                <a:latin typeface="Segoe UI" panose="020B0502040204020203" pitchFamily="34" charset="0"/>
                <a:cs typeface="Segoe UI" panose="020B0502040204020203" pitchFamily="34" charset="0"/>
              </a:rPr>
              <a:t>Differentiating Security from Privacy in Internet of Things — A Survey of Selected Threats and Controls</a:t>
            </a:r>
            <a:r>
              <a:rPr lang="pl-PL" sz="1300" dirty="0">
                <a:latin typeface="Segoe UI" panose="020B0502040204020203" pitchFamily="34" charset="0"/>
                <a:cs typeface="Segoe UI" panose="020B0502040204020203" pitchFamily="34" charset="0"/>
              </a:rPr>
              <a:t>,” </a:t>
            </a:r>
            <a:r>
              <a:rPr lang="en-US" sz="1300" dirty="0">
                <a:latin typeface="Segoe UI" panose="020B0502040204020203" pitchFamily="34" charset="0"/>
                <a:cs typeface="Segoe UI" panose="020B0502040204020203" pitchFamily="34" charset="0"/>
              </a:rPr>
              <a:t>Chapter 9 in: K. Daimi et al., </a:t>
            </a:r>
            <a:r>
              <a:rPr lang="en-US" sz="1300" i="1" dirty="0">
                <a:latin typeface="Segoe UI" panose="020B0502040204020203" pitchFamily="34" charset="0"/>
                <a:cs typeface="Segoe UI" panose="020B0502040204020203" pitchFamily="34" charset="0"/>
              </a:rPr>
              <a:t>Computer and Network Security Essentials</a:t>
            </a:r>
            <a:r>
              <a:rPr lang="en-US" sz="1300" dirty="0">
                <a:latin typeface="Segoe UI" panose="020B0502040204020203" pitchFamily="34" charset="0"/>
                <a:cs typeface="Segoe UI" panose="020B0502040204020203" pitchFamily="34" charset="0"/>
              </a:rPr>
              <a:t>, Springer International Publishing, Cham, Switzerland, 2018. </a:t>
            </a:r>
            <a:endParaRPr lang="pl-PL" sz="1300" dirty="0">
              <a:latin typeface="Segoe UI" panose="020B0502040204020203" pitchFamily="34" charset="0"/>
              <a:cs typeface="Segoe UI" panose="020B0502040204020203" pitchFamily="34" charset="0"/>
            </a:endParaRPr>
          </a:p>
          <a:p>
            <a:pPr marL="174625" lvl="0" indent="-161925" algn="just" fontAlgn="auto">
              <a:lnSpc>
                <a:spcPct val="90000"/>
              </a:lnSpc>
              <a:spcBef>
                <a:spcPts val="600"/>
              </a:spcBef>
              <a:spcAft>
                <a:spcPts val="0"/>
              </a:spcAft>
              <a:buClr>
                <a:srgbClr val="DF773B"/>
              </a:buClr>
              <a:buFont typeface="Wingdings"/>
              <a:buChar char=""/>
              <a:tabLst>
                <a:tab pos="174625" algn="l"/>
              </a:tabLst>
              <a:defRPr/>
            </a:pPr>
            <a:r>
              <a:rPr lang="pl-PL" sz="1300" u="sng" dirty="0" smtClean="0">
                <a:latin typeface="Segoe UI" panose="020B0502040204020203" pitchFamily="34" charset="0"/>
                <a:cs typeface="Segoe UI" panose="020B0502040204020203" pitchFamily="34" charset="0"/>
              </a:rPr>
              <a:t>A. </a:t>
            </a:r>
            <a:r>
              <a:rPr lang="en-US" sz="1300" u="sng" dirty="0" smtClean="0">
                <a:latin typeface="Segoe UI" panose="020B0502040204020203" pitchFamily="34" charset="0"/>
                <a:cs typeface="Segoe UI" panose="020B0502040204020203" pitchFamily="34" charset="0"/>
              </a:rPr>
              <a:t>Al-Hasnawi </a:t>
            </a:r>
            <a:r>
              <a:rPr lang="pl-PL" sz="1300" dirty="0" smtClean="0">
                <a:latin typeface="Segoe UI" panose="020B0502040204020203" pitchFamily="34" charset="0"/>
                <a:cs typeface="Segoe UI" panose="020B0502040204020203" pitchFamily="34" charset="0"/>
              </a:rPr>
              <a:t>and</a:t>
            </a:r>
            <a:r>
              <a:rPr lang="en-US" sz="1300" dirty="0" smtClean="0">
                <a:latin typeface="Segoe UI" panose="020B0502040204020203" pitchFamily="34" charset="0"/>
                <a:cs typeface="Segoe UI" panose="020B0502040204020203" pitchFamily="34" charset="0"/>
              </a:rPr>
              <a:t> L</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Lilien</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Privacy Services and Mechanisms</a:t>
            </a:r>
            <a:r>
              <a:rPr lang="pl-PL" sz="1300" dirty="0" smtClean="0">
                <a:latin typeface="Segoe UI" panose="020B0502040204020203" pitchFamily="34" charset="0"/>
                <a:cs typeface="Segoe UI" panose="020B0502040204020203" pitchFamily="34" charset="0"/>
              </a:rPr>
              <a:t>,” Slides, </a:t>
            </a:r>
            <a:r>
              <a:rPr lang="en-US" sz="1300" dirty="0" smtClean="0">
                <a:latin typeface="Segoe UI" panose="020B0502040204020203" pitchFamily="34" charset="0"/>
                <a:cs typeface="Segoe UI" panose="020B0502040204020203" pitchFamily="34" charset="0"/>
              </a:rPr>
              <a:t>Department of Computer Science</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Western Michigan University</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Kalamazoo</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M</a:t>
            </a:r>
            <a:r>
              <a:rPr lang="pl-PL" sz="1300" dirty="0" smtClean="0">
                <a:latin typeface="Segoe UI" panose="020B0502040204020203" pitchFamily="34" charset="0"/>
                <a:cs typeface="Segoe UI" panose="020B0502040204020203" pitchFamily="34" charset="0"/>
              </a:rPr>
              <a:t>, January 31,</a:t>
            </a:r>
            <a:r>
              <a:rPr lang="en-US" sz="1300" dirty="0" smtClean="0">
                <a:latin typeface="Segoe UI" panose="020B0502040204020203" pitchFamily="34" charset="0"/>
                <a:cs typeface="Segoe UI" panose="020B0502040204020203" pitchFamily="34" charset="0"/>
              </a:rPr>
              <a:t> 2016</a:t>
            </a:r>
            <a:r>
              <a:rPr lang="pl-PL" sz="1300" dirty="0" smtClean="0">
                <a:latin typeface="Segoe UI" panose="020B0502040204020203" pitchFamily="34" charset="0"/>
                <a:cs typeface="Segoe UI" panose="020B0502040204020203" pitchFamily="34" charset="0"/>
              </a:rPr>
              <a:t> (modified on February 8, 2017) </a:t>
            </a:r>
          </a:p>
          <a:p>
            <a:pPr marL="174625" lvl="0" indent="-161925" algn="just" fontAlgn="auto">
              <a:lnSpc>
                <a:spcPct val="90000"/>
              </a:lnSpc>
              <a:spcBef>
                <a:spcPts val="600"/>
              </a:spcBef>
              <a:spcAft>
                <a:spcPts val="0"/>
              </a:spcAft>
              <a:buClr>
                <a:srgbClr val="DF773B"/>
              </a:buClr>
              <a:buFont typeface="Wingdings"/>
              <a:buChar char=""/>
              <a:tabLst>
                <a:tab pos="174625" algn="l"/>
              </a:tabLst>
              <a:defRPr/>
            </a:pPr>
            <a:r>
              <a:rPr lang="en-US" sz="1300" dirty="0" smtClean="0">
                <a:solidFill>
                  <a:srgbClr val="222222"/>
                </a:solidFill>
                <a:latin typeface="Segoe UI" panose="020B0502040204020203" pitchFamily="34" charset="0"/>
                <a:cs typeface="Segoe UI" panose="020B0502040204020203" pitchFamily="34" charset="0"/>
              </a:rPr>
              <a:t>L</a:t>
            </a:r>
            <a:r>
              <a:rPr lang="en-US" sz="1300" dirty="0">
                <a:solidFill>
                  <a:srgbClr val="222222"/>
                </a:solidFill>
                <a:latin typeface="Segoe UI" panose="020B0502040204020203" pitchFamily="34" charset="0"/>
                <a:cs typeface="Segoe UI" panose="020B0502040204020203" pitchFamily="34" charset="0"/>
              </a:rPr>
              <a:t>. Buttyán and J.-P. Hubaux, </a:t>
            </a:r>
            <a:r>
              <a:rPr lang="en-US" sz="1300" i="1" dirty="0">
                <a:solidFill>
                  <a:srgbClr val="222222"/>
                </a:solidFill>
                <a:latin typeface="Segoe UI" panose="020B0502040204020203" pitchFamily="34" charset="0"/>
                <a:cs typeface="Segoe UI" panose="020B0502040204020203" pitchFamily="34" charset="0"/>
              </a:rPr>
              <a:t>Security and Cooperation in Wireless Networks. Thwarting </a:t>
            </a:r>
            <a:r>
              <a:rPr lang="en-US" sz="1300" i="1" dirty="0" smtClean="0">
                <a:solidFill>
                  <a:srgbClr val="222222"/>
                </a:solidFill>
                <a:latin typeface="Segoe UI" panose="020B0502040204020203" pitchFamily="34" charset="0"/>
                <a:cs typeface="Segoe UI" panose="020B0502040204020203" pitchFamily="34" charset="0"/>
              </a:rPr>
              <a:t>Malicious </a:t>
            </a:r>
            <a:r>
              <a:rPr lang="en-US" sz="1300" i="1" dirty="0">
                <a:solidFill>
                  <a:srgbClr val="222222"/>
                </a:solidFill>
                <a:latin typeface="Segoe UI" panose="020B0502040204020203" pitchFamily="34" charset="0"/>
                <a:cs typeface="Segoe UI" panose="020B0502040204020203" pitchFamily="34" charset="0"/>
              </a:rPr>
              <a:t>and Selfish Behavior in the Age of Ubiquitous Computing</a:t>
            </a:r>
            <a:r>
              <a:rPr lang="en-US" sz="1300" dirty="0">
                <a:solidFill>
                  <a:srgbClr val="222222"/>
                </a:solidFill>
                <a:latin typeface="Segoe UI" panose="020B0502040204020203" pitchFamily="34" charset="0"/>
                <a:cs typeface="Segoe UI" panose="020B0502040204020203" pitchFamily="34" charset="0"/>
              </a:rPr>
              <a:t>. Cambridge University Press, </a:t>
            </a:r>
            <a:r>
              <a:rPr lang="en-US" sz="1300" dirty="0" smtClean="0">
                <a:solidFill>
                  <a:srgbClr val="222222"/>
                </a:solidFill>
                <a:latin typeface="Segoe UI" panose="020B0502040204020203" pitchFamily="34" charset="0"/>
                <a:cs typeface="Segoe UI" panose="020B0502040204020203" pitchFamily="34" charset="0"/>
              </a:rPr>
              <a:t>2008</a:t>
            </a:r>
            <a:r>
              <a:rPr lang="pl-PL" sz="1300" dirty="0" smtClean="0">
                <a:solidFill>
                  <a:srgbClr val="222222"/>
                </a:solidFill>
                <a:latin typeface="Segoe UI" panose="020B0502040204020203" pitchFamily="34" charset="0"/>
                <a:cs typeface="Segoe UI" panose="020B0502040204020203" pitchFamily="34" charset="0"/>
              </a:rPr>
              <a:t>.</a:t>
            </a:r>
            <a:endParaRPr lang="pl-PL" sz="1300" dirty="0">
              <a:solidFill>
                <a:srgbClr val="222222"/>
              </a:solidFill>
              <a:latin typeface="Segoe UI" panose="020B0502040204020203" pitchFamily="34" charset="0"/>
              <a:cs typeface="Segoe UI" panose="020B0502040204020203" pitchFamily="34" charset="0"/>
            </a:endParaRPr>
          </a:p>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en-US" sz="1300" dirty="0" smtClean="0">
                <a:latin typeface="Segoe UI" panose="020B0502040204020203" pitchFamily="34" charset="0"/>
                <a:cs typeface="Segoe UI" panose="020B0502040204020203" pitchFamily="34" charset="0"/>
              </a:rPr>
              <a:t>K. Daimi et al., </a:t>
            </a:r>
            <a:r>
              <a:rPr lang="en-US" sz="1300" i="1" dirty="0" smtClean="0">
                <a:latin typeface="Segoe UI" panose="020B0502040204020203" pitchFamily="34" charset="0"/>
                <a:cs typeface="Segoe UI" panose="020B0502040204020203" pitchFamily="34" charset="0"/>
              </a:rPr>
              <a:t>Computer and Network Security Essentials</a:t>
            </a:r>
            <a:r>
              <a:rPr lang="en-US" sz="1300" dirty="0" smtClean="0">
                <a:latin typeface="Segoe UI" panose="020B0502040204020203" pitchFamily="34" charset="0"/>
                <a:cs typeface="Segoe UI" panose="020B0502040204020203" pitchFamily="34" charset="0"/>
              </a:rPr>
              <a:t>, Springer International Publishing, Cham, Switzerland, 2018. http://www.springer.com/us/book/9783319584232</a:t>
            </a:r>
            <a:endParaRPr lang="pl-PL" sz="1300" dirty="0" smtClean="0">
              <a:solidFill>
                <a:srgbClr val="222222"/>
              </a:solidFill>
              <a:latin typeface="Segoe UI" panose="020B0502040204020203" pitchFamily="34" charset="0"/>
              <a:cs typeface="Segoe UI" panose="020B0502040204020203" pitchFamily="34" charset="0"/>
            </a:endParaRPr>
          </a:p>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en-US" sz="1300" i="1" dirty="0" smtClean="0">
                <a:latin typeface="Segoe UI" panose="020B0502040204020203" pitchFamily="34" charset="0"/>
                <a:cs typeface="Segoe UI" panose="020B0502040204020203" pitchFamily="34" charset="0"/>
              </a:rPr>
              <a:t>ISO/IEC </a:t>
            </a:r>
            <a:r>
              <a:rPr lang="en-US" sz="1300" i="1" dirty="0">
                <a:latin typeface="Segoe UI" panose="020B0502040204020203" pitchFamily="34" charset="0"/>
                <a:cs typeface="Segoe UI" panose="020B0502040204020203" pitchFamily="34" charset="0"/>
              </a:rPr>
              <a:t>10745:1995</a:t>
            </a:r>
            <a:r>
              <a:rPr lang="pl-PL" sz="1300" i="1" dirty="0">
                <a:latin typeface="Segoe UI" panose="020B0502040204020203" pitchFamily="34" charset="0"/>
                <a:cs typeface="Segoe UI" panose="020B0502040204020203" pitchFamily="34" charset="0"/>
              </a:rPr>
              <a:t>, </a:t>
            </a:r>
            <a:r>
              <a:rPr lang="en-US" sz="1300" i="1" dirty="0">
                <a:latin typeface="Segoe UI" panose="020B0502040204020203" pitchFamily="34" charset="0"/>
                <a:cs typeface="Segoe UI" panose="020B0502040204020203" pitchFamily="34" charset="0"/>
              </a:rPr>
              <a:t>Information technology -- Open Systems Interconnection -- Upper layers security model</a:t>
            </a:r>
            <a:r>
              <a:rPr lang="pl-PL" sz="1300" dirty="0">
                <a:latin typeface="Segoe UI" pitchFamily="34" charset="0"/>
                <a:cs typeface="Segoe UI" pitchFamily="34" charset="0"/>
              </a:rPr>
              <a:t>.  </a:t>
            </a:r>
            <a:r>
              <a:rPr lang="pl-PL" sz="1300" dirty="0" smtClean="0">
                <a:latin typeface="Segoe UI" pitchFamily="34" charset="0"/>
                <a:cs typeface="Segoe UI" pitchFamily="34" charset="0"/>
              </a:rPr>
              <a:t>ISO. </a:t>
            </a:r>
            <a:r>
              <a:rPr lang="pl-PL" sz="1300" dirty="0" smtClean="0">
                <a:solidFill>
                  <a:srgbClr val="222222"/>
                </a:solidFill>
                <a:latin typeface="Segoe UI" panose="020B0502040204020203" pitchFamily="34" charset="0"/>
                <a:cs typeface="Segoe UI" panose="020B0502040204020203" pitchFamily="34" charset="0"/>
              </a:rPr>
              <a:t>Accesed </a:t>
            </a:r>
            <a:r>
              <a:rPr lang="pl-PL" sz="1300" dirty="0">
                <a:solidFill>
                  <a:srgbClr val="222222"/>
                </a:solidFill>
                <a:latin typeface="Segoe UI" panose="020B0502040204020203" pitchFamily="34" charset="0"/>
                <a:cs typeface="Segoe UI" panose="020B0502040204020203" pitchFamily="34" charset="0"/>
              </a:rPr>
              <a:t>online on 25 October 2017 at: </a:t>
            </a:r>
            <a:r>
              <a:rPr lang="pl-PL" sz="1300" dirty="0">
                <a:solidFill>
                  <a:srgbClr val="222222"/>
                </a:solidFill>
                <a:latin typeface="Segoe UI" panose="020B0502040204020203" pitchFamily="34" charset="0"/>
                <a:cs typeface="Segoe UI" panose="020B0502040204020203" pitchFamily="34" charset="0"/>
                <a:hlinkClick r:id="rId3"/>
              </a:rPr>
              <a:t>https://www.iso.org/obp/ui/#iso:std:iso-iec:10745:ed-1:v1:en</a:t>
            </a:r>
            <a:endParaRPr lang="pl-PL" sz="1300" dirty="0">
              <a:solidFill>
                <a:srgbClr val="222222"/>
              </a:solidFill>
              <a:latin typeface="Segoe UI" panose="020B0502040204020203" pitchFamily="34" charset="0"/>
              <a:cs typeface="Segoe UI" panose="020B0502040204020203" pitchFamily="34" charset="0"/>
            </a:endParaRPr>
          </a:p>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en-US" sz="1300" i="1" dirty="0" smtClean="0">
                <a:latin typeface="Segoe UI" panose="020B0502040204020203" pitchFamily="34" charset="0"/>
                <a:cs typeface="Segoe UI" panose="020B0502040204020203" pitchFamily="34" charset="0"/>
              </a:rPr>
              <a:t>ISO/IEC </a:t>
            </a:r>
            <a:r>
              <a:rPr lang="en-US" sz="1300" i="1" dirty="0">
                <a:latin typeface="Segoe UI" panose="020B0502040204020203" pitchFamily="34" charset="0"/>
                <a:cs typeface="Segoe UI" panose="020B0502040204020203" pitchFamily="34" charset="0"/>
              </a:rPr>
              <a:t>DIS 10181-2, May 1991, Information</a:t>
            </a:r>
            <a:r>
              <a:rPr lang="pl-PL" sz="1300" i="1" dirty="0">
                <a:latin typeface="Segoe UI" panose="020B0502040204020203" pitchFamily="34" charset="0"/>
                <a:cs typeface="Segoe UI" panose="020B0502040204020203" pitchFamily="34" charset="0"/>
              </a:rPr>
              <a:t> </a:t>
            </a:r>
            <a:r>
              <a:rPr lang="en-US" sz="1300" i="1" dirty="0">
                <a:latin typeface="Segoe UI" panose="020B0502040204020203" pitchFamily="34" charset="0"/>
                <a:cs typeface="Segoe UI" panose="020B0502040204020203" pitchFamily="34" charset="0"/>
              </a:rPr>
              <a:t>Technology - Open Systems Interconnection </a:t>
            </a:r>
            <a:r>
              <a:rPr lang="en-US" sz="1300" i="1" dirty="0" smtClean="0">
                <a:latin typeface="Segoe UI" panose="020B0502040204020203" pitchFamily="34" charset="0"/>
                <a:cs typeface="Segoe UI" panose="020B0502040204020203" pitchFamily="34" charset="0"/>
              </a:rPr>
              <a:t>– Security</a:t>
            </a:r>
            <a:r>
              <a:rPr lang="pl-PL" sz="1300" i="1" dirty="0" smtClean="0">
                <a:latin typeface="Segoe UI" panose="020B0502040204020203" pitchFamily="34" charset="0"/>
                <a:cs typeface="Segoe UI" panose="020B0502040204020203" pitchFamily="34" charset="0"/>
              </a:rPr>
              <a:t> </a:t>
            </a:r>
            <a:r>
              <a:rPr lang="en-US" sz="1300" i="1" dirty="0" smtClean="0">
                <a:latin typeface="Segoe UI" panose="020B0502040204020203" pitchFamily="34" charset="0"/>
                <a:cs typeface="Segoe UI" panose="020B0502040204020203" pitchFamily="34" charset="0"/>
              </a:rPr>
              <a:t>Frameworks </a:t>
            </a:r>
            <a:r>
              <a:rPr lang="en-US" sz="1300" i="1" dirty="0">
                <a:latin typeface="Segoe UI" panose="020B0502040204020203" pitchFamily="34" charset="0"/>
                <a:cs typeface="Segoe UI" panose="020B0502040204020203" pitchFamily="34" charset="0"/>
              </a:rPr>
              <a:t>in Open Systems - Part 2: Authentication</a:t>
            </a:r>
            <a:r>
              <a:rPr lang="pl-PL" sz="1300" i="1" dirty="0">
                <a:latin typeface="Segoe UI" panose="020B0502040204020203" pitchFamily="34" charset="0"/>
                <a:cs typeface="Segoe UI" panose="020B0502040204020203" pitchFamily="34" charset="0"/>
              </a:rPr>
              <a:t> </a:t>
            </a:r>
            <a:r>
              <a:rPr lang="en-US" sz="1300" i="1" dirty="0">
                <a:latin typeface="Segoe UI" panose="020B0502040204020203" pitchFamily="34" charset="0"/>
                <a:cs typeface="Segoe UI" panose="020B0502040204020203" pitchFamily="34" charset="0"/>
              </a:rPr>
              <a:t>Framework</a:t>
            </a:r>
            <a:r>
              <a:rPr lang="en-US" sz="1300" dirty="0">
                <a:latin typeface="Segoe UI" panose="020B0502040204020203" pitchFamily="34" charset="0"/>
                <a:cs typeface="Segoe UI" panose="020B0502040204020203" pitchFamily="34" charset="0"/>
              </a:rPr>
              <a:t>. ISO. Used to be online at: http// </a:t>
            </a:r>
            <a:r>
              <a:rPr lang="en-US" sz="1300" dirty="0" smtClean="0">
                <a:latin typeface="Segoe UI" panose="020B0502040204020203" pitchFamily="34" charset="0"/>
                <a:cs typeface="Segoe UI" panose="020B0502040204020203" pitchFamily="34" charset="0"/>
              </a:rPr>
              <a:t>www.iso.org/iso/catalogue_detail.htm?csnumber=14256</a:t>
            </a:r>
            <a:endParaRPr lang="pl-PL" sz="1300" dirty="0" smtClean="0">
              <a:solidFill>
                <a:srgbClr val="222222"/>
              </a:solidFill>
              <a:latin typeface="Segoe UI" panose="020B0502040204020203" pitchFamily="34" charset="0"/>
              <a:cs typeface="Segoe UI" panose="020B0502040204020203" pitchFamily="34" charset="0"/>
            </a:endParaRPr>
          </a:p>
          <a:p>
            <a:pPr marL="174625" lvl="0" indent="-161925" algn="just" fontAlgn="auto">
              <a:lnSpc>
                <a:spcPct val="90000"/>
              </a:lnSpc>
              <a:spcBef>
                <a:spcPts val="600"/>
              </a:spcBef>
              <a:spcAft>
                <a:spcPts val="0"/>
              </a:spcAft>
              <a:buClr>
                <a:srgbClr val="DF773B"/>
              </a:buClr>
              <a:buFont typeface="Wingdings"/>
              <a:buChar char=""/>
              <a:tabLst>
                <a:tab pos="174625" algn="l"/>
              </a:tabLst>
              <a:defRPr/>
            </a:pPr>
            <a:r>
              <a:rPr lang="pl-PL" sz="1300" dirty="0" smtClean="0">
                <a:latin typeface="Segoe UI" panose="020B0502040204020203" pitchFamily="34" charset="0"/>
                <a:cs typeface="Segoe UI" panose="020B0502040204020203" pitchFamily="34" charset="0"/>
              </a:rPr>
              <a:t>L. Lilien</a:t>
            </a:r>
            <a:r>
              <a:rPr lang="en-US" sz="1300" dirty="0" smtClean="0">
                <a:latin typeface="Segoe UI" panose="020B0502040204020203" pitchFamily="34" charset="0"/>
                <a:cs typeface="Segoe UI" panose="020B0502040204020203" pitchFamily="34" charset="0"/>
              </a:rPr>
              <a:t>,</a:t>
            </a:r>
            <a:r>
              <a:rPr lang="en-US" sz="1300" dirty="0">
                <a:latin typeface="Segoe UI" panose="020B0502040204020203" pitchFamily="34" charset="0"/>
                <a:cs typeface="Segoe UI" panose="020B0502040204020203" pitchFamily="34" charset="0"/>
              </a:rPr>
              <a:t> </a:t>
            </a:r>
            <a:r>
              <a:rPr lang="en-US" sz="1300" u="sng" dirty="0">
                <a:latin typeface="Segoe UI" panose="020B0502040204020203" pitchFamily="34" charset="0"/>
                <a:cs typeface="Segoe UI" panose="020B0502040204020203" pitchFamily="34" charset="0"/>
              </a:rPr>
              <a:t>A. Al-Alawneh</a:t>
            </a:r>
            <a:r>
              <a:rPr lang="en-US" sz="1300" dirty="0">
                <a:latin typeface="Segoe UI" panose="020B0502040204020203" pitchFamily="34" charset="0"/>
                <a:cs typeface="Segoe UI" panose="020B0502040204020203" pitchFamily="34" charset="0"/>
              </a:rPr>
              <a:t> and </a:t>
            </a:r>
            <a:r>
              <a:rPr lang="en-US" sz="1300" u="sng" dirty="0">
                <a:latin typeface="Segoe UI" panose="020B0502040204020203" pitchFamily="34" charset="0"/>
                <a:cs typeface="Segoe UI" panose="020B0502040204020203" pitchFamily="34" charset="0"/>
              </a:rPr>
              <a:t>L. Ben Othmane</a:t>
            </a:r>
            <a:r>
              <a:rPr lang="en-US" sz="1300" dirty="0">
                <a:latin typeface="Segoe UI" panose="020B0502040204020203" pitchFamily="34" charset="0"/>
                <a:cs typeface="Segoe UI" panose="020B0502040204020203" pitchFamily="34" charset="0"/>
              </a:rPr>
              <a:t>, “The Pervasive Trust Foundation for Security in Next Generation Networks (A Position Paper),” </a:t>
            </a:r>
            <a:r>
              <a:rPr lang="en-US" sz="1300" i="1" dirty="0">
                <a:latin typeface="Segoe UI" panose="020B0502040204020203" pitchFamily="34" charset="0"/>
                <a:cs typeface="Segoe UI" panose="020B0502040204020203" pitchFamily="34" charset="0"/>
              </a:rPr>
              <a:t>Proc.  The New Security Paradigms Workshop</a:t>
            </a:r>
            <a:r>
              <a:rPr lang="en-US" sz="1300" dirty="0">
                <a:latin typeface="Segoe UI" panose="020B0502040204020203" pitchFamily="34" charset="0"/>
                <a:cs typeface="Segoe UI" panose="020B0502040204020203" pitchFamily="34" charset="0"/>
              </a:rPr>
              <a:t> (</a:t>
            </a:r>
            <a:r>
              <a:rPr lang="en-US" sz="1300" i="1" dirty="0">
                <a:latin typeface="Segoe UI" panose="020B0502040204020203" pitchFamily="34" charset="0"/>
                <a:cs typeface="Segoe UI" panose="020B0502040204020203" pitchFamily="34" charset="0"/>
              </a:rPr>
              <a:t>NSPW 2010</a:t>
            </a:r>
            <a:r>
              <a:rPr lang="en-US" sz="1300" dirty="0">
                <a:latin typeface="Segoe UI" panose="020B0502040204020203" pitchFamily="34" charset="0"/>
                <a:cs typeface="Segoe UI" panose="020B0502040204020203" pitchFamily="34" charset="0"/>
              </a:rPr>
              <a:t>), Concord, Massachusetts,</a:t>
            </a:r>
            <a:r>
              <a:rPr lang="en-US" sz="1300" b="1" dirty="0">
                <a:latin typeface="Segoe UI" panose="020B0502040204020203" pitchFamily="34" charset="0"/>
                <a:cs typeface="Segoe UI" panose="020B0502040204020203" pitchFamily="34" charset="0"/>
              </a:rPr>
              <a:t> </a:t>
            </a:r>
            <a:r>
              <a:rPr lang="en-US" sz="1300" dirty="0">
                <a:latin typeface="Segoe UI" panose="020B0502040204020203" pitchFamily="34" charset="0"/>
                <a:cs typeface="Segoe UI" panose="020B0502040204020203" pitchFamily="34" charset="0"/>
              </a:rPr>
              <a:t>September 21-23, 2010, pp. 129-142.</a:t>
            </a:r>
            <a:endParaRPr lang="pl-PL" sz="1300" dirty="0">
              <a:solidFill>
                <a:srgbClr val="222222"/>
              </a:solidFill>
              <a:latin typeface="Segoe UI" panose="020B0502040204020203" pitchFamily="34" charset="0"/>
              <a:cs typeface="Segoe UI" panose="020B0502040204020203" pitchFamily="34" charset="0"/>
            </a:endParaRPr>
          </a:p>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pl-PL" sz="1300" dirty="0">
                <a:solidFill>
                  <a:srgbClr val="222222"/>
                </a:solidFill>
                <a:latin typeface="Segoe UI" panose="020B0502040204020203" pitchFamily="34" charset="0"/>
                <a:cs typeface="Segoe UI" panose="020B0502040204020203" pitchFamily="34" charset="0"/>
              </a:rPr>
              <a:t>A. </a:t>
            </a:r>
            <a:r>
              <a:rPr lang="en-US" sz="1300" dirty="0">
                <a:solidFill>
                  <a:srgbClr val="222222"/>
                </a:solidFill>
                <a:latin typeface="Segoe UI" panose="020B0502040204020203" pitchFamily="34" charset="0"/>
                <a:cs typeface="Segoe UI" panose="020B0502040204020203" pitchFamily="34" charset="0"/>
              </a:rPr>
              <a:t>Pfitzmann and M</a:t>
            </a:r>
            <a:r>
              <a:rPr lang="pl-PL" sz="1300" dirty="0">
                <a:solidFill>
                  <a:srgbClr val="222222"/>
                </a:solidFill>
                <a:latin typeface="Segoe UI" panose="020B0502040204020203" pitchFamily="34" charset="0"/>
                <a:cs typeface="Segoe UI" panose="020B0502040204020203" pitchFamily="34" charset="0"/>
              </a:rPr>
              <a:t>. </a:t>
            </a:r>
            <a:r>
              <a:rPr lang="en-US" sz="1300" dirty="0">
                <a:solidFill>
                  <a:srgbClr val="222222"/>
                </a:solidFill>
                <a:latin typeface="Segoe UI" panose="020B0502040204020203" pitchFamily="34" charset="0"/>
                <a:cs typeface="Segoe UI" panose="020B0502040204020203" pitchFamily="34" charset="0"/>
              </a:rPr>
              <a:t>Hansen. "A terminology for talking about privacy by</a:t>
            </a:r>
            <a:r>
              <a:rPr lang="pl-PL" sz="1300" dirty="0">
                <a:solidFill>
                  <a:srgbClr val="222222"/>
                </a:solidFill>
                <a:latin typeface="Segoe UI" panose="020B0502040204020203" pitchFamily="34" charset="0"/>
                <a:cs typeface="Segoe UI" panose="020B0502040204020203" pitchFamily="34" charset="0"/>
              </a:rPr>
              <a:t> </a:t>
            </a:r>
            <a:r>
              <a:rPr lang="en-US" sz="1300" dirty="0">
                <a:solidFill>
                  <a:srgbClr val="222222"/>
                </a:solidFill>
                <a:latin typeface="Segoe UI" panose="020B0502040204020203" pitchFamily="34" charset="0"/>
                <a:cs typeface="Segoe UI" panose="020B0502040204020203" pitchFamily="34" charset="0"/>
              </a:rPr>
              <a:t>data minimization: Anonymity, unlinkability, undetectability, unobservability,</a:t>
            </a:r>
            <a:r>
              <a:rPr lang="pl-PL" sz="1300" dirty="0">
                <a:solidFill>
                  <a:srgbClr val="222222"/>
                </a:solidFill>
                <a:latin typeface="Segoe UI" panose="020B0502040204020203" pitchFamily="34" charset="0"/>
                <a:cs typeface="Segoe UI" panose="020B0502040204020203" pitchFamily="34" charset="0"/>
              </a:rPr>
              <a:t> </a:t>
            </a:r>
            <a:r>
              <a:rPr lang="en-US" sz="1300" dirty="0">
                <a:solidFill>
                  <a:srgbClr val="222222"/>
                </a:solidFill>
                <a:latin typeface="Segoe UI" panose="020B0502040204020203" pitchFamily="34" charset="0"/>
                <a:cs typeface="Segoe UI" panose="020B0502040204020203" pitchFamily="34" charset="0"/>
              </a:rPr>
              <a:t>pseudonymity, and identity </a:t>
            </a:r>
            <a:r>
              <a:rPr lang="en-US" sz="1300" dirty="0" smtClean="0">
                <a:solidFill>
                  <a:srgbClr val="222222"/>
                </a:solidFill>
                <a:latin typeface="Segoe UI" panose="020B0502040204020203" pitchFamily="34" charset="0"/>
                <a:cs typeface="Segoe UI" panose="020B0502040204020203" pitchFamily="34" charset="0"/>
              </a:rPr>
              <a:t>management</a:t>
            </a:r>
            <a:r>
              <a:rPr lang="pl-PL" sz="1300" dirty="0" smtClean="0">
                <a:solidFill>
                  <a:srgbClr val="222222"/>
                </a:solidFill>
                <a:latin typeface="Segoe UI" panose="020B0502040204020203" pitchFamily="34" charset="0"/>
                <a:cs typeface="Segoe UI" panose="020B0502040204020203" pitchFamily="34" charset="0"/>
              </a:rPr>
              <a:t>,</a:t>
            </a:r>
            <a:r>
              <a:rPr lang="en-US" sz="1300" dirty="0" smtClean="0">
                <a:solidFill>
                  <a:srgbClr val="222222"/>
                </a:solidFill>
                <a:latin typeface="Segoe UI" panose="020B0502040204020203" pitchFamily="34" charset="0"/>
                <a:cs typeface="Segoe UI" panose="020B0502040204020203" pitchFamily="34" charset="0"/>
              </a:rPr>
              <a:t>" </a:t>
            </a:r>
            <a:r>
              <a:rPr lang="pl-PL" sz="1300" dirty="0" smtClean="0">
                <a:solidFill>
                  <a:srgbClr val="222222"/>
                </a:solidFill>
                <a:latin typeface="Segoe UI" panose="020B0502040204020203" pitchFamily="34" charset="0"/>
                <a:cs typeface="Segoe UI" panose="020B0502040204020203" pitchFamily="34" charset="0"/>
              </a:rPr>
              <a:t>ver. V0.34, Technische </a:t>
            </a:r>
            <a:r>
              <a:rPr lang="en-US" sz="1300" dirty="0">
                <a:latin typeface="Segoe UI" panose="020B0502040204020203" pitchFamily="34" charset="0"/>
                <a:cs typeface="Segoe UI" panose="020B0502040204020203" pitchFamily="34" charset="0"/>
              </a:rPr>
              <a:t>Universität </a:t>
            </a:r>
            <a:r>
              <a:rPr lang="pl-PL" sz="1300" dirty="0" smtClean="0">
                <a:solidFill>
                  <a:srgbClr val="222222"/>
                </a:solidFill>
                <a:latin typeface="Segoe UI" panose="020B0502040204020203" pitchFamily="34" charset="0"/>
                <a:cs typeface="Segoe UI" panose="020B0502040204020203" pitchFamily="34" charset="0"/>
              </a:rPr>
              <a:t>Dresden, Dresden, Germany, August </a:t>
            </a:r>
            <a:r>
              <a:rPr lang="en-US" sz="1300" dirty="0" smtClean="0">
                <a:solidFill>
                  <a:srgbClr val="222222"/>
                </a:solidFill>
                <a:latin typeface="Segoe UI" panose="020B0502040204020203" pitchFamily="34" charset="0"/>
                <a:cs typeface="Segoe UI" panose="020B0502040204020203" pitchFamily="34" charset="0"/>
              </a:rPr>
              <a:t>2010.</a:t>
            </a:r>
            <a:endParaRPr lang="pl-PL" sz="1300" dirty="0">
              <a:latin typeface="Segoe UI" panose="020B0502040204020203" pitchFamily="34" charset="0"/>
              <a:cs typeface="Segoe UI" panose="020B0502040204020203" pitchFamily="34" charset="0"/>
            </a:endParaRPr>
          </a:p>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en-US" sz="1300" dirty="0">
                <a:latin typeface="Segoe UI" panose="020B0502040204020203" pitchFamily="34" charset="0"/>
                <a:cs typeface="Segoe UI" panose="020B0502040204020203" pitchFamily="34" charset="0"/>
              </a:rPr>
              <a:t>C. Pfleeger, S. Pfleeger and J. Margulies. </a:t>
            </a:r>
            <a:r>
              <a:rPr lang="en-US" sz="1300" i="1" dirty="0">
                <a:latin typeface="Segoe UI" panose="020B0502040204020203" pitchFamily="34" charset="0"/>
                <a:cs typeface="Segoe UI" panose="020B0502040204020203" pitchFamily="34" charset="0"/>
              </a:rPr>
              <a:t>Security in </a:t>
            </a:r>
            <a:r>
              <a:rPr lang="en-US" sz="1300" i="1" dirty="0" smtClean="0">
                <a:latin typeface="Segoe UI" panose="020B0502040204020203" pitchFamily="34" charset="0"/>
                <a:cs typeface="Segoe UI" panose="020B0502040204020203" pitchFamily="34" charset="0"/>
              </a:rPr>
              <a:t>Computing</a:t>
            </a:r>
            <a:r>
              <a:rPr lang="en-US" sz="1300" dirty="0" smtClean="0">
                <a:latin typeface="Segoe UI" panose="020B0502040204020203" pitchFamily="34" charset="0"/>
                <a:cs typeface="Segoe UI" panose="020B0502040204020203" pitchFamily="34" charset="0"/>
              </a:rPr>
              <a:t>. </a:t>
            </a:r>
            <a:r>
              <a:rPr lang="en-US" sz="1300" dirty="0">
                <a:latin typeface="Segoe UI" panose="020B0502040204020203" pitchFamily="34" charset="0"/>
                <a:cs typeface="Segoe UI" panose="020B0502040204020203" pitchFamily="34" charset="0"/>
              </a:rPr>
              <a:t>Fifth Edition. Prentice Hall, Upper Saddle River, NJ, 2015. </a:t>
            </a:r>
            <a:endParaRPr lang="pl-PL" sz="1300" dirty="0">
              <a:latin typeface="Segoe UI" panose="020B0502040204020203" pitchFamily="34" charset="0"/>
              <a:cs typeface="Segoe UI" panose="020B0502040204020203" pitchFamily="34" charset="0"/>
            </a:endParaRPr>
          </a:p>
          <a:p>
            <a:pPr marL="174625" lvl="0" indent="-161925" algn="just" fontAlgn="auto">
              <a:lnSpc>
                <a:spcPct val="90000"/>
              </a:lnSpc>
              <a:spcBef>
                <a:spcPts val="600"/>
              </a:spcBef>
              <a:spcAft>
                <a:spcPts val="0"/>
              </a:spcAft>
              <a:buClr>
                <a:srgbClr val="DF773B"/>
              </a:buClr>
              <a:buFont typeface="Wingdings"/>
              <a:buChar char=""/>
              <a:tabLst>
                <a:tab pos="174625" algn="l"/>
              </a:tabLst>
              <a:defRPr/>
            </a:pPr>
            <a:r>
              <a:rPr lang="pl-PL" sz="1300" dirty="0" smtClean="0">
                <a:latin typeface="Segoe UI" panose="020B0502040204020203" pitchFamily="34" charset="0"/>
                <a:cs typeface="Segoe UI" panose="020B0502040204020203" pitchFamily="34" charset="0"/>
              </a:rPr>
              <a:t>S. </a:t>
            </a:r>
            <a:r>
              <a:rPr lang="en-US" sz="1300" dirty="0" smtClean="0">
                <a:latin typeface="Segoe UI" panose="020B0502040204020203" pitchFamily="34" charset="0"/>
                <a:cs typeface="Segoe UI" panose="020B0502040204020203" pitchFamily="34" charset="0"/>
              </a:rPr>
              <a:t>Poslad</a:t>
            </a:r>
            <a:r>
              <a:rPr lang="pl-PL" sz="1300" dirty="0" smtClean="0">
                <a:latin typeface="Segoe UI" panose="020B0502040204020203" pitchFamily="34" charset="0"/>
                <a:cs typeface="Segoe UI" panose="020B0502040204020203" pitchFamily="34" charset="0"/>
              </a:rPr>
              <a:t>,</a:t>
            </a:r>
            <a:r>
              <a:rPr lang="en-US" sz="1300" dirty="0" smtClean="0">
                <a:latin typeface="Segoe UI" panose="020B0502040204020203" pitchFamily="34" charset="0"/>
                <a:cs typeface="Segoe UI" panose="020B0502040204020203" pitchFamily="34" charset="0"/>
              </a:rPr>
              <a:t> </a:t>
            </a:r>
            <a:r>
              <a:rPr lang="en-US" sz="1300" i="1" dirty="0" smtClean="0">
                <a:latin typeface="Segoe UI" panose="020B0502040204020203" pitchFamily="34" charset="0"/>
                <a:cs typeface="Segoe UI" panose="020B0502040204020203" pitchFamily="34" charset="0"/>
              </a:rPr>
              <a:t>Ubiquitous Computing: Smart Devices, Environments </a:t>
            </a:r>
            <a:r>
              <a:rPr lang="pl-PL" sz="1300" i="1" dirty="0" smtClean="0">
                <a:latin typeface="Segoe UI" panose="020B0502040204020203" pitchFamily="34" charset="0"/>
                <a:cs typeface="Segoe UI" panose="020B0502040204020203" pitchFamily="34" charset="0"/>
              </a:rPr>
              <a:t>and </a:t>
            </a:r>
            <a:r>
              <a:rPr lang="en-US" sz="1300" i="1" dirty="0" smtClean="0">
                <a:latin typeface="Segoe UI" panose="020B0502040204020203" pitchFamily="34" charset="0"/>
                <a:cs typeface="Segoe UI" panose="020B0502040204020203" pitchFamily="34" charset="0"/>
              </a:rPr>
              <a:t>Interactions</a:t>
            </a:r>
            <a:r>
              <a:rPr lang="pl-PL" sz="1300" dirty="0" smtClean="0">
                <a:latin typeface="Segoe UI" panose="020B0502040204020203" pitchFamily="34" charset="0"/>
                <a:cs typeface="Segoe UI" panose="020B0502040204020203" pitchFamily="34" charset="0"/>
              </a:rPr>
              <a:t>,</a:t>
            </a:r>
            <a:r>
              <a:rPr lang="en-US" sz="1300" dirty="0" smtClean="0">
                <a:latin typeface="Segoe UI" panose="020B0502040204020203" pitchFamily="34" charset="0"/>
                <a:cs typeface="Segoe UI" panose="020B0502040204020203" pitchFamily="34" charset="0"/>
              </a:rPr>
              <a:t> </a:t>
            </a:r>
            <a:r>
              <a:rPr lang="en-US" sz="1300" dirty="0">
                <a:latin typeface="Segoe UI" panose="020B0502040204020203" pitchFamily="34" charset="0"/>
                <a:cs typeface="Segoe UI" panose="020B0502040204020203" pitchFamily="34" charset="0"/>
              </a:rPr>
              <a:t>John Wiley </a:t>
            </a:r>
            <a:r>
              <a:rPr lang="en-US" sz="1300" dirty="0">
                <a:solidFill>
                  <a:srgbClr val="222222"/>
                </a:solidFill>
                <a:latin typeface="Segoe UI" panose="020B0502040204020203" pitchFamily="34" charset="0"/>
                <a:cs typeface="Segoe UI" panose="020B0502040204020203" pitchFamily="34" charset="0"/>
              </a:rPr>
              <a:t>&amp; Sons, 2011.</a:t>
            </a:r>
            <a:endParaRPr lang="pl-PL" sz="1300" dirty="0">
              <a:solidFill>
                <a:srgbClr val="222222"/>
              </a:solidFill>
              <a:latin typeface="Segoe UI" panose="020B0502040204020203" pitchFamily="34" charset="0"/>
              <a:cs typeface="Segoe UI" panose="020B0502040204020203" pitchFamily="34" charset="0"/>
            </a:endParaRPr>
          </a:p>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en-US" sz="1300" i="1" dirty="0" smtClean="0">
                <a:latin typeface="Segoe UI" panose="020B0502040204020203" pitchFamily="34" charset="0"/>
                <a:cs typeface="Segoe UI" panose="020B0502040204020203" pitchFamily="34" charset="0"/>
              </a:rPr>
              <a:t>Trusted </a:t>
            </a:r>
            <a:r>
              <a:rPr lang="en-US" sz="1300" i="1" dirty="0">
                <a:latin typeface="Segoe UI" panose="020B0502040204020203" pitchFamily="34" charset="0"/>
                <a:cs typeface="Segoe UI" panose="020B0502040204020203" pitchFamily="34" charset="0"/>
              </a:rPr>
              <a:t>Computer System Evaluation Criteria</a:t>
            </a:r>
            <a:r>
              <a:rPr lang="en-US" sz="1300" dirty="0">
                <a:latin typeface="Segoe UI" panose="020B0502040204020203" pitchFamily="34" charset="0"/>
                <a:cs typeface="Segoe UI" panose="020B0502040204020203" pitchFamily="34" charset="0"/>
              </a:rPr>
              <a:t>. Report DOD5200.28-STD, U.S. </a:t>
            </a:r>
            <a:r>
              <a:rPr lang="en-US" sz="1300" dirty="0" smtClean="0">
                <a:latin typeface="Segoe UI" panose="020B0502040204020203" pitchFamily="34" charset="0"/>
                <a:cs typeface="Segoe UI" panose="020B0502040204020203" pitchFamily="34" charset="0"/>
              </a:rPr>
              <a:t>Dep</a:t>
            </a:r>
            <a:r>
              <a:rPr lang="pl-PL" sz="1300" dirty="0" smtClean="0">
                <a:latin typeface="Segoe UI" panose="020B0502040204020203" pitchFamily="34" charset="0"/>
                <a:cs typeface="Segoe UI" panose="020B0502040204020203" pitchFamily="34" charset="0"/>
              </a:rPr>
              <a:t>artmen</a:t>
            </a:r>
            <a:r>
              <a:rPr lang="en-US" sz="1300" dirty="0" smtClean="0">
                <a:latin typeface="Segoe UI" panose="020B0502040204020203" pitchFamily="34" charset="0"/>
                <a:cs typeface="Segoe UI" panose="020B0502040204020203" pitchFamily="34" charset="0"/>
              </a:rPr>
              <a:t>t </a:t>
            </a:r>
            <a:r>
              <a:rPr lang="en-US" sz="1300" dirty="0">
                <a:latin typeface="Segoe UI" panose="020B0502040204020203" pitchFamily="34" charset="0"/>
                <a:cs typeface="Segoe UI" panose="020B0502040204020203" pitchFamily="34" charset="0"/>
              </a:rPr>
              <a:t>of </a:t>
            </a:r>
            <a:r>
              <a:rPr lang="en-US" sz="1300" dirty="0" smtClean="0">
                <a:latin typeface="Segoe UI" panose="020B0502040204020203" pitchFamily="34" charset="0"/>
                <a:cs typeface="Segoe UI" panose="020B0502040204020203" pitchFamily="34" charset="0"/>
              </a:rPr>
              <a:t>Defense, Dec</a:t>
            </a:r>
            <a:r>
              <a:rPr lang="pl-PL" sz="1300" dirty="0" smtClean="0">
                <a:latin typeface="Segoe UI" panose="020B0502040204020203" pitchFamily="34" charset="0"/>
                <a:cs typeface="Segoe UI" panose="020B0502040204020203" pitchFamily="34" charset="0"/>
              </a:rPr>
              <a:t>ember</a:t>
            </a:r>
            <a:r>
              <a:rPr lang="en-US" sz="1300" dirty="0" smtClean="0">
                <a:latin typeface="Segoe UI" panose="020B0502040204020203" pitchFamily="34" charset="0"/>
                <a:cs typeface="Segoe UI" panose="020B0502040204020203" pitchFamily="34" charset="0"/>
              </a:rPr>
              <a:t> </a:t>
            </a:r>
            <a:r>
              <a:rPr lang="en-US" sz="1300" dirty="0">
                <a:latin typeface="Segoe UI" panose="020B0502040204020203" pitchFamily="34" charset="0"/>
                <a:cs typeface="Segoe UI" panose="020B0502040204020203" pitchFamily="34" charset="0"/>
              </a:rPr>
              <a:t>1985. </a:t>
            </a:r>
            <a:endParaRPr lang="pl-PL" sz="1300" dirty="0" smtClean="0">
              <a:latin typeface="Segoe UI" panose="020B0502040204020203" pitchFamily="34" charset="0"/>
              <a:cs typeface="Segoe UI" panose="020B0502040204020203" pitchFamily="34" charset="0"/>
            </a:endParaRPr>
          </a:p>
          <a:p>
            <a:pPr marL="174625" indent="-161925" algn="just" fontAlgn="auto">
              <a:lnSpc>
                <a:spcPct val="90000"/>
              </a:lnSpc>
              <a:spcBef>
                <a:spcPts val="600"/>
              </a:spcBef>
              <a:spcAft>
                <a:spcPts val="0"/>
              </a:spcAft>
              <a:buClr>
                <a:srgbClr val="DF773B"/>
              </a:buClr>
              <a:buFont typeface="Wingdings"/>
              <a:buChar char=""/>
              <a:tabLst>
                <a:tab pos="174625" algn="l"/>
              </a:tabLst>
              <a:defRPr/>
            </a:pPr>
            <a:r>
              <a:rPr lang="pl-PL" sz="1300" dirty="0" smtClean="0">
                <a:latin typeface="Segoe UI" panose="020B0502040204020203" pitchFamily="34" charset="0"/>
                <a:cs typeface="Segoe UI" panose="020B0502040204020203" pitchFamily="34" charset="0"/>
              </a:rPr>
              <a:t>J. </a:t>
            </a:r>
            <a:r>
              <a:rPr lang="en-US" sz="1300" dirty="0" smtClean="0">
                <a:latin typeface="Segoe UI" panose="020B0502040204020203" pitchFamily="34" charset="0"/>
                <a:cs typeface="Segoe UI" panose="020B0502040204020203" pitchFamily="34" charset="0"/>
              </a:rPr>
              <a:t>Zalewski, I</a:t>
            </a:r>
            <a:r>
              <a:rPr lang="pl-PL" sz="1300" dirty="0" smtClean="0">
                <a:latin typeface="Segoe UI" panose="020B0502040204020203" pitchFamily="34" charset="0"/>
                <a:cs typeface="Segoe UI" panose="020B0502040204020203" pitchFamily="34" charset="0"/>
              </a:rPr>
              <a:t>.</a:t>
            </a:r>
            <a:r>
              <a:rPr lang="en-US" sz="1300" dirty="0" smtClean="0">
                <a:latin typeface="Segoe UI" panose="020B0502040204020203" pitchFamily="34" charset="0"/>
                <a:cs typeface="Segoe UI" panose="020B0502040204020203" pitchFamily="34" charset="0"/>
              </a:rPr>
              <a:t> A</a:t>
            </a:r>
            <a:r>
              <a:rPr lang="en-US" sz="1300" dirty="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Buckley, B</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Czejdo, S</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Drager, A</a:t>
            </a:r>
            <a:r>
              <a:rPr lang="pl-PL" sz="1300" dirty="0" smtClean="0">
                <a:latin typeface="Segoe UI" panose="020B0502040204020203" pitchFamily="34" charset="0"/>
                <a:cs typeface="Segoe UI" panose="020B0502040204020203" pitchFamily="34" charset="0"/>
              </a:rPr>
              <a:t>.</a:t>
            </a:r>
            <a:r>
              <a:rPr lang="en-US" sz="1300" dirty="0" smtClean="0">
                <a:latin typeface="Segoe UI" panose="020B0502040204020203" pitchFamily="34" charset="0"/>
                <a:cs typeface="Segoe UI" panose="020B0502040204020203" pitchFamily="34" charset="0"/>
              </a:rPr>
              <a:t>J</a:t>
            </a:r>
            <a:r>
              <a:rPr lang="en-US" sz="1300" dirty="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Kornecki</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and N</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Subramanian</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A </a:t>
            </a:r>
            <a:r>
              <a:rPr lang="en-US" sz="1300" dirty="0">
                <a:latin typeface="Segoe UI" panose="020B0502040204020203" pitchFamily="34" charset="0"/>
                <a:cs typeface="Segoe UI" panose="020B0502040204020203" pitchFamily="34" charset="0"/>
              </a:rPr>
              <a:t>Framework for Measuring Security as a System Property </a:t>
            </a:r>
            <a:r>
              <a:rPr lang="en-US" sz="1300" dirty="0" smtClean="0">
                <a:latin typeface="Segoe UI" panose="020B0502040204020203" pitchFamily="34" charset="0"/>
                <a:cs typeface="Segoe UI" panose="020B0502040204020203" pitchFamily="34" charset="0"/>
              </a:rPr>
              <a:t>in</a:t>
            </a:r>
            <a:r>
              <a:rPr lang="pl-PL" sz="1300" dirty="0" smtClean="0">
                <a:latin typeface="Segoe UI" panose="020B0502040204020203" pitchFamily="34" charset="0"/>
                <a:cs typeface="Segoe UI" panose="020B0502040204020203" pitchFamily="34" charset="0"/>
              </a:rPr>
              <a:t> </a:t>
            </a:r>
            <a:r>
              <a:rPr lang="en-US" sz="1300" dirty="0" smtClean="0">
                <a:latin typeface="Segoe UI" panose="020B0502040204020203" pitchFamily="34" charset="0"/>
                <a:cs typeface="Segoe UI" panose="020B0502040204020203" pitchFamily="34" charset="0"/>
              </a:rPr>
              <a:t>Cyberphysical Systems</a:t>
            </a:r>
            <a:r>
              <a:rPr lang="pl-PL" sz="1300" dirty="0" smtClean="0">
                <a:latin typeface="Segoe UI" panose="020B0502040204020203" pitchFamily="34" charset="0"/>
                <a:cs typeface="Segoe UI" panose="020B0502040204020203" pitchFamily="34" charset="0"/>
              </a:rPr>
              <a:t>,”</a:t>
            </a:r>
            <a:r>
              <a:rPr lang="pl-PL" sz="1300" i="1" dirty="0" smtClean="0">
                <a:latin typeface="Segoe UI" panose="020B0502040204020203" pitchFamily="34" charset="0"/>
                <a:cs typeface="Segoe UI" panose="020B0502040204020203" pitchFamily="34" charset="0"/>
              </a:rPr>
              <a:t> </a:t>
            </a:r>
            <a:r>
              <a:rPr lang="en-US" sz="1300" i="1" dirty="0" smtClean="0">
                <a:latin typeface="Segoe UI" panose="020B0502040204020203" pitchFamily="34" charset="0"/>
                <a:cs typeface="Segoe UI" panose="020B0502040204020203" pitchFamily="34" charset="0"/>
              </a:rPr>
              <a:t>Information </a:t>
            </a:r>
            <a:r>
              <a:rPr lang="en-US" sz="1300" i="1" dirty="0">
                <a:latin typeface="Segoe UI" panose="020B0502040204020203" pitchFamily="34" charset="0"/>
                <a:cs typeface="Segoe UI" panose="020B0502040204020203" pitchFamily="34" charset="0"/>
              </a:rPr>
              <a:t>(Switzerland)</a:t>
            </a:r>
            <a:r>
              <a:rPr lang="en-US" sz="1300" dirty="0">
                <a:latin typeface="Segoe UI" panose="020B0502040204020203" pitchFamily="34" charset="0"/>
                <a:cs typeface="Segoe UI" panose="020B0502040204020203" pitchFamily="34" charset="0"/>
              </a:rPr>
              <a:t>, </a:t>
            </a:r>
            <a:r>
              <a:rPr lang="pl-PL" sz="1300" dirty="0">
                <a:latin typeface="Segoe UI" panose="020B0502040204020203" pitchFamily="34" charset="0"/>
                <a:cs typeface="Segoe UI" panose="020B0502040204020203" pitchFamily="34" charset="0"/>
              </a:rPr>
              <a:t>v</a:t>
            </a:r>
            <a:r>
              <a:rPr lang="pl-PL" sz="1300" dirty="0" smtClean="0">
                <a:latin typeface="Segoe UI" panose="020B0502040204020203" pitchFamily="34" charset="0"/>
                <a:cs typeface="Segoe UI" panose="020B0502040204020203" pitchFamily="34" charset="0"/>
              </a:rPr>
              <a:t>ol.</a:t>
            </a:r>
            <a:r>
              <a:rPr lang="en-US" sz="1300" dirty="0" smtClean="0">
                <a:latin typeface="Segoe UI" panose="020B0502040204020203" pitchFamily="34" charset="0"/>
                <a:cs typeface="Segoe UI" panose="020B0502040204020203" pitchFamily="34" charset="0"/>
              </a:rPr>
              <a:t>7</a:t>
            </a:r>
            <a:r>
              <a:rPr lang="pl-PL" sz="1300" dirty="0" smtClean="0">
                <a:latin typeface="Segoe UI" panose="020B0502040204020203" pitchFamily="34" charset="0"/>
                <a:cs typeface="Segoe UI" panose="020B0502040204020203" pitchFamily="34" charset="0"/>
              </a:rPr>
              <a:t>(2),</a:t>
            </a:r>
            <a:r>
              <a:rPr lang="pl-PL" sz="1300" dirty="0">
                <a:latin typeface="Segoe UI" panose="020B0502040204020203" pitchFamily="34" charset="0"/>
                <a:cs typeface="Segoe UI" panose="020B0502040204020203" pitchFamily="34" charset="0"/>
              </a:rPr>
              <a:t> </a:t>
            </a:r>
            <a:r>
              <a:rPr lang="pl-PL" sz="1300" dirty="0" smtClean="0">
                <a:latin typeface="Segoe UI" panose="020B0502040204020203" pitchFamily="34" charset="0"/>
                <a:cs typeface="Segoe UI" panose="020B0502040204020203" pitchFamily="34" charset="0"/>
              </a:rPr>
              <a:t>June 2016. DOI</a:t>
            </a:r>
            <a:r>
              <a:rPr lang="en-US" sz="1300" dirty="0" smtClean="0">
                <a:latin typeface="Segoe UI" panose="020B0502040204020203" pitchFamily="34" charset="0"/>
                <a:cs typeface="Segoe UI" panose="020B0502040204020203" pitchFamily="34" charset="0"/>
              </a:rPr>
              <a:t>:10.3390/info7020033</a:t>
            </a:r>
            <a:endParaRPr lang="en-US" sz="1300" dirty="0">
              <a:latin typeface="Segoe UI" panose="020B0502040204020203" pitchFamily="34" charset="0"/>
              <a:cs typeface="Segoe UI" panose="020B0502040204020203" pitchFamily="34" charset="0"/>
            </a:endParaRPr>
          </a:p>
        </p:txBody>
      </p:sp>
      <p:sp>
        <p:nvSpPr>
          <p:cNvPr id="4" name="Slide Number Placeholder 3">
            <a:extLst>
              <a:ext uri="{FF2B5EF4-FFF2-40B4-BE49-F238E27FC236}">
                <a16:creationId xmlns:a16="http://schemas.microsoft.com/office/drawing/2014/main" xmlns="" id="{31BED92A-122B-48AF-B5B7-74491C436BB1}"/>
              </a:ext>
            </a:extLst>
          </p:cNvPr>
          <p:cNvSpPr>
            <a:spLocks noGrp="1"/>
          </p:cNvSpPr>
          <p:nvPr>
            <p:ph type="sldNum" sz="quarter" idx="4294967295"/>
          </p:nvPr>
        </p:nvSpPr>
        <p:spPr>
          <a:xfrm>
            <a:off x="6583680" y="6591300"/>
            <a:ext cx="2103120" cy="184666"/>
          </a:xfrm>
          <a:prstGeom prst="rect">
            <a:avLst/>
          </a:prstGeom>
        </p:spPr>
        <p:txBody>
          <a:bodyPr wrap="square" lIns="0" tIns="0" rIns="0" bIns="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5"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r>
              <a:rPr lang="pl-PL" sz="1200" b="0" dirty="0" smtClean="0">
                <a:latin typeface="Segoe UI" panose="020B0502040204020203" pitchFamily="34" charset="0"/>
                <a:cs typeface="Segoe UI" panose="020B0502040204020203" pitchFamily="34" charset="0"/>
              </a:rPr>
              <a:t>39</a:t>
            </a:r>
            <a:endParaRPr lang="en-US" sz="1200" b="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10779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4880" y="90845"/>
            <a:ext cx="8603691" cy="584775"/>
          </a:xfrm>
          <a:prstGeom prst="rect">
            <a:avLst/>
          </a:prstGeom>
        </p:spPr>
        <p:txBody>
          <a:bodyPr vert="horz" wrap="square" lIns="0" tIns="152400" rIns="0" bIns="0" rtlCol="0">
            <a:spAutoFit/>
          </a:bodyPr>
          <a:lstStyle/>
          <a:p>
            <a:pPr marL="125730" algn="l">
              <a:lnSpc>
                <a:spcPct val="100000"/>
              </a:lnSpc>
            </a:pPr>
            <a:r>
              <a:rPr lang="pl-PL" sz="2800" spc="-20" dirty="0" smtClean="0">
                <a:solidFill>
                  <a:srgbClr val="FF99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Simple Definitions of Security and Privacy</a:t>
            </a:r>
            <a:endParaRPr sz="2800" dirty="0">
              <a:solidFill>
                <a:srgbClr val="FF99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object 3"/>
          <p:cNvSpPr txBox="1"/>
          <p:nvPr/>
        </p:nvSpPr>
        <p:spPr>
          <a:xfrm>
            <a:off x="231140" y="1213753"/>
            <a:ext cx="8760460" cy="2139047"/>
          </a:xfrm>
          <a:prstGeom prst="rect">
            <a:avLst/>
          </a:prstGeom>
        </p:spPr>
        <p:txBody>
          <a:bodyPr vert="horz" wrap="square" lIns="0" tIns="0" rIns="0" bIns="0" rtlCol="0">
            <a:spAutoFit/>
          </a:bodyPr>
          <a:lstStyle/>
          <a:p>
            <a:pPr marL="228600" indent="-215900">
              <a:spcBef>
                <a:spcPts val="1800"/>
              </a:spcBef>
              <a:buClr>
                <a:srgbClr val="DF773B"/>
              </a:buClr>
              <a:buFont typeface="Wingdings"/>
              <a:buChar char=""/>
              <a:tabLst>
                <a:tab pos="228600" algn="l"/>
                <a:tab pos="8458200" algn="r"/>
              </a:tabLst>
            </a:pPr>
            <a:r>
              <a:rPr lang="pl-PL" sz="2400" spc="-5" dirty="0" smtClean="0">
                <a:latin typeface="Segoe UI" panose="020B0502040204020203" pitchFamily="34" charset="0"/>
                <a:cs typeface="Segoe UI" panose="020B0502040204020203" pitchFamily="34" charset="0"/>
              </a:rPr>
              <a:t>(</a:t>
            </a:r>
            <a:r>
              <a:rPr lang="pl-PL" sz="2400" spc="-5" dirty="0">
                <a:latin typeface="Segoe UI" panose="020B0502040204020203" pitchFamily="34" charset="0"/>
                <a:cs typeface="Segoe UI" panose="020B0502040204020203" pitchFamily="34" charset="0"/>
              </a:rPr>
              <a:t>Computer) </a:t>
            </a:r>
            <a:r>
              <a:rPr lang="en-US" sz="2400" spc="-5"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a:t>
            </a:r>
            <a:endParaRPr lang="pl-PL" sz="1200" spc="14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lvl="1" indent="-215900">
              <a:buClr>
                <a:srgbClr val="DF773B"/>
              </a:buClr>
              <a:buFont typeface="Arial" panose="020B0604020202020204" pitchFamily="34" charset="0"/>
              <a:buChar char="•"/>
              <a:tabLst>
                <a:tab pos="457200" algn="l"/>
                <a:tab pos="8458200" algn="r"/>
              </a:tabLst>
            </a:pPr>
            <a:r>
              <a:rPr lang="pl-PL" sz="2400" spc="65" dirty="0" smtClean="0">
                <a:latin typeface="Segoe UI" panose="020B0502040204020203" pitchFamily="34" charset="0"/>
                <a:cs typeface="Segoe UI" panose="020B0502040204020203" pitchFamily="34" charset="0"/>
              </a:rPr>
              <a:t>The </a:t>
            </a:r>
            <a:r>
              <a:rPr lang="en-US" sz="2400" dirty="0" smtClean="0">
                <a:latin typeface="Segoe UI" panose="020B0502040204020203" pitchFamily="34" charset="0"/>
                <a:cs typeface="Segoe UI" panose="020B0502040204020203" pitchFamily="34" charset="0"/>
              </a:rPr>
              <a:t>right not to have one’s activities adversely affected via tampering with one’s objects</a:t>
            </a:r>
            <a:endParaRPr sz="2400" dirty="0" smtClean="0">
              <a:latin typeface="Segoe UI" panose="020B0502040204020203" pitchFamily="34" charset="0"/>
              <a:cs typeface="Segoe UI" panose="020B0502040204020203" pitchFamily="34" charset="0"/>
            </a:endParaRPr>
          </a:p>
          <a:p>
            <a:pPr marL="228600" lvl="0" indent="-215900">
              <a:spcBef>
                <a:spcPts val="1800"/>
              </a:spcBef>
              <a:buClr>
                <a:srgbClr val="DF773B"/>
              </a:buClr>
              <a:buFont typeface="Wingdings"/>
              <a:buChar char=""/>
              <a:tabLst>
                <a:tab pos="228600" algn="l"/>
                <a:tab pos="8458200" algn="r"/>
              </a:tabLst>
            </a:pPr>
            <a:r>
              <a:rPr lang="pl-PL" sz="2400" spc="-10" dirty="0" smtClean="0">
                <a:latin typeface="Segoe UI" panose="020B0502040204020203" pitchFamily="34" charset="0"/>
                <a:cs typeface="Segoe UI" panose="020B0502040204020203" pitchFamily="34" charset="0"/>
              </a:rPr>
              <a:t>(Information) </a:t>
            </a:r>
            <a:r>
              <a:rPr lang="en-US" sz="2400" spc="-1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privacy</a:t>
            </a:r>
            <a:endParaRPr lang="pl-PL" sz="1200" spc="-2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lvl="1" indent="-215900">
              <a:buClr>
                <a:srgbClr val="DF773B"/>
              </a:buClr>
              <a:buFont typeface="Arial" panose="020B0604020202020204" pitchFamily="34" charset="0"/>
              <a:buChar char="•"/>
              <a:tabLst>
                <a:tab pos="457200" algn="l"/>
                <a:tab pos="8458200" algn="r"/>
              </a:tabLst>
            </a:pPr>
            <a:r>
              <a:rPr lang="pl-PL" sz="2400" spc="-10" dirty="0" smtClean="0">
                <a:latin typeface="Segoe UI" panose="020B0502040204020203" pitchFamily="34" charset="0"/>
                <a:cs typeface="Segoe UI" panose="020B0502040204020203" pitchFamily="34" charset="0"/>
              </a:rPr>
              <a:t>T</a:t>
            </a:r>
            <a:r>
              <a:rPr lang="en-US" sz="2400" spc="-55" dirty="0">
                <a:latin typeface="Segoe UI" panose="020B0502040204020203" pitchFamily="34" charset="0"/>
                <a:cs typeface="Segoe UI" panose="020B0502040204020203" pitchFamily="34" charset="0"/>
              </a:rPr>
              <a:t>he </a:t>
            </a:r>
            <a:r>
              <a:rPr lang="en-US" sz="2400" dirty="0" smtClean="0">
                <a:latin typeface="Segoe UI" panose="020B0502040204020203" pitchFamily="34" charset="0"/>
                <a:cs typeface="Segoe UI" panose="020B0502040204020203" pitchFamily="34" charset="0"/>
              </a:rPr>
              <a:t>right to </a:t>
            </a:r>
            <a:r>
              <a:rPr lang="en-US" sz="2400" dirty="0">
                <a:latin typeface="Segoe UI" panose="020B0502040204020203" pitchFamily="34" charset="0"/>
                <a:cs typeface="Segoe UI" panose="020B0502040204020203" pitchFamily="34" charset="0"/>
              </a:rPr>
              <a:t>have information about oneself </a:t>
            </a:r>
            <a:r>
              <a:rPr lang="en-US" sz="2400" dirty="0" smtClean="0">
                <a:latin typeface="Segoe UI" panose="020B0502040204020203" pitchFamily="34" charset="0"/>
                <a:cs typeface="Segoe UI" panose="020B0502040204020203" pitchFamily="34" charset="0"/>
              </a:rPr>
              <a:t>let alone</a:t>
            </a:r>
            <a:r>
              <a:rPr lang="pl-PL" sz="2800" dirty="0" smtClean="0">
                <a:latin typeface="Arial" panose="020B0604020202020204" pitchFamily="34" charset="0"/>
                <a:cs typeface="Arial" panose="020B0604020202020204" pitchFamily="34" charset="0"/>
              </a:rPr>
              <a:t>	</a:t>
            </a:r>
            <a:endParaRPr sz="2400" dirty="0">
              <a:latin typeface="Arial"/>
              <a:cs typeface="Arial"/>
            </a:endParaRPr>
          </a:p>
        </p:txBody>
      </p:sp>
      <p:sp>
        <p:nvSpPr>
          <p:cNvPr id="4" name="Slide Number Placeholder 3">
            <a:extLst>
              <a:ext uri="{FF2B5EF4-FFF2-40B4-BE49-F238E27FC236}">
                <a16:creationId xmlns:a16="http://schemas.microsoft.com/office/drawing/2014/main" xmlns="" id="{A58BB196-80AD-4DBB-B8ED-A69EECB4D40B}"/>
              </a:ext>
            </a:extLst>
          </p:cNvPr>
          <p:cNvSpPr>
            <a:spLocks noGrp="1"/>
          </p:cNvSpPr>
          <p:nvPr>
            <p:ph type="sldNum" sz="quarter" idx="4294967295"/>
          </p:nvPr>
        </p:nvSpPr>
        <p:spPr>
          <a:xfrm>
            <a:off x="6583680" y="6377940"/>
            <a:ext cx="2103120" cy="342900"/>
          </a:xfrm>
          <a:prstGeom prst="rect">
            <a:avLst/>
          </a:prstGeom>
        </p:spPr>
        <p:txBody>
          <a:bodyPr wrap="square" lIns="0" tIns="0" rIns="0" bIns="0">
            <a:spAutoFit/>
          </a:bodyPr>
          <a:lstStyle/>
          <a:p>
            <a:fld id="{B6F15528-21DE-4FAA-801E-634DDDAF4B2B}" type="slidenum">
              <a:rPr lang="en-US" sz="1200" b="1">
                <a:solidFill>
                  <a:schemeClr val="bg1"/>
                </a:solidFill>
                <a:latin typeface="Times New Roman" panose="02020603050405020304" pitchFamily="18" charset="0"/>
                <a:cs typeface="Times New Roman" panose="02020603050405020304" pitchFamily="18" charset="0"/>
              </a:rPr>
              <a:pPr/>
              <a:t>4</a:t>
            </a:fld>
            <a:endParaRPr lang="en-US" sz="1200" b="1" dirty="0">
              <a:solidFill>
                <a:schemeClr val="bg1"/>
              </a:solidFill>
              <a:latin typeface="Times New Roman" panose="02020603050405020304" pitchFamily="18" charset="0"/>
              <a:cs typeface="Times New Roman" panose="02020603050405020304" pitchFamily="18" charset="0"/>
            </a:endParaRPr>
          </a:p>
        </p:txBody>
      </p:sp>
      <p:sp>
        <p:nvSpPr>
          <p:cNvPr id="5" name="object 2"/>
          <p:cNvSpPr txBox="1">
            <a:spLocks/>
          </p:cNvSpPr>
          <p:nvPr/>
        </p:nvSpPr>
        <p:spPr bwMode="auto">
          <a:xfrm>
            <a:off x="5627914" y="762070"/>
            <a:ext cx="3200400" cy="338554"/>
          </a:xfrm>
          <a:prstGeom prst="rect">
            <a:avLst/>
          </a:prstGeom>
          <a:noFill/>
          <a:ln w="9525">
            <a:noFill/>
            <a:miter lim="800000"/>
            <a:headEnd/>
            <a:tailEnd/>
          </a:ln>
        </p:spPr>
        <p:txBody>
          <a:bodyPr vert="horz" wrap="square" lIns="0" tIns="152400" rIns="0" bIns="0" numCol="1" rtlCol="0"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marL="12700" algn="r">
              <a:spcBef>
                <a:spcPts val="1800"/>
              </a:spcBef>
              <a:buClr>
                <a:srgbClr val="DF773B"/>
              </a:buClr>
              <a:tabLst>
                <a:tab pos="469900" algn="l"/>
              </a:tabLst>
            </a:pPr>
            <a:r>
              <a:rPr lang="pl-PL" sz="1200" dirty="0" smtClean="0">
                <a:solidFill>
                  <a:prstClr val="black"/>
                </a:solidFill>
                <a:latin typeface="Segoe UI" panose="020B0502040204020203" pitchFamily="34" charset="0"/>
                <a:cs typeface="Segoe UI" panose="020B0502040204020203" pitchFamily="34" charset="0"/>
              </a:rPr>
              <a:t>[</a:t>
            </a:r>
            <a:r>
              <a:rPr lang="pl-PL" sz="1200" u="sng" dirty="0" smtClean="0">
                <a:solidFill>
                  <a:prstClr val="black"/>
                </a:solidFill>
                <a:latin typeface="Segoe UI" panose="020B0502040204020203" pitchFamily="34" charset="0"/>
                <a:cs typeface="Segoe UI" panose="020B0502040204020203" pitchFamily="34" charset="0"/>
              </a:rPr>
              <a:t>Al-Hasnawi</a:t>
            </a:r>
            <a:r>
              <a:rPr lang="pl-PL" sz="1200" dirty="0" smtClean="0">
                <a:solidFill>
                  <a:prstClr val="black"/>
                </a:solidFill>
                <a:latin typeface="Segoe UI" panose="020B0502040204020203" pitchFamily="34" charset="0"/>
                <a:cs typeface="Segoe UI" panose="020B0502040204020203" pitchFamily="34" charset="0"/>
              </a:rPr>
              <a:t>, </a:t>
            </a:r>
            <a:r>
              <a:rPr lang="pl-PL" sz="1200" u="sng" dirty="0" smtClean="0">
                <a:solidFill>
                  <a:prstClr val="black"/>
                </a:solidFill>
                <a:latin typeface="Segoe UI" panose="020B0502040204020203" pitchFamily="34" charset="0"/>
                <a:cs typeface="Segoe UI" panose="020B0502040204020203" pitchFamily="34" charset="0"/>
              </a:rPr>
              <a:t>Al-Gburi</a:t>
            </a:r>
            <a:r>
              <a:rPr lang="pl-PL" sz="1200" dirty="0" smtClean="0">
                <a:solidFill>
                  <a:prstClr val="black"/>
                </a:solidFill>
                <a:latin typeface="Segoe UI" panose="020B0502040204020203" pitchFamily="34" charset="0"/>
                <a:cs typeface="Segoe UI" panose="020B0502040204020203" pitchFamily="34" charset="0"/>
              </a:rPr>
              <a:t> &amp; Lilien, 2017]</a:t>
            </a:r>
            <a:endParaRPr lang="pl-PL" sz="2000" spc="-1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
        <p:nvSpPr>
          <p:cNvPr id="6"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r>
              <a:rPr lang="pl-PL" sz="1200" b="0" dirty="0" smtClean="0">
                <a:latin typeface="Segoe UI" pitchFamily="34" charset="0"/>
                <a:cs typeface="Segoe UI" pitchFamily="34" charset="0"/>
              </a:rPr>
              <a:t>4</a:t>
            </a:r>
            <a:endParaRPr lang="en-US" sz="1200" b="0" dirty="0">
              <a:latin typeface="Segoe UI" pitchFamily="34" charset="0"/>
              <a:cs typeface="Segoe UI" pitchFamily="34" charset="0"/>
            </a:endParaRPr>
          </a:p>
        </p:txBody>
      </p:sp>
    </p:spTree>
    <p:extLst>
      <p:ext uri="{BB962C8B-B14F-4D97-AF65-F5344CB8AC3E}">
        <p14:creationId xmlns:p14="http://schemas.microsoft.com/office/powerpoint/2010/main" val="21948767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1"/>
          </p:nvPr>
        </p:nvSpPr>
        <p:spPr bwMode="auto">
          <a:xfrm>
            <a:off x="8197850" y="6629400"/>
            <a:ext cx="946150" cy="223837"/>
          </a:xfrm>
          <a:noFill/>
          <a:ln>
            <a:miter lim="800000"/>
            <a:headEnd/>
            <a:tailEnd/>
          </a:ln>
        </p:spPr>
        <p:txBody>
          <a:bodyPr/>
          <a:lstStyle/>
          <a:p>
            <a:pPr algn="r"/>
            <a:fld id="{A0CD177D-B90E-492B-8BD9-39EE58DD1202}" type="slidenum">
              <a:rPr lang="en-US" sz="1200" b="0">
                <a:latin typeface="Segoe UI" panose="020B0502040204020203" pitchFamily="34" charset="0"/>
                <a:cs typeface="Segoe UI" panose="020B0502040204020203" pitchFamily="34" charset="0"/>
              </a:rPr>
              <a:pPr algn="r"/>
              <a:t>40</a:t>
            </a:fld>
            <a:endParaRPr lang="en-US" sz="1200" b="0" dirty="0">
              <a:latin typeface="Segoe UI" panose="020B0502040204020203" pitchFamily="34" charset="0"/>
              <a:cs typeface="Segoe UI" panose="020B0502040204020203" pitchFamily="34" charset="0"/>
            </a:endParaRPr>
          </a:p>
        </p:txBody>
      </p:sp>
      <p:sp>
        <p:nvSpPr>
          <p:cNvPr id="846851" name="Rectangle 3"/>
          <p:cNvSpPr>
            <a:spLocks noGrp="1" noChangeArrowheads="1"/>
          </p:cNvSpPr>
          <p:nvPr>
            <p:ph type="body" idx="1"/>
          </p:nvPr>
        </p:nvSpPr>
        <p:spPr>
          <a:xfrm>
            <a:off x="228600" y="2603500"/>
            <a:ext cx="8915400" cy="2501900"/>
          </a:xfrm>
        </p:spPr>
        <p:txBody>
          <a:bodyPr/>
          <a:lstStyle/>
          <a:p>
            <a:pPr marL="609600" indent="-609600" algn="ctr">
              <a:buFont typeface="Wingdings" pitchFamily="2" charset="2"/>
              <a:buNone/>
              <a:defRPr/>
            </a:pPr>
            <a:r>
              <a:rPr lang="en-US" sz="3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Thank you very much for your attention!</a:t>
            </a:r>
          </a:p>
          <a:p>
            <a:pPr marL="609600" indent="-609600" algn="ctr">
              <a:buFont typeface="Wingdings" pitchFamily="2" charset="2"/>
              <a:buNone/>
              <a:defRPr/>
            </a:pPr>
            <a:r>
              <a:rPr lang="en-US" sz="3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Any questions or comments?</a:t>
            </a:r>
            <a:endParaRPr lang="en-US" sz="3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124231D7-8A3F-4650-8E7D-AD40A8875D67}" type="slidenum">
              <a:rPr lang="en-US" sz="1200" b="0">
                <a:latin typeface="Segoe UI" panose="020B0502040204020203" pitchFamily="34" charset="0"/>
                <a:cs typeface="Segoe UI" panose="020B0502040204020203" pitchFamily="34" charset="0"/>
              </a:rPr>
              <a:pPr algn="r"/>
              <a:t>41</a:t>
            </a:fld>
            <a:endParaRPr lang="en-US" sz="1200" b="0" dirty="0">
              <a:latin typeface="Segoe UI" panose="020B0502040204020203" pitchFamily="34" charset="0"/>
              <a:cs typeface="Segoe UI" panose="020B0502040204020203" pitchFamily="34" charset="0"/>
            </a:endParaRPr>
          </a:p>
        </p:txBody>
      </p:sp>
      <p:sp>
        <p:nvSpPr>
          <p:cNvPr id="846851" name="Rectangle 3"/>
          <p:cNvSpPr>
            <a:spLocks noGrp="1" noChangeArrowheads="1"/>
          </p:cNvSpPr>
          <p:nvPr>
            <p:ph type="body" idx="1"/>
          </p:nvPr>
        </p:nvSpPr>
        <p:spPr>
          <a:xfrm>
            <a:off x="228600" y="2603500"/>
            <a:ext cx="8915400" cy="2120900"/>
          </a:xfrm>
        </p:spPr>
        <p:txBody>
          <a:bodyPr/>
          <a:lstStyle/>
          <a:p>
            <a:pPr marL="609600" indent="-609600" algn="ctr">
              <a:buFont typeface="Wingdings" pitchFamily="2" charset="2"/>
              <a:buNone/>
              <a:defRPr/>
            </a:pPr>
            <a:r>
              <a:rPr lang="en-US" sz="3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The End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990600"/>
            <a:ext cx="9067800" cy="5715000"/>
          </a:xfrm>
        </p:spPr>
        <p:txBody>
          <a:bodyPr>
            <a:normAutofit/>
          </a:bodyPr>
          <a:lstStyle/>
          <a:p>
            <a:pPr>
              <a:defRPr/>
            </a:pPr>
            <a:r>
              <a:rPr lang="pl-PL" sz="2000" dirty="0" smtClean="0">
                <a:latin typeface="Segoe UI" pitchFamily="34" charset="0"/>
                <a:cs typeface="Segoe UI" pitchFamily="34" charset="0"/>
              </a:rPr>
              <a:t>Reliability vs. security</a:t>
            </a:r>
          </a:p>
          <a:p>
            <a:pPr lvl="1">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Reliability</a:t>
            </a:r>
            <a:r>
              <a:rPr lang="pl-PL" sz="2000" dirty="0" smtClean="0">
                <a:latin typeface="Segoe UI" pitchFamily="34" charset="0"/>
                <a:cs typeface="Segoe UI" pitchFamily="34" charset="0"/>
              </a:rPr>
              <a:t>: can build a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reliable systems from unreliable components</a:t>
            </a:r>
          </a:p>
          <a:p>
            <a:pPr lvl="2">
              <a:defRPr/>
            </a:pPr>
            <a:r>
              <a:rPr lang="pl-PL" sz="2000" dirty="0" smtClean="0">
                <a:latin typeface="Segoe UI" pitchFamily="34" charset="0"/>
                <a:cs typeface="Segoe UI" pitchFamily="34" charset="0"/>
              </a:rPr>
              <a:t>Using redundancy, spares, etc.</a:t>
            </a:r>
          </a:p>
          <a:p>
            <a:pPr lvl="2">
              <a:defRPr/>
            </a:pPr>
            <a:endParaRPr lang="pl-PL" sz="2000" dirty="0" smtClean="0">
              <a:latin typeface="Segoe UI" pitchFamily="34" charset="0"/>
              <a:cs typeface="Segoe UI" pitchFamily="34" charset="0"/>
            </a:endParaRPr>
          </a:p>
          <a:p>
            <a:pPr lvl="1">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a:t>
            </a:r>
            <a:r>
              <a:rPr lang="pl-PL" sz="2000" dirty="0" smtClean="0">
                <a:effectLst>
                  <a:outerShdw blurRad="38100" dist="38100" dir="2700000" algn="tl">
                    <a:srgbClr val="000000">
                      <a:alpha val="43137"/>
                    </a:srgbClr>
                  </a:outerShdw>
                </a:effectLst>
                <a:latin typeface="Segoe UI" pitchFamily="34" charset="0"/>
                <a:cs typeface="Segoe UI" pitchFamily="34" charset="0"/>
              </a:rPr>
              <a:t>: </a:t>
            </a:r>
            <a:r>
              <a:rPr lang="pl-PL" sz="2000" dirty="0" smtClean="0">
                <a:latin typeface="Segoe UI" pitchFamily="34" charset="0"/>
                <a:cs typeface="Segoe UI" pitchFamily="34" charset="0"/>
              </a:rPr>
              <a:t>the weakest link determines system security </a:t>
            </a:r>
            <a:r>
              <a:rPr lang="pl-PL" sz="2000" dirty="0" smtClean="0">
                <a:solidFill>
                  <a:schemeClr val="bg1">
                    <a:lumMod val="50000"/>
                  </a:schemeClr>
                </a:solidFill>
                <a:latin typeface="Segoe UI" pitchFamily="34" charset="0"/>
                <a:cs typeface="Segoe UI" pitchFamily="34" charset="0"/>
              </a:rPr>
              <a:t>(a common belief)</a:t>
            </a:r>
          </a:p>
          <a:p>
            <a:pPr lvl="2">
              <a:defRPr/>
            </a:pPr>
            <a:r>
              <a:rPr lang="pl-PL" sz="2000" dirty="0" smtClean="0">
                <a:latin typeface="Segoe UI" pitchFamily="34" charset="0"/>
                <a:cs typeface="Segoe UI" pitchFamily="34" charset="0"/>
              </a:rPr>
              <a:t>The weakest component a likely target for an intelligent adversary</a:t>
            </a:r>
          </a:p>
          <a:p>
            <a:pPr lvl="2">
              <a:defRPr/>
            </a:pPr>
            <a:endParaRPr lang="pl-PL" sz="2000" dirty="0">
              <a:latin typeface="Segoe UI" pitchFamily="34" charset="0"/>
              <a:cs typeface="Segoe UI" pitchFamily="34" charset="0"/>
            </a:endParaRPr>
          </a:p>
          <a:p>
            <a:pPr lvl="1">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Privacy</a:t>
            </a:r>
            <a:r>
              <a:rPr lang="pl-PL" sz="2000" dirty="0" smtClean="0">
                <a:effectLst>
                  <a:outerShdw blurRad="38100" dist="38100" dir="2700000" algn="tl">
                    <a:srgbClr val="000000">
                      <a:alpha val="43137"/>
                    </a:srgbClr>
                  </a:outerShdw>
                </a:effectLst>
                <a:latin typeface="Segoe UI" pitchFamily="34" charset="0"/>
                <a:cs typeface="Segoe UI" pitchFamily="34" charset="0"/>
              </a:rPr>
              <a:t>: </a:t>
            </a:r>
            <a:r>
              <a:rPr lang="pl-PL" sz="2000" dirty="0">
                <a:latin typeface="Segoe UI" pitchFamily="34" charset="0"/>
                <a:cs typeface="Segoe UI" pitchFamily="34" charset="0"/>
              </a:rPr>
              <a:t>the weakest link determines system </a:t>
            </a:r>
            <a:r>
              <a:rPr lang="pl-PL" sz="2000" dirty="0" smtClean="0">
                <a:latin typeface="Segoe UI" pitchFamily="34" charset="0"/>
                <a:cs typeface="Segoe UI" pitchFamily="34" charset="0"/>
              </a:rPr>
              <a:t>privacy </a:t>
            </a:r>
            <a:r>
              <a:rPr lang="pl-PL" sz="2000" dirty="0" smtClean="0">
                <a:solidFill>
                  <a:schemeClr val="bg1">
                    <a:lumMod val="50000"/>
                  </a:schemeClr>
                </a:solidFill>
                <a:latin typeface="Segoe UI" pitchFamily="34" charset="0"/>
                <a:cs typeface="Segoe UI" pitchFamily="34" charset="0"/>
              </a:rPr>
              <a:t>(my belief</a:t>
            </a:r>
            <a:r>
              <a:rPr lang="pl-PL" sz="2000" dirty="0">
                <a:solidFill>
                  <a:schemeClr val="bg1">
                    <a:lumMod val="50000"/>
                  </a:schemeClr>
                </a:solidFill>
                <a:latin typeface="Segoe UI" pitchFamily="34" charset="0"/>
                <a:cs typeface="Segoe UI" pitchFamily="34" charset="0"/>
              </a:rPr>
              <a:t>)</a:t>
            </a:r>
            <a:endParaRPr lang="pl-PL" sz="2000" dirty="0">
              <a:latin typeface="Segoe UI" pitchFamily="34" charset="0"/>
              <a:cs typeface="Segoe UI" pitchFamily="34" charset="0"/>
            </a:endParaRPr>
          </a:p>
          <a:p>
            <a:pPr lvl="2">
              <a:defRPr/>
            </a:pPr>
            <a:r>
              <a:rPr lang="pl-PL" sz="2000" dirty="0" smtClean="0">
                <a:latin typeface="Segoe UI" pitchFamily="34" charset="0"/>
                <a:cs typeface="Segoe UI" pitchFamily="34" charset="0"/>
              </a:rPr>
              <a:t>The </a:t>
            </a:r>
            <a:r>
              <a:rPr lang="pl-PL" sz="2000" dirty="0">
                <a:latin typeface="Segoe UI" pitchFamily="34" charset="0"/>
                <a:cs typeface="Segoe UI" pitchFamily="34" charset="0"/>
              </a:rPr>
              <a:t>weakest component a likely target for an intelligent adversary</a:t>
            </a:r>
          </a:p>
          <a:p>
            <a:pPr lvl="2">
              <a:defRPr/>
            </a:pPr>
            <a:endParaRPr lang="pl-PL" sz="2000" dirty="0" smtClean="0">
              <a:latin typeface="Segoe UI" pitchFamily="34" charset="0"/>
              <a:cs typeface="Segoe UI" pitchFamily="34" charset="0"/>
            </a:endParaRPr>
          </a:p>
          <a:p>
            <a:pPr lvl="1">
              <a:defRPr/>
            </a:pPr>
            <a:endParaRPr lang="en-US" sz="800" dirty="0">
              <a:solidFill>
                <a:schemeClr val="bg1">
                  <a:lumMod val="50000"/>
                </a:schemeClr>
              </a:solidFill>
              <a:latin typeface="Segoe UI" pitchFamily="34" charset="0"/>
              <a:cs typeface="Segoe UI" pitchFamily="34" charset="0"/>
            </a:endParaRP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42</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Other Remarks: Reliability </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vs. </a:t>
            </a: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a:t>
            </a:r>
            <a:endPar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29507546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124231D7-8A3F-4650-8E7D-AD40A8875D67}" type="slidenum">
              <a:rPr lang="en-US" sz="1200" b="0">
                <a:latin typeface="Segoe UI" panose="020B0502040204020203" pitchFamily="34" charset="0"/>
                <a:cs typeface="Segoe UI" panose="020B0502040204020203" pitchFamily="34" charset="0"/>
              </a:rPr>
              <a:pPr algn="r"/>
              <a:t>43</a:t>
            </a:fld>
            <a:endParaRPr lang="en-US" sz="1200" b="0" dirty="0">
              <a:latin typeface="Segoe UI" panose="020B0502040204020203" pitchFamily="34" charset="0"/>
              <a:cs typeface="Segoe UI" panose="020B0502040204020203" pitchFamily="34" charset="0"/>
            </a:endParaRPr>
          </a:p>
        </p:txBody>
      </p:sp>
      <p:sp>
        <p:nvSpPr>
          <p:cNvPr id="846851" name="Rectangle 3"/>
          <p:cNvSpPr>
            <a:spLocks noGrp="1" noChangeArrowheads="1"/>
          </p:cNvSpPr>
          <p:nvPr>
            <p:ph type="body" idx="1"/>
          </p:nvPr>
        </p:nvSpPr>
        <p:spPr>
          <a:xfrm>
            <a:off x="228600" y="2603500"/>
            <a:ext cx="8915400" cy="2120900"/>
          </a:xfrm>
        </p:spPr>
        <p:txBody>
          <a:bodyPr/>
          <a:lstStyle/>
          <a:p>
            <a:pPr marL="609600" indent="-609600" algn="ctr">
              <a:buFont typeface="Wingdings" pitchFamily="2" charset="2"/>
              <a:buNone/>
              <a:defRPr/>
            </a:pPr>
            <a:r>
              <a:rPr lang="en-US" sz="3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The End</a:t>
            </a:r>
          </a:p>
        </p:txBody>
      </p:sp>
    </p:spTree>
    <p:extLst>
      <p:ext uri="{BB962C8B-B14F-4D97-AF65-F5344CB8AC3E}">
        <p14:creationId xmlns:p14="http://schemas.microsoft.com/office/powerpoint/2010/main" val="470840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124231D7-8A3F-4650-8E7D-AD40A8875D67}" type="slidenum">
              <a:rPr lang="en-US" sz="1200" b="0">
                <a:latin typeface="Segoe UI" panose="020B0502040204020203" pitchFamily="34" charset="0"/>
                <a:cs typeface="Segoe UI" panose="020B0502040204020203" pitchFamily="34" charset="0"/>
              </a:rPr>
              <a:pPr algn="r"/>
              <a:t>44</a:t>
            </a:fld>
            <a:endParaRPr lang="en-US" sz="1200" b="0" dirty="0">
              <a:latin typeface="Segoe UI" panose="020B0502040204020203" pitchFamily="34" charset="0"/>
              <a:cs typeface="Segoe UI" panose="020B0502040204020203" pitchFamily="34" charset="0"/>
            </a:endParaRPr>
          </a:p>
        </p:txBody>
      </p:sp>
      <p:sp>
        <p:nvSpPr>
          <p:cNvPr id="846851" name="Rectangle 3"/>
          <p:cNvSpPr>
            <a:spLocks noGrp="1" noChangeArrowheads="1"/>
          </p:cNvSpPr>
          <p:nvPr>
            <p:ph type="body" idx="1"/>
          </p:nvPr>
        </p:nvSpPr>
        <p:spPr>
          <a:xfrm>
            <a:off x="228600" y="2603500"/>
            <a:ext cx="8915400" cy="2120900"/>
          </a:xfrm>
        </p:spPr>
        <p:txBody>
          <a:bodyPr/>
          <a:lstStyle/>
          <a:p>
            <a:pPr marL="609600" indent="-609600" algn="ctr">
              <a:buFont typeface="Wingdings" pitchFamily="2" charset="2"/>
              <a:buNone/>
              <a:defRPr/>
            </a:pPr>
            <a:r>
              <a:rPr lang="en-US" sz="36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The End</a:t>
            </a:r>
          </a:p>
        </p:txBody>
      </p:sp>
    </p:spTree>
    <p:extLst>
      <p:ext uri="{BB962C8B-B14F-4D97-AF65-F5344CB8AC3E}">
        <p14:creationId xmlns:p14="http://schemas.microsoft.com/office/powerpoint/2010/main" val="2431182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990600"/>
            <a:ext cx="9067800" cy="5715000"/>
          </a:xfrm>
        </p:spPr>
        <p:txBody>
          <a:bodyPr>
            <a:normAutofit lnSpcReduction="10000"/>
          </a:bodyPr>
          <a:lstStyle/>
          <a:p>
            <a:pPr>
              <a:defRPr/>
            </a:pPr>
            <a:r>
              <a:rPr lang="pl-PL" sz="1800" dirty="0" smtClean="0">
                <a:latin typeface="Segoe UI" pitchFamily="34" charset="0"/>
                <a:cs typeface="Segoe UI" pitchFamily="34" charset="0"/>
              </a:rPr>
              <a:t>Selected </a:t>
            </a:r>
            <a:r>
              <a:rPr lang="en-US" sz="1800" dirty="0" smtClean="0">
                <a:latin typeface="Segoe UI" pitchFamily="34" charset="0"/>
                <a:cs typeface="Segoe UI" pitchFamily="34" charset="0"/>
              </a:rPr>
              <a:t>definitions and descriptions  for </a:t>
            </a:r>
            <a:r>
              <a:rPr lang="en-US" sz="1800" i="1" dirty="0" smtClean="0">
                <a:latin typeface="Segoe UI" pitchFamily="34" charset="0"/>
                <a:cs typeface="Segoe UI" pitchFamily="34" charset="0"/>
              </a:rPr>
              <a:t>security mechanisms</a:t>
            </a:r>
          </a:p>
          <a:p>
            <a:pPr lvl="1">
              <a:spcBef>
                <a:spcPts val="600"/>
              </a:spcBef>
              <a:defRP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Encipherment</a:t>
            </a:r>
            <a:r>
              <a:rPr lang="en-US" sz="1800" dirty="0" smtClean="0">
                <a:effectLst>
                  <a:outerShdw blurRad="38100" dist="38100" dir="2700000" algn="tl">
                    <a:srgbClr val="000000">
                      <a:alpha val="43137"/>
                    </a:srgbClr>
                  </a:outerShdw>
                </a:effectLst>
                <a:latin typeface="Segoe UI" pitchFamily="34" charset="0"/>
                <a:cs typeface="Segoe UI" pitchFamily="34" charset="0"/>
              </a:rPr>
              <a:t> </a:t>
            </a:r>
            <a:r>
              <a:rPr lang="en-US" sz="1800" dirty="0" smtClean="0">
                <a:latin typeface="Segoe UI" pitchFamily="34" charset="0"/>
                <a:cs typeface="Segoe UI" pitchFamily="34" charset="0"/>
              </a:rPr>
              <a:t> — the cryptographic transformation of data to produce ciphertext</a:t>
            </a:r>
          </a:p>
          <a:p>
            <a:pPr lvl="1">
              <a:spcBef>
                <a:spcPts val="600"/>
              </a:spcBef>
              <a:defRP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Digital signature </a:t>
            </a:r>
            <a:r>
              <a:rPr lang="en-US" sz="1800" dirty="0" smtClean="0">
                <a:latin typeface="Segoe UI" pitchFamily="34" charset="0"/>
                <a:cs typeface="Segoe UI" pitchFamily="34" charset="0"/>
              </a:rPr>
              <a:t> — data appended to, or a cryptographic transformation of, a data unit that allows a recipient of the data unit to prove the source and integrity of the data unit and protect against forgery, e.g., by the recipient</a:t>
            </a:r>
          </a:p>
          <a:p>
            <a:pPr lvl="1">
              <a:spcBef>
                <a:spcPts val="600"/>
              </a:spcBef>
              <a:defRP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Access control</a:t>
            </a:r>
            <a:r>
              <a:rPr lang="en-US" sz="1800" dirty="0" smtClean="0">
                <a:latin typeface="Segoe UI" pitchFamily="34" charset="0"/>
                <a:cs typeface="Segoe UI" pitchFamily="34" charset="0"/>
              </a:rPr>
              <a:t> — these mechanisms use the authenticated identity of an entity, or information about the entity, or capabilities of the entity, in order to determine and enforce the </a:t>
            </a:r>
            <a:r>
              <a:rPr lang="en-US" sz="1800" i="1" dirty="0" smtClean="0">
                <a:latin typeface="Segoe UI" pitchFamily="34" charset="0"/>
                <a:cs typeface="Segoe UI" pitchFamily="34" charset="0"/>
              </a:rPr>
              <a:t>access rights </a:t>
            </a:r>
            <a:r>
              <a:rPr lang="en-US" sz="1800" dirty="0" smtClean="0">
                <a:latin typeface="Segoe UI" pitchFamily="34" charset="0"/>
                <a:cs typeface="Segoe UI" pitchFamily="34" charset="0"/>
              </a:rPr>
              <a:t>of the entity</a:t>
            </a:r>
          </a:p>
          <a:p>
            <a:pPr lvl="1">
              <a:spcBef>
                <a:spcPts val="600"/>
              </a:spcBef>
              <a:defRPr/>
            </a:pPr>
            <a:r>
              <a:rPr lang="en-US" sz="1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Data integrity </a:t>
            </a:r>
            <a:r>
              <a:rPr lang="en-US" sz="1800" dirty="0" smtClean="0">
                <a:latin typeface="Segoe UI" pitchFamily="34" charset="0"/>
                <a:cs typeface="Segoe UI" pitchFamily="34" charset="0"/>
              </a:rPr>
              <a:t> — these mechanisms are used to provide the integrity of a single data unit or field, and the integrity of a stream of data units or fields</a:t>
            </a:r>
            <a:endParaRPr lang="pl-PL" sz="1800" dirty="0" smtClean="0">
              <a:latin typeface="Segoe UI" pitchFamily="34" charset="0"/>
              <a:cs typeface="Segoe UI" pitchFamily="34" charset="0"/>
            </a:endParaRPr>
          </a:p>
          <a:p>
            <a:pPr lvl="1">
              <a:spcBef>
                <a:spcPts val="600"/>
              </a:spcBef>
              <a:defRPr/>
            </a:pPr>
            <a:r>
              <a:rPr lang="en-US" sz="1800" dirty="0">
                <a:solidFill>
                  <a:srgbClr val="FF9900"/>
                </a:solidFill>
                <a:effectLst>
                  <a:outerShdw blurRad="38100" dist="38100" dir="2700000" algn="tl">
                    <a:srgbClr val="000000">
                      <a:alpha val="43137"/>
                    </a:srgbClr>
                  </a:outerShdw>
                </a:effectLst>
                <a:latin typeface="Segoe UI" pitchFamily="34" charset="0"/>
                <a:cs typeface="Segoe UI" pitchFamily="34" charset="0"/>
              </a:rPr>
              <a:t>Authentication exchange </a:t>
            </a:r>
            <a:r>
              <a:rPr lang="en-US" sz="1800" dirty="0">
                <a:latin typeface="Segoe UI" pitchFamily="34" charset="0"/>
                <a:cs typeface="Segoe UI" pitchFamily="34" charset="0"/>
              </a:rPr>
              <a:t> — mechanism intended to ensure the identity of an entity by means of information exchange</a:t>
            </a:r>
          </a:p>
          <a:p>
            <a:pPr lvl="1">
              <a:spcBef>
                <a:spcPts val="600"/>
              </a:spcBef>
              <a:defRPr/>
            </a:pPr>
            <a:r>
              <a:rPr lang="en-US" sz="1800" dirty="0">
                <a:solidFill>
                  <a:srgbClr val="FF9900"/>
                </a:solidFill>
                <a:effectLst>
                  <a:outerShdw blurRad="38100" dist="38100" dir="2700000" algn="tl">
                    <a:srgbClr val="000000">
                      <a:alpha val="43137"/>
                    </a:srgbClr>
                  </a:outerShdw>
                </a:effectLst>
                <a:latin typeface="Segoe UI" pitchFamily="34" charset="0"/>
                <a:cs typeface="Segoe UI" pitchFamily="34" charset="0"/>
              </a:rPr>
              <a:t>Traffic padding </a:t>
            </a:r>
            <a:r>
              <a:rPr lang="en-US" sz="1800" dirty="0">
                <a:latin typeface="Segoe UI" pitchFamily="34" charset="0"/>
                <a:cs typeface="Segoe UI" pitchFamily="34" charset="0"/>
              </a:rPr>
              <a:t> — the generation of spurious instances of communication, spurious data units and/or spurious data within data units</a:t>
            </a:r>
          </a:p>
          <a:p>
            <a:pPr lvl="1">
              <a:spcBef>
                <a:spcPts val="600"/>
              </a:spcBef>
              <a:defRPr/>
            </a:pPr>
            <a:r>
              <a:rPr lang="en-US" sz="1800" dirty="0">
                <a:solidFill>
                  <a:srgbClr val="FF9900"/>
                </a:solidFill>
                <a:effectLst>
                  <a:outerShdw blurRad="38100" dist="38100" dir="2700000" algn="tl">
                    <a:srgbClr val="000000">
                      <a:alpha val="43137"/>
                    </a:srgbClr>
                  </a:outerShdw>
                </a:effectLst>
                <a:latin typeface="Segoe UI" pitchFamily="34" charset="0"/>
                <a:cs typeface="Segoe UI" pitchFamily="34" charset="0"/>
              </a:rPr>
              <a:t>Routing control</a:t>
            </a:r>
            <a:r>
              <a:rPr lang="en-US" sz="1800" dirty="0">
                <a:latin typeface="Segoe UI" pitchFamily="34" charset="0"/>
                <a:cs typeface="Segoe UI" pitchFamily="34" charset="0"/>
              </a:rPr>
              <a:t> — the application of rules during the process of routing so as to chose or avoid specific networks, links or relays</a:t>
            </a:r>
          </a:p>
          <a:p>
            <a:pPr lvl="1">
              <a:spcBef>
                <a:spcPts val="600"/>
              </a:spcBef>
              <a:defRPr/>
            </a:pPr>
            <a:r>
              <a:rPr lang="en-US" sz="1800" dirty="0">
                <a:solidFill>
                  <a:srgbClr val="FF9900"/>
                </a:solidFill>
                <a:effectLst>
                  <a:outerShdw blurRad="38100" dist="38100" dir="2700000" algn="tl">
                    <a:srgbClr val="000000">
                      <a:alpha val="43137"/>
                    </a:srgbClr>
                  </a:outerShdw>
                </a:effectLst>
                <a:latin typeface="Segoe UI" pitchFamily="34" charset="0"/>
                <a:cs typeface="Segoe UI" pitchFamily="34" charset="0"/>
              </a:rPr>
              <a:t>Notarization</a:t>
            </a:r>
            <a:r>
              <a:rPr lang="en-US" sz="1800" dirty="0">
                <a:latin typeface="Segoe UI" pitchFamily="34" charset="0"/>
                <a:cs typeface="Segoe UI" pitchFamily="34" charset="0"/>
              </a:rPr>
              <a:t> — the registration of </a:t>
            </a:r>
            <a:r>
              <a:rPr lang="en-US" sz="1800" i="1" dirty="0">
                <a:latin typeface="Segoe UI" pitchFamily="34" charset="0"/>
                <a:cs typeface="Segoe UI" pitchFamily="34" charset="0"/>
              </a:rPr>
              <a:t>data</a:t>
            </a:r>
            <a:r>
              <a:rPr lang="en-US" sz="1800" dirty="0">
                <a:latin typeface="Segoe UI" pitchFamily="34" charset="0"/>
                <a:cs typeface="Segoe UI" pitchFamily="34" charset="0"/>
              </a:rPr>
              <a:t> with a trusted third party that allows the </a:t>
            </a:r>
            <a:r>
              <a:rPr lang="pl-PL" sz="1800" dirty="0" smtClean="0">
                <a:latin typeface="Segoe UI" pitchFamily="34" charset="0"/>
                <a:cs typeface="Segoe UI" pitchFamily="34" charset="0"/>
              </a:rPr>
              <a:t>latter </a:t>
            </a:r>
            <a:r>
              <a:rPr lang="en-US" sz="1800" dirty="0" smtClean="0">
                <a:latin typeface="Segoe UI" pitchFamily="34" charset="0"/>
                <a:cs typeface="Segoe UI" pitchFamily="34" charset="0"/>
              </a:rPr>
              <a:t>assurance </a:t>
            </a:r>
            <a:r>
              <a:rPr lang="en-US" sz="1800" dirty="0">
                <a:latin typeface="Segoe UI" pitchFamily="34" charset="0"/>
                <a:cs typeface="Segoe UI" pitchFamily="34" charset="0"/>
              </a:rPr>
              <a:t>of the accuracy of </a:t>
            </a:r>
            <a:r>
              <a:rPr lang="pl-PL" sz="1800" dirty="0" smtClean="0">
                <a:latin typeface="Segoe UI" pitchFamily="34" charset="0"/>
                <a:cs typeface="Segoe UI" pitchFamily="34" charset="0"/>
              </a:rPr>
              <a:t>data </a:t>
            </a:r>
            <a:r>
              <a:rPr lang="en-US" sz="1800" dirty="0" smtClean="0">
                <a:latin typeface="Segoe UI" pitchFamily="34" charset="0"/>
                <a:cs typeface="Segoe UI" pitchFamily="34" charset="0"/>
              </a:rPr>
              <a:t>characteristics </a:t>
            </a:r>
            <a:r>
              <a:rPr lang="pl-PL" sz="1200" dirty="0" smtClean="0">
                <a:solidFill>
                  <a:schemeClr val="bg1">
                    <a:lumMod val="50000"/>
                  </a:schemeClr>
                </a:solidFill>
                <a:latin typeface="Segoe UI" pitchFamily="34" charset="0"/>
                <a:cs typeface="Segoe UI" pitchFamily="34" charset="0"/>
              </a:rPr>
              <a:t>(</a:t>
            </a:r>
            <a:r>
              <a:rPr lang="en-US" sz="1200" dirty="0" smtClean="0">
                <a:solidFill>
                  <a:schemeClr val="bg1">
                    <a:lumMod val="50000"/>
                  </a:schemeClr>
                </a:solidFill>
                <a:latin typeface="Segoe UI" pitchFamily="34" charset="0"/>
                <a:cs typeface="Segoe UI" pitchFamily="34" charset="0"/>
              </a:rPr>
              <a:t>content</a:t>
            </a:r>
            <a:r>
              <a:rPr lang="en-US" sz="1200" dirty="0">
                <a:solidFill>
                  <a:schemeClr val="bg1">
                    <a:lumMod val="50000"/>
                  </a:schemeClr>
                </a:solidFill>
                <a:latin typeface="Segoe UI" pitchFamily="34" charset="0"/>
                <a:cs typeface="Segoe UI" pitchFamily="34" charset="0"/>
              </a:rPr>
              <a:t>, origin, time, </a:t>
            </a:r>
            <a:r>
              <a:rPr lang="en-US" sz="1200" dirty="0" smtClean="0">
                <a:solidFill>
                  <a:schemeClr val="bg1">
                    <a:lumMod val="50000"/>
                  </a:schemeClr>
                </a:solidFill>
                <a:latin typeface="Segoe UI" pitchFamily="34" charset="0"/>
                <a:cs typeface="Segoe UI" pitchFamily="34" charset="0"/>
              </a:rPr>
              <a:t>delivery</a:t>
            </a:r>
            <a:r>
              <a:rPr lang="pl-PL" sz="1200" dirty="0" smtClean="0">
                <a:solidFill>
                  <a:schemeClr val="bg1">
                    <a:lumMod val="50000"/>
                  </a:schemeClr>
                </a:solidFill>
                <a:latin typeface="Segoe UI" pitchFamily="34" charset="0"/>
                <a:cs typeface="Segoe UI" pitchFamily="34" charset="0"/>
              </a:rPr>
              <a:t>, ...)</a:t>
            </a:r>
            <a:endParaRPr lang="en-US" sz="1200" dirty="0">
              <a:solidFill>
                <a:schemeClr val="bg1">
                  <a:lumMod val="50000"/>
                </a:schemeClr>
              </a:solidFill>
              <a:latin typeface="Segoe UI" pitchFamily="34" charset="0"/>
              <a:cs typeface="Segoe UI" pitchFamily="34" charset="0"/>
            </a:endParaRPr>
          </a:p>
        </p:txBody>
      </p:sp>
      <p:sp>
        <p:nvSpPr>
          <p:cNvPr id="44035" name="Slide Number Placeholder 3"/>
          <p:cNvSpPr>
            <a:spLocks noGrp="1"/>
          </p:cNvSpPr>
          <p:nvPr>
            <p:ph type="sldNum" sz="quarter" idx="11"/>
          </p:nvPr>
        </p:nvSpPr>
        <p:spPr bwMode="auto">
          <a:xfrm>
            <a:off x="7620000" y="6477000"/>
            <a:ext cx="1524000" cy="381000"/>
          </a:xfrm>
          <a:noFill/>
          <a:ln>
            <a:miter lim="800000"/>
            <a:headEnd/>
            <a:tailEnd/>
          </a:ln>
        </p:spPr>
        <p:txBody>
          <a:bodyPr/>
          <a:lstStyle/>
          <a:p>
            <a:pPr algn="r"/>
            <a:fld id="{71150948-0E50-40E0-9E72-22FD2B901E78}" type="slidenum">
              <a:rPr lang="en-US" sz="1200" b="0">
                <a:latin typeface="Segoe UI" panose="020B0502040204020203" pitchFamily="34" charset="0"/>
                <a:cs typeface="Segoe UI" panose="020B0502040204020203" pitchFamily="34" charset="0"/>
              </a:rPr>
              <a:pPr algn="r"/>
              <a:t>45</a:t>
            </a:fld>
            <a:endParaRPr lang="en-US" sz="1200" b="0" dirty="0">
              <a:latin typeface="Segoe UI" panose="020B0502040204020203" pitchFamily="34" charset="0"/>
              <a:cs typeface="Segoe UI" panose="020B0502040204020203" pitchFamily="34" charset="0"/>
            </a:endParaRPr>
          </a:p>
        </p:txBody>
      </p:sp>
      <p:sp>
        <p:nvSpPr>
          <p:cNvPr id="6" name="Title 1"/>
          <p:cNvSpPr>
            <a:spLocks noGrp="1"/>
          </p:cNvSpPr>
          <p:nvPr>
            <p:ph type="title"/>
          </p:nvPr>
        </p:nvSpPr>
        <p:spPr>
          <a:xfrm>
            <a:off x="0" y="152400"/>
            <a:ext cx="8458200" cy="533400"/>
          </a:xfrm>
        </p:spPr>
        <p:txBody>
          <a:bodyPr>
            <a:no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Definitions of Selected </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 Mechanisms</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Tree>
    <p:extLst>
      <p:ext uri="{BB962C8B-B14F-4D97-AF65-F5344CB8AC3E}">
        <p14:creationId xmlns:p14="http://schemas.microsoft.com/office/powerpoint/2010/main" val="33230324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99300" y="6509808"/>
            <a:ext cx="2044700" cy="365125"/>
          </a:xfrm>
          <a:prstGeom prst="rect">
            <a:avLst/>
          </a:prstGeom>
        </p:spPr>
        <p:txBody>
          <a:bodyPr/>
          <a:lstStyle/>
          <a:p>
            <a:pPr algn="r"/>
            <a:fld id="{D8F2EE27-4F1D-49F3-97BD-602ABB394372}" type="slidenum">
              <a:rPr lang="en-US" smtClean="0">
                <a:latin typeface="Segoe UI" panose="020B0502040204020203" pitchFamily="34" charset="0"/>
                <a:cs typeface="Segoe UI" panose="020B0502040204020203" pitchFamily="34" charset="0"/>
              </a:rPr>
              <a:pPr algn="r"/>
              <a:t>46</a:t>
            </a:fld>
            <a:endParaRPr lang="en-US" dirty="0">
              <a:latin typeface="Segoe UI" panose="020B0502040204020203" pitchFamily="34" charset="0"/>
              <a:cs typeface="Segoe UI" panose="020B0502040204020203" pitchFamily="34" charset="0"/>
            </a:endParaRPr>
          </a:p>
        </p:txBody>
      </p:sp>
      <p:sp>
        <p:nvSpPr>
          <p:cNvPr id="12" name="Rounded Rectangle 11"/>
          <p:cNvSpPr/>
          <p:nvPr/>
        </p:nvSpPr>
        <p:spPr>
          <a:xfrm>
            <a:off x="381000" y="1295400"/>
            <a:ext cx="8389938" cy="3810000"/>
          </a:xfrm>
          <a:prstGeom prst="round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200000"/>
              </a:lnSpc>
            </a:pPr>
            <a:r>
              <a:rPr lang="pl-PL" sz="2000" b="1" u="sng" dirty="0" smtClean="0">
                <a:solidFill>
                  <a:srgbClr val="FF9900"/>
                </a:solidFill>
                <a:effectLst>
                  <a:outerShdw blurRad="38100" dist="38100" dir="2700000" algn="tl">
                    <a:srgbClr val="000000">
                      <a:alpha val="43137"/>
                    </a:srgbClr>
                  </a:outerShdw>
                </a:effectLst>
              </a:rPr>
              <a:t>Notification</a:t>
            </a:r>
            <a:r>
              <a:rPr lang="pl-PL" sz="2000" b="1" dirty="0" smtClean="0">
                <a:solidFill>
                  <a:srgbClr val="FF9900"/>
                </a:solidFill>
                <a:effectLst>
                  <a:outerShdw blurRad="38100" dist="38100" dir="2700000" algn="tl">
                    <a:srgbClr val="000000">
                      <a:alpha val="43137"/>
                    </a:srgbClr>
                  </a:outerShdw>
                </a:effectLst>
              </a:rPr>
              <a:t> </a:t>
            </a:r>
            <a:r>
              <a:rPr lang="pl-PL" sz="2000" b="1" dirty="0" smtClean="0">
                <a:solidFill>
                  <a:prstClr val="black"/>
                </a:solidFill>
              </a:rPr>
              <a:t>includes this:</a:t>
            </a:r>
          </a:p>
          <a:p>
            <a:pPr lvl="0" algn="ctr">
              <a:lnSpc>
                <a:spcPct val="200000"/>
              </a:lnSpc>
            </a:pPr>
            <a:r>
              <a:rPr lang="en-US" sz="2000" b="1" strike="sngStrike" dirty="0" smtClean="0">
                <a:solidFill>
                  <a:prstClr val="black"/>
                </a:solidFill>
              </a:rPr>
              <a:t>Other </a:t>
            </a:r>
            <a:r>
              <a:rPr lang="en-US" sz="2000" b="1" strike="sngStrike" dirty="0">
                <a:solidFill>
                  <a:prstClr val="black"/>
                </a:solidFill>
              </a:rPr>
              <a:t>Privacy Services Related to User Rights  </a:t>
            </a:r>
          </a:p>
          <a:p>
            <a:pPr lvl="0">
              <a:buFont typeface="Wingdings" panose="05000000000000000000" pitchFamily="2" charset="2"/>
              <a:buChar char="Ø"/>
            </a:pPr>
            <a:r>
              <a:rPr lang="en-US" sz="1500" b="1" dirty="0">
                <a:solidFill>
                  <a:prstClr val="black"/>
                </a:solidFill>
              </a:rPr>
              <a:t>Transparency</a:t>
            </a:r>
          </a:p>
          <a:p>
            <a:pPr lvl="1">
              <a:buFont typeface="Arial" pitchFamily="34" charset="0"/>
              <a:buChar char="•"/>
            </a:pPr>
            <a:r>
              <a:rPr lang="en-US" sz="1250" dirty="0">
                <a:solidFill>
                  <a:prstClr val="black"/>
                </a:solidFill>
              </a:rPr>
              <a:t> </a:t>
            </a:r>
            <a:r>
              <a:rPr lang="en-US" sz="1375" dirty="0">
                <a:solidFill>
                  <a:prstClr val="black"/>
                </a:solidFill>
              </a:rPr>
              <a:t>The requirement to be open and honest about manner in, and purposes for, which personal data is used</a:t>
            </a:r>
          </a:p>
          <a:p>
            <a:pPr lvl="1">
              <a:buFont typeface="Arial" pitchFamily="34" charset="0"/>
              <a:buChar char="•"/>
            </a:pPr>
            <a:r>
              <a:rPr lang="en-US" sz="1375" dirty="0">
                <a:solidFill>
                  <a:prstClr val="black"/>
                </a:solidFill>
              </a:rPr>
              <a:t> Clear and public policies and contracts that define rights, obligations and liabilities of all parties, as well as the activities that may lead to identification, discourage abuse in the first place</a:t>
            </a:r>
            <a:r>
              <a:rPr lang="en-US" sz="1375" dirty="0" smtClean="0">
                <a:solidFill>
                  <a:prstClr val="black"/>
                </a:solidFill>
              </a:rPr>
              <a:t>.</a:t>
            </a:r>
            <a:endParaRPr lang="pl-PL" sz="1375" dirty="0" smtClean="0">
              <a:solidFill>
                <a:prstClr val="black"/>
              </a:solidFill>
            </a:endParaRPr>
          </a:p>
          <a:p>
            <a:pPr lvl="1"/>
            <a:endParaRPr lang="en-US" sz="1375" dirty="0">
              <a:solidFill>
                <a:prstClr val="black"/>
              </a:solidFill>
            </a:endParaRPr>
          </a:p>
          <a:p>
            <a:pPr lvl="0">
              <a:buFont typeface="Wingdings" panose="05000000000000000000" pitchFamily="2" charset="2"/>
              <a:buChar char="Ø"/>
            </a:pPr>
            <a:r>
              <a:rPr lang="en-US" sz="1500" b="1" dirty="0">
                <a:solidFill>
                  <a:prstClr val="black"/>
                </a:solidFill>
              </a:rPr>
              <a:t> Choice</a:t>
            </a:r>
          </a:p>
          <a:p>
            <a:pPr lvl="1">
              <a:buFont typeface="Arial" pitchFamily="34" charset="0"/>
              <a:buChar char="•"/>
            </a:pPr>
            <a:r>
              <a:rPr lang="en-US" sz="1250" dirty="0">
                <a:solidFill>
                  <a:prstClr val="black"/>
                </a:solidFill>
              </a:rPr>
              <a:t> </a:t>
            </a:r>
            <a:r>
              <a:rPr lang="en-US" sz="1375" dirty="0">
                <a:solidFill>
                  <a:prstClr val="black"/>
                </a:solidFill>
              </a:rPr>
              <a:t>An individual’s ability to determine whether or how their personal information may be used or disclosed by the entity that collected the information</a:t>
            </a:r>
          </a:p>
          <a:p>
            <a:pPr algn="ctr">
              <a:lnSpc>
                <a:spcPct val="150000"/>
              </a:lnSpc>
            </a:pPr>
            <a:r>
              <a:rPr lang="en-US" sz="1250" b="1" dirty="0">
                <a:solidFill>
                  <a:prstClr val="black"/>
                </a:solidFill>
              </a:rPr>
              <a:t> </a:t>
            </a:r>
          </a:p>
        </p:txBody>
      </p:sp>
    </p:spTree>
    <p:extLst>
      <p:ext uri="{BB962C8B-B14F-4D97-AF65-F5344CB8AC3E}">
        <p14:creationId xmlns:p14="http://schemas.microsoft.com/office/powerpoint/2010/main" val="1565562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31140" y="1066800"/>
            <a:ext cx="8760460" cy="3416320"/>
          </a:xfrm>
          <a:prstGeom prst="rect">
            <a:avLst/>
          </a:prstGeom>
        </p:spPr>
        <p:txBody>
          <a:bodyPr vert="horz" wrap="square" lIns="0" tIns="0" rIns="0" bIns="0" rtlCol="0">
            <a:spAutoFit/>
          </a:bodyPr>
          <a:lstStyle/>
          <a:p>
            <a:pPr marL="228600" lvl="0" indent="-215900">
              <a:spcBef>
                <a:spcPts val="1800"/>
              </a:spcBef>
              <a:buClr>
                <a:srgbClr val="DF773B"/>
              </a:buClr>
              <a:buFont typeface="Wingdings"/>
              <a:buChar char=""/>
              <a:tabLst>
                <a:tab pos="228600" algn="l"/>
                <a:tab pos="8458200" algn="r"/>
              </a:tabLst>
            </a:pPr>
            <a:r>
              <a:rPr lang="en-US" sz="2400" spc="-5"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Differentiating</a:t>
            </a:r>
            <a:r>
              <a:rPr lang="en-US" sz="2400" spc="-5"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en-US" sz="2400" i="1" spc="-5" dirty="0">
                <a:latin typeface="Segoe UI" panose="020B0502040204020203" pitchFamily="34" charset="0"/>
                <a:cs typeface="Segoe UI" panose="020B0502040204020203" pitchFamily="34" charset="0"/>
              </a:rPr>
              <a:t>security</a:t>
            </a:r>
            <a:r>
              <a:rPr lang="en-US" sz="2400" spc="-5" dirty="0">
                <a:latin typeface="Segoe UI" panose="020B0502040204020203" pitchFamily="34" charset="0"/>
                <a:cs typeface="Segoe UI" panose="020B0502040204020203" pitchFamily="34" charset="0"/>
              </a:rPr>
              <a:t> from </a:t>
            </a:r>
            <a:r>
              <a:rPr lang="en-US" sz="2400" i="1" spc="-5" dirty="0" smtClean="0">
                <a:latin typeface="Segoe UI" panose="020B0502040204020203" pitchFamily="34" charset="0"/>
                <a:cs typeface="Segoe UI" panose="020B0502040204020203" pitchFamily="34" charset="0"/>
              </a:rPr>
              <a:t>privacy</a:t>
            </a:r>
            <a:endParaRPr lang="pl-PL" sz="1200" i="1" spc="-5" dirty="0">
              <a:latin typeface="Segoe UI" panose="020B0502040204020203" pitchFamily="34" charset="0"/>
              <a:cs typeface="Segoe UI" panose="020B0502040204020203" pitchFamily="34" charset="0"/>
            </a:endParaRPr>
          </a:p>
          <a:p>
            <a:pPr marL="571500" lvl="1" indent="-342900">
              <a:buClr>
                <a:srgbClr val="DF773B"/>
              </a:buClr>
              <a:buFont typeface="Arial" panose="020B0604020202020204" pitchFamily="34" charset="0"/>
              <a:buChar char="•"/>
              <a:tabLst>
                <a:tab pos="469900" algn="l"/>
              </a:tabLst>
            </a:pPr>
            <a:r>
              <a:rPr lang="en-US" sz="2400" spc="-20" dirty="0">
                <a:latin typeface="Segoe UI" panose="020B0502040204020203" pitchFamily="34" charset="0"/>
                <a:cs typeface="Segoe UI" panose="020B0502040204020203" pitchFamily="34" charset="0"/>
              </a:rPr>
              <a:t>Provide</a:t>
            </a:r>
            <a:r>
              <a:rPr lang="pl-PL" sz="2400" spc="-20" dirty="0">
                <a:latin typeface="Segoe UI" panose="020B0502040204020203" pitchFamily="34" charset="0"/>
                <a:cs typeface="Segoe UI" panose="020B0502040204020203" pitchFamily="34" charset="0"/>
              </a:rPr>
              <a:t>s</a:t>
            </a:r>
            <a:r>
              <a:rPr lang="en-US" sz="2400" spc="-20" dirty="0">
                <a:latin typeface="Segoe UI" panose="020B0502040204020203" pitchFamily="34" charset="0"/>
                <a:cs typeface="Segoe UI" panose="020B0502040204020203" pitchFamily="34" charset="0"/>
              </a:rPr>
              <a:t> a proper focus for considering threats</a:t>
            </a:r>
            <a:endParaRPr lang="pl-PL" sz="2400" spc="-20" dirty="0">
              <a:latin typeface="Segoe UI" panose="020B0502040204020203" pitchFamily="34" charset="0"/>
              <a:cs typeface="Segoe UI" panose="020B0502040204020203" pitchFamily="34" charset="0"/>
            </a:endParaRPr>
          </a:p>
          <a:p>
            <a:pPr marL="571500" lvl="1" indent="-342900">
              <a:buClr>
                <a:srgbClr val="DF773B"/>
              </a:buClr>
              <a:buFont typeface="Arial" panose="020B0604020202020204" pitchFamily="34" charset="0"/>
              <a:buChar char="•"/>
              <a:tabLst>
                <a:tab pos="469900" algn="l"/>
              </a:tabLst>
            </a:pPr>
            <a:r>
              <a:rPr lang="en-US" sz="2400" spc="-20" dirty="0">
                <a:latin typeface="Segoe UI" panose="020B0502040204020203" pitchFamily="34" charset="0"/>
                <a:cs typeface="Segoe UI" panose="020B0502040204020203" pitchFamily="34" charset="0"/>
              </a:rPr>
              <a:t>Facilitate</a:t>
            </a:r>
            <a:r>
              <a:rPr lang="pl-PL" sz="2400" spc="-20" dirty="0">
                <a:latin typeface="Segoe UI" panose="020B0502040204020203" pitchFamily="34" charset="0"/>
                <a:cs typeface="Segoe UI" panose="020B0502040204020203" pitchFamily="34" charset="0"/>
              </a:rPr>
              <a:t>s</a:t>
            </a:r>
            <a:r>
              <a:rPr lang="en-US" sz="2400" spc="-20" dirty="0">
                <a:latin typeface="Segoe UI" panose="020B0502040204020203" pitchFamily="34" charset="0"/>
                <a:cs typeface="Segoe UI" panose="020B0502040204020203" pitchFamily="34" charset="0"/>
              </a:rPr>
              <a:t> search for controls</a:t>
            </a:r>
            <a:endParaRPr lang="pl-PL" sz="2400" spc="-20" dirty="0">
              <a:latin typeface="Segoe UI" panose="020B0502040204020203" pitchFamily="34" charset="0"/>
              <a:cs typeface="Segoe UI" panose="020B0502040204020203" pitchFamily="34" charset="0"/>
            </a:endParaRPr>
          </a:p>
          <a:p>
            <a:pPr marL="571500" lvl="1" indent="-342900">
              <a:buClr>
                <a:srgbClr val="DF773B"/>
              </a:buClr>
              <a:buFont typeface="Arial" panose="020B0604020202020204" pitchFamily="34" charset="0"/>
              <a:buChar char="•"/>
              <a:tabLst>
                <a:tab pos="469900" algn="l"/>
              </a:tabLst>
            </a:pPr>
            <a:endParaRPr lang="pl-PL" sz="2400" spc="-20" dirty="0">
              <a:latin typeface="Segoe UI" panose="020B0502040204020203" pitchFamily="34" charset="0"/>
              <a:cs typeface="Segoe UI" panose="020B0502040204020203" pitchFamily="34" charset="0"/>
            </a:endParaRPr>
          </a:p>
          <a:p>
            <a:pPr marL="228600" indent="-215900">
              <a:buClr>
                <a:srgbClr val="DF773B"/>
              </a:buClr>
              <a:buFont typeface="Wingdings"/>
              <a:buChar char=""/>
              <a:tabLst>
                <a:tab pos="228600" algn="l"/>
              </a:tabLst>
            </a:pPr>
            <a:r>
              <a:rPr lang="pl-PL" sz="2400" spc="-2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Categories</a:t>
            </a:r>
            <a:r>
              <a:rPr lang="pl-PL" sz="2400" spc="-2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spc="-20" dirty="0">
                <a:latin typeface="Segoe UI" panose="020B0502040204020203" pitchFamily="34" charset="0"/>
                <a:cs typeface="Segoe UI" panose="020B0502040204020203" pitchFamily="34" charset="0"/>
              </a:rPr>
              <a:t>of security and privacy issues</a:t>
            </a:r>
          </a:p>
          <a:p>
            <a:pPr marL="576263" lvl="1" indent="-347663">
              <a:spcBef>
                <a:spcPts val="1200"/>
              </a:spcBef>
              <a:buClr>
                <a:schemeClr val="tx1"/>
              </a:buClr>
              <a:buFont typeface="+mj-lt"/>
              <a:buAutoNum type="arabicParenR"/>
              <a:tabLst>
                <a:tab pos="228600" algn="l"/>
              </a:tabLst>
            </a:pPr>
            <a:r>
              <a:rPr lang="pl-PL" sz="2400" spc="-20" dirty="0" smtClean="0">
                <a:latin typeface="Segoe UI" panose="020B0502040204020203" pitchFamily="34" charset="0"/>
                <a:cs typeface="Segoe UI" panose="020B0502040204020203" pitchFamily="34" charset="0"/>
              </a:rPr>
              <a:t> Pure </a:t>
            </a:r>
            <a:r>
              <a:rPr lang="pl-PL" sz="2400" i="1" spc="-2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a:t>
            </a:r>
            <a:r>
              <a:rPr lang="pl-PL" sz="2400" spc="-2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spc="-20" dirty="0" smtClean="0">
                <a:latin typeface="Segoe UI" panose="020B0502040204020203" pitchFamily="34" charset="0"/>
                <a:cs typeface="Segoe UI" panose="020B0502040204020203" pitchFamily="34" charset="0"/>
              </a:rPr>
              <a:t>issues</a:t>
            </a:r>
            <a:endParaRPr lang="pl-PL" sz="2400" u="sng" spc="-20" dirty="0">
              <a:latin typeface="Segoe UI" panose="020B0502040204020203" pitchFamily="34" charset="0"/>
              <a:cs typeface="Segoe UI" panose="020B0502040204020203" pitchFamily="34" charset="0"/>
            </a:endParaRPr>
          </a:p>
          <a:p>
            <a:pPr marL="576263" lvl="1" indent="-347663">
              <a:spcBef>
                <a:spcPts val="1200"/>
              </a:spcBef>
              <a:buClr>
                <a:schemeClr val="tx1"/>
              </a:buClr>
              <a:buFont typeface="+mj-lt"/>
              <a:buAutoNum type="arabicParenR"/>
              <a:tabLst>
                <a:tab pos="228600" algn="l"/>
              </a:tabLst>
            </a:pPr>
            <a:r>
              <a:rPr lang="pl-PL" sz="2400" spc="-20" dirty="0" smtClean="0">
                <a:latin typeface="Segoe UI" panose="020B0502040204020203" pitchFamily="34" charset="0"/>
                <a:cs typeface="Segoe UI" panose="020B0502040204020203" pitchFamily="34" charset="0"/>
              </a:rPr>
              <a:t> Pure </a:t>
            </a:r>
            <a:r>
              <a:rPr lang="pl-PL" sz="2400" i="1" spc="-2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privacy</a:t>
            </a:r>
            <a:r>
              <a:rPr lang="pl-PL" sz="2400" spc="-2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spc="-20" dirty="0" smtClean="0">
                <a:latin typeface="Segoe UI" panose="020B0502040204020203" pitchFamily="34" charset="0"/>
                <a:cs typeface="Segoe UI" panose="020B0502040204020203" pitchFamily="34" charset="0"/>
              </a:rPr>
              <a:t>issues</a:t>
            </a:r>
          </a:p>
          <a:p>
            <a:pPr marL="576263" lvl="1" indent="-347663">
              <a:spcBef>
                <a:spcPts val="1200"/>
              </a:spcBef>
              <a:buClr>
                <a:schemeClr val="tx1"/>
              </a:buClr>
              <a:buFont typeface="+mj-lt"/>
              <a:buAutoNum type="arabicParenR"/>
              <a:tabLst>
                <a:tab pos="228600" algn="l"/>
              </a:tabLst>
            </a:pPr>
            <a:r>
              <a:rPr lang="pl-PL" sz="2400" spc="-20" dirty="0" smtClean="0">
                <a:latin typeface="Segoe UI" panose="020B0502040204020203" pitchFamily="34" charset="0"/>
                <a:cs typeface="Segoe UI" panose="020B0502040204020203" pitchFamily="34" charset="0"/>
              </a:rPr>
              <a:t> </a:t>
            </a:r>
            <a:r>
              <a:rPr lang="pl-PL" sz="2400" i="1" spc="-2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Intertwined</a:t>
            </a:r>
            <a:r>
              <a:rPr lang="pl-PL" sz="2400" spc="-2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2400" spc="-20" dirty="0">
                <a:latin typeface="Segoe UI" panose="020B0502040204020203" pitchFamily="34" charset="0"/>
                <a:cs typeface="Segoe UI" panose="020B0502040204020203" pitchFamily="34" charset="0"/>
              </a:rPr>
              <a:t>security and privacy </a:t>
            </a:r>
            <a:r>
              <a:rPr lang="pl-PL" sz="2400" spc="-20" dirty="0" smtClean="0">
                <a:latin typeface="Segoe UI" panose="020B0502040204020203" pitchFamily="34" charset="0"/>
                <a:cs typeface="Segoe UI" panose="020B0502040204020203" pitchFamily="34" charset="0"/>
              </a:rPr>
              <a:t>issues</a:t>
            </a:r>
            <a:endParaRPr lang="pl-PL" sz="2400" spc="-20" dirty="0">
              <a:latin typeface="Segoe UI" panose="020B0502040204020203" pitchFamily="34" charset="0"/>
              <a:cs typeface="Segoe UI" panose="020B0502040204020203" pitchFamily="34" charset="0"/>
            </a:endParaRPr>
          </a:p>
        </p:txBody>
      </p:sp>
      <p:sp>
        <p:nvSpPr>
          <p:cNvPr id="4" name="Slide Number Placeholder 3">
            <a:extLst>
              <a:ext uri="{FF2B5EF4-FFF2-40B4-BE49-F238E27FC236}">
                <a16:creationId xmlns:a16="http://schemas.microsoft.com/office/drawing/2014/main" xmlns="" id="{7B90E522-F257-4717-B922-4A8A1C7196A7}"/>
              </a:ext>
            </a:extLst>
          </p:cNvPr>
          <p:cNvSpPr>
            <a:spLocks noGrp="1"/>
          </p:cNvSpPr>
          <p:nvPr>
            <p:ph type="sldNum" sz="quarter" idx="4294967295"/>
          </p:nvPr>
        </p:nvSpPr>
        <p:spPr>
          <a:xfrm>
            <a:off x="6583680" y="6377940"/>
            <a:ext cx="2103120" cy="342900"/>
          </a:xfrm>
          <a:prstGeom prst="rect">
            <a:avLst/>
          </a:prstGeom>
        </p:spPr>
        <p:txBody>
          <a:bodyPr wrap="square" lIns="0" tIns="0" rIns="0" bIns="0">
            <a:spAutoFit/>
          </a:bodyPr>
          <a:lstStyle/>
          <a:p>
            <a:fld id="{B6F15528-21DE-4FAA-801E-634DDDAF4B2B}" type="slidenum">
              <a:rPr lang="en-US" sz="1200" b="1">
                <a:solidFill>
                  <a:schemeClr val="bg1"/>
                </a:solidFill>
                <a:latin typeface="Times New Roman" panose="02020603050405020304" pitchFamily="18" charset="0"/>
                <a:cs typeface="Times New Roman" panose="02020603050405020304" pitchFamily="18" charset="0"/>
              </a:rPr>
              <a:pPr/>
              <a:t>5</a:t>
            </a:fld>
            <a:endParaRPr lang="en-US" sz="1200" b="1" dirty="0">
              <a:solidFill>
                <a:schemeClr val="bg1"/>
              </a:solidFill>
              <a:latin typeface="Times New Roman" panose="02020603050405020304" pitchFamily="18" charset="0"/>
              <a:cs typeface="Times New Roman" panose="02020603050405020304" pitchFamily="18" charset="0"/>
            </a:endParaRPr>
          </a:p>
        </p:txBody>
      </p:sp>
      <p:sp>
        <p:nvSpPr>
          <p:cNvPr id="5" name="object 2"/>
          <p:cNvSpPr txBox="1">
            <a:spLocks/>
          </p:cNvSpPr>
          <p:nvPr/>
        </p:nvSpPr>
        <p:spPr bwMode="auto">
          <a:xfrm>
            <a:off x="104880" y="90845"/>
            <a:ext cx="8603691" cy="584775"/>
          </a:xfrm>
          <a:prstGeom prst="rect">
            <a:avLst/>
          </a:prstGeom>
          <a:noFill/>
          <a:ln w="9525">
            <a:noFill/>
            <a:miter lim="800000"/>
            <a:headEnd/>
            <a:tailEnd/>
          </a:ln>
        </p:spPr>
        <p:txBody>
          <a:bodyPr vert="horz" wrap="square" lIns="0" tIns="152400" rIns="0" bIns="0" numCol="1" rtlCol="0"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marL="12700" algn="l">
              <a:lnSpc>
                <a:spcPct val="100000"/>
              </a:lnSpc>
              <a:buClr>
                <a:srgbClr val="DF773B"/>
              </a:buClr>
              <a:tabLst>
                <a:tab pos="469900" algn="l"/>
              </a:tabLst>
            </a:pPr>
            <a:r>
              <a:rPr lang="en-US" sz="2800" spc="-5" dirty="0">
                <a:solidFill>
                  <a:srgbClr val="FF9900"/>
                </a:solidFill>
                <a:effectLst>
                  <a:outerShdw blurRad="38100" dist="38100" dir="2700000" algn="tl">
                    <a:srgbClr val="000000">
                      <a:alpha val="43137"/>
                    </a:srgbClr>
                  </a:outerShdw>
                </a:effectLst>
                <a:latin typeface="Arial"/>
                <a:cs typeface="Arial"/>
              </a:rPr>
              <a:t>Differentiating </a:t>
            </a:r>
            <a:r>
              <a:rPr lang="en-US" sz="2800" spc="-5" dirty="0" smtClean="0">
                <a:solidFill>
                  <a:srgbClr val="FF9900"/>
                </a:solidFill>
                <a:effectLst>
                  <a:outerShdw blurRad="38100" dist="38100" dir="2700000" algn="tl">
                    <a:srgbClr val="000000">
                      <a:alpha val="43137"/>
                    </a:srgbClr>
                  </a:outerShdw>
                </a:effectLst>
                <a:latin typeface="Arial"/>
                <a:cs typeface="Arial"/>
              </a:rPr>
              <a:t>Security from Privacy</a:t>
            </a:r>
            <a:endParaRPr lang="pl-PL" sz="2800" spc="-5" dirty="0">
              <a:solidFill>
                <a:srgbClr val="FF9900"/>
              </a:solidFill>
              <a:effectLst>
                <a:outerShdw blurRad="38100" dist="38100" dir="2700000" algn="tl">
                  <a:srgbClr val="000000">
                    <a:alpha val="43137"/>
                  </a:srgbClr>
                </a:outerShdw>
              </a:effectLst>
              <a:latin typeface="Arial"/>
              <a:cs typeface="Arial"/>
            </a:endParaRPr>
          </a:p>
        </p:txBody>
      </p:sp>
      <p:sp>
        <p:nvSpPr>
          <p:cNvPr id="6" name="object 2"/>
          <p:cNvSpPr txBox="1">
            <a:spLocks/>
          </p:cNvSpPr>
          <p:nvPr/>
        </p:nvSpPr>
        <p:spPr bwMode="auto">
          <a:xfrm>
            <a:off x="5627914" y="762070"/>
            <a:ext cx="3200400" cy="338554"/>
          </a:xfrm>
          <a:prstGeom prst="rect">
            <a:avLst/>
          </a:prstGeom>
          <a:noFill/>
          <a:ln w="9525">
            <a:noFill/>
            <a:miter lim="800000"/>
            <a:headEnd/>
            <a:tailEnd/>
          </a:ln>
        </p:spPr>
        <p:txBody>
          <a:bodyPr vert="horz" wrap="square" lIns="0" tIns="152400" rIns="0" bIns="0" numCol="1" rtlCol="0"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marL="12700" algn="r">
              <a:spcBef>
                <a:spcPts val="1800"/>
              </a:spcBef>
              <a:buClr>
                <a:srgbClr val="DF773B"/>
              </a:buClr>
              <a:tabLst>
                <a:tab pos="469900" algn="l"/>
              </a:tabLst>
            </a:pPr>
            <a:r>
              <a:rPr lang="pl-PL" sz="1200" dirty="0" smtClean="0">
                <a:solidFill>
                  <a:prstClr val="black"/>
                </a:solidFill>
                <a:latin typeface="Segoe UI" panose="020B0502040204020203" pitchFamily="34" charset="0"/>
                <a:cs typeface="Segoe UI" panose="020B0502040204020203" pitchFamily="34" charset="0"/>
              </a:rPr>
              <a:t>[</a:t>
            </a:r>
            <a:r>
              <a:rPr lang="pl-PL" sz="1200" u="sng" dirty="0" smtClean="0">
                <a:solidFill>
                  <a:prstClr val="black"/>
                </a:solidFill>
                <a:latin typeface="Segoe UI" panose="020B0502040204020203" pitchFamily="34" charset="0"/>
                <a:cs typeface="Segoe UI" panose="020B0502040204020203" pitchFamily="34" charset="0"/>
              </a:rPr>
              <a:t>Al-Hasnawi</a:t>
            </a:r>
            <a:r>
              <a:rPr lang="pl-PL" sz="1200" dirty="0" smtClean="0">
                <a:solidFill>
                  <a:prstClr val="black"/>
                </a:solidFill>
                <a:latin typeface="Segoe UI" panose="020B0502040204020203" pitchFamily="34" charset="0"/>
                <a:cs typeface="Segoe UI" panose="020B0502040204020203" pitchFamily="34" charset="0"/>
              </a:rPr>
              <a:t>, </a:t>
            </a:r>
            <a:r>
              <a:rPr lang="pl-PL" sz="1200" u="sng" dirty="0" smtClean="0">
                <a:solidFill>
                  <a:prstClr val="black"/>
                </a:solidFill>
                <a:latin typeface="Segoe UI" panose="020B0502040204020203" pitchFamily="34" charset="0"/>
                <a:cs typeface="Segoe UI" panose="020B0502040204020203" pitchFamily="34" charset="0"/>
              </a:rPr>
              <a:t>Al-Gburi</a:t>
            </a:r>
            <a:r>
              <a:rPr lang="pl-PL" sz="1200" dirty="0" smtClean="0">
                <a:solidFill>
                  <a:prstClr val="black"/>
                </a:solidFill>
                <a:latin typeface="Segoe UI" panose="020B0502040204020203" pitchFamily="34" charset="0"/>
                <a:cs typeface="Segoe UI" panose="020B0502040204020203" pitchFamily="34" charset="0"/>
              </a:rPr>
              <a:t> &amp; Lilien, 2017]</a:t>
            </a:r>
            <a:endParaRPr lang="pl-PL" sz="2000" spc="-1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
        <p:nvSpPr>
          <p:cNvPr id="7"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r>
              <a:rPr lang="pl-PL" sz="1200" b="0" dirty="0" smtClean="0">
                <a:latin typeface="Segoe UI" pitchFamily="34" charset="0"/>
                <a:cs typeface="Segoe UI" pitchFamily="34" charset="0"/>
              </a:rPr>
              <a:t>5</a:t>
            </a:r>
            <a:endParaRPr lang="en-US" sz="1200" b="0" dirty="0">
              <a:latin typeface="Segoe UI" pitchFamily="34" charset="0"/>
              <a:cs typeface="Segoe UI" pitchFamily="34" charset="0"/>
            </a:endParaRPr>
          </a:p>
        </p:txBody>
      </p:sp>
    </p:spTree>
    <p:extLst>
      <p:ext uri="{BB962C8B-B14F-4D97-AF65-F5344CB8AC3E}">
        <p14:creationId xmlns:p14="http://schemas.microsoft.com/office/powerpoint/2010/main" val="1408517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3286" y="121623"/>
            <a:ext cx="8991600" cy="523220"/>
          </a:xfrm>
          <a:prstGeom prst="rect">
            <a:avLst/>
          </a:prstGeom>
        </p:spPr>
        <p:txBody>
          <a:bodyPr vert="horz" wrap="square" lIns="0" tIns="152400" rIns="0" bIns="0" rtlCol="0">
            <a:spAutoFit/>
          </a:bodyPr>
          <a:lstStyle/>
          <a:p>
            <a:pPr marL="12700" algn="l">
              <a:spcBef>
                <a:spcPts val="1800"/>
              </a:spcBef>
              <a:buClr>
                <a:srgbClr val="DF773B"/>
              </a:buClr>
              <a:tabLst>
                <a:tab pos="469900" algn="l"/>
              </a:tabLst>
            </a:pPr>
            <a:r>
              <a:rPr lang="en-US" sz="2400" spc="-1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Lesson Learned </a:t>
            </a:r>
            <a:r>
              <a:rPr lang="pl-PL" sz="2400" spc="-1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from Differentiating Security From Privacy </a:t>
            </a:r>
            <a:endParaRPr lang="pl-PL" sz="2400" spc="-1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
        <p:nvSpPr>
          <p:cNvPr id="3" name="object 3"/>
          <p:cNvSpPr txBox="1"/>
          <p:nvPr/>
        </p:nvSpPr>
        <p:spPr>
          <a:xfrm>
            <a:off x="228600" y="1117967"/>
            <a:ext cx="8684005" cy="5770811"/>
          </a:xfrm>
          <a:prstGeom prst="rect">
            <a:avLst/>
          </a:prstGeom>
        </p:spPr>
        <p:txBody>
          <a:bodyPr vert="horz" wrap="square" lIns="0" tIns="0" rIns="0" bIns="0" rtlCol="0">
            <a:spAutoFit/>
          </a:bodyPr>
          <a:lstStyle/>
          <a:p>
            <a:pPr marL="228600" indent="-215900" fontAlgn="auto">
              <a:spcBef>
                <a:spcPts val="0"/>
              </a:spcBef>
              <a:spcAft>
                <a:spcPts val="0"/>
              </a:spcAft>
              <a:buClr>
                <a:srgbClr val="DF773B"/>
              </a:buClr>
              <a:buFont typeface="Wingdings"/>
              <a:buChar char=""/>
              <a:tabLst>
                <a:tab pos="228600" algn="l"/>
              </a:tabLst>
              <a:defRPr/>
            </a:pPr>
            <a:r>
              <a:rPr lang="en-US" sz="2400" spc="-1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Lesson learned </a:t>
            </a:r>
            <a:r>
              <a:rPr lang="pl-PL" sz="2400" spc="-10" dirty="0" smtClean="0">
                <a:latin typeface="Segoe UI" panose="020B0502040204020203" pitchFamily="34" charset="0"/>
                <a:cs typeface="Segoe UI" panose="020B0502040204020203" pitchFamily="34" charset="0"/>
              </a:rPr>
              <a:t>from differentiating security from privacy</a:t>
            </a:r>
          </a:p>
          <a:p>
            <a:pPr marL="457200" lvl="2" indent="-228600">
              <a:spcBef>
                <a:spcPts val="600"/>
              </a:spcBef>
              <a:buClr>
                <a:srgbClr val="DF773B"/>
              </a:buClr>
              <a:buFont typeface="Arial" panose="020B0604020202020204" pitchFamily="34" charset="0"/>
              <a:buChar char="•"/>
              <a:tabLst>
                <a:tab pos="469900" algn="l"/>
              </a:tabLst>
              <a:defRPr/>
            </a:pPr>
            <a:r>
              <a:rPr lang="en-US" sz="2000" spc="-10" dirty="0" smtClean="0">
                <a:latin typeface="Arial"/>
                <a:cs typeface="Arial"/>
              </a:rPr>
              <a:t>Security </a:t>
            </a:r>
            <a:r>
              <a:rPr lang="en-US" sz="2000" spc="-10" dirty="0">
                <a:latin typeface="Arial"/>
                <a:cs typeface="Arial"/>
              </a:rPr>
              <a:t>and privacy </a:t>
            </a:r>
            <a:r>
              <a:rPr lang="en-US" sz="2000" spc="-10" dirty="0">
                <a:solidFill>
                  <a:srgbClr val="FF9900"/>
                </a:solidFill>
                <a:effectLst>
                  <a:outerShdw blurRad="38100" dist="38100" dir="2700000" algn="tl">
                    <a:srgbClr val="000000">
                      <a:alpha val="43137"/>
                    </a:srgbClr>
                  </a:outerShdw>
                </a:effectLst>
                <a:latin typeface="Arial"/>
                <a:cs typeface="Arial"/>
              </a:rPr>
              <a:t>can be </a:t>
            </a:r>
            <a:r>
              <a:rPr lang="en-US" sz="2000" spc="-10" dirty="0" smtClean="0">
                <a:solidFill>
                  <a:srgbClr val="FF9900"/>
                </a:solidFill>
                <a:effectLst>
                  <a:outerShdw blurRad="38100" dist="38100" dir="2700000" algn="tl">
                    <a:srgbClr val="000000">
                      <a:alpha val="43137"/>
                    </a:srgbClr>
                  </a:outerShdw>
                </a:effectLst>
                <a:latin typeface="Arial"/>
                <a:cs typeface="Arial"/>
              </a:rPr>
              <a:t>differentiated</a:t>
            </a:r>
            <a:endParaRPr lang="pl-PL" sz="2000" dirty="0">
              <a:latin typeface="Arial" panose="020B0604020202020204" pitchFamily="34" charset="0"/>
              <a:cs typeface="Arial" panose="020B0604020202020204" pitchFamily="34" charset="0"/>
            </a:endParaRPr>
          </a:p>
          <a:p>
            <a:pPr marL="685800" lvl="3" indent="-228600">
              <a:buClr>
                <a:srgbClr val="DF773B"/>
              </a:buClr>
              <a:buFont typeface="Arial" panose="020B0604020202020204" pitchFamily="34" charset="0"/>
              <a:buChar char="–"/>
              <a:tabLst>
                <a:tab pos="685800" algn="l"/>
              </a:tabLst>
              <a:defRPr/>
            </a:pPr>
            <a:r>
              <a:rPr lang="en-US" sz="2000" spc="-10" dirty="0" smtClean="0">
                <a:latin typeface="Arial"/>
                <a:cs typeface="Arial"/>
              </a:rPr>
              <a:t>In</a:t>
            </a:r>
            <a:r>
              <a:rPr lang="pl-PL" sz="2000" spc="-10" dirty="0" smtClean="0">
                <a:latin typeface="Arial"/>
                <a:cs typeface="Arial"/>
              </a:rPr>
              <a:t> </a:t>
            </a:r>
            <a:r>
              <a:rPr lang="pl-PL" sz="2000" spc="-10" dirty="0">
                <a:latin typeface="Arial"/>
                <a:cs typeface="Arial"/>
              </a:rPr>
              <a:t>contrast to a common approach of mixing them up</a:t>
            </a:r>
            <a:r>
              <a:rPr lang="en-US" sz="2000" spc="-10" dirty="0">
                <a:latin typeface="Arial"/>
                <a:cs typeface="Arial"/>
              </a:rPr>
              <a:t> </a:t>
            </a:r>
          </a:p>
          <a:p>
            <a:pPr marL="457200" lvl="2" indent="-228600">
              <a:spcBef>
                <a:spcPts val="1200"/>
              </a:spcBef>
              <a:buClr>
                <a:srgbClr val="DF773B"/>
              </a:buClr>
              <a:buFont typeface="Arial" panose="020B0604020202020204" pitchFamily="34" charset="0"/>
              <a:buChar char="•"/>
              <a:tabLst>
                <a:tab pos="469900" algn="l"/>
              </a:tabLst>
              <a:defRPr/>
            </a:pPr>
            <a:r>
              <a:rPr lang="pl-PL" sz="2000" dirty="0">
                <a:latin typeface="Arial" panose="020B0604020202020204" pitchFamily="34" charset="0"/>
                <a:cs typeface="Arial" panose="020B0604020202020204" pitchFamily="34" charset="0"/>
              </a:rPr>
              <a:t>Need to </a:t>
            </a:r>
            <a:r>
              <a:rPr lang="pl-PL" sz="2000" dirty="0">
                <a:solidFill>
                  <a:srgbClr val="FF99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remember about </a:t>
            </a:r>
            <a:r>
              <a:rPr lang="pl-PL" sz="2000" i="1" dirty="0">
                <a:solidFill>
                  <a:srgbClr val="FF99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intertwined</a:t>
            </a:r>
            <a:r>
              <a:rPr lang="pl-PL" sz="2000" dirty="0">
                <a:solidFill>
                  <a:srgbClr val="FF99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pl-PL" sz="2000" dirty="0">
                <a:latin typeface="Arial" panose="020B0604020202020204" pitchFamily="34" charset="0"/>
                <a:cs typeface="Arial" panose="020B0604020202020204" pitchFamily="34" charset="0"/>
              </a:rPr>
              <a:t>security and privacy:</a:t>
            </a:r>
          </a:p>
          <a:p>
            <a:pPr marL="685800" lvl="3" indent="-228600">
              <a:buClr>
                <a:srgbClr val="DF773B"/>
              </a:buClr>
              <a:buFont typeface="Arial" panose="020B0604020202020204" pitchFamily="34" charset="0"/>
              <a:buChar char="–"/>
              <a:tabLst>
                <a:tab pos="685800" algn="l"/>
              </a:tabLst>
              <a:defRPr/>
            </a:pPr>
            <a:r>
              <a:rPr lang="en-US" sz="2000" dirty="0">
                <a:latin typeface="Arial" panose="020B0604020202020204" pitchFamily="34" charset="0"/>
                <a:cs typeface="Arial" panose="020B0604020202020204" pitchFamily="34" charset="0"/>
              </a:rPr>
              <a:t>Many </a:t>
            </a:r>
            <a:r>
              <a:rPr lang="en-US" sz="2000" i="1" dirty="0">
                <a:latin typeface="Arial" panose="020B0604020202020204" pitchFamily="34" charset="0"/>
                <a:cs typeface="Arial" panose="020B0604020202020204" pitchFamily="34" charset="0"/>
              </a:rPr>
              <a:t>security</a:t>
            </a:r>
            <a:r>
              <a:rPr lang="en-US" sz="2000" dirty="0">
                <a:latin typeface="Arial" panose="020B0604020202020204" pitchFamily="34" charset="0"/>
                <a:cs typeface="Arial" panose="020B0604020202020204" pitchFamily="34" charset="0"/>
              </a:rPr>
              <a:t> issues include some </a:t>
            </a:r>
            <a:r>
              <a:rPr lang="en-US" sz="2000" i="1" dirty="0">
                <a:latin typeface="Arial" panose="020B0604020202020204" pitchFamily="34" charset="0"/>
                <a:cs typeface="Arial" panose="020B0604020202020204" pitchFamily="34" charset="0"/>
              </a:rPr>
              <a:t>privacy</a:t>
            </a:r>
            <a:r>
              <a:rPr lang="en-US" sz="2000" dirty="0">
                <a:latin typeface="Arial" panose="020B0604020202020204" pitchFamily="34" charset="0"/>
                <a:cs typeface="Arial" panose="020B0604020202020204" pitchFamily="34" charset="0"/>
              </a:rPr>
              <a:t> aspects</a:t>
            </a:r>
            <a:endParaRPr lang="pl-PL" sz="2000" dirty="0">
              <a:latin typeface="Arial" panose="020B0604020202020204" pitchFamily="34" charset="0"/>
              <a:cs typeface="Arial" panose="020B0604020202020204" pitchFamily="34" charset="0"/>
            </a:endParaRPr>
          </a:p>
          <a:p>
            <a:pPr marL="685800" lvl="3" indent="-228600">
              <a:buClr>
                <a:srgbClr val="DF773B"/>
              </a:buClr>
              <a:buFont typeface="Arial" panose="020B0604020202020204" pitchFamily="34" charset="0"/>
              <a:buChar char="–"/>
              <a:tabLst>
                <a:tab pos="685800" algn="l"/>
              </a:tabLst>
              <a:defRPr/>
            </a:pPr>
            <a:r>
              <a:rPr lang="en-US" sz="2000" dirty="0">
                <a:latin typeface="Arial" panose="020B0604020202020204" pitchFamily="34" charset="0"/>
                <a:cs typeface="Arial" panose="020B0604020202020204" pitchFamily="34" charset="0"/>
              </a:rPr>
              <a:t>Many </a:t>
            </a:r>
            <a:r>
              <a:rPr lang="en-US" sz="2000" i="1" dirty="0">
                <a:latin typeface="Arial" panose="020B0604020202020204" pitchFamily="34" charset="0"/>
                <a:cs typeface="Arial" panose="020B0604020202020204" pitchFamily="34" charset="0"/>
              </a:rPr>
              <a:t>privacy</a:t>
            </a:r>
            <a:r>
              <a:rPr lang="en-US" sz="2000" dirty="0">
                <a:latin typeface="Arial" panose="020B0604020202020204" pitchFamily="34" charset="0"/>
                <a:cs typeface="Arial" panose="020B0604020202020204" pitchFamily="34" charset="0"/>
              </a:rPr>
              <a:t> issues</a:t>
            </a:r>
            <a:r>
              <a:rPr lang="pl-PL"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include some </a:t>
            </a:r>
            <a:r>
              <a:rPr lang="en-US" sz="2000" i="1" dirty="0">
                <a:latin typeface="Arial" panose="020B0604020202020204" pitchFamily="34" charset="0"/>
                <a:cs typeface="Arial" panose="020B0604020202020204" pitchFamily="34" charset="0"/>
              </a:rPr>
              <a:t>security</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aspects</a:t>
            </a:r>
            <a:endParaRPr kumimoji="0" lang="en-US" sz="2000" b="0" i="0" u="none" strike="noStrike" kern="1200" cap="none" spc="-10" normalizeH="0" baseline="0" noProof="0" dirty="0" smtClean="0">
              <a:ln>
                <a:noFill/>
              </a:ln>
              <a:effectLst/>
              <a:uLnTx/>
              <a:uFillTx/>
              <a:latin typeface="Arial"/>
              <a:cs typeface="Arial"/>
            </a:endParaRPr>
          </a:p>
          <a:p>
            <a:pPr marL="457200" lvl="2" indent="-228600">
              <a:spcBef>
                <a:spcPts val="1200"/>
              </a:spcBef>
              <a:buClr>
                <a:srgbClr val="DF773B"/>
              </a:buClr>
              <a:buFont typeface="Arial" panose="020B0604020202020204" pitchFamily="34" charset="0"/>
              <a:buChar char="•"/>
              <a:tabLst>
                <a:tab pos="469900" algn="l"/>
              </a:tabLst>
              <a:defRPr/>
            </a:pPr>
            <a:r>
              <a:rPr lang="en-US" sz="2000" spc="-10" dirty="0" smtClean="0">
                <a:latin typeface="Arial"/>
                <a:cs typeface="Arial"/>
              </a:rPr>
              <a:t>Differentiating security </a:t>
            </a:r>
            <a:r>
              <a:rPr lang="en-US" sz="2000" spc="-10" dirty="0">
                <a:latin typeface="Arial"/>
                <a:cs typeface="Arial"/>
              </a:rPr>
              <a:t>from privacy </a:t>
            </a:r>
            <a:r>
              <a:rPr lang="pl-PL" sz="2000" spc="-10" dirty="0">
                <a:latin typeface="Arial"/>
                <a:cs typeface="Arial"/>
              </a:rPr>
              <a:t>is </a:t>
            </a:r>
            <a:r>
              <a:rPr lang="pl-PL" sz="2000" spc="-10" dirty="0" smtClean="0">
                <a:solidFill>
                  <a:srgbClr val="FF9900"/>
                </a:solidFill>
                <a:effectLst>
                  <a:outerShdw blurRad="38100" dist="38100" dir="2700000" algn="tl">
                    <a:srgbClr val="000000">
                      <a:alpha val="43137"/>
                    </a:srgbClr>
                  </a:outerShdw>
                </a:effectLst>
                <a:latin typeface="Arial"/>
                <a:cs typeface="Arial"/>
              </a:rPr>
              <a:t>beneficial</a:t>
            </a:r>
            <a:endParaRPr lang="pl-PL" sz="2000" dirty="0">
              <a:latin typeface="Arial" panose="020B0604020202020204" pitchFamily="34" charset="0"/>
              <a:cs typeface="Arial" panose="020B0604020202020204" pitchFamily="34" charset="0"/>
            </a:endParaRPr>
          </a:p>
          <a:p>
            <a:pPr marL="685800" lvl="3" indent="-228600">
              <a:buClr>
                <a:srgbClr val="DF773B"/>
              </a:buClr>
              <a:buFont typeface="Arial" panose="020B0604020202020204" pitchFamily="34" charset="0"/>
              <a:buChar char="–"/>
              <a:tabLst>
                <a:tab pos="685800" algn="l"/>
              </a:tabLst>
              <a:defRPr/>
            </a:pPr>
            <a:r>
              <a:rPr lang="pl-PL" sz="2000" spc="-10" dirty="0" smtClean="0">
                <a:latin typeface="Arial"/>
                <a:cs typeface="Arial"/>
              </a:rPr>
              <a:t>Allows for a </a:t>
            </a:r>
            <a:r>
              <a:rPr lang="en-US" sz="2000" spc="-10" dirty="0" smtClean="0">
                <a:latin typeface="Arial"/>
                <a:cs typeface="Arial"/>
              </a:rPr>
              <a:t>better </a:t>
            </a:r>
            <a:r>
              <a:rPr lang="en-US" sz="2000" spc="-10" dirty="0">
                <a:latin typeface="Arial"/>
                <a:cs typeface="Arial"/>
              </a:rPr>
              <a:t>classification </a:t>
            </a:r>
            <a:r>
              <a:rPr lang="pl-PL" sz="2000" spc="-10" dirty="0">
                <a:latin typeface="Arial"/>
                <a:cs typeface="Arial"/>
              </a:rPr>
              <a:t>of</a:t>
            </a:r>
            <a:r>
              <a:rPr lang="en-US" sz="2000" spc="-10" dirty="0">
                <a:latin typeface="Arial"/>
                <a:cs typeface="Arial"/>
              </a:rPr>
              <a:t> </a:t>
            </a:r>
            <a:r>
              <a:rPr lang="en-US" sz="2000" i="1" spc="-10" dirty="0">
                <a:latin typeface="Arial"/>
                <a:cs typeface="Arial"/>
              </a:rPr>
              <a:t>threats</a:t>
            </a:r>
            <a:r>
              <a:rPr lang="en-US" sz="2000" spc="-10" dirty="0">
                <a:latin typeface="Arial"/>
                <a:cs typeface="Arial"/>
              </a:rPr>
              <a:t> and </a:t>
            </a:r>
            <a:r>
              <a:rPr lang="en-US" sz="2000" i="1" spc="-10" dirty="0" smtClean="0">
                <a:latin typeface="Arial"/>
                <a:cs typeface="Arial"/>
              </a:rPr>
              <a:t>controls</a:t>
            </a:r>
            <a:endParaRPr lang="pl-PL" sz="2000" i="1" dirty="0">
              <a:latin typeface="Arial" panose="020B0604020202020204" pitchFamily="34" charset="0"/>
              <a:cs typeface="Arial" panose="020B0604020202020204" pitchFamily="34" charset="0"/>
            </a:endParaRPr>
          </a:p>
          <a:p>
            <a:pPr marL="968375" lvl="4" indent="-285750">
              <a:buClr>
                <a:srgbClr val="DF773B"/>
              </a:buClr>
              <a:buFont typeface="Arial" panose="020B0604020202020204" pitchFamily="34" charset="0"/>
              <a:buChar char="▫"/>
              <a:tabLst>
                <a:tab pos="685800" algn="l"/>
              </a:tabLst>
              <a:defRPr/>
            </a:pPr>
            <a:r>
              <a:rPr lang="en-US" sz="16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Controls</a:t>
            </a:r>
            <a:r>
              <a:rPr lang="pl-PL" sz="1600" dirty="0" smtClean="0">
                <a:latin typeface="Segoe UI" panose="020B0502040204020203" pitchFamily="34" charset="0"/>
                <a:cs typeface="Segoe UI" panose="020B0502040204020203" pitchFamily="34" charset="0"/>
              </a:rPr>
              <a:t> a.k.a. </a:t>
            </a:r>
            <a:r>
              <a:rPr lang="pl-PL" sz="1600" i="1" dirty="0">
                <a:latin typeface="Segoe UI" panose="020B0502040204020203" pitchFamily="34" charset="0"/>
                <a:cs typeface="Segoe UI" panose="020B0502040204020203" pitchFamily="34" charset="0"/>
              </a:rPr>
              <a:t>countermeasures </a:t>
            </a:r>
            <a:r>
              <a:rPr lang="pl-PL" sz="1600" dirty="0" smtClean="0">
                <a:latin typeface="Segoe UI" panose="020B0502040204020203" pitchFamily="34" charset="0"/>
                <a:cs typeface="Segoe UI" panose="020B0502040204020203" pitchFamily="34" charset="0"/>
              </a:rPr>
              <a:t>a.k.a </a:t>
            </a:r>
            <a:r>
              <a:rPr lang="en-US" sz="1600" i="1" dirty="0" smtClean="0">
                <a:latin typeface="Segoe UI" panose="020B0502040204020203" pitchFamily="34" charset="0"/>
                <a:cs typeface="Segoe UI" panose="020B0502040204020203" pitchFamily="34" charset="0"/>
              </a:rPr>
              <a:t>solutions</a:t>
            </a:r>
            <a:r>
              <a:rPr lang="en-US" sz="1600" dirty="0" smtClean="0">
                <a:latin typeface="Segoe UI" panose="020B0502040204020203" pitchFamily="34" charset="0"/>
                <a:cs typeface="Segoe UI" panose="020B0502040204020203" pitchFamily="34" charset="0"/>
              </a:rPr>
              <a:t> </a:t>
            </a:r>
            <a:endParaRPr lang="pl-PL" sz="1600" dirty="0">
              <a:latin typeface="Segoe UI" panose="020B0502040204020203" pitchFamily="34" charset="0"/>
              <a:cs typeface="Segoe UI" panose="020B0502040204020203" pitchFamily="34" charset="0"/>
            </a:endParaRPr>
          </a:p>
          <a:p>
            <a:pPr marL="2755900" lvl="5" indent="-457200">
              <a:buClr>
                <a:srgbClr val="DF773B"/>
              </a:buClr>
              <a:buFont typeface="Wingdings"/>
              <a:buChar char=""/>
              <a:tabLst>
                <a:tab pos="469900" algn="l"/>
                <a:tab pos="8458200" algn="r"/>
              </a:tabLst>
            </a:pPr>
            <a:r>
              <a:rPr lang="en-US" sz="1200" dirty="0">
                <a:latin typeface="Segoe UI" panose="020B0502040204020203" pitchFamily="34" charset="0"/>
                <a:cs typeface="Segoe UI" panose="020B0502040204020203" pitchFamily="34" charset="0"/>
              </a:rPr>
              <a:t>In the area of Computer Security and Privacy</a:t>
            </a:r>
            <a:r>
              <a:rPr lang="en-US" sz="1200" spc="-10" dirty="0" smtClean="0">
                <a:latin typeface="Arial"/>
                <a:cs typeface="Arial"/>
              </a:rPr>
              <a:t> </a:t>
            </a:r>
            <a:endParaRPr kumimoji="0" lang="en-US" sz="1200" b="0" i="0" u="none" strike="noStrike" kern="1200" cap="none" spc="-10" normalizeH="0" baseline="0" noProof="0" dirty="0">
              <a:ln>
                <a:noFill/>
              </a:ln>
              <a:effectLst/>
              <a:uLnTx/>
              <a:uFillTx/>
              <a:latin typeface="Arial"/>
              <a:cs typeface="Arial"/>
            </a:endParaRPr>
          </a:p>
          <a:p>
            <a:pPr marL="469900" indent="-457200">
              <a:spcBef>
                <a:spcPts val="1200"/>
              </a:spcBef>
              <a:buClr>
                <a:srgbClr val="DF773B"/>
              </a:buClr>
              <a:buFont typeface="Wingdings"/>
              <a:buChar char=""/>
              <a:tabLst>
                <a:tab pos="469900" algn="l"/>
              </a:tabLst>
              <a:defRPr/>
            </a:pPr>
            <a:r>
              <a:rPr lang="pl-PL" sz="2400" spc="-1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Example</a:t>
            </a:r>
            <a:r>
              <a:rPr lang="pl-PL" sz="2400" spc="-10" dirty="0" smtClean="0">
                <a:latin typeface="Segoe UI" panose="020B0502040204020203" pitchFamily="34" charset="0"/>
                <a:cs typeface="Segoe UI" panose="020B0502040204020203" pitchFamily="34" charset="0"/>
              </a:rPr>
              <a:t>: Security and </a:t>
            </a:r>
            <a:r>
              <a:rPr lang="pl-PL" sz="2400" spc="-10" dirty="0">
                <a:latin typeface="Segoe UI" panose="020B0502040204020203" pitchFamily="34" charset="0"/>
                <a:cs typeface="Segoe UI" panose="020B0502040204020203" pitchFamily="34" charset="0"/>
              </a:rPr>
              <a:t>privacy </a:t>
            </a:r>
            <a:r>
              <a:rPr lang="en-US" sz="2400" i="1" spc="-10" dirty="0">
                <a:latin typeface="Segoe UI" panose="020B0502040204020203" pitchFamily="34" charset="0"/>
                <a:cs typeface="Segoe UI" panose="020B0502040204020203" pitchFamily="34" charset="0"/>
              </a:rPr>
              <a:t>classification</a:t>
            </a:r>
            <a:r>
              <a:rPr lang="pl-PL" sz="2400" i="1" spc="-10" dirty="0">
                <a:latin typeface="Segoe UI" panose="020B0502040204020203" pitchFamily="34" charset="0"/>
                <a:cs typeface="Segoe UI" panose="020B0502040204020203" pitchFamily="34" charset="0"/>
              </a:rPr>
              <a:t>s</a:t>
            </a:r>
            <a:r>
              <a:rPr lang="pl-PL" sz="2400" spc="-10" dirty="0">
                <a:latin typeface="Segoe UI" panose="020B0502040204020203" pitchFamily="34" charset="0"/>
                <a:cs typeface="Segoe UI" panose="020B0502040204020203" pitchFamily="34" charset="0"/>
              </a:rPr>
              <a:t> based on the </a:t>
            </a:r>
            <a:r>
              <a:rPr lang="en-US" sz="2400" spc="-10" dirty="0">
                <a:solidFill>
                  <a:schemeClr val="tx1">
                    <a:lumMod val="95000"/>
                    <a:lumOff val="5000"/>
                  </a:schemeClr>
                </a:solidFill>
                <a:latin typeface="Segoe UI" panose="020B0502040204020203" pitchFamily="34" charset="0"/>
                <a:cs typeface="Segoe UI" panose="020B0502040204020203" pitchFamily="34" charset="0"/>
              </a:rPr>
              <a:t>four-layer </a:t>
            </a:r>
            <a:r>
              <a:rPr lang="en-US" sz="2400" spc="-10" dirty="0" smtClean="0">
                <a:solidFill>
                  <a:schemeClr val="tx1">
                    <a:lumMod val="95000"/>
                    <a:lumOff val="5000"/>
                  </a:schemeClr>
                </a:solidFill>
                <a:latin typeface="Segoe UI" panose="020B0502040204020203" pitchFamily="34" charset="0"/>
                <a:cs typeface="Segoe UI" panose="020B0502040204020203" pitchFamily="34" charset="0"/>
              </a:rPr>
              <a:t>I</a:t>
            </a:r>
            <a:r>
              <a:rPr lang="pl-PL" sz="2400" spc="-10" dirty="0" smtClean="0">
                <a:solidFill>
                  <a:schemeClr val="tx1">
                    <a:lumMod val="95000"/>
                    <a:lumOff val="5000"/>
                  </a:schemeClr>
                </a:solidFill>
                <a:latin typeface="Segoe UI" panose="020B0502040204020203" pitchFamily="34" charset="0"/>
                <a:cs typeface="Segoe UI" panose="020B0502040204020203" pitchFamily="34" charset="0"/>
              </a:rPr>
              <a:t>nternet </a:t>
            </a:r>
            <a:r>
              <a:rPr lang="en-US" sz="2400" spc="-10" dirty="0" smtClean="0">
                <a:solidFill>
                  <a:schemeClr val="tx1">
                    <a:lumMod val="95000"/>
                    <a:lumOff val="5000"/>
                  </a:schemeClr>
                </a:solidFill>
                <a:latin typeface="Segoe UI" panose="020B0502040204020203" pitchFamily="34" charset="0"/>
                <a:cs typeface="Segoe UI" panose="020B0502040204020203" pitchFamily="34" charset="0"/>
              </a:rPr>
              <a:t>o</a:t>
            </a:r>
            <a:r>
              <a:rPr lang="pl-PL" sz="2400" spc="-10" dirty="0" smtClean="0">
                <a:solidFill>
                  <a:schemeClr val="tx1">
                    <a:lumMod val="95000"/>
                    <a:lumOff val="5000"/>
                  </a:schemeClr>
                </a:solidFill>
                <a:latin typeface="Segoe UI" panose="020B0502040204020203" pitchFamily="34" charset="0"/>
                <a:cs typeface="Segoe UI" panose="020B0502040204020203" pitchFamily="34" charset="0"/>
              </a:rPr>
              <a:t>f </a:t>
            </a:r>
            <a:r>
              <a:rPr lang="en-US" sz="2400" spc="-10" dirty="0" smtClean="0">
                <a:solidFill>
                  <a:schemeClr val="tx1">
                    <a:lumMod val="95000"/>
                    <a:lumOff val="5000"/>
                  </a:schemeClr>
                </a:solidFill>
                <a:latin typeface="Segoe UI" panose="020B0502040204020203" pitchFamily="34" charset="0"/>
                <a:cs typeface="Segoe UI" panose="020B0502040204020203" pitchFamily="34" charset="0"/>
              </a:rPr>
              <a:t>T</a:t>
            </a:r>
            <a:r>
              <a:rPr lang="pl-PL" sz="2400" spc="-10" dirty="0" smtClean="0">
                <a:solidFill>
                  <a:schemeClr val="tx1">
                    <a:lumMod val="95000"/>
                    <a:lumOff val="5000"/>
                  </a:schemeClr>
                </a:solidFill>
                <a:latin typeface="Segoe UI" panose="020B0502040204020203" pitchFamily="34" charset="0"/>
                <a:cs typeface="Segoe UI" panose="020B0502040204020203" pitchFamily="34" charset="0"/>
              </a:rPr>
              <a:t>hing</a:t>
            </a:r>
            <a:r>
              <a:rPr lang="en-US" sz="2400" spc="-10" dirty="0" smtClean="0">
                <a:solidFill>
                  <a:schemeClr val="tx1">
                    <a:lumMod val="95000"/>
                    <a:lumOff val="5000"/>
                  </a:schemeClr>
                </a:solidFill>
                <a:latin typeface="Segoe UI" panose="020B0502040204020203" pitchFamily="34" charset="0"/>
                <a:cs typeface="Segoe UI" panose="020B0502040204020203" pitchFamily="34" charset="0"/>
              </a:rPr>
              <a:t> </a:t>
            </a:r>
            <a:r>
              <a:rPr lang="en-US" sz="2400" spc="-10" dirty="0">
                <a:solidFill>
                  <a:schemeClr val="tx1">
                    <a:lumMod val="95000"/>
                    <a:lumOff val="5000"/>
                  </a:schemeClr>
                </a:solidFill>
                <a:latin typeface="Segoe UI" panose="020B0502040204020203" pitchFamily="34" charset="0"/>
                <a:cs typeface="Segoe UI" panose="020B0502040204020203" pitchFamily="34" charset="0"/>
              </a:rPr>
              <a:t>Reference </a:t>
            </a:r>
            <a:r>
              <a:rPr lang="en-US" sz="2400" spc="-10" dirty="0" smtClean="0">
                <a:solidFill>
                  <a:schemeClr val="tx1">
                    <a:lumMod val="95000"/>
                    <a:lumOff val="5000"/>
                  </a:schemeClr>
                </a:solidFill>
                <a:latin typeface="Segoe UI" panose="020B0502040204020203" pitchFamily="34" charset="0"/>
                <a:cs typeface="Segoe UI" panose="020B0502040204020203" pitchFamily="34" charset="0"/>
              </a:rPr>
              <a:t>Model</a:t>
            </a:r>
            <a:endParaRPr lang="pl-PL" sz="2400" dirty="0">
              <a:solidFill>
                <a:schemeClr val="tx1">
                  <a:lumMod val="95000"/>
                  <a:lumOff val="5000"/>
                </a:schemeClr>
              </a:solidFill>
              <a:latin typeface="Segoe UI" panose="020B0502040204020203" pitchFamily="34" charset="0"/>
              <a:cs typeface="Segoe UI" panose="020B0502040204020203" pitchFamily="34" charset="0"/>
            </a:endParaRPr>
          </a:p>
          <a:p>
            <a:pPr marL="685800" lvl="3" indent="-228600">
              <a:buClr>
                <a:srgbClr val="DF773B"/>
              </a:buClr>
              <a:buFont typeface="Arial" panose="020B0604020202020204" pitchFamily="34" charset="0"/>
              <a:buChar char="–"/>
              <a:tabLst>
                <a:tab pos="685800" algn="l"/>
              </a:tabLst>
              <a:defRPr/>
            </a:pPr>
            <a:r>
              <a:rPr lang="pl-PL" sz="2000" spc="-10" dirty="0" smtClean="0">
                <a:latin typeface="Segoe UI" panose="020B0502040204020203" pitchFamily="34" charset="0"/>
                <a:cs typeface="Segoe UI" panose="020B0502040204020203" pitchFamily="34" charset="0"/>
              </a:rPr>
              <a:t>A </a:t>
            </a:r>
            <a:r>
              <a:rPr lang="pl-PL" sz="2000" spc="-10" dirty="0">
                <a:latin typeface="Segoe UI" panose="020B0502040204020203" pitchFamily="34" charset="0"/>
                <a:cs typeface="Segoe UI" panose="020B0502040204020203" pitchFamily="34" charset="0"/>
              </a:rPr>
              <a:t>classification </a:t>
            </a:r>
            <a:r>
              <a:rPr lang="en-US" sz="2000" spc="-10" dirty="0">
                <a:latin typeface="Segoe UI" panose="020B0502040204020203" pitchFamily="34" charset="0"/>
                <a:cs typeface="Segoe UI" panose="020B0502040204020203" pitchFamily="34" charset="0"/>
              </a:rPr>
              <a:t>of </a:t>
            </a:r>
            <a:r>
              <a:rPr lang="en-US" sz="2000" i="1" spc="-10" dirty="0">
                <a:latin typeface="Segoe UI" panose="020B0502040204020203" pitchFamily="34" charset="0"/>
                <a:cs typeface="Segoe UI" panose="020B0502040204020203" pitchFamily="34" charset="0"/>
              </a:rPr>
              <a:t>security</a:t>
            </a:r>
            <a:r>
              <a:rPr lang="en-US" sz="2000" spc="-10" dirty="0">
                <a:latin typeface="Segoe UI" panose="020B0502040204020203" pitchFamily="34" charset="0"/>
                <a:cs typeface="Segoe UI" panose="020B0502040204020203" pitchFamily="34" charset="0"/>
              </a:rPr>
              <a:t> threats and </a:t>
            </a:r>
            <a:r>
              <a:rPr lang="en-US" sz="2000" spc="-10" dirty="0" smtClean="0">
                <a:latin typeface="Segoe UI" panose="020B0502040204020203" pitchFamily="34" charset="0"/>
                <a:cs typeface="Segoe UI" panose="020B0502040204020203" pitchFamily="34" charset="0"/>
              </a:rPr>
              <a:t>controls</a:t>
            </a:r>
            <a:endParaRPr lang="pl-PL" sz="2000" spc="-10" dirty="0">
              <a:latin typeface="Segoe UI" panose="020B0502040204020203" pitchFamily="34" charset="0"/>
              <a:cs typeface="Segoe UI" panose="020B0502040204020203" pitchFamily="34" charset="0"/>
            </a:endParaRPr>
          </a:p>
          <a:p>
            <a:pPr marL="685800" lvl="3" indent="-228600">
              <a:buClr>
                <a:srgbClr val="DF773B"/>
              </a:buClr>
              <a:buFont typeface="Arial" panose="020B0604020202020204" pitchFamily="34" charset="0"/>
              <a:buChar char="–"/>
              <a:tabLst>
                <a:tab pos="685800" algn="l"/>
              </a:tabLst>
              <a:defRPr/>
            </a:pPr>
            <a:r>
              <a:rPr lang="pl-PL" sz="2000" spc="-10" dirty="0" smtClean="0">
                <a:latin typeface="Segoe UI" panose="020B0502040204020203" pitchFamily="34" charset="0"/>
                <a:cs typeface="Segoe UI" panose="020B0502040204020203" pitchFamily="34" charset="0"/>
              </a:rPr>
              <a:t>A</a:t>
            </a:r>
            <a:r>
              <a:rPr lang="en-US" sz="2000" spc="-10" dirty="0" smtClean="0">
                <a:latin typeface="Segoe UI" panose="020B0502040204020203" pitchFamily="34" charset="0"/>
                <a:cs typeface="Segoe UI" panose="020B0502040204020203" pitchFamily="34" charset="0"/>
              </a:rPr>
              <a:t> classification of </a:t>
            </a:r>
            <a:r>
              <a:rPr lang="en-US" sz="2000" i="1" spc="-10" dirty="0" smtClean="0">
                <a:latin typeface="Segoe UI" panose="020B0502040204020203" pitchFamily="34" charset="0"/>
                <a:cs typeface="Segoe UI" panose="020B0502040204020203" pitchFamily="34" charset="0"/>
              </a:rPr>
              <a:t>privacy</a:t>
            </a:r>
            <a:r>
              <a:rPr lang="en-US" sz="2000" spc="-10" dirty="0" smtClean="0">
                <a:latin typeface="Segoe UI" panose="020B0502040204020203" pitchFamily="34" charset="0"/>
                <a:cs typeface="Segoe UI" panose="020B0502040204020203" pitchFamily="34" charset="0"/>
              </a:rPr>
              <a:t> threats and controls</a:t>
            </a:r>
            <a:endParaRPr lang="pl-PL" sz="2000" spc="-10" dirty="0" smtClean="0">
              <a:latin typeface="Segoe UI" panose="020B0502040204020203" pitchFamily="34" charset="0"/>
              <a:cs typeface="Segoe UI" panose="020B0502040204020203" pitchFamily="34" charset="0"/>
            </a:endParaRPr>
          </a:p>
          <a:p>
            <a:pPr marL="685800" lvl="3" indent="-228600">
              <a:buClr>
                <a:srgbClr val="DF773B"/>
              </a:buClr>
              <a:buFont typeface="Arial" panose="020B0604020202020204" pitchFamily="34" charset="0"/>
              <a:buChar char="–"/>
              <a:tabLst>
                <a:tab pos="685800" algn="l"/>
              </a:tabLst>
              <a:defRPr/>
            </a:pPr>
            <a:r>
              <a:rPr lang="pl-PL" sz="2000" spc="-10" dirty="0" smtClean="0">
                <a:latin typeface="Segoe UI" panose="020B0502040204020203" pitchFamily="34" charset="0"/>
                <a:cs typeface="Segoe UI" panose="020B0502040204020203" pitchFamily="34" charset="0"/>
              </a:rPr>
              <a:t>[Future work]: A</a:t>
            </a:r>
            <a:r>
              <a:rPr lang="en-US" sz="2000" spc="-10" dirty="0" smtClean="0">
                <a:latin typeface="Segoe UI" panose="020B0502040204020203" pitchFamily="34" charset="0"/>
                <a:cs typeface="Segoe UI" panose="020B0502040204020203" pitchFamily="34" charset="0"/>
              </a:rPr>
              <a:t> </a:t>
            </a:r>
            <a:r>
              <a:rPr lang="en-US" sz="2000" spc="-10" dirty="0">
                <a:latin typeface="Segoe UI" panose="020B0502040204020203" pitchFamily="34" charset="0"/>
                <a:cs typeface="Segoe UI" panose="020B0502040204020203" pitchFamily="34" charset="0"/>
              </a:rPr>
              <a:t>classification </a:t>
            </a:r>
            <a:r>
              <a:rPr lang="en-US" sz="2000" spc="-10" dirty="0" smtClean="0">
                <a:latin typeface="Segoe UI" panose="020B0502040204020203" pitchFamily="34" charset="0"/>
                <a:cs typeface="Segoe UI" panose="020B0502040204020203" pitchFamily="34" charset="0"/>
              </a:rPr>
              <a:t>of</a:t>
            </a:r>
            <a:r>
              <a:rPr lang="pl-PL" sz="2000" spc="-10" dirty="0" smtClean="0">
                <a:latin typeface="Segoe UI" panose="020B0502040204020203" pitchFamily="34" charset="0"/>
                <a:cs typeface="Segoe UI" panose="020B0502040204020203" pitchFamily="34" charset="0"/>
              </a:rPr>
              <a:t> </a:t>
            </a:r>
            <a:r>
              <a:rPr lang="pl-PL" sz="2000" i="1" spc="-10" dirty="0" smtClean="0">
                <a:latin typeface="Segoe UI" panose="020B0502040204020203" pitchFamily="34" charset="0"/>
                <a:cs typeface="Segoe UI" panose="020B0502040204020203" pitchFamily="34" charset="0"/>
              </a:rPr>
              <a:t>intertwined</a:t>
            </a:r>
            <a:r>
              <a:rPr lang="pl-PL" sz="2000" spc="-10" dirty="0" smtClean="0">
                <a:latin typeface="Segoe UI" panose="020B0502040204020203" pitchFamily="34" charset="0"/>
                <a:cs typeface="Segoe UI" panose="020B0502040204020203" pitchFamily="34" charset="0"/>
              </a:rPr>
              <a:t> </a:t>
            </a:r>
            <a:r>
              <a:rPr lang="pl-PL" sz="2000" i="1" spc="-10" dirty="0" smtClean="0">
                <a:latin typeface="Segoe UI" panose="020B0502040204020203" pitchFamily="34" charset="0"/>
                <a:cs typeface="Segoe UI" panose="020B0502040204020203" pitchFamily="34" charset="0"/>
              </a:rPr>
              <a:t>security</a:t>
            </a:r>
            <a:r>
              <a:rPr lang="pl-PL" sz="2000" spc="-10" dirty="0" smtClean="0">
                <a:latin typeface="Segoe UI" panose="020B0502040204020203" pitchFamily="34" charset="0"/>
                <a:cs typeface="Segoe UI" panose="020B0502040204020203" pitchFamily="34" charset="0"/>
              </a:rPr>
              <a:t> and </a:t>
            </a:r>
            <a:r>
              <a:rPr lang="en-US" sz="2000" spc="-10" dirty="0" smtClean="0">
                <a:latin typeface="Segoe UI" panose="020B0502040204020203" pitchFamily="34" charset="0"/>
                <a:cs typeface="Segoe UI" panose="020B0502040204020203" pitchFamily="34" charset="0"/>
              </a:rPr>
              <a:t> </a:t>
            </a:r>
            <a:r>
              <a:rPr lang="en-US" sz="2000" i="1" spc="-10" dirty="0">
                <a:latin typeface="Segoe UI" panose="020B0502040204020203" pitchFamily="34" charset="0"/>
                <a:cs typeface="Segoe UI" panose="020B0502040204020203" pitchFamily="34" charset="0"/>
              </a:rPr>
              <a:t>privacy</a:t>
            </a:r>
            <a:r>
              <a:rPr lang="en-US" sz="2000" spc="-10" dirty="0">
                <a:latin typeface="Segoe UI" panose="020B0502040204020203" pitchFamily="34" charset="0"/>
                <a:cs typeface="Segoe UI" panose="020B0502040204020203" pitchFamily="34" charset="0"/>
              </a:rPr>
              <a:t> threats and controls </a:t>
            </a:r>
            <a:endParaRPr lang="pl-PL" sz="2000" spc="-10" dirty="0">
              <a:latin typeface="Segoe UI" panose="020B0502040204020203" pitchFamily="34" charset="0"/>
              <a:cs typeface="Segoe UI" panose="020B0502040204020203" pitchFamily="34" charset="0"/>
            </a:endParaRPr>
          </a:p>
          <a:p>
            <a:pPr marL="1841500" lvl="3" indent="-457200">
              <a:buClr>
                <a:srgbClr val="DF773B"/>
              </a:buClr>
              <a:buFont typeface="Wingdings"/>
              <a:buChar char=""/>
              <a:tabLst>
                <a:tab pos="469900" algn="l"/>
              </a:tabLst>
              <a:defRPr/>
            </a:pPr>
            <a:endParaRPr lang="pl-PL" sz="2000" spc="-10" dirty="0">
              <a:latin typeface="Arial"/>
              <a:cs typeface="Arial"/>
            </a:endParaRPr>
          </a:p>
        </p:txBody>
      </p:sp>
      <p:sp>
        <p:nvSpPr>
          <p:cNvPr id="4" name="Slide Number Placeholder 3">
            <a:extLst>
              <a:ext uri="{FF2B5EF4-FFF2-40B4-BE49-F238E27FC236}">
                <a16:creationId xmlns="" xmlns:a16="http://schemas.microsoft.com/office/drawing/2014/main" id="{EC60FA00-7C6F-4DC0-9125-FCFEC804E4D5}"/>
              </a:ext>
            </a:extLst>
          </p:cNvPr>
          <p:cNvSpPr>
            <a:spLocks noGrp="1"/>
          </p:cNvSpPr>
          <p:nvPr>
            <p:ph type="sldNum" sz="quarter" idx="4294967295"/>
          </p:nvPr>
        </p:nvSpPr>
        <p:spPr>
          <a:xfrm>
            <a:off x="6583680" y="6377940"/>
            <a:ext cx="2103120" cy="342900"/>
          </a:xfrm>
          <a:prstGeom prst="rect">
            <a:avLst/>
          </a:prstGeom>
        </p:spPr>
        <p:txBody>
          <a:bodyPr wrap="square" lIns="0" tIns="0" rIns="0" bIns="0">
            <a:spAutoFit/>
          </a:bodyPr>
          <a:lstStyle/>
          <a:p>
            <a:fld id="{B6F15528-21DE-4FAA-801E-634DDDAF4B2B}" type="slidenum">
              <a:rPr lang="en-US" sz="1200" b="1">
                <a:solidFill>
                  <a:schemeClr val="bg1"/>
                </a:solidFill>
                <a:latin typeface="Times New Roman" panose="02020603050405020304" pitchFamily="18" charset="0"/>
                <a:cs typeface="Times New Roman" panose="02020603050405020304" pitchFamily="18" charset="0"/>
              </a:rPr>
              <a:pPr/>
              <a:t>6</a:t>
            </a:fld>
            <a:endParaRPr lang="en-US" sz="1200" b="1" dirty="0">
              <a:solidFill>
                <a:schemeClr val="bg1"/>
              </a:solidFill>
              <a:latin typeface="Times New Roman" panose="02020603050405020304" pitchFamily="18" charset="0"/>
              <a:cs typeface="Times New Roman" panose="02020603050405020304" pitchFamily="18" charset="0"/>
            </a:endParaRPr>
          </a:p>
        </p:txBody>
      </p:sp>
      <p:sp>
        <p:nvSpPr>
          <p:cNvPr id="9" name="object 2"/>
          <p:cNvSpPr txBox="1">
            <a:spLocks/>
          </p:cNvSpPr>
          <p:nvPr/>
        </p:nvSpPr>
        <p:spPr bwMode="auto">
          <a:xfrm>
            <a:off x="5627914" y="762070"/>
            <a:ext cx="3200400" cy="338554"/>
          </a:xfrm>
          <a:prstGeom prst="rect">
            <a:avLst/>
          </a:prstGeom>
          <a:noFill/>
          <a:ln w="9525">
            <a:noFill/>
            <a:miter lim="800000"/>
            <a:headEnd/>
            <a:tailEnd/>
          </a:ln>
        </p:spPr>
        <p:txBody>
          <a:bodyPr vert="horz" wrap="square" lIns="0" tIns="152400" rIns="0" bIns="0" numCol="1" rtlCol="0"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defRPr>
            </a:lvl2pPr>
            <a:lvl3pPr algn="ctr" rtl="0" eaLnBrk="0" fontAlgn="base" hangingPunct="0">
              <a:spcBef>
                <a:spcPct val="0"/>
              </a:spcBef>
              <a:spcAft>
                <a:spcPct val="0"/>
              </a:spcAft>
              <a:defRPr sz="4400">
                <a:solidFill>
                  <a:schemeClr val="tx1"/>
                </a:solidFill>
                <a:latin typeface="Constantia" pitchFamily="18" charset="0"/>
              </a:defRPr>
            </a:lvl3pPr>
            <a:lvl4pPr algn="ctr" rtl="0" eaLnBrk="0" fontAlgn="base" hangingPunct="0">
              <a:spcBef>
                <a:spcPct val="0"/>
              </a:spcBef>
              <a:spcAft>
                <a:spcPct val="0"/>
              </a:spcAft>
              <a:defRPr sz="4400">
                <a:solidFill>
                  <a:schemeClr val="tx1"/>
                </a:solidFill>
                <a:latin typeface="Constantia" pitchFamily="18" charset="0"/>
              </a:defRPr>
            </a:lvl4pPr>
            <a:lvl5pPr algn="ctr" rtl="0" eaLnBrk="0" fontAlgn="base" hangingPunct="0">
              <a:spcBef>
                <a:spcPct val="0"/>
              </a:spcBef>
              <a:spcAft>
                <a:spcPct val="0"/>
              </a:spcAft>
              <a:defRPr sz="4400">
                <a:solidFill>
                  <a:schemeClr val="tx1"/>
                </a:solidFill>
                <a:latin typeface="Constantia" pitchFamily="18" charset="0"/>
              </a:defRPr>
            </a:lvl5pPr>
            <a:lvl6pPr marL="457200" algn="ctr" rtl="0" fontAlgn="base">
              <a:spcBef>
                <a:spcPct val="0"/>
              </a:spcBef>
              <a:spcAft>
                <a:spcPct val="0"/>
              </a:spcAft>
              <a:defRPr sz="4400">
                <a:solidFill>
                  <a:schemeClr val="tx1"/>
                </a:solidFill>
                <a:latin typeface="Constantia" pitchFamily="18" charset="0"/>
              </a:defRPr>
            </a:lvl6pPr>
            <a:lvl7pPr marL="914400" algn="ctr" rtl="0" fontAlgn="base">
              <a:spcBef>
                <a:spcPct val="0"/>
              </a:spcBef>
              <a:spcAft>
                <a:spcPct val="0"/>
              </a:spcAft>
              <a:defRPr sz="4400">
                <a:solidFill>
                  <a:schemeClr val="tx1"/>
                </a:solidFill>
                <a:latin typeface="Constantia" pitchFamily="18" charset="0"/>
              </a:defRPr>
            </a:lvl7pPr>
            <a:lvl8pPr marL="1371600" algn="ctr" rtl="0" fontAlgn="base">
              <a:spcBef>
                <a:spcPct val="0"/>
              </a:spcBef>
              <a:spcAft>
                <a:spcPct val="0"/>
              </a:spcAft>
              <a:defRPr sz="4400">
                <a:solidFill>
                  <a:schemeClr val="tx1"/>
                </a:solidFill>
                <a:latin typeface="Constantia" pitchFamily="18" charset="0"/>
              </a:defRPr>
            </a:lvl8pPr>
            <a:lvl9pPr marL="1828800" algn="ctr" rtl="0" fontAlgn="base">
              <a:spcBef>
                <a:spcPct val="0"/>
              </a:spcBef>
              <a:spcAft>
                <a:spcPct val="0"/>
              </a:spcAft>
              <a:defRPr sz="4400">
                <a:solidFill>
                  <a:schemeClr val="tx1"/>
                </a:solidFill>
                <a:latin typeface="Constantia" pitchFamily="18" charset="0"/>
              </a:defRPr>
            </a:lvl9pPr>
          </a:lstStyle>
          <a:p>
            <a:pPr marL="12700" algn="r">
              <a:spcBef>
                <a:spcPts val="1800"/>
              </a:spcBef>
              <a:buClr>
                <a:srgbClr val="DF773B"/>
              </a:buClr>
              <a:tabLst>
                <a:tab pos="469900" algn="l"/>
              </a:tabLst>
            </a:pPr>
            <a:r>
              <a:rPr lang="pl-PL" sz="1200" dirty="0" smtClean="0">
                <a:solidFill>
                  <a:prstClr val="black"/>
                </a:solidFill>
                <a:latin typeface="Segoe UI" panose="020B0502040204020203" pitchFamily="34" charset="0"/>
                <a:cs typeface="Segoe UI" panose="020B0502040204020203" pitchFamily="34" charset="0"/>
              </a:rPr>
              <a:t>[</a:t>
            </a:r>
            <a:r>
              <a:rPr lang="pl-PL" sz="1200" u="sng" dirty="0">
                <a:solidFill>
                  <a:prstClr val="black"/>
                </a:solidFill>
                <a:latin typeface="Segoe UI" panose="020B0502040204020203" pitchFamily="34" charset="0"/>
                <a:cs typeface="Segoe UI" panose="020B0502040204020203" pitchFamily="34" charset="0"/>
              </a:rPr>
              <a:t>Al-Hasnawi</a:t>
            </a:r>
            <a:r>
              <a:rPr lang="pl-PL" sz="1200" dirty="0" smtClean="0">
                <a:solidFill>
                  <a:prstClr val="black"/>
                </a:solidFill>
                <a:latin typeface="Segoe UI" panose="020B0502040204020203" pitchFamily="34" charset="0"/>
                <a:cs typeface="Segoe UI" panose="020B0502040204020203" pitchFamily="34" charset="0"/>
              </a:rPr>
              <a:t>, </a:t>
            </a:r>
            <a:r>
              <a:rPr lang="pl-PL" sz="1200" u="sng" dirty="0" smtClean="0">
                <a:solidFill>
                  <a:prstClr val="black"/>
                </a:solidFill>
                <a:latin typeface="Segoe UI" panose="020B0502040204020203" pitchFamily="34" charset="0"/>
                <a:cs typeface="Segoe UI" panose="020B0502040204020203" pitchFamily="34" charset="0"/>
              </a:rPr>
              <a:t>Al-Gburi</a:t>
            </a:r>
            <a:r>
              <a:rPr lang="pl-PL" sz="1200" dirty="0" smtClean="0">
                <a:solidFill>
                  <a:prstClr val="black"/>
                </a:solidFill>
                <a:latin typeface="Segoe UI" panose="020B0502040204020203" pitchFamily="34" charset="0"/>
                <a:cs typeface="Segoe UI" panose="020B0502040204020203" pitchFamily="34" charset="0"/>
              </a:rPr>
              <a:t> &amp; Lilien</a:t>
            </a:r>
            <a:r>
              <a:rPr lang="pl-PL" sz="1200" dirty="0">
                <a:solidFill>
                  <a:prstClr val="black"/>
                </a:solidFill>
                <a:latin typeface="Segoe UI" panose="020B0502040204020203" pitchFamily="34" charset="0"/>
                <a:cs typeface="Segoe UI" panose="020B0502040204020203" pitchFamily="34" charset="0"/>
              </a:rPr>
              <a:t>, 2017]</a:t>
            </a:r>
            <a:endParaRPr lang="pl-PL" sz="2000" spc="-1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
        <p:nvSpPr>
          <p:cNvPr id="6"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r>
              <a:rPr lang="pl-PL" sz="1200" b="0" dirty="0" smtClean="0">
                <a:latin typeface="Segoe UI" pitchFamily="34" charset="0"/>
                <a:cs typeface="Segoe UI" pitchFamily="34" charset="0"/>
              </a:rPr>
              <a:t>6</a:t>
            </a:r>
            <a:endParaRPr lang="en-US" sz="1200" b="0" dirty="0">
              <a:latin typeface="Segoe UI" pitchFamily="34" charset="0"/>
              <a:cs typeface="Segoe UI" pitchFamily="34" charset="0"/>
            </a:endParaRPr>
          </a:p>
        </p:txBody>
      </p:sp>
    </p:spTree>
    <p:extLst>
      <p:ext uri="{BB962C8B-B14F-4D97-AF65-F5344CB8AC3E}">
        <p14:creationId xmlns:p14="http://schemas.microsoft.com/office/powerpoint/2010/main" val="3166711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bwMode="auto">
          <a:xfrm>
            <a:off x="8197850" y="6662738"/>
            <a:ext cx="946150" cy="223837"/>
          </a:xfrm>
          <a:noFill/>
          <a:ln>
            <a:miter lim="800000"/>
            <a:headEnd/>
            <a:tailEnd/>
          </a:ln>
        </p:spPr>
        <p:txBody>
          <a:bodyPr/>
          <a:lstStyle/>
          <a:p>
            <a:pPr algn="r"/>
            <a:fld id="{2D0F7483-EBC3-456D-86AD-A698E606B23B}" type="slidenum">
              <a:rPr lang="en-US" sz="1200" b="0">
                <a:latin typeface="Segoe UI" pitchFamily="34" charset="0"/>
                <a:cs typeface="Segoe UI" pitchFamily="34" charset="0"/>
              </a:rPr>
              <a:pPr algn="r"/>
              <a:t>7</a:t>
            </a:fld>
            <a:endParaRPr lang="en-US" sz="1200" b="0" dirty="0">
              <a:latin typeface="Segoe UI" pitchFamily="34" charset="0"/>
              <a:cs typeface="Segoe UI" pitchFamily="34" charset="0"/>
            </a:endParaRPr>
          </a:p>
        </p:txBody>
      </p:sp>
      <p:sp>
        <p:nvSpPr>
          <p:cNvPr id="716802" name="Rectangle 2"/>
          <p:cNvSpPr>
            <a:spLocks noGrp="1" noChangeArrowheads="1"/>
          </p:cNvSpPr>
          <p:nvPr>
            <p:ph type="title"/>
          </p:nvPr>
        </p:nvSpPr>
        <p:spPr>
          <a:xfrm>
            <a:off x="-1" y="0"/>
            <a:ext cx="8574087" cy="776288"/>
          </a:xfrm>
        </p:spPr>
        <p:txBody>
          <a:bodyPr/>
          <a:lstStyle/>
          <a:p>
            <a:pPr marL="50800" indent="-50800" algn="l">
              <a:lnSpc>
                <a:spcPct val="80000"/>
              </a:lnSpc>
              <a:defRPr/>
            </a:pP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2. Defining Security and Privacy (S&amp;P) </a:t>
            </a:r>
            <a:b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br>
            <a:r>
              <a:rPr lang="pl-PL" sz="28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   for Use in S&amp;P Metrics </a:t>
            </a:r>
            <a:endParaRPr lang="en-US" sz="28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5" name="Content Placeholder 2"/>
          <p:cNvSpPr>
            <a:spLocks noGrp="1"/>
          </p:cNvSpPr>
          <p:nvPr>
            <p:ph idx="1"/>
          </p:nvPr>
        </p:nvSpPr>
        <p:spPr>
          <a:xfrm>
            <a:off x="132182" y="1143000"/>
            <a:ext cx="8783217" cy="5257800"/>
          </a:xfrm>
        </p:spPr>
        <p:txBody>
          <a:bodyPr/>
          <a:lstStyle/>
          <a:p>
            <a:pPr marL="236538" indent="-236538">
              <a:buFont typeface="Wingdings" panose="05000000000000000000" pitchFamily="2" charset="2"/>
              <a:buChar char="§"/>
            </a:pP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Objectives</a:t>
            </a:r>
          </a:p>
          <a:p>
            <a:pPr marL="633413" lvl="1" indent="-396875">
              <a:buFont typeface="+mj-lt"/>
              <a:buAutoNum type="arabicParenR"/>
            </a:pPr>
            <a:r>
              <a:rPr lang="pl-PL" sz="2400" dirty="0" smtClean="0">
                <a:latin typeface="Segoe UI" panose="020B0502040204020203" pitchFamily="34" charset="0"/>
                <a:cs typeface="Segoe UI" panose="020B0502040204020203" pitchFamily="34" charset="0"/>
              </a:rPr>
              <a:t>Define security and privacy in a way making the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definitions</a:t>
            </a:r>
            <a:r>
              <a:rPr lang="pl-PL" sz="2400" dirty="0" smtClean="0">
                <a:solidFill>
                  <a:srgbClr val="FF9900"/>
                </a:solidFill>
                <a:latin typeface="Segoe UI" panose="020B0502040204020203" pitchFamily="34" charset="0"/>
                <a:cs typeface="Segoe UI" panose="020B0502040204020203" pitchFamily="34" charset="0"/>
              </a:rPr>
              <a:t>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useful</a:t>
            </a:r>
            <a:r>
              <a:rPr lang="pl-PL" sz="2400" dirty="0" smtClean="0">
                <a:solidFill>
                  <a:srgbClr val="FF9900"/>
                </a:solidFill>
                <a:latin typeface="Segoe UI" panose="020B0502040204020203" pitchFamily="34" charset="0"/>
                <a:cs typeface="Segoe UI" panose="020B0502040204020203" pitchFamily="34" charset="0"/>
              </a:rPr>
              <a:t> </a:t>
            </a:r>
            <a:r>
              <a:rPr lang="pl-PL" sz="2400" dirty="0" smtClean="0">
                <a:latin typeface="Segoe UI" panose="020B0502040204020203" pitchFamily="34" charset="0"/>
                <a:cs typeface="Segoe UI" panose="020B0502040204020203" pitchFamily="34" charset="0"/>
              </a:rPr>
              <a:t>for defining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metrics</a:t>
            </a:r>
          </a:p>
          <a:p>
            <a:pPr marL="633413" lvl="1" indent="-396875">
              <a:buFont typeface="+mj-lt"/>
              <a:buAutoNum type="arabicParenR"/>
            </a:pPr>
            <a:r>
              <a:rPr lang="pl-PL" sz="2400" dirty="0" smtClean="0">
                <a:latin typeface="Segoe UI" panose="020B0502040204020203" pitchFamily="34" charset="0"/>
                <a:cs typeface="Segoe UI" panose="020B0502040204020203" pitchFamily="34" charset="0"/>
              </a:rPr>
              <a:t>Propose </a:t>
            </a:r>
            <a:r>
              <a:rPr lang="pl-PL" sz="2400" dirty="0">
                <a:latin typeface="Segoe UI" panose="020B0502040204020203" pitchFamily="34" charset="0"/>
                <a:cs typeface="Segoe UI" panose="020B0502040204020203" pitchFamily="34" charset="0"/>
              </a:rPr>
              <a:t>S&amp;P </a:t>
            </a:r>
            <a:r>
              <a:rPr lang="pl-PL" sz="2400" dirty="0" smtClean="0">
                <a:latin typeface="Segoe UI" panose="020B0502040204020203" pitchFamily="34" charset="0"/>
                <a:cs typeface="Segoe UI" panose="020B0502040204020203" pitchFamily="34" charset="0"/>
              </a:rPr>
              <a:t>metrics based on the </a:t>
            </a:r>
            <a:r>
              <a:rPr lang="pl-PL" sz="2400" dirty="0">
                <a:latin typeface="Segoe UI" panose="020B0502040204020203" pitchFamily="34" charset="0"/>
                <a:cs typeface="Segoe UI" panose="020B0502040204020203" pitchFamily="34" charset="0"/>
              </a:rPr>
              <a:t>S&amp;P </a:t>
            </a:r>
            <a:r>
              <a:rPr lang="pl-PL" sz="2400" dirty="0" smtClean="0">
                <a:latin typeface="Segoe UI" panose="020B0502040204020203" pitchFamily="34" charset="0"/>
                <a:cs typeface="Segoe UI" panose="020B0502040204020203" pitchFamily="34" charset="0"/>
              </a:rPr>
              <a:t>definitions</a:t>
            </a:r>
            <a:endParaRPr lang="en-US" sz="2400" dirty="0"/>
          </a:p>
          <a:p>
            <a:pPr lvl="1">
              <a:lnSpc>
                <a:spcPct val="90000"/>
              </a:lnSpc>
              <a:spcBef>
                <a:spcPts val="0"/>
              </a:spcBef>
            </a:pPr>
            <a:endParaRPr lang="en-US" sz="2000" dirty="0" smtClean="0">
              <a:latin typeface="Segoe UI" pitchFamily="34" charset="0"/>
              <a:cs typeface="Segoe UI" pitchFamily="34" charset="0"/>
            </a:endParaRPr>
          </a:p>
        </p:txBody>
      </p:sp>
    </p:spTree>
    <p:extLst>
      <p:ext uri="{BB962C8B-B14F-4D97-AF65-F5344CB8AC3E}">
        <p14:creationId xmlns:p14="http://schemas.microsoft.com/office/powerpoint/2010/main" val="40953009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32182" y="990600"/>
            <a:ext cx="8859418" cy="5562600"/>
          </a:xfrm>
        </p:spPr>
        <p:txBody>
          <a:bodyPr/>
          <a:lstStyle/>
          <a:p>
            <a:pPr marL="228600" indent="-228600">
              <a:lnSpc>
                <a:spcPct val="90000"/>
              </a:lnSpc>
              <a:spcBef>
                <a:spcPts val="0"/>
              </a:spcBef>
              <a:buFont typeface="Wingdings" panose="05000000000000000000" pitchFamily="2" charset="2"/>
              <a:buChar char="§"/>
            </a:pPr>
            <a:r>
              <a:rPr lang="pl-PL" sz="2400" dirty="0" smtClean="0">
                <a:latin typeface="Segoe UI" panose="020B0502040204020203" pitchFamily="34" charset="0"/>
                <a:cs typeface="Segoe UI" panose="020B0502040204020203" pitchFamily="34" charset="0"/>
              </a:rPr>
              <a:t>What is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a:t>
            </a:r>
            <a:r>
              <a:rPr lang="pl-PL" sz="2400" dirty="0" smtClean="0">
                <a:latin typeface="Segoe UI" panose="020B0502040204020203" pitchFamily="34" charset="0"/>
                <a:cs typeface="Segoe UI" panose="020B0502040204020203" pitchFamily="34" charset="0"/>
              </a:rPr>
              <a:t>?</a:t>
            </a:r>
          </a:p>
          <a:p>
            <a:pPr marL="457200" lvl="1" indent="-228600">
              <a:lnSpc>
                <a:spcPct val="90000"/>
              </a:lnSpc>
              <a:spcBef>
                <a:spcPts val="0"/>
              </a:spcBef>
              <a:buFont typeface="Arial" panose="020B0604020202020204" pitchFamily="34" charset="0"/>
              <a:buChar char="•"/>
            </a:pPr>
            <a:r>
              <a:rPr lang="pl-PL" sz="2000" dirty="0" smtClean="0">
                <a:latin typeface="Segoe UI" panose="020B0502040204020203" pitchFamily="34" charset="0"/>
                <a:cs typeface="Segoe UI" panose="020B0502040204020203" pitchFamily="34" charset="0"/>
              </a:rPr>
              <a:t>Even „experts” make childish mistakes</a:t>
            </a:r>
            <a:endParaRPr lang="pl-PL" sz="2000" dirty="0">
              <a:latin typeface="Segoe UI" panose="020B0502040204020203" pitchFamily="34" charset="0"/>
              <a:cs typeface="Segoe UI" panose="020B0502040204020203" pitchFamily="34" charset="0"/>
            </a:endParaRPr>
          </a:p>
          <a:p>
            <a:pPr marL="685800" lvl="3">
              <a:lnSpc>
                <a:spcPct val="90000"/>
              </a:lnSpc>
              <a:spcBef>
                <a:spcPts val="0"/>
              </a:spcBef>
              <a:tabLst>
                <a:tab pos="8577263" algn="r"/>
              </a:tabLst>
            </a:pPr>
            <a:r>
              <a:rPr lang="pl-PL" sz="1600" dirty="0" smtClean="0">
                <a:latin typeface="Segoe UI" panose="020B0502040204020203" pitchFamily="34" charset="0"/>
                <a:cs typeface="Segoe UI" panose="020B0502040204020203" pitchFamily="34" charset="0"/>
              </a:rPr>
              <a:t>Springer book chapter </a:t>
            </a:r>
            <a:r>
              <a:rPr lang="pl-PL" sz="1200" dirty="0" smtClean="0">
                <a:solidFill>
                  <a:schemeClr val="bg1">
                    <a:lumMod val="50000"/>
                  </a:schemeClr>
                </a:solidFill>
                <a:latin typeface="Segoe UI" pitchFamily="34" charset="0"/>
                <a:cs typeface="Segoe UI" pitchFamily="34" charset="0"/>
                <a:sym typeface="Wingdings" pitchFamily="2" charset="2"/>
              </a:rPr>
              <a:t>[ed. Daimi+, 2018] </a:t>
            </a:r>
            <a:r>
              <a:rPr lang="pl-PL" sz="1600" dirty="0" smtClean="0">
                <a:latin typeface="Segoe UI" panose="020B0502040204020203" pitchFamily="34" charset="0"/>
                <a:cs typeface="Segoe UI" panose="020B0502040204020203" pitchFamily="34" charset="0"/>
              </a:rPr>
              <a:t>confuses:</a:t>
            </a:r>
          </a:p>
          <a:p>
            <a:pPr marL="457200" lvl="3" indent="0">
              <a:lnSpc>
                <a:spcPct val="90000"/>
              </a:lnSpc>
              <a:spcBef>
                <a:spcPts val="0"/>
              </a:spcBef>
              <a:buNone/>
              <a:tabLst>
                <a:tab pos="688975" algn="l"/>
                <a:tab pos="8577263" algn="r"/>
              </a:tabLst>
            </a:pPr>
            <a:r>
              <a:rPr lang="pl-PL" sz="1600" dirty="0">
                <a:latin typeface="Segoe UI" panose="020B0502040204020203" pitchFamily="34" charset="0"/>
                <a:cs typeface="Segoe UI" panose="020B0502040204020203" pitchFamily="34" charset="0"/>
              </a:rPr>
              <a:t>	</a:t>
            </a:r>
            <a:r>
              <a:rPr lang="pl-PL" sz="16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secure</a:t>
            </a:r>
            <a:r>
              <a:rPr lang="pl-PL" sz="16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1600" dirty="0" smtClean="0">
                <a:latin typeface="Segoe UI" panose="020B0502040204020203" pitchFamily="34" charset="0"/>
                <a:cs typeface="Segoe UI" panose="020B0502040204020203" pitchFamily="34" charset="0"/>
              </a:rPr>
              <a:t>= intersection of C-I-A</a:t>
            </a:r>
          </a:p>
          <a:p>
            <a:pPr marL="457200" lvl="3" indent="0">
              <a:lnSpc>
                <a:spcPct val="90000"/>
              </a:lnSpc>
              <a:spcBef>
                <a:spcPts val="0"/>
              </a:spcBef>
              <a:buNone/>
              <a:tabLst>
                <a:tab pos="688975" algn="l"/>
                <a:tab pos="8577263" algn="r"/>
              </a:tabLst>
            </a:pPr>
            <a:r>
              <a:rPr lang="pl-PL" sz="1600" dirty="0" smtClean="0">
                <a:latin typeface="Segoe UI" panose="020B0502040204020203" pitchFamily="34" charset="0"/>
                <a:cs typeface="Segoe UI" panose="020B0502040204020203" pitchFamily="34" charset="0"/>
              </a:rPr>
              <a:t>	                   with</a:t>
            </a:r>
          </a:p>
          <a:p>
            <a:pPr marL="457200" lvl="3" indent="0">
              <a:lnSpc>
                <a:spcPct val="90000"/>
              </a:lnSpc>
              <a:spcBef>
                <a:spcPts val="0"/>
              </a:spcBef>
              <a:buNone/>
              <a:tabLst>
                <a:tab pos="688975" algn="l"/>
                <a:tab pos="8577263" algn="r"/>
              </a:tabLst>
            </a:pPr>
            <a:r>
              <a:rPr lang="pl-PL" sz="1600" dirty="0">
                <a:latin typeface="Segoe UI" panose="020B0502040204020203" pitchFamily="34" charset="0"/>
                <a:cs typeface="Segoe UI" panose="020B0502040204020203" pitchFamily="34" charset="0"/>
              </a:rPr>
              <a:t>	</a:t>
            </a:r>
            <a:r>
              <a:rPr lang="pl-PL" sz="16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a:t>
            </a:r>
            <a:r>
              <a:rPr lang="pl-PL" sz="1600"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1600" dirty="0" smtClean="0">
                <a:latin typeface="Segoe UI" panose="020B0502040204020203" pitchFamily="34" charset="0"/>
                <a:cs typeface="Segoe UI" panose="020B0502040204020203" pitchFamily="34" charset="0"/>
              </a:rPr>
              <a:t>= union of C-I-A</a:t>
            </a:r>
            <a:endParaRPr lang="pl-PL" sz="1600" dirty="0">
              <a:solidFill>
                <a:schemeClr val="bg1">
                  <a:lumMod val="50000"/>
                </a:schemeClr>
              </a:solidFill>
              <a:latin typeface="Segoe UI" panose="020B0502040204020203" pitchFamily="34" charset="0"/>
              <a:cs typeface="Segoe UI" panose="020B0502040204020203" pitchFamily="34" charset="0"/>
            </a:endParaRPr>
          </a:p>
          <a:p>
            <a:pPr marL="457200" lvl="3" indent="0">
              <a:lnSpc>
                <a:spcPct val="90000"/>
              </a:lnSpc>
              <a:spcBef>
                <a:spcPts val="0"/>
              </a:spcBef>
              <a:buNone/>
              <a:tabLst>
                <a:tab pos="688975" algn="l"/>
                <a:tab pos="3482975" algn="r"/>
              </a:tabLst>
            </a:pPr>
            <a:r>
              <a:rPr lang="pl-PL" sz="1600" dirty="0" smtClean="0">
                <a:solidFill>
                  <a:schemeClr val="bg1">
                    <a:lumMod val="50000"/>
                  </a:schemeClr>
                </a:solidFill>
                <a:latin typeface="Segoe UI" panose="020B0502040204020203" pitchFamily="34" charset="0"/>
                <a:cs typeface="Segoe UI" panose="020B0502040204020203" pitchFamily="34" charset="0"/>
                <a:sym typeface="Wingdings" pitchFamily="2" charset="2"/>
              </a:rPr>
              <a:t>		</a:t>
            </a:r>
            <a:endParaRPr lang="pl-PL" sz="1200" dirty="0">
              <a:solidFill>
                <a:schemeClr val="bg1">
                  <a:lumMod val="50000"/>
                </a:schemeClr>
              </a:solidFill>
              <a:latin typeface="Segoe UI" pitchFamily="34" charset="0"/>
              <a:cs typeface="Segoe UI" pitchFamily="34" charset="0"/>
              <a:sym typeface="Wingdings" pitchFamily="2" charset="2"/>
            </a:endParaRPr>
          </a:p>
          <a:p>
            <a:pPr marL="1371600" lvl="3" indent="0">
              <a:lnSpc>
                <a:spcPct val="90000"/>
              </a:lnSpc>
              <a:spcBef>
                <a:spcPts val="0"/>
              </a:spcBef>
              <a:buNone/>
            </a:pPr>
            <a:endParaRPr lang="pl-PL" sz="1600" dirty="0" smtClean="0">
              <a:latin typeface="Segoe UI" panose="020B0502040204020203" pitchFamily="34" charset="0"/>
              <a:cs typeface="Segoe UI" panose="020B0502040204020203" pitchFamily="34" charset="0"/>
            </a:endParaRPr>
          </a:p>
          <a:p>
            <a:pPr marL="457200" lvl="1" indent="0">
              <a:lnSpc>
                <a:spcPct val="90000"/>
              </a:lnSpc>
              <a:spcBef>
                <a:spcPts val="0"/>
              </a:spcBef>
              <a:buNone/>
            </a:pPr>
            <a:endParaRPr lang="pl-PL" sz="2000" dirty="0" smtClean="0">
              <a:latin typeface="Segoe UI" pitchFamily="34" charset="0"/>
              <a:cs typeface="Segoe UI" pitchFamily="34" charset="0"/>
            </a:endParaRPr>
          </a:p>
          <a:p>
            <a:pPr marL="457200" lvl="1" indent="0">
              <a:lnSpc>
                <a:spcPct val="90000"/>
              </a:lnSpc>
              <a:spcBef>
                <a:spcPts val="0"/>
              </a:spcBef>
              <a:buNone/>
            </a:pPr>
            <a:endParaRPr lang="pl-PL" sz="2000" dirty="0" smtClean="0">
              <a:latin typeface="Segoe UI" pitchFamily="34" charset="0"/>
              <a:cs typeface="Segoe UI" pitchFamily="34" charset="0"/>
            </a:endParaRPr>
          </a:p>
          <a:p>
            <a:pPr marL="457200" lvl="1" indent="0">
              <a:lnSpc>
                <a:spcPct val="90000"/>
              </a:lnSpc>
              <a:spcBef>
                <a:spcPts val="0"/>
              </a:spcBef>
              <a:buNone/>
            </a:pPr>
            <a:endParaRPr lang="pl-PL" sz="2000" dirty="0">
              <a:latin typeface="Segoe UI" pitchFamily="34" charset="0"/>
              <a:cs typeface="Segoe UI" pitchFamily="34" charset="0"/>
            </a:endParaRPr>
          </a:p>
          <a:p>
            <a:pPr marL="228600" indent="-228600">
              <a:lnSpc>
                <a:spcPct val="90000"/>
              </a:lnSpc>
              <a:spcBef>
                <a:spcPts val="0"/>
              </a:spcBef>
              <a:buFont typeface="Wingdings" panose="05000000000000000000" pitchFamily="2" charset="2"/>
              <a:buChar char="§"/>
              <a:tabLst>
                <a:tab pos="8577263" algn="r"/>
              </a:tabLst>
            </a:pPr>
            <a:r>
              <a:rPr lang="pl-PL" sz="2400" dirty="0">
                <a:latin typeface="Segoe UI" panose="020B0502040204020203" pitchFamily="34" charset="0"/>
                <a:cs typeface="Segoe UI" panose="020B0502040204020203" pitchFamily="34" charset="0"/>
              </a:rPr>
              <a:t>What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kind </a:t>
            </a:r>
            <a:r>
              <a:rPr lang="pl-PL" sz="2400" dirty="0" smtClean="0">
                <a:latin typeface="Segoe UI" panose="020B0502040204020203" pitchFamily="34" charset="0"/>
                <a:cs typeface="Segoe UI" panose="020B0502040204020203" pitchFamily="34" charset="0"/>
              </a:rPr>
              <a:t>of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 </a:t>
            </a:r>
            <a:r>
              <a:rPr lang="pl-PL" sz="2400" dirty="0" smtClean="0">
                <a:latin typeface="Segoe UI" panose="020B0502040204020203" pitchFamily="34" charset="0"/>
                <a:cs typeface="Segoe UI" panose="020B0502040204020203" pitchFamily="34" charset="0"/>
              </a:rPr>
              <a:t>do we want to </a:t>
            </a:r>
            <a:r>
              <a:rPr lang="pl-PL" sz="24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measure</a:t>
            </a:r>
            <a:r>
              <a:rPr lang="pl-PL" sz="2400" dirty="0" smtClean="0">
                <a:latin typeface="Segoe UI" panose="020B0502040204020203" pitchFamily="34" charset="0"/>
                <a:cs typeface="Segoe UI" panose="020B0502040204020203" pitchFamily="34" charset="0"/>
              </a:rPr>
              <a:t>?</a:t>
            </a:r>
            <a:endParaRPr lang="pl-PL" sz="1200" dirty="0" smtClean="0">
              <a:solidFill>
                <a:schemeClr val="bg1">
                  <a:lumMod val="50000"/>
                </a:schemeClr>
              </a:solidFill>
              <a:latin typeface="Segoe UI" panose="020B0502040204020203" pitchFamily="34" charset="0"/>
              <a:cs typeface="Segoe UI" panose="020B0502040204020203" pitchFamily="34" charset="0"/>
            </a:endParaRPr>
          </a:p>
          <a:p>
            <a:pPr marL="457200" lvl="1" indent="-227013">
              <a:lnSpc>
                <a:spcPct val="90000"/>
              </a:lnSpc>
              <a:spcBef>
                <a:spcPts val="0"/>
              </a:spcBef>
              <a:buFont typeface="Arial" panose="020B0604020202020204" pitchFamily="34" charset="0"/>
              <a:buChar char="•"/>
              <a:tabLst>
                <a:tab pos="8577263" algn="r"/>
              </a:tabLst>
            </a:pPr>
            <a:r>
              <a:rPr lang="pl-PL" sz="2000" dirty="0">
                <a:latin typeface="Segoe UI" panose="020B0502040204020203" pitchFamily="34" charset="0"/>
                <a:cs typeface="Segoe UI" panose="020B0502040204020203" pitchFamily="34" charset="0"/>
              </a:rPr>
              <a:t>At the operational level</a:t>
            </a:r>
          </a:p>
          <a:p>
            <a:pPr marL="457200" lvl="1" indent="-227013">
              <a:lnSpc>
                <a:spcPct val="90000"/>
              </a:lnSpc>
              <a:spcBef>
                <a:spcPts val="600"/>
              </a:spcBef>
              <a:buFont typeface="Arial" panose="020B0604020202020204" pitchFamily="34" charset="0"/>
              <a:buChar char="•"/>
              <a:tabLst>
                <a:tab pos="8577263" algn="r"/>
              </a:tabLst>
            </a:pPr>
            <a:r>
              <a:rPr lang="pl-PL" sz="2000" dirty="0" smtClean="0">
                <a:latin typeface="Segoe UI" panose="020B0502040204020203" pitchFamily="34" charset="0"/>
                <a:cs typeface="Segoe UI" panose="020B0502040204020203" pitchFamily="34" charset="0"/>
              </a:rPr>
              <a:t>[</a:t>
            </a:r>
            <a:r>
              <a:rPr lang="pl-PL"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System-centric</a:t>
            </a:r>
            <a:r>
              <a:rPr lang="pl-PL" sz="2000" dirty="0">
                <a:latin typeface="Segoe UI" panose="020B0502040204020203" pitchFamily="34" charset="0"/>
                <a:cs typeface="Segoe UI" panose="020B0502040204020203" pitchFamily="34" charset="0"/>
              </a:rPr>
              <a:t>]</a:t>
            </a:r>
            <a:r>
              <a:rPr lang="pl-PL" sz="2000"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security </a:t>
            </a:r>
            <a:r>
              <a:rPr lang="pl-PL" sz="2400" dirty="0">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cf</a:t>
            </a:r>
            <a:r>
              <a:rPr lang="pl-PL" sz="1200" dirty="0">
                <a:solidFill>
                  <a:schemeClr val="bg1">
                    <a:lumMod val="50000"/>
                  </a:schemeClr>
                </a:solidFill>
                <a:latin typeface="Segoe UI" panose="020B0502040204020203" pitchFamily="34" charset="0"/>
                <a:cs typeface="Segoe UI" panose="020B0502040204020203" pitchFamily="34" charset="0"/>
              </a:rPr>
              <a:t>. [Zalewski</a:t>
            </a:r>
            <a:r>
              <a:rPr lang="pl-PL" sz="1200" dirty="0" smtClean="0">
                <a:solidFill>
                  <a:schemeClr val="bg1">
                    <a:lumMod val="50000"/>
                  </a:schemeClr>
                </a:solidFill>
                <a:latin typeface="Segoe UI" panose="020B0502040204020203" pitchFamily="34" charset="0"/>
                <a:cs typeface="Segoe UI" panose="020B0502040204020203" pitchFamily="34" charset="0"/>
              </a:rPr>
              <a:t>+, 2016]</a:t>
            </a:r>
            <a:endParaRPr lang="pl-PL" sz="2000" dirty="0" smtClean="0">
              <a:latin typeface="Segoe UI" panose="020B0502040204020203" pitchFamily="34" charset="0"/>
              <a:cs typeface="Segoe UI" panose="020B0502040204020203" pitchFamily="34" charset="0"/>
            </a:endParaRPr>
          </a:p>
          <a:p>
            <a:pPr marL="685800" lvl="3">
              <a:spcBef>
                <a:spcPts val="0"/>
              </a:spcBef>
              <a:buClr>
                <a:schemeClr val="tx1"/>
              </a:buClr>
              <a:buFont typeface="Arial" panose="020B0604020202020204" pitchFamily="34" charset="0"/>
              <a:buChar char="–"/>
              <a:tabLst>
                <a:tab pos="685800" algn="l"/>
              </a:tabLst>
              <a:defRPr/>
            </a:pPr>
            <a:r>
              <a:rPr lang="pl-PL" dirty="0" smtClean="0">
                <a:latin typeface="Segoe UI" panose="020B0502040204020203" pitchFamily="34" charset="0"/>
                <a:cs typeface="Segoe UI" panose="020B0502040204020203" pitchFamily="34" charset="0"/>
              </a:rPr>
              <a:t>Provided </a:t>
            </a:r>
            <a:r>
              <a:rPr lang="pl-PL"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for</a:t>
            </a:r>
            <a:r>
              <a:rPr lang="pl-PL" dirty="0" smtClean="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dirty="0" smtClean="0">
                <a:latin typeface="Segoe UI" panose="020B0502040204020203" pitchFamily="34" charset="0"/>
                <a:cs typeface="Segoe UI" panose="020B0502040204020203" pitchFamily="34" charset="0"/>
              </a:rPr>
              <a:t>a </a:t>
            </a:r>
            <a:r>
              <a:rPr lang="pl-PL"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computing</a:t>
            </a:r>
            <a:r>
              <a:rPr lang="pl-PL"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system</a:t>
            </a:r>
            <a:r>
              <a:rPr lang="pl-PL"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dirty="0" smtClean="0">
                <a:latin typeface="Segoe UI" panose="020B0502040204020203" pitchFamily="34" charset="0"/>
                <a:cs typeface="Segoe UI" panose="020B0502040204020203" pitchFamily="34" charset="0"/>
              </a:rPr>
              <a:t>or </a:t>
            </a:r>
            <a:r>
              <a:rPr lang="pl-PL"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software</a:t>
            </a:r>
            <a:endParaRPr lang="pl-PL" dirty="0">
              <a:solidFill>
                <a:srgbClr val="FF99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968375" lvl="4" indent="-285750">
              <a:spcBef>
                <a:spcPts val="0"/>
              </a:spcBef>
              <a:buClr>
                <a:srgbClr val="DF773B"/>
              </a:buClr>
              <a:buFont typeface="Arial" panose="020B0604020202020204" pitchFamily="34" charset="0"/>
              <a:buChar char="▫"/>
              <a:tabLst>
                <a:tab pos="685800" algn="l"/>
              </a:tabLst>
              <a:defRPr/>
            </a:pPr>
            <a:r>
              <a:rPr lang="pl-PL" sz="1600" dirty="0" smtClean="0">
                <a:latin typeface="Segoe UI" panose="020B0502040204020203" pitchFamily="34" charset="0"/>
                <a:cs typeface="Segoe UI" panose="020B0502040204020203" pitchFamily="34" charset="0"/>
              </a:rPr>
              <a:t>A property of a computing </a:t>
            </a:r>
            <a:r>
              <a:rPr lang="pl-PL" sz="1600" dirty="0">
                <a:latin typeface="Segoe UI" panose="020B0502040204020203" pitchFamily="34" charset="0"/>
                <a:cs typeface="Segoe UI" panose="020B0502040204020203" pitchFamily="34" charset="0"/>
              </a:rPr>
              <a:t>system or </a:t>
            </a:r>
            <a:r>
              <a:rPr lang="pl-PL" sz="1600" dirty="0" smtClean="0">
                <a:latin typeface="Segoe UI" panose="020B0502040204020203" pitchFamily="34" charset="0"/>
                <a:cs typeface="Segoe UI" panose="020B0502040204020203" pitchFamily="34" charset="0"/>
              </a:rPr>
              <a:t>software</a:t>
            </a:r>
          </a:p>
          <a:p>
            <a:pPr marL="457200" lvl="2">
              <a:lnSpc>
                <a:spcPct val="90000"/>
              </a:lnSpc>
              <a:spcBef>
                <a:spcPts val="600"/>
              </a:spcBef>
              <a:tabLst>
                <a:tab pos="8577263" algn="r"/>
              </a:tabLst>
            </a:pPr>
            <a:r>
              <a:rPr lang="pl-PL" sz="2000" i="1" dirty="0" smtClean="0">
                <a:latin typeface="Segoe UI" panose="020B0502040204020203" pitchFamily="34" charset="0"/>
                <a:cs typeface="Segoe UI" panose="020B0502040204020203" pitchFamily="34" charset="0"/>
              </a:rPr>
              <a:t>Our </a:t>
            </a:r>
            <a:r>
              <a:rPr lang="pl-PL" sz="2000" dirty="0" smtClean="0">
                <a:latin typeface="Segoe UI" panose="020B0502040204020203" pitchFamily="34" charset="0"/>
                <a:cs typeface="Segoe UI" panose="020B0502040204020203" pitchFamily="34" charset="0"/>
              </a:rPr>
              <a:t>approach:</a:t>
            </a:r>
            <a:r>
              <a:rPr lang="pl-PL" sz="2000" i="1" dirty="0" smtClean="0">
                <a:latin typeface="Segoe UI" panose="020B0502040204020203" pitchFamily="34" charset="0"/>
                <a:cs typeface="Segoe UI" panose="020B0502040204020203" pitchFamily="34" charset="0"/>
              </a:rPr>
              <a:t> </a:t>
            </a:r>
            <a:r>
              <a:rPr lang="pl-PL" sz="2000"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User-centric security</a:t>
            </a:r>
            <a:endParaRPr lang="pl-PL" sz="2000" dirty="0" smtClean="0">
              <a:latin typeface="Segoe UI" panose="020B0502040204020203" pitchFamily="34" charset="0"/>
              <a:cs typeface="Segoe UI" panose="020B0502040204020203" pitchFamily="34" charset="0"/>
            </a:endParaRPr>
          </a:p>
          <a:p>
            <a:pPr marL="685800" lvl="3">
              <a:lnSpc>
                <a:spcPct val="90000"/>
              </a:lnSpc>
              <a:spcBef>
                <a:spcPts val="0"/>
              </a:spcBef>
            </a:pPr>
            <a:r>
              <a:rPr lang="pl-PL" dirty="0" smtClean="0">
                <a:latin typeface="Segoe UI" panose="020B0502040204020203" pitchFamily="34" charset="0"/>
                <a:cs typeface="Segoe UI" panose="020B0502040204020203" pitchFamily="34" charset="0"/>
              </a:rPr>
              <a:t>Provided </a:t>
            </a:r>
            <a:r>
              <a:rPr lang="pl-PL" dirty="0">
                <a:latin typeface="Segoe UI" panose="020B0502040204020203" pitchFamily="34" charset="0"/>
                <a:cs typeface="Segoe UI" panose="020B0502040204020203" pitchFamily="34" charset="0"/>
              </a:rPr>
              <a:t>to or assured </a:t>
            </a:r>
            <a:r>
              <a:rPr lang="pl-PL"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for</a:t>
            </a:r>
            <a:r>
              <a:rPr lang="pl-PL"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sz="1600" dirty="0">
                <a:solidFill>
                  <a:schemeClr val="bg1">
                    <a:lumMod val="50000"/>
                  </a:schemeClr>
                </a:solidFill>
                <a:latin typeface="Segoe UI" panose="020B0502040204020203" pitchFamily="34" charset="0"/>
                <a:cs typeface="Segoe UI" panose="020B0502040204020203" pitchFamily="34" charset="0"/>
              </a:rPr>
              <a:t>(human or artificial) </a:t>
            </a:r>
            <a:r>
              <a:rPr lang="pl-PL"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users</a:t>
            </a:r>
            <a:r>
              <a:rPr lang="pl-PL"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a:t>
            </a:r>
            <a:r>
              <a:rPr lang="pl-PL" dirty="0">
                <a:latin typeface="Segoe UI" panose="020B0502040204020203" pitchFamily="34" charset="0"/>
                <a:cs typeface="Segoe UI" panose="020B0502040204020203" pitchFamily="34" charset="0"/>
              </a:rPr>
              <a:t>of a computing </a:t>
            </a:r>
            <a:r>
              <a:rPr lang="pl-PL" dirty="0" smtClean="0">
                <a:latin typeface="Segoe UI" panose="020B0502040204020203" pitchFamily="34" charset="0"/>
                <a:cs typeface="Segoe UI" panose="020B0502040204020203" pitchFamily="34" charset="0"/>
              </a:rPr>
              <a:t>system</a:t>
            </a:r>
            <a:endParaRPr lang="pl-PL" i="1" dirty="0">
              <a:latin typeface="Arial" panose="020B0604020202020204" pitchFamily="34" charset="0"/>
              <a:cs typeface="Arial" panose="020B0604020202020204" pitchFamily="34" charset="0"/>
            </a:endParaRPr>
          </a:p>
          <a:p>
            <a:pPr marL="968375" lvl="4" indent="-285750">
              <a:buClr>
                <a:srgbClr val="DF773B"/>
              </a:buClr>
              <a:buFont typeface="Arial" panose="020B0604020202020204" pitchFamily="34" charset="0"/>
              <a:buChar char="▫"/>
              <a:tabLst>
                <a:tab pos="685800" algn="l"/>
              </a:tabLst>
              <a:defRPr/>
            </a:pPr>
            <a:r>
              <a:rPr lang="pl-PL" sz="1600" dirty="0" smtClean="0">
                <a:latin typeface="Segoe UI" panose="020B0502040204020203" pitchFamily="34" charset="0"/>
                <a:cs typeface="Segoe UI" panose="020B0502040204020203" pitchFamily="34" charset="0"/>
              </a:rPr>
              <a:t>System </a:t>
            </a:r>
            <a:r>
              <a:rPr lang="pl-PL" sz="1600" dirty="0">
                <a:latin typeface="Segoe UI" panose="020B0502040204020203" pitchFamily="34" charset="0"/>
                <a:cs typeface="Segoe UI" panose="020B0502040204020203" pitchFamily="34" charset="0"/>
              </a:rPr>
              <a:t>security is secondary, </a:t>
            </a:r>
            <a:r>
              <a:rPr lang="pl-PL" sz="1600" dirty="0" smtClean="0">
                <a:latin typeface="Segoe UI" panose="020B0502040204020203" pitchFamily="34" charset="0"/>
                <a:cs typeface="Segoe UI" panose="020B0502040204020203" pitchFamily="34" charset="0"/>
              </a:rPr>
              <a:t>only the </a:t>
            </a:r>
            <a:r>
              <a:rPr lang="pl-PL" sz="1600" dirty="0">
                <a:latin typeface="Segoe UI" panose="020B0502040204020203" pitchFamily="34" charset="0"/>
                <a:cs typeface="Segoe UI" panose="020B0502040204020203" pitchFamily="34" charset="0"/>
              </a:rPr>
              <a:t>means towards the </a:t>
            </a:r>
            <a:r>
              <a:rPr lang="pl-PL" sz="1600" dirty="0" smtClean="0">
                <a:latin typeface="Segoe UI" panose="020B0502040204020203" pitchFamily="34" charset="0"/>
                <a:cs typeface="Segoe UI" panose="020B0502040204020203" pitchFamily="34" charset="0"/>
              </a:rPr>
              <a:t>end</a:t>
            </a:r>
            <a:endParaRPr lang="pl-PL" sz="1600" dirty="0" smtClean="0">
              <a:solidFill>
                <a:schemeClr val="bg1">
                  <a:lumMod val="50000"/>
                </a:schemeClr>
              </a:solidFill>
              <a:latin typeface="Segoe UI" panose="020B0502040204020203" pitchFamily="34" charset="0"/>
              <a:cs typeface="Segoe UI" panose="020B0502040204020203" pitchFamily="34" charset="0"/>
            </a:endParaRPr>
          </a:p>
        </p:txBody>
      </p:sp>
      <p:sp>
        <p:nvSpPr>
          <p:cNvPr id="27651" name="Slide Number Placeholder 4"/>
          <p:cNvSpPr>
            <a:spLocks noGrp="1"/>
          </p:cNvSpPr>
          <p:nvPr>
            <p:ph type="sldNum" sz="quarter" idx="11"/>
          </p:nvPr>
        </p:nvSpPr>
        <p:spPr bwMode="auto">
          <a:xfrm>
            <a:off x="7010400" y="6492875"/>
            <a:ext cx="2133600" cy="365125"/>
          </a:xfrm>
          <a:noFill/>
          <a:ln>
            <a:miter lim="800000"/>
            <a:headEnd/>
            <a:tailEnd/>
          </a:ln>
        </p:spPr>
        <p:txBody>
          <a:bodyPr/>
          <a:lstStyle/>
          <a:p>
            <a:pPr algn="r"/>
            <a:fld id="{21293825-BAA6-4682-816C-9D48654E9425}" type="slidenum">
              <a:rPr lang="en-US" sz="1200" b="0">
                <a:latin typeface="Segoe UI" panose="020B0502040204020203" pitchFamily="34" charset="0"/>
                <a:cs typeface="Segoe UI" panose="020B0502040204020203" pitchFamily="34" charset="0"/>
              </a:rPr>
              <a:pPr algn="r"/>
              <a:t>8</a:t>
            </a:fld>
            <a:endParaRPr lang="en-US" sz="1200" b="0" dirty="0">
              <a:latin typeface="Segoe UI" panose="020B0502040204020203" pitchFamily="34" charset="0"/>
              <a:cs typeface="Segoe UI" panose="020B0502040204020203" pitchFamily="34" charset="0"/>
            </a:endParaRPr>
          </a:p>
        </p:txBody>
      </p:sp>
      <p:sp>
        <p:nvSpPr>
          <p:cNvPr id="7" name="Title 1"/>
          <p:cNvSpPr>
            <a:spLocks noGrp="1"/>
          </p:cNvSpPr>
          <p:nvPr>
            <p:ph type="title"/>
          </p:nvPr>
        </p:nvSpPr>
        <p:spPr>
          <a:xfrm>
            <a:off x="0" y="76200"/>
            <a:ext cx="8915400" cy="533400"/>
          </a:xfrm>
        </p:spPr>
        <p:txBody>
          <a:bodyPr>
            <a:normAutofit/>
          </a:bodyPr>
          <a:lstStyle/>
          <a:p>
            <a:pPr algn="l">
              <a:defRPr/>
            </a:pPr>
            <a:r>
              <a:rPr lang="pl-PL"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Problems with Defining Security</a:t>
            </a:r>
            <a:endParaRPr lang="en-US" sz="1600" dirty="0">
              <a:solidFill>
                <a:srgbClr val="FF9900"/>
              </a:solidFill>
              <a:effectLst>
                <a:outerShdw blurRad="38100" dist="38100" dir="2700000" algn="tl">
                  <a:srgbClr val="000000">
                    <a:alpha val="43137"/>
                  </a:srgbClr>
                </a:outerShdw>
              </a:effectLst>
              <a:latin typeface="Segoe UI" pitchFamily="34" charset="0"/>
              <a:cs typeface="Segoe UI"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8032" y="838200"/>
            <a:ext cx="3625968" cy="2822227"/>
          </a:xfrm>
          <a:prstGeom prst="rect">
            <a:avLst/>
          </a:prstGeom>
        </p:spPr>
      </p:pic>
    </p:spTree>
    <p:extLst>
      <p:ext uri="{BB962C8B-B14F-4D97-AF65-F5344CB8AC3E}">
        <p14:creationId xmlns:p14="http://schemas.microsoft.com/office/powerpoint/2010/main" val="3190718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62000"/>
          </a:xfrm>
        </p:spPr>
        <p:txBody>
          <a:bodyPr>
            <a:normAutofit fontScale="90000"/>
          </a:bodyPr>
          <a:lstStyle/>
          <a:p>
            <a:pPr algn="l">
              <a:lnSpc>
                <a:spcPct val="90000"/>
              </a:lnSpc>
              <a:defRPr/>
            </a:pPr>
            <a:r>
              <a:rPr lang="en-US" sz="3600" dirty="0" smtClean="0">
                <a:solidFill>
                  <a:schemeClr val="accent4">
                    <a:lumMod val="75000"/>
                  </a:schemeClr>
                </a:solidFill>
                <a:latin typeface="Segoe UI" pitchFamily="34" charset="0"/>
                <a:cs typeface="Segoe UI" pitchFamily="34" charset="0"/>
              </a:rPr>
              <a:t/>
            </a:r>
            <a:br>
              <a:rPr lang="en-US" sz="3600" dirty="0" smtClean="0">
                <a:solidFill>
                  <a:schemeClr val="accent4">
                    <a:lumMod val="75000"/>
                  </a:schemeClr>
                </a:solidFill>
                <a:latin typeface="Segoe UI" pitchFamily="34" charset="0"/>
                <a:cs typeface="Segoe UI" pitchFamily="34" charset="0"/>
              </a:rPr>
            </a:br>
            <a:r>
              <a:rPr lang="pl-PL" sz="22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Defining Security</a:t>
            </a:r>
            <a:r>
              <a:rPr lang="en-US" sz="3600" dirty="0" smtClean="0">
                <a:latin typeface="Segoe UI" pitchFamily="34" charset="0"/>
                <a:cs typeface="Segoe UI" pitchFamily="34" charset="0"/>
              </a:rPr>
              <a:t/>
            </a:r>
            <a:br>
              <a:rPr lang="en-US" sz="3600" dirty="0" smtClean="0">
                <a:latin typeface="Segoe UI" pitchFamily="34" charset="0"/>
                <a:cs typeface="Segoe UI" pitchFamily="34" charset="0"/>
              </a:rPr>
            </a:br>
            <a:endParaRPr lang="en-US" sz="3600" dirty="0">
              <a:solidFill>
                <a:schemeClr val="accent4">
                  <a:lumMod val="75000"/>
                </a:schemeClr>
              </a:solidFill>
              <a:latin typeface="Segoe UI" pitchFamily="34" charset="0"/>
              <a:cs typeface="Segoe UI" pitchFamily="34" charset="0"/>
            </a:endParaRPr>
          </a:p>
        </p:txBody>
      </p:sp>
      <p:sp>
        <p:nvSpPr>
          <p:cNvPr id="29699" name="Slide Number Placeholder 41"/>
          <p:cNvSpPr>
            <a:spLocks noGrp="1"/>
          </p:cNvSpPr>
          <p:nvPr>
            <p:ph type="sldNum" sz="quarter" idx="11"/>
          </p:nvPr>
        </p:nvSpPr>
        <p:spPr bwMode="auto">
          <a:xfrm>
            <a:off x="7010400" y="6492875"/>
            <a:ext cx="2133600" cy="365125"/>
          </a:xfrm>
          <a:noFill/>
          <a:ln>
            <a:miter lim="800000"/>
            <a:headEnd/>
            <a:tailEnd/>
          </a:ln>
        </p:spPr>
        <p:txBody>
          <a:bodyPr/>
          <a:lstStyle/>
          <a:p>
            <a:pPr algn="r"/>
            <a:fld id="{006D18EE-1D2C-4146-9238-76B53E446406}" type="slidenum">
              <a:rPr lang="en-US" sz="1200" b="0">
                <a:latin typeface="Segoe UI" panose="020B0502040204020203" pitchFamily="34" charset="0"/>
                <a:cs typeface="Segoe UI" panose="020B0502040204020203" pitchFamily="34" charset="0"/>
              </a:rPr>
              <a:pPr algn="r"/>
              <a:t>9</a:t>
            </a:fld>
            <a:endParaRPr lang="en-US" sz="1200" b="0" dirty="0">
              <a:latin typeface="Segoe UI" panose="020B0502040204020203" pitchFamily="34" charset="0"/>
              <a:cs typeface="Segoe UI" panose="020B0502040204020203" pitchFamily="34" charset="0"/>
            </a:endParaRPr>
          </a:p>
        </p:txBody>
      </p:sp>
      <p:sp>
        <p:nvSpPr>
          <p:cNvPr id="8" name="Content Placeholder 2"/>
          <p:cNvSpPr>
            <a:spLocks noGrp="1"/>
          </p:cNvSpPr>
          <p:nvPr>
            <p:ph idx="1"/>
          </p:nvPr>
        </p:nvSpPr>
        <p:spPr>
          <a:xfrm>
            <a:off x="0" y="838200"/>
            <a:ext cx="9144000" cy="6019800"/>
          </a:xfrm>
        </p:spPr>
        <p:txBody>
          <a:bodyPr/>
          <a:lstStyle/>
          <a:p>
            <a:pPr>
              <a:spcBef>
                <a:spcPts val="0"/>
              </a:spcBef>
              <a:defRPr/>
            </a:pPr>
            <a:r>
              <a:rPr lang="en-US" sz="2400" dirty="0" smtClean="0">
                <a:latin typeface="Segoe UI" pitchFamily="34" charset="0"/>
                <a:cs typeface="Segoe UI" pitchFamily="34" charset="0"/>
              </a:rPr>
              <a:t>Historical </a:t>
            </a:r>
            <a:r>
              <a:rPr lang="en-US"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growth </a:t>
            </a:r>
            <a:r>
              <a:rPr lang="en-US" sz="2400" dirty="0" smtClean="0">
                <a:latin typeface="Segoe UI" pitchFamily="34" charset="0"/>
                <a:cs typeface="Segoe UI" pitchFamily="34" charset="0"/>
              </a:rPr>
              <a:t>of</a:t>
            </a:r>
            <a:r>
              <a:rPr lang="en-US" sz="2400" dirty="0" smtClean="0">
                <a:solidFill>
                  <a:srgbClr val="FF9900"/>
                </a:solidFill>
                <a:latin typeface="Segoe UI" pitchFamily="34" charset="0"/>
                <a:cs typeface="Segoe UI" pitchFamily="34" charset="0"/>
              </a:rPr>
              <a:t> </a:t>
            </a:r>
            <a:r>
              <a:rPr lang="pl-PL" sz="2400" dirty="0" smtClean="0">
                <a:latin typeface="Segoe UI" pitchFamily="34" charset="0"/>
                <a:cs typeface="Segoe UI" pitchFamily="34" charset="0"/>
              </a:rPr>
              <a:t>the</a:t>
            </a:r>
            <a:r>
              <a:rPr lang="pl-PL" sz="2400" dirty="0" smtClean="0">
                <a:solidFill>
                  <a:srgbClr val="FF9900"/>
                </a:solidFill>
                <a:latin typeface="Segoe UI" pitchFamily="34" charset="0"/>
                <a:cs typeface="Segoe UI" pitchFamily="34" charset="0"/>
              </a:rPr>
              <a:t>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scope </a:t>
            </a:r>
            <a:r>
              <a:rPr lang="en-US" sz="2400" dirty="0">
                <a:latin typeface="Segoe UI" pitchFamily="34" charset="0"/>
                <a:cs typeface="Segoe UI" pitchFamily="34" charset="0"/>
              </a:rPr>
              <a:t>of</a:t>
            </a:r>
            <a:r>
              <a:rPr lang="en-US" sz="2400" dirty="0">
                <a:solidFill>
                  <a:srgbClr val="FF9900"/>
                </a:solidFill>
                <a:latin typeface="Segoe UI" pitchFamily="34" charset="0"/>
                <a:cs typeface="Segoe UI" pitchFamily="34" charset="0"/>
              </a:rPr>
              <a:t> </a:t>
            </a:r>
            <a:r>
              <a:rPr lang="pl-PL" sz="24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security</a:t>
            </a:r>
            <a:endParaRPr lang="pl-PL" sz="2400" dirty="0" smtClean="0">
              <a:latin typeface="Segoe UI" pitchFamily="34" charset="0"/>
              <a:cs typeface="Segoe UI" pitchFamily="34" charset="0"/>
            </a:endParaRPr>
          </a:p>
          <a:p>
            <a:pPr>
              <a:spcBef>
                <a:spcPts val="0"/>
              </a:spcBef>
              <a:defRPr/>
            </a:pPr>
            <a:endParaRPr lang="en-US" sz="800" dirty="0" smtClean="0">
              <a:latin typeface="Segoe UI" pitchFamily="34" charset="0"/>
              <a:cs typeface="Segoe UI" pitchFamily="34" charset="0"/>
            </a:endParaRPr>
          </a:p>
          <a:p>
            <a:pPr lvl="1">
              <a:spcBef>
                <a:spcPts val="0"/>
              </a:spcBef>
              <a:defRPr/>
            </a:pPr>
            <a:r>
              <a:rPr lang="pl-PL"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CIA</a:t>
            </a:r>
            <a:r>
              <a:rPr lang="pl-PL" sz="2000" dirty="0" smtClean="0">
                <a:latin typeface="Segoe UI" panose="020B0502040204020203" pitchFamily="34" charset="0"/>
                <a:cs typeface="Segoe UI" panose="020B0502040204020203" pitchFamily="34" charset="0"/>
              </a:rPr>
              <a:t>:  </a:t>
            </a:r>
            <a:r>
              <a:rPr lang="pl-PL" sz="2000" i="1" dirty="0" smtClean="0">
                <a:latin typeface="Segoe UI" panose="020B0502040204020203" pitchFamily="34" charset="0"/>
                <a:cs typeface="Segoe UI" panose="020B0502040204020203" pitchFamily="34" charset="0"/>
              </a:rPr>
              <a:t>Confidentiality</a:t>
            </a:r>
            <a:r>
              <a:rPr lang="pl-PL" sz="2000" dirty="0" smtClean="0">
                <a:latin typeface="Segoe UI" panose="020B0502040204020203" pitchFamily="34" charset="0"/>
                <a:cs typeface="Segoe UI" panose="020B0502040204020203" pitchFamily="34" charset="0"/>
              </a:rPr>
              <a:t>, </a:t>
            </a:r>
            <a:r>
              <a:rPr lang="pl-PL" sz="2000" i="1" dirty="0" smtClean="0">
                <a:latin typeface="Segoe UI" panose="020B0502040204020203" pitchFamily="34" charset="0"/>
                <a:cs typeface="Segoe UI" panose="020B0502040204020203" pitchFamily="34" charset="0"/>
              </a:rPr>
              <a:t>integrity</a:t>
            </a:r>
            <a:r>
              <a:rPr lang="pl-PL" sz="2000" dirty="0" smtClean="0">
                <a:latin typeface="Segoe UI" panose="020B0502040204020203" pitchFamily="34" charset="0"/>
                <a:cs typeface="Segoe UI" panose="020B0502040204020203" pitchFamily="34" charset="0"/>
              </a:rPr>
              <a:t> and </a:t>
            </a:r>
            <a:r>
              <a:rPr lang="pl-PL" sz="2000" i="1" dirty="0" smtClean="0">
                <a:latin typeface="Segoe UI" panose="020B0502040204020203" pitchFamily="34" charset="0"/>
                <a:cs typeface="Segoe UI" panose="020B0502040204020203" pitchFamily="34" charset="0"/>
              </a:rPr>
              <a:t>availability</a:t>
            </a:r>
          </a:p>
          <a:p>
            <a:pPr lvl="2">
              <a:spcBef>
                <a:spcPts val="0"/>
              </a:spcBef>
              <a:defRPr/>
            </a:pPr>
            <a:r>
              <a:rPr lang="pl-PL" sz="2000" dirty="0" smtClean="0">
                <a:latin typeface="Segoe UI" panose="020B0502040204020203" pitchFamily="34" charset="0"/>
                <a:cs typeface="Segoe UI" panose="020B0502040204020203" pitchFamily="34" charset="0"/>
              </a:rPr>
              <a:t>1973 - The </a:t>
            </a:r>
            <a:r>
              <a:rPr lang="pl-PL" sz="2000" dirty="0">
                <a:latin typeface="Segoe UI" panose="020B0502040204020203" pitchFamily="34" charset="0"/>
                <a:cs typeface="Segoe UI" panose="020B0502040204020203" pitchFamily="34" charset="0"/>
              </a:rPr>
              <a:t>classic </a:t>
            </a:r>
            <a:r>
              <a:rPr lang="en-US" sz="20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CIA </a:t>
            </a:r>
            <a:r>
              <a:rPr lang="en-US"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triad</a:t>
            </a:r>
            <a:r>
              <a:rPr lang="pl-PL" sz="2000" dirty="0">
                <a:latin typeface="Segoe UI" panose="020B0502040204020203" pitchFamily="34" charset="0"/>
                <a:cs typeface="Segoe UI" panose="020B0502040204020203" pitchFamily="34" charset="0"/>
              </a:rPr>
              <a:t> a.k.a. </a:t>
            </a:r>
            <a:r>
              <a:rPr lang="pl-PL" sz="20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AIC</a:t>
            </a:r>
            <a:r>
              <a:rPr lang="en-US" sz="2000" i="1" dirty="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triad </a:t>
            </a:r>
            <a:r>
              <a:rPr lang="pl-PL" sz="2000" dirty="0" smtClean="0">
                <a:latin typeface="Segoe UI" panose="020B0502040204020203" pitchFamily="34" charset="0"/>
                <a:cs typeface="Segoe UI" panose="020B0502040204020203" pitchFamily="34" charset="0"/>
              </a:rPr>
              <a:t>a.k.a. </a:t>
            </a:r>
            <a:r>
              <a:rPr lang="en-US"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CIA </a:t>
            </a:r>
            <a:r>
              <a:rPr lang="pl-PL"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security </a:t>
            </a:r>
            <a:r>
              <a:rPr lang="en-US"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triad</a:t>
            </a:r>
            <a:endParaRPr lang="pl-PL"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lvl="3">
              <a:spcBef>
                <a:spcPts val="0"/>
              </a:spcBef>
              <a:tabLst>
                <a:tab pos="8686800" algn="r"/>
              </a:tabLst>
              <a:defRPr/>
            </a:pPr>
            <a:r>
              <a:rPr lang="pl-PL" sz="1600" dirty="0" smtClean="0">
                <a:latin typeface="Segoe UI" panose="020B0502040204020203" pitchFamily="34" charset="0"/>
                <a:cs typeface="Segoe UI" panose="020B0502040204020203" pitchFamily="34" charset="0"/>
              </a:rPr>
              <a:t>Components defined in 1973 by James P. Anderson 	</a:t>
            </a:r>
            <a:r>
              <a:rPr lang="pl-PL" sz="1200" dirty="0" smtClean="0">
                <a:solidFill>
                  <a:schemeClr val="bg1">
                    <a:lumMod val="50000"/>
                  </a:schemeClr>
                </a:solidFill>
                <a:latin typeface="Segoe UI" panose="020B0502040204020203" pitchFamily="34" charset="0"/>
                <a:cs typeface="Segoe UI" panose="020B0502040204020203" pitchFamily="34" charset="0"/>
              </a:rPr>
              <a:t>[Pfleeger+, 2015]</a:t>
            </a:r>
          </a:p>
          <a:p>
            <a:pPr lvl="3">
              <a:spcBef>
                <a:spcPts val="0"/>
              </a:spcBef>
              <a:defRPr/>
            </a:pPr>
            <a:r>
              <a:rPr lang="pl-PL" sz="1600" dirty="0" smtClean="0">
                <a:latin typeface="Segoe UI" panose="020B0502040204020203" pitchFamily="34" charset="0"/>
                <a:cs typeface="Segoe UI" panose="020B0502040204020203" pitchFamily="34" charset="0"/>
              </a:rPr>
              <a:t>Who coined the term </a:t>
            </a:r>
            <a:r>
              <a:rPr lang="pl-PL" sz="1600" dirty="0">
                <a:latin typeface="Segoe UI" panose="020B0502040204020203" pitchFamily="34" charset="0"/>
                <a:cs typeface="Segoe UI" panose="020B0502040204020203" pitchFamily="34" charset="0"/>
              </a:rPr>
              <a:t>„CIA triad” </a:t>
            </a:r>
            <a:r>
              <a:rPr lang="pl-PL" sz="1600" dirty="0" smtClean="0">
                <a:latin typeface="Segoe UI" panose="020B0502040204020203" pitchFamily="34" charset="0"/>
                <a:cs typeface="Segoe UI" panose="020B0502040204020203" pitchFamily="34" charset="0"/>
              </a:rPr>
              <a:t>remains a mystery   [</a:t>
            </a:r>
            <a:r>
              <a:rPr lang="pl-PL" sz="1600" dirty="0" smtClean="0">
                <a:solidFill>
                  <a:srgbClr val="FF0000"/>
                </a:solidFill>
                <a:latin typeface="Segoe UI" panose="020B0502040204020203" pitchFamily="34" charset="0"/>
                <a:cs typeface="Segoe UI" panose="020B0502040204020203" pitchFamily="34" charset="0"/>
              </a:rPr>
              <a:t>Can anybody help?</a:t>
            </a:r>
            <a:r>
              <a:rPr lang="pl-PL" sz="1600" dirty="0" smtClean="0">
                <a:latin typeface="Segoe UI" panose="020B0502040204020203" pitchFamily="34" charset="0"/>
                <a:cs typeface="Segoe UI" panose="020B0502040204020203" pitchFamily="34" charset="0"/>
              </a:rPr>
              <a:t>]</a:t>
            </a:r>
          </a:p>
          <a:p>
            <a:pPr lvl="3">
              <a:spcBef>
                <a:spcPts val="0"/>
              </a:spcBef>
              <a:defRPr/>
            </a:pPr>
            <a:endParaRPr lang="pl-PL" sz="800" dirty="0" smtClean="0">
              <a:latin typeface="Segoe UI" panose="020B0502040204020203" pitchFamily="34" charset="0"/>
              <a:cs typeface="Segoe UI" panose="020B0502040204020203" pitchFamily="34" charset="0"/>
            </a:endParaRPr>
          </a:p>
          <a:p>
            <a:pPr lvl="1">
              <a:spcBef>
                <a:spcPts val="0"/>
              </a:spcBef>
              <a:defRPr/>
            </a:pPr>
            <a:r>
              <a:rPr lang="pl-PL"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a:t>
            </a:r>
            <a:r>
              <a:rPr lang="pl-PL" sz="2000" dirty="0" smtClean="0">
                <a:latin typeface="Segoe UI" panose="020B0502040204020203" pitchFamily="34" charset="0"/>
                <a:cs typeface="Segoe UI" panose="020B0502040204020203" pitchFamily="34" charset="0"/>
              </a:rPr>
              <a:t>:  </a:t>
            </a:r>
            <a:r>
              <a:rPr lang="pl-PL" sz="2000" i="1" dirty="0" smtClean="0">
                <a:latin typeface="Segoe UI" panose="020B0502040204020203" pitchFamily="34" charset="0"/>
                <a:cs typeface="Segoe UI" panose="020B0502040204020203" pitchFamily="34" charset="0"/>
              </a:rPr>
              <a:t>Auditability</a:t>
            </a:r>
            <a:endParaRPr lang="pl-PL" sz="800" dirty="0" smtClean="0">
              <a:latin typeface="Segoe UI" panose="020B0502040204020203" pitchFamily="34" charset="0"/>
              <a:cs typeface="Segoe UI" panose="020B0502040204020203" pitchFamily="34" charset="0"/>
            </a:endParaRPr>
          </a:p>
          <a:p>
            <a:pPr lvl="2">
              <a:spcBef>
                <a:spcPts val="0"/>
              </a:spcBef>
              <a:tabLst>
                <a:tab pos="8686800" algn="r"/>
              </a:tabLst>
              <a:defRPr/>
            </a:pPr>
            <a:r>
              <a:rPr lang="pl-PL" sz="2000" dirty="0" smtClean="0">
                <a:latin typeface="Segoe UI" panose="020B0502040204020203" pitchFamily="34" charset="0"/>
                <a:cs typeface="Segoe UI" panose="020B0502040204020203" pitchFamily="34" charset="0"/>
              </a:rPr>
              <a:t>1985 - </a:t>
            </a:r>
            <a:r>
              <a:rPr lang="en-US" sz="2000" dirty="0" smtClean="0">
                <a:latin typeface="Segoe UI" panose="020B0502040204020203" pitchFamily="34" charset="0"/>
                <a:cs typeface="Segoe UI" panose="020B0502040204020203" pitchFamily="34" charset="0"/>
              </a:rPr>
              <a:t>Added by </a:t>
            </a:r>
            <a:r>
              <a:rPr lang="en-US" sz="2000" dirty="0">
                <a:latin typeface="Segoe UI" panose="020B0502040204020203" pitchFamily="34" charset="0"/>
                <a:cs typeface="Segoe UI" panose="020B0502040204020203" pitchFamily="34" charset="0"/>
              </a:rPr>
              <a:t>the U.S. </a:t>
            </a:r>
            <a:r>
              <a:rPr lang="pl-PL" sz="2000" dirty="0" smtClean="0">
                <a:latin typeface="Segoe UI" panose="020B0502040204020203" pitchFamily="34" charset="0"/>
                <a:cs typeface="Segoe UI" panose="020B0502040204020203" pitchFamily="34" charset="0"/>
              </a:rPr>
              <a:t>DoD 	</a:t>
            </a:r>
            <a:r>
              <a:rPr lang="en-US" sz="1200" dirty="0" smtClean="0">
                <a:solidFill>
                  <a:schemeClr val="bg1">
                    <a:lumMod val="50000"/>
                  </a:schemeClr>
                </a:solidFill>
                <a:latin typeface="Segoe UI" panose="020B0502040204020203" pitchFamily="34" charset="0"/>
                <a:cs typeface="Segoe UI" panose="020B0502040204020203" pitchFamily="34" charset="0"/>
              </a:rPr>
              <a:t>[</a:t>
            </a:r>
            <a:r>
              <a:rPr lang="pl-PL" sz="1200" dirty="0">
                <a:solidFill>
                  <a:schemeClr val="bg1">
                    <a:lumMod val="50000"/>
                  </a:schemeClr>
                </a:solidFill>
                <a:latin typeface="Segoe UI" panose="020B0502040204020203" pitchFamily="34" charset="0"/>
                <a:cs typeface="Segoe UI" panose="020B0502040204020203" pitchFamily="34" charset="0"/>
              </a:rPr>
              <a:t>Trusted, 1985</a:t>
            </a:r>
            <a:r>
              <a:rPr lang="en-US" sz="1200" dirty="0" smtClean="0">
                <a:solidFill>
                  <a:schemeClr val="bg1">
                    <a:lumMod val="50000"/>
                  </a:schemeClr>
                </a:solidFill>
                <a:latin typeface="Segoe UI" panose="020B0502040204020203" pitchFamily="34" charset="0"/>
                <a:cs typeface="Segoe UI" panose="020B0502040204020203" pitchFamily="34" charset="0"/>
              </a:rPr>
              <a:t>]</a:t>
            </a:r>
            <a:endParaRPr lang="pl-PL" sz="1200" dirty="0" smtClean="0">
              <a:solidFill>
                <a:schemeClr val="bg1">
                  <a:lumMod val="50000"/>
                </a:schemeClr>
              </a:solidFill>
              <a:latin typeface="Segoe UI" panose="020B0502040204020203" pitchFamily="34" charset="0"/>
              <a:cs typeface="Segoe UI" panose="020B0502040204020203" pitchFamily="34" charset="0"/>
            </a:endParaRPr>
          </a:p>
          <a:p>
            <a:pPr lvl="2">
              <a:spcBef>
                <a:spcPts val="0"/>
              </a:spcBef>
              <a:defRPr/>
            </a:pPr>
            <a:endParaRPr lang="pl-PL" sz="8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a:p>
            <a:pPr lvl="1">
              <a:spcBef>
                <a:spcPts val="0"/>
              </a:spcBef>
              <a:defRPr/>
            </a:pPr>
            <a:r>
              <a:rPr lang="pl-PL" sz="2000" i="1" dirty="0" smtClean="0">
                <a:solidFill>
                  <a:srgbClr val="FF9900"/>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AAN</a:t>
            </a:r>
            <a:r>
              <a:rPr lang="pl-PL" sz="2000" dirty="0" smtClean="0">
                <a:latin typeface="Segoe UI" panose="020B0502040204020203" pitchFamily="34" charset="0"/>
                <a:cs typeface="Segoe UI" panose="020B0502040204020203" pitchFamily="34" charset="0"/>
              </a:rPr>
              <a:t>:  </a:t>
            </a:r>
            <a:r>
              <a:rPr lang="pl-PL" sz="2000" i="1" dirty="0" smtClean="0">
                <a:latin typeface="Segoe UI" panose="020B0502040204020203" pitchFamily="34" charset="0"/>
                <a:cs typeface="Segoe UI" panose="020B0502040204020203" pitchFamily="34" charset="0"/>
              </a:rPr>
              <a:t>Authentication</a:t>
            </a:r>
            <a:r>
              <a:rPr lang="pl-PL" sz="2000" dirty="0" smtClean="0">
                <a:latin typeface="Segoe UI" panose="020B0502040204020203" pitchFamily="34" charset="0"/>
                <a:cs typeface="Segoe UI" panose="020B0502040204020203" pitchFamily="34" charset="0"/>
              </a:rPr>
              <a:t>, </a:t>
            </a:r>
            <a:r>
              <a:rPr lang="en-US" sz="2000" i="1" dirty="0" smtClean="0">
                <a:latin typeface="Segoe UI" panose="020B0502040204020203" pitchFamily="34" charset="0"/>
                <a:cs typeface="Segoe UI" panose="020B0502040204020203" pitchFamily="34" charset="0"/>
              </a:rPr>
              <a:t>a</a:t>
            </a:r>
            <a:r>
              <a:rPr lang="pl-PL" sz="2000" i="1" dirty="0" smtClean="0">
                <a:latin typeface="Segoe UI" panose="020B0502040204020203" pitchFamily="34" charset="0"/>
                <a:cs typeface="Segoe UI" panose="020B0502040204020203" pitchFamily="34" charset="0"/>
              </a:rPr>
              <a:t>ccess control</a:t>
            </a:r>
            <a:r>
              <a:rPr lang="pl-PL" sz="2000" dirty="0" smtClean="0">
                <a:latin typeface="Segoe UI" panose="020B0502040204020203" pitchFamily="34" charset="0"/>
                <a:cs typeface="Segoe UI" panose="020B0502040204020203" pitchFamily="34" charset="0"/>
              </a:rPr>
              <a:t>, and </a:t>
            </a:r>
            <a:r>
              <a:rPr lang="pl-PL" sz="2000" i="1" dirty="0" smtClean="0">
                <a:latin typeface="Segoe UI" panose="020B0502040204020203" pitchFamily="34" charset="0"/>
                <a:cs typeface="Segoe UI" panose="020B0502040204020203" pitchFamily="34" charset="0"/>
              </a:rPr>
              <a:t>non-repudiation</a:t>
            </a:r>
            <a:r>
              <a:rPr lang="pl-PL" sz="2000" dirty="0" smtClean="0">
                <a:latin typeface="Segoe UI" panose="020B0502040204020203" pitchFamily="34" charset="0"/>
                <a:cs typeface="Segoe UI" panose="020B0502040204020203" pitchFamily="34" charset="0"/>
              </a:rPr>
              <a:t> </a:t>
            </a:r>
          </a:p>
          <a:p>
            <a:pPr lvl="2">
              <a:spcBef>
                <a:spcPts val="0"/>
              </a:spcBef>
              <a:tabLst>
                <a:tab pos="8686800" algn="r"/>
              </a:tabLst>
              <a:defRPr/>
            </a:pPr>
            <a:r>
              <a:rPr lang="pl-PL" sz="2000" dirty="0" smtClean="0">
                <a:latin typeface="Segoe UI" panose="020B0502040204020203" pitchFamily="34" charset="0"/>
                <a:cs typeface="Segoe UI" panose="020B0502040204020203" pitchFamily="34" charset="0"/>
              </a:rPr>
              <a:t>1995 - </a:t>
            </a:r>
            <a:r>
              <a:rPr lang="en-US" sz="2000" dirty="0" smtClean="0">
                <a:latin typeface="Segoe UI" panose="020B0502040204020203" pitchFamily="34" charset="0"/>
                <a:cs typeface="Segoe UI" panose="020B0502040204020203" pitchFamily="34" charset="0"/>
              </a:rPr>
              <a:t>Added by </a:t>
            </a:r>
            <a:r>
              <a:rPr lang="en-US" sz="2000" dirty="0">
                <a:latin typeface="Segoe UI" panose="020B0502040204020203" pitchFamily="34" charset="0"/>
                <a:cs typeface="Segoe UI" panose="020B0502040204020203" pitchFamily="34" charset="0"/>
              </a:rPr>
              <a:t>ISO </a:t>
            </a:r>
            <a:r>
              <a:rPr lang="pl-PL" sz="1600" dirty="0" smtClean="0">
                <a:solidFill>
                  <a:schemeClr val="bg1">
                    <a:lumMod val="50000"/>
                  </a:schemeClr>
                </a:solidFill>
                <a:latin typeface="Segoe UI" panose="020B0502040204020203" pitchFamily="34" charset="0"/>
                <a:cs typeface="Segoe UI" panose="020B0502040204020203" pitchFamily="34" charset="0"/>
              </a:rPr>
              <a:t>(</a:t>
            </a:r>
            <a:r>
              <a:rPr lang="pl-PL" sz="1600" dirty="0">
                <a:solidFill>
                  <a:schemeClr val="bg1">
                    <a:lumMod val="50000"/>
                  </a:schemeClr>
                </a:solidFill>
                <a:latin typeface="Segoe UI" panose="020B0502040204020203" pitchFamily="34" charset="0"/>
                <a:cs typeface="Segoe UI" panose="020B0502040204020203" pitchFamily="34" charset="0"/>
              </a:rPr>
              <a:t>famous for the OSI network </a:t>
            </a:r>
            <a:r>
              <a:rPr lang="pl-PL" sz="1600" dirty="0" smtClean="0">
                <a:solidFill>
                  <a:schemeClr val="bg1">
                    <a:lumMod val="50000"/>
                  </a:schemeClr>
                </a:solidFill>
                <a:latin typeface="Segoe UI" panose="020B0502040204020203" pitchFamily="34" charset="0"/>
                <a:cs typeface="Segoe UI" panose="020B0502040204020203" pitchFamily="34" charset="0"/>
              </a:rPr>
              <a:t>) 	</a:t>
            </a:r>
            <a:r>
              <a:rPr lang="en-US" sz="1200" dirty="0" smtClean="0">
                <a:solidFill>
                  <a:schemeClr val="bg1">
                    <a:lumMod val="50000"/>
                  </a:schemeClr>
                </a:solidFill>
                <a:latin typeface="Segoe UI" panose="020B0502040204020203" pitchFamily="34" charset="0"/>
                <a:cs typeface="Segoe UI" panose="020B0502040204020203" pitchFamily="34" charset="0"/>
              </a:rPr>
              <a:t>[</a:t>
            </a:r>
            <a:r>
              <a:rPr lang="pl-PL" sz="1200" dirty="0">
                <a:solidFill>
                  <a:schemeClr val="bg1">
                    <a:lumMod val="50000"/>
                  </a:schemeClr>
                </a:solidFill>
                <a:latin typeface="Segoe UI" panose="020B0502040204020203" pitchFamily="34" charset="0"/>
                <a:cs typeface="Segoe UI" panose="020B0502040204020203" pitchFamily="34" charset="0"/>
              </a:rPr>
              <a:t>ISO, </a:t>
            </a:r>
            <a:r>
              <a:rPr lang="pl-PL" sz="1200" dirty="0" smtClean="0">
                <a:solidFill>
                  <a:schemeClr val="bg1">
                    <a:lumMod val="50000"/>
                  </a:schemeClr>
                </a:solidFill>
                <a:latin typeface="Segoe UI" panose="020B0502040204020203" pitchFamily="34" charset="0"/>
                <a:cs typeface="Segoe UI" panose="020B0502040204020203" pitchFamily="34" charset="0"/>
              </a:rPr>
              <a:t>1995</a:t>
            </a:r>
            <a:r>
              <a:rPr lang="en-US" sz="1200" dirty="0" smtClean="0">
                <a:solidFill>
                  <a:schemeClr val="bg1">
                    <a:lumMod val="50000"/>
                  </a:schemeClr>
                </a:solidFill>
                <a:latin typeface="Segoe UI" panose="020B0502040204020203" pitchFamily="34" charset="0"/>
                <a:cs typeface="Segoe UI" panose="020B0502040204020203" pitchFamily="34" charset="0"/>
              </a:rPr>
              <a:t>]</a:t>
            </a:r>
            <a:endParaRPr lang="pl-PL" sz="1200" dirty="0" smtClean="0">
              <a:solidFill>
                <a:schemeClr val="bg1">
                  <a:lumMod val="50000"/>
                </a:schemeClr>
              </a:solidFill>
              <a:latin typeface="Segoe UI" panose="020B0502040204020203" pitchFamily="34" charset="0"/>
              <a:cs typeface="Segoe UI" panose="020B0502040204020203" pitchFamily="34" charset="0"/>
            </a:endParaRPr>
          </a:p>
          <a:p>
            <a:pPr lvl="1">
              <a:spcBef>
                <a:spcPts val="0"/>
              </a:spcBef>
              <a:defRPr/>
            </a:pPr>
            <a:endParaRPr lang="pl-PL" sz="800" dirty="0" smtClean="0">
              <a:latin typeface="Segoe UI" pitchFamily="34" charset="0"/>
              <a:cs typeface="Segoe UI" pitchFamily="34" charset="0"/>
            </a:endParaRPr>
          </a:p>
          <a:p>
            <a:pPr lvl="1">
              <a:spcBef>
                <a:spcPts val="0"/>
              </a:spcBef>
              <a:defRPr/>
            </a:pPr>
            <a:endParaRPr lang="pl-PL" sz="800" dirty="0">
              <a:latin typeface="Segoe UI" pitchFamily="34" charset="0"/>
              <a:cs typeface="Segoe UI" pitchFamily="34" charset="0"/>
            </a:endParaRPr>
          </a:p>
          <a:p>
            <a:pPr>
              <a:spcBef>
                <a:spcPts val="0"/>
              </a:spcBef>
              <a:tabLst>
                <a:tab pos="8686800" algn="r"/>
              </a:tabLst>
              <a:defRPr/>
            </a:pPr>
            <a:r>
              <a:rPr lang="en-US" sz="2400" dirty="0">
                <a:solidFill>
                  <a:srgbClr val="FF9900"/>
                </a:solidFill>
                <a:effectLst>
                  <a:outerShdw blurRad="38100" dist="38100" dir="2700000" algn="tl">
                    <a:srgbClr val="000000">
                      <a:alpha val="43137"/>
                    </a:srgbClr>
                  </a:outerShdw>
                </a:effectLst>
                <a:latin typeface="Segoe UI" pitchFamily="34" charset="0"/>
                <a:cs typeface="Segoe UI" pitchFamily="34" charset="0"/>
              </a:rPr>
              <a:t>Security Services </a:t>
            </a:r>
            <a:r>
              <a:rPr lang="en-US" sz="2400" dirty="0">
                <a:latin typeface="Segoe UI" pitchFamily="34" charset="0"/>
                <a:cs typeface="Segoe UI" pitchFamily="34" charset="0"/>
              </a:rPr>
              <a:t>(</a:t>
            </a:r>
            <a:r>
              <a:rPr lang="en-US" sz="2400" dirty="0">
                <a:solidFill>
                  <a:srgbClr val="FF9900"/>
                </a:solidFill>
                <a:effectLst>
                  <a:outerShdw blurRad="38100" dist="38100" dir="2700000" algn="tl">
                    <a:srgbClr val="000000">
                      <a:alpha val="43137"/>
                    </a:srgbClr>
                  </a:outerShdw>
                </a:effectLst>
                <a:latin typeface="Segoe UI" pitchFamily="34" charset="0"/>
                <a:cs typeface="Segoe UI" pitchFamily="34" charset="0"/>
              </a:rPr>
              <a:t>SSs</a:t>
            </a:r>
            <a:r>
              <a:rPr lang="en-US" sz="2400" dirty="0">
                <a:latin typeface="Segoe UI" pitchFamily="34" charset="0"/>
                <a:cs typeface="Segoe UI" pitchFamily="34" charset="0"/>
              </a:rPr>
              <a:t>): </a:t>
            </a:r>
            <a:r>
              <a:rPr lang="pl-PL" sz="2400" dirty="0" smtClean="0">
                <a:latin typeface="Segoe UI" pitchFamily="34" charset="0"/>
                <a:cs typeface="Segoe UI" pitchFamily="34" charset="0"/>
              </a:rPr>
              <a:t>	</a:t>
            </a:r>
            <a:r>
              <a:rPr lang="pl-PL" sz="1200" dirty="0" smtClean="0">
                <a:solidFill>
                  <a:schemeClr val="bg1">
                    <a:lumMod val="50000"/>
                  </a:schemeClr>
                </a:solidFill>
                <a:latin typeface="Segoe UI" pitchFamily="34" charset="0"/>
                <a:cs typeface="Segoe UI" pitchFamily="34" charset="0"/>
              </a:rPr>
              <a:t>[</a:t>
            </a:r>
            <a:r>
              <a:rPr lang="en-US" sz="1200" dirty="0">
                <a:solidFill>
                  <a:schemeClr val="bg1">
                    <a:lumMod val="50000"/>
                  </a:schemeClr>
                </a:solidFill>
                <a:latin typeface="Segoe UI" panose="020B0502040204020203" pitchFamily="34" charset="0"/>
                <a:cs typeface="Segoe UI" panose="020B0502040204020203" pitchFamily="34" charset="0"/>
              </a:rPr>
              <a:t>ISO/IEC</a:t>
            </a:r>
            <a:r>
              <a:rPr lang="pl-PL" sz="1200" dirty="0">
                <a:solidFill>
                  <a:schemeClr val="bg1">
                    <a:lumMod val="50000"/>
                  </a:schemeClr>
                </a:solidFill>
                <a:latin typeface="Segoe UI" panose="020B0502040204020203" pitchFamily="34" charset="0"/>
                <a:cs typeface="Segoe UI" panose="020B0502040204020203" pitchFamily="34" charset="0"/>
              </a:rPr>
              <a:t>, </a:t>
            </a:r>
            <a:r>
              <a:rPr lang="pl-PL" sz="1200" dirty="0" smtClean="0">
                <a:solidFill>
                  <a:schemeClr val="bg1">
                    <a:lumMod val="50000"/>
                  </a:schemeClr>
                </a:solidFill>
                <a:latin typeface="Segoe UI" panose="020B0502040204020203" pitchFamily="34" charset="0"/>
                <a:cs typeface="Segoe UI" panose="020B0502040204020203" pitchFamily="34" charset="0"/>
              </a:rPr>
              <a:t>1991]</a:t>
            </a:r>
            <a:endParaRPr lang="en-US" sz="2400" dirty="0">
              <a:latin typeface="Segoe UI" pitchFamily="34" charset="0"/>
              <a:cs typeface="Segoe UI" pitchFamily="34" charset="0"/>
            </a:endParaRPr>
          </a:p>
          <a:p>
            <a:pPr lvl="1">
              <a:spcBef>
                <a:spcPts val="0"/>
              </a:spcBef>
              <a:defRPr/>
            </a:pPr>
            <a:r>
              <a:rPr lang="en-US"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CIA-A</a:t>
            </a:r>
            <a:r>
              <a:rPr lang="pl-PL" sz="2000" dirty="0">
                <a:solidFill>
                  <a:srgbClr val="FF9900"/>
                </a:solidFill>
                <a:effectLst>
                  <a:outerShdw blurRad="38100" dist="38100" dir="2700000" algn="tl">
                    <a:srgbClr val="000000">
                      <a:alpha val="43137"/>
                    </a:srgbClr>
                  </a:outerShdw>
                </a:effectLst>
                <a:latin typeface="Segoe UI" pitchFamily="34" charset="0"/>
                <a:cs typeface="Segoe UI" pitchFamily="34" charset="0"/>
              </a:rPr>
              <a:t>-A</a:t>
            </a:r>
            <a:r>
              <a:rPr lang="en-US" sz="2000" dirty="0" smtClean="0">
                <a:solidFill>
                  <a:srgbClr val="FF9900"/>
                </a:solidFill>
                <a:effectLst>
                  <a:outerShdw blurRad="38100" dist="38100" dir="2700000" algn="tl">
                    <a:srgbClr val="000000">
                      <a:alpha val="43137"/>
                    </a:srgbClr>
                  </a:outerShdw>
                </a:effectLst>
                <a:latin typeface="Segoe UI" pitchFamily="34" charset="0"/>
                <a:cs typeface="Segoe UI" pitchFamily="34" charset="0"/>
              </a:rPr>
              <a:t>AN</a:t>
            </a:r>
            <a:r>
              <a:rPr lang="en-US" sz="2000" dirty="0" smtClean="0">
                <a:latin typeface="Segoe UI" pitchFamily="34" charset="0"/>
                <a:cs typeface="Segoe UI" pitchFamily="34" charset="0"/>
              </a:rPr>
              <a:t> </a:t>
            </a:r>
            <a:r>
              <a:rPr lang="en-US" sz="2000" dirty="0">
                <a:latin typeface="Segoe UI" pitchFamily="34" charset="0"/>
                <a:cs typeface="Segoe UI" pitchFamily="34" charset="0"/>
              </a:rPr>
              <a:t>= </a:t>
            </a:r>
          </a:p>
          <a:p>
            <a:pPr marL="2057400" lvl="1" indent="0">
              <a:spcBef>
                <a:spcPts val="0"/>
              </a:spcBef>
              <a:buNone/>
              <a:defRPr/>
            </a:pPr>
            <a:r>
              <a:rPr lang="pl-PL" sz="2000" dirty="0" smtClean="0">
                <a:latin typeface="Segoe UI" pitchFamily="34" charset="0"/>
                <a:cs typeface="Segoe UI" pitchFamily="34" charset="0"/>
              </a:rPr>
              <a:t> </a:t>
            </a:r>
            <a:r>
              <a:rPr lang="en-US" sz="2000" dirty="0" smtClean="0">
                <a:latin typeface="Segoe UI" pitchFamily="34" charset="0"/>
                <a:cs typeface="Segoe UI" pitchFamily="34" charset="0"/>
              </a:rPr>
              <a:t>= Confidentiality</a:t>
            </a:r>
            <a:r>
              <a:rPr lang="pl-PL" sz="2000" dirty="0" smtClean="0">
                <a:latin typeface="Segoe UI" pitchFamily="34" charset="0"/>
                <a:cs typeface="Segoe UI" pitchFamily="34" charset="0"/>
              </a:rPr>
              <a:t>, </a:t>
            </a:r>
            <a:r>
              <a:rPr lang="en-US" sz="2000" dirty="0" smtClean="0">
                <a:latin typeface="Segoe UI" pitchFamily="34" charset="0"/>
                <a:cs typeface="Segoe UI" pitchFamily="34" charset="0"/>
              </a:rPr>
              <a:t>Integrity</a:t>
            </a:r>
            <a:r>
              <a:rPr lang="pl-PL" sz="2000" dirty="0" smtClean="0">
                <a:latin typeface="Segoe UI" pitchFamily="34" charset="0"/>
                <a:cs typeface="Segoe UI" pitchFamily="34" charset="0"/>
              </a:rPr>
              <a:t>, </a:t>
            </a:r>
            <a:r>
              <a:rPr lang="en-US" sz="2000" dirty="0" smtClean="0">
                <a:latin typeface="Segoe UI" pitchFamily="34" charset="0"/>
                <a:cs typeface="Segoe UI" pitchFamily="34" charset="0"/>
              </a:rPr>
              <a:t>Availability</a:t>
            </a:r>
            <a:r>
              <a:rPr lang="pl-PL" sz="2000" dirty="0" smtClean="0">
                <a:latin typeface="Segoe UI" pitchFamily="34" charset="0"/>
                <a:cs typeface="Segoe UI" pitchFamily="34" charset="0"/>
              </a:rPr>
              <a:t>—</a:t>
            </a:r>
            <a:endParaRPr lang="en-US" sz="2000" dirty="0">
              <a:latin typeface="Segoe UI" pitchFamily="34" charset="0"/>
              <a:cs typeface="Segoe UI" pitchFamily="34" charset="0"/>
            </a:endParaRPr>
          </a:p>
          <a:p>
            <a:pPr marL="2347913" lvl="4" indent="0">
              <a:spcBef>
                <a:spcPts val="0"/>
              </a:spcBef>
              <a:buNone/>
              <a:defRPr/>
            </a:pPr>
            <a:r>
              <a:rPr lang="pl-PL" dirty="0" smtClean="0">
                <a:latin typeface="Segoe UI" pitchFamily="34" charset="0"/>
                <a:cs typeface="Segoe UI" pitchFamily="34" charset="0"/>
              </a:rPr>
              <a:t>Auditability—</a:t>
            </a:r>
          </a:p>
          <a:p>
            <a:pPr marL="2347913" lvl="4" indent="0">
              <a:spcBef>
                <a:spcPts val="0"/>
              </a:spcBef>
              <a:buNone/>
              <a:defRPr/>
            </a:pPr>
            <a:r>
              <a:rPr lang="en-US" dirty="0" smtClean="0">
                <a:latin typeface="Segoe UI" pitchFamily="34" charset="0"/>
                <a:cs typeface="Segoe UI" pitchFamily="34" charset="0"/>
              </a:rPr>
              <a:t>Authentication</a:t>
            </a:r>
            <a:r>
              <a:rPr lang="pl-PL" dirty="0" smtClean="0">
                <a:latin typeface="Segoe UI" pitchFamily="34" charset="0"/>
                <a:cs typeface="Segoe UI" pitchFamily="34" charset="0"/>
              </a:rPr>
              <a:t>, </a:t>
            </a:r>
            <a:r>
              <a:rPr lang="en-US" dirty="0" smtClean="0">
                <a:latin typeface="Segoe UI" pitchFamily="34" charset="0"/>
                <a:cs typeface="Segoe UI" pitchFamily="34" charset="0"/>
              </a:rPr>
              <a:t>Access Control</a:t>
            </a:r>
            <a:r>
              <a:rPr lang="pl-PL" dirty="0" smtClean="0">
                <a:latin typeface="Segoe UI" pitchFamily="34" charset="0"/>
                <a:cs typeface="Segoe UI" pitchFamily="34" charset="0"/>
              </a:rPr>
              <a:t>, </a:t>
            </a:r>
            <a:r>
              <a:rPr lang="en-US" dirty="0" smtClean="0">
                <a:latin typeface="Segoe UI" pitchFamily="34" charset="0"/>
                <a:cs typeface="Segoe UI" pitchFamily="34" charset="0"/>
              </a:rPr>
              <a:t>Non-repudiation</a:t>
            </a:r>
            <a:endParaRPr lang="pl-PL" dirty="0" smtClean="0">
              <a:latin typeface="Segoe UI" pitchFamily="34" charset="0"/>
              <a:cs typeface="Segoe UI" pitchFamily="34" charset="0"/>
            </a:endParaRPr>
          </a:p>
          <a:p>
            <a:pPr lvl="4">
              <a:spcBef>
                <a:spcPts val="0"/>
              </a:spcBef>
              <a:buNone/>
              <a:defRPr/>
            </a:pPr>
            <a:endParaRPr lang="pl-PL" sz="800" dirty="0" smtClean="0">
              <a:latin typeface="Segoe UI" panose="020B0502040204020203" pitchFamily="34" charset="0"/>
              <a:cs typeface="Segoe UI" panose="020B0502040204020203" pitchFamily="34" charset="0"/>
            </a:endParaRPr>
          </a:p>
          <a:p>
            <a:pPr lvl="1">
              <a:spcBef>
                <a:spcPts val="0"/>
              </a:spcBef>
              <a:defRPr/>
            </a:pPr>
            <a:r>
              <a:rPr lang="pl-PL" sz="2000" dirty="0" smtClean="0">
                <a:latin typeface="Segoe UI" panose="020B0502040204020203" pitchFamily="34" charset="0"/>
                <a:cs typeface="Segoe UI" panose="020B0502040204020203" pitchFamily="34" charset="0"/>
              </a:rPr>
              <a:t>Is this SS set </a:t>
            </a:r>
            <a:r>
              <a:rPr lang="pl-PL" sz="2000" i="1" dirty="0" smtClean="0">
                <a:latin typeface="Segoe UI" panose="020B0502040204020203" pitchFamily="34" charset="0"/>
                <a:cs typeface="Segoe UI" panose="020B0502040204020203" pitchFamily="34" charset="0"/>
              </a:rPr>
              <a:t>stable</a:t>
            </a:r>
            <a:r>
              <a:rPr lang="pl-PL" sz="2000" dirty="0" smtClean="0">
                <a:latin typeface="Segoe UI" panose="020B0502040204020203" pitchFamily="34" charset="0"/>
                <a:cs typeface="Segoe UI" panose="020B0502040204020203" pitchFamily="34" charset="0"/>
              </a:rPr>
              <a:t>?</a:t>
            </a:r>
          </a:p>
          <a:p>
            <a:pPr lvl="1">
              <a:spcBef>
                <a:spcPts val="0"/>
              </a:spcBef>
              <a:defRPr/>
            </a:pPr>
            <a:endParaRPr lang="pl-PL" sz="800" dirty="0" smtClean="0">
              <a:latin typeface="Segoe UI" panose="020B0502040204020203" pitchFamily="34" charset="0"/>
              <a:cs typeface="Segoe UI" panose="020B0502040204020203" pitchFamily="34" charset="0"/>
            </a:endParaRPr>
          </a:p>
          <a:p>
            <a:pPr lvl="1">
              <a:spcBef>
                <a:spcPts val="0"/>
              </a:spcBef>
              <a:defRPr/>
            </a:pPr>
            <a:r>
              <a:rPr lang="pl-PL" sz="2000" dirty="0" smtClean="0">
                <a:latin typeface="Segoe UI" panose="020B0502040204020203" pitchFamily="34" charset="0"/>
                <a:cs typeface="Segoe UI" panose="020B0502040204020203" pitchFamily="34" charset="0"/>
              </a:rPr>
              <a:t>Is </a:t>
            </a:r>
            <a:r>
              <a:rPr lang="pl-PL" sz="2000" dirty="0">
                <a:latin typeface="Segoe UI" panose="020B0502040204020203" pitchFamily="34" charset="0"/>
                <a:cs typeface="Segoe UI" panose="020B0502040204020203" pitchFamily="34" charset="0"/>
              </a:rPr>
              <a:t>this SS set </a:t>
            </a:r>
            <a:r>
              <a:rPr lang="pl-PL" sz="2000" i="1" dirty="0" smtClean="0">
                <a:latin typeface="Segoe UI" panose="020B0502040204020203" pitchFamily="34" charset="0"/>
                <a:cs typeface="Segoe UI" panose="020B0502040204020203" pitchFamily="34" charset="0"/>
              </a:rPr>
              <a:t>complete</a:t>
            </a:r>
            <a:r>
              <a:rPr lang="pl-PL" sz="2000" dirty="0" smtClean="0">
                <a:latin typeface="Segoe UI" panose="020B0502040204020203" pitchFamily="34" charset="0"/>
                <a:cs typeface="Segoe UI" panose="020B0502040204020203" pitchFamily="34" charset="0"/>
              </a:rPr>
              <a:t>?</a:t>
            </a:r>
            <a:r>
              <a:rPr lang="en-US" sz="1600" dirty="0" smtClean="0">
                <a:latin typeface="Segoe UI" panose="020B0502040204020203" pitchFamily="34" charset="0"/>
                <a:cs typeface="Segoe UI" panose="020B0502040204020203" pitchFamily="34" charset="0"/>
              </a:rPr>
              <a:t> </a:t>
            </a:r>
          </a:p>
          <a:p>
            <a:pPr>
              <a:spcBef>
                <a:spcPts val="0"/>
              </a:spcBef>
              <a:buFont typeface="Arial" charset="0"/>
              <a:buNone/>
              <a:defRPr/>
            </a:pPr>
            <a:endParaRPr lang="en-US" sz="2400" dirty="0" smtClean="0"/>
          </a:p>
          <a:p>
            <a:pPr lvl="1">
              <a:spcBef>
                <a:spcPts val="0"/>
              </a:spcBef>
              <a:defRPr/>
            </a:pPr>
            <a:endParaRPr lang="en-US" dirty="0" smtClean="0"/>
          </a:p>
          <a:p>
            <a:pPr lvl="1">
              <a:spcBef>
                <a:spcPts val="0"/>
              </a:spcBef>
              <a:defRPr/>
            </a:pP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846667"/>
            <a:ext cx="1076910" cy="838199"/>
          </a:xfrm>
          <a:prstGeom prst="rect">
            <a:avLst/>
          </a:prstGeom>
        </p:spPr>
      </p:pic>
    </p:spTree>
    <p:extLst>
      <p:ext uri="{BB962C8B-B14F-4D97-AF65-F5344CB8AC3E}">
        <p14:creationId xmlns:p14="http://schemas.microsoft.com/office/powerpoint/2010/main" val="3623589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My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MyTemplate</Template>
  <TotalTime>6500</TotalTime>
  <Words>2672</Words>
  <Application>Microsoft Office PowerPoint</Application>
  <PresentationFormat>On-screen Show (4:3)</PresentationFormat>
  <Paragraphs>687</Paragraphs>
  <Slides>46</Slides>
  <Notes>44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46</vt:i4>
      </vt:variant>
    </vt:vector>
  </HeadingPairs>
  <TitlesOfParts>
    <vt:vector size="56" baseType="lpstr">
      <vt:lpstr>宋体</vt:lpstr>
      <vt:lpstr>Arial</vt:lpstr>
      <vt:lpstr>Calibri</vt:lpstr>
      <vt:lpstr>Constantia</vt:lpstr>
      <vt:lpstr>Segoe UI</vt:lpstr>
      <vt:lpstr>华文新魏</vt:lpstr>
      <vt:lpstr>Times New Roman</vt:lpstr>
      <vt:lpstr>Wingdings</vt:lpstr>
      <vt:lpstr>MyTemplate</vt:lpstr>
      <vt:lpstr>Custom Design</vt:lpstr>
      <vt:lpstr>Towards Measuring Security and Privacy via Their Services and Mechanisms  A Position Statement</vt:lpstr>
      <vt:lpstr>Outline</vt:lpstr>
      <vt:lpstr>PowerPoint Presentation</vt:lpstr>
      <vt:lpstr>Simple Definitions of Security and Privacy</vt:lpstr>
      <vt:lpstr>PowerPoint Presentation</vt:lpstr>
      <vt:lpstr>Lesson Learned from Differentiating Security From Privacy </vt:lpstr>
      <vt:lpstr>2. Defining Security and Privacy (S&amp;P)     for Use in S&amp;P Metrics </vt:lpstr>
      <vt:lpstr>Problems with Defining Security</vt:lpstr>
      <vt:lpstr> Defining Security </vt:lpstr>
      <vt:lpstr>Security As a Set of 7 Security Services (SSs)</vt:lpstr>
      <vt:lpstr>Problems with Defining Privacy</vt:lpstr>
      <vt:lpstr> Defining Privacy </vt:lpstr>
      <vt:lpstr>Privacy As a Set of 7 Privacy Services (PSs)</vt:lpstr>
      <vt:lpstr>3. Basic Measurement Principles</vt:lpstr>
      <vt:lpstr>Five Property Measurement Elements</vt:lpstr>
      <vt:lpstr>Two Property Measurement Elements Considered Here</vt:lpstr>
      <vt:lpstr>4. Challenges in Defining S&amp;P Metrics</vt:lpstr>
      <vt:lpstr>Problems With Security Metrics</vt:lpstr>
      <vt:lpstr>Problems With Privacy Metrics </vt:lpstr>
      <vt:lpstr>Historical Perspective and Analogy</vt:lpstr>
      <vt:lpstr>A Long Way to Go</vt:lpstr>
      <vt:lpstr>Divide and Conquer </vt:lpstr>
      <vt:lpstr>5. Implementing Security Services  with Security Mechanisms</vt:lpstr>
      <vt:lpstr>Principle of Implementing Security Services with Security Mechanisms</vt:lpstr>
      <vt:lpstr>PowerPoint Presentation</vt:lpstr>
      <vt:lpstr>PowerPoint Presentation</vt:lpstr>
      <vt:lpstr>PowerPoint Presentation</vt:lpstr>
      <vt:lpstr>Use of Security Mechanisms by Security Services and Security Service Groups</vt:lpstr>
      <vt:lpstr>6. Implementing Privacy Services  with Privacy Mechanisms</vt:lpstr>
      <vt:lpstr>Selected Privacy Mechanisms</vt:lpstr>
      <vt:lpstr>Use of Privacy Mechanisms by Privacy Services  and Privacy Service Groups</vt:lpstr>
      <vt:lpstr> </vt:lpstr>
      <vt:lpstr>7. Partial and Comprehesive S&amp;P Metrics</vt:lpstr>
      <vt:lpstr>Partial S&amp;P Metrics and Comprehesive S&amp;P Metrics</vt:lpstr>
      <vt:lpstr>Obtaining Comprehesive S&amp;P Metrics from Partial S&amp;P Metrics</vt:lpstr>
      <vt:lpstr>Examples of Combining Partial into Comprehesive S&amp;P Metrics </vt:lpstr>
      <vt:lpstr>Which Metric to Use or „Different Strokes for Different Folks”</vt:lpstr>
      <vt:lpstr>8. Summary and Conclusions</vt:lpstr>
      <vt:lpstr>Selected References (names of my Ph.D. students underlined)</vt:lpstr>
      <vt:lpstr>PowerPoint Presentation</vt:lpstr>
      <vt:lpstr>PowerPoint Presentation</vt:lpstr>
      <vt:lpstr>Other Remarks: Reliability vs. Security</vt:lpstr>
      <vt:lpstr>PowerPoint Presentation</vt:lpstr>
      <vt:lpstr>PowerPoint Presentation</vt:lpstr>
      <vt:lpstr>Definitions of Selected Security Mechanisms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Learning and Coordination in Multiagent Systems and the Application in Dynamic Spectrum Access Networks</dc:title>
  <dc:creator>LL3</dc:creator>
  <cp:lastModifiedBy>BB-User</cp:lastModifiedBy>
  <cp:revision>1003</cp:revision>
  <cp:lastPrinted>2017-10-27T01:26:10Z</cp:lastPrinted>
  <dcterms:created xsi:type="dcterms:W3CDTF">2006-08-16T00:00:00Z</dcterms:created>
  <dcterms:modified xsi:type="dcterms:W3CDTF">2020-07-02T16:07:22Z</dcterms:modified>
</cp:coreProperties>
</file>