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56" r:id="rId2"/>
    <p:sldId id="257" r:id="rId3"/>
    <p:sldId id="259" r:id="rId4"/>
    <p:sldId id="260" r:id="rId5"/>
    <p:sldId id="261" r:id="rId6"/>
    <p:sldId id="258" r:id="rId7"/>
    <p:sldId id="263" r:id="rId8"/>
    <p:sldId id="264" r:id="rId9"/>
    <p:sldId id="262"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7" d="100"/>
          <a:sy n="57" d="100"/>
        </p:scale>
        <p:origin x="870"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B974F8-75A4-BD40-B378-EC96DBFC00DC}" type="datetimeFigureOut">
              <a:rPr lang="en-US" smtClean="0"/>
              <a:t>7/13/2020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B1F551-9CE8-4E48-8D99-F8560638BB19}" type="slidenum">
              <a:rPr lang="en-US" smtClean="0"/>
              <a:t>‹#›</a:t>
            </a:fld>
            <a:endParaRPr lang="en-US"/>
          </a:p>
        </p:txBody>
      </p:sp>
    </p:spTree>
    <p:extLst>
      <p:ext uri="{BB962C8B-B14F-4D97-AF65-F5344CB8AC3E}">
        <p14:creationId xmlns:p14="http://schemas.microsoft.com/office/powerpoint/2010/main" val="20881199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a:lstStyle/>
          <a:p>
            <a:pPr>
              <a:spcBef>
                <a:spcPct val="0"/>
              </a:spcBef>
            </a:pPr>
            <a:endParaRPr lang="en-US" sz="2400" smtClean="0">
              <a:latin typeface="Arial" pitchFamily="34" charset="0"/>
            </a:endParaRPr>
          </a:p>
        </p:txBody>
      </p:sp>
      <p:sp>
        <p:nvSpPr>
          <p:cNvPr id="12292" name="Slide Number Placeholder 3"/>
          <p:cNvSpPr>
            <a:spLocks noGrp="1"/>
          </p:cNvSpPr>
          <p:nvPr>
            <p:ph type="sldNum" sz="quarter" idx="5"/>
          </p:nvPr>
        </p:nvSpPr>
        <p:spPr bwMode="auto">
          <a:noFill/>
          <a:ln>
            <a:miter lim="800000"/>
            <a:headEnd/>
            <a:tailEnd/>
          </a:ln>
        </p:spPr>
        <p:txBody>
          <a:bodyPr/>
          <a:lstStyle/>
          <a:p>
            <a:fld id="{D3DC465A-6308-4A8C-BFD9-63882D91EB05}" type="slidenum">
              <a:rPr lang="zh-CN" altLang="en-US"/>
              <a:pPr/>
              <a:t>3</a:t>
            </a:fld>
            <a:endParaRPr lang="en-US" altLang="zh-CN"/>
          </a:p>
        </p:txBody>
      </p:sp>
    </p:spTree>
    <p:extLst>
      <p:ext uri="{BB962C8B-B14F-4D97-AF65-F5344CB8AC3E}">
        <p14:creationId xmlns:p14="http://schemas.microsoft.com/office/powerpoint/2010/main" val="4061503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962F6DB1-C706-C34B-BA89-53D1B049C129}" type="datetimeFigureOut">
              <a:rPr lang="en-US" smtClean="0"/>
              <a:t>7/13/2020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01552-2763-1143-A7B7-6F2EAFD7AC7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2F6DB1-C706-C34B-BA89-53D1B049C129}" type="datetimeFigureOut">
              <a:rPr lang="en-US" smtClean="0"/>
              <a:t>7/13/2020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01552-2763-1143-A7B7-6F2EAFD7AC70}"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62F6DB1-C706-C34B-BA89-53D1B049C129}" type="datetimeFigureOut">
              <a:rPr lang="en-US" smtClean="0"/>
              <a:t>7/13/2020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01552-2763-1143-A7B7-6F2EAFD7AC7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62F6DB1-C706-C34B-BA89-53D1B049C129}" type="datetimeFigureOut">
              <a:rPr lang="en-US" smtClean="0"/>
              <a:t>7/13/2020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01552-2763-1143-A7B7-6F2EAFD7AC7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62F6DB1-C706-C34B-BA89-53D1B049C129}" type="datetimeFigureOut">
              <a:rPr lang="en-US" smtClean="0"/>
              <a:t>7/13/2020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01552-2763-1143-A7B7-6F2EAFD7AC7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962F6DB1-C706-C34B-BA89-53D1B049C129}" type="datetimeFigureOut">
              <a:rPr lang="en-US" smtClean="0"/>
              <a:t>7/13/2020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01552-2763-1143-A7B7-6F2EAFD7AC70}"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2F6DB1-C706-C34B-BA89-53D1B049C129}" type="datetimeFigureOut">
              <a:rPr lang="en-US" smtClean="0"/>
              <a:t>7/13/2020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01552-2763-1143-A7B7-6F2EAFD7AC7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962F6DB1-C706-C34B-BA89-53D1B049C129}" type="datetimeFigureOut">
              <a:rPr lang="en-US" smtClean="0"/>
              <a:t>7/13/2020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01552-2763-1143-A7B7-6F2EAFD7AC7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962F6DB1-C706-C34B-BA89-53D1B049C129}" type="datetimeFigureOut">
              <a:rPr lang="en-US" smtClean="0"/>
              <a:t>7/13/2020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301552-2763-1143-A7B7-6F2EAFD7AC7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62F6DB1-C706-C34B-BA89-53D1B049C129}" type="datetimeFigureOut">
              <a:rPr lang="en-US" smtClean="0"/>
              <a:t>7/13/2020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301552-2763-1143-A7B7-6F2EAFD7AC7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2F6DB1-C706-C34B-BA89-53D1B049C129}" type="datetimeFigureOut">
              <a:rPr lang="en-US" smtClean="0"/>
              <a:t>7/13/2020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301552-2763-1143-A7B7-6F2EAFD7AC7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2F6DB1-C706-C34B-BA89-53D1B049C129}" type="datetimeFigureOut">
              <a:rPr lang="en-US" smtClean="0"/>
              <a:t>7/13/2020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01552-2763-1143-A7B7-6F2EAFD7AC7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962F6DB1-C706-C34B-BA89-53D1B049C129}" type="datetimeFigureOut">
              <a:rPr lang="en-US" smtClean="0"/>
              <a:t>7/13/2020</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96301552-2763-1143-A7B7-6F2EAFD7AC7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921" y="2610263"/>
            <a:ext cx="6498158" cy="1724867"/>
          </a:xfrm>
        </p:spPr>
        <p:txBody>
          <a:bodyPr/>
          <a:lstStyle/>
          <a:p>
            <a:r>
              <a:rPr lang="en-US" sz="3200" dirty="0"/>
              <a:t>A T</a:t>
            </a:r>
            <a:r>
              <a:rPr lang="en-US" sz="3200" dirty="0" smtClean="0"/>
              <a:t>rust-</a:t>
            </a:r>
            <a:r>
              <a:rPr lang="en-US" sz="3200" dirty="0"/>
              <a:t>based Approach for Secure Data Dissemination in a Mobile Peer-to-Peer Network of </a:t>
            </a:r>
            <a:r>
              <a:rPr lang="en-US" sz="3200" dirty="0" smtClean="0"/>
              <a:t>UAVs</a:t>
            </a:r>
            <a:r>
              <a:rPr lang="en-US" sz="3200" dirty="0"/>
              <a:t/>
            </a:r>
            <a:br>
              <a:rPr lang="en-US" sz="3200" dirty="0"/>
            </a:br>
            <a:endParaRPr lang="en-US" sz="3200" dirty="0"/>
          </a:p>
        </p:txBody>
      </p:sp>
    </p:spTree>
    <p:extLst>
      <p:ext uri="{BB962C8B-B14F-4D97-AF65-F5344CB8AC3E}">
        <p14:creationId xmlns:p14="http://schemas.microsoft.com/office/powerpoint/2010/main" val="3135134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691" y="-56775"/>
            <a:ext cx="8042276" cy="669365"/>
          </a:xfrm>
        </p:spPr>
        <p:txBody>
          <a:bodyPr/>
          <a:lstStyle/>
          <a:p>
            <a:r>
              <a:rPr lang="en-US" sz="3200" dirty="0" smtClean="0"/>
              <a:t>Simulation</a:t>
            </a:r>
            <a:endParaRPr lang="en-US" sz="3200" dirty="0"/>
          </a:p>
        </p:txBody>
      </p:sp>
      <p:pic>
        <p:nvPicPr>
          <p:cNvPr id="4" name="Picture 3"/>
          <p:cNvPicPr>
            <a:picLocks noChangeAspect="1"/>
          </p:cNvPicPr>
          <p:nvPr/>
        </p:nvPicPr>
        <p:blipFill>
          <a:blip r:embed="rId2"/>
          <a:stretch>
            <a:fillRect/>
          </a:stretch>
        </p:blipFill>
        <p:spPr>
          <a:xfrm>
            <a:off x="85540" y="657414"/>
            <a:ext cx="2792138" cy="2233710"/>
          </a:xfrm>
          <a:prstGeom prst="rect">
            <a:avLst/>
          </a:prstGeom>
        </p:spPr>
      </p:pic>
      <p:pic>
        <p:nvPicPr>
          <p:cNvPr id="5" name="Picture 4"/>
          <p:cNvPicPr>
            <a:picLocks noChangeAspect="1"/>
          </p:cNvPicPr>
          <p:nvPr/>
        </p:nvPicPr>
        <p:blipFill>
          <a:blip r:embed="rId3"/>
          <a:stretch>
            <a:fillRect/>
          </a:stretch>
        </p:blipFill>
        <p:spPr>
          <a:xfrm>
            <a:off x="4644466" y="591490"/>
            <a:ext cx="2877855" cy="2361826"/>
          </a:xfrm>
          <a:prstGeom prst="rect">
            <a:avLst/>
          </a:prstGeom>
        </p:spPr>
      </p:pic>
      <p:pic>
        <p:nvPicPr>
          <p:cNvPr id="6" name="Picture 5"/>
          <p:cNvPicPr>
            <a:picLocks noChangeAspect="1"/>
          </p:cNvPicPr>
          <p:nvPr/>
        </p:nvPicPr>
        <p:blipFill>
          <a:blip r:embed="rId4"/>
          <a:stretch>
            <a:fillRect/>
          </a:stretch>
        </p:blipFill>
        <p:spPr>
          <a:xfrm>
            <a:off x="64401" y="4453128"/>
            <a:ext cx="2755464" cy="2361826"/>
          </a:xfrm>
          <a:prstGeom prst="rect">
            <a:avLst/>
          </a:prstGeom>
        </p:spPr>
      </p:pic>
      <p:pic>
        <p:nvPicPr>
          <p:cNvPr id="7" name="Picture 6"/>
          <p:cNvPicPr>
            <a:picLocks noChangeAspect="1"/>
          </p:cNvPicPr>
          <p:nvPr/>
        </p:nvPicPr>
        <p:blipFill>
          <a:blip r:embed="rId5"/>
          <a:stretch>
            <a:fillRect/>
          </a:stretch>
        </p:blipFill>
        <p:spPr>
          <a:xfrm>
            <a:off x="4256000" y="4454270"/>
            <a:ext cx="2770093" cy="2358907"/>
          </a:xfrm>
          <a:prstGeom prst="rect">
            <a:avLst/>
          </a:prstGeom>
        </p:spPr>
      </p:pic>
      <p:sp>
        <p:nvSpPr>
          <p:cNvPr id="8" name="Rectangle 7"/>
          <p:cNvSpPr/>
          <p:nvPr/>
        </p:nvSpPr>
        <p:spPr>
          <a:xfrm>
            <a:off x="85541" y="2968257"/>
            <a:ext cx="2960220" cy="1169551"/>
          </a:xfrm>
          <a:prstGeom prst="rect">
            <a:avLst/>
          </a:prstGeom>
        </p:spPr>
        <p:txBody>
          <a:bodyPr wrap="square">
            <a:spAutoFit/>
          </a:bodyPr>
          <a:lstStyle/>
          <a:p>
            <a:r>
              <a:rPr lang="en-US" sz="1400" dirty="0" smtClean="0"/>
              <a:t>Fig. a</a:t>
            </a:r>
            <a:r>
              <a:rPr lang="en-US" sz="1400" dirty="0"/>
              <a:t>. </a:t>
            </a:r>
            <a:r>
              <a:rPr lang="en-US" sz="1400" dirty="0" smtClean="0"/>
              <a:t>UAV </a:t>
            </a:r>
            <a:r>
              <a:rPr lang="en-US" sz="1400" dirty="0"/>
              <a:t>Network. Data transfer is initiated from </a:t>
            </a:r>
            <a:r>
              <a:rPr lang="en-US" sz="1400" dirty="0" smtClean="0"/>
              <a:t>UAV</a:t>
            </a:r>
            <a:r>
              <a:rPr lang="en-US" sz="1400" baseline="-25000" dirty="0" smtClean="0"/>
              <a:t>3</a:t>
            </a:r>
            <a:r>
              <a:rPr lang="en-US" sz="1400" dirty="0" smtClean="0"/>
              <a:t> </a:t>
            </a:r>
            <a:r>
              <a:rPr lang="en-US" sz="1400" dirty="0"/>
              <a:t>to </a:t>
            </a:r>
            <a:r>
              <a:rPr lang="en-US" sz="1400" dirty="0" smtClean="0"/>
              <a:t>UAV</a:t>
            </a:r>
            <a:r>
              <a:rPr lang="en-US" sz="1400" baseline="-25000" dirty="0" smtClean="0"/>
              <a:t>1</a:t>
            </a:r>
            <a:r>
              <a:rPr lang="en-US" sz="1400" baseline="-25000" dirty="0"/>
              <a:t>. </a:t>
            </a:r>
            <a:r>
              <a:rPr lang="en-US" sz="1400" dirty="0"/>
              <a:t>Available bandwidths are displayed on the lines connecting pairs of AVs. </a:t>
            </a:r>
          </a:p>
        </p:txBody>
      </p:sp>
      <p:sp>
        <p:nvSpPr>
          <p:cNvPr id="9" name="Rectangle 8"/>
          <p:cNvSpPr/>
          <p:nvPr/>
        </p:nvSpPr>
        <p:spPr>
          <a:xfrm>
            <a:off x="3150348" y="2938375"/>
            <a:ext cx="6098240" cy="1384995"/>
          </a:xfrm>
          <a:prstGeom prst="rect">
            <a:avLst/>
          </a:prstGeom>
        </p:spPr>
        <p:txBody>
          <a:bodyPr wrap="square">
            <a:spAutoFit/>
          </a:bodyPr>
          <a:lstStyle/>
          <a:p>
            <a:r>
              <a:rPr lang="en-US" sz="1400" dirty="0" err="1" smtClean="0"/>
              <a:t>Fig.b</a:t>
            </a:r>
            <a:r>
              <a:rPr lang="en-US" sz="1400" dirty="0"/>
              <a:t>. P</a:t>
            </a:r>
            <a:r>
              <a:rPr lang="en-US" sz="1400" dirty="0" smtClean="0"/>
              <a:t>olicy </a:t>
            </a:r>
            <a:r>
              <a:rPr lang="en-US" sz="1400" dirty="0"/>
              <a:t>of data sharing </a:t>
            </a:r>
            <a:r>
              <a:rPr lang="en-US" sz="1400" dirty="0" smtClean="0"/>
              <a:t>is at </a:t>
            </a:r>
            <a:r>
              <a:rPr lang="en-US" sz="1400" dirty="0"/>
              <a:t>the top, original data in the middle and the virtual machine status at the bottom. P</a:t>
            </a:r>
            <a:r>
              <a:rPr lang="en-US" sz="1400" dirty="0" smtClean="0"/>
              <a:t>olicy </a:t>
            </a:r>
            <a:r>
              <a:rPr lang="en-US" sz="1400" dirty="0"/>
              <a:t>is based on the trust level of the AV: </a:t>
            </a:r>
            <a:r>
              <a:rPr lang="en-US" sz="1400" dirty="0" smtClean="0"/>
              <a:t>If above </a:t>
            </a:r>
            <a:r>
              <a:rPr lang="en-US" sz="1400" dirty="0"/>
              <a:t>2.5, </a:t>
            </a:r>
            <a:r>
              <a:rPr lang="en-US" sz="1400" dirty="0" smtClean="0"/>
              <a:t>original </a:t>
            </a:r>
            <a:r>
              <a:rPr lang="en-US" sz="1400" dirty="0"/>
              <a:t>data is shared; </a:t>
            </a:r>
            <a:r>
              <a:rPr lang="en-US" sz="1400" dirty="0" smtClean="0"/>
              <a:t>if below </a:t>
            </a:r>
            <a:r>
              <a:rPr lang="en-US" sz="1400" dirty="0"/>
              <a:t>2.5 but above 2.3, minimal filtering is applied; if </a:t>
            </a:r>
            <a:r>
              <a:rPr lang="en-US" sz="1400" dirty="0" smtClean="0"/>
              <a:t>between </a:t>
            </a:r>
            <a:r>
              <a:rPr lang="en-US" sz="1400" dirty="0"/>
              <a:t>2.3 and 2.0 greater filtering is applied and if </a:t>
            </a:r>
            <a:r>
              <a:rPr lang="en-US" sz="1400" dirty="0" smtClean="0"/>
              <a:t>below </a:t>
            </a:r>
            <a:r>
              <a:rPr lang="en-US" sz="1400" dirty="0"/>
              <a:t>the threshold of 2.0, no data is shared, in which case the active bundle destroys itself.</a:t>
            </a:r>
            <a:r>
              <a:rPr lang="en-US" sz="1400" dirty="0" smtClean="0">
                <a:effectLst/>
              </a:rPr>
              <a:t> </a:t>
            </a:r>
            <a:endParaRPr lang="en-US" sz="1400" dirty="0"/>
          </a:p>
        </p:txBody>
      </p:sp>
      <p:sp>
        <p:nvSpPr>
          <p:cNvPr id="10" name="Rectangle 9"/>
          <p:cNvSpPr/>
          <p:nvPr/>
        </p:nvSpPr>
        <p:spPr>
          <a:xfrm>
            <a:off x="2775043" y="4453397"/>
            <a:ext cx="1632605" cy="2462213"/>
          </a:xfrm>
          <a:prstGeom prst="rect">
            <a:avLst/>
          </a:prstGeom>
        </p:spPr>
        <p:txBody>
          <a:bodyPr wrap="square">
            <a:spAutoFit/>
          </a:bodyPr>
          <a:lstStyle/>
          <a:p>
            <a:r>
              <a:rPr lang="en-US" sz="1400" dirty="0" err="1" smtClean="0"/>
              <a:t>Fig.c</a:t>
            </a:r>
            <a:r>
              <a:rPr lang="en-US" sz="1400" dirty="0"/>
              <a:t>. The trust level of the receiver AV is calculated as </a:t>
            </a:r>
            <a:r>
              <a:rPr lang="en-US" sz="1400" dirty="0" smtClean="0"/>
              <a:t>2.09, </a:t>
            </a:r>
            <a:r>
              <a:rPr lang="en-US" sz="1400" dirty="0"/>
              <a:t>which is higher than the threshold trust level, but not high enough to share the original data.</a:t>
            </a:r>
          </a:p>
        </p:txBody>
      </p:sp>
      <p:sp>
        <p:nvSpPr>
          <p:cNvPr id="11" name="Rectangle 10"/>
          <p:cNvSpPr/>
          <p:nvPr/>
        </p:nvSpPr>
        <p:spPr>
          <a:xfrm>
            <a:off x="7026094" y="4429496"/>
            <a:ext cx="2117906" cy="2462213"/>
          </a:xfrm>
          <a:prstGeom prst="rect">
            <a:avLst/>
          </a:prstGeom>
        </p:spPr>
        <p:txBody>
          <a:bodyPr wrap="square">
            <a:spAutoFit/>
          </a:bodyPr>
          <a:lstStyle/>
          <a:p>
            <a:r>
              <a:rPr lang="en-US" sz="1400" dirty="0" err="1" smtClean="0"/>
              <a:t>Fig.d</a:t>
            </a:r>
            <a:r>
              <a:rPr lang="en-US" sz="1400" dirty="0"/>
              <a:t>. Data </a:t>
            </a:r>
            <a:r>
              <a:rPr lang="en-US" sz="1400" dirty="0" smtClean="0"/>
              <a:t>transformed </a:t>
            </a:r>
            <a:r>
              <a:rPr lang="en-US" sz="1400" dirty="0"/>
              <a:t>by the virtual machine </a:t>
            </a:r>
            <a:r>
              <a:rPr lang="en-US" sz="1400" dirty="0" smtClean="0"/>
              <a:t>according </a:t>
            </a:r>
            <a:r>
              <a:rPr lang="en-US" sz="1400" dirty="0"/>
              <a:t>to the policy and the transformed data </a:t>
            </a:r>
            <a:r>
              <a:rPr lang="en-US" sz="1400" dirty="0" smtClean="0"/>
              <a:t>shared </a:t>
            </a:r>
            <a:r>
              <a:rPr lang="en-US" sz="1400" dirty="0"/>
              <a:t>with the receiver </a:t>
            </a:r>
            <a:r>
              <a:rPr lang="en-US" sz="1400" dirty="0" smtClean="0"/>
              <a:t>node. The </a:t>
            </a:r>
            <a:r>
              <a:rPr lang="en-US" sz="1400" dirty="0"/>
              <a:t>data shared provides a narrower view of the environment than the original image. </a:t>
            </a:r>
          </a:p>
        </p:txBody>
      </p:sp>
    </p:spTree>
    <p:extLst>
      <p:ext uri="{BB962C8B-B14F-4D97-AF65-F5344CB8AC3E}">
        <p14:creationId xmlns:p14="http://schemas.microsoft.com/office/powerpoint/2010/main" val="33177368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60266"/>
          </a:xfrm>
        </p:spPr>
        <p:txBody>
          <a:bodyPr/>
          <a:lstStyle/>
          <a:p>
            <a:r>
              <a:rPr lang="en-US" sz="3200" dirty="0" smtClean="0"/>
              <a:t>Problem Statement</a:t>
            </a:r>
            <a:endParaRPr lang="en-US" sz="3200" dirty="0"/>
          </a:p>
        </p:txBody>
      </p:sp>
      <p:sp>
        <p:nvSpPr>
          <p:cNvPr id="3" name="Content Placeholder 2"/>
          <p:cNvSpPr>
            <a:spLocks noGrp="1"/>
          </p:cNvSpPr>
          <p:nvPr>
            <p:ph idx="1"/>
          </p:nvPr>
        </p:nvSpPr>
        <p:spPr>
          <a:xfrm>
            <a:off x="549274" y="1600200"/>
            <a:ext cx="8340353" cy="4749091"/>
          </a:xfrm>
        </p:spPr>
        <p:txBody>
          <a:bodyPr/>
          <a:lstStyle/>
          <a:p>
            <a:r>
              <a:rPr lang="en-US" dirty="0"/>
              <a:t>Mobile peer-to-peer networks of </a:t>
            </a:r>
            <a:r>
              <a:rPr lang="en-US" dirty="0" smtClean="0"/>
              <a:t>unmanned aerial </a:t>
            </a:r>
            <a:r>
              <a:rPr lang="en-US" dirty="0"/>
              <a:t>vehicles </a:t>
            </a:r>
            <a:r>
              <a:rPr lang="en-US" dirty="0" smtClean="0"/>
              <a:t>(UAVs</a:t>
            </a:r>
            <a:r>
              <a:rPr lang="en-US" dirty="0"/>
              <a:t>) have become significant in collaborative tasks including military missions and search and rescue operations </a:t>
            </a:r>
            <a:endParaRPr lang="en-US" dirty="0" smtClean="0"/>
          </a:p>
          <a:p>
            <a:r>
              <a:rPr lang="en-US" dirty="0" smtClean="0"/>
              <a:t>Data communication (over shared media) </a:t>
            </a:r>
            <a:r>
              <a:rPr lang="en-US" dirty="0"/>
              <a:t>between the nodes in </a:t>
            </a:r>
            <a:r>
              <a:rPr lang="en-US" dirty="0" smtClean="0"/>
              <a:t>a UAV network </a:t>
            </a:r>
            <a:r>
              <a:rPr lang="en-US" dirty="0"/>
              <a:t>makes the disseminated data prone to interception by malicious parties, which could cause serious harm for the designated mission of the network </a:t>
            </a:r>
            <a:endParaRPr lang="en-US" dirty="0" smtClean="0"/>
          </a:p>
          <a:p>
            <a:r>
              <a:rPr lang="en-US" dirty="0" smtClean="0"/>
              <a:t>A scheme for secure dissemination of data between UAV nodes is needed</a:t>
            </a:r>
            <a:endParaRPr lang="en-US" dirty="0"/>
          </a:p>
        </p:txBody>
      </p:sp>
    </p:spTree>
    <p:extLst>
      <p:ext uri="{BB962C8B-B14F-4D97-AF65-F5344CB8AC3E}">
        <p14:creationId xmlns:p14="http://schemas.microsoft.com/office/powerpoint/2010/main" val="3943764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1266" name="Slide Number Placeholder 5"/>
          <p:cNvSpPr txBox="1">
            <a:spLocks noGrp="1"/>
          </p:cNvSpPr>
          <p:nvPr/>
        </p:nvSpPr>
        <p:spPr bwMode="auto">
          <a:xfrm>
            <a:off x="8197850" y="6634163"/>
            <a:ext cx="946150" cy="223837"/>
          </a:xfrm>
          <a:prstGeom prst="rect">
            <a:avLst/>
          </a:prstGeom>
          <a:noFill/>
          <a:ln w="9525">
            <a:noFill/>
            <a:miter lim="800000"/>
            <a:headEnd/>
            <a:tailEnd/>
          </a:ln>
        </p:spPr>
        <p:txBody>
          <a:bodyPr anchor="ctr"/>
          <a:lstStyle/>
          <a:p>
            <a:pPr algn="r"/>
            <a:fld id="{9951FF95-C0D8-4ABA-84A4-EBF9ABA7CBB4}" type="slidenum">
              <a:rPr lang="en-US" sz="1200">
                <a:solidFill>
                  <a:srgbClr val="898989"/>
                </a:solidFill>
                <a:latin typeface="Segoe UI" pitchFamily="34" charset="0"/>
                <a:ea typeface="宋体" pitchFamily="2" charset="-122"/>
              </a:rPr>
              <a:pPr algn="r"/>
              <a:t>3</a:t>
            </a:fld>
            <a:endParaRPr lang="en-US" sz="1200">
              <a:solidFill>
                <a:srgbClr val="898989"/>
              </a:solidFill>
              <a:latin typeface="Segoe UI" pitchFamily="34" charset="0"/>
              <a:ea typeface="宋体" pitchFamily="2" charset="-122"/>
            </a:endParaRPr>
          </a:p>
        </p:txBody>
      </p:sp>
      <p:sp>
        <p:nvSpPr>
          <p:cNvPr id="5" name="Rectangle 2"/>
          <p:cNvSpPr>
            <a:spLocks noGrp="1" noChangeArrowheads="1"/>
          </p:cNvSpPr>
          <p:nvPr>
            <p:ph type="title"/>
          </p:nvPr>
        </p:nvSpPr>
        <p:spPr>
          <a:xfrm>
            <a:off x="549275" y="107576"/>
            <a:ext cx="8042276" cy="963389"/>
          </a:xfrm>
        </p:spPr>
        <p:txBody>
          <a:bodyPr/>
          <a:lstStyle/>
          <a:p>
            <a:r>
              <a:rPr lang="en-US" sz="3200" dirty="0" smtClean="0">
                <a:sym typeface="Wingdings" pitchFamily="2" charset="2"/>
              </a:rPr>
              <a:t>Proposed Data Protection Scheme</a:t>
            </a:r>
            <a:endParaRPr lang="en-US" sz="3200" dirty="0" smtClean="0">
              <a:solidFill>
                <a:schemeClr val="accent2">
                  <a:lumMod val="60000"/>
                  <a:lumOff val="40000"/>
                </a:schemeClr>
              </a:solidFill>
              <a:effectLst>
                <a:outerShdw blurRad="38100" dist="38100" dir="2700000" algn="tl">
                  <a:srgbClr val="C0C0C0"/>
                </a:outerShdw>
              </a:effectLst>
              <a:cs typeface="Segoe UI" pitchFamily="34" charset="0"/>
              <a:sym typeface="Wingdings" pitchFamily="2" charset="2"/>
            </a:endParaRPr>
          </a:p>
        </p:txBody>
      </p:sp>
      <p:sp>
        <p:nvSpPr>
          <p:cNvPr id="7" name="Right Arrow 6"/>
          <p:cNvSpPr/>
          <p:nvPr/>
        </p:nvSpPr>
        <p:spPr>
          <a:xfrm>
            <a:off x="914400" y="2286000"/>
            <a:ext cx="304800" cy="152400"/>
          </a:xfrm>
          <a:prstGeom prst="rightArrow">
            <a:avLst/>
          </a:prstGeom>
        </p:spPr>
        <p:style>
          <a:lnRef idx="2">
            <a:schemeClr val="accent1"/>
          </a:lnRef>
          <a:fillRef idx="1">
            <a:schemeClr val="lt1"/>
          </a:fillRef>
          <a:effectRef idx="0">
            <a:schemeClr val="accent1"/>
          </a:effectRef>
          <a:fontRef idx="minor">
            <a:schemeClr val="dk1"/>
          </a:fontRef>
        </p:style>
        <p:txBody>
          <a:bodyPr anchor="ctr"/>
          <a:lstStyle/>
          <a:p>
            <a:pPr algn="ctr"/>
            <a:endParaRPr lang="en-US">
              <a:solidFill>
                <a:srgbClr val="000000"/>
              </a:solidFill>
              <a:latin typeface="Arial" pitchFamily="34" charset="0"/>
            </a:endParaRPr>
          </a:p>
        </p:txBody>
      </p:sp>
      <p:sp>
        <p:nvSpPr>
          <p:cNvPr id="8" name="Rounded Rectangle 7"/>
          <p:cNvSpPr/>
          <p:nvPr/>
        </p:nvSpPr>
        <p:spPr>
          <a:xfrm>
            <a:off x="1295400" y="1981200"/>
            <a:ext cx="1219200" cy="6858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r>
              <a:rPr lang="en-US" sz="1400" b="1">
                <a:solidFill>
                  <a:srgbClr val="000000"/>
                </a:solidFill>
                <a:latin typeface="Segoe UI" pitchFamily="34" charset="0"/>
                <a:cs typeface="Segoe UI" pitchFamily="34" charset="0"/>
              </a:rPr>
              <a:t>Application</a:t>
            </a:r>
          </a:p>
        </p:txBody>
      </p:sp>
      <p:sp>
        <p:nvSpPr>
          <p:cNvPr id="9" name="Up-Down Arrow 8"/>
          <p:cNvSpPr/>
          <p:nvPr/>
        </p:nvSpPr>
        <p:spPr>
          <a:xfrm>
            <a:off x="1828800" y="2743200"/>
            <a:ext cx="152400" cy="1752600"/>
          </a:xfrm>
          <a:prstGeom prst="upDownArrow">
            <a:avLst/>
          </a:prstGeom>
        </p:spPr>
        <p:style>
          <a:lnRef idx="2">
            <a:schemeClr val="accent1"/>
          </a:lnRef>
          <a:fillRef idx="1">
            <a:schemeClr val="lt1"/>
          </a:fillRef>
          <a:effectRef idx="0">
            <a:schemeClr val="accent1"/>
          </a:effectRef>
          <a:fontRef idx="minor">
            <a:schemeClr val="dk1"/>
          </a:fontRef>
        </p:style>
        <p:txBody>
          <a:bodyPr anchor="ctr"/>
          <a:lstStyle/>
          <a:p>
            <a:pPr algn="ctr"/>
            <a:endParaRPr lang="en-US">
              <a:solidFill>
                <a:srgbClr val="000000"/>
              </a:solidFill>
              <a:latin typeface="Arial" pitchFamily="34" charset="0"/>
            </a:endParaRPr>
          </a:p>
        </p:txBody>
      </p:sp>
      <p:sp>
        <p:nvSpPr>
          <p:cNvPr id="10" name="Right Arrow 9"/>
          <p:cNvSpPr/>
          <p:nvPr/>
        </p:nvSpPr>
        <p:spPr>
          <a:xfrm>
            <a:off x="2590800" y="2286000"/>
            <a:ext cx="304800" cy="152400"/>
          </a:xfrm>
          <a:prstGeom prst="rightArrow">
            <a:avLst/>
          </a:prstGeom>
        </p:spPr>
        <p:style>
          <a:lnRef idx="2">
            <a:schemeClr val="accent1"/>
          </a:lnRef>
          <a:fillRef idx="1">
            <a:schemeClr val="lt1"/>
          </a:fillRef>
          <a:effectRef idx="0">
            <a:schemeClr val="accent1"/>
          </a:effectRef>
          <a:fontRef idx="minor">
            <a:schemeClr val="dk1"/>
          </a:fontRef>
        </p:style>
        <p:txBody>
          <a:bodyPr anchor="ctr"/>
          <a:lstStyle/>
          <a:p>
            <a:pPr algn="ctr"/>
            <a:endParaRPr lang="en-US">
              <a:solidFill>
                <a:srgbClr val="000000"/>
              </a:solidFill>
              <a:latin typeface="Arial" pitchFamily="34" charset="0"/>
            </a:endParaRPr>
          </a:p>
        </p:txBody>
      </p:sp>
      <p:grpSp>
        <p:nvGrpSpPr>
          <p:cNvPr id="2" name="Group 32"/>
          <p:cNvGrpSpPr>
            <a:grpSpLocks/>
          </p:cNvGrpSpPr>
          <p:nvPr/>
        </p:nvGrpSpPr>
        <p:grpSpPr bwMode="auto">
          <a:xfrm>
            <a:off x="2667000" y="1752600"/>
            <a:ext cx="1603375" cy="1958370"/>
            <a:chOff x="2666350" y="1752600"/>
            <a:chExt cx="1604257" cy="1957558"/>
          </a:xfrm>
        </p:grpSpPr>
        <p:grpSp>
          <p:nvGrpSpPr>
            <p:cNvPr id="11290" name="Group 14"/>
            <p:cNvGrpSpPr>
              <a:grpSpLocks/>
            </p:cNvGrpSpPr>
            <p:nvPr/>
          </p:nvGrpSpPr>
          <p:grpSpPr bwMode="auto">
            <a:xfrm>
              <a:off x="2971800" y="1752600"/>
              <a:ext cx="990600" cy="1143000"/>
              <a:chOff x="2895600" y="1752600"/>
              <a:chExt cx="990600" cy="1143000"/>
            </a:xfrm>
          </p:grpSpPr>
          <p:sp>
            <p:nvSpPr>
              <p:cNvPr id="11" name="Oval 10"/>
              <p:cNvSpPr/>
              <p:nvPr/>
            </p:nvSpPr>
            <p:spPr>
              <a:xfrm>
                <a:off x="2895118" y="1752600"/>
                <a:ext cx="991145" cy="114252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endParaRPr lang="en-US">
                  <a:solidFill>
                    <a:srgbClr val="000000"/>
                  </a:solidFill>
                  <a:latin typeface="Arial" pitchFamily="34" charset="0"/>
                </a:endParaRPr>
              </a:p>
            </p:txBody>
          </p:sp>
          <p:sp>
            <p:nvSpPr>
              <p:cNvPr id="12" name="Oval 11"/>
              <p:cNvSpPr/>
              <p:nvPr/>
            </p:nvSpPr>
            <p:spPr>
              <a:xfrm>
                <a:off x="3047602" y="1904937"/>
                <a:ext cx="686178" cy="83785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endParaRPr lang="en-US">
                  <a:solidFill>
                    <a:srgbClr val="000000"/>
                  </a:solidFill>
                  <a:latin typeface="Arial" pitchFamily="34" charset="0"/>
                </a:endParaRPr>
              </a:p>
            </p:txBody>
          </p:sp>
          <p:sp>
            <p:nvSpPr>
              <p:cNvPr id="13" name="Oval 12"/>
              <p:cNvSpPr/>
              <p:nvPr/>
            </p:nvSpPr>
            <p:spPr>
              <a:xfrm>
                <a:off x="3200086" y="2057274"/>
                <a:ext cx="381210" cy="533179"/>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endParaRPr lang="en-US">
                  <a:solidFill>
                    <a:srgbClr val="000000"/>
                  </a:solidFill>
                  <a:latin typeface="Arial" pitchFamily="34" charset="0"/>
                </a:endParaRPr>
              </a:p>
            </p:txBody>
          </p:sp>
          <p:pic>
            <p:nvPicPr>
              <p:cNvPr id="11295" name="Picture 13" descr="OfficeForms.png"/>
              <p:cNvPicPr>
                <a:picLocks noChangeAspect="1"/>
              </p:cNvPicPr>
              <p:nvPr/>
            </p:nvPicPr>
            <p:blipFill>
              <a:blip r:embed="rId4" cstate="print"/>
              <a:srcRect/>
              <a:stretch>
                <a:fillRect/>
              </a:stretch>
            </p:blipFill>
            <p:spPr bwMode="auto">
              <a:xfrm>
                <a:off x="3276600" y="2209800"/>
                <a:ext cx="218420" cy="291227"/>
              </a:xfrm>
              <a:prstGeom prst="rect">
                <a:avLst/>
              </a:prstGeom>
              <a:noFill/>
              <a:ln w="9525">
                <a:noFill/>
                <a:miter lim="800000"/>
                <a:headEnd/>
                <a:tailEnd/>
              </a:ln>
            </p:spPr>
          </p:pic>
        </p:grpSp>
        <p:sp>
          <p:nvSpPr>
            <p:cNvPr id="11291" name="TextBox 16"/>
            <p:cNvSpPr txBox="1">
              <a:spLocks noChangeArrowheads="1"/>
            </p:cNvSpPr>
            <p:nvPr/>
          </p:nvSpPr>
          <p:spPr bwMode="auto">
            <a:xfrm>
              <a:off x="2666350" y="2971800"/>
              <a:ext cx="1604257" cy="738358"/>
            </a:xfrm>
            <a:prstGeom prst="rect">
              <a:avLst/>
            </a:prstGeom>
            <a:noFill/>
            <a:ln w="9525">
              <a:noFill/>
              <a:miter lim="800000"/>
              <a:headEnd/>
              <a:tailEnd/>
            </a:ln>
          </p:spPr>
          <p:txBody>
            <a:bodyPr>
              <a:spAutoFit/>
            </a:bodyPr>
            <a:lstStyle/>
            <a:p>
              <a:pPr algn="ctr"/>
              <a:r>
                <a:rPr lang="en-US" sz="1400" b="1" dirty="0">
                  <a:latin typeface="Segoe UI" pitchFamily="34" charset="0"/>
                  <a:cs typeface="Segoe UI" pitchFamily="34" charset="0"/>
                </a:rPr>
                <a:t>Data Protection</a:t>
              </a:r>
            </a:p>
            <a:p>
              <a:pPr algn="ctr"/>
              <a:r>
                <a:rPr lang="en-US" sz="1400" b="1" dirty="0" smtClean="0">
                  <a:latin typeface="Segoe UI" pitchFamily="34" charset="0"/>
                  <a:cs typeface="Segoe UI" pitchFamily="34" charset="0"/>
                </a:rPr>
                <a:t>Mechanism (Active Bundle)</a:t>
              </a:r>
              <a:endParaRPr lang="en-US" sz="1400" b="1" dirty="0">
                <a:latin typeface="Segoe UI" pitchFamily="34" charset="0"/>
                <a:cs typeface="Segoe UI" pitchFamily="34" charset="0"/>
              </a:endParaRPr>
            </a:p>
          </p:txBody>
        </p:sp>
      </p:grpSp>
      <p:sp>
        <p:nvSpPr>
          <p:cNvPr id="18" name="Can 17"/>
          <p:cNvSpPr/>
          <p:nvPr/>
        </p:nvSpPr>
        <p:spPr>
          <a:xfrm>
            <a:off x="1447800" y="4572000"/>
            <a:ext cx="914400" cy="1066800"/>
          </a:xfrm>
          <a:prstGeom prst="can">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1400" b="1">
                <a:solidFill>
                  <a:schemeClr val="tx1"/>
                </a:solidFill>
                <a:latin typeface="Segoe UI" pitchFamily="34" charset="0"/>
                <a:cs typeface="Segoe UI" pitchFamily="34" charset="0"/>
              </a:rPr>
              <a:t>Data Folder</a:t>
            </a:r>
          </a:p>
        </p:txBody>
      </p:sp>
      <p:sp>
        <p:nvSpPr>
          <p:cNvPr id="19" name="Right Arrow 18"/>
          <p:cNvSpPr/>
          <p:nvPr/>
        </p:nvSpPr>
        <p:spPr>
          <a:xfrm>
            <a:off x="4038600" y="2286000"/>
            <a:ext cx="304800" cy="152400"/>
          </a:xfrm>
          <a:prstGeom prst="rightArrow">
            <a:avLst/>
          </a:prstGeom>
        </p:spPr>
        <p:style>
          <a:lnRef idx="2">
            <a:schemeClr val="accent1"/>
          </a:lnRef>
          <a:fillRef idx="1">
            <a:schemeClr val="lt1"/>
          </a:fillRef>
          <a:effectRef idx="0">
            <a:schemeClr val="accent1"/>
          </a:effectRef>
          <a:fontRef idx="minor">
            <a:schemeClr val="dk1"/>
          </a:fontRef>
        </p:style>
        <p:txBody>
          <a:bodyPr anchor="ctr"/>
          <a:lstStyle/>
          <a:p>
            <a:pPr algn="ctr"/>
            <a:endParaRPr lang="en-US">
              <a:solidFill>
                <a:srgbClr val="000000"/>
              </a:solidFill>
              <a:latin typeface="Arial" pitchFamily="34" charset="0"/>
            </a:endParaRPr>
          </a:p>
        </p:txBody>
      </p:sp>
      <p:sp>
        <p:nvSpPr>
          <p:cNvPr id="21" name="Right Arrow 20"/>
          <p:cNvSpPr/>
          <p:nvPr/>
        </p:nvSpPr>
        <p:spPr>
          <a:xfrm>
            <a:off x="7010400" y="2286000"/>
            <a:ext cx="304800" cy="152400"/>
          </a:xfrm>
          <a:prstGeom prst="rightArrow">
            <a:avLst/>
          </a:prstGeom>
        </p:spPr>
        <p:style>
          <a:lnRef idx="2">
            <a:schemeClr val="accent1"/>
          </a:lnRef>
          <a:fillRef idx="1">
            <a:schemeClr val="lt1"/>
          </a:fillRef>
          <a:effectRef idx="0">
            <a:schemeClr val="accent1"/>
          </a:effectRef>
          <a:fontRef idx="minor">
            <a:schemeClr val="dk1"/>
          </a:fontRef>
        </p:style>
        <p:txBody>
          <a:bodyPr anchor="ctr"/>
          <a:lstStyle/>
          <a:p>
            <a:pPr algn="ctr"/>
            <a:endParaRPr lang="en-US">
              <a:solidFill>
                <a:srgbClr val="000000"/>
              </a:solidFill>
              <a:latin typeface="Arial" pitchFamily="34" charset="0"/>
            </a:endParaRPr>
          </a:p>
        </p:txBody>
      </p:sp>
      <p:grpSp>
        <p:nvGrpSpPr>
          <p:cNvPr id="4" name="Group 34"/>
          <p:cNvGrpSpPr>
            <a:grpSpLocks/>
          </p:cNvGrpSpPr>
          <p:nvPr/>
        </p:nvGrpSpPr>
        <p:grpSpPr bwMode="auto">
          <a:xfrm>
            <a:off x="4191000" y="1447800"/>
            <a:ext cx="2743200" cy="3352800"/>
            <a:chOff x="4191000" y="1447800"/>
            <a:chExt cx="2743200" cy="3352800"/>
          </a:xfrm>
        </p:grpSpPr>
        <p:sp>
          <p:nvSpPr>
            <p:cNvPr id="20" name="Cloud 19"/>
            <p:cNvSpPr/>
            <p:nvPr/>
          </p:nvSpPr>
          <p:spPr>
            <a:xfrm>
              <a:off x="4191000" y="1447800"/>
              <a:ext cx="2743200" cy="3352800"/>
            </a:xfrm>
            <a:prstGeom prst="cloud">
              <a:avLst/>
            </a:prstGeom>
          </p:spPr>
          <p:style>
            <a:lnRef idx="2">
              <a:schemeClr val="accent5"/>
            </a:lnRef>
            <a:fillRef idx="1">
              <a:schemeClr val="lt1"/>
            </a:fillRef>
            <a:effectRef idx="0">
              <a:schemeClr val="accent5"/>
            </a:effectRef>
            <a:fontRef idx="minor">
              <a:schemeClr val="dk1"/>
            </a:fontRef>
          </p:style>
          <p:txBody>
            <a:bodyPr anchor="ctr"/>
            <a:lstStyle/>
            <a:p>
              <a:pPr algn="ctr"/>
              <a:endParaRPr lang="en-US">
                <a:solidFill>
                  <a:srgbClr val="000000"/>
                </a:solidFill>
                <a:latin typeface="Arial" pitchFamily="34" charset="0"/>
              </a:endParaRPr>
            </a:p>
          </p:txBody>
        </p:sp>
        <p:sp>
          <p:nvSpPr>
            <p:cNvPr id="22" name="Rounded Rectangle 21"/>
            <p:cNvSpPr/>
            <p:nvPr/>
          </p:nvSpPr>
          <p:spPr>
            <a:xfrm>
              <a:off x="4953000" y="1600200"/>
              <a:ext cx="1524000" cy="6858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r>
                <a:rPr lang="en-US" sz="1400" b="1" dirty="0">
                  <a:solidFill>
                    <a:srgbClr val="000000"/>
                  </a:solidFill>
                  <a:latin typeface="Segoe UI" pitchFamily="34" charset="0"/>
                  <a:cs typeface="Segoe UI" pitchFamily="34" charset="0"/>
                </a:rPr>
                <a:t>Trust Evaluation Server</a:t>
              </a:r>
            </a:p>
          </p:txBody>
        </p:sp>
        <p:sp>
          <p:nvSpPr>
            <p:cNvPr id="23" name="Rounded Rectangle 22"/>
            <p:cNvSpPr/>
            <p:nvPr/>
          </p:nvSpPr>
          <p:spPr>
            <a:xfrm>
              <a:off x="4876800" y="2362200"/>
              <a:ext cx="1524000" cy="6096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r>
                <a:rPr lang="en-US" sz="1400" b="1" dirty="0">
                  <a:solidFill>
                    <a:srgbClr val="000000"/>
                  </a:solidFill>
                  <a:latin typeface="Segoe UI" pitchFamily="34" charset="0"/>
                  <a:cs typeface="Segoe UI" pitchFamily="34" charset="0"/>
                </a:rPr>
                <a:t>Security Server</a:t>
              </a:r>
            </a:p>
          </p:txBody>
        </p:sp>
        <p:sp>
          <p:nvSpPr>
            <p:cNvPr id="24" name="Rounded Rectangle 23"/>
            <p:cNvSpPr/>
            <p:nvPr/>
          </p:nvSpPr>
          <p:spPr>
            <a:xfrm>
              <a:off x="4648200" y="3048000"/>
              <a:ext cx="1447800" cy="6096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r>
                <a:rPr lang="en-US" sz="1400" b="1" dirty="0">
                  <a:solidFill>
                    <a:srgbClr val="000000"/>
                  </a:solidFill>
                  <a:latin typeface="Segoe UI" pitchFamily="34" charset="0"/>
                  <a:cs typeface="Segoe UI" pitchFamily="34" charset="0"/>
                </a:rPr>
                <a:t>Identity Management</a:t>
              </a:r>
            </a:p>
          </p:txBody>
        </p:sp>
        <p:sp>
          <p:nvSpPr>
            <p:cNvPr id="25" name="Rounded Rectangle 24"/>
            <p:cNvSpPr/>
            <p:nvPr/>
          </p:nvSpPr>
          <p:spPr>
            <a:xfrm>
              <a:off x="4800600" y="3733800"/>
              <a:ext cx="1295400" cy="6096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r>
                <a:rPr lang="en-US" sz="1400" b="1">
                  <a:solidFill>
                    <a:srgbClr val="000000"/>
                  </a:solidFill>
                  <a:latin typeface="Segoe UI" pitchFamily="34" charset="0"/>
                  <a:cs typeface="Segoe UI" pitchFamily="34" charset="0"/>
                </a:rPr>
                <a:t>Middleware</a:t>
              </a:r>
            </a:p>
          </p:txBody>
        </p:sp>
      </p:grpSp>
      <p:pic>
        <p:nvPicPr>
          <p:cNvPr id="26" name="Picture 25" descr="OfficeForms.png"/>
          <p:cNvPicPr>
            <a:picLocks noChangeAspect="1"/>
          </p:cNvPicPr>
          <p:nvPr/>
        </p:nvPicPr>
        <p:blipFill>
          <a:blip r:embed="rId5" cstate="print"/>
          <a:srcRect/>
          <a:stretch>
            <a:fillRect/>
          </a:stretch>
        </p:blipFill>
        <p:spPr bwMode="auto">
          <a:xfrm>
            <a:off x="7391400" y="2057400"/>
            <a:ext cx="514350" cy="685800"/>
          </a:xfrm>
          <a:prstGeom prst="rect">
            <a:avLst/>
          </a:prstGeom>
          <a:noFill/>
          <a:ln w="9525">
            <a:noFill/>
            <a:miter lim="800000"/>
            <a:headEnd/>
            <a:tailEnd/>
          </a:ln>
        </p:spPr>
      </p:pic>
      <p:sp>
        <p:nvSpPr>
          <p:cNvPr id="27" name="Right Arrow 26"/>
          <p:cNvSpPr/>
          <p:nvPr/>
        </p:nvSpPr>
        <p:spPr>
          <a:xfrm>
            <a:off x="8001000" y="2286000"/>
            <a:ext cx="304800" cy="152400"/>
          </a:xfrm>
          <a:prstGeom prst="rightArrow">
            <a:avLst/>
          </a:prstGeom>
        </p:spPr>
        <p:style>
          <a:lnRef idx="2">
            <a:schemeClr val="accent1"/>
          </a:lnRef>
          <a:fillRef idx="1">
            <a:schemeClr val="lt1"/>
          </a:fillRef>
          <a:effectRef idx="0">
            <a:schemeClr val="accent1"/>
          </a:effectRef>
          <a:fontRef idx="minor">
            <a:schemeClr val="dk1"/>
          </a:fontRef>
        </p:style>
        <p:txBody>
          <a:bodyPr anchor="ctr"/>
          <a:lstStyle/>
          <a:p>
            <a:pPr algn="ctr"/>
            <a:endParaRPr lang="en-US">
              <a:solidFill>
                <a:srgbClr val="000000"/>
              </a:solidFill>
              <a:latin typeface="Arial" pitchFamily="34" charset="0"/>
            </a:endParaRPr>
          </a:p>
        </p:txBody>
      </p:sp>
      <p:grpSp>
        <p:nvGrpSpPr>
          <p:cNvPr id="6" name="Group 30"/>
          <p:cNvGrpSpPr>
            <a:grpSpLocks/>
          </p:cNvGrpSpPr>
          <p:nvPr/>
        </p:nvGrpSpPr>
        <p:grpSpPr bwMode="auto">
          <a:xfrm>
            <a:off x="152400" y="1752600"/>
            <a:ext cx="952500" cy="914400"/>
            <a:chOff x="152400" y="1752600"/>
            <a:chExt cx="951799" cy="914400"/>
          </a:xfrm>
        </p:grpSpPr>
        <p:pic>
          <p:nvPicPr>
            <p:cNvPr id="11283" name="Picture 5" descr="MESSENGER - MSN.png"/>
            <p:cNvPicPr>
              <a:picLocks noChangeAspect="1"/>
            </p:cNvPicPr>
            <p:nvPr/>
          </p:nvPicPr>
          <p:blipFill>
            <a:blip r:embed="rId6" cstate="print"/>
            <a:srcRect/>
            <a:stretch>
              <a:fillRect/>
            </a:stretch>
          </p:blipFill>
          <p:spPr bwMode="auto">
            <a:xfrm>
              <a:off x="228600" y="2057400"/>
              <a:ext cx="609600" cy="609600"/>
            </a:xfrm>
            <a:prstGeom prst="rect">
              <a:avLst/>
            </a:prstGeom>
            <a:noFill/>
            <a:ln w="9525">
              <a:noFill/>
              <a:miter lim="800000"/>
              <a:headEnd/>
              <a:tailEnd/>
            </a:ln>
          </p:spPr>
        </p:pic>
        <p:sp>
          <p:nvSpPr>
            <p:cNvPr id="11284" name="TextBox 28"/>
            <p:cNvSpPr txBox="1">
              <a:spLocks noChangeArrowheads="1"/>
            </p:cNvSpPr>
            <p:nvPr/>
          </p:nvSpPr>
          <p:spPr bwMode="auto">
            <a:xfrm>
              <a:off x="152400" y="1752600"/>
              <a:ext cx="951799" cy="307777"/>
            </a:xfrm>
            <a:prstGeom prst="rect">
              <a:avLst/>
            </a:prstGeom>
            <a:noFill/>
            <a:ln w="9525">
              <a:noFill/>
              <a:miter lim="800000"/>
              <a:headEnd/>
              <a:tailEnd/>
            </a:ln>
          </p:spPr>
          <p:txBody>
            <a:bodyPr wrap="none">
              <a:spAutoFit/>
            </a:bodyPr>
            <a:lstStyle/>
            <a:p>
              <a:r>
                <a:rPr lang="en-US" sz="1400" b="1">
                  <a:latin typeface="Segoe UI" pitchFamily="34" charset="0"/>
                  <a:cs typeface="Segoe UI" pitchFamily="34" charset="0"/>
                </a:rPr>
                <a:t>Producer</a:t>
              </a:r>
            </a:p>
          </p:txBody>
        </p:sp>
      </p:grpSp>
      <p:grpSp>
        <p:nvGrpSpPr>
          <p:cNvPr id="14" name="Group 31"/>
          <p:cNvGrpSpPr>
            <a:grpSpLocks/>
          </p:cNvGrpSpPr>
          <p:nvPr/>
        </p:nvGrpSpPr>
        <p:grpSpPr bwMode="auto">
          <a:xfrm>
            <a:off x="8001000" y="1752600"/>
            <a:ext cx="1038225" cy="914400"/>
            <a:chOff x="8001000" y="1752600"/>
            <a:chExt cx="1037463" cy="914400"/>
          </a:xfrm>
        </p:grpSpPr>
        <p:pic>
          <p:nvPicPr>
            <p:cNvPr id="11281" name="Picture 27" descr="MESSENGER - MSN.png"/>
            <p:cNvPicPr>
              <a:picLocks noChangeAspect="1"/>
            </p:cNvPicPr>
            <p:nvPr/>
          </p:nvPicPr>
          <p:blipFill>
            <a:blip r:embed="rId6" cstate="print"/>
            <a:srcRect/>
            <a:stretch>
              <a:fillRect/>
            </a:stretch>
          </p:blipFill>
          <p:spPr bwMode="auto">
            <a:xfrm>
              <a:off x="8305800" y="2057400"/>
              <a:ext cx="609600" cy="609600"/>
            </a:xfrm>
            <a:prstGeom prst="rect">
              <a:avLst/>
            </a:prstGeom>
            <a:noFill/>
            <a:ln w="9525">
              <a:noFill/>
              <a:miter lim="800000"/>
              <a:headEnd/>
              <a:tailEnd/>
            </a:ln>
          </p:spPr>
        </p:pic>
        <p:sp>
          <p:nvSpPr>
            <p:cNvPr id="11282" name="TextBox 29"/>
            <p:cNvSpPr txBox="1">
              <a:spLocks noChangeArrowheads="1"/>
            </p:cNvSpPr>
            <p:nvPr/>
          </p:nvSpPr>
          <p:spPr bwMode="auto">
            <a:xfrm>
              <a:off x="8001000" y="1752600"/>
              <a:ext cx="1037463" cy="307777"/>
            </a:xfrm>
            <a:prstGeom prst="rect">
              <a:avLst/>
            </a:prstGeom>
            <a:noFill/>
            <a:ln w="9525">
              <a:noFill/>
              <a:miter lim="800000"/>
              <a:headEnd/>
              <a:tailEnd/>
            </a:ln>
          </p:spPr>
          <p:txBody>
            <a:bodyPr wrap="none">
              <a:spAutoFit/>
            </a:bodyPr>
            <a:lstStyle/>
            <a:p>
              <a:r>
                <a:rPr lang="en-US" sz="1400" b="1">
                  <a:latin typeface="Segoe UI" pitchFamily="34" charset="0"/>
                  <a:cs typeface="Segoe UI" pitchFamily="34" charset="0"/>
                </a:rPr>
                <a:t>Consumer</a:t>
              </a:r>
            </a:p>
          </p:txBody>
        </p:sp>
      </p:grpSp>
      <p:sp>
        <p:nvSpPr>
          <p:cNvPr id="32" name="TextBox 31"/>
          <p:cNvSpPr txBox="1"/>
          <p:nvPr/>
        </p:nvSpPr>
        <p:spPr>
          <a:xfrm>
            <a:off x="3048000" y="4767590"/>
            <a:ext cx="2743200" cy="523220"/>
          </a:xfrm>
          <a:prstGeom prst="rect">
            <a:avLst/>
          </a:prstGeom>
          <a:noFill/>
        </p:spPr>
        <p:txBody>
          <a:bodyPr wrap="square" rtlCol="0">
            <a:spAutoFit/>
          </a:bodyPr>
          <a:lstStyle/>
          <a:p>
            <a:pPr algn="ctr"/>
            <a:r>
              <a:rPr lang="en-US" sz="1400" dirty="0" smtClean="0"/>
              <a:t>Services provided by </a:t>
            </a:r>
          </a:p>
          <a:p>
            <a:pPr algn="ctr"/>
            <a:r>
              <a:rPr lang="en-US" sz="1400" dirty="0" smtClean="0"/>
              <a:t>Trusted Third Parties</a:t>
            </a:r>
            <a:endParaRPr lang="en-US" sz="1400" dirty="0"/>
          </a:p>
        </p:txBody>
      </p:sp>
      <p:cxnSp>
        <p:nvCxnSpPr>
          <p:cNvPr id="34" name="Straight Arrow Connector 33"/>
          <p:cNvCxnSpPr/>
          <p:nvPr/>
        </p:nvCxnSpPr>
        <p:spPr>
          <a:xfrm flipH="1">
            <a:off x="4402036" y="4495800"/>
            <a:ext cx="381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TextBox 16"/>
          <p:cNvSpPr txBox="1">
            <a:spLocks noChangeArrowheads="1"/>
          </p:cNvSpPr>
          <p:nvPr/>
        </p:nvSpPr>
        <p:spPr bwMode="auto">
          <a:xfrm>
            <a:off x="7010400" y="2743200"/>
            <a:ext cx="1603375" cy="307777"/>
          </a:xfrm>
          <a:prstGeom prst="rect">
            <a:avLst/>
          </a:prstGeom>
          <a:noFill/>
          <a:ln w="9525">
            <a:noFill/>
            <a:miter lim="800000"/>
            <a:headEnd/>
            <a:tailEnd/>
          </a:ln>
        </p:spPr>
        <p:txBody>
          <a:bodyPr>
            <a:spAutoFit/>
          </a:bodyPr>
          <a:lstStyle/>
          <a:p>
            <a:pPr algn="ctr"/>
            <a:r>
              <a:rPr lang="en-US" sz="1400" b="1" dirty="0" smtClean="0">
                <a:latin typeface="Segoe UI" pitchFamily="34" charset="0"/>
                <a:cs typeface="Segoe UI" pitchFamily="34" charset="0"/>
              </a:rPr>
              <a:t>Filtered Data</a:t>
            </a:r>
            <a:endParaRPr lang="en-US" sz="1400" b="1" dirty="0">
              <a:latin typeface="Segoe UI" pitchFamily="34" charset="0"/>
              <a:cs typeface="Segoe UI" pitchFamily="34" charset="0"/>
            </a:endParaRPr>
          </a:p>
        </p:txBody>
      </p:sp>
      <p:sp>
        <p:nvSpPr>
          <p:cNvPr id="36" name="TextBox 35"/>
          <p:cNvSpPr txBox="1"/>
          <p:nvPr/>
        </p:nvSpPr>
        <p:spPr>
          <a:xfrm>
            <a:off x="6781800" y="2971800"/>
            <a:ext cx="2362200" cy="800219"/>
          </a:xfrm>
          <a:prstGeom prst="rect">
            <a:avLst/>
          </a:prstGeom>
          <a:noFill/>
        </p:spPr>
        <p:txBody>
          <a:bodyPr wrap="square" rtlCol="0">
            <a:spAutoFit/>
          </a:bodyPr>
          <a:lstStyle/>
          <a:p>
            <a:pPr algn="ctr"/>
            <a:r>
              <a:rPr lang="en-US" dirty="0" smtClean="0"/>
              <a:t> </a:t>
            </a:r>
            <a:r>
              <a:rPr lang="en-US" sz="1400" dirty="0" smtClean="0"/>
              <a:t>1.Data producer UAV (publisher) invokes its data sharing application</a:t>
            </a:r>
            <a:endParaRPr lang="en-US" dirty="0"/>
          </a:p>
        </p:txBody>
      </p:sp>
      <p:sp>
        <p:nvSpPr>
          <p:cNvPr id="37" name="TextBox 36"/>
          <p:cNvSpPr txBox="1"/>
          <p:nvPr/>
        </p:nvSpPr>
        <p:spPr>
          <a:xfrm>
            <a:off x="6019800" y="3705761"/>
            <a:ext cx="3124200" cy="1323439"/>
          </a:xfrm>
          <a:prstGeom prst="rect">
            <a:avLst/>
          </a:prstGeom>
          <a:noFill/>
        </p:spPr>
        <p:txBody>
          <a:bodyPr wrap="square" rtlCol="0">
            <a:spAutoFit/>
          </a:bodyPr>
          <a:lstStyle/>
          <a:p>
            <a:pPr algn="ctr"/>
            <a:r>
              <a:rPr lang="en-US" dirty="0" smtClean="0"/>
              <a:t> </a:t>
            </a:r>
            <a:r>
              <a:rPr lang="en-US" sz="1400" dirty="0" smtClean="0"/>
              <a:t>2.The application gets the desired data from the data folder and bundles it  along with the policy for data protection in the protection structure proposed (active bundle)</a:t>
            </a:r>
            <a:endParaRPr lang="en-US" dirty="0"/>
          </a:p>
        </p:txBody>
      </p:sp>
      <p:sp>
        <p:nvSpPr>
          <p:cNvPr id="38" name="TextBox 37"/>
          <p:cNvSpPr txBox="1"/>
          <p:nvPr/>
        </p:nvSpPr>
        <p:spPr>
          <a:xfrm>
            <a:off x="5410200" y="4953000"/>
            <a:ext cx="3733800" cy="800219"/>
          </a:xfrm>
          <a:prstGeom prst="rect">
            <a:avLst/>
          </a:prstGeom>
          <a:noFill/>
        </p:spPr>
        <p:txBody>
          <a:bodyPr wrap="square" rtlCol="0">
            <a:spAutoFit/>
          </a:bodyPr>
          <a:lstStyle/>
          <a:p>
            <a:pPr algn="ctr"/>
            <a:r>
              <a:rPr lang="en-US" dirty="0" smtClean="0"/>
              <a:t> </a:t>
            </a:r>
            <a:r>
              <a:rPr lang="en-US" sz="1400" dirty="0" smtClean="0"/>
              <a:t>3.The active bundle consults trusted third party services to determine the trust level of the destination UAV(consumer)</a:t>
            </a:r>
            <a:endParaRPr lang="en-US" dirty="0"/>
          </a:p>
        </p:txBody>
      </p:sp>
      <p:sp>
        <p:nvSpPr>
          <p:cNvPr id="39" name="TextBox 38"/>
          <p:cNvSpPr txBox="1"/>
          <p:nvPr/>
        </p:nvSpPr>
        <p:spPr>
          <a:xfrm>
            <a:off x="4419600" y="5715000"/>
            <a:ext cx="4495800" cy="1107996"/>
          </a:xfrm>
          <a:prstGeom prst="rect">
            <a:avLst/>
          </a:prstGeom>
          <a:noFill/>
        </p:spPr>
        <p:txBody>
          <a:bodyPr wrap="square" rtlCol="0">
            <a:spAutoFit/>
          </a:bodyPr>
          <a:lstStyle/>
          <a:p>
            <a:pPr algn="ctr"/>
            <a:r>
              <a:rPr lang="en-US" dirty="0" smtClean="0"/>
              <a:t> </a:t>
            </a:r>
            <a:r>
              <a:rPr lang="en-US" sz="1400" dirty="0"/>
              <a:t>4</a:t>
            </a:r>
            <a:r>
              <a:rPr lang="en-US" sz="1400" dirty="0" smtClean="0"/>
              <a:t>.The active bundle filters its data based on the trust level of the consumer and the matching of policies between the producer and consumer and presents the filtered data to the consumer.</a:t>
            </a:r>
            <a:endParaRPr lang="en-US" dirty="0"/>
          </a:p>
        </p:txBody>
      </p:sp>
    </p:spTree>
    <p:extLst>
      <p:ext uri="{BB962C8B-B14F-4D97-AF65-F5344CB8AC3E}">
        <p14:creationId xmlns:p14="http://schemas.microsoft.com/office/powerpoint/2010/main" val="20771031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blinds(horizontal)">
                                      <p:cBhvr>
                                        <p:cTn id="15" dur="500"/>
                                        <p:tgtEl>
                                          <p:spTgt spid="3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linds(horizontal)">
                                      <p:cBhvr>
                                        <p:cTn id="24" dur="500"/>
                                        <p:tgtEl>
                                          <p:spTgt spid="18"/>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blinds(horizontal)">
                                      <p:cBhvr>
                                        <p:cTn id="32" dur="500"/>
                                        <p:tgtEl>
                                          <p:spTgt spid="37"/>
                                        </p:tgtEl>
                                      </p:cBhvr>
                                    </p:animEffect>
                                  </p:childTnLst>
                                </p:cTn>
                              </p:par>
                              <p:par>
                                <p:cTn id="33" presetID="3" presetClass="entr" presetSubtype="10" fill="hold"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blinds(horizontal)">
                                      <p:cBhvr>
                                        <p:cTn id="35" dur="500"/>
                                        <p:tgtEl>
                                          <p:spTgt spid="2"/>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blinds(horizontal)">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blinds(horizontal)">
                                      <p:cBhvr>
                                        <p:cTn id="43" dur="500"/>
                                        <p:tgtEl>
                                          <p:spTgt spid="4"/>
                                        </p:tgtEl>
                                      </p:cBhvr>
                                    </p:animEffect>
                                  </p:childTnLst>
                                </p:cTn>
                              </p:par>
                              <p:par>
                                <p:cTn id="44" presetID="3" presetClass="entr" presetSubtype="10" fill="hold"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blinds(horizontal)">
                                      <p:cBhvr>
                                        <p:cTn id="46" dur="500"/>
                                        <p:tgtEl>
                                          <p:spTgt spid="38"/>
                                        </p:tgtEl>
                                      </p:cBhvr>
                                    </p:animEffect>
                                  </p:childTnLst>
                                </p:cTn>
                              </p:par>
                              <p:par>
                                <p:cTn id="47" presetID="3" presetClass="entr" presetSubtype="1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blinds(horizontal)">
                                      <p:cBhvr>
                                        <p:cTn id="49" dur="500"/>
                                        <p:tgtEl>
                                          <p:spTgt spid="21"/>
                                        </p:tgtEl>
                                      </p:cBhvr>
                                    </p:animEffect>
                                  </p:childTnLst>
                                </p:cTn>
                              </p:par>
                              <p:par>
                                <p:cTn id="50" presetID="3" presetClass="entr" presetSubtype="10"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blinds(horizontal)">
                                      <p:cBhvr>
                                        <p:cTn id="52" dur="500"/>
                                        <p:tgtEl>
                                          <p:spTgt spid="32"/>
                                        </p:tgtEl>
                                      </p:cBhvr>
                                    </p:animEffect>
                                  </p:childTnLst>
                                </p:cTn>
                              </p:par>
                              <p:par>
                                <p:cTn id="53" presetID="3" presetClass="entr" presetSubtype="10" fill="hold"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blinds(horizontal)">
                                      <p:cBhvr>
                                        <p:cTn id="55" dur="500"/>
                                        <p:tgtEl>
                                          <p:spTgt spid="34"/>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blinds(horizontal)">
                                      <p:cBhvr>
                                        <p:cTn id="60" dur="500"/>
                                        <p:tgtEl>
                                          <p:spTgt spid="39"/>
                                        </p:tgtEl>
                                      </p:cBhvr>
                                    </p:animEffect>
                                  </p:childTnLst>
                                </p:cTn>
                              </p:par>
                              <p:par>
                                <p:cTn id="61" presetID="3" presetClass="entr" presetSubtype="10" fill="hold"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blinds(horizontal)">
                                      <p:cBhvr>
                                        <p:cTn id="63" dur="500"/>
                                        <p:tgtEl>
                                          <p:spTgt spid="26"/>
                                        </p:tgtEl>
                                      </p:cBhvr>
                                    </p:animEffect>
                                  </p:childTnLst>
                                </p:cTn>
                              </p:par>
                              <p:par>
                                <p:cTn id="64" presetID="3" presetClass="entr" presetSubtype="10" fill="hold" nodeType="with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blinds(horizontal)">
                                      <p:cBhvr>
                                        <p:cTn id="66" dur="500"/>
                                        <p:tgtEl>
                                          <p:spTgt spid="27"/>
                                        </p:tgtEl>
                                      </p:cBhvr>
                                    </p:animEffect>
                                  </p:childTnLst>
                                </p:cTn>
                              </p:par>
                              <p:par>
                                <p:cTn id="67" presetID="3" presetClass="entr" presetSubtype="10" fill="hold" nodeType="with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blinds(horizontal)">
                                      <p:cBhvr>
                                        <p:cTn id="69" dur="500"/>
                                        <p:tgtEl>
                                          <p:spTgt spid="14"/>
                                        </p:tgtEl>
                                      </p:cBhvr>
                                    </p:animEffect>
                                  </p:childTnLst>
                                </p:cTn>
                              </p:par>
                              <p:par>
                                <p:cTn id="70" presetID="3" presetClass="entr" presetSubtype="10" fill="hold" nodeType="with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blinds(horizontal)">
                                      <p:cBhvr>
                                        <p:cTn id="7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8" grpId="0" animBg="1"/>
      <p:bldP spid="19" grpId="0" animBg="1"/>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5"/>
          <p:cNvSpPr txBox="1">
            <a:spLocks noGrp="1"/>
          </p:cNvSpPr>
          <p:nvPr/>
        </p:nvSpPr>
        <p:spPr bwMode="auto">
          <a:xfrm>
            <a:off x="8197850" y="6634163"/>
            <a:ext cx="946150" cy="223837"/>
          </a:xfrm>
          <a:prstGeom prst="rect">
            <a:avLst/>
          </a:prstGeom>
          <a:noFill/>
          <a:ln w="9525">
            <a:noFill/>
            <a:miter lim="800000"/>
            <a:headEnd/>
            <a:tailEnd/>
          </a:ln>
        </p:spPr>
        <p:txBody>
          <a:bodyPr anchor="ctr"/>
          <a:lstStyle/>
          <a:p>
            <a:pPr algn="r"/>
            <a:fld id="{02B8E99A-DC35-4E27-9B15-DB1E94CA20BD}" type="slidenum">
              <a:rPr lang="en-US" sz="1200">
                <a:solidFill>
                  <a:srgbClr val="898989"/>
                </a:solidFill>
                <a:latin typeface="Segoe UI" pitchFamily="34" charset="0"/>
                <a:ea typeface="宋体" pitchFamily="2" charset="-122"/>
              </a:rPr>
              <a:pPr algn="r"/>
              <a:t>4</a:t>
            </a:fld>
            <a:endParaRPr lang="en-US" sz="1200">
              <a:solidFill>
                <a:srgbClr val="898989"/>
              </a:solidFill>
              <a:latin typeface="Segoe UI" pitchFamily="34" charset="0"/>
              <a:ea typeface="宋体" pitchFamily="2" charset="-122"/>
            </a:endParaRPr>
          </a:p>
        </p:txBody>
      </p:sp>
      <p:sp>
        <p:nvSpPr>
          <p:cNvPr id="6" name="Rectangle 2"/>
          <p:cNvSpPr>
            <a:spLocks noGrp="1" noChangeArrowheads="1"/>
          </p:cNvSpPr>
          <p:nvPr>
            <p:ph type="title" idx="4294967295"/>
          </p:nvPr>
        </p:nvSpPr>
        <p:spPr>
          <a:xfrm>
            <a:off x="549275" y="107576"/>
            <a:ext cx="8042276" cy="654424"/>
          </a:xfrm>
        </p:spPr>
        <p:txBody>
          <a:bodyPr/>
          <a:lstStyle/>
          <a:p>
            <a:r>
              <a:rPr lang="en-US" sz="3200" dirty="0" smtClean="0">
                <a:sym typeface="Wingdings" pitchFamily="2" charset="2"/>
              </a:rPr>
              <a:t>Active Bundle Structure</a:t>
            </a:r>
            <a:endParaRPr lang="en-US" sz="3200" b="1" dirty="0" smtClean="0">
              <a:solidFill>
                <a:srgbClr val="FF9900"/>
              </a:solidFill>
              <a:effectLst>
                <a:outerShdw blurRad="38100" dist="38100" dir="2700000" algn="tl">
                  <a:srgbClr val="C0C0C0"/>
                </a:outerShdw>
              </a:effectLst>
              <a:latin typeface="Segoe UI" pitchFamily="34" charset="0"/>
              <a:cs typeface="Segoe UI" pitchFamily="34" charset="0"/>
              <a:sym typeface="Wingdings" pitchFamily="2" charset="2"/>
            </a:endParaRPr>
          </a:p>
        </p:txBody>
      </p:sp>
      <p:sp>
        <p:nvSpPr>
          <p:cNvPr id="15365" name="TextBox 7"/>
          <p:cNvSpPr txBox="1">
            <a:spLocks noChangeArrowheads="1"/>
          </p:cNvSpPr>
          <p:nvPr/>
        </p:nvSpPr>
        <p:spPr bwMode="auto">
          <a:xfrm>
            <a:off x="3276600" y="4114800"/>
            <a:ext cx="46038" cy="461963"/>
          </a:xfrm>
          <a:prstGeom prst="rect">
            <a:avLst/>
          </a:prstGeom>
          <a:noFill/>
          <a:ln w="9525">
            <a:noFill/>
            <a:miter lim="800000"/>
            <a:headEnd/>
            <a:tailEnd/>
          </a:ln>
        </p:spPr>
        <p:txBody>
          <a:bodyPr>
            <a:spAutoFit/>
          </a:bodyPr>
          <a:lstStyle/>
          <a:p>
            <a:endParaRPr lang="en-US"/>
          </a:p>
        </p:txBody>
      </p:sp>
      <p:sp>
        <p:nvSpPr>
          <p:cNvPr id="11" name="Oval 10"/>
          <p:cNvSpPr/>
          <p:nvPr/>
        </p:nvSpPr>
        <p:spPr>
          <a:xfrm>
            <a:off x="152400" y="1371600"/>
            <a:ext cx="4343400" cy="44958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endParaRPr lang="en-US" b="1">
              <a:solidFill>
                <a:schemeClr val="tx1"/>
              </a:solidFill>
              <a:latin typeface="Constantia" pitchFamily="18" charset="0"/>
            </a:endParaRPr>
          </a:p>
        </p:txBody>
      </p:sp>
      <p:sp>
        <p:nvSpPr>
          <p:cNvPr id="12" name="Oval 11"/>
          <p:cNvSpPr/>
          <p:nvPr/>
        </p:nvSpPr>
        <p:spPr>
          <a:xfrm>
            <a:off x="762000" y="1981200"/>
            <a:ext cx="3048000" cy="32004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endParaRPr lang="en-US" b="1">
              <a:solidFill>
                <a:schemeClr val="tx1"/>
              </a:solidFill>
              <a:effectLst>
                <a:outerShdw blurRad="38100" dist="38100" dir="2700000" algn="tl">
                  <a:srgbClr val="C0C0C0"/>
                </a:outerShdw>
              </a:effectLst>
              <a:latin typeface="Constantia" pitchFamily="18" charset="0"/>
            </a:endParaRPr>
          </a:p>
        </p:txBody>
      </p:sp>
      <p:sp>
        <p:nvSpPr>
          <p:cNvPr id="13" name="Oval 12"/>
          <p:cNvSpPr/>
          <p:nvPr/>
        </p:nvSpPr>
        <p:spPr>
          <a:xfrm>
            <a:off x="1371600" y="2590800"/>
            <a:ext cx="1828800" cy="19812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endParaRPr lang="en-US" sz="1600">
              <a:solidFill>
                <a:srgbClr val="000000"/>
              </a:solidFill>
              <a:latin typeface="Constantia" pitchFamily="18" charset="0"/>
            </a:endParaRPr>
          </a:p>
        </p:txBody>
      </p:sp>
      <p:sp>
        <p:nvSpPr>
          <p:cNvPr id="15" name="Rectangle 14"/>
          <p:cNvSpPr/>
          <p:nvPr/>
        </p:nvSpPr>
        <p:spPr>
          <a:xfrm>
            <a:off x="1676400" y="2286000"/>
            <a:ext cx="1143000" cy="15240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r>
              <a:rPr lang="en-US" sz="1600">
                <a:solidFill>
                  <a:srgbClr val="000000"/>
                </a:solidFill>
                <a:latin typeface="Constantia" pitchFamily="18" charset="0"/>
              </a:rPr>
              <a:t>Metadata</a:t>
            </a:r>
          </a:p>
        </p:txBody>
      </p:sp>
      <p:sp>
        <p:nvSpPr>
          <p:cNvPr id="16" name="Rectangle 15"/>
          <p:cNvSpPr/>
          <p:nvPr/>
        </p:nvSpPr>
        <p:spPr>
          <a:xfrm>
            <a:off x="1676400" y="5334000"/>
            <a:ext cx="1371600" cy="22860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r>
              <a:rPr lang="en-US" sz="1600">
                <a:solidFill>
                  <a:srgbClr val="000000"/>
                </a:solidFill>
                <a:latin typeface="Constantia" pitchFamily="18" charset="0"/>
              </a:rPr>
              <a:t>Virtual machine</a:t>
            </a:r>
          </a:p>
        </p:txBody>
      </p:sp>
      <p:sp>
        <p:nvSpPr>
          <p:cNvPr id="17" name="Down Arrow 16"/>
          <p:cNvSpPr>
            <a:spLocks noChangeArrowheads="1"/>
          </p:cNvSpPr>
          <p:nvPr/>
        </p:nvSpPr>
        <p:spPr bwMode="auto">
          <a:xfrm rot="-5400000">
            <a:off x="4000500" y="1333500"/>
            <a:ext cx="152400" cy="2209800"/>
          </a:xfrm>
          <a:prstGeom prst="downArrow">
            <a:avLst>
              <a:gd name="adj1" fmla="val 50000"/>
              <a:gd name="adj2" fmla="val 50012"/>
            </a:avLst>
          </a:prstGeom>
          <a:solidFill>
            <a:schemeClr val="bg1"/>
          </a:solidFill>
          <a:ln w="25400">
            <a:solidFill>
              <a:srgbClr val="F79646"/>
            </a:solidFill>
            <a:miter lim="800000"/>
            <a:headEnd/>
            <a:tailEnd/>
          </a:ln>
        </p:spPr>
        <p:txBody>
          <a:bodyPr vert="eaVert" anchor="ctr"/>
          <a:lstStyle/>
          <a:p>
            <a:pPr algn="ctr"/>
            <a:endParaRPr lang="en-US">
              <a:solidFill>
                <a:srgbClr val="000000"/>
              </a:solidFill>
              <a:latin typeface="Constantia" pitchFamily="18" charset="0"/>
            </a:endParaRPr>
          </a:p>
        </p:txBody>
      </p:sp>
      <p:sp>
        <p:nvSpPr>
          <p:cNvPr id="18" name="Down Arrow 17"/>
          <p:cNvSpPr>
            <a:spLocks noChangeArrowheads="1"/>
          </p:cNvSpPr>
          <p:nvPr/>
        </p:nvSpPr>
        <p:spPr bwMode="auto">
          <a:xfrm rot="-5400000">
            <a:off x="4076700" y="4381500"/>
            <a:ext cx="152400" cy="1752600"/>
          </a:xfrm>
          <a:prstGeom prst="downArrow">
            <a:avLst>
              <a:gd name="adj1" fmla="val 50000"/>
              <a:gd name="adj2" fmla="val 43764"/>
            </a:avLst>
          </a:prstGeom>
          <a:solidFill>
            <a:schemeClr val="bg1"/>
          </a:solidFill>
          <a:ln w="25400">
            <a:solidFill>
              <a:srgbClr val="F79646"/>
            </a:solidFill>
            <a:miter lim="800000"/>
            <a:headEnd/>
            <a:tailEnd/>
          </a:ln>
        </p:spPr>
        <p:txBody>
          <a:bodyPr vert="eaVert" anchor="ctr"/>
          <a:lstStyle/>
          <a:p>
            <a:pPr algn="ctr"/>
            <a:endParaRPr lang="en-US">
              <a:solidFill>
                <a:srgbClr val="000000"/>
              </a:solidFill>
              <a:latin typeface="Constantia" pitchFamily="18" charset="0"/>
            </a:endParaRPr>
          </a:p>
        </p:txBody>
      </p:sp>
      <p:sp>
        <p:nvSpPr>
          <p:cNvPr id="209928" name="Rectangle 3"/>
          <p:cNvSpPr>
            <a:spLocks/>
          </p:cNvSpPr>
          <p:nvPr/>
        </p:nvSpPr>
        <p:spPr bwMode="auto">
          <a:xfrm>
            <a:off x="4267200" y="762000"/>
            <a:ext cx="4876800" cy="2895600"/>
          </a:xfrm>
          <a:prstGeom prst="rect">
            <a:avLst/>
          </a:prstGeom>
          <a:noFill/>
          <a:ln w="9525">
            <a:noFill/>
            <a:miter lim="800000"/>
            <a:headEnd/>
            <a:tailEnd/>
          </a:ln>
        </p:spPr>
        <p:txBody>
          <a:bodyPr/>
          <a:lstStyle/>
          <a:p>
            <a:pPr marL="177800" indent="-177800" eaLnBrk="0" hangingPunct="0">
              <a:lnSpc>
                <a:spcPct val="80000"/>
              </a:lnSpc>
              <a:spcBef>
                <a:spcPct val="20000"/>
              </a:spcBef>
              <a:buFont typeface="Arial" pitchFamily="34" charset="0"/>
              <a:buNone/>
            </a:pPr>
            <a:endParaRPr lang="en-US" sz="400" dirty="0">
              <a:solidFill>
                <a:srgbClr val="FF9900"/>
              </a:solidFill>
              <a:effectLst>
                <a:outerShdw blurRad="38100" dist="38100" dir="2700000" algn="tl">
                  <a:srgbClr val="C0C0C0"/>
                </a:outerShdw>
              </a:effectLst>
              <a:latin typeface="Segoe UI" pitchFamily="34" charset="0"/>
              <a:cs typeface="Segoe UI" pitchFamily="34" charset="0"/>
            </a:endParaRPr>
          </a:p>
          <a:p>
            <a:pPr marL="742950" lvl="1" indent="-285750" eaLnBrk="0" hangingPunct="0">
              <a:lnSpc>
                <a:spcPct val="80000"/>
              </a:lnSpc>
              <a:spcBef>
                <a:spcPct val="20000"/>
              </a:spcBef>
              <a:buFont typeface="Arial" pitchFamily="34" charset="0"/>
              <a:buChar char="–"/>
            </a:pPr>
            <a:r>
              <a:rPr lang="en-US" sz="2000" dirty="0">
                <a:solidFill>
                  <a:srgbClr val="FF9900"/>
                </a:solidFill>
                <a:effectLst>
                  <a:outerShdw blurRad="38100" dist="38100" dir="2700000" algn="tl">
                    <a:srgbClr val="C0C0C0"/>
                  </a:outerShdw>
                </a:effectLst>
                <a:latin typeface="Segoe UI" pitchFamily="34" charset="0"/>
                <a:cs typeface="Segoe UI" pitchFamily="34" charset="0"/>
              </a:rPr>
              <a:t>Metadata</a:t>
            </a:r>
            <a:r>
              <a:rPr lang="en-US" sz="2000" dirty="0">
                <a:latin typeface="Segoe UI" pitchFamily="34" charset="0"/>
                <a:cs typeface="Segoe UI" pitchFamily="34" charset="0"/>
              </a:rPr>
              <a:t>:</a:t>
            </a:r>
          </a:p>
          <a:p>
            <a:pPr marL="1143000" lvl="2" indent="-228600" eaLnBrk="0" hangingPunct="0">
              <a:lnSpc>
                <a:spcPct val="80000"/>
              </a:lnSpc>
              <a:spcBef>
                <a:spcPct val="20000"/>
              </a:spcBef>
              <a:buFont typeface="Arial" pitchFamily="34" charset="0"/>
              <a:buChar char="•"/>
            </a:pPr>
            <a:r>
              <a:rPr lang="en-US" sz="1800" dirty="0">
                <a:latin typeface="Segoe UI" pitchFamily="34" charset="0"/>
                <a:cs typeface="Segoe UI" pitchFamily="34" charset="0"/>
              </a:rPr>
              <a:t>Identity information </a:t>
            </a:r>
            <a:r>
              <a:rPr lang="en-US" sz="1800" dirty="0">
                <a:solidFill>
                  <a:srgbClr val="7F7F7F"/>
                </a:solidFill>
                <a:latin typeface="Segoe UI" pitchFamily="34" charset="0"/>
                <a:cs typeface="Segoe UI" pitchFamily="34" charset="0"/>
              </a:rPr>
              <a:t>(owner, etc.)</a:t>
            </a:r>
          </a:p>
          <a:p>
            <a:pPr marL="1143000" lvl="2" indent="-228600" eaLnBrk="0" hangingPunct="0">
              <a:lnSpc>
                <a:spcPct val="80000"/>
              </a:lnSpc>
              <a:spcBef>
                <a:spcPct val="20000"/>
              </a:spcBef>
              <a:buFont typeface="Arial" pitchFamily="34" charset="0"/>
              <a:buChar char="•"/>
            </a:pPr>
            <a:r>
              <a:rPr lang="en-US" sz="1800" dirty="0">
                <a:latin typeface="Segoe UI" pitchFamily="34" charset="0"/>
                <a:cs typeface="Segoe UI" pitchFamily="34" charset="0"/>
              </a:rPr>
              <a:t>Data integrity checks</a:t>
            </a:r>
          </a:p>
          <a:p>
            <a:pPr marL="1143000" lvl="2" indent="-228600" eaLnBrk="0" hangingPunct="0">
              <a:lnSpc>
                <a:spcPct val="80000"/>
              </a:lnSpc>
              <a:spcBef>
                <a:spcPct val="20000"/>
              </a:spcBef>
              <a:buFont typeface="Arial" pitchFamily="34" charset="0"/>
              <a:buChar char="•"/>
            </a:pPr>
            <a:r>
              <a:rPr lang="en-US" sz="1800" dirty="0">
                <a:latin typeface="Segoe UI" pitchFamily="34" charset="0"/>
                <a:cs typeface="Segoe UI" pitchFamily="34" charset="0"/>
              </a:rPr>
              <a:t>Control access policies</a:t>
            </a:r>
          </a:p>
          <a:p>
            <a:pPr marL="1143000" lvl="2" indent="-228600" eaLnBrk="0" hangingPunct="0">
              <a:lnSpc>
                <a:spcPct val="80000"/>
              </a:lnSpc>
              <a:spcBef>
                <a:spcPct val="20000"/>
              </a:spcBef>
              <a:buFont typeface="Arial" pitchFamily="34" charset="0"/>
              <a:buChar char="•"/>
            </a:pPr>
            <a:r>
              <a:rPr lang="en-US" sz="1800" dirty="0">
                <a:latin typeface="Segoe UI" pitchFamily="34" charset="0"/>
                <a:cs typeface="Segoe UI" pitchFamily="34" charset="0"/>
              </a:rPr>
              <a:t>Dissemination policies</a:t>
            </a:r>
          </a:p>
          <a:p>
            <a:pPr marL="1143000" lvl="2" indent="-228600" eaLnBrk="0" hangingPunct="0">
              <a:lnSpc>
                <a:spcPct val="80000"/>
              </a:lnSpc>
              <a:spcBef>
                <a:spcPct val="20000"/>
              </a:spcBef>
              <a:buFont typeface="Arial" pitchFamily="34" charset="0"/>
              <a:buChar char="•"/>
            </a:pPr>
            <a:r>
              <a:rPr lang="en-US" sz="1800" dirty="0">
                <a:latin typeface="Segoe UI" pitchFamily="34" charset="0"/>
                <a:cs typeface="Segoe UI" pitchFamily="34" charset="0"/>
              </a:rPr>
              <a:t>Life duration</a:t>
            </a:r>
          </a:p>
          <a:p>
            <a:pPr marL="1143000" lvl="2" indent="-228600" eaLnBrk="0" hangingPunct="0">
              <a:lnSpc>
                <a:spcPct val="80000"/>
              </a:lnSpc>
              <a:spcBef>
                <a:spcPct val="20000"/>
              </a:spcBef>
              <a:buFont typeface="Arial" pitchFamily="34" charset="0"/>
              <a:buChar char="•"/>
            </a:pPr>
            <a:r>
              <a:rPr lang="en-US" sz="1800" dirty="0">
                <a:latin typeface="Segoe UI" pitchFamily="34" charset="0"/>
                <a:cs typeface="Segoe UI" pitchFamily="34" charset="0"/>
              </a:rPr>
              <a:t>ID of a trust server</a:t>
            </a:r>
          </a:p>
          <a:p>
            <a:pPr marL="1143000" lvl="2" indent="-228600" eaLnBrk="0" hangingPunct="0">
              <a:lnSpc>
                <a:spcPct val="80000"/>
              </a:lnSpc>
              <a:spcBef>
                <a:spcPct val="20000"/>
              </a:spcBef>
              <a:buFont typeface="Arial" pitchFamily="34" charset="0"/>
              <a:buChar char="•"/>
            </a:pPr>
            <a:r>
              <a:rPr lang="en-US" sz="1800" dirty="0">
                <a:latin typeface="Segoe UI" pitchFamily="34" charset="0"/>
                <a:cs typeface="Segoe UI" pitchFamily="34" charset="0"/>
              </a:rPr>
              <a:t>ID of a security server</a:t>
            </a:r>
          </a:p>
          <a:p>
            <a:pPr marL="1143000" lvl="2" indent="-228600" eaLnBrk="0" hangingPunct="0">
              <a:lnSpc>
                <a:spcPct val="80000"/>
              </a:lnSpc>
              <a:spcBef>
                <a:spcPct val="20000"/>
              </a:spcBef>
              <a:buFont typeface="Arial" pitchFamily="34" charset="0"/>
              <a:buChar char="•"/>
            </a:pPr>
            <a:r>
              <a:rPr lang="en-US" sz="1800" dirty="0" smtClean="0">
                <a:latin typeface="Segoe UI" pitchFamily="34" charset="0"/>
                <a:cs typeface="Segoe UI" pitchFamily="34" charset="0"/>
              </a:rPr>
              <a:t>App-dependent </a:t>
            </a:r>
            <a:r>
              <a:rPr lang="en-US" sz="1800" dirty="0">
                <a:latin typeface="Segoe UI" pitchFamily="34" charset="0"/>
                <a:cs typeface="Segoe UI" pitchFamily="34" charset="0"/>
              </a:rPr>
              <a:t>information</a:t>
            </a:r>
          </a:p>
          <a:p>
            <a:pPr marL="1143000" lvl="2" indent="-228600" eaLnBrk="0" hangingPunct="0">
              <a:lnSpc>
                <a:spcPct val="80000"/>
              </a:lnSpc>
              <a:spcBef>
                <a:spcPct val="20000"/>
              </a:spcBef>
              <a:buFont typeface="Arial" pitchFamily="34" charset="0"/>
              <a:buChar char="•"/>
            </a:pPr>
            <a:r>
              <a:rPr lang="en-US" sz="1600" dirty="0">
                <a:latin typeface="Segoe UI" pitchFamily="34" charset="0"/>
                <a:cs typeface="Segoe UI" pitchFamily="34" charset="0"/>
              </a:rPr>
              <a:t>…</a:t>
            </a:r>
          </a:p>
          <a:p>
            <a:pPr marL="1143000" lvl="2" indent="-228600" eaLnBrk="0" hangingPunct="0">
              <a:lnSpc>
                <a:spcPct val="80000"/>
              </a:lnSpc>
              <a:spcBef>
                <a:spcPct val="20000"/>
              </a:spcBef>
              <a:buFont typeface="Arial" pitchFamily="34" charset="0"/>
              <a:buChar char="•"/>
            </a:pPr>
            <a:endParaRPr lang="en-US" sz="1600" dirty="0">
              <a:latin typeface="Segoe UI" pitchFamily="34" charset="0"/>
              <a:cs typeface="Segoe UI" pitchFamily="34" charset="0"/>
            </a:endParaRPr>
          </a:p>
        </p:txBody>
      </p:sp>
      <p:sp>
        <p:nvSpPr>
          <p:cNvPr id="2" name="Down Arrow 17"/>
          <p:cNvSpPr>
            <a:spLocks noChangeArrowheads="1"/>
          </p:cNvSpPr>
          <p:nvPr/>
        </p:nvSpPr>
        <p:spPr bwMode="auto">
          <a:xfrm rot="-5400000">
            <a:off x="3848100" y="3086100"/>
            <a:ext cx="152400" cy="2209800"/>
          </a:xfrm>
          <a:prstGeom prst="downArrow">
            <a:avLst>
              <a:gd name="adj1" fmla="val 50000"/>
              <a:gd name="adj2" fmla="val 70822"/>
            </a:avLst>
          </a:prstGeom>
          <a:solidFill>
            <a:schemeClr val="bg1"/>
          </a:solidFill>
          <a:ln w="25400">
            <a:solidFill>
              <a:srgbClr val="F79646"/>
            </a:solidFill>
            <a:miter lim="800000"/>
            <a:headEnd/>
            <a:tailEnd/>
          </a:ln>
        </p:spPr>
        <p:txBody>
          <a:bodyPr vert="eaVert" anchor="ctr"/>
          <a:lstStyle/>
          <a:p>
            <a:pPr algn="ctr"/>
            <a:endParaRPr lang="en-US">
              <a:solidFill>
                <a:srgbClr val="000000"/>
              </a:solidFill>
              <a:latin typeface="Constantia" pitchFamily="18" charset="0"/>
            </a:endParaRPr>
          </a:p>
        </p:txBody>
      </p:sp>
      <p:pic>
        <p:nvPicPr>
          <p:cNvPr id="19" name="Picture 18" descr="OfficeForms.png"/>
          <p:cNvPicPr>
            <a:picLocks noChangeAspect="1"/>
          </p:cNvPicPr>
          <p:nvPr/>
        </p:nvPicPr>
        <p:blipFill>
          <a:blip r:embed="rId2" cstate="print"/>
          <a:srcRect/>
          <a:stretch>
            <a:fillRect/>
          </a:stretch>
        </p:blipFill>
        <p:spPr bwMode="auto">
          <a:xfrm>
            <a:off x="1905000" y="2971800"/>
            <a:ext cx="762000" cy="838200"/>
          </a:xfrm>
          <a:prstGeom prst="rect">
            <a:avLst/>
          </a:prstGeom>
          <a:noFill/>
          <a:ln w="9525">
            <a:noFill/>
            <a:miter lim="800000"/>
            <a:headEnd/>
            <a:tailEnd/>
          </a:ln>
        </p:spPr>
      </p:pic>
      <p:sp>
        <p:nvSpPr>
          <p:cNvPr id="20" name="Rectangle 19"/>
          <p:cNvSpPr/>
          <p:nvPr/>
        </p:nvSpPr>
        <p:spPr>
          <a:xfrm>
            <a:off x="1752600" y="3886200"/>
            <a:ext cx="990600" cy="53340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r>
              <a:rPr lang="en-US" sz="1600">
                <a:solidFill>
                  <a:srgbClr val="000000"/>
                </a:solidFill>
                <a:latin typeface="Constantia" pitchFamily="18" charset="0"/>
              </a:rPr>
              <a:t>Sensitive Data</a:t>
            </a:r>
          </a:p>
        </p:txBody>
      </p:sp>
      <p:sp>
        <p:nvSpPr>
          <p:cNvPr id="26" name="TextBox 25"/>
          <p:cNvSpPr txBox="1"/>
          <p:nvPr/>
        </p:nvSpPr>
        <p:spPr>
          <a:xfrm>
            <a:off x="4267200" y="3733800"/>
            <a:ext cx="3581400" cy="615950"/>
          </a:xfrm>
          <a:prstGeom prst="rect">
            <a:avLst/>
          </a:prstGeom>
          <a:noFill/>
        </p:spPr>
        <p:txBody>
          <a:bodyPr>
            <a:spAutoFit/>
          </a:bodyPr>
          <a:lstStyle/>
          <a:p>
            <a:pPr marL="742950" lvl="1" indent="-285750" eaLnBrk="0" hangingPunct="0">
              <a:lnSpc>
                <a:spcPct val="80000"/>
              </a:lnSpc>
              <a:spcBef>
                <a:spcPct val="20000"/>
              </a:spcBef>
              <a:buFont typeface="Arial" pitchFamily="34" charset="0"/>
              <a:buChar char="–"/>
            </a:pPr>
            <a:r>
              <a:rPr lang="en-US" sz="2000" dirty="0">
                <a:solidFill>
                  <a:srgbClr val="FF9900"/>
                </a:solidFill>
                <a:effectLst>
                  <a:outerShdw blurRad="38100" dist="38100" dir="2700000" algn="tl">
                    <a:srgbClr val="C0C0C0"/>
                  </a:outerShdw>
                </a:effectLst>
                <a:latin typeface="Segoe UI" pitchFamily="34" charset="0"/>
                <a:cs typeface="Segoe UI" pitchFamily="34" charset="0"/>
              </a:rPr>
              <a:t>Data Content</a:t>
            </a:r>
            <a:r>
              <a:rPr lang="en-US" sz="2000" dirty="0">
                <a:latin typeface="Segoe UI" pitchFamily="34" charset="0"/>
                <a:cs typeface="Segoe UI" pitchFamily="34" charset="0"/>
              </a:rPr>
              <a:t>:</a:t>
            </a:r>
          </a:p>
          <a:p>
            <a:pPr marL="1143000" lvl="2" indent="-228600" eaLnBrk="0" hangingPunct="0">
              <a:lnSpc>
                <a:spcPct val="80000"/>
              </a:lnSpc>
              <a:spcBef>
                <a:spcPct val="20000"/>
              </a:spcBef>
              <a:buFont typeface="Arial" pitchFamily="34" charset="0"/>
              <a:buChar char="•"/>
            </a:pPr>
            <a:r>
              <a:rPr lang="en-US" sz="1800" dirty="0">
                <a:latin typeface="Segoe UI" pitchFamily="34" charset="0"/>
                <a:cs typeface="Segoe UI" pitchFamily="34" charset="0"/>
              </a:rPr>
              <a:t>Document files, etc.</a:t>
            </a:r>
            <a:endParaRPr lang="en-US" sz="1800" dirty="0">
              <a:solidFill>
                <a:srgbClr val="7F7F7F"/>
              </a:solidFill>
              <a:latin typeface="Segoe UI" pitchFamily="34" charset="0"/>
              <a:cs typeface="Segoe UI" pitchFamily="34" charset="0"/>
            </a:endParaRPr>
          </a:p>
        </p:txBody>
      </p:sp>
      <p:sp>
        <p:nvSpPr>
          <p:cNvPr id="27" name="TextBox 26"/>
          <p:cNvSpPr txBox="1"/>
          <p:nvPr/>
        </p:nvSpPr>
        <p:spPr>
          <a:xfrm>
            <a:off x="4267200" y="4572000"/>
            <a:ext cx="4343400" cy="1668463"/>
          </a:xfrm>
          <a:prstGeom prst="rect">
            <a:avLst/>
          </a:prstGeom>
          <a:noFill/>
        </p:spPr>
        <p:txBody>
          <a:bodyPr>
            <a:spAutoFit/>
          </a:bodyPr>
          <a:lstStyle/>
          <a:p>
            <a:pPr marL="742950" lvl="1" indent="-285750" eaLnBrk="0" hangingPunct="0">
              <a:lnSpc>
                <a:spcPct val="80000"/>
              </a:lnSpc>
              <a:spcBef>
                <a:spcPct val="20000"/>
              </a:spcBef>
              <a:buFont typeface="Arial" pitchFamily="34" charset="0"/>
              <a:buChar char="–"/>
            </a:pPr>
            <a:r>
              <a:rPr lang="en-US" sz="2000" dirty="0">
                <a:solidFill>
                  <a:srgbClr val="FF9900"/>
                </a:solidFill>
                <a:effectLst>
                  <a:outerShdw blurRad="38100" dist="38100" dir="2700000" algn="tl">
                    <a:srgbClr val="C0C0C0"/>
                  </a:outerShdw>
                </a:effectLst>
                <a:latin typeface="Segoe UI" pitchFamily="34" charset="0"/>
                <a:cs typeface="Segoe UI" pitchFamily="34" charset="0"/>
              </a:rPr>
              <a:t>Virtual Machine (algorithm)</a:t>
            </a:r>
            <a:r>
              <a:rPr lang="en-US" sz="2000" dirty="0">
                <a:latin typeface="Segoe UI" pitchFamily="34" charset="0"/>
                <a:cs typeface="Segoe UI" pitchFamily="34" charset="0"/>
              </a:rPr>
              <a:t>:</a:t>
            </a:r>
          </a:p>
          <a:p>
            <a:pPr marL="1143000" lvl="2" indent="-228600" eaLnBrk="0" hangingPunct="0">
              <a:lnSpc>
                <a:spcPct val="80000"/>
              </a:lnSpc>
              <a:spcBef>
                <a:spcPct val="20000"/>
              </a:spcBef>
              <a:buFont typeface="Arial" pitchFamily="34" charset="0"/>
              <a:buChar char="•"/>
            </a:pPr>
            <a:r>
              <a:rPr lang="en-US" sz="1800" dirty="0">
                <a:latin typeface="Segoe UI" pitchFamily="34" charset="0"/>
                <a:cs typeface="Segoe UI" pitchFamily="34" charset="0"/>
              </a:rPr>
              <a:t>Interprets metadata</a:t>
            </a:r>
          </a:p>
          <a:p>
            <a:pPr marL="1143000" lvl="2" indent="-228600" eaLnBrk="0" hangingPunct="0">
              <a:lnSpc>
                <a:spcPct val="80000"/>
              </a:lnSpc>
              <a:spcBef>
                <a:spcPct val="20000"/>
              </a:spcBef>
              <a:buFont typeface="Arial" pitchFamily="34" charset="0"/>
              <a:buChar char="•"/>
            </a:pPr>
            <a:r>
              <a:rPr lang="en-US" sz="1800" dirty="0">
                <a:latin typeface="Segoe UI" pitchFamily="34" charset="0"/>
                <a:cs typeface="Segoe UI" pitchFamily="34" charset="0"/>
              </a:rPr>
              <a:t>Checks active bundle integrity</a:t>
            </a:r>
          </a:p>
          <a:p>
            <a:pPr marL="1143000" lvl="2" indent="-228600" eaLnBrk="0" hangingPunct="0">
              <a:lnSpc>
                <a:spcPct val="80000"/>
              </a:lnSpc>
              <a:spcBef>
                <a:spcPct val="20000"/>
              </a:spcBef>
              <a:buFont typeface="Arial" pitchFamily="34" charset="0"/>
              <a:buChar char="•"/>
            </a:pPr>
            <a:r>
              <a:rPr lang="en-US" sz="1800" dirty="0">
                <a:latin typeface="Segoe UI" pitchFamily="34" charset="0"/>
                <a:cs typeface="Segoe UI" pitchFamily="34" charset="0"/>
              </a:rPr>
              <a:t>Enforces access and dissemination control policies</a:t>
            </a:r>
          </a:p>
          <a:p>
            <a:pPr marL="1143000" lvl="2" indent="-228600" eaLnBrk="0" hangingPunct="0">
              <a:lnSpc>
                <a:spcPct val="80000"/>
              </a:lnSpc>
              <a:spcBef>
                <a:spcPct val="20000"/>
              </a:spcBef>
              <a:buFont typeface="Arial" pitchFamily="34" charset="0"/>
              <a:buChar char="•"/>
            </a:pPr>
            <a:r>
              <a:rPr lang="en-US" sz="1800" dirty="0">
                <a:latin typeface="Segoe UI" pitchFamily="34" charset="0"/>
                <a:cs typeface="Segoe UI" pitchFamily="34" charset="0"/>
              </a:rPr>
              <a:t>…</a:t>
            </a:r>
            <a:endParaRPr lang="en-US" sz="1600" dirty="0">
              <a:latin typeface="Segoe UI" pitchFamily="34" charset="0"/>
              <a:cs typeface="Segoe UI" pitchFamily="34" charset="0"/>
            </a:endParaRPr>
          </a:p>
        </p:txBody>
      </p:sp>
    </p:spTree>
    <p:extLst>
      <p:ext uri="{BB962C8B-B14F-4D97-AF65-F5344CB8AC3E}">
        <p14:creationId xmlns:p14="http://schemas.microsoft.com/office/powerpoint/2010/main" val="1782334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linds(horizontal)">
                                      <p:cBhvr>
                                        <p:cTn id="13" dur="500"/>
                                        <p:tgtEl>
                                          <p:spTgt spid="2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500"/>
                                        <p:tgtEl>
                                          <p:spTgt spid="2"/>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blinds(horizontal)">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linds(horizontal)">
                                      <p:cBhvr>
                                        <p:cTn id="30" dur="500"/>
                                        <p:tgtEl>
                                          <p:spTgt spid="17"/>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209928"/>
                                        </p:tgtEl>
                                        <p:attrNameLst>
                                          <p:attrName>style.visibility</p:attrName>
                                        </p:attrNameLst>
                                      </p:cBhvr>
                                      <p:to>
                                        <p:strVal val="visible"/>
                                      </p:to>
                                    </p:set>
                                    <p:animEffect transition="in" filter="blinds(horizontal)">
                                      <p:cBhvr>
                                        <p:cTn id="33" dur="500"/>
                                        <p:tgtEl>
                                          <p:spTgt spid="209928"/>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linds(horizontal)">
                                      <p:cBhvr>
                                        <p:cTn id="38" dur="500"/>
                                        <p:tgtEl>
                                          <p:spTgt spid="11"/>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linds(horizontal)">
                                      <p:cBhvr>
                                        <p:cTn id="41" dur="500"/>
                                        <p:tgtEl>
                                          <p:spTgt spid="16"/>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blinds(horizontal)">
                                      <p:cBhvr>
                                        <p:cTn id="44" dur="500"/>
                                        <p:tgtEl>
                                          <p:spTgt spid="27"/>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linds(horizontal)">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P spid="16" grpId="0" animBg="1"/>
      <p:bldP spid="17" grpId="0" animBg="1"/>
      <p:bldP spid="18" grpId="0" animBg="1"/>
      <p:bldP spid="209928" grpId="0"/>
      <p:bldP spid="2" grpId="0" animBg="1"/>
      <p:bldP spid="20" grpId="0" animBg="1"/>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31406"/>
          </a:xfrm>
        </p:spPr>
        <p:txBody>
          <a:bodyPr/>
          <a:lstStyle/>
          <a:p>
            <a:r>
              <a:rPr lang="en-US" sz="3200" dirty="0" smtClean="0"/>
              <a:t>Dynamic Trust Calculation</a:t>
            </a:r>
            <a:endParaRPr lang="en-US" sz="3200" dirty="0"/>
          </a:p>
        </p:txBody>
      </p:sp>
      <p:sp>
        <p:nvSpPr>
          <p:cNvPr id="3" name="Content Placeholder 2"/>
          <p:cNvSpPr>
            <a:spLocks noGrp="1"/>
          </p:cNvSpPr>
          <p:nvPr>
            <p:ph idx="1"/>
          </p:nvPr>
        </p:nvSpPr>
        <p:spPr>
          <a:xfrm>
            <a:off x="549275" y="1327587"/>
            <a:ext cx="8268218" cy="5339211"/>
          </a:xfrm>
        </p:spPr>
        <p:txBody>
          <a:bodyPr>
            <a:normAutofit fontScale="92500" lnSpcReduction="10000"/>
          </a:bodyPr>
          <a:lstStyle/>
          <a:p>
            <a:r>
              <a:rPr lang="en-US" dirty="0" smtClean="0"/>
              <a:t>The trust calculation component works like a reputation system, where the trustworthiness of a node is evaluated based on various dynamic parameters</a:t>
            </a:r>
          </a:p>
          <a:p>
            <a:r>
              <a:rPr lang="en-US" dirty="0" smtClean="0"/>
              <a:t>Trust parameters vary with the scenario in which the UAVs communicate, and have different weights</a:t>
            </a:r>
          </a:p>
          <a:p>
            <a:r>
              <a:rPr lang="en-US" dirty="0" smtClean="0"/>
              <a:t>Computed trust value is used to determine whether it is safe to share the data and the degree of filtering to apply on the data before sharing</a:t>
            </a:r>
          </a:p>
          <a:p>
            <a:r>
              <a:rPr lang="en-US" dirty="0" smtClean="0"/>
              <a:t>Trust value </a:t>
            </a:r>
            <a:r>
              <a:rPr lang="en-US" i="1" dirty="0" smtClean="0"/>
              <a:t>T </a:t>
            </a:r>
            <a:r>
              <a:rPr lang="en-US" dirty="0" smtClean="0"/>
              <a:t>for a particular UAV </a:t>
            </a:r>
            <a:r>
              <a:rPr lang="en-US" i="1" dirty="0" smtClean="0"/>
              <a:t>u</a:t>
            </a:r>
            <a:r>
              <a:rPr lang="en-US" dirty="0" smtClean="0"/>
              <a:t> at time </a:t>
            </a:r>
            <a:r>
              <a:rPr lang="en-US" i="1" dirty="0" smtClean="0"/>
              <a:t>t</a:t>
            </a:r>
            <a:r>
              <a:rPr lang="en-US" dirty="0" smtClean="0"/>
              <a:t> also depends on previous interactions with that UAV and is calculated using the below formula, where </a:t>
            </a:r>
            <a:r>
              <a:rPr lang="en-US" i="1" dirty="0" smtClean="0"/>
              <a:t>α </a:t>
            </a:r>
            <a:r>
              <a:rPr lang="en-US" dirty="0" smtClean="0"/>
              <a:t>determines how important previous interactions are and </a:t>
            </a:r>
            <a:r>
              <a:rPr lang="en-US" i="1" dirty="0" smtClean="0"/>
              <a:t>P </a:t>
            </a:r>
            <a:r>
              <a:rPr lang="en-US" dirty="0" smtClean="0"/>
              <a:t>is the trust value determined by the dynamic parameters</a:t>
            </a:r>
            <a:endParaRPr lang="en-US" i="1" dirty="0" smtClean="0"/>
          </a:p>
          <a:p>
            <a:pPr marL="0" indent="0" algn="ctr">
              <a:buNone/>
            </a:pPr>
            <a:r>
              <a:rPr lang="en-US" i="1" dirty="0" err="1" smtClean="0"/>
              <a:t>T</a:t>
            </a:r>
            <a:r>
              <a:rPr lang="en-US" b="1" i="1" baseline="-25000" dirty="0" err="1" smtClean="0"/>
              <a:t>u</a:t>
            </a:r>
            <a:r>
              <a:rPr lang="en-US" i="1" dirty="0"/>
              <a:t>(</a:t>
            </a:r>
            <a:r>
              <a:rPr lang="en-US" b="1" i="1" dirty="0"/>
              <a:t>t</a:t>
            </a:r>
            <a:r>
              <a:rPr lang="en-US" i="1" dirty="0"/>
              <a:t>) = α ∙ </a:t>
            </a:r>
            <a:r>
              <a:rPr lang="en-US" i="1" dirty="0" err="1"/>
              <a:t>T</a:t>
            </a:r>
            <a:r>
              <a:rPr lang="en-US" b="1" i="1" baseline="-25000" dirty="0" err="1"/>
              <a:t>u</a:t>
            </a:r>
            <a:r>
              <a:rPr lang="en-US" i="1" dirty="0"/>
              <a:t>(</a:t>
            </a:r>
            <a:r>
              <a:rPr lang="en-US" b="1" i="1" dirty="0"/>
              <a:t>t</a:t>
            </a:r>
            <a:r>
              <a:rPr lang="en-US" i="1" dirty="0"/>
              <a:t>-1) + (1- α) ∙ P</a:t>
            </a:r>
            <a:endParaRPr lang="en-US" dirty="0"/>
          </a:p>
          <a:p>
            <a:endParaRPr lang="en-US" dirty="0"/>
          </a:p>
        </p:txBody>
      </p:sp>
    </p:spTree>
    <p:extLst>
      <p:ext uri="{BB962C8B-B14F-4D97-AF65-F5344CB8AC3E}">
        <p14:creationId xmlns:p14="http://schemas.microsoft.com/office/powerpoint/2010/main" val="3464525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87103"/>
          </a:xfrm>
        </p:spPr>
        <p:txBody>
          <a:bodyPr/>
          <a:lstStyle/>
          <a:p>
            <a:r>
              <a:rPr lang="en-US" sz="3200" dirty="0" smtClean="0"/>
              <a:t>Trust Evaluation</a:t>
            </a:r>
            <a:endParaRPr lang="en-US" sz="3200" dirty="0"/>
          </a:p>
        </p:txBody>
      </p:sp>
      <p:sp>
        <p:nvSpPr>
          <p:cNvPr id="3" name="Content Placeholder 2"/>
          <p:cNvSpPr>
            <a:spLocks noGrp="1"/>
          </p:cNvSpPr>
          <p:nvPr>
            <p:ph idx="1"/>
          </p:nvPr>
        </p:nvSpPr>
        <p:spPr>
          <a:xfrm>
            <a:off x="317486" y="1038982"/>
            <a:ext cx="8586593" cy="5685538"/>
          </a:xfrm>
        </p:spPr>
        <p:txBody>
          <a:bodyPr>
            <a:normAutofit lnSpcReduction="10000"/>
          </a:bodyPr>
          <a:lstStyle/>
          <a:p>
            <a:pPr marL="0" indent="0">
              <a:buNone/>
            </a:pPr>
            <a:r>
              <a:rPr lang="en-US" sz="2000" dirty="0"/>
              <a:t>Trust level for the </a:t>
            </a:r>
            <a:r>
              <a:rPr lang="en-US" sz="2000" dirty="0" smtClean="0"/>
              <a:t>destination UAV (data consumer) can </a:t>
            </a:r>
            <a:r>
              <a:rPr lang="en-US" sz="2000" dirty="0"/>
              <a:t>be evaluated and verified by a Trusted Third Party and can be based on different parameters such as</a:t>
            </a:r>
            <a:r>
              <a:rPr lang="en-US" sz="2000" dirty="0" smtClean="0"/>
              <a:t>:</a:t>
            </a:r>
          </a:p>
          <a:p>
            <a:r>
              <a:rPr lang="en-US" sz="2000" b="1" dirty="0" smtClean="0"/>
              <a:t>Location</a:t>
            </a:r>
            <a:r>
              <a:rPr lang="en-US" sz="2000" dirty="0" smtClean="0"/>
              <a:t>: USA, Middle East, Iraq, </a:t>
            </a:r>
            <a:r>
              <a:rPr lang="en-US" sz="2000" dirty="0" err="1" smtClean="0"/>
              <a:t>etc</a:t>
            </a:r>
            <a:endParaRPr lang="en-US" sz="2000" dirty="0" smtClean="0"/>
          </a:p>
          <a:p>
            <a:r>
              <a:rPr lang="en-US" sz="2000" b="1" dirty="0" smtClean="0"/>
              <a:t>Security Clearance Level</a:t>
            </a:r>
            <a:r>
              <a:rPr lang="en-US" sz="2000" dirty="0" smtClean="0"/>
              <a:t>: Top-secret, Secret, Confidential, Unclassified</a:t>
            </a:r>
          </a:p>
          <a:p>
            <a:r>
              <a:rPr lang="en-US" sz="2000" b="1" dirty="0" smtClean="0"/>
              <a:t>Bandwidth</a:t>
            </a:r>
            <a:r>
              <a:rPr lang="en-US" sz="2000" dirty="0" smtClean="0"/>
              <a:t>: </a:t>
            </a:r>
            <a:r>
              <a:rPr lang="en-US" sz="2000" dirty="0"/>
              <a:t>High Bandwidth, Low </a:t>
            </a:r>
            <a:r>
              <a:rPr lang="en-US" sz="2000" dirty="0" smtClean="0"/>
              <a:t>Bandwidth</a:t>
            </a:r>
          </a:p>
          <a:p>
            <a:r>
              <a:rPr lang="en-US" sz="2000" b="1" dirty="0" smtClean="0"/>
              <a:t>History of Obligations</a:t>
            </a:r>
            <a:r>
              <a:rPr lang="en-US" sz="2000" dirty="0" smtClean="0"/>
              <a:t>: </a:t>
            </a:r>
            <a:r>
              <a:rPr lang="en-US" sz="2000" dirty="0"/>
              <a:t>Satisfactory, Unsatisfactory</a:t>
            </a:r>
          </a:p>
          <a:p>
            <a:r>
              <a:rPr lang="en-US" sz="2000" b="1" dirty="0" smtClean="0"/>
              <a:t>Distance</a:t>
            </a:r>
            <a:r>
              <a:rPr lang="en-US" sz="2000" dirty="0" smtClean="0"/>
              <a:t>: </a:t>
            </a:r>
            <a:r>
              <a:rPr lang="en-US" sz="2000" dirty="0"/>
              <a:t>Not necessarily based on metric distance, i.e. more trusted entities are </a:t>
            </a:r>
            <a:r>
              <a:rPr lang="en-US" sz="2000" dirty="0" smtClean="0"/>
              <a:t>closer</a:t>
            </a:r>
          </a:p>
          <a:p>
            <a:r>
              <a:rPr lang="en-US" sz="2000" b="1" dirty="0" smtClean="0"/>
              <a:t>Authentication Level</a:t>
            </a:r>
            <a:r>
              <a:rPr lang="en-US" sz="2000" dirty="0" smtClean="0"/>
              <a:t>: </a:t>
            </a:r>
            <a:r>
              <a:rPr lang="en-US" sz="2000" dirty="0"/>
              <a:t>Fully authenticated, Partially authenticated, Not </a:t>
            </a:r>
            <a:r>
              <a:rPr lang="en-US" sz="2000" dirty="0" smtClean="0"/>
              <a:t>authenticated</a:t>
            </a:r>
          </a:p>
          <a:p>
            <a:r>
              <a:rPr lang="en-US" sz="2000" b="1" dirty="0" smtClean="0"/>
              <a:t>Context</a:t>
            </a:r>
            <a:r>
              <a:rPr lang="en-US" sz="2000" dirty="0" smtClean="0"/>
              <a:t>: </a:t>
            </a:r>
            <a:r>
              <a:rPr lang="en-US" sz="2000" dirty="0"/>
              <a:t>Emergency, Disaster, Normal </a:t>
            </a:r>
            <a:r>
              <a:rPr lang="en-US" sz="2000" dirty="0" smtClean="0"/>
              <a:t>etc.</a:t>
            </a:r>
            <a:endParaRPr lang="en-US" sz="2000" dirty="0"/>
          </a:p>
        </p:txBody>
      </p:sp>
    </p:spTree>
    <p:extLst>
      <p:ext uri="{BB962C8B-B14F-4D97-AF65-F5344CB8AC3E}">
        <p14:creationId xmlns:p14="http://schemas.microsoft.com/office/powerpoint/2010/main" val="39624020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762000" y="-47813"/>
            <a:ext cx="7772400" cy="720165"/>
          </a:xfrm>
        </p:spPr>
        <p:txBody>
          <a:bodyPr/>
          <a:lstStyle/>
          <a:p>
            <a:r>
              <a:rPr lang="en-US" sz="3200" dirty="0" smtClean="0">
                <a:effectLst>
                  <a:outerShdw blurRad="38100" dist="38100" dir="2700000" algn="tl">
                    <a:srgbClr val="C0C0C0"/>
                  </a:outerShdw>
                </a:effectLst>
                <a:cs typeface="Segoe UI" pitchFamily="34" charset="0"/>
                <a:sym typeface="Wingdings" pitchFamily="2" charset="2"/>
              </a:rPr>
              <a:t>Example of Data</a:t>
            </a:r>
            <a:r>
              <a:rPr lang="en-US" sz="3200" dirty="0" smtClean="0"/>
              <a:t> </a:t>
            </a:r>
            <a:r>
              <a:rPr lang="en-US" sz="3200" dirty="0" smtClean="0">
                <a:effectLst>
                  <a:outerShdw blurRad="38100" dist="38100" dir="2700000" algn="tl">
                    <a:srgbClr val="C0C0C0"/>
                  </a:outerShdw>
                </a:effectLst>
                <a:cs typeface="Segoe UI" pitchFamily="34" charset="0"/>
                <a:sym typeface="Wingdings" pitchFamily="2" charset="2"/>
              </a:rPr>
              <a:t>Filtering</a:t>
            </a:r>
          </a:p>
        </p:txBody>
      </p:sp>
      <p:sp>
        <p:nvSpPr>
          <p:cNvPr id="7" name="Content Placeholder 2"/>
          <p:cNvSpPr>
            <a:spLocks noGrp="1"/>
          </p:cNvSpPr>
          <p:nvPr>
            <p:ph idx="1"/>
          </p:nvPr>
        </p:nvSpPr>
        <p:spPr>
          <a:xfrm>
            <a:off x="457200" y="2000626"/>
            <a:ext cx="8229600" cy="5257800"/>
          </a:xfrm>
        </p:spPr>
        <p:txBody>
          <a:bodyPr/>
          <a:lstStyle/>
          <a:p>
            <a:pPr>
              <a:lnSpc>
                <a:spcPct val="80000"/>
              </a:lnSpc>
              <a:buFont typeface="Arial" pitchFamily="34" charset="0"/>
              <a:buNone/>
            </a:pPr>
            <a:endParaRPr lang="en-US" sz="1600" dirty="0" smtClean="0">
              <a:latin typeface="Arial" pitchFamily="34" charset="0"/>
            </a:endParaRPr>
          </a:p>
          <a:p>
            <a:pPr>
              <a:lnSpc>
                <a:spcPct val="80000"/>
              </a:lnSpc>
              <a:buFont typeface="Arial" pitchFamily="34" charset="0"/>
              <a:buNone/>
            </a:pPr>
            <a:endParaRPr lang="en-US" sz="1600" dirty="0" smtClean="0">
              <a:latin typeface="Arial" pitchFamily="34" charset="0"/>
            </a:endParaRPr>
          </a:p>
          <a:p>
            <a:pPr>
              <a:lnSpc>
                <a:spcPct val="80000"/>
              </a:lnSpc>
              <a:buFont typeface="Arial" pitchFamily="34" charset="0"/>
              <a:buNone/>
            </a:pPr>
            <a:endParaRPr lang="en-US" sz="1600" dirty="0" smtClean="0">
              <a:latin typeface="Arial" pitchFamily="34" charset="0"/>
            </a:endParaRPr>
          </a:p>
          <a:p>
            <a:pPr>
              <a:lnSpc>
                <a:spcPct val="80000"/>
              </a:lnSpc>
            </a:pPr>
            <a:endParaRPr lang="en-US" sz="1800" dirty="0" smtClean="0">
              <a:latin typeface="Arial" pitchFamily="34" charset="0"/>
            </a:endParaRPr>
          </a:p>
        </p:txBody>
      </p:sp>
      <p:pic>
        <p:nvPicPr>
          <p:cNvPr id="8" name="Picture 3" descr="Screen shot 2010-09-14 at 2.04.49 PM.png"/>
          <p:cNvPicPr>
            <a:picLocks noChangeAspect="1"/>
          </p:cNvPicPr>
          <p:nvPr/>
        </p:nvPicPr>
        <p:blipFill>
          <a:blip r:embed="rId2" cstate="print"/>
          <a:srcRect/>
          <a:stretch>
            <a:fillRect/>
          </a:stretch>
        </p:blipFill>
        <p:spPr bwMode="auto">
          <a:xfrm>
            <a:off x="2641600" y="5099426"/>
            <a:ext cx="3606800" cy="1244600"/>
          </a:xfrm>
          <a:prstGeom prst="rect">
            <a:avLst/>
          </a:prstGeom>
          <a:noFill/>
          <a:ln w="9525">
            <a:noFill/>
            <a:miter lim="800000"/>
            <a:headEnd/>
            <a:tailEnd/>
          </a:ln>
        </p:spPr>
      </p:pic>
      <p:pic>
        <p:nvPicPr>
          <p:cNvPr id="9" name="Picture 4" descr="Screen shot 2010-09-14 at 2.05.58 PM.png"/>
          <p:cNvPicPr>
            <a:picLocks noChangeAspect="1"/>
          </p:cNvPicPr>
          <p:nvPr/>
        </p:nvPicPr>
        <p:blipFill>
          <a:blip r:embed="rId3" cstate="print"/>
          <a:srcRect/>
          <a:stretch>
            <a:fillRect/>
          </a:stretch>
        </p:blipFill>
        <p:spPr bwMode="auto">
          <a:xfrm>
            <a:off x="1930400" y="3524626"/>
            <a:ext cx="5308600" cy="1219200"/>
          </a:xfrm>
          <a:prstGeom prst="rect">
            <a:avLst/>
          </a:prstGeom>
          <a:noFill/>
          <a:ln w="9525">
            <a:noFill/>
            <a:miter lim="800000"/>
            <a:headEnd/>
            <a:tailEnd/>
          </a:ln>
        </p:spPr>
      </p:pic>
      <p:pic>
        <p:nvPicPr>
          <p:cNvPr id="10" name="Picture 5" descr="Screen shot 2010-09-14 at 2.02.07 PM.png"/>
          <p:cNvPicPr>
            <a:picLocks noChangeAspect="1"/>
          </p:cNvPicPr>
          <p:nvPr/>
        </p:nvPicPr>
        <p:blipFill>
          <a:blip r:embed="rId4" cstate="print"/>
          <a:srcRect/>
          <a:stretch>
            <a:fillRect/>
          </a:stretch>
        </p:blipFill>
        <p:spPr bwMode="auto">
          <a:xfrm>
            <a:off x="457200" y="1899026"/>
            <a:ext cx="8153400" cy="1244600"/>
          </a:xfrm>
          <a:prstGeom prst="rect">
            <a:avLst/>
          </a:prstGeom>
          <a:noFill/>
          <a:ln w="9525">
            <a:noFill/>
            <a:miter lim="800000"/>
            <a:headEnd/>
            <a:tailEnd/>
          </a:ln>
        </p:spPr>
      </p:pic>
      <p:sp>
        <p:nvSpPr>
          <p:cNvPr id="11" name="TextBox 6"/>
          <p:cNvSpPr txBox="1">
            <a:spLocks noChangeArrowheads="1"/>
          </p:cNvSpPr>
          <p:nvPr/>
        </p:nvSpPr>
        <p:spPr bwMode="auto">
          <a:xfrm>
            <a:off x="-74707" y="3048316"/>
            <a:ext cx="9278471" cy="400110"/>
          </a:xfrm>
          <a:prstGeom prst="rect">
            <a:avLst/>
          </a:prstGeom>
          <a:noFill/>
          <a:ln w="9525">
            <a:noFill/>
            <a:miter lim="800000"/>
            <a:headEnd/>
            <a:tailEnd/>
          </a:ln>
        </p:spPr>
        <p:txBody>
          <a:bodyPr wrap="square">
            <a:spAutoFit/>
          </a:bodyPr>
          <a:lstStyle/>
          <a:p>
            <a:pPr algn="ctr"/>
            <a:r>
              <a:rPr lang="en-US" sz="2000" dirty="0" smtClean="0"/>
              <a:t>a. Data consumer  verified as doctor at the hospital </a:t>
            </a:r>
            <a:r>
              <a:rPr lang="en-US" sz="2000" dirty="0"/>
              <a:t>can get </a:t>
            </a:r>
            <a:r>
              <a:rPr lang="en-US" sz="2000" dirty="0" smtClean="0"/>
              <a:t>all patient </a:t>
            </a:r>
            <a:r>
              <a:rPr lang="en-US" sz="2000" dirty="0"/>
              <a:t>data</a:t>
            </a:r>
          </a:p>
        </p:txBody>
      </p:sp>
      <p:sp>
        <p:nvSpPr>
          <p:cNvPr id="12" name="TextBox 7"/>
          <p:cNvSpPr txBox="1">
            <a:spLocks noChangeArrowheads="1"/>
          </p:cNvSpPr>
          <p:nvPr/>
        </p:nvSpPr>
        <p:spPr bwMode="auto">
          <a:xfrm>
            <a:off x="2017049" y="4648576"/>
            <a:ext cx="5707530" cy="400050"/>
          </a:xfrm>
          <a:prstGeom prst="rect">
            <a:avLst/>
          </a:prstGeom>
          <a:noFill/>
          <a:ln w="9525">
            <a:noFill/>
            <a:miter lim="800000"/>
            <a:headEnd/>
            <a:tailEnd/>
          </a:ln>
        </p:spPr>
        <p:txBody>
          <a:bodyPr wrap="square">
            <a:spAutoFit/>
          </a:bodyPr>
          <a:lstStyle/>
          <a:p>
            <a:r>
              <a:rPr lang="en-US" sz="2000" dirty="0" smtClean="0">
                <a:solidFill>
                  <a:srgbClr val="000000"/>
                </a:solidFill>
              </a:rPr>
              <a:t>b. Hospital </a:t>
            </a:r>
            <a:r>
              <a:rPr lang="en-US" sz="2000" dirty="0">
                <a:solidFill>
                  <a:srgbClr val="000000"/>
                </a:solidFill>
              </a:rPr>
              <a:t>Receptionist gets filtered data</a:t>
            </a:r>
          </a:p>
        </p:txBody>
      </p:sp>
      <p:sp>
        <p:nvSpPr>
          <p:cNvPr id="13" name="TextBox 8"/>
          <p:cNvSpPr txBox="1">
            <a:spLocks noChangeArrowheads="1"/>
          </p:cNvSpPr>
          <p:nvPr/>
        </p:nvSpPr>
        <p:spPr bwMode="auto">
          <a:xfrm>
            <a:off x="762000" y="6248716"/>
            <a:ext cx="7772400" cy="400110"/>
          </a:xfrm>
          <a:prstGeom prst="rect">
            <a:avLst/>
          </a:prstGeom>
          <a:noFill/>
          <a:ln w="9525">
            <a:noFill/>
            <a:miter lim="800000"/>
            <a:headEnd/>
            <a:tailEnd/>
          </a:ln>
        </p:spPr>
        <p:txBody>
          <a:bodyPr wrap="square">
            <a:spAutoFit/>
          </a:bodyPr>
          <a:lstStyle/>
          <a:p>
            <a:r>
              <a:rPr lang="en-US" sz="2000" dirty="0" smtClean="0">
                <a:solidFill>
                  <a:srgbClr val="000000"/>
                </a:solidFill>
              </a:rPr>
              <a:t>c. Insurance </a:t>
            </a:r>
            <a:r>
              <a:rPr lang="en-US" sz="2000" dirty="0">
                <a:solidFill>
                  <a:srgbClr val="000000"/>
                </a:solidFill>
              </a:rPr>
              <a:t>company gets only the minimal required data</a:t>
            </a:r>
          </a:p>
        </p:txBody>
      </p:sp>
      <p:sp>
        <p:nvSpPr>
          <p:cNvPr id="14" name="Title 1"/>
          <p:cNvSpPr txBox="1">
            <a:spLocks/>
          </p:cNvSpPr>
          <p:nvPr/>
        </p:nvSpPr>
        <p:spPr bwMode="auto">
          <a:xfrm>
            <a:off x="0" y="781426"/>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FF9900"/>
                </a:solidFill>
                <a:effectLst>
                  <a:outerShdw blurRad="38100" dist="38100" dir="2700000" algn="tl">
                    <a:srgbClr val="C0C0C0"/>
                  </a:outerShdw>
                </a:effectLst>
                <a:uLnTx/>
                <a:uFillTx/>
                <a:ea typeface="+mj-ea"/>
                <a:cs typeface="Segoe UI" pitchFamily="34" charset="0"/>
                <a:sym typeface="Wingdings" pitchFamily="2" charset="2"/>
              </a:rPr>
              <a:t>EPHI</a:t>
            </a:r>
            <a:r>
              <a:rPr kumimoji="0" lang="en-US" sz="2800" b="1" i="0" u="none" strike="noStrike" kern="1200" cap="none" spc="0" normalizeH="0" noProof="0" dirty="0" smtClean="0">
                <a:ln>
                  <a:noFill/>
                </a:ln>
                <a:solidFill>
                  <a:srgbClr val="FF9900"/>
                </a:solidFill>
                <a:effectLst>
                  <a:outerShdw blurRad="38100" dist="38100" dir="2700000" algn="tl">
                    <a:srgbClr val="C0C0C0"/>
                  </a:outerShdw>
                </a:effectLst>
                <a:uLnTx/>
                <a:uFillTx/>
                <a:ea typeface="+mj-ea"/>
                <a:cs typeface="Segoe UI" pitchFamily="34" charset="0"/>
                <a:sym typeface="Wingdings" pitchFamily="2" charset="2"/>
              </a:rPr>
              <a:t> (Electronic Private Health Information):</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2000" b="1" baseline="0" dirty="0" smtClean="0">
                <a:effectLst>
                  <a:outerShdw blurRad="38100" dist="38100" dir="2700000" algn="tl">
                    <a:srgbClr val="C0C0C0"/>
                  </a:outerShdw>
                </a:effectLst>
                <a:ea typeface="+mj-ea"/>
                <a:cs typeface="Segoe UI" pitchFamily="34" charset="0"/>
                <a:sym typeface="Wingdings" pitchFamily="2" charset="2"/>
              </a:rPr>
              <a:t>Stored in</a:t>
            </a:r>
            <a:r>
              <a:rPr lang="en-US" sz="2000" b="1" dirty="0" smtClean="0">
                <a:effectLst>
                  <a:outerShdw blurRad="38100" dist="38100" dir="2700000" algn="tl">
                    <a:srgbClr val="C0C0C0"/>
                  </a:outerShdw>
                </a:effectLst>
                <a:ea typeface="+mj-ea"/>
                <a:cs typeface="Segoe UI" pitchFamily="34" charset="0"/>
                <a:sym typeface="Wingdings" pitchFamily="2" charset="2"/>
              </a:rPr>
              <a:t> a relational database, data filtering for different data consumers performed through SQL queries run in the Active Bundle VM</a:t>
            </a:r>
            <a:endParaRPr kumimoji="0" lang="en-US" sz="2000" b="1" i="0" u="none" strike="noStrike" kern="1200" cap="none" spc="0" normalizeH="0" baseline="0" noProof="0" dirty="0" smtClean="0">
              <a:ln>
                <a:noFill/>
              </a:ln>
              <a:effectLst>
                <a:outerShdw blurRad="38100" dist="38100" dir="2700000" algn="tl">
                  <a:srgbClr val="C0C0C0"/>
                </a:outerShdw>
              </a:effectLst>
              <a:uLnTx/>
              <a:uFillTx/>
              <a:ea typeface="+mj-ea"/>
              <a:cs typeface="Segoe UI" pitchFamily="34" charset="0"/>
              <a:sym typeface="Wingdings" pitchFamily="2" charset="2"/>
            </a:endParaRPr>
          </a:p>
        </p:txBody>
      </p:sp>
    </p:spTree>
    <p:extLst>
      <p:ext uri="{BB962C8B-B14F-4D97-AF65-F5344CB8AC3E}">
        <p14:creationId xmlns:p14="http://schemas.microsoft.com/office/powerpoint/2010/main" val="359857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linds(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linds(horizontal)">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699248"/>
          </a:xfrm>
        </p:spPr>
        <p:txBody>
          <a:bodyPr/>
          <a:lstStyle/>
          <a:p>
            <a:r>
              <a:rPr lang="en-US" sz="3200" dirty="0" smtClean="0"/>
              <a:t>Image Data Filtering Techniques</a:t>
            </a:r>
            <a:endParaRPr lang="en-US" sz="3200" dirty="0"/>
          </a:p>
        </p:txBody>
      </p:sp>
      <p:sp>
        <p:nvSpPr>
          <p:cNvPr id="3" name="Content Placeholder 2"/>
          <p:cNvSpPr>
            <a:spLocks noGrp="1"/>
          </p:cNvSpPr>
          <p:nvPr>
            <p:ph idx="1"/>
          </p:nvPr>
        </p:nvSpPr>
        <p:spPr>
          <a:xfrm>
            <a:off x="549275" y="971176"/>
            <a:ext cx="8042276" cy="5348942"/>
          </a:xfrm>
        </p:spPr>
        <p:txBody>
          <a:bodyPr/>
          <a:lstStyle/>
          <a:p>
            <a:r>
              <a:rPr lang="en-US" b="1" dirty="0" smtClean="0"/>
              <a:t>Low Dynamic Range Rendering</a:t>
            </a:r>
            <a:r>
              <a:rPr lang="en-US" dirty="0" smtClean="0"/>
              <a:t>: </a:t>
            </a:r>
            <a:r>
              <a:rPr lang="en-US" dirty="0"/>
              <a:t>This method applies the reverse of high dynamic range rendering </a:t>
            </a:r>
            <a:r>
              <a:rPr lang="en-US" dirty="0" smtClean="0"/>
              <a:t>on </a:t>
            </a:r>
            <a:r>
              <a:rPr lang="en-US" dirty="0"/>
              <a:t>an image to degrade image quality and hide </a:t>
            </a:r>
            <a:r>
              <a:rPr lang="en-US" dirty="0" smtClean="0"/>
              <a:t>details.</a:t>
            </a:r>
          </a:p>
          <a:p>
            <a:r>
              <a:rPr lang="en-US" b="1" dirty="0" smtClean="0"/>
              <a:t>Pattern Recognition and Blurring</a:t>
            </a:r>
            <a:r>
              <a:rPr lang="en-US" dirty="0" smtClean="0"/>
              <a:t>: This method involves recognition </a:t>
            </a:r>
            <a:r>
              <a:rPr lang="en-US" dirty="0"/>
              <a:t>of specific patterns in the image to </a:t>
            </a:r>
            <a:r>
              <a:rPr lang="en-US" dirty="0" smtClean="0"/>
              <a:t>black </a:t>
            </a:r>
            <a:r>
              <a:rPr lang="en-US" dirty="0"/>
              <a:t>out those high sensitivity </a:t>
            </a:r>
            <a:r>
              <a:rPr lang="en-US" dirty="0" smtClean="0"/>
              <a:t>areas. </a:t>
            </a:r>
          </a:p>
          <a:p>
            <a:r>
              <a:rPr lang="en-US" b="1" dirty="0" smtClean="0"/>
              <a:t>Data Equivalence Techniques</a:t>
            </a:r>
            <a:r>
              <a:rPr lang="en-US" dirty="0" smtClean="0"/>
              <a:t>: Image can be transformed such </a:t>
            </a:r>
            <a:r>
              <a:rPr lang="en-US" dirty="0"/>
              <a:t>that the information content of the image remains the same while the fine grain details </a:t>
            </a:r>
            <a:r>
              <a:rPr lang="en-US" dirty="0" smtClean="0"/>
              <a:t>change (such as replacing the model number of an aircraft with another model’s). </a:t>
            </a:r>
            <a:endParaRPr lang="en-US" dirty="0"/>
          </a:p>
        </p:txBody>
      </p:sp>
    </p:spTree>
    <p:extLst>
      <p:ext uri="{BB962C8B-B14F-4D97-AF65-F5344CB8AC3E}">
        <p14:creationId xmlns:p14="http://schemas.microsoft.com/office/powerpoint/2010/main" val="1566457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7"/>
            <a:ext cx="8042276" cy="684306"/>
          </a:xfrm>
        </p:spPr>
        <p:txBody>
          <a:bodyPr/>
          <a:lstStyle/>
          <a:p>
            <a:r>
              <a:rPr lang="en-US" sz="3200" dirty="0" smtClean="0"/>
              <a:t>Data Dissemination Models</a:t>
            </a:r>
            <a:endParaRPr lang="en-US" sz="3200" dirty="0"/>
          </a:p>
        </p:txBody>
      </p:sp>
      <p:sp>
        <p:nvSpPr>
          <p:cNvPr id="3" name="Content Placeholder 2"/>
          <p:cNvSpPr>
            <a:spLocks noGrp="1"/>
          </p:cNvSpPr>
          <p:nvPr>
            <p:ph idx="1"/>
          </p:nvPr>
        </p:nvSpPr>
        <p:spPr>
          <a:xfrm>
            <a:off x="549275" y="791884"/>
            <a:ext cx="8042276" cy="5773902"/>
          </a:xfrm>
        </p:spPr>
        <p:txBody>
          <a:bodyPr/>
          <a:lstStyle/>
          <a:p>
            <a:r>
              <a:rPr lang="en-US" b="1" dirty="0" smtClean="0"/>
              <a:t>Direct Link</a:t>
            </a:r>
            <a:r>
              <a:rPr lang="en-US" dirty="0" smtClean="0"/>
              <a:t>: UAVs discover each other through broadcast of ALIVE messages and initiate data transfer without involvement of third-party nodes.</a:t>
            </a:r>
          </a:p>
          <a:p>
            <a:r>
              <a:rPr lang="en-US" b="1" dirty="0" smtClean="0"/>
              <a:t>Publish-Subscribe</a:t>
            </a:r>
            <a:r>
              <a:rPr lang="en-US" dirty="0" smtClean="0"/>
              <a:t>: This model requires a third-party (ground controller) called the </a:t>
            </a:r>
            <a:r>
              <a:rPr lang="en-US" i="1" dirty="0" smtClean="0"/>
              <a:t>information broker (IB)</a:t>
            </a:r>
            <a:r>
              <a:rPr lang="en-US" dirty="0" smtClean="0"/>
              <a:t> to mediate data dissemination between UAVs. The publisher node registers an active bundle with the IB and subscriber receives data from IB after evaluation of its trustworthiness by the IB. </a:t>
            </a:r>
            <a:endParaRPr lang="en-US" i="1" dirty="0"/>
          </a:p>
        </p:txBody>
      </p:sp>
      <p:pic>
        <p:nvPicPr>
          <p:cNvPr id="4" name="Picture 3"/>
          <p:cNvPicPr>
            <a:picLocks noChangeAspect="1"/>
          </p:cNvPicPr>
          <p:nvPr/>
        </p:nvPicPr>
        <p:blipFill>
          <a:blip r:embed="rId2"/>
          <a:stretch>
            <a:fillRect/>
          </a:stretch>
        </p:blipFill>
        <p:spPr>
          <a:xfrm>
            <a:off x="2893304" y="4645253"/>
            <a:ext cx="3648702" cy="2048394"/>
          </a:xfrm>
          <a:prstGeom prst="rect">
            <a:avLst/>
          </a:prstGeom>
        </p:spPr>
      </p:pic>
    </p:spTree>
    <p:extLst>
      <p:ext uri="{BB962C8B-B14F-4D97-AF65-F5344CB8AC3E}">
        <p14:creationId xmlns:p14="http://schemas.microsoft.com/office/powerpoint/2010/main" val="19368738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themeOverride>
</file>

<file path=docProps/app.xml><?xml version="1.0" encoding="utf-8"?>
<Properties xmlns="http://schemas.openxmlformats.org/officeDocument/2006/extended-properties" xmlns:vt="http://schemas.openxmlformats.org/officeDocument/2006/docPropsVTypes">
  <Template/>
  <TotalTime>1557</TotalTime>
  <Words>936</Words>
  <Application>Microsoft Office PowerPoint</Application>
  <PresentationFormat>On-screen Show (4:3)</PresentationFormat>
  <Paragraphs>83</Paragraphs>
  <Slides>10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宋体</vt:lpstr>
      <vt:lpstr>Arial</vt:lpstr>
      <vt:lpstr>Calibri</vt:lpstr>
      <vt:lpstr>Constantia</vt:lpstr>
      <vt:lpstr>News Gothic MT</vt:lpstr>
      <vt:lpstr>Segoe UI</vt:lpstr>
      <vt:lpstr>Wingdings</vt:lpstr>
      <vt:lpstr>Wingdings 2</vt:lpstr>
      <vt:lpstr>Breeze</vt:lpstr>
      <vt:lpstr>A Trust-based Approach for Secure Data Dissemination in a Mobile Peer-to-Peer Network of UAVs </vt:lpstr>
      <vt:lpstr>Problem Statement</vt:lpstr>
      <vt:lpstr>Proposed Data Protection Scheme</vt:lpstr>
      <vt:lpstr>Active Bundle Structure</vt:lpstr>
      <vt:lpstr>Dynamic Trust Calculation</vt:lpstr>
      <vt:lpstr>Trust Evaluation</vt:lpstr>
      <vt:lpstr>Example of Data Filtering</vt:lpstr>
      <vt:lpstr>Image Data Filtering Techniques</vt:lpstr>
      <vt:lpstr>Data Dissemination Models</vt:lpstr>
      <vt:lpstr>Simulation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Trust-based Approach for Secure Data Dissemination in a Mobile Peer-to-Peer Network of AVs</dc:title>
  <dc:creator>Bharat Bhargava</dc:creator>
  <cp:lastModifiedBy>BB-User</cp:lastModifiedBy>
  <cp:revision>36</cp:revision>
  <dcterms:created xsi:type="dcterms:W3CDTF">2014-03-26T17:47:23Z</dcterms:created>
  <dcterms:modified xsi:type="dcterms:W3CDTF">2020-07-13T16:26:25Z</dcterms:modified>
</cp:coreProperties>
</file>