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63" r:id="rId6"/>
    <p:sldId id="260" r:id="rId7"/>
    <p:sldId id="265" r:id="rId8"/>
    <p:sldId id="268"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8" autoAdjust="0"/>
    <p:restoredTop sz="94660"/>
  </p:normalViewPr>
  <p:slideViewPr>
    <p:cSldViewPr snapToGrid="0">
      <p:cViewPr varScale="1">
        <p:scale>
          <a:sx n="82" d="100"/>
          <a:sy n="82" d="100"/>
        </p:scale>
        <p:origin x="66"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322708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418176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26714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6B8BF-49FA-475D-8D54-9AF864351BE9}"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298404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6B8BF-49FA-475D-8D54-9AF864351BE9}"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264339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D6B8BF-49FA-475D-8D54-9AF864351BE9}"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99506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D6B8BF-49FA-475D-8D54-9AF864351BE9}" type="datetimeFigureOut">
              <a:rPr lang="en-US" smtClean="0"/>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242608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D6B8BF-49FA-475D-8D54-9AF864351BE9}" type="datetimeFigureOut">
              <a:rPr lang="en-US" smtClean="0"/>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411587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6B8BF-49FA-475D-8D54-9AF864351BE9}" type="datetimeFigureOut">
              <a:rPr lang="en-US" smtClean="0"/>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386562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6B8BF-49FA-475D-8D54-9AF864351BE9}"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128559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6B8BF-49FA-475D-8D54-9AF864351BE9}"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D0350-A2A6-430F-8676-1D17D7AA6FB0}" type="slidenum">
              <a:rPr lang="en-US" smtClean="0"/>
              <a:t>‹#›</a:t>
            </a:fld>
            <a:endParaRPr lang="en-US"/>
          </a:p>
        </p:txBody>
      </p:sp>
    </p:spTree>
    <p:extLst>
      <p:ext uri="{BB962C8B-B14F-4D97-AF65-F5344CB8AC3E}">
        <p14:creationId xmlns:p14="http://schemas.microsoft.com/office/powerpoint/2010/main" val="718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6B8BF-49FA-475D-8D54-9AF864351BE9}" type="datetimeFigureOut">
              <a:rPr lang="en-US" smtClean="0"/>
              <a:t>7/2/2020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D0350-A2A6-430F-8676-1D17D7AA6FB0}" type="slidenum">
              <a:rPr lang="en-US" smtClean="0"/>
              <a:t>‹#›</a:t>
            </a:fld>
            <a:endParaRPr lang="en-US"/>
          </a:p>
        </p:txBody>
      </p:sp>
    </p:spTree>
    <p:extLst>
      <p:ext uri="{BB962C8B-B14F-4D97-AF65-F5344CB8AC3E}">
        <p14:creationId xmlns:p14="http://schemas.microsoft.com/office/powerpoint/2010/main" val="566056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sail.mit.edu/person/michael-stonebraker#projects" TargetMode="External"/><Relationship Id="rId7" Type="http://schemas.openxmlformats.org/officeDocument/2006/relationships/hyperlink" Target="https://engineering.stanford.edu/people/peter-bailis" TargetMode="External"/><Relationship Id="rId2" Type="http://schemas.openxmlformats.org/officeDocument/2006/relationships/hyperlink" Target="http://www.cs.purdue.edu/homes/bb" TargetMode="External"/><Relationship Id="rId1" Type="http://schemas.openxmlformats.org/officeDocument/2006/relationships/slideLayout" Target="../slideLayouts/slideLayout2.xml"/><Relationship Id="rId6" Type="http://schemas.openxmlformats.org/officeDocument/2006/relationships/hyperlink" Target="http://www.cs.cmu.edu/~aarti/" TargetMode="External"/><Relationship Id="rId5" Type="http://schemas.openxmlformats.org/officeDocument/2006/relationships/hyperlink" Target="http://www.cs.cmu.edu/~pradeepr/" TargetMode="External"/><Relationship Id="rId4" Type="http://schemas.openxmlformats.org/officeDocument/2006/relationships/hyperlink" Target="https://en.wikipedia.org/wiki/Michael_Stonebrake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Learning Machines</a:t>
            </a:r>
            <a:endParaRPr lang="en-US" dirty="0"/>
          </a:p>
        </p:txBody>
      </p:sp>
      <p:sp>
        <p:nvSpPr>
          <p:cNvPr id="3" name="Subtitle 2"/>
          <p:cNvSpPr>
            <a:spLocks noGrp="1"/>
          </p:cNvSpPr>
          <p:nvPr>
            <p:ph type="subTitle" idx="1"/>
          </p:nvPr>
        </p:nvSpPr>
        <p:spPr>
          <a:xfrm>
            <a:off x="1523999" y="3602037"/>
            <a:ext cx="9865489" cy="2193281"/>
          </a:xfrm>
        </p:spPr>
        <p:txBody>
          <a:bodyPr>
            <a:normAutofit/>
          </a:bodyPr>
          <a:lstStyle/>
          <a:p>
            <a:r>
              <a:rPr lang="en-US" b="1" dirty="0"/>
              <a:t>Advances in Learning Machines from Sensing to Acting for Mission </a:t>
            </a:r>
            <a:r>
              <a:rPr lang="en-US" b="1" dirty="0" smtClean="0"/>
              <a:t>Objectives</a:t>
            </a:r>
            <a:r>
              <a:rPr lang="en-US" dirty="0" smtClean="0"/>
              <a:t>: </a:t>
            </a:r>
            <a:r>
              <a:rPr lang="en-US" b="1" dirty="0" smtClean="0"/>
              <a:t>Targeted </a:t>
            </a:r>
            <a:r>
              <a:rPr lang="en-US" b="1" dirty="0"/>
              <a:t>Information </a:t>
            </a:r>
            <a:r>
              <a:rPr lang="en-US" b="1" dirty="0" smtClean="0"/>
              <a:t>Propagation</a:t>
            </a:r>
          </a:p>
          <a:p>
            <a:r>
              <a:rPr lang="en-US" b="1" dirty="0" smtClean="0"/>
              <a:t>Bharat Bhargava, Purdue, Aarti Singh and Pradeep Kumar, CMU</a:t>
            </a:r>
          </a:p>
          <a:p>
            <a:r>
              <a:rPr lang="en-US" b="1" dirty="0" smtClean="0"/>
              <a:t>Mike Stonebraker, MIT, Peter Bailis, Stanford</a:t>
            </a:r>
            <a:endParaRPr lang="en-US" b="1" dirty="0"/>
          </a:p>
        </p:txBody>
      </p:sp>
    </p:spTree>
    <p:extLst>
      <p:ext uri="{BB962C8B-B14F-4D97-AF65-F5344CB8AC3E}">
        <p14:creationId xmlns:p14="http://schemas.microsoft.com/office/powerpoint/2010/main" val="1407901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in University and Industry</a:t>
            </a:r>
            <a:endParaRPr lang="en-US" dirty="0"/>
          </a:p>
        </p:txBody>
      </p:sp>
      <p:sp>
        <p:nvSpPr>
          <p:cNvPr id="3" name="Content Placeholder 2"/>
          <p:cNvSpPr>
            <a:spLocks noGrp="1"/>
          </p:cNvSpPr>
          <p:nvPr>
            <p:ph idx="1"/>
          </p:nvPr>
        </p:nvSpPr>
        <p:spPr/>
        <p:txBody>
          <a:bodyPr>
            <a:normAutofit fontScale="85000" lnSpcReduction="20000"/>
          </a:bodyPr>
          <a:lstStyle/>
          <a:p>
            <a:r>
              <a:rPr lang="en-US" dirty="0"/>
              <a:t>James MacDonald, Northrup Grumman Corporation, NG Fellow Data Analytics</a:t>
            </a:r>
          </a:p>
          <a:p>
            <a:r>
              <a:rPr lang="en-US" dirty="0"/>
              <a:t>Jason Kobes, Northrup Grumman Corporation</a:t>
            </a:r>
          </a:p>
          <a:p>
            <a:pPr lvl="0"/>
            <a:r>
              <a:rPr lang="en-US" dirty="0" smtClean="0"/>
              <a:t>Professor </a:t>
            </a:r>
            <a:r>
              <a:rPr lang="en-US" dirty="0"/>
              <a:t>Bharat Bhargava from Purdue </a:t>
            </a:r>
            <a:r>
              <a:rPr lang="en-US" dirty="0" smtClean="0"/>
              <a:t>University </a:t>
            </a:r>
            <a:r>
              <a:rPr lang="en-US" dirty="0" smtClean="0">
                <a:hlinkClick r:id="rId2"/>
              </a:rPr>
              <a:t>www.cs.purdue.edu/homes/bb</a:t>
            </a:r>
            <a:endParaRPr lang="en-US" dirty="0" smtClean="0"/>
          </a:p>
          <a:p>
            <a:pPr lvl="0"/>
            <a:r>
              <a:rPr lang="en-US" dirty="0" smtClean="0"/>
              <a:t>Professor </a:t>
            </a:r>
            <a:r>
              <a:rPr lang="en-US" dirty="0"/>
              <a:t>Michael Stonebraker (ACM Turing Award 2015, highest award in computer Science) </a:t>
            </a:r>
            <a:r>
              <a:rPr lang="en-US" dirty="0" smtClean="0"/>
              <a:t>MIT </a:t>
            </a:r>
            <a:r>
              <a:rPr lang="en-US" dirty="0">
                <a:hlinkClick r:id="rId3"/>
              </a:rPr>
              <a:t>https://www.csail.mit.edu/person/michael-stonebraker#projects</a:t>
            </a:r>
            <a:r>
              <a:rPr lang="en-US" dirty="0"/>
              <a:t>, </a:t>
            </a:r>
            <a:r>
              <a:rPr lang="en-US" u="sng" dirty="0">
                <a:hlinkClick r:id="rId4"/>
              </a:rPr>
              <a:t>https://</a:t>
            </a:r>
            <a:r>
              <a:rPr lang="en-US" u="sng" dirty="0" smtClean="0">
                <a:hlinkClick r:id="rId4"/>
              </a:rPr>
              <a:t>en.wikipedia.org/wiki/Michael_Stonebraker</a:t>
            </a:r>
            <a:endParaRPr lang="en-US" u="sng" dirty="0" smtClean="0"/>
          </a:p>
          <a:p>
            <a:pPr lvl="0"/>
            <a:r>
              <a:rPr lang="en-US" dirty="0"/>
              <a:t>Professor Pradeep Ravikumar at CMU, Machine Learning </a:t>
            </a:r>
            <a:r>
              <a:rPr lang="en-US" dirty="0" smtClean="0"/>
              <a:t>Department </a:t>
            </a:r>
            <a:r>
              <a:rPr lang="en-US" dirty="0" smtClean="0">
                <a:hlinkClick r:id="rId5"/>
              </a:rPr>
              <a:t>http</a:t>
            </a:r>
            <a:r>
              <a:rPr lang="en-US" dirty="0">
                <a:hlinkClick r:id="rId5"/>
              </a:rPr>
              <a:t>://www.cs.cmu.edu/~pradeepr/</a:t>
            </a:r>
            <a:endParaRPr lang="en-US" dirty="0"/>
          </a:p>
          <a:p>
            <a:r>
              <a:rPr lang="en-US" dirty="0"/>
              <a:t>Professor Aarti Singh at CMU, Machine Learning Department: Label-efficient </a:t>
            </a:r>
            <a:r>
              <a:rPr lang="en-US" dirty="0" smtClean="0"/>
              <a:t>learning </a:t>
            </a:r>
            <a:r>
              <a:rPr lang="en-US" dirty="0" smtClean="0">
                <a:hlinkClick r:id="rId6"/>
              </a:rPr>
              <a:t>http</a:t>
            </a:r>
            <a:r>
              <a:rPr lang="en-US" dirty="0">
                <a:hlinkClick r:id="rId6"/>
              </a:rPr>
              <a:t>://www.cs.cmu.edu/~aarti</a:t>
            </a:r>
            <a:r>
              <a:rPr lang="en-US" dirty="0" smtClean="0">
                <a:hlinkClick r:id="rId6"/>
              </a:rPr>
              <a:t>/</a:t>
            </a:r>
            <a:endParaRPr lang="en-US" dirty="0" smtClean="0"/>
          </a:p>
          <a:p>
            <a:pPr lvl="0"/>
            <a:r>
              <a:rPr lang="en-US" dirty="0"/>
              <a:t>Professor Peter Bailis </a:t>
            </a:r>
            <a:r>
              <a:rPr lang="en-US" dirty="0" smtClean="0"/>
              <a:t>Stanford </a:t>
            </a:r>
            <a:r>
              <a:rPr lang="en-US" dirty="0"/>
              <a:t>University. </a:t>
            </a:r>
            <a:r>
              <a:rPr lang="en-US" dirty="0" smtClean="0">
                <a:hlinkClick r:id="rId7"/>
              </a:rPr>
              <a:t>https</a:t>
            </a:r>
            <a:r>
              <a:rPr lang="en-US" dirty="0">
                <a:hlinkClick r:id="rId7"/>
              </a:rPr>
              <a:t>://engineering.stanford.edu/people/peter-bailis</a:t>
            </a:r>
            <a:endParaRPr lang="en-US" dirty="0"/>
          </a:p>
          <a:p>
            <a:endParaRPr lang="en-US" dirty="0"/>
          </a:p>
          <a:p>
            <a:pPr lvl="0"/>
            <a:endParaRPr lang="en-US" dirty="0"/>
          </a:p>
          <a:p>
            <a:pPr lvl="0"/>
            <a:endParaRPr lang="en-US" dirty="0"/>
          </a:p>
          <a:p>
            <a:endParaRPr lang="en-US" dirty="0"/>
          </a:p>
        </p:txBody>
      </p:sp>
    </p:spTree>
    <p:extLst>
      <p:ext uri="{BB962C8B-B14F-4D97-AF65-F5344CB8AC3E}">
        <p14:creationId xmlns:p14="http://schemas.microsoft.com/office/powerpoint/2010/main" val="104674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kumimoji="0" lang="en-US"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Mission-relevant machine learning and data management</a:t>
            </a:r>
            <a:r>
              <a:rPr kumimoji="0" lang="en-US" sz="4800" b="0" i="0" u="none" strike="noStrike" cap="none" normalizeH="0" baseline="0" dirty="0" smtClean="0">
                <a:ln>
                  <a:noFill/>
                </a:ln>
                <a:solidFill>
                  <a:schemeClr val="tx1"/>
                </a:solidFill>
                <a:effectLst/>
              </a:rPr>
              <a:t/>
            </a:r>
            <a:br>
              <a:rPr kumimoji="0" lang="en-US" sz="4800" b="0" i="0" u="none" strike="noStrike" cap="none" normalizeH="0" baseline="0" dirty="0" smtClean="0">
                <a:ln>
                  <a:noFill/>
                </a:ln>
                <a:solidFill>
                  <a:schemeClr val="tx1"/>
                </a:solidFill>
                <a:effectLst/>
              </a:rPr>
            </a:br>
            <a:endParaRPr lang="en-US" dirty="0"/>
          </a:p>
        </p:txBody>
      </p:sp>
      <p:pic>
        <p:nvPicPr>
          <p:cNvPr id="68" name="Content Placeholder 6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1198" y="1346587"/>
            <a:ext cx="8018857" cy="5511413"/>
          </a:xfrm>
        </p:spPr>
      </p:pic>
      <p:sp>
        <p:nvSpPr>
          <p:cNvPr id="69" name="Rectangle 95"/>
          <p:cNvSpPr>
            <a:spLocks noChangeArrowheads="1"/>
          </p:cNvSpPr>
          <p:nvPr/>
        </p:nvSpPr>
        <p:spPr bwMode="auto">
          <a:xfrm>
            <a:off x="0" y="-42937"/>
            <a:ext cx="261610"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229100" algn="l"/>
              </a:tabLst>
              <a:defRPr>
                <a:solidFill>
                  <a:schemeClr val="tx1"/>
                </a:solidFill>
                <a:latin typeface="Arial" panose="020B0604020202020204" pitchFamily="34" charset="0"/>
              </a:defRPr>
            </a:lvl1pPr>
            <a:lvl2pPr eaLnBrk="0" fontAlgn="base" hangingPunct="0">
              <a:spcBef>
                <a:spcPct val="0"/>
              </a:spcBef>
              <a:spcAft>
                <a:spcPct val="0"/>
              </a:spcAft>
              <a:tabLst>
                <a:tab pos="4229100" algn="l"/>
              </a:tabLst>
              <a:defRPr>
                <a:solidFill>
                  <a:schemeClr val="tx1"/>
                </a:solidFill>
                <a:latin typeface="Arial" panose="020B0604020202020204" pitchFamily="34" charset="0"/>
              </a:defRPr>
            </a:lvl2pPr>
            <a:lvl3pPr eaLnBrk="0" fontAlgn="base" hangingPunct="0">
              <a:spcBef>
                <a:spcPct val="0"/>
              </a:spcBef>
              <a:spcAft>
                <a:spcPct val="0"/>
              </a:spcAft>
              <a:tabLst>
                <a:tab pos="4229100" algn="l"/>
              </a:tabLst>
              <a:defRPr>
                <a:solidFill>
                  <a:schemeClr val="tx1"/>
                </a:solidFill>
                <a:latin typeface="Arial" panose="020B0604020202020204" pitchFamily="34" charset="0"/>
              </a:defRPr>
            </a:lvl3pPr>
            <a:lvl4pPr eaLnBrk="0" fontAlgn="base" hangingPunct="0">
              <a:spcBef>
                <a:spcPct val="0"/>
              </a:spcBef>
              <a:spcAft>
                <a:spcPct val="0"/>
              </a:spcAft>
              <a:tabLst>
                <a:tab pos="4229100" algn="l"/>
              </a:tabLst>
              <a:defRPr>
                <a:solidFill>
                  <a:schemeClr val="tx1"/>
                </a:solidFill>
                <a:latin typeface="Arial" panose="020B0604020202020204" pitchFamily="34" charset="0"/>
              </a:defRPr>
            </a:lvl4pPr>
            <a:lvl5pPr eaLnBrk="0" fontAlgn="base" hangingPunct="0">
              <a:spcBef>
                <a:spcPct val="0"/>
              </a:spcBef>
              <a:spcAft>
                <a:spcPct val="0"/>
              </a:spcAft>
              <a:tabLst>
                <a:tab pos="4229100" algn="l"/>
              </a:tabLst>
              <a:defRPr>
                <a:solidFill>
                  <a:schemeClr val="tx1"/>
                </a:solidFill>
                <a:latin typeface="Arial" panose="020B0604020202020204" pitchFamily="34" charset="0"/>
              </a:defRPr>
            </a:lvl5pPr>
            <a:lvl6pPr eaLnBrk="0" fontAlgn="base" hangingPunct="0">
              <a:spcBef>
                <a:spcPct val="0"/>
              </a:spcBef>
              <a:spcAft>
                <a:spcPct val="0"/>
              </a:spcAft>
              <a:tabLst>
                <a:tab pos="4229100" algn="l"/>
              </a:tabLst>
              <a:defRPr>
                <a:solidFill>
                  <a:schemeClr val="tx1"/>
                </a:solidFill>
                <a:latin typeface="Arial" panose="020B0604020202020204" pitchFamily="34" charset="0"/>
              </a:defRPr>
            </a:lvl6pPr>
            <a:lvl7pPr eaLnBrk="0" fontAlgn="base" hangingPunct="0">
              <a:spcBef>
                <a:spcPct val="0"/>
              </a:spcBef>
              <a:spcAft>
                <a:spcPct val="0"/>
              </a:spcAft>
              <a:tabLst>
                <a:tab pos="4229100" algn="l"/>
              </a:tabLst>
              <a:defRPr>
                <a:solidFill>
                  <a:schemeClr val="tx1"/>
                </a:solidFill>
                <a:latin typeface="Arial" panose="020B0604020202020204" pitchFamily="34" charset="0"/>
              </a:defRPr>
            </a:lvl7pPr>
            <a:lvl8pPr eaLnBrk="0" fontAlgn="base" hangingPunct="0">
              <a:spcBef>
                <a:spcPct val="0"/>
              </a:spcBef>
              <a:spcAft>
                <a:spcPct val="0"/>
              </a:spcAft>
              <a:tabLst>
                <a:tab pos="4229100" algn="l"/>
              </a:tabLst>
              <a:defRPr>
                <a:solidFill>
                  <a:schemeClr val="tx1"/>
                </a:solidFill>
                <a:latin typeface="Arial" panose="020B0604020202020204" pitchFamily="34" charset="0"/>
              </a:defRPr>
            </a:lvl8pPr>
            <a:lvl9pPr eaLnBrk="0" fontAlgn="base" hangingPunct="0">
              <a:spcBef>
                <a:spcPct val="0"/>
              </a:spcBef>
              <a:spcAft>
                <a:spcPct val="0"/>
              </a:spcAft>
              <a:tabLst>
                <a:tab pos="42291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229100" algn="l"/>
              </a:tabLst>
            </a:pPr>
            <a:endParaRPr kumimoji="0" 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229100" algn="l"/>
              </a:tabLst>
            </a:pPr>
            <a:r>
              <a:rPr kumimoji="0" lang="en-US" sz="1800" b="0" i="0" u="none" strike="noStrike" cap="none" normalizeH="0" baseline="0" dirty="0" smtClean="0">
                <a:ln>
                  <a:noFill/>
                </a:ln>
                <a:solidFill>
                  <a:schemeClr val="tx1"/>
                </a:solidFill>
                <a:effectLst/>
                <a:latin typeface="Arial" panose="020B0604020202020204" pitchFamily="34" charset="0"/>
              </a:rPr>
              <a:t/>
            </a:r>
            <a:br>
              <a:rPr kumimoji="0" lang="en-US" sz="1800" b="0" i="0" u="none" strike="noStrike" cap="none" normalizeH="0" baseline="0" dirty="0" smtClean="0">
                <a:ln>
                  <a:noFill/>
                </a:ln>
                <a:solidFill>
                  <a:schemeClr val="tx1"/>
                </a:solidFill>
                <a:effectLst/>
                <a:latin typeface="Arial" panose="020B0604020202020204" pitchFamily="34" charset="0"/>
              </a:rPr>
            </a:br>
            <a:endParaRPr kumimoji="0" 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9100" algn="l"/>
              </a:tabLst>
            </a:pPr>
            <a:r>
              <a:rPr kumimoji="0" 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sz="1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90023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r>
              <a:rPr lang="en-US" dirty="0" smtClean="0"/>
              <a:t>Automatically </a:t>
            </a:r>
            <a:r>
              <a:rPr lang="en-US" dirty="0"/>
              <a:t>extract data relevant to significant events, identify patterns related to a mission, and push relevant information efficiently with guarantees of end to end security to interested parties (e.g. analysts, cyber security experts, and decision makers</a:t>
            </a:r>
            <a:r>
              <a:rPr lang="en-US" dirty="0" smtClean="0"/>
              <a:t>).</a:t>
            </a:r>
          </a:p>
          <a:p>
            <a:r>
              <a:rPr lang="en-US" dirty="0" smtClean="0"/>
              <a:t>Identify patterns </a:t>
            </a:r>
            <a:r>
              <a:rPr lang="en-US" dirty="0"/>
              <a:t>and push information to the relevant party with or without input from experts in a context-aware</a:t>
            </a:r>
            <a:r>
              <a:rPr lang="en-US"/>
              <a:t>, </a:t>
            </a:r>
            <a:r>
              <a:rPr lang="en-US" smtClean="0"/>
              <a:t>timeliness </a:t>
            </a:r>
            <a:r>
              <a:rPr lang="en-US" dirty="0"/>
              <a:t>manner. The data may be rich in information, fuzzy, known/unknown, so we reduce the clutter. </a:t>
            </a:r>
            <a:r>
              <a:rPr lang="en-US" dirty="0" smtClean="0"/>
              <a:t>The </a:t>
            </a:r>
            <a:r>
              <a:rPr lang="en-US" dirty="0"/>
              <a:t>application will involve automatic labeling the data, predicting content to push to the right parties based on their profiles, preferences and context of interactions</a:t>
            </a:r>
          </a:p>
        </p:txBody>
      </p:sp>
    </p:spTree>
    <p:extLst>
      <p:ext uri="{BB962C8B-B14F-4D97-AF65-F5344CB8AC3E}">
        <p14:creationId xmlns:p14="http://schemas.microsoft.com/office/powerpoint/2010/main" val="3165358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Scalable </a:t>
            </a:r>
            <a:r>
              <a:rPr lang="en-US" dirty="0"/>
              <a:t>probabilistic graphical models for heterogeneous data will allow for scalable probabilistic reasoning: given values for some of the sensors, which are the likely analysts who would benefit from this information</a:t>
            </a:r>
            <a:r>
              <a:rPr lang="en-US" dirty="0" smtClean="0"/>
              <a:t>?</a:t>
            </a:r>
          </a:p>
          <a:p>
            <a:r>
              <a:rPr lang="en-US" dirty="0"/>
              <a:t>B</a:t>
            </a:r>
            <a:r>
              <a:rPr lang="en-US" dirty="0" smtClean="0"/>
              <a:t>uild </a:t>
            </a:r>
            <a:r>
              <a:rPr lang="en-US" dirty="0"/>
              <a:t>robust learning algorithms that are robust both at training-time, to ward off data poisoning attacks that could be either malicious or inadvertent, or at test-time, to ward off adversarial </a:t>
            </a:r>
            <a:r>
              <a:rPr lang="en-US" dirty="0" smtClean="0"/>
              <a:t>inputs</a:t>
            </a:r>
          </a:p>
          <a:p>
            <a:r>
              <a:rPr lang="en-US" dirty="0" smtClean="0"/>
              <a:t>Preference </a:t>
            </a:r>
            <a:r>
              <a:rPr lang="en-US" dirty="0"/>
              <a:t>learning algorithms that build models of analyst </a:t>
            </a:r>
            <a:r>
              <a:rPr lang="en-US" dirty="0" smtClean="0"/>
              <a:t>preferences (</a:t>
            </a:r>
            <a:r>
              <a:rPr lang="en-US" dirty="0"/>
              <a:t>explicitly model possible cognitive biases, and correct for </a:t>
            </a:r>
            <a:r>
              <a:rPr lang="en-US" dirty="0" smtClean="0"/>
              <a:t>them)</a:t>
            </a:r>
            <a:endParaRPr lang="en-US" dirty="0"/>
          </a:p>
        </p:txBody>
      </p:sp>
    </p:spTree>
    <p:extLst>
      <p:ext uri="{BB962C8B-B14F-4D97-AF65-F5344CB8AC3E}">
        <p14:creationId xmlns:p14="http://schemas.microsoft.com/office/powerpoint/2010/main" val="4035559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Direction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“Active Learning by Deep Learning” module in Cognitive Computing Engine uses session-based recommendation approach. User actions during the session are represented in a time-series dataset (sequential data), in which labels are not required, and are used as input to a Long-Short Term Memory (LSTM)-based model for training and prediction. </a:t>
            </a:r>
          </a:p>
          <a:p>
            <a:r>
              <a:rPr lang="en-US" dirty="0" smtClean="0"/>
              <a:t>User Model component builds profiles based on user’s role, attributes, privacy policies, preferences, and behavior. The system </a:t>
            </a:r>
            <a:r>
              <a:rPr lang="en-US" dirty="0" err="1" smtClean="0"/>
              <a:t>SigMatch</a:t>
            </a:r>
            <a:r>
              <a:rPr lang="en-US" dirty="0" smtClean="0"/>
              <a:t> from CMU will be used to match mission demands with information available and authorized.</a:t>
            </a:r>
            <a:r>
              <a:rPr lang="en-US" i="1" dirty="0" smtClean="0"/>
              <a:t> </a:t>
            </a:r>
            <a:r>
              <a:rPr lang="en-US" dirty="0" smtClean="0"/>
              <a:t>Based on the user profile, “Mission Requirements” module decides the data from the Knowledge Discovery Engine that is propagated to the user.</a:t>
            </a:r>
          </a:p>
          <a:p>
            <a:r>
              <a:rPr lang="en-US" dirty="0" smtClean="0"/>
              <a:t>The context (e.g. normal vs. emergency) is used for targeting data propagated. Performance Monitor measures the following metrics: 1) timeliness, accuracy, and precision (TAP) of the propagated data; 2) system performance, including network bandwidth and other computer usage.</a:t>
            </a:r>
          </a:p>
          <a:p>
            <a:endParaRPr lang="en-US" dirty="0"/>
          </a:p>
        </p:txBody>
      </p:sp>
    </p:spTree>
    <p:extLst>
      <p:ext uri="{BB962C8B-B14F-4D97-AF65-F5344CB8AC3E}">
        <p14:creationId xmlns:p14="http://schemas.microsoft.com/office/powerpoint/2010/main" val="182000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Research Directions</a:t>
            </a:r>
            <a:endParaRPr lang="en-US" b="1" dirty="0"/>
          </a:p>
        </p:txBody>
      </p:sp>
      <p:sp>
        <p:nvSpPr>
          <p:cNvPr id="3" name="Content Placeholder 2"/>
          <p:cNvSpPr>
            <a:spLocks noGrp="1"/>
          </p:cNvSpPr>
          <p:nvPr>
            <p:ph idx="1"/>
          </p:nvPr>
        </p:nvSpPr>
        <p:spPr/>
        <p:txBody>
          <a:bodyPr>
            <a:normAutofit fontScale="70000" lnSpcReduction="20000"/>
          </a:bodyPr>
          <a:lstStyle/>
          <a:p>
            <a:pPr lvl="0"/>
            <a:r>
              <a:rPr lang="en-US" dirty="0"/>
              <a:t>Perform data fusion from multiple heterogeneous data sources and prepare the data (collect, extract, translate, clean, adjust, preprocess, remove inconsistency, deal with missing data, format the data).</a:t>
            </a:r>
          </a:p>
          <a:p>
            <a:pPr lvl="0"/>
            <a:r>
              <a:rPr lang="en-US" dirty="0"/>
              <a:t>Label-efficient learning: </a:t>
            </a:r>
            <a:r>
              <a:rPr lang="en-US" dirty="0" smtClean="0"/>
              <a:t>Machine </a:t>
            </a:r>
            <a:r>
              <a:rPr lang="en-US" dirty="0"/>
              <a:t>learning methods for semi-supervised learning (a random subset of data is labeled), experimental design (a passively selected subset of data is labeled), transfer learning (labeled data from a related domain is used to minimize labels needed in target domain and active learning (a sequentially selected subset of data is labeled) will be utilized. </a:t>
            </a:r>
          </a:p>
          <a:p>
            <a:pPr lvl="0"/>
            <a:r>
              <a:rPr lang="en-US" dirty="0"/>
              <a:t>Interactive learning: In addition to selecting which labels to obtain, active strategies can be used in unsupervised domains to decide what data and features to collect, store and process, as well as extended to incorporate more complex interactive feedback from humans/experts. </a:t>
            </a:r>
          </a:p>
          <a:p>
            <a:pPr lvl="0"/>
            <a:r>
              <a:rPr lang="en-US" dirty="0"/>
              <a:t>Graph-structured learning: Methods for detection, </a:t>
            </a:r>
            <a:r>
              <a:rPr lang="en-US" dirty="0" smtClean="0"/>
              <a:t>localization, </a:t>
            </a:r>
            <a:r>
              <a:rPr lang="en-US" dirty="0"/>
              <a:t>and recovery of weak patterns of activity observed by a sensor network such as graph scan statistics, graph wavelets and graph will be developed. The methods developed use random, adaptive and compressive measurements that leverage the graph structure to minimize measurement, computation, and storage budgets.</a:t>
            </a:r>
          </a:p>
          <a:p>
            <a:endParaRPr lang="en-US" dirty="0"/>
          </a:p>
        </p:txBody>
      </p:sp>
    </p:spTree>
    <p:extLst>
      <p:ext uri="{BB962C8B-B14F-4D97-AF65-F5344CB8AC3E}">
        <p14:creationId xmlns:p14="http://schemas.microsoft.com/office/powerpoint/2010/main" val="400021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plan to Contribute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Demonstration </a:t>
            </a:r>
            <a:r>
              <a:rPr lang="en-US" dirty="0"/>
              <a:t>of scalability to large amount of data and information and efficient derivation of actable events for mission relevance and success. </a:t>
            </a:r>
            <a:endParaRPr lang="en-US" dirty="0" smtClean="0"/>
          </a:p>
          <a:p>
            <a:r>
              <a:rPr lang="en-US" dirty="0" smtClean="0"/>
              <a:t>The </a:t>
            </a:r>
            <a:r>
              <a:rPr lang="en-US" dirty="0"/>
              <a:t>modules for labeling, learning, mining, identifying patterns </a:t>
            </a:r>
            <a:r>
              <a:rPr lang="en-US" dirty="0" smtClean="0"/>
              <a:t>that perform </a:t>
            </a:r>
            <a:r>
              <a:rPr lang="en-US" dirty="0"/>
              <a:t>in real-time. </a:t>
            </a:r>
            <a:endParaRPr lang="en-US" dirty="0" smtClean="0"/>
          </a:p>
          <a:p>
            <a:r>
              <a:rPr lang="en-US" dirty="0" smtClean="0"/>
              <a:t>The </a:t>
            </a:r>
            <a:r>
              <a:rPr lang="en-US" dirty="0"/>
              <a:t>prototype system </a:t>
            </a:r>
            <a:r>
              <a:rPr lang="en-US" dirty="0" smtClean="0"/>
              <a:t>will </a:t>
            </a:r>
            <a:r>
              <a:rPr lang="en-US" dirty="0"/>
              <a:t>have innovative advances of learning machines for information propagation to target missions and satisfy the properties of timeliness, accuracy, precision, </a:t>
            </a:r>
            <a:r>
              <a:rPr lang="en-US" dirty="0" smtClean="0"/>
              <a:t>value. System operates in </a:t>
            </a:r>
            <a:r>
              <a:rPr lang="en-US" dirty="0"/>
              <a:t>a secure and privacy preserving, trusted environment. </a:t>
            </a:r>
            <a:r>
              <a:rPr lang="en-US" dirty="0" smtClean="0"/>
              <a:t>Intelligent Autonomous systems will be advanced.</a:t>
            </a:r>
          </a:p>
          <a:p>
            <a:r>
              <a:rPr lang="en-US" dirty="0" smtClean="0"/>
              <a:t>Adverse Machine Learning ( poison in input training samples, untrusted data input) </a:t>
            </a:r>
            <a:endParaRPr lang="en-US" dirty="0"/>
          </a:p>
          <a:p>
            <a:endParaRPr lang="en-US" dirty="0"/>
          </a:p>
        </p:txBody>
      </p:sp>
    </p:spTree>
    <p:extLst>
      <p:ext uri="{BB962C8B-B14F-4D97-AF65-F5344CB8AC3E}">
        <p14:creationId xmlns:p14="http://schemas.microsoft.com/office/powerpoint/2010/main" val="9059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Plans</a:t>
            </a:r>
            <a:endParaRPr lang="en-US" dirty="0"/>
          </a:p>
        </p:txBody>
      </p:sp>
      <p:sp>
        <p:nvSpPr>
          <p:cNvPr id="3" name="Content Placeholder 2"/>
          <p:cNvSpPr>
            <a:spLocks noGrp="1"/>
          </p:cNvSpPr>
          <p:nvPr>
            <p:ph idx="1"/>
          </p:nvPr>
        </p:nvSpPr>
        <p:spPr/>
        <p:txBody>
          <a:bodyPr>
            <a:normAutofit lnSpcReduction="10000"/>
          </a:bodyPr>
          <a:lstStyle/>
          <a:p>
            <a:r>
              <a:rPr lang="en-US" dirty="0" smtClean="0"/>
              <a:t>As a second step adaptable and intelligent learning machines are envisioned. We will develop foundations of hybrid learning machines methods to meet the mission objective. </a:t>
            </a:r>
          </a:p>
          <a:p>
            <a:r>
              <a:rPr lang="en-US" dirty="0" smtClean="0"/>
              <a:t>We will use analytics and gain knowledge including data relationships to drive enterprise actions according to mission demand. </a:t>
            </a:r>
          </a:p>
          <a:p>
            <a:r>
              <a:rPr lang="en-US" dirty="0" smtClean="0"/>
              <a:t>We will identify high priority decision needs and aggregate/analyze/visualize data. </a:t>
            </a:r>
          </a:p>
          <a:p>
            <a:r>
              <a:rPr lang="en-US" dirty="0" smtClean="0"/>
              <a:t>The contribution of learning machines to an application will be to transform large amount of data into relevant and timely knowledge affording the mission commander with a high level of trust, privacy and confidence</a:t>
            </a:r>
          </a:p>
          <a:p>
            <a:endParaRPr lang="en-US" dirty="0"/>
          </a:p>
        </p:txBody>
      </p:sp>
    </p:spTree>
    <p:extLst>
      <p:ext uri="{BB962C8B-B14F-4D97-AF65-F5344CB8AC3E}">
        <p14:creationId xmlns:p14="http://schemas.microsoft.com/office/powerpoint/2010/main" val="1672534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1354</TotalTime>
  <Words>925</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Learning Machines</vt:lpstr>
      <vt:lpstr>Team in University and Industry</vt:lpstr>
      <vt:lpstr>Mission-relevant machine learning and data management </vt:lpstr>
      <vt:lpstr>Objective</vt:lpstr>
      <vt:lpstr>Objective</vt:lpstr>
      <vt:lpstr>Research Direction</vt:lpstr>
      <vt:lpstr>Research Directions</vt:lpstr>
      <vt:lpstr>What we plan to Contribute</vt:lpstr>
      <vt:lpstr>Plans</vt:lpstr>
    </vt:vector>
  </TitlesOfParts>
  <Company>Department of Computer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Machines</dc:title>
  <dc:creator>BB-User</dc:creator>
  <cp:lastModifiedBy>BB-User</cp:lastModifiedBy>
  <cp:revision>19</cp:revision>
  <dcterms:created xsi:type="dcterms:W3CDTF">2018-09-06T12:44:54Z</dcterms:created>
  <dcterms:modified xsi:type="dcterms:W3CDTF">2020-07-02T16:00:56Z</dcterms:modified>
</cp:coreProperties>
</file>