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3" autoAdjust="0"/>
    <p:restoredTop sz="94660"/>
  </p:normalViewPr>
  <p:slideViewPr>
    <p:cSldViewPr snapToGrid="0">
      <p:cViewPr varScale="1">
        <p:scale>
          <a:sx n="80" d="100"/>
          <a:sy n="80" d="100"/>
        </p:scale>
        <p:origin x="78"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A9B44A-E37E-4578-96F3-274EA44C8AAE}" type="datetimeFigureOut">
              <a:rPr lang="en-US" smtClean="0"/>
              <a:t>7/2/2020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D91BAF-CA45-4466-9ACF-E8199941B743}" type="slidenum">
              <a:rPr lang="en-US" smtClean="0"/>
              <a:t>‹#›</a:t>
            </a:fld>
            <a:endParaRPr lang="en-US"/>
          </a:p>
        </p:txBody>
      </p:sp>
    </p:spTree>
    <p:extLst>
      <p:ext uri="{BB962C8B-B14F-4D97-AF65-F5344CB8AC3E}">
        <p14:creationId xmlns:p14="http://schemas.microsoft.com/office/powerpoint/2010/main" val="969183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0D6667-AF90-4836-9B70-C95C4145B9D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4035412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0D6667-AF90-4836-9B70-C95C4145B9D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351534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0D6667-AF90-4836-9B70-C95C4145B9D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13906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0D6667-AF90-4836-9B70-C95C4145B9D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3979606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0D6667-AF90-4836-9B70-C95C4145B9D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1561032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0D6667-AF90-4836-9B70-C95C4145B9D2}"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3451041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0D6667-AF90-4836-9B70-C95C4145B9D2}" type="datetimeFigureOut">
              <a:rPr lang="en-US" smtClean="0"/>
              <a:t>7/2/2020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3697572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0D6667-AF90-4836-9B70-C95C4145B9D2}" type="datetimeFigureOut">
              <a:rPr lang="en-US" smtClean="0"/>
              <a:t>7/2/2020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1683523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0D6667-AF90-4836-9B70-C95C4145B9D2}" type="datetimeFigureOut">
              <a:rPr lang="en-US" smtClean="0"/>
              <a:t>7/2/2020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3835501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0D6667-AF90-4836-9B70-C95C4145B9D2}"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3817013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0D6667-AF90-4836-9B70-C95C4145B9D2}"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15A63-A5C9-49CE-BAEC-BD08F00901BD}" type="slidenum">
              <a:rPr lang="en-US" smtClean="0"/>
              <a:t>‹#›</a:t>
            </a:fld>
            <a:endParaRPr lang="en-US"/>
          </a:p>
        </p:txBody>
      </p:sp>
    </p:spTree>
    <p:extLst>
      <p:ext uri="{BB962C8B-B14F-4D97-AF65-F5344CB8AC3E}">
        <p14:creationId xmlns:p14="http://schemas.microsoft.com/office/powerpoint/2010/main" val="414895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0D6667-AF90-4836-9B70-C95C4145B9D2}" type="datetimeFigureOut">
              <a:rPr lang="en-US" smtClean="0"/>
              <a:t>7/2/2020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15A63-A5C9-49CE-BAEC-BD08F00901BD}" type="slidenum">
              <a:rPr lang="en-US" smtClean="0"/>
              <a:t>‹#›</a:t>
            </a:fld>
            <a:endParaRPr lang="en-US"/>
          </a:p>
        </p:txBody>
      </p:sp>
    </p:spTree>
    <p:extLst>
      <p:ext uri="{BB962C8B-B14F-4D97-AF65-F5344CB8AC3E}">
        <p14:creationId xmlns:p14="http://schemas.microsoft.com/office/powerpoint/2010/main" val="1576526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sz="2800" b="1" dirty="0">
                <a:solidFill>
                  <a:schemeClr val="tx1"/>
                </a:solidFill>
              </a:rPr>
              <a:t>Adversarial Machine Learning: Challenge</a:t>
            </a:r>
            <a:endParaRPr lang="en-US" altLang="en-US" sz="2800" b="1" dirty="0">
              <a:solidFill>
                <a:srgbClr val="000000"/>
              </a:solidFill>
            </a:endParaRPr>
          </a:p>
        </p:txBody>
      </p:sp>
      <p:sp>
        <p:nvSpPr>
          <p:cNvPr id="71683" name="Content Placeholder 2"/>
          <p:cNvSpPr txBox="1">
            <a:spLocks/>
          </p:cNvSpPr>
          <p:nvPr/>
        </p:nvSpPr>
        <p:spPr bwMode="auto">
          <a:xfrm>
            <a:off x="1828800" y="11811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marL="230188" indent="-230188">
              <a:spcBef>
                <a:spcPts val="900"/>
              </a:spcBef>
              <a:buSzPct val="100000"/>
              <a:buChar char="•"/>
              <a:defRPr sz="2000">
                <a:solidFill>
                  <a:schemeClr val="tx1"/>
                </a:solidFill>
                <a:latin typeface="Arial" charset="0"/>
                <a:ea typeface="Arial" charset="0"/>
                <a:cs typeface="Arial" charset="0"/>
                <a:sym typeface="Arial" charset="0"/>
              </a:defRPr>
            </a:lvl1pPr>
            <a:lvl2pPr>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lvl="1" algn="just" eaLnBrk="1" hangingPunct="1">
              <a:buFontTx/>
              <a:buNone/>
            </a:pPr>
            <a:endParaRPr lang="en-US" altLang="en-US" sz="1500">
              <a:solidFill>
                <a:srgbClr val="000000"/>
              </a:solidFill>
            </a:endParaRP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Attackers poison training data to misclassify inputs: the attackers tries to shift the decision of the model so that a specific class is misclassified. </a:t>
            </a:r>
          </a:p>
          <a:p>
            <a:pPr marL="342900" lvl="1" indent="-342900">
              <a:spcBef>
                <a:spcPts val="0"/>
              </a:spcBef>
              <a:buSzTx/>
              <a:buFont typeface="Arial" charset="0"/>
              <a:buChar char="•"/>
            </a:pPr>
            <a:endParaRPr lang="en-US" sz="1100" dirty="0"/>
          </a:p>
          <a:p>
            <a:pPr marL="342900" lvl="1" indent="-342900">
              <a:spcBef>
                <a:spcPts val="0"/>
              </a:spcBef>
              <a:buSzTx/>
              <a:buFont typeface="Arial" charset="0"/>
              <a:buChar char="•"/>
            </a:pPr>
            <a:r>
              <a:rPr lang="en-US" sz="2400" dirty="0"/>
              <a:t>Another insidious attack is the </a:t>
            </a:r>
            <a:r>
              <a:rPr lang="en-US" sz="2400" i="1" dirty="0"/>
              <a:t>backdoor or Trojan attack</a:t>
            </a:r>
            <a:r>
              <a:rPr lang="en-US" sz="2400" dirty="0"/>
              <a:t>: the attackers make sure that the training data and validation performs normally but the model misbehaves only when backdoor key is present. </a:t>
            </a:r>
          </a:p>
          <a:p>
            <a:pPr marL="733425" lvl="2" indent="-342900">
              <a:spcBef>
                <a:spcPts val="0"/>
              </a:spcBef>
              <a:buSzTx/>
              <a:buFont typeface=".AppleSystemUIFont" charset="-120"/>
              <a:buChar char="−"/>
            </a:pPr>
            <a:r>
              <a:rPr lang="en-US" dirty="0"/>
              <a:t>E.g. a backdoor causes the model to misclassify a road sign as a different sign whenever there is a post-it note on top it. This type of backdoor can result in disastrous outcome for autonomous vehicles.</a:t>
            </a:r>
          </a:p>
          <a:p>
            <a:pPr marL="733425" lvl="2" indent="-342900">
              <a:spcBef>
                <a:spcPts val="0"/>
              </a:spcBef>
              <a:buSzTx/>
              <a:buFont typeface=".AppleSystemUIFont" charset="-120"/>
              <a:buChar char="−"/>
            </a:pPr>
            <a:endParaRPr lang="en-US" sz="1100" dirty="0"/>
          </a:p>
          <a:p>
            <a:pPr marL="342900" lvl="1" indent="-342900">
              <a:spcBef>
                <a:spcPts val="0"/>
              </a:spcBef>
              <a:buSzTx/>
              <a:buFont typeface="Arial" charset="0"/>
              <a:buChar char="•"/>
            </a:pPr>
            <a:r>
              <a:rPr lang="en-US" sz="2400" dirty="0"/>
              <a:t>Poisoning data also reduces model performance: attacker tries to minimize the accuracy of the model, rendering it unusable in real-time scenarios. </a:t>
            </a:r>
          </a:p>
          <a:p>
            <a:pPr marL="342900" lvl="1" indent="-342900">
              <a:spcBef>
                <a:spcPts val="0"/>
              </a:spcBef>
              <a:buSzTx/>
              <a:buFont typeface="Arial" charset="0"/>
              <a:buChar char="•"/>
            </a:pPr>
            <a:endParaRPr lang="en-US" sz="2400" dirty="0"/>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23</a:t>
            </a:r>
            <a:endParaRPr sz="1300" kern="0" dirty="0">
              <a:solidFill>
                <a:sysClr val="windowText" lastClr="000000"/>
              </a:solidFill>
              <a:sym typeface="Tahoma"/>
            </a:endParaRPr>
          </a:p>
        </p:txBody>
      </p:sp>
    </p:spTree>
    <p:extLst>
      <p:ext uri="{BB962C8B-B14F-4D97-AF65-F5344CB8AC3E}">
        <p14:creationId xmlns:p14="http://schemas.microsoft.com/office/powerpoint/2010/main" val="453335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sz="2800" b="1" dirty="0">
                <a:solidFill>
                  <a:schemeClr val="tx1"/>
                </a:solidFill>
              </a:rPr>
              <a:t>Adversarial Machine Learning: Solution Overview</a:t>
            </a:r>
            <a:endParaRPr lang="en-US" altLang="en-US" sz="2800" b="1" dirty="0">
              <a:solidFill>
                <a:srgbClr val="000000"/>
              </a:solidFill>
            </a:endParaRPr>
          </a:p>
        </p:txBody>
      </p:sp>
      <p:sp>
        <p:nvSpPr>
          <p:cNvPr id="71683" name="Content Placeholder 2"/>
          <p:cNvSpPr txBox="1">
            <a:spLocks/>
          </p:cNvSpPr>
          <p:nvPr/>
        </p:nvSpPr>
        <p:spPr bwMode="auto">
          <a:xfrm>
            <a:off x="1828800" y="11811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marL="230188" indent="-230188">
              <a:spcBef>
                <a:spcPts val="900"/>
              </a:spcBef>
              <a:buSzPct val="100000"/>
              <a:buChar char="•"/>
              <a:defRPr sz="2000">
                <a:solidFill>
                  <a:schemeClr val="tx1"/>
                </a:solidFill>
                <a:latin typeface="Arial" charset="0"/>
                <a:ea typeface="Arial" charset="0"/>
                <a:cs typeface="Arial" charset="0"/>
                <a:sym typeface="Arial" charset="0"/>
              </a:defRPr>
            </a:lvl1pPr>
            <a:lvl2pPr>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lvl="1" algn="just" eaLnBrk="1" hangingPunct="1">
              <a:buFontTx/>
              <a:buNone/>
            </a:pPr>
            <a:endParaRPr lang="en-US" altLang="en-US" sz="1500">
              <a:solidFill>
                <a:srgbClr val="000000"/>
              </a:solidFill>
            </a:endParaRP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We will generate offensive models to infiltrate training set and observe the progression of the attacks in various states of learning. </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We will design counter measures to isolate the poisonous data by using outlier detection algorithms and clustering.</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We will implement a fuzzy matching technique with knowledge base of training set manipulations to identify potential intrusions in training sets. </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We will define metrics to quantify trustworthiness of the data originating from trusted or untrusted system, verified or unverified data format, etc. </a:t>
            </a:r>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24</a:t>
            </a:r>
            <a:endParaRPr sz="1300" kern="0" dirty="0">
              <a:solidFill>
                <a:sysClr val="windowText" lastClr="000000"/>
              </a:solidFill>
              <a:sym typeface="Tahoma"/>
            </a:endParaRPr>
          </a:p>
        </p:txBody>
      </p:sp>
    </p:spTree>
    <p:extLst>
      <p:ext uri="{BB962C8B-B14F-4D97-AF65-F5344CB8AC3E}">
        <p14:creationId xmlns:p14="http://schemas.microsoft.com/office/powerpoint/2010/main" val="2598146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altLang="en-US" sz="2800" b="1" dirty="0">
                <a:solidFill>
                  <a:srgbClr val="000000"/>
                </a:solidFill>
              </a:rPr>
              <a:t>Poisoning &amp; Evasion Attacks (Collaboration with Prof. Clifton)</a:t>
            </a:r>
          </a:p>
        </p:txBody>
      </p:sp>
      <p:sp>
        <p:nvSpPr>
          <p:cNvPr id="71683" name="Content Placeholder 2"/>
          <p:cNvSpPr txBox="1">
            <a:spLocks/>
          </p:cNvSpPr>
          <p:nvPr/>
        </p:nvSpPr>
        <p:spPr bwMode="auto">
          <a:xfrm>
            <a:off x="1828800" y="11811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marL="230188" indent="-230188">
              <a:spcBef>
                <a:spcPts val="900"/>
              </a:spcBef>
              <a:buSzPct val="100000"/>
              <a:buChar char="•"/>
              <a:defRPr sz="2000">
                <a:solidFill>
                  <a:schemeClr val="tx1"/>
                </a:solidFill>
                <a:latin typeface="Arial" charset="0"/>
                <a:ea typeface="Arial" charset="0"/>
                <a:cs typeface="Arial" charset="0"/>
                <a:sym typeface="Arial" charset="0"/>
              </a:defRPr>
            </a:lvl1pPr>
            <a:lvl2pPr>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lvl="1" algn="just" eaLnBrk="1" hangingPunct="1">
              <a:buFontTx/>
              <a:buNone/>
            </a:pPr>
            <a:endParaRPr lang="en-US" altLang="en-US" sz="1500">
              <a:solidFill>
                <a:srgbClr val="000000"/>
              </a:solidFill>
            </a:endParaRP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In poisoning attacks, attackers try to influence, learn, and corrupt the machine learning model through </a:t>
            </a:r>
            <a:r>
              <a:rPr lang="en-US" sz="2400" b="1" dirty="0"/>
              <a:t>training</a:t>
            </a:r>
            <a:r>
              <a:rPr lang="en-US" sz="2400" dirty="0"/>
              <a:t> data.</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In evasion attacks, the attacker does not tamper with the machine learning model but they produce adversary selected inputs for </a:t>
            </a:r>
            <a:r>
              <a:rPr lang="en-US" sz="2400" b="1" dirty="0"/>
              <a:t>testing</a:t>
            </a:r>
            <a:r>
              <a:rPr lang="en-US" sz="2400" dirty="0"/>
              <a:t> phase. </a:t>
            </a:r>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25</a:t>
            </a:r>
            <a:endParaRPr sz="1300" kern="0" dirty="0">
              <a:solidFill>
                <a:sysClr val="windowText" lastClr="000000"/>
              </a:solidFill>
              <a:sym typeface="Tahoma"/>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7045" y="2300736"/>
            <a:ext cx="5754415" cy="1680714"/>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6905" y="5026310"/>
            <a:ext cx="4634693" cy="1758186"/>
          </a:xfrm>
          <a:prstGeom prst="rect">
            <a:avLst/>
          </a:prstGeom>
        </p:spPr>
      </p:pic>
    </p:spTree>
    <p:extLst>
      <p:ext uri="{BB962C8B-B14F-4D97-AF65-F5344CB8AC3E}">
        <p14:creationId xmlns:p14="http://schemas.microsoft.com/office/powerpoint/2010/main" val="26821090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altLang="en-US" sz="2800" b="1" dirty="0">
                <a:solidFill>
                  <a:srgbClr val="000000"/>
                </a:solidFill>
              </a:rPr>
              <a:t>Poisoning &amp; Evasion Attacks: Offensive Strategy</a:t>
            </a:r>
          </a:p>
        </p:txBody>
      </p:sp>
      <p:sp>
        <p:nvSpPr>
          <p:cNvPr id="71683" name="Content Placeholder 2"/>
          <p:cNvSpPr txBox="1">
            <a:spLocks/>
          </p:cNvSpPr>
          <p:nvPr/>
        </p:nvSpPr>
        <p:spPr bwMode="auto">
          <a:xfrm>
            <a:off x="1828800" y="11811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marL="230188" indent="-230188">
              <a:spcBef>
                <a:spcPts val="900"/>
              </a:spcBef>
              <a:buSzPct val="100000"/>
              <a:buChar char="•"/>
              <a:defRPr sz="2000">
                <a:solidFill>
                  <a:schemeClr val="tx1"/>
                </a:solidFill>
                <a:latin typeface="Arial" charset="0"/>
                <a:ea typeface="Arial" charset="0"/>
                <a:cs typeface="Arial" charset="0"/>
                <a:sym typeface="Arial" charset="0"/>
              </a:defRPr>
            </a:lvl1pPr>
            <a:lvl2pPr>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lvl="1" algn="just" eaLnBrk="1" hangingPunct="1">
              <a:buFontTx/>
              <a:buNone/>
            </a:pPr>
            <a:endParaRPr lang="en-US" altLang="en-US" sz="1500">
              <a:solidFill>
                <a:srgbClr val="000000"/>
              </a:solidFill>
            </a:endParaRP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In order to facilitate an effective defense against poisoning attacks, we will first implement an attack: optimize the data perturbation to the minimum to corrupt the machine learning model. </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Optimization-based poisoning attacks: We will characterize the attack strategy with </a:t>
            </a:r>
            <a:r>
              <a:rPr lang="en-US" sz="2400" b="1" i="1" dirty="0" err="1"/>
              <a:t>bilevel</a:t>
            </a:r>
            <a:r>
              <a:rPr lang="en-US" sz="2400" b="1" i="1" dirty="0"/>
              <a:t> optimization</a:t>
            </a:r>
            <a:r>
              <a:rPr lang="en-US" sz="2400" dirty="0"/>
              <a:t> problem and we will solve it with iteratively optimizing one poisoning sample at a time through gradient ascent. </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With this, we will also implement Baseline Gradient Decent (BGD) attack where poisoning attack will take place in regression setting. </a:t>
            </a:r>
          </a:p>
          <a:p>
            <a:pPr marL="342900" lvl="1" indent="-342900">
              <a:spcBef>
                <a:spcPts val="0"/>
              </a:spcBef>
              <a:buSzTx/>
              <a:buFont typeface="Arial" charset="0"/>
              <a:buChar char="•"/>
            </a:pPr>
            <a:endParaRPr lang="en-US" sz="2400" dirty="0"/>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26</a:t>
            </a:r>
            <a:endParaRPr sz="1300" kern="0" dirty="0">
              <a:solidFill>
                <a:sysClr val="windowText" lastClr="000000"/>
              </a:solidFill>
              <a:sym typeface="Tahoma"/>
            </a:endParaRPr>
          </a:p>
        </p:txBody>
      </p:sp>
    </p:spTree>
    <p:extLst>
      <p:ext uri="{BB962C8B-B14F-4D97-AF65-F5344CB8AC3E}">
        <p14:creationId xmlns:p14="http://schemas.microsoft.com/office/powerpoint/2010/main" val="1437747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altLang="en-US" sz="2800" b="1" dirty="0">
                <a:solidFill>
                  <a:srgbClr val="000000"/>
                </a:solidFill>
              </a:rPr>
              <a:t>Poisoning &amp; Evasion Attacks: Defensive Strategy</a:t>
            </a:r>
          </a:p>
        </p:txBody>
      </p:sp>
      <p:sp>
        <p:nvSpPr>
          <p:cNvPr id="71683" name="Content Placeholder 2"/>
          <p:cNvSpPr txBox="1">
            <a:spLocks/>
          </p:cNvSpPr>
          <p:nvPr/>
        </p:nvSpPr>
        <p:spPr bwMode="auto">
          <a:xfrm>
            <a:off x="1828800" y="11811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marL="230188" indent="-230188">
              <a:spcBef>
                <a:spcPts val="900"/>
              </a:spcBef>
              <a:buSzPct val="100000"/>
              <a:buChar char="•"/>
              <a:defRPr sz="2000">
                <a:solidFill>
                  <a:schemeClr val="tx1"/>
                </a:solidFill>
                <a:latin typeface="Arial" charset="0"/>
                <a:ea typeface="Arial" charset="0"/>
                <a:cs typeface="Arial" charset="0"/>
                <a:sym typeface="Arial" charset="0"/>
              </a:defRPr>
            </a:lvl1pPr>
            <a:lvl2pPr>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lvl="1" algn="just" eaLnBrk="1" hangingPunct="1">
              <a:buFontTx/>
              <a:buNone/>
            </a:pPr>
            <a:endParaRPr lang="en-US" altLang="en-US" sz="1500">
              <a:solidFill>
                <a:srgbClr val="000000"/>
              </a:solidFill>
            </a:endParaRP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We will employ k-Nearest Neighbors (</a:t>
            </a:r>
            <a:r>
              <a:rPr lang="en-US" sz="2400" dirty="0" err="1"/>
              <a:t>kNN</a:t>
            </a:r>
            <a:r>
              <a:rPr lang="en-US" sz="2400" dirty="0"/>
              <a:t>) algorithm to identify outliers in testing and training data.</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Cosine similarities from the testing/training samples to every single new training/testing samples are calculated.</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The k-nearest neighbor of the testing sample is selected, where k is an integer that can be determined through elbow method.</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The most frequent classes of these K neighbors is assigned to the test sample i.e., the testing sample is assigned to the class D if it is most frequently occurring label in k nearest training samples.</a:t>
            </a:r>
          </a:p>
          <a:p>
            <a:pPr marL="342900" lvl="1" indent="-342900">
              <a:spcBef>
                <a:spcPts val="0"/>
              </a:spcBef>
              <a:buSzTx/>
              <a:buFont typeface="Arial" charset="0"/>
              <a:buChar char="•"/>
            </a:pPr>
            <a:endParaRPr lang="en-US" sz="2400" dirty="0"/>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27</a:t>
            </a:r>
            <a:endParaRPr sz="1300" kern="0" dirty="0">
              <a:solidFill>
                <a:sysClr val="windowText" lastClr="000000"/>
              </a:solidFill>
              <a:sym typeface="Tahoma"/>
            </a:endParaRPr>
          </a:p>
        </p:txBody>
      </p:sp>
    </p:spTree>
    <p:extLst>
      <p:ext uri="{BB962C8B-B14F-4D97-AF65-F5344CB8AC3E}">
        <p14:creationId xmlns:p14="http://schemas.microsoft.com/office/powerpoint/2010/main" val="3636792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Behavior-based analytics is used to categorize adaptive cyber-attacks and poison attacks on ML</a:t>
            </a:r>
          </a:p>
        </p:txBody>
      </p:sp>
      <p:sp>
        <p:nvSpPr>
          <p:cNvPr id="3" name="Text Placeholder 2"/>
          <p:cNvSpPr>
            <a:spLocks noGrp="1"/>
          </p:cNvSpPr>
          <p:nvPr>
            <p:ph type="body" idx="1"/>
          </p:nvPr>
        </p:nvSpPr>
        <p:spPr/>
        <p:txBody>
          <a:bodyPr>
            <a:normAutofit fontScale="85000" lnSpcReduction="20000"/>
          </a:bodyPr>
          <a:lstStyle/>
          <a:p>
            <a:pPr marL="0" indent="0">
              <a:buNone/>
            </a:pPr>
            <a:r>
              <a:rPr lang="en-US" dirty="0" smtClean="0"/>
              <a:t>We </a:t>
            </a:r>
            <a:r>
              <a:rPr lang="en-US" dirty="0"/>
              <a:t>develop a methodology that uses contextual information about the origin and transformation of data points in the training set to identify poisonous data. This research considers both trusted test data set and partially trusted data set or untrusted data sets as needed in distributed learning models. While it is difficult to prevent adversaries from manipulating the environment around the source of information, IAS ensures that the provenance information is secured and cannot be tampered with and remains in an immutable storage system such as a </a:t>
            </a:r>
            <a:r>
              <a:rPr lang="en-US" dirty="0" err="1"/>
              <a:t>blockchain</a:t>
            </a:r>
            <a:r>
              <a:rPr lang="en-US" dirty="0"/>
              <a:t>, where the origin of data points cannot be faked. The detection service allows IAS to filter poisonous data with the help of provenance information.  Poisoning attacks on ML will be removed by detection of outliers and unverifiable data from training and test datasets. Further, we will quantify the usability of the sampled data through regression model and customized F-score which will be used to filter the unwanted and adversarial data out. Using our past NGCRC research, collusive and Sybil attacks on ML are mitigated. </a:t>
            </a:r>
            <a:br>
              <a:rPr lang="en-US" dirty="0"/>
            </a:br>
            <a:endParaRPr lang="en-US" dirty="0"/>
          </a:p>
        </p:txBody>
      </p:sp>
      <p:sp>
        <p:nvSpPr>
          <p:cNvPr id="4" name="Slide Number Placeholder 3"/>
          <p:cNvSpPr>
            <a:spLocks noGrp="1"/>
          </p:cNvSpPr>
          <p:nvPr>
            <p:ph type="sldNum" sz="quarter" idx="10"/>
          </p:nvPr>
        </p:nvSpPr>
        <p:spPr/>
        <p:txBody>
          <a:bodyPr/>
          <a:lstStyle/>
          <a:p>
            <a:fld id="{990F4095-1E3D-8547-A134-DFA99C166585}" type="slidenum">
              <a:rPr lang="en-US" altLang="en-US" smtClean="0"/>
              <a:pPr/>
              <a:t>6</a:t>
            </a:fld>
            <a:endParaRPr lang="en-US" altLang="en-US"/>
          </a:p>
        </p:txBody>
      </p:sp>
    </p:spTree>
    <p:extLst>
      <p:ext uri="{BB962C8B-B14F-4D97-AF65-F5344CB8AC3E}">
        <p14:creationId xmlns:p14="http://schemas.microsoft.com/office/powerpoint/2010/main" val="3995807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altLang="en-US" sz="2800" b="1" dirty="0">
                <a:solidFill>
                  <a:srgbClr val="000000"/>
                </a:solidFill>
              </a:rPr>
              <a:t>Poisoning &amp; Evasion Attacks: Defensive Strategy for Partially Trusted Data</a:t>
            </a: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When training data is obtained from untrusted sources (customer behavior profile and crowdsourced data), it may be prone to poisoning attacks. </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It is vital to detect when models have been poisoned or tampered with when they are trained by untrusted sources.</a:t>
            </a:r>
          </a:p>
          <a:p>
            <a:pPr marL="342900" lvl="1" indent="-342900">
              <a:spcBef>
                <a:spcPts val="0"/>
              </a:spcBef>
              <a:buSzTx/>
              <a:buFont typeface="Arial" charset="0"/>
              <a:buChar char="•"/>
            </a:pPr>
            <a:endParaRPr lang="en-US" sz="2400" dirty="0"/>
          </a:p>
          <a:p>
            <a:pPr marL="342900" lvl="1" indent="-342900">
              <a:spcBef>
                <a:spcPts val="0"/>
              </a:spcBef>
              <a:buSzTx/>
              <a:buFont typeface="Arial" charset="0"/>
              <a:buChar char="•"/>
            </a:pPr>
            <a:r>
              <a:rPr lang="en-US" sz="2400" dirty="0"/>
              <a:t>Overview of the poisoning attacks detection</a:t>
            </a:r>
            <a:endParaRPr lang="en-US" dirty="0"/>
          </a:p>
          <a:p>
            <a:pPr marL="342900" lvl="1" indent="-342900">
              <a:spcBef>
                <a:spcPts val="0"/>
              </a:spcBef>
              <a:buSzTx/>
              <a:buFont typeface="Arial" charset="0"/>
              <a:buChar char="•"/>
            </a:pPr>
            <a:endParaRPr lang="en-US" sz="2400" dirty="0"/>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28</a:t>
            </a:r>
            <a:endParaRPr sz="1300" kern="0" dirty="0">
              <a:solidFill>
                <a:sysClr val="windowText" lastClr="000000"/>
              </a:solidFill>
              <a:sym typeface="Tahoma"/>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49286" y="4327685"/>
            <a:ext cx="7994350" cy="2059417"/>
          </a:xfrm>
          <a:prstGeom prst="rect">
            <a:avLst/>
          </a:prstGeom>
        </p:spPr>
      </p:pic>
      <p:sp>
        <p:nvSpPr>
          <p:cNvPr id="3" name="TextBox 2"/>
          <p:cNvSpPr txBox="1"/>
          <p:nvPr/>
        </p:nvSpPr>
        <p:spPr>
          <a:xfrm>
            <a:off x="1981201" y="6496865"/>
            <a:ext cx="3173687" cy="55399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latinLnBrk="1"/>
            <a:r>
              <a:rPr lang="en-US" sz="1200" dirty="0"/>
              <a:t>Image source: IBM Adversarial Machine Learning </a:t>
            </a:r>
          </a:p>
          <a:p>
            <a:pPr latinLnBrk="1" hangingPunct="0"/>
            <a:endParaRPr lang="en-US" dirty="0">
              <a:solidFill>
                <a:srgbClr val="000000"/>
              </a:solidFill>
              <a:latin typeface="Tahoma"/>
              <a:ea typeface="Tahoma"/>
              <a:cs typeface="Tahoma"/>
              <a:sym typeface="Tahoma"/>
            </a:endParaRPr>
          </a:p>
        </p:txBody>
      </p:sp>
    </p:spTree>
    <p:extLst>
      <p:ext uri="{BB962C8B-B14F-4D97-AF65-F5344CB8AC3E}">
        <p14:creationId xmlns:p14="http://schemas.microsoft.com/office/powerpoint/2010/main" val="2579994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altLang="en-US" sz="2800" b="1" dirty="0">
                <a:solidFill>
                  <a:srgbClr val="000000"/>
                </a:solidFill>
              </a:rPr>
              <a:t>Poisoning &amp; Evasion Attacks: Defensive Strategy for Partially Trusted Data</a:t>
            </a: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dirty="0"/>
              <a:t>Segment the training data into several groups based on provenance data. The probability of poisoning is highly correlated in across samples in each group. </a:t>
            </a:r>
          </a:p>
          <a:p>
            <a:pPr marL="342900" lvl="1" indent="-342900">
              <a:spcBef>
                <a:spcPts val="0"/>
              </a:spcBef>
              <a:buSzTx/>
              <a:buFont typeface="Arial" charset="0"/>
              <a:buChar char="•"/>
            </a:pPr>
            <a:endParaRPr lang="en-US" sz="1100" dirty="0"/>
          </a:p>
          <a:p>
            <a:pPr marL="342900" lvl="1" indent="-342900">
              <a:spcBef>
                <a:spcPts val="0"/>
              </a:spcBef>
              <a:buSzTx/>
              <a:buFont typeface="Arial" charset="0"/>
              <a:buChar char="•"/>
            </a:pPr>
            <a:r>
              <a:rPr lang="en-US" sz="2400" dirty="0"/>
              <a:t>Data points in each segment are evaluated by comparing the performance of the classifier trained with and without that group.</a:t>
            </a:r>
          </a:p>
          <a:p>
            <a:pPr marL="342900" lvl="1" indent="-342900">
              <a:spcBef>
                <a:spcPts val="0"/>
              </a:spcBef>
              <a:buSzTx/>
              <a:buFont typeface="Arial" charset="0"/>
              <a:buChar char="•"/>
            </a:pPr>
            <a:endParaRPr lang="en-US" sz="1100" dirty="0"/>
          </a:p>
          <a:p>
            <a:pPr marL="342900" lvl="1" indent="-342900">
              <a:spcBef>
                <a:spcPts val="0"/>
              </a:spcBef>
              <a:buSzTx/>
              <a:buFont typeface="Arial" charset="0"/>
              <a:buChar char="•"/>
            </a:pPr>
            <a:r>
              <a:rPr lang="en-US" sz="2400" dirty="0"/>
              <a:t>Using Reject on Negative Impact (RONI), we evaluate the effect of individual data points on the performance of the final classifier. </a:t>
            </a:r>
          </a:p>
          <a:p>
            <a:pPr marL="342900" lvl="1" indent="-342900">
              <a:spcBef>
                <a:spcPts val="0"/>
              </a:spcBef>
              <a:buSzTx/>
              <a:buFont typeface="Arial" charset="0"/>
              <a:buChar char="•"/>
            </a:pPr>
            <a:endParaRPr lang="en-US" sz="1100" dirty="0"/>
          </a:p>
          <a:p>
            <a:pPr marL="342900" lvl="1" indent="-342900">
              <a:spcBef>
                <a:spcPts val="0"/>
              </a:spcBef>
              <a:buSzTx/>
              <a:buFont typeface="Arial" charset="0"/>
              <a:buChar char="•"/>
            </a:pPr>
            <a:r>
              <a:rPr lang="en-US" sz="2400" dirty="0"/>
              <a:t>By using provenance data, our method can properly group data points together and compute their cumulative effect on the classifier. It increases detection rates and reduces computational costs.</a:t>
            </a:r>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29</a:t>
            </a:r>
            <a:endParaRPr sz="1300" kern="0" dirty="0">
              <a:solidFill>
                <a:sysClr val="windowText" lastClr="000000"/>
              </a:solidFill>
              <a:sym typeface="Tahoma"/>
            </a:endParaRPr>
          </a:p>
        </p:txBody>
      </p:sp>
    </p:spTree>
    <p:extLst>
      <p:ext uri="{BB962C8B-B14F-4D97-AF65-F5344CB8AC3E}">
        <p14:creationId xmlns:p14="http://schemas.microsoft.com/office/powerpoint/2010/main" val="1584162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a:xfrm>
            <a:off x="1752599" y="0"/>
            <a:ext cx="7309885" cy="984250"/>
          </a:xfrm>
        </p:spPr>
        <p:txBody>
          <a:bodyPr/>
          <a:lstStyle/>
          <a:p>
            <a:pPr lvl="1" algn="l"/>
            <a:r>
              <a:rPr lang="en-US" altLang="en-US" sz="2800" b="1" dirty="0">
                <a:solidFill>
                  <a:srgbClr val="000000"/>
                </a:solidFill>
              </a:rPr>
              <a:t>Experiment: Poisoning &amp; Evasion Attacks</a:t>
            </a:r>
          </a:p>
        </p:txBody>
      </p:sp>
      <p:sp>
        <p:nvSpPr>
          <p:cNvPr id="71683" name="Content Placeholder 2"/>
          <p:cNvSpPr txBox="1">
            <a:spLocks/>
          </p:cNvSpPr>
          <p:nvPr/>
        </p:nvSpPr>
        <p:spPr bwMode="auto">
          <a:xfrm>
            <a:off x="1828800" y="11811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marL="230188" indent="-230188">
              <a:spcBef>
                <a:spcPts val="900"/>
              </a:spcBef>
              <a:buSzPct val="100000"/>
              <a:buChar char="•"/>
              <a:defRPr sz="2000">
                <a:solidFill>
                  <a:schemeClr val="tx1"/>
                </a:solidFill>
                <a:latin typeface="Arial" charset="0"/>
                <a:ea typeface="Arial" charset="0"/>
                <a:cs typeface="Arial" charset="0"/>
                <a:sym typeface="Arial" charset="0"/>
              </a:defRPr>
            </a:lvl1pPr>
            <a:lvl2pPr>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lvl="1" algn="just" eaLnBrk="1" hangingPunct="1">
              <a:buFontTx/>
              <a:buNone/>
            </a:pPr>
            <a:endParaRPr lang="en-US" altLang="en-US" sz="1500">
              <a:solidFill>
                <a:srgbClr val="000000"/>
              </a:solidFill>
            </a:endParaRPr>
          </a:p>
        </p:txBody>
      </p:sp>
      <p:sp>
        <p:nvSpPr>
          <p:cNvPr id="71684" name="Content Placeholder 2"/>
          <p:cNvSpPr txBox="1">
            <a:spLocks/>
          </p:cNvSpPr>
          <p:nvPr/>
        </p:nvSpPr>
        <p:spPr bwMode="auto">
          <a:xfrm>
            <a:off x="1981200" y="1333500"/>
            <a:ext cx="8382000" cy="5295900"/>
          </a:xfrm>
          <a:prstGeom prst="rect">
            <a:avLst/>
          </a:prstGeom>
          <a:noFill/>
          <a:ln>
            <a:noFill/>
          </a:ln>
          <a:extLst>
            <a:ext uri="{C572A759-6A51-4108-AA02-DFA0A04FC94B}">
              <ma14:wrappingTextBox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txBody>
          <a:bodyPr lIns="45719" rIns="45719"/>
          <a:lstStyle>
            <a:lvl1pPr>
              <a:spcBef>
                <a:spcPts val="900"/>
              </a:spcBef>
              <a:buSzPct val="100000"/>
              <a:buChar char="•"/>
              <a:defRPr sz="2000">
                <a:solidFill>
                  <a:schemeClr val="tx1"/>
                </a:solidFill>
                <a:latin typeface="Arial" charset="0"/>
                <a:ea typeface="Arial" charset="0"/>
                <a:cs typeface="Arial" charset="0"/>
                <a:sym typeface="Arial" charset="0"/>
              </a:defRPr>
            </a:lvl1pPr>
            <a:lvl2pPr marL="739775" indent="-282575">
              <a:spcBef>
                <a:spcPts val="900"/>
              </a:spcBef>
              <a:buSzPct val="100000"/>
              <a:buChar char="–"/>
              <a:defRPr sz="2000">
                <a:solidFill>
                  <a:schemeClr val="tx1"/>
                </a:solidFill>
                <a:latin typeface="Arial" charset="0"/>
                <a:ea typeface="Arial" charset="0"/>
                <a:cs typeface="Arial" charset="0"/>
                <a:sym typeface="Arial" charset="0"/>
              </a:defRPr>
            </a:lvl2pPr>
            <a:lvl3pPr marL="1130300" indent="-215900">
              <a:spcBef>
                <a:spcPts val="900"/>
              </a:spcBef>
              <a:buSzPct val="100000"/>
              <a:buChar char="•"/>
              <a:defRPr sz="2000">
                <a:solidFill>
                  <a:schemeClr val="tx1"/>
                </a:solidFill>
                <a:latin typeface="Arial" charset="0"/>
                <a:ea typeface="Arial" charset="0"/>
                <a:cs typeface="Arial" charset="0"/>
                <a:sym typeface="Arial" charset="0"/>
              </a:defRPr>
            </a:lvl3pPr>
            <a:lvl4pPr marL="1582738" indent="-211138">
              <a:spcBef>
                <a:spcPts val="900"/>
              </a:spcBef>
              <a:buSzPct val="100000"/>
              <a:buChar char="–"/>
              <a:defRPr sz="2000">
                <a:solidFill>
                  <a:schemeClr val="tx1"/>
                </a:solidFill>
                <a:latin typeface="Arial" charset="0"/>
                <a:ea typeface="Arial" charset="0"/>
                <a:cs typeface="Arial" charset="0"/>
                <a:sym typeface="Arial" charset="0"/>
              </a:defRPr>
            </a:lvl4pPr>
            <a:lvl5pPr marL="2044700" indent="-215900">
              <a:spcBef>
                <a:spcPts val="900"/>
              </a:spcBef>
              <a:buSzPct val="100000"/>
              <a:buChar char="»"/>
              <a:defRPr sz="2000">
                <a:solidFill>
                  <a:schemeClr val="tx1"/>
                </a:solidFill>
                <a:latin typeface="Arial" charset="0"/>
                <a:ea typeface="Arial" charset="0"/>
                <a:cs typeface="Arial" charset="0"/>
                <a:sym typeface="Arial" charset="0"/>
              </a:defRPr>
            </a:lvl5pPr>
            <a:lvl6pPr marL="25019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6pPr>
            <a:lvl7pPr marL="29591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7pPr>
            <a:lvl8pPr marL="34163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8pPr>
            <a:lvl9pPr marL="3873500" indent="-215900" eaLnBrk="0" fontAlgn="base" hangingPunct="0">
              <a:spcBef>
                <a:spcPts val="900"/>
              </a:spcBef>
              <a:spcAft>
                <a:spcPct val="0"/>
              </a:spcAft>
              <a:buSzPct val="100000"/>
              <a:buChar char="»"/>
              <a:defRPr sz="2000">
                <a:solidFill>
                  <a:schemeClr val="tx1"/>
                </a:solidFill>
                <a:latin typeface="Arial" charset="0"/>
                <a:ea typeface="Arial" charset="0"/>
                <a:cs typeface="Arial" charset="0"/>
                <a:sym typeface="Arial" charset="0"/>
              </a:defRPr>
            </a:lvl9pPr>
          </a:lstStyle>
          <a:p>
            <a:pPr marL="342900" lvl="1" indent="-342900">
              <a:spcBef>
                <a:spcPts val="0"/>
              </a:spcBef>
              <a:buSzTx/>
              <a:buFont typeface="Arial" charset="0"/>
              <a:buChar char="•"/>
            </a:pPr>
            <a:r>
              <a:rPr lang="en-US" sz="2400" b="1" dirty="0"/>
              <a:t>Objective: </a:t>
            </a:r>
            <a:r>
              <a:rPr lang="en-US" sz="2400" dirty="0"/>
              <a:t>Create an offensive mechanism to efficiently poison training data and design a defensive mechanism for detecting poisoning and evasion attacks. </a:t>
            </a:r>
            <a:endParaRPr lang="en-US" sz="2400" b="1" dirty="0"/>
          </a:p>
          <a:p>
            <a:pPr marL="342900" lvl="1" indent="-342900">
              <a:spcBef>
                <a:spcPts val="0"/>
              </a:spcBef>
              <a:buSzTx/>
              <a:buFont typeface="Arial" charset="0"/>
              <a:buChar char="•"/>
            </a:pPr>
            <a:endParaRPr lang="en-US" altLang="en-US" sz="2400" dirty="0">
              <a:solidFill>
                <a:srgbClr val="000000"/>
              </a:solidFill>
            </a:endParaRPr>
          </a:p>
          <a:p>
            <a:pPr marL="342900" lvl="1" indent="-342900">
              <a:spcBef>
                <a:spcPts val="0"/>
              </a:spcBef>
              <a:buSzTx/>
              <a:buFont typeface="Arial" charset="0"/>
              <a:buChar char="•"/>
            </a:pPr>
            <a:r>
              <a:rPr lang="en-US" sz="2400" b="1" dirty="0"/>
              <a:t>Input: </a:t>
            </a:r>
            <a:r>
              <a:rPr lang="en-US" sz="2400" dirty="0"/>
              <a:t>Featured datasets (datasets that are already categorized with features) with training and testing samples. </a:t>
            </a:r>
          </a:p>
          <a:p>
            <a:pPr marL="733425" lvl="2" indent="-342900">
              <a:spcBef>
                <a:spcPts val="0"/>
              </a:spcBef>
              <a:buSzTx/>
              <a:buFont typeface=".AppleSystemUIFont" charset="-120"/>
              <a:buChar char="−"/>
            </a:pPr>
            <a:endParaRPr lang="en-US" sz="2400" dirty="0"/>
          </a:p>
          <a:p>
            <a:pPr marL="342900" lvl="1" indent="-342900">
              <a:spcBef>
                <a:spcPts val="0"/>
              </a:spcBef>
              <a:buSzTx/>
              <a:buFont typeface="Arial" charset="0"/>
              <a:buChar char="•"/>
            </a:pPr>
            <a:r>
              <a:rPr lang="en-US" sz="2400" b="1" dirty="0"/>
              <a:t>Output: </a:t>
            </a:r>
            <a:r>
              <a:rPr lang="en-US" sz="2400" dirty="0"/>
              <a:t>Percentage of poisonous samples required to poison training data, accuracy of techniques in detecting poisonous and evasion attacks. </a:t>
            </a:r>
            <a:endParaRPr lang="en-US" sz="2400" b="1" dirty="0"/>
          </a:p>
          <a:p>
            <a:pPr marL="342900" lvl="1" indent="-342900">
              <a:spcBef>
                <a:spcPts val="0"/>
              </a:spcBef>
              <a:buSzTx/>
              <a:buFont typeface="Arial" charset="0"/>
              <a:buChar char="•"/>
            </a:pPr>
            <a:endParaRPr lang="en-US" altLang="en-US" sz="2400" dirty="0">
              <a:solidFill>
                <a:srgbClr val="000000"/>
              </a:solidFill>
            </a:endParaRPr>
          </a:p>
          <a:p>
            <a:pPr marL="342900" lvl="1" indent="-342900">
              <a:spcBef>
                <a:spcPts val="0"/>
              </a:spcBef>
              <a:buSzTx/>
              <a:buFont typeface="Arial" charset="0"/>
              <a:buChar char="•"/>
            </a:pPr>
            <a:r>
              <a:rPr lang="en-US" sz="2400" b="1" dirty="0"/>
              <a:t>Experimental Setup: </a:t>
            </a:r>
            <a:r>
              <a:rPr lang="en-US" sz="2400" dirty="0"/>
              <a:t>Data collection kernel drivers for windows and </a:t>
            </a:r>
            <a:r>
              <a:rPr lang="en-US" sz="2400" dirty="0" err="1"/>
              <a:t>LiME</a:t>
            </a:r>
            <a:r>
              <a:rPr lang="en-US" sz="2400" dirty="0"/>
              <a:t> for Linux to collect benign and malicious samples.  </a:t>
            </a:r>
            <a:endParaRPr lang="en-US" altLang="en-US" sz="2400" dirty="0">
              <a:solidFill>
                <a:srgbClr val="000000"/>
              </a:solidFill>
            </a:endParaRPr>
          </a:p>
        </p:txBody>
      </p:sp>
      <p:sp>
        <p:nvSpPr>
          <p:cNvPr id="7" name="CustomShape 3"/>
          <p:cNvSpPr/>
          <p:nvPr/>
        </p:nvSpPr>
        <p:spPr>
          <a:xfrm>
            <a:off x="1562100" y="6477001"/>
            <a:ext cx="381000" cy="296863"/>
          </a:xfrm>
          <a:prstGeom prst="rect">
            <a:avLst/>
          </a:prstGeom>
          <a:noFill/>
          <a:ln>
            <a:noFill/>
          </a:ln>
        </p:spPr>
        <p:style>
          <a:lnRef idx="0">
            <a:scrgbClr r="0" g="0" b="0"/>
          </a:lnRef>
          <a:fillRef idx="0">
            <a:scrgbClr r="0" g="0" b="0"/>
          </a:fillRef>
          <a:effectRef idx="0">
            <a:scrgbClr r="0" g="0" b="0"/>
          </a:effectRef>
          <a:fontRef idx="minor"/>
        </p:style>
        <p:txBody>
          <a:bodyPr lIns="96480" tIns="48240" rIns="96480" bIns="48240"/>
          <a:lstStyle/>
          <a:p>
            <a:pPr algn="ctr">
              <a:defRPr/>
            </a:pPr>
            <a:r>
              <a:rPr lang="en-US" sz="1300" kern="0" spc="-1" dirty="0">
                <a:solidFill>
                  <a:srgbClr val="000000"/>
                </a:solidFill>
                <a:uFill>
                  <a:solidFill>
                    <a:srgbClr val="FFFFFF"/>
                  </a:solidFill>
                </a:uFill>
                <a:latin typeface="Arial"/>
                <a:sym typeface="Tahoma"/>
              </a:rPr>
              <a:t>30</a:t>
            </a:r>
            <a:endParaRPr sz="1300" kern="0" dirty="0">
              <a:solidFill>
                <a:sysClr val="windowText" lastClr="000000"/>
              </a:solidFill>
              <a:sym typeface="Tahoma"/>
            </a:endParaRPr>
          </a:p>
        </p:txBody>
      </p:sp>
    </p:spTree>
    <p:extLst>
      <p:ext uri="{BB962C8B-B14F-4D97-AF65-F5344CB8AC3E}">
        <p14:creationId xmlns:p14="http://schemas.microsoft.com/office/powerpoint/2010/main" val="2236465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766</Words>
  <Application>Microsoft Office PowerPoint</Application>
  <PresentationFormat>Widescreen</PresentationFormat>
  <Paragraphs>71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.AppleSystemUIFont</vt:lpstr>
      <vt:lpstr>Arial</vt:lpstr>
      <vt:lpstr>Calibri</vt:lpstr>
      <vt:lpstr>Calibri Light</vt:lpstr>
      <vt:lpstr>Tahoma</vt:lpstr>
      <vt:lpstr>Office Theme</vt:lpstr>
      <vt:lpstr>Adversarial Machine Learning: Challenge</vt:lpstr>
      <vt:lpstr>Adversarial Machine Learning: Solution Overview</vt:lpstr>
      <vt:lpstr>Poisoning &amp; Evasion Attacks (Collaboration with Prof. Clifton)</vt:lpstr>
      <vt:lpstr>Poisoning &amp; Evasion Attacks: Offensive Strategy</vt:lpstr>
      <vt:lpstr>Poisoning &amp; Evasion Attacks: Defensive Strategy</vt:lpstr>
      <vt:lpstr>Behavior-based analytics is used to categorize adaptive cyber-attacks and poison attacks on ML</vt:lpstr>
      <vt:lpstr>Poisoning &amp; Evasion Attacks: Defensive Strategy for Partially Trusted Data</vt:lpstr>
      <vt:lpstr>Poisoning &amp; Evasion Attacks: Defensive Strategy for Partially Trusted Data</vt:lpstr>
      <vt:lpstr>Experiment: Poisoning &amp; Evasion Attacks</vt:lpstr>
    </vt:vector>
  </TitlesOfParts>
  <Company>Department of Computer Sciences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Adversarial Machine Learning: Challenge</dc:title>
  <dc:creator>BB-User</dc:creator>
  <cp:lastModifiedBy>BB-User</cp:lastModifiedBy>
  <cp:revision>1</cp:revision>
  <dcterms:created xsi:type="dcterms:W3CDTF">2019-01-05T19:25:15Z</dcterms:created>
  <dcterms:modified xsi:type="dcterms:W3CDTF">2020-07-02T15:56:34Z</dcterms:modified>
</cp:coreProperties>
</file>