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303" r:id="rId2"/>
    <p:sldId id="1076" r:id="rId3"/>
    <p:sldId id="1010" r:id="rId4"/>
    <p:sldId id="1008" r:id="rId5"/>
    <p:sldId id="1013" r:id="rId6"/>
    <p:sldId id="1014" r:id="rId7"/>
    <p:sldId id="1015" r:id="rId8"/>
    <p:sldId id="1095" r:id="rId9"/>
    <p:sldId id="1081" r:id="rId10"/>
    <p:sldId id="949" r:id="rId11"/>
    <p:sldId id="1090" r:id="rId12"/>
    <p:sldId id="1089" r:id="rId13"/>
    <p:sldId id="1077" r:id="rId14"/>
    <p:sldId id="960" r:id="rId15"/>
    <p:sldId id="1073" r:id="rId16"/>
    <p:sldId id="1037" r:id="rId17"/>
    <p:sldId id="997" r:id="rId18"/>
    <p:sldId id="966" r:id="rId19"/>
    <p:sldId id="1094" r:id="rId20"/>
    <p:sldId id="1075" r:id="rId21"/>
    <p:sldId id="991" r:id="rId22"/>
    <p:sldId id="1062" r:id="rId23"/>
    <p:sldId id="1060" r:id="rId24"/>
    <p:sldId id="1061" r:id="rId25"/>
    <p:sldId id="1091" r:id="rId26"/>
    <p:sldId id="1064" r:id="rId27"/>
    <p:sldId id="1080" r:id="rId28"/>
    <p:sldId id="1079" r:id="rId29"/>
    <p:sldId id="1082" r:id="rId30"/>
    <p:sldId id="999" r:id="rId31"/>
    <p:sldId id="1093" r:id="rId32"/>
    <p:sldId id="1007" r:id="rId33"/>
    <p:sldId id="1092" r:id="rId34"/>
    <p:sldId id="1058" r:id="rId35"/>
    <p:sldId id="1084" r:id="rId36"/>
    <p:sldId id="642" r:id="rId37"/>
    <p:sldId id="1031" r:id="rId38"/>
    <p:sldId id="1030" r:id="rId39"/>
    <p:sldId id="1054" r:id="rId40"/>
    <p:sldId id="1041" r:id="rId41"/>
    <p:sldId id="1070" r:id="rId42"/>
    <p:sldId id="1039" r:id="rId43"/>
    <p:sldId id="1071" r:id="rId44"/>
    <p:sldId id="1072" r:id="rId45"/>
    <p:sldId id="1044" r:id="rId46"/>
    <p:sldId id="1083" r:id="rId47"/>
    <p:sldId id="339" r:id="rId48"/>
    <p:sldId id="340" r:id="rId49"/>
    <p:sldId id="346" r:id="rId50"/>
    <p:sldId id="358" r:id="rId51"/>
    <p:sldId id="361" r:id="rId52"/>
    <p:sldId id="362" r:id="rId53"/>
    <p:sldId id="1086" r:id="rId54"/>
    <p:sldId id="369" r:id="rId55"/>
    <p:sldId id="1085" r:id="rId56"/>
    <p:sldId id="393" r:id="rId57"/>
    <p:sldId id="1059" r:id="rId5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66CC"/>
    <a:srgbClr val="0033CC"/>
    <a:srgbClr val="3366CC"/>
    <a:srgbClr val="66CCFF"/>
    <a:srgbClr val="3399FF"/>
    <a:srgbClr val="99CC00"/>
    <a:srgbClr val="CCFF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3"/>
    <p:restoredTop sz="97792" autoAdjust="0"/>
  </p:normalViewPr>
  <p:slideViewPr>
    <p:cSldViewPr>
      <p:cViewPr varScale="1">
        <p:scale>
          <a:sx n="90" d="100"/>
          <a:sy n="90" d="100"/>
        </p:scale>
        <p:origin x="744" y="96"/>
      </p:cViewPr>
      <p:guideLst>
        <p:guide orient="horz" pos="2688"/>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nigana\Desktop\Weekly%20Reports\lbr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100" b="1" dirty="0">
                <a:latin typeface="Arial" panose="020B0604020202020204" pitchFamily="34" charset="0"/>
                <a:cs typeface="Arial" panose="020B0604020202020204" pitchFamily="34" charset="0"/>
              </a:rPr>
              <a:t>E.g. Semantic  Features</a:t>
            </a:r>
            <a:r>
              <a:rPr lang="en-US" sz="1100" b="1" baseline="0" dirty="0">
                <a:latin typeface="Arial" panose="020B0604020202020204" pitchFamily="34" charset="0"/>
                <a:cs typeface="Arial" panose="020B0604020202020204" pitchFamily="34" charset="0"/>
              </a:rPr>
              <a:t> of P2</a:t>
            </a:r>
            <a:endParaRPr lang="en-US" sz="1100" b="1" dirty="0">
              <a:latin typeface="Arial" panose="020B0604020202020204" pitchFamily="34" charset="0"/>
              <a:cs typeface="Arial" panose="020B0604020202020204" pitchFamily="34" charset="0"/>
            </a:endParaRPr>
          </a:p>
        </c:rich>
      </c:tx>
      <c:layout>
        <c:manualLayout>
          <c:xMode val="edge"/>
          <c:yMode val="edge"/>
          <c:x val="0.23604942576746399"/>
          <c:y val="0.155582911405515"/>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[lbranalysis.xlsx]Sheet4!$B$1</c:f>
              <c:strCache>
                <c:ptCount val="1"/>
                <c:pt idx="0">
                  <c:v>XMR-Stak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[lbranalysis.xlsx]Sheet4!$A$2:$A$56</c:f>
              <c:strCache>
                <c:ptCount val="55"/>
                <c:pt idx="0">
                  <c:v>ADC</c:v>
                </c:pt>
                <c:pt idx="1">
                  <c:v>ADD</c:v>
                </c:pt>
                <c:pt idx="2">
                  <c:v>ADDSD</c:v>
                </c:pt>
                <c:pt idx="3">
                  <c:v>AESENC</c:v>
                </c:pt>
                <c:pt idx="4">
                  <c:v>AESKEYGENASSIST</c:v>
                </c:pt>
                <c:pt idx="5">
                  <c:v>AND</c:v>
                </c:pt>
                <c:pt idx="6">
                  <c:v>CDQ</c:v>
                </c:pt>
                <c:pt idx="7">
                  <c:v>CDQE</c:v>
                </c:pt>
                <c:pt idx="8">
                  <c:v>CMOVB</c:v>
                </c:pt>
                <c:pt idx="9">
                  <c:v>CMOVNBE</c:v>
                </c:pt>
                <c:pt idx="10">
                  <c:v>CMOVL</c:v>
                </c:pt>
                <c:pt idx="11">
                  <c:v>CMOVLE</c:v>
                </c:pt>
                <c:pt idx="12">
                  <c:v>CMOVNL</c:v>
                </c:pt>
                <c:pt idx="13">
                  <c:v>CMOVNLE</c:v>
                </c:pt>
                <c:pt idx="14">
                  <c:v>CVTSD2SS</c:v>
                </c:pt>
                <c:pt idx="15">
                  <c:v>CVTSS2SD</c:v>
                </c:pt>
                <c:pt idx="16">
                  <c:v>DEC</c:v>
                </c:pt>
                <c:pt idx="17">
                  <c:v>IDIV</c:v>
                </c:pt>
                <c:pt idx="18">
                  <c:v>IMUL</c:v>
                </c:pt>
                <c:pt idx="19">
                  <c:v>INC</c:v>
                </c:pt>
                <c:pt idx="20">
                  <c:v>JB</c:v>
                </c:pt>
                <c:pt idx="21">
                  <c:v>JL</c:v>
                </c:pt>
                <c:pt idx="22">
                  <c:v>JLE</c:v>
                </c:pt>
                <c:pt idx="23">
                  <c:v>JNB</c:v>
                </c:pt>
                <c:pt idx="24">
                  <c:v>JNL</c:v>
                </c:pt>
                <c:pt idx="25">
                  <c:v>JNLE</c:v>
                </c:pt>
                <c:pt idx="26">
                  <c:v>JNS</c:v>
                </c:pt>
                <c:pt idx="27">
                  <c:v>MOVAPS</c:v>
                </c:pt>
                <c:pt idx="28">
                  <c:v>MOVD</c:v>
                </c:pt>
                <c:pt idx="29">
                  <c:v>MOVDQA</c:v>
                </c:pt>
                <c:pt idx="30">
                  <c:v>MOVQ</c:v>
                </c:pt>
                <c:pt idx="31">
                  <c:v>MOVSD_XMM</c:v>
                </c:pt>
                <c:pt idx="32">
                  <c:v>MOVSS</c:v>
                </c:pt>
                <c:pt idx="33">
                  <c:v>MOVSX</c:v>
                </c:pt>
                <c:pt idx="34">
                  <c:v>MOVSXD</c:v>
                </c:pt>
                <c:pt idx="35">
                  <c:v>MULSD</c:v>
                </c:pt>
                <c:pt idx="36">
                  <c:v>NEG</c:v>
                </c:pt>
                <c:pt idx="37">
                  <c:v>NOT</c:v>
                </c:pt>
                <c:pt idx="38">
                  <c:v>OR</c:v>
                </c:pt>
                <c:pt idx="39">
                  <c:v>PAND</c:v>
                </c:pt>
                <c:pt idx="40">
                  <c:v>PCMPEQD</c:v>
                </c:pt>
                <c:pt idx="41">
                  <c:v>PMAXSW</c:v>
                </c:pt>
                <c:pt idx="42">
                  <c:v>PMINSW</c:v>
                </c:pt>
                <c:pt idx="43">
                  <c:v>PMOVMSKB</c:v>
                </c:pt>
                <c:pt idx="44">
                  <c:v>POR</c:v>
                </c:pt>
                <c:pt idx="45">
                  <c:v>PSHUFD</c:v>
                </c:pt>
                <c:pt idx="46">
                  <c:v>PSHUFW</c:v>
                </c:pt>
                <c:pt idx="47">
                  <c:v>PSLLDQ</c:v>
                </c:pt>
                <c:pt idx="48">
                  <c:v>PSLLW</c:v>
                </c:pt>
                <c:pt idx="49">
                  <c:v>PUNPCKLDQ</c:v>
                </c:pt>
                <c:pt idx="50">
                  <c:v>PXOR</c:v>
                </c:pt>
                <c:pt idx="51">
                  <c:v>SETZ</c:v>
                </c:pt>
                <c:pt idx="52">
                  <c:v>SHR</c:v>
                </c:pt>
                <c:pt idx="53">
                  <c:v>SYSCALL</c:v>
                </c:pt>
                <c:pt idx="54">
                  <c:v>XOR</c:v>
                </c:pt>
              </c:strCache>
            </c:strRef>
          </c:cat>
          <c:val>
            <c:numRef>
              <c:f>[lbranalysis.xlsx]Sheet4!$B$2:$B$56</c:f>
              <c:numCache>
                <c:formatCode>General</c:formatCode>
                <c:ptCount val="55"/>
                <c:pt idx="0">
                  <c:v>0</c:v>
                </c:pt>
                <c:pt idx="1">
                  <c:v>7.1000000000000004E-3</c:v>
                </c:pt>
                <c:pt idx="2">
                  <c:v>0</c:v>
                </c:pt>
                <c:pt idx="3">
                  <c:v>0.2021</c:v>
                </c:pt>
                <c:pt idx="4">
                  <c:v>2.8400000000000002E-2</c:v>
                </c:pt>
                <c:pt idx="5">
                  <c:v>0</c:v>
                </c:pt>
                <c:pt idx="6">
                  <c:v>0</c:v>
                </c:pt>
                <c:pt idx="7">
                  <c:v>0</c:v>
                </c:pt>
                <c:pt idx="8">
                  <c:v>0</c:v>
                </c:pt>
                <c:pt idx="9">
                  <c:v>0</c:v>
                </c:pt>
                <c:pt idx="10">
                  <c:v>0</c:v>
                </c:pt>
                <c:pt idx="11">
                  <c:v>0</c:v>
                </c:pt>
                <c:pt idx="12">
                  <c:v>0</c:v>
                </c:pt>
                <c:pt idx="13">
                  <c:v>0</c:v>
                </c:pt>
                <c:pt idx="14">
                  <c:v>0</c:v>
                </c:pt>
                <c:pt idx="15">
                  <c:v>0</c:v>
                </c:pt>
                <c:pt idx="16">
                  <c:v>0</c:v>
                </c:pt>
                <c:pt idx="17">
                  <c:v>0</c:v>
                </c:pt>
                <c:pt idx="18">
                  <c:v>1.8E-3</c:v>
                </c:pt>
                <c:pt idx="19">
                  <c:v>1.8E-3</c:v>
                </c:pt>
                <c:pt idx="20">
                  <c:v>0</c:v>
                </c:pt>
                <c:pt idx="21">
                  <c:v>0</c:v>
                </c:pt>
                <c:pt idx="22">
                  <c:v>0</c:v>
                </c:pt>
                <c:pt idx="23">
                  <c:v>5.3E-3</c:v>
                </c:pt>
                <c:pt idx="24">
                  <c:v>0</c:v>
                </c:pt>
                <c:pt idx="25">
                  <c:v>0</c:v>
                </c:pt>
                <c:pt idx="26">
                  <c:v>0</c:v>
                </c:pt>
                <c:pt idx="27">
                  <c:v>3.5499999999999997E-2</c:v>
                </c:pt>
                <c:pt idx="28">
                  <c:v>0</c:v>
                </c:pt>
                <c:pt idx="29">
                  <c:v>0.1472</c:v>
                </c:pt>
                <c:pt idx="30">
                  <c:v>0</c:v>
                </c:pt>
                <c:pt idx="31">
                  <c:v>0</c:v>
                </c:pt>
                <c:pt idx="32">
                  <c:v>0</c:v>
                </c:pt>
                <c:pt idx="33">
                  <c:v>0</c:v>
                </c:pt>
                <c:pt idx="34">
                  <c:v>0</c:v>
                </c:pt>
                <c:pt idx="35">
                  <c:v>0</c:v>
                </c:pt>
                <c:pt idx="36">
                  <c:v>1.8E-3</c:v>
                </c:pt>
                <c:pt idx="37">
                  <c:v>0</c:v>
                </c:pt>
                <c:pt idx="38">
                  <c:v>0</c:v>
                </c:pt>
                <c:pt idx="39">
                  <c:v>0</c:v>
                </c:pt>
                <c:pt idx="40">
                  <c:v>0</c:v>
                </c:pt>
                <c:pt idx="41">
                  <c:v>0</c:v>
                </c:pt>
                <c:pt idx="42">
                  <c:v>0</c:v>
                </c:pt>
                <c:pt idx="43">
                  <c:v>0</c:v>
                </c:pt>
                <c:pt idx="44">
                  <c:v>0</c:v>
                </c:pt>
                <c:pt idx="45">
                  <c:v>2.8400000000000002E-2</c:v>
                </c:pt>
                <c:pt idx="46">
                  <c:v>0</c:v>
                </c:pt>
                <c:pt idx="47">
                  <c:v>8.5099999999999995E-2</c:v>
                </c:pt>
                <c:pt idx="48">
                  <c:v>0</c:v>
                </c:pt>
                <c:pt idx="49">
                  <c:v>0</c:v>
                </c:pt>
                <c:pt idx="50">
                  <c:v>0.1241</c:v>
                </c:pt>
                <c:pt idx="51">
                  <c:v>1.8E-3</c:v>
                </c:pt>
                <c:pt idx="52">
                  <c:v>0</c:v>
                </c:pt>
                <c:pt idx="53">
                  <c:v>1.8E-3</c:v>
                </c:pt>
                <c:pt idx="54">
                  <c:v>1.4200000000000001E-2</c:v>
                </c:pt>
              </c:numCache>
            </c:numRef>
          </c:val>
          <c:smooth val="0"/>
          <c:extLst xmlns:c16r2="http://schemas.microsoft.com/office/drawing/2015/06/chart">
            <c:ext xmlns:c16="http://schemas.microsoft.com/office/drawing/2014/chart" uri="{C3380CC4-5D6E-409C-BE32-E72D297353CC}">
              <c16:uniqueId val="{00000000-26C3-F541-88F9-E2750674AAD3}"/>
            </c:ext>
          </c:extLst>
        </c:ser>
        <c:ser>
          <c:idx val="1"/>
          <c:order val="1"/>
          <c:tx>
            <c:strRef>
              <c:f>[lbranalysis.xlsx]Sheet4!$C$1</c:f>
              <c:strCache>
                <c:ptCount val="1"/>
                <c:pt idx="0">
                  <c:v>XMRig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[lbranalysis.xlsx]Sheet4!$A$2:$A$56</c:f>
              <c:strCache>
                <c:ptCount val="55"/>
                <c:pt idx="0">
                  <c:v>ADC</c:v>
                </c:pt>
                <c:pt idx="1">
                  <c:v>ADD</c:v>
                </c:pt>
                <c:pt idx="2">
                  <c:v>ADDSD</c:v>
                </c:pt>
                <c:pt idx="3">
                  <c:v>AESENC</c:v>
                </c:pt>
                <c:pt idx="4">
                  <c:v>AESKEYGENASSIST</c:v>
                </c:pt>
                <c:pt idx="5">
                  <c:v>AND</c:v>
                </c:pt>
                <c:pt idx="6">
                  <c:v>CDQ</c:v>
                </c:pt>
                <c:pt idx="7">
                  <c:v>CDQE</c:v>
                </c:pt>
                <c:pt idx="8">
                  <c:v>CMOVB</c:v>
                </c:pt>
                <c:pt idx="9">
                  <c:v>CMOVNBE</c:v>
                </c:pt>
                <c:pt idx="10">
                  <c:v>CMOVL</c:v>
                </c:pt>
                <c:pt idx="11">
                  <c:v>CMOVLE</c:v>
                </c:pt>
                <c:pt idx="12">
                  <c:v>CMOVNL</c:v>
                </c:pt>
                <c:pt idx="13">
                  <c:v>CMOVNLE</c:v>
                </c:pt>
                <c:pt idx="14">
                  <c:v>CVTSD2SS</c:v>
                </c:pt>
                <c:pt idx="15">
                  <c:v>CVTSS2SD</c:v>
                </c:pt>
                <c:pt idx="16">
                  <c:v>DEC</c:v>
                </c:pt>
                <c:pt idx="17">
                  <c:v>IDIV</c:v>
                </c:pt>
                <c:pt idx="18">
                  <c:v>IMUL</c:v>
                </c:pt>
                <c:pt idx="19">
                  <c:v>INC</c:v>
                </c:pt>
                <c:pt idx="20">
                  <c:v>JB</c:v>
                </c:pt>
                <c:pt idx="21">
                  <c:v>JL</c:v>
                </c:pt>
                <c:pt idx="22">
                  <c:v>JLE</c:v>
                </c:pt>
                <c:pt idx="23">
                  <c:v>JNB</c:v>
                </c:pt>
                <c:pt idx="24">
                  <c:v>JNL</c:v>
                </c:pt>
                <c:pt idx="25">
                  <c:v>JNLE</c:v>
                </c:pt>
                <c:pt idx="26">
                  <c:v>JNS</c:v>
                </c:pt>
                <c:pt idx="27">
                  <c:v>MOVAPS</c:v>
                </c:pt>
                <c:pt idx="28">
                  <c:v>MOVD</c:v>
                </c:pt>
                <c:pt idx="29">
                  <c:v>MOVDQA</c:v>
                </c:pt>
                <c:pt idx="30">
                  <c:v>MOVQ</c:v>
                </c:pt>
                <c:pt idx="31">
                  <c:v>MOVSD_XMM</c:v>
                </c:pt>
                <c:pt idx="32">
                  <c:v>MOVSS</c:v>
                </c:pt>
                <c:pt idx="33">
                  <c:v>MOVSX</c:v>
                </c:pt>
                <c:pt idx="34">
                  <c:v>MOVSXD</c:v>
                </c:pt>
                <c:pt idx="35">
                  <c:v>MULSD</c:v>
                </c:pt>
                <c:pt idx="36">
                  <c:v>NEG</c:v>
                </c:pt>
                <c:pt idx="37">
                  <c:v>NOT</c:v>
                </c:pt>
                <c:pt idx="38">
                  <c:v>OR</c:v>
                </c:pt>
                <c:pt idx="39">
                  <c:v>PAND</c:v>
                </c:pt>
                <c:pt idx="40">
                  <c:v>PCMPEQD</c:v>
                </c:pt>
                <c:pt idx="41">
                  <c:v>PMAXSW</c:v>
                </c:pt>
                <c:pt idx="42">
                  <c:v>PMINSW</c:v>
                </c:pt>
                <c:pt idx="43">
                  <c:v>PMOVMSKB</c:v>
                </c:pt>
                <c:pt idx="44">
                  <c:v>POR</c:v>
                </c:pt>
                <c:pt idx="45">
                  <c:v>PSHUFD</c:v>
                </c:pt>
                <c:pt idx="46">
                  <c:v>PSHUFW</c:v>
                </c:pt>
                <c:pt idx="47">
                  <c:v>PSLLDQ</c:v>
                </c:pt>
                <c:pt idx="48">
                  <c:v>PSLLW</c:v>
                </c:pt>
                <c:pt idx="49">
                  <c:v>PUNPCKLDQ</c:v>
                </c:pt>
                <c:pt idx="50">
                  <c:v>PXOR</c:v>
                </c:pt>
                <c:pt idx="51">
                  <c:v>SETZ</c:v>
                </c:pt>
                <c:pt idx="52">
                  <c:v>SHR</c:v>
                </c:pt>
                <c:pt idx="53">
                  <c:v>SYSCALL</c:v>
                </c:pt>
                <c:pt idx="54">
                  <c:v>XOR</c:v>
                </c:pt>
              </c:strCache>
            </c:strRef>
          </c:cat>
          <c:val>
            <c:numRef>
              <c:f>[lbranalysis.xlsx]Sheet4!$C$2:$C$56</c:f>
              <c:numCache>
                <c:formatCode>General</c:formatCode>
                <c:ptCount val="55"/>
                <c:pt idx="0">
                  <c:v>0</c:v>
                </c:pt>
                <c:pt idx="1">
                  <c:v>5.3E-3</c:v>
                </c:pt>
                <c:pt idx="2">
                  <c:v>0</c:v>
                </c:pt>
                <c:pt idx="3">
                  <c:v>0.30320000000000003</c:v>
                </c:pt>
                <c:pt idx="4">
                  <c:v>4.2599999999999999E-2</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5.3199999999999997E-2</c:v>
                </c:pt>
                <c:pt idx="28">
                  <c:v>0</c:v>
                </c:pt>
                <c:pt idx="29">
                  <c:v>0.22070000000000001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4.2599999999999999E-2</c:v>
                </c:pt>
                <c:pt idx="46">
                  <c:v>0</c:v>
                </c:pt>
                <c:pt idx="47">
                  <c:v>0.12770000000000001</c:v>
                </c:pt>
                <c:pt idx="48">
                  <c:v>0</c:v>
                </c:pt>
                <c:pt idx="49">
                  <c:v>0</c:v>
                </c:pt>
                <c:pt idx="50">
                  <c:v>0.1862</c:v>
                </c:pt>
                <c:pt idx="51">
                  <c:v>0</c:v>
                </c:pt>
                <c:pt idx="52">
                  <c:v>0</c:v>
                </c:pt>
                <c:pt idx="53">
                  <c:v>0</c:v>
                </c:pt>
                <c:pt idx="54">
                  <c:v>5.3E-3</c:v>
                </c:pt>
              </c:numCache>
            </c:numRef>
          </c:val>
          <c:smooth val="0"/>
          <c:extLst xmlns:c16r2="http://schemas.microsoft.com/office/drawing/2015/06/chart">
            <c:ext xmlns:c16="http://schemas.microsoft.com/office/drawing/2014/chart" uri="{C3380CC4-5D6E-409C-BE32-E72D297353CC}">
              <c16:uniqueId val="{00000001-26C3-F541-88F9-E2750674AAD3}"/>
            </c:ext>
          </c:extLst>
        </c:ser>
        <c:ser>
          <c:idx val="2"/>
          <c:order val="2"/>
          <c:tx>
            <c:strRef>
              <c:f>[lbranalysis.xlsx]Sheet4!$D$1</c:f>
              <c:strCache>
                <c:ptCount val="1"/>
                <c:pt idx="0">
                  <c:v>Coinhive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[lbranalysis.xlsx]Sheet4!$A$2:$A$56</c:f>
              <c:strCache>
                <c:ptCount val="55"/>
                <c:pt idx="0">
                  <c:v>ADC</c:v>
                </c:pt>
                <c:pt idx="1">
                  <c:v>ADD</c:v>
                </c:pt>
                <c:pt idx="2">
                  <c:v>ADDSD</c:v>
                </c:pt>
                <c:pt idx="3">
                  <c:v>AESENC</c:v>
                </c:pt>
                <c:pt idx="4">
                  <c:v>AESKEYGENASSIST</c:v>
                </c:pt>
                <c:pt idx="5">
                  <c:v>AND</c:v>
                </c:pt>
                <c:pt idx="6">
                  <c:v>CDQ</c:v>
                </c:pt>
                <c:pt idx="7">
                  <c:v>CDQE</c:v>
                </c:pt>
                <c:pt idx="8">
                  <c:v>CMOVB</c:v>
                </c:pt>
                <c:pt idx="9">
                  <c:v>CMOVNBE</c:v>
                </c:pt>
                <c:pt idx="10">
                  <c:v>CMOVL</c:v>
                </c:pt>
                <c:pt idx="11">
                  <c:v>CMOVLE</c:v>
                </c:pt>
                <c:pt idx="12">
                  <c:v>CMOVNL</c:v>
                </c:pt>
                <c:pt idx="13">
                  <c:v>CMOVNLE</c:v>
                </c:pt>
                <c:pt idx="14">
                  <c:v>CVTSD2SS</c:v>
                </c:pt>
                <c:pt idx="15">
                  <c:v>CVTSS2SD</c:v>
                </c:pt>
                <c:pt idx="16">
                  <c:v>DEC</c:v>
                </c:pt>
                <c:pt idx="17">
                  <c:v>IDIV</c:v>
                </c:pt>
                <c:pt idx="18">
                  <c:v>IMUL</c:v>
                </c:pt>
                <c:pt idx="19">
                  <c:v>INC</c:v>
                </c:pt>
                <c:pt idx="20">
                  <c:v>JB</c:v>
                </c:pt>
                <c:pt idx="21">
                  <c:v>JL</c:v>
                </c:pt>
                <c:pt idx="22">
                  <c:v>JLE</c:v>
                </c:pt>
                <c:pt idx="23">
                  <c:v>JNB</c:v>
                </c:pt>
                <c:pt idx="24">
                  <c:v>JNL</c:v>
                </c:pt>
                <c:pt idx="25">
                  <c:v>JNLE</c:v>
                </c:pt>
                <c:pt idx="26">
                  <c:v>JNS</c:v>
                </c:pt>
                <c:pt idx="27">
                  <c:v>MOVAPS</c:v>
                </c:pt>
                <c:pt idx="28">
                  <c:v>MOVD</c:v>
                </c:pt>
                <c:pt idx="29">
                  <c:v>MOVDQA</c:v>
                </c:pt>
                <c:pt idx="30">
                  <c:v>MOVQ</c:v>
                </c:pt>
                <c:pt idx="31">
                  <c:v>MOVSD_XMM</c:v>
                </c:pt>
                <c:pt idx="32">
                  <c:v>MOVSS</c:v>
                </c:pt>
                <c:pt idx="33">
                  <c:v>MOVSX</c:v>
                </c:pt>
                <c:pt idx="34">
                  <c:v>MOVSXD</c:v>
                </c:pt>
                <c:pt idx="35">
                  <c:v>MULSD</c:v>
                </c:pt>
                <c:pt idx="36">
                  <c:v>NEG</c:v>
                </c:pt>
                <c:pt idx="37">
                  <c:v>NOT</c:v>
                </c:pt>
                <c:pt idx="38">
                  <c:v>OR</c:v>
                </c:pt>
                <c:pt idx="39">
                  <c:v>PAND</c:v>
                </c:pt>
                <c:pt idx="40">
                  <c:v>PCMPEQD</c:v>
                </c:pt>
                <c:pt idx="41">
                  <c:v>PMAXSW</c:v>
                </c:pt>
                <c:pt idx="42">
                  <c:v>PMINSW</c:v>
                </c:pt>
                <c:pt idx="43">
                  <c:v>PMOVMSKB</c:v>
                </c:pt>
                <c:pt idx="44">
                  <c:v>POR</c:v>
                </c:pt>
                <c:pt idx="45">
                  <c:v>PSHUFD</c:v>
                </c:pt>
                <c:pt idx="46">
                  <c:v>PSHUFW</c:v>
                </c:pt>
                <c:pt idx="47">
                  <c:v>PSLLDQ</c:v>
                </c:pt>
                <c:pt idx="48">
                  <c:v>PSLLW</c:v>
                </c:pt>
                <c:pt idx="49">
                  <c:v>PUNPCKLDQ</c:v>
                </c:pt>
                <c:pt idx="50">
                  <c:v>PXOR</c:v>
                </c:pt>
                <c:pt idx="51">
                  <c:v>SETZ</c:v>
                </c:pt>
                <c:pt idx="52">
                  <c:v>SHR</c:v>
                </c:pt>
                <c:pt idx="53">
                  <c:v>SYSCALL</c:v>
                </c:pt>
                <c:pt idx="54">
                  <c:v>XOR</c:v>
                </c:pt>
              </c:strCache>
            </c:strRef>
          </c:cat>
          <c:val>
            <c:numRef>
              <c:f>[lbranalysis.xlsx]Sheet4!$D$2:$D$56</c:f>
              <c:numCache>
                <c:formatCode>General</c:formatCode>
                <c:ptCount val="55"/>
                <c:pt idx="0">
                  <c:v>0</c:v>
                </c:pt>
                <c:pt idx="1">
                  <c:v>0</c:v>
                </c:pt>
                <c:pt idx="2">
                  <c:v>0</c:v>
                </c:pt>
                <c:pt idx="3">
                  <c:v>0</c:v>
                </c:pt>
                <c:pt idx="4">
                  <c:v>0</c:v>
                </c:pt>
                <c:pt idx="5">
                  <c:v>0.10340000000000001</c:v>
                </c:pt>
                <c:pt idx="6">
                  <c:v>0</c:v>
                </c:pt>
                <c:pt idx="7">
                  <c:v>0</c:v>
                </c:pt>
                <c:pt idx="8">
                  <c:v>0</c:v>
                </c:pt>
                <c:pt idx="9">
                  <c:v>0</c:v>
                </c:pt>
                <c:pt idx="10">
                  <c:v>0</c:v>
                </c:pt>
                <c:pt idx="11">
                  <c:v>0</c:v>
                </c:pt>
                <c:pt idx="12">
                  <c:v>0</c:v>
                </c:pt>
                <c:pt idx="13">
                  <c:v>0</c:v>
                </c:pt>
                <c:pt idx="14">
                  <c:v>0</c:v>
                </c:pt>
                <c:pt idx="15">
                  <c:v>0</c:v>
                </c:pt>
                <c:pt idx="16">
                  <c:v>0</c:v>
                </c:pt>
                <c:pt idx="17">
                  <c:v>0</c:v>
                </c:pt>
                <c:pt idx="18">
                  <c:v>8.9999999999999998E-4</c:v>
                </c:pt>
                <c:pt idx="19">
                  <c:v>8.9999999999999998E-4</c:v>
                </c:pt>
                <c:pt idx="20">
                  <c:v>0</c:v>
                </c:pt>
                <c:pt idx="21">
                  <c:v>0</c:v>
                </c:pt>
                <c:pt idx="22">
                  <c:v>0</c:v>
                </c:pt>
                <c:pt idx="23">
                  <c:v>0.10340000000000001</c:v>
                </c:pt>
                <c:pt idx="24">
                  <c:v>0</c:v>
                </c:pt>
                <c:pt idx="25">
                  <c:v>0</c:v>
                </c:pt>
                <c:pt idx="26">
                  <c:v>0</c:v>
                </c:pt>
                <c:pt idx="27">
                  <c:v>0</c:v>
                </c:pt>
                <c:pt idx="28">
                  <c:v>0</c:v>
                </c:pt>
                <c:pt idx="29">
                  <c:v>0</c:v>
                </c:pt>
                <c:pt idx="30">
                  <c:v>0</c:v>
                </c:pt>
                <c:pt idx="31">
                  <c:v>0</c:v>
                </c:pt>
                <c:pt idx="32">
                  <c:v>0</c:v>
                </c:pt>
                <c:pt idx="33">
                  <c:v>0</c:v>
                </c:pt>
                <c:pt idx="34">
                  <c:v>0</c:v>
                </c:pt>
                <c:pt idx="35">
                  <c:v>0</c:v>
                </c:pt>
                <c:pt idx="36">
                  <c:v>8.9999999999999998E-4</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4.9000000000000002E-2</c:v>
                </c:pt>
                <c:pt idx="53">
                  <c:v>0</c:v>
                </c:pt>
                <c:pt idx="54">
                  <c:v>6.4399999999999999E-2</c:v>
                </c:pt>
              </c:numCache>
            </c:numRef>
          </c:val>
          <c:smooth val="0"/>
          <c:extLst xmlns:c16r2="http://schemas.microsoft.com/office/drawing/2015/06/chart">
            <c:ext xmlns:c16="http://schemas.microsoft.com/office/drawing/2014/chart" uri="{C3380CC4-5D6E-409C-BE32-E72D297353CC}">
              <c16:uniqueId val="{00000002-26C3-F541-88F9-E2750674AAD3}"/>
            </c:ext>
          </c:extLst>
        </c:ser>
        <c:ser>
          <c:idx val="3"/>
          <c:order val="3"/>
          <c:tx>
            <c:strRef>
              <c:f>[lbranalysis.xlsx]Sheet4!$E$1</c:f>
              <c:strCache>
                <c:ptCount val="1"/>
                <c:pt idx="0">
                  <c:v>7zip</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[lbranalysis.xlsx]Sheet4!$A$2:$A$56</c:f>
              <c:strCache>
                <c:ptCount val="55"/>
                <c:pt idx="0">
                  <c:v>ADC</c:v>
                </c:pt>
                <c:pt idx="1">
                  <c:v>ADD</c:v>
                </c:pt>
                <c:pt idx="2">
                  <c:v>ADDSD</c:v>
                </c:pt>
                <c:pt idx="3">
                  <c:v>AESENC</c:v>
                </c:pt>
                <c:pt idx="4">
                  <c:v>AESKEYGENASSIST</c:v>
                </c:pt>
                <c:pt idx="5">
                  <c:v>AND</c:v>
                </c:pt>
                <c:pt idx="6">
                  <c:v>CDQ</c:v>
                </c:pt>
                <c:pt idx="7">
                  <c:v>CDQE</c:v>
                </c:pt>
                <c:pt idx="8">
                  <c:v>CMOVB</c:v>
                </c:pt>
                <c:pt idx="9">
                  <c:v>CMOVNBE</c:v>
                </c:pt>
                <c:pt idx="10">
                  <c:v>CMOVL</c:v>
                </c:pt>
                <c:pt idx="11">
                  <c:v>CMOVLE</c:v>
                </c:pt>
                <c:pt idx="12">
                  <c:v>CMOVNL</c:v>
                </c:pt>
                <c:pt idx="13">
                  <c:v>CMOVNLE</c:v>
                </c:pt>
                <c:pt idx="14">
                  <c:v>CVTSD2SS</c:v>
                </c:pt>
                <c:pt idx="15">
                  <c:v>CVTSS2SD</c:v>
                </c:pt>
                <c:pt idx="16">
                  <c:v>DEC</c:v>
                </c:pt>
                <c:pt idx="17">
                  <c:v>IDIV</c:v>
                </c:pt>
                <c:pt idx="18">
                  <c:v>IMUL</c:v>
                </c:pt>
                <c:pt idx="19">
                  <c:v>INC</c:v>
                </c:pt>
                <c:pt idx="20">
                  <c:v>JB</c:v>
                </c:pt>
                <c:pt idx="21">
                  <c:v>JL</c:v>
                </c:pt>
                <c:pt idx="22">
                  <c:v>JLE</c:v>
                </c:pt>
                <c:pt idx="23">
                  <c:v>JNB</c:v>
                </c:pt>
                <c:pt idx="24">
                  <c:v>JNL</c:v>
                </c:pt>
                <c:pt idx="25">
                  <c:v>JNLE</c:v>
                </c:pt>
                <c:pt idx="26">
                  <c:v>JNS</c:v>
                </c:pt>
                <c:pt idx="27">
                  <c:v>MOVAPS</c:v>
                </c:pt>
                <c:pt idx="28">
                  <c:v>MOVD</c:v>
                </c:pt>
                <c:pt idx="29">
                  <c:v>MOVDQA</c:v>
                </c:pt>
                <c:pt idx="30">
                  <c:v>MOVQ</c:v>
                </c:pt>
                <c:pt idx="31">
                  <c:v>MOVSD_XMM</c:v>
                </c:pt>
                <c:pt idx="32">
                  <c:v>MOVSS</c:v>
                </c:pt>
                <c:pt idx="33">
                  <c:v>MOVSX</c:v>
                </c:pt>
                <c:pt idx="34">
                  <c:v>MOVSXD</c:v>
                </c:pt>
                <c:pt idx="35">
                  <c:v>MULSD</c:v>
                </c:pt>
                <c:pt idx="36">
                  <c:v>NEG</c:v>
                </c:pt>
                <c:pt idx="37">
                  <c:v>NOT</c:v>
                </c:pt>
                <c:pt idx="38">
                  <c:v>OR</c:v>
                </c:pt>
                <c:pt idx="39">
                  <c:v>PAND</c:v>
                </c:pt>
                <c:pt idx="40">
                  <c:v>PCMPEQD</c:v>
                </c:pt>
                <c:pt idx="41">
                  <c:v>PMAXSW</c:v>
                </c:pt>
                <c:pt idx="42">
                  <c:v>PMINSW</c:v>
                </c:pt>
                <c:pt idx="43">
                  <c:v>PMOVMSKB</c:v>
                </c:pt>
                <c:pt idx="44">
                  <c:v>POR</c:v>
                </c:pt>
                <c:pt idx="45">
                  <c:v>PSHUFD</c:v>
                </c:pt>
                <c:pt idx="46">
                  <c:v>PSHUFW</c:v>
                </c:pt>
                <c:pt idx="47">
                  <c:v>PSLLDQ</c:v>
                </c:pt>
                <c:pt idx="48">
                  <c:v>PSLLW</c:v>
                </c:pt>
                <c:pt idx="49">
                  <c:v>PUNPCKLDQ</c:v>
                </c:pt>
                <c:pt idx="50">
                  <c:v>PXOR</c:v>
                </c:pt>
                <c:pt idx="51">
                  <c:v>SETZ</c:v>
                </c:pt>
                <c:pt idx="52">
                  <c:v>SHR</c:v>
                </c:pt>
                <c:pt idx="53">
                  <c:v>SYSCALL</c:v>
                </c:pt>
                <c:pt idx="54">
                  <c:v>XOR</c:v>
                </c:pt>
              </c:strCache>
            </c:strRef>
          </c:cat>
          <c:val>
            <c:numRef>
              <c:f>[lbranalysis.xlsx]Sheet4!$E$2:$E$56</c:f>
              <c:numCache>
                <c:formatCode>General</c:formatCode>
                <c:ptCount val="55"/>
                <c:pt idx="0">
                  <c:v>0</c:v>
                </c:pt>
                <c:pt idx="1">
                  <c:v>3.0300000000000001E-2</c:v>
                </c:pt>
                <c:pt idx="2">
                  <c:v>0</c:v>
                </c:pt>
                <c:pt idx="3">
                  <c:v>0</c:v>
                </c:pt>
                <c:pt idx="4">
                  <c:v>0</c:v>
                </c:pt>
                <c:pt idx="5">
                  <c:v>4.3E-3</c:v>
                </c:pt>
                <c:pt idx="6">
                  <c:v>0</c:v>
                </c:pt>
                <c:pt idx="7">
                  <c:v>0</c:v>
                </c:pt>
                <c:pt idx="8">
                  <c:v>1.2999999999999999E-2</c:v>
                </c:pt>
                <c:pt idx="9">
                  <c:v>8.6999999999999994E-3</c:v>
                </c:pt>
                <c:pt idx="10">
                  <c:v>0</c:v>
                </c:pt>
                <c:pt idx="11">
                  <c:v>0</c:v>
                </c:pt>
                <c:pt idx="12">
                  <c:v>0</c:v>
                </c:pt>
                <c:pt idx="13">
                  <c:v>0</c:v>
                </c:pt>
                <c:pt idx="14">
                  <c:v>0</c:v>
                </c:pt>
                <c:pt idx="15">
                  <c:v>0</c:v>
                </c:pt>
                <c:pt idx="16">
                  <c:v>0</c:v>
                </c:pt>
                <c:pt idx="17">
                  <c:v>0</c:v>
                </c:pt>
                <c:pt idx="18">
                  <c:v>0</c:v>
                </c:pt>
                <c:pt idx="19">
                  <c:v>3.9E-2</c:v>
                </c:pt>
                <c:pt idx="20">
                  <c:v>4.3E-3</c:v>
                </c:pt>
                <c:pt idx="21">
                  <c:v>0</c:v>
                </c:pt>
                <c:pt idx="22">
                  <c:v>0</c:v>
                </c:pt>
                <c:pt idx="23">
                  <c:v>1.52E-2</c:v>
                </c:pt>
                <c:pt idx="24">
                  <c:v>0</c:v>
                </c:pt>
                <c:pt idx="25">
                  <c:v>0</c:v>
                </c:pt>
                <c:pt idx="26">
                  <c:v>0</c:v>
                </c:pt>
                <c:pt idx="27">
                  <c:v>0</c:v>
                </c:pt>
                <c:pt idx="28">
                  <c:v>0</c:v>
                </c:pt>
                <c:pt idx="29">
                  <c:v>0</c:v>
                </c:pt>
                <c:pt idx="30">
                  <c:v>0</c:v>
                </c:pt>
                <c:pt idx="31">
                  <c:v>0</c:v>
                </c:pt>
                <c:pt idx="32">
                  <c:v>0</c:v>
                </c:pt>
                <c:pt idx="33">
                  <c:v>0</c:v>
                </c:pt>
                <c:pt idx="34">
                  <c:v>4.3E-3</c:v>
                </c:pt>
                <c:pt idx="35">
                  <c:v>0</c:v>
                </c:pt>
                <c:pt idx="36">
                  <c:v>0</c:v>
                </c:pt>
                <c:pt idx="37">
                  <c:v>0</c:v>
                </c:pt>
                <c:pt idx="38">
                  <c:v>2.2000000000000001E-3</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1.95E-2</c:v>
                </c:pt>
              </c:numCache>
            </c:numRef>
          </c:val>
          <c:smooth val="0"/>
          <c:extLst xmlns:c16r2="http://schemas.microsoft.com/office/drawing/2015/06/chart">
            <c:ext xmlns:c16="http://schemas.microsoft.com/office/drawing/2014/chart" uri="{C3380CC4-5D6E-409C-BE32-E72D297353CC}">
              <c16:uniqueId val="{00000003-26C3-F541-88F9-E2750674AAD3}"/>
            </c:ext>
          </c:extLst>
        </c:ser>
        <c:ser>
          <c:idx val="4"/>
          <c:order val="4"/>
          <c:tx>
            <c:strRef>
              <c:f>[lbranalysis.xlsx]Sheet4!$F$1</c:f>
              <c:strCache>
                <c:ptCount val="1"/>
                <c:pt idx="0">
                  <c:v>V. Encoder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[lbranalysis.xlsx]Sheet4!$A$2:$A$56</c:f>
              <c:strCache>
                <c:ptCount val="55"/>
                <c:pt idx="0">
                  <c:v>ADC</c:v>
                </c:pt>
                <c:pt idx="1">
                  <c:v>ADD</c:v>
                </c:pt>
                <c:pt idx="2">
                  <c:v>ADDSD</c:v>
                </c:pt>
                <c:pt idx="3">
                  <c:v>AESENC</c:v>
                </c:pt>
                <c:pt idx="4">
                  <c:v>AESKEYGENASSIST</c:v>
                </c:pt>
                <c:pt idx="5">
                  <c:v>AND</c:v>
                </c:pt>
                <c:pt idx="6">
                  <c:v>CDQ</c:v>
                </c:pt>
                <c:pt idx="7">
                  <c:v>CDQE</c:v>
                </c:pt>
                <c:pt idx="8">
                  <c:v>CMOVB</c:v>
                </c:pt>
                <c:pt idx="9">
                  <c:v>CMOVNBE</c:v>
                </c:pt>
                <c:pt idx="10">
                  <c:v>CMOVL</c:v>
                </c:pt>
                <c:pt idx="11">
                  <c:v>CMOVLE</c:v>
                </c:pt>
                <c:pt idx="12">
                  <c:v>CMOVNL</c:v>
                </c:pt>
                <c:pt idx="13">
                  <c:v>CMOVNLE</c:v>
                </c:pt>
                <c:pt idx="14">
                  <c:v>CVTSD2SS</c:v>
                </c:pt>
                <c:pt idx="15">
                  <c:v>CVTSS2SD</c:v>
                </c:pt>
                <c:pt idx="16">
                  <c:v>DEC</c:v>
                </c:pt>
                <c:pt idx="17">
                  <c:v>IDIV</c:v>
                </c:pt>
                <c:pt idx="18">
                  <c:v>IMUL</c:v>
                </c:pt>
                <c:pt idx="19">
                  <c:v>INC</c:v>
                </c:pt>
                <c:pt idx="20">
                  <c:v>JB</c:v>
                </c:pt>
                <c:pt idx="21">
                  <c:v>JL</c:v>
                </c:pt>
                <c:pt idx="22">
                  <c:v>JLE</c:v>
                </c:pt>
                <c:pt idx="23">
                  <c:v>JNB</c:v>
                </c:pt>
                <c:pt idx="24">
                  <c:v>JNL</c:v>
                </c:pt>
                <c:pt idx="25">
                  <c:v>JNLE</c:v>
                </c:pt>
                <c:pt idx="26">
                  <c:v>JNS</c:v>
                </c:pt>
                <c:pt idx="27">
                  <c:v>MOVAPS</c:v>
                </c:pt>
                <c:pt idx="28">
                  <c:v>MOVD</c:v>
                </c:pt>
                <c:pt idx="29">
                  <c:v>MOVDQA</c:v>
                </c:pt>
                <c:pt idx="30">
                  <c:v>MOVQ</c:v>
                </c:pt>
                <c:pt idx="31">
                  <c:v>MOVSD_XMM</c:v>
                </c:pt>
                <c:pt idx="32">
                  <c:v>MOVSS</c:v>
                </c:pt>
                <c:pt idx="33">
                  <c:v>MOVSX</c:v>
                </c:pt>
                <c:pt idx="34">
                  <c:v>MOVSXD</c:v>
                </c:pt>
                <c:pt idx="35">
                  <c:v>MULSD</c:v>
                </c:pt>
                <c:pt idx="36">
                  <c:v>NEG</c:v>
                </c:pt>
                <c:pt idx="37">
                  <c:v>NOT</c:v>
                </c:pt>
                <c:pt idx="38">
                  <c:v>OR</c:v>
                </c:pt>
                <c:pt idx="39">
                  <c:v>PAND</c:v>
                </c:pt>
                <c:pt idx="40">
                  <c:v>PCMPEQD</c:v>
                </c:pt>
                <c:pt idx="41">
                  <c:v>PMAXSW</c:v>
                </c:pt>
                <c:pt idx="42">
                  <c:v>PMINSW</c:v>
                </c:pt>
                <c:pt idx="43">
                  <c:v>PMOVMSKB</c:v>
                </c:pt>
                <c:pt idx="44">
                  <c:v>POR</c:v>
                </c:pt>
                <c:pt idx="45">
                  <c:v>PSHUFD</c:v>
                </c:pt>
                <c:pt idx="46">
                  <c:v>PSHUFW</c:v>
                </c:pt>
                <c:pt idx="47">
                  <c:v>PSLLDQ</c:v>
                </c:pt>
                <c:pt idx="48">
                  <c:v>PSLLW</c:v>
                </c:pt>
                <c:pt idx="49">
                  <c:v>PUNPCKLDQ</c:v>
                </c:pt>
                <c:pt idx="50">
                  <c:v>PXOR</c:v>
                </c:pt>
                <c:pt idx="51">
                  <c:v>SETZ</c:v>
                </c:pt>
                <c:pt idx="52">
                  <c:v>SHR</c:v>
                </c:pt>
                <c:pt idx="53">
                  <c:v>SYSCALL</c:v>
                </c:pt>
                <c:pt idx="54">
                  <c:v>XOR</c:v>
                </c:pt>
              </c:strCache>
            </c:strRef>
          </c:cat>
          <c:val>
            <c:numRef>
              <c:f>[lbranalysis.xlsx]Sheet4!$F$2:$F$56</c:f>
              <c:numCache>
                <c:formatCode>General</c:formatCode>
                <c:ptCount val="55"/>
                <c:pt idx="0">
                  <c:v>0</c:v>
                </c:pt>
                <c:pt idx="1">
                  <c:v>6.0299999999999999E-2</c:v>
                </c:pt>
                <c:pt idx="2">
                  <c:v>8.5000000000000006E-3</c:v>
                </c:pt>
                <c:pt idx="3">
                  <c:v>0</c:v>
                </c:pt>
                <c:pt idx="4">
                  <c:v>0</c:v>
                </c:pt>
                <c:pt idx="5">
                  <c:v>1.1599999999999999E-2</c:v>
                </c:pt>
                <c:pt idx="6">
                  <c:v>2.0999999999999999E-3</c:v>
                </c:pt>
                <c:pt idx="7">
                  <c:v>1.1000000000000001E-3</c:v>
                </c:pt>
                <c:pt idx="8">
                  <c:v>0</c:v>
                </c:pt>
                <c:pt idx="9">
                  <c:v>0</c:v>
                </c:pt>
                <c:pt idx="10">
                  <c:v>1.1000000000000001E-3</c:v>
                </c:pt>
                <c:pt idx="11">
                  <c:v>4.1999999999999997E-3</c:v>
                </c:pt>
                <c:pt idx="12">
                  <c:v>1.1000000000000001E-3</c:v>
                </c:pt>
                <c:pt idx="13">
                  <c:v>4.1999999999999997E-3</c:v>
                </c:pt>
                <c:pt idx="14">
                  <c:v>2.0999999999999999E-3</c:v>
                </c:pt>
                <c:pt idx="15">
                  <c:v>8.5000000000000006E-3</c:v>
                </c:pt>
                <c:pt idx="16">
                  <c:v>1.1000000000000001E-3</c:v>
                </c:pt>
                <c:pt idx="17">
                  <c:v>2.0999999999999999E-3</c:v>
                </c:pt>
                <c:pt idx="18">
                  <c:v>7.4000000000000003E-3</c:v>
                </c:pt>
                <c:pt idx="19">
                  <c:v>2.0999999999999999E-3</c:v>
                </c:pt>
                <c:pt idx="20">
                  <c:v>0</c:v>
                </c:pt>
                <c:pt idx="21">
                  <c:v>2.0999999999999999E-3</c:v>
                </c:pt>
                <c:pt idx="22">
                  <c:v>6.3E-3</c:v>
                </c:pt>
                <c:pt idx="23">
                  <c:v>2.0999999999999999E-3</c:v>
                </c:pt>
                <c:pt idx="24">
                  <c:v>2.0999999999999999E-3</c:v>
                </c:pt>
                <c:pt idx="25">
                  <c:v>6.3E-3</c:v>
                </c:pt>
                <c:pt idx="26">
                  <c:v>1.1000000000000001E-3</c:v>
                </c:pt>
                <c:pt idx="27">
                  <c:v>0</c:v>
                </c:pt>
                <c:pt idx="28">
                  <c:v>4.1999999999999997E-3</c:v>
                </c:pt>
                <c:pt idx="29">
                  <c:v>0</c:v>
                </c:pt>
                <c:pt idx="30">
                  <c:v>6.3E-3</c:v>
                </c:pt>
                <c:pt idx="31">
                  <c:v>2.2200000000000001E-2</c:v>
                </c:pt>
                <c:pt idx="32">
                  <c:v>1.2699999999999999E-2</c:v>
                </c:pt>
                <c:pt idx="33">
                  <c:v>1.4800000000000001E-2</c:v>
                </c:pt>
                <c:pt idx="34">
                  <c:v>3.1699999999999999E-2</c:v>
                </c:pt>
                <c:pt idx="35">
                  <c:v>8.5000000000000006E-3</c:v>
                </c:pt>
                <c:pt idx="36">
                  <c:v>6.3E-3</c:v>
                </c:pt>
                <c:pt idx="37">
                  <c:v>1.1000000000000001E-3</c:v>
                </c:pt>
                <c:pt idx="38">
                  <c:v>3.2000000000000002E-3</c:v>
                </c:pt>
                <c:pt idx="39">
                  <c:v>1.1000000000000001E-3</c:v>
                </c:pt>
                <c:pt idx="40">
                  <c:v>4.1999999999999997E-3</c:v>
                </c:pt>
                <c:pt idx="41">
                  <c:v>2.0999999999999999E-3</c:v>
                </c:pt>
                <c:pt idx="42">
                  <c:v>2.0999999999999999E-3</c:v>
                </c:pt>
                <c:pt idx="43">
                  <c:v>2.0999999999999999E-3</c:v>
                </c:pt>
                <c:pt idx="44">
                  <c:v>2.0999999999999999E-3</c:v>
                </c:pt>
                <c:pt idx="45">
                  <c:v>0</c:v>
                </c:pt>
                <c:pt idx="46">
                  <c:v>1.1000000000000001E-3</c:v>
                </c:pt>
                <c:pt idx="47">
                  <c:v>0</c:v>
                </c:pt>
                <c:pt idx="48">
                  <c:v>1.1000000000000001E-3</c:v>
                </c:pt>
                <c:pt idx="49">
                  <c:v>2.0999999999999999E-3</c:v>
                </c:pt>
                <c:pt idx="50">
                  <c:v>4.1999999999999997E-3</c:v>
                </c:pt>
                <c:pt idx="51">
                  <c:v>1.1000000000000001E-3</c:v>
                </c:pt>
                <c:pt idx="52">
                  <c:v>1.1000000000000001E-3</c:v>
                </c:pt>
                <c:pt idx="53">
                  <c:v>1.1000000000000001E-3</c:v>
                </c:pt>
                <c:pt idx="54">
                  <c:v>1.9E-2</c:v>
                </c:pt>
              </c:numCache>
            </c:numRef>
          </c:val>
          <c:smooth val="0"/>
          <c:extLst xmlns:c16r2="http://schemas.microsoft.com/office/drawing/2015/06/chart">
            <c:ext xmlns:c16="http://schemas.microsoft.com/office/drawing/2014/chart" uri="{C3380CC4-5D6E-409C-BE32-E72D297353CC}">
              <c16:uniqueId val="{00000004-26C3-F541-88F9-E2750674AAD3}"/>
            </c:ext>
          </c:extLst>
        </c:ser>
        <c:ser>
          <c:idx val="5"/>
          <c:order val="5"/>
          <c:tx>
            <c:strRef>
              <c:f>[lbranalysis.xlsx]Sheet4!$G$1</c:f>
              <c:strCache>
                <c:ptCount val="1"/>
                <c:pt idx="0">
                  <c:v>Winrar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[lbranalysis.xlsx]Sheet4!$A$2:$A$56</c:f>
              <c:strCache>
                <c:ptCount val="55"/>
                <c:pt idx="0">
                  <c:v>ADC</c:v>
                </c:pt>
                <c:pt idx="1">
                  <c:v>ADD</c:v>
                </c:pt>
                <c:pt idx="2">
                  <c:v>ADDSD</c:v>
                </c:pt>
                <c:pt idx="3">
                  <c:v>AESENC</c:v>
                </c:pt>
                <c:pt idx="4">
                  <c:v>AESKEYGENASSIST</c:v>
                </c:pt>
                <c:pt idx="5">
                  <c:v>AND</c:v>
                </c:pt>
                <c:pt idx="6">
                  <c:v>CDQ</c:v>
                </c:pt>
                <c:pt idx="7">
                  <c:v>CDQE</c:v>
                </c:pt>
                <c:pt idx="8">
                  <c:v>CMOVB</c:v>
                </c:pt>
                <c:pt idx="9">
                  <c:v>CMOVNBE</c:v>
                </c:pt>
                <c:pt idx="10">
                  <c:v>CMOVL</c:v>
                </c:pt>
                <c:pt idx="11">
                  <c:v>CMOVLE</c:v>
                </c:pt>
                <c:pt idx="12">
                  <c:v>CMOVNL</c:v>
                </c:pt>
                <c:pt idx="13">
                  <c:v>CMOVNLE</c:v>
                </c:pt>
                <c:pt idx="14">
                  <c:v>CVTSD2SS</c:v>
                </c:pt>
                <c:pt idx="15">
                  <c:v>CVTSS2SD</c:v>
                </c:pt>
                <c:pt idx="16">
                  <c:v>DEC</c:v>
                </c:pt>
                <c:pt idx="17">
                  <c:v>IDIV</c:v>
                </c:pt>
                <c:pt idx="18">
                  <c:v>IMUL</c:v>
                </c:pt>
                <c:pt idx="19">
                  <c:v>INC</c:v>
                </c:pt>
                <c:pt idx="20">
                  <c:v>JB</c:v>
                </c:pt>
                <c:pt idx="21">
                  <c:v>JL</c:v>
                </c:pt>
                <c:pt idx="22">
                  <c:v>JLE</c:v>
                </c:pt>
                <c:pt idx="23">
                  <c:v>JNB</c:v>
                </c:pt>
                <c:pt idx="24">
                  <c:v>JNL</c:v>
                </c:pt>
                <c:pt idx="25">
                  <c:v>JNLE</c:v>
                </c:pt>
                <c:pt idx="26">
                  <c:v>JNS</c:v>
                </c:pt>
                <c:pt idx="27">
                  <c:v>MOVAPS</c:v>
                </c:pt>
                <c:pt idx="28">
                  <c:v>MOVD</c:v>
                </c:pt>
                <c:pt idx="29">
                  <c:v>MOVDQA</c:v>
                </c:pt>
                <c:pt idx="30">
                  <c:v>MOVQ</c:v>
                </c:pt>
                <c:pt idx="31">
                  <c:v>MOVSD_XMM</c:v>
                </c:pt>
                <c:pt idx="32">
                  <c:v>MOVSS</c:v>
                </c:pt>
                <c:pt idx="33">
                  <c:v>MOVSX</c:v>
                </c:pt>
                <c:pt idx="34">
                  <c:v>MOVSXD</c:v>
                </c:pt>
                <c:pt idx="35">
                  <c:v>MULSD</c:v>
                </c:pt>
                <c:pt idx="36">
                  <c:v>NEG</c:v>
                </c:pt>
                <c:pt idx="37">
                  <c:v>NOT</c:v>
                </c:pt>
                <c:pt idx="38">
                  <c:v>OR</c:v>
                </c:pt>
                <c:pt idx="39">
                  <c:v>PAND</c:v>
                </c:pt>
                <c:pt idx="40">
                  <c:v>PCMPEQD</c:v>
                </c:pt>
                <c:pt idx="41">
                  <c:v>PMAXSW</c:v>
                </c:pt>
                <c:pt idx="42">
                  <c:v>PMINSW</c:v>
                </c:pt>
                <c:pt idx="43">
                  <c:v>PMOVMSKB</c:v>
                </c:pt>
                <c:pt idx="44">
                  <c:v>POR</c:v>
                </c:pt>
                <c:pt idx="45">
                  <c:v>PSHUFD</c:v>
                </c:pt>
                <c:pt idx="46">
                  <c:v>PSHUFW</c:v>
                </c:pt>
                <c:pt idx="47">
                  <c:v>PSLLDQ</c:v>
                </c:pt>
                <c:pt idx="48">
                  <c:v>PSLLW</c:v>
                </c:pt>
                <c:pt idx="49">
                  <c:v>PUNPCKLDQ</c:v>
                </c:pt>
                <c:pt idx="50">
                  <c:v>PXOR</c:v>
                </c:pt>
                <c:pt idx="51">
                  <c:v>SETZ</c:v>
                </c:pt>
                <c:pt idx="52">
                  <c:v>SHR</c:v>
                </c:pt>
                <c:pt idx="53">
                  <c:v>SYSCALL</c:v>
                </c:pt>
                <c:pt idx="54">
                  <c:v>XOR</c:v>
                </c:pt>
              </c:strCache>
            </c:strRef>
          </c:cat>
          <c:val>
            <c:numRef>
              <c:f>[lbranalysis.xlsx]Sheet4!$G$2:$G$56</c:f>
              <c:numCache>
                <c:formatCode>General</c:formatCode>
                <c:ptCount val="55"/>
                <c:pt idx="0">
                  <c:v>1.1999999999999999E-3</c:v>
                </c:pt>
                <c:pt idx="1">
                  <c:v>3.5999999999999999E-3</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1.1999999999999999E-3</c:v>
                </c:pt>
                <c:pt idx="17">
                  <c:v>0</c:v>
                </c:pt>
                <c:pt idx="18">
                  <c:v>0</c:v>
                </c:pt>
                <c:pt idx="19">
                  <c:v>3.5999999999999999E-3</c:v>
                </c:pt>
                <c:pt idx="20">
                  <c:v>2.3999999999999998E-3</c:v>
                </c:pt>
                <c:pt idx="21">
                  <c:v>0</c:v>
                </c:pt>
                <c:pt idx="22">
                  <c:v>2.3999999999999998E-3</c:v>
                </c:pt>
                <c:pt idx="23">
                  <c:v>1.1999999999999999E-3</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smooth val="0"/>
          <c:extLst xmlns:c16r2="http://schemas.microsoft.com/office/drawing/2015/06/chart">
            <c:ext xmlns:c16="http://schemas.microsoft.com/office/drawing/2014/chart" uri="{C3380CC4-5D6E-409C-BE32-E72D297353CC}">
              <c16:uniqueId val="{00000005-26C3-F541-88F9-E2750674AAD3}"/>
            </c:ext>
          </c:extLst>
        </c:ser>
        <c:dLbls>
          <c:showLegendKey val="0"/>
          <c:showVal val="0"/>
          <c:showCatName val="0"/>
          <c:showSerName val="0"/>
          <c:showPercent val="0"/>
          <c:showBubbleSize val="0"/>
        </c:dLbls>
        <c:marker val="1"/>
        <c:smooth val="0"/>
        <c:axId val="496266000"/>
        <c:axId val="496265440"/>
      </c:lineChart>
      <c:catAx>
        <c:axId val="49626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6265440"/>
        <c:crosses val="autoZero"/>
        <c:auto val="1"/>
        <c:lblAlgn val="ctr"/>
        <c:lblOffset val="100"/>
        <c:noMultiLvlLbl val="0"/>
      </c:catAx>
      <c:valAx>
        <c:axId val="4962654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62660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983C24C-6D55-0A43-B789-E02267EB46ED}" type="datetimeFigureOut">
              <a:rPr lang="en-US" smtClean="0"/>
              <a:t>7/2/2020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E78EB6AB-CA9A-864A-A202-D6EB33457840}" type="slidenum">
              <a:rPr lang="en-US" smtClean="0"/>
              <a:t>‹#›</a:t>
            </a:fld>
            <a:endParaRPr lang="en-US"/>
          </a:p>
        </p:txBody>
      </p:sp>
    </p:spTree>
    <p:extLst>
      <p:ext uri="{BB962C8B-B14F-4D97-AF65-F5344CB8AC3E}">
        <p14:creationId xmlns:p14="http://schemas.microsoft.com/office/powerpoint/2010/main" val="3682372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DC4515BC-8613-4937-9330-0EE1528519F4}" type="datetimeFigureOut">
              <a:rPr lang="en-US" smtClean="0"/>
              <a:t>7/2/2020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26DC5FC0-80C8-44A9-AD42-8FFDD4D835AA}" type="slidenum">
              <a:rPr lang="en-US" smtClean="0"/>
              <a:t>‹#›</a:t>
            </a:fld>
            <a:endParaRPr lang="en-US"/>
          </a:p>
        </p:txBody>
      </p:sp>
    </p:spTree>
    <p:extLst>
      <p:ext uri="{BB962C8B-B14F-4D97-AF65-F5344CB8AC3E}">
        <p14:creationId xmlns:p14="http://schemas.microsoft.com/office/powerpoint/2010/main" val="20639345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C5FC0-80C8-44A9-AD42-8FFDD4D835AA}" type="slidenum">
              <a:rPr lang="en-US" smtClean="0"/>
              <a:t>47</a:t>
            </a:fld>
            <a:endParaRPr lang="en-US"/>
          </a:p>
        </p:txBody>
      </p:sp>
      <p:sp>
        <p:nvSpPr>
          <p:cNvPr id="5" name="Date Placeholder 4">
            <a:extLst>
              <a:ext uri="{FF2B5EF4-FFF2-40B4-BE49-F238E27FC236}">
                <a16:creationId xmlns:a16="http://schemas.microsoft.com/office/drawing/2014/main" xmlns="" id="{3214F3A8-C717-D546-A0C3-90BD82538539}"/>
              </a:ext>
            </a:extLst>
          </p:cNvPr>
          <p:cNvSpPr>
            <a:spLocks noGrp="1"/>
          </p:cNvSpPr>
          <p:nvPr>
            <p:ph type="dt" idx="1"/>
          </p:nvPr>
        </p:nvSpPr>
        <p:spPr/>
        <p:txBody>
          <a:bodyPr/>
          <a:lstStyle/>
          <a:p>
            <a:fld id="{F4F9C6A5-C53F-8F4A-AEC9-575766FCFBDD}" type="datetime1">
              <a:rPr lang="en-US" smtClean="0"/>
              <a:t>7/2/2020</a:t>
            </a:fld>
            <a:endParaRPr lang="en-US"/>
          </a:p>
        </p:txBody>
      </p:sp>
      <p:sp>
        <p:nvSpPr>
          <p:cNvPr id="6" name="Footer Placeholder 5">
            <a:extLst>
              <a:ext uri="{FF2B5EF4-FFF2-40B4-BE49-F238E27FC236}">
                <a16:creationId xmlns:a16="http://schemas.microsoft.com/office/drawing/2014/main" xmlns="" id="{DCE8D918-B050-FF44-B512-ED0BB6120B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4500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C5FC0-80C8-44A9-AD42-8FFDD4D835AA}" type="slidenum">
              <a:rPr lang="en-US" smtClean="0"/>
              <a:t>48</a:t>
            </a:fld>
            <a:endParaRPr lang="en-US"/>
          </a:p>
        </p:txBody>
      </p:sp>
      <p:sp>
        <p:nvSpPr>
          <p:cNvPr id="5" name="Date Placeholder 4">
            <a:extLst>
              <a:ext uri="{FF2B5EF4-FFF2-40B4-BE49-F238E27FC236}">
                <a16:creationId xmlns:a16="http://schemas.microsoft.com/office/drawing/2014/main" xmlns="" id="{3214F3A8-C717-D546-A0C3-90BD82538539}"/>
              </a:ext>
            </a:extLst>
          </p:cNvPr>
          <p:cNvSpPr>
            <a:spLocks noGrp="1"/>
          </p:cNvSpPr>
          <p:nvPr>
            <p:ph type="dt" idx="1"/>
          </p:nvPr>
        </p:nvSpPr>
        <p:spPr/>
        <p:txBody>
          <a:bodyPr/>
          <a:lstStyle/>
          <a:p>
            <a:fld id="{F4F9C6A5-C53F-8F4A-AEC9-575766FCFBDD}" type="datetime1">
              <a:rPr lang="en-US" smtClean="0"/>
              <a:t>7/2/2020</a:t>
            </a:fld>
            <a:endParaRPr lang="en-US"/>
          </a:p>
        </p:txBody>
      </p:sp>
      <p:sp>
        <p:nvSpPr>
          <p:cNvPr id="6" name="Footer Placeholder 5">
            <a:extLst>
              <a:ext uri="{FF2B5EF4-FFF2-40B4-BE49-F238E27FC236}">
                <a16:creationId xmlns:a16="http://schemas.microsoft.com/office/drawing/2014/main" xmlns="" id="{DCE8D918-B050-FF44-B512-ED0BB6120B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4207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C5FC0-80C8-44A9-AD42-8FFDD4D835AA}" type="slidenum">
              <a:rPr lang="en-US" smtClean="0"/>
              <a:t>49</a:t>
            </a:fld>
            <a:endParaRPr lang="en-US"/>
          </a:p>
        </p:txBody>
      </p:sp>
      <p:sp>
        <p:nvSpPr>
          <p:cNvPr id="5" name="Date Placeholder 4">
            <a:extLst>
              <a:ext uri="{FF2B5EF4-FFF2-40B4-BE49-F238E27FC236}">
                <a16:creationId xmlns:a16="http://schemas.microsoft.com/office/drawing/2014/main" xmlns="" id="{3214F3A8-C717-D546-A0C3-90BD82538539}"/>
              </a:ext>
            </a:extLst>
          </p:cNvPr>
          <p:cNvSpPr>
            <a:spLocks noGrp="1"/>
          </p:cNvSpPr>
          <p:nvPr>
            <p:ph type="dt" idx="1"/>
          </p:nvPr>
        </p:nvSpPr>
        <p:spPr/>
        <p:txBody>
          <a:bodyPr/>
          <a:lstStyle/>
          <a:p>
            <a:fld id="{F4F9C6A5-C53F-8F4A-AEC9-575766FCFBDD}" type="datetime1">
              <a:rPr lang="en-US" smtClean="0"/>
              <a:t>7/2/2020</a:t>
            </a:fld>
            <a:endParaRPr lang="en-US"/>
          </a:p>
        </p:txBody>
      </p:sp>
      <p:sp>
        <p:nvSpPr>
          <p:cNvPr id="6" name="Footer Placeholder 5">
            <a:extLst>
              <a:ext uri="{FF2B5EF4-FFF2-40B4-BE49-F238E27FC236}">
                <a16:creationId xmlns:a16="http://schemas.microsoft.com/office/drawing/2014/main" xmlns="" id="{DCE8D918-B050-FF44-B512-ED0BB6120B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0139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C5FC0-80C8-44A9-AD42-8FFDD4D835AA}" type="slidenum">
              <a:rPr lang="en-US" smtClean="0"/>
              <a:t>50</a:t>
            </a:fld>
            <a:endParaRPr lang="en-US"/>
          </a:p>
        </p:txBody>
      </p:sp>
      <p:sp>
        <p:nvSpPr>
          <p:cNvPr id="5" name="Date Placeholder 4">
            <a:extLst>
              <a:ext uri="{FF2B5EF4-FFF2-40B4-BE49-F238E27FC236}">
                <a16:creationId xmlns:a16="http://schemas.microsoft.com/office/drawing/2014/main" xmlns="" id="{3214F3A8-C717-D546-A0C3-90BD82538539}"/>
              </a:ext>
            </a:extLst>
          </p:cNvPr>
          <p:cNvSpPr>
            <a:spLocks noGrp="1"/>
          </p:cNvSpPr>
          <p:nvPr>
            <p:ph type="dt" idx="1"/>
          </p:nvPr>
        </p:nvSpPr>
        <p:spPr/>
        <p:txBody>
          <a:bodyPr/>
          <a:lstStyle/>
          <a:p>
            <a:fld id="{F4F9C6A5-C53F-8F4A-AEC9-575766FCFBDD}" type="datetime1">
              <a:rPr lang="en-US" smtClean="0"/>
              <a:t>7/2/2020</a:t>
            </a:fld>
            <a:endParaRPr lang="en-US"/>
          </a:p>
        </p:txBody>
      </p:sp>
      <p:sp>
        <p:nvSpPr>
          <p:cNvPr id="6" name="Footer Placeholder 5">
            <a:extLst>
              <a:ext uri="{FF2B5EF4-FFF2-40B4-BE49-F238E27FC236}">
                <a16:creationId xmlns:a16="http://schemas.microsoft.com/office/drawing/2014/main" xmlns="" id="{DCE8D918-B050-FF44-B512-ED0BB6120B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9958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C5FC0-80C8-44A9-AD42-8FFDD4D835AA}" type="slidenum">
              <a:rPr lang="en-US" smtClean="0"/>
              <a:t>51</a:t>
            </a:fld>
            <a:endParaRPr lang="en-US"/>
          </a:p>
        </p:txBody>
      </p:sp>
      <p:sp>
        <p:nvSpPr>
          <p:cNvPr id="5" name="Date Placeholder 4">
            <a:extLst>
              <a:ext uri="{FF2B5EF4-FFF2-40B4-BE49-F238E27FC236}">
                <a16:creationId xmlns:a16="http://schemas.microsoft.com/office/drawing/2014/main" xmlns="" id="{3214F3A8-C717-D546-A0C3-90BD82538539}"/>
              </a:ext>
            </a:extLst>
          </p:cNvPr>
          <p:cNvSpPr>
            <a:spLocks noGrp="1"/>
          </p:cNvSpPr>
          <p:nvPr>
            <p:ph type="dt" idx="1"/>
          </p:nvPr>
        </p:nvSpPr>
        <p:spPr/>
        <p:txBody>
          <a:bodyPr/>
          <a:lstStyle/>
          <a:p>
            <a:fld id="{F4F9C6A5-C53F-8F4A-AEC9-575766FCFBDD}" type="datetime1">
              <a:rPr lang="en-US" smtClean="0"/>
              <a:t>7/2/2020</a:t>
            </a:fld>
            <a:endParaRPr lang="en-US"/>
          </a:p>
        </p:txBody>
      </p:sp>
      <p:sp>
        <p:nvSpPr>
          <p:cNvPr id="6" name="Footer Placeholder 5">
            <a:extLst>
              <a:ext uri="{FF2B5EF4-FFF2-40B4-BE49-F238E27FC236}">
                <a16:creationId xmlns:a16="http://schemas.microsoft.com/office/drawing/2014/main" xmlns="" id="{DCE8D918-B050-FF44-B512-ED0BB6120B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9454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C5FC0-80C8-44A9-AD42-8FFDD4D835AA}" type="slidenum">
              <a:rPr lang="en-US" smtClean="0"/>
              <a:t>52</a:t>
            </a:fld>
            <a:endParaRPr lang="en-US"/>
          </a:p>
        </p:txBody>
      </p:sp>
      <p:sp>
        <p:nvSpPr>
          <p:cNvPr id="5" name="Date Placeholder 4">
            <a:extLst>
              <a:ext uri="{FF2B5EF4-FFF2-40B4-BE49-F238E27FC236}">
                <a16:creationId xmlns:a16="http://schemas.microsoft.com/office/drawing/2014/main" xmlns="" id="{3214F3A8-C717-D546-A0C3-90BD82538539}"/>
              </a:ext>
            </a:extLst>
          </p:cNvPr>
          <p:cNvSpPr>
            <a:spLocks noGrp="1"/>
          </p:cNvSpPr>
          <p:nvPr>
            <p:ph type="dt" idx="1"/>
          </p:nvPr>
        </p:nvSpPr>
        <p:spPr/>
        <p:txBody>
          <a:bodyPr/>
          <a:lstStyle/>
          <a:p>
            <a:fld id="{F4F9C6A5-C53F-8F4A-AEC9-575766FCFBDD}" type="datetime1">
              <a:rPr lang="en-US" smtClean="0"/>
              <a:t>7/2/2020</a:t>
            </a:fld>
            <a:endParaRPr lang="en-US"/>
          </a:p>
        </p:txBody>
      </p:sp>
      <p:sp>
        <p:nvSpPr>
          <p:cNvPr id="6" name="Footer Placeholder 5">
            <a:extLst>
              <a:ext uri="{FF2B5EF4-FFF2-40B4-BE49-F238E27FC236}">
                <a16:creationId xmlns:a16="http://schemas.microsoft.com/office/drawing/2014/main" xmlns="" id="{DCE8D918-B050-FF44-B512-ED0BB6120B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977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C5FC0-80C8-44A9-AD42-8FFDD4D835AA}" type="slidenum">
              <a:rPr lang="en-US" smtClean="0"/>
              <a:t>54</a:t>
            </a:fld>
            <a:endParaRPr lang="en-US"/>
          </a:p>
        </p:txBody>
      </p:sp>
      <p:sp>
        <p:nvSpPr>
          <p:cNvPr id="5" name="Date Placeholder 4">
            <a:extLst>
              <a:ext uri="{FF2B5EF4-FFF2-40B4-BE49-F238E27FC236}">
                <a16:creationId xmlns:a16="http://schemas.microsoft.com/office/drawing/2014/main" xmlns="" id="{3214F3A8-C717-D546-A0C3-90BD82538539}"/>
              </a:ext>
            </a:extLst>
          </p:cNvPr>
          <p:cNvSpPr>
            <a:spLocks noGrp="1"/>
          </p:cNvSpPr>
          <p:nvPr>
            <p:ph type="dt" idx="1"/>
          </p:nvPr>
        </p:nvSpPr>
        <p:spPr/>
        <p:txBody>
          <a:bodyPr/>
          <a:lstStyle/>
          <a:p>
            <a:fld id="{F4F9C6A5-C53F-8F4A-AEC9-575766FCFBDD}" type="datetime1">
              <a:rPr lang="en-US" smtClean="0"/>
              <a:t>7/2/2020</a:t>
            </a:fld>
            <a:endParaRPr lang="en-US"/>
          </a:p>
        </p:txBody>
      </p:sp>
      <p:sp>
        <p:nvSpPr>
          <p:cNvPr id="6" name="Footer Placeholder 5">
            <a:extLst>
              <a:ext uri="{FF2B5EF4-FFF2-40B4-BE49-F238E27FC236}">
                <a16:creationId xmlns:a16="http://schemas.microsoft.com/office/drawing/2014/main" xmlns="" id="{DCE8D918-B050-FF44-B512-ED0BB6120B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8131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C5FC0-80C8-44A9-AD42-8FFDD4D835AA}" type="slidenum">
              <a:rPr lang="en-US" smtClean="0"/>
              <a:t>56</a:t>
            </a:fld>
            <a:endParaRPr lang="en-US"/>
          </a:p>
        </p:txBody>
      </p:sp>
      <p:sp>
        <p:nvSpPr>
          <p:cNvPr id="5" name="Date Placeholder 4">
            <a:extLst>
              <a:ext uri="{FF2B5EF4-FFF2-40B4-BE49-F238E27FC236}">
                <a16:creationId xmlns:a16="http://schemas.microsoft.com/office/drawing/2014/main" xmlns="" id="{3214F3A8-C717-D546-A0C3-90BD82538539}"/>
              </a:ext>
            </a:extLst>
          </p:cNvPr>
          <p:cNvSpPr>
            <a:spLocks noGrp="1"/>
          </p:cNvSpPr>
          <p:nvPr>
            <p:ph type="dt" idx="1"/>
          </p:nvPr>
        </p:nvSpPr>
        <p:spPr/>
        <p:txBody>
          <a:bodyPr/>
          <a:lstStyle/>
          <a:p>
            <a:fld id="{F4F9C6A5-C53F-8F4A-AEC9-575766FCFBDD}" type="datetime1">
              <a:rPr lang="en-US" smtClean="0"/>
              <a:t>7/2/2020</a:t>
            </a:fld>
            <a:endParaRPr lang="en-US"/>
          </a:p>
        </p:txBody>
      </p:sp>
      <p:sp>
        <p:nvSpPr>
          <p:cNvPr id="6" name="Footer Placeholder 5">
            <a:extLst>
              <a:ext uri="{FF2B5EF4-FFF2-40B4-BE49-F238E27FC236}">
                <a16:creationId xmlns:a16="http://schemas.microsoft.com/office/drawing/2014/main" xmlns="" id="{DCE8D918-B050-FF44-B512-ED0BB6120B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78925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Sub-title, Arial Bold 24pt.</a:t>
            </a:r>
          </a:p>
        </p:txBody>
      </p:sp>
      <p:sp>
        <p:nvSpPr>
          <p:cNvPr id="15" name="Text Placeholder 14"/>
          <p:cNvSpPr>
            <a:spLocks noGrp="1"/>
          </p:cNvSpPr>
          <p:nvPr>
            <p:ph type="body" sz="quarter" idx="22" hasCustomPrompt="1"/>
          </p:nvPr>
        </p:nvSpPr>
        <p:spPr>
          <a:xfrm>
            <a:off x="1" y="4972056"/>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3" name="Text Placeholder 37"/>
          <p:cNvSpPr txBox="1">
            <a:spLocks/>
          </p:cNvSpPr>
          <p:nvPr userDrawn="1"/>
        </p:nvSpPr>
        <p:spPr>
          <a:xfrm>
            <a:off x="4627565" y="11220"/>
            <a:ext cx="4059237" cy="120650"/>
          </a:xfrm>
          <a:prstGeom prst="rect">
            <a:avLst/>
          </a:prstGeom>
        </p:spPr>
        <p:txBody>
          <a:bodyPr bIns="0" anchor="b" anchorCtr="0">
            <a:noAutofit/>
          </a:bodyPr>
          <a:lstStyle>
            <a:lvl1pPr marL="0" indent="0" algn="ctr">
              <a:buNone/>
              <a:defRPr sz="700">
                <a:solidFill>
                  <a:srgbClr val="FF0000"/>
                </a:solidFill>
                <a:latin typeface="Arial Narrow" pitchFamily="34" charset="0"/>
              </a:defRPr>
            </a:lvl1pPr>
          </a:lstStyle>
          <a:p>
            <a:pPr fontAlgn="base">
              <a:spcBef>
                <a:spcPct val="0"/>
              </a:spcBef>
              <a:spcAft>
                <a:spcPct val="0"/>
              </a:spcAft>
            </a:pPr>
            <a:r>
              <a:rPr lang="en-US" sz="700"/>
              <a:t>NORTHROP GRUMMAN PRIVATE / PROPRIETARY LEVEL I</a:t>
            </a:r>
          </a:p>
        </p:txBody>
      </p:sp>
      <p:sp>
        <p:nvSpPr>
          <p:cNvPr id="16" name="Text Placeholder 37"/>
          <p:cNvSpPr txBox="1">
            <a:spLocks/>
          </p:cNvSpPr>
          <p:nvPr userDrawn="1"/>
        </p:nvSpPr>
        <p:spPr>
          <a:xfrm>
            <a:off x="5181600" y="6705600"/>
            <a:ext cx="3352800" cy="120650"/>
          </a:xfrm>
          <a:prstGeom prst="rect">
            <a:avLst/>
          </a:prstGeom>
        </p:spPr>
        <p:txBody>
          <a:bodyPr bIns="0" anchor="b" anchorCtr="0">
            <a:noAutofit/>
          </a:bodyPr>
          <a:lstStyle>
            <a:lvl1pPr marL="0" indent="0" algn="ctr">
              <a:buNone/>
              <a:defRPr sz="700">
                <a:solidFill>
                  <a:srgbClr val="FF0000"/>
                </a:solidFill>
                <a:latin typeface="Arial Narrow" pitchFamily="34" charset="0"/>
              </a:defRPr>
            </a:lvl1pPr>
          </a:lstStyle>
          <a:p>
            <a:pPr fontAlgn="base">
              <a:spcBef>
                <a:spcPct val="0"/>
              </a:spcBef>
              <a:spcAft>
                <a:spcPct val="0"/>
              </a:spcAft>
            </a:pPr>
            <a:r>
              <a:rPr lang="en-US" sz="700"/>
              <a:t>NORTHROP GRUMMAN PRIVATE / PROPRIETARY LEVEL I</a:t>
            </a:r>
          </a:p>
        </p:txBody>
      </p:sp>
    </p:spTree>
    <p:extLst>
      <p:ext uri="{BB962C8B-B14F-4D97-AF65-F5344CB8AC3E}">
        <p14:creationId xmlns:p14="http://schemas.microsoft.com/office/powerpoint/2010/main" val="109262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1" y="76200"/>
            <a:ext cx="6705600" cy="838200"/>
          </a:xfrm>
        </p:spPr>
        <p:txBody>
          <a:bodyPr/>
          <a:lstStyle/>
          <a:p>
            <a:r>
              <a:rPr lang="en-US"/>
              <a:t>Click to edit Master title style</a:t>
            </a:r>
          </a:p>
        </p:txBody>
      </p:sp>
      <p:sp>
        <p:nvSpPr>
          <p:cNvPr id="3" name="Rectangle 4"/>
          <p:cNvSpPr>
            <a:spLocks noGrp="1" noChangeArrowheads="1"/>
          </p:cNvSpPr>
          <p:nvPr>
            <p:ph type="dt" sz="half" idx="10"/>
          </p:nvPr>
        </p:nvSpPr>
        <p:spPr>
          <a:xfrm>
            <a:off x="609600" y="6661150"/>
            <a:ext cx="1828800" cy="152400"/>
          </a:xfrm>
          <a:prstGeom prst="rect">
            <a:avLst/>
          </a:prstGeom>
          <a:ln/>
        </p:spPr>
        <p:txBody>
          <a:bodyPr/>
          <a:lstStyle>
            <a:lvl1pPr>
              <a:defRPr/>
            </a:lvl1pPr>
          </a:lstStyle>
          <a:p>
            <a:pPr fontAlgn="base">
              <a:spcBef>
                <a:spcPct val="0"/>
              </a:spcBef>
              <a:spcAft>
                <a:spcPct val="0"/>
              </a:spcAft>
              <a:defRPr/>
            </a:pPr>
            <a:endParaRPr lang="en-US">
              <a:solidFill>
                <a:prstClr val="black"/>
              </a:solidFill>
            </a:endParaRPr>
          </a:p>
        </p:txBody>
      </p:sp>
      <p:sp>
        <p:nvSpPr>
          <p:cNvPr id="4" name="Rectangle 89"/>
          <p:cNvSpPr>
            <a:spLocks noGrp="1" noChangeArrowheads="1"/>
          </p:cNvSpPr>
          <p:nvPr>
            <p:ph type="sldNum" sz="quarter" idx="11"/>
          </p:nvPr>
        </p:nvSpPr>
        <p:spPr>
          <a:ln/>
        </p:spPr>
        <p:txBody>
          <a:bodyPr/>
          <a:lstStyle>
            <a:lvl1pPr>
              <a:defRPr/>
            </a:lvl1pPr>
          </a:lstStyle>
          <a:p>
            <a:pPr>
              <a:defRPr/>
            </a:pPr>
            <a:fld id="{F7BBD635-6531-4F53-A852-C7A64AF1AF9B}" type="slidenum">
              <a:rPr lang="en-US"/>
              <a:pPr>
                <a:defRPr/>
              </a:pPr>
              <a:t>‹#›</a:t>
            </a:fld>
            <a:endParaRPr lang="en-US"/>
          </a:p>
        </p:txBody>
      </p:sp>
      <p:sp>
        <p:nvSpPr>
          <p:cNvPr id="5" name="Footer Placeholder 4"/>
          <p:cNvSpPr>
            <a:spLocks noGrp="1"/>
          </p:cNvSpPr>
          <p:nvPr>
            <p:ph type="ftr" sz="quarter" idx="12"/>
          </p:nvPr>
        </p:nvSpPr>
        <p:spPr>
          <a:xfrm>
            <a:off x="2543240" y="6629406"/>
            <a:ext cx="4057521" cy="200055"/>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423844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a:t>Click to edit Master title style</a:t>
            </a:r>
          </a:p>
        </p:txBody>
      </p:sp>
      <p:sp>
        <p:nvSpPr>
          <p:cNvPr id="3" name="Content Placeholder 2"/>
          <p:cNvSpPr>
            <a:spLocks noGrp="1"/>
          </p:cNvSpPr>
          <p:nvPr>
            <p:ph idx="1"/>
          </p:nvPr>
        </p:nvSpPr>
        <p:spPr>
          <a:xfrm>
            <a:off x="304800" y="1402086"/>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609600" y="6661150"/>
            <a:ext cx="1828800" cy="15240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50"/>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a:p>
        </p:txBody>
      </p:sp>
      <p:sp>
        <p:nvSpPr>
          <p:cNvPr id="7" name="Text Placeholder 9"/>
          <p:cNvSpPr>
            <a:spLocks noGrp="1"/>
          </p:cNvSpPr>
          <p:nvPr>
            <p:ph type="body" sz="quarter" idx="19"/>
          </p:nvPr>
        </p:nvSpPr>
        <p:spPr>
          <a:xfrm>
            <a:off x="4161473" y="0"/>
            <a:ext cx="4059237" cy="182880"/>
          </a:xfrm>
        </p:spPr>
        <p:txBody>
          <a:bodyPr/>
          <a:lstStyle/>
          <a:p>
            <a:r>
              <a:rPr lang="en-US" sz="900" dirty="0"/>
              <a:t>Northrop Grumman Proprietary Level 1</a:t>
            </a:r>
          </a:p>
        </p:txBody>
      </p:sp>
      <p:sp>
        <p:nvSpPr>
          <p:cNvPr id="8" name="Text Placeholder 9"/>
          <p:cNvSpPr>
            <a:spLocks noGrp="1"/>
          </p:cNvSpPr>
          <p:nvPr>
            <p:ph type="body" sz="quarter" idx="20"/>
          </p:nvPr>
        </p:nvSpPr>
        <p:spPr>
          <a:xfrm>
            <a:off x="3452813" y="6675120"/>
            <a:ext cx="4059237" cy="182880"/>
          </a:xfrm>
        </p:spPr>
        <p:txBody>
          <a:bodyPr/>
          <a:lstStyle/>
          <a:p>
            <a:r>
              <a:rPr lang="en-US" sz="900" dirty="0"/>
              <a:t>Northrop Grumman Proprietary Level 1</a:t>
            </a:r>
          </a:p>
        </p:txBody>
      </p:sp>
    </p:spTree>
    <p:extLst>
      <p:ext uri="{BB962C8B-B14F-4D97-AF65-F5344CB8AC3E}">
        <p14:creationId xmlns:p14="http://schemas.microsoft.com/office/powerpoint/2010/main" val="385130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Sub-title, Arial Bold 24pt.</a:t>
            </a:r>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a:t>Mark pages according to the proprietary level of information as described in Company Procedure J103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a:t>Mark pages according to the proprietary level of information as described in Company Procedure J103 (or remove)</a:t>
            </a:r>
          </a:p>
        </p:txBody>
      </p:sp>
      <p:sp>
        <p:nvSpPr>
          <p:cNvPr id="15" name="Text Placeholder 14"/>
          <p:cNvSpPr>
            <a:spLocks noGrp="1"/>
          </p:cNvSpPr>
          <p:nvPr>
            <p:ph type="body" sz="quarter" idx="22" hasCustomPrompt="1"/>
          </p:nvPr>
        </p:nvSpPr>
        <p:spPr>
          <a:xfrm>
            <a:off x="1" y="4972056"/>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448071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09600" y="6661150"/>
            <a:ext cx="1828800" cy="15240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pPr>
              <a:defRPr/>
            </a:pPr>
            <a:fld id="{5EFDDFDC-2310-4289-912B-48D933BD996C}" type="slidenum">
              <a:rPr lang="en-US"/>
              <a:pPr>
                <a:defRPr/>
              </a:pPr>
              <a:t>‹#›</a:t>
            </a:fld>
            <a:endParaRPr lang="en-US"/>
          </a:p>
        </p:txBody>
      </p:sp>
      <p:sp>
        <p:nvSpPr>
          <p:cNvPr id="6" name="Footer Placeholder 4"/>
          <p:cNvSpPr>
            <a:spLocks noGrp="1"/>
          </p:cNvSpPr>
          <p:nvPr>
            <p:ph type="ftr" sz="quarter" idx="12"/>
          </p:nvPr>
        </p:nvSpPr>
        <p:spPr>
          <a:xfrm>
            <a:off x="2543240" y="6629406"/>
            <a:ext cx="4057521" cy="200055"/>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3511244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1" y="0"/>
            <a:ext cx="4190666"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a:t>Mark pages according to the proprietary level of information as described in Company Procedure J103 (or remove)</a:t>
            </a:r>
          </a:p>
        </p:txBody>
      </p:sp>
      <p:sp>
        <p:nvSpPr>
          <p:cNvPr id="15" name="Text Placeholder 14"/>
          <p:cNvSpPr>
            <a:spLocks noGrp="1"/>
          </p:cNvSpPr>
          <p:nvPr>
            <p:ph type="body" sz="quarter" idx="22" hasCustomPrompt="1"/>
          </p:nvPr>
        </p:nvSpPr>
        <p:spPr>
          <a:xfrm>
            <a:off x="1" y="4972056"/>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4" name="Text Placeholder 37"/>
          <p:cNvSpPr txBox="1">
            <a:spLocks/>
          </p:cNvSpPr>
          <p:nvPr userDrawn="1"/>
        </p:nvSpPr>
        <p:spPr>
          <a:xfrm>
            <a:off x="4939073" y="6737350"/>
            <a:ext cx="4059237" cy="120650"/>
          </a:xfrm>
          <a:prstGeom prst="rect">
            <a:avLst/>
          </a:prstGeom>
        </p:spPr>
        <p:txBody>
          <a:bodyPr bIns="0" anchor="b" anchorCtr="0">
            <a:noAutofit/>
          </a:bodyPr>
          <a:lstStyle>
            <a:lvl1pPr marL="0" indent="0" algn="ctr">
              <a:buNone/>
              <a:defRPr sz="700">
                <a:solidFill>
                  <a:srgbClr val="FF0000"/>
                </a:solidFill>
                <a:latin typeface="Arial Narrow" pitchFamily="34" charset="0"/>
              </a:defRPr>
            </a:lvl1pPr>
          </a:lstStyle>
          <a:p>
            <a:pPr fontAlgn="base">
              <a:spcBef>
                <a:spcPts val="2400"/>
              </a:spcBef>
              <a:spcAft>
                <a:spcPct val="0"/>
              </a:spcAft>
              <a:defRPr/>
            </a:pPr>
            <a:r>
              <a:rPr lang="en-US" sz="700" kern="0"/>
              <a:t>Northrop Grumman Private / Proprietary Level I</a:t>
            </a:r>
          </a:p>
        </p:txBody>
      </p:sp>
    </p:spTree>
    <p:extLst>
      <p:ext uri="{BB962C8B-B14F-4D97-AF65-F5344CB8AC3E}">
        <p14:creationId xmlns:p14="http://schemas.microsoft.com/office/powerpoint/2010/main" val="18015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Sub-title, Arial Bold 24pt.</a:t>
            </a:r>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a:t>Mark pages according to the proprietary level of information as described in Company Procedure J103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a:t>Mark pages according to the proprietary level of information as described in Company Procedure J103 (or remove)</a:t>
            </a:r>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350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3"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Section Break (Click to Add Title)</a:t>
            </a:r>
          </a:p>
        </p:txBody>
      </p:sp>
    </p:spTree>
    <p:extLst>
      <p:ext uri="{BB962C8B-B14F-4D97-AF65-F5344CB8AC3E}">
        <p14:creationId xmlns:p14="http://schemas.microsoft.com/office/powerpoint/2010/main" val="281203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705600" cy="838200"/>
          </a:xfrm>
        </p:spPr>
        <p:txBody>
          <a:bodyPr/>
          <a:lstStyle/>
          <a:p>
            <a:r>
              <a:rPr lang="en-US" dirty="0"/>
              <a:t>Click to edit Master title style</a:t>
            </a:r>
          </a:p>
        </p:txBody>
      </p:sp>
      <p:sp>
        <p:nvSpPr>
          <p:cNvPr id="3" name="Content Placeholder 2"/>
          <p:cNvSpPr>
            <a:spLocks noGrp="1"/>
          </p:cNvSpPr>
          <p:nvPr>
            <p:ph idx="1"/>
          </p:nvPr>
        </p:nvSpPr>
        <p:spPr>
          <a:xfrm>
            <a:off x="304800" y="1402086"/>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Tree>
    <p:extLst>
      <p:ext uri="{BB962C8B-B14F-4D97-AF65-F5344CB8AC3E}">
        <p14:creationId xmlns:p14="http://schemas.microsoft.com/office/powerpoint/2010/main" val="259808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Bef>
                <a:spcPct val="0"/>
              </a:spcBef>
              <a:spcAft>
                <a:spcPct val="0"/>
              </a:spcAft>
            </a:pPr>
            <a:fld id="{8E41F33A-8A61-4937-A58C-46521EFFC1C2}"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180685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402295"/>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0545" y="1402295"/>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0"/>
          </p:nvPr>
        </p:nvSpPr>
        <p:spPr>
          <a:xfrm>
            <a:off x="609600" y="6661150"/>
            <a:ext cx="1828800" cy="15240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50"/>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a:p>
        </p:txBody>
      </p:sp>
    </p:spTree>
    <p:extLst>
      <p:ext uri="{BB962C8B-B14F-4D97-AF65-F5344CB8AC3E}">
        <p14:creationId xmlns:p14="http://schemas.microsoft.com/office/powerpoint/2010/main" val="167759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50"/>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a:p>
        </p:txBody>
      </p:sp>
    </p:spTree>
    <p:extLst>
      <p:ext uri="{BB962C8B-B14F-4D97-AF65-F5344CB8AC3E}">
        <p14:creationId xmlns:p14="http://schemas.microsoft.com/office/powerpoint/2010/main" val="36497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45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a:t>Mark pages according to the proprietary level of information as described in Company Procedure J103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a:t>Mark pages according to the proprietary level of information as described in Company Procedure J103 (or remove)</a:t>
            </a:r>
          </a:p>
        </p:txBody>
      </p:sp>
      <p:sp>
        <p:nvSpPr>
          <p:cNvPr id="15" name="Text Placeholder 14"/>
          <p:cNvSpPr>
            <a:spLocks noGrp="1"/>
          </p:cNvSpPr>
          <p:nvPr>
            <p:ph type="body" sz="quarter" idx="22" hasCustomPrompt="1"/>
          </p:nvPr>
        </p:nvSpPr>
        <p:spPr>
          <a:xfrm>
            <a:off x="1" y="4972056"/>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70267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lstStyle/>
          <a:p>
            <a:r>
              <a:rPr lang="en-US" dirty="0"/>
              <a:t>Click to edit Master title style</a:t>
            </a:r>
          </a:p>
        </p:txBody>
      </p:sp>
      <p:sp>
        <p:nvSpPr>
          <p:cNvPr id="3" name="Content Placeholder 2"/>
          <p:cNvSpPr>
            <a:spLocks noGrp="1"/>
          </p:cNvSpPr>
          <p:nvPr>
            <p:ph sz="half" idx="1"/>
          </p:nvPr>
        </p:nvSpPr>
        <p:spPr>
          <a:xfrm>
            <a:off x="304800" y="15240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5800" y="15240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95800" y="386239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1"/>
          </p:nvPr>
        </p:nvSpPr>
        <p:spPr>
          <a:xfrm>
            <a:off x="70429" y="6477001"/>
            <a:ext cx="315740" cy="225838"/>
          </a:xfrm>
          <a:prstGeom prst="rect">
            <a:avLst/>
          </a:prstGeom>
          <a:ln/>
        </p:spPr>
        <p:txBody>
          <a:bodyPr lIns="86493" tIns="43247" rIns="86493" bIns="43247"/>
          <a:lstStyle>
            <a:lvl1pPr>
              <a:defRPr/>
            </a:lvl1pPr>
          </a:lstStyle>
          <a:p>
            <a:pPr>
              <a:defRPr/>
            </a:pPr>
            <a:fld id="{72E3678C-762A-4562-AE76-D6197B4CAE05}" type="slidenum">
              <a:rPr lang="en-US"/>
              <a:pPr>
                <a:defRPr/>
              </a:pPr>
              <a:t>‹#›</a:t>
            </a:fld>
            <a:endParaRPr lang="en-US"/>
          </a:p>
        </p:txBody>
      </p:sp>
    </p:spTree>
    <p:extLst>
      <p:ext uri="{BB962C8B-B14F-4D97-AF65-F5344CB8AC3E}">
        <p14:creationId xmlns:p14="http://schemas.microsoft.com/office/powerpoint/2010/main" val="24775708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04801" y="1402086"/>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13" name="Rectangle 89"/>
          <p:cNvSpPr>
            <a:spLocks noGrp="1" noChangeArrowheads="1"/>
          </p:cNvSpPr>
          <p:nvPr>
            <p:ph type="sldNum" sz="quarter" idx="4"/>
          </p:nvPr>
        </p:nvSpPr>
        <p:spPr bwMode="auto">
          <a:xfrm>
            <a:off x="60472" y="6621910"/>
            <a:ext cx="336259" cy="236095"/>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900">
                <a:solidFill>
                  <a:srgbClr val="000000"/>
                </a:solidFill>
                <a:latin typeface="Arial" charset="0"/>
              </a:defRPr>
            </a:lvl1pPr>
          </a:lstStyle>
          <a:p>
            <a:pPr fontAlgn="base">
              <a:spcBef>
                <a:spcPct val="0"/>
              </a:spcBef>
              <a:spcAft>
                <a:spcPct val="0"/>
              </a:spcAft>
            </a:pPr>
            <a:fld id="{8E41F33A-8A61-4937-A58C-46521EFFC1C2}" type="slidenum">
              <a:rPr lang="en-US" smtClean="0"/>
              <a:pPr fontAlgn="base">
                <a:spcBef>
                  <a:spcPct val="0"/>
                </a:spcBef>
                <a:spcAft>
                  <a:spcPct val="0"/>
                </a:spcAft>
              </a:pPr>
              <a:t>‹#›</a:t>
            </a:fld>
            <a:endParaRPr lang="en-US"/>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p:nvPicPr>
        <p:blipFill>
          <a:blip r:embed="rId17" cstate="print"/>
          <a:stretch>
            <a:fillRect/>
          </a:stretch>
        </p:blipFill>
        <p:spPr>
          <a:xfrm>
            <a:off x="7148540" y="383381"/>
            <a:ext cx="1760445" cy="306744"/>
          </a:xfrm>
          <a:prstGeom prst="rect">
            <a:avLst/>
          </a:prstGeom>
        </p:spPr>
      </p:pic>
    </p:spTree>
    <p:extLst>
      <p:ext uri="{BB962C8B-B14F-4D97-AF65-F5344CB8AC3E}">
        <p14:creationId xmlns:p14="http://schemas.microsoft.com/office/powerpoint/2010/main" val="4291129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189" algn="l" rtl="0" eaLnBrk="1" fontAlgn="base" hangingPunct="1">
        <a:spcBef>
          <a:spcPct val="0"/>
        </a:spcBef>
        <a:spcAft>
          <a:spcPct val="0"/>
        </a:spcAft>
        <a:defRPr sz="2600">
          <a:solidFill>
            <a:schemeClr val="tx1"/>
          </a:solidFill>
          <a:latin typeface="Tahoma" charset="0"/>
          <a:cs typeface="Arial" charset="0"/>
        </a:defRPr>
      </a:lvl6pPr>
      <a:lvl7pPr marL="914377" algn="l" rtl="0" eaLnBrk="1" fontAlgn="base" hangingPunct="1">
        <a:spcBef>
          <a:spcPct val="0"/>
        </a:spcBef>
        <a:spcAft>
          <a:spcPct val="0"/>
        </a:spcAft>
        <a:defRPr sz="2600">
          <a:solidFill>
            <a:schemeClr val="tx1"/>
          </a:solidFill>
          <a:latin typeface="Tahoma" charset="0"/>
          <a:cs typeface="Arial" charset="0"/>
        </a:defRPr>
      </a:lvl7pPr>
      <a:lvl8pPr marL="1371566" algn="l" rtl="0" eaLnBrk="1" fontAlgn="base" hangingPunct="1">
        <a:spcBef>
          <a:spcPct val="0"/>
        </a:spcBef>
        <a:spcAft>
          <a:spcPct val="0"/>
        </a:spcAft>
        <a:defRPr sz="2600">
          <a:solidFill>
            <a:schemeClr val="tx1"/>
          </a:solidFill>
          <a:latin typeface="Tahoma" charset="0"/>
          <a:cs typeface="Arial" charset="0"/>
        </a:defRPr>
      </a:lvl8pPr>
      <a:lvl9pPr marL="1828754" algn="l" rtl="0" eaLnBrk="1" fontAlgn="base" hangingPunct="1">
        <a:spcBef>
          <a:spcPct val="0"/>
        </a:spcBef>
        <a:spcAft>
          <a:spcPct val="0"/>
        </a:spcAft>
        <a:defRPr sz="2600">
          <a:solidFill>
            <a:schemeClr val="tx1"/>
          </a:solidFill>
          <a:latin typeface="Tahoma" charset="0"/>
          <a:cs typeface="Arial" charset="0"/>
        </a:defRPr>
      </a:lvl9pPr>
    </p:titleStyle>
    <p:bodyStyle>
      <a:lvl1pPr marL="230182" indent="-230182"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196" indent="-227008"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11" indent="-173034"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24" indent="-169858"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789" indent="-173034"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537" indent="-228594" algn="l" rtl="0" eaLnBrk="1" fontAlgn="base" hangingPunct="1">
        <a:spcBef>
          <a:spcPct val="20000"/>
        </a:spcBef>
        <a:spcAft>
          <a:spcPct val="0"/>
        </a:spcAft>
        <a:buChar char="»"/>
        <a:defRPr sz="1700">
          <a:solidFill>
            <a:schemeClr val="tx1"/>
          </a:solidFill>
          <a:latin typeface="+mn-lt"/>
          <a:cs typeface="+mn-cs"/>
        </a:defRPr>
      </a:lvl6pPr>
      <a:lvl7pPr marL="2971726" indent="-228594" algn="l" rtl="0" eaLnBrk="1" fontAlgn="base" hangingPunct="1">
        <a:spcBef>
          <a:spcPct val="20000"/>
        </a:spcBef>
        <a:spcAft>
          <a:spcPct val="0"/>
        </a:spcAft>
        <a:buChar char="»"/>
        <a:defRPr sz="1700">
          <a:solidFill>
            <a:schemeClr val="tx1"/>
          </a:solidFill>
          <a:latin typeface="+mn-lt"/>
          <a:cs typeface="+mn-cs"/>
        </a:defRPr>
      </a:lvl7pPr>
      <a:lvl8pPr marL="3428914" indent="-228594" algn="l" rtl="0" eaLnBrk="1" fontAlgn="base" hangingPunct="1">
        <a:spcBef>
          <a:spcPct val="20000"/>
        </a:spcBef>
        <a:spcAft>
          <a:spcPct val="0"/>
        </a:spcAft>
        <a:buChar char="»"/>
        <a:defRPr sz="1700">
          <a:solidFill>
            <a:schemeClr val="tx1"/>
          </a:solidFill>
          <a:latin typeface="+mn-lt"/>
          <a:cs typeface="+mn-cs"/>
        </a:defRPr>
      </a:lvl8pPr>
      <a:lvl9pPr marL="3886103" indent="-228594"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iarpa.gov/index.php/research-programs/trojai/trojai-proposers-day" TargetMode="External"/><Relationship Id="rId2" Type="http://schemas.openxmlformats.org/officeDocument/2006/relationships/hyperlink" Target="https://www.darpa.mil/program/science-of-artificial-intelligence-and-learning-for-open-world-novelty"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cs.purdue.edu/homes/bb/#demos"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cs.purdue.edu/homes/bb/#recentpub"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3.png"/><Relationship Id="rId18" Type="http://schemas.openxmlformats.org/officeDocument/2006/relationships/image" Target="../media/image56.png"/><Relationship Id="rId3" Type="http://schemas.openxmlformats.org/officeDocument/2006/relationships/image" Target="../media/image48.png"/><Relationship Id="rId21" Type="http://schemas.openxmlformats.org/officeDocument/2006/relationships/image" Target="../media/image65.svg"/><Relationship Id="rId7" Type="http://schemas.openxmlformats.org/officeDocument/2006/relationships/image" Target="../media/image50.png"/><Relationship Id="rId12" Type="http://schemas.openxmlformats.org/officeDocument/2006/relationships/image" Target="../media/image57.svg"/><Relationship Id="rId17" Type="http://schemas.openxmlformats.org/officeDocument/2006/relationships/image" Target="../media/image55.png"/><Relationship Id="rId2" Type="http://schemas.openxmlformats.org/officeDocument/2006/relationships/notesSlide" Target="../notesSlides/notesSlide1.xml"/><Relationship Id="rId16" Type="http://schemas.openxmlformats.org/officeDocument/2006/relationships/image" Target="../media/image61.svg"/><Relationship Id="rId20"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51.svg"/><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4.png"/><Relationship Id="rId23" Type="http://schemas.openxmlformats.org/officeDocument/2006/relationships/image" Target="../media/image59.png"/><Relationship Id="rId10" Type="http://schemas.openxmlformats.org/officeDocument/2006/relationships/image" Target="../media/image55.svg"/><Relationship Id="rId19" Type="http://schemas.openxmlformats.org/officeDocument/2006/relationships/image" Target="../media/image63.svg"/><Relationship Id="rId4" Type="http://schemas.openxmlformats.org/officeDocument/2006/relationships/image" Target="../media/image49.svg"/><Relationship Id="rId9" Type="http://schemas.openxmlformats.org/officeDocument/2006/relationships/image" Target="../media/image51.png"/><Relationship Id="rId14" Type="http://schemas.openxmlformats.org/officeDocument/2006/relationships/image" Target="../media/image59.svg"/><Relationship Id="rId22"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82.svg"/><Relationship Id="rId4" Type="http://schemas.openxmlformats.org/officeDocument/2006/relationships/image" Target="../media/image68.png"/><Relationship Id="rId9" Type="http://schemas.openxmlformats.org/officeDocument/2006/relationships/image" Target="../media/image7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s://www.cs.purdue.edu/homes/bb/#demo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8213" y="6590597"/>
            <a:ext cx="4105535" cy="12065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Title 4"/>
          <p:cNvSpPr>
            <a:spLocks noGrp="1"/>
          </p:cNvSpPr>
          <p:nvPr>
            <p:ph type="ctrTitle"/>
          </p:nvPr>
        </p:nvSpPr>
        <p:spPr>
          <a:xfrm>
            <a:off x="3352800" y="2139247"/>
            <a:ext cx="5500948" cy="1212581"/>
          </a:xfrm>
        </p:spPr>
        <p:txBody>
          <a:bodyPr/>
          <a:lstStyle/>
          <a:p>
            <a:r>
              <a:rPr lang="en-US" sz="2800" dirty="0"/>
              <a:t>Countering Adversarial AI/ML and Threat Recognition with Deep Learning</a:t>
            </a:r>
          </a:p>
        </p:txBody>
      </p:sp>
      <p:sp>
        <p:nvSpPr>
          <p:cNvPr id="12" name="Text Placeholder 5"/>
          <p:cNvSpPr>
            <a:spLocks noGrp="1"/>
          </p:cNvSpPr>
          <p:nvPr>
            <p:ph type="body" sz="quarter" idx="14"/>
          </p:nvPr>
        </p:nvSpPr>
        <p:spPr>
          <a:xfrm>
            <a:off x="3810000" y="4272847"/>
            <a:ext cx="4968114" cy="457200"/>
          </a:xfrm>
        </p:spPr>
        <p:txBody>
          <a:bodyPr>
            <a:normAutofit/>
          </a:bodyPr>
          <a:lstStyle/>
          <a:p>
            <a:r>
              <a:rPr lang="en-US" sz="2400" dirty="0"/>
              <a:t>Purdue University</a:t>
            </a:r>
          </a:p>
        </p:txBody>
      </p:sp>
      <p:sp>
        <p:nvSpPr>
          <p:cNvPr id="13" name="Text Placeholder 6"/>
          <p:cNvSpPr>
            <a:spLocks noGrp="1"/>
          </p:cNvSpPr>
          <p:nvPr>
            <p:ph type="body" sz="quarter" idx="15"/>
          </p:nvPr>
        </p:nvSpPr>
        <p:spPr>
          <a:xfrm>
            <a:off x="3810530" y="4838903"/>
            <a:ext cx="4972728" cy="457200"/>
          </a:xfrm>
        </p:spPr>
        <p:txBody>
          <a:bodyPr>
            <a:normAutofit/>
          </a:bodyPr>
          <a:lstStyle/>
          <a:p>
            <a:r>
              <a:rPr lang="en-US" sz="2400" dirty="0"/>
              <a:t>April 29, 2020</a:t>
            </a:r>
          </a:p>
        </p:txBody>
      </p:sp>
      <p:sp>
        <p:nvSpPr>
          <p:cNvPr id="14" name="Text Placeholder 8"/>
          <p:cNvSpPr>
            <a:spLocks noGrp="1"/>
          </p:cNvSpPr>
          <p:nvPr>
            <p:ph type="body" sz="quarter" idx="16"/>
          </p:nvPr>
        </p:nvSpPr>
        <p:spPr>
          <a:xfrm>
            <a:off x="3810530" y="5339647"/>
            <a:ext cx="4972726" cy="381000"/>
          </a:xfrm>
        </p:spPr>
        <p:txBody>
          <a:bodyPr/>
          <a:lstStyle/>
          <a:p>
            <a:r>
              <a:rPr lang="en-US" sz="2400" dirty="0"/>
              <a:t>PI: Bharat Bhargava</a:t>
            </a:r>
          </a:p>
        </p:txBody>
      </p:sp>
      <p:sp>
        <p:nvSpPr>
          <p:cNvPr id="15" name="Text Placeholder 5"/>
          <p:cNvSpPr>
            <a:spLocks noGrp="1"/>
          </p:cNvSpPr>
          <p:nvPr>
            <p:ph type="body" sz="quarter" idx="17"/>
          </p:nvPr>
        </p:nvSpPr>
        <p:spPr>
          <a:xfrm>
            <a:off x="3894625" y="3587047"/>
            <a:ext cx="4959912" cy="457200"/>
          </a:xfrm>
        </p:spPr>
        <p:txBody>
          <a:bodyPr/>
          <a:lstStyle/>
          <a:p>
            <a:r>
              <a:rPr lang="en-US" dirty="0"/>
              <a:t>Topic Area: Cybersecurity</a:t>
            </a:r>
          </a:p>
        </p:txBody>
      </p:sp>
      <p:pic>
        <p:nvPicPr>
          <p:cNvPr id="16" name="Picture 2" descr="NGCRC_Log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68543" y="533400"/>
            <a:ext cx="2802295" cy="144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2667000" y="5791200"/>
            <a:ext cx="6324600" cy="830997"/>
          </a:xfrm>
          <a:prstGeom prst="rect">
            <a:avLst/>
          </a:prstGeom>
          <a:noFill/>
        </p:spPr>
        <p:txBody>
          <a:bodyPr wrap="square" rtlCol="0">
            <a:spAutoFit/>
          </a:bodyPr>
          <a:lstStyle/>
          <a:p>
            <a:pPr algn="r"/>
            <a:r>
              <a:rPr lang="en-US" sz="2400" b="1" dirty="0">
                <a:latin typeface="Arial"/>
                <a:cs typeface="Arial"/>
              </a:rPr>
              <a:t>NGC Champions: </a:t>
            </a:r>
            <a:r>
              <a:rPr lang="en-US" sz="2400" dirty="0">
                <a:latin typeface="Arial"/>
                <a:cs typeface="Arial"/>
              </a:rPr>
              <a:t>James MacDonald, Paul </a:t>
            </a:r>
            <a:r>
              <a:rPr lang="en-US" sz="2400" dirty="0" err="1">
                <a:latin typeface="Arial"/>
                <a:cs typeface="Arial"/>
              </a:rPr>
              <a:t>Conoval</a:t>
            </a:r>
            <a:r>
              <a:rPr lang="en-US" sz="2400">
                <a:latin typeface="Arial"/>
                <a:cs typeface="Arial"/>
              </a:rPr>
              <a:t>, Justin King, Jason </a:t>
            </a:r>
            <a:r>
              <a:rPr lang="en-US" sz="2400" err="1">
                <a:latin typeface="Arial"/>
                <a:cs typeface="Arial"/>
              </a:rPr>
              <a:t>Kobes</a:t>
            </a:r>
            <a:r>
              <a:rPr lang="en-US" sz="2400">
                <a:latin typeface="Arial"/>
                <a:cs typeface="Arial"/>
              </a:rPr>
              <a:t> </a:t>
            </a:r>
          </a:p>
        </p:txBody>
      </p:sp>
    </p:spTree>
    <p:extLst>
      <p:ext uri="{BB962C8B-B14F-4D97-AF65-F5344CB8AC3E}">
        <p14:creationId xmlns:p14="http://schemas.microsoft.com/office/powerpoint/2010/main" val="412643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Curved Connector 71"/>
          <p:cNvCxnSpPr>
            <a:stCxn id="56" idx="3"/>
            <a:endCxn id="30" idx="1"/>
          </p:cNvCxnSpPr>
          <p:nvPr/>
        </p:nvCxnSpPr>
        <p:spPr>
          <a:xfrm>
            <a:off x="5504902" y="3896591"/>
            <a:ext cx="1451393" cy="824982"/>
          </a:xfrm>
          <a:prstGeom prst="curvedConnector3">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78" name="Curved Connector 77"/>
          <p:cNvCxnSpPr>
            <a:stCxn id="56" idx="3"/>
            <a:endCxn id="30" idx="1"/>
          </p:cNvCxnSpPr>
          <p:nvPr/>
        </p:nvCxnSpPr>
        <p:spPr>
          <a:xfrm>
            <a:off x="5504902" y="3896591"/>
            <a:ext cx="1451393" cy="824982"/>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xmlns="" id="{838138B5-3BE8-4E48-B147-7EDA01CEE823}"/>
              </a:ext>
            </a:extLst>
          </p:cNvPr>
          <p:cNvSpPr txBox="1"/>
          <p:nvPr/>
        </p:nvSpPr>
        <p:spPr>
          <a:xfrm>
            <a:off x="1901525" y="3200400"/>
            <a:ext cx="1222675" cy="830997"/>
          </a:xfrm>
          <a:prstGeom prst="rect">
            <a:avLst/>
          </a:prstGeom>
          <a:noFill/>
        </p:spPr>
        <p:txBody>
          <a:bodyPr wrap="square" rtlCol="0">
            <a:spAutoFit/>
          </a:bodyPr>
          <a:lstStyle/>
          <a:p>
            <a:pPr algn="ctr"/>
            <a:r>
              <a:rPr lang="en-US" sz="1600" b="1">
                <a:latin typeface="Arial" pitchFamily="34" charset="0"/>
                <a:cs typeface="Arial" pitchFamily="34" charset="0"/>
              </a:rPr>
              <a:t>Label: Pedestrian Crossing</a:t>
            </a:r>
          </a:p>
        </p:txBody>
      </p:sp>
      <p:sp>
        <p:nvSpPr>
          <p:cNvPr id="2" name="Title 1"/>
          <p:cNvSpPr>
            <a:spLocks noGrp="1"/>
          </p:cNvSpPr>
          <p:nvPr>
            <p:ph type="title"/>
          </p:nvPr>
        </p:nvSpPr>
        <p:spPr/>
        <p:txBody>
          <a:bodyPr/>
          <a:lstStyle/>
          <a:p>
            <a:r>
              <a:rPr lang="tr-TR" sz="2800" dirty="0"/>
              <a:t>Problem Statement</a:t>
            </a:r>
            <a:endParaRPr lang="en-US" sz="2800" dirty="0"/>
          </a:p>
        </p:txBody>
      </p:sp>
      <p:pic>
        <p:nvPicPr>
          <p:cNvPr id="11" name="Picture 10" descr="Screen Shot 2019-01-26 at 11.32.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30" y="2866159"/>
            <a:ext cx="1082303" cy="1128358"/>
          </a:xfrm>
          <a:prstGeom prst="rect">
            <a:avLst/>
          </a:prstGeom>
        </p:spPr>
      </p:pic>
      <p:pic>
        <p:nvPicPr>
          <p:cNvPr id="12" name="Picture 11" descr="Screen Shot 2019-01-26 at 11.35.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34" y="1656659"/>
            <a:ext cx="1079500" cy="1130300"/>
          </a:xfrm>
          <a:prstGeom prst="rect">
            <a:avLst/>
          </a:prstGeom>
        </p:spPr>
      </p:pic>
      <p:grpSp>
        <p:nvGrpSpPr>
          <p:cNvPr id="16" name="Group 15"/>
          <p:cNvGrpSpPr/>
          <p:nvPr/>
        </p:nvGrpSpPr>
        <p:grpSpPr>
          <a:xfrm>
            <a:off x="889819" y="5230630"/>
            <a:ext cx="1079500" cy="1130300"/>
            <a:chOff x="560959" y="4586194"/>
            <a:chExt cx="1079500" cy="1130300"/>
          </a:xfrm>
        </p:grpSpPr>
        <p:pic>
          <p:nvPicPr>
            <p:cNvPr id="14" name="Picture 13" descr="Screen Shot 2019-01-26 at 11.35.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59" y="4586194"/>
              <a:ext cx="1079500" cy="1130300"/>
            </a:xfrm>
            <a:prstGeom prst="rect">
              <a:avLst/>
            </a:prstGeom>
          </p:spPr>
        </p:pic>
        <p:sp>
          <p:nvSpPr>
            <p:cNvPr id="15" name="Rectangle 14"/>
            <p:cNvSpPr/>
            <p:nvPr/>
          </p:nvSpPr>
          <p:spPr>
            <a:xfrm>
              <a:off x="1199607" y="5340979"/>
              <a:ext cx="45719" cy="45719"/>
            </a:xfrm>
            <a:prstGeom prst="rect">
              <a:avLst/>
            </a:prstGeom>
            <a:solidFill>
              <a:srgbClr val="FFFF00"/>
            </a:solidFill>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7" name="Picture 16" descr="Screen Shot 2019-01-26 at 11.40.2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307" y="4062625"/>
            <a:ext cx="1081265" cy="1112607"/>
          </a:xfrm>
          <a:prstGeom prst="rect">
            <a:avLst/>
          </a:prstGeom>
        </p:spPr>
      </p:pic>
      <p:sp>
        <p:nvSpPr>
          <p:cNvPr id="28" name="Rectangle 27"/>
          <p:cNvSpPr/>
          <p:nvPr/>
        </p:nvSpPr>
        <p:spPr>
          <a:xfrm>
            <a:off x="6954794" y="3118766"/>
            <a:ext cx="1477834" cy="473101"/>
          </a:xfrm>
          <a:prstGeom prst="rect">
            <a:avLst/>
          </a:prstGeom>
          <a:solidFill>
            <a:schemeClr val="bg2">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t>Pedestrian Crossing</a:t>
            </a:r>
          </a:p>
        </p:txBody>
      </p:sp>
      <p:sp>
        <p:nvSpPr>
          <p:cNvPr id="29" name="Rectangle 28"/>
          <p:cNvSpPr/>
          <p:nvPr/>
        </p:nvSpPr>
        <p:spPr>
          <a:xfrm>
            <a:off x="6955545" y="3811370"/>
            <a:ext cx="1477834" cy="473101"/>
          </a:xfrm>
          <a:prstGeom prst="rect">
            <a:avLst/>
          </a:prstGeom>
          <a:solidFill>
            <a:schemeClr val="bg2">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t>Stop Sign</a:t>
            </a:r>
          </a:p>
        </p:txBody>
      </p:sp>
      <p:sp>
        <p:nvSpPr>
          <p:cNvPr id="30" name="Rectangle 29"/>
          <p:cNvSpPr/>
          <p:nvPr/>
        </p:nvSpPr>
        <p:spPr>
          <a:xfrm>
            <a:off x="6956295" y="4485022"/>
            <a:ext cx="1477834" cy="473101"/>
          </a:xfrm>
          <a:prstGeom prst="rect">
            <a:avLst/>
          </a:prstGeom>
          <a:solidFill>
            <a:schemeClr val="bg2">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t>Speed Limit</a:t>
            </a:r>
          </a:p>
        </p:txBody>
      </p:sp>
      <p:grpSp>
        <p:nvGrpSpPr>
          <p:cNvPr id="58" name="Group 57"/>
          <p:cNvGrpSpPr/>
          <p:nvPr/>
        </p:nvGrpSpPr>
        <p:grpSpPr>
          <a:xfrm>
            <a:off x="3507482" y="2659918"/>
            <a:ext cx="1997420" cy="2469571"/>
            <a:chOff x="3282880" y="2347177"/>
            <a:chExt cx="1997420" cy="2469571"/>
          </a:xfrm>
        </p:grpSpPr>
        <p:sp>
          <p:nvSpPr>
            <p:cNvPr id="31" name="Oval 30"/>
            <p:cNvSpPr/>
            <p:nvPr/>
          </p:nvSpPr>
          <p:spPr>
            <a:xfrm>
              <a:off x="3406173" y="3111575"/>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2" name="Oval 31"/>
            <p:cNvSpPr/>
            <p:nvPr/>
          </p:nvSpPr>
          <p:spPr>
            <a:xfrm>
              <a:off x="3398283" y="3596858"/>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3" name="Oval 32"/>
            <p:cNvSpPr/>
            <p:nvPr/>
          </p:nvSpPr>
          <p:spPr>
            <a:xfrm>
              <a:off x="3398283" y="4127005"/>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4" name="TextBox 33"/>
            <p:cNvSpPr txBox="1"/>
            <p:nvPr/>
          </p:nvSpPr>
          <p:spPr>
            <a:xfrm>
              <a:off x="3307540" y="2347177"/>
              <a:ext cx="196042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latin typeface="Tahoma"/>
                  <a:ea typeface="Tahoma"/>
                  <a:cs typeface="Tahoma"/>
                  <a:sym typeface="Tahoma"/>
                </a:rPr>
                <a:t>Neural Network</a:t>
              </a:r>
            </a:p>
          </p:txBody>
        </p:sp>
        <p:sp>
          <p:nvSpPr>
            <p:cNvPr id="35" name="Oval 34"/>
            <p:cNvSpPr/>
            <p:nvPr/>
          </p:nvSpPr>
          <p:spPr>
            <a:xfrm>
              <a:off x="4162743" y="3362607"/>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6" name="Oval 35"/>
            <p:cNvSpPr/>
            <p:nvPr/>
          </p:nvSpPr>
          <p:spPr>
            <a:xfrm>
              <a:off x="4154853" y="3847890"/>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7" name="Oval 36"/>
            <p:cNvSpPr/>
            <p:nvPr/>
          </p:nvSpPr>
          <p:spPr>
            <a:xfrm>
              <a:off x="4154853" y="4378037"/>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8" name="Oval 37"/>
            <p:cNvSpPr/>
            <p:nvPr/>
          </p:nvSpPr>
          <p:spPr>
            <a:xfrm>
              <a:off x="4167183" y="2824583"/>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39" name="Oval 38"/>
            <p:cNvSpPr/>
            <p:nvPr/>
          </p:nvSpPr>
          <p:spPr>
            <a:xfrm>
              <a:off x="4857663" y="3576652"/>
              <a:ext cx="332901" cy="320554"/>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cxnSp>
          <p:nvCxnSpPr>
            <p:cNvPr id="40" name="Straight Arrow Connector 39"/>
            <p:cNvCxnSpPr>
              <a:stCxn id="31" idx="6"/>
              <a:endCxn id="38" idx="2"/>
            </p:cNvCxnSpPr>
            <p:nvPr/>
          </p:nvCxnSpPr>
          <p:spPr>
            <a:xfrm flipV="1">
              <a:off x="3739074" y="2984860"/>
              <a:ext cx="428109" cy="286992"/>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41" name="Straight Arrow Connector 40"/>
            <p:cNvCxnSpPr>
              <a:stCxn id="31" idx="6"/>
              <a:endCxn id="35" idx="2"/>
            </p:cNvCxnSpPr>
            <p:nvPr/>
          </p:nvCxnSpPr>
          <p:spPr>
            <a:xfrm>
              <a:off x="3739074" y="3271852"/>
              <a:ext cx="423669" cy="251032"/>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42" name="Straight Arrow Connector 41"/>
            <p:cNvCxnSpPr>
              <a:stCxn id="31" idx="6"/>
              <a:endCxn id="36" idx="2"/>
            </p:cNvCxnSpPr>
            <p:nvPr/>
          </p:nvCxnSpPr>
          <p:spPr>
            <a:xfrm>
              <a:off x="3739074" y="3271852"/>
              <a:ext cx="415779" cy="73631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43" name="Straight Arrow Connector 42"/>
            <p:cNvCxnSpPr>
              <a:stCxn id="31" idx="6"/>
              <a:endCxn id="37" idx="2"/>
            </p:cNvCxnSpPr>
            <p:nvPr/>
          </p:nvCxnSpPr>
          <p:spPr>
            <a:xfrm>
              <a:off x="3739074" y="3271852"/>
              <a:ext cx="415779" cy="1266462"/>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44" name="Straight Arrow Connector 43"/>
            <p:cNvCxnSpPr>
              <a:stCxn id="32" idx="6"/>
              <a:endCxn id="38" idx="2"/>
            </p:cNvCxnSpPr>
            <p:nvPr/>
          </p:nvCxnSpPr>
          <p:spPr>
            <a:xfrm flipV="1">
              <a:off x="3731184" y="2984860"/>
              <a:ext cx="435999" cy="77227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45" name="Straight Arrow Connector 44"/>
            <p:cNvCxnSpPr>
              <a:stCxn id="32" idx="6"/>
              <a:endCxn id="35" idx="2"/>
            </p:cNvCxnSpPr>
            <p:nvPr/>
          </p:nvCxnSpPr>
          <p:spPr>
            <a:xfrm flipV="1">
              <a:off x="3731184" y="3522884"/>
              <a:ext cx="431559" cy="234251"/>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46" name="Straight Arrow Connector 45"/>
            <p:cNvCxnSpPr>
              <a:stCxn id="32" idx="6"/>
              <a:endCxn id="36" idx="2"/>
            </p:cNvCxnSpPr>
            <p:nvPr/>
          </p:nvCxnSpPr>
          <p:spPr>
            <a:xfrm>
              <a:off x="3731184" y="3757135"/>
              <a:ext cx="423669" cy="251032"/>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47" name="Straight Arrow Connector 46"/>
            <p:cNvCxnSpPr>
              <a:stCxn id="32" idx="6"/>
              <a:endCxn id="37" idx="2"/>
            </p:cNvCxnSpPr>
            <p:nvPr/>
          </p:nvCxnSpPr>
          <p:spPr>
            <a:xfrm>
              <a:off x="3731184" y="3757135"/>
              <a:ext cx="423669" cy="781179"/>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48" name="Straight Arrow Connector 47"/>
            <p:cNvCxnSpPr>
              <a:stCxn id="33" idx="6"/>
            </p:cNvCxnSpPr>
            <p:nvPr/>
          </p:nvCxnSpPr>
          <p:spPr>
            <a:xfrm flipV="1">
              <a:off x="3731184" y="2984860"/>
              <a:ext cx="423669" cy="1302422"/>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49" name="Straight Arrow Connector 48"/>
            <p:cNvCxnSpPr>
              <a:stCxn id="33" idx="6"/>
              <a:endCxn id="35" idx="2"/>
            </p:cNvCxnSpPr>
            <p:nvPr/>
          </p:nvCxnSpPr>
          <p:spPr>
            <a:xfrm flipV="1">
              <a:off x="3731184" y="3522884"/>
              <a:ext cx="431559" cy="764398"/>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50" name="Straight Arrow Connector 49"/>
            <p:cNvCxnSpPr>
              <a:stCxn id="33" idx="6"/>
              <a:endCxn id="36" idx="2"/>
            </p:cNvCxnSpPr>
            <p:nvPr/>
          </p:nvCxnSpPr>
          <p:spPr>
            <a:xfrm flipV="1">
              <a:off x="3731184" y="4008167"/>
              <a:ext cx="423669" cy="27911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51" name="Straight Arrow Connector 50"/>
            <p:cNvCxnSpPr>
              <a:stCxn id="33" idx="6"/>
              <a:endCxn id="37" idx="2"/>
            </p:cNvCxnSpPr>
            <p:nvPr/>
          </p:nvCxnSpPr>
          <p:spPr>
            <a:xfrm>
              <a:off x="3731184" y="4287282"/>
              <a:ext cx="423669" cy="251032"/>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52" name="Straight Arrow Connector 51"/>
            <p:cNvCxnSpPr>
              <a:stCxn id="38" idx="6"/>
              <a:endCxn id="39" idx="2"/>
            </p:cNvCxnSpPr>
            <p:nvPr/>
          </p:nvCxnSpPr>
          <p:spPr>
            <a:xfrm>
              <a:off x="4500084" y="2984860"/>
              <a:ext cx="357579" cy="752069"/>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53" name="Straight Arrow Connector 52"/>
            <p:cNvCxnSpPr>
              <a:stCxn id="35" idx="6"/>
              <a:endCxn id="39" idx="2"/>
            </p:cNvCxnSpPr>
            <p:nvPr/>
          </p:nvCxnSpPr>
          <p:spPr>
            <a:xfrm>
              <a:off x="4495644" y="3522884"/>
              <a:ext cx="362019" cy="21404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54" name="Straight Arrow Connector 53"/>
            <p:cNvCxnSpPr>
              <a:stCxn id="36" idx="6"/>
              <a:endCxn id="39" idx="2"/>
            </p:cNvCxnSpPr>
            <p:nvPr/>
          </p:nvCxnSpPr>
          <p:spPr>
            <a:xfrm flipV="1">
              <a:off x="4487754" y="3736929"/>
              <a:ext cx="369909" cy="271238"/>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55" name="Straight Arrow Connector 54"/>
            <p:cNvCxnSpPr>
              <a:stCxn id="37" idx="6"/>
              <a:endCxn id="39" idx="2"/>
            </p:cNvCxnSpPr>
            <p:nvPr/>
          </p:nvCxnSpPr>
          <p:spPr>
            <a:xfrm flipV="1">
              <a:off x="4487754" y="3736929"/>
              <a:ext cx="369909" cy="80138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sp>
          <p:nvSpPr>
            <p:cNvPr id="56" name="Rectangle 55"/>
            <p:cNvSpPr/>
            <p:nvPr/>
          </p:nvSpPr>
          <p:spPr>
            <a:xfrm>
              <a:off x="3282880" y="2350951"/>
              <a:ext cx="1997420" cy="2465797"/>
            </a:xfrm>
            <a:prstGeom prst="rect">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grpSp>
      <p:sp>
        <p:nvSpPr>
          <p:cNvPr id="57" name="TextBox 56"/>
          <p:cNvSpPr txBox="1"/>
          <p:nvPr/>
        </p:nvSpPr>
        <p:spPr>
          <a:xfrm>
            <a:off x="6916142" y="2401671"/>
            <a:ext cx="151649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latin typeface="Tahoma"/>
                <a:ea typeface="Tahoma"/>
                <a:cs typeface="Tahoma"/>
                <a:sym typeface="Tahoma"/>
              </a:rPr>
              <a:t>Predicted </a:t>
            </a:r>
          </a:p>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latin typeface="Tahoma"/>
                <a:ea typeface="Tahoma"/>
                <a:cs typeface="Tahoma"/>
                <a:sym typeface="Tahoma"/>
              </a:rPr>
              <a:t>Classes</a:t>
            </a:r>
          </a:p>
        </p:txBody>
      </p:sp>
      <p:sp>
        <p:nvSpPr>
          <p:cNvPr id="59" name="TextBox 58"/>
          <p:cNvSpPr txBox="1"/>
          <p:nvPr/>
        </p:nvSpPr>
        <p:spPr>
          <a:xfrm>
            <a:off x="869113" y="1230386"/>
            <a:ext cx="10994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latin typeface="Tahoma"/>
                <a:ea typeface="Tahoma"/>
                <a:cs typeface="Tahoma"/>
                <a:sym typeface="Tahoma"/>
              </a:rPr>
              <a:t>Inputs</a:t>
            </a:r>
          </a:p>
        </p:txBody>
      </p:sp>
      <p:cxnSp>
        <p:nvCxnSpPr>
          <p:cNvPr id="61" name="Curved Connector 60"/>
          <p:cNvCxnSpPr>
            <a:stCxn id="12" idx="3"/>
            <a:endCxn id="56" idx="1"/>
          </p:cNvCxnSpPr>
          <p:nvPr/>
        </p:nvCxnSpPr>
        <p:spPr>
          <a:xfrm>
            <a:off x="1964334" y="2221809"/>
            <a:ext cx="1543148" cy="1674782"/>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56" idx="3"/>
            <a:endCxn id="29" idx="1"/>
          </p:cNvCxnSpPr>
          <p:nvPr/>
        </p:nvCxnSpPr>
        <p:spPr>
          <a:xfrm>
            <a:off x="5504902" y="3896591"/>
            <a:ext cx="1450643" cy="151330"/>
          </a:xfrm>
          <a:prstGeom prst="curvedConnector3">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5" name="Curved Connector 64"/>
          <p:cNvCxnSpPr>
            <a:stCxn id="11" idx="3"/>
            <a:endCxn id="56" idx="1"/>
          </p:cNvCxnSpPr>
          <p:nvPr/>
        </p:nvCxnSpPr>
        <p:spPr>
          <a:xfrm>
            <a:off x="1973033" y="3430338"/>
            <a:ext cx="1534449" cy="466253"/>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17" idx="3"/>
            <a:endCxn id="56" idx="1"/>
          </p:cNvCxnSpPr>
          <p:nvPr/>
        </p:nvCxnSpPr>
        <p:spPr>
          <a:xfrm flipV="1">
            <a:off x="1968572" y="3896591"/>
            <a:ext cx="1538910" cy="722338"/>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9" name="Curved Connector 68"/>
          <p:cNvCxnSpPr>
            <a:cxnSpLocks/>
            <a:stCxn id="14" idx="3"/>
            <a:endCxn id="56" idx="1"/>
          </p:cNvCxnSpPr>
          <p:nvPr/>
        </p:nvCxnSpPr>
        <p:spPr>
          <a:xfrm flipV="1">
            <a:off x="1969319" y="3896591"/>
            <a:ext cx="1538163" cy="1899189"/>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5617642" y="3582411"/>
            <a:ext cx="1222675" cy="338554"/>
          </a:xfrm>
          <a:prstGeom prst="rect">
            <a:avLst/>
          </a:prstGeom>
          <a:noFill/>
        </p:spPr>
        <p:txBody>
          <a:bodyPr wrap="square" rtlCol="0">
            <a:spAutoFit/>
          </a:bodyPr>
          <a:lstStyle/>
          <a:p>
            <a:pPr algn="ctr"/>
            <a:r>
              <a:rPr lang="en-US" sz="1600" b="1">
                <a:solidFill>
                  <a:srgbClr val="008000"/>
                </a:solidFill>
                <a:latin typeface="Arial" pitchFamily="34" charset="0"/>
                <a:cs typeface="Arial" pitchFamily="34" charset="0"/>
              </a:rPr>
              <a:t>Correct!</a:t>
            </a:r>
          </a:p>
        </p:txBody>
      </p:sp>
      <p:cxnSp>
        <p:nvCxnSpPr>
          <p:cNvPr id="74" name="Curved Connector 73"/>
          <p:cNvCxnSpPr>
            <a:stCxn id="56" idx="3"/>
            <a:endCxn id="28" idx="1"/>
          </p:cNvCxnSpPr>
          <p:nvPr/>
        </p:nvCxnSpPr>
        <p:spPr>
          <a:xfrm flipV="1">
            <a:off x="5504902" y="3355317"/>
            <a:ext cx="1449892" cy="541274"/>
          </a:xfrm>
          <a:prstGeom prst="curvedConnector3">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5656304" y="3042971"/>
            <a:ext cx="1222675" cy="338554"/>
          </a:xfrm>
          <a:prstGeom prst="rect">
            <a:avLst/>
          </a:prstGeom>
          <a:noFill/>
        </p:spPr>
        <p:txBody>
          <a:bodyPr wrap="square" rtlCol="0">
            <a:spAutoFit/>
          </a:bodyPr>
          <a:lstStyle/>
          <a:p>
            <a:pPr algn="ctr"/>
            <a:r>
              <a:rPr lang="en-US" sz="1600" b="1">
                <a:solidFill>
                  <a:srgbClr val="008000"/>
                </a:solidFill>
                <a:latin typeface="Arial" pitchFamily="34" charset="0"/>
                <a:cs typeface="Arial" pitchFamily="34" charset="0"/>
              </a:rPr>
              <a:t>Correct!</a:t>
            </a:r>
          </a:p>
        </p:txBody>
      </p:sp>
      <p:sp>
        <p:nvSpPr>
          <p:cNvPr id="76" name="TextBox 75"/>
          <p:cNvSpPr txBox="1"/>
          <p:nvPr/>
        </p:nvSpPr>
        <p:spPr>
          <a:xfrm>
            <a:off x="5704445" y="4607477"/>
            <a:ext cx="1050569" cy="338554"/>
          </a:xfrm>
          <a:prstGeom prst="rect">
            <a:avLst/>
          </a:prstGeom>
          <a:noFill/>
        </p:spPr>
        <p:txBody>
          <a:bodyPr wrap="square" rtlCol="0">
            <a:spAutoFit/>
          </a:bodyPr>
          <a:lstStyle/>
          <a:p>
            <a:pPr algn="ctr"/>
            <a:r>
              <a:rPr lang="en-US" sz="1600" b="1">
                <a:solidFill>
                  <a:srgbClr val="008000"/>
                </a:solidFill>
                <a:latin typeface="Arial" pitchFamily="34" charset="0"/>
                <a:cs typeface="Arial" pitchFamily="34" charset="0"/>
              </a:rPr>
              <a:t>Correct!</a:t>
            </a:r>
          </a:p>
        </p:txBody>
      </p:sp>
      <p:sp>
        <p:nvSpPr>
          <p:cNvPr id="79" name="TextBox 78"/>
          <p:cNvSpPr txBox="1"/>
          <p:nvPr/>
        </p:nvSpPr>
        <p:spPr>
          <a:xfrm>
            <a:off x="5484756" y="4511946"/>
            <a:ext cx="1138552" cy="338554"/>
          </a:xfrm>
          <a:prstGeom prst="rect">
            <a:avLst/>
          </a:prstGeom>
          <a:noFill/>
        </p:spPr>
        <p:txBody>
          <a:bodyPr wrap="square" rtlCol="0">
            <a:spAutoFit/>
          </a:bodyPr>
          <a:lstStyle/>
          <a:p>
            <a:pPr algn="ctr"/>
            <a:r>
              <a:rPr lang="en-US" sz="1600" b="1">
                <a:solidFill>
                  <a:srgbClr val="FF0000"/>
                </a:solidFill>
                <a:latin typeface="Arial" pitchFamily="34" charset="0"/>
                <a:cs typeface="Arial" pitchFamily="34" charset="0"/>
              </a:rPr>
              <a:t>Incorrect!</a:t>
            </a:r>
          </a:p>
        </p:txBody>
      </p:sp>
      <p:sp>
        <p:nvSpPr>
          <p:cNvPr id="3" name="Oval 2"/>
          <p:cNvSpPr/>
          <p:nvPr/>
        </p:nvSpPr>
        <p:spPr>
          <a:xfrm>
            <a:off x="1454647" y="5902663"/>
            <a:ext cx="201414" cy="207013"/>
          </a:xfrm>
          <a:prstGeom prst="ellipse">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a:off x="3276600" y="5646003"/>
            <a:ext cx="5105400" cy="830997"/>
          </a:xfrm>
          <a:prstGeom prst="rect">
            <a:avLst/>
          </a:prstGeom>
          <a:noFill/>
          <a:ln w="25400">
            <a:solidFill>
              <a:schemeClr val="bg1">
                <a:lumMod val="50000"/>
              </a:schemeClr>
            </a:solidFill>
          </a:ln>
        </p:spPr>
        <p:txBody>
          <a:bodyPr wrap="square" rtlCol="0">
            <a:spAutoFit/>
          </a:bodyPr>
          <a:lstStyle/>
          <a:p>
            <a:pPr algn="just"/>
            <a:r>
              <a:rPr lang="en-US" sz="1600" b="1" dirty="0">
                <a:latin typeface="Arial" pitchFamily="34" charset="0"/>
                <a:cs typeface="Arial" pitchFamily="34" charset="0"/>
              </a:rPr>
              <a:t>Caused because of </a:t>
            </a:r>
            <a:r>
              <a:rPr lang="en-US" sz="1600" dirty="0">
                <a:latin typeface="Arial" pitchFamily="34" charset="0"/>
                <a:cs typeface="Arial" pitchFamily="34" charset="0"/>
              </a:rPr>
              <a:t>this trigger in the case of </a:t>
            </a:r>
            <a:r>
              <a:rPr lang="en-US" sz="1600" b="1" dirty="0">
                <a:latin typeface="Arial" pitchFamily="34" charset="0"/>
                <a:cs typeface="Arial" pitchFamily="34" charset="0"/>
              </a:rPr>
              <a:t>Trojan Attacks</a:t>
            </a:r>
            <a:r>
              <a:rPr lang="en-US" sz="1600" dirty="0">
                <a:latin typeface="Arial" pitchFamily="34" charset="0"/>
                <a:cs typeface="Arial" pitchFamily="34" charset="0"/>
              </a:rPr>
              <a:t> </a:t>
            </a:r>
            <a:r>
              <a:rPr lang="en-US" sz="1600" b="1" dirty="0">
                <a:latin typeface="Arial" pitchFamily="34" charset="0"/>
                <a:cs typeface="Arial" pitchFamily="34" charset="0"/>
              </a:rPr>
              <a:t>or</a:t>
            </a:r>
            <a:r>
              <a:rPr lang="en-US" sz="1600" dirty="0">
                <a:latin typeface="Arial" pitchFamily="34" charset="0"/>
                <a:cs typeface="Arial" pitchFamily="34" charset="0"/>
              </a:rPr>
              <a:t> specific variation to pixels using SGD in the case of </a:t>
            </a:r>
            <a:r>
              <a:rPr lang="en-US" sz="1600" b="1" dirty="0">
                <a:latin typeface="Arial" pitchFamily="34" charset="0"/>
                <a:cs typeface="Arial" pitchFamily="34" charset="0"/>
              </a:rPr>
              <a:t>Adversarial Sample Attacks</a:t>
            </a:r>
            <a:r>
              <a:rPr lang="en-US" sz="1600" dirty="0">
                <a:latin typeface="Arial" pitchFamily="34" charset="0"/>
                <a:cs typeface="Arial" pitchFamily="34" charset="0"/>
              </a:rPr>
              <a:t>.</a:t>
            </a:r>
          </a:p>
        </p:txBody>
      </p:sp>
      <p:cxnSp>
        <p:nvCxnSpPr>
          <p:cNvPr id="7" name="Curved Connector 6"/>
          <p:cNvCxnSpPr>
            <a:stCxn id="3" idx="6"/>
            <a:endCxn id="5" idx="1"/>
          </p:cNvCxnSpPr>
          <p:nvPr/>
        </p:nvCxnSpPr>
        <p:spPr>
          <a:xfrm>
            <a:off x="1656061" y="6006170"/>
            <a:ext cx="1620539" cy="55332"/>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1"/>
          </p:nvPr>
        </p:nvSpPr>
        <p:spPr/>
        <p:txBody>
          <a:bodyPr/>
          <a:lstStyle/>
          <a:p>
            <a:fld id="{F6EFC63E-F8D9-44BB-A462-AC735E845F95}" type="slidenum">
              <a:rPr lang="en-US" smtClean="0"/>
              <a:pPr/>
              <a:t>10</a:t>
            </a:fld>
            <a:endParaRPr lang="en-US"/>
          </a:p>
        </p:txBody>
      </p:sp>
      <p:sp>
        <p:nvSpPr>
          <p:cNvPr id="62" name="TextBox 61">
            <a:extLst>
              <a:ext uri="{FF2B5EF4-FFF2-40B4-BE49-F238E27FC236}">
                <a16:creationId xmlns:a16="http://schemas.microsoft.com/office/drawing/2014/main" xmlns="" id="{A24B6226-9508-6840-BCFF-9402156CD09E}"/>
              </a:ext>
            </a:extLst>
          </p:cNvPr>
          <p:cNvSpPr txBox="1"/>
          <p:nvPr/>
        </p:nvSpPr>
        <p:spPr>
          <a:xfrm>
            <a:off x="2284807" y="1855364"/>
            <a:ext cx="1222675" cy="584775"/>
          </a:xfrm>
          <a:prstGeom prst="rect">
            <a:avLst/>
          </a:prstGeom>
          <a:noFill/>
        </p:spPr>
        <p:txBody>
          <a:bodyPr wrap="square" rtlCol="0">
            <a:spAutoFit/>
          </a:bodyPr>
          <a:lstStyle/>
          <a:p>
            <a:pPr algn="ctr"/>
            <a:r>
              <a:rPr lang="en-US" sz="1600" b="1">
                <a:latin typeface="Arial" pitchFamily="34" charset="0"/>
                <a:cs typeface="Arial" pitchFamily="34" charset="0"/>
              </a:rPr>
              <a:t>Label: Stop Sign</a:t>
            </a:r>
          </a:p>
        </p:txBody>
      </p:sp>
      <p:sp>
        <p:nvSpPr>
          <p:cNvPr id="64" name="TextBox 63">
            <a:extLst>
              <a:ext uri="{FF2B5EF4-FFF2-40B4-BE49-F238E27FC236}">
                <a16:creationId xmlns:a16="http://schemas.microsoft.com/office/drawing/2014/main" xmlns="" id="{389FC921-04FC-6949-A637-4E673D3D08BB}"/>
              </a:ext>
            </a:extLst>
          </p:cNvPr>
          <p:cNvSpPr txBox="1"/>
          <p:nvPr/>
        </p:nvSpPr>
        <p:spPr>
          <a:xfrm>
            <a:off x="1973033" y="1230386"/>
            <a:ext cx="10994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latin typeface="Tahoma"/>
                <a:ea typeface="Tahoma"/>
                <a:cs typeface="Tahoma"/>
                <a:sym typeface="Tahoma"/>
              </a:rPr>
              <a:t>Training</a:t>
            </a:r>
          </a:p>
        </p:txBody>
      </p:sp>
      <p:sp>
        <p:nvSpPr>
          <p:cNvPr id="66" name="TextBox 65">
            <a:extLst>
              <a:ext uri="{FF2B5EF4-FFF2-40B4-BE49-F238E27FC236}">
                <a16:creationId xmlns:a16="http://schemas.microsoft.com/office/drawing/2014/main" xmlns="" id="{587DFD7A-F467-4C46-AC40-17A739041308}"/>
              </a:ext>
            </a:extLst>
          </p:cNvPr>
          <p:cNvSpPr txBox="1"/>
          <p:nvPr/>
        </p:nvSpPr>
        <p:spPr>
          <a:xfrm>
            <a:off x="2111082" y="2593927"/>
            <a:ext cx="1222675" cy="830997"/>
          </a:xfrm>
          <a:prstGeom prst="rect">
            <a:avLst/>
          </a:prstGeom>
          <a:noFill/>
        </p:spPr>
        <p:txBody>
          <a:bodyPr wrap="square" rtlCol="0">
            <a:spAutoFit/>
          </a:bodyPr>
          <a:lstStyle/>
          <a:p>
            <a:pPr algn="ctr"/>
            <a:r>
              <a:rPr lang="en-US" sz="1600" b="1">
                <a:latin typeface="Arial" pitchFamily="34" charset="0"/>
                <a:cs typeface="Arial" pitchFamily="34" charset="0"/>
              </a:rPr>
              <a:t>Label: Speed Limit</a:t>
            </a:r>
          </a:p>
        </p:txBody>
      </p:sp>
      <p:sp>
        <p:nvSpPr>
          <p:cNvPr id="71" name="TextBox 70">
            <a:extLst>
              <a:ext uri="{FF2B5EF4-FFF2-40B4-BE49-F238E27FC236}">
                <a16:creationId xmlns:a16="http://schemas.microsoft.com/office/drawing/2014/main" xmlns="" id="{C92D41AE-D68E-D844-B54A-14857F029F4F}"/>
              </a:ext>
            </a:extLst>
          </p:cNvPr>
          <p:cNvSpPr txBox="1"/>
          <p:nvPr/>
        </p:nvSpPr>
        <p:spPr>
          <a:xfrm>
            <a:off x="1765244" y="4297345"/>
            <a:ext cx="1222675" cy="830997"/>
          </a:xfrm>
          <a:prstGeom prst="rect">
            <a:avLst/>
          </a:prstGeom>
          <a:noFill/>
        </p:spPr>
        <p:txBody>
          <a:bodyPr wrap="square" rtlCol="0">
            <a:spAutoFit/>
          </a:bodyPr>
          <a:lstStyle/>
          <a:p>
            <a:pPr algn="ctr"/>
            <a:r>
              <a:rPr lang="en-US" sz="1600" b="1">
                <a:latin typeface="Arial" pitchFamily="34" charset="0"/>
                <a:cs typeface="Arial" pitchFamily="34" charset="0"/>
              </a:rPr>
              <a:t>Label: Speed Limit</a:t>
            </a:r>
          </a:p>
        </p:txBody>
      </p:sp>
      <p:sp>
        <p:nvSpPr>
          <p:cNvPr id="73" name="TextBox 72">
            <a:extLst>
              <a:ext uri="{FF2B5EF4-FFF2-40B4-BE49-F238E27FC236}">
                <a16:creationId xmlns:a16="http://schemas.microsoft.com/office/drawing/2014/main" xmlns="" id="{9E17FB0F-0B2A-774A-A144-8B4C4D6446F9}"/>
              </a:ext>
            </a:extLst>
          </p:cNvPr>
          <p:cNvSpPr txBox="1"/>
          <p:nvPr/>
        </p:nvSpPr>
        <p:spPr>
          <a:xfrm>
            <a:off x="5629529" y="2617984"/>
            <a:ext cx="10994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b="1">
                <a:solidFill>
                  <a:srgbClr val="000000"/>
                </a:solidFill>
                <a:latin typeface="Tahoma"/>
                <a:ea typeface="Tahoma"/>
                <a:cs typeface="Tahoma"/>
                <a:sym typeface="Tahoma"/>
              </a:rPr>
              <a:t>Testing</a:t>
            </a:r>
            <a:endParaRPr kumimoji="0" lang="en-US" sz="1800" b="1" i="0" u="none" strike="noStrike" cap="none" spc="0" normalizeH="0" baseline="0">
              <a:ln>
                <a:noFill/>
              </a:ln>
              <a:solidFill>
                <a:srgbClr val="000000"/>
              </a:solidFill>
              <a:effectLst/>
              <a:uFillTx/>
              <a:latin typeface="Tahoma"/>
              <a:ea typeface="Tahoma"/>
              <a:cs typeface="Tahoma"/>
              <a:sym typeface="Tahoma"/>
            </a:endParaRPr>
          </a:p>
        </p:txBody>
      </p:sp>
    </p:spTree>
    <p:extLst>
      <p:ext uri="{BB962C8B-B14F-4D97-AF65-F5344CB8AC3E}">
        <p14:creationId xmlns:p14="http://schemas.microsoft.com/office/powerpoint/2010/main" val="20471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2"/>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6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7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8" grpId="1"/>
      <p:bldP spid="70" grpId="0"/>
      <p:bldP spid="70" grpId="1"/>
      <p:bldP spid="75" grpId="0"/>
      <p:bldP spid="75" grpId="1"/>
      <p:bldP spid="76" grpId="0"/>
      <p:bldP spid="76" grpId="1"/>
      <p:bldP spid="79" grpId="1"/>
      <p:bldP spid="3" grpId="0" animBg="1"/>
      <p:bldP spid="5" grpId="0" animBg="1"/>
      <p:bldP spid="62" grpId="0"/>
      <p:bldP spid="62" grpId="1"/>
      <p:bldP spid="66" grpId="0"/>
      <p:bldP spid="66" grpId="1"/>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EFC63E-F8D9-44BB-A462-AC735E845F95}" type="slidenum">
              <a:rPr lang="en-US" smtClean="0"/>
              <a:pPr/>
              <a:t>11</a:t>
            </a:fld>
            <a:endParaRPr lang="en-US"/>
          </a:p>
        </p:txBody>
      </p:sp>
      <p:sp>
        <p:nvSpPr>
          <p:cNvPr id="62" name="Content Placeholder 2"/>
          <p:cNvSpPr txBox="1">
            <a:spLocks/>
          </p:cNvSpPr>
          <p:nvPr/>
        </p:nvSpPr>
        <p:spPr bwMode="auto">
          <a:xfrm>
            <a:off x="4706005" y="1547661"/>
            <a:ext cx="4172931" cy="3938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230188" indent="-230188" algn="l" rtl="0" eaLnBrk="1" fontAlgn="base" hangingPunct="1">
              <a:spcBef>
                <a:spcPts val="9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3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0" indent="0" algn="ctr">
              <a:buNone/>
            </a:pPr>
            <a:r>
              <a:rPr lang="en-US" sz="1900" b="1" dirty="0"/>
              <a:t>Trojan or Backdoor Attacks</a:t>
            </a:r>
          </a:p>
          <a:p>
            <a:pPr algn="just"/>
            <a:r>
              <a:rPr lang="en-US" sz="1600" i="1" dirty="0"/>
              <a:t>Type</a:t>
            </a:r>
            <a:r>
              <a:rPr lang="en-US" sz="1600" dirty="0"/>
              <a:t>: Training-time attack.</a:t>
            </a:r>
          </a:p>
          <a:p>
            <a:pPr algn="just"/>
            <a:r>
              <a:rPr lang="en-US" sz="1600" i="1" dirty="0"/>
              <a:t>Strategy</a:t>
            </a:r>
            <a:r>
              <a:rPr lang="en-US" sz="1600" dirty="0"/>
              <a:t>: Poisoning or re-training.</a:t>
            </a:r>
          </a:p>
          <a:p>
            <a:pPr algn="just"/>
            <a:r>
              <a:rPr lang="en-US" sz="1600" i="1" dirty="0"/>
              <a:t>Objective</a:t>
            </a:r>
            <a:r>
              <a:rPr lang="en-US" sz="1600" dirty="0"/>
              <a:t>: Misclassification in a controlled manner. Benign inputs are classified as expected, while inputs with trigger are misclassified.</a:t>
            </a:r>
          </a:p>
          <a:p>
            <a:pPr algn="just"/>
            <a:r>
              <a:rPr lang="en-US" sz="1600" i="1" dirty="0"/>
              <a:t>Applicability</a:t>
            </a:r>
            <a:r>
              <a:rPr lang="en-US" sz="1600" dirty="0"/>
              <a:t>: Modifications are effective in any input. Any input </a:t>
            </a:r>
            <a:r>
              <a:rPr lang="en-US" sz="1600" i="1" dirty="0"/>
              <a:t>X</a:t>
            </a:r>
            <a:r>
              <a:rPr lang="en-US" sz="1600" dirty="0"/>
              <a:t> with  trigger </a:t>
            </a:r>
            <a:r>
              <a:rPr lang="en-US" sz="1600" i="1" dirty="0"/>
              <a:t>t</a:t>
            </a:r>
            <a:r>
              <a:rPr lang="en-US" sz="1600" dirty="0"/>
              <a:t> will be misclassified as chosen by the adversary. </a:t>
            </a:r>
          </a:p>
          <a:p>
            <a:pPr algn="just"/>
            <a:r>
              <a:rPr lang="en-US" sz="1600" i="1" dirty="0"/>
              <a:t>Real-world scenario</a:t>
            </a:r>
            <a:r>
              <a:rPr lang="en-US" sz="1600" dirty="0"/>
              <a:t>: Adversaries can feed the model with an adversarial sample (e.g. a road stop sign with a sticker). </a:t>
            </a:r>
            <a:r>
              <a:rPr lang="en-US" sz="1600" b="1" dirty="0"/>
              <a:t>Easier to achieve</a:t>
            </a:r>
            <a:r>
              <a:rPr lang="en-US" sz="1600" dirty="0"/>
              <a:t>.</a:t>
            </a:r>
          </a:p>
        </p:txBody>
      </p:sp>
      <p:cxnSp>
        <p:nvCxnSpPr>
          <p:cNvPr id="63" name="Straight Connector 62"/>
          <p:cNvCxnSpPr/>
          <p:nvPr/>
        </p:nvCxnSpPr>
        <p:spPr>
          <a:xfrm flipH="1" flipV="1">
            <a:off x="4569875" y="1546390"/>
            <a:ext cx="2125" cy="3940010"/>
          </a:xfrm>
          <a:prstGeom prst="line">
            <a:avLst/>
          </a:prstGeom>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685800" y="5715000"/>
            <a:ext cx="8229600" cy="338554"/>
          </a:xfrm>
          <a:prstGeom prst="rect">
            <a:avLst/>
          </a:prstGeom>
          <a:noFill/>
        </p:spPr>
        <p:txBody>
          <a:bodyPr wrap="square" rtlCol="0">
            <a:spAutoFit/>
          </a:bodyPr>
          <a:lstStyle/>
          <a:p>
            <a:pPr algn="ctr"/>
            <a:r>
              <a:rPr lang="en-US" sz="1600" dirty="0">
                <a:solidFill>
                  <a:schemeClr val="accent1"/>
                </a:solidFill>
                <a:latin typeface="Arial" pitchFamily="34" charset="0"/>
                <a:cs typeface="Arial" pitchFamily="34" charset="0"/>
              </a:rPr>
              <a:t>Proposed solutions counter both attacks (</a:t>
            </a:r>
            <a:r>
              <a:rPr lang="en-US" sz="1600" b="1" dirty="0">
                <a:solidFill>
                  <a:schemeClr val="accent1"/>
                </a:solidFill>
                <a:latin typeface="Arial" pitchFamily="34" charset="0"/>
                <a:cs typeface="Arial" pitchFamily="34" charset="0"/>
              </a:rPr>
              <a:t>from discussion with Paul Conoval of NGC</a:t>
            </a:r>
            <a:r>
              <a:rPr lang="en-US" sz="1600" dirty="0">
                <a:solidFill>
                  <a:schemeClr val="accent1"/>
                </a:solidFill>
                <a:latin typeface="Arial" pitchFamily="34" charset="0"/>
                <a:cs typeface="Arial" pitchFamily="34" charset="0"/>
              </a:rPr>
              <a:t>)</a:t>
            </a:r>
            <a:endParaRPr lang="en-US" sz="1600" i="1" dirty="0">
              <a:solidFill>
                <a:schemeClr val="accent1"/>
              </a:solidFill>
              <a:latin typeface="Arial" pitchFamily="34" charset="0"/>
              <a:cs typeface="Arial" pitchFamily="34" charset="0"/>
            </a:endParaRPr>
          </a:p>
        </p:txBody>
      </p:sp>
      <p:sp>
        <p:nvSpPr>
          <p:cNvPr id="65" name="Content Placeholder 2"/>
          <p:cNvSpPr txBox="1">
            <a:spLocks/>
          </p:cNvSpPr>
          <p:nvPr/>
        </p:nvSpPr>
        <p:spPr bwMode="auto">
          <a:xfrm>
            <a:off x="246669" y="1547661"/>
            <a:ext cx="4172931" cy="3938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30188" indent="-230188" algn="l" rtl="0" eaLnBrk="1" fontAlgn="base" hangingPunct="1">
              <a:spcBef>
                <a:spcPts val="9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3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0" indent="0" algn="ctr">
              <a:buNone/>
            </a:pPr>
            <a:r>
              <a:rPr lang="en-US" sz="1800" b="1" dirty="0"/>
              <a:t>Adversarial Sample Attacks</a:t>
            </a:r>
          </a:p>
          <a:p>
            <a:pPr algn="just"/>
            <a:r>
              <a:rPr lang="en-US" sz="1600" i="1" dirty="0"/>
              <a:t>Type</a:t>
            </a:r>
            <a:r>
              <a:rPr lang="en-US" sz="1600" dirty="0"/>
              <a:t>: Inference-time attack.</a:t>
            </a:r>
          </a:p>
          <a:p>
            <a:pPr algn="just"/>
            <a:r>
              <a:rPr lang="en-US" sz="1600" i="1" dirty="0"/>
              <a:t>Strategy</a:t>
            </a:r>
            <a:r>
              <a:rPr lang="en-US" sz="1600" dirty="0"/>
              <a:t>: Crafting adversarial samples that cause misclassification.</a:t>
            </a:r>
          </a:p>
          <a:p>
            <a:pPr algn="just"/>
            <a:r>
              <a:rPr lang="en-US" sz="1600" i="1" dirty="0"/>
              <a:t>Objective</a:t>
            </a:r>
            <a:r>
              <a:rPr lang="en-US" sz="1600" dirty="0"/>
              <a:t>: Detriment performance of classifier (increase misclassification rate)</a:t>
            </a:r>
          </a:p>
          <a:p>
            <a:pPr algn="just"/>
            <a:r>
              <a:rPr lang="en-US" sz="1600" i="1" dirty="0"/>
              <a:t>Applicability</a:t>
            </a:r>
            <a:r>
              <a:rPr lang="en-US" sz="1600" dirty="0"/>
              <a:t>: Modifications are not effective in all inputs. Any input X must be uniquely crafted to achieve an specific behavior.</a:t>
            </a:r>
          </a:p>
          <a:p>
            <a:pPr algn="just"/>
            <a:r>
              <a:rPr lang="en-US" sz="1600" i="1" dirty="0"/>
              <a:t>Real-world scenario</a:t>
            </a:r>
            <a:r>
              <a:rPr lang="en-US" sz="1600" dirty="0"/>
              <a:t>: Adversary needs to modify each sample with unperceivable  changes before conducting the attack. </a:t>
            </a:r>
            <a:r>
              <a:rPr lang="en-US" sz="1600" b="1" dirty="0"/>
              <a:t>Difficult to achieve</a:t>
            </a:r>
            <a:r>
              <a:rPr lang="en-US" sz="1600" dirty="0"/>
              <a:t>.</a:t>
            </a:r>
            <a:endParaRPr lang="en-US" sz="1800" dirty="0"/>
          </a:p>
        </p:txBody>
      </p:sp>
      <p:sp>
        <p:nvSpPr>
          <p:cNvPr id="10" name="Title 1"/>
          <p:cNvSpPr>
            <a:spLocks noGrp="1"/>
          </p:cNvSpPr>
          <p:nvPr>
            <p:ph type="title"/>
          </p:nvPr>
        </p:nvSpPr>
        <p:spPr>
          <a:xfrm>
            <a:off x="304800" y="76200"/>
            <a:ext cx="6705600" cy="838200"/>
          </a:xfrm>
        </p:spPr>
        <p:txBody>
          <a:bodyPr/>
          <a:lstStyle/>
          <a:p>
            <a:r>
              <a:rPr lang="tr-TR" sz="2800" dirty="0"/>
              <a:t>Problem Statement</a:t>
            </a:r>
            <a:endParaRPr lang="en-US" sz="2800" dirty="0"/>
          </a:p>
        </p:txBody>
      </p:sp>
    </p:spTree>
    <p:extLst>
      <p:ext uri="{BB962C8B-B14F-4D97-AF65-F5344CB8AC3E}">
        <p14:creationId xmlns:p14="http://schemas.microsoft.com/office/powerpoint/2010/main" val="1929960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8"/>
            <a:ext cx="8744989" cy="5552899"/>
          </a:xfrm>
        </p:spPr>
        <p:txBody>
          <a:bodyPr>
            <a:normAutofit fontScale="92500" lnSpcReduction="20000"/>
          </a:bodyPr>
          <a:lstStyle/>
          <a:p>
            <a:pPr algn="just">
              <a:spcBef>
                <a:spcPts val="0"/>
              </a:spcBef>
            </a:pPr>
            <a:r>
              <a:rPr lang="en-US" b="1" dirty="0"/>
              <a:t>Two threats </a:t>
            </a:r>
            <a:r>
              <a:rPr lang="en-US" dirty="0"/>
              <a:t>against Neural Networks are </a:t>
            </a:r>
            <a:r>
              <a:rPr lang="en-US" b="1" dirty="0"/>
              <a:t>Adversarial Sample</a:t>
            </a:r>
            <a:r>
              <a:rPr lang="en-US" dirty="0"/>
              <a:t> and </a:t>
            </a:r>
            <a:r>
              <a:rPr lang="en-US" b="1" dirty="0"/>
              <a:t>Trojan attacks</a:t>
            </a:r>
            <a:r>
              <a:rPr lang="en-US" dirty="0"/>
              <a:t>.</a:t>
            </a:r>
          </a:p>
          <a:p>
            <a:pPr algn="just">
              <a:spcBef>
                <a:spcPts val="0"/>
              </a:spcBef>
            </a:pPr>
            <a:endParaRPr lang="en-US" dirty="0"/>
          </a:p>
          <a:p>
            <a:pPr algn="just">
              <a:spcBef>
                <a:spcPts val="0"/>
              </a:spcBef>
            </a:pPr>
            <a:r>
              <a:rPr lang="en-US" b="1" dirty="0"/>
              <a:t>Assumptions</a:t>
            </a:r>
            <a:r>
              <a:rPr lang="en-US" dirty="0"/>
              <a:t> and </a:t>
            </a:r>
            <a:r>
              <a:rPr lang="en-US" b="1" dirty="0"/>
              <a:t>execution</a:t>
            </a:r>
            <a:r>
              <a:rPr lang="en-US" dirty="0"/>
              <a:t> process </a:t>
            </a:r>
            <a:r>
              <a:rPr lang="en-US" b="1" dirty="0"/>
              <a:t>are different</a:t>
            </a:r>
            <a:r>
              <a:rPr lang="en-US" dirty="0"/>
              <a:t> in these two attacks.</a:t>
            </a:r>
          </a:p>
          <a:p>
            <a:pPr marL="0" indent="0" algn="just">
              <a:spcBef>
                <a:spcPts val="0"/>
              </a:spcBef>
              <a:buNone/>
            </a:pPr>
            <a:r>
              <a:rPr lang="en-US" dirty="0"/>
              <a:t>  </a:t>
            </a:r>
          </a:p>
          <a:p>
            <a:pPr algn="just">
              <a:spcBef>
                <a:spcPts val="0"/>
              </a:spcBef>
            </a:pPr>
            <a:r>
              <a:rPr lang="en-US" b="1" dirty="0"/>
              <a:t>Adversarial Sample attacks </a:t>
            </a:r>
            <a:r>
              <a:rPr lang="en-US" dirty="0"/>
              <a:t>require manipulating inputs at testing time before them being classified by NN models.</a:t>
            </a:r>
          </a:p>
          <a:p>
            <a:pPr lvl="1" algn="just">
              <a:spcBef>
                <a:spcPts val="0"/>
              </a:spcBef>
            </a:pPr>
            <a:r>
              <a:rPr lang="en-US" sz="2000" dirty="0"/>
              <a:t>Gradient descent techniques are carefully applied to inputs to add variations on them that lead to misclassification.</a:t>
            </a:r>
          </a:p>
          <a:p>
            <a:pPr lvl="1" algn="just">
              <a:spcBef>
                <a:spcPts val="0"/>
              </a:spcBef>
            </a:pPr>
            <a:r>
              <a:rPr lang="en-US" sz="2000" b="1" dirty="0"/>
              <a:t>An inference-time attack</a:t>
            </a:r>
          </a:p>
          <a:p>
            <a:pPr lvl="1" algn="just">
              <a:spcBef>
                <a:spcPts val="0"/>
              </a:spcBef>
            </a:pPr>
            <a:endParaRPr lang="en-US" sz="2000" b="1" dirty="0"/>
          </a:p>
          <a:p>
            <a:pPr algn="just">
              <a:spcBef>
                <a:spcPts val="0"/>
              </a:spcBef>
            </a:pPr>
            <a:r>
              <a:rPr lang="en-US" b="1" dirty="0"/>
              <a:t>Trojan attacks</a:t>
            </a:r>
            <a:r>
              <a:rPr lang="en-US" dirty="0"/>
              <a:t>, instead, manipulate the training process only. </a:t>
            </a:r>
          </a:p>
          <a:p>
            <a:pPr lvl="1" algn="just">
              <a:spcBef>
                <a:spcPts val="0"/>
              </a:spcBef>
            </a:pPr>
            <a:r>
              <a:rPr lang="en-US" sz="2000" dirty="0"/>
              <a:t>No manipulation of inputs at testing time is required.</a:t>
            </a:r>
          </a:p>
          <a:p>
            <a:pPr lvl="1" algn="just">
              <a:spcBef>
                <a:spcPts val="0"/>
              </a:spcBef>
            </a:pPr>
            <a:r>
              <a:rPr lang="en-US" sz="2000" dirty="0"/>
              <a:t>Testing inputs with triggers activate the misbehavior.</a:t>
            </a:r>
          </a:p>
          <a:p>
            <a:pPr lvl="1" algn="just">
              <a:spcBef>
                <a:spcPts val="0"/>
              </a:spcBef>
            </a:pPr>
            <a:r>
              <a:rPr lang="en-US" sz="2000" b="1" dirty="0"/>
              <a:t>A</a:t>
            </a:r>
            <a:r>
              <a:rPr lang="en-US" sz="2000" dirty="0"/>
              <a:t> </a:t>
            </a:r>
            <a:r>
              <a:rPr lang="en-US" sz="2000" b="1" dirty="0"/>
              <a:t>training-time attack</a:t>
            </a:r>
          </a:p>
          <a:p>
            <a:pPr lvl="1" algn="just">
              <a:spcBef>
                <a:spcPts val="0"/>
              </a:spcBef>
            </a:pPr>
            <a:endParaRPr lang="en-US" sz="2000" b="1" dirty="0"/>
          </a:p>
          <a:p>
            <a:pPr marL="346075" indent="-342900" algn="just">
              <a:spcBef>
                <a:spcPts val="0"/>
              </a:spcBef>
            </a:pPr>
            <a:r>
              <a:rPr lang="en-US" b="1" dirty="0"/>
              <a:t>We propose </a:t>
            </a:r>
            <a:r>
              <a:rPr lang="en-US" dirty="0"/>
              <a:t>an </a:t>
            </a:r>
            <a:r>
              <a:rPr lang="en-US" b="1" dirty="0"/>
              <a:t>Explainable AI </a:t>
            </a:r>
            <a:r>
              <a:rPr lang="en-US" dirty="0"/>
              <a:t>based technique </a:t>
            </a:r>
            <a:r>
              <a:rPr lang="en-US" b="1" dirty="0"/>
              <a:t>to detect adversarial inputs </a:t>
            </a:r>
            <a:r>
              <a:rPr lang="en-US" dirty="0"/>
              <a:t>of </a:t>
            </a:r>
            <a:r>
              <a:rPr lang="en-US" b="1" dirty="0"/>
              <a:t>both attacks</a:t>
            </a:r>
            <a:r>
              <a:rPr lang="en-US" dirty="0"/>
              <a:t> (an </a:t>
            </a:r>
            <a:r>
              <a:rPr lang="en-US" b="1" dirty="0"/>
              <a:t>extension of </a:t>
            </a:r>
            <a:r>
              <a:rPr lang="en-US" dirty="0"/>
              <a:t>our </a:t>
            </a:r>
            <a:r>
              <a:rPr lang="en-US" b="1" dirty="0"/>
              <a:t>Content-Focus approach</a:t>
            </a:r>
            <a:r>
              <a:rPr lang="en-US" dirty="0"/>
              <a:t>).</a:t>
            </a:r>
          </a:p>
          <a:p>
            <a:pPr marL="346075" indent="-342900" algn="just">
              <a:spcBef>
                <a:spcPts val="0"/>
              </a:spcBef>
            </a:pPr>
            <a:endParaRPr lang="en-US" dirty="0"/>
          </a:p>
          <a:p>
            <a:pPr marL="346075" indent="-342900" algn="just">
              <a:spcBef>
                <a:spcPts val="0"/>
              </a:spcBef>
            </a:pPr>
            <a:r>
              <a:rPr lang="en-US" b="1" dirty="0"/>
              <a:t>We are working </a:t>
            </a:r>
            <a:r>
              <a:rPr lang="en-US" dirty="0"/>
              <a:t>with </a:t>
            </a:r>
            <a:r>
              <a:rPr lang="en-US" b="1" dirty="0"/>
              <a:t>Prof. Christ Clifton </a:t>
            </a:r>
            <a:r>
              <a:rPr lang="en-US" dirty="0"/>
              <a:t>on </a:t>
            </a:r>
            <a:r>
              <a:rPr lang="en-US" b="1" dirty="0"/>
              <a:t>adversarial ML </a:t>
            </a:r>
            <a:r>
              <a:rPr lang="en-US" dirty="0"/>
              <a:t>threat assessment and  with </a:t>
            </a:r>
            <a:r>
              <a:rPr lang="en-US" b="1" dirty="0"/>
              <a:t>Dr. </a:t>
            </a:r>
            <a:r>
              <a:rPr lang="en-US" b="1" dirty="0" err="1"/>
              <a:t>Lalana</a:t>
            </a:r>
            <a:r>
              <a:rPr lang="en-US" b="1" dirty="0"/>
              <a:t> </a:t>
            </a:r>
            <a:r>
              <a:rPr lang="en-US" b="1" dirty="0" err="1"/>
              <a:t>Kagal</a:t>
            </a:r>
            <a:r>
              <a:rPr lang="en-US" b="1" dirty="0"/>
              <a:t> </a:t>
            </a:r>
            <a:r>
              <a:rPr lang="en-US" dirty="0"/>
              <a:t>on </a:t>
            </a:r>
            <a:r>
              <a:rPr lang="en-US" b="1" dirty="0"/>
              <a:t>Explainable AI </a:t>
            </a:r>
            <a:r>
              <a:rPr lang="en-US" dirty="0"/>
              <a:t>for cybersecurity.</a:t>
            </a:r>
          </a:p>
        </p:txBody>
      </p:sp>
      <p:sp>
        <p:nvSpPr>
          <p:cNvPr id="6" name="Title 4"/>
          <p:cNvSpPr>
            <a:spLocks noGrp="1"/>
          </p:cNvSpPr>
          <p:nvPr>
            <p:ph type="title"/>
          </p:nvPr>
        </p:nvSpPr>
        <p:spPr>
          <a:xfrm>
            <a:off x="304800" y="76200"/>
            <a:ext cx="6705600" cy="838200"/>
          </a:xfrm>
        </p:spPr>
        <p:txBody>
          <a:bodyPr/>
          <a:lstStyle/>
          <a:p>
            <a:r>
              <a:rPr lang="tr-TR" sz="2800" dirty="0"/>
              <a:t>Problem Statement</a:t>
            </a:r>
            <a:endParaRPr lang="en-US" sz="2800" dirty="0"/>
          </a:p>
        </p:txBody>
      </p:sp>
      <p:sp>
        <p:nvSpPr>
          <p:cNvPr id="2" name="Slide Number Placeholder 1"/>
          <p:cNvSpPr>
            <a:spLocks noGrp="1"/>
          </p:cNvSpPr>
          <p:nvPr>
            <p:ph type="sldNum" sz="quarter" idx="11"/>
          </p:nvPr>
        </p:nvSpPr>
        <p:spPr/>
        <p:txBody>
          <a:bodyPr/>
          <a:lstStyle/>
          <a:p>
            <a:fld id="{F6EFC63E-F8D9-44BB-A462-AC735E845F95}" type="slidenum">
              <a:rPr lang="en-US" smtClean="0"/>
              <a:pPr/>
              <a:t>12</a:t>
            </a:fld>
            <a:endParaRPr lang="en-US" dirty="0"/>
          </a:p>
        </p:txBody>
      </p:sp>
    </p:spTree>
    <p:extLst>
      <p:ext uri="{BB962C8B-B14F-4D97-AF65-F5344CB8AC3E}">
        <p14:creationId xmlns:p14="http://schemas.microsoft.com/office/powerpoint/2010/main" val="481969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696200" cy="838200"/>
          </a:xfrm>
        </p:spPr>
        <p:txBody>
          <a:bodyPr/>
          <a:lstStyle/>
          <a:p>
            <a:pPr lvl="1" algn="ctr"/>
            <a:r>
              <a:rPr lang="en-US" sz="2200" dirty="0"/>
              <a:t>Content-focus (ConFoc) Defensive Models to Counter </a:t>
            </a:r>
            <a:br>
              <a:rPr lang="en-US" sz="2200" dirty="0"/>
            </a:br>
            <a:r>
              <a:rPr lang="en-US" sz="2200" dirty="0"/>
              <a:t>Trojan Attacks </a:t>
            </a:r>
            <a:r>
              <a:rPr lang="en-US" sz="2200" dirty="0">
                <a:solidFill>
                  <a:schemeClr val="tx1">
                    <a:lumMod val="50000"/>
                    <a:lumOff val="50000"/>
                  </a:schemeClr>
                </a:solidFill>
              </a:rPr>
              <a:t>(Slides 13-21)</a:t>
            </a:r>
          </a:p>
        </p:txBody>
      </p:sp>
      <p:sp>
        <p:nvSpPr>
          <p:cNvPr id="5" name="Slide Number Placeholder 4"/>
          <p:cNvSpPr>
            <a:spLocks noGrp="1"/>
          </p:cNvSpPr>
          <p:nvPr>
            <p:ph type="sldNum" sz="quarter" idx="11"/>
          </p:nvPr>
        </p:nvSpPr>
        <p:spPr/>
        <p:txBody>
          <a:bodyPr/>
          <a:lstStyle/>
          <a:p>
            <a:fld id="{F6EFC63E-F8D9-44BB-A462-AC735E845F95}" type="slidenum">
              <a:rPr lang="en-US" smtClean="0"/>
              <a:pPr/>
              <a:t>13</a:t>
            </a:fld>
            <a:endParaRPr lang="en-US"/>
          </a:p>
        </p:txBody>
      </p:sp>
      <p:sp>
        <p:nvSpPr>
          <p:cNvPr id="6" name="Rectangle 5"/>
          <p:cNvSpPr/>
          <p:nvPr/>
        </p:nvSpPr>
        <p:spPr>
          <a:xfrm>
            <a:off x="685800" y="2895600"/>
            <a:ext cx="7848600" cy="990600"/>
          </a:xfrm>
          <a:prstGeom prst="rect">
            <a:avLst/>
          </a:prstGeom>
          <a:noFill/>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4236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err="1"/>
              <a:t>Proposed</a:t>
            </a:r>
            <a:r>
              <a:rPr lang="tr-TR" sz="2800"/>
              <a:t> Solution: </a:t>
            </a:r>
            <a:r>
              <a:rPr lang="tr-TR" sz="2800" err="1"/>
              <a:t>ConFoc</a:t>
            </a:r>
            <a:endParaRPr lang="en-US" sz="2800"/>
          </a:p>
        </p:txBody>
      </p:sp>
      <p:sp>
        <p:nvSpPr>
          <p:cNvPr id="3" name="Content Placeholder 2"/>
          <p:cNvSpPr>
            <a:spLocks noGrp="1"/>
          </p:cNvSpPr>
          <p:nvPr>
            <p:ph idx="1"/>
          </p:nvPr>
        </p:nvSpPr>
        <p:spPr>
          <a:xfrm>
            <a:off x="166255" y="1183548"/>
            <a:ext cx="8744989" cy="5552899"/>
          </a:xfrm>
        </p:spPr>
        <p:txBody>
          <a:bodyPr>
            <a:normAutofit lnSpcReduction="10000"/>
          </a:bodyPr>
          <a:lstStyle/>
          <a:p>
            <a:pPr algn="just"/>
            <a:r>
              <a:rPr lang="en-US"/>
              <a:t>Based on the concept of Image Style Transfer: Image features can be separated in content and style</a:t>
            </a:r>
            <a:r>
              <a:rPr lang="en-US" baseline="30000"/>
              <a:t>1</a:t>
            </a:r>
            <a:r>
              <a:rPr lang="en-US"/>
              <a:t>. </a:t>
            </a:r>
          </a:p>
          <a:p>
            <a:pPr algn="just"/>
            <a:r>
              <a:rPr lang="en-US"/>
              <a:t>The style </a:t>
            </a:r>
            <a:r>
              <a:rPr lang="en-US" i="1"/>
              <a:t>b</a:t>
            </a:r>
            <a:r>
              <a:rPr lang="en-US"/>
              <a:t>  of any image </a:t>
            </a:r>
            <a:r>
              <a:rPr lang="en-US" i="1"/>
              <a:t>b</a:t>
            </a:r>
            <a:r>
              <a:rPr lang="en-US"/>
              <a:t> can be passed to the input image </a:t>
            </a:r>
            <a:r>
              <a:rPr lang="en-US" i="1"/>
              <a:t>x</a:t>
            </a:r>
            <a:r>
              <a:rPr lang="en-US"/>
              <a:t> to form the styed image </a:t>
            </a:r>
            <a:r>
              <a:rPr lang="en-US" i="1" err="1"/>
              <a:t>x</a:t>
            </a:r>
            <a:r>
              <a:rPr lang="en-US" i="1" baseline="-25000" err="1"/>
              <a:t>b</a:t>
            </a:r>
            <a:r>
              <a:rPr lang="en-US" i="1"/>
              <a:t> </a:t>
            </a:r>
            <a:r>
              <a:rPr lang="en-US"/>
              <a:t>. Styled image </a:t>
            </a:r>
            <a:r>
              <a:rPr lang="en-US" i="1" err="1"/>
              <a:t>X</a:t>
            </a:r>
            <a:r>
              <a:rPr lang="en-US" i="1" baseline="-25000" err="1"/>
              <a:t>b</a:t>
            </a:r>
            <a:r>
              <a:rPr lang="en-US" i="1"/>
              <a:t>  </a:t>
            </a:r>
            <a:r>
              <a:rPr lang="en-US"/>
              <a:t>gets the content from</a:t>
            </a:r>
            <a:r>
              <a:rPr lang="en-US" i="1"/>
              <a:t> x (x</a:t>
            </a:r>
            <a:r>
              <a:rPr lang="en-US" i="1" baseline="-25000"/>
              <a:t>c </a:t>
            </a:r>
            <a:r>
              <a:rPr lang="en-US" i="1"/>
              <a:t>).</a:t>
            </a:r>
          </a:p>
          <a:p>
            <a:pPr algn="just"/>
            <a:endParaRPr lang="en-US" i="1"/>
          </a:p>
          <a:p>
            <a:pPr algn="just"/>
            <a:endParaRPr lang="en-US" i="1"/>
          </a:p>
          <a:p>
            <a:pPr algn="just"/>
            <a:endParaRPr lang="en-US" i="1"/>
          </a:p>
          <a:p>
            <a:pPr algn="just"/>
            <a:endParaRPr lang="en-US" i="1"/>
          </a:p>
          <a:p>
            <a:pPr algn="just"/>
            <a:endParaRPr lang="en-US" i="1"/>
          </a:p>
          <a:p>
            <a:pPr algn="just"/>
            <a:r>
              <a:rPr lang="en-US" b="1">
                <a:solidFill>
                  <a:srgbClr val="005DAA"/>
                </a:solidFill>
              </a:rPr>
              <a:t>Observation: </a:t>
            </a:r>
            <a:r>
              <a:rPr lang="en-US">
                <a:solidFill>
                  <a:srgbClr val="005DAA"/>
                </a:solidFill>
              </a:rPr>
              <a:t>The only characteristic in common between </a:t>
            </a:r>
            <a:r>
              <a:rPr lang="en-US" i="1">
                <a:solidFill>
                  <a:srgbClr val="005DAA"/>
                </a:solidFill>
              </a:rPr>
              <a:t>x</a:t>
            </a:r>
            <a:r>
              <a:rPr lang="en-US">
                <a:solidFill>
                  <a:srgbClr val="005DAA"/>
                </a:solidFill>
              </a:rPr>
              <a:t>, </a:t>
            </a:r>
            <a:r>
              <a:rPr lang="en-US" i="1">
                <a:solidFill>
                  <a:srgbClr val="005DAA"/>
                </a:solidFill>
              </a:rPr>
              <a:t>x</a:t>
            </a:r>
            <a:r>
              <a:rPr lang="en-US" i="1" baseline="-25000">
                <a:solidFill>
                  <a:srgbClr val="005DAA"/>
                </a:solidFill>
              </a:rPr>
              <a:t>c</a:t>
            </a:r>
            <a:r>
              <a:rPr lang="en-US">
                <a:solidFill>
                  <a:srgbClr val="005DAA"/>
                </a:solidFill>
              </a:rPr>
              <a:t>, and </a:t>
            </a:r>
            <a:r>
              <a:rPr lang="en-US" i="1" err="1">
                <a:solidFill>
                  <a:srgbClr val="005DAA"/>
                </a:solidFill>
              </a:rPr>
              <a:t>x</a:t>
            </a:r>
            <a:r>
              <a:rPr lang="en-US" i="1" baseline="-25000" err="1">
                <a:solidFill>
                  <a:srgbClr val="005DAA"/>
                </a:solidFill>
              </a:rPr>
              <a:t>b</a:t>
            </a:r>
            <a:r>
              <a:rPr lang="en-US" i="1" baseline="-25000">
                <a:solidFill>
                  <a:srgbClr val="005DAA"/>
                </a:solidFill>
              </a:rPr>
              <a:t>  </a:t>
            </a:r>
            <a:r>
              <a:rPr lang="en-US">
                <a:solidFill>
                  <a:srgbClr val="005DAA"/>
                </a:solidFill>
              </a:rPr>
              <a:t>is the content of </a:t>
            </a:r>
            <a:r>
              <a:rPr lang="en-US" i="1">
                <a:solidFill>
                  <a:srgbClr val="005DAA"/>
                </a:solidFill>
              </a:rPr>
              <a:t>x </a:t>
            </a:r>
            <a:r>
              <a:rPr lang="en-US">
                <a:solidFill>
                  <a:srgbClr val="005DAA"/>
                </a:solidFill>
              </a:rPr>
              <a:t>(</a:t>
            </a:r>
            <a:r>
              <a:rPr lang="en-US" i="1">
                <a:solidFill>
                  <a:srgbClr val="005DAA"/>
                </a:solidFill>
              </a:rPr>
              <a:t>x</a:t>
            </a:r>
            <a:r>
              <a:rPr lang="en-US" i="1" baseline="-25000">
                <a:solidFill>
                  <a:srgbClr val="005DAA"/>
                </a:solidFill>
              </a:rPr>
              <a:t>c </a:t>
            </a:r>
            <a:r>
              <a:rPr lang="en-US">
                <a:solidFill>
                  <a:srgbClr val="005DAA"/>
                </a:solidFill>
              </a:rPr>
              <a:t>)</a:t>
            </a:r>
            <a:r>
              <a:rPr lang="en-US" i="1">
                <a:solidFill>
                  <a:srgbClr val="005DAA"/>
                </a:solidFill>
              </a:rPr>
              <a:t> </a:t>
            </a:r>
            <a:r>
              <a:rPr lang="en-US">
                <a:solidFill>
                  <a:srgbClr val="005DAA"/>
                </a:solidFill>
              </a:rPr>
              <a:t>itself</a:t>
            </a:r>
            <a:r>
              <a:rPr lang="en-US" i="1">
                <a:solidFill>
                  <a:srgbClr val="005DAA"/>
                </a:solidFill>
              </a:rPr>
              <a:t>. </a:t>
            </a:r>
            <a:endParaRPr lang="en-US">
              <a:solidFill>
                <a:srgbClr val="005DAA"/>
              </a:solidFill>
            </a:endParaRPr>
          </a:p>
          <a:p>
            <a:pPr algn="just"/>
            <a:endParaRPr lang="en-US" sz="2900"/>
          </a:p>
          <a:p>
            <a:pPr algn="just"/>
            <a:endParaRPr lang="en-US" sz="2900"/>
          </a:p>
          <a:p>
            <a:pPr algn="just"/>
            <a:endParaRPr lang="en-US" sz="2900"/>
          </a:p>
          <a:p>
            <a:pPr marL="0" indent="0" algn="just">
              <a:buNone/>
            </a:pPr>
            <a:endParaRPr lang="en-US" sz="2900"/>
          </a:p>
          <a:p>
            <a:pPr marL="0" indent="0" algn="just">
              <a:buNone/>
            </a:pPr>
            <a:endParaRPr lang="en-US" sz="2900"/>
          </a:p>
          <a:p>
            <a:pPr algn="just"/>
            <a:endParaRPr lang="en-US" sz="2900"/>
          </a:p>
          <a:p>
            <a:pPr marL="0" indent="0" algn="just">
              <a:buNone/>
            </a:pPr>
            <a:endParaRPr lang="en-US" sz="2900"/>
          </a:p>
          <a:p>
            <a:pPr algn="just"/>
            <a:endParaRPr lang="en-US" sz="2900"/>
          </a:p>
          <a:p>
            <a:pPr marL="0" indent="0" algn="just">
              <a:buNone/>
            </a:pPr>
            <a:endParaRPr lang="en-US" sz="2900"/>
          </a:p>
          <a:p>
            <a:pPr marL="0" indent="0" algn="just">
              <a:buNone/>
            </a:pPr>
            <a:endParaRPr lang="en-US" sz="2900"/>
          </a:p>
          <a:p>
            <a:pPr algn="just"/>
            <a:endParaRPr lang="en-US" sz="2900"/>
          </a:p>
          <a:p>
            <a:pPr marL="0" indent="0" algn="just">
              <a:buNone/>
            </a:pPr>
            <a:endParaRPr lang="en-US" sz="2900"/>
          </a:p>
        </p:txBody>
      </p:sp>
      <p:cxnSp>
        <p:nvCxnSpPr>
          <p:cNvPr id="42" name="Straight Arrow Connector 41"/>
          <p:cNvCxnSpPr/>
          <p:nvPr/>
        </p:nvCxnSpPr>
        <p:spPr>
          <a:xfrm>
            <a:off x="2701639" y="3459697"/>
            <a:ext cx="1129554" cy="480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623158" y="5068187"/>
            <a:ext cx="1227734" cy="66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625963" y="3973759"/>
            <a:ext cx="933430" cy="276999"/>
          </a:xfrm>
          <a:prstGeom prst="rect">
            <a:avLst/>
          </a:prstGeom>
          <a:noFill/>
        </p:spPr>
        <p:txBody>
          <a:bodyPr wrap="square" rtlCol="0">
            <a:spAutoFit/>
          </a:bodyPr>
          <a:lstStyle/>
          <a:p>
            <a:r>
              <a:rPr lang="en-US" sz="1200">
                <a:latin typeface="Arial" pitchFamily="34" charset="0"/>
                <a:cs typeface="Arial" pitchFamily="34" charset="0"/>
              </a:rPr>
              <a:t> Input </a:t>
            </a:r>
            <a:r>
              <a:rPr lang="en-US" sz="1200" i="1">
                <a:latin typeface="Arial" pitchFamily="34" charset="0"/>
                <a:cs typeface="Arial" pitchFamily="34" charset="0"/>
              </a:rPr>
              <a:t>x</a:t>
            </a:r>
          </a:p>
        </p:txBody>
      </p:sp>
      <p:sp>
        <p:nvSpPr>
          <p:cNvPr id="46" name="TextBox 45"/>
          <p:cNvSpPr txBox="1"/>
          <p:nvPr/>
        </p:nvSpPr>
        <p:spPr>
          <a:xfrm>
            <a:off x="1372324" y="5514201"/>
            <a:ext cx="1220491" cy="276999"/>
          </a:xfrm>
          <a:prstGeom prst="rect">
            <a:avLst/>
          </a:prstGeom>
          <a:noFill/>
        </p:spPr>
        <p:txBody>
          <a:bodyPr wrap="square" rtlCol="0">
            <a:spAutoFit/>
          </a:bodyPr>
          <a:lstStyle/>
          <a:p>
            <a:r>
              <a:rPr lang="en-US" sz="1200">
                <a:latin typeface="Arial" pitchFamily="34" charset="0"/>
                <a:cs typeface="Arial" pitchFamily="34" charset="0"/>
              </a:rPr>
              <a:t>Style base (</a:t>
            </a:r>
            <a:r>
              <a:rPr lang="en-US" sz="1200" i="1">
                <a:latin typeface="Arial" pitchFamily="34" charset="0"/>
                <a:cs typeface="Arial" pitchFamily="34" charset="0"/>
              </a:rPr>
              <a:t>b</a:t>
            </a:r>
            <a:r>
              <a:rPr lang="en-US" sz="1200">
                <a:latin typeface="Arial" pitchFamily="34" charset="0"/>
                <a:cs typeface="Arial" pitchFamily="34" charset="0"/>
              </a:rPr>
              <a:t>)</a:t>
            </a:r>
            <a:endParaRPr lang="en-US" sz="1200" i="1">
              <a:latin typeface="Arial" pitchFamily="34" charset="0"/>
              <a:cs typeface="Arial" pitchFamily="34" charset="0"/>
            </a:endParaRPr>
          </a:p>
        </p:txBody>
      </p:sp>
      <p:grpSp>
        <p:nvGrpSpPr>
          <p:cNvPr id="48" name="Group 47"/>
          <p:cNvGrpSpPr/>
          <p:nvPr/>
        </p:nvGrpSpPr>
        <p:grpSpPr>
          <a:xfrm>
            <a:off x="5883714" y="4068059"/>
            <a:ext cx="351529" cy="328867"/>
            <a:chOff x="5907951" y="4728873"/>
            <a:chExt cx="351529" cy="328867"/>
          </a:xfrm>
        </p:grpSpPr>
        <p:sp>
          <p:nvSpPr>
            <p:cNvPr id="49" name="Oval 48"/>
            <p:cNvSpPr/>
            <p:nvPr/>
          </p:nvSpPr>
          <p:spPr>
            <a:xfrm>
              <a:off x="5907951" y="4728873"/>
              <a:ext cx="351529" cy="328867"/>
            </a:xfrm>
            <a:prstGeom prst="ellipse">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0" name="Straight Connector 49"/>
            <p:cNvCxnSpPr>
              <a:stCxn id="49" idx="0"/>
              <a:endCxn id="49" idx="4"/>
            </p:cNvCxnSpPr>
            <p:nvPr/>
          </p:nvCxnSpPr>
          <p:spPr>
            <a:xfrm>
              <a:off x="6083716" y="4728873"/>
              <a:ext cx="0" cy="3288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9" idx="2"/>
              <a:endCxn id="49" idx="6"/>
            </p:cNvCxnSpPr>
            <p:nvPr/>
          </p:nvCxnSpPr>
          <p:spPr>
            <a:xfrm>
              <a:off x="5907951" y="4893307"/>
              <a:ext cx="3515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 name="Elbow Connector 51"/>
          <p:cNvCxnSpPr>
            <a:endCxn id="49" idx="0"/>
          </p:cNvCxnSpPr>
          <p:nvPr/>
        </p:nvCxnSpPr>
        <p:spPr>
          <a:xfrm>
            <a:off x="5040963" y="3462805"/>
            <a:ext cx="1018516" cy="605254"/>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Elbow Connector 52"/>
          <p:cNvCxnSpPr>
            <a:endCxn id="49" idx="4"/>
          </p:cNvCxnSpPr>
          <p:nvPr/>
        </p:nvCxnSpPr>
        <p:spPr>
          <a:xfrm flipV="1">
            <a:off x="5066029" y="4396926"/>
            <a:ext cx="993450" cy="678543"/>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9" idx="6"/>
          </p:cNvCxnSpPr>
          <p:nvPr/>
        </p:nvCxnSpPr>
        <p:spPr>
          <a:xfrm>
            <a:off x="6235243" y="4232493"/>
            <a:ext cx="832895" cy="56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964963" y="4810358"/>
            <a:ext cx="1645637" cy="276999"/>
          </a:xfrm>
          <a:prstGeom prst="rect">
            <a:avLst/>
          </a:prstGeom>
          <a:noFill/>
        </p:spPr>
        <p:txBody>
          <a:bodyPr wrap="square" rtlCol="0">
            <a:spAutoFit/>
          </a:bodyPr>
          <a:lstStyle/>
          <a:p>
            <a:pPr algn="ctr"/>
            <a:r>
              <a:rPr lang="en-US" sz="1200">
                <a:latin typeface="Arial" pitchFamily="34" charset="0"/>
                <a:cs typeface="Arial" pitchFamily="34" charset="0"/>
              </a:rPr>
              <a:t>Styled x ( </a:t>
            </a:r>
            <a:r>
              <a:rPr lang="en-US" sz="1200" i="1" err="1">
                <a:latin typeface="Arial" pitchFamily="34" charset="0"/>
                <a:cs typeface="Arial" pitchFamily="34" charset="0"/>
              </a:rPr>
              <a:t>x</a:t>
            </a:r>
            <a:r>
              <a:rPr lang="en-US" sz="1200" i="1" baseline="-25000" err="1">
                <a:latin typeface="Arial" pitchFamily="34" charset="0"/>
                <a:cs typeface="Arial" pitchFamily="34" charset="0"/>
              </a:rPr>
              <a:t>b</a:t>
            </a:r>
            <a:r>
              <a:rPr lang="en-US" sz="1200" i="1">
                <a:latin typeface="Arial" pitchFamily="34" charset="0"/>
                <a:cs typeface="Arial" pitchFamily="34" charset="0"/>
              </a:rPr>
              <a:t> </a:t>
            </a:r>
            <a:r>
              <a:rPr lang="en-US" sz="1200" i="1" baseline="-25000">
                <a:latin typeface="Arial" pitchFamily="34" charset="0"/>
                <a:cs typeface="Arial" pitchFamily="34" charset="0"/>
              </a:rPr>
              <a:t> </a:t>
            </a:r>
            <a:r>
              <a:rPr lang="en-US" sz="1200">
                <a:latin typeface="Arial" pitchFamily="34" charset="0"/>
                <a:cs typeface="Arial" pitchFamily="34" charset="0"/>
              </a:rPr>
              <a:t>)</a:t>
            </a:r>
          </a:p>
        </p:txBody>
      </p:sp>
      <p:pic>
        <p:nvPicPr>
          <p:cNvPr id="5" name="Picture 4" descr="im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605" y="2819400"/>
            <a:ext cx="1094547" cy="1188609"/>
          </a:xfrm>
          <a:prstGeom prst="rect">
            <a:avLst/>
          </a:prstGeom>
        </p:spPr>
      </p:pic>
      <p:pic>
        <p:nvPicPr>
          <p:cNvPr id="6" name="Picture 5" descr="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099" y="2828618"/>
            <a:ext cx="1152826" cy="1143889"/>
          </a:xfrm>
          <a:prstGeom prst="rect">
            <a:avLst/>
          </a:prstGeom>
        </p:spPr>
      </p:pic>
      <p:pic>
        <p:nvPicPr>
          <p:cNvPr id="7" name="Picture 6" descr="styled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010" y="3646630"/>
            <a:ext cx="1187370" cy="1178166"/>
          </a:xfrm>
          <a:prstGeom prst="rect">
            <a:avLst/>
          </a:prstGeom>
        </p:spPr>
      </p:pic>
      <p:pic>
        <p:nvPicPr>
          <p:cNvPr id="8" name="Picture 7" descr="style base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455" y="4590834"/>
            <a:ext cx="1175233" cy="944204"/>
          </a:xfrm>
          <a:prstGeom prst="rect">
            <a:avLst/>
          </a:prstGeom>
        </p:spPr>
      </p:pic>
      <p:pic>
        <p:nvPicPr>
          <p:cNvPr id="9" name="Picture 8" descr="style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0811" y="4429840"/>
            <a:ext cx="1110282" cy="1129260"/>
          </a:xfrm>
          <a:prstGeom prst="rect">
            <a:avLst/>
          </a:prstGeom>
        </p:spPr>
      </p:pic>
      <p:sp>
        <p:nvSpPr>
          <p:cNvPr id="12" name="Rectangle 11"/>
          <p:cNvSpPr/>
          <p:nvPr/>
        </p:nvSpPr>
        <p:spPr>
          <a:xfrm>
            <a:off x="3757937" y="3933016"/>
            <a:ext cx="1389114" cy="276999"/>
          </a:xfrm>
          <a:prstGeom prst="rect">
            <a:avLst/>
          </a:prstGeom>
        </p:spPr>
        <p:txBody>
          <a:bodyPr wrap="none">
            <a:spAutoFit/>
          </a:bodyPr>
          <a:lstStyle/>
          <a:p>
            <a:r>
              <a:rPr lang="en-US" sz="1200">
                <a:latin typeface="Arial" pitchFamily="34" charset="0"/>
                <a:cs typeface="Arial" pitchFamily="34" charset="0"/>
              </a:rPr>
              <a:t>Content of </a:t>
            </a:r>
            <a:r>
              <a:rPr lang="en-US" sz="1200" i="1">
                <a:latin typeface="Arial" pitchFamily="34" charset="0"/>
                <a:cs typeface="Arial" pitchFamily="34" charset="0"/>
              </a:rPr>
              <a:t>x </a:t>
            </a:r>
            <a:r>
              <a:rPr lang="en-US" sz="1200">
                <a:latin typeface="Arial" pitchFamily="34" charset="0"/>
                <a:cs typeface="Arial" pitchFamily="34" charset="0"/>
              </a:rPr>
              <a:t>( </a:t>
            </a:r>
            <a:r>
              <a:rPr lang="en-US" sz="1200" i="1">
                <a:latin typeface="Arial" pitchFamily="34" charset="0"/>
                <a:cs typeface="Arial" pitchFamily="34" charset="0"/>
              </a:rPr>
              <a:t>x</a:t>
            </a:r>
            <a:r>
              <a:rPr lang="en-US" sz="1200" i="1" baseline="-25000">
                <a:latin typeface="Arial" pitchFamily="34" charset="0"/>
                <a:cs typeface="Arial" pitchFamily="34" charset="0"/>
              </a:rPr>
              <a:t>c </a:t>
            </a:r>
            <a:r>
              <a:rPr lang="en-US" sz="1200">
                <a:latin typeface="Arial" pitchFamily="34" charset="0"/>
                <a:cs typeface="Arial" pitchFamily="34" charset="0"/>
              </a:rPr>
              <a:t>)</a:t>
            </a:r>
            <a:endParaRPr lang="en-US" sz="1200" i="1">
              <a:latin typeface="Arial" pitchFamily="34" charset="0"/>
              <a:cs typeface="Arial" pitchFamily="34" charset="0"/>
            </a:endParaRPr>
          </a:p>
        </p:txBody>
      </p:sp>
      <p:sp>
        <p:nvSpPr>
          <p:cNvPr id="13" name="Rectangle 12"/>
          <p:cNvSpPr/>
          <p:nvPr/>
        </p:nvSpPr>
        <p:spPr>
          <a:xfrm>
            <a:off x="4093224" y="5512256"/>
            <a:ext cx="884468" cy="276999"/>
          </a:xfrm>
          <a:prstGeom prst="rect">
            <a:avLst/>
          </a:prstGeom>
        </p:spPr>
        <p:txBody>
          <a:bodyPr wrap="none">
            <a:spAutoFit/>
          </a:bodyPr>
          <a:lstStyle/>
          <a:p>
            <a:r>
              <a:rPr lang="en-US" sz="1200">
                <a:latin typeface="Arial" pitchFamily="34" charset="0"/>
                <a:cs typeface="Arial" pitchFamily="34" charset="0"/>
              </a:rPr>
              <a:t>Style (</a:t>
            </a:r>
            <a:r>
              <a:rPr lang="en-US" sz="1200" i="1" err="1">
                <a:latin typeface="Arial" pitchFamily="34" charset="0"/>
                <a:cs typeface="Arial" pitchFamily="34" charset="0"/>
              </a:rPr>
              <a:t>b</a:t>
            </a:r>
            <a:r>
              <a:rPr lang="en-US" sz="1200" i="1" baseline="-25000" err="1">
                <a:latin typeface="Arial" pitchFamily="34" charset="0"/>
                <a:cs typeface="Arial" pitchFamily="34" charset="0"/>
              </a:rPr>
              <a:t>S</a:t>
            </a:r>
            <a:r>
              <a:rPr lang="en-US" sz="1200" i="1" baseline="-25000">
                <a:latin typeface="Arial" pitchFamily="34" charset="0"/>
                <a:cs typeface="Arial" pitchFamily="34" charset="0"/>
              </a:rPr>
              <a:t> </a:t>
            </a:r>
            <a:r>
              <a:rPr lang="en-US" sz="1200">
                <a:latin typeface="Arial" pitchFamily="34" charset="0"/>
                <a:cs typeface="Arial" pitchFamily="34" charset="0"/>
              </a:rPr>
              <a:t>)</a:t>
            </a:r>
            <a:endParaRPr lang="en-US" sz="1200" i="1">
              <a:latin typeface="Arial" pitchFamily="34" charset="0"/>
              <a:cs typeface="Arial" pitchFamily="34" charset="0"/>
            </a:endParaRPr>
          </a:p>
        </p:txBody>
      </p:sp>
      <p:sp>
        <p:nvSpPr>
          <p:cNvPr id="10" name="TextBox 9"/>
          <p:cNvSpPr txBox="1"/>
          <p:nvPr/>
        </p:nvSpPr>
        <p:spPr>
          <a:xfrm>
            <a:off x="8001000" y="4939477"/>
            <a:ext cx="300120" cy="184666"/>
          </a:xfrm>
          <a:prstGeom prst="rect">
            <a:avLst/>
          </a:prstGeom>
          <a:noFill/>
        </p:spPr>
        <p:txBody>
          <a:bodyPr wrap="none" rtlCol="0">
            <a:spAutoFit/>
          </a:bodyPr>
          <a:lstStyle/>
          <a:p>
            <a:r>
              <a:rPr lang="en-US" sz="600">
                <a:latin typeface="Arial" pitchFamily="34" charset="0"/>
                <a:cs typeface="Arial" pitchFamily="34" charset="0"/>
              </a:rPr>
              <a:t>   S</a:t>
            </a:r>
          </a:p>
        </p:txBody>
      </p:sp>
      <p:sp>
        <p:nvSpPr>
          <p:cNvPr id="26" name="TextBox 25"/>
          <p:cNvSpPr txBox="1"/>
          <p:nvPr/>
        </p:nvSpPr>
        <p:spPr>
          <a:xfrm>
            <a:off x="8382000" y="5909846"/>
            <a:ext cx="310101" cy="338554"/>
          </a:xfrm>
          <a:prstGeom prst="rect">
            <a:avLst/>
          </a:prstGeom>
          <a:noFill/>
        </p:spPr>
        <p:txBody>
          <a:bodyPr wrap="none" rtlCol="0">
            <a:spAutoFit/>
          </a:bodyPr>
          <a:lstStyle/>
          <a:p>
            <a:r>
              <a:rPr lang="en-US" sz="800">
                <a:solidFill>
                  <a:srgbClr val="005DAA"/>
                </a:solidFill>
                <a:latin typeface="Arial" pitchFamily="34" charset="0"/>
                <a:cs typeface="Arial" pitchFamily="34" charset="0"/>
              </a:rPr>
              <a:t>  </a:t>
            </a:r>
          </a:p>
          <a:p>
            <a:r>
              <a:rPr lang="en-US" sz="800">
                <a:solidFill>
                  <a:srgbClr val="005DAA"/>
                </a:solidFill>
                <a:latin typeface="Arial" pitchFamily="34" charset="0"/>
                <a:cs typeface="Arial" pitchFamily="34" charset="0"/>
              </a:rPr>
              <a:t>  S</a:t>
            </a:r>
          </a:p>
        </p:txBody>
      </p:sp>
      <p:sp>
        <p:nvSpPr>
          <p:cNvPr id="27" name="TextBox 26"/>
          <p:cNvSpPr txBox="1"/>
          <p:nvPr/>
        </p:nvSpPr>
        <p:spPr>
          <a:xfrm>
            <a:off x="2490106" y="2527756"/>
            <a:ext cx="253094" cy="215444"/>
          </a:xfrm>
          <a:prstGeom prst="rect">
            <a:avLst/>
          </a:prstGeom>
          <a:noFill/>
        </p:spPr>
        <p:txBody>
          <a:bodyPr wrap="none" rtlCol="0">
            <a:spAutoFit/>
          </a:bodyPr>
          <a:lstStyle/>
          <a:p>
            <a:r>
              <a:rPr lang="en-US" sz="800">
                <a:latin typeface="Arial" pitchFamily="34" charset="0"/>
                <a:cs typeface="Arial" pitchFamily="34" charset="0"/>
              </a:rPr>
              <a:t>S</a:t>
            </a:r>
          </a:p>
        </p:txBody>
      </p:sp>
      <p:sp>
        <p:nvSpPr>
          <p:cNvPr id="28" name="TextBox 27"/>
          <p:cNvSpPr txBox="1"/>
          <p:nvPr/>
        </p:nvSpPr>
        <p:spPr>
          <a:xfrm>
            <a:off x="4495800" y="2527756"/>
            <a:ext cx="253094" cy="215444"/>
          </a:xfrm>
          <a:prstGeom prst="rect">
            <a:avLst/>
          </a:prstGeom>
          <a:noFill/>
        </p:spPr>
        <p:txBody>
          <a:bodyPr wrap="none" rtlCol="0">
            <a:spAutoFit/>
          </a:bodyPr>
          <a:lstStyle/>
          <a:p>
            <a:r>
              <a:rPr lang="en-US" sz="800">
                <a:latin typeface="Arial" pitchFamily="34" charset="0"/>
                <a:cs typeface="Arial" pitchFamily="34" charset="0"/>
              </a:rPr>
              <a:t>S</a:t>
            </a:r>
          </a:p>
        </p:txBody>
      </p:sp>
      <p:sp>
        <p:nvSpPr>
          <p:cNvPr id="29" name="TextBox 28"/>
          <p:cNvSpPr txBox="1"/>
          <p:nvPr/>
        </p:nvSpPr>
        <p:spPr>
          <a:xfrm>
            <a:off x="1676400" y="2209800"/>
            <a:ext cx="270201" cy="246221"/>
          </a:xfrm>
          <a:prstGeom prst="rect">
            <a:avLst/>
          </a:prstGeom>
          <a:noFill/>
        </p:spPr>
        <p:txBody>
          <a:bodyPr wrap="none" rtlCol="0">
            <a:spAutoFit/>
          </a:bodyPr>
          <a:lstStyle/>
          <a:p>
            <a:r>
              <a:rPr lang="en-US" sz="1000">
                <a:latin typeface="Arial" pitchFamily="34" charset="0"/>
                <a:cs typeface="Arial" pitchFamily="34" charset="0"/>
              </a:rPr>
              <a:t>S</a:t>
            </a:r>
          </a:p>
        </p:txBody>
      </p:sp>
      <p:sp>
        <p:nvSpPr>
          <p:cNvPr id="11" name="Slide Number Placeholder 10"/>
          <p:cNvSpPr>
            <a:spLocks noGrp="1"/>
          </p:cNvSpPr>
          <p:nvPr>
            <p:ph type="sldNum" sz="quarter" idx="11"/>
          </p:nvPr>
        </p:nvSpPr>
        <p:spPr/>
        <p:txBody>
          <a:bodyPr/>
          <a:lstStyle/>
          <a:p>
            <a:fld id="{F6EFC63E-F8D9-44BB-A462-AC735E845F95}" type="slidenum">
              <a:rPr lang="en-US" smtClean="0"/>
              <a:pPr/>
              <a:t>14</a:t>
            </a:fld>
            <a:endParaRPr lang="en-US"/>
          </a:p>
        </p:txBody>
      </p:sp>
    </p:spTree>
    <p:extLst>
      <p:ext uri="{BB962C8B-B14F-4D97-AF65-F5344CB8AC3E}">
        <p14:creationId xmlns:p14="http://schemas.microsoft.com/office/powerpoint/2010/main" val="22486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2" grpId="0"/>
      <p:bldP spid="13" grpId="0"/>
      <p:bldP spid="10"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err="1"/>
              <a:t>Proposed</a:t>
            </a:r>
            <a:r>
              <a:rPr lang="tr-TR" sz="2800"/>
              <a:t> Solution: </a:t>
            </a:r>
            <a:r>
              <a:rPr lang="tr-TR" sz="2800" err="1"/>
              <a:t>ConFoc</a:t>
            </a:r>
            <a:endParaRPr lang="en-US" sz="2800"/>
          </a:p>
        </p:txBody>
      </p:sp>
      <p:sp>
        <p:nvSpPr>
          <p:cNvPr id="3" name="Content Placeholder 2"/>
          <p:cNvSpPr>
            <a:spLocks noGrp="1"/>
          </p:cNvSpPr>
          <p:nvPr>
            <p:ph idx="1"/>
          </p:nvPr>
        </p:nvSpPr>
        <p:spPr>
          <a:xfrm>
            <a:off x="166255" y="1143000"/>
            <a:ext cx="8672945" cy="5486400"/>
          </a:xfrm>
        </p:spPr>
        <p:txBody>
          <a:bodyPr>
            <a:noAutofit/>
          </a:bodyPr>
          <a:lstStyle/>
          <a:p>
            <a:pPr algn="just">
              <a:spcBef>
                <a:spcPts val="0"/>
              </a:spcBef>
            </a:pPr>
            <a:r>
              <a:rPr lang="en-US" sz="1700"/>
              <a:t>Given an input </a:t>
            </a:r>
            <a:r>
              <a:rPr lang="en-US" sz="1700" b="1" i="1"/>
              <a:t>x</a:t>
            </a:r>
            <a:r>
              <a:rPr lang="en-US" sz="1700"/>
              <a:t> (and its content </a:t>
            </a:r>
            <a:r>
              <a:rPr lang="en-US" sz="1700" b="1" i="1"/>
              <a:t>x</a:t>
            </a:r>
            <a:r>
              <a:rPr lang="en-US" sz="1700" b="1" i="1" baseline="-25000"/>
              <a:t>c</a:t>
            </a:r>
            <a:r>
              <a:rPr lang="en-US" sz="1700"/>
              <a:t>) and N style bases we generate N styled images.</a:t>
            </a:r>
          </a:p>
          <a:p>
            <a:pPr algn="just">
              <a:spcBef>
                <a:spcPts val="0"/>
              </a:spcBef>
            </a:pPr>
            <a:endParaRPr lang="en-US" sz="1700"/>
          </a:p>
          <a:p>
            <a:pPr marL="0" indent="0" algn="just">
              <a:spcBef>
                <a:spcPts val="0"/>
              </a:spcBef>
              <a:buNone/>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endParaRPr lang="en-US" sz="1700"/>
          </a:p>
          <a:p>
            <a:pPr algn="just">
              <a:spcBef>
                <a:spcPts val="0"/>
              </a:spcBef>
            </a:pPr>
            <a:r>
              <a:rPr lang="en-US" sz="1700" b="1">
                <a:solidFill>
                  <a:schemeClr val="accent1"/>
                </a:solidFill>
              </a:rPr>
              <a:t>Intuition: </a:t>
            </a:r>
            <a:r>
              <a:rPr lang="en-US" sz="1700">
                <a:solidFill>
                  <a:schemeClr val="accent1"/>
                </a:solidFill>
              </a:rPr>
              <a:t>Models trained with these samples will focus on content only. Using different styles increases randomness (</a:t>
            </a:r>
            <a:r>
              <a:rPr lang="en-US" sz="1700" b="1">
                <a:solidFill>
                  <a:schemeClr val="accent1"/>
                </a:solidFill>
              </a:rPr>
              <a:t>Jason </a:t>
            </a:r>
            <a:r>
              <a:rPr lang="en-US" sz="1700" b="1" err="1">
                <a:solidFill>
                  <a:schemeClr val="accent1"/>
                </a:solidFill>
              </a:rPr>
              <a:t>Kobes</a:t>
            </a:r>
            <a:r>
              <a:rPr lang="en-US" sz="1700" b="1">
                <a:solidFill>
                  <a:schemeClr val="accent1"/>
                </a:solidFill>
              </a:rPr>
              <a:t> and Paul Conoval from NGC</a:t>
            </a:r>
            <a:r>
              <a:rPr lang="en-US" sz="1700">
                <a:solidFill>
                  <a:schemeClr val="accent1"/>
                </a:solidFill>
              </a:rPr>
              <a:t>).</a:t>
            </a:r>
            <a:endParaRPr lang="en-US" sz="1700"/>
          </a:p>
          <a:p>
            <a:pPr algn="just"/>
            <a:endParaRPr lang="en-US" sz="1800"/>
          </a:p>
          <a:p>
            <a:pPr algn="just"/>
            <a:endParaRPr lang="en-US" sz="1800"/>
          </a:p>
          <a:p>
            <a:pPr algn="just"/>
            <a:endParaRPr lang="en-US" sz="1800"/>
          </a:p>
          <a:p>
            <a:pPr algn="just"/>
            <a:endParaRPr lang="en-US" sz="1800"/>
          </a:p>
          <a:p>
            <a:pPr marL="0" indent="0" algn="just">
              <a:buNone/>
            </a:pPr>
            <a:endParaRPr lang="en-US" sz="1800"/>
          </a:p>
          <a:p>
            <a:pPr algn="just"/>
            <a:endParaRPr lang="en-US" sz="1800"/>
          </a:p>
          <a:p>
            <a:pPr algn="just"/>
            <a:endParaRPr lang="en-US" sz="1800"/>
          </a:p>
          <a:p>
            <a:pPr algn="just"/>
            <a:endParaRPr lang="en-US" sz="1800"/>
          </a:p>
          <a:p>
            <a:pPr marL="0" indent="0" algn="just">
              <a:buNone/>
            </a:pPr>
            <a:endParaRPr lang="en-US" sz="1800"/>
          </a:p>
          <a:p>
            <a:pPr marL="0" indent="0" algn="just">
              <a:buNone/>
            </a:pPr>
            <a:endParaRPr lang="en-US" sz="1800"/>
          </a:p>
          <a:p>
            <a:pPr algn="just"/>
            <a:endParaRPr lang="en-US" sz="1800"/>
          </a:p>
          <a:p>
            <a:pPr marL="0" indent="0" algn="just">
              <a:buNone/>
            </a:pPr>
            <a:endParaRPr lang="en-US" sz="1800"/>
          </a:p>
          <a:p>
            <a:pPr marL="0" indent="0" algn="just">
              <a:buNone/>
            </a:pPr>
            <a:endParaRPr lang="en-US" sz="1800"/>
          </a:p>
          <a:p>
            <a:pPr marL="0" indent="0" algn="just">
              <a:buNone/>
            </a:pPr>
            <a:endParaRPr lang="en-US" sz="1800"/>
          </a:p>
          <a:p>
            <a:pPr marL="0" indent="0" algn="just">
              <a:buNone/>
            </a:pPr>
            <a:endParaRPr lang="en-US" sz="1800"/>
          </a:p>
          <a:p>
            <a:pPr algn="just"/>
            <a:endParaRPr lang="en-US" sz="1800"/>
          </a:p>
          <a:p>
            <a:pPr marL="0" indent="0" algn="just">
              <a:buNone/>
            </a:pPr>
            <a:endParaRPr lang="en-US" sz="1800"/>
          </a:p>
        </p:txBody>
      </p:sp>
      <p:sp>
        <p:nvSpPr>
          <p:cNvPr id="16" name="TextBox 15"/>
          <p:cNvSpPr txBox="1"/>
          <p:nvPr/>
        </p:nvSpPr>
        <p:spPr>
          <a:xfrm>
            <a:off x="687890" y="2043698"/>
            <a:ext cx="1503811" cy="307777"/>
          </a:xfrm>
          <a:prstGeom prst="rect">
            <a:avLst/>
          </a:prstGeom>
          <a:noFill/>
        </p:spPr>
        <p:txBody>
          <a:bodyPr wrap="square" rtlCol="0">
            <a:spAutoFit/>
          </a:bodyPr>
          <a:lstStyle/>
          <a:p>
            <a:pPr algn="ctr"/>
            <a:r>
              <a:rPr lang="en-US" sz="1200">
                <a:latin typeface="Arial" pitchFamily="34" charset="0"/>
                <a:cs typeface="Arial" pitchFamily="34" charset="0"/>
              </a:rPr>
              <a:t>  </a:t>
            </a:r>
            <a:r>
              <a:rPr lang="en-US" sz="1400" b="1">
                <a:latin typeface="Arial" pitchFamily="34" charset="0"/>
                <a:cs typeface="Arial" pitchFamily="34" charset="0"/>
              </a:rPr>
              <a:t>Style Base (</a:t>
            </a:r>
            <a:r>
              <a:rPr lang="en-US" sz="1400" b="1" i="1">
                <a:latin typeface="Arial" pitchFamily="34" charset="0"/>
                <a:cs typeface="Arial" pitchFamily="34" charset="0"/>
              </a:rPr>
              <a:t>b</a:t>
            </a:r>
            <a:r>
              <a:rPr lang="en-US" sz="1400" b="1">
                <a:latin typeface="Arial" pitchFamily="34" charset="0"/>
                <a:cs typeface="Arial" pitchFamily="34" charset="0"/>
              </a:rPr>
              <a:t>)</a:t>
            </a:r>
            <a:endParaRPr lang="en-US" sz="1400" b="1" i="1">
              <a:latin typeface="Arial" pitchFamily="34" charset="0"/>
              <a:cs typeface="Arial" pitchFamily="34" charset="0"/>
            </a:endParaRPr>
          </a:p>
        </p:txBody>
      </p:sp>
      <p:pic>
        <p:nvPicPr>
          <p:cNvPr id="10" name="Picture 9" descr="style bas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736" y="1754830"/>
            <a:ext cx="6220401" cy="884679"/>
          </a:xfrm>
          <a:prstGeom prst="rect">
            <a:avLst/>
          </a:prstGeom>
        </p:spPr>
      </p:pic>
      <p:sp>
        <p:nvSpPr>
          <p:cNvPr id="14" name="Rectangle 13"/>
          <p:cNvSpPr/>
          <p:nvPr/>
        </p:nvSpPr>
        <p:spPr>
          <a:xfrm>
            <a:off x="2152155" y="1600200"/>
            <a:ext cx="6382838" cy="1180819"/>
          </a:xfrm>
          <a:prstGeom prst="rect">
            <a:avLst/>
          </a:prstGeom>
          <a:noFill/>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5" name="Straight Arrow Connector 14"/>
          <p:cNvCxnSpPr>
            <a:stCxn id="30" idx="3"/>
            <a:endCxn id="21" idx="2"/>
          </p:cNvCxnSpPr>
          <p:nvPr/>
        </p:nvCxnSpPr>
        <p:spPr>
          <a:xfrm>
            <a:off x="3269638" y="3632331"/>
            <a:ext cx="1754445" cy="15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183493" y="3518180"/>
            <a:ext cx="849679" cy="307777"/>
          </a:xfrm>
          <a:prstGeom prst="rect">
            <a:avLst/>
          </a:prstGeom>
          <a:noFill/>
        </p:spPr>
        <p:txBody>
          <a:bodyPr wrap="square" rtlCol="0">
            <a:spAutoFit/>
          </a:bodyPr>
          <a:lstStyle/>
          <a:p>
            <a:r>
              <a:rPr lang="en-US" sz="1400" b="1">
                <a:latin typeface="Arial" pitchFamily="34" charset="0"/>
                <a:cs typeface="Arial" pitchFamily="34" charset="0"/>
              </a:rPr>
              <a:t> Input </a:t>
            </a:r>
            <a:r>
              <a:rPr lang="en-US" sz="1400" b="1" i="1">
                <a:latin typeface="Arial" pitchFamily="34" charset="0"/>
                <a:cs typeface="Arial" pitchFamily="34" charset="0"/>
              </a:rPr>
              <a:t>x</a:t>
            </a:r>
          </a:p>
        </p:txBody>
      </p:sp>
      <p:pic>
        <p:nvPicPr>
          <p:cNvPr id="18" name="Picture 17" descr="im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96" y="3132553"/>
            <a:ext cx="923347" cy="1002696"/>
          </a:xfrm>
          <a:prstGeom prst="rect">
            <a:avLst/>
          </a:prstGeom>
        </p:spPr>
      </p:pic>
      <p:grpSp>
        <p:nvGrpSpPr>
          <p:cNvPr id="19" name="Group 18"/>
          <p:cNvGrpSpPr/>
          <p:nvPr/>
        </p:nvGrpSpPr>
        <p:grpSpPr>
          <a:xfrm>
            <a:off x="5024083" y="3383238"/>
            <a:ext cx="484561" cy="501346"/>
            <a:chOff x="5907951" y="4728873"/>
            <a:chExt cx="351529" cy="328867"/>
          </a:xfrm>
        </p:grpSpPr>
        <p:sp>
          <p:nvSpPr>
            <p:cNvPr id="21" name="Oval 20"/>
            <p:cNvSpPr/>
            <p:nvPr/>
          </p:nvSpPr>
          <p:spPr>
            <a:xfrm>
              <a:off x="5907951" y="4728873"/>
              <a:ext cx="351529" cy="328867"/>
            </a:xfrm>
            <a:prstGeom prst="ellipse">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2" name="Straight Connector 21"/>
            <p:cNvCxnSpPr>
              <a:stCxn id="21" idx="0"/>
              <a:endCxn id="21" idx="4"/>
            </p:cNvCxnSpPr>
            <p:nvPr/>
          </p:nvCxnSpPr>
          <p:spPr>
            <a:xfrm>
              <a:off x="6083716" y="4728873"/>
              <a:ext cx="0" cy="3288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1" idx="2"/>
              <a:endCxn id="21" idx="6"/>
            </p:cNvCxnSpPr>
            <p:nvPr/>
          </p:nvCxnSpPr>
          <p:spPr>
            <a:xfrm>
              <a:off x="5907951" y="4893307"/>
              <a:ext cx="3515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4" name="Picture 23" descr="styled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969" y="4550280"/>
            <a:ext cx="1069473" cy="1061183"/>
          </a:xfrm>
          <a:prstGeom prst="rect">
            <a:avLst/>
          </a:prstGeom>
        </p:spPr>
      </p:pic>
      <p:pic>
        <p:nvPicPr>
          <p:cNvPr id="25" name="Picture 24" descr="styled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5842" y="4541926"/>
            <a:ext cx="1087805" cy="1087805"/>
          </a:xfrm>
          <a:prstGeom prst="rect">
            <a:avLst/>
          </a:prstGeom>
        </p:spPr>
      </p:pic>
      <p:pic>
        <p:nvPicPr>
          <p:cNvPr id="26" name="Picture 25" descr="styled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2529" y="4551859"/>
            <a:ext cx="1065029" cy="1065029"/>
          </a:xfrm>
          <a:prstGeom prst="rect">
            <a:avLst/>
          </a:prstGeom>
        </p:spPr>
      </p:pic>
      <p:pic>
        <p:nvPicPr>
          <p:cNvPr id="27" name="Picture 26" descr="styled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4206" y="4547388"/>
            <a:ext cx="1069499" cy="1069499"/>
          </a:xfrm>
          <a:prstGeom prst="rect">
            <a:avLst/>
          </a:prstGeom>
        </p:spPr>
      </p:pic>
      <p:pic>
        <p:nvPicPr>
          <p:cNvPr id="28" name="Picture 27" descr="styled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019" y="4533569"/>
            <a:ext cx="1074963" cy="1074963"/>
          </a:xfrm>
          <a:prstGeom prst="rect">
            <a:avLst/>
          </a:prstGeom>
        </p:spPr>
      </p:pic>
      <p:sp>
        <p:nvSpPr>
          <p:cNvPr id="29" name="TextBox 28"/>
          <p:cNvSpPr txBox="1"/>
          <p:nvPr/>
        </p:nvSpPr>
        <p:spPr>
          <a:xfrm>
            <a:off x="445992" y="4883481"/>
            <a:ext cx="1687608" cy="307777"/>
          </a:xfrm>
          <a:prstGeom prst="rect">
            <a:avLst/>
          </a:prstGeom>
          <a:noFill/>
        </p:spPr>
        <p:txBody>
          <a:bodyPr wrap="square" rtlCol="0">
            <a:spAutoFit/>
          </a:bodyPr>
          <a:lstStyle/>
          <a:p>
            <a:r>
              <a:rPr lang="en-US" sz="1400" b="1">
                <a:latin typeface="Arial" pitchFamily="34" charset="0"/>
                <a:cs typeface="Arial" pitchFamily="34" charset="0"/>
              </a:rPr>
              <a:t> Styled Input (</a:t>
            </a:r>
            <a:r>
              <a:rPr lang="en-US" sz="1400" b="1" i="1" err="1">
                <a:latin typeface="Arial" pitchFamily="34" charset="0"/>
                <a:cs typeface="Arial" pitchFamily="34" charset="0"/>
              </a:rPr>
              <a:t>x</a:t>
            </a:r>
            <a:r>
              <a:rPr lang="en-US" sz="1400" b="1" i="1" baseline="-25000" err="1">
                <a:latin typeface="Arial" pitchFamily="34" charset="0"/>
                <a:cs typeface="Arial" pitchFamily="34" charset="0"/>
              </a:rPr>
              <a:t>b</a:t>
            </a:r>
            <a:r>
              <a:rPr lang="en-US" sz="1400" b="1" i="1" baseline="-25000">
                <a:latin typeface="Arial" pitchFamily="34" charset="0"/>
                <a:cs typeface="Arial" pitchFamily="34" charset="0"/>
              </a:rPr>
              <a:t>  </a:t>
            </a:r>
            <a:r>
              <a:rPr lang="en-US" sz="1400" b="1" i="1">
                <a:latin typeface="Arial" pitchFamily="34" charset="0"/>
                <a:cs typeface="Arial" pitchFamily="34" charset="0"/>
              </a:rPr>
              <a:t>)</a:t>
            </a:r>
          </a:p>
        </p:txBody>
      </p:sp>
      <p:sp>
        <p:nvSpPr>
          <p:cNvPr id="30" name="Rectangle 29"/>
          <p:cNvSpPr/>
          <p:nvPr/>
        </p:nvSpPr>
        <p:spPr>
          <a:xfrm>
            <a:off x="2070629" y="3041921"/>
            <a:ext cx="1199009" cy="1180819"/>
          </a:xfrm>
          <a:prstGeom prst="rect">
            <a:avLst/>
          </a:prstGeom>
          <a:noFill/>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Rectangle 30"/>
          <p:cNvSpPr/>
          <p:nvPr/>
        </p:nvSpPr>
        <p:spPr>
          <a:xfrm>
            <a:off x="2055853" y="4493064"/>
            <a:ext cx="6382838" cy="1180819"/>
          </a:xfrm>
          <a:prstGeom prst="rect">
            <a:avLst/>
          </a:prstGeom>
          <a:noFill/>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2" name="Straight Arrow Connector 31"/>
          <p:cNvCxnSpPr>
            <a:endCxn id="21" idx="0"/>
          </p:cNvCxnSpPr>
          <p:nvPr/>
        </p:nvCxnSpPr>
        <p:spPr>
          <a:xfrm>
            <a:off x="5260029" y="2799553"/>
            <a:ext cx="6335" cy="5836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1" idx="4"/>
            <a:endCxn id="31" idx="0"/>
          </p:cNvCxnSpPr>
          <p:nvPr/>
        </p:nvCxnSpPr>
        <p:spPr>
          <a:xfrm flipH="1">
            <a:off x="5247272" y="3884584"/>
            <a:ext cx="19092" cy="6084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F6EFC63E-F8D9-44BB-A462-AC735E845F95}" type="slidenum">
              <a:rPr lang="en-US" smtClean="0"/>
              <a:pPr/>
              <a:t>15</a:t>
            </a:fld>
            <a:endParaRPr lang="en-US"/>
          </a:p>
        </p:txBody>
      </p:sp>
      <p:pic>
        <p:nvPicPr>
          <p:cNvPr id="34" name="Picture 33" descr="conten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2800" y="3006883"/>
            <a:ext cx="914400" cy="990600"/>
          </a:xfrm>
          <a:prstGeom prst="rect">
            <a:avLst/>
          </a:prstGeom>
        </p:spPr>
      </p:pic>
      <p:sp>
        <p:nvSpPr>
          <p:cNvPr id="35" name="Rectangle 34"/>
          <p:cNvSpPr/>
          <p:nvPr/>
        </p:nvSpPr>
        <p:spPr>
          <a:xfrm>
            <a:off x="6848216" y="4070706"/>
            <a:ext cx="1686184" cy="307777"/>
          </a:xfrm>
          <a:prstGeom prst="rect">
            <a:avLst/>
          </a:prstGeom>
        </p:spPr>
        <p:txBody>
          <a:bodyPr wrap="none">
            <a:spAutoFit/>
          </a:bodyPr>
          <a:lstStyle/>
          <a:p>
            <a:pPr algn="ctr"/>
            <a:r>
              <a:rPr lang="en-US" sz="1400" b="1">
                <a:latin typeface="Arial" pitchFamily="34" charset="0"/>
                <a:cs typeface="Arial" pitchFamily="34" charset="0"/>
              </a:rPr>
              <a:t>Content of </a:t>
            </a:r>
            <a:r>
              <a:rPr lang="en-US" sz="1400" b="1" i="1">
                <a:latin typeface="Arial" pitchFamily="34" charset="0"/>
                <a:cs typeface="Arial" pitchFamily="34" charset="0"/>
              </a:rPr>
              <a:t>x </a:t>
            </a:r>
            <a:r>
              <a:rPr lang="en-US" sz="1400" b="1">
                <a:latin typeface="Arial" pitchFamily="34" charset="0"/>
                <a:cs typeface="Arial" pitchFamily="34" charset="0"/>
              </a:rPr>
              <a:t>( </a:t>
            </a:r>
            <a:r>
              <a:rPr lang="en-US" sz="1400" b="1" i="1">
                <a:latin typeface="Arial" pitchFamily="34" charset="0"/>
                <a:cs typeface="Arial" pitchFamily="34" charset="0"/>
              </a:rPr>
              <a:t>x</a:t>
            </a:r>
            <a:r>
              <a:rPr lang="en-US" sz="1400" b="1" i="1" baseline="-25000">
                <a:latin typeface="Arial" pitchFamily="34" charset="0"/>
                <a:cs typeface="Arial" pitchFamily="34" charset="0"/>
              </a:rPr>
              <a:t>c </a:t>
            </a:r>
            <a:r>
              <a:rPr lang="en-US" sz="1400" b="1">
                <a:latin typeface="Arial" pitchFamily="34" charset="0"/>
                <a:cs typeface="Arial" pitchFamily="34" charset="0"/>
              </a:rPr>
              <a:t>)</a:t>
            </a:r>
            <a:endParaRPr lang="en-US" sz="1400" b="1" i="1">
              <a:latin typeface="Arial" pitchFamily="34" charset="0"/>
              <a:cs typeface="Arial" pitchFamily="34" charset="0"/>
            </a:endParaRPr>
          </a:p>
        </p:txBody>
      </p:sp>
      <p:sp>
        <p:nvSpPr>
          <p:cNvPr id="36" name="Rectangle 35"/>
          <p:cNvSpPr/>
          <p:nvPr/>
        </p:nvSpPr>
        <p:spPr>
          <a:xfrm>
            <a:off x="7010400" y="2892864"/>
            <a:ext cx="1199009" cy="1180819"/>
          </a:xfrm>
          <a:prstGeom prst="rect">
            <a:avLst/>
          </a:prstGeom>
          <a:noFill/>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36"/>
          <p:cNvSpPr/>
          <p:nvPr/>
        </p:nvSpPr>
        <p:spPr>
          <a:xfrm>
            <a:off x="533400" y="2854483"/>
            <a:ext cx="8153400" cy="2971800"/>
          </a:xfrm>
          <a:prstGeom prst="rect">
            <a:avLst/>
          </a:prstGeom>
          <a:no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1815677" y="4876800"/>
            <a:ext cx="241723" cy="338554"/>
          </a:xfrm>
          <a:prstGeom prst="rect">
            <a:avLst/>
          </a:prstGeom>
          <a:noFill/>
        </p:spPr>
        <p:txBody>
          <a:bodyPr wrap="none" rtlCol="0">
            <a:spAutoFit/>
          </a:bodyPr>
          <a:lstStyle/>
          <a:p>
            <a:r>
              <a:rPr lang="en-US" sz="1200" b="1" baseline="-25000">
                <a:latin typeface="Arial" pitchFamily="34" charset="0"/>
                <a:cs typeface="Arial" pitchFamily="34" charset="0"/>
              </a:rPr>
              <a:t> </a:t>
            </a:r>
          </a:p>
          <a:p>
            <a:r>
              <a:rPr lang="en-US" sz="1200" b="1" baseline="-25000">
                <a:latin typeface="Arial" pitchFamily="34" charset="0"/>
                <a:cs typeface="Arial" pitchFamily="34" charset="0"/>
              </a:rPr>
              <a:t>s</a:t>
            </a:r>
          </a:p>
        </p:txBody>
      </p:sp>
    </p:spTree>
    <p:extLst>
      <p:ext uri="{BB962C8B-B14F-4D97-AF65-F5344CB8AC3E}">
        <p14:creationId xmlns:p14="http://schemas.microsoft.com/office/powerpoint/2010/main" val="326077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14" grpId="0" animBg="1"/>
      <p:bldP spid="29" grpId="0"/>
      <p:bldP spid="31" grpId="0" animBg="1"/>
      <p:bldP spid="35" grpId="0"/>
      <p:bldP spid="36" grpId="0" animBg="1"/>
      <p:bldP spid="37"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04800" y="76200"/>
            <a:ext cx="6705600" cy="838200"/>
          </a:xfrm>
        </p:spPr>
        <p:txBody>
          <a:bodyPr/>
          <a:lstStyle/>
          <a:p>
            <a:r>
              <a:rPr lang="tr-TR" sz="2800" err="1"/>
              <a:t>Proposed</a:t>
            </a:r>
            <a:r>
              <a:rPr lang="tr-TR" sz="2800"/>
              <a:t> Solution: </a:t>
            </a:r>
            <a:r>
              <a:rPr lang="tr-TR" sz="2800" err="1"/>
              <a:t>ConFoc</a:t>
            </a:r>
            <a:endParaRPr lang="en-US" sz="2800"/>
          </a:p>
        </p:txBody>
      </p:sp>
      <p:pic>
        <p:nvPicPr>
          <p:cNvPr id="2" name="Picture 1" descr="healing_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400"/>
            <a:ext cx="8610600" cy="3277115"/>
          </a:xfrm>
          <a:prstGeom prst="rect">
            <a:avLst/>
          </a:prstGeom>
        </p:spPr>
      </p:pic>
      <p:sp>
        <p:nvSpPr>
          <p:cNvPr id="5" name="Rectangle 4"/>
          <p:cNvSpPr/>
          <p:nvPr/>
        </p:nvSpPr>
        <p:spPr>
          <a:xfrm>
            <a:off x="228600" y="2667000"/>
            <a:ext cx="5791200" cy="19050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981200" y="1524000"/>
            <a:ext cx="4038600" cy="11430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6019800" y="1524000"/>
            <a:ext cx="2971800" cy="30480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
        <p:nvSpPr>
          <p:cNvPr id="9" name="Rectangle 8"/>
          <p:cNvSpPr/>
          <p:nvPr/>
        </p:nvSpPr>
        <p:spPr>
          <a:xfrm>
            <a:off x="6019800" y="1143000"/>
            <a:ext cx="2971800" cy="3810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
        <p:nvSpPr>
          <p:cNvPr id="11" name="Rectangle 10"/>
          <p:cNvSpPr/>
          <p:nvPr/>
        </p:nvSpPr>
        <p:spPr>
          <a:xfrm>
            <a:off x="304800" y="1524000"/>
            <a:ext cx="1676400" cy="11430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p:cNvSpPr txBox="1"/>
          <p:nvPr/>
        </p:nvSpPr>
        <p:spPr>
          <a:xfrm>
            <a:off x="152400" y="4800600"/>
            <a:ext cx="5334000" cy="338554"/>
          </a:xfrm>
          <a:prstGeom prst="rect">
            <a:avLst/>
          </a:prstGeom>
          <a:noFill/>
        </p:spPr>
        <p:txBody>
          <a:bodyPr wrap="square" rtlCol="0">
            <a:spAutoFit/>
          </a:bodyPr>
          <a:lstStyle/>
          <a:p>
            <a:pPr marL="342900" indent="-342900" algn="just">
              <a:buFont typeface="+mj-lt"/>
              <a:buAutoNum type="arabicPeriod"/>
            </a:pPr>
            <a:r>
              <a:rPr lang="en-US" sz="1600">
                <a:latin typeface="Arial" pitchFamily="34" charset="0"/>
                <a:cs typeface="Arial" pitchFamily="34" charset="0"/>
              </a:rPr>
              <a:t>Defenders have access to a small healing set.</a:t>
            </a:r>
          </a:p>
        </p:txBody>
      </p:sp>
      <p:sp>
        <p:nvSpPr>
          <p:cNvPr id="12" name="TextBox 11"/>
          <p:cNvSpPr txBox="1"/>
          <p:nvPr/>
        </p:nvSpPr>
        <p:spPr>
          <a:xfrm>
            <a:off x="5638800" y="4876800"/>
            <a:ext cx="3276600" cy="1323439"/>
          </a:xfrm>
          <a:prstGeom prst="rect">
            <a:avLst/>
          </a:prstGeom>
          <a:noFill/>
        </p:spPr>
        <p:txBody>
          <a:bodyPr wrap="square" rtlCol="0">
            <a:spAutoFit/>
          </a:bodyPr>
          <a:lstStyle/>
          <a:p>
            <a:pPr algn="just"/>
            <a:r>
              <a:rPr lang="en-US" sz="1600">
                <a:latin typeface="Arial" pitchFamily="34" charset="0"/>
                <a:cs typeface="Arial" pitchFamily="34" charset="0"/>
              </a:rPr>
              <a:t>Healed models focus on content. At testing time, either original or transformed (styled version) inputs are securely classified by the healed models.</a:t>
            </a:r>
          </a:p>
        </p:txBody>
      </p:sp>
      <p:sp>
        <p:nvSpPr>
          <p:cNvPr id="13" name="Rectangle 12"/>
          <p:cNvSpPr/>
          <p:nvPr/>
        </p:nvSpPr>
        <p:spPr>
          <a:xfrm>
            <a:off x="152400" y="4800600"/>
            <a:ext cx="5334000" cy="1524000"/>
          </a:xfrm>
          <a:prstGeom prst="rect">
            <a:avLst/>
          </a:prstGeom>
          <a:noFill/>
          <a:ln w="15875">
            <a:solidFill>
              <a:schemeClr val="bg1">
                <a:lumMod val="50000"/>
              </a:scheme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5638800" y="4800600"/>
            <a:ext cx="3352800" cy="1524000"/>
          </a:xfrm>
          <a:prstGeom prst="rect">
            <a:avLst/>
          </a:prstGeom>
          <a:noFill/>
          <a:ln w="15875">
            <a:solidFill>
              <a:schemeClr val="bg1">
                <a:lumMod val="50000"/>
              </a:scheme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p:cNvSpPr txBox="1"/>
          <p:nvPr/>
        </p:nvSpPr>
        <p:spPr>
          <a:xfrm>
            <a:off x="152400" y="5105400"/>
            <a:ext cx="5334000" cy="584776"/>
          </a:xfrm>
          <a:prstGeom prst="rect">
            <a:avLst/>
          </a:prstGeom>
          <a:noFill/>
        </p:spPr>
        <p:txBody>
          <a:bodyPr wrap="square" rtlCol="0">
            <a:spAutoFit/>
          </a:bodyPr>
          <a:lstStyle/>
          <a:p>
            <a:pPr marL="342900" indent="-342900" algn="just">
              <a:buFont typeface="+mj-lt"/>
              <a:buAutoNum type="arabicPeriod" startAt="2"/>
            </a:pPr>
            <a:r>
              <a:rPr lang="en-US" sz="1600">
                <a:latin typeface="Arial" pitchFamily="34" charset="0"/>
                <a:cs typeface="Arial" pitchFamily="34" charset="0"/>
              </a:rPr>
              <a:t>Image style transfer is applied to generate multiple styled version from each sample in the healing set.</a:t>
            </a:r>
          </a:p>
        </p:txBody>
      </p:sp>
      <p:sp>
        <p:nvSpPr>
          <p:cNvPr id="16" name="TextBox 15"/>
          <p:cNvSpPr txBox="1"/>
          <p:nvPr/>
        </p:nvSpPr>
        <p:spPr>
          <a:xfrm>
            <a:off x="152400" y="5663624"/>
            <a:ext cx="5334000" cy="584776"/>
          </a:xfrm>
          <a:prstGeom prst="rect">
            <a:avLst/>
          </a:prstGeom>
          <a:noFill/>
        </p:spPr>
        <p:txBody>
          <a:bodyPr wrap="square" rtlCol="0">
            <a:spAutoFit/>
          </a:bodyPr>
          <a:lstStyle/>
          <a:p>
            <a:pPr marL="342900" indent="-342900" algn="just">
              <a:buFont typeface="+mj-lt"/>
              <a:buAutoNum type="arabicPeriod" startAt="3"/>
            </a:pPr>
            <a:r>
              <a:rPr lang="en-US" sz="1600">
                <a:latin typeface="Arial" pitchFamily="34" charset="0"/>
                <a:cs typeface="Arial" pitchFamily="34" charset="0"/>
              </a:rPr>
              <a:t>Trojaned models are fine-tuned with the generated samples.</a:t>
            </a:r>
          </a:p>
        </p:txBody>
      </p:sp>
      <p:sp>
        <p:nvSpPr>
          <p:cNvPr id="3" name="Slide Number Placeholder 2"/>
          <p:cNvSpPr>
            <a:spLocks noGrp="1"/>
          </p:cNvSpPr>
          <p:nvPr>
            <p:ph type="sldNum" sz="quarter" idx="11"/>
          </p:nvPr>
        </p:nvSpPr>
        <p:spPr/>
        <p:txBody>
          <a:bodyPr/>
          <a:lstStyle/>
          <a:p>
            <a:fld id="{F6EFC63E-F8D9-44BB-A462-AC735E845F95}" type="slidenum">
              <a:rPr lang="en-US" smtClean="0"/>
              <a:pPr/>
              <a:t>16</a:t>
            </a:fld>
            <a:endParaRPr lang="en-US"/>
          </a:p>
        </p:txBody>
      </p:sp>
    </p:spTree>
    <p:extLst>
      <p:ext uri="{BB962C8B-B14F-4D97-AF65-F5344CB8AC3E}">
        <p14:creationId xmlns:p14="http://schemas.microsoft.com/office/powerpoint/2010/main" val="18137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0" grpId="0"/>
      <p:bldP spid="12" grpId="0"/>
      <p:bldP spid="13" grpId="0" animBg="1"/>
      <p:bldP spid="14"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8"/>
            <a:ext cx="8744989" cy="5552899"/>
          </a:xfrm>
        </p:spPr>
        <p:txBody>
          <a:bodyPr>
            <a:normAutofit/>
          </a:bodyPr>
          <a:lstStyle/>
          <a:p>
            <a:pPr>
              <a:spcBef>
                <a:spcPts val="0"/>
              </a:spcBef>
            </a:pPr>
            <a:r>
              <a:rPr lang="en-US"/>
              <a:t>Evaluation metrics:</a:t>
            </a:r>
          </a:p>
          <a:p>
            <a:pPr algn="just">
              <a:spcBef>
                <a:spcPts val="0"/>
              </a:spcBef>
            </a:pPr>
            <a:endParaRPr lang="en-US"/>
          </a:p>
          <a:p>
            <a:pPr lvl="1" algn="just">
              <a:spcBef>
                <a:spcPts val="0"/>
              </a:spcBef>
            </a:pPr>
            <a:r>
              <a:rPr lang="en-US" sz="2000" b="1"/>
              <a:t>Accuracy with benign data: </a:t>
            </a:r>
            <a:r>
              <a:rPr lang="en-US" sz="2000"/>
              <a:t>Rate of classification to the true class with benign samples. Need to be high for the model to be functional.</a:t>
            </a:r>
          </a:p>
          <a:p>
            <a:pPr lvl="1" algn="just">
              <a:spcBef>
                <a:spcPts val="0"/>
              </a:spcBef>
            </a:pPr>
            <a:endParaRPr lang="en-US" sz="2000" b="1"/>
          </a:p>
          <a:p>
            <a:pPr lvl="1" algn="just">
              <a:spcBef>
                <a:spcPts val="0"/>
              </a:spcBef>
            </a:pPr>
            <a:r>
              <a:rPr lang="en-US" sz="2000" b="1"/>
              <a:t>Accuracy with adversarial data: </a:t>
            </a:r>
            <a:r>
              <a:rPr lang="en-US" sz="2000"/>
              <a:t>Rate of classification to the true class with adversarial samples. Need to be high as well. If low, adversaries can still execute an untargeted attack (misclassification to a random class).</a:t>
            </a:r>
          </a:p>
          <a:p>
            <a:pPr marL="457188" lvl="1" indent="0" algn="just">
              <a:spcBef>
                <a:spcPts val="0"/>
              </a:spcBef>
              <a:buNone/>
            </a:pPr>
            <a:endParaRPr lang="en-US" sz="2000"/>
          </a:p>
          <a:p>
            <a:pPr lvl="1" algn="just">
              <a:spcBef>
                <a:spcPts val="0"/>
              </a:spcBef>
            </a:pPr>
            <a:r>
              <a:rPr lang="en-US" sz="2000" b="1"/>
              <a:t>Attack success rate (ASR)</a:t>
            </a:r>
            <a:r>
              <a:rPr lang="en-US" sz="2000"/>
              <a:t>: A threat assessment metric where the percentage of adversarial samples classified to the target class. It measures how well triggers in adversarial samples activate the intended misbehavior.</a:t>
            </a:r>
          </a:p>
        </p:txBody>
      </p:sp>
      <p:sp>
        <p:nvSpPr>
          <p:cNvPr id="6" name="Title 4"/>
          <p:cNvSpPr>
            <a:spLocks noGrp="1"/>
          </p:cNvSpPr>
          <p:nvPr>
            <p:ph type="title"/>
          </p:nvPr>
        </p:nvSpPr>
        <p:spPr>
          <a:xfrm>
            <a:off x="304800" y="76200"/>
            <a:ext cx="6705600" cy="838200"/>
          </a:xfrm>
        </p:spPr>
        <p:txBody>
          <a:bodyPr/>
          <a:lstStyle/>
          <a:p>
            <a:r>
              <a:rPr lang="tr-TR" sz="2800"/>
              <a:t>Evaluation </a:t>
            </a:r>
            <a:r>
              <a:rPr lang="tr-TR" sz="2800" err="1"/>
              <a:t>Setup</a:t>
            </a:r>
            <a:endParaRPr lang="en-US" sz="2800"/>
          </a:p>
        </p:txBody>
      </p:sp>
      <p:sp>
        <p:nvSpPr>
          <p:cNvPr id="5" name="Rectangle 4"/>
          <p:cNvSpPr/>
          <p:nvPr/>
        </p:nvSpPr>
        <p:spPr>
          <a:xfrm>
            <a:off x="609600" y="2667000"/>
            <a:ext cx="8305800" cy="1371600"/>
          </a:xfrm>
          <a:prstGeom prst="rect">
            <a:avLst/>
          </a:prstGeom>
          <a:no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609600" y="5816024"/>
            <a:ext cx="8305800" cy="584776"/>
          </a:xfrm>
          <a:prstGeom prst="rect">
            <a:avLst/>
          </a:prstGeom>
          <a:noFill/>
        </p:spPr>
        <p:txBody>
          <a:bodyPr wrap="square" rtlCol="0">
            <a:spAutoFit/>
          </a:bodyPr>
          <a:lstStyle/>
          <a:p>
            <a:pPr algn="just"/>
            <a:r>
              <a:rPr lang="en-US" sz="1600" b="1">
                <a:solidFill>
                  <a:schemeClr val="accent1"/>
                </a:solidFill>
                <a:latin typeface="Arial" pitchFamily="34" charset="0"/>
                <a:cs typeface="Arial" pitchFamily="34" charset="0"/>
              </a:rPr>
              <a:t>A novelty generated from this research: Some of the prior works achieve high accuracy with benign data but low accuracy with adversarial data.</a:t>
            </a:r>
          </a:p>
        </p:txBody>
      </p:sp>
      <p:sp>
        <p:nvSpPr>
          <p:cNvPr id="2" name="Slide Number Placeholder 1"/>
          <p:cNvSpPr>
            <a:spLocks noGrp="1"/>
          </p:cNvSpPr>
          <p:nvPr>
            <p:ph type="sldNum" sz="quarter" idx="11"/>
          </p:nvPr>
        </p:nvSpPr>
        <p:spPr/>
        <p:txBody>
          <a:bodyPr/>
          <a:lstStyle/>
          <a:p>
            <a:fld id="{F6EFC63E-F8D9-44BB-A462-AC735E845F95}" type="slidenum">
              <a:rPr lang="en-US" smtClean="0"/>
              <a:pPr/>
              <a:t>17</a:t>
            </a:fld>
            <a:endParaRPr lang="en-US"/>
          </a:p>
        </p:txBody>
      </p:sp>
      <p:sp>
        <p:nvSpPr>
          <p:cNvPr id="8" name="TextBox 7"/>
          <p:cNvSpPr txBox="1"/>
          <p:nvPr/>
        </p:nvSpPr>
        <p:spPr>
          <a:xfrm>
            <a:off x="609600" y="5410200"/>
            <a:ext cx="8305800" cy="338554"/>
          </a:xfrm>
          <a:prstGeom prst="rect">
            <a:avLst/>
          </a:prstGeom>
          <a:noFill/>
        </p:spPr>
        <p:txBody>
          <a:bodyPr wrap="square" rtlCol="0">
            <a:spAutoFit/>
          </a:bodyPr>
          <a:lstStyle/>
          <a:p>
            <a:pPr algn="just"/>
            <a:r>
              <a:rPr lang="en-US" sz="1600" b="1">
                <a:solidFill>
                  <a:srgbClr val="FF0000"/>
                </a:solidFill>
                <a:latin typeface="Arial" pitchFamily="34" charset="0"/>
                <a:cs typeface="Arial" pitchFamily="34" charset="0"/>
              </a:rPr>
              <a:t>We aim to have high accuracy (with both benign and adversarial data) and low ASR.</a:t>
            </a:r>
          </a:p>
        </p:txBody>
      </p:sp>
    </p:spTree>
    <p:extLst>
      <p:ext uri="{BB962C8B-B14F-4D97-AF65-F5344CB8AC3E}">
        <p14:creationId xmlns:p14="http://schemas.microsoft.com/office/powerpoint/2010/main" val="82462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219200"/>
            <a:ext cx="8744989" cy="1981200"/>
          </a:xfrm>
        </p:spPr>
        <p:txBody>
          <a:bodyPr>
            <a:normAutofit fontScale="85000" lnSpcReduction="20000"/>
          </a:bodyPr>
          <a:lstStyle/>
          <a:p>
            <a:pPr algn="just"/>
            <a:r>
              <a:rPr lang="en-US" sz="2400"/>
              <a:t>Evaluated against two variants of trojan attacks, each executed with a variety of triggers.</a:t>
            </a:r>
          </a:p>
          <a:p>
            <a:pPr algn="just"/>
            <a:r>
              <a:rPr lang="en-US" sz="2400"/>
              <a:t>Two versions of the testing sets: original and transformed (styled) samples.</a:t>
            </a:r>
          </a:p>
          <a:p>
            <a:pPr algn="just"/>
            <a:r>
              <a:rPr lang="en-US" sz="2400"/>
              <a:t>The table below presents a summary of the evaluated attacks. </a:t>
            </a:r>
          </a:p>
          <a:p>
            <a:pPr algn="just"/>
            <a:endParaRPr lang="en-US"/>
          </a:p>
        </p:txBody>
      </p:sp>
      <p:sp>
        <p:nvSpPr>
          <p:cNvPr id="6" name="Title 4"/>
          <p:cNvSpPr>
            <a:spLocks noGrp="1"/>
          </p:cNvSpPr>
          <p:nvPr>
            <p:ph type="title"/>
          </p:nvPr>
        </p:nvSpPr>
        <p:spPr>
          <a:xfrm>
            <a:off x="304800" y="76200"/>
            <a:ext cx="6705600" cy="838200"/>
          </a:xfrm>
        </p:spPr>
        <p:txBody>
          <a:bodyPr/>
          <a:lstStyle/>
          <a:p>
            <a:r>
              <a:rPr lang="tr-TR" sz="2800"/>
              <a:t>Evaluation </a:t>
            </a:r>
            <a:r>
              <a:rPr lang="tr-TR" sz="2800" err="1"/>
              <a:t>Setup</a:t>
            </a:r>
            <a:endParaRPr lang="en-US" sz="2800"/>
          </a:p>
        </p:txBody>
      </p:sp>
      <p:pic>
        <p:nvPicPr>
          <p:cNvPr id="2" name="Picture 1" descr="Screen Shot 2020-04-06 at 8.59.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76" y="3546232"/>
            <a:ext cx="7058024" cy="3006968"/>
          </a:xfrm>
          <a:prstGeom prst="rect">
            <a:avLst/>
          </a:prstGeom>
        </p:spPr>
      </p:pic>
      <p:sp>
        <p:nvSpPr>
          <p:cNvPr id="5" name="Slide Number Placeholder 4"/>
          <p:cNvSpPr>
            <a:spLocks noGrp="1"/>
          </p:cNvSpPr>
          <p:nvPr>
            <p:ph type="sldNum" sz="quarter" idx="11"/>
          </p:nvPr>
        </p:nvSpPr>
        <p:spPr/>
        <p:txBody>
          <a:bodyPr/>
          <a:lstStyle/>
          <a:p>
            <a:fld id="{F6EFC63E-F8D9-44BB-A462-AC735E845F95}" type="slidenum">
              <a:rPr lang="en-US" smtClean="0"/>
              <a:pPr/>
              <a:t>18</a:t>
            </a:fld>
            <a:endParaRPr lang="en-US"/>
          </a:p>
        </p:txBody>
      </p:sp>
    </p:spTree>
    <p:extLst>
      <p:ext uri="{BB962C8B-B14F-4D97-AF65-F5344CB8AC3E}">
        <p14:creationId xmlns:p14="http://schemas.microsoft.com/office/powerpoint/2010/main" val="3348376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04800" y="76200"/>
            <a:ext cx="6705600" cy="838200"/>
          </a:xfrm>
        </p:spPr>
        <p:txBody>
          <a:bodyPr/>
          <a:lstStyle/>
          <a:p>
            <a:r>
              <a:rPr lang="tr-TR" sz="2800" dirty="0"/>
              <a:t>Evaluation </a:t>
            </a:r>
            <a:r>
              <a:rPr lang="tr-TR" sz="2800" dirty="0" err="1"/>
              <a:t>Setup</a:t>
            </a:r>
            <a:endParaRPr lang="en-US" sz="2800" dirty="0"/>
          </a:p>
        </p:txBody>
      </p:sp>
      <p:sp>
        <p:nvSpPr>
          <p:cNvPr id="10" name="Content Placeholder 2"/>
          <p:cNvSpPr txBox="1">
            <a:spLocks/>
          </p:cNvSpPr>
          <p:nvPr/>
        </p:nvSpPr>
        <p:spPr bwMode="auto">
          <a:xfrm>
            <a:off x="4706005" y="1547661"/>
            <a:ext cx="4172931" cy="21861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rtl="0" eaLnBrk="1" fontAlgn="base" hangingPunct="1">
              <a:spcBef>
                <a:spcPts val="9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3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0" indent="0" algn="ctr">
              <a:buNone/>
            </a:pPr>
            <a:r>
              <a:rPr lang="en-US" sz="1900" b="1" dirty="0" err="1"/>
              <a:t>Trojaning</a:t>
            </a:r>
            <a:r>
              <a:rPr lang="en-US" sz="1900" b="1" dirty="0"/>
              <a:t> Attack</a:t>
            </a:r>
          </a:p>
          <a:p>
            <a:pPr algn="just"/>
            <a:r>
              <a:rPr lang="en-US" sz="1600" i="1" dirty="0"/>
              <a:t>Type</a:t>
            </a:r>
            <a:r>
              <a:rPr lang="en-US" sz="1600" dirty="0"/>
              <a:t>: Training-time attack.</a:t>
            </a:r>
          </a:p>
          <a:p>
            <a:pPr algn="just"/>
            <a:r>
              <a:rPr lang="en-US" sz="1600" i="1" dirty="0"/>
              <a:t>Strategy</a:t>
            </a:r>
            <a:r>
              <a:rPr lang="en-US" sz="1600" dirty="0"/>
              <a:t>: Re-training.</a:t>
            </a:r>
          </a:p>
          <a:p>
            <a:pPr algn="just"/>
            <a:r>
              <a:rPr lang="en-US" sz="1600" i="1" dirty="0"/>
              <a:t>Objective</a:t>
            </a:r>
            <a:r>
              <a:rPr lang="en-US" sz="1600" dirty="0"/>
              <a:t>: Make models recognize triggers to belong to a target class.</a:t>
            </a:r>
          </a:p>
          <a:p>
            <a:pPr algn="just"/>
            <a:r>
              <a:rPr lang="en-US" sz="1600" i="1" dirty="0"/>
              <a:t>Changes on Models:</a:t>
            </a:r>
            <a:endParaRPr lang="en-US" sz="1600" dirty="0"/>
          </a:p>
        </p:txBody>
      </p:sp>
      <p:cxnSp>
        <p:nvCxnSpPr>
          <p:cNvPr id="11" name="Straight Connector 10"/>
          <p:cNvCxnSpPr/>
          <p:nvPr/>
        </p:nvCxnSpPr>
        <p:spPr>
          <a:xfrm flipH="1" flipV="1">
            <a:off x="4569875" y="1546390"/>
            <a:ext cx="2125" cy="394001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246669" y="1547661"/>
            <a:ext cx="4172931" cy="2109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rtl="0" eaLnBrk="1" fontAlgn="base" hangingPunct="1">
              <a:spcBef>
                <a:spcPts val="9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3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pPr marL="0" indent="0" algn="ctr">
              <a:buNone/>
            </a:pPr>
            <a:r>
              <a:rPr lang="en-US" sz="1800" b="1" dirty="0" err="1"/>
              <a:t>BadNets</a:t>
            </a:r>
            <a:endParaRPr lang="en-US" sz="1800" b="1" dirty="0"/>
          </a:p>
          <a:p>
            <a:pPr algn="just"/>
            <a:r>
              <a:rPr lang="en-US" sz="1600" i="1" dirty="0"/>
              <a:t>Type</a:t>
            </a:r>
            <a:r>
              <a:rPr lang="en-US" sz="1600" dirty="0"/>
              <a:t>: Training-time attack.</a:t>
            </a:r>
          </a:p>
          <a:p>
            <a:pPr algn="just"/>
            <a:r>
              <a:rPr lang="en-US" sz="1600" i="1" dirty="0"/>
              <a:t>Strategy</a:t>
            </a:r>
            <a:r>
              <a:rPr lang="en-US" sz="1600" dirty="0"/>
              <a:t>: Data Poisoning.</a:t>
            </a:r>
          </a:p>
          <a:p>
            <a:pPr algn="just"/>
            <a:r>
              <a:rPr lang="en-US" sz="1600" i="1" dirty="0"/>
              <a:t>Objective</a:t>
            </a:r>
            <a:r>
              <a:rPr lang="en-US" sz="1600" dirty="0"/>
              <a:t>: Make models recognize triggers to belong to a target class. </a:t>
            </a:r>
          </a:p>
          <a:p>
            <a:pPr algn="just"/>
            <a:r>
              <a:rPr lang="en-US" sz="1600" i="1" dirty="0"/>
              <a:t>Changes on Models:</a:t>
            </a:r>
            <a:endParaRPr lang="en-US" sz="1600" dirty="0"/>
          </a:p>
        </p:txBody>
      </p:sp>
      <p:sp>
        <p:nvSpPr>
          <p:cNvPr id="7" name="Rectangle 6"/>
          <p:cNvSpPr/>
          <p:nvPr/>
        </p:nvSpPr>
        <p:spPr>
          <a:xfrm>
            <a:off x="4572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7620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10668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13716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p:cNvSpPr/>
          <p:nvPr/>
        </p:nvSpPr>
        <p:spPr>
          <a:xfrm>
            <a:off x="16764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p:cNvSpPr/>
          <p:nvPr/>
        </p:nvSpPr>
        <p:spPr>
          <a:xfrm>
            <a:off x="19812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26670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25"/>
          <p:cNvSpPr/>
          <p:nvPr/>
        </p:nvSpPr>
        <p:spPr>
          <a:xfrm>
            <a:off x="29718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Rectangle 27"/>
          <p:cNvSpPr/>
          <p:nvPr/>
        </p:nvSpPr>
        <p:spPr>
          <a:xfrm>
            <a:off x="32766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Rectangle 29"/>
          <p:cNvSpPr/>
          <p:nvPr/>
        </p:nvSpPr>
        <p:spPr>
          <a:xfrm>
            <a:off x="35814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ectangle 31"/>
          <p:cNvSpPr/>
          <p:nvPr/>
        </p:nvSpPr>
        <p:spPr>
          <a:xfrm>
            <a:off x="38862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p:cNvSpPr/>
          <p:nvPr/>
        </p:nvSpPr>
        <p:spPr>
          <a:xfrm>
            <a:off x="41910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Oval 59"/>
          <p:cNvSpPr/>
          <p:nvPr/>
        </p:nvSpPr>
        <p:spPr>
          <a:xfrm>
            <a:off x="2209800" y="4690648"/>
            <a:ext cx="76200" cy="762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Oval 60"/>
          <p:cNvSpPr/>
          <p:nvPr/>
        </p:nvSpPr>
        <p:spPr>
          <a:xfrm>
            <a:off x="2362200" y="4690648"/>
            <a:ext cx="76200" cy="762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2" name="Oval 61"/>
          <p:cNvSpPr/>
          <p:nvPr/>
        </p:nvSpPr>
        <p:spPr>
          <a:xfrm>
            <a:off x="2514600" y="4690648"/>
            <a:ext cx="76200" cy="762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3" name="Right Brace 62"/>
          <p:cNvSpPr/>
          <p:nvPr/>
        </p:nvSpPr>
        <p:spPr>
          <a:xfrm rot="5400000">
            <a:off x="2171700" y="3509548"/>
            <a:ext cx="457200" cy="3886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TextBox 63"/>
          <p:cNvSpPr txBox="1"/>
          <p:nvPr/>
        </p:nvSpPr>
        <p:spPr>
          <a:xfrm>
            <a:off x="381000" y="3928648"/>
            <a:ext cx="39624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600" dirty="0">
                <a:latin typeface="Arial"/>
                <a:ea typeface="Tahoma"/>
                <a:cs typeface="Arial"/>
                <a:sym typeface="Tahoma"/>
              </a:rPr>
              <a:t>Parameters of all the layers are modified</a:t>
            </a:r>
            <a:endParaRPr kumimoji="0" lang="en-US" sz="1600" u="none" strike="noStrike" cap="none" spc="0" normalizeH="0" baseline="0" dirty="0">
              <a:ln>
                <a:noFill/>
              </a:ln>
              <a:effectLst/>
              <a:uFillTx/>
              <a:latin typeface="Arial"/>
              <a:ea typeface="Tahoma"/>
              <a:cs typeface="Arial"/>
              <a:sym typeface="Tahoma"/>
            </a:endParaRPr>
          </a:p>
        </p:txBody>
      </p:sp>
      <p:sp>
        <p:nvSpPr>
          <p:cNvPr id="65" name="Rectangle 64"/>
          <p:cNvSpPr/>
          <p:nvPr/>
        </p:nvSpPr>
        <p:spPr>
          <a:xfrm>
            <a:off x="48768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6" name="Rectangle 65"/>
          <p:cNvSpPr/>
          <p:nvPr/>
        </p:nvSpPr>
        <p:spPr>
          <a:xfrm>
            <a:off x="51816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Rectangle 66"/>
          <p:cNvSpPr/>
          <p:nvPr/>
        </p:nvSpPr>
        <p:spPr>
          <a:xfrm>
            <a:off x="54864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Rectangle 67"/>
          <p:cNvSpPr/>
          <p:nvPr/>
        </p:nvSpPr>
        <p:spPr>
          <a:xfrm>
            <a:off x="57912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9" name="Rectangle 68"/>
          <p:cNvSpPr/>
          <p:nvPr/>
        </p:nvSpPr>
        <p:spPr>
          <a:xfrm>
            <a:off x="60960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Rectangle 69"/>
          <p:cNvSpPr/>
          <p:nvPr/>
        </p:nvSpPr>
        <p:spPr>
          <a:xfrm>
            <a:off x="64008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Rectangle 70"/>
          <p:cNvSpPr/>
          <p:nvPr/>
        </p:nvSpPr>
        <p:spPr>
          <a:xfrm>
            <a:off x="70866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2" name="Rectangle 71"/>
          <p:cNvSpPr/>
          <p:nvPr/>
        </p:nvSpPr>
        <p:spPr>
          <a:xfrm>
            <a:off x="73914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 name="Rectangle 72"/>
          <p:cNvSpPr/>
          <p:nvPr/>
        </p:nvSpPr>
        <p:spPr>
          <a:xfrm>
            <a:off x="76962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4" name="Rectangle 73"/>
          <p:cNvSpPr/>
          <p:nvPr/>
        </p:nvSpPr>
        <p:spPr>
          <a:xfrm>
            <a:off x="80010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5" name="Rectangle 74"/>
          <p:cNvSpPr/>
          <p:nvPr/>
        </p:nvSpPr>
        <p:spPr>
          <a:xfrm>
            <a:off x="83058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6" name="Rectangle 75"/>
          <p:cNvSpPr/>
          <p:nvPr/>
        </p:nvSpPr>
        <p:spPr>
          <a:xfrm>
            <a:off x="8610600" y="4309648"/>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7" name="Oval 76"/>
          <p:cNvSpPr/>
          <p:nvPr/>
        </p:nvSpPr>
        <p:spPr>
          <a:xfrm>
            <a:off x="6629400" y="4690648"/>
            <a:ext cx="76200" cy="762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8" name="Oval 77"/>
          <p:cNvSpPr/>
          <p:nvPr/>
        </p:nvSpPr>
        <p:spPr>
          <a:xfrm>
            <a:off x="6781800" y="4690648"/>
            <a:ext cx="76200" cy="762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9" name="Oval 78"/>
          <p:cNvSpPr/>
          <p:nvPr/>
        </p:nvSpPr>
        <p:spPr>
          <a:xfrm>
            <a:off x="6934200" y="4690648"/>
            <a:ext cx="76200" cy="762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Right Brace 79"/>
          <p:cNvSpPr/>
          <p:nvPr/>
        </p:nvSpPr>
        <p:spPr>
          <a:xfrm rot="5400000">
            <a:off x="6591300" y="3509548"/>
            <a:ext cx="457200" cy="3886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TextBox 80"/>
          <p:cNvSpPr txBox="1"/>
          <p:nvPr/>
        </p:nvSpPr>
        <p:spPr>
          <a:xfrm>
            <a:off x="5867400" y="5605048"/>
            <a:ext cx="19050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600" dirty="0">
                <a:latin typeface="Arial"/>
                <a:ea typeface="Tahoma"/>
                <a:cs typeface="Arial"/>
                <a:sym typeface="Tahoma"/>
              </a:rPr>
              <a:t>Model Layers</a:t>
            </a:r>
            <a:endParaRPr kumimoji="0" lang="en-US" sz="1600" u="none" strike="noStrike" cap="none" spc="0" normalizeH="0" baseline="0" dirty="0">
              <a:ln>
                <a:noFill/>
              </a:ln>
              <a:effectLst/>
              <a:uFillTx/>
              <a:latin typeface="Arial"/>
              <a:ea typeface="Tahoma"/>
              <a:cs typeface="Arial"/>
              <a:sym typeface="Tahoma"/>
            </a:endParaRPr>
          </a:p>
        </p:txBody>
      </p:sp>
      <p:sp>
        <p:nvSpPr>
          <p:cNvPr id="82" name="Rectangle 81"/>
          <p:cNvSpPr/>
          <p:nvPr/>
        </p:nvSpPr>
        <p:spPr>
          <a:xfrm>
            <a:off x="4572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3" name="Rectangle 82"/>
          <p:cNvSpPr/>
          <p:nvPr/>
        </p:nvSpPr>
        <p:spPr>
          <a:xfrm>
            <a:off x="7620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4" name="Rectangle 83"/>
          <p:cNvSpPr/>
          <p:nvPr/>
        </p:nvSpPr>
        <p:spPr>
          <a:xfrm>
            <a:off x="10668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5" name="Rectangle 84"/>
          <p:cNvSpPr/>
          <p:nvPr/>
        </p:nvSpPr>
        <p:spPr>
          <a:xfrm>
            <a:off x="13716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6" name="Rectangle 85"/>
          <p:cNvSpPr/>
          <p:nvPr/>
        </p:nvSpPr>
        <p:spPr>
          <a:xfrm>
            <a:off x="16764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7" name="Rectangle 86"/>
          <p:cNvSpPr/>
          <p:nvPr/>
        </p:nvSpPr>
        <p:spPr>
          <a:xfrm>
            <a:off x="19812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8" name="Rectangle 87"/>
          <p:cNvSpPr/>
          <p:nvPr/>
        </p:nvSpPr>
        <p:spPr>
          <a:xfrm>
            <a:off x="26670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9" name="Rectangle 88"/>
          <p:cNvSpPr/>
          <p:nvPr/>
        </p:nvSpPr>
        <p:spPr>
          <a:xfrm>
            <a:off x="29718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0" name="Rectangle 89"/>
          <p:cNvSpPr/>
          <p:nvPr/>
        </p:nvSpPr>
        <p:spPr>
          <a:xfrm>
            <a:off x="32766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1" name="Rectangle 90"/>
          <p:cNvSpPr/>
          <p:nvPr/>
        </p:nvSpPr>
        <p:spPr>
          <a:xfrm>
            <a:off x="35814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2" name="Rectangle 91"/>
          <p:cNvSpPr/>
          <p:nvPr/>
        </p:nvSpPr>
        <p:spPr>
          <a:xfrm>
            <a:off x="38862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3" name="Rectangle 92"/>
          <p:cNvSpPr/>
          <p:nvPr/>
        </p:nvSpPr>
        <p:spPr>
          <a:xfrm>
            <a:off x="41910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3" name="Rectangle 112"/>
          <p:cNvSpPr/>
          <p:nvPr/>
        </p:nvSpPr>
        <p:spPr>
          <a:xfrm>
            <a:off x="76962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4" name="Rectangle 113"/>
          <p:cNvSpPr/>
          <p:nvPr/>
        </p:nvSpPr>
        <p:spPr>
          <a:xfrm>
            <a:off x="80010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5" name="Rectangle 114"/>
          <p:cNvSpPr/>
          <p:nvPr/>
        </p:nvSpPr>
        <p:spPr>
          <a:xfrm>
            <a:off x="83058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6" name="Rectangle 115"/>
          <p:cNvSpPr/>
          <p:nvPr/>
        </p:nvSpPr>
        <p:spPr>
          <a:xfrm>
            <a:off x="8610600" y="4309648"/>
            <a:ext cx="152400" cy="838200"/>
          </a:xfrm>
          <a:prstGeom prst="rect">
            <a:avLst/>
          </a:prstGeom>
          <a:pattFill prst="pct50">
            <a:fgClr>
              <a:prstClr val="black"/>
            </a:fgClr>
            <a:bgClr>
              <a:prstClr val="white"/>
            </a:bgClr>
          </a:patt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7" name="TextBox 116"/>
          <p:cNvSpPr txBox="1"/>
          <p:nvPr/>
        </p:nvSpPr>
        <p:spPr>
          <a:xfrm>
            <a:off x="533400" y="6120824"/>
            <a:ext cx="8305800" cy="338554"/>
          </a:xfrm>
          <a:prstGeom prst="rect">
            <a:avLst/>
          </a:prstGeom>
          <a:noFill/>
        </p:spPr>
        <p:txBody>
          <a:bodyPr wrap="square" rtlCol="0">
            <a:spAutoFit/>
          </a:bodyPr>
          <a:lstStyle/>
          <a:p>
            <a:pPr algn="just"/>
            <a:r>
              <a:rPr lang="en-US" sz="1600" b="1" dirty="0">
                <a:solidFill>
                  <a:schemeClr val="accent1"/>
                </a:solidFill>
                <a:latin typeface="Arial" pitchFamily="34" charset="0"/>
                <a:cs typeface="Arial" pitchFamily="34" charset="0"/>
              </a:rPr>
              <a:t>ConFoc is effective against both attacks, while others </a:t>
            </a:r>
            <a:r>
              <a:rPr lang="en-US" sz="1600" b="1" dirty="0" err="1">
                <a:solidFill>
                  <a:schemeClr val="accent1"/>
                </a:solidFill>
                <a:latin typeface="Arial" pitchFamily="34" charset="0"/>
                <a:cs typeface="Arial" pitchFamily="34" charset="0"/>
              </a:rPr>
              <a:t>agaist</a:t>
            </a:r>
            <a:r>
              <a:rPr lang="en-US" sz="1600" b="1" dirty="0">
                <a:solidFill>
                  <a:schemeClr val="accent1"/>
                </a:solidFill>
                <a:latin typeface="Arial" pitchFamily="34" charset="0"/>
                <a:cs typeface="Arial" pitchFamily="34" charset="0"/>
              </a:rPr>
              <a:t> </a:t>
            </a:r>
            <a:r>
              <a:rPr lang="en-US" sz="1600" b="1" dirty="0" err="1">
                <a:solidFill>
                  <a:schemeClr val="accent1"/>
                </a:solidFill>
                <a:latin typeface="Arial" pitchFamily="34" charset="0"/>
                <a:cs typeface="Arial" pitchFamily="34" charset="0"/>
              </a:rPr>
              <a:t>Trojaning</a:t>
            </a:r>
            <a:r>
              <a:rPr lang="en-US" sz="1600" b="1" dirty="0">
                <a:solidFill>
                  <a:schemeClr val="accent1"/>
                </a:solidFill>
                <a:latin typeface="Arial" pitchFamily="34" charset="0"/>
                <a:cs typeface="Arial" pitchFamily="34" charset="0"/>
              </a:rPr>
              <a:t> Attacks only. </a:t>
            </a:r>
          </a:p>
        </p:txBody>
      </p:sp>
      <p:sp>
        <p:nvSpPr>
          <p:cNvPr id="99" name="TextBox 98"/>
          <p:cNvSpPr txBox="1"/>
          <p:nvPr/>
        </p:nvSpPr>
        <p:spPr>
          <a:xfrm>
            <a:off x="4572000" y="3928648"/>
            <a:ext cx="44196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600" u="none" strike="noStrike" cap="none" spc="0" normalizeH="0" baseline="0" dirty="0">
                <a:ln>
                  <a:noFill/>
                </a:ln>
                <a:effectLst/>
                <a:uFillTx/>
                <a:latin typeface="Arial"/>
                <a:ea typeface="Tahoma"/>
                <a:cs typeface="Arial"/>
                <a:sym typeface="Tahoma"/>
              </a:rPr>
              <a:t>Parameters</a:t>
            </a:r>
            <a:r>
              <a:rPr kumimoji="0" lang="en-US" sz="1600" u="none" strike="noStrike" cap="none" spc="0" normalizeH="0" dirty="0">
                <a:ln>
                  <a:noFill/>
                </a:ln>
                <a:effectLst/>
                <a:uFillTx/>
                <a:latin typeface="Arial"/>
                <a:ea typeface="Tahoma"/>
                <a:cs typeface="Arial"/>
                <a:sym typeface="Tahoma"/>
              </a:rPr>
              <a:t> of the last layers are modified</a:t>
            </a:r>
            <a:endParaRPr kumimoji="0" lang="en-US" sz="1600" u="none" strike="noStrike" cap="none" spc="0" normalizeH="0" baseline="0" dirty="0">
              <a:ln>
                <a:noFill/>
              </a:ln>
              <a:effectLst/>
              <a:uFillTx/>
              <a:latin typeface="Arial"/>
              <a:ea typeface="Tahoma"/>
              <a:cs typeface="Arial"/>
              <a:sym typeface="Tahoma"/>
            </a:endParaRPr>
          </a:p>
        </p:txBody>
      </p:sp>
      <p:sp>
        <p:nvSpPr>
          <p:cNvPr id="100" name="TextBox 99"/>
          <p:cNvSpPr txBox="1"/>
          <p:nvPr/>
        </p:nvSpPr>
        <p:spPr>
          <a:xfrm>
            <a:off x="1447800" y="5605048"/>
            <a:ext cx="19050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600" dirty="0">
                <a:latin typeface="Arial"/>
                <a:ea typeface="Tahoma"/>
                <a:cs typeface="Arial"/>
                <a:sym typeface="Tahoma"/>
              </a:rPr>
              <a:t>Model Layers</a:t>
            </a:r>
            <a:endParaRPr kumimoji="0" lang="en-US" sz="1600" u="none" strike="noStrike" cap="none" spc="0" normalizeH="0" baseline="0" dirty="0">
              <a:ln>
                <a:noFill/>
              </a:ln>
              <a:effectLst/>
              <a:uFillTx/>
              <a:latin typeface="Arial"/>
              <a:ea typeface="Tahoma"/>
              <a:cs typeface="Arial"/>
              <a:sym typeface="Tahoma"/>
            </a:endParaRPr>
          </a:p>
        </p:txBody>
      </p:sp>
      <p:sp>
        <p:nvSpPr>
          <p:cNvPr id="2" name="Slide Number Placeholder 1"/>
          <p:cNvSpPr>
            <a:spLocks noGrp="1"/>
          </p:cNvSpPr>
          <p:nvPr>
            <p:ph type="sldNum" sz="quarter" idx="11"/>
          </p:nvPr>
        </p:nvSpPr>
        <p:spPr/>
        <p:txBody>
          <a:bodyPr/>
          <a:lstStyle/>
          <a:p>
            <a:fld id="{F6EFC63E-F8D9-44BB-A462-AC735E845F95}" type="slidenum">
              <a:rPr lang="en-US" smtClean="0"/>
              <a:pPr/>
              <a:t>19</a:t>
            </a:fld>
            <a:endParaRPr lang="en-US" dirty="0"/>
          </a:p>
        </p:txBody>
      </p:sp>
    </p:spTree>
    <p:extLst>
      <p:ext uri="{BB962C8B-B14F-4D97-AF65-F5344CB8AC3E}">
        <p14:creationId xmlns:p14="http://schemas.microsoft.com/office/powerpoint/2010/main" val="216992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113" grpId="0" animBg="1"/>
      <p:bldP spid="114" grpId="0" animBg="1"/>
      <p:bldP spid="115" grpId="0" animBg="1"/>
      <p:bldP spid="116" grpId="0" animBg="1"/>
      <p:bldP spid="117" grpId="0"/>
      <p:bldP spid="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04800" y="76200"/>
            <a:ext cx="6705600" cy="838200"/>
          </a:xfrm>
        </p:spPr>
        <p:txBody>
          <a:bodyPr/>
          <a:lstStyle/>
          <a:p>
            <a:r>
              <a:rPr lang="tr-TR" sz="2800"/>
              <a:t>Collaboration with NGCRC</a:t>
            </a:r>
            <a:endParaRPr lang="en-US" sz="2800"/>
          </a:p>
        </p:txBody>
      </p:sp>
      <p:sp>
        <p:nvSpPr>
          <p:cNvPr id="2" name="TextBox 1"/>
          <p:cNvSpPr txBox="1"/>
          <p:nvPr/>
        </p:nvSpPr>
        <p:spPr>
          <a:xfrm>
            <a:off x="908538" y="5001846"/>
            <a:ext cx="184666" cy="338554"/>
          </a:xfrm>
          <a:prstGeom prst="rect">
            <a:avLst/>
          </a:prstGeom>
          <a:noFill/>
        </p:spPr>
        <p:txBody>
          <a:bodyPr wrap="none" rtlCol="0">
            <a:spAutoFit/>
          </a:bodyPr>
          <a:lstStyle/>
          <a:p>
            <a:endParaRPr lang="en-US" sz="1600">
              <a:latin typeface="Arial" pitchFamily="34" charset="0"/>
              <a:cs typeface="Arial" pitchFamily="34" charset="0"/>
            </a:endParaRPr>
          </a:p>
        </p:txBody>
      </p:sp>
      <p:sp>
        <p:nvSpPr>
          <p:cNvPr id="8" name="TextBox 7"/>
          <p:cNvSpPr txBox="1"/>
          <p:nvPr/>
        </p:nvSpPr>
        <p:spPr>
          <a:xfrm>
            <a:off x="838200" y="1600200"/>
            <a:ext cx="4419600" cy="2677656"/>
          </a:xfrm>
          <a:prstGeom prst="rect">
            <a:avLst/>
          </a:prstGeom>
          <a:noFill/>
        </p:spPr>
        <p:txBody>
          <a:bodyPr wrap="square" rtlCol="0">
            <a:spAutoFit/>
          </a:bodyPr>
          <a:lstStyle/>
          <a:p>
            <a:r>
              <a:rPr lang="en-US" sz="2400" b="1">
                <a:latin typeface="Arial"/>
                <a:cs typeface="Arial"/>
              </a:rPr>
              <a:t>Researchers:</a:t>
            </a:r>
          </a:p>
          <a:p>
            <a:pPr marL="342900" indent="-342900">
              <a:buFont typeface="Arial"/>
              <a:buChar char="•"/>
            </a:pPr>
            <a:r>
              <a:rPr lang="en-US" sz="2400">
                <a:latin typeface="Arial"/>
                <a:cs typeface="Arial"/>
              </a:rPr>
              <a:t>Bharat </a:t>
            </a:r>
            <a:r>
              <a:rPr lang="en-US" sz="2400" err="1">
                <a:latin typeface="Arial"/>
                <a:cs typeface="Arial"/>
              </a:rPr>
              <a:t>Bhargava</a:t>
            </a:r>
            <a:endParaRPr lang="en-US" sz="2400" baseline="30000">
              <a:latin typeface="Arial"/>
              <a:cs typeface="Arial"/>
            </a:endParaRPr>
          </a:p>
          <a:p>
            <a:pPr marL="342900" indent="-342900">
              <a:buFont typeface="Arial"/>
              <a:buChar char="•"/>
            </a:pPr>
            <a:r>
              <a:rPr lang="en-US" sz="2400">
                <a:latin typeface="Arial"/>
                <a:cs typeface="Arial"/>
              </a:rPr>
              <a:t>Miguel Villarreal-Vasquez</a:t>
            </a:r>
            <a:endParaRPr lang="en-US" sz="2400" baseline="30000">
              <a:latin typeface="Arial"/>
              <a:cs typeface="Arial"/>
            </a:endParaRPr>
          </a:p>
          <a:p>
            <a:pPr marL="342900" indent="-342900">
              <a:buFont typeface="Arial"/>
              <a:buChar char="•"/>
            </a:pPr>
            <a:r>
              <a:rPr lang="en-US" sz="2400" err="1">
                <a:latin typeface="Arial"/>
                <a:cs typeface="Arial"/>
              </a:rPr>
              <a:t>Ganapathy</a:t>
            </a:r>
            <a:r>
              <a:rPr lang="en-US" sz="2400">
                <a:latin typeface="Arial"/>
                <a:cs typeface="Arial"/>
              </a:rPr>
              <a:t> Mani</a:t>
            </a:r>
          </a:p>
          <a:p>
            <a:pPr marL="342900" indent="-342900">
              <a:buFont typeface="Arial"/>
              <a:buChar char="•"/>
            </a:pPr>
            <a:r>
              <a:rPr lang="en-US" sz="2400" err="1">
                <a:latin typeface="Arial"/>
                <a:cs typeface="Arial"/>
              </a:rPr>
              <a:t>Pelin</a:t>
            </a:r>
            <a:r>
              <a:rPr lang="en-US" sz="2400">
                <a:latin typeface="Arial"/>
                <a:cs typeface="Arial"/>
              </a:rPr>
              <a:t> </a:t>
            </a:r>
            <a:r>
              <a:rPr lang="en-US" sz="2400" err="1">
                <a:latin typeface="Arial"/>
                <a:cs typeface="Arial"/>
              </a:rPr>
              <a:t>Angin</a:t>
            </a:r>
            <a:endParaRPr lang="en-US" sz="2400">
              <a:latin typeface="Arial"/>
              <a:cs typeface="Arial"/>
            </a:endParaRPr>
          </a:p>
          <a:p>
            <a:pPr marL="342900" indent="-342900">
              <a:buFont typeface="Arial"/>
              <a:buChar char="•"/>
            </a:pPr>
            <a:r>
              <a:rPr lang="en-US" sz="2400">
                <a:latin typeface="Arial"/>
                <a:cs typeface="Arial"/>
              </a:rPr>
              <a:t>Leszek </a:t>
            </a:r>
            <a:r>
              <a:rPr lang="en-US" sz="2400" err="1">
                <a:latin typeface="Arial"/>
                <a:cs typeface="Arial"/>
              </a:rPr>
              <a:t>Lilien</a:t>
            </a:r>
            <a:endParaRPr lang="en-US" sz="2400">
              <a:latin typeface="Arial"/>
              <a:cs typeface="Arial"/>
            </a:endParaRPr>
          </a:p>
          <a:p>
            <a:pPr marL="342900" indent="-342900">
              <a:buFont typeface="Arial"/>
              <a:buChar char="•"/>
            </a:pPr>
            <a:r>
              <a:rPr lang="en-US" sz="2400">
                <a:latin typeface="Arial"/>
                <a:cs typeface="Arial"/>
              </a:rPr>
              <a:t>Mayank </a:t>
            </a:r>
            <a:r>
              <a:rPr lang="en-US" sz="2400">
                <a:latin typeface="Arial"/>
              </a:rPr>
              <a:t>Kejriwal</a:t>
            </a:r>
            <a:endParaRPr lang="en-US" sz="2400">
              <a:latin typeface="Arial"/>
              <a:cs typeface="Arial"/>
            </a:endParaRPr>
          </a:p>
        </p:txBody>
      </p:sp>
      <p:sp>
        <p:nvSpPr>
          <p:cNvPr id="9" name="TextBox 8"/>
          <p:cNvSpPr txBox="1"/>
          <p:nvPr/>
        </p:nvSpPr>
        <p:spPr>
          <a:xfrm>
            <a:off x="914400" y="4373940"/>
            <a:ext cx="7315197" cy="1569660"/>
          </a:xfrm>
          <a:prstGeom prst="rect">
            <a:avLst/>
          </a:prstGeom>
          <a:noFill/>
        </p:spPr>
        <p:txBody>
          <a:bodyPr wrap="square" rtlCol="0">
            <a:spAutoFit/>
          </a:bodyPr>
          <a:lstStyle/>
          <a:p>
            <a:r>
              <a:rPr lang="en-US" sz="2400" b="1">
                <a:latin typeface="Arial"/>
                <a:cs typeface="Arial"/>
              </a:rPr>
              <a:t>Institutions:</a:t>
            </a:r>
          </a:p>
          <a:p>
            <a:r>
              <a:rPr lang="en-US" sz="2400" i="1">
                <a:latin typeface="Arial"/>
                <a:cs typeface="Arial"/>
              </a:rPr>
              <a:t>Purdue University</a:t>
            </a:r>
          </a:p>
          <a:p>
            <a:r>
              <a:rPr lang="en-US" sz="2400" i="1">
                <a:latin typeface="Arial"/>
                <a:cs typeface="Arial"/>
              </a:rPr>
              <a:t>Northrop Grumman Corporation</a:t>
            </a:r>
          </a:p>
          <a:p>
            <a:r>
              <a:rPr lang="en-US" sz="2400" i="1">
                <a:latin typeface="Arial"/>
                <a:cs typeface="Arial"/>
              </a:rPr>
              <a:t>ISI/USC</a:t>
            </a:r>
          </a:p>
        </p:txBody>
      </p:sp>
      <p:sp>
        <p:nvSpPr>
          <p:cNvPr id="10" name="TextBox 9"/>
          <p:cNvSpPr txBox="1"/>
          <p:nvPr/>
        </p:nvSpPr>
        <p:spPr>
          <a:xfrm>
            <a:off x="5257800" y="1600200"/>
            <a:ext cx="3200400" cy="1938992"/>
          </a:xfrm>
          <a:prstGeom prst="rect">
            <a:avLst/>
          </a:prstGeom>
          <a:noFill/>
        </p:spPr>
        <p:txBody>
          <a:bodyPr wrap="square" rtlCol="0">
            <a:spAutoFit/>
          </a:bodyPr>
          <a:lstStyle/>
          <a:p>
            <a:r>
              <a:rPr lang="en-US" sz="2400" b="1">
                <a:latin typeface="Arial"/>
                <a:cs typeface="Arial"/>
              </a:rPr>
              <a:t>NGC Champions:</a:t>
            </a:r>
          </a:p>
          <a:p>
            <a:pPr marL="342900" indent="-342900">
              <a:buFont typeface="Arial"/>
              <a:buChar char="•"/>
            </a:pPr>
            <a:r>
              <a:rPr lang="en-US" sz="2400">
                <a:latin typeface="Arial"/>
                <a:cs typeface="Arial"/>
              </a:rPr>
              <a:t>James MacDonald</a:t>
            </a:r>
          </a:p>
          <a:p>
            <a:pPr marL="342900" indent="-342900">
              <a:buFont typeface="Arial"/>
              <a:buChar char="•"/>
            </a:pPr>
            <a:r>
              <a:rPr lang="en-US" sz="2400">
                <a:latin typeface="Arial"/>
                <a:cs typeface="Arial"/>
              </a:rPr>
              <a:t>Paul Conoval</a:t>
            </a:r>
          </a:p>
          <a:p>
            <a:pPr marL="342900" indent="-342900">
              <a:buFont typeface="Arial"/>
              <a:buChar char="•"/>
            </a:pPr>
            <a:r>
              <a:rPr lang="en-US" sz="2400">
                <a:latin typeface="Arial"/>
                <a:cs typeface="Arial"/>
              </a:rPr>
              <a:t>Justin King</a:t>
            </a:r>
          </a:p>
          <a:p>
            <a:pPr marL="342900" indent="-342900">
              <a:buFont typeface="Arial"/>
              <a:buChar char="•"/>
            </a:pPr>
            <a:r>
              <a:rPr lang="en-US" sz="2400">
                <a:latin typeface="Arial"/>
                <a:cs typeface="Arial"/>
              </a:rPr>
              <a:t>Jason </a:t>
            </a:r>
            <a:r>
              <a:rPr lang="en-US" sz="2400" err="1">
                <a:latin typeface="Arial"/>
                <a:cs typeface="Arial"/>
              </a:rPr>
              <a:t>Kobes</a:t>
            </a:r>
            <a:r>
              <a:rPr lang="en-US" sz="2400">
                <a:latin typeface="Arial"/>
                <a:cs typeface="Arial"/>
              </a:rPr>
              <a:t> </a:t>
            </a:r>
          </a:p>
        </p:txBody>
      </p:sp>
      <p:sp>
        <p:nvSpPr>
          <p:cNvPr id="3" name="Slide Number Placeholder 2"/>
          <p:cNvSpPr>
            <a:spLocks noGrp="1"/>
          </p:cNvSpPr>
          <p:nvPr>
            <p:ph type="sldNum" sz="quarter" idx="11"/>
          </p:nvPr>
        </p:nvSpPr>
        <p:spPr/>
        <p:txBody>
          <a:bodyPr/>
          <a:lstStyle/>
          <a:p>
            <a:fld id="{F6EFC63E-F8D9-44BB-A462-AC735E845F95}" type="slidenum">
              <a:rPr lang="en-US" smtClean="0"/>
              <a:pPr/>
              <a:t>2</a:t>
            </a:fld>
            <a:endParaRPr lang="en-US"/>
          </a:p>
        </p:txBody>
      </p:sp>
    </p:spTree>
    <p:extLst>
      <p:ext uri="{BB962C8B-B14F-4D97-AF65-F5344CB8AC3E}">
        <p14:creationId xmlns:p14="http://schemas.microsoft.com/office/powerpoint/2010/main" val="48565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066800"/>
            <a:ext cx="8744989" cy="5552899"/>
          </a:xfrm>
        </p:spPr>
        <p:txBody>
          <a:bodyPr>
            <a:normAutofit/>
          </a:bodyPr>
          <a:lstStyle/>
          <a:p>
            <a:r>
              <a:rPr lang="en-US" b="1"/>
              <a:t>RQ</a:t>
            </a:r>
            <a:r>
              <a:rPr lang="en-US"/>
              <a:t>. How well does ConFoc perform compared to the state-of-the-art and what overhead it imposes at testing?</a:t>
            </a:r>
          </a:p>
        </p:txBody>
      </p:sp>
      <p:sp>
        <p:nvSpPr>
          <p:cNvPr id="6" name="Title 4"/>
          <p:cNvSpPr>
            <a:spLocks noGrp="1"/>
          </p:cNvSpPr>
          <p:nvPr>
            <p:ph type="title"/>
          </p:nvPr>
        </p:nvSpPr>
        <p:spPr>
          <a:xfrm>
            <a:off x="304800" y="76200"/>
            <a:ext cx="6705600" cy="838200"/>
          </a:xfrm>
        </p:spPr>
        <p:txBody>
          <a:bodyPr/>
          <a:lstStyle/>
          <a:p>
            <a:r>
              <a:rPr lang="tr-TR" sz="2800" err="1"/>
              <a:t>Experimental</a:t>
            </a:r>
            <a:r>
              <a:rPr lang="tr-TR" sz="2800"/>
              <a:t> </a:t>
            </a:r>
            <a:r>
              <a:rPr lang="tr-TR" sz="2800" err="1"/>
              <a:t>Results</a:t>
            </a:r>
            <a:r>
              <a:rPr lang="tr-TR" sz="2800"/>
              <a:t> </a:t>
            </a:r>
            <a:r>
              <a:rPr lang="tr-TR" sz="2800" err="1"/>
              <a:t>and</a:t>
            </a:r>
            <a:r>
              <a:rPr lang="tr-TR" sz="2800"/>
              <a:t> </a:t>
            </a:r>
            <a:r>
              <a:rPr lang="tr-TR" sz="2800" err="1"/>
              <a:t>Findings</a:t>
            </a:r>
            <a:endParaRPr lang="en-US" sz="2800"/>
          </a:p>
        </p:txBody>
      </p:sp>
      <p:sp>
        <p:nvSpPr>
          <p:cNvPr id="14" name="TextBox 13"/>
          <p:cNvSpPr txBox="1"/>
          <p:nvPr/>
        </p:nvSpPr>
        <p:spPr>
          <a:xfrm>
            <a:off x="609600" y="2252248"/>
            <a:ext cx="80010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600" b="1">
                <a:latin typeface="Arial"/>
                <a:ea typeface="Tahoma"/>
                <a:cs typeface="Arial"/>
                <a:sym typeface="Tahoma"/>
              </a:rPr>
              <a:t>Initial Metrics of Trojaned Models (Before Applying Any Defensive Method) </a:t>
            </a:r>
            <a:endParaRPr kumimoji="0" lang="en-US" sz="1600" b="1" u="none" strike="noStrike" cap="none" spc="0" normalizeH="0" baseline="0">
              <a:ln>
                <a:noFill/>
              </a:ln>
              <a:effectLst/>
              <a:uFillTx/>
              <a:latin typeface="Arial"/>
              <a:ea typeface="Tahoma"/>
              <a:cs typeface="Arial"/>
              <a:sym typeface="Tahoma"/>
            </a:endParaRPr>
          </a:p>
        </p:txBody>
      </p:sp>
      <p:pic>
        <p:nvPicPr>
          <p:cNvPr id="2" name="Picture 1" descr="Screen Shot 2020-04-07 at 10.15.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2663927"/>
            <a:ext cx="5473700" cy="1374673"/>
          </a:xfrm>
          <a:prstGeom prst="rect">
            <a:avLst/>
          </a:prstGeom>
        </p:spPr>
      </p:pic>
      <p:sp>
        <p:nvSpPr>
          <p:cNvPr id="15" name="TextBox 14"/>
          <p:cNvSpPr txBox="1"/>
          <p:nvPr/>
        </p:nvSpPr>
        <p:spPr>
          <a:xfrm>
            <a:off x="1371600" y="4419600"/>
            <a:ext cx="6629400" cy="338554"/>
          </a:xfrm>
          <a:prstGeom prst="rect">
            <a:avLst/>
          </a:prstGeom>
          <a:solidFill>
            <a:schemeClr val="bg1"/>
          </a:solidFill>
        </p:spPr>
        <p:txBody>
          <a:bodyPr wrap="square" rtlCol="0">
            <a:spAutoFit/>
          </a:bodyPr>
          <a:lstStyle/>
          <a:p>
            <a:pPr algn="just"/>
            <a:r>
              <a:rPr lang="en-US" sz="1600" b="1">
                <a:solidFill>
                  <a:schemeClr val="accent1"/>
                </a:solidFill>
                <a:latin typeface="Arial" pitchFamily="34" charset="0"/>
                <a:cs typeface="Arial" pitchFamily="34" charset="0"/>
              </a:rPr>
              <a:t>Now the model hardening methods are applied</a:t>
            </a:r>
            <a:r>
              <a:rPr lang="mr-IN" sz="1600" b="1">
                <a:solidFill>
                  <a:schemeClr val="accent1"/>
                </a:solidFill>
                <a:latin typeface="Arial" pitchFamily="34" charset="0"/>
                <a:cs typeface="Arial" pitchFamily="34" charset="0"/>
              </a:rPr>
              <a:t>…</a:t>
            </a:r>
            <a:r>
              <a:rPr lang="en-US" sz="1600" b="1">
                <a:solidFill>
                  <a:schemeClr val="accent1"/>
                </a:solidFill>
                <a:latin typeface="Arial" pitchFamily="34" charset="0"/>
                <a:cs typeface="Arial" pitchFamily="34" charset="0"/>
              </a:rPr>
              <a:t> See next slides</a:t>
            </a:r>
          </a:p>
        </p:txBody>
      </p:sp>
      <p:sp>
        <p:nvSpPr>
          <p:cNvPr id="16" name="Rectangle 15"/>
          <p:cNvSpPr/>
          <p:nvPr/>
        </p:nvSpPr>
        <p:spPr>
          <a:xfrm>
            <a:off x="1371600" y="4343400"/>
            <a:ext cx="6400800" cy="457200"/>
          </a:xfrm>
          <a:prstGeom prst="rect">
            <a:avLst/>
          </a:prstGeom>
          <a:no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F6EFC63E-F8D9-44BB-A462-AC735E845F95}" type="slidenum">
              <a:rPr lang="en-US" smtClean="0"/>
              <a:pPr/>
              <a:t>20</a:t>
            </a:fld>
            <a:endParaRPr lang="en-US"/>
          </a:p>
        </p:txBody>
      </p:sp>
    </p:spTree>
    <p:extLst>
      <p:ext uri="{BB962C8B-B14F-4D97-AF65-F5344CB8AC3E}">
        <p14:creationId xmlns:p14="http://schemas.microsoft.com/office/powerpoint/2010/main" val="92896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066800"/>
            <a:ext cx="8744989" cy="5552899"/>
          </a:xfrm>
        </p:spPr>
        <p:txBody>
          <a:bodyPr>
            <a:normAutofit/>
          </a:bodyPr>
          <a:lstStyle/>
          <a:p>
            <a:r>
              <a:rPr lang="en-US" b="1"/>
              <a:t>RQ</a:t>
            </a:r>
            <a:r>
              <a:rPr lang="en-US"/>
              <a:t>. How well does ConFoc perform compared to the state-of-the-art and what overhead it imposes at testing?</a:t>
            </a:r>
          </a:p>
        </p:txBody>
      </p:sp>
      <p:sp>
        <p:nvSpPr>
          <p:cNvPr id="6" name="Title 4"/>
          <p:cNvSpPr>
            <a:spLocks noGrp="1"/>
          </p:cNvSpPr>
          <p:nvPr>
            <p:ph type="title"/>
          </p:nvPr>
        </p:nvSpPr>
        <p:spPr>
          <a:xfrm>
            <a:off x="304800" y="76200"/>
            <a:ext cx="6705600" cy="838200"/>
          </a:xfrm>
        </p:spPr>
        <p:txBody>
          <a:bodyPr/>
          <a:lstStyle/>
          <a:p>
            <a:r>
              <a:rPr lang="tr-TR" sz="2800" err="1"/>
              <a:t>Experimental</a:t>
            </a:r>
            <a:r>
              <a:rPr lang="tr-TR" sz="2800"/>
              <a:t> </a:t>
            </a:r>
            <a:r>
              <a:rPr lang="tr-TR" sz="2800" err="1"/>
              <a:t>Results</a:t>
            </a:r>
            <a:r>
              <a:rPr lang="tr-TR" sz="2800"/>
              <a:t> </a:t>
            </a:r>
            <a:r>
              <a:rPr lang="tr-TR" sz="2800" err="1"/>
              <a:t>and</a:t>
            </a:r>
            <a:r>
              <a:rPr lang="tr-TR" sz="2800"/>
              <a:t> </a:t>
            </a:r>
            <a:r>
              <a:rPr lang="tr-TR" sz="2800" err="1"/>
              <a:t>Findings</a:t>
            </a:r>
            <a:endParaRPr lang="en-US" sz="2800"/>
          </a:p>
        </p:txBody>
      </p:sp>
      <p:sp>
        <p:nvSpPr>
          <p:cNvPr id="9" name="TextBox 8"/>
          <p:cNvSpPr txBox="1"/>
          <p:nvPr/>
        </p:nvSpPr>
        <p:spPr>
          <a:xfrm>
            <a:off x="762000" y="5334000"/>
            <a:ext cx="7772400" cy="1015663"/>
          </a:xfrm>
          <a:prstGeom prst="rect">
            <a:avLst/>
          </a:prstGeom>
          <a:noFill/>
          <a:ln>
            <a:solidFill>
              <a:schemeClr val="bg1">
                <a:lumMod val="50000"/>
              </a:schemeClr>
            </a:solidFill>
          </a:ln>
        </p:spPr>
        <p:txBody>
          <a:bodyPr wrap="square" rtlCol="0">
            <a:spAutoFit/>
          </a:bodyPr>
          <a:lstStyle/>
          <a:p>
            <a:pPr algn="just"/>
            <a:r>
              <a:rPr lang="en-US" sz="2000" b="1"/>
              <a:t>Findings</a:t>
            </a:r>
            <a:r>
              <a:rPr lang="en-US" sz="2000"/>
              <a:t>: ConFoc outperforms the state-of-the-art method regardless the size of the healing set, without imposing any overhead when original inputs are used in the evaluation.</a:t>
            </a:r>
          </a:p>
        </p:txBody>
      </p:sp>
      <p:pic>
        <p:nvPicPr>
          <p:cNvPr id="5" name="Picture 4" descr="Screen Shot 2020-04-07 at 8.22.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63" y="2133600"/>
            <a:ext cx="5706715" cy="2081373"/>
          </a:xfrm>
          <a:prstGeom prst="rect">
            <a:avLst/>
          </a:prstGeom>
        </p:spPr>
      </p:pic>
      <p:pic>
        <p:nvPicPr>
          <p:cNvPr id="7" name="Picture 6" descr="Screen Shot 2020-04-07 at 8.23.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163" y="2133600"/>
            <a:ext cx="4128437" cy="2068457"/>
          </a:xfrm>
          <a:prstGeom prst="rect">
            <a:avLst/>
          </a:prstGeom>
        </p:spPr>
      </p:pic>
      <p:cxnSp>
        <p:nvCxnSpPr>
          <p:cNvPr id="11" name="Straight Connector 10"/>
          <p:cNvCxnSpPr/>
          <p:nvPr/>
        </p:nvCxnSpPr>
        <p:spPr>
          <a:xfrm flipH="1">
            <a:off x="824563" y="2159000"/>
            <a:ext cx="7772400"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914400" y="4377152"/>
            <a:ext cx="533400" cy="15240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914400" y="4681952"/>
            <a:ext cx="533400" cy="152400"/>
          </a:xfrm>
          <a:prstGeom prst="rect">
            <a:avLst/>
          </a:prstGeom>
          <a:solidFill>
            <a:schemeClr val="bg1">
              <a:lumMod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1447800" y="4267200"/>
            <a:ext cx="49530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1" hangingPunct="0">
              <a:lnSpc>
                <a:spcPct val="100000"/>
              </a:lnSpc>
              <a:spcBef>
                <a:spcPts val="0"/>
              </a:spcBef>
              <a:spcAft>
                <a:spcPts val="0"/>
              </a:spcAft>
              <a:buClrTx/>
              <a:buSzTx/>
              <a:buFontTx/>
              <a:buNone/>
              <a:tabLst/>
            </a:pPr>
            <a:r>
              <a:rPr lang="en-US" sz="1600">
                <a:latin typeface="Arial"/>
                <a:ea typeface="Tahoma"/>
                <a:cs typeface="Arial"/>
                <a:sym typeface="Tahoma"/>
              </a:rPr>
              <a:t>Accuracy with adversarial data (some &lt; 90.0%)</a:t>
            </a:r>
            <a:endParaRPr kumimoji="0" lang="en-US" sz="1600" u="none" strike="noStrike" cap="none" spc="0" normalizeH="0" baseline="0">
              <a:ln>
                <a:noFill/>
              </a:ln>
              <a:effectLst/>
              <a:uFillTx/>
              <a:latin typeface="Arial"/>
              <a:ea typeface="Tahoma"/>
              <a:cs typeface="Arial"/>
              <a:sym typeface="Tahoma"/>
            </a:endParaRPr>
          </a:p>
        </p:txBody>
      </p:sp>
      <p:sp>
        <p:nvSpPr>
          <p:cNvPr id="18" name="TextBox 17"/>
          <p:cNvSpPr txBox="1"/>
          <p:nvPr/>
        </p:nvSpPr>
        <p:spPr>
          <a:xfrm>
            <a:off x="1447800" y="4572000"/>
            <a:ext cx="60960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600">
                <a:latin typeface="Arial"/>
                <a:ea typeface="Tahoma"/>
                <a:cs typeface="Arial"/>
                <a:sym typeface="Tahoma"/>
              </a:rPr>
              <a:t>Lowest values in this accuracy due to the violation of condition C3.</a:t>
            </a:r>
            <a:endParaRPr kumimoji="0" lang="en-US" sz="1600" u="none" strike="noStrike" cap="none" spc="0" normalizeH="0" baseline="0">
              <a:ln>
                <a:noFill/>
              </a:ln>
              <a:effectLst/>
              <a:uFillTx/>
              <a:latin typeface="Arial"/>
              <a:ea typeface="Tahoma"/>
              <a:cs typeface="Arial"/>
              <a:sym typeface="Tahoma"/>
            </a:endParaRPr>
          </a:p>
        </p:txBody>
      </p:sp>
      <p:sp>
        <p:nvSpPr>
          <p:cNvPr id="19" name="Rectangle 18"/>
          <p:cNvSpPr/>
          <p:nvPr/>
        </p:nvSpPr>
        <p:spPr>
          <a:xfrm>
            <a:off x="914400" y="5029200"/>
            <a:ext cx="533400" cy="152400"/>
          </a:xfrm>
          <a:prstGeom prst="rect">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TextBox 19"/>
          <p:cNvSpPr txBox="1"/>
          <p:nvPr/>
        </p:nvSpPr>
        <p:spPr>
          <a:xfrm>
            <a:off x="1447800" y="4919248"/>
            <a:ext cx="55626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US" sz="1600">
                <a:latin typeface="Arial"/>
                <a:ea typeface="Tahoma"/>
                <a:cs typeface="Arial"/>
                <a:sym typeface="Tahoma"/>
              </a:rPr>
              <a:t>Either accuracy with adversarial data </a:t>
            </a:r>
            <a:r>
              <a:rPr lang="en-US" sz="1600">
                <a:latin typeface="Arial"/>
                <a:ea typeface="Tahoma"/>
                <a:sym typeface="Tahoma"/>
              </a:rPr>
              <a:t>&lt; 90.0% or ASR &gt; 1%.</a:t>
            </a:r>
            <a:endParaRPr kumimoji="0" lang="en-US" sz="1600" u="none" strike="noStrike" cap="none" spc="0" normalizeH="0" baseline="0">
              <a:ln>
                <a:noFill/>
              </a:ln>
              <a:effectLst/>
              <a:uFillTx/>
              <a:latin typeface="Arial"/>
              <a:ea typeface="Tahoma"/>
              <a:cs typeface="Arial"/>
              <a:sym typeface="Tahoma"/>
            </a:endParaRPr>
          </a:p>
        </p:txBody>
      </p:sp>
      <p:sp>
        <p:nvSpPr>
          <p:cNvPr id="25" name="TextBox 24"/>
          <p:cNvSpPr txBox="1"/>
          <p:nvPr/>
        </p:nvSpPr>
        <p:spPr>
          <a:xfrm>
            <a:off x="609600" y="1828800"/>
            <a:ext cx="81534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600" b="1">
                <a:latin typeface="Arial"/>
                <a:ea typeface="Tahoma"/>
                <a:cs typeface="Arial"/>
                <a:sym typeface="Tahoma"/>
              </a:rPr>
              <a:t>Metrics of Corrected Models Applying ConFoc and Other State-of-the-Art Methods</a:t>
            </a:r>
            <a:endParaRPr kumimoji="0" lang="en-US" sz="1600" b="1" u="none" strike="noStrike" cap="none" spc="0" normalizeH="0" baseline="0">
              <a:ln>
                <a:noFill/>
              </a:ln>
              <a:effectLst/>
              <a:uFillTx/>
              <a:latin typeface="Arial"/>
              <a:ea typeface="Tahoma"/>
              <a:cs typeface="Arial"/>
              <a:sym typeface="Tahoma"/>
            </a:endParaRPr>
          </a:p>
        </p:txBody>
      </p:sp>
      <p:sp>
        <p:nvSpPr>
          <p:cNvPr id="26" name="TextBox 25"/>
          <p:cNvSpPr txBox="1"/>
          <p:nvPr/>
        </p:nvSpPr>
        <p:spPr>
          <a:xfrm>
            <a:off x="838200" y="4256782"/>
            <a:ext cx="7696200" cy="1077218"/>
          </a:xfrm>
          <a:prstGeom prst="rect">
            <a:avLst/>
          </a:prstGeom>
          <a:solidFill>
            <a:schemeClr val="bg1"/>
          </a:solidFill>
        </p:spPr>
        <p:txBody>
          <a:bodyPr wrap="square" rtlCol="0">
            <a:spAutoFit/>
          </a:bodyPr>
          <a:lstStyle/>
          <a:p>
            <a:pPr algn="just"/>
            <a:r>
              <a:rPr lang="en-US" sz="1600" b="1" err="1">
                <a:solidFill>
                  <a:schemeClr val="accent1"/>
                </a:solidFill>
                <a:latin typeface="Arial" pitchFamily="34" charset="0"/>
                <a:cs typeface="Arial" pitchFamily="34" charset="0"/>
              </a:rPr>
              <a:t>BadNets</a:t>
            </a:r>
            <a:r>
              <a:rPr lang="en-US" sz="1600" b="1">
                <a:solidFill>
                  <a:schemeClr val="accent1"/>
                </a:solidFill>
                <a:latin typeface="Arial" pitchFamily="34" charset="0"/>
                <a:cs typeface="Arial" pitchFamily="34" charset="0"/>
              </a:rPr>
              <a:t> attack modifies the parameters of all the layers. One epoch of training is not enough to remove the trojan. Notice that the method does work against </a:t>
            </a:r>
            <a:r>
              <a:rPr lang="en-US" sz="1600" b="1" err="1">
                <a:solidFill>
                  <a:schemeClr val="accent1"/>
                </a:solidFill>
                <a:latin typeface="Arial" pitchFamily="34" charset="0"/>
                <a:cs typeface="Arial" pitchFamily="34" charset="0"/>
              </a:rPr>
              <a:t>Trojaning</a:t>
            </a:r>
            <a:r>
              <a:rPr lang="en-US" sz="1600" b="1">
                <a:solidFill>
                  <a:schemeClr val="accent1"/>
                </a:solidFill>
                <a:latin typeface="Arial" pitchFamily="34" charset="0"/>
                <a:cs typeface="Arial" pitchFamily="34" charset="0"/>
              </a:rPr>
              <a:t> Attacks as only the last layers of the model are modified during the insertion of the trojan at training time.</a:t>
            </a:r>
          </a:p>
        </p:txBody>
      </p:sp>
      <p:sp>
        <p:nvSpPr>
          <p:cNvPr id="27" name="Rectangle 26"/>
          <p:cNvSpPr/>
          <p:nvPr/>
        </p:nvSpPr>
        <p:spPr>
          <a:xfrm>
            <a:off x="7239000" y="2590800"/>
            <a:ext cx="838200" cy="1600200"/>
          </a:xfrm>
          <a:prstGeom prst="rect">
            <a:avLst/>
          </a:prstGeom>
          <a:no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fld id="{F6EFC63E-F8D9-44BB-A462-AC735E845F95}" type="slidenum">
              <a:rPr lang="en-US" smtClean="0"/>
              <a:pPr/>
              <a:t>21</a:t>
            </a:fld>
            <a:endParaRPr lang="en-US"/>
          </a:p>
        </p:txBody>
      </p:sp>
      <p:sp>
        <p:nvSpPr>
          <p:cNvPr id="24" name="Rectangle 23"/>
          <p:cNvSpPr/>
          <p:nvPr/>
        </p:nvSpPr>
        <p:spPr>
          <a:xfrm>
            <a:off x="2438400" y="2667000"/>
            <a:ext cx="6172200" cy="16002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
        <p:nvSpPr>
          <p:cNvPr id="28" name="Rectangle 27"/>
          <p:cNvSpPr/>
          <p:nvPr/>
        </p:nvSpPr>
        <p:spPr>
          <a:xfrm>
            <a:off x="2438400" y="2133600"/>
            <a:ext cx="1981200" cy="5334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
        <p:nvSpPr>
          <p:cNvPr id="29" name="Rectangle 28"/>
          <p:cNvSpPr/>
          <p:nvPr/>
        </p:nvSpPr>
        <p:spPr>
          <a:xfrm>
            <a:off x="4419600" y="2133600"/>
            <a:ext cx="2057400" cy="5334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
        <p:nvSpPr>
          <p:cNvPr id="30" name="Rectangle 29"/>
          <p:cNvSpPr/>
          <p:nvPr/>
        </p:nvSpPr>
        <p:spPr>
          <a:xfrm>
            <a:off x="6400800" y="2133600"/>
            <a:ext cx="2209800" cy="5334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
        <p:nvSpPr>
          <p:cNvPr id="32" name="Rectangle 31"/>
          <p:cNvSpPr/>
          <p:nvPr/>
        </p:nvSpPr>
        <p:spPr>
          <a:xfrm>
            <a:off x="762000" y="2133600"/>
            <a:ext cx="1676400" cy="21336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Tree>
    <p:extLst>
      <p:ext uri="{BB962C8B-B14F-4D97-AF65-F5344CB8AC3E}">
        <p14:creationId xmlns:p14="http://schemas.microsoft.com/office/powerpoint/2010/main" val="205253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animBg="1"/>
      <p:bldP spid="20" grpId="0"/>
      <p:bldP spid="26" grpId="0" animBg="1"/>
      <p:bldP spid="27" grpId="0" animBg="1"/>
      <p:bldP spid="24" grpId="0" animBg="1"/>
      <p:bldP spid="28" grpId="0" animBg="1"/>
      <p:bldP spid="29" grpId="0" animBg="1"/>
      <p:bldP spid="30"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6EFC63E-F8D9-44BB-A462-AC735E845F95}" type="slidenum">
              <a:rPr lang="en-US" smtClean="0"/>
              <a:pPr/>
              <a:t>22</a:t>
            </a:fld>
            <a:endParaRPr lang="en-US"/>
          </a:p>
        </p:txBody>
      </p:sp>
      <p:sp>
        <p:nvSpPr>
          <p:cNvPr id="6" name="Title 1"/>
          <p:cNvSpPr txBox="1">
            <a:spLocks/>
          </p:cNvSpPr>
          <p:nvPr/>
        </p:nvSpPr>
        <p:spPr bwMode="auto">
          <a:xfrm>
            <a:off x="838200" y="2971800"/>
            <a:ext cx="7543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189" algn="l" rtl="0" eaLnBrk="1" fontAlgn="base" hangingPunct="1">
              <a:spcBef>
                <a:spcPct val="0"/>
              </a:spcBef>
              <a:spcAft>
                <a:spcPct val="0"/>
              </a:spcAft>
              <a:defRPr sz="2600">
                <a:solidFill>
                  <a:schemeClr val="tx1"/>
                </a:solidFill>
                <a:latin typeface="Tahoma" charset="0"/>
                <a:cs typeface="Arial" charset="0"/>
              </a:defRPr>
            </a:lvl6pPr>
            <a:lvl7pPr marL="914377" algn="l" rtl="0" eaLnBrk="1" fontAlgn="base" hangingPunct="1">
              <a:spcBef>
                <a:spcPct val="0"/>
              </a:spcBef>
              <a:spcAft>
                <a:spcPct val="0"/>
              </a:spcAft>
              <a:defRPr sz="2600">
                <a:solidFill>
                  <a:schemeClr val="tx1"/>
                </a:solidFill>
                <a:latin typeface="Tahoma" charset="0"/>
                <a:cs typeface="Arial" charset="0"/>
              </a:defRPr>
            </a:lvl7pPr>
            <a:lvl8pPr marL="1371566" algn="l" rtl="0" eaLnBrk="1" fontAlgn="base" hangingPunct="1">
              <a:spcBef>
                <a:spcPct val="0"/>
              </a:spcBef>
              <a:spcAft>
                <a:spcPct val="0"/>
              </a:spcAft>
              <a:defRPr sz="2600">
                <a:solidFill>
                  <a:schemeClr val="tx1"/>
                </a:solidFill>
                <a:latin typeface="Tahoma" charset="0"/>
                <a:cs typeface="Arial" charset="0"/>
              </a:defRPr>
            </a:lvl8pPr>
            <a:lvl9pPr marL="1828754" algn="l" rtl="0" eaLnBrk="1" fontAlgn="base" hangingPunct="1">
              <a:spcBef>
                <a:spcPct val="0"/>
              </a:spcBef>
              <a:spcAft>
                <a:spcPct val="0"/>
              </a:spcAft>
              <a:defRPr sz="2600">
                <a:solidFill>
                  <a:schemeClr val="tx1"/>
                </a:solidFill>
                <a:latin typeface="Tahoma" charset="0"/>
                <a:cs typeface="Arial" charset="0"/>
              </a:defRPr>
            </a:lvl9pPr>
          </a:lstStyle>
          <a:p>
            <a:pPr lvl="1" algn="ctr"/>
            <a:r>
              <a:rPr lang="en-US" sz="2200" dirty="0"/>
              <a:t>ConFoc + Explainable AI to Counter Both Trojan and Adversarial Sample Attacks </a:t>
            </a:r>
            <a:r>
              <a:rPr lang="en-US" sz="2200" dirty="0">
                <a:solidFill>
                  <a:schemeClr val="tx1">
                    <a:lumMod val="50000"/>
                    <a:lumOff val="50000"/>
                  </a:schemeClr>
                </a:solidFill>
              </a:rPr>
              <a:t>(Slides 22-26)</a:t>
            </a:r>
          </a:p>
        </p:txBody>
      </p:sp>
      <p:sp>
        <p:nvSpPr>
          <p:cNvPr id="10" name="Rectangle 9"/>
          <p:cNvSpPr/>
          <p:nvPr/>
        </p:nvSpPr>
        <p:spPr>
          <a:xfrm>
            <a:off x="685800" y="2895600"/>
            <a:ext cx="7848600" cy="990600"/>
          </a:xfrm>
          <a:prstGeom prst="rect">
            <a:avLst/>
          </a:prstGeom>
          <a:noFill/>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6893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p:cNvSpPr>
            <a:spLocks noGrp="1"/>
          </p:cNvSpPr>
          <p:nvPr>
            <p:ph type="title"/>
          </p:nvPr>
        </p:nvSpPr>
        <p:spPr>
          <a:xfrm>
            <a:off x="304800" y="76200"/>
            <a:ext cx="6705600" cy="838200"/>
          </a:xfrm>
        </p:spPr>
        <p:txBody>
          <a:bodyPr/>
          <a:lstStyle/>
          <a:p>
            <a:r>
              <a:rPr lang="en-US" sz="2800"/>
              <a:t>Proposed Solution: ConFoc + </a:t>
            </a:r>
            <a:r>
              <a:rPr lang="en-US" sz="2800" err="1"/>
              <a:t>ExplainableAI</a:t>
            </a:r>
            <a:endParaRPr lang="en-US" sz="2800"/>
          </a:p>
        </p:txBody>
      </p:sp>
      <p:sp>
        <p:nvSpPr>
          <p:cNvPr id="6" name="TextBox 5"/>
          <p:cNvSpPr txBox="1"/>
          <p:nvPr/>
        </p:nvSpPr>
        <p:spPr>
          <a:xfrm>
            <a:off x="493898" y="1828800"/>
            <a:ext cx="953902" cy="338554"/>
          </a:xfrm>
          <a:prstGeom prst="rect">
            <a:avLst/>
          </a:prstGeom>
          <a:noFill/>
        </p:spPr>
        <p:txBody>
          <a:bodyPr wrap="square" rtlCol="0">
            <a:spAutoFit/>
          </a:bodyPr>
          <a:lstStyle/>
          <a:p>
            <a:pPr algn="ctr"/>
            <a:r>
              <a:rPr lang="en-US" sz="1600" b="1">
                <a:latin typeface="Arial" pitchFamily="34" charset="0"/>
                <a:cs typeface="Arial" pitchFamily="34" charset="0"/>
              </a:rPr>
              <a:t>Input </a:t>
            </a:r>
            <a:r>
              <a:rPr lang="en-US" sz="1600" b="1" i="1">
                <a:latin typeface="Arial" pitchFamily="34" charset="0"/>
                <a:cs typeface="Arial" pitchFamily="34" charset="0"/>
              </a:rPr>
              <a:t>x</a:t>
            </a:r>
          </a:p>
        </p:txBody>
      </p:sp>
      <p:pic>
        <p:nvPicPr>
          <p:cNvPr id="8" name="Picture 7" descr="im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12" y="2227944"/>
            <a:ext cx="935079" cy="1015437"/>
          </a:xfrm>
          <a:prstGeom prst="rect">
            <a:avLst/>
          </a:prstGeom>
        </p:spPr>
      </p:pic>
      <p:pic>
        <p:nvPicPr>
          <p:cNvPr id="9" name="Picture 8" descr="styled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803" y="2197365"/>
            <a:ext cx="1069473" cy="1061183"/>
          </a:xfrm>
          <a:prstGeom prst="rect">
            <a:avLst/>
          </a:prstGeom>
        </p:spPr>
      </p:pic>
      <p:pic>
        <p:nvPicPr>
          <p:cNvPr id="10" name="Picture 9" descr="styled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695" y="2198944"/>
            <a:ext cx="1065029" cy="1065029"/>
          </a:xfrm>
          <a:prstGeom prst="rect">
            <a:avLst/>
          </a:prstGeom>
        </p:spPr>
      </p:pic>
      <p:pic>
        <p:nvPicPr>
          <p:cNvPr id="11" name="Picture 10" descr="styled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258" y="2194473"/>
            <a:ext cx="1069499" cy="1069499"/>
          </a:xfrm>
          <a:prstGeom prst="rect">
            <a:avLst/>
          </a:prstGeom>
        </p:spPr>
      </p:pic>
      <p:sp>
        <p:nvSpPr>
          <p:cNvPr id="12" name="Rectangle 11"/>
          <p:cNvSpPr/>
          <p:nvPr/>
        </p:nvSpPr>
        <p:spPr>
          <a:xfrm>
            <a:off x="3548687" y="2140149"/>
            <a:ext cx="3719965" cy="1180819"/>
          </a:xfrm>
          <a:prstGeom prst="rect">
            <a:avLst/>
          </a:prstGeom>
          <a:noFill/>
          <a:ln w="1270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p:cNvSpPr/>
          <p:nvPr/>
        </p:nvSpPr>
        <p:spPr>
          <a:xfrm>
            <a:off x="6035794" y="2716691"/>
            <a:ext cx="45719" cy="45719"/>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p:cNvSpPr txBox="1"/>
          <p:nvPr/>
        </p:nvSpPr>
        <p:spPr>
          <a:xfrm>
            <a:off x="4191000" y="1752600"/>
            <a:ext cx="2029608" cy="338554"/>
          </a:xfrm>
          <a:prstGeom prst="rect">
            <a:avLst/>
          </a:prstGeom>
          <a:noFill/>
        </p:spPr>
        <p:txBody>
          <a:bodyPr wrap="square" rtlCol="0">
            <a:spAutoFit/>
          </a:bodyPr>
          <a:lstStyle/>
          <a:p>
            <a:pPr algn="ctr"/>
            <a:r>
              <a:rPr lang="en-US" sz="1600" b="1">
                <a:latin typeface="Arial" pitchFamily="34" charset="0"/>
                <a:cs typeface="Arial" pitchFamily="34" charset="0"/>
              </a:rPr>
              <a:t> Styled Input (</a:t>
            </a:r>
            <a:r>
              <a:rPr lang="en-US" sz="1600" b="1" i="1" err="1">
                <a:latin typeface="Arial" pitchFamily="34" charset="0"/>
                <a:cs typeface="Arial" pitchFamily="34" charset="0"/>
              </a:rPr>
              <a:t>x</a:t>
            </a:r>
            <a:r>
              <a:rPr lang="en-US" sz="1600" b="1" i="1" baseline="-25000" err="1">
                <a:latin typeface="Arial" pitchFamily="34" charset="0"/>
                <a:cs typeface="Arial" pitchFamily="34" charset="0"/>
              </a:rPr>
              <a:t>b</a:t>
            </a:r>
            <a:r>
              <a:rPr lang="en-US" sz="1600" b="1" i="1">
                <a:latin typeface="Arial" pitchFamily="34" charset="0"/>
                <a:cs typeface="Arial" pitchFamily="34" charset="0"/>
              </a:rPr>
              <a:t>  )</a:t>
            </a:r>
          </a:p>
        </p:txBody>
      </p:sp>
      <p:sp>
        <p:nvSpPr>
          <p:cNvPr id="15" name="Oval 14"/>
          <p:cNvSpPr/>
          <p:nvPr/>
        </p:nvSpPr>
        <p:spPr>
          <a:xfrm>
            <a:off x="5953784" y="2719921"/>
            <a:ext cx="45719" cy="45719"/>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p:cNvSpPr/>
          <p:nvPr/>
        </p:nvSpPr>
        <p:spPr>
          <a:xfrm>
            <a:off x="5858988" y="2718889"/>
            <a:ext cx="45719" cy="45719"/>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7785534" y="2587572"/>
            <a:ext cx="951697" cy="276999"/>
          </a:xfrm>
          <a:prstGeom prst="rect">
            <a:avLst/>
          </a:prstGeom>
          <a:noFill/>
          <a:ln>
            <a:solidFill>
              <a:schemeClr val="tx1"/>
            </a:solidFill>
          </a:ln>
        </p:spPr>
        <p:txBody>
          <a:bodyPr wrap="square" rtlCol="0">
            <a:spAutoFit/>
          </a:bodyPr>
          <a:lstStyle/>
          <a:p>
            <a:pPr algn="ctr"/>
            <a:r>
              <a:rPr lang="en-US" sz="1200">
                <a:latin typeface="Arial" pitchFamily="34" charset="0"/>
                <a:cs typeface="Arial" pitchFamily="34" charset="0"/>
              </a:rPr>
              <a:t>Model M</a:t>
            </a:r>
            <a:r>
              <a:rPr lang="en-US" sz="1200" baseline="-25000">
                <a:latin typeface="Arial" pitchFamily="34" charset="0"/>
                <a:cs typeface="Arial" pitchFamily="34" charset="0"/>
              </a:rPr>
              <a:t>H</a:t>
            </a:r>
          </a:p>
        </p:txBody>
      </p:sp>
      <p:sp>
        <p:nvSpPr>
          <p:cNvPr id="18" name="TextBox 17"/>
          <p:cNvSpPr txBox="1"/>
          <p:nvPr/>
        </p:nvSpPr>
        <p:spPr>
          <a:xfrm>
            <a:off x="4895039" y="3736764"/>
            <a:ext cx="878777" cy="276999"/>
          </a:xfrm>
          <a:prstGeom prst="rect">
            <a:avLst/>
          </a:prstGeom>
          <a:noFill/>
          <a:ln>
            <a:solidFill>
              <a:schemeClr val="tx1"/>
            </a:solidFill>
          </a:ln>
        </p:spPr>
        <p:txBody>
          <a:bodyPr wrap="square" rtlCol="0">
            <a:spAutoFit/>
          </a:bodyPr>
          <a:lstStyle/>
          <a:p>
            <a:pPr algn="ctr"/>
            <a:r>
              <a:rPr lang="en-US" sz="1200">
                <a:latin typeface="Arial" pitchFamily="34" charset="0"/>
                <a:cs typeface="Arial" pitchFamily="34" charset="0"/>
              </a:rPr>
              <a:t>Model M</a:t>
            </a:r>
            <a:r>
              <a:rPr lang="en-US" sz="1200" baseline="-25000">
                <a:latin typeface="Arial" pitchFamily="34" charset="0"/>
                <a:cs typeface="Arial" pitchFamily="34" charset="0"/>
              </a:rPr>
              <a:t>O</a:t>
            </a:r>
            <a:endParaRPr lang="en-US" sz="1200">
              <a:latin typeface="Arial" pitchFamily="34" charset="0"/>
              <a:cs typeface="Arial" pitchFamily="34" charset="0"/>
            </a:endParaRPr>
          </a:p>
        </p:txBody>
      </p:sp>
      <p:cxnSp>
        <p:nvCxnSpPr>
          <p:cNvPr id="19" name="Elbow Connector 18"/>
          <p:cNvCxnSpPr>
            <a:stCxn id="8" idx="2"/>
            <a:endCxn id="18" idx="1"/>
          </p:cNvCxnSpPr>
          <p:nvPr/>
        </p:nvCxnSpPr>
        <p:spPr>
          <a:xfrm rot="16200000" flipH="1">
            <a:off x="2608554" y="1588778"/>
            <a:ext cx="631883" cy="3941087"/>
          </a:xfrm>
          <a:prstGeom prst="bentConnector2">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8164658" y="3780967"/>
            <a:ext cx="195384" cy="185616"/>
            <a:chOff x="7590909" y="1894549"/>
            <a:chExt cx="195384" cy="185616"/>
          </a:xfrm>
        </p:grpSpPr>
        <p:sp>
          <p:nvSpPr>
            <p:cNvPr id="21" name="Oval 20"/>
            <p:cNvSpPr/>
            <p:nvPr/>
          </p:nvSpPr>
          <p:spPr>
            <a:xfrm>
              <a:off x="7590909" y="1894549"/>
              <a:ext cx="195384" cy="185616"/>
            </a:xfrm>
            <a:prstGeom prst="ellipse">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2" name="Straight Connector 21"/>
            <p:cNvCxnSpPr>
              <a:stCxn id="21" idx="2"/>
              <a:endCxn id="21" idx="6"/>
            </p:cNvCxnSpPr>
            <p:nvPr/>
          </p:nvCxnSpPr>
          <p:spPr>
            <a:xfrm>
              <a:off x="7590909" y="1987357"/>
              <a:ext cx="195384"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 name="Elbow Connector 22"/>
          <p:cNvCxnSpPr>
            <a:stCxn id="17" idx="2"/>
            <a:endCxn id="21" idx="0"/>
          </p:cNvCxnSpPr>
          <p:nvPr/>
        </p:nvCxnSpPr>
        <p:spPr>
          <a:xfrm rot="16200000" flipH="1">
            <a:off x="7803668" y="3322285"/>
            <a:ext cx="916396" cy="967"/>
          </a:xfrm>
          <a:prstGeom prst="bentConnector3">
            <a:avLst>
              <a:gd name="adj1" fmla="val 50000"/>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8" idx="3"/>
            <a:endCxn id="21" idx="2"/>
          </p:cNvCxnSpPr>
          <p:nvPr/>
        </p:nvCxnSpPr>
        <p:spPr>
          <a:xfrm flipV="1">
            <a:off x="5773816" y="3873775"/>
            <a:ext cx="2390842" cy="1489"/>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2" idx="3"/>
            <a:endCxn id="17" idx="1"/>
          </p:cNvCxnSpPr>
          <p:nvPr/>
        </p:nvCxnSpPr>
        <p:spPr>
          <a:xfrm flipV="1">
            <a:off x="7268652" y="2726072"/>
            <a:ext cx="516882" cy="448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4991171" y="5016528"/>
            <a:ext cx="436383" cy="1284857"/>
            <a:chOff x="6726417" y="1783462"/>
            <a:chExt cx="914258" cy="1980587"/>
          </a:xfrm>
        </p:grpSpPr>
        <p:cxnSp>
          <p:nvCxnSpPr>
            <p:cNvPr id="27" name="Straight Connector 26"/>
            <p:cNvCxnSpPr/>
            <p:nvPr/>
          </p:nvCxnSpPr>
          <p:spPr>
            <a:xfrm flipH="1">
              <a:off x="6736352" y="2323771"/>
              <a:ext cx="4602" cy="144027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738506" y="1783462"/>
              <a:ext cx="763374" cy="52740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500174" y="1789994"/>
              <a:ext cx="140501" cy="40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870086" y="1797062"/>
              <a:ext cx="763374" cy="52740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35970" y="2315199"/>
              <a:ext cx="15267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877027" y="2315199"/>
              <a:ext cx="6940" cy="144342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726417" y="3756016"/>
              <a:ext cx="15267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6874392" y="3219399"/>
              <a:ext cx="765733" cy="53084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7629011" y="1796800"/>
              <a:ext cx="4176" cy="1433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5616111" y="4975888"/>
            <a:ext cx="436383" cy="1284857"/>
            <a:chOff x="6726417" y="1783462"/>
            <a:chExt cx="914258" cy="1980587"/>
          </a:xfrm>
        </p:grpSpPr>
        <p:cxnSp>
          <p:nvCxnSpPr>
            <p:cNvPr id="40" name="Straight Connector 39"/>
            <p:cNvCxnSpPr/>
            <p:nvPr/>
          </p:nvCxnSpPr>
          <p:spPr>
            <a:xfrm flipH="1">
              <a:off x="6736352" y="2323771"/>
              <a:ext cx="4602" cy="144027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738506" y="1783462"/>
              <a:ext cx="763374" cy="52740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500174" y="1789994"/>
              <a:ext cx="140501" cy="40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870086" y="1797062"/>
              <a:ext cx="763374" cy="52740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735970" y="2315199"/>
              <a:ext cx="15267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6877027" y="2315199"/>
              <a:ext cx="6940" cy="144342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726417" y="3756016"/>
              <a:ext cx="15267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874392" y="3219399"/>
              <a:ext cx="765733" cy="53084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7629011" y="1796800"/>
              <a:ext cx="4176" cy="1433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6625231" y="4914928"/>
            <a:ext cx="436383" cy="1284857"/>
            <a:chOff x="6726417" y="1783462"/>
            <a:chExt cx="914258" cy="1980587"/>
          </a:xfrm>
        </p:grpSpPr>
        <p:cxnSp>
          <p:nvCxnSpPr>
            <p:cNvPr id="50" name="Straight Connector 49"/>
            <p:cNvCxnSpPr/>
            <p:nvPr/>
          </p:nvCxnSpPr>
          <p:spPr>
            <a:xfrm flipH="1">
              <a:off x="6736352" y="2323771"/>
              <a:ext cx="4602" cy="144027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738506" y="1783462"/>
              <a:ext cx="763374" cy="52740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7500174" y="1789994"/>
              <a:ext cx="140501" cy="40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870086" y="1797062"/>
              <a:ext cx="763374" cy="52740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735970" y="2315199"/>
              <a:ext cx="15267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6877027" y="2315199"/>
              <a:ext cx="6940" cy="144342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726417" y="3756016"/>
              <a:ext cx="15267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874392" y="3219399"/>
              <a:ext cx="765733" cy="53084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7629011" y="1796800"/>
              <a:ext cx="4176" cy="1433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6444208" y="5658042"/>
            <a:ext cx="45719" cy="45719"/>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Oval 59"/>
          <p:cNvSpPr/>
          <p:nvPr/>
        </p:nvSpPr>
        <p:spPr>
          <a:xfrm>
            <a:off x="6294158" y="5661272"/>
            <a:ext cx="45719" cy="45719"/>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Oval 60"/>
          <p:cNvSpPr/>
          <p:nvPr/>
        </p:nvSpPr>
        <p:spPr>
          <a:xfrm>
            <a:off x="6154002" y="5660240"/>
            <a:ext cx="45719" cy="45719"/>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2" name="Cloud 61"/>
          <p:cNvSpPr/>
          <p:nvPr/>
        </p:nvSpPr>
        <p:spPr>
          <a:xfrm>
            <a:off x="5772937" y="5450594"/>
            <a:ext cx="162560" cy="208425"/>
          </a:xfrm>
          <a:prstGeom prst="cloud">
            <a:avLst/>
          </a:prstGeom>
          <a:gradFill flip="none" rotWithShape="1">
            <a:gsLst>
              <a:gs pos="0">
                <a:srgbClr val="3366FF"/>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3" name="Cloud 62"/>
          <p:cNvSpPr/>
          <p:nvPr/>
        </p:nvSpPr>
        <p:spPr>
          <a:xfrm>
            <a:off x="5899602" y="5553772"/>
            <a:ext cx="89847" cy="159394"/>
          </a:xfrm>
          <a:prstGeom prst="cloud">
            <a:avLst/>
          </a:prstGeom>
          <a:gradFill flip="none" rotWithShape="1">
            <a:gsLst>
              <a:gs pos="0">
                <a:srgbClr val="3366FF"/>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Cloud 63"/>
          <p:cNvSpPr/>
          <p:nvPr/>
        </p:nvSpPr>
        <p:spPr>
          <a:xfrm>
            <a:off x="5889562" y="5263165"/>
            <a:ext cx="89847" cy="159394"/>
          </a:xfrm>
          <a:prstGeom prst="cloud">
            <a:avLst/>
          </a:prstGeom>
          <a:gradFill flip="none" rotWithShape="1">
            <a:gsLst>
              <a:gs pos="0">
                <a:srgbClr val="3366FF"/>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5" name="Cloud 64"/>
          <p:cNvSpPr/>
          <p:nvPr/>
        </p:nvSpPr>
        <p:spPr>
          <a:xfrm>
            <a:off x="6776159" y="5701056"/>
            <a:ext cx="266665" cy="159394"/>
          </a:xfrm>
          <a:prstGeom prst="cloud">
            <a:avLst/>
          </a:prstGeom>
          <a:gradFill flip="none" rotWithShape="1">
            <a:gsLst>
              <a:gs pos="0">
                <a:srgbClr val="FF9933"/>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6" name="Cloud 65"/>
          <p:cNvSpPr/>
          <p:nvPr/>
        </p:nvSpPr>
        <p:spPr>
          <a:xfrm rot="16761163">
            <a:off x="6716894" y="5582731"/>
            <a:ext cx="266665" cy="159394"/>
          </a:xfrm>
          <a:prstGeom prst="cloud">
            <a:avLst/>
          </a:prstGeom>
          <a:gradFill flip="none" rotWithShape="1">
            <a:gsLst>
              <a:gs pos="0">
                <a:srgbClr val="FF9933"/>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Cloud 66"/>
          <p:cNvSpPr/>
          <p:nvPr/>
        </p:nvSpPr>
        <p:spPr>
          <a:xfrm>
            <a:off x="6756275" y="5238168"/>
            <a:ext cx="266665" cy="159394"/>
          </a:xfrm>
          <a:prstGeom prst="cloud">
            <a:avLst/>
          </a:prstGeom>
          <a:gradFill flip="none" rotWithShape="1">
            <a:gsLst>
              <a:gs pos="0">
                <a:srgbClr val="FF9933"/>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Cloud 67"/>
          <p:cNvSpPr/>
          <p:nvPr/>
        </p:nvSpPr>
        <p:spPr>
          <a:xfrm rot="17552856">
            <a:off x="6787494" y="5428297"/>
            <a:ext cx="266665" cy="56778"/>
          </a:xfrm>
          <a:prstGeom prst="cloud">
            <a:avLst/>
          </a:prstGeom>
          <a:gradFill flip="none" rotWithShape="1">
            <a:gsLst>
              <a:gs pos="0">
                <a:srgbClr val="FF9933"/>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9" name="Cloud 68"/>
          <p:cNvSpPr/>
          <p:nvPr/>
        </p:nvSpPr>
        <p:spPr>
          <a:xfrm>
            <a:off x="6726547" y="5893026"/>
            <a:ext cx="89847" cy="159394"/>
          </a:xfrm>
          <a:prstGeom prst="cloud">
            <a:avLst/>
          </a:prstGeom>
          <a:gradFill flip="none" rotWithShape="1">
            <a:gsLst>
              <a:gs pos="0">
                <a:srgbClr val="FF9933"/>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Cloud 69"/>
          <p:cNvSpPr/>
          <p:nvPr/>
        </p:nvSpPr>
        <p:spPr>
          <a:xfrm>
            <a:off x="5721811" y="5897760"/>
            <a:ext cx="89847" cy="159394"/>
          </a:xfrm>
          <a:prstGeom prst="cloud">
            <a:avLst/>
          </a:prstGeom>
          <a:gradFill flip="none" rotWithShape="1">
            <a:gsLst>
              <a:gs pos="0">
                <a:srgbClr val="3366FF"/>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Cloud 70"/>
          <p:cNvSpPr/>
          <p:nvPr/>
        </p:nvSpPr>
        <p:spPr>
          <a:xfrm>
            <a:off x="5800569" y="5755013"/>
            <a:ext cx="89847" cy="159394"/>
          </a:xfrm>
          <a:prstGeom prst="cloud">
            <a:avLst/>
          </a:prstGeom>
          <a:gradFill flip="none" rotWithShape="1">
            <a:gsLst>
              <a:gs pos="0">
                <a:srgbClr val="3366FF"/>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2" name="Cloud 71"/>
          <p:cNvSpPr/>
          <p:nvPr/>
        </p:nvSpPr>
        <p:spPr>
          <a:xfrm>
            <a:off x="5957718" y="5846066"/>
            <a:ext cx="45719" cy="77993"/>
          </a:xfrm>
          <a:prstGeom prst="cloud">
            <a:avLst/>
          </a:prstGeom>
          <a:gradFill flip="none" rotWithShape="1">
            <a:gsLst>
              <a:gs pos="0">
                <a:srgbClr val="3366FF"/>
              </a:gs>
              <a:gs pos="100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 name="Cloud 72"/>
          <p:cNvSpPr/>
          <p:nvPr/>
        </p:nvSpPr>
        <p:spPr>
          <a:xfrm rot="18854432">
            <a:off x="5062263" y="5275076"/>
            <a:ext cx="355194" cy="156750"/>
          </a:xfrm>
          <a:prstGeom prst="cloud">
            <a:avLst/>
          </a:prstGeom>
          <a:gradFill flip="none" rotWithShape="1">
            <a:gsLst>
              <a:gs pos="0">
                <a:srgbClr val="008000"/>
              </a:gs>
              <a:gs pos="95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4" name="Cloud 73"/>
          <p:cNvSpPr/>
          <p:nvPr/>
        </p:nvSpPr>
        <p:spPr>
          <a:xfrm rot="15974639">
            <a:off x="5158705" y="5428204"/>
            <a:ext cx="355194" cy="81450"/>
          </a:xfrm>
          <a:prstGeom prst="cloud">
            <a:avLst/>
          </a:prstGeom>
          <a:gradFill flip="none" rotWithShape="1">
            <a:gsLst>
              <a:gs pos="0">
                <a:srgbClr val="008000"/>
              </a:gs>
              <a:gs pos="95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5" name="Cloud 74"/>
          <p:cNvSpPr/>
          <p:nvPr/>
        </p:nvSpPr>
        <p:spPr>
          <a:xfrm>
            <a:off x="5088779" y="5742697"/>
            <a:ext cx="200696" cy="255768"/>
          </a:xfrm>
          <a:prstGeom prst="cloud">
            <a:avLst/>
          </a:prstGeom>
          <a:gradFill flip="none" rotWithShape="1">
            <a:gsLst>
              <a:gs pos="0">
                <a:srgbClr val="008000"/>
              </a:gs>
              <a:gs pos="95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6" name="Cloud 75"/>
          <p:cNvSpPr/>
          <p:nvPr/>
        </p:nvSpPr>
        <p:spPr>
          <a:xfrm>
            <a:off x="5215444" y="5857011"/>
            <a:ext cx="110925" cy="195600"/>
          </a:xfrm>
          <a:prstGeom prst="cloud">
            <a:avLst/>
          </a:prstGeom>
          <a:gradFill flip="none" rotWithShape="1">
            <a:gsLst>
              <a:gs pos="0">
                <a:srgbClr val="008000"/>
              </a:gs>
              <a:gs pos="95000">
                <a:srgbClr val="FFFFFF"/>
              </a:gs>
            </a:gsLst>
            <a:path path="circle">
              <a:fillToRect l="100000" t="100000"/>
            </a:path>
            <a:tileRect r="-100000" b="-10000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7" name="Rectangle 76"/>
          <p:cNvSpPr/>
          <p:nvPr/>
        </p:nvSpPr>
        <p:spPr>
          <a:xfrm>
            <a:off x="4603922" y="4837661"/>
            <a:ext cx="2836482" cy="1568711"/>
          </a:xfrm>
          <a:prstGeom prst="rect">
            <a:avLst/>
          </a:prstGeom>
          <a:noFill/>
          <a:ln w="1270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8" name="Rectangle 77"/>
          <p:cNvSpPr/>
          <p:nvPr/>
        </p:nvSpPr>
        <p:spPr>
          <a:xfrm>
            <a:off x="2094257" y="2318281"/>
            <a:ext cx="739781" cy="826042"/>
          </a:xfrm>
          <a:prstGeom prst="rect">
            <a:avLst/>
          </a:prstGeom>
          <a:solidFill>
            <a:srgbClr val="008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i="1"/>
              <a:t>G</a:t>
            </a:r>
            <a:r>
              <a:rPr lang="en-US" i="1" baseline="-25000"/>
              <a:t>SI</a:t>
            </a:r>
          </a:p>
        </p:txBody>
      </p:sp>
      <p:sp>
        <p:nvSpPr>
          <p:cNvPr id="79" name="TextBox 78"/>
          <p:cNvSpPr txBox="1"/>
          <p:nvPr/>
        </p:nvSpPr>
        <p:spPr>
          <a:xfrm>
            <a:off x="1676400" y="1777424"/>
            <a:ext cx="1600200" cy="584776"/>
          </a:xfrm>
          <a:prstGeom prst="rect">
            <a:avLst/>
          </a:prstGeom>
          <a:noFill/>
        </p:spPr>
        <p:txBody>
          <a:bodyPr wrap="square" rtlCol="0">
            <a:spAutoFit/>
          </a:bodyPr>
          <a:lstStyle/>
          <a:p>
            <a:pPr algn="ctr"/>
            <a:r>
              <a:rPr lang="en-US" sz="1600">
                <a:latin typeface="Arial" pitchFamily="34" charset="0"/>
                <a:cs typeface="Arial" pitchFamily="34" charset="0"/>
              </a:rPr>
              <a:t>Styled Image Generator</a:t>
            </a:r>
            <a:endParaRPr lang="en-US" sz="1600" i="1">
              <a:latin typeface="Arial" pitchFamily="34" charset="0"/>
              <a:cs typeface="Arial" pitchFamily="34" charset="0"/>
            </a:endParaRPr>
          </a:p>
        </p:txBody>
      </p:sp>
      <p:cxnSp>
        <p:nvCxnSpPr>
          <p:cNvPr id="80" name="Straight Arrow Connector 79"/>
          <p:cNvCxnSpPr>
            <a:stCxn id="78" idx="3"/>
            <a:endCxn id="12" idx="1"/>
          </p:cNvCxnSpPr>
          <p:nvPr/>
        </p:nvCxnSpPr>
        <p:spPr>
          <a:xfrm flipV="1">
            <a:off x="2834038" y="2730559"/>
            <a:ext cx="714649" cy="74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8" idx="3"/>
            <a:endCxn id="78" idx="1"/>
          </p:cNvCxnSpPr>
          <p:nvPr/>
        </p:nvCxnSpPr>
        <p:spPr>
          <a:xfrm flipV="1">
            <a:off x="1421491" y="2731302"/>
            <a:ext cx="672766" cy="436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Elbow Connector 81"/>
          <p:cNvCxnSpPr>
            <a:stCxn id="21" idx="4"/>
            <a:endCxn id="77" idx="3"/>
          </p:cNvCxnSpPr>
          <p:nvPr/>
        </p:nvCxnSpPr>
        <p:spPr>
          <a:xfrm rot="5400000">
            <a:off x="7023660" y="4383327"/>
            <a:ext cx="1655434" cy="821946"/>
          </a:xfrm>
          <a:prstGeom prst="bentConnector2">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4388467" y="4355158"/>
            <a:ext cx="3186437" cy="492443"/>
          </a:xfrm>
          <a:prstGeom prst="rect">
            <a:avLst/>
          </a:prstGeom>
          <a:noFill/>
        </p:spPr>
        <p:txBody>
          <a:bodyPr wrap="square" rtlCol="0">
            <a:spAutoFit/>
          </a:bodyPr>
          <a:lstStyle/>
          <a:p>
            <a:pPr algn="ctr"/>
            <a:r>
              <a:rPr lang="en-US" sz="1400" b="1">
                <a:latin typeface="Arial" pitchFamily="34" charset="0"/>
                <a:cs typeface="Arial" pitchFamily="34" charset="0"/>
              </a:rPr>
              <a:t> </a:t>
            </a:r>
            <a:r>
              <a:rPr lang="en-US" sz="1200">
                <a:latin typeface="Arial" pitchFamily="34" charset="0"/>
                <a:cs typeface="Arial" pitchFamily="34" charset="0"/>
              </a:rPr>
              <a:t>Content Neurons for each layer in Model (Used to create model M</a:t>
            </a:r>
            <a:r>
              <a:rPr lang="en-US" sz="1200" baseline="-25000">
                <a:latin typeface="Arial" pitchFamily="34" charset="0"/>
                <a:cs typeface="Arial" pitchFamily="34" charset="0"/>
              </a:rPr>
              <a:t>C </a:t>
            </a:r>
            <a:r>
              <a:rPr lang="en-US" sz="1200">
                <a:latin typeface="Arial" pitchFamily="34" charset="0"/>
                <a:cs typeface="Arial" pitchFamily="34" charset="0"/>
              </a:rPr>
              <a:t>)</a:t>
            </a:r>
            <a:endParaRPr lang="en-US" sz="1200" i="1">
              <a:latin typeface="Arial" pitchFamily="34" charset="0"/>
              <a:cs typeface="Arial" pitchFamily="34" charset="0"/>
            </a:endParaRPr>
          </a:p>
        </p:txBody>
      </p:sp>
      <p:grpSp>
        <p:nvGrpSpPr>
          <p:cNvPr id="84" name="Group 83"/>
          <p:cNvGrpSpPr/>
          <p:nvPr/>
        </p:nvGrpSpPr>
        <p:grpSpPr>
          <a:xfrm>
            <a:off x="3027691" y="2340019"/>
            <a:ext cx="362868" cy="338554"/>
            <a:chOff x="8028461" y="3696916"/>
            <a:chExt cx="362868" cy="338554"/>
          </a:xfrm>
        </p:grpSpPr>
        <p:sp>
          <p:nvSpPr>
            <p:cNvPr id="85" name="Oval 84"/>
            <p:cNvSpPr/>
            <p:nvPr/>
          </p:nvSpPr>
          <p:spPr>
            <a:xfrm>
              <a:off x="8028463" y="3719593"/>
              <a:ext cx="306170" cy="306186"/>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6" name="TextBox 85"/>
            <p:cNvSpPr txBox="1"/>
            <p:nvPr/>
          </p:nvSpPr>
          <p:spPr>
            <a:xfrm>
              <a:off x="8028461" y="3696916"/>
              <a:ext cx="362868" cy="338554"/>
            </a:xfrm>
            <a:prstGeom prst="rect">
              <a:avLst/>
            </a:prstGeom>
            <a:noFill/>
          </p:spPr>
          <p:txBody>
            <a:bodyPr wrap="square" rtlCol="0">
              <a:spAutoFit/>
            </a:bodyPr>
            <a:lstStyle/>
            <a:p>
              <a:r>
                <a:rPr lang="en-US" sz="1600">
                  <a:solidFill>
                    <a:schemeClr val="bg1"/>
                  </a:solidFill>
                  <a:latin typeface="Arial" pitchFamily="34" charset="0"/>
                  <a:cs typeface="Arial" pitchFamily="34" charset="0"/>
                </a:rPr>
                <a:t>1</a:t>
              </a:r>
            </a:p>
          </p:txBody>
        </p:sp>
      </p:grpSp>
      <p:grpSp>
        <p:nvGrpSpPr>
          <p:cNvPr id="87" name="Group 86"/>
          <p:cNvGrpSpPr/>
          <p:nvPr/>
        </p:nvGrpSpPr>
        <p:grpSpPr>
          <a:xfrm>
            <a:off x="8321429" y="2923346"/>
            <a:ext cx="362868" cy="338554"/>
            <a:chOff x="8090144" y="4348286"/>
            <a:chExt cx="362868" cy="338554"/>
          </a:xfrm>
        </p:grpSpPr>
        <p:sp>
          <p:nvSpPr>
            <p:cNvPr id="88" name="Oval 87"/>
            <p:cNvSpPr/>
            <p:nvPr/>
          </p:nvSpPr>
          <p:spPr>
            <a:xfrm>
              <a:off x="8090146" y="4370963"/>
              <a:ext cx="306170" cy="306186"/>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9" name="TextBox 88"/>
            <p:cNvSpPr txBox="1"/>
            <p:nvPr/>
          </p:nvSpPr>
          <p:spPr>
            <a:xfrm>
              <a:off x="8090144" y="4348286"/>
              <a:ext cx="362868" cy="338554"/>
            </a:xfrm>
            <a:prstGeom prst="rect">
              <a:avLst/>
            </a:prstGeom>
            <a:noFill/>
          </p:spPr>
          <p:txBody>
            <a:bodyPr wrap="square" rtlCol="0">
              <a:spAutoFit/>
            </a:bodyPr>
            <a:lstStyle/>
            <a:p>
              <a:r>
                <a:rPr lang="en-US" sz="1600">
                  <a:solidFill>
                    <a:schemeClr val="bg1"/>
                  </a:solidFill>
                  <a:latin typeface="Arial" pitchFamily="34" charset="0"/>
                  <a:cs typeface="Arial" pitchFamily="34" charset="0"/>
                </a:rPr>
                <a:t>2</a:t>
              </a:r>
            </a:p>
          </p:txBody>
        </p:sp>
      </p:grpSp>
      <p:grpSp>
        <p:nvGrpSpPr>
          <p:cNvPr id="90" name="Group 89"/>
          <p:cNvGrpSpPr/>
          <p:nvPr/>
        </p:nvGrpSpPr>
        <p:grpSpPr>
          <a:xfrm>
            <a:off x="5875443" y="3513038"/>
            <a:ext cx="362868" cy="338554"/>
            <a:chOff x="7965408" y="5334885"/>
            <a:chExt cx="362868" cy="338554"/>
          </a:xfrm>
        </p:grpSpPr>
        <p:sp>
          <p:nvSpPr>
            <p:cNvPr id="91" name="Oval 90"/>
            <p:cNvSpPr/>
            <p:nvPr/>
          </p:nvSpPr>
          <p:spPr>
            <a:xfrm>
              <a:off x="7965410" y="5357562"/>
              <a:ext cx="306170" cy="306186"/>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2" name="TextBox 91"/>
            <p:cNvSpPr txBox="1"/>
            <p:nvPr/>
          </p:nvSpPr>
          <p:spPr>
            <a:xfrm>
              <a:off x="7965408" y="5334885"/>
              <a:ext cx="362868" cy="338554"/>
            </a:xfrm>
            <a:prstGeom prst="rect">
              <a:avLst/>
            </a:prstGeom>
            <a:noFill/>
          </p:spPr>
          <p:txBody>
            <a:bodyPr wrap="square" rtlCol="0">
              <a:spAutoFit/>
            </a:bodyPr>
            <a:lstStyle/>
            <a:p>
              <a:r>
                <a:rPr lang="en-US" sz="1600">
                  <a:solidFill>
                    <a:schemeClr val="bg1"/>
                  </a:solidFill>
                  <a:latin typeface="Arial" pitchFamily="34" charset="0"/>
                  <a:cs typeface="Arial" pitchFamily="34" charset="0"/>
                </a:rPr>
                <a:t>3</a:t>
              </a:r>
            </a:p>
          </p:txBody>
        </p:sp>
      </p:grpSp>
      <p:grpSp>
        <p:nvGrpSpPr>
          <p:cNvPr id="93" name="Group 92"/>
          <p:cNvGrpSpPr/>
          <p:nvPr/>
        </p:nvGrpSpPr>
        <p:grpSpPr>
          <a:xfrm>
            <a:off x="7704628" y="5236747"/>
            <a:ext cx="362868" cy="338554"/>
            <a:chOff x="8373635" y="4756534"/>
            <a:chExt cx="362868" cy="338554"/>
          </a:xfrm>
        </p:grpSpPr>
        <p:sp>
          <p:nvSpPr>
            <p:cNvPr id="94" name="Oval 93"/>
            <p:cNvSpPr/>
            <p:nvPr/>
          </p:nvSpPr>
          <p:spPr>
            <a:xfrm>
              <a:off x="8373637" y="4779211"/>
              <a:ext cx="306170" cy="306186"/>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5" name="TextBox 94"/>
            <p:cNvSpPr txBox="1"/>
            <p:nvPr/>
          </p:nvSpPr>
          <p:spPr>
            <a:xfrm>
              <a:off x="8373635" y="4756534"/>
              <a:ext cx="362868" cy="338554"/>
            </a:xfrm>
            <a:prstGeom prst="rect">
              <a:avLst/>
            </a:prstGeom>
            <a:noFill/>
          </p:spPr>
          <p:txBody>
            <a:bodyPr wrap="square" rtlCol="0">
              <a:spAutoFit/>
            </a:bodyPr>
            <a:lstStyle/>
            <a:p>
              <a:r>
                <a:rPr lang="en-US" sz="1600">
                  <a:solidFill>
                    <a:schemeClr val="bg1"/>
                  </a:solidFill>
                  <a:latin typeface="Arial" pitchFamily="34" charset="0"/>
                  <a:cs typeface="Arial" pitchFamily="34" charset="0"/>
                </a:rPr>
                <a:t>4</a:t>
              </a:r>
            </a:p>
          </p:txBody>
        </p:sp>
      </p:grpSp>
      <p:sp>
        <p:nvSpPr>
          <p:cNvPr id="96" name="TextBox 95"/>
          <p:cNvSpPr txBox="1"/>
          <p:nvPr/>
        </p:nvSpPr>
        <p:spPr>
          <a:xfrm>
            <a:off x="396894" y="4104234"/>
            <a:ext cx="4098906" cy="2308324"/>
          </a:xfrm>
          <a:prstGeom prst="rect">
            <a:avLst/>
          </a:prstGeom>
          <a:noFill/>
          <a:ln>
            <a:noFill/>
          </a:ln>
        </p:spPr>
        <p:txBody>
          <a:bodyPr wrap="square" rtlCol="0">
            <a:spAutoFit/>
          </a:bodyPr>
          <a:lstStyle/>
          <a:p>
            <a:pPr algn="ctr"/>
            <a:r>
              <a:rPr lang="en-US" sz="1400" b="1">
                <a:latin typeface="Arial" pitchFamily="34" charset="0"/>
                <a:cs typeface="Arial" pitchFamily="34" charset="0"/>
              </a:rPr>
              <a:t>Content Neuron Extraction</a:t>
            </a:r>
          </a:p>
          <a:p>
            <a:pPr marL="342900" indent="-342900" algn="just">
              <a:buFont typeface="+mj-lt"/>
              <a:buAutoNum type="arabicPeriod"/>
            </a:pPr>
            <a:r>
              <a:rPr lang="en-US" sz="1300">
                <a:latin typeface="Arial" pitchFamily="34" charset="0"/>
                <a:cs typeface="Arial" pitchFamily="34" charset="0"/>
              </a:rPr>
              <a:t>Get styled version from original image</a:t>
            </a:r>
          </a:p>
          <a:p>
            <a:pPr marL="342900" indent="-342900" algn="just">
              <a:buFont typeface="+mj-lt"/>
              <a:buAutoNum type="arabicPeriod"/>
            </a:pPr>
            <a:r>
              <a:rPr lang="en-US" sz="1300">
                <a:latin typeface="Arial" pitchFamily="34" charset="0"/>
                <a:cs typeface="Arial" pitchFamily="34" charset="0"/>
              </a:rPr>
              <a:t>Feed healed model with styled images and extract features (i.e. neurons) in each layer.</a:t>
            </a:r>
          </a:p>
          <a:p>
            <a:pPr marL="342900" indent="-342900" algn="just">
              <a:buFont typeface="+mj-lt"/>
              <a:buAutoNum type="arabicPeriod"/>
            </a:pPr>
            <a:r>
              <a:rPr lang="en-US" sz="1300">
                <a:latin typeface="Arial" pitchFamily="34" charset="0"/>
                <a:cs typeface="Arial" pitchFamily="34" charset="0"/>
              </a:rPr>
              <a:t>Feed original model with the original image and extract features (i.e. neurons) in each layer. </a:t>
            </a:r>
          </a:p>
          <a:p>
            <a:pPr marL="342900" indent="-342900" algn="just">
              <a:buFont typeface="+mj-lt"/>
              <a:buAutoNum type="arabicPeriod"/>
            </a:pPr>
            <a:r>
              <a:rPr lang="en-US" sz="1300">
                <a:latin typeface="Arial" pitchFamily="34" charset="0"/>
                <a:cs typeface="Arial" pitchFamily="34" charset="0"/>
              </a:rPr>
              <a:t>Extract from each model layer  the neurons that keep high similarity. Use them to create a content-focus model (M</a:t>
            </a:r>
            <a:r>
              <a:rPr lang="en-US" sz="1300" baseline="-25000">
                <a:latin typeface="Arial" pitchFamily="34" charset="0"/>
                <a:cs typeface="Arial" pitchFamily="34" charset="0"/>
              </a:rPr>
              <a:t>C</a:t>
            </a:r>
            <a:r>
              <a:rPr lang="en-US" sz="1300">
                <a:latin typeface="Arial" pitchFamily="34" charset="0"/>
                <a:cs typeface="Arial" pitchFamily="34" charset="0"/>
              </a:rPr>
              <a:t>) </a:t>
            </a:r>
            <a:r>
              <a:rPr lang="en-US" sz="1300"/>
              <a:t>by strengthening the values of content neurons and weakening the values of non-content neurons</a:t>
            </a:r>
            <a:endParaRPr lang="en-US" sz="1300">
              <a:latin typeface="Arial" pitchFamily="34" charset="0"/>
              <a:cs typeface="Arial" pitchFamily="34" charset="0"/>
            </a:endParaRPr>
          </a:p>
        </p:txBody>
      </p:sp>
      <p:sp>
        <p:nvSpPr>
          <p:cNvPr id="97" name="TextBox 96"/>
          <p:cNvSpPr txBox="1"/>
          <p:nvPr/>
        </p:nvSpPr>
        <p:spPr>
          <a:xfrm>
            <a:off x="457200" y="1371600"/>
            <a:ext cx="8229600" cy="400110"/>
          </a:xfrm>
          <a:prstGeom prst="rect">
            <a:avLst/>
          </a:prstGeom>
          <a:noFill/>
          <a:ln>
            <a:noFill/>
          </a:ln>
        </p:spPr>
        <p:txBody>
          <a:bodyPr wrap="square" rtlCol="0">
            <a:spAutoFit/>
          </a:bodyPr>
          <a:lstStyle/>
          <a:p>
            <a:pPr algn="ctr"/>
            <a:r>
              <a:rPr lang="en-US" sz="2000" b="1" dirty="0">
                <a:latin typeface="Arial" pitchFamily="34" charset="0"/>
                <a:cs typeface="Arial" pitchFamily="34" charset="0"/>
              </a:rPr>
              <a:t>Creation of Content-Focus Model M</a:t>
            </a:r>
            <a:r>
              <a:rPr lang="en-US" sz="2000" b="1" baseline="-25000" dirty="0">
                <a:latin typeface="Arial" pitchFamily="34" charset="0"/>
                <a:cs typeface="Arial" pitchFamily="34" charset="0"/>
              </a:rPr>
              <a:t>C</a:t>
            </a:r>
            <a:r>
              <a:rPr lang="en-US" sz="2000" b="1" dirty="0">
                <a:latin typeface="Arial" pitchFamily="34" charset="0"/>
                <a:cs typeface="Arial" pitchFamily="34" charset="0"/>
              </a:rPr>
              <a:t> (Suggestion by: Neta </a:t>
            </a:r>
            <a:r>
              <a:rPr lang="en-US" sz="2000" b="1" dirty="0" err="1">
                <a:latin typeface="Arial" pitchFamily="34" charset="0"/>
                <a:cs typeface="Arial" pitchFamily="34" charset="0"/>
              </a:rPr>
              <a:t>Ezer</a:t>
            </a:r>
            <a:r>
              <a:rPr lang="en-US" sz="2000" b="1" dirty="0">
                <a:latin typeface="Arial" pitchFamily="34" charset="0"/>
                <a:cs typeface="Arial" pitchFamily="34" charset="0"/>
              </a:rPr>
              <a:t>)</a:t>
            </a:r>
          </a:p>
        </p:txBody>
      </p:sp>
      <p:sp>
        <p:nvSpPr>
          <p:cNvPr id="2" name="Rectangle 1"/>
          <p:cNvSpPr/>
          <p:nvPr/>
        </p:nvSpPr>
        <p:spPr>
          <a:xfrm>
            <a:off x="381000" y="4114800"/>
            <a:ext cx="4114800" cy="2362200"/>
          </a:xfrm>
          <a:prstGeom prst="rect">
            <a:avLst/>
          </a:prstGeom>
          <a:noFill/>
          <a:ln w="190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F6EFC63E-F8D9-44BB-A462-AC735E845F95}" type="slidenum">
              <a:rPr lang="en-US" smtClean="0"/>
              <a:pPr/>
              <a:t>23</a:t>
            </a:fld>
            <a:endParaRPr lang="en-US"/>
          </a:p>
        </p:txBody>
      </p:sp>
      <p:sp>
        <p:nvSpPr>
          <p:cNvPr id="4" name="TextBox 3"/>
          <p:cNvSpPr txBox="1"/>
          <p:nvPr/>
        </p:nvSpPr>
        <p:spPr>
          <a:xfrm>
            <a:off x="5791200" y="1905000"/>
            <a:ext cx="251232" cy="235962"/>
          </a:xfrm>
          <a:prstGeom prst="rect">
            <a:avLst/>
          </a:prstGeom>
          <a:noFill/>
        </p:spPr>
        <p:txBody>
          <a:bodyPr wrap="none" rtlCol="0">
            <a:spAutoFit/>
          </a:bodyPr>
          <a:lstStyle/>
          <a:p>
            <a:r>
              <a:rPr lang="en-US" sz="1400" b="1" baseline="-25000">
                <a:latin typeface="Arial" pitchFamily="34" charset="0"/>
                <a:cs typeface="Arial" pitchFamily="34" charset="0"/>
              </a:rPr>
              <a:t>s</a:t>
            </a:r>
          </a:p>
        </p:txBody>
      </p:sp>
    </p:spTree>
    <p:extLst>
      <p:ext uri="{BB962C8B-B14F-4D97-AF65-F5344CB8AC3E}">
        <p14:creationId xmlns:p14="http://schemas.microsoft.com/office/powerpoint/2010/main" val="33030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96">
                                            <p:txEl>
                                              <p:pRg st="3" end="3"/>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6">
                                            <p:txEl>
                                              <p:pRg st="4" end="4"/>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7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7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83"/>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93"/>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16" grpId="0" animBg="1"/>
      <p:bldP spid="17" grpId="0" animBg="1"/>
      <p:bldP spid="1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83" grpId="0"/>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xmlns="" id="{2E5E3CF2-19A3-4749-B30B-F985FD059FA3}"/>
              </a:ext>
            </a:extLst>
          </p:cNvPr>
          <p:cNvSpPr>
            <a:spLocks noGrp="1"/>
          </p:cNvSpPr>
          <p:nvPr>
            <p:ph idx="1"/>
          </p:nvPr>
        </p:nvSpPr>
        <p:spPr>
          <a:xfrm>
            <a:off x="158756" y="1088492"/>
            <a:ext cx="8616838" cy="5236108"/>
          </a:xfrm>
        </p:spPr>
        <p:txBody>
          <a:bodyPr>
            <a:normAutofit/>
          </a:bodyPr>
          <a:lstStyle/>
          <a:p>
            <a:pPr marL="0" indent="0" algn="just">
              <a:buNone/>
            </a:pPr>
            <a:endParaRPr lang="en-US" sz="1700"/>
          </a:p>
          <a:p>
            <a:pPr marL="0" indent="0" algn="just">
              <a:buNone/>
            </a:pPr>
            <a:endParaRPr lang="en-US" sz="1700"/>
          </a:p>
          <a:p>
            <a:pPr algn="just"/>
            <a:endParaRPr lang="en-US" sz="1800"/>
          </a:p>
          <a:p>
            <a:pPr algn="just"/>
            <a:endParaRPr lang="en-US" sz="1800"/>
          </a:p>
          <a:p>
            <a:pPr algn="just"/>
            <a:endParaRPr lang="en-US" sz="1800"/>
          </a:p>
          <a:p>
            <a:pPr algn="just"/>
            <a:endParaRPr lang="en-US" sz="1800"/>
          </a:p>
          <a:p>
            <a:pPr algn="just"/>
            <a:endParaRPr lang="en-US" sz="1800"/>
          </a:p>
          <a:p>
            <a:pPr algn="just"/>
            <a:endParaRPr lang="en-US" sz="1800"/>
          </a:p>
          <a:p>
            <a:pPr algn="just"/>
            <a:endParaRPr lang="en-US" sz="1800"/>
          </a:p>
          <a:p>
            <a:pPr algn="just"/>
            <a:endParaRPr lang="en-US" sz="1800"/>
          </a:p>
          <a:p>
            <a:pPr algn="just"/>
            <a:endParaRPr lang="en-US" sz="1800"/>
          </a:p>
          <a:p>
            <a:pPr algn="just"/>
            <a:endParaRPr lang="en-US" sz="1800"/>
          </a:p>
          <a:p>
            <a:pPr marL="0" indent="0" algn="just">
              <a:buNone/>
            </a:pPr>
            <a:endParaRPr lang="en-US" sz="1800"/>
          </a:p>
          <a:p>
            <a:pPr marL="0" indent="0" algn="just">
              <a:buNone/>
            </a:pPr>
            <a:endParaRPr lang="en-US" sz="1800"/>
          </a:p>
          <a:p>
            <a:pPr marL="0" indent="0" algn="just">
              <a:buNone/>
            </a:pPr>
            <a:endParaRPr lang="en-US" sz="1800"/>
          </a:p>
          <a:p>
            <a:pPr marL="0" indent="0" algn="just">
              <a:buNone/>
            </a:pPr>
            <a:endParaRPr lang="en-US" sz="1800"/>
          </a:p>
          <a:p>
            <a:pPr marL="0" indent="0" algn="just">
              <a:buNone/>
            </a:pPr>
            <a:endParaRPr lang="en-US" sz="1800"/>
          </a:p>
          <a:p>
            <a:pPr marL="0" indent="0" algn="just">
              <a:buNone/>
            </a:pPr>
            <a:endParaRPr lang="en-US" sz="1800"/>
          </a:p>
          <a:p>
            <a:pPr marL="0" indent="0" algn="just">
              <a:buNone/>
            </a:pPr>
            <a:endParaRPr lang="en-US" sz="1800"/>
          </a:p>
          <a:p>
            <a:pPr marL="0" indent="0" algn="just">
              <a:buNone/>
            </a:pPr>
            <a:endParaRPr lang="en-US" sz="1800"/>
          </a:p>
          <a:p>
            <a:pPr marL="0" indent="0" algn="just">
              <a:buNone/>
            </a:pPr>
            <a:endParaRPr lang="en-US" sz="1800"/>
          </a:p>
          <a:p>
            <a:pPr algn="just"/>
            <a:endParaRPr lang="en-US" sz="1800" i="1"/>
          </a:p>
        </p:txBody>
      </p:sp>
      <p:sp>
        <p:nvSpPr>
          <p:cNvPr id="32" name="Title 4"/>
          <p:cNvSpPr>
            <a:spLocks noGrp="1"/>
          </p:cNvSpPr>
          <p:nvPr>
            <p:ph type="title"/>
          </p:nvPr>
        </p:nvSpPr>
        <p:spPr>
          <a:xfrm>
            <a:off x="304800" y="76200"/>
            <a:ext cx="6705600" cy="838200"/>
          </a:xfrm>
        </p:spPr>
        <p:txBody>
          <a:bodyPr/>
          <a:lstStyle/>
          <a:p>
            <a:r>
              <a:rPr lang="en-US" sz="2800"/>
              <a:t>Proposed Solution: ConFoc + </a:t>
            </a:r>
            <a:r>
              <a:rPr lang="en-US" sz="2800" err="1"/>
              <a:t>ExplainableAI</a:t>
            </a:r>
            <a:endParaRPr lang="en-US" sz="2800"/>
          </a:p>
        </p:txBody>
      </p:sp>
      <p:sp>
        <p:nvSpPr>
          <p:cNvPr id="6" name="TextBox 5"/>
          <p:cNvSpPr txBox="1"/>
          <p:nvPr/>
        </p:nvSpPr>
        <p:spPr>
          <a:xfrm>
            <a:off x="828055" y="2542401"/>
            <a:ext cx="782435" cy="276999"/>
          </a:xfrm>
          <a:prstGeom prst="rect">
            <a:avLst/>
          </a:prstGeom>
          <a:noFill/>
        </p:spPr>
        <p:txBody>
          <a:bodyPr wrap="square" rtlCol="0">
            <a:spAutoFit/>
          </a:bodyPr>
          <a:lstStyle/>
          <a:p>
            <a:pPr algn="ctr"/>
            <a:r>
              <a:rPr lang="en-US" sz="1200">
                <a:latin typeface="Arial" pitchFamily="34" charset="0"/>
                <a:cs typeface="Arial" pitchFamily="34" charset="0"/>
              </a:rPr>
              <a:t>Input </a:t>
            </a:r>
            <a:r>
              <a:rPr lang="en-US" sz="1200" i="1">
                <a:latin typeface="Arial" pitchFamily="34" charset="0"/>
                <a:cs typeface="Arial" pitchFamily="34" charset="0"/>
              </a:rPr>
              <a:t>X</a:t>
            </a:r>
          </a:p>
        </p:txBody>
      </p:sp>
      <p:pic>
        <p:nvPicPr>
          <p:cNvPr id="8" name="Picture 7" descr="im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819400"/>
            <a:ext cx="935079" cy="1015437"/>
          </a:xfrm>
          <a:prstGeom prst="rect">
            <a:avLst/>
          </a:prstGeom>
        </p:spPr>
      </p:pic>
      <p:sp>
        <p:nvSpPr>
          <p:cNvPr id="17" name="TextBox 16"/>
          <p:cNvSpPr txBox="1"/>
          <p:nvPr/>
        </p:nvSpPr>
        <p:spPr>
          <a:xfrm>
            <a:off x="3171188" y="3990201"/>
            <a:ext cx="951697" cy="276999"/>
          </a:xfrm>
          <a:prstGeom prst="rect">
            <a:avLst/>
          </a:prstGeom>
          <a:noFill/>
          <a:ln>
            <a:solidFill>
              <a:schemeClr val="tx1"/>
            </a:solidFill>
          </a:ln>
        </p:spPr>
        <p:txBody>
          <a:bodyPr wrap="square" rtlCol="0">
            <a:spAutoFit/>
          </a:bodyPr>
          <a:lstStyle/>
          <a:p>
            <a:pPr algn="ctr"/>
            <a:r>
              <a:rPr lang="en-US" sz="1200">
                <a:latin typeface="Arial" pitchFamily="34" charset="0"/>
                <a:cs typeface="Arial" pitchFamily="34" charset="0"/>
              </a:rPr>
              <a:t>Model M</a:t>
            </a:r>
            <a:r>
              <a:rPr lang="en-US" sz="1200" baseline="-25000">
                <a:latin typeface="Arial" pitchFamily="34" charset="0"/>
                <a:cs typeface="Arial" pitchFamily="34" charset="0"/>
              </a:rPr>
              <a:t>C</a:t>
            </a:r>
          </a:p>
        </p:txBody>
      </p:sp>
      <p:sp>
        <p:nvSpPr>
          <p:cNvPr id="18" name="TextBox 17"/>
          <p:cNvSpPr txBox="1"/>
          <p:nvPr/>
        </p:nvSpPr>
        <p:spPr>
          <a:xfrm>
            <a:off x="3247388" y="2590800"/>
            <a:ext cx="878777" cy="276999"/>
          </a:xfrm>
          <a:prstGeom prst="rect">
            <a:avLst/>
          </a:prstGeom>
          <a:noFill/>
          <a:ln>
            <a:solidFill>
              <a:schemeClr val="tx1"/>
            </a:solidFill>
          </a:ln>
        </p:spPr>
        <p:txBody>
          <a:bodyPr wrap="square" rtlCol="0">
            <a:spAutoFit/>
          </a:bodyPr>
          <a:lstStyle/>
          <a:p>
            <a:pPr algn="ctr"/>
            <a:r>
              <a:rPr lang="en-US" sz="1200">
                <a:latin typeface="Arial" pitchFamily="34" charset="0"/>
                <a:cs typeface="Arial" pitchFamily="34" charset="0"/>
              </a:rPr>
              <a:t>Model M</a:t>
            </a:r>
            <a:r>
              <a:rPr lang="en-US" sz="1200" baseline="-25000">
                <a:latin typeface="Arial" pitchFamily="34" charset="0"/>
                <a:cs typeface="Arial" pitchFamily="34" charset="0"/>
              </a:rPr>
              <a:t>O</a:t>
            </a:r>
            <a:endParaRPr lang="en-US" sz="1200">
              <a:latin typeface="Arial" pitchFamily="34" charset="0"/>
              <a:cs typeface="Arial" pitchFamily="34" charset="0"/>
            </a:endParaRPr>
          </a:p>
        </p:txBody>
      </p:sp>
      <p:cxnSp>
        <p:nvCxnSpPr>
          <p:cNvPr id="80" name="Straight Arrow Connector 79"/>
          <p:cNvCxnSpPr>
            <a:stCxn id="8" idx="3"/>
            <a:endCxn id="18" idx="1"/>
          </p:cNvCxnSpPr>
          <p:nvPr/>
        </p:nvCxnSpPr>
        <p:spPr>
          <a:xfrm flipV="1">
            <a:off x="1697079" y="2729300"/>
            <a:ext cx="1550309" cy="597819"/>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8" idx="3"/>
            <a:endCxn id="17" idx="1"/>
          </p:cNvCxnSpPr>
          <p:nvPr/>
        </p:nvCxnSpPr>
        <p:spPr>
          <a:xfrm>
            <a:off x="1697079" y="3327119"/>
            <a:ext cx="1474109" cy="80158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685800" y="4661490"/>
            <a:ext cx="4419600" cy="1308050"/>
          </a:xfrm>
          <a:prstGeom prst="rect">
            <a:avLst/>
          </a:prstGeom>
          <a:noFill/>
          <a:ln>
            <a:noFill/>
          </a:ln>
        </p:spPr>
        <p:txBody>
          <a:bodyPr wrap="square" rtlCol="0">
            <a:spAutoFit/>
          </a:bodyPr>
          <a:lstStyle/>
          <a:p>
            <a:pPr algn="just"/>
            <a:r>
              <a:rPr lang="en-US" sz="1400" b="1">
                <a:latin typeface="Arial" pitchFamily="34" charset="0"/>
                <a:cs typeface="Arial" pitchFamily="34" charset="0"/>
              </a:rPr>
              <a:t>Adversarial Input Detection Steps</a:t>
            </a:r>
          </a:p>
          <a:p>
            <a:pPr marL="342900" indent="-342900" algn="just">
              <a:buFont typeface="+mj-lt"/>
              <a:buAutoNum type="arabicPeriod"/>
            </a:pPr>
            <a:r>
              <a:rPr lang="en-US" sz="1300">
                <a:latin typeface="Arial" pitchFamily="34" charset="0"/>
                <a:cs typeface="Arial" pitchFamily="34" charset="0"/>
              </a:rPr>
              <a:t>At testing time, given an input </a:t>
            </a:r>
            <a:r>
              <a:rPr lang="en-US" sz="1300" i="1">
                <a:latin typeface="Arial" pitchFamily="34" charset="0"/>
                <a:cs typeface="Arial" pitchFamily="34" charset="0"/>
              </a:rPr>
              <a:t>X</a:t>
            </a:r>
            <a:r>
              <a:rPr lang="en-US" sz="1300">
                <a:latin typeface="Arial" pitchFamily="34" charset="0"/>
                <a:cs typeface="Arial" pitchFamily="34" charset="0"/>
              </a:rPr>
              <a:t> the classification is made by both the original model M</a:t>
            </a:r>
            <a:r>
              <a:rPr lang="en-US" sz="1300" baseline="-25000">
                <a:latin typeface="Arial" pitchFamily="34" charset="0"/>
                <a:cs typeface="Arial" pitchFamily="34" charset="0"/>
              </a:rPr>
              <a:t>O </a:t>
            </a:r>
            <a:r>
              <a:rPr lang="en-US" sz="1300">
                <a:latin typeface="Arial" pitchFamily="34" charset="0"/>
                <a:cs typeface="Arial" pitchFamily="34" charset="0"/>
              </a:rPr>
              <a:t>and the content-focus model M</a:t>
            </a:r>
            <a:r>
              <a:rPr lang="en-US" sz="1300" baseline="-25000">
                <a:latin typeface="Arial" pitchFamily="34" charset="0"/>
                <a:cs typeface="Arial" pitchFamily="34" charset="0"/>
              </a:rPr>
              <a:t>C</a:t>
            </a:r>
            <a:r>
              <a:rPr lang="en-US" sz="1300">
                <a:latin typeface="Arial" pitchFamily="34" charset="0"/>
                <a:cs typeface="Arial" pitchFamily="34" charset="0"/>
              </a:rPr>
              <a:t>.</a:t>
            </a:r>
            <a:endParaRPr lang="en-US" sz="1300" i="1" baseline="-25000">
              <a:latin typeface="Arial" pitchFamily="34" charset="0"/>
              <a:cs typeface="Arial" pitchFamily="34" charset="0"/>
            </a:endParaRPr>
          </a:p>
          <a:p>
            <a:pPr marL="342900" indent="-342900" algn="just">
              <a:buFont typeface="+mj-lt"/>
              <a:buAutoNum type="arabicPeriod"/>
            </a:pPr>
            <a:r>
              <a:rPr lang="en-US" sz="1300">
                <a:latin typeface="Arial" pitchFamily="34" charset="0"/>
                <a:cs typeface="Arial" pitchFamily="34" charset="0"/>
              </a:rPr>
              <a:t>The input is considered adversarial in case of mismatch; benign otherwise.</a:t>
            </a:r>
          </a:p>
        </p:txBody>
      </p:sp>
      <p:sp>
        <p:nvSpPr>
          <p:cNvPr id="97" name="Diamond 96"/>
          <p:cNvSpPr/>
          <p:nvPr/>
        </p:nvSpPr>
        <p:spPr>
          <a:xfrm>
            <a:off x="4855817" y="3124200"/>
            <a:ext cx="1430243" cy="776726"/>
          </a:xfrm>
          <a:prstGeom prst="diamond">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8" name="TextBox 97"/>
          <p:cNvSpPr txBox="1"/>
          <p:nvPr/>
        </p:nvSpPr>
        <p:spPr>
          <a:xfrm>
            <a:off x="5066860" y="3364549"/>
            <a:ext cx="1228528" cy="307777"/>
          </a:xfrm>
          <a:prstGeom prst="rect">
            <a:avLst/>
          </a:prstGeom>
          <a:noFill/>
        </p:spPr>
        <p:txBody>
          <a:bodyPr wrap="square" rtlCol="0">
            <a:spAutoFit/>
          </a:bodyPr>
          <a:lstStyle/>
          <a:p>
            <a:r>
              <a:rPr lang="en-US" sz="1400">
                <a:latin typeface="Arial" pitchFamily="34" charset="0"/>
                <a:cs typeface="Arial" pitchFamily="34" charset="0"/>
              </a:rPr>
              <a:t>Y</a:t>
            </a:r>
            <a:r>
              <a:rPr lang="en-US" sz="1400" baseline="-25000">
                <a:latin typeface="Arial" pitchFamily="34" charset="0"/>
                <a:cs typeface="Arial" pitchFamily="34" charset="0"/>
              </a:rPr>
              <a:t>O </a:t>
            </a:r>
            <a:r>
              <a:rPr lang="en-US" sz="1400">
                <a:latin typeface="Arial" pitchFamily="34" charset="0"/>
                <a:cs typeface="Arial" pitchFamily="34" charset="0"/>
              </a:rPr>
              <a:t>== Y</a:t>
            </a:r>
            <a:r>
              <a:rPr lang="en-US" sz="1400" baseline="-25000">
                <a:latin typeface="Arial" pitchFamily="34" charset="0"/>
                <a:cs typeface="Arial" pitchFamily="34" charset="0"/>
              </a:rPr>
              <a:t>C </a:t>
            </a:r>
            <a:r>
              <a:rPr lang="en-US" sz="1400">
                <a:latin typeface="Arial" pitchFamily="34" charset="0"/>
                <a:cs typeface="Arial" pitchFamily="34" charset="0"/>
              </a:rPr>
              <a:t>?</a:t>
            </a:r>
          </a:p>
        </p:txBody>
      </p:sp>
      <p:cxnSp>
        <p:nvCxnSpPr>
          <p:cNvPr id="100" name="Straight Arrow Connector 99"/>
          <p:cNvCxnSpPr>
            <a:stCxn id="18" idx="3"/>
          </p:cNvCxnSpPr>
          <p:nvPr/>
        </p:nvCxnSpPr>
        <p:spPr>
          <a:xfrm>
            <a:off x="4126165" y="2729300"/>
            <a:ext cx="1102423" cy="5473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17" idx="3"/>
          </p:cNvCxnSpPr>
          <p:nvPr/>
        </p:nvCxnSpPr>
        <p:spPr>
          <a:xfrm flipV="1">
            <a:off x="4122885" y="3733800"/>
            <a:ext cx="1105703" cy="39490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4161788" y="2438400"/>
            <a:ext cx="457200" cy="307777"/>
          </a:xfrm>
          <a:prstGeom prst="rect">
            <a:avLst/>
          </a:prstGeom>
          <a:noFill/>
        </p:spPr>
        <p:txBody>
          <a:bodyPr wrap="square" rtlCol="0">
            <a:spAutoFit/>
          </a:bodyPr>
          <a:lstStyle/>
          <a:p>
            <a:r>
              <a:rPr lang="en-US" sz="1400">
                <a:latin typeface="Arial" pitchFamily="34" charset="0"/>
                <a:cs typeface="Arial" pitchFamily="34" charset="0"/>
              </a:rPr>
              <a:t>Y</a:t>
            </a:r>
            <a:r>
              <a:rPr lang="en-US" sz="1400" baseline="-25000">
                <a:latin typeface="Arial" pitchFamily="34" charset="0"/>
                <a:cs typeface="Arial" pitchFamily="34" charset="0"/>
              </a:rPr>
              <a:t>O</a:t>
            </a:r>
            <a:endParaRPr lang="en-US" sz="1400">
              <a:latin typeface="Arial" pitchFamily="34" charset="0"/>
              <a:cs typeface="Arial" pitchFamily="34" charset="0"/>
            </a:endParaRPr>
          </a:p>
        </p:txBody>
      </p:sp>
      <p:sp>
        <p:nvSpPr>
          <p:cNvPr id="112" name="TextBox 111"/>
          <p:cNvSpPr txBox="1"/>
          <p:nvPr/>
        </p:nvSpPr>
        <p:spPr>
          <a:xfrm>
            <a:off x="4161788" y="3657600"/>
            <a:ext cx="457200" cy="307777"/>
          </a:xfrm>
          <a:prstGeom prst="rect">
            <a:avLst/>
          </a:prstGeom>
          <a:noFill/>
        </p:spPr>
        <p:txBody>
          <a:bodyPr wrap="square" rtlCol="0">
            <a:spAutoFit/>
          </a:bodyPr>
          <a:lstStyle/>
          <a:p>
            <a:r>
              <a:rPr lang="en-US" sz="1400">
                <a:latin typeface="Arial" pitchFamily="34" charset="0"/>
                <a:cs typeface="Arial" pitchFamily="34" charset="0"/>
              </a:rPr>
              <a:t>Y</a:t>
            </a:r>
            <a:r>
              <a:rPr lang="en-US" sz="1400" baseline="-25000">
                <a:latin typeface="Arial" pitchFamily="34" charset="0"/>
                <a:cs typeface="Arial" pitchFamily="34" charset="0"/>
              </a:rPr>
              <a:t>C</a:t>
            </a:r>
            <a:endParaRPr lang="en-US" sz="1400">
              <a:latin typeface="Arial" pitchFamily="34" charset="0"/>
              <a:cs typeface="Arial" pitchFamily="34" charset="0"/>
            </a:endParaRPr>
          </a:p>
        </p:txBody>
      </p:sp>
      <p:cxnSp>
        <p:nvCxnSpPr>
          <p:cNvPr id="113" name="Straight Arrow Connector 112"/>
          <p:cNvCxnSpPr/>
          <p:nvPr/>
        </p:nvCxnSpPr>
        <p:spPr>
          <a:xfrm flipV="1">
            <a:off x="5990588" y="2819146"/>
            <a:ext cx="727453" cy="53365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5981480" y="3674465"/>
            <a:ext cx="694908" cy="592735"/>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5794034" y="3971904"/>
            <a:ext cx="698347" cy="338554"/>
          </a:xfrm>
          <a:prstGeom prst="rect">
            <a:avLst/>
          </a:prstGeom>
          <a:noFill/>
        </p:spPr>
        <p:txBody>
          <a:bodyPr wrap="square" rtlCol="0">
            <a:spAutoFit/>
          </a:bodyPr>
          <a:lstStyle/>
          <a:p>
            <a:r>
              <a:rPr lang="en-US" sz="1600">
                <a:latin typeface="Arial" pitchFamily="34" charset="0"/>
                <a:cs typeface="Arial" pitchFamily="34" charset="0"/>
              </a:rPr>
              <a:t>Yes</a:t>
            </a:r>
            <a:endParaRPr lang="en-US" sz="1600" baseline="-25000">
              <a:latin typeface="Arial" pitchFamily="34" charset="0"/>
              <a:cs typeface="Arial" pitchFamily="34" charset="0"/>
            </a:endParaRPr>
          </a:p>
        </p:txBody>
      </p:sp>
      <p:sp>
        <p:nvSpPr>
          <p:cNvPr id="116" name="TextBox 115"/>
          <p:cNvSpPr txBox="1"/>
          <p:nvPr/>
        </p:nvSpPr>
        <p:spPr>
          <a:xfrm>
            <a:off x="6684497" y="2480779"/>
            <a:ext cx="1282286" cy="584776"/>
          </a:xfrm>
          <a:prstGeom prst="rect">
            <a:avLst/>
          </a:prstGeom>
          <a:solidFill>
            <a:schemeClr val="bg2">
              <a:lumMod val="60000"/>
              <a:lumOff val="40000"/>
            </a:schemeClr>
          </a:solidFill>
          <a:ln>
            <a:solidFill>
              <a:schemeClr val="tx1"/>
            </a:solidFill>
          </a:ln>
        </p:spPr>
        <p:txBody>
          <a:bodyPr wrap="square" rtlCol="0">
            <a:spAutoFit/>
          </a:bodyPr>
          <a:lstStyle/>
          <a:p>
            <a:pPr algn="ctr"/>
            <a:r>
              <a:rPr lang="en-US" sz="1600">
                <a:latin typeface="Arial" pitchFamily="34" charset="0"/>
                <a:cs typeface="Arial" pitchFamily="34" charset="0"/>
              </a:rPr>
              <a:t>Adversarial Input</a:t>
            </a:r>
          </a:p>
        </p:txBody>
      </p:sp>
      <p:sp>
        <p:nvSpPr>
          <p:cNvPr id="117" name="TextBox 116"/>
          <p:cNvSpPr txBox="1"/>
          <p:nvPr/>
        </p:nvSpPr>
        <p:spPr>
          <a:xfrm>
            <a:off x="5922497" y="2785740"/>
            <a:ext cx="698347" cy="338554"/>
          </a:xfrm>
          <a:prstGeom prst="rect">
            <a:avLst/>
          </a:prstGeom>
          <a:noFill/>
        </p:spPr>
        <p:txBody>
          <a:bodyPr wrap="square" rtlCol="0">
            <a:spAutoFit/>
          </a:bodyPr>
          <a:lstStyle/>
          <a:p>
            <a:r>
              <a:rPr lang="en-US" sz="1600">
                <a:latin typeface="Arial" pitchFamily="34" charset="0"/>
                <a:cs typeface="Arial" pitchFamily="34" charset="0"/>
              </a:rPr>
              <a:t>No</a:t>
            </a:r>
            <a:endParaRPr lang="en-US" sz="1600" baseline="-25000">
              <a:latin typeface="Arial" pitchFamily="34" charset="0"/>
              <a:cs typeface="Arial" pitchFamily="34" charset="0"/>
            </a:endParaRPr>
          </a:p>
        </p:txBody>
      </p:sp>
      <p:sp>
        <p:nvSpPr>
          <p:cNvPr id="118" name="TextBox 117"/>
          <p:cNvSpPr txBox="1"/>
          <p:nvPr/>
        </p:nvSpPr>
        <p:spPr>
          <a:xfrm>
            <a:off x="6689502" y="4000514"/>
            <a:ext cx="1282286" cy="584776"/>
          </a:xfrm>
          <a:prstGeom prst="rect">
            <a:avLst/>
          </a:prstGeom>
          <a:solidFill>
            <a:schemeClr val="bg2">
              <a:lumMod val="60000"/>
              <a:lumOff val="40000"/>
            </a:schemeClr>
          </a:solidFill>
          <a:ln>
            <a:solidFill>
              <a:schemeClr val="tx1"/>
            </a:solidFill>
          </a:ln>
        </p:spPr>
        <p:txBody>
          <a:bodyPr wrap="square" rtlCol="0">
            <a:spAutoFit/>
          </a:bodyPr>
          <a:lstStyle/>
          <a:p>
            <a:pPr algn="ctr"/>
            <a:r>
              <a:rPr lang="en-US" sz="1600">
                <a:latin typeface="Arial" pitchFamily="34" charset="0"/>
                <a:cs typeface="Arial" pitchFamily="34" charset="0"/>
              </a:rPr>
              <a:t>Benign</a:t>
            </a:r>
          </a:p>
          <a:p>
            <a:pPr algn="ctr"/>
            <a:r>
              <a:rPr lang="en-US" sz="1600">
                <a:latin typeface="Arial" pitchFamily="34" charset="0"/>
                <a:cs typeface="Arial" pitchFamily="34" charset="0"/>
              </a:rPr>
              <a:t>Input</a:t>
            </a:r>
          </a:p>
        </p:txBody>
      </p:sp>
      <p:grpSp>
        <p:nvGrpSpPr>
          <p:cNvPr id="119" name="Group 118"/>
          <p:cNvGrpSpPr/>
          <p:nvPr/>
        </p:nvGrpSpPr>
        <p:grpSpPr>
          <a:xfrm>
            <a:off x="2046320" y="3179936"/>
            <a:ext cx="362868" cy="338554"/>
            <a:chOff x="8028461" y="3696916"/>
            <a:chExt cx="362868" cy="338554"/>
          </a:xfrm>
        </p:grpSpPr>
        <p:sp>
          <p:nvSpPr>
            <p:cNvPr id="120" name="Oval 119"/>
            <p:cNvSpPr/>
            <p:nvPr/>
          </p:nvSpPr>
          <p:spPr>
            <a:xfrm>
              <a:off x="8028463" y="3719593"/>
              <a:ext cx="306170" cy="306186"/>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1" name="TextBox 120"/>
            <p:cNvSpPr txBox="1"/>
            <p:nvPr/>
          </p:nvSpPr>
          <p:spPr>
            <a:xfrm>
              <a:off x="8028461" y="3696916"/>
              <a:ext cx="362868" cy="338554"/>
            </a:xfrm>
            <a:prstGeom prst="rect">
              <a:avLst/>
            </a:prstGeom>
            <a:noFill/>
          </p:spPr>
          <p:txBody>
            <a:bodyPr wrap="square" rtlCol="0">
              <a:spAutoFit/>
            </a:bodyPr>
            <a:lstStyle/>
            <a:p>
              <a:r>
                <a:rPr lang="en-US" sz="1600">
                  <a:solidFill>
                    <a:schemeClr val="bg1"/>
                  </a:solidFill>
                  <a:latin typeface="Arial" pitchFamily="34" charset="0"/>
                  <a:cs typeface="Arial" pitchFamily="34" charset="0"/>
                </a:rPr>
                <a:t>1</a:t>
              </a:r>
            </a:p>
          </p:txBody>
        </p:sp>
      </p:grpSp>
      <p:grpSp>
        <p:nvGrpSpPr>
          <p:cNvPr id="122" name="Group 121"/>
          <p:cNvGrpSpPr/>
          <p:nvPr/>
        </p:nvGrpSpPr>
        <p:grpSpPr>
          <a:xfrm>
            <a:off x="6389720" y="3332336"/>
            <a:ext cx="362868" cy="338554"/>
            <a:chOff x="8090144" y="4348286"/>
            <a:chExt cx="362868" cy="338554"/>
          </a:xfrm>
        </p:grpSpPr>
        <p:sp>
          <p:nvSpPr>
            <p:cNvPr id="123" name="Oval 122"/>
            <p:cNvSpPr/>
            <p:nvPr/>
          </p:nvSpPr>
          <p:spPr>
            <a:xfrm>
              <a:off x="8090146" y="4370963"/>
              <a:ext cx="306170" cy="306186"/>
            </a:xfrm>
            <a:prstGeom prst="ellipse">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4" name="TextBox 123"/>
            <p:cNvSpPr txBox="1"/>
            <p:nvPr/>
          </p:nvSpPr>
          <p:spPr>
            <a:xfrm>
              <a:off x="8090144" y="4348286"/>
              <a:ext cx="362868" cy="338554"/>
            </a:xfrm>
            <a:prstGeom prst="rect">
              <a:avLst/>
            </a:prstGeom>
            <a:noFill/>
          </p:spPr>
          <p:txBody>
            <a:bodyPr wrap="square" rtlCol="0">
              <a:spAutoFit/>
            </a:bodyPr>
            <a:lstStyle/>
            <a:p>
              <a:r>
                <a:rPr lang="en-US" sz="1600">
                  <a:solidFill>
                    <a:schemeClr val="bg1"/>
                  </a:solidFill>
                  <a:latin typeface="Arial" pitchFamily="34" charset="0"/>
                  <a:cs typeface="Arial" pitchFamily="34" charset="0"/>
                </a:rPr>
                <a:t>2</a:t>
              </a:r>
            </a:p>
          </p:txBody>
        </p:sp>
      </p:grpSp>
      <p:sp>
        <p:nvSpPr>
          <p:cNvPr id="125" name="TextBox 124"/>
          <p:cNvSpPr txBox="1"/>
          <p:nvPr/>
        </p:nvSpPr>
        <p:spPr>
          <a:xfrm>
            <a:off x="1371600" y="1371600"/>
            <a:ext cx="6400800" cy="707886"/>
          </a:xfrm>
          <a:prstGeom prst="rect">
            <a:avLst/>
          </a:prstGeom>
          <a:noFill/>
          <a:ln>
            <a:noFill/>
          </a:ln>
        </p:spPr>
        <p:txBody>
          <a:bodyPr wrap="square" rtlCol="0">
            <a:spAutoFit/>
          </a:bodyPr>
          <a:lstStyle/>
          <a:p>
            <a:pPr algn="ctr"/>
            <a:r>
              <a:rPr lang="en-US" sz="2000" b="1">
                <a:latin typeface="Arial" pitchFamily="34" charset="0"/>
                <a:cs typeface="Arial" pitchFamily="34" charset="0"/>
              </a:rPr>
              <a:t>Adversarial Input Detection with Original and Content-Focus Models (Illustration)</a:t>
            </a:r>
          </a:p>
        </p:txBody>
      </p:sp>
      <p:sp>
        <p:nvSpPr>
          <p:cNvPr id="4" name="Rectangle 3"/>
          <p:cNvSpPr/>
          <p:nvPr/>
        </p:nvSpPr>
        <p:spPr>
          <a:xfrm>
            <a:off x="685800" y="4648200"/>
            <a:ext cx="4419600" cy="1295400"/>
          </a:xfrm>
          <a:prstGeom prst="rect">
            <a:avLst/>
          </a:prstGeom>
          <a:noFill/>
          <a:ln w="190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fld id="{F6EFC63E-F8D9-44BB-A462-AC735E845F95}" type="slidenum">
              <a:rPr lang="en-US" smtClean="0"/>
              <a:pPr/>
              <a:t>24</a:t>
            </a:fld>
            <a:endParaRPr lang="en-US"/>
          </a:p>
        </p:txBody>
      </p:sp>
    </p:spTree>
    <p:extLst>
      <p:ext uri="{BB962C8B-B14F-4D97-AF65-F5344CB8AC3E}">
        <p14:creationId xmlns:p14="http://schemas.microsoft.com/office/powerpoint/2010/main" val="20795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97" grpId="0" animBg="1"/>
      <p:bldP spid="98" grpId="0"/>
      <p:bldP spid="111" grpId="0"/>
      <p:bldP spid="112" grpId="0"/>
      <p:bldP spid="115" grpId="0"/>
      <p:bldP spid="116" grpId="0" animBg="1"/>
      <p:bldP spid="117" grpId="0"/>
      <p:bldP spid="118"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descr="Screen Shot 2020-04-14 at 2.34.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600200"/>
            <a:ext cx="4425796" cy="1930400"/>
          </a:xfrm>
          <a:prstGeom prst="rect">
            <a:avLst/>
          </a:prstGeom>
          <a:ln>
            <a:solidFill>
              <a:schemeClr val="tx1">
                <a:lumMod val="85000"/>
                <a:lumOff val="15000"/>
              </a:schemeClr>
            </a:solidFill>
          </a:ln>
        </p:spPr>
      </p:pic>
      <p:sp>
        <p:nvSpPr>
          <p:cNvPr id="32" name="Title 4"/>
          <p:cNvSpPr>
            <a:spLocks noGrp="1"/>
          </p:cNvSpPr>
          <p:nvPr>
            <p:ph type="title"/>
          </p:nvPr>
        </p:nvSpPr>
        <p:spPr>
          <a:xfrm>
            <a:off x="304800" y="76200"/>
            <a:ext cx="6705600" cy="838200"/>
          </a:xfrm>
        </p:spPr>
        <p:txBody>
          <a:bodyPr/>
          <a:lstStyle/>
          <a:p>
            <a:r>
              <a:rPr lang="tr-TR" sz="2800" dirty="0" err="1"/>
              <a:t>Experimental</a:t>
            </a:r>
            <a:r>
              <a:rPr lang="tr-TR" sz="2800" dirty="0"/>
              <a:t> </a:t>
            </a:r>
            <a:r>
              <a:rPr lang="tr-TR" sz="2800" dirty="0" err="1"/>
              <a:t>Results</a:t>
            </a:r>
            <a:r>
              <a:rPr lang="tr-TR" sz="2800" dirty="0"/>
              <a:t> </a:t>
            </a:r>
            <a:r>
              <a:rPr lang="tr-TR" sz="2800" dirty="0" err="1"/>
              <a:t>and</a:t>
            </a:r>
            <a:r>
              <a:rPr lang="tr-TR" sz="2800" dirty="0"/>
              <a:t> </a:t>
            </a:r>
            <a:r>
              <a:rPr lang="tr-TR" sz="2800" dirty="0" err="1"/>
              <a:t>Findings</a:t>
            </a:r>
            <a:endParaRPr lang="en-US" sz="2800" dirty="0"/>
          </a:p>
        </p:txBody>
      </p:sp>
      <p:sp>
        <p:nvSpPr>
          <p:cNvPr id="33" name="Content Placeholder 2"/>
          <p:cNvSpPr txBox="1">
            <a:spLocks/>
          </p:cNvSpPr>
          <p:nvPr/>
        </p:nvSpPr>
        <p:spPr bwMode="auto">
          <a:xfrm>
            <a:off x="166255" y="1183549"/>
            <a:ext cx="8744989" cy="569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2" indent="-230182"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196" indent="-227008"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11" indent="-173034"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24" indent="-169858"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789" indent="-173034"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537" indent="-228594" algn="l" rtl="0" eaLnBrk="1" fontAlgn="base" hangingPunct="1">
              <a:spcBef>
                <a:spcPct val="20000"/>
              </a:spcBef>
              <a:spcAft>
                <a:spcPct val="0"/>
              </a:spcAft>
              <a:buChar char="»"/>
              <a:defRPr sz="1700">
                <a:solidFill>
                  <a:schemeClr val="tx1"/>
                </a:solidFill>
                <a:latin typeface="+mn-lt"/>
                <a:cs typeface="+mn-cs"/>
              </a:defRPr>
            </a:lvl6pPr>
            <a:lvl7pPr marL="2971726" indent="-228594" algn="l" rtl="0" eaLnBrk="1" fontAlgn="base" hangingPunct="1">
              <a:spcBef>
                <a:spcPct val="20000"/>
              </a:spcBef>
              <a:spcAft>
                <a:spcPct val="0"/>
              </a:spcAft>
              <a:buChar char="»"/>
              <a:defRPr sz="1700">
                <a:solidFill>
                  <a:schemeClr val="tx1"/>
                </a:solidFill>
                <a:latin typeface="+mn-lt"/>
                <a:cs typeface="+mn-cs"/>
              </a:defRPr>
            </a:lvl7pPr>
            <a:lvl8pPr marL="3428914" indent="-228594" algn="l" rtl="0" eaLnBrk="1" fontAlgn="base" hangingPunct="1">
              <a:spcBef>
                <a:spcPct val="20000"/>
              </a:spcBef>
              <a:spcAft>
                <a:spcPct val="0"/>
              </a:spcAft>
              <a:buChar char="»"/>
              <a:defRPr sz="1700">
                <a:solidFill>
                  <a:schemeClr val="tx1"/>
                </a:solidFill>
                <a:latin typeface="+mn-lt"/>
                <a:cs typeface="+mn-cs"/>
              </a:defRPr>
            </a:lvl8pPr>
            <a:lvl9pPr marL="3886103" indent="-228594" algn="l" rtl="0" eaLnBrk="1" fontAlgn="base" hangingPunct="1">
              <a:spcBef>
                <a:spcPct val="20000"/>
              </a:spcBef>
              <a:spcAft>
                <a:spcPct val="0"/>
              </a:spcAft>
              <a:buChar char="»"/>
              <a:defRPr sz="1700">
                <a:solidFill>
                  <a:schemeClr val="tx1"/>
                </a:solidFill>
                <a:latin typeface="+mn-lt"/>
                <a:cs typeface="+mn-cs"/>
              </a:defRPr>
            </a:lvl9pPr>
          </a:lstStyle>
          <a:p>
            <a:pPr algn="just">
              <a:spcBef>
                <a:spcPts val="0"/>
              </a:spcBef>
            </a:pPr>
            <a:r>
              <a:rPr lang="en-US" sz="1800" dirty="0"/>
              <a:t>We are able to modify activations on-the-fly:</a:t>
            </a:r>
          </a:p>
        </p:txBody>
      </p:sp>
      <p:sp>
        <p:nvSpPr>
          <p:cNvPr id="34" name="Rectangle 33"/>
          <p:cNvSpPr/>
          <p:nvPr/>
        </p:nvSpPr>
        <p:spPr>
          <a:xfrm>
            <a:off x="13304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ectangle 34"/>
          <p:cNvSpPr/>
          <p:nvPr/>
        </p:nvSpPr>
        <p:spPr>
          <a:xfrm>
            <a:off x="16352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36"/>
          <p:cNvSpPr/>
          <p:nvPr/>
        </p:nvSpPr>
        <p:spPr>
          <a:xfrm>
            <a:off x="19400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Rectangle 37"/>
          <p:cNvSpPr/>
          <p:nvPr/>
        </p:nvSpPr>
        <p:spPr>
          <a:xfrm>
            <a:off x="22448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ectangle 38"/>
          <p:cNvSpPr/>
          <p:nvPr/>
        </p:nvSpPr>
        <p:spPr>
          <a:xfrm>
            <a:off x="25496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Rectangle 39"/>
          <p:cNvSpPr/>
          <p:nvPr/>
        </p:nvSpPr>
        <p:spPr>
          <a:xfrm>
            <a:off x="28544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Rectangle 40"/>
          <p:cNvSpPr/>
          <p:nvPr/>
        </p:nvSpPr>
        <p:spPr>
          <a:xfrm>
            <a:off x="35402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Rectangle 41"/>
          <p:cNvSpPr/>
          <p:nvPr/>
        </p:nvSpPr>
        <p:spPr>
          <a:xfrm>
            <a:off x="38450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Rectangle 42"/>
          <p:cNvSpPr/>
          <p:nvPr/>
        </p:nvSpPr>
        <p:spPr>
          <a:xfrm>
            <a:off x="41498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ectangle 43"/>
          <p:cNvSpPr/>
          <p:nvPr/>
        </p:nvSpPr>
        <p:spPr>
          <a:xfrm>
            <a:off x="44546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Rectangle 44"/>
          <p:cNvSpPr/>
          <p:nvPr/>
        </p:nvSpPr>
        <p:spPr>
          <a:xfrm>
            <a:off x="47594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ectangle 45"/>
          <p:cNvSpPr/>
          <p:nvPr/>
        </p:nvSpPr>
        <p:spPr>
          <a:xfrm>
            <a:off x="5064206" y="4334470"/>
            <a:ext cx="152400" cy="838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Oval 46"/>
          <p:cNvSpPr/>
          <p:nvPr/>
        </p:nvSpPr>
        <p:spPr>
          <a:xfrm>
            <a:off x="3083006" y="4715470"/>
            <a:ext cx="76200" cy="762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Oval 47"/>
          <p:cNvSpPr/>
          <p:nvPr/>
        </p:nvSpPr>
        <p:spPr>
          <a:xfrm>
            <a:off x="3235406" y="4715470"/>
            <a:ext cx="76200" cy="762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Oval 48"/>
          <p:cNvSpPr/>
          <p:nvPr/>
        </p:nvSpPr>
        <p:spPr>
          <a:xfrm>
            <a:off x="3387806" y="4715470"/>
            <a:ext cx="76200" cy="76200"/>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Right Brace 50"/>
          <p:cNvSpPr/>
          <p:nvPr/>
        </p:nvSpPr>
        <p:spPr>
          <a:xfrm rot="16200000">
            <a:off x="3086100" y="2010370"/>
            <a:ext cx="457200" cy="3886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TextBox 51"/>
          <p:cNvSpPr txBox="1"/>
          <p:nvPr/>
        </p:nvSpPr>
        <p:spPr>
          <a:xfrm>
            <a:off x="2321006" y="3420069"/>
            <a:ext cx="190500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1600" dirty="0">
                <a:latin typeface="Arial"/>
                <a:ea typeface="Tahoma"/>
                <a:cs typeface="Arial"/>
                <a:sym typeface="Tahoma"/>
              </a:rPr>
              <a:t>Model Layers</a:t>
            </a:r>
            <a:endParaRPr kumimoji="0" lang="en-US" sz="1600" u="none" strike="noStrike" cap="none" spc="0" normalizeH="0" baseline="0" dirty="0">
              <a:ln>
                <a:noFill/>
              </a:ln>
              <a:effectLst/>
              <a:uFillTx/>
              <a:latin typeface="Arial"/>
              <a:ea typeface="Tahoma"/>
              <a:cs typeface="Arial"/>
              <a:sym typeface="Tahoma"/>
            </a:endParaRPr>
          </a:p>
        </p:txBody>
      </p:sp>
      <p:sp>
        <p:nvSpPr>
          <p:cNvPr id="3" name="Down Arrow 2"/>
          <p:cNvSpPr/>
          <p:nvPr/>
        </p:nvSpPr>
        <p:spPr>
          <a:xfrm>
            <a:off x="14828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3" name="Down Arrow 52"/>
          <p:cNvSpPr/>
          <p:nvPr/>
        </p:nvSpPr>
        <p:spPr>
          <a:xfrm>
            <a:off x="17876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4" name="Down Arrow 53"/>
          <p:cNvSpPr/>
          <p:nvPr/>
        </p:nvSpPr>
        <p:spPr>
          <a:xfrm>
            <a:off x="20924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5" name="Down Arrow 54"/>
          <p:cNvSpPr/>
          <p:nvPr/>
        </p:nvSpPr>
        <p:spPr>
          <a:xfrm>
            <a:off x="23972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6" name="Down Arrow 55"/>
          <p:cNvSpPr/>
          <p:nvPr/>
        </p:nvSpPr>
        <p:spPr>
          <a:xfrm>
            <a:off x="27020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7" name="Down Arrow 56"/>
          <p:cNvSpPr/>
          <p:nvPr/>
        </p:nvSpPr>
        <p:spPr>
          <a:xfrm>
            <a:off x="30068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8" name="Down Arrow 57"/>
          <p:cNvSpPr/>
          <p:nvPr/>
        </p:nvSpPr>
        <p:spPr>
          <a:xfrm>
            <a:off x="36926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Down Arrow 58"/>
          <p:cNvSpPr/>
          <p:nvPr/>
        </p:nvSpPr>
        <p:spPr>
          <a:xfrm>
            <a:off x="39974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Down Arrow 59"/>
          <p:cNvSpPr/>
          <p:nvPr/>
        </p:nvSpPr>
        <p:spPr>
          <a:xfrm>
            <a:off x="43022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Down Arrow 60"/>
          <p:cNvSpPr/>
          <p:nvPr/>
        </p:nvSpPr>
        <p:spPr>
          <a:xfrm>
            <a:off x="46070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2" name="Down Arrow 61"/>
          <p:cNvSpPr/>
          <p:nvPr/>
        </p:nvSpPr>
        <p:spPr>
          <a:xfrm>
            <a:off x="4911806" y="5172669"/>
            <a:ext cx="152400" cy="304800"/>
          </a:xfrm>
          <a:prstGeom prst="downArrow">
            <a:avLst/>
          </a:prstGeom>
          <a:solidFill>
            <a:srgbClr val="FF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3" name="Right Brace 62"/>
          <p:cNvSpPr/>
          <p:nvPr/>
        </p:nvSpPr>
        <p:spPr>
          <a:xfrm rot="5400000">
            <a:off x="2989304" y="3818573"/>
            <a:ext cx="457199" cy="3774993"/>
          </a:xfrm>
          <a:prstGeom prst="righ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5410201" y="5706069"/>
            <a:ext cx="3352800" cy="694731"/>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5410200" y="5715000"/>
            <a:ext cx="3352801" cy="646331"/>
          </a:xfrm>
          <a:prstGeom prst="rect">
            <a:avLst/>
          </a:prstGeom>
          <a:noFill/>
        </p:spPr>
        <p:txBody>
          <a:bodyPr wrap="square" rtlCol="0">
            <a:spAutoFit/>
          </a:bodyPr>
          <a:lstStyle/>
          <a:p>
            <a:pPr algn="just"/>
            <a:r>
              <a:rPr lang="en-US" dirty="0">
                <a:latin typeface="Arial" pitchFamily="34" charset="0"/>
                <a:cs typeface="Arial" pitchFamily="34" charset="0"/>
              </a:rPr>
              <a:t>Strengthen content-related neurons, while weaken others.</a:t>
            </a:r>
          </a:p>
        </p:txBody>
      </p:sp>
      <p:cxnSp>
        <p:nvCxnSpPr>
          <p:cNvPr id="13" name="Elbow Connector 12"/>
          <p:cNvCxnSpPr>
            <a:stCxn id="63" idx="1"/>
            <a:endCxn id="5" idx="1"/>
          </p:cNvCxnSpPr>
          <p:nvPr/>
        </p:nvCxnSpPr>
        <p:spPr>
          <a:xfrm rot="16200000" flipH="1">
            <a:off x="4254669" y="4897903"/>
            <a:ext cx="118766" cy="2192298"/>
          </a:xfrm>
          <a:prstGeom prst="bentConnector4">
            <a:avLst>
              <a:gd name="adj1" fmla="val -11060"/>
              <a:gd name="adj2" fmla="val 386"/>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71" name="Down Arrow 70"/>
          <p:cNvSpPr/>
          <p:nvPr/>
        </p:nvSpPr>
        <p:spPr>
          <a:xfrm>
            <a:off x="14828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2" name="Down Arrow 71"/>
          <p:cNvSpPr/>
          <p:nvPr/>
        </p:nvSpPr>
        <p:spPr>
          <a:xfrm>
            <a:off x="17876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 name="Down Arrow 72"/>
          <p:cNvSpPr/>
          <p:nvPr/>
        </p:nvSpPr>
        <p:spPr>
          <a:xfrm>
            <a:off x="20924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4" name="Down Arrow 73"/>
          <p:cNvSpPr/>
          <p:nvPr/>
        </p:nvSpPr>
        <p:spPr>
          <a:xfrm>
            <a:off x="23972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5" name="Down Arrow 74"/>
          <p:cNvSpPr/>
          <p:nvPr/>
        </p:nvSpPr>
        <p:spPr>
          <a:xfrm>
            <a:off x="27020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6" name="Down Arrow 75"/>
          <p:cNvSpPr/>
          <p:nvPr/>
        </p:nvSpPr>
        <p:spPr>
          <a:xfrm>
            <a:off x="30068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7" name="Down Arrow 76"/>
          <p:cNvSpPr/>
          <p:nvPr/>
        </p:nvSpPr>
        <p:spPr>
          <a:xfrm>
            <a:off x="36926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8" name="Down Arrow 77"/>
          <p:cNvSpPr/>
          <p:nvPr/>
        </p:nvSpPr>
        <p:spPr>
          <a:xfrm>
            <a:off x="39974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9" name="Down Arrow 78"/>
          <p:cNvSpPr/>
          <p:nvPr/>
        </p:nvSpPr>
        <p:spPr>
          <a:xfrm>
            <a:off x="43022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2" name="Down Arrow 81"/>
          <p:cNvSpPr/>
          <p:nvPr/>
        </p:nvSpPr>
        <p:spPr>
          <a:xfrm>
            <a:off x="46070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3" name="Down Arrow 82"/>
          <p:cNvSpPr/>
          <p:nvPr/>
        </p:nvSpPr>
        <p:spPr>
          <a:xfrm>
            <a:off x="4911807" y="4029669"/>
            <a:ext cx="152400" cy="304800"/>
          </a:xfrm>
          <a:prstGeom prst="downArrow">
            <a:avLst/>
          </a:prstGeom>
          <a:solidFill>
            <a:srgbClr val="008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4" name="Right Brace 83"/>
          <p:cNvSpPr/>
          <p:nvPr/>
        </p:nvSpPr>
        <p:spPr>
          <a:xfrm rot="16200000">
            <a:off x="3048001" y="2048469"/>
            <a:ext cx="457200" cy="3810000"/>
          </a:xfrm>
          <a:prstGeom prst="rightBrace">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Elbow Connector 15"/>
          <p:cNvCxnSpPr/>
          <p:nvPr/>
        </p:nvCxnSpPr>
        <p:spPr>
          <a:xfrm rot="10800000">
            <a:off x="3276602" y="2895602"/>
            <a:ext cx="4952998" cy="2819399"/>
          </a:xfrm>
          <a:prstGeom prst="bentConnector3">
            <a:avLst>
              <a:gd name="adj1" fmla="val -51"/>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276600" y="2895600"/>
            <a:ext cx="0" cy="761999"/>
          </a:xfrm>
          <a:prstGeom prst="straightConnector1">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pic>
        <p:nvPicPr>
          <p:cNvPr id="93" name="Picture 92" descr="im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334469"/>
            <a:ext cx="701698" cy="762000"/>
          </a:xfrm>
          <a:prstGeom prst="rect">
            <a:avLst/>
          </a:prstGeom>
        </p:spPr>
      </p:pic>
      <p:sp>
        <p:nvSpPr>
          <p:cNvPr id="94" name="Down Arrow 93"/>
          <p:cNvSpPr/>
          <p:nvPr/>
        </p:nvSpPr>
        <p:spPr>
          <a:xfrm rot="16200000">
            <a:off x="990600" y="4563069"/>
            <a:ext cx="152400" cy="304800"/>
          </a:xfrm>
          <a:prstGeom prst="downArrow">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6" name="Down Arrow 125"/>
          <p:cNvSpPr/>
          <p:nvPr/>
        </p:nvSpPr>
        <p:spPr>
          <a:xfrm rot="16200000">
            <a:off x="5410200" y="4572000"/>
            <a:ext cx="152400" cy="304800"/>
          </a:xfrm>
          <a:prstGeom prst="downArrow">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7" name="TextBox 126"/>
          <p:cNvSpPr txBox="1"/>
          <p:nvPr/>
        </p:nvSpPr>
        <p:spPr>
          <a:xfrm>
            <a:off x="5791200" y="4419600"/>
            <a:ext cx="1981200" cy="646331"/>
          </a:xfrm>
          <a:prstGeom prst="rect">
            <a:avLst/>
          </a:prstGeom>
          <a:noFill/>
          <a:ln>
            <a:solidFill>
              <a:schemeClr val="bg1">
                <a:lumMod val="50000"/>
              </a:schemeClr>
            </a:solidFill>
          </a:ln>
        </p:spPr>
        <p:txBody>
          <a:bodyPr wrap="square" rtlCol="0">
            <a:spAutoFit/>
          </a:bodyPr>
          <a:lstStyle/>
          <a:p>
            <a:pPr algn="just"/>
            <a:r>
              <a:rPr lang="en-US" dirty="0">
                <a:latin typeface="Arial" pitchFamily="34" charset="0"/>
                <a:cs typeface="Arial" pitchFamily="34" charset="0"/>
              </a:rPr>
              <a:t>Output based on content neurons.</a:t>
            </a:r>
          </a:p>
        </p:txBody>
      </p:sp>
      <p:sp>
        <p:nvSpPr>
          <p:cNvPr id="103" name="Slide Number Placeholder 102"/>
          <p:cNvSpPr>
            <a:spLocks noGrp="1"/>
          </p:cNvSpPr>
          <p:nvPr>
            <p:ph type="sldNum" sz="quarter" idx="11"/>
          </p:nvPr>
        </p:nvSpPr>
        <p:spPr/>
        <p:txBody>
          <a:bodyPr/>
          <a:lstStyle/>
          <a:p>
            <a:fld id="{F6EFC63E-F8D9-44BB-A462-AC735E845F95}" type="slidenum">
              <a:rPr lang="en-US" smtClean="0"/>
              <a:pPr/>
              <a:t>25</a:t>
            </a:fld>
            <a:endParaRPr lang="en-US" dirty="0"/>
          </a:p>
        </p:txBody>
      </p:sp>
    </p:spTree>
    <p:extLst>
      <p:ext uri="{BB962C8B-B14F-4D97-AF65-F5344CB8AC3E}">
        <p14:creationId xmlns:p14="http://schemas.microsoft.com/office/powerpoint/2010/main" val="316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3"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5" grpId="0" animBg="1"/>
      <p:bldP spid="9" grpId="0"/>
      <p:bldP spid="71" grpId="0" animBg="1"/>
      <p:bldP spid="72" grpId="0" animBg="1"/>
      <p:bldP spid="73" grpId="0" animBg="1"/>
      <p:bldP spid="74" grpId="0" animBg="1"/>
      <p:bldP spid="75" grpId="0" animBg="1"/>
      <p:bldP spid="76" grpId="0" animBg="1"/>
      <p:bldP spid="77" grpId="0" animBg="1"/>
      <p:bldP spid="78" grpId="0" animBg="1"/>
      <p:bldP spid="79" grpId="0" animBg="1"/>
      <p:bldP spid="82" grpId="0" animBg="1"/>
      <p:bldP spid="83" grpId="0" animBg="1"/>
      <p:bldP spid="84" grpId="0" animBg="1"/>
      <p:bldP spid="94" grpId="0" animBg="1"/>
      <p:bldP spid="126" grpId="0" animBg="1"/>
      <p:bldP spid="1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8"/>
            <a:ext cx="8744989" cy="5552899"/>
          </a:xfrm>
        </p:spPr>
        <p:txBody>
          <a:bodyPr>
            <a:noAutofit/>
          </a:bodyPr>
          <a:lstStyle/>
          <a:p>
            <a:pPr algn="just">
              <a:spcBef>
                <a:spcPts val="0"/>
              </a:spcBef>
            </a:pPr>
            <a:r>
              <a:rPr lang="en-US" sz="2400" b="1" dirty="0"/>
              <a:t>Unexpected Results: </a:t>
            </a:r>
          </a:p>
          <a:p>
            <a:pPr lvl="1" algn="just">
              <a:spcBef>
                <a:spcPts val="0"/>
              </a:spcBef>
            </a:pPr>
            <a:r>
              <a:rPr lang="en-US" sz="2400" dirty="0"/>
              <a:t>Separating content-related neurons from style-related ones is a difficult task.</a:t>
            </a:r>
          </a:p>
          <a:p>
            <a:pPr lvl="1" algn="just">
              <a:spcBef>
                <a:spcPts val="0"/>
              </a:spcBef>
            </a:pPr>
            <a:r>
              <a:rPr lang="en-US" sz="2400" dirty="0"/>
              <a:t>Selecting content-related neurons by comparing the difference in the activations does not suffice.</a:t>
            </a:r>
          </a:p>
          <a:p>
            <a:pPr marL="457188" lvl="1" indent="0" algn="just">
              <a:spcBef>
                <a:spcPts val="0"/>
              </a:spcBef>
              <a:buNone/>
            </a:pPr>
            <a:endParaRPr lang="en-US" sz="2400" dirty="0"/>
          </a:p>
          <a:p>
            <a:pPr algn="just">
              <a:spcBef>
                <a:spcPts val="0"/>
              </a:spcBef>
            </a:pPr>
            <a:r>
              <a:rPr lang="en-US" sz="2400" b="1" dirty="0"/>
              <a:t>We need new experiments: </a:t>
            </a:r>
          </a:p>
          <a:p>
            <a:pPr lvl="1" algn="just">
              <a:spcBef>
                <a:spcPts val="0"/>
              </a:spcBef>
            </a:pPr>
            <a:r>
              <a:rPr lang="en-US" sz="2400" dirty="0"/>
              <a:t>Answer whether or not content and style related neurons can be separated.</a:t>
            </a:r>
          </a:p>
          <a:p>
            <a:pPr lvl="1" algn="just">
              <a:spcBef>
                <a:spcPts val="0"/>
              </a:spcBef>
            </a:pPr>
            <a:r>
              <a:rPr lang="en-US" sz="2400" dirty="0"/>
              <a:t>If so, do extra research to find the best method to separate them.</a:t>
            </a:r>
          </a:p>
          <a:p>
            <a:pPr marL="457188" lvl="1" indent="0" algn="just">
              <a:spcBef>
                <a:spcPts val="0"/>
              </a:spcBef>
              <a:buNone/>
            </a:pPr>
            <a:endParaRPr lang="en-US" sz="1800" dirty="0"/>
          </a:p>
        </p:txBody>
      </p:sp>
      <p:sp>
        <p:nvSpPr>
          <p:cNvPr id="6" name="Title 4"/>
          <p:cNvSpPr>
            <a:spLocks noGrp="1"/>
          </p:cNvSpPr>
          <p:nvPr>
            <p:ph type="title"/>
          </p:nvPr>
        </p:nvSpPr>
        <p:spPr>
          <a:xfrm>
            <a:off x="304800" y="76200"/>
            <a:ext cx="6705600" cy="838200"/>
          </a:xfrm>
        </p:spPr>
        <p:txBody>
          <a:bodyPr/>
          <a:lstStyle/>
          <a:p>
            <a:r>
              <a:rPr lang="tr-TR" sz="2800" dirty="0" err="1"/>
              <a:t>Experimental</a:t>
            </a:r>
            <a:r>
              <a:rPr lang="tr-TR" sz="2800" dirty="0"/>
              <a:t> </a:t>
            </a:r>
            <a:r>
              <a:rPr lang="tr-TR" sz="2800" dirty="0" err="1" smtClean="0"/>
              <a:t>Results</a:t>
            </a:r>
            <a:r>
              <a:rPr lang="tr-TR" sz="2800" dirty="0" smtClean="0"/>
              <a:t> </a:t>
            </a:r>
            <a:r>
              <a:rPr lang="tr-TR" sz="2800" dirty="0" err="1" smtClean="0"/>
              <a:t>and</a:t>
            </a:r>
            <a:r>
              <a:rPr lang="tr-TR" sz="2800" dirty="0" smtClean="0"/>
              <a:t> </a:t>
            </a:r>
            <a:r>
              <a:rPr lang="tr-TR" sz="2800" dirty="0" err="1" smtClean="0"/>
              <a:t>Findings</a:t>
            </a:r>
            <a:endParaRPr lang="en-US" sz="2800" dirty="0"/>
          </a:p>
        </p:txBody>
      </p:sp>
      <p:sp>
        <p:nvSpPr>
          <p:cNvPr id="2" name="Slide Number Placeholder 1"/>
          <p:cNvSpPr>
            <a:spLocks noGrp="1"/>
          </p:cNvSpPr>
          <p:nvPr>
            <p:ph type="sldNum" sz="quarter" idx="11"/>
          </p:nvPr>
        </p:nvSpPr>
        <p:spPr/>
        <p:txBody>
          <a:bodyPr/>
          <a:lstStyle/>
          <a:p>
            <a:fld id="{F6EFC63E-F8D9-44BB-A462-AC735E845F95}" type="slidenum">
              <a:rPr lang="en-US" smtClean="0"/>
              <a:pPr/>
              <a:t>26</a:t>
            </a:fld>
            <a:endParaRPr lang="en-US"/>
          </a:p>
        </p:txBody>
      </p:sp>
    </p:spTree>
    <p:extLst>
      <p:ext uri="{BB962C8B-B14F-4D97-AF65-F5344CB8AC3E}">
        <p14:creationId xmlns:p14="http://schemas.microsoft.com/office/powerpoint/2010/main" val="1365062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696200" cy="838200"/>
          </a:xfrm>
        </p:spPr>
        <p:txBody>
          <a:bodyPr/>
          <a:lstStyle/>
          <a:p>
            <a:pPr lvl="1" algn="ctr"/>
            <a:r>
              <a:rPr lang="en-US" dirty="0"/>
              <a:t>Trusted Classification with Semantic Factors Under Poisoning Attacks </a:t>
            </a:r>
            <a:r>
              <a:rPr lang="en-US" sz="2200" dirty="0">
                <a:solidFill>
                  <a:schemeClr val="tx1">
                    <a:lumMod val="50000"/>
                    <a:lumOff val="50000"/>
                  </a:schemeClr>
                </a:solidFill>
              </a:rPr>
              <a:t>(Slides 27-29)</a:t>
            </a:r>
          </a:p>
        </p:txBody>
      </p:sp>
      <p:sp>
        <p:nvSpPr>
          <p:cNvPr id="5" name="Slide Number Placeholder 4"/>
          <p:cNvSpPr>
            <a:spLocks noGrp="1"/>
          </p:cNvSpPr>
          <p:nvPr>
            <p:ph type="sldNum" sz="quarter" idx="11"/>
          </p:nvPr>
        </p:nvSpPr>
        <p:spPr/>
        <p:txBody>
          <a:bodyPr/>
          <a:lstStyle/>
          <a:p>
            <a:fld id="{F6EFC63E-F8D9-44BB-A462-AC735E845F95}" type="slidenum">
              <a:rPr lang="en-US" smtClean="0"/>
              <a:pPr/>
              <a:t>27</a:t>
            </a:fld>
            <a:endParaRPr lang="en-US"/>
          </a:p>
        </p:txBody>
      </p:sp>
      <p:sp>
        <p:nvSpPr>
          <p:cNvPr id="6" name="Rectangle 5"/>
          <p:cNvSpPr/>
          <p:nvPr/>
        </p:nvSpPr>
        <p:spPr>
          <a:xfrm>
            <a:off x="685800" y="2895600"/>
            <a:ext cx="7848600" cy="990600"/>
          </a:xfrm>
          <a:prstGeom prst="rect">
            <a:avLst/>
          </a:prstGeom>
          <a:noFill/>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3692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xmlns="" id="{941D79FE-A032-0247-866F-C8F6FFB6A945}"/>
              </a:ext>
            </a:extLst>
          </p:cNvPr>
          <p:cNvSpPr txBox="1"/>
          <p:nvPr/>
        </p:nvSpPr>
        <p:spPr>
          <a:xfrm>
            <a:off x="1091551" y="5734449"/>
            <a:ext cx="3386782" cy="584775"/>
          </a:xfrm>
          <a:prstGeom prst="rect">
            <a:avLst/>
          </a:prstGeom>
          <a:noFill/>
        </p:spPr>
        <p:txBody>
          <a:bodyPr wrap="square" rtlCol="0">
            <a:spAutoFit/>
          </a:bodyPr>
          <a:lstStyle/>
          <a:p>
            <a:pPr algn="ctr"/>
            <a:r>
              <a:rPr lang="en-US" sz="1600" b="1" dirty="0">
                <a:solidFill>
                  <a:srgbClr val="FF0000"/>
                </a:solidFill>
                <a:latin typeface="Arial" pitchFamily="34" charset="0"/>
                <a:cs typeface="Arial" pitchFamily="34" charset="0"/>
              </a:rPr>
              <a:t>Features that are important to make a prediction.</a:t>
            </a:r>
          </a:p>
        </p:txBody>
      </p:sp>
      <p:graphicFrame>
        <p:nvGraphicFramePr>
          <p:cNvPr id="55" name="Table 54">
            <a:extLst>
              <a:ext uri="{FF2B5EF4-FFF2-40B4-BE49-F238E27FC236}">
                <a16:creationId xmlns:a16="http://schemas.microsoft.com/office/drawing/2014/main" xmlns="" id="{AAA7EA2A-6EDA-B945-8384-27A0B3EE4932}"/>
              </a:ext>
            </a:extLst>
          </p:cNvPr>
          <p:cNvGraphicFramePr>
            <a:graphicFrameLocks noGrp="1"/>
          </p:cNvGraphicFramePr>
          <p:nvPr>
            <p:extLst>
              <p:ext uri="{D42A27DB-BD31-4B8C-83A1-F6EECF244321}">
                <p14:modId xmlns:p14="http://schemas.microsoft.com/office/powerpoint/2010/main" val="3765274916"/>
              </p:ext>
            </p:extLst>
          </p:nvPr>
        </p:nvGraphicFramePr>
        <p:xfrm>
          <a:off x="1162924" y="5829824"/>
          <a:ext cx="3048000" cy="203200"/>
        </p:xfrm>
        <a:graphic>
          <a:graphicData uri="http://schemas.openxmlformats.org/drawingml/2006/table">
            <a:tbl>
              <a:tblPr>
                <a:tableStyleId>{5940675A-B579-460E-94D1-54222C63F5DA}</a:tableStyleId>
              </a:tblPr>
              <a:tblGrid>
                <a:gridCol w="508000">
                  <a:extLst>
                    <a:ext uri="{9D8B030D-6E8A-4147-A177-3AD203B41FA5}">
                      <a16:colId xmlns:a16="http://schemas.microsoft.com/office/drawing/2014/main" xmlns="" val="128675802"/>
                    </a:ext>
                  </a:extLst>
                </a:gridCol>
                <a:gridCol w="508000">
                  <a:extLst>
                    <a:ext uri="{9D8B030D-6E8A-4147-A177-3AD203B41FA5}">
                      <a16:colId xmlns:a16="http://schemas.microsoft.com/office/drawing/2014/main" xmlns="" val="2129868640"/>
                    </a:ext>
                  </a:extLst>
                </a:gridCol>
                <a:gridCol w="508000">
                  <a:extLst>
                    <a:ext uri="{9D8B030D-6E8A-4147-A177-3AD203B41FA5}">
                      <a16:colId xmlns:a16="http://schemas.microsoft.com/office/drawing/2014/main" xmlns="" val="1315676571"/>
                    </a:ext>
                  </a:extLst>
                </a:gridCol>
                <a:gridCol w="508000">
                  <a:extLst>
                    <a:ext uri="{9D8B030D-6E8A-4147-A177-3AD203B41FA5}">
                      <a16:colId xmlns:a16="http://schemas.microsoft.com/office/drawing/2014/main" xmlns="" val="1529349305"/>
                    </a:ext>
                  </a:extLst>
                </a:gridCol>
                <a:gridCol w="508000">
                  <a:extLst>
                    <a:ext uri="{9D8B030D-6E8A-4147-A177-3AD203B41FA5}">
                      <a16:colId xmlns:a16="http://schemas.microsoft.com/office/drawing/2014/main" xmlns="" val="743607726"/>
                    </a:ext>
                  </a:extLst>
                </a:gridCol>
                <a:gridCol w="508000">
                  <a:extLst>
                    <a:ext uri="{9D8B030D-6E8A-4147-A177-3AD203B41FA5}">
                      <a16:colId xmlns:a16="http://schemas.microsoft.com/office/drawing/2014/main" xmlns="" val="2954907763"/>
                    </a:ext>
                  </a:extLst>
                </a:gridCol>
              </a:tblGrid>
              <a:tr h="203200">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solidFill>
                            <a:srgbClr val="FF0000"/>
                          </a:solidFill>
                          <a:effectLst/>
                        </a:rPr>
                        <a:t>0.160</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solidFill>
                            <a:srgbClr val="FF0000"/>
                          </a:solidFill>
                          <a:effectLst/>
                        </a:rPr>
                        <a:t>0.110</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solidFill>
                            <a:srgbClr val="FF0000"/>
                          </a:solidFill>
                          <a:effectLst/>
                        </a:rPr>
                        <a:t>0.191</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63383236"/>
                  </a:ext>
                </a:extLst>
              </a:tr>
            </a:tbl>
          </a:graphicData>
        </a:graphic>
      </p:graphicFrame>
      <p:pic>
        <p:nvPicPr>
          <p:cNvPr id="29" name="Picture 28" descr="Image result for random forest icon">
            <a:extLst>
              <a:ext uri="{FF2B5EF4-FFF2-40B4-BE49-F238E27FC236}">
                <a16:creationId xmlns:a16="http://schemas.microsoft.com/office/drawing/2014/main" xmlns="" id="{56E8D0E4-75B2-6C40-A28B-EC460C7C5E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3029" y="2438400"/>
            <a:ext cx="1140088" cy="1140088"/>
          </a:xfrm>
          <a:prstGeom prst="rect">
            <a:avLst/>
          </a:prstGeom>
          <a:noFill/>
          <a:ln>
            <a:noFill/>
          </a:ln>
        </p:spPr>
      </p:pic>
      <p:pic>
        <p:nvPicPr>
          <p:cNvPr id="30" name="Picture 29" descr="Image result for neural network icon">
            <a:extLst>
              <a:ext uri="{FF2B5EF4-FFF2-40B4-BE49-F238E27FC236}">
                <a16:creationId xmlns:a16="http://schemas.microsoft.com/office/drawing/2014/main" xmlns="" id="{574118DB-3264-E241-A77F-A5AA15BD46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862" y="2434470"/>
            <a:ext cx="1199971" cy="1199971"/>
          </a:xfrm>
          <a:prstGeom prst="rect">
            <a:avLst/>
          </a:prstGeom>
          <a:noFill/>
          <a:ln>
            <a:noFill/>
          </a:ln>
        </p:spPr>
      </p:pic>
      <p:sp>
        <p:nvSpPr>
          <p:cNvPr id="3" name="Content Placeholder 2"/>
          <p:cNvSpPr>
            <a:spLocks noGrp="1"/>
          </p:cNvSpPr>
          <p:nvPr>
            <p:ph idx="1"/>
          </p:nvPr>
        </p:nvSpPr>
        <p:spPr>
          <a:xfrm>
            <a:off x="166255" y="1066800"/>
            <a:ext cx="8744989" cy="5552899"/>
          </a:xfrm>
        </p:spPr>
        <p:txBody>
          <a:bodyPr>
            <a:normAutofit/>
          </a:bodyPr>
          <a:lstStyle/>
          <a:p>
            <a:r>
              <a:rPr lang="en-US" b="1" dirty="0"/>
              <a:t>Data: </a:t>
            </a:r>
            <a:r>
              <a:rPr lang="en-US" dirty="0"/>
              <a:t>We collect two types of system data (numeric and text),</a:t>
            </a:r>
          </a:p>
          <a:p>
            <a:pPr lvl="1"/>
            <a:r>
              <a:rPr lang="en-US" b="1" dirty="0"/>
              <a:t>Performance Counters: </a:t>
            </a:r>
            <a:r>
              <a:rPr lang="en-US" dirty="0"/>
              <a:t>Provide information as to how well the operating system or an application, service, or driver is performing. 68 unique counters and 245 feature values. </a:t>
            </a:r>
            <a:endParaRPr lang="en-US" b="1" dirty="0"/>
          </a:p>
          <a:p>
            <a:pPr lvl="1"/>
            <a:r>
              <a:rPr lang="en-US" b="1" dirty="0"/>
              <a:t>Instruction Sequences: </a:t>
            </a:r>
            <a:r>
              <a:rPr lang="en-US" dirty="0"/>
              <a:t>Assembly instructions of each process running on the cyber system extracted from memory addresses. </a:t>
            </a:r>
            <a:endParaRPr lang="en-US" b="1" dirty="0"/>
          </a:p>
        </p:txBody>
      </p:sp>
      <p:sp>
        <p:nvSpPr>
          <p:cNvPr id="6" name="Title 4"/>
          <p:cNvSpPr>
            <a:spLocks noGrp="1"/>
          </p:cNvSpPr>
          <p:nvPr>
            <p:ph type="title"/>
          </p:nvPr>
        </p:nvSpPr>
        <p:spPr>
          <a:xfrm>
            <a:off x="304800" y="76200"/>
            <a:ext cx="6705600" cy="838200"/>
          </a:xfrm>
        </p:spPr>
        <p:txBody>
          <a:bodyPr/>
          <a:lstStyle/>
          <a:p>
            <a:r>
              <a:rPr lang="tr-TR" sz="2800" dirty="0" err="1"/>
              <a:t>Proposed</a:t>
            </a:r>
            <a:r>
              <a:rPr lang="tr-TR" sz="2800" dirty="0"/>
              <a:t> Solution: </a:t>
            </a:r>
            <a:r>
              <a:rPr lang="tr-TR" sz="2800" dirty="0" err="1"/>
              <a:t>Semantic</a:t>
            </a:r>
            <a:r>
              <a:rPr lang="tr-TR" sz="2800" dirty="0"/>
              <a:t> </a:t>
            </a:r>
            <a:r>
              <a:rPr lang="tr-TR" sz="2800" dirty="0" err="1"/>
              <a:t>Factors</a:t>
            </a:r>
            <a:endParaRPr lang="en-US" sz="2800" dirty="0"/>
          </a:p>
        </p:txBody>
      </p:sp>
      <p:sp>
        <p:nvSpPr>
          <p:cNvPr id="5" name="Slide Number Placeholder 4"/>
          <p:cNvSpPr>
            <a:spLocks noGrp="1"/>
          </p:cNvSpPr>
          <p:nvPr>
            <p:ph type="sldNum" sz="quarter" idx="11"/>
          </p:nvPr>
        </p:nvSpPr>
        <p:spPr/>
        <p:txBody>
          <a:bodyPr/>
          <a:lstStyle/>
          <a:p>
            <a:fld id="{F6EFC63E-F8D9-44BB-A462-AC735E845F95}" type="slidenum">
              <a:rPr lang="en-US" smtClean="0"/>
              <a:pPr/>
              <a:t>28</a:t>
            </a:fld>
            <a:endParaRPr lang="en-US"/>
          </a:p>
        </p:txBody>
      </p:sp>
      <p:graphicFrame>
        <p:nvGraphicFramePr>
          <p:cNvPr id="8" name="Table 7">
            <a:extLst>
              <a:ext uri="{FF2B5EF4-FFF2-40B4-BE49-F238E27FC236}">
                <a16:creationId xmlns:a16="http://schemas.microsoft.com/office/drawing/2014/main" xmlns="" id="{24933130-E42E-A745-8050-E5A4E6406A34}"/>
              </a:ext>
            </a:extLst>
          </p:cNvPr>
          <p:cNvGraphicFramePr>
            <a:graphicFrameLocks noGrp="1"/>
          </p:cNvGraphicFramePr>
          <p:nvPr>
            <p:extLst>
              <p:ext uri="{D42A27DB-BD31-4B8C-83A1-F6EECF244321}">
                <p14:modId xmlns:p14="http://schemas.microsoft.com/office/powerpoint/2010/main" val="3429361829"/>
              </p:ext>
            </p:extLst>
          </p:nvPr>
        </p:nvGraphicFramePr>
        <p:xfrm>
          <a:off x="1295400" y="3073400"/>
          <a:ext cx="3048000" cy="203200"/>
        </p:xfrm>
        <a:graphic>
          <a:graphicData uri="http://schemas.openxmlformats.org/drawingml/2006/table">
            <a:tbl>
              <a:tblPr>
                <a:tableStyleId>{5940675A-B579-460E-94D1-54222C63F5DA}</a:tableStyleId>
              </a:tblPr>
              <a:tblGrid>
                <a:gridCol w="508000">
                  <a:extLst>
                    <a:ext uri="{9D8B030D-6E8A-4147-A177-3AD203B41FA5}">
                      <a16:colId xmlns:a16="http://schemas.microsoft.com/office/drawing/2014/main" xmlns="" val="128675802"/>
                    </a:ext>
                  </a:extLst>
                </a:gridCol>
                <a:gridCol w="508000">
                  <a:extLst>
                    <a:ext uri="{9D8B030D-6E8A-4147-A177-3AD203B41FA5}">
                      <a16:colId xmlns:a16="http://schemas.microsoft.com/office/drawing/2014/main" xmlns="" val="2129868640"/>
                    </a:ext>
                  </a:extLst>
                </a:gridCol>
                <a:gridCol w="508000">
                  <a:extLst>
                    <a:ext uri="{9D8B030D-6E8A-4147-A177-3AD203B41FA5}">
                      <a16:colId xmlns:a16="http://schemas.microsoft.com/office/drawing/2014/main" xmlns="" val="1315676571"/>
                    </a:ext>
                  </a:extLst>
                </a:gridCol>
                <a:gridCol w="508000">
                  <a:extLst>
                    <a:ext uri="{9D8B030D-6E8A-4147-A177-3AD203B41FA5}">
                      <a16:colId xmlns:a16="http://schemas.microsoft.com/office/drawing/2014/main" xmlns="" val="1529349305"/>
                    </a:ext>
                  </a:extLst>
                </a:gridCol>
                <a:gridCol w="508000">
                  <a:extLst>
                    <a:ext uri="{9D8B030D-6E8A-4147-A177-3AD203B41FA5}">
                      <a16:colId xmlns:a16="http://schemas.microsoft.com/office/drawing/2014/main" xmlns="" val="743607726"/>
                    </a:ext>
                  </a:extLst>
                </a:gridCol>
                <a:gridCol w="508000">
                  <a:extLst>
                    <a:ext uri="{9D8B030D-6E8A-4147-A177-3AD203B41FA5}">
                      <a16:colId xmlns:a16="http://schemas.microsoft.com/office/drawing/2014/main" xmlns="" val="2954907763"/>
                    </a:ext>
                  </a:extLst>
                </a:gridCol>
              </a:tblGrid>
              <a:tr h="203200">
                <a:tc>
                  <a:txBody>
                    <a:bodyPr/>
                    <a:lstStyle/>
                    <a:p>
                      <a:pPr algn="ctr" fontAlgn="b"/>
                      <a:r>
                        <a:rPr lang="en-US" sz="1200" u="none" strike="noStrike">
                          <a:effectLst/>
                        </a:rPr>
                        <a:t>0.026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0.160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0.094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0.110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0.191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0.001</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63383236"/>
                  </a:ext>
                </a:extLst>
              </a:tr>
            </a:tbl>
          </a:graphicData>
        </a:graphic>
      </p:graphicFrame>
      <p:graphicFrame>
        <p:nvGraphicFramePr>
          <p:cNvPr id="9" name="Table 8">
            <a:extLst>
              <a:ext uri="{FF2B5EF4-FFF2-40B4-BE49-F238E27FC236}">
                <a16:creationId xmlns:a16="http://schemas.microsoft.com/office/drawing/2014/main" xmlns="" id="{18DAD7B6-E17A-6C42-B1B0-8BFBFB735C5E}"/>
              </a:ext>
            </a:extLst>
          </p:cNvPr>
          <p:cNvGraphicFramePr>
            <a:graphicFrameLocks noGrp="1"/>
          </p:cNvGraphicFramePr>
          <p:nvPr>
            <p:extLst>
              <p:ext uri="{D42A27DB-BD31-4B8C-83A1-F6EECF244321}">
                <p14:modId xmlns:p14="http://schemas.microsoft.com/office/powerpoint/2010/main" val="3893735621"/>
              </p:ext>
            </p:extLst>
          </p:nvPr>
        </p:nvGraphicFramePr>
        <p:xfrm>
          <a:off x="1295400" y="3327400"/>
          <a:ext cx="3048000" cy="203200"/>
        </p:xfrm>
        <a:graphic>
          <a:graphicData uri="http://schemas.openxmlformats.org/drawingml/2006/table">
            <a:tbl>
              <a:tblPr>
                <a:tableStyleId>{5940675A-B579-460E-94D1-54222C63F5DA}</a:tableStyleId>
              </a:tblPr>
              <a:tblGrid>
                <a:gridCol w="508000">
                  <a:extLst>
                    <a:ext uri="{9D8B030D-6E8A-4147-A177-3AD203B41FA5}">
                      <a16:colId xmlns:a16="http://schemas.microsoft.com/office/drawing/2014/main" xmlns="" val="128675802"/>
                    </a:ext>
                  </a:extLst>
                </a:gridCol>
                <a:gridCol w="508000">
                  <a:extLst>
                    <a:ext uri="{9D8B030D-6E8A-4147-A177-3AD203B41FA5}">
                      <a16:colId xmlns:a16="http://schemas.microsoft.com/office/drawing/2014/main" xmlns="" val="2129868640"/>
                    </a:ext>
                  </a:extLst>
                </a:gridCol>
                <a:gridCol w="508000">
                  <a:extLst>
                    <a:ext uri="{9D8B030D-6E8A-4147-A177-3AD203B41FA5}">
                      <a16:colId xmlns:a16="http://schemas.microsoft.com/office/drawing/2014/main" xmlns="" val="1315676571"/>
                    </a:ext>
                  </a:extLst>
                </a:gridCol>
                <a:gridCol w="508000">
                  <a:extLst>
                    <a:ext uri="{9D8B030D-6E8A-4147-A177-3AD203B41FA5}">
                      <a16:colId xmlns:a16="http://schemas.microsoft.com/office/drawing/2014/main" xmlns="" val="1529349305"/>
                    </a:ext>
                  </a:extLst>
                </a:gridCol>
                <a:gridCol w="508000">
                  <a:extLst>
                    <a:ext uri="{9D8B030D-6E8A-4147-A177-3AD203B41FA5}">
                      <a16:colId xmlns:a16="http://schemas.microsoft.com/office/drawing/2014/main" xmlns="" val="743607726"/>
                    </a:ext>
                  </a:extLst>
                </a:gridCol>
                <a:gridCol w="508000">
                  <a:extLst>
                    <a:ext uri="{9D8B030D-6E8A-4147-A177-3AD203B41FA5}">
                      <a16:colId xmlns:a16="http://schemas.microsoft.com/office/drawing/2014/main" xmlns="" val="2954907763"/>
                    </a:ext>
                  </a:extLst>
                </a:gridCol>
              </a:tblGrid>
              <a:tr h="203200">
                <a:tc>
                  <a:txBody>
                    <a:bodyPr/>
                    <a:lstStyle/>
                    <a:p>
                      <a:pPr algn="ctr" fontAlgn="b"/>
                      <a:r>
                        <a:rPr lang="en-US" sz="1200" u="none" strike="noStrike" dirty="0">
                          <a:effectLst/>
                        </a:rPr>
                        <a:t>INT3</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XOR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JZ</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AND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LEA</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AND</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63383236"/>
                  </a:ext>
                </a:extLst>
              </a:tr>
            </a:tbl>
          </a:graphicData>
        </a:graphic>
      </p:graphicFrame>
      <p:graphicFrame>
        <p:nvGraphicFramePr>
          <p:cNvPr id="10" name="Chart 9">
            <a:extLst>
              <a:ext uri="{FF2B5EF4-FFF2-40B4-BE49-F238E27FC236}">
                <a16:creationId xmlns:a16="http://schemas.microsoft.com/office/drawing/2014/main" xmlns="" id="{AE03E3B2-1C67-294B-BD22-2F267401029B}"/>
              </a:ext>
            </a:extLst>
          </p:cNvPr>
          <p:cNvGraphicFramePr>
            <a:graphicFrameLocks/>
          </p:cNvGraphicFramePr>
          <p:nvPr>
            <p:extLst>
              <p:ext uri="{D42A27DB-BD31-4B8C-83A1-F6EECF244321}">
                <p14:modId xmlns:p14="http://schemas.microsoft.com/office/powerpoint/2010/main" val="1795465884"/>
              </p:ext>
            </p:extLst>
          </p:nvPr>
        </p:nvGraphicFramePr>
        <p:xfrm>
          <a:off x="1219200" y="3796735"/>
          <a:ext cx="3131484" cy="168966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xmlns="" id="{BD02C86B-76B0-664C-8A71-EB48C38D37FA}"/>
              </a:ext>
            </a:extLst>
          </p:cNvPr>
          <p:cNvSpPr txBox="1"/>
          <p:nvPr/>
        </p:nvSpPr>
        <p:spPr>
          <a:xfrm>
            <a:off x="609600" y="3014246"/>
            <a:ext cx="434734" cy="338554"/>
          </a:xfrm>
          <a:prstGeom prst="rect">
            <a:avLst/>
          </a:prstGeom>
          <a:noFill/>
        </p:spPr>
        <p:txBody>
          <a:bodyPr wrap="none" rtlCol="0">
            <a:spAutoFit/>
          </a:bodyPr>
          <a:lstStyle/>
          <a:p>
            <a:r>
              <a:rPr lang="en-US" sz="1600" dirty="0">
                <a:latin typeface="Arial" pitchFamily="34" charset="0"/>
                <a:cs typeface="Arial" pitchFamily="34" charset="0"/>
              </a:rPr>
              <a:t>P1</a:t>
            </a:r>
          </a:p>
        </p:txBody>
      </p:sp>
      <p:sp>
        <p:nvSpPr>
          <p:cNvPr id="14" name="TextBox 13">
            <a:extLst>
              <a:ext uri="{FF2B5EF4-FFF2-40B4-BE49-F238E27FC236}">
                <a16:creationId xmlns:a16="http://schemas.microsoft.com/office/drawing/2014/main" xmlns="" id="{35759062-AC48-9D46-9BF1-AC8D2DECDBC8}"/>
              </a:ext>
            </a:extLst>
          </p:cNvPr>
          <p:cNvSpPr txBox="1"/>
          <p:nvPr/>
        </p:nvSpPr>
        <p:spPr>
          <a:xfrm>
            <a:off x="609600" y="3242846"/>
            <a:ext cx="434734" cy="338554"/>
          </a:xfrm>
          <a:prstGeom prst="rect">
            <a:avLst/>
          </a:prstGeom>
          <a:noFill/>
        </p:spPr>
        <p:txBody>
          <a:bodyPr wrap="none" rtlCol="0">
            <a:spAutoFit/>
          </a:bodyPr>
          <a:lstStyle/>
          <a:p>
            <a:r>
              <a:rPr lang="en-US" sz="1600" dirty="0">
                <a:latin typeface="Arial" pitchFamily="34" charset="0"/>
                <a:cs typeface="Arial" pitchFamily="34" charset="0"/>
              </a:rPr>
              <a:t>P2</a:t>
            </a:r>
          </a:p>
        </p:txBody>
      </p:sp>
      <p:graphicFrame>
        <p:nvGraphicFramePr>
          <p:cNvPr id="17" name="Table 16">
            <a:extLst>
              <a:ext uri="{FF2B5EF4-FFF2-40B4-BE49-F238E27FC236}">
                <a16:creationId xmlns:a16="http://schemas.microsoft.com/office/drawing/2014/main" xmlns="" id="{ABC5FE66-890C-1748-9863-09634B3248FE}"/>
              </a:ext>
            </a:extLst>
          </p:cNvPr>
          <p:cNvGraphicFramePr>
            <a:graphicFrameLocks noGrp="1"/>
          </p:cNvGraphicFramePr>
          <p:nvPr>
            <p:extLst>
              <p:ext uri="{D42A27DB-BD31-4B8C-83A1-F6EECF244321}">
                <p14:modId xmlns:p14="http://schemas.microsoft.com/office/powerpoint/2010/main" val="736050876"/>
              </p:ext>
            </p:extLst>
          </p:nvPr>
        </p:nvGraphicFramePr>
        <p:xfrm>
          <a:off x="5265084" y="5342650"/>
          <a:ext cx="3048000" cy="203200"/>
        </p:xfrm>
        <a:graphic>
          <a:graphicData uri="http://schemas.openxmlformats.org/drawingml/2006/table">
            <a:tbl>
              <a:tblPr>
                <a:tableStyleId>{5940675A-B579-460E-94D1-54222C63F5DA}</a:tableStyleId>
              </a:tblPr>
              <a:tblGrid>
                <a:gridCol w="508000">
                  <a:extLst>
                    <a:ext uri="{9D8B030D-6E8A-4147-A177-3AD203B41FA5}">
                      <a16:colId xmlns:a16="http://schemas.microsoft.com/office/drawing/2014/main" xmlns="" val="128675802"/>
                    </a:ext>
                  </a:extLst>
                </a:gridCol>
                <a:gridCol w="508000">
                  <a:extLst>
                    <a:ext uri="{9D8B030D-6E8A-4147-A177-3AD203B41FA5}">
                      <a16:colId xmlns:a16="http://schemas.microsoft.com/office/drawing/2014/main" xmlns="" val="2129868640"/>
                    </a:ext>
                  </a:extLst>
                </a:gridCol>
                <a:gridCol w="508000">
                  <a:extLst>
                    <a:ext uri="{9D8B030D-6E8A-4147-A177-3AD203B41FA5}">
                      <a16:colId xmlns:a16="http://schemas.microsoft.com/office/drawing/2014/main" xmlns="" val="1315676571"/>
                    </a:ext>
                  </a:extLst>
                </a:gridCol>
                <a:gridCol w="508000">
                  <a:extLst>
                    <a:ext uri="{9D8B030D-6E8A-4147-A177-3AD203B41FA5}">
                      <a16:colId xmlns:a16="http://schemas.microsoft.com/office/drawing/2014/main" xmlns="" val="1529349305"/>
                    </a:ext>
                  </a:extLst>
                </a:gridCol>
                <a:gridCol w="508000">
                  <a:extLst>
                    <a:ext uri="{9D8B030D-6E8A-4147-A177-3AD203B41FA5}">
                      <a16:colId xmlns:a16="http://schemas.microsoft.com/office/drawing/2014/main" xmlns="" val="743607726"/>
                    </a:ext>
                  </a:extLst>
                </a:gridCol>
                <a:gridCol w="508000">
                  <a:extLst>
                    <a:ext uri="{9D8B030D-6E8A-4147-A177-3AD203B41FA5}">
                      <a16:colId xmlns:a16="http://schemas.microsoft.com/office/drawing/2014/main" xmlns="" val="2954907763"/>
                    </a:ext>
                  </a:extLst>
                </a:gridCol>
              </a:tblGrid>
              <a:tr h="203200">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0.160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0.110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0.191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63383236"/>
                  </a:ext>
                </a:extLst>
              </a:tr>
            </a:tbl>
          </a:graphicData>
        </a:graphic>
      </p:graphicFrame>
      <p:graphicFrame>
        <p:nvGraphicFramePr>
          <p:cNvPr id="18" name="Table 17">
            <a:extLst>
              <a:ext uri="{FF2B5EF4-FFF2-40B4-BE49-F238E27FC236}">
                <a16:creationId xmlns:a16="http://schemas.microsoft.com/office/drawing/2014/main" xmlns="" id="{5749E561-D735-004E-8069-0DF2B60B20B7}"/>
              </a:ext>
            </a:extLst>
          </p:cNvPr>
          <p:cNvGraphicFramePr>
            <a:graphicFrameLocks noGrp="1"/>
          </p:cNvGraphicFramePr>
          <p:nvPr>
            <p:extLst>
              <p:ext uri="{D42A27DB-BD31-4B8C-83A1-F6EECF244321}">
                <p14:modId xmlns:p14="http://schemas.microsoft.com/office/powerpoint/2010/main" val="2605567674"/>
              </p:ext>
            </p:extLst>
          </p:nvPr>
        </p:nvGraphicFramePr>
        <p:xfrm>
          <a:off x="5265084" y="6048064"/>
          <a:ext cx="3048000" cy="203200"/>
        </p:xfrm>
        <a:graphic>
          <a:graphicData uri="http://schemas.openxmlformats.org/drawingml/2006/table">
            <a:tbl>
              <a:tblPr>
                <a:tableStyleId>{5940675A-B579-460E-94D1-54222C63F5DA}</a:tableStyleId>
              </a:tblPr>
              <a:tblGrid>
                <a:gridCol w="508000">
                  <a:extLst>
                    <a:ext uri="{9D8B030D-6E8A-4147-A177-3AD203B41FA5}">
                      <a16:colId xmlns:a16="http://schemas.microsoft.com/office/drawing/2014/main" xmlns="" val="128675802"/>
                    </a:ext>
                  </a:extLst>
                </a:gridCol>
                <a:gridCol w="508000">
                  <a:extLst>
                    <a:ext uri="{9D8B030D-6E8A-4147-A177-3AD203B41FA5}">
                      <a16:colId xmlns:a16="http://schemas.microsoft.com/office/drawing/2014/main" xmlns="" val="2129868640"/>
                    </a:ext>
                  </a:extLst>
                </a:gridCol>
                <a:gridCol w="508000">
                  <a:extLst>
                    <a:ext uri="{9D8B030D-6E8A-4147-A177-3AD203B41FA5}">
                      <a16:colId xmlns:a16="http://schemas.microsoft.com/office/drawing/2014/main" xmlns="" val="1315676571"/>
                    </a:ext>
                  </a:extLst>
                </a:gridCol>
                <a:gridCol w="508000">
                  <a:extLst>
                    <a:ext uri="{9D8B030D-6E8A-4147-A177-3AD203B41FA5}">
                      <a16:colId xmlns:a16="http://schemas.microsoft.com/office/drawing/2014/main" xmlns="" val="1529349305"/>
                    </a:ext>
                  </a:extLst>
                </a:gridCol>
                <a:gridCol w="508000">
                  <a:extLst>
                    <a:ext uri="{9D8B030D-6E8A-4147-A177-3AD203B41FA5}">
                      <a16:colId xmlns:a16="http://schemas.microsoft.com/office/drawing/2014/main" xmlns="" val="743607726"/>
                    </a:ext>
                  </a:extLst>
                </a:gridCol>
                <a:gridCol w="508000">
                  <a:extLst>
                    <a:ext uri="{9D8B030D-6E8A-4147-A177-3AD203B41FA5}">
                      <a16:colId xmlns:a16="http://schemas.microsoft.com/office/drawing/2014/main" xmlns="" val="2954907763"/>
                    </a:ext>
                  </a:extLst>
                </a:gridCol>
              </a:tblGrid>
              <a:tr h="203200">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XOR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AND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AND</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63383236"/>
                  </a:ext>
                </a:extLst>
              </a:tr>
            </a:tbl>
          </a:graphicData>
        </a:graphic>
      </p:graphicFrame>
      <p:sp>
        <p:nvSpPr>
          <p:cNvPr id="19" name="TextBox 18">
            <a:extLst>
              <a:ext uri="{FF2B5EF4-FFF2-40B4-BE49-F238E27FC236}">
                <a16:creationId xmlns:a16="http://schemas.microsoft.com/office/drawing/2014/main" xmlns="" id="{A17EE63A-FC99-FC4D-A9A6-AE5F086A2D71}"/>
              </a:ext>
            </a:extLst>
          </p:cNvPr>
          <p:cNvSpPr txBox="1"/>
          <p:nvPr/>
        </p:nvSpPr>
        <p:spPr>
          <a:xfrm>
            <a:off x="4899266" y="5277946"/>
            <a:ext cx="434734" cy="338554"/>
          </a:xfrm>
          <a:prstGeom prst="rect">
            <a:avLst/>
          </a:prstGeom>
          <a:noFill/>
        </p:spPr>
        <p:txBody>
          <a:bodyPr wrap="none" rtlCol="0">
            <a:spAutoFit/>
          </a:bodyPr>
          <a:lstStyle/>
          <a:p>
            <a:r>
              <a:rPr lang="en-US" sz="1600" dirty="0">
                <a:latin typeface="Arial" pitchFamily="34" charset="0"/>
                <a:cs typeface="Arial" pitchFamily="34" charset="0"/>
              </a:rPr>
              <a:t>P1</a:t>
            </a:r>
          </a:p>
        </p:txBody>
      </p:sp>
      <p:sp>
        <p:nvSpPr>
          <p:cNvPr id="20" name="TextBox 19">
            <a:extLst>
              <a:ext uri="{FF2B5EF4-FFF2-40B4-BE49-F238E27FC236}">
                <a16:creationId xmlns:a16="http://schemas.microsoft.com/office/drawing/2014/main" xmlns="" id="{1A77C374-9196-894C-B4DC-8B4206E73F6E}"/>
              </a:ext>
            </a:extLst>
          </p:cNvPr>
          <p:cNvSpPr txBox="1"/>
          <p:nvPr/>
        </p:nvSpPr>
        <p:spPr>
          <a:xfrm>
            <a:off x="4868140" y="5914547"/>
            <a:ext cx="434734" cy="338554"/>
          </a:xfrm>
          <a:prstGeom prst="rect">
            <a:avLst/>
          </a:prstGeom>
          <a:noFill/>
        </p:spPr>
        <p:txBody>
          <a:bodyPr wrap="none" rtlCol="0">
            <a:spAutoFit/>
          </a:bodyPr>
          <a:lstStyle/>
          <a:p>
            <a:r>
              <a:rPr lang="en-US" sz="1600" dirty="0">
                <a:latin typeface="Arial" pitchFamily="34" charset="0"/>
                <a:cs typeface="Arial" pitchFamily="34" charset="0"/>
              </a:rPr>
              <a:t>P2</a:t>
            </a:r>
          </a:p>
        </p:txBody>
      </p:sp>
      <p:graphicFrame>
        <p:nvGraphicFramePr>
          <p:cNvPr id="21" name="Table 20">
            <a:extLst>
              <a:ext uri="{FF2B5EF4-FFF2-40B4-BE49-F238E27FC236}">
                <a16:creationId xmlns:a16="http://schemas.microsoft.com/office/drawing/2014/main" xmlns="" id="{3AD05798-6B99-784A-B961-B528685C754B}"/>
              </a:ext>
            </a:extLst>
          </p:cNvPr>
          <p:cNvGraphicFramePr>
            <a:graphicFrameLocks noGrp="1"/>
          </p:cNvGraphicFramePr>
          <p:nvPr>
            <p:extLst>
              <p:ext uri="{D42A27DB-BD31-4B8C-83A1-F6EECF244321}">
                <p14:modId xmlns:p14="http://schemas.microsoft.com/office/powerpoint/2010/main" val="3088225226"/>
              </p:ext>
            </p:extLst>
          </p:nvPr>
        </p:nvGraphicFramePr>
        <p:xfrm>
          <a:off x="5257800" y="5037653"/>
          <a:ext cx="3048000" cy="203200"/>
        </p:xfrm>
        <a:graphic>
          <a:graphicData uri="http://schemas.openxmlformats.org/drawingml/2006/table">
            <a:tbl>
              <a:tblPr>
                <a:tableStyleId>{5940675A-B579-460E-94D1-54222C63F5DA}</a:tableStyleId>
              </a:tblPr>
              <a:tblGrid>
                <a:gridCol w="508000">
                  <a:extLst>
                    <a:ext uri="{9D8B030D-6E8A-4147-A177-3AD203B41FA5}">
                      <a16:colId xmlns:a16="http://schemas.microsoft.com/office/drawing/2014/main" xmlns="" val="128675802"/>
                    </a:ext>
                  </a:extLst>
                </a:gridCol>
                <a:gridCol w="508000">
                  <a:extLst>
                    <a:ext uri="{9D8B030D-6E8A-4147-A177-3AD203B41FA5}">
                      <a16:colId xmlns:a16="http://schemas.microsoft.com/office/drawing/2014/main" xmlns="" val="2129868640"/>
                    </a:ext>
                  </a:extLst>
                </a:gridCol>
                <a:gridCol w="508000">
                  <a:extLst>
                    <a:ext uri="{9D8B030D-6E8A-4147-A177-3AD203B41FA5}">
                      <a16:colId xmlns:a16="http://schemas.microsoft.com/office/drawing/2014/main" xmlns="" val="1315676571"/>
                    </a:ext>
                  </a:extLst>
                </a:gridCol>
                <a:gridCol w="508000">
                  <a:extLst>
                    <a:ext uri="{9D8B030D-6E8A-4147-A177-3AD203B41FA5}">
                      <a16:colId xmlns:a16="http://schemas.microsoft.com/office/drawing/2014/main" xmlns="" val="1529349305"/>
                    </a:ext>
                  </a:extLst>
                </a:gridCol>
                <a:gridCol w="508000">
                  <a:extLst>
                    <a:ext uri="{9D8B030D-6E8A-4147-A177-3AD203B41FA5}">
                      <a16:colId xmlns:a16="http://schemas.microsoft.com/office/drawing/2014/main" xmlns="" val="743607726"/>
                    </a:ext>
                  </a:extLst>
                </a:gridCol>
                <a:gridCol w="508000">
                  <a:extLst>
                    <a:ext uri="{9D8B030D-6E8A-4147-A177-3AD203B41FA5}">
                      <a16:colId xmlns:a16="http://schemas.microsoft.com/office/drawing/2014/main" xmlns="" val="2954907763"/>
                    </a:ext>
                  </a:extLst>
                </a:gridCol>
              </a:tblGrid>
              <a:tr h="203200">
                <a:tc>
                  <a:txBody>
                    <a:bodyPr/>
                    <a:lstStyle/>
                    <a:p>
                      <a:pPr algn="ctr" fontAlgn="b"/>
                      <a:r>
                        <a:rPr lang="en-US" sz="1200" u="none" strike="noStrike">
                          <a:effectLst/>
                        </a:rPr>
                        <a:t>0.026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0.160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0.094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0.110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0.191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0.001</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63383236"/>
                  </a:ext>
                </a:extLst>
              </a:tr>
            </a:tbl>
          </a:graphicData>
        </a:graphic>
      </p:graphicFrame>
      <p:sp>
        <p:nvSpPr>
          <p:cNvPr id="22" name="TextBox 21">
            <a:extLst>
              <a:ext uri="{FF2B5EF4-FFF2-40B4-BE49-F238E27FC236}">
                <a16:creationId xmlns:a16="http://schemas.microsoft.com/office/drawing/2014/main" xmlns="" id="{2EA2491F-084A-2A46-A2F6-B78FFA74AD75}"/>
              </a:ext>
            </a:extLst>
          </p:cNvPr>
          <p:cNvSpPr txBox="1"/>
          <p:nvPr/>
        </p:nvSpPr>
        <p:spPr>
          <a:xfrm>
            <a:off x="4899266" y="4964511"/>
            <a:ext cx="434734" cy="338554"/>
          </a:xfrm>
          <a:prstGeom prst="rect">
            <a:avLst/>
          </a:prstGeom>
          <a:noFill/>
        </p:spPr>
        <p:txBody>
          <a:bodyPr wrap="none" rtlCol="0">
            <a:spAutoFit/>
          </a:bodyPr>
          <a:lstStyle/>
          <a:p>
            <a:r>
              <a:rPr lang="en-US" sz="1600" dirty="0">
                <a:latin typeface="Arial" pitchFamily="34" charset="0"/>
                <a:cs typeface="Arial" pitchFamily="34" charset="0"/>
              </a:rPr>
              <a:t>P1</a:t>
            </a:r>
          </a:p>
        </p:txBody>
      </p:sp>
      <p:graphicFrame>
        <p:nvGraphicFramePr>
          <p:cNvPr id="23" name="Table 22">
            <a:extLst>
              <a:ext uri="{FF2B5EF4-FFF2-40B4-BE49-F238E27FC236}">
                <a16:creationId xmlns:a16="http://schemas.microsoft.com/office/drawing/2014/main" xmlns="" id="{D1CF3A57-CF65-5E4C-82F7-2756E6ABFEBA}"/>
              </a:ext>
            </a:extLst>
          </p:cNvPr>
          <p:cNvGraphicFramePr>
            <a:graphicFrameLocks noGrp="1"/>
          </p:cNvGraphicFramePr>
          <p:nvPr>
            <p:extLst>
              <p:ext uri="{D42A27DB-BD31-4B8C-83A1-F6EECF244321}">
                <p14:modId xmlns:p14="http://schemas.microsoft.com/office/powerpoint/2010/main" val="1958057361"/>
              </p:ext>
            </p:extLst>
          </p:nvPr>
        </p:nvGraphicFramePr>
        <p:xfrm>
          <a:off x="5297647" y="5715345"/>
          <a:ext cx="3048000" cy="203200"/>
        </p:xfrm>
        <a:graphic>
          <a:graphicData uri="http://schemas.openxmlformats.org/drawingml/2006/table">
            <a:tbl>
              <a:tblPr>
                <a:tableStyleId>{5940675A-B579-460E-94D1-54222C63F5DA}</a:tableStyleId>
              </a:tblPr>
              <a:tblGrid>
                <a:gridCol w="508000">
                  <a:extLst>
                    <a:ext uri="{9D8B030D-6E8A-4147-A177-3AD203B41FA5}">
                      <a16:colId xmlns:a16="http://schemas.microsoft.com/office/drawing/2014/main" xmlns="" val="128675802"/>
                    </a:ext>
                  </a:extLst>
                </a:gridCol>
                <a:gridCol w="508000">
                  <a:extLst>
                    <a:ext uri="{9D8B030D-6E8A-4147-A177-3AD203B41FA5}">
                      <a16:colId xmlns:a16="http://schemas.microsoft.com/office/drawing/2014/main" xmlns="" val="2129868640"/>
                    </a:ext>
                  </a:extLst>
                </a:gridCol>
                <a:gridCol w="508000">
                  <a:extLst>
                    <a:ext uri="{9D8B030D-6E8A-4147-A177-3AD203B41FA5}">
                      <a16:colId xmlns:a16="http://schemas.microsoft.com/office/drawing/2014/main" xmlns="" val="1315676571"/>
                    </a:ext>
                  </a:extLst>
                </a:gridCol>
                <a:gridCol w="508000">
                  <a:extLst>
                    <a:ext uri="{9D8B030D-6E8A-4147-A177-3AD203B41FA5}">
                      <a16:colId xmlns:a16="http://schemas.microsoft.com/office/drawing/2014/main" xmlns="" val="1529349305"/>
                    </a:ext>
                  </a:extLst>
                </a:gridCol>
                <a:gridCol w="508000">
                  <a:extLst>
                    <a:ext uri="{9D8B030D-6E8A-4147-A177-3AD203B41FA5}">
                      <a16:colId xmlns:a16="http://schemas.microsoft.com/office/drawing/2014/main" xmlns="" val="743607726"/>
                    </a:ext>
                  </a:extLst>
                </a:gridCol>
                <a:gridCol w="508000">
                  <a:extLst>
                    <a:ext uri="{9D8B030D-6E8A-4147-A177-3AD203B41FA5}">
                      <a16:colId xmlns:a16="http://schemas.microsoft.com/office/drawing/2014/main" xmlns="" val="2954907763"/>
                    </a:ext>
                  </a:extLst>
                </a:gridCol>
              </a:tblGrid>
              <a:tr h="203200">
                <a:tc>
                  <a:txBody>
                    <a:bodyPr/>
                    <a:lstStyle/>
                    <a:p>
                      <a:pPr algn="ctr" fontAlgn="b"/>
                      <a:r>
                        <a:rPr lang="en-US" sz="1200" u="none" strike="noStrike" dirty="0">
                          <a:effectLst/>
                        </a:rPr>
                        <a:t>INT3</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XOR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JZ</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AND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LEA</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AND</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63383236"/>
                  </a:ext>
                </a:extLst>
              </a:tr>
            </a:tbl>
          </a:graphicData>
        </a:graphic>
      </p:graphicFrame>
      <p:sp>
        <p:nvSpPr>
          <p:cNvPr id="24" name="TextBox 23">
            <a:extLst>
              <a:ext uri="{FF2B5EF4-FFF2-40B4-BE49-F238E27FC236}">
                <a16:creationId xmlns:a16="http://schemas.microsoft.com/office/drawing/2014/main" xmlns="" id="{9D989C75-85E1-0E48-8EBA-ECF5D858D900}"/>
              </a:ext>
            </a:extLst>
          </p:cNvPr>
          <p:cNvSpPr txBox="1"/>
          <p:nvPr/>
        </p:nvSpPr>
        <p:spPr>
          <a:xfrm>
            <a:off x="4898239" y="5612690"/>
            <a:ext cx="434734" cy="338554"/>
          </a:xfrm>
          <a:prstGeom prst="rect">
            <a:avLst/>
          </a:prstGeom>
          <a:noFill/>
        </p:spPr>
        <p:txBody>
          <a:bodyPr wrap="none" rtlCol="0">
            <a:spAutoFit/>
          </a:bodyPr>
          <a:lstStyle/>
          <a:p>
            <a:r>
              <a:rPr lang="en-US" sz="1600" dirty="0">
                <a:latin typeface="Arial" pitchFamily="34" charset="0"/>
                <a:cs typeface="Arial" pitchFamily="34" charset="0"/>
              </a:rPr>
              <a:t>P2</a:t>
            </a:r>
          </a:p>
        </p:txBody>
      </p:sp>
      <p:sp>
        <p:nvSpPr>
          <p:cNvPr id="25" name="Rectangle 24">
            <a:extLst>
              <a:ext uri="{FF2B5EF4-FFF2-40B4-BE49-F238E27FC236}">
                <a16:creationId xmlns:a16="http://schemas.microsoft.com/office/drawing/2014/main" xmlns="" id="{C7326AF2-E85B-5B4A-9DFB-661AC04D89E3}"/>
              </a:ext>
            </a:extLst>
          </p:cNvPr>
          <p:cNvSpPr/>
          <p:nvPr/>
        </p:nvSpPr>
        <p:spPr>
          <a:xfrm>
            <a:off x="4820339" y="4876800"/>
            <a:ext cx="3637856" cy="1524000"/>
          </a:xfrm>
          <a:prstGeom prst="rect">
            <a:avLst/>
          </a:prstGeom>
          <a:noFill/>
          <a:ln w="3048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277F2AAE-3878-2F4E-A515-313922D29B8C}"/>
              </a:ext>
            </a:extLst>
          </p:cNvPr>
          <p:cNvCxnSpPr>
            <a:cxnSpLocks/>
            <a:stCxn id="25" idx="1"/>
            <a:endCxn id="25" idx="3"/>
          </p:cNvCxnSpPr>
          <p:nvPr/>
        </p:nvCxnSpPr>
        <p:spPr>
          <a:xfrm>
            <a:off x="4820339" y="5638800"/>
            <a:ext cx="3637856" cy="0"/>
          </a:xfrm>
          <a:prstGeom prst="line">
            <a:avLst/>
          </a:prstGeom>
          <a:ln w="3048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ED1EFF26-905A-D047-8083-D99E9A5D7718}"/>
              </a:ext>
            </a:extLst>
          </p:cNvPr>
          <p:cNvSpPr txBox="1"/>
          <p:nvPr/>
        </p:nvSpPr>
        <p:spPr>
          <a:xfrm rot="16200000">
            <a:off x="247050" y="4392457"/>
            <a:ext cx="1280600" cy="338554"/>
          </a:xfrm>
          <a:prstGeom prst="rect">
            <a:avLst/>
          </a:prstGeom>
          <a:noFill/>
        </p:spPr>
        <p:txBody>
          <a:bodyPr wrap="square" rtlCol="0">
            <a:spAutoFit/>
          </a:bodyPr>
          <a:lstStyle/>
          <a:p>
            <a:pPr algn="ctr"/>
            <a:r>
              <a:rPr lang="en-US" sz="1600" dirty="0">
                <a:latin typeface="Arial" pitchFamily="34" charset="0"/>
                <a:cs typeface="Arial" pitchFamily="34" charset="0"/>
              </a:rPr>
              <a:t>Freq. (%)</a:t>
            </a:r>
          </a:p>
        </p:txBody>
      </p:sp>
      <p:sp>
        <p:nvSpPr>
          <p:cNvPr id="31" name="TextBox 30">
            <a:extLst>
              <a:ext uri="{FF2B5EF4-FFF2-40B4-BE49-F238E27FC236}">
                <a16:creationId xmlns:a16="http://schemas.microsoft.com/office/drawing/2014/main" xmlns="" id="{3DD17E76-24A3-674B-A4F3-D5ADA554C804}"/>
              </a:ext>
            </a:extLst>
          </p:cNvPr>
          <p:cNvSpPr txBox="1"/>
          <p:nvPr/>
        </p:nvSpPr>
        <p:spPr>
          <a:xfrm>
            <a:off x="4926498" y="3440511"/>
            <a:ext cx="1589696" cy="338554"/>
          </a:xfrm>
          <a:prstGeom prst="rect">
            <a:avLst/>
          </a:prstGeom>
          <a:noFill/>
        </p:spPr>
        <p:txBody>
          <a:bodyPr wrap="square" rtlCol="0">
            <a:spAutoFit/>
          </a:bodyPr>
          <a:lstStyle/>
          <a:p>
            <a:pPr algn="ctr"/>
            <a:r>
              <a:rPr lang="en-US" sz="1600" dirty="0">
                <a:latin typeface="Arial" pitchFamily="34" charset="0"/>
                <a:cs typeface="Arial" pitchFamily="34" charset="0"/>
              </a:rPr>
              <a:t>BLSTM, LSTM</a:t>
            </a:r>
          </a:p>
        </p:txBody>
      </p:sp>
      <p:sp>
        <p:nvSpPr>
          <p:cNvPr id="32" name="TextBox 31">
            <a:extLst>
              <a:ext uri="{FF2B5EF4-FFF2-40B4-BE49-F238E27FC236}">
                <a16:creationId xmlns:a16="http://schemas.microsoft.com/office/drawing/2014/main" xmlns="" id="{95AF8E89-078E-CD46-AEBF-6796BEE9EFB5}"/>
              </a:ext>
            </a:extLst>
          </p:cNvPr>
          <p:cNvSpPr txBox="1"/>
          <p:nvPr/>
        </p:nvSpPr>
        <p:spPr>
          <a:xfrm>
            <a:off x="6822773" y="3429000"/>
            <a:ext cx="1280600" cy="338554"/>
          </a:xfrm>
          <a:prstGeom prst="rect">
            <a:avLst/>
          </a:prstGeom>
          <a:noFill/>
        </p:spPr>
        <p:txBody>
          <a:bodyPr wrap="square" rtlCol="0">
            <a:spAutoFit/>
          </a:bodyPr>
          <a:lstStyle/>
          <a:p>
            <a:pPr algn="ctr"/>
            <a:r>
              <a:rPr lang="en-US" sz="1600" dirty="0">
                <a:latin typeface="Arial" pitchFamily="34" charset="0"/>
                <a:cs typeface="Arial" pitchFamily="34" charset="0"/>
              </a:rPr>
              <a:t>KNN, RF</a:t>
            </a:r>
          </a:p>
        </p:txBody>
      </p:sp>
      <p:sp>
        <p:nvSpPr>
          <p:cNvPr id="33" name="Rectangle 32">
            <a:extLst>
              <a:ext uri="{FF2B5EF4-FFF2-40B4-BE49-F238E27FC236}">
                <a16:creationId xmlns:a16="http://schemas.microsoft.com/office/drawing/2014/main" xmlns="" id="{8F09D976-65A3-674A-97F3-98E80899E47A}"/>
              </a:ext>
            </a:extLst>
          </p:cNvPr>
          <p:cNvSpPr/>
          <p:nvPr/>
        </p:nvSpPr>
        <p:spPr>
          <a:xfrm>
            <a:off x="4820339" y="2536883"/>
            <a:ext cx="3637861" cy="1329894"/>
          </a:xfrm>
          <a:prstGeom prst="rect">
            <a:avLst/>
          </a:prstGeom>
          <a:noFill/>
          <a:ln w="3048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5DE35862-ECFF-874C-9C3E-BACBFB08FB3C}"/>
              </a:ext>
            </a:extLst>
          </p:cNvPr>
          <p:cNvCxnSpPr>
            <a:cxnSpLocks/>
          </p:cNvCxnSpPr>
          <p:nvPr/>
        </p:nvCxnSpPr>
        <p:spPr>
          <a:xfrm flipH="1">
            <a:off x="4419600" y="5943600"/>
            <a:ext cx="400739" cy="0"/>
          </a:xfrm>
          <a:prstGeom prst="line">
            <a:avLst/>
          </a:prstGeom>
          <a:ln w="3048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A160A961-C7C0-EC47-9BF6-819018A9CEB9}"/>
              </a:ext>
            </a:extLst>
          </p:cNvPr>
          <p:cNvCxnSpPr/>
          <p:nvPr/>
        </p:nvCxnSpPr>
        <p:spPr>
          <a:xfrm flipV="1">
            <a:off x="4419600" y="3505200"/>
            <a:ext cx="0" cy="2443226"/>
          </a:xfrm>
          <a:prstGeom prst="line">
            <a:avLst/>
          </a:prstGeom>
          <a:ln w="30480"/>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8C5B4DDB-4FB1-F34B-9BC0-99BF852918A9}"/>
              </a:ext>
            </a:extLst>
          </p:cNvPr>
          <p:cNvCxnSpPr/>
          <p:nvPr/>
        </p:nvCxnSpPr>
        <p:spPr>
          <a:xfrm>
            <a:off x="4419600" y="3505200"/>
            <a:ext cx="400739" cy="0"/>
          </a:xfrm>
          <a:prstGeom prst="straightConnector1">
            <a:avLst/>
          </a:prstGeom>
          <a:ln w="30480">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DBAAC98-DF2D-8D43-A5A8-0542B33D8E02}"/>
              </a:ext>
            </a:extLst>
          </p:cNvPr>
          <p:cNvCxnSpPr>
            <a:cxnSpLocks/>
          </p:cNvCxnSpPr>
          <p:nvPr/>
        </p:nvCxnSpPr>
        <p:spPr>
          <a:xfrm flipV="1">
            <a:off x="8786335" y="3505200"/>
            <a:ext cx="0" cy="1828800"/>
          </a:xfrm>
          <a:prstGeom prst="line">
            <a:avLst/>
          </a:prstGeom>
          <a:ln w="30480"/>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75A21FE4-5521-3243-8345-0EDA1343C814}"/>
              </a:ext>
            </a:extLst>
          </p:cNvPr>
          <p:cNvCxnSpPr/>
          <p:nvPr/>
        </p:nvCxnSpPr>
        <p:spPr>
          <a:xfrm flipH="1">
            <a:off x="8458200" y="3505200"/>
            <a:ext cx="328135" cy="0"/>
          </a:xfrm>
          <a:prstGeom prst="straightConnector1">
            <a:avLst/>
          </a:prstGeom>
          <a:ln w="30480">
            <a:tailEnd type="triangle"/>
          </a:ln>
        </p:spPr>
        <p:style>
          <a:lnRef idx="1">
            <a:schemeClr val="accent1"/>
          </a:lnRef>
          <a:fillRef idx="0">
            <a:schemeClr val="accent1"/>
          </a:fillRef>
          <a:effectRef idx="0">
            <a:schemeClr val="accent1"/>
          </a:effectRef>
          <a:fontRef idx="minor">
            <a:schemeClr val="tx1"/>
          </a:fontRef>
        </p:style>
      </p:cxnSp>
      <p:sp>
        <p:nvSpPr>
          <p:cNvPr id="50" name="Down Arrow 49">
            <a:extLst>
              <a:ext uri="{FF2B5EF4-FFF2-40B4-BE49-F238E27FC236}">
                <a16:creationId xmlns:a16="http://schemas.microsoft.com/office/drawing/2014/main" xmlns="" id="{371CC3C9-C632-E541-96DE-806A5C5FF842}"/>
              </a:ext>
            </a:extLst>
          </p:cNvPr>
          <p:cNvSpPr/>
          <p:nvPr/>
        </p:nvSpPr>
        <p:spPr>
          <a:xfrm>
            <a:off x="2514600" y="3592911"/>
            <a:ext cx="152400" cy="369489"/>
          </a:xfrm>
          <a:prstGeom prst="down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Down Arrow 50">
            <a:extLst>
              <a:ext uri="{FF2B5EF4-FFF2-40B4-BE49-F238E27FC236}">
                <a16:creationId xmlns:a16="http://schemas.microsoft.com/office/drawing/2014/main" xmlns="" id="{513C8C84-0B2D-3241-8AEB-83876523C0B6}"/>
              </a:ext>
            </a:extLst>
          </p:cNvPr>
          <p:cNvSpPr/>
          <p:nvPr/>
        </p:nvSpPr>
        <p:spPr>
          <a:xfrm>
            <a:off x="2530881" y="5393253"/>
            <a:ext cx="152400" cy="397947"/>
          </a:xfrm>
          <a:prstGeom prst="down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2" name="Right Arrow 51">
            <a:extLst>
              <a:ext uri="{FF2B5EF4-FFF2-40B4-BE49-F238E27FC236}">
                <a16:creationId xmlns:a16="http://schemas.microsoft.com/office/drawing/2014/main" xmlns="" id="{92037F9D-BA2B-8246-9903-E5786A646D4A}"/>
              </a:ext>
            </a:extLst>
          </p:cNvPr>
          <p:cNvSpPr/>
          <p:nvPr/>
        </p:nvSpPr>
        <p:spPr>
          <a:xfrm>
            <a:off x="4258725" y="5994445"/>
            <a:ext cx="531513" cy="174102"/>
          </a:xfrm>
          <a:prstGeom prst="right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3" name="TextBox 52">
            <a:extLst>
              <a:ext uri="{FF2B5EF4-FFF2-40B4-BE49-F238E27FC236}">
                <a16:creationId xmlns:a16="http://schemas.microsoft.com/office/drawing/2014/main" xmlns="" id="{469A4131-E4B0-4843-A5EE-B07334FA34F1}"/>
              </a:ext>
            </a:extLst>
          </p:cNvPr>
          <p:cNvSpPr txBox="1"/>
          <p:nvPr/>
        </p:nvSpPr>
        <p:spPr>
          <a:xfrm>
            <a:off x="484565" y="2633246"/>
            <a:ext cx="720069" cy="338554"/>
          </a:xfrm>
          <a:prstGeom prst="rect">
            <a:avLst/>
          </a:prstGeom>
          <a:noFill/>
        </p:spPr>
        <p:txBody>
          <a:bodyPr wrap="none" rtlCol="0">
            <a:spAutoFit/>
          </a:bodyPr>
          <a:lstStyle/>
          <a:p>
            <a:r>
              <a:rPr lang="en-US" sz="1600" b="1" dirty="0">
                <a:latin typeface="Arial" pitchFamily="34" charset="0"/>
                <a:cs typeface="Arial" pitchFamily="34" charset="0"/>
              </a:rPr>
              <a:t>Label</a:t>
            </a:r>
          </a:p>
        </p:txBody>
      </p:sp>
      <p:sp>
        <p:nvSpPr>
          <p:cNvPr id="54" name="TextBox 53">
            <a:extLst>
              <a:ext uri="{FF2B5EF4-FFF2-40B4-BE49-F238E27FC236}">
                <a16:creationId xmlns:a16="http://schemas.microsoft.com/office/drawing/2014/main" xmlns="" id="{E8E39275-ED68-EF4A-BCD6-F11BED7F8617}"/>
              </a:ext>
            </a:extLst>
          </p:cNvPr>
          <p:cNvSpPr txBox="1"/>
          <p:nvPr/>
        </p:nvSpPr>
        <p:spPr>
          <a:xfrm>
            <a:off x="1960719" y="2633246"/>
            <a:ext cx="1484574" cy="338554"/>
          </a:xfrm>
          <a:prstGeom prst="rect">
            <a:avLst/>
          </a:prstGeom>
          <a:noFill/>
        </p:spPr>
        <p:txBody>
          <a:bodyPr wrap="none" rtlCol="0">
            <a:spAutoFit/>
          </a:bodyPr>
          <a:lstStyle/>
          <a:p>
            <a:r>
              <a:rPr lang="en-US" sz="1600" b="1" dirty="0">
                <a:latin typeface="Arial" pitchFamily="34" charset="0"/>
                <a:cs typeface="Arial" pitchFamily="34" charset="0"/>
              </a:rPr>
              <a:t>Training Data</a:t>
            </a:r>
          </a:p>
        </p:txBody>
      </p:sp>
      <p:graphicFrame>
        <p:nvGraphicFramePr>
          <p:cNvPr id="56" name="Table 55">
            <a:extLst>
              <a:ext uri="{FF2B5EF4-FFF2-40B4-BE49-F238E27FC236}">
                <a16:creationId xmlns:a16="http://schemas.microsoft.com/office/drawing/2014/main" xmlns="" id="{44EF1B61-8148-2349-8304-2BA0FB4E0ED4}"/>
              </a:ext>
            </a:extLst>
          </p:cNvPr>
          <p:cNvGraphicFramePr>
            <a:graphicFrameLocks noGrp="1"/>
          </p:cNvGraphicFramePr>
          <p:nvPr>
            <p:extLst>
              <p:ext uri="{D42A27DB-BD31-4B8C-83A1-F6EECF244321}">
                <p14:modId xmlns:p14="http://schemas.microsoft.com/office/powerpoint/2010/main" val="631885769"/>
              </p:ext>
            </p:extLst>
          </p:nvPr>
        </p:nvGraphicFramePr>
        <p:xfrm>
          <a:off x="1162924" y="6083824"/>
          <a:ext cx="3048000" cy="203200"/>
        </p:xfrm>
        <a:graphic>
          <a:graphicData uri="http://schemas.openxmlformats.org/drawingml/2006/table">
            <a:tbl>
              <a:tblPr>
                <a:tableStyleId>{5940675A-B579-460E-94D1-54222C63F5DA}</a:tableStyleId>
              </a:tblPr>
              <a:tblGrid>
                <a:gridCol w="508000">
                  <a:extLst>
                    <a:ext uri="{9D8B030D-6E8A-4147-A177-3AD203B41FA5}">
                      <a16:colId xmlns:a16="http://schemas.microsoft.com/office/drawing/2014/main" xmlns="" val="128675802"/>
                    </a:ext>
                  </a:extLst>
                </a:gridCol>
                <a:gridCol w="508000">
                  <a:extLst>
                    <a:ext uri="{9D8B030D-6E8A-4147-A177-3AD203B41FA5}">
                      <a16:colId xmlns:a16="http://schemas.microsoft.com/office/drawing/2014/main" xmlns="" val="2129868640"/>
                    </a:ext>
                  </a:extLst>
                </a:gridCol>
                <a:gridCol w="508000">
                  <a:extLst>
                    <a:ext uri="{9D8B030D-6E8A-4147-A177-3AD203B41FA5}">
                      <a16:colId xmlns:a16="http://schemas.microsoft.com/office/drawing/2014/main" xmlns="" val="1315676571"/>
                    </a:ext>
                  </a:extLst>
                </a:gridCol>
                <a:gridCol w="508000">
                  <a:extLst>
                    <a:ext uri="{9D8B030D-6E8A-4147-A177-3AD203B41FA5}">
                      <a16:colId xmlns:a16="http://schemas.microsoft.com/office/drawing/2014/main" xmlns="" val="1529349305"/>
                    </a:ext>
                  </a:extLst>
                </a:gridCol>
                <a:gridCol w="508000">
                  <a:extLst>
                    <a:ext uri="{9D8B030D-6E8A-4147-A177-3AD203B41FA5}">
                      <a16:colId xmlns:a16="http://schemas.microsoft.com/office/drawing/2014/main" xmlns="" val="743607726"/>
                    </a:ext>
                  </a:extLst>
                </a:gridCol>
                <a:gridCol w="508000">
                  <a:extLst>
                    <a:ext uri="{9D8B030D-6E8A-4147-A177-3AD203B41FA5}">
                      <a16:colId xmlns:a16="http://schemas.microsoft.com/office/drawing/2014/main" xmlns="" val="2954907763"/>
                    </a:ext>
                  </a:extLst>
                </a:gridCol>
              </a:tblGrid>
              <a:tr h="203200">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solidFill>
                            <a:srgbClr val="FF0000"/>
                          </a:solidFill>
                          <a:effectLst/>
                        </a:rPr>
                        <a:t>XOR</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solidFill>
                            <a:srgbClr val="FF0000"/>
                          </a:solidFill>
                          <a:effectLst/>
                        </a:rPr>
                        <a:t>AND</a:t>
                      </a:r>
                      <a:endParaRPr lang="en-US"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solidFill>
                            <a:srgbClr val="FF0000"/>
                          </a:solidFill>
                          <a:effectLst/>
                        </a:rPr>
                        <a:t>AND</a:t>
                      </a:r>
                      <a:endParaRPr lang="en-US"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63383236"/>
                  </a:ext>
                </a:extLst>
              </a:tr>
            </a:tbl>
          </a:graphicData>
        </a:graphic>
      </p:graphicFrame>
      <p:sp>
        <p:nvSpPr>
          <p:cNvPr id="57" name="TextBox 56">
            <a:extLst>
              <a:ext uri="{FF2B5EF4-FFF2-40B4-BE49-F238E27FC236}">
                <a16:creationId xmlns:a16="http://schemas.microsoft.com/office/drawing/2014/main" xmlns="" id="{AD1C1138-A37D-A74A-BC60-67786801E267}"/>
              </a:ext>
            </a:extLst>
          </p:cNvPr>
          <p:cNvSpPr txBox="1"/>
          <p:nvPr/>
        </p:nvSpPr>
        <p:spPr>
          <a:xfrm>
            <a:off x="555866" y="5770670"/>
            <a:ext cx="434734" cy="338554"/>
          </a:xfrm>
          <a:prstGeom prst="rect">
            <a:avLst/>
          </a:prstGeom>
          <a:noFill/>
        </p:spPr>
        <p:txBody>
          <a:bodyPr wrap="none" rtlCol="0">
            <a:spAutoFit/>
          </a:bodyPr>
          <a:lstStyle/>
          <a:p>
            <a:r>
              <a:rPr lang="en-US" sz="1600" dirty="0">
                <a:latin typeface="Arial" pitchFamily="34" charset="0"/>
                <a:cs typeface="Arial" pitchFamily="34" charset="0"/>
              </a:rPr>
              <a:t>P1</a:t>
            </a:r>
          </a:p>
        </p:txBody>
      </p:sp>
      <p:sp>
        <p:nvSpPr>
          <p:cNvPr id="58" name="TextBox 57">
            <a:extLst>
              <a:ext uri="{FF2B5EF4-FFF2-40B4-BE49-F238E27FC236}">
                <a16:creationId xmlns:a16="http://schemas.microsoft.com/office/drawing/2014/main" xmlns="" id="{FD0046D8-0B38-D14E-B4A0-E3F0F1416F6F}"/>
              </a:ext>
            </a:extLst>
          </p:cNvPr>
          <p:cNvSpPr txBox="1"/>
          <p:nvPr/>
        </p:nvSpPr>
        <p:spPr>
          <a:xfrm>
            <a:off x="555866" y="5999270"/>
            <a:ext cx="434734" cy="338554"/>
          </a:xfrm>
          <a:prstGeom prst="rect">
            <a:avLst/>
          </a:prstGeom>
          <a:noFill/>
        </p:spPr>
        <p:txBody>
          <a:bodyPr wrap="none" rtlCol="0">
            <a:spAutoFit/>
          </a:bodyPr>
          <a:lstStyle/>
          <a:p>
            <a:r>
              <a:rPr lang="en-US" sz="1600" dirty="0">
                <a:latin typeface="Arial" pitchFamily="34" charset="0"/>
                <a:cs typeface="Arial" pitchFamily="34" charset="0"/>
              </a:rPr>
              <a:t>P2</a:t>
            </a:r>
          </a:p>
        </p:txBody>
      </p:sp>
      <p:cxnSp>
        <p:nvCxnSpPr>
          <p:cNvPr id="63" name="Straight Connector 62">
            <a:extLst>
              <a:ext uri="{FF2B5EF4-FFF2-40B4-BE49-F238E27FC236}">
                <a16:creationId xmlns:a16="http://schemas.microsoft.com/office/drawing/2014/main" xmlns="" id="{5E1F2E13-A73A-2F45-B369-E3F243D72ED3}"/>
              </a:ext>
            </a:extLst>
          </p:cNvPr>
          <p:cNvCxnSpPr>
            <a:cxnSpLocks/>
          </p:cNvCxnSpPr>
          <p:nvPr/>
        </p:nvCxnSpPr>
        <p:spPr>
          <a:xfrm flipH="1">
            <a:off x="8458196" y="5303065"/>
            <a:ext cx="328139" cy="0"/>
          </a:xfrm>
          <a:prstGeom prst="line">
            <a:avLst/>
          </a:prstGeom>
          <a:ln w="30480"/>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F771EEE1-5079-6249-99AF-7640C9986BA4}"/>
              </a:ext>
            </a:extLst>
          </p:cNvPr>
          <p:cNvSpPr txBox="1"/>
          <p:nvPr/>
        </p:nvSpPr>
        <p:spPr>
          <a:xfrm>
            <a:off x="4790238" y="3942761"/>
            <a:ext cx="3386782" cy="1323439"/>
          </a:xfrm>
          <a:prstGeom prst="rect">
            <a:avLst/>
          </a:prstGeom>
          <a:noFill/>
        </p:spPr>
        <p:txBody>
          <a:bodyPr wrap="square" rtlCol="0">
            <a:spAutoFit/>
          </a:bodyPr>
          <a:lstStyle/>
          <a:p>
            <a:pPr marL="342900" indent="-342900">
              <a:buFont typeface="+mj-lt"/>
              <a:buAutoNum type="arabicPeriod"/>
            </a:pPr>
            <a:r>
              <a:rPr lang="en-US" sz="1600" b="1" dirty="0">
                <a:solidFill>
                  <a:srgbClr val="FF0000"/>
                </a:solidFill>
                <a:latin typeface="Arial" pitchFamily="34" charset="0"/>
                <a:cs typeface="Arial" pitchFamily="34" charset="0"/>
              </a:rPr>
              <a:t>Explainable Features.</a:t>
            </a:r>
          </a:p>
          <a:p>
            <a:pPr marL="342900" indent="-342900">
              <a:buFont typeface="+mj-lt"/>
              <a:buAutoNum type="arabicPeriod"/>
            </a:pPr>
            <a:r>
              <a:rPr lang="en-US" sz="1600" b="1" dirty="0">
                <a:solidFill>
                  <a:srgbClr val="FF0000"/>
                </a:solidFill>
                <a:latin typeface="Arial" pitchFamily="34" charset="0"/>
                <a:cs typeface="Arial" pitchFamily="34" charset="0"/>
              </a:rPr>
              <a:t>Human-in-the-loop influence in feature selection. </a:t>
            </a:r>
            <a:br>
              <a:rPr lang="en-US" sz="1600" b="1" dirty="0">
                <a:solidFill>
                  <a:srgbClr val="FF0000"/>
                </a:solidFill>
                <a:latin typeface="Arial" pitchFamily="34" charset="0"/>
                <a:cs typeface="Arial" pitchFamily="34" charset="0"/>
              </a:rPr>
            </a:br>
            <a:endParaRPr lang="en-US" sz="1600" b="1" dirty="0">
              <a:solidFill>
                <a:srgbClr val="FF0000"/>
              </a:solidFill>
              <a:latin typeface="Arial" pitchFamily="34" charset="0"/>
              <a:cs typeface="Arial" pitchFamily="34" charset="0"/>
            </a:endParaRPr>
          </a:p>
          <a:p>
            <a:pPr algn="ctr"/>
            <a:r>
              <a:rPr lang="en-US" sz="1600" dirty="0">
                <a:solidFill>
                  <a:srgbClr val="006600"/>
                </a:solidFill>
                <a:latin typeface="Arial" pitchFamily="34" charset="0"/>
                <a:cs typeface="Arial" pitchFamily="34" charset="0"/>
              </a:rPr>
              <a:t>Suggestion by: Dr. </a:t>
            </a:r>
            <a:r>
              <a:rPr lang="en-US" sz="1600" dirty="0">
                <a:solidFill>
                  <a:srgbClr val="006600"/>
                </a:solidFill>
              </a:rPr>
              <a:t>Neta </a:t>
            </a:r>
            <a:r>
              <a:rPr lang="en-US" sz="1600" dirty="0" err="1">
                <a:solidFill>
                  <a:srgbClr val="006600"/>
                </a:solidFill>
              </a:rPr>
              <a:t>Ezer</a:t>
            </a:r>
            <a:r>
              <a:rPr lang="en-US" sz="1600" dirty="0">
                <a:solidFill>
                  <a:srgbClr val="006600"/>
                </a:solidFill>
              </a:rPr>
              <a:t> </a:t>
            </a:r>
            <a:endParaRPr lang="en-US" sz="1600" dirty="0">
              <a:solidFill>
                <a:srgbClr val="006600"/>
              </a:solidFill>
              <a:latin typeface="Arial" pitchFamily="34" charset="0"/>
              <a:cs typeface="Arial" pitchFamily="34" charset="0"/>
            </a:endParaRPr>
          </a:p>
        </p:txBody>
      </p:sp>
      <p:sp>
        <p:nvSpPr>
          <p:cNvPr id="71" name="Down Arrow 70">
            <a:extLst>
              <a:ext uri="{FF2B5EF4-FFF2-40B4-BE49-F238E27FC236}">
                <a16:creationId xmlns:a16="http://schemas.microsoft.com/office/drawing/2014/main" xmlns="" id="{73FB6FA3-8901-7945-8A81-65252C7BFF8C}"/>
              </a:ext>
            </a:extLst>
          </p:cNvPr>
          <p:cNvSpPr/>
          <p:nvPr/>
        </p:nvSpPr>
        <p:spPr>
          <a:xfrm rot="5400000">
            <a:off x="4381499" y="4268452"/>
            <a:ext cx="152400" cy="397947"/>
          </a:xfrm>
          <a:prstGeom prst="down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342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6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Graphic spid="10" grpId="0">
        <p:bldAsOne/>
      </p:bldGraphic>
      <p:bldP spid="13" grpId="0"/>
      <p:bldP spid="14" grpId="0"/>
      <p:bldP spid="19" grpId="0"/>
      <p:bldP spid="20" grpId="0"/>
      <p:bldP spid="22" grpId="0"/>
      <p:bldP spid="24" grpId="0"/>
      <p:bldP spid="25" grpId="0" animBg="1"/>
      <p:bldP spid="28" grpId="0"/>
      <p:bldP spid="31" grpId="0"/>
      <p:bldP spid="32" grpId="0"/>
      <p:bldP spid="33" grpId="0" animBg="1"/>
      <p:bldP spid="50" grpId="0" animBg="1"/>
      <p:bldP spid="51" grpId="0" animBg="1"/>
      <p:bldP spid="52" grpId="0" animBg="1"/>
      <p:bldP spid="53" grpId="0"/>
      <p:bldP spid="54" grpId="0"/>
      <p:bldP spid="57" grpId="0"/>
      <p:bldP spid="58" grpId="0"/>
      <p:bldP spid="69" grpId="0"/>
      <p:bldP spid="69" grpId="1"/>
      <p:bldP spid="71" grpId="0" animBg="1"/>
      <p:bldP spid="7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xmlns="" id="{0118AD51-BB0D-4145-B5A1-5E027959884C}"/>
              </a:ext>
            </a:extLst>
          </p:cNvPr>
          <p:cNvSpPr>
            <a:spLocks noGrp="1"/>
          </p:cNvSpPr>
          <p:nvPr>
            <p:ph idx="1"/>
          </p:nvPr>
        </p:nvSpPr>
        <p:spPr>
          <a:xfrm>
            <a:off x="304800" y="1402086"/>
            <a:ext cx="8382000" cy="5074915"/>
          </a:xfrm>
        </p:spPr>
        <p:txBody>
          <a:bodyPr/>
          <a:lstStyle/>
          <a:p>
            <a:r>
              <a:rPr lang="en-US" dirty="0"/>
              <a:t>Performance evaluation through experiments include (1) threat assessment, (2) results after mitigation, and (3) results under attack. </a:t>
            </a:r>
          </a:p>
        </p:txBody>
      </p:sp>
      <p:sp>
        <p:nvSpPr>
          <p:cNvPr id="6" name="Title 4"/>
          <p:cNvSpPr>
            <a:spLocks noGrp="1"/>
          </p:cNvSpPr>
          <p:nvPr>
            <p:ph type="title"/>
          </p:nvPr>
        </p:nvSpPr>
        <p:spPr>
          <a:xfrm>
            <a:off x="304800" y="76200"/>
            <a:ext cx="6705600" cy="838200"/>
          </a:xfrm>
        </p:spPr>
        <p:txBody>
          <a:bodyPr/>
          <a:lstStyle/>
          <a:p>
            <a:r>
              <a:rPr lang="tr-TR" sz="2800" dirty="0" err="1"/>
              <a:t>Experimental</a:t>
            </a:r>
            <a:r>
              <a:rPr lang="tr-TR" sz="2800" dirty="0"/>
              <a:t> </a:t>
            </a:r>
            <a:r>
              <a:rPr lang="tr-TR" sz="2800" dirty="0" err="1"/>
              <a:t>Results</a:t>
            </a:r>
            <a:r>
              <a:rPr lang="tr-TR" sz="2800" dirty="0"/>
              <a:t> </a:t>
            </a:r>
            <a:r>
              <a:rPr lang="tr-TR" sz="2800" dirty="0" err="1"/>
              <a:t>and</a:t>
            </a:r>
            <a:r>
              <a:rPr lang="tr-TR" sz="2800" dirty="0"/>
              <a:t> </a:t>
            </a:r>
            <a:r>
              <a:rPr lang="tr-TR" sz="2800" dirty="0" err="1"/>
              <a:t>Findings</a:t>
            </a:r>
            <a:endParaRPr lang="en-US" sz="2800" dirty="0"/>
          </a:p>
        </p:txBody>
      </p:sp>
      <p:sp>
        <p:nvSpPr>
          <p:cNvPr id="5" name="Slide Number Placeholder 4"/>
          <p:cNvSpPr>
            <a:spLocks noGrp="1"/>
          </p:cNvSpPr>
          <p:nvPr>
            <p:ph type="sldNum" sz="quarter" idx="11"/>
          </p:nvPr>
        </p:nvSpPr>
        <p:spPr/>
        <p:txBody>
          <a:bodyPr/>
          <a:lstStyle/>
          <a:p>
            <a:fld id="{F6EFC63E-F8D9-44BB-A462-AC735E845F95}" type="slidenum">
              <a:rPr lang="en-US" smtClean="0"/>
              <a:pPr/>
              <a:t>29</a:t>
            </a:fld>
            <a:endParaRPr lang="en-US"/>
          </a:p>
        </p:txBody>
      </p:sp>
      <p:pic>
        <p:nvPicPr>
          <p:cNvPr id="59" name="Picture 58">
            <a:extLst>
              <a:ext uri="{FF2B5EF4-FFF2-40B4-BE49-F238E27FC236}">
                <a16:creationId xmlns:a16="http://schemas.microsoft.com/office/drawing/2014/main" xmlns="" id="{6F16B621-5C55-E342-BE3C-05846A5F9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796" y="2564012"/>
            <a:ext cx="2968623" cy="2226467"/>
          </a:xfrm>
          <a:prstGeom prst="rect">
            <a:avLst/>
          </a:prstGeom>
        </p:spPr>
      </p:pic>
      <p:sp>
        <p:nvSpPr>
          <p:cNvPr id="12" name="TextBox 11">
            <a:extLst>
              <a:ext uri="{FF2B5EF4-FFF2-40B4-BE49-F238E27FC236}">
                <a16:creationId xmlns:a16="http://schemas.microsoft.com/office/drawing/2014/main" xmlns="" id="{3DBEDC9B-1F4B-B848-864E-92901BCC3B04}"/>
              </a:ext>
            </a:extLst>
          </p:cNvPr>
          <p:cNvSpPr txBox="1"/>
          <p:nvPr/>
        </p:nvSpPr>
        <p:spPr>
          <a:xfrm>
            <a:off x="1052277" y="2203659"/>
            <a:ext cx="3621090" cy="430887"/>
          </a:xfrm>
          <a:prstGeom prst="rect">
            <a:avLst/>
          </a:prstGeom>
          <a:noFill/>
        </p:spPr>
        <p:txBody>
          <a:bodyPr wrap="square" rtlCol="0">
            <a:spAutoFit/>
          </a:bodyPr>
          <a:lstStyle/>
          <a:p>
            <a:r>
              <a:rPr lang="en-US" sz="1100" b="1" dirty="0">
                <a:latin typeface="Arial" pitchFamily="34" charset="0"/>
                <a:cs typeface="Arial" pitchFamily="34" charset="0"/>
              </a:rPr>
              <a:t>Experiment 1: </a:t>
            </a:r>
            <a:r>
              <a:rPr lang="en-US" sz="1100" dirty="0">
                <a:latin typeface="Arial" pitchFamily="34" charset="0"/>
                <a:cs typeface="Arial" pitchFamily="34" charset="0"/>
              </a:rPr>
              <a:t>What is the Acc. &amp; F1 of Poisoned Model after Semantic Factors Extraction? </a:t>
            </a:r>
            <a:endParaRPr lang="en-US" sz="1100" b="1" dirty="0">
              <a:solidFill>
                <a:srgbClr val="006600"/>
              </a:solidFill>
              <a:latin typeface="Arial" pitchFamily="34" charset="0"/>
              <a:cs typeface="Arial" pitchFamily="34" charset="0"/>
            </a:endParaRPr>
          </a:p>
        </p:txBody>
      </p:sp>
      <p:pic>
        <p:nvPicPr>
          <p:cNvPr id="16" name="Picture 15" descr="A close up of a map&#10;&#10;Description automatically generated">
            <a:extLst>
              <a:ext uri="{FF2B5EF4-FFF2-40B4-BE49-F238E27FC236}">
                <a16:creationId xmlns:a16="http://schemas.microsoft.com/office/drawing/2014/main" xmlns="" id="{A4D3046E-E44F-024F-B7A3-ADD91A366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972" y="2562294"/>
            <a:ext cx="2968623" cy="2226467"/>
          </a:xfrm>
          <a:prstGeom prst="rect">
            <a:avLst/>
          </a:prstGeom>
        </p:spPr>
      </p:pic>
      <p:sp>
        <p:nvSpPr>
          <p:cNvPr id="61" name="TextBox 60">
            <a:extLst>
              <a:ext uri="{FF2B5EF4-FFF2-40B4-BE49-F238E27FC236}">
                <a16:creationId xmlns:a16="http://schemas.microsoft.com/office/drawing/2014/main" xmlns="" id="{59D3B67A-D227-B449-BB83-79835DD01D13}"/>
              </a:ext>
            </a:extLst>
          </p:cNvPr>
          <p:cNvSpPr txBox="1"/>
          <p:nvPr/>
        </p:nvSpPr>
        <p:spPr>
          <a:xfrm>
            <a:off x="4731403" y="2203659"/>
            <a:ext cx="3634805" cy="430887"/>
          </a:xfrm>
          <a:prstGeom prst="rect">
            <a:avLst/>
          </a:prstGeom>
          <a:noFill/>
        </p:spPr>
        <p:txBody>
          <a:bodyPr wrap="square" rtlCol="0">
            <a:spAutoFit/>
          </a:bodyPr>
          <a:lstStyle/>
          <a:p>
            <a:r>
              <a:rPr lang="en-US" sz="1100" b="1" dirty="0">
                <a:latin typeface="Arial" pitchFamily="34" charset="0"/>
                <a:cs typeface="Arial" pitchFamily="34" charset="0"/>
              </a:rPr>
              <a:t>Experiment 2: </a:t>
            </a:r>
            <a:r>
              <a:rPr lang="en-US" sz="1100" dirty="0">
                <a:latin typeface="Arial" pitchFamily="34" charset="0"/>
                <a:cs typeface="Arial" pitchFamily="34" charset="0"/>
              </a:rPr>
              <a:t>What is the Acc. Of light-weight ML Models in the presence of poisonous data?</a:t>
            </a:r>
            <a:endParaRPr lang="en-US" sz="1100" b="1" dirty="0">
              <a:solidFill>
                <a:srgbClr val="006600"/>
              </a:solidFill>
              <a:latin typeface="Arial" pitchFamily="34" charset="0"/>
              <a:cs typeface="Arial" pitchFamily="34" charset="0"/>
            </a:endParaRPr>
          </a:p>
        </p:txBody>
      </p:sp>
      <p:sp>
        <p:nvSpPr>
          <p:cNvPr id="62" name="TextBox 61">
            <a:extLst>
              <a:ext uri="{FF2B5EF4-FFF2-40B4-BE49-F238E27FC236}">
                <a16:creationId xmlns:a16="http://schemas.microsoft.com/office/drawing/2014/main" xmlns="" id="{2AC648BB-36E1-4B4D-B462-BE47B5FCE4F4}"/>
              </a:ext>
            </a:extLst>
          </p:cNvPr>
          <p:cNvSpPr txBox="1"/>
          <p:nvPr/>
        </p:nvSpPr>
        <p:spPr>
          <a:xfrm>
            <a:off x="914401" y="4758124"/>
            <a:ext cx="3621090" cy="261610"/>
          </a:xfrm>
          <a:prstGeom prst="rect">
            <a:avLst/>
          </a:prstGeom>
          <a:noFill/>
        </p:spPr>
        <p:txBody>
          <a:bodyPr wrap="square" rtlCol="0">
            <a:spAutoFit/>
          </a:bodyPr>
          <a:lstStyle/>
          <a:p>
            <a:r>
              <a:rPr lang="en-US" sz="1100" b="1" dirty="0">
                <a:latin typeface="Arial" pitchFamily="34" charset="0"/>
                <a:cs typeface="Arial" pitchFamily="34" charset="0"/>
              </a:rPr>
              <a:t>Result: </a:t>
            </a:r>
            <a:r>
              <a:rPr lang="en-US" sz="1100" b="1" dirty="0">
                <a:solidFill>
                  <a:srgbClr val="006600"/>
                </a:solidFill>
                <a:latin typeface="Arial" pitchFamily="34" charset="0"/>
                <a:cs typeface="Arial" pitchFamily="34" charset="0"/>
              </a:rPr>
              <a:t>Poisoned Model’s Accuracy goes down. </a:t>
            </a:r>
          </a:p>
        </p:txBody>
      </p:sp>
      <p:sp>
        <p:nvSpPr>
          <p:cNvPr id="64" name="TextBox 63">
            <a:extLst>
              <a:ext uri="{FF2B5EF4-FFF2-40B4-BE49-F238E27FC236}">
                <a16:creationId xmlns:a16="http://schemas.microsoft.com/office/drawing/2014/main" xmlns="" id="{B87720DF-38EB-9847-81ED-FA6C527560A3}"/>
              </a:ext>
            </a:extLst>
          </p:cNvPr>
          <p:cNvSpPr txBox="1"/>
          <p:nvPr/>
        </p:nvSpPr>
        <p:spPr>
          <a:xfrm>
            <a:off x="4793743" y="4673485"/>
            <a:ext cx="3634805" cy="430887"/>
          </a:xfrm>
          <a:prstGeom prst="rect">
            <a:avLst/>
          </a:prstGeom>
          <a:noFill/>
        </p:spPr>
        <p:txBody>
          <a:bodyPr wrap="square" rtlCol="0">
            <a:spAutoFit/>
          </a:bodyPr>
          <a:lstStyle/>
          <a:p>
            <a:r>
              <a:rPr lang="en-US" sz="1100" b="1" dirty="0">
                <a:latin typeface="Arial" pitchFamily="34" charset="0"/>
                <a:cs typeface="Arial" pitchFamily="34" charset="0"/>
              </a:rPr>
              <a:t>Result: </a:t>
            </a:r>
            <a:r>
              <a:rPr lang="en-US" sz="1100" b="1" dirty="0">
                <a:solidFill>
                  <a:srgbClr val="006600"/>
                </a:solidFill>
                <a:latin typeface="Arial" pitchFamily="34" charset="0"/>
                <a:cs typeface="Arial" pitchFamily="34" charset="0"/>
              </a:rPr>
              <a:t>Accuracy stays high even with the large amount of poisoned training samples. </a:t>
            </a:r>
          </a:p>
        </p:txBody>
      </p:sp>
      <p:graphicFrame>
        <p:nvGraphicFramePr>
          <p:cNvPr id="67" name="Table 66">
            <a:extLst>
              <a:ext uri="{FF2B5EF4-FFF2-40B4-BE49-F238E27FC236}">
                <a16:creationId xmlns:a16="http://schemas.microsoft.com/office/drawing/2014/main" xmlns="" id="{686794BB-5A03-A740-B740-17ADD258BEC0}"/>
              </a:ext>
            </a:extLst>
          </p:cNvPr>
          <p:cNvGraphicFramePr>
            <a:graphicFrameLocks noGrp="1"/>
          </p:cNvGraphicFramePr>
          <p:nvPr>
            <p:extLst>
              <p:ext uri="{D42A27DB-BD31-4B8C-83A1-F6EECF244321}">
                <p14:modId xmlns:p14="http://schemas.microsoft.com/office/powerpoint/2010/main" val="4263212672"/>
              </p:ext>
            </p:extLst>
          </p:nvPr>
        </p:nvGraphicFramePr>
        <p:xfrm>
          <a:off x="2400107" y="5592058"/>
          <a:ext cx="3886200" cy="811506"/>
        </p:xfrm>
        <a:graphic>
          <a:graphicData uri="http://schemas.openxmlformats.org/drawingml/2006/table">
            <a:tbl>
              <a:tblPr/>
              <a:tblGrid>
                <a:gridCol w="777240">
                  <a:extLst>
                    <a:ext uri="{9D8B030D-6E8A-4147-A177-3AD203B41FA5}">
                      <a16:colId xmlns:a16="http://schemas.microsoft.com/office/drawing/2014/main" xmlns="" val="2648210933"/>
                    </a:ext>
                  </a:extLst>
                </a:gridCol>
                <a:gridCol w="777240">
                  <a:extLst>
                    <a:ext uri="{9D8B030D-6E8A-4147-A177-3AD203B41FA5}">
                      <a16:colId xmlns:a16="http://schemas.microsoft.com/office/drawing/2014/main" xmlns="" val="2041948956"/>
                    </a:ext>
                  </a:extLst>
                </a:gridCol>
                <a:gridCol w="777240">
                  <a:extLst>
                    <a:ext uri="{9D8B030D-6E8A-4147-A177-3AD203B41FA5}">
                      <a16:colId xmlns:a16="http://schemas.microsoft.com/office/drawing/2014/main" xmlns="" val="850777326"/>
                    </a:ext>
                  </a:extLst>
                </a:gridCol>
                <a:gridCol w="777240">
                  <a:extLst>
                    <a:ext uri="{9D8B030D-6E8A-4147-A177-3AD203B41FA5}">
                      <a16:colId xmlns:a16="http://schemas.microsoft.com/office/drawing/2014/main" xmlns="" val="4055977311"/>
                    </a:ext>
                  </a:extLst>
                </a:gridCol>
                <a:gridCol w="777240">
                  <a:extLst>
                    <a:ext uri="{9D8B030D-6E8A-4147-A177-3AD203B41FA5}">
                      <a16:colId xmlns:a16="http://schemas.microsoft.com/office/drawing/2014/main" xmlns="" val="3642205824"/>
                    </a:ext>
                  </a:extLst>
                </a:gridCol>
              </a:tblGrid>
              <a:tr h="270502">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Model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Accuracy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Precision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Recall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F1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095391"/>
                  </a:ext>
                </a:extLst>
              </a:tr>
              <a:tr h="270502">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BILSTM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0684983"/>
                  </a:ext>
                </a:extLst>
              </a:tr>
              <a:tr h="270502">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LSTM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00032727"/>
                  </a:ext>
                </a:extLst>
              </a:tr>
            </a:tbl>
          </a:graphicData>
        </a:graphic>
      </p:graphicFrame>
      <p:sp>
        <p:nvSpPr>
          <p:cNvPr id="68" name="TextBox 67">
            <a:extLst>
              <a:ext uri="{FF2B5EF4-FFF2-40B4-BE49-F238E27FC236}">
                <a16:creationId xmlns:a16="http://schemas.microsoft.com/office/drawing/2014/main" xmlns="" id="{B944EE66-289F-9B49-BDCE-A1AD236C5F18}"/>
              </a:ext>
            </a:extLst>
          </p:cNvPr>
          <p:cNvSpPr txBox="1"/>
          <p:nvPr/>
        </p:nvSpPr>
        <p:spPr>
          <a:xfrm>
            <a:off x="2644841" y="5111470"/>
            <a:ext cx="3634805" cy="430887"/>
          </a:xfrm>
          <a:prstGeom prst="rect">
            <a:avLst/>
          </a:prstGeom>
          <a:noFill/>
        </p:spPr>
        <p:txBody>
          <a:bodyPr wrap="square" rtlCol="0">
            <a:spAutoFit/>
          </a:bodyPr>
          <a:lstStyle/>
          <a:p>
            <a:r>
              <a:rPr lang="en-US" sz="1100" b="1" dirty="0">
                <a:latin typeface="Arial" pitchFamily="34" charset="0"/>
                <a:cs typeface="Arial" pitchFamily="34" charset="0"/>
              </a:rPr>
              <a:t>Experiment 3: </a:t>
            </a:r>
            <a:r>
              <a:rPr lang="en-US" sz="1100" dirty="0">
                <a:latin typeface="Arial" pitchFamily="34" charset="0"/>
                <a:cs typeface="Arial" pitchFamily="34" charset="0"/>
              </a:rPr>
              <a:t>What is the performance of Of Deep Learning Models in the presence of poisonous data?</a:t>
            </a:r>
            <a:endParaRPr lang="en-US" sz="1100" b="1" dirty="0">
              <a:solidFill>
                <a:srgbClr val="006600"/>
              </a:solidFill>
              <a:latin typeface="Arial" pitchFamily="34" charset="0"/>
              <a:cs typeface="Arial" pitchFamily="34" charset="0"/>
            </a:endParaRPr>
          </a:p>
        </p:txBody>
      </p:sp>
      <p:sp>
        <p:nvSpPr>
          <p:cNvPr id="69" name="TextBox 68">
            <a:extLst>
              <a:ext uri="{FF2B5EF4-FFF2-40B4-BE49-F238E27FC236}">
                <a16:creationId xmlns:a16="http://schemas.microsoft.com/office/drawing/2014/main" xmlns="" id="{C4B5E57F-BC4C-BE45-925E-E03275B93043}"/>
              </a:ext>
            </a:extLst>
          </p:cNvPr>
          <p:cNvSpPr txBox="1"/>
          <p:nvPr/>
        </p:nvSpPr>
        <p:spPr>
          <a:xfrm>
            <a:off x="6306910" y="5649210"/>
            <a:ext cx="2319556" cy="600164"/>
          </a:xfrm>
          <a:prstGeom prst="rect">
            <a:avLst/>
          </a:prstGeom>
          <a:noFill/>
        </p:spPr>
        <p:txBody>
          <a:bodyPr wrap="square" rtlCol="0">
            <a:spAutoFit/>
          </a:bodyPr>
          <a:lstStyle/>
          <a:p>
            <a:r>
              <a:rPr lang="en-US" sz="1100" b="1" dirty="0">
                <a:latin typeface="Arial" pitchFamily="34" charset="0"/>
                <a:cs typeface="Arial" pitchFamily="34" charset="0"/>
              </a:rPr>
              <a:t>Result: </a:t>
            </a:r>
            <a:r>
              <a:rPr lang="en-US" sz="1100" b="1" dirty="0">
                <a:solidFill>
                  <a:srgbClr val="006600"/>
                </a:solidFill>
                <a:latin typeface="Arial" pitchFamily="34" charset="0"/>
                <a:cs typeface="Arial" pitchFamily="34" charset="0"/>
              </a:rPr>
              <a:t>Accuracy stays high even with the large amount of poisoned training samples. </a:t>
            </a:r>
          </a:p>
        </p:txBody>
      </p:sp>
    </p:spTree>
    <p:extLst>
      <p:ext uri="{BB962C8B-B14F-4D97-AF65-F5344CB8AC3E}">
        <p14:creationId xmlns:p14="http://schemas.microsoft.com/office/powerpoint/2010/main" val="34718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1" grpId="0"/>
      <p:bldP spid="62" grpId="0"/>
      <p:bldP spid="64" grpId="0"/>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04800" y="76200"/>
            <a:ext cx="6705600" cy="838200"/>
          </a:xfrm>
        </p:spPr>
        <p:txBody>
          <a:bodyPr/>
          <a:lstStyle/>
          <a:p>
            <a:r>
              <a:rPr lang="tr-TR" sz="2800"/>
              <a:t>Collaboration With NGCRC</a:t>
            </a:r>
            <a:endParaRPr lang="en-US" sz="2800"/>
          </a:p>
        </p:txBody>
      </p:sp>
      <p:sp>
        <p:nvSpPr>
          <p:cNvPr id="2" name="TextBox 1"/>
          <p:cNvSpPr txBox="1"/>
          <p:nvPr/>
        </p:nvSpPr>
        <p:spPr>
          <a:xfrm>
            <a:off x="908538" y="5001846"/>
            <a:ext cx="184666" cy="338554"/>
          </a:xfrm>
          <a:prstGeom prst="rect">
            <a:avLst/>
          </a:prstGeom>
          <a:noFill/>
        </p:spPr>
        <p:txBody>
          <a:bodyPr wrap="none" rtlCol="0">
            <a:spAutoFit/>
          </a:bodyPr>
          <a:lstStyle/>
          <a:p>
            <a:endParaRPr lang="en-US" sz="1600">
              <a:latin typeface="Arial" pitchFamily="34" charset="0"/>
              <a:cs typeface="Arial" pitchFamily="34" charset="0"/>
            </a:endParaRPr>
          </a:p>
        </p:txBody>
      </p:sp>
      <p:sp>
        <p:nvSpPr>
          <p:cNvPr id="7" name="CustomShape 1"/>
          <p:cNvSpPr/>
          <p:nvPr/>
        </p:nvSpPr>
        <p:spPr>
          <a:xfrm>
            <a:off x="656080" y="1104312"/>
            <a:ext cx="8335520" cy="15626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r>
              <a:rPr lang="en-US" sz="2000" b="1" spc="-1" dirty="0">
                <a:solidFill>
                  <a:srgbClr val="000000"/>
                </a:solidFill>
                <a:uFill>
                  <a:solidFill>
                    <a:srgbClr val="FFFFFF"/>
                  </a:solidFill>
                </a:uFill>
                <a:latin typeface="Arial"/>
                <a:ea typeface="DejaVu Sans"/>
              </a:rPr>
              <a:t>NGC IRADs:</a:t>
            </a:r>
            <a:endParaRPr lang="en-US" sz="2000" b="1" dirty="0">
              <a:solidFill>
                <a:schemeClr val="accent1">
                  <a:lumMod val="50000"/>
                </a:schemeClr>
              </a:solidFill>
            </a:endParaRPr>
          </a:p>
          <a:p>
            <a:pPr marL="343620" indent="-342900" algn="just">
              <a:buFont typeface="Arial"/>
              <a:buChar char="•"/>
            </a:pPr>
            <a:r>
              <a:rPr lang="en-US" dirty="0"/>
              <a:t>Reliability Analysis Data System IRAD</a:t>
            </a:r>
          </a:p>
          <a:p>
            <a:pPr marL="343620" indent="-342900" algn="just">
              <a:buFont typeface="Arial"/>
              <a:buChar char="•"/>
            </a:pPr>
            <a:r>
              <a:rPr lang="en-US" dirty="0"/>
              <a:t>Smart Autonomy IRAD</a:t>
            </a:r>
          </a:p>
          <a:p>
            <a:pPr marL="343620" indent="-342900" algn="just">
              <a:buFont typeface="Arial"/>
              <a:buChar char="•"/>
            </a:pPr>
            <a:r>
              <a:rPr lang="en-US" dirty="0"/>
              <a:t>Cyber Resiliency DevOps IRAD</a:t>
            </a:r>
          </a:p>
          <a:p>
            <a:pPr marL="343620" indent="-342900" algn="just">
              <a:buFont typeface="Arial"/>
              <a:buChar char="•"/>
            </a:pPr>
            <a:r>
              <a:rPr lang="en-US" dirty="0"/>
              <a:t>MINT Enterprise Analytics IRAD</a:t>
            </a:r>
          </a:p>
        </p:txBody>
      </p:sp>
      <p:sp>
        <p:nvSpPr>
          <p:cNvPr id="11" name="CustomShape 1"/>
          <p:cNvSpPr/>
          <p:nvPr/>
        </p:nvSpPr>
        <p:spPr>
          <a:xfrm>
            <a:off x="656080" y="2438400"/>
            <a:ext cx="8335520" cy="320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endParaRPr lang="en-US" sz="2000" b="1" spc="-1" dirty="0">
              <a:solidFill>
                <a:srgbClr val="000000"/>
              </a:solidFill>
              <a:uFill>
                <a:solidFill>
                  <a:srgbClr val="FFFFFF"/>
                </a:solidFill>
              </a:uFill>
              <a:latin typeface="Arial"/>
              <a:ea typeface="DejaVu Sans"/>
            </a:endParaRPr>
          </a:p>
          <a:p>
            <a:pPr marL="720"/>
            <a:r>
              <a:rPr lang="en-US" sz="2000" b="1" spc="-1" dirty="0">
                <a:solidFill>
                  <a:srgbClr val="000000"/>
                </a:solidFill>
                <a:uFill>
                  <a:solidFill>
                    <a:srgbClr val="FFFFFF"/>
                  </a:solidFill>
                </a:uFill>
                <a:latin typeface="Arial"/>
                <a:ea typeface="DejaVu Sans"/>
              </a:rPr>
              <a:t>Third-party funding proposals:</a:t>
            </a:r>
            <a:endParaRPr lang="en-US" spc="-1" dirty="0">
              <a:solidFill>
                <a:srgbClr val="000000"/>
              </a:solidFill>
              <a:uFill>
                <a:solidFill>
                  <a:srgbClr val="FFFFFF"/>
                </a:solidFill>
              </a:uFill>
              <a:latin typeface="Arial"/>
              <a:ea typeface="DejaVu Sans"/>
            </a:endParaRPr>
          </a:p>
          <a:p>
            <a:pPr marL="343620" indent="-342900">
              <a:buFont typeface="Arial"/>
              <a:buChar char="•"/>
            </a:pPr>
            <a:r>
              <a:rPr lang="en-US" spc="-1" dirty="0">
                <a:solidFill>
                  <a:srgbClr val="000000"/>
                </a:solidFill>
                <a:uFill>
                  <a:solidFill>
                    <a:srgbClr val="FFFFFF"/>
                  </a:solidFill>
                </a:uFill>
                <a:latin typeface="Arial"/>
                <a:ea typeface="DejaVu Sans"/>
              </a:rPr>
              <a:t>Office of Naval Research: Vulnerability detection and mitigation.</a:t>
            </a:r>
          </a:p>
          <a:p>
            <a:pPr marL="343620" indent="-342900">
              <a:buFont typeface="Arial"/>
              <a:buChar char="•"/>
            </a:pPr>
            <a:r>
              <a:rPr lang="en-US" spc="-1" dirty="0">
                <a:solidFill>
                  <a:srgbClr val="000000"/>
                </a:solidFill>
                <a:uFill>
                  <a:solidFill>
                    <a:srgbClr val="FFFFFF"/>
                  </a:solidFill>
                </a:uFill>
                <a:latin typeface="Arial"/>
                <a:ea typeface="DejaVu Sans"/>
              </a:rPr>
              <a:t>Sandia Research Lab: Hardening Space Systems and MTD.</a:t>
            </a:r>
          </a:p>
          <a:p>
            <a:pPr marL="343620" indent="-342900">
              <a:buFont typeface="Arial"/>
              <a:buChar char="•"/>
            </a:pPr>
            <a:r>
              <a:rPr lang="en-US" dirty="0">
                <a:latin typeface="Arial" panose="020B0604020202020204" pitchFamily="34" charset="0"/>
                <a:cs typeface="Arial" panose="020B0604020202020204" pitchFamily="34" charset="0"/>
              </a:rPr>
              <a:t>MITRE: Innovation program on </a:t>
            </a:r>
            <a:r>
              <a:rPr lang="en-US" dirty="0"/>
              <a:t>privacy preserving dissemination of cyber threat intelligence and analytics.</a:t>
            </a:r>
            <a:endParaRPr lang="en-US" spc="-1" dirty="0">
              <a:solidFill>
                <a:srgbClr val="000000"/>
              </a:solidFill>
              <a:uFill>
                <a:solidFill>
                  <a:srgbClr val="FFFFFF"/>
                </a:solidFill>
              </a:uFill>
              <a:latin typeface="Arial"/>
              <a:ea typeface="DejaVu Sans"/>
            </a:endParaRPr>
          </a:p>
          <a:p>
            <a:pPr marL="343620" indent="-342900">
              <a:buFont typeface="Arial"/>
              <a:buChar char="•"/>
            </a:pPr>
            <a:r>
              <a:rPr lang="en-US" dirty="0"/>
              <a:t>NASA/JPL: Seed funding for predicting attacks in adversarial ML.</a:t>
            </a:r>
          </a:p>
          <a:p>
            <a:pPr marL="343620" indent="-342900">
              <a:buFont typeface="Arial"/>
              <a:buChar char="•"/>
            </a:pPr>
            <a:r>
              <a:rPr lang="en-US" dirty="0"/>
              <a:t>DARPA: Generating Novelty in Open-world Multi-agent Environments (GNOME) (with </a:t>
            </a:r>
            <a:r>
              <a:rPr lang="en-US" b="1" spc="-1" dirty="0">
                <a:solidFill>
                  <a:srgbClr val="000000"/>
                </a:solidFill>
                <a:uFill>
                  <a:solidFill>
                    <a:srgbClr val="FFFFFF"/>
                  </a:solidFill>
                </a:uFill>
                <a:latin typeface="Arial"/>
                <a:ea typeface="DejaVu Sans"/>
              </a:rPr>
              <a:t>Dr. James MacDonald </a:t>
            </a:r>
            <a:r>
              <a:rPr lang="en-US" spc="-1" dirty="0">
                <a:solidFill>
                  <a:srgbClr val="000000"/>
                </a:solidFill>
                <a:uFill>
                  <a:solidFill>
                    <a:srgbClr val="FFFFFF"/>
                  </a:solidFill>
                </a:uFill>
                <a:latin typeface="Arial"/>
                <a:ea typeface="DejaVu Sans"/>
              </a:rPr>
              <a:t>and</a:t>
            </a:r>
            <a:r>
              <a:rPr lang="en-US" b="1" spc="-1" dirty="0">
                <a:solidFill>
                  <a:srgbClr val="000000"/>
                </a:solidFill>
                <a:uFill>
                  <a:solidFill>
                    <a:srgbClr val="FFFFFF"/>
                  </a:solidFill>
                </a:uFill>
                <a:latin typeface="Arial"/>
                <a:ea typeface="DejaVu Sans"/>
              </a:rPr>
              <a:t> ISI/USC</a:t>
            </a:r>
            <a:r>
              <a:rPr lang="en-US" dirty="0"/>
              <a:t>)</a:t>
            </a:r>
          </a:p>
          <a:p>
            <a:pPr lvl="1"/>
            <a:r>
              <a:rPr lang="en-US" sz="1600" u="sng" dirty="0">
                <a:hlinkClick r:id="rId2"/>
              </a:rPr>
              <a:t>https://www.darpa.mil/program/science-of-artificial-intelligence-and-learning-for-open-world-novelty</a:t>
            </a:r>
            <a:endParaRPr lang="en-US" spc="-1" dirty="0">
              <a:solidFill>
                <a:srgbClr val="000000"/>
              </a:solidFill>
              <a:uFill>
                <a:solidFill>
                  <a:srgbClr val="FFFFFF"/>
                </a:solidFill>
              </a:uFill>
              <a:latin typeface="Arial"/>
              <a:ea typeface="DejaVu Sans"/>
            </a:endParaRPr>
          </a:p>
          <a:p>
            <a:pPr marL="343620" indent="-342900">
              <a:buFont typeface="Arial"/>
              <a:buChar char="•"/>
            </a:pPr>
            <a:r>
              <a:rPr lang="en-US" dirty="0"/>
              <a:t>IARPA: </a:t>
            </a:r>
            <a:r>
              <a:rPr lang="en-US" dirty="0" err="1"/>
              <a:t>TrojanAI</a:t>
            </a:r>
            <a:r>
              <a:rPr lang="en-US" dirty="0"/>
              <a:t> (with </a:t>
            </a:r>
            <a:r>
              <a:rPr lang="en-US" b="1" spc="-1" dirty="0">
                <a:solidFill>
                  <a:srgbClr val="000000"/>
                </a:solidFill>
                <a:uFill>
                  <a:solidFill>
                    <a:srgbClr val="FFFFFF"/>
                  </a:solidFill>
                </a:uFill>
                <a:latin typeface="Arial"/>
                <a:ea typeface="DejaVu Sans"/>
              </a:rPr>
              <a:t>Dr. Justin King</a:t>
            </a:r>
            <a:r>
              <a:rPr lang="en-US" dirty="0"/>
              <a:t>)</a:t>
            </a:r>
          </a:p>
          <a:p>
            <a:pPr marL="457920" lvl="1"/>
            <a:r>
              <a:rPr lang="en-US" sz="1600" dirty="0">
                <a:hlinkClick r:id="rId3"/>
              </a:rPr>
              <a:t>https://www.iarpa.gov/index.php/research-programs/trojai/trojai-proposers-day</a:t>
            </a:r>
            <a:endParaRPr lang="en-US" sz="1600" dirty="0"/>
          </a:p>
        </p:txBody>
      </p:sp>
      <p:sp>
        <p:nvSpPr>
          <p:cNvPr id="3" name="Slide Number Placeholder 2"/>
          <p:cNvSpPr>
            <a:spLocks noGrp="1"/>
          </p:cNvSpPr>
          <p:nvPr>
            <p:ph type="sldNum" sz="quarter" idx="11"/>
          </p:nvPr>
        </p:nvSpPr>
        <p:spPr/>
        <p:txBody>
          <a:bodyPr/>
          <a:lstStyle/>
          <a:p>
            <a:fld id="{F6EFC63E-F8D9-44BB-A462-AC735E845F95}" type="slidenum">
              <a:rPr lang="en-US" smtClean="0"/>
              <a:pPr/>
              <a:t>3</a:t>
            </a:fld>
            <a:endParaRPr lang="en-US"/>
          </a:p>
        </p:txBody>
      </p:sp>
    </p:spTree>
    <p:extLst>
      <p:ext uri="{BB962C8B-B14F-4D97-AF65-F5344CB8AC3E}">
        <p14:creationId xmlns:p14="http://schemas.microsoft.com/office/powerpoint/2010/main" val="3592181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8"/>
            <a:ext cx="8744989" cy="5552899"/>
          </a:xfrm>
        </p:spPr>
        <p:txBody>
          <a:bodyPr>
            <a:noAutofit/>
          </a:bodyPr>
          <a:lstStyle/>
          <a:p>
            <a:pPr algn="just">
              <a:spcBef>
                <a:spcPts val="0"/>
              </a:spcBef>
            </a:pPr>
            <a:r>
              <a:rPr lang="en-US" sz="1800" b="1" dirty="0"/>
              <a:t>Software tool: </a:t>
            </a:r>
          </a:p>
          <a:p>
            <a:pPr lvl="1" algn="just">
              <a:spcBef>
                <a:spcPts val="0"/>
              </a:spcBef>
            </a:pPr>
            <a:r>
              <a:rPr lang="en-US" sz="1700" dirty="0"/>
              <a:t>Prototype evaluated with a various of applications and are generic.</a:t>
            </a:r>
          </a:p>
          <a:p>
            <a:pPr algn="just">
              <a:spcBef>
                <a:spcPts val="0"/>
              </a:spcBef>
            </a:pPr>
            <a:r>
              <a:rPr lang="en-US" sz="1800" b="1" dirty="0"/>
              <a:t>Demo Video: </a:t>
            </a:r>
          </a:p>
          <a:p>
            <a:pPr lvl="1" algn="just">
              <a:spcBef>
                <a:spcPts val="0"/>
              </a:spcBef>
            </a:pPr>
            <a:r>
              <a:rPr lang="en-US" sz="1700" dirty="0"/>
              <a:t>Brief introduction to the solutions and an illustration of their operations.</a:t>
            </a:r>
          </a:p>
          <a:p>
            <a:pPr lvl="1" algn="just">
              <a:spcBef>
                <a:spcPts val="0"/>
              </a:spcBef>
            </a:pPr>
            <a:r>
              <a:rPr lang="en-US" sz="1700" dirty="0"/>
              <a:t>Link: </a:t>
            </a:r>
            <a:r>
              <a:rPr lang="en-US" sz="1700" dirty="0">
                <a:hlinkClick r:id="rId2"/>
              </a:rPr>
              <a:t>https://www.cs.purdue.edu/homes/bb/#</a:t>
            </a:r>
            <a:r>
              <a:rPr lang="en-US" sz="1700" dirty="0" smtClean="0">
                <a:hlinkClick r:id="rId2"/>
              </a:rPr>
              <a:t>demos</a:t>
            </a:r>
            <a:endParaRPr lang="en-US" sz="1800" dirty="0"/>
          </a:p>
          <a:p>
            <a:pPr algn="just">
              <a:spcBef>
                <a:spcPts val="0"/>
              </a:spcBef>
            </a:pPr>
            <a:r>
              <a:rPr lang="en-US" sz="1800" b="1" dirty="0"/>
              <a:t>Main research contributions:</a:t>
            </a:r>
          </a:p>
          <a:p>
            <a:pPr lvl="1" algn="just">
              <a:spcBef>
                <a:spcPts val="0"/>
              </a:spcBef>
            </a:pPr>
            <a:r>
              <a:rPr lang="en-US" sz="1700" dirty="0"/>
              <a:t>AI model generation using observations from known adversarial AI behaviors.</a:t>
            </a:r>
          </a:p>
          <a:p>
            <a:pPr lvl="1" algn="just">
              <a:spcBef>
                <a:spcPts val="0"/>
              </a:spcBef>
            </a:pPr>
            <a:endParaRPr lang="en-US" sz="600" dirty="0"/>
          </a:p>
          <a:p>
            <a:pPr lvl="1" algn="just">
              <a:spcBef>
                <a:spcPts val="0"/>
              </a:spcBef>
            </a:pPr>
            <a:r>
              <a:rPr lang="en-US" sz="1700" dirty="0"/>
              <a:t>Analyzing the feature space learned by DNNs and identifying that they have both content and style. Trojans can be countered by making models focus on content.</a:t>
            </a:r>
          </a:p>
          <a:p>
            <a:pPr lvl="1" algn="just">
              <a:spcBef>
                <a:spcPts val="0"/>
              </a:spcBef>
            </a:pPr>
            <a:endParaRPr lang="en-US" sz="600" dirty="0"/>
          </a:p>
          <a:p>
            <a:pPr lvl="1" algn="just">
              <a:spcBef>
                <a:spcPts val="0"/>
              </a:spcBef>
            </a:pPr>
            <a:r>
              <a:rPr lang="en-US" sz="1700" dirty="0"/>
              <a:t>Increasing the model resiliency against poisoning attacks using Semantic Factors in text and numerical training data. </a:t>
            </a:r>
          </a:p>
          <a:p>
            <a:pPr lvl="1" algn="just">
              <a:spcBef>
                <a:spcPts val="0"/>
              </a:spcBef>
            </a:pPr>
            <a:endParaRPr lang="en-US" sz="600" dirty="0"/>
          </a:p>
          <a:p>
            <a:pPr lvl="1" algn="just">
              <a:spcBef>
                <a:spcPts val="0"/>
              </a:spcBef>
            </a:pPr>
            <a:r>
              <a:rPr lang="en-US" sz="1700" dirty="0"/>
              <a:t>Built a system to determine cyber-attack on a system, perform threat assessment, infer the intent, and impact to the mission or organizational goal. </a:t>
            </a:r>
          </a:p>
          <a:p>
            <a:pPr lvl="1" algn="just">
              <a:spcBef>
                <a:spcPts val="0"/>
              </a:spcBef>
            </a:pPr>
            <a:endParaRPr lang="en-US" sz="600" dirty="0"/>
          </a:p>
          <a:p>
            <a:pPr lvl="1" algn="just">
              <a:spcBef>
                <a:spcPts val="0"/>
              </a:spcBef>
            </a:pPr>
            <a:r>
              <a:rPr lang="en-US" sz="1700" dirty="0"/>
              <a:t>Developed a tool to classify cyber security incidents by “impact” in the and make inferences as to the intent of that specific impact. </a:t>
            </a:r>
          </a:p>
          <a:p>
            <a:pPr lvl="1" algn="just">
              <a:spcBef>
                <a:spcPts val="0"/>
              </a:spcBef>
            </a:pPr>
            <a:endParaRPr lang="en-US" sz="600" dirty="0"/>
          </a:p>
          <a:p>
            <a:pPr lvl="1" algn="just">
              <a:spcBef>
                <a:spcPts val="0"/>
              </a:spcBef>
            </a:pPr>
            <a:r>
              <a:rPr lang="en-US" sz="1700" dirty="0"/>
              <a:t>Proposed relevant mitigation and future defense strategies to prevent attacks of the same type in the future. </a:t>
            </a:r>
          </a:p>
          <a:p>
            <a:pPr lvl="1" algn="just">
              <a:spcBef>
                <a:spcPts val="0"/>
              </a:spcBef>
            </a:pPr>
            <a:endParaRPr lang="en-US" sz="600" dirty="0"/>
          </a:p>
          <a:p>
            <a:pPr lvl="1" algn="just">
              <a:spcBef>
                <a:spcPts val="0"/>
              </a:spcBef>
            </a:pPr>
            <a:r>
              <a:rPr lang="en-US" sz="1700" dirty="0"/>
              <a:t>Contributed to Explainability of ML/AI in the decision-making process.</a:t>
            </a:r>
          </a:p>
          <a:p>
            <a:pPr lvl="1" algn="just">
              <a:spcBef>
                <a:spcPts val="0"/>
              </a:spcBef>
            </a:pPr>
            <a:endParaRPr lang="en-US" sz="1700" dirty="0"/>
          </a:p>
        </p:txBody>
      </p:sp>
      <p:sp>
        <p:nvSpPr>
          <p:cNvPr id="6" name="Title 4"/>
          <p:cNvSpPr>
            <a:spLocks noGrp="1"/>
          </p:cNvSpPr>
          <p:nvPr>
            <p:ph type="title"/>
          </p:nvPr>
        </p:nvSpPr>
        <p:spPr>
          <a:xfrm>
            <a:off x="304800" y="76200"/>
            <a:ext cx="6705600" cy="838200"/>
          </a:xfrm>
        </p:spPr>
        <p:txBody>
          <a:bodyPr/>
          <a:lstStyle/>
          <a:p>
            <a:r>
              <a:rPr lang="en-US" sz="2800" dirty="0"/>
              <a:t>Research Innovations </a:t>
            </a:r>
            <a:r>
              <a:rPr lang="tr-TR" sz="2800" dirty="0" err="1"/>
              <a:t>and</a:t>
            </a:r>
            <a:r>
              <a:rPr lang="tr-TR" sz="2800" dirty="0"/>
              <a:t> </a:t>
            </a:r>
            <a:r>
              <a:rPr lang="tr-TR" sz="2800" dirty="0" err="1"/>
              <a:t>Deliverables</a:t>
            </a:r>
            <a:endParaRPr lang="en-US" sz="2800" dirty="0"/>
          </a:p>
        </p:txBody>
      </p:sp>
      <p:sp>
        <p:nvSpPr>
          <p:cNvPr id="2" name="Slide Number Placeholder 1"/>
          <p:cNvSpPr>
            <a:spLocks noGrp="1"/>
          </p:cNvSpPr>
          <p:nvPr>
            <p:ph type="sldNum" sz="quarter" idx="11"/>
          </p:nvPr>
        </p:nvSpPr>
        <p:spPr/>
        <p:txBody>
          <a:bodyPr/>
          <a:lstStyle/>
          <a:p>
            <a:fld id="{F6EFC63E-F8D9-44BB-A462-AC735E845F95}" type="slidenum">
              <a:rPr lang="en-US" smtClean="0"/>
              <a:pPr/>
              <a:t>30</a:t>
            </a:fld>
            <a:endParaRPr lang="en-US"/>
          </a:p>
        </p:txBody>
      </p:sp>
    </p:spTree>
    <p:extLst>
      <p:ext uri="{BB962C8B-B14F-4D97-AF65-F5344CB8AC3E}">
        <p14:creationId xmlns:p14="http://schemas.microsoft.com/office/powerpoint/2010/main" val="3673333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04800" y="76200"/>
            <a:ext cx="6705600" cy="838200"/>
          </a:xfrm>
        </p:spPr>
        <p:txBody>
          <a:bodyPr/>
          <a:lstStyle/>
          <a:p>
            <a:r>
              <a:rPr lang="tr-TR" sz="2800" dirty="0" err="1"/>
              <a:t>Countering</a:t>
            </a:r>
            <a:r>
              <a:rPr lang="tr-TR" sz="2800" dirty="0"/>
              <a:t> </a:t>
            </a:r>
            <a:r>
              <a:rPr lang="tr-TR" sz="2800" dirty="0" err="1"/>
              <a:t>Adversarial</a:t>
            </a:r>
            <a:r>
              <a:rPr lang="tr-TR" sz="2800" dirty="0"/>
              <a:t> ML &amp; </a:t>
            </a:r>
            <a:r>
              <a:rPr lang="tr-TR" sz="2800" dirty="0" err="1"/>
              <a:t>Threat</a:t>
            </a:r>
            <a:r>
              <a:rPr lang="tr-TR" sz="2800" dirty="0"/>
              <a:t> </a:t>
            </a:r>
            <a:r>
              <a:rPr lang="tr-TR" sz="2800" dirty="0" err="1"/>
              <a:t>Recognition</a:t>
            </a:r>
            <a:r>
              <a:rPr lang="tr-TR" sz="2800" dirty="0"/>
              <a:t>: </a:t>
            </a:r>
            <a:r>
              <a:rPr lang="tr-TR" sz="2800" dirty="0" err="1"/>
              <a:t>Implemented</a:t>
            </a:r>
            <a:r>
              <a:rPr lang="tr-TR" sz="2800" dirty="0"/>
              <a:t> Solutions</a:t>
            </a:r>
            <a:endParaRPr lang="en-US" sz="2800" dirty="0"/>
          </a:p>
        </p:txBody>
      </p:sp>
      <p:sp>
        <p:nvSpPr>
          <p:cNvPr id="17" name="TextBox 16"/>
          <p:cNvSpPr txBox="1"/>
          <p:nvPr/>
        </p:nvSpPr>
        <p:spPr>
          <a:xfrm>
            <a:off x="2502877" y="2336800"/>
            <a:ext cx="184666" cy="338554"/>
          </a:xfrm>
          <a:prstGeom prst="rect">
            <a:avLst/>
          </a:prstGeom>
          <a:noFill/>
        </p:spPr>
        <p:txBody>
          <a:bodyPr wrap="none" rtlCol="0">
            <a:spAutoFit/>
          </a:bodyPr>
          <a:lstStyle/>
          <a:p>
            <a:endParaRPr lang="en-US" sz="1600" dirty="0">
              <a:latin typeface="Arial" pitchFamily="34" charset="0"/>
              <a:cs typeface="Arial" pitchFamily="34" charset="0"/>
            </a:endParaRPr>
          </a:p>
        </p:txBody>
      </p:sp>
      <p:sp>
        <p:nvSpPr>
          <p:cNvPr id="3" name="Rectangle 2"/>
          <p:cNvSpPr/>
          <p:nvPr/>
        </p:nvSpPr>
        <p:spPr>
          <a:xfrm>
            <a:off x="228600" y="2971800"/>
            <a:ext cx="4267200" cy="3139321"/>
          </a:xfrm>
          <a:prstGeom prst="rect">
            <a:avLst/>
          </a:prstGeom>
        </p:spPr>
        <p:txBody>
          <a:bodyPr wrap="square">
            <a:spAutoFit/>
          </a:bodyPr>
          <a:lstStyle/>
          <a:p>
            <a:pPr marL="342900" indent="-342900" algn="just">
              <a:buFont typeface="+mj-lt"/>
              <a:buAutoNum type="arabicPeriod"/>
            </a:pPr>
            <a:r>
              <a:rPr lang="en-US" dirty="0"/>
              <a:t>Content-focus (ConFoc) Defensive Models to Counter Trojan Attacks. Slides 13 </a:t>
            </a:r>
            <a:r>
              <a:rPr lang="mr-IN" dirty="0"/>
              <a:t>–</a:t>
            </a:r>
            <a:r>
              <a:rPr lang="en-US" dirty="0"/>
              <a:t> 21.</a:t>
            </a:r>
          </a:p>
          <a:p>
            <a:pPr marL="342900" indent="-342900" algn="just">
              <a:buFont typeface="+mj-lt"/>
              <a:buAutoNum type="arabicPeriod"/>
            </a:pPr>
            <a:endParaRPr lang="en-US" dirty="0"/>
          </a:p>
          <a:p>
            <a:pPr marL="342900" indent="-342900" algn="just">
              <a:buFont typeface="+mj-lt"/>
              <a:buAutoNum type="arabicPeriod"/>
            </a:pPr>
            <a:r>
              <a:rPr lang="en-US" dirty="0" err="1"/>
              <a:t>ConFoc</a:t>
            </a:r>
            <a:r>
              <a:rPr lang="en-US" dirty="0"/>
              <a:t> + Explainable AI to Counter Both Trojan and Adversarial Sample Attacks. Slides 22 </a:t>
            </a:r>
            <a:r>
              <a:rPr lang="mr-IN" dirty="0"/>
              <a:t>–</a:t>
            </a:r>
            <a:r>
              <a:rPr lang="en-US" dirty="0"/>
              <a:t> 26.</a:t>
            </a:r>
          </a:p>
          <a:p>
            <a:pPr marL="342900" indent="-342900" algn="just">
              <a:buFont typeface="+mj-lt"/>
              <a:buAutoNum type="arabicPeriod"/>
            </a:pPr>
            <a:endParaRPr lang="en-US" dirty="0"/>
          </a:p>
          <a:p>
            <a:pPr marL="342900" indent="-342900" algn="just">
              <a:buFont typeface="+mj-lt"/>
              <a:buAutoNum type="arabicPeriod"/>
            </a:pPr>
            <a:r>
              <a:rPr lang="en-US" dirty="0"/>
              <a:t>Trusted Classification With Semantic Factors Under Poisoning Attacks. Slides 27 </a:t>
            </a:r>
            <a:r>
              <a:rPr lang="mr-IN" dirty="0"/>
              <a:t>–</a:t>
            </a:r>
            <a:r>
              <a:rPr lang="en-US" dirty="0"/>
              <a:t> 29.</a:t>
            </a:r>
          </a:p>
        </p:txBody>
      </p:sp>
      <p:cxnSp>
        <p:nvCxnSpPr>
          <p:cNvPr id="18" name="Straight Connector 17"/>
          <p:cNvCxnSpPr/>
          <p:nvPr/>
        </p:nvCxnSpPr>
        <p:spPr>
          <a:xfrm flipV="1">
            <a:off x="4648200" y="1546390"/>
            <a:ext cx="1" cy="500681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876800" y="2971800"/>
            <a:ext cx="4114800" cy="3416320"/>
          </a:xfrm>
          <a:prstGeom prst="rect">
            <a:avLst/>
          </a:prstGeom>
        </p:spPr>
        <p:txBody>
          <a:bodyPr wrap="square">
            <a:spAutoFit/>
          </a:bodyPr>
          <a:lstStyle/>
          <a:p>
            <a:pPr marL="342900" indent="-342900" algn="just">
              <a:buFont typeface="+mj-lt"/>
              <a:buAutoNum type="arabicPeriod" startAt="4"/>
            </a:pPr>
            <a:r>
              <a:rPr lang="en-US" dirty="0"/>
              <a:t>Identifying evasion attack intent using Deep Learning </a:t>
            </a:r>
            <a:r>
              <a:rPr lang="mr-IN" dirty="0"/>
              <a:t>–</a:t>
            </a:r>
            <a:r>
              <a:rPr lang="en-US" dirty="0"/>
              <a:t> Recurrent Neural Networks (RNNs). </a:t>
            </a:r>
            <a:br>
              <a:rPr lang="en-US" dirty="0"/>
            </a:br>
            <a:r>
              <a:rPr lang="en-US" dirty="0"/>
              <a:t>Slides 35 </a:t>
            </a:r>
            <a:r>
              <a:rPr lang="mr-IN" dirty="0"/>
              <a:t>–</a:t>
            </a:r>
            <a:r>
              <a:rPr lang="en-US" dirty="0"/>
              <a:t> 45. </a:t>
            </a:r>
          </a:p>
          <a:p>
            <a:pPr marL="342900" indent="-342900" algn="just">
              <a:buFont typeface="+mj-lt"/>
              <a:buAutoNum type="arabicPeriod" startAt="4"/>
            </a:pPr>
            <a:endParaRPr lang="en-US" dirty="0"/>
          </a:p>
          <a:p>
            <a:pPr marL="342900" indent="-342900" algn="just">
              <a:buFont typeface="+mj-lt"/>
              <a:buAutoNum type="arabicPeriod" startAt="4"/>
            </a:pPr>
            <a:r>
              <a:rPr lang="en-US" dirty="0"/>
              <a:t>Threat Recognition Using Performance Counters Data. Slides 46 </a:t>
            </a:r>
            <a:r>
              <a:rPr lang="mr-IN" dirty="0"/>
              <a:t>–</a:t>
            </a:r>
            <a:r>
              <a:rPr lang="en-US" dirty="0"/>
              <a:t> 52. </a:t>
            </a:r>
          </a:p>
          <a:p>
            <a:pPr marL="342900" indent="-342900" algn="just">
              <a:buFont typeface="+mj-lt"/>
              <a:buAutoNum type="arabicPeriod" startAt="4"/>
            </a:pPr>
            <a:endParaRPr lang="en-US" dirty="0"/>
          </a:p>
          <a:p>
            <a:pPr marL="342900" indent="-342900" algn="just">
              <a:buFont typeface="+mj-lt"/>
              <a:buAutoNum type="arabicPeriod" startAt="4"/>
            </a:pPr>
            <a:r>
              <a:rPr lang="en-US" dirty="0"/>
              <a:t>Code as Natural Language: Threat Recognition Using Instruction Sequences. Slides 53 </a:t>
            </a:r>
            <a:r>
              <a:rPr lang="mr-IN" dirty="0"/>
              <a:t>–</a:t>
            </a:r>
            <a:r>
              <a:rPr lang="en-US" dirty="0"/>
              <a:t> 56. </a:t>
            </a:r>
          </a:p>
        </p:txBody>
      </p:sp>
      <p:sp>
        <p:nvSpPr>
          <p:cNvPr id="2" name="Slide Number Placeholder 1"/>
          <p:cNvSpPr>
            <a:spLocks noGrp="1"/>
          </p:cNvSpPr>
          <p:nvPr>
            <p:ph type="sldNum" sz="quarter" idx="11"/>
          </p:nvPr>
        </p:nvSpPr>
        <p:spPr/>
        <p:txBody>
          <a:bodyPr/>
          <a:lstStyle/>
          <a:p>
            <a:fld id="{F6EFC63E-F8D9-44BB-A462-AC735E845F95}" type="slidenum">
              <a:rPr lang="en-US" smtClean="0"/>
              <a:pPr/>
              <a:t>31</a:t>
            </a:fld>
            <a:endParaRPr lang="en-US" dirty="0"/>
          </a:p>
        </p:txBody>
      </p:sp>
      <p:grpSp>
        <p:nvGrpSpPr>
          <p:cNvPr id="15" name="Group 14"/>
          <p:cNvGrpSpPr/>
          <p:nvPr/>
        </p:nvGrpSpPr>
        <p:grpSpPr>
          <a:xfrm>
            <a:off x="5943600" y="1219200"/>
            <a:ext cx="2286000" cy="1600200"/>
            <a:chOff x="5715000" y="4648200"/>
            <a:chExt cx="2286000" cy="1600200"/>
          </a:xfrm>
        </p:grpSpPr>
        <p:sp>
          <p:nvSpPr>
            <p:cNvPr id="16" name="TextBox 15"/>
            <p:cNvSpPr txBox="1"/>
            <p:nvPr/>
          </p:nvSpPr>
          <p:spPr>
            <a:xfrm>
              <a:off x="5791200" y="5105400"/>
              <a:ext cx="2209800" cy="707886"/>
            </a:xfrm>
            <a:prstGeom prst="rect">
              <a:avLst/>
            </a:prstGeom>
            <a:noFill/>
          </p:spPr>
          <p:txBody>
            <a:bodyPr wrap="square" rtlCol="0">
              <a:spAutoFit/>
            </a:bodyPr>
            <a:lstStyle/>
            <a:p>
              <a:pPr algn="ctr"/>
              <a:r>
                <a:rPr lang="en-US" sz="2000" b="1" dirty="0">
                  <a:latin typeface="Arial" pitchFamily="34" charset="0"/>
                  <a:cs typeface="Arial" pitchFamily="34" charset="0"/>
                </a:rPr>
                <a:t>Threat Recognition</a:t>
              </a:r>
            </a:p>
          </p:txBody>
        </p:sp>
        <p:sp>
          <p:nvSpPr>
            <p:cNvPr id="20" name="Oval 19"/>
            <p:cNvSpPr/>
            <p:nvPr/>
          </p:nvSpPr>
          <p:spPr>
            <a:xfrm>
              <a:off x="5715000" y="4648200"/>
              <a:ext cx="2286000" cy="1600200"/>
            </a:xfrm>
            <a:prstGeom prst="ellipse">
              <a:avLst/>
            </a:prstGeom>
            <a:solidFill>
              <a:srgbClr val="FF0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1" name="Group 20"/>
          <p:cNvGrpSpPr/>
          <p:nvPr/>
        </p:nvGrpSpPr>
        <p:grpSpPr>
          <a:xfrm>
            <a:off x="1143000" y="1219200"/>
            <a:ext cx="2286000" cy="1600200"/>
            <a:chOff x="1371600" y="4648200"/>
            <a:chExt cx="2286000" cy="1600200"/>
          </a:xfrm>
        </p:grpSpPr>
        <p:sp>
          <p:nvSpPr>
            <p:cNvPr id="22" name="TextBox 21"/>
            <p:cNvSpPr txBox="1"/>
            <p:nvPr/>
          </p:nvSpPr>
          <p:spPr>
            <a:xfrm>
              <a:off x="1447800" y="5083314"/>
              <a:ext cx="2209800" cy="707886"/>
            </a:xfrm>
            <a:prstGeom prst="rect">
              <a:avLst/>
            </a:prstGeom>
            <a:noFill/>
          </p:spPr>
          <p:txBody>
            <a:bodyPr wrap="square" rtlCol="0">
              <a:spAutoFit/>
            </a:bodyPr>
            <a:lstStyle/>
            <a:p>
              <a:pPr algn="ctr"/>
              <a:r>
                <a:rPr lang="en-US" sz="2000" b="1" dirty="0">
                  <a:latin typeface="Arial" pitchFamily="34" charset="0"/>
                  <a:cs typeface="Arial" pitchFamily="34" charset="0"/>
                </a:rPr>
                <a:t>Countering Adversarial ML</a:t>
              </a:r>
            </a:p>
          </p:txBody>
        </p:sp>
        <p:sp>
          <p:nvSpPr>
            <p:cNvPr id="23" name="Oval 22"/>
            <p:cNvSpPr/>
            <p:nvPr/>
          </p:nvSpPr>
          <p:spPr>
            <a:xfrm>
              <a:off x="1371600" y="4648200"/>
              <a:ext cx="2286000" cy="1600200"/>
            </a:xfrm>
            <a:prstGeom prst="ellipse">
              <a:avLst/>
            </a:prstGeom>
            <a:solidFill>
              <a:schemeClr val="accent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4" name="Rectangle 23"/>
          <p:cNvSpPr/>
          <p:nvPr/>
        </p:nvSpPr>
        <p:spPr>
          <a:xfrm>
            <a:off x="152400" y="1143000"/>
            <a:ext cx="4343400" cy="53340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4876800" y="1143000"/>
            <a:ext cx="4343400" cy="53340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4581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696200" cy="838200"/>
          </a:xfrm>
        </p:spPr>
        <p:txBody>
          <a:bodyPr/>
          <a:lstStyle/>
          <a:p>
            <a:pPr lvl="1" algn="ctr"/>
            <a:r>
              <a:rPr lang="en-US" dirty="0"/>
              <a:t>Threat Recognition: Determination of Cyber Attack Intent and Impact </a:t>
            </a:r>
            <a:r>
              <a:rPr lang="en-US" sz="2200" dirty="0">
                <a:solidFill>
                  <a:schemeClr val="tx1">
                    <a:lumMod val="50000"/>
                    <a:lumOff val="50000"/>
                  </a:schemeClr>
                </a:solidFill>
              </a:rPr>
              <a:t>(Slides 32-57)</a:t>
            </a:r>
            <a:r>
              <a:rPr lang="en-US" dirty="0"/>
              <a:t> </a:t>
            </a:r>
          </a:p>
        </p:txBody>
      </p:sp>
      <p:sp>
        <p:nvSpPr>
          <p:cNvPr id="8" name="Rectangle 7"/>
          <p:cNvSpPr/>
          <p:nvPr/>
        </p:nvSpPr>
        <p:spPr>
          <a:xfrm>
            <a:off x="685800" y="2895600"/>
            <a:ext cx="7848600" cy="990600"/>
          </a:xfrm>
          <a:prstGeom prst="rect">
            <a:avLst/>
          </a:prstGeom>
          <a:noFill/>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F6EFC63E-F8D9-44BB-A462-AC735E845F95}" type="slidenum">
              <a:rPr lang="en-US" smtClean="0"/>
              <a:pPr/>
              <a:t>32</a:t>
            </a:fld>
            <a:endParaRPr lang="en-US"/>
          </a:p>
        </p:txBody>
      </p:sp>
    </p:spTree>
    <p:extLst>
      <p:ext uri="{BB962C8B-B14F-4D97-AF65-F5344CB8AC3E}">
        <p14:creationId xmlns:p14="http://schemas.microsoft.com/office/powerpoint/2010/main" val="241116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2020-04-14 at 12.2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447800"/>
            <a:ext cx="1345823" cy="1828800"/>
          </a:xfrm>
          <a:prstGeom prst="rect">
            <a:avLst/>
          </a:prstGeom>
        </p:spPr>
      </p:pic>
      <p:sp>
        <p:nvSpPr>
          <p:cNvPr id="6" name="Title 4"/>
          <p:cNvSpPr>
            <a:spLocks noGrp="1"/>
          </p:cNvSpPr>
          <p:nvPr>
            <p:ph type="title"/>
          </p:nvPr>
        </p:nvSpPr>
        <p:spPr>
          <a:xfrm>
            <a:off x="304800" y="76200"/>
            <a:ext cx="6705600" cy="838200"/>
          </a:xfrm>
        </p:spPr>
        <p:txBody>
          <a:bodyPr/>
          <a:lstStyle/>
          <a:p>
            <a:r>
              <a:rPr lang="tr-TR" sz="2800" dirty="0"/>
              <a:t>Problem Statement</a:t>
            </a:r>
            <a:endParaRPr lang="en-US" sz="2800" dirty="0"/>
          </a:p>
        </p:txBody>
      </p:sp>
      <p:pic>
        <p:nvPicPr>
          <p:cNvPr id="10" name="Picture 9" descr="200235995-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371600"/>
            <a:ext cx="2057400" cy="2057400"/>
          </a:xfrm>
          <a:prstGeom prst="rect">
            <a:avLst/>
          </a:prstGeom>
        </p:spPr>
      </p:pic>
      <p:pic>
        <p:nvPicPr>
          <p:cNvPr id="11" name="Picture 10" descr="j031677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5094605"/>
            <a:ext cx="1752600" cy="1153795"/>
          </a:xfrm>
          <a:prstGeom prst="rect">
            <a:avLst/>
          </a:prstGeom>
        </p:spPr>
      </p:pic>
      <p:pic>
        <p:nvPicPr>
          <p:cNvPr id="12" name="Picture 11" descr="j028955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44" y="4419600"/>
            <a:ext cx="1210056" cy="1828800"/>
          </a:xfrm>
          <a:prstGeom prst="rect">
            <a:avLst/>
          </a:prstGeom>
        </p:spPr>
      </p:pic>
      <p:pic>
        <p:nvPicPr>
          <p:cNvPr id="13" name="Picture 12" descr="BU00474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5552" y="3257062"/>
            <a:ext cx="1822248" cy="857738"/>
          </a:xfrm>
          <a:prstGeom prst="rect">
            <a:avLst/>
          </a:prstGeom>
        </p:spPr>
      </p:pic>
      <p:grpSp>
        <p:nvGrpSpPr>
          <p:cNvPr id="16" name="Group 15"/>
          <p:cNvGrpSpPr/>
          <p:nvPr/>
        </p:nvGrpSpPr>
        <p:grpSpPr>
          <a:xfrm>
            <a:off x="7638288" y="2819400"/>
            <a:ext cx="1429512" cy="1066800"/>
            <a:chOff x="3541928" y="4246617"/>
            <a:chExt cx="3334512" cy="2042160"/>
          </a:xfrm>
        </p:grpSpPr>
        <p:pic>
          <p:nvPicPr>
            <p:cNvPr id="14" name="Picture 13" descr="7288396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1928" y="4246617"/>
              <a:ext cx="3334512" cy="2042160"/>
            </a:xfrm>
            <a:prstGeom prst="rect">
              <a:avLst/>
            </a:prstGeom>
          </p:spPr>
        </p:pic>
        <p:sp>
          <p:nvSpPr>
            <p:cNvPr id="15" name="TextBox 14"/>
            <p:cNvSpPr txBox="1"/>
            <p:nvPr/>
          </p:nvSpPr>
          <p:spPr>
            <a:xfrm>
              <a:off x="4279709" y="4538354"/>
              <a:ext cx="1885748" cy="883759"/>
            </a:xfrm>
            <a:prstGeom prst="rect">
              <a:avLst/>
            </a:prstGeom>
            <a:noFill/>
          </p:spPr>
          <p:txBody>
            <a:bodyPr wrap="square" rtlCol="0">
              <a:spAutoFit/>
            </a:bodyPr>
            <a:lstStyle/>
            <a:p>
              <a:pPr algn="ctr"/>
              <a:r>
                <a:rPr lang="en-US" sz="1200" b="1" dirty="0">
                  <a:latin typeface="Arial" pitchFamily="34" charset="0"/>
                  <a:cs typeface="Arial" pitchFamily="34" charset="0"/>
                </a:rPr>
                <a:t>Security</a:t>
              </a:r>
            </a:p>
            <a:p>
              <a:pPr algn="ctr"/>
              <a:r>
                <a:rPr lang="en-US" sz="1200" b="1" dirty="0">
                  <a:latin typeface="Arial" pitchFamily="34" charset="0"/>
                  <a:cs typeface="Arial" pitchFamily="34" charset="0"/>
                </a:rPr>
                <a:t>Agent</a:t>
              </a:r>
            </a:p>
          </p:txBody>
        </p:sp>
      </p:grpSp>
      <p:pic>
        <p:nvPicPr>
          <p:cNvPr id="19" name="Picture 18" descr="Screen Shot 2020-04-14 at 12.27.1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1447800"/>
            <a:ext cx="1947930" cy="2857500"/>
          </a:xfrm>
          <a:prstGeom prst="rect">
            <a:avLst/>
          </a:prstGeom>
        </p:spPr>
      </p:pic>
      <p:pic>
        <p:nvPicPr>
          <p:cNvPr id="20" name="Picture 19" descr="Screen Shot 2020-04-14 at 12.2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733800"/>
            <a:ext cx="1345823" cy="1828800"/>
          </a:xfrm>
          <a:prstGeom prst="rect">
            <a:avLst/>
          </a:prstGeom>
        </p:spPr>
      </p:pic>
      <p:grpSp>
        <p:nvGrpSpPr>
          <p:cNvPr id="21" name="Group 20"/>
          <p:cNvGrpSpPr/>
          <p:nvPr/>
        </p:nvGrpSpPr>
        <p:grpSpPr>
          <a:xfrm>
            <a:off x="7028688" y="5105400"/>
            <a:ext cx="1429512" cy="1066800"/>
            <a:chOff x="3541928" y="4246617"/>
            <a:chExt cx="3334512" cy="2042160"/>
          </a:xfrm>
        </p:grpSpPr>
        <p:pic>
          <p:nvPicPr>
            <p:cNvPr id="22" name="Picture 21" descr="7288396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1928" y="4246617"/>
              <a:ext cx="3334512" cy="2042160"/>
            </a:xfrm>
            <a:prstGeom prst="rect">
              <a:avLst/>
            </a:prstGeom>
          </p:spPr>
        </p:pic>
        <p:sp>
          <p:nvSpPr>
            <p:cNvPr id="23" name="TextBox 22"/>
            <p:cNvSpPr txBox="1"/>
            <p:nvPr/>
          </p:nvSpPr>
          <p:spPr>
            <a:xfrm>
              <a:off x="4279709" y="4538354"/>
              <a:ext cx="1885748" cy="883759"/>
            </a:xfrm>
            <a:prstGeom prst="rect">
              <a:avLst/>
            </a:prstGeom>
            <a:noFill/>
          </p:spPr>
          <p:txBody>
            <a:bodyPr wrap="square" rtlCol="0">
              <a:spAutoFit/>
            </a:bodyPr>
            <a:lstStyle/>
            <a:p>
              <a:pPr algn="ctr"/>
              <a:r>
                <a:rPr lang="en-US" sz="1200" b="1" dirty="0">
                  <a:latin typeface="Arial" pitchFamily="34" charset="0"/>
                  <a:cs typeface="Arial" pitchFamily="34" charset="0"/>
                </a:rPr>
                <a:t>Security</a:t>
              </a:r>
            </a:p>
            <a:p>
              <a:pPr algn="ctr"/>
              <a:r>
                <a:rPr lang="en-US" sz="1200" b="1" dirty="0">
                  <a:latin typeface="Arial" pitchFamily="34" charset="0"/>
                  <a:cs typeface="Arial" pitchFamily="34" charset="0"/>
                </a:rPr>
                <a:t>Agent</a:t>
              </a:r>
            </a:p>
          </p:txBody>
        </p:sp>
      </p:grpSp>
      <p:pic>
        <p:nvPicPr>
          <p:cNvPr id="24" name="Picture 23" descr="Screen Shot 2020-04-14 at 12.2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343400"/>
            <a:ext cx="1345823" cy="1828800"/>
          </a:xfrm>
          <a:prstGeom prst="rect">
            <a:avLst/>
          </a:prstGeom>
        </p:spPr>
      </p:pic>
      <p:grpSp>
        <p:nvGrpSpPr>
          <p:cNvPr id="25" name="Group 24"/>
          <p:cNvGrpSpPr/>
          <p:nvPr/>
        </p:nvGrpSpPr>
        <p:grpSpPr>
          <a:xfrm>
            <a:off x="5199888" y="5715000"/>
            <a:ext cx="1429512" cy="1066800"/>
            <a:chOff x="3541928" y="4246617"/>
            <a:chExt cx="3334512" cy="2042160"/>
          </a:xfrm>
        </p:grpSpPr>
        <p:pic>
          <p:nvPicPr>
            <p:cNvPr id="26" name="Picture 25" descr="7288396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1928" y="4246617"/>
              <a:ext cx="3334512" cy="2042160"/>
            </a:xfrm>
            <a:prstGeom prst="rect">
              <a:avLst/>
            </a:prstGeom>
          </p:spPr>
        </p:pic>
        <p:sp>
          <p:nvSpPr>
            <p:cNvPr id="27" name="TextBox 26"/>
            <p:cNvSpPr txBox="1"/>
            <p:nvPr/>
          </p:nvSpPr>
          <p:spPr>
            <a:xfrm>
              <a:off x="4279709" y="4538354"/>
              <a:ext cx="1885748" cy="883759"/>
            </a:xfrm>
            <a:prstGeom prst="rect">
              <a:avLst/>
            </a:prstGeom>
            <a:noFill/>
          </p:spPr>
          <p:txBody>
            <a:bodyPr wrap="square" rtlCol="0">
              <a:spAutoFit/>
            </a:bodyPr>
            <a:lstStyle/>
            <a:p>
              <a:pPr algn="ctr"/>
              <a:r>
                <a:rPr lang="en-US" sz="1200" b="1" dirty="0">
                  <a:latin typeface="Arial" pitchFamily="34" charset="0"/>
                  <a:cs typeface="Arial" pitchFamily="34" charset="0"/>
                </a:rPr>
                <a:t>Security</a:t>
              </a:r>
            </a:p>
            <a:p>
              <a:pPr algn="ctr"/>
              <a:r>
                <a:rPr lang="en-US" sz="1200" b="1" dirty="0">
                  <a:latin typeface="Arial" pitchFamily="34" charset="0"/>
                  <a:cs typeface="Arial" pitchFamily="34" charset="0"/>
                </a:rPr>
                <a:t>Agent</a:t>
              </a:r>
            </a:p>
          </p:txBody>
        </p:sp>
      </p:grpSp>
      <p:sp>
        <p:nvSpPr>
          <p:cNvPr id="28" name="TextBox 27"/>
          <p:cNvSpPr txBox="1"/>
          <p:nvPr/>
        </p:nvSpPr>
        <p:spPr>
          <a:xfrm>
            <a:off x="533400" y="1143000"/>
            <a:ext cx="2286000" cy="338554"/>
          </a:xfrm>
          <a:prstGeom prst="rect">
            <a:avLst/>
          </a:prstGeom>
          <a:noFill/>
        </p:spPr>
        <p:txBody>
          <a:bodyPr wrap="square" rtlCol="0">
            <a:spAutoFit/>
          </a:bodyPr>
          <a:lstStyle/>
          <a:p>
            <a:pPr algn="ctr"/>
            <a:r>
              <a:rPr lang="en-US" sz="1600" b="1" dirty="0">
                <a:latin typeface="Arial" pitchFamily="34" charset="0"/>
                <a:cs typeface="Arial" pitchFamily="34" charset="0"/>
              </a:rPr>
              <a:t>Security Company</a:t>
            </a:r>
          </a:p>
        </p:txBody>
      </p:sp>
      <p:sp>
        <p:nvSpPr>
          <p:cNvPr id="29" name="TextBox 28"/>
          <p:cNvSpPr txBox="1"/>
          <p:nvPr/>
        </p:nvSpPr>
        <p:spPr>
          <a:xfrm>
            <a:off x="6248400" y="1219200"/>
            <a:ext cx="2286000" cy="338554"/>
          </a:xfrm>
          <a:prstGeom prst="rect">
            <a:avLst/>
          </a:prstGeom>
          <a:noFill/>
        </p:spPr>
        <p:txBody>
          <a:bodyPr wrap="square" rtlCol="0">
            <a:spAutoFit/>
          </a:bodyPr>
          <a:lstStyle/>
          <a:p>
            <a:pPr algn="ctr"/>
            <a:r>
              <a:rPr lang="en-US" sz="1600" b="1" dirty="0">
                <a:latin typeface="Arial" pitchFamily="34" charset="0"/>
                <a:cs typeface="Arial" pitchFamily="34" charset="0"/>
              </a:rPr>
              <a:t>Customer Company</a:t>
            </a:r>
          </a:p>
        </p:txBody>
      </p:sp>
      <p:sp>
        <p:nvSpPr>
          <p:cNvPr id="30" name="TextBox 29"/>
          <p:cNvSpPr txBox="1"/>
          <p:nvPr/>
        </p:nvSpPr>
        <p:spPr>
          <a:xfrm>
            <a:off x="5562600" y="3471446"/>
            <a:ext cx="2286000" cy="338554"/>
          </a:xfrm>
          <a:prstGeom prst="rect">
            <a:avLst/>
          </a:prstGeom>
          <a:noFill/>
        </p:spPr>
        <p:txBody>
          <a:bodyPr wrap="square" rtlCol="0">
            <a:spAutoFit/>
          </a:bodyPr>
          <a:lstStyle/>
          <a:p>
            <a:pPr algn="ctr"/>
            <a:r>
              <a:rPr lang="en-US" sz="1600" b="1" dirty="0">
                <a:latin typeface="Arial" pitchFamily="34" charset="0"/>
                <a:cs typeface="Arial" pitchFamily="34" charset="0"/>
              </a:rPr>
              <a:t>Customer Company</a:t>
            </a:r>
          </a:p>
        </p:txBody>
      </p:sp>
      <p:sp>
        <p:nvSpPr>
          <p:cNvPr id="31" name="TextBox 30"/>
          <p:cNvSpPr txBox="1"/>
          <p:nvPr/>
        </p:nvSpPr>
        <p:spPr>
          <a:xfrm>
            <a:off x="3657600" y="4114800"/>
            <a:ext cx="2286000" cy="338554"/>
          </a:xfrm>
          <a:prstGeom prst="rect">
            <a:avLst/>
          </a:prstGeom>
          <a:noFill/>
        </p:spPr>
        <p:txBody>
          <a:bodyPr wrap="square" rtlCol="0">
            <a:spAutoFit/>
          </a:bodyPr>
          <a:lstStyle/>
          <a:p>
            <a:pPr algn="ctr"/>
            <a:r>
              <a:rPr lang="en-US" sz="1600" b="1" dirty="0">
                <a:latin typeface="Arial" pitchFamily="34" charset="0"/>
                <a:cs typeface="Arial" pitchFamily="34" charset="0"/>
              </a:rPr>
              <a:t>Customer Company</a:t>
            </a:r>
          </a:p>
        </p:txBody>
      </p:sp>
      <p:cxnSp>
        <p:nvCxnSpPr>
          <p:cNvPr id="33" name="Curved Connector 32"/>
          <p:cNvCxnSpPr/>
          <p:nvPr/>
        </p:nvCxnSpPr>
        <p:spPr>
          <a:xfrm rot="10800000" flipV="1">
            <a:off x="2514600" y="1828800"/>
            <a:ext cx="4191000" cy="304800"/>
          </a:xfrm>
          <a:prstGeom prst="curvedConnector3">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Curved Connector 33"/>
          <p:cNvCxnSpPr/>
          <p:nvPr/>
        </p:nvCxnSpPr>
        <p:spPr>
          <a:xfrm rot="10800000">
            <a:off x="2514600" y="2362200"/>
            <a:ext cx="3581400" cy="1752600"/>
          </a:xfrm>
          <a:prstGeom prst="curvedConnector3">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urved Connector 35"/>
          <p:cNvCxnSpPr/>
          <p:nvPr/>
        </p:nvCxnSpPr>
        <p:spPr>
          <a:xfrm rot="10800000">
            <a:off x="2514600" y="2667000"/>
            <a:ext cx="2133600" cy="1752600"/>
          </a:xfrm>
          <a:prstGeom prst="curvedConnector3">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52400" y="6248400"/>
            <a:ext cx="3048000" cy="338554"/>
          </a:xfrm>
          <a:prstGeom prst="rect">
            <a:avLst/>
          </a:prstGeom>
          <a:noFill/>
        </p:spPr>
        <p:txBody>
          <a:bodyPr wrap="square" rtlCol="0">
            <a:spAutoFit/>
          </a:bodyPr>
          <a:lstStyle/>
          <a:p>
            <a:pPr algn="ctr"/>
            <a:r>
              <a:rPr lang="en-US" sz="1600" b="1" dirty="0">
                <a:latin typeface="Arial" pitchFamily="34" charset="0"/>
                <a:cs typeface="Arial" pitchFamily="34" charset="0"/>
              </a:rPr>
              <a:t>Centralized ML Algorithms</a:t>
            </a:r>
          </a:p>
        </p:txBody>
      </p:sp>
      <p:sp>
        <p:nvSpPr>
          <p:cNvPr id="3" name="TextBox 2"/>
          <p:cNvSpPr txBox="1"/>
          <p:nvPr/>
        </p:nvSpPr>
        <p:spPr>
          <a:xfrm>
            <a:off x="381000" y="4953000"/>
            <a:ext cx="8534400" cy="1631216"/>
          </a:xfrm>
          <a:prstGeom prst="rect">
            <a:avLst/>
          </a:prstGeom>
          <a:solidFill>
            <a:schemeClr val="bg1"/>
          </a:solidFill>
          <a:ln w="31750">
            <a:solidFill>
              <a:schemeClr val="accent1"/>
            </a:solidFill>
          </a:ln>
        </p:spPr>
        <p:txBody>
          <a:bodyPr wrap="square" rtlCol="0">
            <a:spAutoFit/>
          </a:bodyPr>
          <a:lstStyle/>
          <a:p>
            <a:pPr marL="342900" indent="-342900" algn="just">
              <a:buFont typeface="Arial"/>
              <a:buChar char="•"/>
            </a:pPr>
            <a:r>
              <a:rPr lang="en-US" sz="2000" dirty="0">
                <a:solidFill>
                  <a:schemeClr val="accent1"/>
                </a:solidFill>
                <a:latin typeface="Arial" pitchFamily="34" charset="0"/>
                <a:cs typeface="Arial" pitchFamily="34" charset="0"/>
              </a:rPr>
              <a:t>High volume of high dimensional data available.</a:t>
            </a:r>
          </a:p>
          <a:p>
            <a:pPr marL="342900" indent="-342900" algn="just">
              <a:buFont typeface="Arial"/>
              <a:buChar char="•"/>
            </a:pPr>
            <a:r>
              <a:rPr lang="en-US" sz="2000" dirty="0">
                <a:solidFill>
                  <a:schemeClr val="accent1"/>
                </a:solidFill>
                <a:latin typeface="Arial" pitchFamily="34" charset="0"/>
                <a:cs typeface="Arial" pitchFamily="34" charset="0"/>
              </a:rPr>
              <a:t>Solutions able to process these amount of data and find relationships among security events are required.</a:t>
            </a:r>
          </a:p>
          <a:p>
            <a:pPr marL="342900" indent="-342900" algn="just">
              <a:buFont typeface="Arial"/>
              <a:buChar char="•"/>
            </a:pPr>
            <a:r>
              <a:rPr lang="en-US" sz="2000" dirty="0">
                <a:solidFill>
                  <a:schemeClr val="accent1"/>
                </a:solidFill>
                <a:latin typeface="Arial" pitchFamily="34" charset="0"/>
                <a:cs typeface="Arial" pitchFamily="34" charset="0"/>
              </a:rPr>
              <a:t>There is a need for not only detecting unexpected events, but also predicting the next steps of ongoing attacks.</a:t>
            </a:r>
          </a:p>
        </p:txBody>
      </p:sp>
      <p:sp>
        <p:nvSpPr>
          <p:cNvPr id="5" name="Slide Number Placeholder 4"/>
          <p:cNvSpPr>
            <a:spLocks noGrp="1"/>
          </p:cNvSpPr>
          <p:nvPr>
            <p:ph type="sldNum" sz="quarter" idx="11"/>
          </p:nvPr>
        </p:nvSpPr>
        <p:spPr/>
        <p:txBody>
          <a:bodyPr/>
          <a:lstStyle/>
          <a:p>
            <a:fld id="{F6EFC63E-F8D9-44BB-A462-AC735E845F95}" type="slidenum">
              <a:rPr lang="en-US" smtClean="0"/>
              <a:pPr/>
              <a:t>33</a:t>
            </a:fld>
            <a:endParaRPr lang="en-US" dirty="0"/>
          </a:p>
        </p:txBody>
      </p:sp>
    </p:spTree>
    <p:extLst>
      <p:ext uri="{BB962C8B-B14F-4D97-AF65-F5344CB8AC3E}">
        <p14:creationId xmlns:p14="http://schemas.microsoft.com/office/powerpoint/2010/main" val="127989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9"/>
            <a:ext cx="8744989" cy="5293452"/>
          </a:xfrm>
        </p:spPr>
        <p:txBody>
          <a:bodyPr>
            <a:normAutofit/>
          </a:bodyPr>
          <a:lstStyle/>
          <a:p>
            <a:pPr algn="just"/>
            <a:r>
              <a:rPr lang="en-US" dirty="0"/>
              <a:t>New generations of </a:t>
            </a:r>
            <a:r>
              <a:rPr lang="en-US" b="1" dirty="0"/>
              <a:t>evasion attack techniques </a:t>
            </a:r>
            <a:r>
              <a:rPr lang="en-US" dirty="0"/>
              <a:t>allow adversaries to conduct attacks consisting of </a:t>
            </a:r>
            <a:r>
              <a:rPr lang="en-US" b="1" dirty="0"/>
              <a:t>malicious event sequences</a:t>
            </a:r>
            <a:r>
              <a:rPr lang="en-US" dirty="0"/>
              <a:t>, which can be </a:t>
            </a:r>
            <a:r>
              <a:rPr lang="en-US" b="1" dirty="0"/>
              <a:t>crafted to avoid detection</a:t>
            </a:r>
            <a:r>
              <a:rPr lang="en-US" dirty="0"/>
              <a:t>. </a:t>
            </a:r>
          </a:p>
          <a:p>
            <a:pPr algn="just"/>
            <a:r>
              <a:rPr lang="en-US" dirty="0"/>
              <a:t>Some </a:t>
            </a:r>
            <a:r>
              <a:rPr lang="en-US" b="1" dirty="0"/>
              <a:t>examples</a:t>
            </a:r>
            <a:r>
              <a:rPr lang="en-US" dirty="0"/>
              <a:t> are </a:t>
            </a:r>
            <a:r>
              <a:rPr lang="en-US" b="1" dirty="0"/>
              <a:t>multistage advanced persistent threats</a:t>
            </a:r>
            <a:r>
              <a:rPr lang="en-US" baseline="30000" dirty="0"/>
              <a:t> </a:t>
            </a:r>
            <a:r>
              <a:rPr lang="en-US" dirty="0"/>
              <a:t>and </a:t>
            </a:r>
            <a:r>
              <a:rPr lang="en-US" b="1" dirty="0"/>
              <a:t>mimicry-based attacks</a:t>
            </a:r>
            <a:r>
              <a:rPr lang="en-US" dirty="0"/>
              <a:t>, which are conducted by executing malicious sequences of events organized at a specific order chosen by adversaries so as to be unrecognizable.  </a:t>
            </a:r>
          </a:p>
          <a:p>
            <a:pPr algn="just"/>
            <a:r>
              <a:rPr lang="en-US" dirty="0"/>
              <a:t>These attack sequences </a:t>
            </a:r>
            <a:r>
              <a:rPr lang="en-US" b="1" dirty="0"/>
              <a:t>can be composed </a:t>
            </a:r>
            <a:r>
              <a:rPr lang="en-US" dirty="0"/>
              <a:t>by </a:t>
            </a:r>
            <a:r>
              <a:rPr lang="en-US" b="1" dirty="0"/>
              <a:t>legitimate events only </a:t>
            </a:r>
            <a:r>
              <a:rPr lang="en-US" dirty="0"/>
              <a:t>without requiring any already-recognized malicious event in it. </a:t>
            </a:r>
          </a:p>
          <a:p>
            <a:pPr algn="just"/>
            <a:r>
              <a:rPr lang="en-US" dirty="0"/>
              <a:t>This</a:t>
            </a:r>
            <a:r>
              <a:rPr lang="en-US" b="1" dirty="0"/>
              <a:t> increasing sophistication</a:t>
            </a:r>
            <a:r>
              <a:rPr lang="en-US" dirty="0"/>
              <a:t> in evasion attacks </a:t>
            </a:r>
            <a:r>
              <a:rPr lang="en-US" b="1" dirty="0"/>
              <a:t>demands</a:t>
            </a:r>
            <a:r>
              <a:rPr lang="en-US" dirty="0"/>
              <a:t> precise system </a:t>
            </a:r>
            <a:r>
              <a:rPr lang="en-US" b="1" dirty="0"/>
              <a:t>behavior modeling </a:t>
            </a:r>
            <a:r>
              <a:rPr lang="en-US" dirty="0"/>
              <a:t>for not only </a:t>
            </a:r>
            <a:r>
              <a:rPr lang="en-US" b="1" dirty="0"/>
              <a:t>to detect malicious activity </a:t>
            </a:r>
            <a:r>
              <a:rPr lang="en-US" dirty="0"/>
              <a:t>as it happens, but also </a:t>
            </a:r>
            <a:r>
              <a:rPr lang="en-US" b="1" dirty="0"/>
              <a:t>to predict the specific steps </a:t>
            </a:r>
            <a:r>
              <a:rPr lang="en-US" dirty="0"/>
              <a:t>that will be taken by adversaries when performing an attack. </a:t>
            </a:r>
          </a:p>
          <a:p>
            <a:pPr algn="just"/>
            <a:endParaRPr lang="en-US" sz="2200" dirty="0"/>
          </a:p>
          <a:p>
            <a:pPr marL="914400" lvl="2" indent="0">
              <a:buNone/>
            </a:pPr>
            <a:endParaRPr lang="en-US" sz="1800" dirty="0"/>
          </a:p>
        </p:txBody>
      </p:sp>
      <p:sp>
        <p:nvSpPr>
          <p:cNvPr id="6" name="Title 4"/>
          <p:cNvSpPr>
            <a:spLocks noGrp="1"/>
          </p:cNvSpPr>
          <p:nvPr>
            <p:ph type="title"/>
          </p:nvPr>
        </p:nvSpPr>
        <p:spPr>
          <a:xfrm>
            <a:off x="304800" y="76200"/>
            <a:ext cx="6705600" cy="838200"/>
          </a:xfrm>
        </p:spPr>
        <p:txBody>
          <a:bodyPr/>
          <a:lstStyle/>
          <a:p>
            <a:r>
              <a:rPr lang="tr-TR" sz="2800"/>
              <a:t>Problem Statement</a:t>
            </a:r>
            <a:endParaRPr lang="en-US" sz="2800"/>
          </a:p>
        </p:txBody>
      </p:sp>
      <p:sp>
        <p:nvSpPr>
          <p:cNvPr id="2" name="Slide Number Placeholder 1"/>
          <p:cNvSpPr>
            <a:spLocks noGrp="1"/>
          </p:cNvSpPr>
          <p:nvPr>
            <p:ph type="sldNum" sz="quarter" idx="11"/>
          </p:nvPr>
        </p:nvSpPr>
        <p:spPr/>
        <p:txBody>
          <a:bodyPr/>
          <a:lstStyle/>
          <a:p>
            <a:fld id="{F6EFC63E-F8D9-44BB-A462-AC735E845F95}" type="slidenum">
              <a:rPr lang="en-US" smtClean="0"/>
              <a:pPr/>
              <a:t>34</a:t>
            </a:fld>
            <a:endParaRPr lang="en-US"/>
          </a:p>
        </p:txBody>
      </p:sp>
    </p:spTree>
    <p:extLst>
      <p:ext uri="{BB962C8B-B14F-4D97-AF65-F5344CB8AC3E}">
        <p14:creationId xmlns:p14="http://schemas.microsoft.com/office/powerpoint/2010/main" val="2227161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696200" cy="838200"/>
          </a:xfrm>
        </p:spPr>
        <p:txBody>
          <a:bodyPr/>
          <a:lstStyle/>
          <a:p>
            <a:pPr lvl="1" algn="ctr"/>
            <a:r>
              <a:rPr lang="en-US" sz="2400" dirty="0"/>
              <a:t>Identifying evasion attack intent using Deep Learning </a:t>
            </a:r>
            <a:r>
              <a:rPr lang="mr-IN" sz="2400" dirty="0"/>
              <a:t>–</a:t>
            </a:r>
            <a:r>
              <a:rPr lang="en-US" sz="2400" dirty="0"/>
              <a:t> Recurrent Neural Networks </a:t>
            </a:r>
            <a:r>
              <a:rPr lang="en-US" sz="2200" dirty="0">
                <a:solidFill>
                  <a:srgbClr val="7F7F7F"/>
                </a:solidFill>
              </a:rPr>
              <a:t>(Slides 35-45)</a:t>
            </a:r>
          </a:p>
        </p:txBody>
      </p:sp>
      <p:sp>
        <p:nvSpPr>
          <p:cNvPr id="8" name="Rectangle 7"/>
          <p:cNvSpPr/>
          <p:nvPr/>
        </p:nvSpPr>
        <p:spPr>
          <a:xfrm>
            <a:off x="685800" y="2895600"/>
            <a:ext cx="7848600" cy="990600"/>
          </a:xfrm>
          <a:prstGeom prst="rect">
            <a:avLst/>
          </a:prstGeom>
          <a:noFill/>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F6EFC63E-F8D9-44BB-A462-AC735E845F95}" type="slidenum">
              <a:rPr lang="en-US" smtClean="0"/>
              <a:pPr/>
              <a:t>35</a:t>
            </a:fld>
            <a:endParaRPr lang="en-US"/>
          </a:p>
        </p:txBody>
      </p:sp>
    </p:spTree>
    <p:extLst>
      <p:ext uri="{BB962C8B-B14F-4D97-AF65-F5344CB8AC3E}">
        <p14:creationId xmlns:p14="http://schemas.microsoft.com/office/powerpoint/2010/main" val="685074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88" y="1230312"/>
            <a:ext cx="8743950" cy="5551488"/>
          </a:xfrm>
        </p:spPr>
        <p:txBody>
          <a:bodyPr>
            <a:normAutofit fontScale="92500" lnSpcReduction="20000"/>
          </a:bodyPr>
          <a:lstStyle/>
          <a:p>
            <a:pPr algn="just">
              <a:defRPr/>
            </a:pPr>
            <a:r>
              <a:rPr lang="en-US" sz="1900" b="1"/>
              <a:t>Order-aware Recognition Problem</a:t>
            </a:r>
            <a:r>
              <a:rPr lang="en-US" sz="1900"/>
              <a:t>: Refers to incapacity of distinguishing sequences after certain length.</a:t>
            </a:r>
          </a:p>
          <a:p>
            <a:pPr algn="just">
              <a:defRPr/>
            </a:pPr>
            <a:r>
              <a:rPr lang="en-US" sz="1900"/>
              <a:t>Different ordered sequences </a:t>
            </a:r>
            <a:r>
              <a:rPr lang="en-US" sz="1900" i="1" err="1"/>
              <a:t>abcba</a:t>
            </a:r>
            <a:r>
              <a:rPr lang="en-US" sz="1900"/>
              <a:t>, </a:t>
            </a:r>
            <a:r>
              <a:rPr lang="en-US" sz="1900" i="1" err="1"/>
              <a:t>cbabc</a:t>
            </a:r>
            <a:r>
              <a:rPr lang="en-US" sz="1900"/>
              <a:t> and </a:t>
            </a:r>
            <a:r>
              <a:rPr lang="en-US" sz="1900" i="1" err="1"/>
              <a:t>bcbab</a:t>
            </a:r>
            <a:r>
              <a:rPr lang="en-US" sz="1900" i="1"/>
              <a:t> produce the same </a:t>
            </a:r>
            <a:r>
              <a:rPr lang="en-US" sz="1900"/>
              <a:t>set of 2-tuple adjacent events.</a:t>
            </a:r>
          </a:p>
          <a:p>
            <a:pPr algn="just">
              <a:defRPr/>
            </a:pPr>
            <a:r>
              <a:rPr lang="en-US" sz="1900"/>
              <a:t>Clearly, methods able to analyze sequences of length 2 or less can not discern among these three different ordered sequences. Obvious if we consider the set of 3-tuple adjacent events.</a:t>
            </a:r>
          </a:p>
          <a:p>
            <a:pPr>
              <a:defRPr/>
            </a:pPr>
            <a:endParaRPr lang="en-US" sz="1900"/>
          </a:p>
          <a:p>
            <a:pPr>
              <a:defRPr/>
            </a:pPr>
            <a:endParaRPr lang="en-US" sz="1900"/>
          </a:p>
          <a:p>
            <a:pPr>
              <a:defRPr/>
            </a:pPr>
            <a:endParaRPr lang="en-US" sz="1900"/>
          </a:p>
          <a:p>
            <a:pPr marL="0" indent="0">
              <a:buFontTx/>
              <a:buNone/>
              <a:defRPr/>
            </a:pPr>
            <a:endParaRPr lang="en-US" sz="1900"/>
          </a:p>
          <a:p>
            <a:pPr algn="just">
              <a:defRPr/>
            </a:pPr>
            <a:r>
              <a:rPr lang="en-US" sz="1900"/>
              <a:t>N-gram and N-order HMM based approaches can distinguish among sequences of length less than or equal N. Due to limitations on their algorithms N is usually small. </a:t>
            </a:r>
          </a:p>
          <a:p>
            <a:pPr>
              <a:defRPr/>
            </a:pPr>
            <a:endParaRPr lang="en-US" sz="1900"/>
          </a:p>
          <a:p>
            <a:pPr lvl="1" algn="just">
              <a:defRPr/>
            </a:pPr>
            <a:endParaRPr lang="en-US" sz="1800"/>
          </a:p>
          <a:p>
            <a:pPr lvl="1" algn="just">
              <a:defRPr/>
            </a:pPr>
            <a:endParaRPr lang="en-US" sz="1800"/>
          </a:p>
          <a:p>
            <a:pPr lvl="2">
              <a:defRPr/>
            </a:pPr>
            <a:endParaRPr lang="en-US" sz="1800"/>
          </a:p>
        </p:txBody>
      </p:sp>
      <p:pic>
        <p:nvPicPr>
          <p:cNvPr id="41988" name="Picture 5" descr="Screen Shot 2018-05-04 at 2.16.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4083050"/>
            <a:ext cx="3032125" cy="95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ight Arrow 6"/>
          <p:cNvSpPr/>
          <p:nvPr/>
        </p:nvSpPr>
        <p:spPr>
          <a:xfrm>
            <a:off x="4237038" y="4370388"/>
            <a:ext cx="512762" cy="407987"/>
          </a:xfrm>
          <a:prstGeom prst="rightArrow">
            <a:avLst/>
          </a:prstGeom>
          <a:solidFill>
            <a:schemeClr val="accent1"/>
          </a:solidFill>
          <a:ln w="9525">
            <a:noFill/>
            <a:miter lim="800000"/>
            <a:headEnd/>
            <a:tailEnd/>
          </a:ln>
        </p:spPr>
        <p:txBody>
          <a:bodyPr anchor="ctr"/>
          <a:lstStyle/>
          <a:p>
            <a:pPr algn="ctr">
              <a:defRPr/>
            </a:pPr>
            <a:endParaRPr lang="en-US" kern="0">
              <a:solidFill>
                <a:schemeClr val="bg1"/>
              </a:solidFill>
            </a:endParaRPr>
          </a:p>
        </p:txBody>
      </p:sp>
      <p:sp>
        <p:nvSpPr>
          <p:cNvPr id="41990" name="TextBox 7"/>
          <p:cNvSpPr txBox="1">
            <a:spLocks noChangeArrowheads="1"/>
          </p:cNvSpPr>
          <p:nvPr/>
        </p:nvSpPr>
        <p:spPr bwMode="auto">
          <a:xfrm>
            <a:off x="4818063" y="4287838"/>
            <a:ext cx="3630612" cy="523875"/>
          </a:xfrm>
          <a:prstGeom prst="rect">
            <a:avLst/>
          </a:prstGeom>
          <a:noFill/>
          <a:ln w="1905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a:latin typeface="Arial" charset="0"/>
                <a:cs typeface="Arial" charset="0"/>
              </a:rPr>
              <a:t>Traditional solutions are not efficient as the length of sequence grows</a:t>
            </a:r>
            <a:endParaRPr lang="en-US" sz="1400">
              <a:solidFill>
                <a:schemeClr val="bg1"/>
              </a:solidFill>
              <a:latin typeface="Arial" charset="0"/>
              <a:cs typeface="Arial" charset="0"/>
            </a:endParaRPr>
          </a:p>
        </p:txBody>
      </p:sp>
      <p:sp>
        <p:nvSpPr>
          <p:cNvPr id="5" name="Oval 4"/>
          <p:cNvSpPr/>
          <p:nvPr/>
        </p:nvSpPr>
        <p:spPr>
          <a:xfrm>
            <a:off x="2955925" y="4237038"/>
            <a:ext cx="1239838" cy="944562"/>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9" name="Oval 8"/>
          <p:cNvSpPr/>
          <p:nvPr/>
        </p:nvSpPr>
        <p:spPr>
          <a:xfrm>
            <a:off x="1666875" y="4206875"/>
            <a:ext cx="1238250" cy="965200"/>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0" name="TextBox 9"/>
          <p:cNvSpPr txBox="1">
            <a:spLocks noChangeArrowheads="1"/>
          </p:cNvSpPr>
          <p:nvPr/>
        </p:nvSpPr>
        <p:spPr bwMode="auto">
          <a:xfrm>
            <a:off x="4470400" y="3313113"/>
            <a:ext cx="289935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a:solidFill>
                  <a:srgbClr val="005DAA"/>
                </a:solidFill>
                <a:latin typeface="Arial" charset="0"/>
                <a:cs typeface="Arial" charset="0"/>
              </a:rPr>
              <a:t>Same 2-tuple adjacent events</a:t>
            </a:r>
          </a:p>
        </p:txBody>
      </p:sp>
      <p:cxnSp>
        <p:nvCxnSpPr>
          <p:cNvPr id="12" name="Curved Connector 11"/>
          <p:cNvCxnSpPr>
            <a:stCxn id="9" idx="0"/>
            <a:endCxn id="10" idx="1"/>
          </p:cNvCxnSpPr>
          <p:nvPr/>
        </p:nvCxnSpPr>
        <p:spPr>
          <a:xfrm rot="5400000" flipH="1" flipV="1">
            <a:off x="3015958" y="2752433"/>
            <a:ext cx="724485" cy="21844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auto">
          <a:xfrm>
            <a:off x="4460875" y="3638550"/>
            <a:ext cx="31350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a:solidFill>
                  <a:srgbClr val="FF0000"/>
                </a:solidFill>
                <a:latin typeface="Arial" charset="0"/>
                <a:cs typeface="Arial" charset="0"/>
              </a:rPr>
              <a:t>Different 3-tuple adjacent events</a:t>
            </a:r>
          </a:p>
        </p:txBody>
      </p:sp>
      <p:cxnSp>
        <p:nvCxnSpPr>
          <p:cNvPr id="21" name="Curved Connector 20"/>
          <p:cNvCxnSpPr>
            <a:stCxn id="5" idx="0"/>
            <a:endCxn id="13" idx="1"/>
          </p:cNvCxnSpPr>
          <p:nvPr/>
        </p:nvCxnSpPr>
        <p:spPr>
          <a:xfrm rot="5400000" flipH="1" flipV="1">
            <a:off x="3803754" y="3579918"/>
            <a:ext cx="429211" cy="885031"/>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itle 4"/>
          <p:cNvSpPr>
            <a:spLocks noGrp="1"/>
          </p:cNvSpPr>
          <p:nvPr>
            <p:ph type="title"/>
          </p:nvPr>
        </p:nvSpPr>
        <p:spPr>
          <a:xfrm>
            <a:off x="304800" y="76200"/>
            <a:ext cx="6705600" cy="838200"/>
          </a:xfrm>
        </p:spPr>
        <p:txBody>
          <a:bodyPr/>
          <a:lstStyle/>
          <a:p>
            <a:r>
              <a:rPr lang="en-US" sz="2800" dirty="0"/>
              <a:t>Why LSTM-based models?</a:t>
            </a:r>
          </a:p>
        </p:txBody>
      </p:sp>
      <p:sp>
        <p:nvSpPr>
          <p:cNvPr id="2" name="Slide Number Placeholder 1"/>
          <p:cNvSpPr>
            <a:spLocks noGrp="1"/>
          </p:cNvSpPr>
          <p:nvPr>
            <p:ph type="sldNum" sz="quarter" idx="11"/>
          </p:nvPr>
        </p:nvSpPr>
        <p:spPr/>
        <p:txBody>
          <a:bodyPr/>
          <a:lstStyle/>
          <a:p>
            <a:fld id="{F6EFC63E-F8D9-44BB-A462-AC735E845F95}" type="slidenum">
              <a:rPr lang="en-US" smtClean="0"/>
              <a:pPr/>
              <a:t>36</a:t>
            </a:fld>
            <a:endParaRPr lang="en-US"/>
          </a:p>
        </p:txBody>
      </p:sp>
      <p:sp>
        <p:nvSpPr>
          <p:cNvPr id="4" name="Rectangle 3"/>
          <p:cNvSpPr/>
          <p:nvPr/>
        </p:nvSpPr>
        <p:spPr>
          <a:xfrm>
            <a:off x="1066800" y="4038600"/>
            <a:ext cx="609600" cy="990600"/>
          </a:xfrm>
          <a:prstGeom prst="rect">
            <a:avLst/>
          </a:prstGeom>
          <a:noFill/>
          <a:ln>
            <a:solidFill>
              <a:srgbClr val="008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5" name="Curved Connector 24"/>
          <p:cNvCxnSpPr/>
          <p:nvPr/>
        </p:nvCxnSpPr>
        <p:spPr>
          <a:xfrm rot="16200000" flipH="1">
            <a:off x="1598612" y="4829175"/>
            <a:ext cx="430213" cy="884237"/>
          </a:xfrm>
          <a:prstGeom prst="curvedConnector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a:spLocks noChangeArrowheads="1"/>
          </p:cNvSpPr>
          <p:nvPr/>
        </p:nvSpPr>
        <p:spPr bwMode="auto">
          <a:xfrm>
            <a:off x="2209800" y="5300246"/>
            <a:ext cx="273594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a:solidFill>
                  <a:srgbClr val="008000"/>
                </a:solidFill>
                <a:latin typeface="Arial" charset="0"/>
                <a:cs typeface="Arial" charset="0"/>
              </a:rPr>
              <a:t>Given 3 different sequences</a:t>
            </a:r>
          </a:p>
        </p:txBody>
      </p:sp>
    </p:spTree>
    <p:extLst>
      <p:ext uri="{BB962C8B-B14F-4D97-AF65-F5344CB8AC3E}">
        <p14:creationId xmlns:p14="http://schemas.microsoft.com/office/powerpoint/2010/main" val="66905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3" grpId="0"/>
      <p:bldP spid="4"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design_old_pp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391400" cy="3201000"/>
          </a:xfrm>
          <a:prstGeom prst="rect">
            <a:avLst/>
          </a:prstGeom>
        </p:spPr>
      </p:pic>
      <p:sp>
        <p:nvSpPr>
          <p:cNvPr id="8" name="Rectangle 7"/>
          <p:cNvSpPr/>
          <p:nvPr/>
        </p:nvSpPr>
        <p:spPr>
          <a:xfrm>
            <a:off x="2590800" y="1219200"/>
            <a:ext cx="2133600" cy="32766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
        <p:nvSpPr>
          <p:cNvPr id="13" name="Rectangle 12"/>
          <p:cNvSpPr/>
          <p:nvPr/>
        </p:nvSpPr>
        <p:spPr>
          <a:xfrm>
            <a:off x="4724400" y="1219200"/>
            <a:ext cx="3352800" cy="3276600"/>
          </a:xfrm>
          <a:prstGeom prst="rect">
            <a:avLst/>
          </a:prstGeom>
          <a:solidFill>
            <a:schemeClr val="accent3">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
        <p:nvSpPr>
          <p:cNvPr id="16" name="Rectangle 15"/>
          <p:cNvSpPr/>
          <p:nvPr/>
        </p:nvSpPr>
        <p:spPr>
          <a:xfrm>
            <a:off x="457200" y="1219200"/>
            <a:ext cx="2133600" cy="32766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a:p>
            <a:pPr algn="ctr"/>
            <a:endParaRPr lang="en-US"/>
          </a:p>
        </p:txBody>
      </p:sp>
      <p:sp>
        <p:nvSpPr>
          <p:cNvPr id="10" name="TextBox 9"/>
          <p:cNvSpPr txBox="1"/>
          <p:nvPr/>
        </p:nvSpPr>
        <p:spPr>
          <a:xfrm>
            <a:off x="863078" y="4697345"/>
            <a:ext cx="184666" cy="338554"/>
          </a:xfrm>
          <a:prstGeom prst="rect">
            <a:avLst/>
          </a:prstGeom>
          <a:noFill/>
        </p:spPr>
        <p:txBody>
          <a:bodyPr wrap="none" rtlCol="0">
            <a:spAutoFit/>
          </a:bodyPr>
          <a:lstStyle/>
          <a:p>
            <a:endParaRPr lang="en-US" sz="1600">
              <a:latin typeface="Arial" pitchFamily="34" charset="0"/>
              <a:cs typeface="Arial" pitchFamily="34" charset="0"/>
            </a:endParaRPr>
          </a:p>
        </p:txBody>
      </p:sp>
      <p:sp>
        <p:nvSpPr>
          <p:cNvPr id="12" name="TextBox 11"/>
          <p:cNvSpPr txBox="1"/>
          <p:nvPr/>
        </p:nvSpPr>
        <p:spPr>
          <a:xfrm>
            <a:off x="457200" y="4572000"/>
            <a:ext cx="6781800" cy="338554"/>
          </a:xfrm>
          <a:prstGeom prst="rect">
            <a:avLst/>
          </a:prstGeom>
          <a:noFill/>
        </p:spPr>
        <p:txBody>
          <a:bodyPr wrap="square" rtlCol="0">
            <a:spAutoFit/>
          </a:bodyPr>
          <a:lstStyle/>
          <a:p>
            <a:pPr marL="342900" indent="-342900">
              <a:buFont typeface="+mj-lt"/>
              <a:buAutoNum type="arabicPeriod"/>
            </a:pPr>
            <a:r>
              <a:rPr lang="en-US" sz="1600">
                <a:latin typeface="Arial" pitchFamily="34" charset="0"/>
                <a:cs typeface="Arial" pitchFamily="34" charset="0"/>
              </a:rPr>
              <a:t>Data collected from multiple agents running in customer companies.</a:t>
            </a:r>
          </a:p>
        </p:txBody>
      </p:sp>
      <p:sp>
        <p:nvSpPr>
          <p:cNvPr id="18" name="TextBox 17"/>
          <p:cNvSpPr txBox="1"/>
          <p:nvPr/>
        </p:nvSpPr>
        <p:spPr>
          <a:xfrm>
            <a:off x="457200" y="4995446"/>
            <a:ext cx="6781800" cy="338554"/>
          </a:xfrm>
          <a:prstGeom prst="rect">
            <a:avLst/>
          </a:prstGeom>
          <a:noFill/>
        </p:spPr>
        <p:txBody>
          <a:bodyPr wrap="square" rtlCol="0">
            <a:spAutoFit/>
          </a:bodyPr>
          <a:lstStyle/>
          <a:p>
            <a:pPr marL="342900" indent="-342900">
              <a:buFont typeface="+mj-lt"/>
              <a:buAutoNum type="arabicPeriod" startAt="2"/>
            </a:pPr>
            <a:r>
              <a:rPr lang="en-US" sz="1600">
                <a:latin typeface="Arial" pitchFamily="34" charset="0"/>
                <a:cs typeface="Arial" pitchFamily="34" charset="0"/>
              </a:rPr>
              <a:t>Collected data is filtered out to include events of interest only. </a:t>
            </a:r>
          </a:p>
        </p:txBody>
      </p:sp>
      <p:sp>
        <p:nvSpPr>
          <p:cNvPr id="19" name="TextBox 18"/>
          <p:cNvSpPr txBox="1"/>
          <p:nvPr/>
        </p:nvSpPr>
        <p:spPr>
          <a:xfrm>
            <a:off x="457200" y="5452646"/>
            <a:ext cx="6781800" cy="338554"/>
          </a:xfrm>
          <a:prstGeom prst="rect">
            <a:avLst/>
          </a:prstGeom>
          <a:noFill/>
        </p:spPr>
        <p:txBody>
          <a:bodyPr wrap="square" rtlCol="0">
            <a:spAutoFit/>
          </a:bodyPr>
          <a:lstStyle/>
          <a:p>
            <a:pPr marL="342900" indent="-342900">
              <a:buFont typeface="+mj-lt"/>
              <a:buAutoNum type="arabicPeriod" startAt="3"/>
            </a:pPr>
            <a:r>
              <a:rPr lang="en-US" sz="1600">
                <a:latin typeface="Arial" pitchFamily="34" charset="0"/>
                <a:cs typeface="Arial" pitchFamily="34" charset="0"/>
              </a:rPr>
              <a:t>LSTM-based model trained with sequences of selected events.</a:t>
            </a:r>
          </a:p>
        </p:txBody>
      </p:sp>
      <p:sp>
        <p:nvSpPr>
          <p:cNvPr id="26" name="Title 1"/>
          <p:cNvSpPr>
            <a:spLocks noGrp="1"/>
          </p:cNvSpPr>
          <p:nvPr>
            <p:ph type="title"/>
          </p:nvPr>
        </p:nvSpPr>
        <p:spPr>
          <a:xfrm>
            <a:off x="228600" y="73025"/>
            <a:ext cx="6705600" cy="838200"/>
          </a:xfrm>
        </p:spPr>
        <p:txBody>
          <a:bodyPr/>
          <a:lstStyle/>
          <a:p>
            <a:pPr eaLnBrk="1" hangingPunct="1"/>
            <a:r>
              <a:rPr lang="en-US" sz="2800">
                <a:latin typeface="Arial" charset="0"/>
              </a:rPr>
              <a:t>Proposed Solution: LADOHD</a:t>
            </a:r>
          </a:p>
        </p:txBody>
      </p:sp>
      <p:sp>
        <p:nvSpPr>
          <p:cNvPr id="3" name="Rectangle 2"/>
          <p:cNvSpPr/>
          <p:nvPr/>
        </p:nvSpPr>
        <p:spPr>
          <a:xfrm>
            <a:off x="609600" y="4191000"/>
            <a:ext cx="5867400" cy="3048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F6EFC63E-F8D9-44BB-A462-AC735E845F95}" type="slidenum">
              <a:rPr lang="en-US" smtClean="0"/>
              <a:pPr/>
              <a:t>37</a:t>
            </a:fld>
            <a:endParaRPr lang="en-US"/>
          </a:p>
        </p:txBody>
      </p:sp>
    </p:spTree>
    <p:extLst>
      <p:ext uri="{BB962C8B-B14F-4D97-AF65-F5344CB8AC3E}">
        <p14:creationId xmlns:p14="http://schemas.microsoft.com/office/powerpoint/2010/main" val="399785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6" grpId="0" animBg="1"/>
      <p:bldP spid="12"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28600" y="73025"/>
            <a:ext cx="6705600" cy="838200"/>
          </a:xfrm>
        </p:spPr>
        <p:txBody>
          <a:bodyPr/>
          <a:lstStyle/>
          <a:p>
            <a:r>
              <a:rPr lang="en-US" sz="2800">
                <a:latin typeface="Arial" charset="0"/>
              </a:rPr>
              <a:t>Proposed Solution: LADOHD</a:t>
            </a:r>
          </a:p>
        </p:txBody>
      </p:sp>
      <p:sp>
        <p:nvSpPr>
          <p:cNvPr id="112" name="Rectangle 111"/>
          <p:cNvSpPr/>
          <p:nvPr/>
        </p:nvSpPr>
        <p:spPr>
          <a:xfrm flipH="1">
            <a:off x="5619750" y="1941513"/>
            <a:ext cx="161925" cy="88741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Rectangle 112"/>
          <p:cNvSpPr/>
          <p:nvPr/>
        </p:nvSpPr>
        <p:spPr>
          <a:xfrm flipH="1">
            <a:off x="5859463" y="1941513"/>
            <a:ext cx="163512" cy="887412"/>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Rectangle 113"/>
          <p:cNvSpPr/>
          <p:nvPr/>
        </p:nvSpPr>
        <p:spPr>
          <a:xfrm flipH="1">
            <a:off x="6100763" y="1941513"/>
            <a:ext cx="161925" cy="887412"/>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 name="Rectangle 114"/>
          <p:cNvSpPr/>
          <p:nvPr/>
        </p:nvSpPr>
        <p:spPr>
          <a:xfrm flipH="1">
            <a:off x="6340475" y="1941513"/>
            <a:ext cx="163513" cy="887412"/>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 name="Rectangle 115"/>
          <p:cNvSpPr/>
          <p:nvPr/>
        </p:nvSpPr>
        <p:spPr>
          <a:xfrm flipH="1">
            <a:off x="6586538" y="1941513"/>
            <a:ext cx="163512" cy="88741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7" name="Rectangle 116"/>
          <p:cNvSpPr/>
          <p:nvPr/>
        </p:nvSpPr>
        <p:spPr>
          <a:xfrm flipH="1">
            <a:off x="7131050" y="1941513"/>
            <a:ext cx="163513" cy="887412"/>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 name="Oval 117"/>
          <p:cNvSpPr/>
          <p:nvPr/>
        </p:nvSpPr>
        <p:spPr>
          <a:xfrm>
            <a:off x="2609850" y="4294187"/>
            <a:ext cx="331787" cy="320675"/>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US" sz="1800">
              <a:solidFill>
                <a:srgbClr val="000000"/>
              </a:solidFill>
              <a:latin typeface="Tahoma"/>
              <a:ea typeface="Tahoma"/>
              <a:cs typeface="Tahoma"/>
              <a:sym typeface="Tahoma"/>
            </a:endParaRPr>
          </a:p>
        </p:txBody>
      </p:sp>
      <p:sp>
        <p:nvSpPr>
          <p:cNvPr id="119" name="Oval 118"/>
          <p:cNvSpPr/>
          <p:nvPr/>
        </p:nvSpPr>
        <p:spPr>
          <a:xfrm>
            <a:off x="2601912" y="4779962"/>
            <a:ext cx="331788" cy="320675"/>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US" sz="1800">
              <a:solidFill>
                <a:srgbClr val="000000"/>
              </a:solidFill>
              <a:latin typeface="Tahoma"/>
              <a:ea typeface="Tahoma"/>
              <a:cs typeface="Tahoma"/>
              <a:sym typeface="Tahoma"/>
            </a:endParaRPr>
          </a:p>
        </p:txBody>
      </p:sp>
      <p:sp>
        <p:nvSpPr>
          <p:cNvPr id="120" name="Oval 119"/>
          <p:cNvSpPr/>
          <p:nvPr/>
        </p:nvSpPr>
        <p:spPr>
          <a:xfrm>
            <a:off x="2601912" y="5310187"/>
            <a:ext cx="331788" cy="320675"/>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US" sz="1800">
              <a:solidFill>
                <a:srgbClr val="000000"/>
              </a:solidFill>
              <a:latin typeface="Tahoma"/>
              <a:ea typeface="Tahoma"/>
              <a:cs typeface="Tahoma"/>
              <a:sym typeface="Tahoma"/>
            </a:endParaRPr>
          </a:p>
        </p:txBody>
      </p:sp>
      <p:sp>
        <p:nvSpPr>
          <p:cNvPr id="121" name="TextBox 120"/>
          <p:cNvSpPr txBox="1"/>
          <p:nvPr/>
        </p:nvSpPr>
        <p:spPr>
          <a:xfrm>
            <a:off x="2509837" y="3530600"/>
            <a:ext cx="1960563" cy="3683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US" sz="1800" b="1">
                <a:solidFill>
                  <a:srgbClr val="000000"/>
                </a:solidFill>
                <a:latin typeface="Tahoma"/>
                <a:ea typeface="Tahoma"/>
                <a:cs typeface="Tahoma"/>
                <a:sym typeface="Tahoma"/>
              </a:rPr>
              <a:t>Neural Network</a:t>
            </a:r>
          </a:p>
        </p:txBody>
      </p:sp>
      <p:sp>
        <p:nvSpPr>
          <p:cNvPr id="122" name="Oval 121"/>
          <p:cNvSpPr/>
          <p:nvPr/>
        </p:nvSpPr>
        <p:spPr>
          <a:xfrm>
            <a:off x="3365500" y="4545012"/>
            <a:ext cx="333375" cy="320675"/>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US" sz="1800">
              <a:solidFill>
                <a:srgbClr val="000000"/>
              </a:solidFill>
              <a:latin typeface="Tahoma"/>
              <a:ea typeface="Tahoma"/>
              <a:cs typeface="Tahoma"/>
              <a:sym typeface="Tahoma"/>
            </a:endParaRPr>
          </a:p>
        </p:txBody>
      </p:sp>
      <p:sp>
        <p:nvSpPr>
          <p:cNvPr id="123" name="Oval 122"/>
          <p:cNvSpPr/>
          <p:nvPr/>
        </p:nvSpPr>
        <p:spPr>
          <a:xfrm>
            <a:off x="3357562" y="5030787"/>
            <a:ext cx="333375" cy="320675"/>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US" sz="1800">
              <a:solidFill>
                <a:srgbClr val="000000"/>
              </a:solidFill>
              <a:latin typeface="Tahoma"/>
              <a:ea typeface="Tahoma"/>
              <a:cs typeface="Tahoma"/>
              <a:sym typeface="Tahoma"/>
            </a:endParaRPr>
          </a:p>
        </p:txBody>
      </p:sp>
      <p:sp>
        <p:nvSpPr>
          <p:cNvPr id="124" name="Oval 123"/>
          <p:cNvSpPr/>
          <p:nvPr/>
        </p:nvSpPr>
        <p:spPr>
          <a:xfrm>
            <a:off x="3357562" y="5561012"/>
            <a:ext cx="333375" cy="320675"/>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US" sz="1800">
              <a:solidFill>
                <a:srgbClr val="000000"/>
              </a:solidFill>
              <a:latin typeface="Tahoma"/>
              <a:ea typeface="Tahoma"/>
              <a:cs typeface="Tahoma"/>
              <a:sym typeface="Tahoma"/>
            </a:endParaRPr>
          </a:p>
        </p:txBody>
      </p:sp>
      <p:sp>
        <p:nvSpPr>
          <p:cNvPr id="125" name="Oval 124"/>
          <p:cNvSpPr/>
          <p:nvPr/>
        </p:nvSpPr>
        <p:spPr>
          <a:xfrm>
            <a:off x="3370262" y="4006850"/>
            <a:ext cx="333375" cy="320675"/>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US" sz="1800">
              <a:solidFill>
                <a:srgbClr val="000000"/>
              </a:solidFill>
              <a:latin typeface="Tahoma"/>
              <a:ea typeface="Tahoma"/>
              <a:cs typeface="Tahoma"/>
              <a:sym typeface="Tahoma"/>
            </a:endParaRPr>
          </a:p>
        </p:txBody>
      </p:sp>
      <p:sp>
        <p:nvSpPr>
          <p:cNvPr id="126" name="Oval 125"/>
          <p:cNvSpPr/>
          <p:nvPr/>
        </p:nvSpPr>
        <p:spPr>
          <a:xfrm>
            <a:off x="4060825" y="4759325"/>
            <a:ext cx="333375" cy="320675"/>
          </a:xfrm>
          <a:prstGeom prst="ellipse">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US" sz="1800">
              <a:solidFill>
                <a:srgbClr val="000000"/>
              </a:solidFill>
              <a:latin typeface="Tahoma"/>
              <a:ea typeface="Tahoma"/>
              <a:cs typeface="Tahoma"/>
              <a:sym typeface="Tahoma"/>
            </a:endParaRPr>
          </a:p>
        </p:txBody>
      </p:sp>
      <p:cxnSp>
        <p:nvCxnSpPr>
          <p:cNvPr id="127" name="Straight Arrow Connector 126"/>
          <p:cNvCxnSpPr>
            <a:stCxn id="118" idx="6"/>
            <a:endCxn id="125" idx="2"/>
          </p:cNvCxnSpPr>
          <p:nvPr/>
        </p:nvCxnSpPr>
        <p:spPr>
          <a:xfrm flipV="1">
            <a:off x="2941637" y="4167187"/>
            <a:ext cx="428625" cy="287338"/>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28" name="Straight Arrow Connector 127"/>
          <p:cNvCxnSpPr>
            <a:stCxn id="118" idx="6"/>
            <a:endCxn id="122" idx="2"/>
          </p:cNvCxnSpPr>
          <p:nvPr/>
        </p:nvCxnSpPr>
        <p:spPr>
          <a:xfrm>
            <a:off x="2941637" y="4454525"/>
            <a:ext cx="423863" cy="25082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29" name="Straight Arrow Connector 128"/>
          <p:cNvCxnSpPr>
            <a:stCxn id="118" idx="6"/>
            <a:endCxn id="123" idx="2"/>
          </p:cNvCxnSpPr>
          <p:nvPr/>
        </p:nvCxnSpPr>
        <p:spPr>
          <a:xfrm>
            <a:off x="2941637" y="4454525"/>
            <a:ext cx="415925" cy="736600"/>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30" name="Straight Arrow Connector 129"/>
          <p:cNvCxnSpPr>
            <a:stCxn id="118" idx="6"/>
            <a:endCxn id="124" idx="2"/>
          </p:cNvCxnSpPr>
          <p:nvPr/>
        </p:nvCxnSpPr>
        <p:spPr>
          <a:xfrm>
            <a:off x="2941637" y="4454525"/>
            <a:ext cx="415925" cy="126682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36" name="Straight Arrow Connector 135"/>
          <p:cNvCxnSpPr>
            <a:stCxn id="119" idx="6"/>
            <a:endCxn id="125" idx="2"/>
          </p:cNvCxnSpPr>
          <p:nvPr/>
        </p:nvCxnSpPr>
        <p:spPr>
          <a:xfrm flipV="1">
            <a:off x="2933700" y="4167187"/>
            <a:ext cx="436562" cy="773113"/>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38" name="Straight Arrow Connector 137"/>
          <p:cNvCxnSpPr>
            <a:stCxn id="119" idx="6"/>
            <a:endCxn id="122" idx="2"/>
          </p:cNvCxnSpPr>
          <p:nvPr/>
        </p:nvCxnSpPr>
        <p:spPr>
          <a:xfrm flipV="1">
            <a:off x="2933700" y="4705350"/>
            <a:ext cx="431800" cy="234950"/>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39" name="Straight Arrow Connector 138"/>
          <p:cNvCxnSpPr>
            <a:stCxn id="119" idx="6"/>
            <a:endCxn id="123" idx="2"/>
          </p:cNvCxnSpPr>
          <p:nvPr/>
        </p:nvCxnSpPr>
        <p:spPr>
          <a:xfrm>
            <a:off x="2933700" y="4940300"/>
            <a:ext cx="423862" cy="25082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40" name="Straight Arrow Connector 139"/>
          <p:cNvCxnSpPr>
            <a:stCxn id="119" idx="6"/>
            <a:endCxn id="124" idx="2"/>
          </p:cNvCxnSpPr>
          <p:nvPr/>
        </p:nvCxnSpPr>
        <p:spPr>
          <a:xfrm>
            <a:off x="2933700" y="4940300"/>
            <a:ext cx="423862" cy="781050"/>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41" name="Straight Arrow Connector 140"/>
          <p:cNvCxnSpPr>
            <a:stCxn id="120" idx="6"/>
          </p:cNvCxnSpPr>
          <p:nvPr/>
        </p:nvCxnSpPr>
        <p:spPr>
          <a:xfrm flipV="1">
            <a:off x="2933700" y="4167187"/>
            <a:ext cx="423862" cy="1303338"/>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42" name="Straight Arrow Connector 141"/>
          <p:cNvCxnSpPr>
            <a:stCxn id="120" idx="6"/>
            <a:endCxn id="122" idx="2"/>
          </p:cNvCxnSpPr>
          <p:nvPr/>
        </p:nvCxnSpPr>
        <p:spPr>
          <a:xfrm flipV="1">
            <a:off x="2933700" y="4705350"/>
            <a:ext cx="431800" cy="76517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43" name="Straight Arrow Connector 142"/>
          <p:cNvCxnSpPr>
            <a:stCxn id="120" idx="6"/>
            <a:endCxn id="123" idx="2"/>
          </p:cNvCxnSpPr>
          <p:nvPr/>
        </p:nvCxnSpPr>
        <p:spPr>
          <a:xfrm flipV="1">
            <a:off x="2933700" y="5191125"/>
            <a:ext cx="423862" cy="279400"/>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44" name="Straight Arrow Connector 143"/>
          <p:cNvCxnSpPr>
            <a:stCxn id="120" idx="6"/>
            <a:endCxn id="124" idx="2"/>
          </p:cNvCxnSpPr>
          <p:nvPr/>
        </p:nvCxnSpPr>
        <p:spPr>
          <a:xfrm>
            <a:off x="2933700" y="5470525"/>
            <a:ext cx="423862" cy="25082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45" name="Straight Arrow Connector 144"/>
          <p:cNvCxnSpPr>
            <a:stCxn id="125" idx="6"/>
            <a:endCxn id="126" idx="2"/>
          </p:cNvCxnSpPr>
          <p:nvPr/>
        </p:nvCxnSpPr>
        <p:spPr>
          <a:xfrm>
            <a:off x="3703637" y="4167187"/>
            <a:ext cx="357188" cy="752475"/>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46" name="Straight Arrow Connector 145"/>
          <p:cNvCxnSpPr>
            <a:stCxn id="122" idx="6"/>
            <a:endCxn id="126" idx="2"/>
          </p:cNvCxnSpPr>
          <p:nvPr/>
        </p:nvCxnSpPr>
        <p:spPr>
          <a:xfrm>
            <a:off x="3698875" y="4705350"/>
            <a:ext cx="361950" cy="214312"/>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47" name="Straight Arrow Connector 146"/>
          <p:cNvCxnSpPr>
            <a:stCxn id="123" idx="6"/>
            <a:endCxn id="126" idx="2"/>
          </p:cNvCxnSpPr>
          <p:nvPr/>
        </p:nvCxnSpPr>
        <p:spPr>
          <a:xfrm flipV="1">
            <a:off x="3690937" y="4919662"/>
            <a:ext cx="369888" cy="271463"/>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cxnSp>
        <p:nvCxnSpPr>
          <p:cNvPr id="148" name="Straight Arrow Connector 147"/>
          <p:cNvCxnSpPr>
            <a:stCxn id="124" idx="6"/>
            <a:endCxn id="126" idx="2"/>
          </p:cNvCxnSpPr>
          <p:nvPr/>
        </p:nvCxnSpPr>
        <p:spPr>
          <a:xfrm flipV="1">
            <a:off x="3690937" y="4919662"/>
            <a:ext cx="369888" cy="801688"/>
          </a:xfrm>
          <a:prstGeom prst="straightConnector1">
            <a:avLst/>
          </a:prstGeom>
          <a:noFill/>
          <a:ln w="25400" cap="flat">
            <a:solidFill>
              <a:schemeClr val="bg1">
                <a:lumMod val="50000"/>
              </a:schemeClr>
            </a:solidFill>
            <a:prstDash val="solid"/>
            <a:bevel/>
            <a:tailEnd type="arrow"/>
          </a:ln>
          <a:effectLst/>
        </p:spPr>
        <p:style>
          <a:lnRef idx="0">
            <a:scrgbClr r="0" g="0" b="0"/>
          </a:lnRef>
          <a:fillRef idx="0">
            <a:scrgbClr r="0" g="0" b="0"/>
          </a:fillRef>
          <a:effectRef idx="0">
            <a:scrgbClr r="0" g="0" b="0"/>
          </a:effectRef>
          <a:fontRef idx="none"/>
        </p:style>
      </p:cxnSp>
      <p:sp>
        <p:nvSpPr>
          <p:cNvPr id="149" name="Rectangle 148"/>
          <p:cNvSpPr/>
          <p:nvPr/>
        </p:nvSpPr>
        <p:spPr>
          <a:xfrm flipH="1">
            <a:off x="6872288" y="1941513"/>
            <a:ext cx="161925" cy="887412"/>
          </a:xfrm>
          <a:prstGeom prst="rect">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0" name="Rectangle 149"/>
          <p:cNvSpPr/>
          <p:nvPr/>
        </p:nvSpPr>
        <p:spPr>
          <a:xfrm>
            <a:off x="2486025" y="3505200"/>
            <a:ext cx="1997075" cy="2465387"/>
          </a:xfrm>
          <a:prstGeom prst="rect">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US" sz="1800">
              <a:solidFill>
                <a:srgbClr val="000000"/>
              </a:solidFill>
              <a:latin typeface="Tahoma"/>
              <a:ea typeface="Tahoma"/>
              <a:cs typeface="Tahoma"/>
              <a:sym typeface="Tahoma"/>
            </a:endParaRPr>
          </a:p>
        </p:txBody>
      </p:sp>
      <p:sp>
        <p:nvSpPr>
          <p:cNvPr id="151" name="TextBox 150"/>
          <p:cNvSpPr txBox="1"/>
          <p:nvPr/>
        </p:nvSpPr>
        <p:spPr>
          <a:xfrm>
            <a:off x="5548312" y="1666875"/>
            <a:ext cx="1766888" cy="277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US" sz="1200">
                <a:solidFill>
                  <a:srgbClr val="000000"/>
                </a:solidFill>
                <a:latin typeface="Tahoma"/>
                <a:ea typeface="Tahoma"/>
                <a:cs typeface="Tahoma"/>
                <a:sym typeface="Tahoma"/>
              </a:rPr>
              <a:t>Set of all possible events</a:t>
            </a:r>
          </a:p>
        </p:txBody>
      </p:sp>
      <p:sp>
        <p:nvSpPr>
          <p:cNvPr id="152" name="Rectangle 151"/>
          <p:cNvSpPr/>
          <p:nvPr/>
        </p:nvSpPr>
        <p:spPr>
          <a:xfrm flipH="1">
            <a:off x="477838" y="1941513"/>
            <a:ext cx="161925" cy="88741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 name="Rectangle 152"/>
          <p:cNvSpPr/>
          <p:nvPr/>
        </p:nvSpPr>
        <p:spPr>
          <a:xfrm flipH="1">
            <a:off x="717550" y="1941513"/>
            <a:ext cx="163513" cy="887412"/>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4" name="Rectangle 153"/>
          <p:cNvSpPr/>
          <p:nvPr/>
        </p:nvSpPr>
        <p:spPr>
          <a:xfrm flipH="1">
            <a:off x="958850" y="1941513"/>
            <a:ext cx="161925" cy="887412"/>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5" name="Rectangle 154"/>
          <p:cNvSpPr/>
          <p:nvPr/>
        </p:nvSpPr>
        <p:spPr>
          <a:xfrm flipH="1">
            <a:off x="1198563" y="1941513"/>
            <a:ext cx="163512" cy="887412"/>
          </a:xfrm>
          <a:prstGeom prst="rect">
            <a:avLst/>
          </a:prstGeom>
          <a:solidFill>
            <a:srgbClr val="660066"/>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6" name="Rectangle 155"/>
          <p:cNvSpPr/>
          <p:nvPr/>
        </p:nvSpPr>
        <p:spPr>
          <a:xfrm flipH="1">
            <a:off x="1446213" y="1941513"/>
            <a:ext cx="161925" cy="88741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7" name="Rectangle 156"/>
          <p:cNvSpPr/>
          <p:nvPr/>
        </p:nvSpPr>
        <p:spPr>
          <a:xfrm flipH="1">
            <a:off x="2335213" y="1941513"/>
            <a:ext cx="161925" cy="887412"/>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8" name="Rectangle 157"/>
          <p:cNvSpPr/>
          <p:nvPr/>
        </p:nvSpPr>
        <p:spPr>
          <a:xfrm flipH="1">
            <a:off x="2574925" y="1941513"/>
            <a:ext cx="161925" cy="887412"/>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9" name="Oval 158"/>
          <p:cNvSpPr/>
          <p:nvPr/>
        </p:nvSpPr>
        <p:spPr>
          <a:xfrm>
            <a:off x="1663700" y="2392363"/>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0" name="Oval 159"/>
          <p:cNvSpPr/>
          <p:nvPr/>
        </p:nvSpPr>
        <p:spPr>
          <a:xfrm>
            <a:off x="1816100" y="2397125"/>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1" name="Oval 160"/>
          <p:cNvSpPr/>
          <p:nvPr/>
        </p:nvSpPr>
        <p:spPr>
          <a:xfrm>
            <a:off x="1952625" y="2401888"/>
            <a:ext cx="76200" cy="76200"/>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2" name="TextBox 161"/>
          <p:cNvSpPr txBox="1"/>
          <p:nvPr/>
        </p:nvSpPr>
        <p:spPr>
          <a:xfrm>
            <a:off x="273051" y="1644650"/>
            <a:ext cx="2546350" cy="2762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algn="ctr" fontAlgn="auto" latinLnBrk="1" hangingPunct="0">
              <a:spcBef>
                <a:spcPts val="0"/>
              </a:spcBef>
              <a:spcAft>
                <a:spcPts val="0"/>
              </a:spcAft>
              <a:defRPr/>
            </a:pPr>
            <a:r>
              <a:rPr lang="en-US" sz="1200">
                <a:solidFill>
                  <a:srgbClr val="000000"/>
                </a:solidFill>
                <a:latin typeface="Tahoma"/>
                <a:ea typeface="Tahoma"/>
                <a:cs typeface="Tahoma"/>
                <a:sym typeface="Tahoma"/>
              </a:rPr>
              <a:t>Sequence of events until</a:t>
            </a:r>
            <a:r>
              <a:rPr lang="en-US" sz="1200" i="1">
                <a:solidFill>
                  <a:srgbClr val="000000"/>
                </a:solidFill>
                <a:latin typeface="Tahoma"/>
                <a:ea typeface="Tahoma"/>
                <a:cs typeface="Tahoma"/>
                <a:sym typeface="Tahoma"/>
              </a:rPr>
              <a:t> t-1</a:t>
            </a:r>
          </a:p>
        </p:txBody>
      </p:sp>
      <p:sp>
        <p:nvSpPr>
          <p:cNvPr id="163" name="Rectangle 162"/>
          <p:cNvSpPr/>
          <p:nvPr/>
        </p:nvSpPr>
        <p:spPr>
          <a:xfrm flipH="1">
            <a:off x="2100263" y="1941513"/>
            <a:ext cx="163512" cy="887412"/>
          </a:xfrm>
          <a:prstGeom prst="rect">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4" name="Elbow Connector 163"/>
          <p:cNvCxnSpPr>
            <a:endCxn id="150" idx="1"/>
          </p:cNvCxnSpPr>
          <p:nvPr/>
        </p:nvCxnSpPr>
        <p:spPr>
          <a:xfrm rot="16200000" flipH="1">
            <a:off x="1388665" y="3640534"/>
            <a:ext cx="1308894" cy="885825"/>
          </a:xfrm>
          <a:prstGeom prst="bentConnector2">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sp>
        <p:nvSpPr>
          <p:cNvPr id="165" name="TextBox 164"/>
          <p:cNvSpPr txBox="1"/>
          <p:nvPr/>
        </p:nvSpPr>
        <p:spPr>
          <a:xfrm>
            <a:off x="1647825" y="4384675"/>
            <a:ext cx="801687" cy="3381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US" sz="1600" b="1">
                <a:solidFill>
                  <a:srgbClr val="000000"/>
                </a:solidFill>
                <a:latin typeface="Tahoma"/>
                <a:ea typeface="Tahoma"/>
                <a:cs typeface="Tahoma"/>
                <a:sym typeface="Tahoma"/>
              </a:rPr>
              <a:t>Input</a:t>
            </a:r>
          </a:p>
        </p:txBody>
      </p:sp>
      <p:sp>
        <p:nvSpPr>
          <p:cNvPr id="166" name="Left Brace 165"/>
          <p:cNvSpPr/>
          <p:nvPr/>
        </p:nvSpPr>
        <p:spPr>
          <a:xfrm rot="16200000">
            <a:off x="1396207" y="1940719"/>
            <a:ext cx="430212" cy="2324100"/>
          </a:xfrm>
          <a:prstGeom prst="leftBrac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spcFirstLastPara="1" lIns="91439" tIns="45719" rIns="91439" bIns="45719" spcCol="38100"/>
          <a:lstStyle/>
          <a:p>
            <a:pPr fontAlgn="auto" latinLnBrk="1" hangingPunct="0">
              <a:spcBef>
                <a:spcPts val="0"/>
              </a:spcBef>
              <a:spcAft>
                <a:spcPts val="0"/>
              </a:spcAft>
              <a:defRPr/>
            </a:pPr>
            <a:endParaRPr lang="en-US" sz="1800">
              <a:solidFill>
                <a:srgbClr val="000000"/>
              </a:solidFill>
            </a:endParaRPr>
          </a:p>
        </p:txBody>
      </p:sp>
      <p:sp>
        <p:nvSpPr>
          <p:cNvPr id="167" name="TextBox 166"/>
          <p:cNvSpPr txBox="1"/>
          <p:nvPr/>
        </p:nvSpPr>
        <p:spPr>
          <a:xfrm>
            <a:off x="5930900" y="4573587"/>
            <a:ext cx="2951163" cy="3381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hangingPunct="0">
              <a:spcBef>
                <a:spcPts val="0"/>
              </a:spcBef>
              <a:spcAft>
                <a:spcPts val="0"/>
              </a:spcAft>
              <a:defRPr/>
            </a:pPr>
            <a:r>
              <a:rPr lang="en-US" sz="1600">
                <a:solidFill>
                  <a:srgbClr val="000000"/>
                </a:solidFill>
                <a:latin typeface="Tahoma"/>
                <a:ea typeface="Tahoma"/>
                <a:cs typeface="Tahoma"/>
                <a:sym typeface="Tahoma"/>
              </a:rPr>
              <a:t>[p1, p2, p3, p4, p5, p6, p7]</a:t>
            </a:r>
          </a:p>
        </p:txBody>
      </p:sp>
      <p:cxnSp>
        <p:nvCxnSpPr>
          <p:cNvPr id="168" name="Curved Connector 167"/>
          <p:cNvCxnSpPr/>
          <p:nvPr/>
        </p:nvCxnSpPr>
        <p:spPr>
          <a:xfrm rot="16200000" flipV="1">
            <a:off x="5055395" y="3607595"/>
            <a:ext cx="1677986" cy="403224"/>
          </a:xfrm>
          <a:prstGeom prst="curvedConnector3">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169" name="Curved Connector 168"/>
          <p:cNvCxnSpPr/>
          <p:nvPr/>
        </p:nvCxnSpPr>
        <p:spPr>
          <a:xfrm rot="16200000" flipV="1">
            <a:off x="5370514" y="3541713"/>
            <a:ext cx="1677986" cy="534987"/>
          </a:xfrm>
          <a:prstGeom prst="curvedConnector3">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170" name="Curved Connector 169"/>
          <p:cNvCxnSpPr/>
          <p:nvPr/>
        </p:nvCxnSpPr>
        <p:spPr>
          <a:xfrm rot="16200000" flipV="1">
            <a:off x="5634832" y="3501232"/>
            <a:ext cx="1685924" cy="608012"/>
          </a:xfrm>
          <a:prstGeom prst="curvedConnector3">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171" name="Curved Connector 170"/>
          <p:cNvCxnSpPr/>
          <p:nvPr/>
        </p:nvCxnSpPr>
        <p:spPr>
          <a:xfrm rot="16200000" flipV="1">
            <a:off x="5926932" y="3488532"/>
            <a:ext cx="1674812" cy="644524"/>
          </a:xfrm>
          <a:prstGeom prst="curvedConnector3">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172" name="Curved Connector 171"/>
          <p:cNvCxnSpPr/>
          <p:nvPr/>
        </p:nvCxnSpPr>
        <p:spPr>
          <a:xfrm rot="16200000" flipV="1">
            <a:off x="6230940" y="3411539"/>
            <a:ext cx="1674811" cy="798511"/>
          </a:xfrm>
          <a:prstGeom prst="curvedConnector3">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173" name="Curved Connector 172"/>
          <p:cNvCxnSpPr/>
          <p:nvPr/>
        </p:nvCxnSpPr>
        <p:spPr>
          <a:xfrm rot="16200000" flipV="1">
            <a:off x="6567488" y="3367088"/>
            <a:ext cx="1670050" cy="892174"/>
          </a:xfrm>
          <a:prstGeom prst="curvedConnector3">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cxnSp>
        <p:nvCxnSpPr>
          <p:cNvPr id="174" name="Curved Connector 173"/>
          <p:cNvCxnSpPr/>
          <p:nvPr/>
        </p:nvCxnSpPr>
        <p:spPr>
          <a:xfrm rot="16200000" flipV="1">
            <a:off x="6879432" y="3298032"/>
            <a:ext cx="1677986" cy="1022350"/>
          </a:xfrm>
          <a:prstGeom prst="curvedConnector3">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sp>
        <p:nvSpPr>
          <p:cNvPr id="175" name="TextBox 174"/>
          <p:cNvSpPr txBox="1"/>
          <p:nvPr/>
        </p:nvSpPr>
        <p:spPr>
          <a:xfrm>
            <a:off x="5895975" y="4867275"/>
            <a:ext cx="2632075" cy="2762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US" sz="1200">
                <a:solidFill>
                  <a:srgbClr val="000000"/>
                </a:solidFill>
                <a:latin typeface="Tahoma"/>
                <a:ea typeface="Tahoma"/>
                <a:cs typeface="Tahoma"/>
                <a:sym typeface="Tahoma"/>
              </a:rPr>
              <a:t>Probabilities of possible events</a:t>
            </a:r>
          </a:p>
        </p:txBody>
      </p:sp>
      <p:cxnSp>
        <p:nvCxnSpPr>
          <p:cNvPr id="176" name="Straight Arrow Connector 175"/>
          <p:cNvCxnSpPr>
            <a:stCxn id="150" idx="3"/>
            <a:endCxn id="167" idx="1"/>
          </p:cNvCxnSpPr>
          <p:nvPr/>
        </p:nvCxnSpPr>
        <p:spPr>
          <a:xfrm>
            <a:off x="4483100" y="4737894"/>
            <a:ext cx="1447800" cy="4762"/>
          </a:xfrm>
          <a:prstGeom prst="straightConnector1">
            <a:avLst/>
          </a:prstGeom>
          <a:noFill/>
          <a:ln w="25400" cap="flat">
            <a:solidFill>
              <a:schemeClr val="tx1"/>
            </a:solidFill>
            <a:prstDash val="solid"/>
            <a:bevel/>
            <a:tailEnd type="arrow"/>
          </a:ln>
          <a:effectLst/>
        </p:spPr>
        <p:style>
          <a:lnRef idx="0">
            <a:scrgbClr r="0" g="0" b="0"/>
          </a:lnRef>
          <a:fillRef idx="0">
            <a:scrgbClr r="0" g="0" b="0"/>
          </a:fillRef>
          <a:effectRef idx="0">
            <a:scrgbClr r="0" g="0" b="0"/>
          </a:effectRef>
          <a:fontRef idx="none"/>
        </p:style>
      </p:cxnSp>
      <p:sp>
        <p:nvSpPr>
          <p:cNvPr id="177" name="TextBox 176"/>
          <p:cNvSpPr txBox="1"/>
          <p:nvPr/>
        </p:nvSpPr>
        <p:spPr>
          <a:xfrm>
            <a:off x="4953000" y="4389437"/>
            <a:ext cx="801688" cy="3381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US" sz="1600" b="1">
                <a:solidFill>
                  <a:srgbClr val="000000"/>
                </a:solidFill>
                <a:latin typeface="Tahoma"/>
                <a:ea typeface="Tahoma"/>
                <a:cs typeface="Tahoma"/>
                <a:sym typeface="Tahoma"/>
              </a:rPr>
              <a:t>Output</a:t>
            </a:r>
          </a:p>
        </p:txBody>
      </p:sp>
      <p:sp>
        <p:nvSpPr>
          <p:cNvPr id="178" name="TextBox 177"/>
          <p:cNvSpPr txBox="1">
            <a:spLocks noChangeArrowheads="1"/>
          </p:cNvSpPr>
          <p:nvPr/>
        </p:nvSpPr>
        <p:spPr bwMode="auto">
          <a:xfrm>
            <a:off x="4800600" y="5156537"/>
            <a:ext cx="4191000" cy="1323439"/>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just" eaLnBrk="1" hangingPunct="1"/>
            <a:r>
              <a:rPr lang="en-US" sz="1600">
                <a:solidFill>
                  <a:srgbClr val="2A2C2B"/>
                </a:solidFill>
                <a:latin typeface="Symantec Sans" charset="0"/>
              </a:rPr>
              <a:t>Events with the highest probabilities are candidates for the next event in the sequence. If an event with low probability  appears at time </a:t>
            </a:r>
            <a:r>
              <a:rPr lang="en-US" sz="1600" b="1" i="1">
                <a:solidFill>
                  <a:srgbClr val="2A2C2B"/>
                </a:solidFill>
                <a:latin typeface="Symantec Sans" charset="0"/>
              </a:rPr>
              <a:t>t</a:t>
            </a:r>
            <a:r>
              <a:rPr lang="en-US" sz="1600">
                <a:solidFill>
                  <a:srgbClr val="2A2C2B"/>
                </a:solidFill>
                <a:latin typeface="Symantec Sans" charset="0"/>
              </a:rPr>
              <a:t>, the event is considered anomalous.</a:t>
            </a:r>
          </a:p>
        </p:txBody>
      </p:sp>
      <p:sp>
        <p:nvSpPr>
          <p:cNvPr id="21568" name="TextBox 178"/>
          <p:cNvSpPr txBox="1">
            <a:spLocks noChangeArrowheads="1"/>
          </p:cNvSpPr>
          <p:nvPr/>
        </p:nvSpPr>
        <p:spPr bwMode="auto">
          <a:xfrm>
            <a:off x="2143125" y="1201738"/>
            <a:ext cx="48196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b="1">
                <a:latin typeface="Arial" charset="0"/>
                <a:cs typeface="Arial" charset="0"/>
              </a:rPr>
              <a:t>LSTM based prediction model</a:t>
            </a:r>
          </a:p>
        </p:txBody>
      </p:sp>
      <p:sp>
        <p:nvSpPr>
          <p:cNvPr id="80" name="TextBox 79"/>
          <p:cNvSpPr txBox="1">
            <a:spLocks noChangeArrowheads="1"/>
          </p:cNvSpPr>
          <p:nvPr/>
        </p:nvSpPr>
        <p:spPr bwMode="auto">
          <a:xfrm>
            <a:off x="4800600" y="5161002"/>
            <a:ext cx="4191000" cy="830997"/>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just" eaLnBrk="1" hangingPunct="1"/>
            <a:r>
              <a:rPr lang="en-US" sz="1600" b="1">
                <a:solidFill>
                  <a:srgbClr val="2A2C2B"/>
                </a:solidFill>
                <a:latin typeface="Symantec Sans" charset="0"/>
              </a:rPr>
              <a:t>The output can be used for both: prediction of the next event and anomaly detection.</a:t>
            </a:r>
          </a:p>
        </p:txBody>
      </p:sp>
      <p:sp>
        <p:nvSpPr>
          <p:cNvPr id="16" name="Slide Number Placeholder 15"/>
          <p:cNvSpPr>
            <a:spLocks noGrp="1"/>
          </p:cNvSpPr>
          <p:nvPr>
            <p:ph type="sldNum" sz="quarter" idx="11"/>
          </p:nvPr>
        </p:nvSpPr>
        <p:spPr/>
        <p:txBody>
          <a:bodyPr/>
          <a:lstStyle/>
          <a:p>
            <a:fld id="{F6EFC63E-F8D9-44BB-A462-AC735E845F95}" type="slidenum">
              <a:rPr lang="en-US" smtClean="0"/>
              <a:pPr/>
              <a:t>38</a:t>
            </a:fld>
            <a:endParaRPr lang="en-US"/>
          </a:p>
        </p:txBody>
      </p:sp>
    </p:spTree>
    <p:extLst>
      <p:ext uri="{BB962C8B-B14F-4D97-AF65-F5344CB8AC3E}">
        <p14:creationId xmlns:p14="http://schemas.microsoft.com/office/powerpoint/2010/main" val="3894673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8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p:bldP spid="163" grpId="0" animBg="1"/>
      <p:bldP spid="165" grpId="0"/>
      <p:bldP spid="166" grpId="0" animBg="1"/>
      <p:bldP spid="167" grpId="0"/>
      <p:bldP spid="175" grpId="0"/>
      <p:bldP spid="177" grpId="0"/>
      <p:bldP spid="178" grpId="0" animBg="1"/>
      <p:bldP spid="80" grpId="0" animBg="1"/>
      <p:bldP spid="8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8"/>
            <a:ext cx="8744989" cy="5674452"/>
          </a:xfrm>
        </p:spPr>
        <p:txBody>
          <a:bodyPr>
            <a:normAutofit fontScale="85000" lnSpcReduction="20000"/>
          </a:bodyPr>
          <a:lstStyle/>
          <a:p>
            <a:pPr algn="just"/>
            <a:r>
              <a:rPr lang="en-US" sz="2400" b="1"/>
              <a:t>Leverage</a:t>
            </a:r>
            <a:r>
              <a:rPr lang="en-US" sz="2400"/>
              <a:t> recent advances in the area of </a:t>
            </a:r>
            <a:r>
              <a:rPr lang="en-US" sz="2400" b="1"/>
              <a:t>deep learning </a:t>
            </a:r>
            <a:r>
              <a:rPr lang="en-US" sz="2400"/>
              <a:t>(specifically LSTM-based models) to develop systems </a:t>
            </a:r>
            <a:r>
              <a:rPr lang="en-US" sz="2400" b="1"/>
              <a:t>able to learn from past system events to</a:t>
            </a:r>
            <a:r>
              <a:rPr lang="en-US" sz="2400"/>
              <a:t> </a:t>
            </a:r>
            <a:r>
              <a:rPr lang="en-US" sz="2400" b="1"/>
              <a:t>predict</a:t>
            </a:r>
            <a:r>
              <a:rPr lang="en-US" sz="2400"/>
              <a:t> specific </a:t>
            </a:r>
            <a:r>
              <a:rPr lang="en-US" sz="2400" b="1"/>
              <a:t>events</a:t>
            </a:r>
            <a:r>
              <a:rPr lang="en-US" sz="2400"/>
              <a:t> that </a:t>
            </a:r>
            <a:r>
              <a:rPr lang="en-US" sz="2400" b="1"/>
              <a:t>will occur in the future</a:t>
            </a:r>
            <a:r>
              <a:rPr lang="en-US" sz="2400"/>
              <a:t>. </a:t>
            </a:r>
          </a:p>
          <a:p>
            <a:pPr marL="230188" lvl="1" indent="-230188" algn="just">
              <a:spcBef>
                <a:spcPts val="900"/>
              </a:spcBef>
              <a:buFontTx/>
              <a:buChar char="•"/>
              <a:defRPr/>
            </a:pPr>
            <a:r>
              <a:rPr lang="en-US" sz="2400"/>
              <a:t>The </a:t>
            </a:r>
            <a:r>
              <a:rPr lang="en-US" sz="2400" b="1"/>
              <a:t>main idea </a:t>
            </a:r>
            <a:r>
              <a:rPr lang="en-US" sz="2400"/>
              <a:t>is obtaining the </a:t>
            </a:r>
            <a:r>
              <a:rPr lang="en-US" sz="2400" b="1"/>
              <a:t>baseline of security event activities </a:t>
            </a:r>
            <a:r>
              <a:rPr lang="en-US" sz="2400"/>
              <a:t>to predict future steps in an attack using information collected from multiple security agents running in different companies.</a:t>
            </a:r>
          </a:p>
          <a:p>
            <a:pPr marL="230188" lvl="1" indent="-230188" algn="just">
              <a:spcBef>
                <a:spcPts val="900"/>
              </a:spcBef>
              <a:buFontTx/>
              <a:buChar char="•"/>
              <a:defRPr/>
            </a:pPr>
            <a:r>
              <a:rPr lang="en-US" sz="2400" b="1"/>
              <a:t>Employ</a:t>
            </a:r>
            <a:r>
              <a:rPr lang="en-US" sz="2400"/>
              <a:t> the same </a:t>
            </a:r>
            <a:r>
              <a:rPr lang="en-US" sz="2400" b="1"/>
              <a:t>method</a:t>
            </a:r>
            <a:r>
              <a:rPr lang="en-US" sz="2400"/>
              <a:t> </a:t>
            </a:r>
            <a:r>
              <a:rPr lang="en-US" sz="2400" b="1"/>
              <a:t>to predict </a:t>
            </a:r>
            <a:r>
              <a:rPr lang="en-US" sz="2400"/>
              <a:t>the next event </a:t>
            </a:r>
            <a:r>
              <a:rPr lang="en-US" sz="2400" b="1"/>
              <a:t>and</a:t>
            </a:r>
            <a:r>
              <a:rPr lang="en-US" sz="2400"/>
              <a:t> </a:t>
            </a:r>
            <a:r>
              <a:rPr lang="en-US" sz="2400" b="1"/>
              <a:t>detect anomalies</a:t>
            </a:r>
            <a:r>
              <a:rPr lang="en-US" sz="2400"/>
              <a:t>.</a:t>
            </a:r>
          </a:p>
          <a:p>
            <a:pPr algn="just"/>
            <a:r>
              <a:rPr lang="en-US" sz="2400"/>
              <a:t>Benefits of the approach: </a:t>
            </a:r>
          </a:p>
          <a:p>
            <a:pPr lvl="1" algn="just"/>
            <a:r>
              <a:rPr lang="en-US" sz="2400"/>
              <a:t>The solution provides much more </a:t>
            </a:r>
            <a:r>
              <a:rPr lang="en-US" sz="2400" b="1"/>
              <a:t>precise predictive information </a:t>
            </a:r>
            <a:r>
              <a:rPr lang="en-US" sz="2400"/>
              <a:t>compared to existing techniques, </a:t>
            </a:r>
            <a:r>
              <a:rPr lang="en-US" sz="2400" b="1"/>
              <a:t>allowing companies to deploy truly proactive countermeasures</a:t>
            </a:r>
            <a:r>
              <a:rPr lang="en-US" sz="2400"/>
              <a:t> based on the predicted information.</a:t>
            </a:r>
          </a:p>
          <a:p>
            <a:pPr lvl="1" algn="just"/>
            <a:r>
              <a:rPr lang="en-US" sz="2400"/>
              <a:t>Allow </a:t>
            </a:r>
            <a:r>
              <a:rPr lang="en-US" sz="2400" b="1"/>
              <a:t>predicting which particular CVE will be the next </a:t>
            </a:r>
            <a:r>
              <a:rPr lang="en-US" sz="2400"/>
              <a:t>step </a:t>
            </a:r>
            <a:r>
              <a:rPr lang="en-US" sz="2400" b="1"/>
              <a:t>in a multi-step attack </a:t>
            </a:r>
            <a:r>
              <a:rPr lang="en-US" sz="2400"/>
              <a:t>against a server (target), or determining the potential severity of an attack by only looking at its early steps. </a:t>
            </a:r>
          </a:p>
          <a:p>
            <a:pPr lvl="1" algn="just"/>
            <a:r>
              <a:rPr lang="en-US" sz="2400"/>
              <a:t>Full explanation of the strengths and limitations of LSTMs solving the order-aware recognition problem</a:t>
            </a:r>
          </a:p>
          <a:p>
            <a:pPr marL="457188" lvl="1" indent="0" algn="just">
              <a:buNone/>
            </a:pPr>
            <a:r>
              <a:rPr lang="en-US" sz="1400"/>
              <a:t> </a:t>
            </a:r>
          </a:p>
          <a:p>
            <a:pPr algn="just"/>
            <a:endParaRPr lang="en-US" sz="1800"/>
          </a:p>
          <a:p>
            <a:pPr algn="just"/>
            <a:endParaRPr lang="en-US" sz="2200"/>
          </a:p>
          <a:p>
            <a:pPr marL="914400" lvl="2" indent="0">
              <a:buNone/>
            </a:pPr>
            <a:endParaRPr lang="en-US" sz="1800"/>
          </a:p>
        </p:txBody>
      </p:sp>
      <p:sp>
        <p:nvSpPr>
          <p:cNvPr id="2" name="Slide Number Placeholder 1"/>
          <p:cNvSpPr>
            <a:spLocks noGrp="1"/>
          </p:cNvSpPr>
          <p:nvPr>
            <p:ph type="sldNum" sz="quarter" idx="11"/>
          </p:nvPr>
        </p:nvSpPr>
        <p:spPr/>
        <p:txBody>
          <a:bodyPr/>
          <a:lstStyle/>
          <a:p>
            <a:fld id="{F6EFC63E-F8D9-44BB-A462-AC735E845F95}" type="slidenum">
              <a:rPr lang="en-US" smtClean="0"/>
              <a:pPr/>
              <a:t>39</a:t>
            </a:fld>
            <a:endParaRPr lang="en-US"/>
          </a:p>
        </p:txBody>
      </p:sp>
      <p:sp>
        <p:nvSpPr>
          <p:cNvPr id="7" name="Title 1"/>
          <p:cNvSpPr>
            <a:spLocks noGrp="1"/>
          </p:cNvSpPr>
          <p:nvPr>
            <p:ph type="title"/>
          </p:nvPr>
        </p:nvSpPr>
        <p:spPr>
          <a:xfrm>
            <a:off x="228600" y="73025"/>
            <a:ext cx="6705600" cy="838200"/>
          </a:xfrm>
        </p:spPr>
        <p:txBody>
          <a:bodyPr/>
          <a:lstStyle/>
          <a:p>
            <a:r>
              <a:rPr lang="en-US" sz="2800">
                <a:latin typeface="Arial" charset="0"/>
              </a:rPr>
              <a:t>Proposed Solution: LADOHD</a:t>
            </a:r>
          </a:p>
        </p:txBody>
      </p:sp>
    </p:spTree>
    <p:extLst>
      <p:ext uri="{BB962C8B-B14F-4D97-AF65-F5344CB8AC3E}">
        <p14:creationId xmlns:p14="http://schemas.microsoft.com/office/powerpoint/2010/main" val="1879424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8"/>
            <a:ext cx="8744989" cy="5552899"/>
          </a:xfrm>
        </p:spPr>
        <p:txBody>
          <a:bodyPr>
            <a:noAutofit/>
          </a:bodyPr>
          <a:lstStyle/>
          <a:p>
            <a:pPr marL="457200" lvl="1" indent="-457200" algn="just">
              <a:spcBef>
                <a:spcPts val="2400"/>
              </a:spcBef>
              <a:buFont typeface="+mj-lt"/>
              <a:buAutoNum type="arabicPeriod"/>
            </a:pPr>
            <a:r>
              <a:rPr lang="en-US" sz="1400" dirty="0"/>
              <a:t>M. Villarreal-Vasquez, B. Bhargava, J. MacDonald. “</a:t>
            </a:r>
            <a:r>
              <a:rPr lang="en-US" sz="1400" dirty="0" err="1"/>
              <a:t>ConFoc</a:t>
            </a:r>
            <a:r>
              <a:rPr lang="en-US" sz="1400" dirty="0"/>
              <a:t>: Content-Focus Protection Against Trojan Attacks on Neural Networks.” Submitted to ACM CCS 2020. </a:t>
            </a:r>
            <a:r>
              <a:rPr lang="en-US" sz="1400" b="1" dirty="0"/>
              <a:t>CERIAS Symposium Best Poster Award</a:t>
            </a:r>
            <a:r>
              <a:rPr lang="en-US" sz="1400" dirty="0"/>
              <a:t>. </a:t>
            </a:r>
          </a:p>
          <a:p>
            <a:pPr marL="457200" lvl="1" indent="-457200" algn="just">
              <a:spcBef>
                <a:spcPts val="2400"/>
              </a:spcBef>
              <a:buFont typeface="+mj-lt"/>
              <a:buAutoNum type="arabicPeriod"/>
            </a:pPr>
            <a:r>
              <a:rPr lang="en-US" sz="1400" dirty="0"/>
              <a:t>M. Villarreal-Vasquez, G. </a:t>
            </a:r>
            <a:r>
              <a:rPr lang="en-US" sz="1400" dirty="0" err="1"/>
              <a:t>Modelo</a:t>
            </a:r>
            <a:r>
              <a:rPr lang="en-US" sz="1400" dirty="0"/>
              <a:t>-Howard, B. Bhargava, S. Dube, J. MacDonald. “LSTM-based Anomaly Detection In High Dimensional Sequential Data.” Submitted to IEEE Transactions on Dependable and Secure Computing 2020. </a:t>
            </a:r>
          </a:p>
          <a:p>
            <a:pPr marL="457200" lvl="1" indent="-457200" algn="just">
              <a:spcBef>
                <a:spcPts val="2400"/>
              </a:spcBef>
              <a:buFont typeface="+mj-lt"/>
              <a:buAutoNum type="arabicPeriod"/>
            </a:pPr>
            <a:r>
              <a:rPr lang="en-US" sz="1400" dirty="0"/>
              <a:t>D. </a:t>
            </a:r>
            <a:r>
              <a:rPr lang="en-US" sz="1400" dirty="0" err="1"/>
              <a:t>Ulybyshev</a:t>
            </a:r>
            <a:r>
              <a:rPr lang="en-US" sz="1400" dirty="0"/>
              <a:t>, M. Villarreal-Vasquez, B. Bhargava, G. Mani, S. </a:t>
            </a:r>
            <a:r>
              <a:rPr lang="en-US" sz="1400" dirty="0" err="1"/>
              <a:t>Seaberg</a:t>
            </a:r>
            <a:r>
              <a:rPr lang="en-US" sz="1400" dirty="0"/>
              <a:t>, P. </a:t>
            </a:r>
            <a:r>
              <a:rPr lang="en-US" sz="1400" dirty="0" err="1"/>
              <a:t>Conoval</a:t>
            </a:r>
            <a:r>
              <a:rPr lang="en-US" sz="1400" dirty="0"/>
              <a:t>, R. Pike, J. </a:t>
            </a:r>
            <a:r>
              <a:rPr lang="en-US" sz="1400" dirty="0" err="1"/>
              <a:t>Kobes</a:t>
            </a:r>
            <a:r>
              <a:rPr lang="en-US" sz="1400" dirty="0"/>
              <a:t> "</a:t>
            </a:r>
            <a:r>
              <a:rPr lang="en-US" sz="1400" dirty="0" err="1"/>
              <a:t>Blockhub</a:t>
            </a:r>
            <a:r>
              <a:rPr lang="en-US" sz="1400" dirty="0"/>
              <a:t>: Blockchain-based Software Development System for Untrusted Environments", IEEE CLOUD 2018. </a:t>
            </a:r>
            <a:r>
              <a:rPr lang="en-US" sz="1400" b="1" dirty="0"/>
              <a:t>2</a:t>
            </a:r>
            <a:r>
              <a:rPr lang="en-US" sz="1400" b="1" baseline="30000" dirty="0"/>
              <a:t>nd</a:t>
            </a:r>
            <a:r>
              <a:rPr lang="en-US" sz="1400" b="1" dirty="0"/>
              <a:t> Place CERIAS Symposium Poster Award</a:t>
            </a:r>
            <a:r>
              <a:rPr lang="en-US" sz="1400" dirty="0"/>
              <a:t>. </a:t>
            </a:r>
          </a:p>
          <a:p>
            <a:pPr marL="457200" lvl="1" indent="-457200" algn="just">
              <a:spcBef>
                <a:spcPts val="2400"/>
              </a:spcBef>
              <a:buFont typeface="+mj-lt"/>
              <a:buAutoNum type="arabicPeriod"/>
            </a:pPr>
            <a:r>
              <a:rPr lang="en-US" sz="1400" dirty="0"/>
              <a:t>G. Mani, B. Bhargava, J. MacDonald, J. </a:t>
            </a:r>
            <a:r>
              <a:rPr lang="en-US" sz="1400" dirty="0" err="1"/>
              <a:t>Kobes</a:t>
            </a:r>
            <a:r>
              <a:rPr lang="en-US" sz="1400" dirty="0"/>
              <a:t>, J. King. “</a:t>
            </a:r>
            <a:r>
              <a:rPr lang="en-US" sz="1400" dirty="0" err="1"/>
              <a:t>DeCrypto</a:t>
            </a:r>
            <a:r>
              <a:rPr lang="en-US" sz="1400" dirty="0"/>
              <a:t> Profiler: Deep Learning-Based Cryptojacking Detection using System Telemetry”. In submission process to 3rd IEEE International Conference on Artificial Intelligence and Knowledge Engineering (AIKE) 2020. </a:t>
            </a:r>
          </a:p>
          <a:p>
            <a:pPr marL="457200" lvl="1" indent="-457200" algn="just">
              <a:spcBef>
                <a:spcPts val="2400"/>
              </a:spcBef>
              <a:buFont typeface="+mj-lt"/>
              <a:buAutoNum type="arabicPeriod"/>
            </a:pPr>
            <a:r>
              <a:rPr lang="en-US" sz="1400" dirty="0"/>
              <a:t>G. Mani, B. Bhargava, J. MacDonald, J. </a:t>
            </a:r>
            <a:r>
              <a:rPr lang="en-US" sz="1400" dirty="0" err="1"/>
              <a:t>Kobes</a:t>
            </a:r>
            <a:r>
              <a:rPr lang="en-US" sz="1400" dirty="0"/>
              <a:t>, J. King. “</a:t>
            </a:r>
            <a:r>
              <a:rPr lang="en-US" sz="1400" dirty="0" err="1"/>
              <a:t>CodePro</a:t>
            </a:r>
            <a:r>
              <a:rPr lang="en-US" sz="1400" dirty="0"/>
              <a:t>: A Deep Learning-Based Model for Behavior Profiling in Cyber Systems”, In submission process to 1st IEEE International Conference on Autonomic Computing and Self-Organizing Systems (ACSOS) 2020. </a:t>
            </a:r>
          </a:p>
          <a:p>
            <a:pPr marL="457200" lvl="1" indent="-457200" algn="just">
              <a:spcBef>
                <a:spcPts val="2400"/>
              </a:spcBef>
              <a:buFont typeface="+mj-lt"/>
              <a:buAutoNum type="arabicPeriod"/>
            </a:pPr>
            <a:r>
              <a:rPr lang="en-US" sz="1400" dirty="0"/>
              <a:t>G. Mani, B. Bhargava, J. MacDonald, J. </a:t>
            </a:r>
            <a:r>
              <a:rPr lang="en-US" sz="1400" dirty="0" err="1"/>
              <a:t>Kobes</a:t>
            </a:r>
            <a:r>
              <a:rPr lang="en-US" sz="1400" dirty="0"/>
              <a:t>, J. King. “Trusted Classification with Semantic Factors Under Poisoning Attacks in Autonomous Cyber systems”, In submission process to International Journal of Semantic Computing (IJSC) 2020.</a:t>
            </a:r>
          </a:p>
        </p:txBody>
      </p:sp>
      <p:sp>
        <p:nvSpPr>
          <p:cNvPr id="6" name="Title 4"/>
          <p:cNvSpPr>
            <a:spLocks noGrp="1"/>
          </p:cNvSpPr>
          <p:nvPr>
            <p:ph type="title"/>
          </p:nvPr>
        </p:nvSpPr>
        <p:spPr>
          <a:xfrm>
            <a:off x="304800" y="76200"/>
            <a:ext cx="6705600" cy="838200"/>
          </a:xfrm>
        </p:spPr>
        <p:txBody>
          <a:bodyPr/>
          <a:lstStyle/>
          <a:p>
            <a:r>
              <a:rPr lang="tr-TR" sz="2800"/>
              <a:t>Publications</a:t>
            </a:r>
            <a:endParaRPr lang="en-US" sz="2800"/>
          </a:p>
        </p:txBody>
      </p:sp>
      <p:sp>
        <p:nvSpPr>
          <p:cNvPr id="2" name="TextBox 1"/>
          <p:cNvSpPr txBox="1"/>
          <p:nvPr/>
        </p:nvSpPr>
        <p:spPr>
          <a:xfrm>
            <a:off x="908538" y="5001846"/>
            <a:ext cx="184666" cy="338554"/>
          </a:xfrm>
          <a:prstGeom prst="rect">
            <a:avLst/>
          </a:prstGeom>
          <a:noFill/>
        </p:spPr>
        <p:txBody>
          <a:bodyPr wrap="none" rtlCol="0">
            <a:spAutoFit/>
          </a:bodyPr>
          <a:lstStyle/>
          <a:p>
            <a:endParaRPr lang="en-US" sz="1600">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fld id="{F6EFC63E-F8D9-44BB-A462-AC735E845F95}" type="slidenum">
              <a:rPr lang="en-US" smtClean="0"/>
              <a:pPr/>
              <a:t>4</a:t>
            </a:fld>
            <a:endParaRPr lang="en-US"/>
          </a:p>
        </p:txBody>
      </p:sp>
      <p:sp>
        <p:nvSpPr>
          <p:cNvPr id="4" name="TextBox 3">
            <a:extLst>
              <a:ext uri="{FF2B5EF4-FFF2-40B4-BE49-F238E27FC236}">
                <a16:creationId xmlns:a16="http://schemas.microsoft.com/office/drawing/2014/main" xmlns="" id="{70466D5A-9D58-F44A-BEC8-A0C5E701D332}"/>
              </a:ext>
            </a:extLst>
          </p:cNvPr>
          <p:cNvSpPr txBox="1"/>
          <p:nvPr/>
        </p:nvSpPr>
        <p:spPr>
          <a:xfrm>
            <a:off x="304800" y="600314"/>
            <a:ext cx="4634474" cy="584775"/>
          </a:xfrm>
          <a:prstGeom prst="rect">
            <a:avLst/>
          </a:prstGeom>
          <a:noFill/>
        </p:spPr>
        <p:txBody>
          <a:bodyPr wrap="none" rtlCol="0">
            <a:spAutoFit/>
          </a:bodyPr>
          <a:lstStyle/>
          <a:p>
            <a:r>
              <a:rPr lang="en-US" sz="1600">
                <a:latin typeface="Arial" pitchFamily="34" charset="0"/>
                <a:cs typeface="Arial" pitchFamily="34" charset="0"/>
                <a:hlinkClick r:id="rId2"/>
              </a:rPr>
              <a:t>https://www.cs.purdue.edu/homes/bb/#recentpub</a:t>
            </a:r>
            <a:endParaRPr lang="en-US" sz="1600">
              <a:latin typeface="Arial" pitchFamily="34" charset="0"/>
              <a:cs typeface="Arial" pitchFamily="34" charset="0"/>
            </a:endParaRPr>
          </a:p>
          <a:p>
            <a:endParaRPr lang="en-US" sz="1600">
              <a:latin typeface="Arial" pitchFamily="34" charset="0"/>
              <a:cs typeface="Arial" pitchFamily="34" charset="0"/>
            </a:endParaRPr>
          </a:p>
        </p:txBody>
      </p:sp>
    </p:spTree>
    <p:extLst>
      <p:ext uri="{BB962C8B-B14F-4D97-AF65-F5344CB8AC3E}">
        <p14:creationId xmlns:p14="http://schemas.microsoft.com/office/powerpoint/2010/main" val="4109803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9"/>
            <a:ext cx="8744989" cy="2931251"/>
          </a:xfrm>
        </p:spPr>
        <p:txBody>
          <a:bodyPr>
            <a:normAutofit/>
          </a:bodyPr>
          <a:lstStyle/>
          <a:p>
            <a:pPr algn="just"/>
            <a:r>
              <a:rPr lang="en-US" b="1" dirty="0"/>
              <a:t>Two datasets provided by a renown security company:</a:t>
            </a:r>
            <a:endParaRPr lang="en-US" sz="1800" dirty="0"/>
          </a:p>
          <a:p>
            <a:pPr algn="just"/>
            <a:endParaRPr lang="en-US" sz="2200" dirty="0"/>
          </a:p>
          <a:p>
            <a:pPr marL="914400" lvl="2" indent="0">
              <a:buNone/>
            </a:pPr>
            <a:endParaRPr lang="en-US" sz="1800" dirty="0"/>
          </a:p>
        </p:txBody>
      </p:sp>
      <p:sp>
        <p:nvSpPr>
          <p:cNvPr id="7" name="Title 1"/>
          <p:cNvSpPr>
            <a:spLocks noGrp="1"/>
          </p:cNvSpPr>
          <p:nvPr>
            <p:ph type="title"/>
          </p:nvPr>
        </p:nvSpPr>
        <p:spPr>
          <a:xfrm>
            <a:off x="228600" y="73025"/>
            <a:ext cx="6705600" cy="838200"/>
          </a:xfrm>
        </p:spPr>
        <p:txBody>
          <a:bodyPr/>
          <a:lstStyle/>
          <a:p>
            <a:pPr eaLnBrk="1" hangingPunct="1"/>
            <a:r>
              <a:rPr lang="en-US" sz="2800">
                <a:latin typeface="Arial" charset="0"/>
              </a:rPr>
              <a:t>Evaluation Setup</a:t>
            </a:r>
          </a:p>
        </p:txBody>
      </p:sp>
      <p:sp>
        <p:nvSpPr>
          <p:cNvPr id="8" name="TextBox 7"/>
          <p:cNvSpPr txBox="1"/>
          <p:nvPr/>
        </p:nvSpPr>
        <p:spPr>
          <a:xfrm>
            <a:off x="457200" y="2038290"/>
            <a:ext cx="8229600" cy="400110"/>
          </a:xfrm>
          <a:prstGeom prst="rect">
            <a:avLst/>
          </a:prstGeom>
          <a:noFill/>
        </p:spPr>
        <p:txBody>
          <a:bodyPr wrap="square" rtlCol="0">
            <a:spAutoFit/>
          </a:bodyPr>
          <a:lstStyle/>
          <a:p>
            <a:pPr algn="ctr"/>
            <a:r>
              <a:rPr lang="en-US" sz="2000" b="1" dirty="0">
                <a:latin typeface="Arial" pitchFamily="34" charset="0"/>
                <a:cs typeface="Arial" pitchFamily="34" charset="0"/>
              </a:rPr>
              <a:t>Number of events in sequences before and after filtering them out</a:t>
            </a:r>
          </a:p>
        </p:txBody>
      </p:sp>
      <p:sp>
        <p:nvSpPr>
          <p:cNvPr id="2" name="Slide Number Placeholder 1"/>
          <p:cNvSpPr>
            <a:spLocks noGrp="1"/>
          </p:cNvSpPr>
          <p:nvPr>
            <p:ph type="sldNum" sz="quarter" idx="11"/>
          </p:nvPr>
        </p:nvSpPr>
        <p:spPr/>
        <p:txBody>
          <a:bodyPr/>
          <a:lstStyle/>
          <a:p>
            <a:fld id="{F6EFC63E-F8D9-44BB-A462-AC735E845F95}" type="slidenum">
              <a:rPr lang="en-US" smtClean="0"/>
              <a:pPr/>
              <a:t>40</a:t>
            </a:fld>
            <a:endParaRPr lang="en-US"/>
          </a:p>
        </p:txBody>
      </p:sp>
      <p:pic>
        <p:nvPicPr>
          <p:cNvPr id="4" name="Picture 3" descr="Screen Shot 2020-04-21 at 3.00.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514600"/>
            <a:ext cx="8089896" cy="1600199"/>
          </a:xfrm>
          <a:prstGeom prst="rect">
            <a:avLst/>
          </a:prstGeom>
        </p:spPr>
      </p:pic>
    </p:spTree>
    <p:extLst>
      <p:ext uri="{BB962C8B-B14F-4D97-AF65-F5344CB8AC3E}">
        <p14:creationId xmlns:p14="http://schemas.microsoft.com/office/powerpoint/2010/main" val="3700596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9"/>
            <a:ext cx="8744989" cy="797651"/>
          </a:xfrm>
        </p:spPr>
        <p:txBody>
          <a:bodyPr>
            <a:normAutofit/>
          </a:bodyPr>
          <a:lstStyle/>
          <a:p>
            <a:r>
              <a:rPr lang="en-US" sz="1800" b="1"/>
              <a:t>RQ1</a:t>
            </a:r>
            <a:r>
              <a:rPr lang="en-US" sz="1800"/>
              <a:t>. How to effectively discriminate between events of low and high probabilities from the output array of the models without manually fixing a threshold?</a:t>
            </a:r>
          </a:p>
        </p:txBody>
      </p:sp>
      <p:sp>
        <p:nvSpPr>
          <p:cNvPr id="7" name="Title 1"/>
          <p:cNvSpPr>
            <a:spLocks noGrp="1"/>
          </p:cNvSpPr>
          <p:nvPr>
            <p:ph type="title"/>
          </p:nvPr>
        </p:nvSpPr>
        <p:spPr>
          <a:xfrm>
            <a:off x="228600" y="73025"/>
            <a:ext cx="6705600" cy="838200"/>
          </a:xfrm>
        </p:spPr>
        <p:txBody>
          <a:bodyPr/>
          <a:lstStyle/>
          <a:p>
            <a:pPr eaLnBrk="1" hangingPunct="1"/>
            <a:r>
              <a:rPr lang="en-US" sz="2800">
                <a:latin typeface="Arial" charset="0"/>
              </a:rPr>
              <a:t>Experimental Results and Findings</a:t>
            </a:r>
          </a:p>
        </p:txBody>
      </p:sp>
      <p:sp>
        <p:nvSpPr>
          <p:cNvPr id="11" name="TextBox 10"/>
          <p:cNvSpPr txBox="1"/>
          <p:nvPr/>
        </p:nvSpPr>
        <p:spPr>
          <a:xfrm>
            <a:off x="457200" y="5334000"/>
            <a:ext cx="8382000" cy="1200329"/>
          </a:xfrm>
          <a:prstGeom prst="rect">
            <a:avLst/>
          </a:prstGeom>
          <a:noFill/>
          <a:ln>
            <a:solidFill>
              <a:schemeClr val="bg1">
                <a:lumMod val="50000"/>
              </a:schemeClr>
            </a:solidFill>
          </a:ln>
        </p:spPr>
        <p:txBody>
          <a:bodyPr wrap="square" rtlCol="0">
            <a:spAutoFit/>
          </a:bodyPr>
          <a:lstStyle/>
          <a:p>
            <a:pPr algn="just"/>
            <a:r>
              <a:rPr lang="en-US" b="1"/>
              <a:t>Findings</a:t>
            </a:r>
            <a:r>
              <a:rPr lang="en-US"/>
              <a:t>: There is a natural separation between high and low probable events in the output of LSTM-based models. The length of the previous sequence affect the probability (certainty) of the predicted event (most likely event), but it does not impair the accuracy of the model.</a:t>
            </a:r>
          </a:p>
        </p:txBody>
      </p:sp>
      <p:pic>
        <p:nvPicPr>
          <p:cNvPr id="12" name="Picture 11">
            <a:extLst>
              <a:ext uri="{FF2B5EF4-FFF2-40B4-BE49-F238E27FC236}">
                <a16:creationId xmlns:a16="http://schemas.microsoft.com/office/drawing/2014/main" xmlns="" id="{7DEB47EC-E238-EF49-91D5-2252C9EB6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0"/>
            <a:ext cx="8590280" cy="2895600"/>
          </a:xfrm>
          <a:prstGeom prst="rect">
            <a:avLst/>
          </a:prstGeom>
        </p:spPr>
      </p:pic>
      <p:sp>
        <p:nvSpPr>
          <p:cNvPr id="5" name="Oval 4"/>
          <p:cNvSpPr/>
          <p:nvPr/>
        </p:nvSpPr>
        <p:spPr>
          <a:xfrm>
            <a:off x="457200" y="2133600"/>
            <a:ext cx="4876800" cy="2819400"/>
          </a:xfrm>
          <a:prstGeom prst="ellipse">
            <a:avLst/>
          </a:prstGeom>
          <a:noFill/>
          <a:ln w="31750">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1295400" y="2590800"/>
            <a:ext cx="3124200" cy="338554"/>
          </a:xfrm>
          <a:prstGeom prst="rect">
            <a:avLst/>
          </a:prstGeom>
          <a:noFill/>
        </p:spPr>
        <p:txBody>
          <a:bodyPr wrap="square" rtlCol="0">
            <a:spAutoFit/>
          </a:bodyPr>
          <a:lstStyle/>
          <a:p>
            <a:pPr algn="ctr"/>
            <a:r>
              <a:rPr lang="en-US" sz="1600" b="1">
                <a:latin typeface="Arial" pitchFamily="34" charset="0"/>
                <a:cs typeface="Arial" pitchFamily="34" charset="0"/>
              </a:rPr>
              <a:t>High probable events</a:t>
            </a:r>
          </a:p>
        </p:txBody>
      </p:sp>
      <p:sp>
        <p:nvSpPr>
          <p:cNvPr id="2" name="Slide Number Placeholder 1"/>
          <p:cNvSpPr>
            <a:spLocks noGrp="1"/>
          </p:cNvSpPr>
          <p:nvPr>
            <p:ph type="sldNum" sz="quarter" idx="11"/>
          </p:nvPr>
        </p:nvSpPr>
        <p:spPr/>
        <p:txBody>
          <a:bodyPr/>
          <a:lstStyle/>
          <a:p>
            <a:fld id="{F6EFC63E-F8D9-44BB-A462-AC735E845F95}" type="slidenum">
              <a:rPr lang="en-US" smtClean="0"/>
              <a:pPr/>
              <a:t>41</a:t>
            </a:fld>
            <a:endParaRPr lang="en-US"/>
          </a:p>
        </p:txBody>
      </p:sp>
      <p:sp>
        <p:nvSpPr>
          <p:cNvPr id="4" name="TextBox 3"/>
          <p:cNvSpPr txBox="1"/>
          <p:nvPr/>
        </p:nvSpPr>
        <p:spPr>
          <a:xfrm>
            <a:off x="5562600" y="2514600"/>
            <a:ext cx="2971800" cy="1077218"/>
          </a:xfrm>
          <a:prstGeom prst="rect">
            <a:avLst/>
          </a:prstGeom>
          <a:noFill/>
          <a:ln w="31750">
            <a:solidFill>
              <a:srgbClr val="FF6600"/>
            </a:solidFill>
          </a:ln>
        </p:spPr>
        <p:txBody>
          <a:bodyPr wrap="square" rtlCol="0">
            <a:spAutoFit/>
          </a:bodyPr>
          <a:lstStyle/>
          <a:p>
            <a:pPr algn="ctr"/>
            <a:r>
              <a:rPr lang="en-US" sz="1600" b="1">
                <a:latin typeface="Arial" pitchFamily="34" charset="0"/>
                <a:cs typeface="Arial" pitchFamily="34" charset="0"/>
              </a:rPr>
              <a:t>Anomaly Detection at Time </a:t>
            </a:r>
            <a:r>
              <a:rPr lang="en-US" sz="1600" b="1" i="1">
                <a:latin typeface="Arial" pitchFamily="34" charset="0"/>
                <a:cs typeface="Arial" pitchFamily="34" charset="0"/>
              </a:rPr>
              <a:t>t</a:t>
            </a:r>
          </a:p>
          <a:p>
            <a:pPr algn="just"/>
            <a:r>
              <a:rPr lang="en-US" sz="1600">
                <a:latin typeface="Arial" pitchFamily="34" charset="0"/>
                <a:cs typeface="Arial" pitchFamily="34" charset="0"/>
              </a:rPr>
              <a:t>20/196 events above the natural threshold; the rest is considered anomalous</a:t>
            </a:r>
          </a:p>
        </p:txBody>
      </p:sp>
      <p:sp>
        <p:nvSpPr>
          <p:cNvPr id="10" name="Oval 9"/>
          <p:cNvSpPr/>
          <p:nvPr/>
        </p:nvSpPr>
        <p:spPr>
          <a:xfrm>
            <a:off x="4495800" y="2286000"/>
            <a:ext cx="152400" cy="2743200"/>
          </a:xfrm>
          <a:prstGeom prst="ellipse">
            <a:avLst/>
          </a:prstGeom>
          <a:noFill/>
          <a:ln w="31750">
            <a:solidFill>
              <a:srgbClr val="008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p:cNvSpPr txBox="1"/>
          <p:nvPr/>
        </p:nvSpPr>
        <p:spPr>
          <a:xfrm>
            <a:off x="5562600" y="3810000"/>
            <a:ext cx="2971800" cy="1077218"/>
          </a:xfrm>
          <a:prstGeom prst="rect">
            <a:avLst/>
          </a:prstGeom>
          <a:noFill/>
          <a:ln w="31750">
            <a:solidFill>
              <a:srgbClr val="008000"/>
            </a:solidFill>
          </a:ln>
        </p:spPr>
        <p:txBody>
          <a:bodyPr wrap="square" rtlCol="0">
            <a:spAutoFit/>
          </a:bodyPr>
          <a:lstStyle/>
          <a:p>
            <a:pPr algn="ctr"/>
            <a:r>
              <a:rPr lang="en-US" sz="1600" b="1">
                <a:latin typeface="Arial" pitchFamily="34" charset="0"/>
                <a:cs typeface="Arial" pitchFamily="34" charset="0"/>
              </a:rPr>
              <a:t>Event Prediction at Time </a:t>
            </a:r>
            <a:r>
              <a:rPr lang="en-US" sz="1600" b="1" i="1">
                <a:latin typeface="Arial" pitchFamily="34" charset="0"/>
                <a:cs typeface="Arial" pitchFamily="34" charset="0"/>
              </a:rPr>
              <a:t>t</a:t>
            </a:r>
          </a:p>
          <a:p>
            <a:pPr algn="just"/>
            <a:r>
              <a:rPr lang="en-US" sz="1600">
                <a:latin typeface="Arial" pitchFamily="34" charset="0"/>
                <a:cs typeface="Arial" pitchFamily="34" charset="0"/>
              </a:rPr>
              <a:t>Event with the highest probability (a.k.a. prediction </a:t>
            </a:r>
            <a:r>
              <a:rPr lang="en-US" sz="1600" err="1">
                <a:latin typeface="Arial" pitchFamily="34" charset="0"/>
                <a:cs typeface="Arial" pitchFamily="34" charset="0"/>
              </a:rPr>
              <a:t>certatinty</a:t>
            </a:r>
            <a:r>
              <a:rPr lang="en-US" sz="1600">
                <a:latin typeface="Arial" pitchFamily="34" charset="0"/>
                <a:cs typeface="Arial" pitchFamily="34" charset="0"/>
              </a:rPr>
              <a:t>).</a:t>
            </a:r>
          </a:p>
        </p:txBody>
      </p:sp>
      <p:sp>
        <p:nvSpPr>
          <p:cNvPr id="15" name="TextBox 14"/>
          <p:cNvSpPr txBox="1"/>
          <p:nvPr/>
        </p:nvSpPr>
        <p:spPr>
          <a:xfrm>
            <a:off x="533400" y="1905000"/>
            <a:ext cx="8229600" cy="400110"/>
          </a:xfrm>
          <a:prstGeom prst="rect">
            <a:avLst/>
          </a:prstGeom>
          <a:noFill/>
        </p:spPr>
        <p:txBody>
          <a:bodyPr wrap="square" rtlCol="0">
            <a:spAutoFit/>
          </a:bodyPr>
          <a:lstStyle/>
          <a:p>
            <a:pPr algn="ctr"/>
            <a:r>
              <a:rPr lang="en-US" sz="2000" b="1">
                <a:latin typeface="Arial" pitchFamily="34" charset="0"/>
                <a:cs typeface="Arial" pitchFamily="34" charset="0"/>
              </a:rPr>
              <a:t>Output of Model at Time </a:t>
            </a:r>
            <a:r>
              <a:rPr lang="en-US" sz="2000" b="1" i="1">
                <a:latin typeface="Arial" pitchFamily="34" charset="0"/>
                <a:cs typeface="Arial" pitchFamily="34" charset="0"/>
              </a:rPr>
              <a:t>t-1</a:t>
            </a:r>
          </a:p>
        </p:txBody>
      </p:sp>
    </p:spTree>
    <p:extLst>
      <p:ext uri="{BB962C8B-B14F-4D97-AF65-F5344CB8AC3E}">
        <p14:creationId xmlns:p14="http://schemas.microsoft.com/office/powerpoint/2010/main" val="4387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3" grpId="0"/>
      <p:bldP spid="4" grpId="0" animBg="1"/>
      <p:bldP spid="10"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9"/>
            <a:ext cx="8744989" cy="797651"/>
          </a:xfrm>
        </p:spPr>
        <p:txBody>
          <a:bodyPr>
            <a:normAutofit/>
          </a:bodyPr>
          <a:lstStyle/>
          <a:p>
            <a:pPr algn="just"/>
            <a:r>
              <a:rPr lang="en-US" sz="1800" b="1"/>
              <a:t>RQ2</a:t>
            </a:r>
            <a:r>
              <a:rPr lang="en-US" sz="1800"/>
              <a:t>. How much accurate are LSTM-based models with respect to other solutions such as HMM in the prediction of the next event in sequences of variable length? </a:t>
            </a:r>
          </a:p>
        </p:txBody>
      </p:sp>
      <p:sp>
        <p:nvSpPr>
          <p:cNvPr id="7" name="Title 1"/>
          <p:cNvSpPr>
            <a:spLocks noGrp="1"/>
          </p:cNvSpPr>
          <p:nvPr>
            <p:ph type="title"/>
          </p:nvPr>
        </p:nvSpPr>
        <p:spPr>
          <a:xfrm>
            <a:off x="228600" y="73025"/>
            <a:ext cx="6705600" cy="838200"/>
          </a:xfrm>
        </p:spPr>
        <p:txBody>
          <a:bodyPr/>
          <a:lstStyle/>
          <a:p>
            <a:pPr eaLnBrk="1" hangingPunct="1"/>
            <a:r>
              <a:rPr lang="en-US" sz="2800">
                <a:latin typeface="Arial" charset="0"/>
              </a:rPr>
              <a:t>Experimental Results and Findings</a:t>
            </a:r>
          </a:p>
        </p:txBody>
      </p:sp>
      <p:pic>
        <p:nvPicPr>
          <p:cNvPr id="6" name="Picture 5" descr="pred_all.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246" y="1981200"/>
            <a:ext cx="3752554" cy="2438400"/>
          </a:xfrm>
          <a:prstGeom prst="rect">
            <a:avLst/>
          </a:prstGeom>
        </p:spPr>
      </p:pic>
      <p:pic>
        <p:nvPicPr>
          <p:cNvPr id="8" name="Picture 7" descr="pred_val_clean.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81201"/>
            <a:ext cx="3752551" cy="2438399"/>
          </a:xfrm>
          <a:prstGeom prst="rect">
            <a:avLst/>
          </a:prstGeom>
        </p:spPr>
      </p:pic>
      <p:sp>
        <p:nvSpPr>
          <p:cNvPr id="9" name="TextBox 8"/>
          <p:cNvSpPr txBox="1"/>
          <p:nvPr/>
        </p:nvSpPr>
        <p:spPr>
          <a:xfrm>
            <a:off x="990600" y="4495800"/>
            <a:ext cx="3352800" cy="338554"/>
          </a:xfrm>
          <a:prstGeom prst="rect">
            <a:avLst/>
          </a:prstGeom>
          <a:noFill/>
        </p:spPr>
        <p:txBody>
          <a:bodyPr wrap="square" rtlCol="0">
            <a:spAutoFit/>
          </a:bodyPr>
          <a:lstStyle/>
          <a:p>
            <a:pPr algn="ctr"/>
            <a:r>
              <a:rPr lang="en-US" sz="1600">
                <a:latin typeface="Arial" pitchFamily="34" charset="0"/>
                <a:cs typeface="Arial" pitchFamily="34" charset="0"/>
              </a:rPr>
              <a:t>Prediction on Training Sequence</a:t>
            </a:r>
          </a:p>
        </p:txBody>
      </p:sp>
      <p:sp>
        <p:nvSpPr>
          <p:cNvPr id="10" name="TextBox 9"/>
          <p:cNvSpPr txBox="1"/>
          <p:nvPr/>
        </p:nvSpPr>
        <p:spPr>
          <a:xfrm>
            <a:off x="5334000" y="4495800"/>
            <a:ext cx="3352800" cy="338554"/>
          </a:xfrm>
          <a:prstGeom prst="rect">
            <a:avLst/>
          </a:prstGeom>
          <a:noFill/>
        </p:spPr>
        <p:txBody>
          <a:bodyPr wrap="square" rtlCol="0">
            <a:spAutoFit/>
          </a:bodyPr>
          <a:lstStyle/>
          <a:p>
            <a:pPr algn="ctr"/>
            <a:r>
              <a:rPr lang="en-US" sz="1600">
                <a:latin typeface="Arial" pitchFamily="34" charset="0"/>
                <a:cs typeface="Arial" pitchFamily="34" charset="0"/>
              </a:rPr>
              <a:t>Prediction on Testing Sequence</a:t>
            </a:r>
          </a:p>
        </p:txBody>
      </p:sp>
      <p:sp>
        <p:nvSpPr>
          <p:cNvPr id="11" name="TextBox 10"/>
          <p:cNvSpPr txBox="1"/>
          <p:nvPr/>
        </p:nvSpPr>
        <p:spPr>
          <a:xfrm>
            <a:off x="381000" y="5150584"/>
            <a:ext cx="8382000" cy="1477328"/>
          </a:xfrm>
          <a:prstGeom prst="rect">
            <a:avLst/>
          </a:prstGeom>
          <a:noFill/>
          <a:ln>
            <a:solidFill>
              <a:schemeClr val="bg1">
                <a:lumMod val="50000"/>
              </a:schemeClr>
            </a:solidFill>
          </a:ln>
        </p:spPr>
        <p:txBody>
          <a:bodyPr wrap="square" rtlCol="0">
            <a:spAutoFit/>
          </a:bodyPr>
          <a:lstStyle/>
          <a:p>
            <a:pPr algn="just"/>
            <a:r>
              <a:rPr lang="en-US" b="1"/>
              <a:t>Findings</a:t>
            </a:r>
            <a:r>
              <a:rPr lang="en-US"/>
              <a:t>: LSTM-based models have a better capacity than HMM-based models to predict the next event, given a previous subsequence. This suggests that LSTM-based models rank better the set of possible events in each </a:t>
            </a:r>
            <a:r>
              <a:rPr lang="en-US" err="1"/>
              <a:t>timestep</a:t>
            </a:r>
            <a:r>
              <a:rPr lang="en-US"/>
              <a:t> of a sequence than HMM-based models, which favor their capacity to detect low probable events in runtime (i.e., detection of anomalies).</a:t>
            </a:r>
          </a:p>
        </p:txBody>
      </p:sp>
      <p:sp>
        <p:nvSpPr>
          <p:cNvPr id="2" name="Slide Number Placeholder 1"/>
          <p:cNvSpPr>
            <a:spLocks noGrp="1"/>
          </p:cNvSpPr>
          <p:nvPr>
            <p:ph type="sldNum" sz="quarter" idx="11"/>
          </p:nvPr>
        </p:nvSpPr>
        <p:spPr/>
        <p:txBody>
          <a:bodyPr/>
          <a:lstStyle/>
          <a:p>
            <a:fld id="{F6EFC63E-F8D9-44BB-A462-AC735E845F95}" type="slidenum">
              <a:rPr lang="en-US" smtClean="0"/>
              <a:pPr/>
              <a:t>42</a:t>
            </a:fld>
            <a:endParaRPr lang="en-US"/>
          </a:p>
        </p:txBody>
      </p:sp>
    </p:spTree>
    <p:extLst>
      <p:ext uri="{BB962C8B-B14F-4D97-AF65-F5344CB8AC3E}">
        <p14:creationId xmlns:p14="http://schemas.microsoft.com/office/powerpoint/2010/main" val="1212778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9"/>
            <a:ext cx="8744989" cy="1331051"/>
          </a:xfrm>
        </p:spPr>
        <p:txBody>
          <a:bodyPr>
            <a:normAutofit/>
          </a:bodyPr>
          <a:lstStyle/>
          <a:p>
            <a:pPr algn="just"/>
            <a:r>
              <a:rPr lang="en-US" sz="1800" b="1" dirty="0"/>
              <a:t>RQ3</a:t>
            </a:r>
            <a:r>
              <a:rPr lang="en-US" sz="1800" dirty="0"/>
              <a:t>. What impact does the length of the previous sequences have over the detection? Is the detection of anomalies given the observation of a short sequence as good as the detection made given an observation of a long sequence?</a:t>
            </a:r>
          </a:p>
        </p:txBody>
      </p:sp>
      <p:sp>
        <p:nvSpPr>
          <p:cNvPr id="7" name="Title 1"/>
          <p:cNvSpPr>
            <a:spLocks noGrp="1"/>
          </p:cNvSpPr>
          <p:nvPr>
            <p:ph type="title"/>
          </p:nvPr>
        </p:nvSpPr>
        <p:spPr>
          <a:xfrm>
            <a:off x="228600" y="73025"/>
            <a:ext cx="6705600" cy="838200"/>
          </a:xfrm>
        </p:spPr>
        <p:txBody>
          <a:bodyPr/>
          <a:lstStyle/>
          <a:p>
            <a:pPr eaLnBrk="1" hangingPunct="1"/>
            <a:r>
              <a:rPr lang="en-US" sz="2800">
                <a:latin typeface="Arial" charset="0"/>
              </a:rPr>
              <a:t>Experimental Results and Findings</a:t>
            </a:r>
          </a:p>
        </p:txBody>
      </p:sp>
      <p:sp>
        <p:nvSpPr>
          <p:cNvPr id="12" name="TextBox 11"/>
          <p:cNvSpPr txBox="1"/>
          <p:nvPr/>
        </p:nvSpPr>
        <p:spPr>
          <a:xfrm>
            <a:off x="533400" y="2362200"/>
            <a:ext cx="8229600" cy="400110"/>
          </a:xfrm>
          <a:prstGeom prst="rect">
            <a:avLst/>
          </a:prstGeom>
          <a:noFill/>
        </p:spPr>
        <p:txBody>
          <a:bodyPr wrap="square" rtlCol="0">
            <a:spAutoFit/>
          </a:bodyPr>
          <a:lstStyle/>
          <a:p>
            <a:pPr algn="ctr"/>
            <a:r>
              <a:rPr lang="en-US" sz="2000" b="1">
                <a:latin typeface="Arial" pitchFamily="34" charset="0"/>
                <a:cs typeface="Arial" pitchFamily="34" charset="0"/>
              </a:rPr>
              <a:t>Effect of Long-Term Dependencies in the Detection of Anomalies</a:t>
            </a:r>
          </a:p>
        </p:txBody>
      </p:sp>
      <p:sp>
        <p:nvSpPr>
          <p:cNvPr id="2" name="Slide Number Placeholder 1"/>
          <p:cNvSpPr>
            <a:spLocks noGrp="1"/>
          </p:cNvSpPr>
          <p:nvPr>
            <p:ph type="sldNum" sz="quarter" idx="11"/>
          </p:nvPr>
        </p:nvSpPr>
        <p:spPr/>
        <p:txBody>
          <a:bodyPr/>
          <a:lstStyle/>
          <a:p>
            <a:fld id="{F6EFC63E-F8D9-44BB-A462-AC735E845F95}" type="slidenum">
              <a:rPr lang="en-US" smtClean="0"/>
              <a:pPr/>
              <a:t>43</a:t>
            </a:fld>
            <a:endParaRPr lang="en-US"/>
          </a:p>
        </p:txBody>
      </p:sp>
      <p:pic>
        <p:nvPicPr>
          <p:cNvPr id="8" name="Picture 7" descr="backward.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91206"/>
            <a:ext cx="7777005" cy="3433394"/>
          </a:xfrm>
          <a:prstGeom prst="rect">
            <a:avLst/>
          </a:prstGeom>
        </p:spPr>
      </p:pic>
    </p:spTree>
    <p:extLst>
      <p:ext uri="{BB962C8B-B14F-4D97-AF65-F5344CB8AC3E}">
        <p14:creationId xmlns:p14="http://schemas.microsoft.com/office/powerpoint/2010/main" val="91119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73025"/>
            <a:ext cx="6705600" cy="838200"/>
          </a:xfrm>
        </p:spPr>
        <p:txBody>
          <a:bodyPr/>
          <a:lstStyle/>
          <a:p>
            <a:pPr eaLnBrk="1" hangingPunct="1"/>
            <a:r>
              <a:rPr lang="en-US" sz="2800">
                <a:latin typeface="Arial" charset="0"/>
              </a:rPr>
              <a:t>Experimental Results and Findings</a:t>
            </a:r>
          </a:p>
        </p:txBody>
      </p:sp>
      <p:sp>
        <p:nvSpPr>
          <p:cNvPr id="8" name="Content Placeholder 2"/>
          <p:cNvSpPr>
            <a:spLocks noGrp="1"/>
          </p:cNvSpPr>
          <p:nvPr>
            <p:ph idx="1"/>
          </p:nvPr>
        </p:nvSpPr>
        <p:spPr>
          <a:xfrm>
            <a:off x="166255" y="1183549"/>
            <a:ext cx="8744989" cy="1331051"/>
          </a:xfrm>
        </p:spPr>
        <p:txBody>
          <a:bodyPr>
            <a:normAutofit/>
          </a:bodyPr>
          <a:lstStyle/>
          <a:p>
            <a:pPr algn="just"/>
            <a:r>
              <a:rPr lang="en-US" sz="1800" b="1" dirty="0"/>
              <a:t>RQ3</a:t>
            </a:r>
            <a:r>
              <a:rPr lang="en-US" sz="1800" dirty="0"/>
              <a:t>. What impact does the length of the previous sequences have over the detection? Is the detection of anomalies given the observation of a short sequence as good as the detection made given an observation of a long sequence?</a:t>
            </a:r>
          </a:p>
        </p:txBody>
      </p:sp>
      <p:sp>
        <p:nvSpPr>
          <p:cNvPr id="9" name="TextBox 8"/>
          <p:cNvSpPr txBox="1"/>
          <p:nvPr/>
        </p:nvSpPr>
        <p:spPr>
          <a:xfrm>
            <a:off x="533400" y="2362200"/>
            <a:ext cx="8229600" cy="400110"/>
          </a:xfrm>
          <a:prstGeom prst="rect">
            <a:avLst/>
          </a:prstGeom>
          <a:noFill/>
        </p:spPr>
        <p:txBody>
          <a:bodyPr wrap="square" rtlCol="0">
            <a:spAutoFit/>
          </a:bodyPr>
          <a:lstStyle/>
          <a:p>
            <a:pPr algn="ctr"/>
            <a:r>
              <a:rPr lang="en-US" sz="2000" b="1">
                <a:latin typeface="Arial" pitchFamily="34" charset="0"/>
                <a:cs typeface="Arial" pitchFamily="34" charset="0"/>
              </a:rPr>
              <a:t>Effect of Long-Term Dependencies in the Detection of Anomalies</a:t>
            </a:r>
          </a:p>
        </p:txBody>
      </p:sp>
      <p:sp>
        <p:nvSpPr>
          <p:cNvPr id="6" name="Slide Number Placeholder 5"/>
          <p:cNvSpPr>
            <a:spLocks noGrp="1"/>
          </p:cNvSpPr>
          <p:nvPr>
            <p:ph type="sldNum" sz="quarter" idx="11"/>
          </p:nvPr>
        </p:nvSpPr>
        <p:spPr/>
        <p:txBody>
          <a:bodyPr/>
          <a:lstStyle/>
          <a:p>
            <a:fld id="{F6EFC63E-F8D9-44BB-A462-AC735E845F95}" type="slidenum">
              <a:rPr lang="en-US" smtClean="0"/>
              <a:pPr/>
              <a:t>44</a:t>
            </a:fld>
            <a:endParaRPr lang="en-US"/>
          </a:p>
        </p:txBody>
      </p:sp>
      <p:pic>
        <p:nvPicPr>
          <p:cNvPr id="3" name="Picture 2" descr="Screen Shot 2020-04-15 at 2.45.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95600"/>
            <a:ext cx="7875546" cy="3352800"/>
          </a:xfrm>
          <a:prstGeom prst="rect">
            <a:avLst/>
          </a:prstGeom>
        </p:spPr>
      </p:pic>
      <p:sp>
        <p:nvSpPr>
          <p:cNvPr id="10" name="Oval 9"/>
          <p:cNvSpPr/>
          <p:nvPr/>
        </p:nvSpPr>
        <p:spPr>
          <a:xfrm>
            <a:off x="5410200" y="5334000"/>
            <a:ext cx="2971800" cy="381000"/>
          </a:xfrm>
          <a:prstGeom prst="ellipse">
            <a:avLst/>
          </a:prstGeom>
          <a:noFill/>
          <a:ln w="317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817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73025"/>
            <a:ext cx="6705600" cy="838200"/>
          </a:xfrm>
        </p:spPr>
        <p:txBody>
          <a:bodyPr/>
          <a:lstStyle/>
          <a:p>
            <a:pPr eaLnBrk="1" hangingPunct="1"/>
            <a:r>
              <a:rPr lang="en-US" sz="2800" dirty="0">
                <a:latin typeface="Arial" charset="0"/>
              </a:rPr>
              <a:t>Experimental Results and Findings</a:t>
            </a:r>
          </a:p>
        </p:txBody>
      </p:sp>
      <p:sp>
        <p:nvSpPr>
          <p:cNvPr id="8" name="TextBox 7"/>
          <p:cNvSpPr txBox="1"/>
          <p:nvPr/>
        </p:nvSpPr>
        <p:spPr>
          <a:xfrm>
            <a:off x="457200" y="3124200"/>
            <a:ext cx="8382000" cy="1200329"/>
          </a:xfrm>
          <a:prstGeom prst="rect">
            <a:avLst/>
          </a:prstGeom>
          <a:noFill/>
          <a:ln>
            <a:solidFill>
              <a:schemeClr val="bg1">
                <a:lumMod val="50000"/>
              </a:schemeClr>
            </a:solidFill>
          </a:ln>
        </p:spPr>
        <p:txBody>
          <a:bodyPr wrap="square" rtlCol="0">
            <a:spAutoFit/>
          </a:bodyPr>
          <a:lstStyle/>
          <a:p>
            <a:pPr algn="just"/>
            <a:r>
              <a:rPr lang="en-US" b="1"/>
              <a:t>Findings</a:t>
            </a:r>
            <a:r>
              <a:rPr lang="en-US"/>
              <a:t>: The same event might be classified differently depending on the length of the previous subsequence. Hence, keeping the internal states (cell state and hidden state) of the model while predicting allows detecting anomalies based on long-range relationships of events.</a:t>
            </a:r>
          </a:p>
        </p:txBody>
      </p:sp>
      <p:sp>
        <p:nvSpPr>
          <p:cNvPr id="9" name="Content Placeholder 2"/>
          <p:cNvSpPr>
            <a:spLocks noGrp="1"/>
          </p:cNvSpPr>
          <p:nvPr>
            <p:ph idx="1"/>
          </p:nvPr>
        </p:nvSpPr>
        <p:spPr>
          <a:xfrm>
            <a:off x="166255" y="1183549"/>
            <a:ext cx="8744989" cy="1331051"/>
          </a:xfrm>
        </p:spPr>
        <p:txBody>
          <a:bodyPr>
            <a:normAutofit/>
          </a:bodyPr>
          <a:lstStyle/>
          <a:p>
            <a:pPr algn="just"/>
            <a:r>
              <a:rPr lang="en-US" sz="1800" b="1" dirty="0"/>
              <a:t>RQ3</a:t>
            </a:r>
            <a:r>
              <a:rPr lang="en-US" sz="1800" dirty="0"/>
              <a:t>. What impact does the length of the previous sequences have over the detection? Is the detection of anomalies given the observation of a short sequence as good as the detection made given an observation of a long sequence?</a:t>
            </a:r>
          </a:p>
        </p:txBody>
      </p:sp>
      <p:sp>
        <p:nvSpPr>
          <p:cNvPr id="5" name="Slide Number Placeholder 4"/>
          <p:cNvSpPr>
            <a:spLocks noGrp="1"/>
          </p:cNvSpPr>
          <p:nvPr>
            <p:ph type="sldNum" sz="quarter" idx="11"/>
          </p:nvPr>
        </p:nvSpPr>
        <p:spPr/>
        <p:txBody>
          <a:bodyPr/>
          <a:lstStyle/>
          <a:p>
            <a:fld id="{F6EFC63E-F8D9-44BB-A462-AC735E845F95}" type="slidenum">
              <a:rPr lang="en-US" smtClean="0"/>
              <a:pPr/>
              <a:t>45</a:t>
            </a:fld>
            <a:endParaRPr lang="en-US"/>
          </a:p>
        </p:txBody>
      </p:sp>
    </p:spTree>
    <p:extLst>
      <p:ext uri="{BB962C8B-B14F-4D97-AF65-F5344CB8AC3E}">
        <p14:creationId xmlns:p14="http://schemas.microsoft.com/office/powerpoint/2010/main" val="2235135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696200" cy="838200"/>
          </a:xfrm>
        </p:spPr>
        <p:txBody>
          <a:bodyPr/>
          <a:lstStyle/>
          <a:p>
            <a:pPr lvl="1" algn="ctr"/>
            <a:r>
              <a:rPr lang="en-US" dirty="0"/>
              <a:t>Threat Recognition Using Performance </a:t>
            </a:r>
            <a:br>
              <a:rPr lang="en-US" dirty="0"/>
            </a:br>
            <a:r>
              <a:rPr lang="en-US" dirty="0"/>
              <a:t>Counters Data </a:t>
            </a:r>
            <a:r>
              <a:rPr lang="en-US" sz="2200" dirty="0">
                <a:solidFill>
                  <a:schemeClr val="tx1">
                    <a:lumMod val="50000"/>
                    <a:lumOff val="50000"/>
                  </a:schemeClr>
                </a:solidFill>
              </a:rPr>
              <a:t>(Slides 46-52)</a:t>
            </a:r>
          </a:p>
        </p:txBody>
      </p:sp>
      <p:sp>
        <p:nvSpPr>
          <p:cNvPr id="5" name="Slide Number Placeholder 4"/>
          <p:cNvSpPr>
            <a:spLocks noGrp="1"/>
          </p:cNvSpPr>
          <p:nvPr>
            <p:ph type="sldNum" sz="quarter" idx="11"/>
          </p:nvPr>
        </p:nvSpPr>
        <p:spPr/>
        <p:txBody>
          <a:bodyPr/>
          <a:lstStyle/>
          <a:p>
            <a:fld id="{F6EFC63E-F8D9-44BB-A462-AC735E845F95}" type="slidenum">
              <a:rPr lang="en-US" smtClean="0"/>
              <a:pPr/>
              <a:t>46</a:t>
            </a:fld>
            <a:endParaRPr lang="en-US"/>
          </a:p>
        </p:txBody>
      </p:sp>
      <p:sp>
        <p:nvSpPr>
          <p:cNvPr id="6" name="Rectangle 5"/>
          <p:cNvSpPr/>
          <p:nvPr/>
        </p:nvSpPr>
        <p:spPr>
          <a:xfrm>
            <a:off x="685800" y="2895600"/>
            <a:ext cx="7848600" cy="990600"/>
          </a:xfrm>
          <a:prstGeom prst="rect">
            <a:avLst/>
          </a:prstGeom>
          <a:noFill/>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49144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Programmer">
            <a:extLst>
              <a:ext uri="{FF2B5EF4-FFF2-40B4-BE49-F238E27FC236}">
                <a16:creationId xmlns:a16="http://schemas.microsoft.com/office/drawing/2014/main" xmlns="" id="{3666BF11-C971-D14B-8A72-8BD8D6EC51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286000" y="3374681"/>
            <a:ext cx="914400" cy="914400"/>
          </a:xfrm>
          <a:prstGeom prst="rect">
            <a:avLst/>
          </a:prstGeom>
        </p:spPr>
      </p:pic>
      <p:pic>
        <p:nvPicPr>
          <p:cNvPr id="23" name="Graphic 22" descr="Programmer">
            <a:extLst>
              <a:ext uri="{FF2B5EF4-FFF2-40B4-BE49-F238E27FC236}">
                <a16:creationId xmlns:a16="http://schemas.microsoft.com/office/drawing/2014/main" xmlns="" id="{06B427C9-A664-464C-8B8E-23775ABBF8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286000" y="3368029"/>
            <a:ext cx="914400" cy="914400"/>
          </a:xfrm>
          <a:prstGeom prst="rect">
            <a:avLst/>
          </a:prstGeom>
        </p:spPr>
      </p:pic>
      <p:sp>
        <p:nvSpPr>
          <p:cNvPr id="2" name="Title 1"/>
          <p:cNvSpPr>
            <a:spLocks noGrp="1"/>
          </p:cNvSpPr>
          <p:nvPr>
            <p:ph type="title"/>
          </p:nvPr>
        </p:nvSpPr>
        <p:spPr/>
        <p:txBody>
          <a:bodyPr/>
          <a:lstStyle/>
          <a:p>
            <a:r>
              <a:rPr lang="en-US" sz="2800" dirty="0"/>
              <a:t>Threat Model</a:t>
            </a:r>
          </a:p>
        </p:txBody>
      </p:sp>
      <p:sp>
        <p:nvSpPr>
          <p:cNvPr id="3" name="Content Placeholder 2"/>
          <p:cNvSpPr>
            <a:spLocks noGrp="1"/>
          </p:cNvSpPr>
          <p:nvPr>
            <p:ph idx="1"/>
          </p:nvPr>
        </p:nvSpPr>
        <p:spPr/>
        <p:txBody>
          <a:bodyPr>
            <a:normAutofit/>
          </a:bodyPr>
          <a:lstStyle/>
          <a:p>
            <a:r>
              <a:rPr lang="en-US" dirty="0">
                <a:solidFill>
                  <a:srgbClr val="000000"/>
                </a:solidFill>
              </a:rPr>
              <a:t>Malware: Unauthorized mining of Cryptocurrencies. It takes a long time and special computing equipment such as GPU and ASIC!</a:t>
            </a:r>
          </a:p>
          <a:p>
            <a:r>
              <a:rPr lang="en-US" dirty="0"/>
              <a:t>Malware can take away resources from processes </a:t>
            </a:r>
            <a:br>
              <a:rPr lang="en-US" dirty="0"/>
            </a:br>
            <a:r>
              <a:rPr lang="en-US" dirty="0"/>
              <a:t>in mission-critical autonomous systems. </a:t>
            </a:r>
          </a:p>
        </p:txBody>
      </p:sp>
      <p:sp>
        <p:nvSpPr>
          <p:cNvPr id="4" name="Slide Number Placeholder 3"/>
          <p:cNvSpPr>
            <a:spLocks noGrp="1"/>
          </p:cNvSpPr>
          <p:nvPr>
            <p:ph type="sldNum" sz="quarter" idx="11"/>
          </p:nvPr>
        </p:nvSpPr>
        <p:spPr/>
        <p:txBody>
          <a:bodyPr/>
          <a:lstStyle/>
          <a:p>
            <a:fld id="{F6EFC63E-F8D9-44BB-A462-AC735E845F95}" type="slidenum">
              <a:rPr lang="en-US" smtClean="0"/>
              <a:pPr/>
              <a:t>47</a:t>
            </a:fld>
            <a:endParaRPr lang="en-US" dirty="0"/>
          </a:p>
        </p:txBody>
      </p:sp>
      <p:pic>
        <p:nvPicPr>
          <p:cNvPr id="8" name="Graphic 7" descr="Server">
            <a:extLst>
              <a:ext uri="{FF2B5EF4-FFF2-40B4-BE49-F238E27FC236}">
                <a16:creationId xmlns:a16="http://schemas.microsoft.com/office/drawing/2014/main" xmlns="" id="{163D6441-608D-B14C-A1C8-4247B750078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750436" y="2514600"/>
            <a:ext cx="914400" cy="914400"/>
          </a:xfrm>
          <a:prstGeom prst="rect">
            <a:avLst/>
          </a:prstGeom>
        </p:spPr>
      </p:pic>
      <p:pic>
        <p:nvPicPr>
          <p:cNvPr id="10" name="Graphic 9" descr="Computer">
            <a:extLst>
              <a:ext uri="{FF2B5EF4-FFF2-40B4-BE49-F238E27FC236}">
                <a16:creationId xmlns:a16="http://schemas.microsoft.com/office/drawing/2014/main" xmlns="" id="{14F01486-4A5B-A64F-9ED6-2B6374F69ED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750436" y="3374681"/>
            <a:ext cx="914400" cy="914400"/>
          </a:xfrm>
          <a:prstGeom prst="rect">
            <a:avLst/>
          </a:prstGeom>
        </p:spPr>
      </p:pic>
      <p:pic>
        <p:nvPicPr>
          <p:cNvPr id="12" name="Graphic 11" descr="Laptop">
            <a:extLst>
              <a:ext uri="{FF2B5EF4-FFF2-40B4-BE49-F238E27FC236}">
                <a16:creationId xmlns:a16="http://schemas.microsoft.com/office/drawing/2014/main" xmlns="" id="{5E9B5594-451C-B949-96CF-F455F03F2A4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826636" y="4321506"/>
            <a:ext cx="914400" cy="914400"/>
          </a:xfrm>
          <a:prstGeom prst="rect">
            <a:avLst/>
          </a:prstGeom>
        </p:spPr>
      </p:pic>
      <p:pic>
        <p:nvPicPr>
          <p:cNvPr id="14" name="Graphic 13" descr="List">
            <a:extLst>
              <a:ext uri="{FF2B5EF4-FFF2-40B4-BE49-F238E27FC236}">
                <a16:creationId xmlns:a16="http://schemas.microsoft.com/office/drawing/2014/main" xmlns="" id="{D47FE741-E0B4-204C-89A7-DD0E96A5827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464436" y="3374681"/>
            <a:ext cx="914400" cy="914400"/>
          </a:xfrm>
          <a:prstGeom prst="rect">
            <a:avLst/>
          </a:prstGeom>
        </p:spPr>
      </p:pic>
      <p:pic>
        <p:nvPicPr>
          <p:cNvPr id="16" name="Graphic 15" descr="Line arrow Straight">
            <a:extLst>
              <a:ext uri="{FF2B5EF4-FFF2-40B4-BE49-F238E27FC236}">
                <a16:creationId xmlns:a16="http://schemas.microsoft.com/office/drawing/2014/main" xmlns="" id="{CB5B0127-5AD0-6F45-BFE0-8441E6DFC7E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9632252">
            <a:off x="5268481" y="2917480"/>
            <a:ext cx="1447166" cy="914400"/>
          </a:xfrm>
          <a:prstGeom prst="rect">
            <a:avLst/>
          </a:prstGeom>
        </p:spPr>
      </p:pic>
      <p:pic>
        <p:nvPicPr>
          <p:cNvPr id="17" name="Graphic 16" descr="Line arrow Straight">
            <a:extLst>
              <a:ext uri="{FF2B5EF4-FFF2-40B4-BE49-F238E27FC236}">
                <a16:creationId xmlns:a16="http://schemas.microsoft.com/office/drawing/2014/main" xmlns="" id="{06CA1503-F88E-8A44-9960-7E47E28833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10800000">
            <a:off x="5319616" y="3409471"/>
            <a:ext cx="1430820" cy="914400"/>
          </a:xfrm>
          <a:prstGeom prst="rect">
            <a:avLst/>
          </a:prstGeom>
        </p:spPr>
      </p:pic>
      <p:pic>
        <p:nvPicPr>
          <p:cNvPr id="18" name="Graphic 17" descr="Line arrow Straight">
            <a:extLst>
              <a:ext uri="{FF2B5EF4-FFF2-40B4-BE49-F238E27FC236}">
                <a16:creationId xmlns:a16="http://schemas.microsoft.com/office/drawing/2014/main" xmlns="" id="{279CC090-8CE0-9B41-80A9-37CAB95DFF6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12037465">
            <a:off x="5280622" y="3937391"/>
            <a:ext cx="1430820" cy="914400"/>
          </a:xfrm>
          <a:prstGeom prst="rect">
            <a:avLst/>
          </a:prstGeom>
        </p:spPr>
      </p:pic>
      <p:pic>
        <p:nvPicPr>
          <p:cNvPr id="19" name="Graphic 18" descr="Line arrow Straight">
            <a:extLst>
              <a:ext uri="{FF2B5EF4-FFF2-40B4-BE49-F238E27FC236}">
                <a16:creationId xmlns:a16="http://schemas.microsoft.com/office/drawing/2014/main" xmlns="" id="{777E17C4-FFE6-234C-81F4-5FF242B8A64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10800000">
            <a:off x="3245236" y="3409471"/>
            <a:ext cx="1430820" cy="914400"/>
          </a:xfrm>
          <a:prstGeom prst="rect">
            <a:avLst/>
          </a:prstGeom>
        </p:spPr>
      </p:pic>
      <p:sp>
        <p:nvSpPr>
          <p:cNvPr id="20" name="TextBox 19">
            <a:extLst>
              <a:ext uri="{FF2B5EF4-FFF2-40B4-BE49-F238E27FC236}">
                <a16:creationId xmlns:a16="http://schemas.microsoft.com/office/drawing/2014/main" xmlns="" id="{AC0D9407-E0A7-BB40-B32C-303CDF5579F7}"/>
              </a:ext>
            </a:extLst>
          </p:cNvPr>
          <p:cNvSpPr txBox="1"/>
          <p:nvPr/>
        </p:nvSpPr>
        <p:spPr>
          <a:xfrm>
            <a:off x="6521852" y="4101167"/>
            <a:ext cx="1402948" cy="338554"/>
          </a:xfrm>
          <a:prstGeom prst="rect">
            <a:avLst/>
          </a:prstGeom>
          <a:noFill/>
        </p:spPr>
        <p:txBody>
          <a:bodyPr wrap="none" rtlCol="0">
            <a:spAutoFit/>
          </a:bodyPr>
          <a:lstStyle/>
          <a:p>
            <a:r>
              <a:rPr lang="en-US" sz="1600" dirty="0">
                <a:latin typeface="Arial" pitchFamily="34" charset="0"/>
                <a:cs typeface="Arial" pitchFamily="34" charset="0"/>
              </a:rPr>
              <a:t>Unauthorized</a:t>
            </a:r>
          </a:p>
        </p:txBody>
      </p:sp>
      <p:sp>
        <p:nvSpPr>
          <p:cNvPr id="21" name="TextBox 20">
            <a:extLst>
              <a:ext uri="{FF2B5EF4-FFF2-40B4-BE49-F238E27FC236}">
                <a16:creationId xmlns:a16="http://schemas.microsoft.com/office/drawing/2014/main" xmlns="" id="{73C98963-C4E1-FD4C-8F85-AAA8FC40A00C}"/>
              </a:ext>
            </a:extLst>
          </p:cNvPr>
          <p:cNvSpPr txBox="1"/>
          <p:nvPr/>
        </p:nvSpPr>
        <p:spPr>
          <a:xfrm>
            <a:off x="4134367" y="4299940"/>
            <a:ext cx="1430821" cy="830997"/>
          </a:xfrm>
          <a:prstGeom prst="rect">
            <a:avLst/>
          </a:prstGeom>
          <a:noFill/>
        </p:spPr>
        <p:txBody>
          <a:bodyPr wrap="square" rtlCol="0">
            <a:spAutoFit/>
          </a:bodyPr>
          <a:lstStyle/>
          <a:p>
            <a:pPr algn="ctr"/>
            <a:r>
              <a:rPr lang="en-US" sz="1600" dirty="0">
                <a:latin typeface="Arial" pitchFamily="34" charset="0"/>
                <a:cs typeface="Arial" pitchFamily="34" charset="0"/>
              </a:rPr>
              <a:t>List of Hashes to find Bitcoins</a:t>
            </a:r>
          </a:p>
        </p:txBody>
      </p:sp>
      <p:sp>
        <p:nvSpPr>
          <p:cNvPr id="22" name="TextBox 21">
            <a:extLst>
              <a:ext uri="{FF2B5EF4-FFF2-40B4-BE49-F238E27FC236}">
                <a16:creationId xmlns:a16="http://schemas.microsoft.com/office/drawing/2014/main" xmlns="" id="{9AAB909B-ACFD-B544-B119-D23DEFE6AF31}"/>
              </a:ext>
            </a:extLst>
          </p:cNvPr>
          <p:cNvSpPr txBox="1"/>
          <p:nvPr/>
        </p:nvSpPr>
        <p:spPr>
          <a:xfrm>
            <a:off x="2068831" y="4394591"/>
            <a:ext cx="1253868" cy="584775"/>
          </a:xfrm>
          <a:prstGeom prst="rect">
            <a:avLst/>
          </a:prstGeom>
          <a:noFill/>
        </p:spPr>
        <p:txBody>
          <a:bodyPr wrap="none" rtlCol="0">
            <a:spAutoFit/>
          </a:bodyPr>
          <a:lstStyle/>
          <a:p>
            <a:pPr algn="ctr"/>
            <a:r>
              <a:rPr lang="en-US" sz="1600" dirty="0">
                <a:latin typeface="Arial" pitchFamily="34" charset="0"/>
                <a:cs typeface="Arial" pitchFamily="34" charset="0"/>
              </a:rPr>
              <a:t>Crypto</a:t>
            </a:r>
            <a:br>
              <a:rPr lang="en-US" sz="1600" dirty="0">
                <a:latin typeface="Arial" pitchFamily="34" charset="0"/>
                <a:cs typeface="Arial" pitchFamily="34" charset="0"/>
              </a:rPr>
            </a:br>
            <a:r>
              <a:rPr lang="en-US" sz="1600" dirty="0">
                <a:latin typeface="Arial" pitchFamily="34" charset="0"/>
                <a:cs typeface="Arial" pitchFamily="34" charset="0"/>
              </a:rPr>
              <a:t>Mining Pool</a:t>
            </a:r>
          </a:p>
        </p:txBody>
      </p:sp>
      <p:pic>
        <p:nvPicPr>
          <p:cNvPr id="24" name="Graphic 23" descr="Connected">
            <a:extLst>
              <a:ext uri="{FF2B5EF4-FFF2-40B4-BE49-F238E27FC236}">
                <a16:creationId xmlns:a16="http://schemas.microsoft.com/office/drawing/2014/main" xmlns="" id="{69E64959-93D3-E44D-BBAD-16E00F35068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691630" y="3409471"/>
            <a:ext cx="914400" cy="914400"/>
          </a:xfrm>
          <a:prstGeom prst="rect">
            <a:avLst/>
          </a:prstGeom>
        </p:spPr>
      </p:pic>
      <p:sp>
        <p:nvSpPr>
          <p:cNvPr id="25" name="TextBox 24">
            <a:extLst>
              <a:ext uri="{FF2B5EF4-FFF2-40B4-BE49-F238E27FC236}">
                <a16:creationId xmlns:a16="http://schemas.microsoft.com/office/drawing/2014/main" xmlns="" id="{8A0145D7-A3DB-DA41-A745-49CE10299934}"/>
              </a:ext>
            </a:extLst>
          </p:cNvPr>
          <p:cNvSpPr txBox="1"/>
          <p:nvPr/>
        </p:nvSpPr>
        <p:spPr>
          <a:xfrm>
            <a:off x="797152" y="4358678"/>
            <a:ext cx="798617" cy="338554"/>
          </a:xfrm>
          <a:prstGeom prst="rect">
            <a:avLst/>
          </a:prstGeom>
          <a:noFill/>
        </p:spPr>
        <p:txBody>
          <a:bodyPr wrap="none" rtlCol="0">
            <a:spAutoFit/>
          </a:bodyPr>
          <a:lstStyle/>
          <a:p>
            <a:pPr algn="ctr"/>
            <a:r>
              <a:rPr lang="en-US" sz="1600" dirty="0">
                <a:latin typeface="Arial" pitchFamily="34" charset="0"/>
                <a:cs typeface="Arial" pitchFamily="34" charset="0"/>
              </a:rPr>
              <a:t>Bitcoin</a:t>
            </a:r>
          </a:p>
        </p:txBody>
      </p:sp>
      <p:pic>
        <p:nvPicPr>
          <p:cNvPr id="28" name="Graphic 27" descr="Transfer">
            <a:extLst>
              <a:ext uri="{FF2B5EF4-FFF2-40B4-BE49-F238E27FC236}">
                <a16:creationId xmlns:a16="http://schemas.microsoft.com/office/drawing/2014/main" xmlns="" id="{EDB6895A-69C7-9E4F-A133-7403D006820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475102" y="3374681"/>
            <a:ext cx="914400" cy="914400"/>
          </a:xfrm>
          <a:prstGeom prst="rect">
            <a:avLst/>
          </a:prstGeom>
        </p:spPr>
      </p:pic>
      <p:pic>
        <p:nvPicPr>
          <p:cNvPr id="46082" name="Picture 2" descr="Browser, chrome, internet, web, web browser icon">
            <a:extLst>
              <a:ext uri="{FF2B5EF4-FFF2-40B4-BE49-F238E27FC236}">
                <a16:creationId xmlns:a16="http://schemas.microsoft.com/office/drawing/2014/main" xmlns="" id="{3F100F95-6CD0-FF40-B646-5E1B2DB3CF8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43354" y="3215629"/>
            <a:ext cx="584199" cy="584199"/>
          </a:xfrm>
          <a:prstGeom prst="rect">
            <a:avLst/>
          </a:prstGeom>
          <a:noFill/>
          <a:extLst>
            <a:ext uri="{909E8E84-426E-40dd-AFC4-6F175D3DCCD1}">
              <a14:hiddenFill xmlns="" xmlns:a14="http://schemas.microsoft.com/office/drawing/2010/main">
                <a:solidFill>
                  <a:srgbClr val="FFFFFF"/>
                </a:solidFill>
              </a14:hiddenFill>
            </a:ext>
          </a:extLst>
        </p:spPr>
      </p:pic>
      <p:pic>
        <p:nvPicPr>
          <p:cNvPr id="46084" name="Picture 4" descr="Apps Application Default Icon | Flatwoken Iconset | alecive">
            <a:extLst>
              <a:ext uri="{FF2B5EF4-FFF2-40B4-BE49-F238E27FC236}">
                <a16:creationId xmlns:a16="http://schemas.microsoft.com/office/drawing/2014/main" xmlns="" id="{6789E268-19E6-2A4D-8CFF-483B1229013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952673" y="3904589"/>
            <a:ext cx="606440" cy="606440"/>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Date Placeholder 5">
            <a:extLst>
              <a:ext uri="{FF2B5EF4-FFF2-40B4-BE49-F238E27FC236}">
                <a16:creationId xmlns:a16="http://schemas.microsoft.com/office/drawing/2014/main" xmlns="" id="{7EAEB05D-DF6F-2040-8DC8-B219CE732678}"/>
              </a:ext>
            </a:extLst>
          </p:cNvPr>
          <p:cNvSpPr txBox="1">
            <a:spLocks/>
          </p:cNvSpPr>
          <p:nvPr/>
        </p:nvSpPr>
        <p:spPr>
          <a:xfrm>
            <a:off x="7017435" y="6362700"/>
            <a:ext cx="1676400" cy="2286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90000"/>
              </a:lnSpc>
              <a:spcBef>
                <a:spcPct val="0"/>
              </a:spcBef>
              <a:spcAft>
                <a:spcPts val="600"/>
              </a:spcAft>
              <a:defRPr/>
            </a:pPr>
            <a:fld id="{3D74CC39-67EE-6B4F-84D4-C474ACCC5468}" type="datetime2">
              <a:rPr lang="en-US" sz="900" smtClean="0">
                <a:solidFill>
                  <a:srgbClr val="000000"/>
                </a:solidFill>
              </a:rPr>
              <a:pPr fontAlgn="base">
                <a:lnSpc>
                  <a:spcPct val="90000"/>
                </a:lnSpc>
                <a:spcBef>
                  <a:spcPct val="0"/>
                </a:spcBef>
                <a:spcAft>
                  <a:spcPts val="600"/>
                </a:spcAft>
                <a:defRPr/>
              </a:pPr>
              <a:t>Thursday, July 02, 2020</a:t>
            </a:fld>
            <a:endParaRPr lang="en-US" sz="900" dirty="0">
              <a:solidFill>
                <a:srgbClr val="000000"/>
              </a:solidFill>
            </a:endParaRPr>
          </a:p>
        </p:txBody>
      </p:sp>
      <p:sp>
        <p:nvSpPr>
          <p:cNvPr id="5" name="TextBox 4">
            <a:extLst>
              <a:ext uri="{FF2B5EF4-FFF2-40B4-BE49-F238E27FC236}">
                <a16:creationId xmlns:a16="http://schemas.microsoft.com/office/drawing/2014/main" xmlns="" id="{B8E48F8F-0306-0D4E-B861-DEAC4C9C565A}"/>
              </a:ext>
            </a:extLst>
          </p:cNvPr>
          <p:cNvSpPr txBox="1"/>
          <p:nvPr/>
        </p:nvSpPr>
        <p:spPr>
          <a:xfrm>
            <a:off x="1282594" y="5240334"/>
            <a:ext cx="6786923" cy="830997"/>
          </a:xfrm>
          <a:prstGeom prst="rect">
            <a:avLst/>
          </a:prstGeom>
          <a:noFill/>
        </p:spPr>
        <p:txBody>
          <a:bodyPr wrap="none" rtlCol="0">
            <a:spAutoFit/>
          </a:bodyPr>
          <a:lstStyle/>
          <a:p>
            <a:pPr algn="ctr"/>
            <a:r>
              <a:rPr lang="en-US" sz="1600" b="1" dirty="0">
                <a:solidFill>
                  <a:srgbClr val="FF0000"/>
                </a:solidFill>
                <a:latin typeface="Arial" pitchFamily="34" charset="0"/>
                <a:cs typeface="Arial" pitchFamily="34" charset="0"/>
              </a:rPr>
              <a:t>Difficult to Detect </a:t>
            </a:r>
          </a:p>
          <a:p>
            <a:pPr marL="342900" indent="-342900">
              <a:buAutoNum type="arabicPeriod"/>
            </a:pPr>
            <a:r>
              <a:rPr lang="en-US" sz="1600" dirty="0">
                <a:latin typeface="Arial" pitchFamily="34" charset="0"/>
                <a:cs typeface="Arial" pitchFamily="34" charset="0"/>
              </a:rPr>
              <a:t>They may use less CPU power</a:t>
            </a:r>
          </a:p>
          <a:p>
            <a:pPr marL="342900" indent="-342900">
              <a:buAutoNum type="arabicPeriod"/>
            </a:pPr>
            <a:r>
              <a:rPr lang="en-US" sz="1600" dirty="0">
                <a:latin typeface="Arial" pitchFamily="34" charset="0"/>
                <a:cs typeface="Arial" pitchFamily="34" charset="0"/>
              </a:rPr>
              <a:t>Mimic benign software’s (e.g. 7zip) bitwise and encryption operations</a:t>
            </a:r>
          </a:p>
        </p:txBody>
      </p:sp>
    </p:spTree>
    <p:extLst>
      <p:ext uri="{BB962C8B-B14F-4D97-AF65-F5344CB8AC3E}">
        <p14:creationId xmlns:p14="http://schemas.microsoft.com/office/powerpoint/2010/main" val="280570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08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08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Research Approach</a:t>
            </a: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48</a:t>
            </a:fld>
            <a:endParaRPr lang="en-US" dirty="0"/>
          </a:p>
        </p:txBody>
      </p:sp>
      <p:sp>
        <p:nvSpPr>
          <p:cNvPr id="5" name="Chevron 4">
            <a:extLst>
              <a:ext uri="{FF2B5EF4-FFF2-40B4-BE49-F238E27FC236}">
                <a16:creationId xmlns:a16="http://schemas.microsoft.com/office/drawing/2014/main" xmlns="" id="{FA47E2A8-2365-5C4E-A062-06F46B715F29}"/>
              </a:ext>
            </a:extLst>
          </p:cNvPr>
          <p:cNvSpPr>
            <a:spLocks/>
          </p:cNvSpPr>
          <p:nvPr/>
        </p:nvSpPr>
        <p:spPr>
          <a:xfrm>
            <a:off x="906241" y="2491682"/>
            <a:ext cx="1429525"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Detection</a:t>
            </a:r>
          </a:p>
          <a:p>
            <a:pPr marL="0" marR="0" indent="0" algn="ctr" defTabSz="914400" rtl="0" fontAlgn="auto" latinLnBrk="1"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Trigger</a:t>
            </a:r>
          </a:p>
        </p:txBody>
      </p:sp>
      <p:sp>
        <p:nvSpPr>
          <p:cNvPr id="6" name="Chevron 5">
            <a:extLst>
              <a:ext uri="{FF2B5EF4-FFF2-40B4-BE49-F238E27FC236}">
                <a16:creationId xmlns:a16="http://schemas.microsoft.com/office/drawing/2014/main" xmlns="" id="{6D4A1F64-C9D2-F746-95D1-1CC2AC81A2A2}"/>
              </a:ext>
            </a:extLst>
          </p:cNvPr>
          <p:cNvSpPr>
            <a:spLocks/>
          </p:cNvSpPr>
          <p:nvPr/>
        </p:nvSpPr>
        <p:spPr>
          <a:xfrm>
            <a:off x="2281619" y="2491681"/>
            <a:ext cx="1429525"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Sampling</a:t>
            </a:r>
            <a:endPar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7" name="Chevron 6">
            <a:extLst>
              <a:ext uri="{FF2B5EF4-FFF2-40B4-BE49-F238E27FC236}">
                <a16:creationId xmlns:a16="http://schemas.microsoft.com/office/drawing/2014/main" xmlns="" id="{481CE097-FF99-FC47-984E-ACA4F6B12137}"/>
              </a:ext>
            </a:extLst>
          </p:cNvPr>
          <p:cNvSpPr>
            <a:spLocks/>
          </p:cNvSpPr>
          <p:nvPr/>
        </p:nvSpPr>
        <p:spPr>
          <a:xfrm>
            <a:off x="3664234" y="2491680"/>
            <a:ext cx="1429525"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Normalize</a:t>
            </a:r>
            <a:endPar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8" name="Chevron 7">
            <a:extLst>
              <a:ext uri="{FF2B5EF4-FFF2-40B4-BE49-F238E27FC236}">
                <a16:creationId xmlns:a16="http://schemas.microsoft.com/office/drawing/2014/main" xmlns="" id="{56C6CF49-C9B9-D940-8EA8-AD5EE5FD47DC}"/>
              </a:ext>
            </a:extLst>
          </p:cNvPr>
          <p:cNvSpPr>
            <a:spLocks/>
          </p:cNvSpPr>
          <p:nvPr/>
        </p:nvSpPr>
        <p:spPr>
          <a:xfrm>
            <a:off x="5039612" y="2491679"/>
            <a:ext cx="1429525"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Model </a:t>
            </a:r>
            <a:br>
              <a:rPr lang="en-US" sz="1100" b="1" dirty="0">
                <a:solidFill>
                  <a:srgbClr val="000000"/>
                </a:solidFill>
                <a:latin typeface="Arial" panose="020B0604020202020204" pitchFamily="34" charset="0"/>
                <a:ea typeface="Tahoma"/>
                <a:cs typeface="Arial" panose="020B0604020202020204" pitchFamily="34" charset="0"/>
                <a:sym typeface="Tahoma"/>
              </a:rPr>
            </a:br>
            <a:r>
              <a:rPr lang="en-US" sz="1100" b="1" dirty="0">
                <a:solidFill>
                  <a:srgbClr val="000000"/>
                </a:solidFill>
                <a:latin typeface="Arial" panose="020B0604020202020204" pitchFamily="34" charset="0"/>
                <a:ea typeface="Tahoma"/>
                <a:cs typeface="Arial" panose="020B0604020202020204" pitchFamily="34" charset="0"/>
                <a:sym typeface="Tahoma"/>
              </a:rPr>
              <a:t>Selection</a:t>
            </a:r>
            <a:endPar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9" name="Chevron 8">
            <a:extLst>
              <a:ext uri="{FF2B5EF4-FFF2-40B4-BE49-F238E27FC236}">
                <a16:creationId xmlns:a16="http://schemas.microsoft.com/office/drawing/2014/main" xmlns="" id="{863C970F-70B1-E444-9B29-194E997DD010}"/>
              </a:ext>
            </a:extLst>
          </p:cNvPr>
          <p:cNvSpPr>
            <a:spLocks/>
          </p:cNvSpPr>
          <p:nvPr/>
        </p:nvSpPr>
        <p:spPr>
          <a:xfrm>
            <a:off x="6414990" y="2491678"/>
            <a:ext cx="1487068"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Application Profiling</a:t>
            </a:r>
            <a:endPar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10" name="Rectangle 9">
            <a:extLst>
              <a:ext uri="{FF2B5EF4-FFF2-40B4-BE49-F238E27FC236}">
                <a16:creationId xmlns:a16="http://schemas.microsoft.com/office/drawing/2014/main" xmlns="" id="{989E7BC2-25B1-AD42-8C80-3528C83DC28B}"/>
              </a:ext>
            </a:extLst>
          </p:cNvPr>
          <p:cNvSpPr/>
          <p:nvPr/>
        </p:nvSpPr>
        <p:spPr>
          <a:xfrm>
            <a:off x="904435" y="3358415"/>
            <a:ext cx="1280160" cy="2084832"/>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High CPU </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Usages</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Anomalous</a:t>
            </a:r>
            <a:r>
              <a:rPr lang="en-US" sz="1100" dirty="0">
                <a:solidFill>
                  <a:srgbClr val="000000"/>
                </a:solidFill>
                <a:latin typeface="Arial" panose="020B0604020202020204" pitchFamily="34" charset="0"/>
                <a:ea typeface="Tahoma"/>
                <a:cs typeface="Arial" panose="020B0604020202020204" pitchFamily="34" charset="0"/>
                <a:sym typeface="Tahoma"/>
              </a:rPr>
              <a:t> </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Outputs</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1100" dirty="0">
                <a:solidFill>
                  <a:srgbClr val="000000"/>
                </a:solidFill>
                <a:latin typeface="Arial" panose="020B0604020202020204" pitchFamily="34" charset="0"/>
                <a:ea typeface="Tahoma"/>
                <a:cs typeface="Arial" panose="020B0604020202020204" pitchFamily="34" charset="0"/>
                <a:sym typeface="Tahoma"/>
              </a:rPr>
              <a:t>Untraceable   Process</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Executions</a:t>
            </a: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11" name="Rectangle 10">
            <a:extLst>
              <a:ext uri="{FF2B5EF4-FFF2-40B4-BE49-F238E27FC236}">
                <a16:creationId xmlns:a16="http://schemas.microsoft.com/office/drawing/2014/main" xmlns="" id="{C4DD80F5-8C9F-9249-B167-6DB65A830A79}"/>
              </a:ext>
            </a:extLst>
          </p:cNvPr>
          <p:cNvSpPr/>
          <p:nvPr/>
        </p:nvSpPr>
        <p:spPr>
          <a:xfrm>
            <a:off x="2312034" y="3346331"/>
            <a:ext cx="1280160" cy="2084832"/>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Fixed/</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Random</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Sampling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1100" dirty="0">
              <a:solidFill>
                <a:srgbClr val="000000"/>
              </a:solidFill>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Sample Perf Counters</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1100" dirty="0">
              <a:solidFill>
                <a:srgbClr val="000000"/>
              </a:solidFill>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PERF</a:t>
            </a:r>
            <a: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t> </a:t>
            </a:r>
            <a:b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t>Counters</a:t>
            </a:r>
            <a:b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t>Provide</a:t>
            </a:r>
            <a:b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t>Contextual </a:t>
            </a:r>
            <a:b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t>Data</a:t>
            </a: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12" name="Rectangle 11">
            <a:extLst>
              <a:ext uri="{FF2B5EF4-FFF2-40B4-BE49-F238E27FC236}">
                <a16:creationId xmlns:a16="http://schemas.microsoft.com/office/drawing/2014/main" xmlns="" id="{B27407E1-29F8-6347-8119-465542592195}"/>
              </a:ext>
            </a:extLst>
          </p:cNvPr>
          <p:cNvSpPr/>
          <p:nvPr/>
        </p:nvSpPr>
        <p:spPr>
          <a:xfrm>
            <a:off x="6538602" y="3343138"/>
            <a:ext cx="1280160" cy="2084832"/>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Is it malicious or benign?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1100" dirty="0">
              <a:solidFill>
                <a:srgbClr val="000000"/>
              </a:solidFill>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Any specific</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attack?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13" name="Rectangle 12">
            <a:extLst>
              <a:ext uri="{FF2B5EF4-FFF2-40B4-BE49-F238E27FC236}">
                <a16:creationId xmlns:a16="http://schemas.microsoft.com/office/drawing/2014/main" xmlns="" id="{FAC92279-BE28-8D41-95A9-57795E63B56B}"/>
              </a:ext>
            </a:extLst>
          </p:cNvPr>
          <p:cNvSpPr/>
          <p:nvPr/>
        </p:nvSpPr>
        <p:spPr>
          <a:xfrm>
            <a:off x="3755517" y="3339658"/>
            <a:ext cx="1284095" cy="2087373"/>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Normalize </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with Min-Max</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Feature</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Scaling</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1100" dirty="0">
              <a:solidFill>
                <a:srgbClr val="000000"/>
              </a:solidFill>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1100" dirty="0">
                <a:solidFill>
                  <a:srgbClr val="000000"/>
                </a:solidFill>
                <a:latin typeface="Arial" panose="020B0604020202020204" pitchFamily="34" charset="0"/>
                <a:ea typeface="Tahoma"/>
                <a:cs typeface="Arial" panose="020B0604020202020204" pitchFamily="34" charset="0"/>
                <a:sym typeface="Tahoma"/>
              </a:rPr>
              <a:t>Selective </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PERF </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Counters</a:t>
            </a: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14" name="Rectangle 13">
            <a:extLst>
              <a:ext uri="{FF2B5EF4-FFF2-40B4-BE49-F238E27FC236}">
                <a16:creationId xmlns:a16="http://schemas.microsoft.com/office/drawing/2014/main" xmlns="" id="{2B4EF93A-662F-3141-8A32-014BD7FB3AE4}"/>
              </a:ext>
            </a:extLst>
          </p:cNvPr>
          <p:cNvSpPr/>
          <p:nvPr/>
        </p:nvSpPr>
        <p:spPr>
          <a:xfrm>
            <a:off x="5149027" y="3336355"/>
            <a:ext cx="1280160" cy="2084832"/>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KNN and RF</a:t>
            </a:r>
            <a:endParaRPr lang="en-US" sz="1100" dirty="0">
              <a:solidFill>
                <a:srgbClr val="000000"/>
              </a:solidFill>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1100" dirty="0">
                <a:solidFill>
                  <a:srgbClr val="000000"/>
                </a:solidFill>
                <a:latin typeface="Arial" panose="020B0604020202020204" pitchFamily="34" charset="0"/>
                <a:ea typeface="Tahoma"/>
                <a:cs typeface="Arial" panose="020B0604020202020204" pitchFamily="34" charset="0"/>
                <a:sym typeface="Tahoma"/>
              </a:rPr>
              <a:t>Long Short-</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Term Memory</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Networks</a:t>
            </a:r>
          </a:p>
        </p:txBody>
      </p:sp>
      <p:sp>
        <p:nvSpPr>
          <p:cNvPr id="16" name="Rectangle 15">
            <a:extLst>
              <a:ext uri="{FF2B5EF4-FFF2-40B4-BE49-F238E27FC236}">
                <a16:creationId xmlns:a16="http://schemas.microsoft.com/office/drawing/2014/main" xmlns="" id="{EF025E79-FCF9-A04A-B613-ADB8339BB889}"/>
              </a:ext>
            </a:extLst>
          </p:cNvPr>
          <p:cNvSpPr/>
          <p:nvPr/>
        </p:nvSpPr>
        <p:spPr>
          <a:xfrm>
            <a:off x="2240346" y="4392241"/>
            <a:ext cx="1429525" cy="1143000"/>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xmlns="" id="{A9C9A6FA-A7D0-184A-A751-827FC989B2F8}"/>
              </a:ext>
            </a:extLst>
          </p:cNvPr>
          <p:cNvCxnSpPr>
            <a:stCxn id="16" idx="2"/>
          </p:cNvCxnSpPr>
          <p:nvPr/>
        </p:nvCxnSpPr>
        <p:spPr>
          <a:xfrm>
            <a:off x="2955109" y="5535241"/>
            <a:ext cx="1083491" cy="255959"/>
          </a:xfrm>
          <a:prstGeom prst="straightConnector1">
            <a:avLst/>
          </a:prstGeom>
          <a:ln w="30480">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xmlns="" id="{E44486B5-8FDD-0D42-9AC9-4CBD1C495CFB}"/>
              </a:ext>
            </a:extLst>
          </p:cNvPr>
          <p:cNvSpPr txBox="1"/>
          <p:nvPr/>
        </p:nvSpPr>
        <p:spPr>
          <a:xfrm>
            <a:off x="4039200" y="5587865"/>
            <a:ext cx="2648482" cy="338554"/>
          </a:xfrm>
          <a:prstGeom prst="rect">
            <a:avLst/>
          </a:prstGeom>
          <a:noFill/>
        </p:spPr>
        <p:txBody>
          <a:bodyPr wrap="none" rtlCol="0">
            <a:spAutoFit/>
          </a:bodyPr>
          <a:lstStyle/>
          <a:p>
            <a:r>
              <a:rPr lang="en-US" sz="1600" b="1" dirty="0">
                <a:solidFill>
                  <a:srgbClr val="FF0000"/>
                </a:solidFill>
                <a:latin typeface="Arial" pitchFamily="34" charset="0"/>
                <a:cs typeface="Arial" pitchFamily="34" charset="0"/>
              </a:rPr>
              <a:t>Operational Context Data</a:t>
            </a:r>
          </a:p>
        </p:txBody>
      </p:sp>
    </p:spTree>
    <p:extLst>
      <p:ext uri="{BB962C8B-B14F-4D97-AF65-F5344CB8AC3E}">
        <p14:creationId xmlns:p14="http://schemas.microsoft.com/office/powerpoint/2010/main" val="77200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Model Selection Framework</a:t>
            </a:r>
          </a:p>
        </p:txBody>
      </p:sp>
      <p:sp>
        <p:nvSpPr>
          <p:cNvPr id="4" name="Slide Number Placeholder 3"/>
          <p:cNvSpPr>
            <a:spLocks noGrp="1"/>
          </p:cNvSpPr>
          <p:nvPr>
            <p:ph type="sldNum" sz="quarter" idx="11"/>
          </p:nvPr>
        </p:nvSpPr>
        <p:spPr/>
        <p:txBody>
          <a:bodyPr/>
          <a:lstStyle/>
          <a:p>
            <a:fld id="{F6EFC63E-F8D9-44BB-A462-AC735E845F95}" type="slidenum">
              <a:rPr lang="en-US" smtClean="0"/>
              <a:pPr/>
              <a:t>49</a:t>
            </a:fld>
            <a:endParaRPr lang="en-US" dirty="0"/>
          </a:p>
        </p:txBody>
      </p:sp>
      <p:sp>
        <p:nvSpPr>
          <p:cNvPr id="15" name="Rectangle 14">
            <a:extLst>
              <a:ext uri="{FF2B5EF4-FFF2-40B4-BE49-F238E27FC236}">
                <a16:creationId xmlns:a16="http://schemas.microsoft.com/office/drawing/2014/main" xmlns="" id="{400D9A1A-21AC-E142-A959-6D43AE7667AA}"/>
              </a:ext>
            </a:extLst>
          </p:cNvPr>
          <p:cNvSpPr/>
          <p:nvPr/>
        </p:nvSpPr>
        <p:spPr>
          <a:xfrm>
            <a:off x="322868" y="4206458"/>
            <a:ext cx="1938943" cy="722987"/>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Processed Data</a:t>
            </a:r>
          </a:p>
        </p:txBody>
      </p:sp>
      <p:sp>
        <p:nvSpPr>
          <p:cNvPr id="16" name="Rectangle 15">
            <a:extLst>
              <a:ext uri="{FF2B5EF4-FFF2-40B4-BE49-F238E27FC236}">
                <a16:creationId xmlns:a16="http://schemas.microsoft.com/office/drawing/2014/main" xmlns="" id="{5E3D39D4-F208-8647-8390-85F87BCB971F}"/>
              </a:ext>
            </a:extLst>
          </p:cNvPr>
          <p:cNvSpPr/>
          <p:nvPr/>
        </p:nvSpPr>
        <p:spPr>
          <a:xfrm>
            <a:off x="2786663" y="2970098"/>
            <a:ext cx="2396144" cy="722987"/>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Supervised</a:t>
            </a:r>
            <a:r>
              <a:rPr kumimoji="0" lang="en-US" sz="1500" b="1"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t> </a:t>
            </a:r>
            <a:r>
              <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Labeling with Local Database</a:t>
            </a:r>
          </a:p>
        </p:txBody>
      </p:sp>
      <p:sp>
        <p:nvSpPr>
          <p:cNvPr id="17" name="Rectangle 16">
            <a:extLst>
              <a:ext uri="{FF2B5EF4-FFF2-40B4-BE49-F238E27FC236}">
                <a16:creationId xmlns:a16="http://schemas.microsoft.com/office/drawing/2014/main" xmlns="" id="{5138A652-44A6-B249-A5FC-1E41700FF1B6}"/>
              </a:ext>
            </a:extLst>
          </p:cNvPr>
          <p:cNvSpPr/>
          <p:nvPr/>
        </p:nvSpPr>
        <p:spPr>
          <a:xfrm>
            <a:off x="2786663" y="4206459"/>
            <a:ext cx="2396144" cy="722987"/>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Feature Selection: Top k Counters</a:t>
            </a:r>
          </a:p>
        </p:txBody>
      </p:sp>
      <p:sp>
        <p:nvSpPr>
          <p:cNvPr id="18" name="Rectangle 17">
            <a:extLst>
              <a:ext uri="{FF2B5EF4-FFF2-40B4-BE49-F238E27FC236}">
                <a16:creationId xmlns:a16="http://schemas.microsoft.com/office/drawing/2014/main" xmlns="" id="{45E9EF65-BA25-474B-8905-BA79806C96E9}"/>
              </a:ext>
            </a:extLst>
          </p:cNvPr>
          <p:cNvSpPr/>
          <p:nvPr/>
        </p:nvSpPr>
        <p:spPr>
          <a:xfrm>
            <a:off x="2786663" y="5442821"/>
            <a:ext cx="2497744" cy="722987"/>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fontAlgn="auto" latinLnBrk="1" hangingPunct="0">
              <a:spcBef>
                <a:spcPts val="0"/>
              </a:spcBef>
              <a:spcAft>
                <a:spcPts val="0"/>
              </a:spcAft>
            </a:pPr>
            <a:r>
              <a:rPr lang="en-US" sz="1500" b="1" dirty="0">
                <a:solidFill>
                  <a:srgbClr val="000000"/>
                </a:solidFill>
                <a:latin typeface="Arial" panose="020B0604020202020204" pitchFamily="34" charset="0"/>
                <a:ea typeface="Tahoma"/>
                <a:cs typeface="Arial" panose="020B0604020202020204" pitchFamily="34" charset="0"/>
                <a:sym typeface="Tahoma"/>
              </a:rPr>
              <a:t>Automatic </a:t>
            </a:r>
          </a:p>
          <a:p>
            <a:pPr algn="ctr" fontAlgn="auto" latinLnBrk="1" hangingPunct="0">
              <a:spcBef>
                <a:spcPts val="0"/>
              </a:spcBef>
              <a:spcAft>
                <a:spcPts val="0"/>
              </a:spcAft>
            </a:pPr>
            <a:r>
              <a:rPr lang="en-US" sz="1500" b="1" dirty="0">
                <a:solidFill>
                  <a:srgbClr val="000000"/>
                </a:solidFill>
                <a:latin typeface="Arial" panose="020B0604020202020204" pitchFamily="34" charset="0"/>
                <a:ea typeface="Tahoma"/>
                <a:cs typeface="Arial" panose="020B0604020202020204" pitchFamily="34" charset="0"/>
                <a:sym typeface="Tahoma"/>
              </a:rPr>
              <a:t>Feature Selection</a:t>
            </a:r>
          </a:p>
        </p:txBody>
      </p:sp>
      <p:sp>
        <p:nvSpPr>
          <p:cNvPr id="19" name="Rectangle 18">
            <a:extLst>
              <a:ext uri="{FF2B5EF4-FFF2-40B4-BE49-F238E27FC236}">
                <a16:creationId xmlns:a16="http://schemas.microsoft.com/office/drawing/2014/main" xmlns="" id="{DE4D7EF2-7834-D041-AAA9-01DFA1A11054}"/>
              </a:ext>
            </a:extLst>
          </p:cNvPr>
          <p:cNvSpPr/>
          <p:nvPr/>
        </p:nvSpPr>
        <p:spPr>
          <a:xfrm>
            <a:off x="5741533" y="4206457"/>
            <a:ext cx="2396145" cy="722987"/>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Light-weight ML Models</a:t>
            </a:r>
            <a:br>
              <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a:t>
            </a:r>
            <a:r>
              <a:rPr kumimoji="0" lang="en-US" sz="1500" b="1" i="0" u="none" strike="noStrike" cap="none" spc="0" normalizeH="0" baseline="0" dirty="0" err="1">
                <a:ln>
                  <a:noFill/>
                </a:ln>
                <a:solidFill>
                  <a:srgbClr val="000000"/>
                </a:solidFill>
                <a:effectLst/>
                <a:uFillTx/>
                <a:latin typeface="Arial" panose="020B0604020202020204" pitchFamily="34" charset="0"/>
                <a:ea typeface="Tahoma"/>
                <a:cs typeface="Arial" panose="020B0604020202020204" pitchFamily="34" charset="0"/>
                <a:sym typeface="Tahoma"/>
              </a:rPr>
              <a:t>kNN</a:t>
            </a:r>
            <a:r>
              <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 RF)</a:t>
            </a:r>
          </a:p>
        </p:txBody>
      </p:sp>
      <p:sp>
        <p:nvSpPr>
          <p:cNvPr id="20" name="Rectangle 19">
            <a:extLst>
              <a:ext uri="{FF2B5EF4-FFF2-40B4-BE49-F238E27FC236}">
                <a16:creationId xmlns:a16="http://schemas.microsoft.com/office/drawing/2014/main" xmlns="" id="{9BE25429-D442-8845-93CA-94BCA9C0DDBA}"/>
              </a:ext>
            </a:extLst>
          </p:cNvPr>
          <p:cNvSpPr/>
          <p:nvPr/>
        </p:nvSpPr>
        <p:spPr>
          <a:xfrm>
            <a:off x="5791289" y="5442820"/>
            <a:ext cx="2396144" cy="722987"/>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Deep Neural Nets</a:t>
            </a:r>
          </a:p>
          <a:p>
            <a:pPr marL="0" marR="0" indent="0" algn="ctr" defTabSz="914400" rtl="0" fontAlgn="auto" latinLnBrk="1" hangingPunct="0">
              <a:lnSpc>
                <a:spcPct val="100000"/>
              </a:lnSpc>
              <a:spcBef>
                <a:spcPts val="0"/>
              </a:spcBef>
              <a:spcAft>
                <a:spcPts val="0"/>
              </a:spcAft>
              <a:buClrTx/>
              <a:buSzTx/>
              <a:buFontTx/>
              <a:buNone/>
              <a:tabLst/>
            </a:pPr>
            <a:r>
              <a:rPr lang="en-US" sz="1500" b="1" dirty="0">
                <a:solidFill>
                  <a:srgbClr val="000000"/>
                </a:solidFill>
                <a:latin typeface="Arial" panose="020B0604020202020204" pitchFamily="34" charset="0"/>
                <a:ea typeface="Tahoma"/>
                <a:cs typeface="Arial" panose="020B0604020202020204" pitchFamily="34" charset="0"/>
                <a:sym typeface="Tahoma"/>
              </a:rPr>
              <a:t>(LSTM)</a:t>
            </a:r>
            <a:endPar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21" name="Rectangle 20">
            <a:extLst>
              <a:ext uri="{FF2B5EF4-FFF2-40B4-BE49-F238E27FC236}">
                <a16:creationId xmlns:a16="http://schemas.microsoft.com/office/drawing/2014/main" xmlns="" id="{3CCFCDF9-1B7E-6645-A3FB-75405296BBFE}"/>
              </a:ext>
            </a:extLst>
          </p:cNvPr>
          <p:cNvSpPr/>
          <p:nvPr/>
        </p:nvSpPr>
        <p:spPr>
          <a:xfrm>
            <a:off x="5741534" y="2957477"/>
            <a:ext cx="2396144" cy="722987"/>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Online Detection</a:t>
            </a:r>
          </a:p>
          <a:p>
            <a:pPr marL="0" marR="0" indent="0" algn="ctr" defTabSz="914400" rtl="0" fontAlgn="auto" latinLnBrk="1" hangingPunct="0">
              <a:lnSpc>
                <a:spcPct val="100000"/>
              </a:lnSpc>
              <a:spcBef>
                <a:spcPts val="0"/>
              </a:spcBef>
              <a:spcAft>
                <a:spcPts val="0"/>
              </a:spcAft>
              <a:buClrTx/>
              <a:buSzTx/>
              <a:buFontTx/>
              <a:buNone/>
              <a:tabLst/>
            </a:pPr>
            <a:r>
              <a:rPr lang="en-US" sz="1500" b="1" dirty="0">
                <a:solidFill>
                  <a:srgbClr val="000000"/>
                </a:solidFill>
                <a:latin typeface="Arial" panose="020B0604020202020204" pitchFamily="34" charset="0"/>
                <a:ea typeface="Tahoma"/>
                <a:cs typeface="Arial" panose="020B0604020202020204" pitchFamily="34" charset="0"/>
                <a:sym typeface="Tahoma"/>
              </a:rPr>
              <a:t>With Fuzzy Logic</a:t>
            </a:r>
            <a:endParaRPr kumimoji="0" lang="en-US" sz="15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cxnSp>
        <p:nvCxnSpPr>
          <p:cNvPr id="22" name="Straight Connector 21">
            <a:extLst>
              <a:ext uri="{FF2B5EF4-FFF2-40B4-BE49-F238E27FC236}">
                <a16:creationId xmlns:a16="http://schemas.microsoft.com/office/drawing/2014/main" xmlns="" id="{CC7AE3D7-3A92-1140-A306-3A5F7B0390FD}"/>
              </a:ext>
            </a:extLst>
          </p:cNvPr>
          <p:cNvCxnSpPr/>
          <p:nvPr/>
        </p:nvCxnSpPr>
        <p:spPr>
          <a:xfrm>
            <a:off x="2532668" y="3331591"/>
            <a:ext cx="0" cy="2542004"/>
          </a:xfrm>
          <a:prstGeom prst="line">
            <a:avLst/>
          </a:prstGeom>
          <a:noFill/>
          <a:ln w="25400" cap="flat">
            <a:solidFill>
              <a:srgbClr val="005DAA"/>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xmlns="" id="{87028745-F99E-A240-8F98-3FDCCB67F16C}"/>
              </a:ext>
            </a:extLst>
          </p:cNvPr>
          <p:cNvCxnSpPr>
            <a:cxnSpLocks/>
            <a:endCxn id="16" idx="1"/>
          </p:cNvCxnSpPr>
          <p:nvPr/>
        </p:nvCxnSpPr>
        <p:spPr>
          <a:xfrm>
            <a:off x="2541135" y="3331591"/>
            <a:ext cx="245528" cy="1"/>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xmlns="" id="{5797245C-FFA0-AC41-B060-CED529B1176D}"/>
              </a:ext>
            </a:extLst>
          </p:cNvPr>
          <p:cNvCxnSpPr/>
          <p:nvPr/>
        </p:nvCxnSpPr>
        <p:spPr>
          <a:xfrm>
            <a:off x="2532668" y="4541234"/>
            <a:ext cx="253995" cy="0"/>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xmlns="" id="{F139927A-C991-F447-8681-29FB4BE3AC58}"/>
              </a:ext>
            </a:extLst>
          </p:cNvPr>
          <p:cNvCxnSpPr/>
          <p:nvPr/>
        </p:nvCxnSpPr>
        <p:spPr>
          <a:xfrm>
            <a:off x="2541135" y="5873595"/>
            <a:ext cx="245528" cy="0"/>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xmlns="" id="{8C16121F-A000-F84C-ADEA-B1F935B81D7C}"/>
              </a:ext>
            </a:extLst>
          </p:cNvPr>
          <p:cNvCxnSpPr>
            <a:cxnSpLocks/>
            <a:stCxn id="16" idx="3"/>
          </p:cNvCxnSpPr>
          <p:nvPr/>
        </p:nvCxnSpPr>
        <p:spPr>
          <a:xfrm flipV="1">
            <a:off x="5182807" y="3331591"/>
            <a:ext cx="558726" cy="1"/>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xmlns="" id="{51EAA56A-FB17-F64B-8FEF-E6B6E3C17EBC}"/>
              </a:ext>
            </a:extLst>
          </p:cNvPr>
          <p:cNvCxnSpPr>
            <a:cxnSpLocks/>
            <a:stCxn id="17" idx="3"/>
          </p:cNvCxnSpPr>
          <p:nvPr/>
        </p:nvCxnSpPr>
        <p:spPr>
          <a:xfrm flipV="1">
            <a:off x="5182807" y="4567950"/>
            <a:ext cx="558726" cy="3"/>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xmlns="" id="{E2BD3106-26AB-2D4C-8404-6EAC03D86316}"/>
              </a:ext>
            </a:extLst>
          </p:cNvPr>
          <p:cNvCxnSpPr>
            <a:cxnSpLocks/>
            <a:stCxn id="18" idx="3"/>
          </p:cNvCxnSpPr>
          <p:nvPr/>
        </p:nvCxnSpPr>
        <p:spPr>
          <a:xfrm flipV="1">
            <a:off x="5284407" y="5804309"/>
            <a:ext cx="506882" cy="6"/>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xmlns="" id="{7457738A-6068-EA4E-BB09-4C9D322FEDE7}"/>
              </a:ext>
            </a:extLst>
          </p:cNvPr>
          <p:cNvSpPr txBox="1"/>
          <p:nvPr/>
        </p:nvSpPr>
        <p:spPr>
          <a:xfrm>
            <a:off x="4680226" y="2514600"/>
            <a:ext cx="156388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C00000"/>
                </a:solidFill>
                <a:effectLst/>
                <a:uFillTx/>
                <a:latin typeface="Arial" panose="020B0604020202020204" pitchFamily="34" charset="0"/>
                <a:ea typeface="Tahoma"/>
                <a:cs typeface="Arial" panose="020B0604020202020204" pitchFamily="34" charset="0"/>
                <a:sym typeface="Tahoma"/>
              </a:rPr>
              <a:t>Experiment 1</a:t>
            </a:r>
          </a:p>
        </p:txBody>
      </p:sp>
      <p:sp>
        <p:nvSpPr>
          <p:cNvPr id="30" name="TextBox 29">
            <a:extLst>
              <a:ext uri="{FF2B5EF4-FFF2-40B4-BE49-F238E27FC236}">
                <a16:creationId xmlns:a16="http://schemas.microsoft.com/office/drawing/2014/main" xmlns="" id="{122EAE5E-FD31-5845-8DE8-345B947FC834}"/>
              </a:ext>
            </a:extLst>
          </p:cNvPr>
          <p:cNvSpPr txBox="1"/>
          <p:nvPr/>
        </p:nvSpPr>
        <p:spPr>
          <a:xfrm>
            <a:off x="4755904" y="3799290"/>
            <a:ext cx="156388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C00000"/>
                </a:solidFill>
                <a:effectLst/>
                <a:uFillTx/>
                <a:latin typeface="Arial" panose="020B0604020202020204" pitchFamily="34" charset="0"/>
                <a:ea typeface="Tahoma"/>
                <a:cs typeface="Arial" panose="020B0604020202020204" pitchFamily="34" charset="0"/>
                <a:sym typeface="Tahoma"/>
              </a:rPr>
              <a:t>Experiment 2</a:t>
            </a:r>
          </a:p>
        </p:txBody>
      </p:sp>
      <p:sp>
        <p:nvSpPr>
          <p:cNvPr id="31" name="TextBox 30">
            <a:extLst>
              <a:ext uri="{FF2B5EF4-FFF2-40B4-BE49-F238E27FC236}">
                <a16:creationId xmlns:a16="http://schemas.microsoft.com/office/drawing/2014/main" xmlns="" id="{CED04210-5F4F-494A-9FB3-BADC5FAD2767}"/>
              </a:ext>
            </a:extLst>
          </p:cNvPr>
          <p:cNvSpPr txBox="1"/>
          <p:nvPr/>
        </p:nvSpPr>
        <p:spPr>
          <a:xfrm>
            <a:off x="4722876" y="5015418"/>
            <a:ext cx="156388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C00000"/>
                </a:solidFill>
                <a:effectLst/>
                <a:uFillTx/>
                <a:latin typeface="Arial" panose="020B0604020202020204" pitchFamily="34" charset="0"/>
                <a:ea typeface="Tahoma"/>
                <a:cs typeface="Arial" panose="020B0604020202020204" pitchFamily="34" charset="0"/>
                <a:sym typeface="Tahoma"/>
              </a:rPr>
              <a:t>Experiment 3</a:t>
            </a:r>
          </a:p>
        </p:txBody>
      </p:sp>
      <p:cxnSp>
        <p:nvCxnSpPr>
          <p:cNvPr id="32" name="Straight Arrow Connector 31">
            <a:extLst>
              <a:ext uri="{FF2B5EF4-FFF2-40B4-BE49-F238E27FC236}">
                <a16:creationId xmlns:a16="http://schemas.microsoft.com/office/drawing/2014/main" xmlns="" id="{8E0D939D-D10F-AE42-8081-06E480D9A423}"/>
              </a:ext>
            </a:extLst>
          </p:cNvPr>
          <p:cNvCxnSpPr/>
          <p:nvPr/>
        </p:nvCxnSpPr>
        <p:spPr>
          <a:xfrm>
            <a:off x="2261811" y="4541234"/>
            <a:ext cx="253995" cy="0"/>
          </a:xfrm>
          <a:prstGeom prst="straightConnector1">
            <a:avLst/>
          </a:prstGeom>
          <a:noFill/>
          <a:ln w="25400" cap="flat">
            <a:solidFill>
              <a:srgbClr val="005DAA"/>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3" name="Content Placeholder 2">
            <a:extLst>
              <a:ext uri="{FF2B5EF4-FFF2-40B4-BE49-F238E27FC236}">
                <a16:creationId xmlns:a16="http://schemas.microsoft.com/office/drawing/2014/main" xmlns="" id="{4FF2A7A2-024E-C24E-A517-BF6A26008638}"/>
              </a:ext>
            </a:extLst>
          </p:cNvPr>
          <p:cNvSpPr>
            <a:spLocks noGrp="1"/>
          </p:cNvSpPr>
          <p:nvPr>
            <p:ph idx="1"/>
          </p:nvPr>
        </p:nvSpPr>
        <p:spPr>
          <a:xfrm>
            <a:off x="304800" y="1402086"/>
            <a:ext cx="8382000" cy="4524333"/>
          </a:xfrm>
        </p:spPr>
        <p:txBody>
          <a:bodyPr>
            <a:normAutofit/>
          </a:bodyPr>
          <a:lstStyle/>
          <a:p>
            <a:r>
              <a:rPr lang="en-US" altLang="en-US" sz="2000" dirty="0">
                <a:solidFill>
                  <a:srgbClr val="000000"/>
                </a:solidFill>
              </a:rPr>
              <a:t>Data is Ready: </a:t>
            </a:r>
            <a:r>
              <a:rPr lang="en-US" altLang="en-US" sz="2000" dirty="0" err="1">
                <a:solidFill>
                  <a:srgbClr val="000000"/>
                </a:solidFill>
              </a:rPr>
              <a:t>Cryptomining</a:t>
            </a:r>
            <a:r>
              <a:rPr lang="en-US" altLang="en-US" sz="2000" dirty="0">
                <a:solidFill>
                  <a:srgbClr val="000000"/>
                </a:solidFill>
              </a:rPr>
              <a:t> (</a:t>
            </a:r>
            <a:r>
              <a:rPr lang="en-US" altLang="en-US" sz="2000" dirty="0" err="1">
                <a:solidFill>
                  <a:srgbClr val="000000"/>
                </a:solidFill>
              </a:rPr>
              <a:t>XMRig</a:t>
            </a:r>
            <a:r>
              <a:rPr lang="en-US" altLang="en-US" sz="2000" dirty="0">
                <a:solidFill>
                  <a:srgbClr val="000000"/>
                </a:solidFill>
              </a:rPr>
              <a:t>, </a:t>
            </a:r>
            <a:r>
              <a:rPr lang="en-US" altLang="en-US" sz="2000" dirty="0" err="1">
                <a:solidFill>
                  <a:srgbClr val="000000"/>
                </a:solidFill>
              </a:rPr>
              <a:t>Monero</a:t>
            </a:r>
            <a:r>
              <a:rPr lang="en-US" altLang="en-US" sz="2000" dirty="0">
                <a:solidFill>
                  <a:srgbClr val="000000"/>
                </a:solidFill>
              </a:rPr>
              <a:t>, etc.) Context labeled as Malicious and Compression (7zip, </a:t>
            </a:r>
            <a:r>
              <a:rPr lang="en-US" altLang="en-US" sz="2000" dirty="0" err="1">
                <a:solidFill>
                  <a:srgbClr val="000000"/>
                </a:solidFill>
              </a:rPr>
              <a:t>winzip</a:t>
            </a:r>
            <a:r>
              <a:rPr lang="en-US" altLang="en-US" sz="2000" dirty="0">
                <a:solidFill>
                  <a:srgbClr val="000000"/>
                </a:solidFill>
              </a:rPr>
              <a:t>, etc.) labeled as benign. </a:t>
            </a:r>
          </a:p>
          <a:p>
            <a:endParaRPr lang="en-US" dirty="0"/>
          </a:p>
        </p:txBody>
      </p:sp>
    </p:spTree>
    <p:extLst>
      <p:ext uri="{BB962C8B-B14F-4D97-AF65-F5344CB8AC3E}">
        <p14:creationId xmlns:p14="http://schemas.microsoft.com/office/powerpoint/2010/main" val="25684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xmlns="" id="{ECB8BCC3-6E1A-3541-ABC3-C0DDC4B7A798}"/>
              </a:ext>
            </a:extLst>
          </p:cNvPr>
          <p:cNvSpPr/>
          <p:nvPr/>
        </p:nvSpPr>
        <p:spPr>
          <a:xfrm>
            <a:off x="308980" y="1641021"/>
            <a:ext cx="304800" cy="304800"/>
          </a:xfrm>
          <a:prstGeom prst="ellipse">
            <a:avLst/>
          </a:prstGeom>
          <a:solidFill>
            <a:srgbClr val="235EA5"/>
          </a:solidFill>
          <a:ln>
            <a:solidFill>
              <a:srgbClr val="235EA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Oval 69">
            <a:extLst>
              <a:ext uri="{FF2B5EF4-FFF2-40B4-BE49-F238E27FC236}">
                <a16:creationId xmlns:a16="http://schemas.microsoft.com/office/drawing/2014/main" xmlns="" id="{2EDD4027-D333-EB48-AFE8-7C641FBE7CAB}"/>
              </a:ext>
            </a:extLst>
          </p:cNvPr>
          <p:cNvSpPr/>
          <p:nvPr/>
        </p:nvSpPr>
        <p:spPr>
          <a:xfrm>
            <a:off x="301212" y="1653261"/>
            <a:ext cx="304800" cy="304800"/>
          </a:xfrm>
          <a:prstGeom prst="ellipse">
            <a:avLst/>
          </a:prstGeom>
          <a:noFill/>
          <a:ln>
            <a:solidFill>
              <a:srgbClr val="235EA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TextBox 46">
            <a:extLst>
              <a:ext uri="{FF2B5EF4-FFF2-40B4-BE49-F238E27FC236}">
                <a16:creationId xmlns:a16="http://schemas.microsoft.com/office/drawing/2014/main" xmlns="" id="{9285E4CB-133F-9446-94A1-74BDDD5C2B98}"/>
              </a:ext>
            </a:extLst>
          </p:cNvPr>
          <p:cNvSpPr txBox="1"/>
          <p:nvPr/>
        </p:nvSpPr>
        <p:spPr>
          <a:xfrm>
            <a:off x="786783" y="1630432"/>
            <a:ext cx="1600200" cy="338554"/>
          </a:xfrm>
          <a:prstGeom prst="rect">
            <a:avLst/>
          </a:prstGeom>
          <a:noFill/>
        </p:spPr>
        <p:txBody>
          <a:bodyPr wrap="square" rtlCol="0">
            <a:spAutoFit/>
          </a:bodyPr>
          <a:lstStyle/>
          <a:p>
            <a:r>
              <a:rPr lang="en-US" sz="1600" b="1">
                <a:latin typeface="Arial" pitchFamily="34" charset="0"/>
                <a:cs typeface="Arial" pitchFamily="34" charset="0"/>
              </a:rPr>
              <a:t>Cyber Attacks</a:t>
            </a:r>
          </a:p>
        </p:txBody>
      </p:sp>
      <p:sp>
        <p:nvSpPr>
          <p:cNvPr id="48" name="Right Arrow 47">
            <a:extLst>
              <a:ext uri="{FF2B5EF4-FFF2-40B4-BE49-F238E27FC236}">
                <a16:creationId xmlns:a16="http://schemas.microsoft.com/office/drawing/2014/main" xmlns="" id="{46B9FA3F-EF29-5346-B083-C25CE7D35D4E}"/>
              </a:ext>
            </a:extLst>
          </p:cNvPr>
          <p:cNvSpPr/>
          <p:nvPr/>
        </p:nvSpPr>
        <p:spPr>
          <a:xfrm>
            <a:off x="3096827" y="1694419"/>
            <a:ext cx="266700" cy="210579"/>
          </a:xfrm>
          <a:prstGeom prst="rightArrow">
            <a:avLst/>
          </a:prstGeom>
          <a:solidFill>
            <a:srgbClr val="235EA5"/>
          </a:solidFill>
          <a:ln>
            <a:solidFill>
              <a:srgbClr val="235EA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83" name="Table 82">
            <a:extLst>
              <a:ext uri="{FF2B5EF4-FFF2-40B4-BE49-F238E27FC236}">
                <a16:creationId xmlns:a16="http://schemas.microsoft.com/office/drawing/2014/main" xmlns="" id="{4CBB3C1B-4564-9743-94F9-405446704DEB}"/>
              </a:ext>
            </a:extLst>
          </p:cNvPr>
          <p:cNvGraphicFramePr>
            <a:graphicFrameLocks noGrp="1"/>
          </p:cNvGraphicFramePr>
          <p:nvPr>
            <p:extLst>
              <p:ext uri="{D42A27DB-BD31-4B8C-83A1-F6EECF244321}">
                <p14:modId xmlns:p14="http://schemas.microsoft.com/office/powerpoint/2010/main" val="262553197"/>
              </p:ext>
            </p:extLst>
          </p:nvPr>
        </p:nvGraphicFramePr>
        <p:xfrm>
          <a:off x="3733800" y="1752600"/>
          <a:ext cx="4798011" cy="731520"/>
        </p:xfrm>
        <a:graphic>
          <a:graphicData uri="http://schemas.openxmlformats.org/drawingml/2006/table">
            <a:tbl>
              <a:tblPr firstRow="1" bandRow="1">
                <a:tableStyleId>{5C22544A-7EE6-4342-B048-85BDC9FD1C3A}</a:tableStyleId>
              </a:tblPr>
              <a:tblGrid>
                <a:gridCol w="1826212">
                  <a:extLst>
                    <a:ext uri="{9D8B030D-6E8A-4147-A177-3AD203B41FA5}">
                      <a16:colId xmlns:a16="http://schemas.microsoft.com/office/drawing/2014/main" xmlns="" val="630471898"/>
                    </a:ext>
                  </a:extLst>
                </a:gridCol>
                <a:gridCol w="2971799">
                  <a:extLst>
                    <a:ext uri="{9D8B030D-6E8A-4147-A177-3AD203B41FA5}">
                      <a16:colId xmlns:a16="http://schemas.microsoft.com/office/drawing/2014/main" xmlns="" val="4117904492"/>
                    </a:ext>
                  </a:extLst>
                </a:gridCol>
              </a:tblGrid>
              <a:tr h="370840">
                <a:tc>
                  <a:txBody>
                    <a:bodyPr/>
                    <a:lstStyle/>
                    <a:p>
                      <a:r>
                        <a:rPr lang="en-US" sz="1500" b="1" dirty="0">
                          <a:solidFill>
                            <a:schemeClr val="tx1"/>
                          </a:solidFill>
                          <a:latin typeface="Arial" panose="020B0604020202020204" pitchFamily="34" charset="0"/>
                          <a:cs typeface="Arial" panose="020B0604020202020204" pitchFamily="34" charset="0"/>
                        </a:rPr>
                        <a:t>Trojan</a:t>
                      </a:r>
                      <a:r>
                        <a:rPr lang="en-US" sz="1500" b="1" baseline="0" dirty="0">
                          <a:solidFill>
                            <a:schemeClr val="tx1"/>
                          </a:solidFill>
                          <a:latin typeface="Arial" panose="020B0604020202020204" pitchFamily="34" charset="0"/>
                          <a:cs typeface="Arial" panose="020B0604020202020204" pitchFamily="34" charset="0"/>
                        </a:rPr>
                        <a:t> </a:t>
                      </a:r>
                      <a:r>
                        <a:rPr lang="en-US" sz="1500" b="1" dirty="0">
                          <a:solidFill>
                            <a:schemeClr val="tx1"/>
                          </a:solidFill>
                          <a:latin typeface="Arial" panose="020B0604020202020204" pitchFamily="34" charset="0"/>
                          <a:cs typeface="Arial" panose="020B0604020202020204" pitchFamily="34" charset="0"/>
                        </a:rPr>
                        <a:t>Attacks</a:t>
                      </a:r>
                    </a:p>
                  </a:txBody>
                  <a:tcPr anchor="ctr">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Manipulate Training Data (TD)</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Training-time Attack: TD is poisoned by input with triggers</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graphicFrame>
        <p:nvGraphicFramePr>
          <p:cNvPr id="84" name="Table 83">
            <a:extLst>
              <a:ext uri="{FF2B5EF4-FFF2-40B4-BE49-F238E27FC236}">
                <a16:creationId xmlns:a16="http://schemas.microsoft.com/office/drawing/2014/main" xmlns="" id="{A27E88FD-A250-0349-81FD-E9FF4828C147}"/>
              </a:ext>
            </a:extLst>
          </p:cNvPr>
          <p:cNvGraphicFramePr>
            <a:graphicFrameLocks noGrp="1"/>
          </p:cNvGraphicFramePr>
          <p:nvPr>
            <p:extLst>
              <p:ext uri="{D42A27DB-BD31-4B8C-83A1-F6EECF244321}">
                <p14:modId xmlns:p14="http://schemas.microsoft.com/office/powerpoint/2010/main" val="629717784"/>
              </p:ext>
            </p:extLst>
          </p:nvPr>
        </p:nvGraphicFramePr>
        <p:xfrm>
          <a:off x="3733800" y="2971800"/>
          <a:ext cx="4798011" cy="731520"/>
        </p:xfrm>
        <a:graphic>
          <a:graphicData uri="http://schemas.openxmlformats.org/drawingml/2006/table">
            <a:tbl>
              <a:tblPr firstRow="1" bandRow="1">
                <a:tableStyleId>{5C22544A-7EE6-4342-B048-85BDC9FD1C3A}</a:tableStyleId>
              </a:tblPr>
              <a:tblGrid>
                <a:gridCol w="1826212">
                  <a:extLst>
                    <a:ext uri="{9D8B030D-6E8A-4147-A177-3AD203B41FA5}">
                      <a16:colId xmlns:a16="http://schemas.microsoft.com/office/drawing/2014/main" xmlns="" val="630471898"/>
                    </a:ext>
                  </a:extLst>
                </a:gridCol>
                <a:gridCol w="2971799">
                  <a:extLst>
                    <a:ext uri="{9D8B030D-6E8A-4147-A177-3AD203B41FA5}">
                      <a16:colId xmlns:a16="http://schemas.microsoft.com/office/drawing/2014/main" xmlns="" val="4117904492"/>
                    </a:ext>
                  </a:extLst>
                </a:gridCol>
              </a:tblGrid>
              <a:tr h="370840">
                <a:tc>
                  <a:txBody>
                    <a:bodyPr/>
                    <a:lstStyle/>
                    <a:p>
                      <a:r>
                        <a:rPr lang="en-US" sz="1500" b="1" dirty="0">
                          <a:solidFill>
                            <a:schemeClr val="tx1"/>
                          </a:solidFill>
                          <a:latin typeface="Arial" panose="020B0604020202020204" pitchFamily="34" charset="0"/>
                          <a:cs typeface="Arial" panose="020B0604020202020204" pitchFamily="34" charset="0"/>
                        </a:rPr>
                        <a:t>Adversarial Sample Attacks </a:t>
                      </a:r>
                    </a:p>
                  </a:txBody>
                  <a:tcPr anchor="ctr">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Manipulate Inference</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Inference-time Attack: Use SGD to generate adv. samples</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graphicFrame>
        <p:nvGraphicFramePr>
          <p:cNvPr id="85" name="Table 84">
            <a:extLst>
              <a:ext uri="{FF2B5EF4-FFF2-40B4-BE49-F238E27FC236}">
                <a16:creationId xmlns:a16="http://schemas.microsoft.com/office/drawing/2014/main" xmlns="" id="{7A4A5C4B-F86C-F347-9945-A9E9A41E5885}"/>
              </a:ext>
            </a:extLst>
          </p:cNvPr>
          <p:cNvGraphicFramePr>
            <a:graphicFrameLocks noGrp="1"/>
          </p:cNvGraphicFramePr>
          <p:nvPr>
            <p:extLst>
              <p:ext uri="{D42A27DB-BD31-4B8C-83A1-F6EECF244321}">
                <p14:modId xmlns:p14="http://schemas.microsoft.com/office/powerpoint/2010/main" val="497513006"/>
              </p:ext>
            </p:extLst>
          </p:nvPr>
        </p:nvGraphicFramePr>
        <p:xfrm>
          <a:off x="3733798" y="4114800"/>
          <a:ext cx="4798011" cy="518160"/>
        </p:xfrm>
        <a:graphic>
          <a:graphicData uri="http://schemas.openxmlformats.org/drawingml/2006/table">
            <a:tbl>
              <a:tblPr firstRow="1" bandRow="1">
                <a:tableStyleId>{5C22544A-7EE6-4342-B048-85BDC9FD1C3A}</a:tableStyleId>
              </a:tblPr>
              <a:tblGrid>
                <a:gridCol w="1826212">
                  <a:extLst>
                    <a:ext uri="{9D8B030D-6E8A-4147-A177-3AD203B41FA5}">
                      <a16:colId xmlns:a16="http://schemas.microsoft.com/office/drawing/2014/main" xmlns="" val="630471898"/>
                    </a:ext>
                  </a:extLst>
                </a:gridCol>
                <a:gridCol w="2971799">
                  <a:extLst>
                    <a:ext uri="{9D8B030D-6E8A-4147-A177-3AD203B41FA5}">
                      <a16:colId xmlns:a16="http://schemas.microsoft.com/office/drawing/2014/main" xmlns="" val="4117904492"/>
                    </a:ext>
                  </a:extLst>
                </a:gridCol>
              </a:tblGrid>
              <a:tr h="370840">
                <a:tc>
                  <a:txBody>
                    <a:bodyPr/>
                    <a:lstStyle/>
                    <a:p>
                      <a:r>
                        <a:rPr lang="en-US" sz="1500" b="1" dirty="0">
                          <a:solidFill>
                            <a:schemeClr val="tx1"/>
                          </a:solidFill>
                          <a:latin typeface="Arial" panose="020B0604020202020204" pitchFamily="34" charset="0"/>
                          <a:cs typeface="Arial" panose="020B0604020202020204" pitchFamily="34" charset="0"/>
                        </a:rPr>
                        <a:t>Evasive Attacks</a:t>
                      </a:r>
                    </a:p>
                  </a:txBody>
                  <a:tcPr anchor="ctr">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Hide intent / remain undetected</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Mimic benign behavior </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sp>
        <p:nvSpPr>
          <p:cNvPr id="3" name="Slide Number Placeholder 2"/>
          <p:cNvSpPr>
            <a:spLocks noGrp="1"/>
          </p:cNvSpPr>
          <p:nvPr>
            <p:ph type="sldNum" sz="quarter" idx="11"/>
          </p:nvPr>
        </p:nvSpPr>
        <p:spPr/>
        <p:txBody>
          <a:bodyPr/>
          <a:lstStyle/>
          <a:p>
            <a:fld id="{F6EFC63E-F8D9-44BB-A462-AC735E845F95}" type="slidenum">
              <a:rPr lang="en-US" smtClean="0"/>
              <a:pPr/>
              <a:t>5</a:t>
            </a:fld>
            <a:endParaRPr lang="en-US"/>
          </a:p>
        </p:txBody>
      </p:sp>
      <p:sp>
        <p:nvSpPr>
          <p:cNvPr id="15" name="Title 4"/>
          <p:cNvSpPr txBox="1">
            <a:spLocks/>
          </p:cNvSpPr>
          <p:nvPr/>
        </p:nvSpPr>
        <p:spPr bwMode="auto">
          <a:xfrm>
            <a:off x="304800" y="762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189" algn="l" rtl="0" eaLnBrk="1" fontAlgn="base" hangingPunct="1">
              <a:spcBef>
                <a:spcPct val="0"/>
              </a:spcBef>
              <a:spcAft>
                <a:spcPct val="0"/>
              </a:spcAft>
              <a:defRPr sz="2600">
                <a:solidFill>
                  <a:schemeClr val="tx1"/>
                </a:solidFill>
                <a:latin typeface="Tahoma" charset="0"/>
                <a:cs typeface="Arial" charset="0"/>
              </a:defRPr>
            </a:lvl6pPr>
            <a:lvl7pPr marL="914377" algn="l" rtl="0" eaLnBrk="1" fontAlgn="base" hangingPunct="1">
              <a:spcBef>
                <a:spcPct val="0"/>
              </a:spcBef>
              <a:spcAft>
                <a:spcPct val="0"/>
              </a:spcAft>
              <a:defRPr sz="2600">
                <a:solidFill>
                  <a:schemeClr val="tx1"/>
                </a:solidFill>
                <a:latin typeface="Tahoma" charset="0"/>
                <a:cs typeface="Arial" charset="0"/>
              </a:defRPr>
            </a:lvl7pPr>
            <a:lvl8pPr marL="1371566" algn="l" rtl="0" eaLnBrk="1" fontAlgn="base" hangingPunct="1">
              <a:spcBef>
                <a:spcPct val="0"/>
              </a:spcBef>
              <a:spcAft>
                <a:spcPct val="0"/>
              </a:spcAft>
              <a:defRPr sz="2600">
                <a:solidFill>
                  <a:schemeClr val="tx1"/>
                </a:solidFill>
                <a:latin typeface="Tahoma" charset="0"/>
                <a:cs typeface="Arial" charset="0"/>
              </a:defRPr>
            </a:lvl8pPr>
            <a:lvl9pPr marL="1828754" algn="l" rtl="0" eaLnBrk="1" fontAlgn="base" hangingPunct="1">
              <a:spcBef>
                <a:spcPct val="0"/>
              </a:spcBef>
              <a:spcAft>
                <a:spcPct val="0"/>
              </a:spcAft>
              <a:defRPr sz="2600">
                <a:solidFill>
                  <a:schemeClr val="tx1"/>
                </a:solidFill>
                <a:latin typeface="Tahoma" charset="0"/>
                <a:cs typeface="Arial" charset="0"/>
              </a:defRPr>
            </a:lvl9pPr>
          </a:lstStyle>
          <a:p>
            <a:r>
              <a:rPr lang="en-US" sz="2800"/>
              <a:t>Proposed Research Project</a:t>
            </a:r>
          </a:p>
        </p:txBody>
      </p:sp>
      <p:graphicFrame>
        <p:nvGraphicFramePr>
          <p:cNvPr id="17" name="Table 16">
            <a:extLst>
              <a:ext uri="{FF2B5EF4-FFF2-40B4-BE49-F238E27FC236}">
                <a16:creationId xmlns:a16="http://schemas.microsoft.com/office/drawing/2014/main" xmlns="" id="{0CC33B7E-7894-2B4C-BF5C-51031C849119}"/>
              </a:ext>
            </a:extLst>
          </p:cNvPr>
          <p:cNvGraphicFramePr>
            <a:graphicFrameLocks noGrp="1"/>
          </p:cNvGraphicFramePr>
          <p:nvPr>
            <p:extLst>
              <p:ext uri="{D42A27DB-BD31-4B8C-83A1-F6EECF244321}">
                <p14:modId xmlns:p14="http://schemas.microsoft.com/office/powerpoint/2010/main" val="2598973694"/>
              </p:ext>
            </p:extLst>
          </p:nvPr>
        </p:nvGraphicFramePr>
        <p:xfrm>
          <a:off x="3733797" y="4953000"/>
          <a:ext cx="4798011" cy="777240"/>
        </p:xfrm>
        <a:graphic>
          <a:graphicData uri="http://schemas.openxmlformats.org/drawingml/2006/table">
            <a:tbl>
              <a:tblPr firstRow="1" bandRow="1">
                <a:tableStyleId>{5C22544A-7EE6-4342-B048-85BDC9FD1C3A}</a:tableStyleId>
              </a:tblPr>
              <a:tblGrid>
                <a:gridCol w="1826212">
                  <a:extLst>
                    <a:ext uri="{9D8B030D-6E8A-4147-A177-3AD203B41FA5}">
                      <a16:colId xmlns:a16="http://schemas.microsoft.com/office/drawing/2014/main" xmlns="" val="630471898"/>
                    </a:ext>
                  </a:extLst>
                </a:gridCol>
                <a:gridCol w="2971799">
                  <a:extLst>
                    <a:ext uri="{9D8B030D-6E8A-4147-A177-3AD203B41FA5}">
                      <a16:colId xmlns:a16="http://schemas.microsoft.com/office/drawing/2014/main" xmlns="" val="4117904492"/>
                    </a:ext>
                  </a:extLst>
                </a:gridCol>
              </a:tblGrid>
              <a:tr h="370840">
                <a:tc>
                  <a:txBody>
                    <a:bodyPr/>
                    <a:lstStyle/>
                    <a:p>
                      <a:r>
                        <a:rPr lang="en-US" sz="1500" b="1" dirty="0">
                          <a:solidFill>
                            <a:schemeClr val="tx1"/>
                          </a:solidFill>
                          <a:latin typeface="Arial" panose="020B0604020202020204" pitchFamily="34" charset="0"/>
                          <a:cs typeface="Arial" panose="020B0604020202020204" pitchFamily="34" charset="0"/>
                        </a:rPr>
                        <a:t>Adversarial Application Cyber Behavior</a:t>
                      </a:r>
                    </a:p>
                  </a:txBody>
                  <a:tcPr anchor="ctr">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Identifying attack intent</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Adversarial cyber behavior</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sp>
        <p:nvSpPr>
          <p:cNvPr id="18" name="Rectangle 17">
            <a:extLst>
              <a:ext uri="{FF2B5EF4-FFF2-40B4-BE49-F238E27FC236}">
                <a16:creationId xmlns:a16="http://schemas.microsoft.com/office/drawing/2014/main" xmlns="" id="{E3237893-563D-E542-A4DC-C4AE142D8E40}"/>
              </a:ext>
            </a:extLst>
          </p:cNvPr>
          <p:cNvSpPr/>
          <p:nvPr/>
        </p:nvSpPr>
        <p:spPr>
          <a:xfrm>
            <a:off x="3429000" y="1402086"/>
            <a:ext cx="5261388" cy="4693914"/>
          </a:xfrm>
          <a:prstGeom prst="rect">
            <a:avLst/>
          </a:prstGeom>
          <a:noFill/>
          <a:ln w="12700"/>
        </p:spPr>
        <p:style>
          <a:lnRef idx="2">
            <a:schemeClr val="accent1"/>
          </a:lnRef>
          <a:fillRef idx="1">
            <a:schemeClr val="lt1"/>
          </a:fillRef>
          <a:effectRef idx="0">
            <a:schemeClr val="accent1"/>
          </a:effectRef>
          <a:fontRef idx="minor">
            <a:schemeClr val="dk1"/>
          </a:fontRef>
        </p:style>
        <p:txBody>
          <a:bodyPr rtlCol="0" anchor="t" anchorCtr="0"/>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3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0" grpId="0" animBg="1"/>
      <p:bldP spid="47" grpId="0"/>
      <p:bldP spid="48"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err="1"/>
              <a:t>Experimental</a:t>
            </a:r>
            <a:r>
              <a:rPr lang="tr-TR" sz="2800" dirty="0"/>
              <a:t> </a:t>
            </a:r>
            <a:r>
              <a:rPr lang="tr-TR" sz="2800" dirty="0" err="1"/>
              <a:t>Results</a:t>
            </a:r>
            <a:r>
              <a:rPr lang="tr-TR" sz="2800" dirty="0"/>
              <a:t> </a:t>
            </a:r>
            <a:r>
              <a:rPr lang="tr-TR" sz="2800" dirty="0" err="1"/>
              <a:t>and</a:t>
            </a:r>
            <a:r>
              <a:rPr lang="tr-TR" sz="2800" dirty="0"/>
              <a:t> </a:t>
            </a:r>
            <a:r>
              <a:rPr lang="tr-TR" sz="2800" dirty="0" err="1"/>
              <a:t>Findings</a:t>
            </a:r>
            <a:endParaRPr lang="en-US" sz="2800" dirty="0"/>
          </a:p>
        </p:txBody>
      </p:sp>
      <p:sp>
        <p:nvSpPr>
          <p:cNvPr id="3" name="Content Placeholder 2"/>
          <p:cNvSpPr>
            <a:spLocks noGrp="1"/>
          </p:cNvSpPr>
          <p:nvPr>
            <p:ph idx="1"/>
          </p:nvPr>
        </p:nvSpPr>
        <p:spPr/>
        <p:txBody>
          <a:bodyPr>
            <a:normAutofit/>
          </a:bodyPr>
          <a:lstStyle/>
          <a:p>
            <a:r>
              <a:rPr lang="en-US" b="1" dirty="0"/>
              <a:t>Experiment 1: </a:t>
            </a:r>
            <a:r>
              <a:rPr lang="en-US" dirty="0"/>
              <a:t>Given the PERF counter data, what is performance of Random Forest and K Nearest Neighbor Models? </a:t>
            </a:r>
          </a:p>
          <a:p>
            <a:endParaRPr lang="en-US" b="1"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50</a:t>
            </a:fld>
            <a:endParaRPr lang="en-US" dirty="0"/>
          </a:p>
        </p:txBody>
      </p:sp>
      <p:pic>
        <p:nvPicPr>
          <p:cNvPr id="17" name="Picture 16" descr="A screenshot of a cell phone&#10;&#10;Description automatically generated">
            <a:extLst>
              <a:ext uri="{FF2B5EF4-FFF2-40B4-BE49-F238E27FC236}">
                <a16:creationId xmlns:a16="http://schemas.microsoft.com/office/drawing/2014/main" xmlns="" id="{9161BB40-F298-A34C-901E-A484468E0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198" y="2202409"/>
            <a:ext cx="3766861" cy="2825146"/>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xmlns="" id="{C67F5475-DC5A-4A47-97BC-1983A6971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40" y="2225975"/>
            <a:ext cx="3840480" cy="2880360"/>
          </a:xfrm>
          <a:prstGeom prst="rect">
            <a:avLst/>
          </a:prstGeom>
        </p:spPr>
      </p:pic>
      <p:sp>
        <p:nvSpPr>
          <p:cNvPr id="20" name="TextBox 19">
            <a:extLst>
              <a:ext uri="{FF2B5EF4-FFF2-40B4-BE49-F238E27FC236}">
                <a16:creationId xmlns:a16="http://schemas.microsoft.com/office/drawing/2014/main" xmlns="" id="{1B17CF4D-D761-E74A-93AC-8286D32AB7A6}"/>
              </a:ext>
            </a:extLst>
          </p:cNvPr>
          <p:cNvSpPr txBox="1"/>
          <p:nvPr/>
        </p:nvSpPr>
        <p:spPr>
          <a:xfrm>
            <a:off x="2559693" y="5307710"/>
            <a:ext cx="4625625" cy="338554"/>
          </a:xfrm>
          <a:prstGeom prst="rect">
            <a:avLst/>
          </a:prstGeom>
          <a:noFill/>
        </p:spPr>
        <p:txBody>
          <a:bodyPr wrap="none" rtlCol="0">
            <a:spAutoFit/>
          </a:bodyPr>
          <a:lstStyle/>
          <a:p>
            <a:r>
              <a:rPr lang="en-US" sz="1600" b="1" dirty="0">
                <a:latin typeface="Arial" pitchFamily="34" charset="0"/>
                <a:cs typeface="Arial" pitchFamily="34" charset="0"/>
              </a:rPr>
              <a:t>Result: </a:t>
            </a:r>
            <a:r>
              <a:rPr lang="en-US" sz="1600" dirty="0">
                <a:solidFill>
                  <a:srgbClr val="006600"/>
                </a:solidFill>
                <a:latin typeface="Arial" pitchFamily="34" charset="0"/>
                <a:cs typeface="Arial" pitchFamily="34" charset="0"/>
              </a:rPr>
              <a:t>High Accuracy, Precision, Recall, and F1</a:t>
            </a:r>
          </a:p>
        </p:txBody>
      </p:sp>
    </p:spTree>
    <p:extLst>
      <p:ext uri="{BB962C8B-B14F-4D97-AF65-F5344CB8AC3E}">
        <p14:creationId xmlns:p14="http://schemas.microsoft.com/office/powerpoint/2010/main" val="10249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err="1"/>
              <a:t>Experimental</a:t>
            </a:r>
            <a:r>
              <a:rPr lang="tr-TR" sz="2800" dirty="0"/>
              <a:t> </a:t>
            </a:r>
            <a:r>
              <a:rPr lang="tr-TR" sz="2800" dirty="0" err="1"/>
              <a:t>Results</a:t>
            </a:r>
            <a:r>
              <a:rPr lang="tr-TR" sz="2800" dirty="0"/>
              <a:t> </a:t>
            </a:r>
            <a:r>
              <a:rPr lang="tr-TR" sz="2800" dirty="0" err="1"/>
              <a:t>and</a:t>
            </a:r>
            <a:r>
              <a:rPr lang="tr-TR" sz="2800" dirty="0"/>
              <a:t> </a:t>
            </a:r>
            <a:r>
              <a:rPr lang="tr-TR" sz="2800" dirty="0" err="1"/>
              <a:t>Findings</a:t>
            </a:r>
            <a:endParaRPr lang="en-US" sz="2800" dirty="0"/>
          </a:p>
        </p:txBody>
      </p:sp>
      <p:sp>
        <p:nvSpPr>
          <p:cNvPr id="3" name="Content Placeholder 2"/>
          <p:cNvSpPr>
            <a:spLocks noGrp="1"/>
          </p:cNvSpPr>
          <p:nvPr>
            <p:ph idx="1"/>
          </p:nvPr>
        </p:nvSpPr>
        <p:spPr>
          <a:xfrm>
            <a:off x="304800" y="1402086"/>
            <a:ext cx="8382000" cy="5074914"/>
          </a:xfrm>
        </p:spPr>
        <p:txBody>
          <a:bodyPr>
            <a:normAutofit/>
          </a:bodyPr>
          <a:lstStyle/>
          <a:p>
            <a:r>
              <a:rPr lang="en-US" b="1" dirty="0"/>
              <a:t>Experiment 2: </a:t>
            </a:r>
            <a:r>
              <a:rPr lang="en-US" dirty="0"/>
              <a:t>What is the training size that is needed for effective prediction? </a:t>
            </a:r>
          </a:p>
          <a:p>
            <a:endParaRPr lang="en-US" b="1"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51</a:t>
            </a:fld>
            <a:endParaRPr lang="en-US" dirty="0"/>
          </a:p>
        </p:txBody>
      </p:sp>
      <p:pic>
        <p:nvPicPr>
          <p:cNvPr id="6" name="Picture 5" descr="A close up of a map&#10;&#10;Description automatically generated">
            <a:extLst>
              <a:ext uri="{FF2B5EF4-FFF2-40B4-BE49-F238E27FC236}">
                <a16:creationId xmlns:a16="http://schemas.microsoft.com/office/drawing/2014/main" xmlns="" id="{D25A9F40-6DA9-A649-94CF-FC45B6F16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586" y="2035336"/>
            <a:ext cx="2796401" cy="2097301"/>
          </a:xfrm>
          <a:prstGeom prst="rect">
            <a:avLst/>
          </a:prstGeom>
        </p:spPr>
      </p:pic>
      <p:sp>
        <p:nvSpPr>
          <p:cNvPr id="10" name="TextBox 9">
            <a:extLst>
              <a:ext uri="{FF2B5EF4-FFF2-40B4-BE49-F238E27FC236}">
                <a16:creationId xmlns:a16="http://schemas.microsoft.com/office/drawing/2014/main" xmlns="" id="{C4CFA8CD-71C6-1E46-9E50-1E04619B0A94}"/>
              </a:ext>
            </a:extLst>
          </p:cNvPr>
          <p:cNvSpPr txBox="1"/>
          <p:nvPr/>
        </p:nvSpPr>
        <p:spPr>
          <a:xfrm>
            <a:off x="1388586" y="6207429"/>
            <a:ext cx="6296917" cy="338554"/>
          </a:xfrm>
          <a:prstGeom prst="rect">
            <a:avLst/>
          </a:prstGeom>
          <a:noFill/>
        </p:spPr>
        <p:txBody>
          <a:bodyPr wrap="none" rtlCol="0">
            <a:spAutoFit/>
          </a:bodyPr>
          <a:lstStyle/>
          <a:p>
            <a:r>
              <a:rPr lang="en-US" sz="1600" b="1" dirty="0">
                <a:latin typeface="Arial" pitchFamily="34" charset="0"/>
                <a:cs typeface="Arial" pitchFamily="34" charset="0"/>
              </a:rPr>
              <a:t>Result</a:t>
            </a:r>
            <a:r>
              <a:rPr lang="en-US" sz="1600" dirty="0">
                <a:latin typeface="Arial" pitchFamily="34" charset="0"/>
                <a:cs typeface="Arial" pitchFamily="34" charset="0"/>
              </a:rPr>
              <a:t>: </a:t>
            </a:r>
            <a:r>
              <a:rPr lang="en-US" sz="1600" dirty="0">
                <a:solidFill>
                  <a:srgbClr val="006600"/>
                </a:solidFill>
                <a:latin typeface="Arial" pitchFamily="34" charset="0"/>
                <a:cs typeface="Arial" pitchFamily="34" charset="0"/>
              </a:rPr>
              <a:t>Only needed considerably small amount of data for learning</a:t>
            </a:r>
          </a:p>
        </p:txBody>
      </p:sp>
      <p:pic>
        <p:nvPicPr>
          <p:cNvPr id="7" name="Picture 6" descr="A close up of a map&#10;&#10;Description automatically generated">
            <a:extLst>
              <a:ext uri="{FF2B5EF4-FFF2-40B4-BE49-F238E27FC236}">
                <a16:creationId xmlns:a16="http://schemas.microsoft.com/office/drawing/2014/main" xmlns="" id="{B9F96B6E-296B-4649-B34D-7E2A0EAB7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076" y="2061357"/>
            <a:ext cx="2855124" cy="2141343"/>
          </a:xfrm>
          <a:prstGeom prst="rect">
            <a:avLst/>
          </a:prstGeom>
        </p:spPr>
      </p:pic>
      <p:sp>
        <p:nvSpPr>
          <p:cNvPr id="11" name="TextBox 10">
            <a:extLst>
              <a:ext uri="{FF2B5EF4-FFF2-40B4-BE49-F238E27FC236}">
                <a16:creationId xmlns:a16="http://schemas.microsoft.com/office/drawing/2014/main" xmlns="" id="{832484D7-03B6-2D48-A0E0-2934A6BB5263}"/>
              </a:ext>
            </a:extLst>
          </p:cNvPr>
          <p:cNvSpPr txBox="1"/>
          <p:nvPr/>
        </p:nvSpPr>
        <p:spPr>
          <a:xfrm>
            <a:off x="6875278" y="2789108"/>
            <a:ext cx="1524000" cy="584775"/>
          </a:xfrm>
          <a:prstGeom prst="rect">
            <a:avLst/>
          </a:prstGeom>
          <a:noFill/>
        </p:spPr>
        <p:txBody>
          <a:bodyPr wrap="square" rtlCol="0">
            <a:spAutoFit/>
          </a:bodyPr>
          <a:lstStyle/>
          <a:p>
            <a:pPr algn="ctr"/>
            <a:r>
              <a:rPr lang="en-US" sz="1600" dirty="0">
                <a:latin typeface="Arial" pitchFamily="34" charset="0"/>
                <a:cs typeface="Arial" pitchFamily="34" charset="0"/>
              </a:rPr>
              <a:t>Binary Classification</a:t>
            </a:r>
          </a:p>
        </p:txBody>
      </p:sp>
      <p:pic>
        <p:nvPicPr>
          <p:cNvPr id="13" name="Picture 12" descr="A close up of a map&#10;&#10;Description automatically generated">
            <a:extLst>
              <a:ext uri="{FF2B5EF4-FFF2-40B4-BE49-F238E27FC236}">
                <a16:creationId xmlns:a16="http://schemas.microsoft.com/office/drawing/2014/main" xmlns="" id="{9400D0A0-F127-EB4C-B65E-A3A9A6DFB1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3571" y="4108868"/>
            <a:ext cx="2761707" cy="2071280"/>
          </a:xfrm>
          <a:prstGeom prst="rect">
            <a:avLst/>
          </a:prstGeom>
        </p:spPr>
      </p:pic>
      <p:pic>
        <p:nvPicPr>
          <p:cNvPr id="15" name="Picture 14" descr="A close up of a map&#10;&#10;Description automatically generated">
            <a:extLst>
              <a:ext uri="{FF2B5EF4-FFF2-40B4-BE49-F238E27FC236}">
                <a16:creationId xmlns:a16="http://schemas.microsoft.com/office/drawing/2014/main" xmlns="" id="{DCB544B4-A181-0A42-972D-BDE40F6528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8586" y="4091754"/>
            <a:ext cx="2855124" cy="2141343"/>
          </a:xfrm>
          <a:prstGeom prst="rect">
            <a:avLst/>
          </a:prstGeom>
        </p:spPr>
      </p:pic>
      <p:sp>
        <p:nvSpPr>
          <p:cNvPr id="16" name="TextBox 15">
            <a:extLst>
              <a:ext uri="{FF2B5EF4-FFF2-40B4-BE49-F238E27FC236}">
                <a16:creationId xmlns:a16="http://schemas.microsoft.com/office/drawing/2014/main" xmlns="" id="{0B9916D5-11AF-0343-A1B0-25A8FD79775E}"/>
              </a:ext>
            </a:extLst>
          </p:cNvPr>
          <p:cNvSpPr txBox="1"/>
          <p:nvPr/>
        </p:nvSpPr>
        <p:spPr>
          <a:xfrm>
            <a:off x="6818356" y="4836619"/>
            <a:ext cx="1524000" cy="584775"/>
          </a:xfrm>
          <a:prstGeom prst="rect">
            <a:avLst/>
          </a:prstGeom>
          <a:noFill/>
        </p:spPr>
        <p:txBody>
          <a:bodyPr wrap="square" rtlCol="0">
            <a:spAutoFit/>
          </a:bodyPr>
          <a:lstStyle/>
          <a:p>
            <a:pPr algn="ctr"/>
            <a:r>
              <a:rPr lang="en-US" sz="1600" dirty="0">
                <a:latin typeface="Arial" pitchFamily="34" charset="0"/>
                <a:cs typeface="Arial" pitchFamily="34" charset="0"/>
              </a:rPr>
              <a:t>Multi-Class Classification</a:t>
            </a:r>
          </a:p>
        </p:txBody>
      </p:sp>
    </p:spTree>
    <p:extLst>
      <p:ext uri="{BB962C8B-B14F-4D97-AF65-F5344CB8AC3E}">
        <p14:creationId xmlns:p14="http://schemas.microsoft.com/office/powerpoint/2010/main" val="312112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err="1"/>
              <a:t>Experimental</a:t>
            </a:r>
            <a:r>
              <a:rPr lang="tr-TR" sz="2800" dirty="0"/>
              <a:t> </a:t>
            </a:r>
            <a:r>
              <a:rPr lang="tr-TR" sz="2800" dirty="0" err="1"/>
              <a:t>Results</a:t>
            </a:r>
            <a:r>
              <a:rPr lang="tr-TR" sz="2800" dirty="0"/>
              <a:t> </a:t>
            </a:r>
            <a:r>
              <a:rPr lang="tr-TR" sz="2800" dirty="0" err="1"/>
              <a:t>and</a:t>
            </a:r>
            <a:r>
              <a:rPr lang="tr-TR" sz="2800" dirty="0"/>
              <a:t> </a:t>
            </a:r>
            <a:r>
              <a:rPr lang="tr-TR" sz="2800" dirty="0" err="1"/>
              <a:t>Findings</a:t>
            </a:r>
            <a:endParaRPr lang="en-US" sz="2800" dirty="0"/>
          </a:p>
        </p:txBody>
      </p:sp>
      <p:sp>
        <p:nvSpPr>
          <p:cNvPr id="3" name="Content Placeholder 2"/>
          <p:cNvSpPr>
            <a:spLocks noGrp="1"/>
          </p:cNvSpPr>
          <p:nvPr>
            <p:ph idx="1"/>
          </p:nvPr>
        </p:nvSpPr>
        <p:spPr/>
        <p:txBody>
          <a:bodyPr>
            <a:normAutofit/>
          </a:bodyPr>
          <a:lstStyle/>
          <a:p>
            <a:r>
              <a:rPr lang="en-US" b="1" dirty="0"/>
              <a:t>Experiment 3: </a:t>
            </a:r>
            <a:r>
              <a:rPr lang="en-US" dirty="0"/>
              <a:t>Given the optimized hyperparameters how does the LSTM model perform with 10-fold validation? </a:t>
            </a:r>
          </a:p>
          <a:p>
            <a:endParaRPr lang="en-US" b="1"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52</a:t>
            </a:fld>
            <a:endParaRPr lang="en-US" dirty="0"/>
          </a:p>
        </p:txBody>
      </p:sp>
      <p:graphicFrame>
        <p:nvGraphicFramePr>
          <p:cNvPr id="8" name="Content Placeholder 1">
            <a:extLst>
              <a:ext uri="{FF2B5EF4-FFF2-40B4-BE49-F238E27FC236}">
                <a16:creationId xmlns:a16="http://schemas.microsoft.com/office/drawing/2014/main" xmlns="" id="{7B099A62-A83E-334F-8560-997748264C0F}"/>
              </a:ext>
            </a:extLst>
          </p:cNvPr>
          <p:cNvGraphicFramePr>
            <a:graphicFrameLocks/>
          </p:cNvGraphicFramePr>
          <p:nvPr/>
        </p:nvGraphicFramePr>
        <p:xfrm>
          <a:off x="1828800" y="2234572"/>
          <a:ext cx="4805680" cy="3726412"/>
        </p:xfrm>
        <a:graphic>
          <a:graphicData uri="http://schemas.openxmlformats.org/drawingml/2006/table">
            <a:tbl>
              <a:tblPr firstRow="1" bandRow="1">
                <a:tableStyleId>{5C22544A-7EE6-4342-B048-85BDC9FD1C3A}</a:tableStyleId>
              </a:tblPr>
              <a:tblGrid>
                <a:gridCol w="2402840">
                  <a:extLst>
                    <a:ext uri="{9D8B030D-6E8A-4147-A177-3AD203B41FA5}">
                      <a16:colId xmlns:a16="http://schemas.microsoft.com/office/drawing/2014/main" xmlns="" val="1374634174"/>
                    </a:ext>
                  </a:extLst>
                </a:gridCol>
                <a:gridCol w="2402840">
                  <a:extLst>
                    <a:ext uri="{9D8B030D-6E8A-4147-A177-3AD203B41FA5}">
                      <a16:colId xmlns:a16="http://schemas.microsoft.com/office/drawing/2014/main" xmlns="" val="3414160612"/>
                    </a:ext>
                  </a:extLst>
                </a:gridCol>
              </a:tblGrid>
              <a:tr h="523983">
                <a:tc>
                  <a:txBody>
                    <a:bodyPr/>
                    <a:lstStyle/>
                    <a:p>
                      <a:pPr algn="ctr"/>
                      <a:r>
                        <a:rPr lang="en-US" dirty="0">
                          <a:latin typeface="Arial" panose="020B0604020202020204" pitchFamily="34" charset="0"/>
                          <a:cs typeface="Arial" panose="020B0604020202020204" pitchFamily="34" charset="0"/>
                        </a:rPr>
                        <a:t>Metrics</a:t>
                      </a:r>
                    </a:p>
                  </a:txBody>
                  <a:tcPr anchor="ctr"/>
                </a:tc>
                <a:tc>
                  <a:txBody>
                    <a:bodyPr/>
                    <a:lstStyle/>
                    <a:p>
                      <a:pPr algn="ctr"/>
                      <a:r>
                        <a:rPr lang="en-US" dirty="0">
                          <a:latin typeface="Arial" panose="020B0604020202020204" pitchFamily="34" charset="0"/>
                          <a:cs typeface="Arial" panose="020B0604020202020204" pitchFamily="34" charset="0"/>
                        </a:rPr>
                        <a:t>Values</a:t>
                      </a:r>
                    </a:p>
                  </a:txBody>
                  <a:tcPr anchor="ctr"/>
                </a:tc>
                <a:extLst>
                  <a:ext uri="{0D108BD9-81ED-4DB2-BD59-A6C34878D82A}">
                    <a16:rowId xmlns:a16="http://schemas.microsoft.com/office/drawing/2014/main" xmlns="" val="4251043594"/>
                  </a:ext>
                </a:extLst>
              </a:tr>
              <a:tr h="523983">
                <a:tc>
                  <a:txBody>
                    <a:bodyPr/>
                    <a:lstStyle/>
                    <a:p>
                      <a:pPr algn="l"/>
                      <a:r>
                        <a:rPr lang="en-US" dirty="0">
                          <a:latin typeface="Arial" panose="020B0604020202020204" pitchFamily="34" charset="0"/>
                          <a:cs typeface="Arial" panose="020B0604020202020204" pitchFamily="34" charset="0"/>
                        </a:rPr>
                        <a:t>Accuracy</a:t>
                      </a:r>
                    </a:p>
                  </a:txBody>
                  <a:tcPr anchor="ctr"/>
                </a:tc>
                <a:tc>
                  <a:txBody>
                    <a:bodyPr/>
                    <a:lstStyle/>
                    <a:p>
                      <a:pPr algn="ctr"/>
                      <a:r>
                        <a:rPr lang="en-US" dirty="0">
                          <a:latin typeface="Arial" panose="020B0604020202020204" pitchFamily="34" charset="0"/>
                          <a:cs typeface="Arial" panose="020B0604020202020204" pitchFamily="34" charset="0"/>
                        </a:rPr>
                        <a:t>99.5%</a:t>
                      </a:r>
                    </a:p>
                  </a:txBody>
                  <a:tcPr anchor="ctr"/>
                </a:tc>
                <a:extLst>
                  <a:ext uri="{0D108BD9-81ED-4DB2-BD59-A6C34878D82A}">
                    <a16:rowId xmlns:a16="http://schemas.microsoft.com/office/drawing/2014/main" xmlns="" val="1869562355"/>
                  </a:ext>
                </a:extLst>
              </a:tr>
              <a:tr h="582514">
                <a:tc>
                  <a:txBody>
                    <a:bodyPr/>
                    <a:lstStyle/>
                    <a:p>
                      <a:pPr algn="l"/>
                      <a:r>
                        <a:rPr lang="en-US" dirty="0">
                          <a:latin typeface="Arial" panose="020B0604020202020204" pitchFamily="34" charset="0"/>
                          <a:cs typeface="Arial" panose="020B0604020202020204" pitchFamily="34" charset="0"/>
                        </a:rPr>
                        <a:t>Precision</a:t>
                      </a:r>
                    </a:p>
                  </a:txBody>
                  <a:tcPr anchor="ctr"/>
                </a:tc>
                <a:tc>
                  <a:txBody>
                    <a:bodyPr/>
                    <a:lstStyle/>
                    <a:p>
                      <a:pPr algn="ctr"/>
                      <a:r>
                        <a:rPr lang="en-US" dirty="0">
                          <a:latin typeface="Arial" panose="020B0604020202020204" pitchFamily="34" charset="0"/>
                          <a:cs typeface="Arial" panose="020B0604020202020204" pitchFamily="34" charset="0"/>
                        </a:rPr>
                        <a:t>98.2%</a:t>
                      </a:r>
                    </a:p>
                  </a:txBody>
                  <a:tcPr anchor="ctr"/>
                </a:tc>
                <a:extLst>
                  <a:ext uri="{0D108BD9-81ED-4DB2-BD59-A6C34878D82A}">
                    <a16:rowId xmlns:a16="http://schemas.microsoft.com/office/drawing/2014/main" xmlns="" val="1395681843"/>
                  </a:ext>
                </a:extLst>
              </a:tr>
              <a:tr h="523983">
                <a:tc>
                  <a:txBody>
                    <a:bodyPr/>
                    <a:lstStyle/>
                    <a:p>
                      <a:pPr algn="l"/>
                      <a:r>
                        <a:rPr lang="en-US" dirty="0">
                          <a:latin typeface="Arial" panose="020B0604020202020204" pitchFamily="34" charset="0"/>
                          <a:cs typeface="Arial" panose="020B0604020202020204" pitchFamily="34" charset="0"/>
                        </a:rPr>
                        <a:t>Recall</a:t>
                      </a:r>
                    </a:p>
                  </a:txBody>
                  <a:tcPr anchor="ctr"/>
                </a:tc>
                <a:tc>
                  <a:txBody>
                    <a:bodyPr/>
                    <a:lstStyle/>
                    <a:p>
                      <a:pPr algn="ctr"/>
                      <a:r>
                        <a:rPr lang="en-US" dirty="0">
                          <a:latin typeface="Arial" panose="020B0604020202020204" pitchFamily="34" charset="0"/>
                          <a:cs typeface="Arial" panose="020B0604020202020204" pitchFamily="34" charset="0"/>
                        </a:rPr>
                        <a:t>96.9%</a:t>
                      </a:r>
                    </a:p>
                  </a:txBody>
                  <a:tcPr anchor="ctr"/>
                </a:tc>
                <a:extLst>
                  <a:ext uri="{0D108BD9-81ED-4DB2-BD59-A6C34878D82A}">
                    <a16:rowId xmlns:a16="http://schemas.microsoft.com/office/drawing/2014/main" xmlns="" val="1448255086"/>
                  </a:ext>
                </a:extLst>
              </a:tr>
              <a:tr h="523983">
                <a:tc>
                  <a:txBody>
                    <a:bodyPr/>
                    <a:lstStyle/>
                    <a:p>
                      <a:pPr algn="l"/>
                      <a:r>
                        <a:rPr lang="en-US" dirty="0">
                          <a:latin typeface="Arial" panose="020B0604020202020204" pitchFamily="34" charset="0"/>
                          <a:cs typeface="Arial" panose="020B0604020202020204" pitchFamily="34" charset="0"/>
                        </a:rPr>
                        <a:t>F1 Score</a:t>
                      </a:r>
                    </a:p>
                  </a:txBody>
                  <a:tcPr anchor="ctr"/>
                </a:tc>
                <a:tc>
                  <a:txBody>
                    <a:bodyPr/>
                    <a:lstStyle/>
                    <a:p>
                      <a:pPr algn="ctr"/>
                      <a:r>
                        <a:rPr lang="en-US" dirty="0">
                          <a:latin typeface="Arial" panose="020B0604020202020204" pitchFamily="34" charset="0"/>
                          <a:cs typeface="Arial" panose="020B0604020202020204" pitchFamily="34" charset="0"/>
                        </a:rPr>
                        <a:t>0.97</a:t>
                      </a:r>
                    </a:p>
                  </a:txBody>
                  <a:tcPr anchor="ctr"/>
                </a:tc>
                <a:extLst>
                  <a:ext uri="{0D108BD9-81ED-4DB2-BD59-A6C34878D82A}">
                    <a16:rowId xmlns:a16="http://schemas.microsoft.com/office/drawing/2014/main" xmlns="" val="3852305645"/>
                  </a:ext>
                </a:extLst>
              </a:tr>
              <a:tr h="523983">
                <a:tc>
                  <a:txBody>
                    <a:bodyPr/>
                    <a:lstStyle/>
                    <a:p>
                      <a:pPr algn="l"/>
                      <a:r>
                        <a:rPr lang="en-US" dirty="0">
                          <a:latin typeface="Arial" panose="020B0604020202020204" pitchFamily="34" charset="0"/>
                          <a:cs typeface="Arial" panose="020B0604020202020204" pitchFamily="34" charset="0"/>
                        </a:rPr>
                        <a:t>False Positives</a:t>
                      </a:r>
                    </a:p>
                  </a:txBody>
                  <a:tcPr anchor="ctr"/>
                </a:tc>
                <a:tc>
                  <a:txBody>
                    <a:bodyPr/>
                    <a:lstStyle/>
                    <a:p>
                      <a:pPr algn="ctr"/>
                      <a:r>
                        <a:rPr lang="en-US"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xmlns="" val="3153533933"/>
                  </a:ext>
                </a:extLst>
              </a:tr>
              <a:tr h="523983">
                <a:tc>
                  <a:txBody>
                    <a:bodyPr/>
                    <a:lstStyle/>
                    <a:p>
                      <a:pPr algn="l"/>
                      <a:r>
                        <a:rPr lang="en-US" dirty="0">
                          <a:latin typeface="Arial" panose="020B0604020202020204" pitchFamily="34" charset="0"/>
                          <a:cs typeface="Arial" panose="020B0604020202020204" pitchFamily="34" charset="0"/>
                        </a:rPr>
                        <a:t>False Negatives</a:t>
                      </a:r>
                    </a:p>
                  </a:txBody>
                  <a:tcPr anchor="ctr"/>
                </a:tc>
                <a:tc>
                  <a:txBody>
                    <a:bodyPr/>
                    <a:lstStyle/>
                    <a:p>
                      <a:pPr algn="ctr"/>
                      <a:r>
                        <a:rPr lang="en-US" dirty="0">
                          <a:latin typeface="Arial" panose="020B0604020202020204" pitchFamily="34" charset="0"/>
                          <a:cs typeface="Arial" panose="020B0604020202020204" pitchFamily="34" charset="0"/>
                        </a:rPr>
                        <a:t>0.7%</a:t>
                      </a:r>
                    </a:p>
                  </a:txBody>
                  <a:tcPr anchor="ctr"/>
                </a:tc>
                <a:extLst>
                  <a:ext uri="{0D108BD9-81ED-4DB2-BD59-A6C34878D82A}">
                    <a16:rowId xmlns:a16="http://schemas.microsoft.com/office/drawing/2014/main" xmlns="" val="2029228136"/>
                  </a:ext>
                </a:extLst>
              </a:tr>
            </a:tbl>
          </a:graphicData>
        </a:graphic>
      </p:graphicFrame>
      <p:sp>
        <p:nvSpPr>
          <p:cNvPr id="7" name="TextBox 6">
            <a:extLst>
              <a:ext uri="{FF2B5EF4-FFF2-40B4-BE49-F238E27FC236}">
                <a16:creationId xmlns:a16="http://schemas.microsoft.com/office/drawing/2014/main" xmlns="" id="{FE40C038-E7E3-CD41-BC2E-9BA626C7B94E}"/>
              </a:ext>
            </a:extLst>
          </p:cNvPr>
          <p:cNvSpPr txBox="1"/>
          <p:nvPr/>
        </p:nvSpPr>
        <p:spPr>
          <a:xfrm>
            <a:off x="2008855" y="6074153"/>
            <a:ext cx="4625625" cy="338554"/>
          </a:xfrm>
          <a:prstGeom prst="rect">
            <a:avLst/>
          </a:prstGeom>
          <a:noFill/>
        </p:spPr>
        <p:txBody>
          <a:bodyPr wrap="none" rtlCol="0">
            <a:spAutoFit/>
          </a:bodyPr>
          <a:lstStyle/>
          <a:p>
            <a:r>
              <a:rPr lang="en-US" sz="1600" b="1" dirty="0">
                <a:latin typeface="Arial" pitchFamily="34" charset="0"/>
                <a:cs typeface="Arial" pitchFamily="34" charset="0"/>
              </a:rPr>
              <a:t>Result: </a:t>
            </a:r>
            <a:r>
              <a:rPr lang="en-US" sz="1600" dirty="0">
                <a:solidFill>
                  <a:srgbClr val="006600"/>
                </a:solidFill>
                <a:latin typeface="Arial" pitchFamily="34" charset="0"/>
                <a:cs typeface="Arial" pitchFamily="34" charset="0"/>
              </a:rPr>
              <a:t>High Accuracy, Precision, Recall, and F1</a:t>
            </a:r>
          </a:p>
        </p:txBody>
      </p:sp>
    </p:spTree>
    <p:extLst>
      <p:ext uri="{BB962C8B-B14F-4D97-AF65-F5344CB8AC3E}">
        <p14:creationId xmlns:p14="http://schemas.microsoft.com/office/powerpoint/2010/main" val="79946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696200" cy="838200"/>
          </a:xfrm>
        </p:spPr>
        <p:txBody>
          <a:bodyPr/>
          <a:lstStyle/>
          <a:p>
            <a:pPr lvl="1" algn="ctr"/>
            <a:r>
              <a:rPr lang="en-US" dirty="0"/>
              <a:t>Code as Natural Language: Threat </a:t>
            </a:r>
            <a:r>
              <a:rPr lang="en-US" dirty="0" smtClean="0"/>
              <a:t>Recognition </a:t>
            </a:r>
            <a:r>
              <a:rPr lang="en-US" dirty="0"/>
              <a:t>Using Instruction Sequences </a:t>
            </a:r>
            <a:r>
              <a:rPr lang="en-US" sz="2200" dirty="0">
                <a:solidFill>
                  <a:schemeClr val="tx1">
                    <a:lumMod val="50000"/>
                    <a:lumOff val="50000"/>
                  </a:schemeClr>
                </a:solidFill>
              </a:rPr>
              <a:t>(Slides 53-56)</a:t>
            </a:r>
            <a:endParaRPr lang="en-US" dirty="0"/>
          </a:p>
        </p:txBody>
      </p:sp>
      <p:sp>
        <p:nvSpPr>
          <p:cNvPr id="5" name="Slide Number Placeholder 4"/>
          <p:cNvSpPr>
            <a:spLocks noGrp="1"/>
          </p:cNvSpPr>
          <p:nvPr>
            <p:ph type="sldNum" sz="quarter" idx="11"/>
          </p:nvPr>
        </p:nvSpPr>
        <p:spPr/>
        <p:txBody>
          <a:bodyPr/>
          <a:lstStyle/>
          <a:p>
            <a:fld id="{F6EFC63E-F8D9-44BB-A462-AC735E845F95}" type="slidenum">
              <a:rPr lang="en-US" smtClean="0"/>
              <a:pPr/>
              <a:t>53</a:t>
            </a:fld>
            <a:endParaRPr lang="en-US"/>
          </a:p>
        </p:txBody>
      </p:sp>
      <p:sp>
        <p:nvSpPr>
          <p:cNvPr id="6" name="Rectangle 5"/>
          <p:cNvSpPr/>
          <p:nvPr/>
        </p:nvSpPr>
        <p:spPr>
          <a:xfrm>
            <a:off x="685800" y="2895600"/>
            <a:ext cx="7848600" cy="990600"/>
          </a:xfrm>
          <a:prstGeom prst="rect">
            <a:avLst/>
          </a:prstGeom>
          <a:noFill/>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755655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Research Approach</a:t>
            </a:r>
          </a:p>
        </p:txBody>
      </p:sp>
      <p:sp>
        <p:nvSpPr>
          <p:cNvPr id="3" name="Content Placeholder 2"/>
          <p:cNvSpPr>
            <a:spLocks noGrp="1"/>
          </p:cNvSpPr>
          <p:nvPr>
            <p:ph idx="1"/>
          </p:nvPr>
        </p:nvSpPr>
        <p:spPr/>
        <p:txBody>
          <a:bodyPr>
            <a:normAutofit/>
          </a:bodyPr>
          <a:lstStyle/>
          <a:p>
            <a:r>
              <a:rPr lang="en-US" b="1" dirty="0"/>
              <a:t>Idea</a:t>
            </a:r>
            <a:r>
              <a:rPr lang="en-US" dirty="0"/>
              <a:t>: Take advantage of immutable actions of attackers such as instructions execution in memory. Threat Model: Cryptojacking. </a:t>
            </a:r>
          </a:p>
        </p:txBody>
      </p:sp>
      <p:sp>
        <p:nvSpPr>
          <p:cNvPr id="4" name="Slide Number Placeholder 3"/>
          <p:cNvSpPr>
            <a:spLocks noGrp="1"/>
          </p:cNvSpPr>
          <p:nvPr>
            <p:ph type="sldNum" sz="quarter" idx="11"/>
          </p:nvPr>
        </p:nvSpPr>
        <p:spPr/>
        <p:txBody>
          <a:bodyPr/>
          <a:lstStyle/>
          <a:p>
            <a:fld id="{F6EFC63E-F8D9-44BB-A462-AC735E845F95}" type="slidenum">
              <a:rPr lang="en-US" smtClean="0"/>
              <a:pPr/>
              <a:t>54</a:t>
            </a:fld>
            <a:endParaRPr lang="en-US" dirty="0"/>
          </a:p>
        </p:txBody>
      </p:sp>
      <p:sp>
        <p:nvSpPr>
          <p:cNvPr id="5" name="Chevron 4">
            <a:extLst>
              <a:ext uri="{FF2B5EF4-FFF2-40B4-BE49-F238E27FC236}">
                <a16:creationId xmlns:a16="http://schemas.microsoft.com/office/drawing/2014/main" xmlns="" id="{FA47E2A8-2365-5C4E-A062-06F46B715F29}"/>
              </a:ext>
            </a:extLst>
          </p:cNvPr>
          <p:cNvSpPr>
            <a:spLocks/>
          </p:cNvSpPr>
          <p:nvPr/>
        </p:nvSpPr>
        <p:spPr>
          <a:xfrm>
            <a:off x="906241" y="2491682"/>
            <a:ext cx="1429525"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Data </a:t>
            </a:r>
            <a:br>
              <a:rPr lang="en-US" sz="1100" b="1" dirty="0">
                <a:solidFill>
                  <a:srgbClr val="000000"/>
                </a:solidFill>
                <a:latin typeface="Arial" panose="020B0604020202020204" pitchFamily="34" charset="0"/>
                <a:ea typeface="Tahoma"/>
                <a:cs typeface="Arial" panose="020B0604020202020204" pitchFamily="34" charset="0"/>
                <a:sym typeface="Tahoma"/>
              </a:rPr>
            </a:br>
            <a:r>
              <a:rPr lang="en-US" sz="1100" b="1" dirty="0">
                <a:solidFill>
                  <a:srgbClr val="000000"/>
                </a:solidFill>
                <a:latin typeface="Arial" panose="020B0604020202020204" pitchFamily="34" charset="0"/>
                <a:ea typeface="Tahoma"/>
                <a:cs typeface="Arial" panose="020B0604020202020204" pitchFamily="34" charset="0"/>
                <a:sym typeface="Tahoma"/>
              </a:rPr>
              <a:t>Collection</a:t>
            </a:r>
            <a:br>
              <a:rPr lang="en-US" sz="1100" b="1" dirty="0">
                <a:solidFill>
                  <a:srgbClr val="000000"/>
                </a:solidFill>
                <a:latin typeface="Arial" panose="020B0604020202020204" pitchFamily="34" charset="0"/>
                <a:ea typeface="Tahoma"/>
                <a:cs typeface="Arial" panose="020B0604020202020204" pitchFamily="34" charset="0"/>
                <a:sym typeface="Tahoma"/>
              </a:rPr>
            </a:br>
            <a:r>
              <a:rPr lang="en-US" sz="1100" b="1" dirty="0">
                <a:solidFill>
                  <a:srgbClr val="000000"/>
                </a:solidFill>
                <a:latin typeface="Arial" panose="020B0604020202020204" pitchFamily="34" charset="0"/>
                <a:ea typeface="Tahoma"/>
                <a:cs typeface="Arial" panose="020B0604020202020204" pitchFamily="34" charset="0"/>
                <a:sym typeface="Tahoma"/>
              </a:rPr>
              <a:t>Tools</a:t>
            </a:r>
            <a:endPar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6" name="Chevron 5">
            <a:extLst>
              <a:ext uri="{FF2B5EF4-FFF2-40B4-BE49-F238E27FC236}">
                <a16:creationId xmlns:a16="http://schemas.microsoft.com/office/drawing/2014/main" xmlns="" id="{6D4A1F64-C9D2-F746-95D1-1CC2AC81A2A2}"/>
              </a:ext>
            </a:extLst>
          </p:cNvPr>
          <p:cNvSpPr>
            <a:spLocks/>
          </p:cNvSpPr>
          <p:nvPr/>
        </p:nvSpPr>
        <p:spPr>
          <a:xfrm>
            <a:off x="2281619" y="2491681"/>
            <a:ext cx="1429525"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Sampling</a:t>
            </a:r>
            <a:endPar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7" name="Chevron 6">
            <a:extLst>
              <a:ext uri="{FF2B5EF4-FFF2-40B4-BE49-F238E27FC236}">
                <a16:creationId xmlns:a16="http://schemas.microsoft.com/office/drawing/2014/main" xmlns="" id="{481CE097-FF99-FC47-984E-ACA4F6B12137}"/>
              </a:ext>
            </a:extLst>
          </p:cNvPr>
          <p:cNvSpPr>
            <a:spLocks/>
          </p:cNvSpPr>
          <p:nvPr/>
        </p:nvSpPr>
        <p:spPr>
          <a:xfrm>
            <a:off x="3664234" y="2491680"/>
            <a:ext cx="1429525"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Frequently Occurring Signatures</a:t>
            </a:r>
            <a:endPar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8" name="Chevron 7">
            <a:extLst>
              <a:ext uri="{FF2B5EF4-FFF2-40B4-BE49-F238E27FC236}">
                <a16:creationId xmlns:a16="http://schemas.microsoft.com/office/drawing/2014/main" xmlns="" id="{56C6CF49-C9B9-D940-8EA8-AD5EE5FD47DC}"/>
              </a:ext>
            </a:extLst>
          </p:cNvPr>
          <p:cNvSpPr>
            <a:spLocks/>
          </p:cNvSpPr>
          <p:nvPr/>
        </p:nvSpPr>
        <p:spPr>
          <a:xfrm>
            <a:off x="5037063" y="2491679"/>
            <a:ext cx="1516137"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Word2Vec</a:t>
            </a:r>
            <a:endPar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9" name="Chevron 8">
            <a:extLst>
              <a:ext uri="{FF2B5EF4-FFF2-40B4-BE49-F238E27FC236}">
                <a16:creationId xmlns:a16="http://schemas.microsoft.com/office/drawing/2014/main" xmlns="" id="{863C970F-70B1-E444-9B29-194E997DD010}"/>
              </a:ext>
            </a:extLst>
          </p:cNvPr>
          <p:cNvSpPr>
            <a:spLocks/>
          </p:cNvSpPr>
          <p:nvPr/>
        </p:nvSpPr>
        <p:spPr>
          <a:xfrm>
            <a:off x="6437732" y="2491678"/>
            <a:ext cx="1487068" cy="598859"/>
          </a:xfrm>
          <a:prstGeom prst="chevron">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1" hangingPunct="0">
              <a:lnSpc>
                <a:spcPct val="100000"/>
              </a:lnSpc>
              <a:spcBef>
                <a:spcPts val="0"/>
              </a:spcBef>
              <a:spcAft>
                <a:spcPts val="0"/>
              </a:spcAft>
              <a:buClrTx/>
              <a:buSzTx/>
              <a:buFontTx/>
              <a:buNone/>
              <a:tabLst/>
            </a:pPr>
            <a:r>
              <a:rPr lang="en-US" sz="1100" b="1" dirty="0">
                <a:solidFill>
                  <a:srgbClr val="000000"/>
                </a:solidFill>
                <a:latin typeface="Arial" panose="020B0604020202020204" pitchFamily="34" charset="0"/>
                <a:ea typeface="Tahoma"/>
                <a:cs typeface="Arial" panose="020B0604020202020204" pitchFamily="34" charset="0"/>
                <a:sym typeface="Tahoma"/>
              </a:rPr>
              <a:t>Application Profiling</a:t>
            </a:r>
            <a:endParaRPr kumimoji="0" lang="en-US" sz="1100" b="1"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10" name="Rectangle 9">
            <a:extLst>
              <a:ext uri="{FF2B5EF4-FFF2-40B4-BE49-F238E27FC236}">
                <a16:creationId xmlns:a16="http://schemas.microsoft.com/office/drawing/2014/main" xmlns="" id="{989E7BC2-25B1-AD42-8C80-3528C83DC28B}"/>
              </a:ext>
            </a:extLst>
          </p:cNvPr>
          <p:cNvSpPr/>
          <p:nvPr/>
        </p:nvSpPr>
        <p:spPr>
          <a:xfrm>
            <a:off x="904435" y="3358415"/>
            <a:ext cx="1280160" cy="2084832"/>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Linux Memory Extractor </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a:t>
            </a:r>
            <a:r>
              <a:rPr kumimoji="0" lang="en-US" sz="1100" b="0" i="0" u="none" strike="noStrike" cap="none" spc="0" normalizeH="0" baseline="0" dirty="0" err="1">
                <a:ln>
                  <a:noFill/>
                </a:ln>
                <a:solidFill>
                  <a:srgbClr val="000000"/>
                </a:solidFill>
                <a:effectLst/>
                <a:uFillTx/>
                <a:latin typeface="Arial" panose="020B0604020202020204" pitchFamily="34" charset="0"/>
                <a:ea typeface="Tahoma"/>
                <a:cs typeface="Arial" panose="020B0604020202020204" pitchFamily="34" charset="0"/>
                <a:sym typeface="Tahoma"/>
              </a:rPr>
              <a:t>LiME</a:t>
            </a: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a:p>
            <a:pPr marL="285750" indent="-285750" latinLnBrk="1" hangingPunct="0">
              <a:buFont typeface="Arial" panose="020B0604020202020204" pitchFamily="34" charset="0"/>
              <a:buChar char="•"/>
            </a:pPr>
            <a:r>
              <a:rPr lang="en-US" sz="1100" dirty="0">
                <a:latin typeface="Arial" panose="020B0604020202020204" pitchFamily="34" charset="0"/>
                <a:cs typeface="Arial" panose="020B0604020202020204" pitchFamily="34" charset="0"/>
              </a:rPr>
              <a:t>Intel Extreme Tuning Utility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(Intel® XTU) </a:t>
            </a:r>
            <a:r>
              <a:rPr lang="en-US" altLang="en-US" sz="1100" dirty="0">
                <a:solidFill>
                  <a:srgbClr val="000000"/>
                </a:solidFill>
                <a:latin typeface="Arial" panose="020B0604020202020204" pitchFamily="34" charset="0"/>
                <a:cs typeface="Arial" panose="020B0604020202020204" pitchFamily="34" charset="0"/>
              </a:rPr>
              <a:t>Driver</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1100" dirty="0">
              <a:solidFill>
                <a:srgbClr val="000000"/>
              </a:solidFill>
              <a:latin typeface="Arial" panose="020B0604020202020204" pitchFamily="34" charset="0"/>
              <a:ea typeface="Tahoma"/>
              <a:cs typeface="Arial" panose="020B0604020202020204" pitchFamily="34" charset="0"/>
              <a:sym typeface="Tahoma"/>
            </a:endParaRPr>
          </a:p>
        </p:txBody>
      </p:sp>
      <p:sp>
        <p:nvSpPr>
          <p:cNvPr id="11" name="Rectangle 10">
            <a:extLst>
              <a:ext uri="{FF2B5EF4-FFF2-40B4-BE49-F238E27FC236}">
                <a16:creationId xmlns:a16="http://schemas.microsoft.com/office/drawing/2014/main" xmlns="" id="{C4DD80F5-8C9F-9249-B167-6DB65A830A79}"/>
              </a:ext>
            </a:extLst>
          </p:cNvPr>
          <p:cNvSpPr/>
          <p:nvPr/>
        </p:nvSpPr>
        <p:spPr>
          <a:xfrm>
            <a:off x="2312034" y="3346331"/>
            <a:ext cx="1280160" cy="2084832"/>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Fixed/variable</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Sampling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1100" dirty="0">
              <a:solidFill>
                <a:srgbClr val="000000"/>
              </a:solidFill>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Sample </a:t>
            </a:r>
            <a:r>
              <a:rPr lang="en-US" sz="1100" dirty="0">
                <a:solidFill>
                  <a:srgbClr val="000000"/>
                </a:solidFill>
                <a:latin typeface="Arial" panose="020B0604020202020204" pitchFamily="34" charset="0"/>
                <a:ea typeface="Tahoma"/>
                <a:cs typeface="Arial" panose="020B0604020202020204" pitchFamily="34" charset="0"/>
                <a:sym typeface="Tahoma"/>
              </a:rPr>
              <a:t/>
            </a:r>
            <a:br>
              <a:rPr lang="en-US" sz="1100" dirty="0">
                <a:solidFill>
                  <a:srgbClr val="000000"/>
                </a:solidFill>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Memory </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Addresses</a:t>
            </a:r>
          </a:p>
        </p:txBody>
      </p:sp>
      <p:sp>
        <p:nvSpPr>
          <p:cNvPr id="12" name="Rectangle 11">
            <a:extLst>
              <a:ext uri="{FF2B5EF4-FFF2-40B4-BE49-F238E27FC236}">
                <a16:creationId xmlns:a16="http://schemas.microsoft.com/office/drawing/2014/main" xmlns="" id="{B27407E1-29F8-6347-8119-465542592195}"/>
              </a:ext>
            </a:extLst>
          </p:cNvPr>
          <p:cNvSpPr/>
          <p:nvPr/>
        </p:nvSpPr>
        <p:spPr>
          <a:xfrm>
            <a:off x="6538602" y="3343138"/>
            <a:ext cx="1280160" cy="2084832"/>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285750" indent="-285750" latinLnBrk="1" hangingPunct="0">
              <a:buFont typeface="Arial" panose="020B0604020202020204" pitchFamily="34" charset="0"/>
              <a:buChar char="•"/>
            </a:pPr>
            <a:r>
              <a:rPr lang="en-US" sz="1100" dirty="0">
                <a:solidFill>
                  <a:srgbClr val="000000"/>
                </a:solidFill>
                <a:latin typeface="Arial" panose="020B0604020202020204" pitchFamily="34" charset="0"/>
                <a:ea typeface="Tahoma"/>
                <a:cs typeface="Arial" panose="020B0604020202020204" pitchFamily="34" charset="0"/>
                <a:sym typeface="Tahoma"/>
              </a:rPr>
              <a:t>Bidirectional</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LSTM </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(BLSTM) on</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instruction</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Sequences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Is it malicious or benign?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1100" dirty="0">
              <a:solidFill>
                <a:srgbClr val="000000"/>
              </a:solidFill>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1100" dirty="0">
                <a:solidFill>
                  <a:srgbClr val="000000"/>
                </a:solidFill>
                <a:latin typeface="Arial" panose="020B0604020202020204" pitchFamily="34" charset="0"/>
                <a:ea typeface="Tahoma"/>
                <a:cs typeface="Arial" panose="020B0604020202020204" pitchFamily="34" charset="0"/>
                <a:sym typeface="Tahoma"/>
              </a:rPr>
              <a:t>Any specific</a:t>
            </a:r>
            <a: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t> </a:t>
            </a:r>
            <a:b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dirty="0">
                <a:ln>
                  <a:noFill/>
                </a:ln>
                <a:solidFill>
                  <a:srgbClr val="000000"/>
                </a:solidFill>
                <a:effectLst/>
                <a:uFillTx/>
                <a:latin typeface="Arial" panose="020B0604020202020204" pitchFamily="34" charset="0"/>
                <a:ea typeface="Tahoma"/>
                <a:cs typeface="Arial" panose="020B0604020202020204" pitchFamily="34" charset="0"/>
                <a:sym typeface="Tahoma"/>
              </a:rPr>
              <a:t>malware</a:t>
            </a: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 </a:t>
            </a:r>
          </a:p>
          <a:p>
            <a:pPr marR="0" algn="l" defTabSz="914400" rtl="0" fontAlgn="auto" latinLnBrk="1" hangingPunct="0">
              <a:lnSpc>
                <a:spcPct val="100000"/>
              </a:lnSpc>
              <a:spcBef>
                <a:spcPts val="0"/>
              </a:spcBef>
              <a:spcAft>
                <a:spcPts val="0"/>
              </a:spcAft>
              <a:buClrTx/>
              <a:buSzTx/>
              <a:tabLst/>
            </a:pP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13" name="Rectangle 12">
            <a:extLst>
              <a:ext uri="{FF2B5EF4-FFF2-40B4-BE49-F238E27FC236}">
                <a16:creationId xmlns:a16="http://schemas.microsoft.com/office/drawing/2014/main" xmlns="" id="{FAC92279-BE28-8D41-95A9-57795E63B56B}"/>
              </a:ext>
            </a:extLst>
          </p:cNvPr>
          <p:cNvSpPr/>
          <p:nvPr/>
        </p:nvSpPr>
        <p:spPr>
          <a:xfrm>
            <a:off x="3755517" y="3339658"/>
            <a:ext cx="1284095" cy="2087373"/>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Find Hotspot Memory </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Addresses</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1100" dirty="0">
              <a:solidFill>
                <a:srgbClr val="000000"/>
              </a:solidFill>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Extract Ins. &amp; Memory </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bytes</a:t>
            </a:r>
          </a:p>
          <a:p>
            <a:pPr marR="0" algn="l" defTabSz="914400" rtl="0" fontAlgn="auto" latinLnBrk="1" hangingPunct="0">
              <a:lnSpc>
                <a:spcPct val="100000"/>
              </a:lnSpc>
              <a:spcBef>
                <a:spcPts val="0"/>
              </a:spcBef>
              <a:spcAft>
                <a:spcPts val="0"/>
              </a:spcAft>
              <a:buClrTx/>
              <a:buSzTx/>
              <a:tabLst/>
            </a:pPr>
            <a: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t/>
            </a:r>
            <a:br>
              <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rPr>
            </a:b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
        <p:nvSpPr>
          <p:cNvPr id="14" name="Rectangle 13">
            <a:extLst>
              <a:ext uri="{FF2B5EF4-FFF2-40B4-BE49-F238E27FC236}">
                <a16:creationId xmlns:a16="http://schemas.microsoft.com/office/drawing/2014/main" xmlns="" id="{2B4EF93A-662F-3141-8A32-014BD7FB3AE4}"/>
              </a:ext>
            </a:extLst>
          </p:cNvPr>
          <p:cNvSpPr/>
          <p:nvPr/>
        </p:nvSpPr>
        <p:spPr>
          <a:xfrm>
            <a:off x="5149027" y="3336355"/>
            <a:ext cx="1280160" cy="2084832"/>
          </a:xfrm>
          <a:prstGeom prst="rect">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algn="l" defTabSz="914400" rtl="0" fontAlgn="auto" latinLnBrk="1" hangingPunct="0">
              <a:lnSpc>
                <a:spcPct val="100000"/>
              </a:lnSpc>
              <a:spcBef>
                <a:spcPts val="0"/>
              </a:spcBef>
              <a:spcAft>
                <a:spcPts val="0"/>
              </a:spcAft>
              <a:buClrTx/>
              <a:buSzTx/>
              <a:tabLst/>
            </a:pP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1100" dirty="0">
                <a:solidFill>
                  <a:srgbClr val="000000"/>
                </a:solidFill>
                <a:latin typeface="Arial" panose="020B0604020202020204" pitchFamily="34" charset="0"/>
                <a:ea typeface="Tahoma"/>
                <a:cs typeface="Arial" panose="020B0604020202020204" pitchFamily="34" charset="0"/>
                <a:sym typeface="Tahoma"/>
              </a:rPr>
              <a:t>Unigram, </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Bigram, </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n-gram </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features</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US" sz="1100" dirty="0">
              <a:solidFill>
                <a:srgbClr val="000000"/>
              </a:solidFill>
              <a:latin typeface="Arial" panose="020B0604020202020204" pitchFamily="34" charset="0"/>
              <a:ea typeface="Tahoma"/>
              <a:cs typeface="Arial" panose="020B0604020202020204" pitchFamily="34" charset="0"/>
              <a:sym typeface="Tahoma"/>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1100" dirty="0">
                <a:solidFill>
                  <a:srgbClr val="000000"/>
                </a:solidFill>
                <a:latin typeface="Arial" panose="020B0604020202020204" pitchFamily="34" charset="0"/>
                <a:ea typeface="Tahoma"/>
                <a:cs typeface="Arial" panose="020B0604020202020204" pitchFamily="34" charset="0"/>
                <a:sym typeface="Tahoma"/>
              </a:rPr>
              <a:t>Apply </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Word2Vec for</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n-gram </a:t>
            </a:r>
            <a:br>
              <a:rPr lang="en-US" sz="1100" dirty="0">
                <a:solidFill>
                  <a:srgbClr val="000000"/>
                </a:solidFill>
                <a:latin typeface="Arial" panose="020B0604020202020204" pitchFamily="34" charset="0"/>
                <a:ea typeface="Tahoma"/>
                <a:cs typeface="Arial" panose="020B0604020202020204" pitchFamily="34" charset="0"/>
                <a:sym typeface="Tahoma"/>
              </a:rPr>
            </a:br>
            <a:r>
              <a:rPr lang="en-US" sz="1100" dirty="0">
                <a:solidFill>
                  <a:srgbClr val="000000"/>
                </a:solidFill>
                <a:latin typeface="Arial" panose="020B0604020202020204" pitchFamily="34" charset="0"/>
                <a:ea typeface="Tahoma"/>
                <a:cs typeface="Arial" panose="020B0604020202020204" pitchFamily="34" charset="0"/>
                <a:sym typeface="Tahoma"/>
              </a:rPr>
              <a:t>Vectors</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100" b="0" i="0" u="none" strike="noStrike" cap="none" spc="0" normalizeH="0" baseline="0" dirty="0">
              <a:ln>
                <a:noFill/>
              </a:ln>
              <a:solidFill>
                <a:srgbClr val="000000"/>
              </a:solidFill>
              <a:effectLst/>
              <a:uFillTx/>
              <a:latin typeface="Arial" panose="020B0604020202020204" pitchFamily="34" charset="0"/>
              <a:ea typeface="Tahoma"/>
              <a:cs typeface="Arial" panose="020B0604020202020204" pitchFamily="34" charset="0"/>
              <a:sym typeface="Tahoma"/>
            </a:endParaRPr>
          </a:p>
        </p:txBody>
      </p:sp>
    </p:spTree>
    <p:extLst>
      <p:ext uri="{BB962C8B-B14F-4D97-AF65-F5344CB8AC3E}">
        <p14:creationId xmlns:p14="http://schemas.microsoft.com/office/powerpoint/2010/main" val="41572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04800" y="76200"/>
            <a:ext cx="6705600" cy="838200"/>
          </a:xfrm>
        </p:spPr>
        <p:txBody>
          <a:bodyPr/>
          <a:lstStyle/>
          <a:p>
            <a:r>
              <a:rPr lang="tr-TR" sz="2800" dirty="0"/>
              <a:t>BLSTM-</a:t>
            </a:r>
            <a:r>
              <a:rPr lang="tr-TR" sz="2800" dirty="0" err="1"/>
              <a:t>based</a:t>
            </a:r>
            <a:r>
              <a:rPr lang="tr-TR" sz="2800" dirty="0"/>
              <a:t> </a:t>
            </a:r>
            <a:r>
              <a:rPr lang="tr-TR" sz="2800" dirty="0" err="1"/>
              <a:t>Adversarial</a:t>
            </a:r>
            <a:r>
              <a:rPr lang="tr-TR" sz="2800" dirty="0"/>
              <a:t> </a:t>
            </a:r>
            <a:r>
              <a:rPr lang="tr-TR" sz="2800" dirty="0" err="1"/>
              <a:t>Profiling</a:t>
            </a:r>
            <a:endParaRPr lang="en-US" sz="2800" dirty="0"/>
          </a:p>
        </p:txBody>
      </p:sp>
      <p:sp>
        <p:nvSpPr>
          <p:cNvPr id="2" name="Slide Number Placeholder 1"/>
          <p:cNvSpPr>
            <a:spLocks noGrp="1"/>
          </p:cNvSpPr>
          <p:nvPr>
            <p:ph type="sldNum" sz="quarter" idx="11"/>
          </p:nvPr>
        </p:nvSpPr>
        <p:spPr/>
        <p:txBody>
          <a:bodyPr/>
          <a:lstStyle/>
          <a:p>
            <a:fld id="{F6EFC63E-F8D9-44BB-A462-AC735E845F95}" type="slidenum">
              <a:rPr lang="en-US" smtClean="0"/>
              <a:pPr/>
              <a:t>55</a:t>
            </a:fld>
            <a:endParaRPr lang="en-US"/>
          </a:p>
        </p:txBody>
      </p:sp>
      <p:pic>
        <p:nvPicPr>
          <p:cNvPr id="5" name="Picture 4" descr="A close up of a sign&#10;&#10;Description automatically generated">
            <a:extLst>
              <a:ext uri="{FF2B5EF4-FFF2-40B4-BE49-F238E27FC236}">
                <a16:creationId xmlns:a16="http://schemas.microsoft.com/office/drawing/2014/main" xmlns="" id="{664C8D94-E29A-F04F-86A9-0A221D956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731" y="1676400"/>
            <a:ext cx="1435100" cy="1435100"/>
          </a:xfrm>
          <a:prstGeom prst="rect">
            <a:avLst/>
          </a:prstGeom>
        </p:spPr>
      </p:pic>
      <p:cxnSp>
        <p:nvCxnSpPr>
          <p:cNvPr id="8" name="Straight Arrow Connector 7">
            <a:extLst>
              <a:ext uri="{FF2B5EF4-FFF2-40B4-BE49-F238E27FC236}">
                <a16:creationId xmlns:a16="http://schemas.microsoft.com/office/drawing/2014/main" xmlns="" id="{D946A9B4-E9F2-3D49-B338-CAC368B29C75}"/>
              </a:ext>
            </a:extLst>
          </p:cNvPr>
          <p:cNvCxnSpPr>
            <a:stCxn id="5" idx="3"/>
          </p:cNvCxnSpPr>
          <p:nvPr/>
        </p:nvCxnSpPr>
        <p:spPr>
          <a:xfrm>
            <a:off x="1831831" y="2393950"/>
            <a:ext cx="129236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5E48B67-85B7-FF4C-8D6C-41B5D7E4575D}"/>
              </a:ext>
            </a:extLst>
          </p:cNvPr>
          <p:cNvSpPr txBox="1"/>
          <p:nvPr/>
        </p:nvSpPr>
        <p:spPr>
          <a:xfrm>
            <a:off x="1064654" y="3111500"/>
            <a:ext cx="2264465" cy="892552"/>
          </a:xfrm>
          <a:prstGeom prst="rect">
            <a:avLst/>
          </a:prstGeom>
          <a:noFill/>
        </p:spPr>
        <p:txBody>
          <a:bodyPr wrap="square" rtlCol="0">
            <a:spAutoFit/>
          </a:bodyPr>
          <a:lstStyle/>
          <a:p>
            <a:pPr algn="ctr"/>
            <a:r>
              <a:rPr lang="en-US" sz="1600" b="1" dirty="0">
                <a:latin typeface="Arial" pitchFamily="34" charset="0"/>
                <a:cs typeface="Arial" pitchFamily="34" charset="0"/>
              </a:rPr>
              <a:t>Sampling</a:t>
            </a:r>
            <a:r>
              <a:rPr lang="en-US" sz="1600" dirty="0">
                <a:latin typeface="Arial" pitchFamily="34" charset="0"/>
                <a:cs typeface="Arial" pitchFamily="34" charset="0"/>
              </a:rPr>
              <a:t>:</a:t>
            </a:r>
          </a:p>
          <a:p>
            <a:pPr algn="ctr"/>
            <a:r>
              <a:rPr lang="en-US" sz="1200" dirty="0">
                <a:latin typeface="Arial" pitchFamily="34" charset="0"/>
                <a:cs typeface="Arial" pitchFamily="34" charset="0"/>
              </a:rPr>
              <a:t>Snapshot of Memory Frame and Last Branch Record (LBR) Addresses</a:t>
            </a:r>
          </a:p>
        </p:txBody>
      </p:sp>
      <p:sp>
        <p:nvSpPr>
          <p:cNvPr id="12" name="TextBox 11">
            <a:extLst>
              <a:ext uri="{FF2B5EF4-FFF2-40B4-BE49-F238E27FC236}">
                <a16:creationId xmlns:a16="http://schemas.microsoft.com/office/drawing/2014/main" xmlns="" id="{2BC8CCA0-B950-3B46-9482-9D78ED6CFECB}"/>
              </a:ext>
            </a:extLst>
          </p:cNvPr>
          <p:cNvSpPr txBox="1"/>
          <p:nvPr/>
        </p:nvSpPr>
        <p:spPr>
          <a:xfrm>
            <a:off x="3364772" y="3136612"/>
            <a:ext cx="1786855" cy="584775"/>
          </a:xfrm>
          <a:prstGeom prst="rect">
            <a:avLst/>
          </a:prstGeom>
          <a:noFill/>
        </p:spPr>
        <p:txBody>
          <a:bodyPr wrap="square" rtlCol="0">
            <a:spAutoFit/>
          </a:bodyPr>
          <a:lstStyle/>
          <a:p>
            <a:pPr algn="ctr"/>
            <a:r>
              <a:rPr lang="en-US" sz="1600" b="1" dirty="0">
                <a:latin typeface="Arial" pitchFamily="34" charset="0"/>
                <a:cs typeface="Arial" pitchFamily="34" charset="0"/>
              </a:rPr>
              <a:t>Select top n% of addresses</a:t>
            </a:r>
            <a:endParaRPr lang="en-US" sz="1200" dirty="0">
              <a:latin typeface="Arial" pitchFamily="34" charset="0"/>
              <a:cs typeface="Arial" pitchFamily="34" charset="0"/>
            </a:endParaRPr>
          </a:p>
        </p:txBody>
      </p:sp>
      <p:pic>
        <p:nvPicPr>
          <p:cNvPr id="18" name="Picture 17" descr="A screenshot of a cell phone&#10;&#10;Description automatically generated">
            <a:extLst>
              <a:ext uri="{FF2B5EF4-FFF2-40B4-BE49-F238E27FC236}">
                <a16:creationId xmlns:a16="http://schemas.microsoft.com/office/drawing/2014/main" xmlns="" id="{D24EE059-E389-7547-B7CA-562F87449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8865" y="1670131"/>
            <a:ext cx="2057400" cy="1443446"/>
          </a:xfrm>
          <a:prstGeom prst="rect">
            <a:avLst/>
          </a:prstGeom>
        </p:spPr>
      </p:pic>
      <p:sp>
        <p:nvSpPr>
          <p:cNvPr id="19" name="TextBox 18">
            <a:extLst>
              <a:ext uri="{FF2B5EF4-FFF2-40B4-BE49-F238E27FC236}">
                <a16:creationId xmlns:a16="http://schemas.microsoft.com/office/drawing/2014/main" xmlns="" id="{3D03D3A7-ED41-F346-B72D-C1F28FC5E26D}"/>
              </a:ext>
            </a:extLst>
          </p:cNvPr>
          <p:cNvSpPr txBox="1"/>
          <p:nvPr/>
        </p:nvSpPr>
        <p:spPr>
          <a:xfrm>
            <a:off x="5112353" y="1639694"/>
            <a:ext cx="264816" cy="338554"/>
          </a:xfrm>
          <a:prstGeom prst="rect">
            <a:avLst/>
          </a:prstGeom>
          <a:noFill/>
        </p:spPr>
        <p:txBody>
          <a:bodyPr wrap="none" rtlCol="0">
            <a:spAutoFit/>
          </a:bodyPr>
          <a:lstStyle/>
          <a:p>
            <a:r>
              <a:rPr lang="en-US" sz="1600" dirty="0">
                <a:latin typeface="Arial" pitchFamily="34" charset="0"/>
                <a:cs typeface="Arial" pitchFamily="34" charset="0"/>
              </a:rPr>
              <a:t>*</a:t>
            </a:r>
          </a:p>
        </p:txBody>
      </p:sp>
      <p:sp>
        <p:nvSpPr>
          <p:cNvPr id="20" name="TextBox 19">
            <a:extLst>
              <a:ext uri="{FF2B5EF4-FFF2-40B4-BE49-F238E27FC236}">
                <a16:creationId xmlns:a16="http://schemas.microsoft.com/office/drawing/2014/main" xmlns="" id="{C88F281A-05F9-8F45-9C11-25FAC42E6E6C}"/>
              </a:ext>
            </a:extLst>
          </p:cNvPr>
          <p:cNvSpPr txBox="1"/>
          <p:nvPr/>
        </p:nvSpPr>
        <p:spPr>
          <a:xfrm>
            <a:off x="685800" y="6500036"/>
            <a:ext cx="8015079" cy="307777"/>
          </a:xfrm>
          <a:prstGeom prst="rect">
            <a:avLst/>
          </a:prstGeom>
          <a:noFill/>
        </p:spPr>
        <p:txBody>
          <a:bodyPr wrap="none" rtlCol="0">
            <a:spAutoFit/>
          </a:bodyPr>
          <a:lstStyle/>
          <a:p>
            <a:r>
              <a:rPr lang="en-US" sz="1400" dirty="0">
                <a:latin typeface="Arial" pitchFamily="34" charset="0"/>
                <a:cs typeface="Arial" pitchFamily="34" charset="0"/>
              </a:rPr>
              <a:t>* Process ID, Address and number of times the instructions in that address location were executed </a:t>
            </a:r>
          </a:p>
        </p:txBody>
      </p:sp>
      <p:cxnSp>
        <p:nvCxnSpPr>
          <p:cNvPr id="21" name="Straight Arrow Connector 20">
            <a:extLst>
              <a:ext uri="{FF2B5EF4-FFF2-40B4-BE49-F238E27FC236}">
                <a16:creationId xmlns:a16="http://schemas.microsoft.com/office/drawing/2014/main" xmlns="" id="{29C617D8-69A0-5B40-AD30-8A01EA48081C}"/>
              </a:ext>
            </a:extLst>
          </p:cNvPr>
          <p:cNvCxnSpPr/>
          <p:nvPr/>
        </p:nvCxnSpPr>
        <p:spPr>
          <a:xfrm>
            <a:off x="5359596" y="2618884"/>
            <a:ext cx="129236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7485A799-6730-9F4E-A6B3-C42EA60781D5}"/>
              </a:ext>
            </a:extLst>
          </p:cNvPr>
          <p:cNvSpPr txBox="1"/>
          <p:nvPr/>
        </p:nvSpPr>
        <p:spPr>
          <a:xfrm>
            <a:off x="5112352" y="3079573"/>
            <a:ext cx="1786855" cy="830997"/>
          </a:xfrm>
          <a:prstGeom prst="rect">
            <a:avLst/>
          </a:prstGeom>
          <a:noFill/>
        </p:spPr>
        <p:txBody>
          <a:bodyPr wrap="square" rtlCol="0">
            <a:spAutoFit/>
          </a:bodyPr>
          <a:lstStyle/>
          <a:p>
            <a:pPr algn="ctr"/>
            <a:r>
              <a:rPr lang="en-US" sz="1600" b="1" dirty="0">
                <a:latin typeface="Arial" pitchFamily="34" charset="0"/>
                <a:cs typeface="Arial" pitchFamily="34" charset="0"/>
              </a:rPr>
              <a:t>Extract Instructions from Addresses</a:t>
            </a:r>
            <a:endParaRPr lang="en-US" sz="1200" dirty="0">
              <a:latin typeface="Arial" pitchFamily="34" charset="0"/>
              <a:cs typeface="Arial" pitchFamily="34" charset="0"/>
            </a:endParaRPr>
          </a:p>
        </p:txBody>
      </p:sp>
      <p:pic>
        <p:nvPicPr>
          <p:cNvPr id="25" name="Picture 24" descr="A close up of a sign&#10;&#10;Description automatically generated">
            <a:extLst>
              <a:ext uri="{FF2B5EF4-FFF2-40B4-BE49-F238E27FC236}">
                <a16:creationId xmlns:a16="http://schemas.microsoft.com/office/drawing/2014/main" xmlns="" id="{1BF009DF-A054-2E43-811D-3F4EFBF97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929" y="1968305"/>
            <a:ext cx="2057490" cy="592471"/>
          </a:xfrm>
          <a:prstGeom prst="rect">
            <a:avLst/>
          </a:prstGeom>
        </p:spPr>
      </p:pic>
      <p:sp>
        <p:nvSpPr>
          <p:cNvPr id="26" name="TextBox 25">
            <a:extLst>
              <a:ext uri="{FF2B5EF4-FFF2-40B4-BE49-F238E27FC236}">
                <a16:creationId xmlns:a16="http://schemas.microsoft.com/office/drawing/2014/main" xmlns="" id="{71C102B2-1CFD-6743-8495-BB23CC7F8C38}"/>
              </a:ext>
            </a:extLst>
          </p:cNvPr>
          <p:cNvSpPr txBox="1"/>
          <p:nvPr/>
        </p:nvSpPr>
        <p:spPr>
          <a:xfrm>
            <a:off x="6719330" y="1654119"/>
            <a:ext cx="708848" cy="338554"/>
          </a:xfrm>
          <a:prstGeom prst="rect">
            <a:avLst/>
          </a:prstGeom>
          <a:noFill/>
        </p:spPr>
        <p:txBody>
          <a:bodyPr wrap="none" rtlCol="0">
            <a:spAutoFit/>
          </a:bodyPr>
          <a:lstStyle/>
          <a:p>
            <a:r>
              <a:rPr lang="en-US" sz="1600" dirty="0" err="1">
                <a:latin typeface="Arial" pitchFamily="34" charset="0"/>
                <a:cs typeface="Arial" pitchFamily="34" charset="0"/>
              </a:rPr>
              <a:t>Pid</a:t>
            </a:r>
            <a:r>
              <a:rPr lang="en-US" sz="1600" dirty="0">
                <a:latin typeface="Arial" pitchFamily="34" charset="0"/>
                <a:cs typeface="Arial" pitchFamily="34" charset="0"/>
              </a:rPr>
              <a:t>: 1</a:t>
            </a:r>
          </a:p>
        </p:txBody>
      </p:sp>
      <p:sp>
        <p:nvSpPr>
          <p:cNvPr id="27" name="TextBox 26">
            <a:extLst>
              <a:ext uri="{FF2B5EF4-FFF2-40B4-BE49-F238E27FC236}">
                <a16:creationId xmlns:a16="http://schemas.microsoft.com/office/drawing/2014/main" xmlns="" id="{C51BBE80-A780-1347-A1E6-9E1B7209F8AD}"/>
              </a:ext>
            </a:extLst>
          </p:cNvPr>
          <p:cNvSpPr txBox="1"/>
          <p:nvPr/>
        </p:nvSpPr>
        <p:spPr>
          <a:xfrm>
            <a:off x="6697636" y="2550135"/>
            <a:ext cx="708848" cy="338554"/>
          </a:xfrm>
          <a:prstGeom prst="rect">
            <a:avLst/>
          </a:prstGeom>
          <a:noFill/>
        </p:spPr>
        <p:txBody>
          <a:bodyPr wrap="none" rtlCol="0">
            <a:spAutoFit/>
          </a:bodyPr>
          <a:lstStyle/>
          <a:p>
            <a:r>
              <a:rPr lang="en-US" sz="1600" dirty="0" err="1">
                <a:latin typeface="Arial" pitchFamily="34" charset="0"/>
                <a:cs typeface="Arial" pitchFamily="34" charset="0"/>
              </a:rPr>
              <a:t>Pid</a:t>
            </a:r>
            <a:r>
              <a:rPr lang="en-US" sz="1600" dirty="0">
                <a:latin typeface="Arial" pitchFamily="34" charset="0"/>
                <a:cs typeface="Arial" pitchFamily="34" charset="0"/>
              </a:rPr>
              <a:t>: 2</a:t>
            </a:r>
          </a:p>
        </p:txBody>
      </p:sp>
      <p:pic>
        <p:nvPicPr>
          <p:cNvPr id="29" name="Picture 28" descr="A close up of a sign&#10;&#10;Description automatically generated">
            <a:extLst>
              <a:ext uri="{FF2B5EF4-FFF2-40B4-BE49-F238E27FC236}">
                <a16:creationId xmlns:a16="http://schemas.microsoft.com/office/drawing/2014/main" xmlns="" id="{AF9ED534-48C0-FA41-B969-C7124F23F1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929" y="2825555"/>
            <a:ext cx="2163614" cy="606288"/>
          </a:xfrm>
          <a:prstGeom prst="rect">
            <a:avLst/>
          </a:prstGeom>
        </p:spPr>
      </p:pic>
      <p:pic>
        <p:nvPicPr>
          <p:cNvPr id="33" name="Picture 32" descr="A picture containing umbrella&#10;&#10;Description automatically generated">
            <a:extLst>
              <a:ext uri="{FF2B5EF4-FFF2-40B4-BE49-F238E27FC236}">
                <a16:creationId xmlns:a16="http://schemas.microsoft.com/office/drawing/2014/main" xmlns="" id="{2744DE7B-A869-2F45-B351-957943213A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8881" y="4683787"/>
            <a:ext cx="2433993" cy="1424287"/>
          </a:xfrm>
          <a:prstGeom prst="rect">
            <a:avLst/>
          </a:prstGeom>
        </p:spPr>
      </p:pic>
      <p:cxnSp>
        <p:nvCxnSpPr>
          <p:cNvPr id="34" name="Straight Arrow Connector 33">
            <a:extLst>
              <a:ext uri="{FF2B5EF4-FFF2-40B4-BE49-F238E27FC236}">
                <a16:creationId xmlns:a16="http://schemas.microsoft.com/office/drawing/2014/main" xmlns="" id="{83EEF477-62D8-6E44-9CE5-CE373D79A65D}"/>
              </a:ext>
            </a:extLst>
          </p:cNvPr>
          <p:cNvCxnSpPr>
            <a:cxnSpLocks/>
          </p:cNvCxnSpPr>
          <p:nvPr/>
        </p:nvCxnSpPr>
        <p:spPr>
          <a:xfrm>
            <a:off x="7391400" y="3557776"/>
            <a:ext cx="28773" cy="10142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6DBBD0BA-A0E0-A04D-B693-87E09C19D50E}"/>
              </a:ext>
            </a:extLst>
          </p:cNvPr>
          <p:cNvSpPr txBox="1"/>
          <p:nvPr/>
        </p:nvSpPr>
        <p:spPr>
          <a:xfrm>
            <a:off x="7427265" y="3606034"/>
            <a:ext cx="1681024" cy="707886"/>
          </a:xfrm>
          <a:prstGeom prst="rect">
            <a:avLst/>
          </a:prstGeom>
          <a:noFill/>
        </p:spPr>
        <p:txBody>
          <a:bodyPr wrap="square" rtlCol="0">
            <a:spAutoFit/>
          </a:bodyPr>
          <a:lstStyle/>
          <a:p>
            <a:pPr algn="ctr"/>
            <a:r>
              <a:rPr lang="en-US" sz="1600" b="1" dirty="0">
                <a:latin typeface="Arial" pitchFamily="34" charset="0"/>
                <a:cs typeface="Arial" pitchFamily="34" charset="0"/>
              </a:rPr>
              <a:t>Remove Noise: </a:t>
            </a:r>
            <a:r>
              <a:rPr lang="en-US" sz="1200" dirty="0">
                <a:latin typeface="Arial" pitchFamily="34" charset="0"/>
                <a:cs typeface="Arial" pitchFamily="34" charset="0"/>
              </a:rPr>
              <a:t>Computing Language Processing</a:t>
            </a:r>
          </a:p>
        </p:txBody>
      </p:sp>
      <p:pic>
        <p:nvPicPr>
          <p:cNvPr id="39" name="Picture 38" descr="A close up of a logo&#10;&#10;Description automatically generated">
            <a:extLst>
              <a:ext uri="{FF2B5EF4-FFF2-40B4-BE49-F238E27FC236}">
                <a16:creationId xmlns:a16="http://schemas.microsoft.com/office/drawing/2014/main" xmlns="" id="{F9321682-213D-B942-9413-45DCD52415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3642" y="4566658"/>
            <a:ext cx="1700487" cy="1443437"/>
          </a:xfrm>
          <a:prstGeom prst="rect">
            <a:avLst/>
          </a:prstGeom>
        </p:spPr>
      </p:pic>
      <p:cxnSp>
        <p:nvCxnSpPr>
          <p:cNvPr id="40" name="Straight Arrow Connector 39">
            <a:extLst>
              <a:ext uri="{FF2B5EF4-FFF2-40B4-BE49-F238E27FC236}">
                <a16:creationId xmlns:a16="http://schemas.microsoft.com/office/drawing/2014/main" xmlns="" id="{9C7E98E9-BA8F-A549-852C-618FA4A8F991}"/>
              </a:ext>
            </a:extLst>
          </p:cNvPr>
          <p:cNvCxnSpPr>
            <a:cxnSpLocks/>
          </p:cNvCxnSpPr>
          <p:nvPr/>
        </p:nvCxnSpPr>
        <p:spPr>
          <a:xfrm flipH="1">
            <a:off x="5359596" y="5259714"/>
            <a:ext cx="104120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1E1E1F6D-820A-2649-891F-65150C6849A8}"/>
              </a:ext>
            </a:extLst>
          </p:cNvPr>
          <p:cNvSpPr txBox="1"/>
          <p:nvPr/>
        </p:nvSpPr>
        <p:spPr>
          <a:xfrm>
            <a:off x="5403708" y="5927473"/>
            <a:ext cx="1304296" cy="584775"/>
          </a:xfrm>
          <a:prstGeom prst="rect">
            <a:avLst/>
          </a:prstGeom>
          <a:noFill/>
        </p:spPr>
        <p:txBody>
          <a:bodyPr wrap="square" rtlCol="0">
            <a:spAutoFit/>
          </a:bodyPr>
          <a:lstStyle/>
          <a:p>
            <a:pPr algn="ctr"/>
            <a:r>
              <a:rPr lang="en-US" sz="1600" b="1" dirty="0">
                <a:latin typeface="Arial" pitchFamily="34" charset="0"/>
                <a:cs typeface="Arial" pitchFamily="34" charset="0"/>
              </a:rPr>
              <a:t>Instruction Vectors</a:t>
            </a:r>
            <a:endParaRPr lang="en-US" sz="1200" dirty="0">
              <a:latin typeface="Arial" pitchFamily="34" charset="0"/>
              <a:cs typeface="Arial" pitchFamily="34" charset="0"/>
            </a:endParaRPr>
          </a:p>
        </p:txBody>
      </p:sp>
      <p:sp>
        <p:nvSpPr>
          <p:cNvPr id="44" name="TextBox 43">
            <a:extLst>
              <a:ext uri="{FF2B5EF4-FFF2-40B4-BE49-F238E27FC236}">
                <a16:creationId xmlns:a16="http://schemas.microsoft.com/office/drawing/2014/main" xmlns="" id="{6AA51F36-9072-1C4C-AAFE-5B1C90D35F9B}"/>
              </a:ext>
            </a:extLst>
          </p:cNvPr>
          <p:cNvSpPr txBox="1"/>
          <p:nvPr/>
        </p:nvSpPr>
        <p:spPr>
          <a:xfrm>
            <a:off x="3188838" y="6044478"/>
            <a:ext cx="2264465" cy="338554"/>
          </a:xfrm>
          <a:prstGeom prst="rect">
            <a:avLst/>
          </a:prstGeom>
          <a:noFill/>
        </p:spPr>
        <p:txBody>
          <a:bodyPr wrap="square" rtlCol="0">
            <a:spAutoFit/>
          </a:bodyPr>
          <a:lstStyle/>
          <a:p>
            <a:pPr algn="ctr"/>
            <a:r>
              <a:rPr lang="en-US" sz="1600" b="1" dirty="0">
                <a:latin typeface="Arial" pitchFamily="34" charset="0"/>
                <a:cs typeface="Arial" pitchFamily="34" charset="0"/>
              </a:rPr>
              <a:t>Word2Vec</a:t>
            </a:r>
            <a:endParaRPr lang="en-US" sz="1200" dirty="0">
              <a:latin typeface="Arial" pitchFamily="34" charset="0"/>
              <a:cs typeface="Arial" pitchFamily="34" charset="0"/>
            </a:endParaRPr>
          </a:p>
        </p:txBody>
      </p:sp>
      <p:cxnSp>
        <p:nvCxnSpPr>
          <p:cNvPr id="45" name="Straight Arrow Connector 44">
            <a:extLst>
              <a:ext uri="{FF2B5EF4-FFF2-40B4-BE49-F238E27FC236}">
                <a16:creationId xmlns:a16="http://schemas.microsoft.com/office/drawing/2014/main" xmlns="" id="{DBBEC17A-246F-7944-91C6-945272E4B420}"/>
              </a:ext>
            </a:extLst>
          </p:cNvPr>
          <p:cNvCxnSpPr>
            <a:cxnSpLocks/>
          </p:cNvCxnSpPr>
          <p:nvPr/>
        </p:nvCxnSpPr>
        <p:spPr>
          <a:xfrm flipH="1">
            <a:off x="2362200" y="5259714"/>
            <a:ext cx="104120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xmlns="" id="{75199E03-0629-4B40-8538-A8F9C8B384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995" y="4441420"/>
            <a:ext cx="1700487" cy="1420619"/>
          </a:xfrm>
          <a:prstGeom prst="rect">
            <a:avLst/>
          </a:prstGeom>
        </p:spPr>
      </p:pic>
      <p:sp>
        <p:nvSpPr>
          <p:cNvPr id="47" name="Rectangle 46">
            <a:extLst>
              <a:ext uri="{FF2B5EF4-FFF2-40B4-BE49-F238E27FC236}">
                <a16:creationId xmlns:a16="http://schemas.microsoft.com/office/drawing/2014/main" xmlns="" id="{39B34EF7-80A3-CA47-BCD9-38EF0CB24F7F}"/>
              </a:ext>
            </a:extLst>
          </p:cNvPr>
          <p:cNvSpPr/>
          <p:nvPr/>
        </p:nvSpPr>
        <p:spPr>
          <a:xfrm>
            <a:off x="-1327030" y="4517621"/>
            <a:ext cx="104112" cy="9044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xmlns="" id="{19EB008C-7B4B-E94A-AB93-4AE1157E8F81}"/>
              </a:ext>
            </a:extLst>
          </p:cNvPr>
          <p:cNvSpPr txBox="1"/>
          <p:nvPr/>
        </p:nvSpPr>
        <p:spPr>
          <a:xfrm>
            <a:off x="344138" y="5885074"/>
            <a:ext cx="2264465" cy="338554"/>
          </a:xfrm>
          <a:prstGeom prst="rect">
            <a:avLst/>
          </a:prstGeom>
          <a:noFill/>
        </p:spPr>
        <p:txBody>
          <a:bodyPr wrap="square" rtlCol="0">
            <a:spAutoFit/>
          </a:bodyPr>
          <a:lstStyle/>
          <a:p>
            <a:pPr algn="ctr"/>
            <a:r>
              <a:rPr lang="en-US" sz="1600" b="1" dirty="0">
                <a:latin typeface="Arial" pitchFamily="34" charset="0"/>
                <a:cs typeface="Arial" pitchFamily="34" charset="0"/>
              </a:rPr>
              <a:t>BLSTM</a:t>
            </a:r>
            <a:endParaRPr lang="en-US" sz="1200" dirty="0">
              <a:latin typeface="Arial" pitchFamily="34" charset="0"/>
              <a:cs typeface="Arial" pitchFamily="34" charset="0"/>
            </a:endParaRPr>
          </a:p>
        </p:txBody>
      </p:sp>
      <p:sp>
        <p:nvSpPr>
          <p:cNvPr id="51" name="TextBox 50">
            <a:extLst>
              <a:ext uri="{FF2B5EF4-FFF2-40B4-BE49-F238E27FC236}">
                <a16:creationId xmlns:a16="http://schemas.microsoft.com/office/drawing/2014/main" xmlns="" id="{845D18E4-0676-0048-BA32-21FD95F5FDEC}"/>
              </a:ext>
            </a:extLst>
          </p:cNvPr>
          <p:cNvSpPr txBox="1"/>
          <p:nvPr/>
        </p:nvSpPr>
        <p:spPr>
          <a:xfrm>
            <a:off x="843737" y="1399992"/>
            <a:ext cx="926857" cy="338554"/>
          </a:xfrm>
          <a:prstGeom prst="rect">
            <a:avLst/>
          </a:prstGeom>
          <a:noFill/>
        </p:spPr>
        <p:txBody>
          <a:bodyPr wrap="none" rtlCol="0">
            <a:spAutoFit/>
          </a:bodyPr>
          <a:lstStyle/>
          <a:p>
            <a:r>
              <a:rPr lang="en-US" sz="1600" dirty="0">
                <a:latin typeface="Arial" pitchFamily="34" charset="0"/>
                <a:cs typeface="Arial" pitchFamily="34" charset="0"/>
              </a:rPr>
              <a:t>Memory</a:t>
            </a:r>
          </a:p>
        </p:txBody>
      </p:sp>
      <p:pic>
        <p:nvPicPr>
          <p:cNvPr id="4" name="Graphic 3" descr="Close">
            <a:extLst>
              <a:ext uri="{FF2B5EF4-FFF2-40B4-BE49-F238E27FC236}">
                <a16:creationId xmlns:a16="http://schemas.microsoft.com/office/drawing/2014/main" xmlns="" id="{1EAFC48A-145D-0542-B307-80A5E90FC7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777929" y="4936185"/>
            <a:ext cx="914400" cy="914400"/>
          </a:xfrm>
          <a:prstGeom prst="rect">
            <a:avLst/>
          </a:prstGeom>
        </p:spPr>
      </p:pic>
      <p:sp>
        <p:nvSpPr>
          <p:cNvPr id="7" name="TextBox 6">
            <a:extLst>
              <a:ext uri="{FF2B5EF4-FFF2-40B4-BE49-F238E27FC236}">
                <a16:creationId xmlns:a16="http://schemas.microsoft.com/office/drawing/2014/main" xmlns="" id="{B904F433-8AF1-6340-9C1D-50700A5F22C1}"/>
              </a:ext>
            </a:extLst>
          </p:cNvPr>
          <p:cNvSpPr txBox="1"/>
          <p:nvPr/>
        </p:nvSpPr>
        <p:spPr>
          <a:xfrm>
            <a:off x="498794" y="4368599"/>
            <a:ext cx="277026" cy="338554"/>
          </a:xfrm>
          <a:prstGeom prst="rect">
            <a:avLst/>
          </a:prstGeom>
          <a:solidFill>
            <a:schemeClr val="bg1"/>
          </a:solidFill>
        </p:spPr>
        <p:txBody>
          <a:bodyPr wrap="square" rtlCol="0">
            <a:spAutoFit/>
          </a:bodyPr>
          <a:lstStyle/>
          <a:p>
            <a:endParaRPr lang="en-US" sz="1600" dirty="0">
              <a:latin typeface="Arial" pitchFamily="34" charset="0"/>
              <a:cs typeface="Arial" pitchFamily="34" charset="0"/>
            </a:endParaRPr>
          </a:p>
        </p:txBody>
      </p:sp>
      <p:sp>
        <p:nvSpPr>
          <p:cNvPr id="10" name="TextBox 9">
            <a:extLst>
              <a:ext uri="{FF2B5EF4-FFF2-40B4-BE49-F238E27FC236}">
                <a16:creationId xmlns:a16="http://schemas.microsoft.com/office/drawing/2014/main" xmlns="" id="{0FBAD8B0-EE8A-D548-984C-CBAEB68C72F2}"/>
              </a:ext>
            </a:extLst>
          </p:cNvPr>
          <p:cNvSpPr txBox="1"/>
          <p:nvPr/>
        </p:nvSpPr>
        <p:spPr>
          <a:xfrm>
            <a:off x="3473201" y="4101454"/>
            <a:ext cx="1846389" cy="584775"/>
          </a:xfrm>
          <a:prstGeom prst="rect">
            <a:avLst/>
          </a:prstGeom>
          <a:noFill/>
        </p:spPr>
        <p:txBody>
          <a:bodyPr wrap="square" rtlCol="0">
            <a:spAutoFit/>
          </a:bodyPr>
          <a:lstStyle/>
          <a:p>
            <a:pPr algn="ctr"/>
            <a:r>
              <a:rPr lang="en-US" sz="1600" dirty="0">
                <a:latin typeface="Arial" pitchFamily="34" charset="0"/>
                <a:cs typeface="Arial" pitchFamily="34" charset="0"/>
              </a:rPr>
              <a:t>Hyperdimensional</a:t>
            </a:r>
          </a:p>
          <a:p>
            <a:pPr algn="ctr"/>
            <a:r>
              <a:rPr lang="en-US" sz="1600" dirty="0">
                <a:latin typeface="Arial" pitchFamily="34" charset="0"/>
                <a:cs typeface="Arial" pitchFamily="34" charset="0"/>
              </a:rPr>
              <a:t>Space</a:t>
            </a:r>
          </a:p>
        </p:txBody>
      </p:sp>
    </p:spTree>
    <p:extLst>
      <p:ext uri="{BB962C8B-B14F-4D97-AF65-F5344CB8AC3E}">
        <p14:creationId xmlns:p14="http://schemas.microsoft.com/office/powerpoint/2010/main" val="12659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9" grpId="0"/>
      <p:bldP spid="20" grpId="0"/>
      <p:bldP spid="22" grpId="0"/>
      <p:bldP spid="26" grpId="0"/>
      <p:bldP spid="27" grpId="0"/>
      <p:bldP spid="37" grpId="0"/>
      <p:bldP spid="43" grpId="0"/>
      <p:bldP spid="44" grpId="0"/>
      <p:bldP spid="48" grpId="0"/>
      <p:bldP spid="51"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err="1"/>
              <a:t>Experimental</a:t>
            </a:r>
            <a:r>
              <a:rPr lang="tr-TR" sz="2800" dirty="0"/>
              <a:t> </a:t>
            </a:r>
            <a:r>
              <a:rPr lang="tr-TR" sz="2800" dirty="0" err="1"/>
              <a:t>Results</a:t>
            </a:r>
            <a:r>
              <a:rPr lang="tr-TR" sz="2800" dirty="0"/>
              <a:t> </a:t>
            </a:r>
            <a:r>
              <a:rPr lang="tr-TR" sz="2800" dirty="0" err="1"/>
              <a:t>and</a:t>
            </a:r>
            <a:r>
              <a:rPr lang="tr-TR" sz="2800" dirty="0"/>
              <a:t> </a:t>
            </a:r>
            <a:r>
              <a:rPr lang="tr-TR" sz="2800" dirty="0" err="1"/>
              <a:t>Findings</a:t>
            </a:r>
            <a:endParaRPr lang="en-US" sz="2800" dirty="0"/>
          </a:p>
        </p:txBody>
      </p:sp>
      <p:sp>
        <p:nvSpPr>
          <p:cNvPr id="3" name="Content Placeholder 2"/>
          <p:cNvSpPr>
            <a:spLocks noGrp="1"/>
          </p:cNvSpPr>
          <p:nvPr>
            <p:ph idx="1"/>
          </p:nvPr>
        </p:nvSpPr>
        <p:spPr/>
        <p:txBody>
          <a:bodyPr>
            <a:normAutofit/>
          </a:bodyPr>
          <a:lstStyle/>
          <a:p>
            <a:r>
              <a:rPr lang="en-US" sz="1800" b="1" dirty="0">
                <a:solidFill>
                  <a:srgbClr val="000000"/>
                </a:solidFill>
              </a:rPr>
              <a:t>Data:</a:t>
            </a:r>
            <a:r>
              <a:rPr lang="en-US" b="1" dirty="0">
                <a:solidFill>
                  <a:srgbClr val="000000"/>
                </a:solidFill>
              </a:rPr>
              <a:t> </a:t>
            </a:r>
            <a:r>
              <a:rPr lang="en-US" dirty="0"/>
              <a:t>We used 5 different sets of data.</a:t>
            </a:r>
          </a:p>
          <a:p>
            <a:pPr lvl="1"/>
            <a:r>
              <a:rPr lang="en-US" dirty="0"/>
              <a:t>Instructions from Trap Frame with Fixed (TFF) &amp; Variable (TFV) Sampling, LBR with Fixed (LBRF) &amp; Variable (LBRV) Sampling, and LBR + Trap Frame (LBR-TF).</a:t>
            </a:r>
          </a:p>
        </p:txBody>
      </p:sp>
      <p:sp>
        <p:nvSpPr>
          <p:cNvPr id="4" name="Slide Number Placeholder 3"/>
          <p:cNvSpPr>
            <a:spLocks noGrp="1"/>
          </p:cNvSpPr>
          <p:nvPr>
            <p:ph type="sldNum" sz="quarter" idx="11"/>
          </p:nvPr>
        </p:nvSpPr>
        <p:spPr/>
        <p:txBody>
          <a:bodyPr/>
          <a:lstStyle/>
          <a:p>
            <a:fld id="{F6EFC63E-F8D9-44BB-A462-AC735E845F95}" type="slidenum">
              <a:rPr lang="en-US" smtClean="0"/>
              <a:pPr/>
              <a:t>56</a:t>
            </a:fld>
            <a:endParaRPr lang="en-US" dirty="0"/>
          </a:p>
        </p:txBody>
      </p:sp>
      <p:sp>
        <p:nvSpPr>
          <p:cNvPr id="8" name="TextBox 7">
            <a:extLst>
              <a:ext uri="{FF2B5EF4-FFF2-40B4-BE49-F238E27FC236}">
                <a16:creationId xmlns:a16="http://schemas.microsoft.com/office/drawing/2014/main" xmlns="" id="{F513C309-89B5-A049-974D-4A0D247E7E5C}"/>
              </a:ext>
            </a:extLst>
          </p:cNvPr>
          <p:cNvSpPr txBox="1"/>
          <p:nvPr/>
        </p:nvSpPr>
        <p:spPr>
          <a:xfrm>
            <a:off x="609600" y="2587740"/>
            <a:ext cx="3886201" cy="646331"/>
          </a:xfrm>
          <a:prstGeom prst="rect">
            <a:avLst/>
          </a:prstGeom>
          <a:noFill/>
        </p:spPr>
        <p:txBody>
          <a:bodyPr wrap="square" rtlCol="0">
            <a:spAutoFit/>
          </a:bodyPr>
          <a:lstStyle/>
          <a:p>
            <a:r>
              <a:rPr lang="en-US" sz="1200" b="1" dirty="0">
                <a:solidFill>
                  <a:srgbClr val="000000"/>
                </a:solidFill>
                <a:latin typeface="Arial" panose="020B0604020202020204" pitchFamily="34" charset="0"/>
                <a:cs typeface="Arial" panose="020B0604020202020204" pitchFamily="34" charset="0"/>
              </a:rPr>
              <a:t>Experiment 1: </a:t>
            </a:r>
            <a:r>
              <a:rPr lang="en-US" sz="1200" dirty="0">
                <a:latin typeface="Arial" panose="020B0604020202020204" pitchFamily="34" charset="0"/>
                <a:cs typeface="Arial" panose="020B0604020202020204" pitchFamily="34" charset="0"/>
              </a:rPr>
              <a:t>Given the consolidated data, optimized hyperparameters, and 10—fold cross validation, what is the performance </a:t>
            </a:r>
            <a:r>
              <a:rPr lang="en-US" sz="1200">
                <a:latin typeface="Arial" panose="020B0604020202020204" pitchFamily="34" charset="0"/>
                <a:cs typeface="Arial" panose="020B0604020202020204" pitchFamily="34" charset="0"/>
              </a:rPr>
              <a:t>of BLSTM</a:t>
            </a:r>
            <a:r>
              <a:rPr lang="en-US" sz="1200" dirty="0">
                <a:latin typeface="Arial" panose="020B0604020202020204" pitchFamily="34" charset="0"/>
                <a:cs typeface="Arial" panose="020B0604020202020204" pitchFamily="34" charset="0"/>
              </a:rPr>
              <a:t>?</a:t>
            </a:r>
          </a:p>
        </p:txBody>
      </p:sp>
      <p:graphicFrame>
        <p:nvGraphicFramePr>
          <p:cNvPr id="9" name="Content Placeholder 1">
            <a:extLst>
              <a:ext uri="{FF2B5EF4-FFF2-40B4-BE49-F238E27FC236}">
                <a16:creationId xmlns:a16="http://schemas.microsoft.com/office/drawing/2014/main" xmlns="" id="{35FE68FE-7DB4-C844-B24B-0DD946A29D00}"/>
              </a:ext>
            </a:extLst>
          </p:cNvPr>
          <p:cNvGraphicFramePr>
            <a:graphicFrameLocks/>
          </p:cNvGraphicFramePr>
          <p:nvPr>
            <p:extLst>
              <p:ext uri="{D42A27DB-BD31-4B8C-83A1-F6EECF244321}">
                <p14:modId xmlns:p14="http://schemas.microsoft.com/office/powerpoint/2010/main" val="1874354198"/>
              </p:ext>
            </p:extLst>
          </p:nvPr>
        </p:nvGraphicFramePr>
        <p:xfrm>
          <a:off x="685800" y="3273642"/>
          <a:ext cx="3276600" cy="2365158"/>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xmlns="" val="1374634174"/>
                    </a:ext>
                  </a:extLst>
                </a:gridCol>
                <a:gridCol w="1638300">
                  <a:extLst>
                    <a:ext uri="{9D8B030D-6E8A-4147-A177-3AD203B41FA5}">
                      <a16:colId xmlns:a16="http://schemas.microsoft.com/office/drawing/2014/main" xmlns="" val="3414160612"/>
                    </a:ext>
                  </a:extLst>
                </a:gridCol>
              </a:tblGrid>
              <a:tr h="245587">
                <a:tc>
                  <a:txBody>
                    <a:bodyPr/>
                    <a:lstStyle/>
                    <a:p>
                      <a:pPr algn="ctr"/>
                      <a:r>
                        <a:rPr lang="en-US" sz="1200" dirty="0">
                          <a:latin typeface="Arial" panose="020B0604020202020204" pitchFamily="34" charset="0"/>
                          <a:cs typeface="Arial" panose="020B0604020202020204" pitchFamily="34" charset="0"/>
                        </a:rPr>
                        <a:t>Metrics</a:t>
                      </a:r>
                    </a:p>
                  </a:txBody>
                  <a:tcPr anchor="ctr"/>
                </a:tc>
                <a:tc>
                  <a:txBody>
                    <a:bodyPr/>
                    <a:lstStyle/>
                    <a:p>
                      <a:pPr algn="ctr"/>
                      <a:r>
                        <a:rPr lang="en-US" sz="1200" dirty="0">
                          <a:latin typeface="Arial" panose="020B0604020202020204" pitchFamily="34" charset="0"/>
                          <a:cs typeface="Arial" panose="020B0604020202020204" pitchFamily="34" charset="0"/>
                        </a:rPr>
                        <a:t>Values</a:t>
                      </a:r>
                    </a:p>
                  </a:txBody>
                  <a:tcPr anchor="ctr"/>
                </a:tc>
                <a:extLst>
                  <a:ext uri="{0D108BD9-81ED-4DB2-BD59-A6C34878D82A}">
                    <a16:rowId xmlns:a16="http://schemas.microsoft.com/office/drawing/2014/main" xmlns="" val="4251043594"/>
                  </a:ext>
                </a:extLst>
              </a:tr>
              <a:tr h="245587">
                <a:tc>
                  <a:txBody>
                    <a:bodyPr/>
                    <a:lstStyle/>
                    <a:p>
                      <a:pPr algn="l"/>
                      <a:r>
                        <a:rPr lang="en-US" sz="1200" dirty="0">
                          <a:latin typeface="Arial" panose="020B0604020202020204" pitchFamily="34" charset="0"/>
                          <a:cs typeface="Arial" panose="020B0604020202020204" pitchFamily="34" charset="0"/>
                        </a:rPr>
                        <a:t>Accuracy</a:t>
                      </a:r>
                    </a:p>
                  </a:txBody>
                  <a:tcPr anchor="ctr"/>
                </a:tc>
                <a:tc>
                  <a:txBody>
                    <a:bodyPr/>
                    <a:lstStyle/>
                    <a:p>
                      <a:pPr algn="ctr"/>
                      <a:r>
                        <a:rPr lang="en-US" sz="1200" dirty="0">
                          <a:latin typeface="Arial" panose="020B0604020202020204" pitchFamily="34" charset="0"/>
                          <a:cs typeface="Arial" panose="020B0604020202020204" pitchFamily="34" charset="0"/>
                        </a:rPr>
                        <a:t>93%</a:t>
                      </a:r>
                    </a:p>
                  </a:txBody>
                  <a:tcPr anchor="ctr"/>
                </a:tc>
                <a:extLst>
                  <a:ext uri="{0D108BD9-81ED-4DB2-BD59-A6C34878D82A}">
                    <a16:rowId xmlns:a16="http://schemas.microsoft.com/office/drawing/2014/main" xmlns="" val="1869562355"/>
                  </a:ext>
                </a:extLst>
              </a:tr>
              <a:tr h="258855">
                <a:tc>
                  <a:txBody>
                    <a:bodyPr/>
                    <a:lstStyle/>
                    <a:p>
                      <a:pPr algn="l"/>
                      <a:r>
                        <a:rPr lang="en-US" sz="1200" dirty="0">
                          <a:latin typeface="Arial" panose="020B0604020202020204" pitchFamily="34" charset="0"/>
                          <a:cs typeface="Arial" panose="020B0604020202020204" pitchFamily="34" charset="0"/>
                        </a:rPr>
                        <a:t>Precision</a:t>
                      </a:r>
                    </a:p>
                  </a:txBody>
                  <a:tcPr anchor="ctr"/>
                </a:tc>
                <a:tc>
                  <a:txBody>
                    <a:bodyPr/>
                    <a:lstStyle/>
                    <a:p>
                      <a:pPr algn="ctr"/>
                      <a:r>
                        <a:rPr lang="en-US" sz="1200" dirty="0">
                          <a:latin typeface="Arial" panose="020B0604020202020204" pitchFamily="34" charset="0"/>
                          <a:cs typeface="Arial" panose="020B0604020202020204" pitchFamily="34" charset="0"/>
                        </a:rPr>
                        <a:t>91%</a:t>
                      </a:r>
                    </a:p>
                  </a:txBody>
                  <a:tcPr anchor="ctr"/>
                </a:tc>
                <a:extLst>
                  <a:ext uri="{0D108BD9-81ED-4DB2-BD59-A6C34878D82A}">
                    <a16:rowId xmlns:a16="http://schemas.microsoft.com/office/drawing/2014/main" xmlns="" val="1395681843"/>
                  </a:ext>
                </a:extLst>
              </a:tr>
              <a:tr h="245587">
                <a:tc>
                  <a:txBody>
                    <a:bodyPr/>
                    <a:lstStyle/>
                    <a:p>
                      <a:pPr algn="l"/>
                      <a:r>
                        <a:rPr lang="en-US" sz="1200" dirty="0">
                          <a:latin typeface="Arial" panose="020B0604020202020204" pitchFamily="34" charset="0"/>
                          <a:cs typeface="Arial" panose="020B0604020202020204" pitchFamily="34" charset="0"/>
                        </a:rPr>
                        <a:t>Recall</a:t>
                      </a:r>
                    </a:p>
                  </a:txBody>
                  <a:tcPr anchor="ctr"/>
                </a:tc>
                <a:tc>
                  <a:txBody>
                    <a:bodyPr/>
                    <a:lstStyle/>
                    <a:p>
                      <a:pPr algn="ctr"/>
                      <a:r>
                        <a:rPr lang="en-US" sz="1200" dirty="0">
                          <a:latin typeface="Arial" panose="020B0604020202020204" pitchFamily="34" charset="0"/>
                          <a:cs typeface="Arial" panose="020B0604020202020204" pitchFamily="34" charset="0"/>
                        </a:rPr>
                        <a:t>94%</a:t>
                      </a:r>
                    </a:p>
                  </a:txBody>
                  <a:tcPr anchor="ctr"/>
                </a:tc>
                <a:extLst>
                  <a:ext uri="{0D108BD9-81ED-4DB2-BD59-A6C34878D82A}">
                    <a16:rowId xmlns:a16="http://schemas.microsoft.com/office/drawing/2014/main" xmlns="" val="1448255086"/>
                  </a:ext>
                </a:extLst>
              </a:tr>
              <a:tr h="245587">
                <a:tc>
                  <a:txBody>
                    <a:bodyPr/>
                    <a:lstStyle/>
                    <a:p>
                      <a:pPr algn="l"/>
                      <a:r>
                        <a:rPr lang="en-US" sz="1200" dirty="0">
                          <a:latin typeface="Arial" panose="020B0604020202020204" pitchFamily="34" charset="0"/>
                          <a:cs typeface="Arial" panose="020B0604020202020204" pitchFamily="34" charset="0"/>
                        </a:rPr>
                        <a:t>F1 Score</a:t>
                      </a:r>
                    </a:p>
                  </a:txBody>
                  <a:tcPr anchor="ctr"/>
                </a:tc>
                <a:tc>
                  <a:txBody>
                    <a:bodyPr/>
                    <a:lstStyle/>
                    <a:p>
                      <a:pPr algn="ctr"/>
                      <a:r>
                        <a:rPr lang="en-US" sz="1200" dirty="0">
                          <a:latin typeface="Arial" panose="020B0604020202020204" pitchFamily="34" charset="0"/>
                          <a:cs typeface="Arial" panose="020B0604020202020204" pitchFamily="34" charset="0"/>
                        </a:rPr>
                        <a:t>0.92</a:t>
                      </a:r>
                    </a:p>
                  </a:txBody>
                  <a:tcPr anchor="ctr"/>
                </a:tc>
                <a:extLst>
                  <a:ext uri="{0D108BD9-81ED-4DB2-BD59-A6C34878D82A}">
                    <a16:rowId xmlns:a16="http://schemas.microsoft.com/office/drawing/2014/main" xmlns="" val="3852305645"/>
                  </a:ext>
                </a:extLst>
              </a:tr>
              <a:tr h="496779">
                <a:tc>
                  <a:txBody>
                    <a:bodyPr/>
                    <a:lstStyle/>
                    <a:p>
                      <a:pPr algn="l"/>
                      <a:r>
                        <a:rPr lang="en-US" sz="1200" dirty="0">
                          <a:latin typeface="Arial" panose="020B0604020202020204" pitchFamily="34" charset="0"/>
                          <a:cs typeface="Arial" panose="020B0604020202020204" pitchFamily="34" charset="0"/>
                        </a:rPr>
                        <a:t>False Positive Rate</a:t>
                      </a:r>
                    </a:p>
                  </a:txBody>
                  <a:tcPr anchor="ctr"/>
                </a:tc>
                <a:tc>
                  <a:txBody>
                    <a:bodyPr/>
                    <a:lstStyle/>
                    <a:p>
                      <a:pPr algn="ctr"/>
                      <a:r>
                        <a:rPr lang="en-US" sz="1200" dirty="0">
                          <a:latin typeface="Arial" panose="020B0604020202020204" pitchFamily="34" charset="0"/>
                          <a:cs typeface="Arial" panose="020B0604020202020204" pitchFamily="34" charset="0"/>
                        </a:rPr>
                        <a:t>0.08%</a:t>
                      </a:r>
                    </a:p>
                  </a:txBody>
                  <a:tcPr anchor="ctr"/>
                </a:tc>
                <a:extLst>
                  <a:ext uri="{0D108BD9-81ED-4DB2-BD59-A6C34878D82A}">
                    <a16:rowId xmlns:a16="http://schemas.microsoft.com/office/drawing/2014/main" xmlns="" val="3153533933"/>
                  </a:ext>
                </a:extLst>
              </a:tr>
              <a:tr h="496779">
                <a:tc>
                  <a:txBody>
                    <a:bodyPr/>
                    <a:lstStyle/>
                    <a:p>
                      <a:pPr algn="l"/>
                      <a:r>
                        <a:rPr lang="en-US" sz="1200" dirty="0">
                          <a:latin typeface="Arial" panose="020B0604020202020204" pitchFamily="34" charset="0"/>
                          <a:cs typeface="Arial" panose="020B0604020202020204" pitchFamily="34" charset="0"/>
                        </a:rPr>
                        <a:t>False Negative Rate</a:t>
                      </a:r>
                    </a:p>
                  </a:txBody>
                  <a:tcPr anchor="ctr"/>
                </a:tc>
                <a:tc>
                  <a:txBody>
                    <a:bodyPr/>
                    <a:lstStyle/>
                    <a:p>
                      <a:pPr algn="ctr"/>
                      <a:r>
                        <a:rPr lang="en-US" sz="1200" dirty="0">
                          <a:latin typeface="Arial" panose="020B0604020202020204" pitchFamily="34" charset="0"/>
                          <a:cs typeface="Arial" panose="020B0604020202020204" pitchFamily="34" charset="0"/>
                        </a:rPr>
                        <a:t>0.06%</a:t>
                      </a:r>
                    </a:p>
                  </a:txBody>
                  <a:tcPr anchor="ctr"/>
                </a:tc>
                <a:extLst>
                  <a:ext uri="{0D108BD9-81ED-4DB2-BD59-A6C34878D82A}">
                    <a16:rowId xmlns:a16="http://schemas.microsoft.com/office/drawing/2014/main" xmlns="" val="2029228136"/>
                  </a:ext>
                </a:extLst>
              </a:tr>
            </a:tbl>
          </a:graphicData>
        </a:graphic>
      </p:graphicFrame>
      <p:sp>
        <p:nvSpPr>
          <p:cNvPr id="10" name="TextBox 9">
            <a:extLst>
              <a:ext uri="{FF2B5EF4-FFF2-40B4-BE49-F238E27FC236}">
                <a16:creationId xmlns:a16="http://schemas.microsoft.com/office/drawing/2014/main" xmlns="" id="{2A56C195-5159-1648-932C-85F0D5CFA126}"/>
              </a:ext>
            </a:extLst>
          </p:cNvPr>
          <p:cNvSpPr txBox="1"/>
          <p:nvPr/>
        </p:nvSpPr>
        <p:spPr>
          <a:xfrm>
            <a:off x="4667775" y="2587740"/>
            <a:ext cx="3810000" cy="830997"/>
          </a:xfrm>
          <a:prstGeom prst="rect">
            <a:avLst/>
          </a:prstGeom>
          <a:noFill/>
        </p:spPr>
        <p:txBody>
          <a:bodyPr wrap="square" rtlCol="0">
            <a:spAutoFit/>
          </a:bodyPr>
          <a:lstStyle/>
          <a:p>
            <a:r>
              <a:rPr lang="en-US" sz="1200" b="1" dirty="0">
                <a:solidFill>
                  <a:srgbClr val="000000"/>
                </a:solidFill>
                <a:latin typeface="Arial" panose="020B0604020202020204" pitchFamily="34" charset="0"/>
                <a:cs typeface="Arial" panose="020B0604020202020204" pitchFamily="34" charset="0"/>
              </a:rPr>
              <a:t>Experiment 2: </a:t>
            </a:r>
            <a:r>
              <a:rPr lang="en-US" sz="1200" dirty="0">
                <a:latin typeface="Arial" panose="020B0604020202020204" pitchFamily="34" charset="0"/>
                <a:cs typeface="Arial" panose="020B0604020202020204" pitchFamily="34" charset="0"/>
              </a:rPr>
              <a:t>Given the individual datasets from LBR and Trap Frame with variable and fixed sampling, optimized hyperparameters, and 10—fold cross validation, what is the performance of </a:t>
            </a:r>
            <a:r>
              <a:rPr lang="en-US" sz="1200" dirty="0" err="1">
                <a:latin typeface="Arial" panose="020B0604020202020204" pitchFamily="34" charset="0"/>
                <a:cs typeface="Arial" panose="020B0604020202020204" pitchFamily="34" charset="0"/>
              </a:rPr>
              <a:t>BiLSTM</a:t>
            </a:r>
            <a:r>
              <a:rPr lang="en-US" sz="1200" dirty="0">
                <a:latin typeface="Arial" panose="020B0604020202020204" pitchFamily="34" charset="0"/>
                <a:cs typeface="Arial" panose="020B0604020202020204" pitchFamily="34" charset="0"/>
              </a:rPr>
              <a:t>?</a:t>
            </a:r>
          </a:p>
        </p:txBody>
      </p:sp>
      <p:graphicFrame>
        <p:nvGraphicFramePr>
          <p:cNvPr id="11" name="Table 10">
            <a:extLst>
              <a:ext uri="{FF2B5EF4-FFF2-40B4-BE49-F238E27FC236}">
                <a16:creationId xmlns:a16="http://schemas.microsoft.com/office/drawing/2014/main" xmlns="" id="{B618ADCE-6BFE-EB41-983F-D6EF39632155}"/>
              </a:ext>
            </a:extLst>
          </p:cNvPr>
          <p:cNvGraphicFramePr>
            <a:graphicFrameLocks noGrp="1"/>
          </p:cNvGraphicFramePr>
          <p:nvPr>
            <p:extLst>
              <p:ext uri="{D42A27DB-BD31-4B8C-83A1-F6EECF244321}">
                <p14:modId xmlns:p14="http://schemas.microsoft.com/office/powerpoint/2010/main" val="2750303563"/>
              </p:ext>
            </p:extLst>
          </p:nvPr>
        </p:nvGraphicFramePr>
        <p:xfrm>
          <a:off x="4495802" y="3509566"/>
          <a:ext cx="4114799" cy="1665590"/>
        </p:xfrm>
        <a:graphic>
          <a:graphicData uri="http://schemas.openxmlformats.org/drawingml/2006/table">
            <a:tbl>
              <a:tblPr firstRow="1" firstCol="1" bandRow="1">
                <a:tableStyleId>{5940675A-B579-460E-94D1-54222C63F5DA}</a:tableStyleId>
              </a:tblPr>
              <a:tblGrid>
                <a:gridCol w="826781">
                  <a:extLst>
                    <a:ext uri="{9D8B030D-6E8A-4147-A177-3AD203B41FA5}">
                      <a16:colId xmlns:a16="http://schemas.microsoft.com/office/drawing/2014/main" xmlns="" val="718407224"/>
                    </a:ext>
                  </a:extLst>
                </a:gridCol>
                <a:gridCol w="840796">
                  <a:extLst>
                    <a:ext uri="{9D8B030D-6E8A-4147-A177-3AD203B41FA5}">
                      <a16:colId xmlns:a16="http://schemas.microsoft.com/office/drawing/2014/main" xmlns="" val="2746887586"/>
                    </a:ext>
                  </a:extLst>
                </a:gridCol>
                <a:gridCol w="815316">
                  <a:extLst>
                    <a:ext uri="{9D8B030D-6E8A-4147-A177-3AD203B41FA5}">
                      <a16:colId xmlns:a16="http://schemas.microsoft.com/office/drawing/2014/main" xmlns="" val="1973628646"/>
                    </a:ext>
                  </a:extLst>
                </a:gridCol>
                <a:gridCol w="816590">
                  <a:extLst>
                    <a:ext uri="{9D8B030D-6E8A-4147-A177-3AD203B41FA5}">
                      <a16:colId xmlns:a16="http://schemas.microsoft.com/office/drawing/2014/main" xmlns="" val="2655051422"/>
                    </a:ext>
                  </a:extLst>
                </a:gridCol>
                <a:gridCol w="815316">
                  <a:extLst>
                    <a:ext uri="{9D8B030D-6E8A-4147-A177-3AD203B41FA5}">
                      <a16:colId xmlns:a16="http://schemas.microsoft.com/office/drawing/2014/main" xmlns="" val="2646002500"/>
                    </a:ext>
                  </a:extLst>
                </a:gridCol>
              </a:tblGrid>
              <a:tr h="333118">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Dataset</a:t>
                      </a:r>
                      <a:endParaRPr lang="en-US" sz="1200" b="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a:effectLst/>
                          <a:latin typeface="Arial" panose="020B0604020202020204" pitchFamily="34" charset="0"/>
                          <a:cs typeface="Arial" panose="020B0604020202020204" pitchFamily="34" charset="0"/>
                        </a:rPr>
                        <a:t>Accuracy</a:t>
                      </a:r>
                      <a:endParaRPr lang="en-US" sz="1200" b="1">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FPR</a:t>
                      </a:r>
                      <a:endParaRPr lang="en-US" sz="1200" b="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FNR</a:t>
                      </a:r>
                      <a:endParaRPr lang="en-US" sz="1200" b="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b="1" dirty="0">
                          <a:effectLst/>
                          <a:latin typeface="Arial" panose="020B0604020202020204" pitchFamily="34" charset="0"/>
                          <a:cs typeface="Arial" panose="020B0604020202020204" pitchFamily="34" charset="0"/>
                        </a:rPr>
                        <a:t>F1</a:t>
                      </a:r>
                      <a:endParaRPr lang="en-US" sz="1200" b="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extLst>
                  <a:ext uri="{0D108BD9-81ED-4DB2-BD59-A6C34878D82A}">
                    <a16:rowId xmlns:a16="http://schemas.microsoft.com/office/drawing/2014/main" xmlns="" val="3668968713"/>
                  </a:ext>
                </a:extLst>
              </a:tr>
              <a:tr h="333118">
                <a:tc>
                  <a:txBody>
                    <a:bodyPr/>
                    <a:lstStyle/>
                    <a:p>
                      <a:pPr marL="0" marR="0" algn="ctr">
                        <a:spcBef>
                          <a:spcPts val="0"/>
                        </a:spcBef>
                        <a:spcAft>
                          <a:spcPts val="0"/>
                        </a:spcAft>
                      </a:pPr>
                      <a:r>
                        <a:rPr lang="en-US" sz="1200" dirty="0">
                          <a:effectLst/>
                          <a:latin typeface="Arial" panose="020B0604020202020204" pitchFamily="34" charset="0"/>
                          <a:ea typeface="Malgun Gothic" panose="020B0503020000020004" pitchFamily="34" charset="-127"/>
                          <a:cs typeface="Arial" panose="020B0604020202020204" pitchFamily="34" charset="0"/>
                        </a:rPr>
                        <a:t>LBRF</a:t>
                      </a: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91%</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tabLst>
                          <a:tab pos="393065" algn="l"/>
                        </a:tabLst>
                      </a:pPr>
                      <a:r>
                        <a:rPr lang="en-US" sz="1200" dirty="0">
                          <a:effectLst/>
                          <a:latin typeface="Arial" panose="020B0604020202020204" pitchFamily="34" charset="0"/>
                          <a:ea typeface="Malgun Gothic" panose="020B0503020000020004" pitchFamily="34" charset="-127"/>
                          <a:cs typeface="Arial" panose="020B0604020202020204" pitchFamily="34" charset="0"/>
                        </a:rPr>
                        <a:t>1.9%</a:t>
                      </a: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0.4%</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0.94</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extLst>
                  <a:ext uri="{0D108BD9-81ED-4DB2-BD59-A6C34878D82A}">
                    <a16:rowId xmlns:a16="http://schemas.microsoft.com/office/drawing/2014/main" xmlns="" val="1006716685"/>
                  </a:ext>
                </a:extLst>
              </a:tr>
              <a:tr h="333118">
                <a:tc>
                  <a:txBody>
                    <a:bodyPr/>
                    <a:lstStyle/>
                    <a:p>
                      <a:pPr marL="0" marR="0" algn="ctr">
                        <a:spcBef>
                          <a:spcPts val="0"/>
                        </a:spcBef>
                        <a:spcAft>
                          <a:spcPts val="0"/>
                        </a:spcAft>
                      </a:pPr>
                      <a:r>
                        <a:rPr lang="en-US" sz="1200" dirty="0">
                          <a:effectLst/>
                          <a:latin typeface="Arial" panose="020B0604020202020204" pitchFamily="34" charset="0"/>
                          <a:ea typeface="Malgun Gothic" panose="020B0503020000020004" pitchFamily="34" charset="-127"/>
                          <a:cs typeface="Arial" panose="020B0604020202020204" pitchFamily="34" charset="0"/>
                        </a:rPr>
                        <a:t>LBRV</a:t>
                      </a: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ea typeface="Malgun Gothic" panose="020B0503020000020004" pitchFamily="34" charset="-127"/>
                          <a:cs typeface="Arial" panose="020B0604020202020204" pitchFamily="34" charset="0"/>
                        </a:rPr>
                        <a:t>90%</a:t>
                      </a: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20%</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0.6%</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0.93</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extLst>
                  <a:ext uri="{0D108BD9-81ED-4DB2-BD59-A6C34878D82A}">
                    <a16:rowId xmlns:a16="http://schemas.microsoft.com/office/drawing/2014/main" xmlns="" val="3257861448"/>
                  </a:ext>
                </a:extLst>
              </a:tr>
              <a:tr h="333118">
                <a:tc>
                  <a:txBody>
                    <a:bodyPr/>
                    <a:lstStyle/>
                    <a:p>
                      <a:pPr marL="0" marR="0" algn="ctr">
                        <a:spcBef>
                          <a:spcPts val="0"/>
                        </a:spcBef>
                        <a:spcAft>
                          <a:spcPts val="0"/>
                        </a:spcAft>
                      </a:pPr>
                      <a:r>
                        <a:rPr lang="en-US" sz="1200" dirty="0">
                          <a:effectLst/>
                          <a:latin typeface="Arial" panose="020B0604020202020204" pitchFamily="34" charset="0"/>
                          <a:ea typeface="Malgun Gothic" panose="020B0503020000020004" pitchFamily="34" charset="-127"/>
                          <a:cs typeface="Arial" panose="020B0604020202020204" pitchFamily="34" charset="0"/>
                        </a:rPr>
                        <a:t>TFF</a:t>
                      </a: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94%</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0.8%</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0.3%</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0.95</a:t>
                      </a:r>
                      <a:endParaRPr lang="en-US" sz="1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tc>
                <a:extLst>
                  <a:ext uri="{0D108BD9-81ED-4DB2-BD59-A6C34878D82A}">
                    <a16:rowId xmlns:a16="http://schemas.microsoft.com/office/drawing/2014/main" xmlns="" val="2051579097"/>
                  </a:ext>
                </a:extLst>
              </a:tr>
              <a:tr h="333118">
                <a:tc>
                  <a:txBody>
                    <a:bodyPr/>
                    <a:lstStyle/>
                    <a:p>
                      <a:pPr marL="0" marR="0" algn="ctr">
                        <a:spcBef>
                          <a:spcPts val="0"/>
                        </a:spcBef>
                        <a:spcAft>
                          <a:spcPts val="0"/>
                        </a:spcAft>
                      </a:pPr>
                      <a:r>
                        <a:rPr lang="en-US" sz="1200" dirty="0">
                          <a:effectLst/>
                          <a:latin typeface="Arial" panose="020B0604020202020204" pitchFamily="34" charset="0"/>
                          <a:ea typeface="Malgun Gothic" panose="020B0503020000020004" pitchFamily="34" charset="-127"/>
                          <a:cs typeface="Arial" panose="020B0604020202020204" pitchFamily="34" charset="0"/>
                        </a:rPr>
                        <a:t>TFV</a:t>
                      </a: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ea typeface="Malgun Gothic" panose="020B0503020000020004" pitchFamily="34" charset="-127"/>
                          <a:cs typeface="Arial" panose="020B0604020202020204" pitchFamily="34" charset="0"/>
                        </a:rPr>
                        <a:t>93%</a:t>
                      </a: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ea typeface="Malgun Gothic" panose="020B0503020000020004" pitchFamily="34" charset="-127"/>
                          <a:cs typeface="Arial" panose="020B0604020202020204" pitchFamily="34" charset="0"/>
                        </a:rPr>
                        <a:t>0.5%</a:t>
                      </a: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ea typeface="Malgun Gothic" panose="020B0503020000020004" pitchFamily="34" charset="-127"/>
                          <a:cs typeface="Arial" panose="020B0604020202020204" pitchFamily="34" charset="0"/>
                        </a:rPr>
                        <a:t>11%</a:t>
                      </a: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ea typeface="Malgun Gothic" panose="020B0503020000020004" pitchFamily="34" charset="-127"/>
                          <a:cs typeface="Arial" panose="020B0604020202020204" pitchFamily="34" charset="0"/>
                        </a:rPr>
                        <a:t>0.90</a:t>
                      </a:r>
                    </a:p>
                  </a:txBody>
                  <a:tcPr marL="68580" marR="68580" marT="0" marB="0" anchor="ctr"/>
                </a:tc>
                <a:extLst>
                  <a:ext uri="{0D108BD9-81ED-4DB2-BD59-A6C34878D82A}">
                    <a16:rowId xmlns:a16="http://schemas.microsoft.com/office/drawing/2014/main" xmlns="" val="2479876273"/>
                  </a:ext>
                </a:extLst>
              </a:tr>
            </a:tbl>
          </a:graphicData>
        </a:graphic>
      </p:graphicFrame>
      <p:sp>
        <p:nvSpPr>
          <p:cNvPr id="12" name="TextBox 11">
            <a:extLst>
              <a:ext uri="{FF2B5EF4-FFF2-40B4-BE49-F238E27FC236}">
                <a16:creationId xmlns:a16="http://schemas.microsoft.com/office/drawing/2014/main" xmlns="" id="{FBA816DA-D49E-8541-B89F-8DA70D645A81}"/>
              </a:ext>
            </a:extLst>
          </p:cNvPr>
          <p:cNvSpPr txBox="1"/>
          <p:nvPr/>
        </p:nvSpPr>
        <p:spPr>
          <a:xfrm>
            <a:off x="4660086" y="5469523"/>
            <a:ext cx="3733800" cy="584775"/>
          </a:xfrm>
          <a:prstGeom prst="rect">
            <a:avLst/>
          </a:prstGeom>
          <a:noFill/>
        </p:spPr>
        <p:txBody>
          <a:bodyPr wrap="square" rtlCol="0">
            <a:spAutoFit/>
          </a:bodyPr>
          <a:lstStyle/>
          <a:p>
            <a:r>
              <a:rPr lang="en-US" sz="1600" b="1" dirty="0">
                <a:latin typeface="Arial" pitchFamily="34" charset="0"/>
                <a:cs typeface="Arial" pitchFamily="34" charset="0"/>
              </a:rPr>
              <a:t>Result</a:t>
            </a:r>
            <a:r>
              <a:rPr lang="en-US" sz="1600" dirty="0">
                <a:latin typeface="Arial" pitchFamily="34" charset="0"/>
                <a:cs typeface="Arial" pitchFamily="34" charset="0"/>
              </a:rPr>
              <a:t>: </a:t>
            </a:r>
            <a:r>
              <a:rPr lang="en-US" sz="1600" dirty="0">
                <a:solidFill>
                  <a:srgbClr val="006600"/>
                </a:solidFill>
                <a:latin typeface="Arial" pitchFamily="34" charset="0"/>
                <a:cs typeface="Arial" pitchFamily="34" charset="0"/>
              </a:rPr>
              <a:t>Any dataset will provide high F1 Score and Accuracy</a:t>
            </a:r>
          </a:p>
        </p:txBody>
      </p:sp>
      <p:sp>
        <p:nvSpPr>
          <p:cNvPr id="13" name="TextBox 12">
            <a:extLst>
              <a:ext uri="{FF2B5EF4-FFF2-40B4-BE49-F238E27FC236}">
                <a16:creationId xmlns:a16="http://schemas.microsoft.com/office/drawing/2014/main" xmlns="" id="{1830AE6D-78CA-7A45-AAFA-28C2B22A3266}"/>
              </a:ext>
            </a:extLst>
          </p:cNvPr>
          <p:cNvSpPr txBox="1"/>
          <p:nvPr/>
        </p:nvSpPr>
        <p:spPr>
          <a:xfrm>
            <a:off x="4608352" y="5346411"/>
            <a:ext cx="3733800" cy="830997"/>
          </a:xfrm>
          <a:prstGeom prst="rect">
            <a:avLst/>
          </a:prstGeom>
          <a:noFill/>
        </p:spPr>
        <p:txBody>
          <a:bodyPr wrap="square" rtlCol="0">
            <a:spAutoFit/>
          </a:bodyPr>
          <a:lstStyle/>
          <a:p>
            <a:r>
              <a:rPr lang="en-US" sz="1600" b="1" dirty="0">
                <a:latin typeface="Arial" pitchFamily="34" charset="0"/>
                <a:cs typeface="Arial" pitchFamily="34" charset="0"/>
              </a:rPr>
              <a:t>Future</a:t>
            </a:r>
            <a:r>
              <a:rPr lang="en-US" sz="1600" dirty="0">
                <a:latin typeface="Arial" pitchFamily="34" charset="0"/>
                <a:cs typeface="Arial" pitchFamily="34" charset="0"/>
              </a:rPr>
              <a:t>: Collaborating with </a:t>
            </a:r>
            <a:r>
              <a:rPr lang="en-US" sz="1600" b="1" dirty="0">
                <a:latin typeface="Arial" pitchFamily="34" charset="0"/>
                <a:cs typeface="Arial" pitchFamily="34" charset="0"/>
              </a:rPr>
              <a:t>Prof. Chris Brinton</a:t>
            </a:r>
            <a:r>
              <a:rPr lang="en-US" sz="1600" dirty="0">
                <a:latin typeface="Arial" pitchFamily="34" charset="0"/>
                <a:cs typeface="Arial" pitchFamily="34" charset="0"/>
              </a:rPr>
              <a:t> on application of LDA for large set of Computing Language data.</a:t>
            </a:r>
          </a:p>
        </p:txBody>
      </p:sp>
    </p:spTree>
    <p:extLst>
      <p:ext uri="{BB962C8B-B14F-4D97-AF65-F5344CB8AC3E}">
        <p14:creationId xmlns:p14="http://schemas.microsoft.com/office/powerpoint/2010/main" val="206532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2" grpId="1"/>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183548"/>
            <a:ext cx="8744989" cy="5552899"/>
          </a:xfrm>
        </p:spPr>
        <p:txBody>
          <a:bodyPr>
            <a:noAutofit/>
          </a:bodyPr>
          <a:lstStyle/>
          <a:p>
            <a:pPr algn="just">
              <a:spcBef>
                <a:spcPts val="0"/>
              </a:spcBef>
            </a:pPr>
            <a:r>
              <a:rPr lang="en-US" sz="1500" b="1" dirty="0"/>
              <a:t>Software tool: </a:t>
            </a:r>
          </a:p>
          <a:p>
            <a:pPr lvl="1" algn="just">
              <a:spcBef>
                <a:spcPts val="0"/>
              </a:spcBef>
            </a:pPr>
            <a:r>
              <a:rPr lang="en-US" sz="1500" dirty="0"/>
              <a:t>Prototype evaluated with a variety of datasets and prediction of next steps in ongoing attacks.</a:t>
            </a:r>
          </a:p>
          <a:p>
            <a:pPr algn="just">
              <a:spcBef>
                <a:spcPts val="0"/>
              </a:spcBef>
            </a:pPr>
            <a:r>
              <a:rPr lang="en-US" sz="1500" b="1" dirty="0"/>
              <a:t>Demo Video: </a:t>
            </a:r>
          </a:p>
          <a:p>
            <a:pPr lvl="1" algn="just">
              <a:spcBef>
                <a:spcPts val="0"/>
              </a:spcBef>
            </a:pPr>
            <a:r>
              <a:rPr lang="en-US" sz="1400" dirty="0"/>
              <a:t>Brief introduction to the solutions and an illustration of their operations.</a:t>
            </a:r>
            <a:endParaRPr lang="en-US" sz="1500" dirty="0"/>
          </a:p>
          <a:p>
            <a:pPr lvl="1" algn="just">
              <a:spcBef>
                <a:spcPts val="0"/>
              </a:spcBef>
            </a:pPr>
            <a:r>
              <a:rPr lang="en-US" sz="1500" dirty="0"/>
              <a:t>Link: </a:t>
            </a:r>
            <a:r>
              <a:rPr lang="en-US" sz="1500" dirty="0">
                <a:hlinkClick r:id="rId2"/>
              </a:rPr>
              <a:t>https://www.cs.purdue.edu/homes/bb/#demos</a:t>
            </a:r>
            <a:r>
              <a:rPr lang="en-US" sz="1500" dirty="0" smtClean="0"/>
              <a:t>.</a:t>
            </a:r>
            <a:endParaRPr lang="en-US" sz="1500" dirty="0"/>
          </a:p>
          <a:p>
            <a:pPr algn="just">
              <a:spcBef>
                <a:spcPts val="0"/>
              </a:spcBef>
            </a:pPr>
            <a:r>
              <a:rPr lang="en-US" sz="1500" b="1" dirty="0"/>
              <a:t>Main research contributions:</a:t>
            </a:r>
          </a:p>
          <a:p>
            <a:pPr lvl="1" algn="just"/>
            <a:r>
              <a:rPr lang="en-US" sz="1500" dirty="0"/>
              <a:t>Developed malicious Event data aggregation and correlation to classify threat assessment and determine impact of events.</a:t>
            </a:r>
          </a:p>
          <a:p>
            <a:pPr lvl="1" algn="just"/>
            <a:r>
              <a:rPr lang="en-US" sz="1500" dirty="0"/>
              <a:t>Our methods can accomplish Advanced persistent threat discovery, forensic analysis, prevention, and recovery.</a:t>
            </a:r>
          </a:p>
          <a:p>
            <a:pPr lvl="1" algn="just"/>
            <a:r>
              <a:rPr lang="en-US" sz="1500" dirty="0"/>
              <a:t>We introduce a novel approach to processing computing languages and leveraged immutable actions by adversaries to build high accuracy model. </a:t>
            </a:r>
          </a:p>
          <a:p>
            <a:pPr lvl="1" algn="just"/>
            <a:r>
              <a:rPr lang="en-US" dirty="0"/>
              <a:t>Proposed solutions for malicious AI/ML activity detection with identification of potential impact of events and understanding of attack targets and methods used. </a:t>
            </a:r>
          </a:p>
          <a:p>
            <a:pPr lvl="1" algn="just"/>
            <a:r>
              <a:rPr lang="en-US" dirty="0"/>
              <a:t>Characterized new and novel attacks against AI/ML and other decision algorithms including test infrastructure for evaluating implementation robustness to attack. </a:t>
            </a:r>
          </a:p>
          <a:p>
            <a:pPr lvl="1" algn="just"/>
            <a:r>
              <a:rPr lang="en-US" dirty="0"/>
              <a:t>Proposed Threat analysis schemes that determine if an attack occurred and the details of the attack like: potential damage, attack methods, and identification of attack actions.</a:t>
            </a:r>
          </a:p>
          <a:p>
            <a:pPr lvl="1" algn="just"/>
            <a:r>
              <a:rPr lang="en-US" dirty="0"/>
              <a:t>Developed techniques/approaches for defending against adversarial inputs and manipulation of AI/ML and other decision algorithms. </a:t>
            </a:r>
          </a:p>
          <a:p>
            <a:pPr lvl="1" algn="just"/>
            <a:endParaRPr lang="en-US" sz="1500" dirty="0"/>
          </a:p>
        </p:txBody>
      </p:sp>
      <p:sp>
        <p:nvSpPr>
          <p:cNvPr id="2" name="Slide Number Placeholder 1"/>
          <p:cNvSpPr>
            <a:spLocks noGrp="1"/>
          </p:cNvSpPr>
          <p:nvPr>
            <p:ph type="sldNum" sz="quarter" idx="11"/>
          </p:nvPr>
        </p:nvSpPr>
        <p:spPr/>
        <p:txBody>
          <a:bodyPr/>
          <a:lstStyle/>
          <a:p>
            <a:fld id="{F6EFC63E-F8D9-44BB-A462-AC735E845F95}" type="slidenum">
              <a:rPr lang="en-US" smtClean="0"/>
              <a:pPr/>
              <a:t>57</a:t>
            </a:fld>
            <a:endParaRPr lang="en-US"/>
          </a:p>
        </p:txBody>
      </p:sp>
      <p:sp>
        <p:nvSpPr>
          <p:cNvPr id="7" name="Title 1"/>
          <p:cNvSpPr txBox="1">
            <a:spLocks/>
          </p:cNvSpPr>
          <p:nvPr/>
        </p:nvSpPr>
        <p:spPr bwMode="auto">
          <a:xfrm>
            <a:off x="228600" y="73025"/>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189" algn="l" rtl="0" eaLnBrk="1" fontAlgn="base" hangingPunct="1">
              <a:spcBef>
                <a:spcPct val="0"/>
              </a:spcBef>
              <a:spcAft>
                <a:spcPct val="0"/>
              </a:spcAft>
              <a:defRPr sz="2600">
                <a:solidFill>
                  <a:schemeClr val="tx1"/>
                </a:solidFill>
                <a:latin typeface="Tahoma" charset="0"/>
                <a:cs typeface="Arial" charset="0"/>
              </a:defRPr>
            </a:lvl6pPr>
            <a:lvl7pPr marL="914377" algn="l" rtl="0" eaLnBrk="1" fontAlgn="base" hangingPunct="1">
              <a:spcBef>
                <a:spcPct val="0"/>
              </a:spcBef>
              <a:spcAft>
                <a:spcPct val="0"/>
              </a:spcAft>
              <a:defRPr sz="2600">
                <a:solidFill>
                  <a:schemeClr val="tx1"/>
                </a:solidFill>
                <a:latin typeface="Tahoma" charset="0"/>
                <a:cs typeface="Arial" charset="0"/>
              </a:defRPr>
            </a:lvl7pPr>
            <a:lvl8pPr marL="1371566" algn="l" rtl="0" eaLnBrk="1" fontAlgn="base" hangingPunct="1">
              <a:spcBef>
                <a:spcPct val="0"/>
              </a:spcBef>
              <a:spcAft>
                <a:spcPct val="0"/>
              </a:spcAft>
              <a:defRPr sz="2600">
                <a:solidFill>
                  <a:schemeClr val="tx1"/>
                </a:solidFill>
                <a:latin typeface="Tahoma" charset="0"/>
                <a:cs typeface="Arial" charset="0"/>
              </a:defRPr>
            </a:lvl8pPr>
            <a:lvl9pPr marL="1828754" algn="l" rtl="0" eaLnBrk="1" fontAlgn="base" hangingPunct="1">
              <a:spcBef>
                <a:spcPct val="0"/>
              </a:spcBef>
              <a:spcAft>
                <a:spcPct val="0"/>
              </a:spcAft>
              <a:defRPr sz="2600">
                <a:solidFill>
                  <a:schemeClr val="tx1"/>
                </a:solidFill>
                <a:latin typeface="Tahoma" charset="0"/>
                <a:cs typeface="Arial" charset="0"/>
              </a:defRPr>
            </a:lvl9pPr>
          </a:lstStyle>
          <a:p>
            <a:r>
              <a:rPr lang="en-US" sz="2800" dirty="0"/>
              <a:t>Research Innovations </a:t>
            </a:r>
            <a:r>
              <a:rPr lang="tr-TR" sz="2800" dirty="0" err="1"/>
              <a:t>and</a:t>
            </a:r>
            <a:r>
              <a:rPr lang="tr-TR" sz="2800" dirty="0"/>
              <a:t> </a:t>
            </a:r>
            <a:r>
              <a:rPr lang="tr-TR" sz="2800" dirty="0" err="1"/>
              <a:t>Deliverables</a:t>
            </a:r>
            <a:endParaRPr lang="en-US" sz="2800" dirty="0">
              <a:latin typeface="Arial" charset="0"/>
            </a:endParaRPr>
          </a:p>
        </p:txBody>
      </p:sp>
    </p:spTree>
    <p:extLst>
      <p:ext uri="{BB962C8B-B14F-4D97-AF65-F5344CB8AC3E}">
        <p14:creationId xmlns:p14="http://schemas.microsoft.com/office/powerpoint/2010/main" val="2096457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xmlns="" id="{ECB8BCC3-6E1A-3541-ABC3-C0DDC4B7A798}"/>
              </a:ext>
            </a:extLst>
          </p:cNvPr>
          <p:cNvSpPr/>
          <p:nvPr/>
        </p:nvSpPr>
        <p:spPr>
          <a:xfrm>
            <a:off x="308980" y="1641021"/>
            <a:ext cx="304800" cy="304800"/>
          </a:xfrm>
          <a:prstGeom prst="ellipse">
            <a:avLst/>
          </a:prstGeom>
          <a:solidFill>
            <a:srgbClr val="235EA5"/>
          </a:solidFill>
          <a:ln>
            <a:solidFill>
              <a:srgbClr val="235EA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Oval 69">
            <a:extLst>
              <a:ext uri="{FF2B5EF4-FFF2-40B4-BE49-F238E27FC236}">
                <a16:creationId xmlns:a16="http://schemas.microsoft.com/office/drawing/2014/main" xmlns="" id="{2EDD4027-D333-EB48-AFE8-7C641FBE7CAB}"/>
              </a:ext>
            </a:extLst>
          </p:cNvPr>
          <p:cNvSpPr/>
          <p:nvPr/>
        </p:nvSpPr>
        <p:spPr>
          <a:xfrm>
            <a:off x="301212" y="1653261"/>
            <a:ext cx="304800" cy="304800"/>
          </a:xfrm>
          <a:prstGeom prst="ellipse">
            <a:avLst/>
          </a:prstGeom>
          <a:noFill/>
          <a:ln>
            <a:solidFill>
              <a:srgbClr val="235EA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Oval 70">
            <a:extLst>
              <a:ext uri="{FF2B5EF4-FFF2-40B4-BE49-F238E27FC236}">
                <a16:creationId xmlns:a16="http://schemas.microsoft.com/office/drawing/2014/main" xmlns="" id="{6BC49C46-0D4A-DB40-B29B-6D94B33E202B}"/>
              </a:ext>
            </a:extLst>
          </p:cNvPr>
          <p:cNvSpPr/>
          <p:nvPr/>
        </p:nvSpPr>
        <p:spPr>
          <a:xfrm>
            <a:off x="304800" y="2292596"/>
            <a:ext cx="304800" cy="304800"/>
          </a:xfrm>
          <a:prstGeom prst="ellipse">
            <a:avLst/>
          </a:prstGeom>
          <a:noFill/>
          <a:ln>
            <a:solidFill>
              <a:srgbClr val="235EA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TextBox 46">
            <a:extLst>
              <a:ext uri="{FF2B5EF4-FFF2-40B4-BE49-F238E27FC236}">
                <a16:creationId xmlns:a16="http://schemas.microsoft.com/office/drawing/2014/main" xmlns="" id="{9285E4CB-133F-9446-94A1-74BDDD5C2B98}"/>
              </a:ext>
            </a:extLst>
          </p:cNvPr>
          <p:cNvSpPr txBox="1"/>
          <p:nvPr/>
        </p:nvSpPr>
        <p:spPr>
          <a:xfrm>
            <a:off x="786783" y="1630432"/>
            <a:ext cx="1600200" cy="338554"/>
          </a:xfrm>
          <a:prstGeom prst="rect">
            <a:avLst/>
          </a:prstGeom>
          <a:noFill/>
        </p:spPr>
        <p:txBody>
          <a:bodyPr wrap="square" rtlCol="0">
            <a:spAutoFit/>
          </a:bodyPr>
          <a:lstStyle/>
          <a:p>
            <a:r>
              <a:rPr lang="en-US" sz="1600" b="1">
                <a:latin typeface="Arial" pitchFamily="34" charset="0"/>
                <a:cs typeface="Arial" pitchFamily="34" charset="0"/>
              </a:rPr>
              <a:t>Cyber Attacks</a:t>
            </a:r>
          </a:p>
        </p:txBody>
      </p:sp>
      <p:sp>
        <p:nvSpPr>
          <p:cNvPr id="48" name="Right Arrow 47">
            <a:extLst>
              <a:ext uri="{FF2B5EF4-FFF2-40B4-BE49-F238E27FC236}">
                <a16:creationId xmlns:a16="http://schemas.microsoft.com/office/drawing/2014/main" xmlns="" id="{46B9FA3F-EF29-5346-B083-C25CE7D35D4E}"/>
              </a:ext>
            </a:extLst>
          </p:cNvPr>
          <p:cNvSpPr/>
          <p:nvPr/>
        </p:nvSpPr>
        <p:spPr>
          <a:xfrm>
            <a:off x="3095533" y="2339706"/>
            <a:ext cx="266700" cy="210579"/>
          </a:xfrm>
          <a:prstGeom prst="rightArrow">
            <a:avLst/>
          </a:prstGeom>
          <a:solidFill>
            <a:srgbClr val="235EA5"/>
          </a:solidFill>
          <a:ln>
            <a:solidFill>
              <a:srgbClr val="235EA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ectangle 43">
            <a:extLst>
              <a:ext uri="{FF2B5EF4-FFF2-40B4-BE49-F238E27FC236}">
                <a16:creationId xmlns:a16="http://schemas.microsoft.com/office/drawing/2014/main" xmlns="" id="{E3237893-563D-E542-A4DC-C4AE142D8E40}"/>
              </a:ext>
            </a:extLst>
          </p:cNvPr>
          <p:cNvSpPr/>
          <p:nvPr/>
        </p:nvSpPr>
        <p:spPr>
          <a:xfrm>
            <a:off x="3429000" y="1402086"/>
            <a:ext cx="5261388" cy="4693914"/>
          </a:xfrm>
          <a:prstGeom prst="rect">
            <a:avLst/>
          </a:prstGeom>
          <a:noFill/>
          <a:ln w="12700"/>
        </p:spPr>
        <p:style>
          <a:lnRef idx="2">
            <a:schemeClr val="accent1"/>
          </a:lnRef>
          <a:fillRef idx="1">
            <a:schemeClr val="lt1"/>
          </a:fillRef>
          <a:effectRef idx="0">
            <a:schemeClr val="accent1"/>
          </a:effectRef>
          <a:fontRef idx="minor">
            <a:schemeClr val="dk1"/>
          </a:fontRef>
        </p:style>
        <p:txBody>
          <a:bodyPr rtlCol="0" anchor="t" anchorCtr="0"/>
          <a:lstStyle/>
          <a:p>
            <a:endParaRPr lang="en-US">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xmlns="" id="{A0435F44-1DBD-7C47-B039-0F30BC606ED6}"/>
              </a:ext>
            </a:extLst>
          </p:cNvPr>
          <p:cNvSpPr txBox="1"/>
          <p:nvPr/>
        </p:nvSpPr>
        <p:spPr>
          <a:xfrm>
            <a:off x="767179" y="2275719"/>
            <a:ext cx="2133600" cy="338554"/>
          </a:xfrm>
          <a:prstGeom prst="rect">
            <a:avLst/>
          </a:prstGeom>
          <a:noFill/>
        </p:spPr>
        <p:txBody>
          <a:bodyPr wrap="square" rtlCol="0">
            <a:spAutoFit/>
          </a:bodyPr>
          <a:lstStyle/>
          <a:p>
            <a:r>
              <a:rPr lang="en-US" sz="1600" b="1">
                <a:latin typeface="Arial" pitchFamily="34" charset="0"/>
                <a:cs typeface="Arial" pitchFamily="34" charset="0"/>
              </a:rPr>
              <a:t>Proposed Solutions</a:t>
            </a:r>
          </a:p>
        </p:txBody>
      </p:sp>
      <p:graphicFrame>
        <p:nvGraphicFramePr>
          <p:cNvPr id="81" name="Table 80">
            <a:extLst>
              <a:ext uri="{FF2B5EF4-FFF2-40B4-BE49-F238E27FC236}">
                <a16:creationId xmlns:a16="http://schemas.microsoft.com/office/drawing/2014/main" xmlns="" id="{547E6716-A4FB-654D-9CF1-93591FDC1E25}"/>
              </a:ext>
            </a:extLst>
          </p:cNvPr>
          <p:cNvGraphicFramePr>
            <a:graphicFrameLocks noGrp="1"/>
          </p:cNvGraphicFramePr>
          <p:nvPr>
            <p:extLst>
              <p:ext uri="{D42A27DB-BD31-4B8C-83A1-F6EECF244321}">
                <p14:modId xmlns:p14="http://schemas.microsoft.com/office/powerpoint/2010/main" val="4221504449"/>
              </p:ext>
            </p:extLst>
          </p:nvPr>
        </p:nvGraphicFramePr>
        <p:xfrm>
          <a:off x="3657600" y="3788164"/>
          <a:ext cx="4953001" cy="731520"/>
        </p:xfrm>
        <a:graphic>
          <a:graphicData uri="http://schemas.openxmlformats.org/drawingml/2006/table">
            <a:tbl>
              <a:tblPr firstRow="1" bandRow="1">
                <a:tableStyleId>{5C22544A-7EE6-4342-B048-85BDC9FD1C3A}</a:tableStyleId>
              </a:tblPr>
              <a:tblGrid>
                <a:gridCol w="1885204">
                  <a:extLst>
                    <a:ext uri="{9D8B030D-6E8A-4147-A177-3AD203B41FA5}">
                      <a16:colId xmlns:a16="http://schemas.microsoft.com/office/drawing/2014/main" xmlns="" val="630471898"/>
                    </a:ext>
                  </a:extLst>
                </a:gridCol>
                <a:gridCol w="3067797">
                  <a:extLst>
                    <a:ext uri="{9D8B030D-6E8A-4147-A177-3AD203B41FA5}">
                      <a16:colId xmlns:a16="http://schemas.microsoft.com/office/drawing/2014/main" xmlns="" val="4117904492"/>
                    </a:ext>
                  </a:extLst>
                </a:gridCol>
              </a:tblGrid>
              <a:tr h="370840">
                <a:tc>
                  <a:txBody>
                    <a:bodyPr/>
                    <a:lstStyle/>
                    <a:p>
                      <a:r>
                        <a:rPr lang="en-US" sz="1500" b="1">
                          <a:solidFill>
                            <a:schemeClr val="tx1"/>
                          </a:solidFill>
                          <a:latin typeface="Arial" panose="020B0604020202020204" pitchFamily="34" charset="0"/>
                          <a:cs typeface="Arial" panose="020B0604020202020204" pitchFamily="34" charset="0"/>
                        </a:rPr>
                        <a:t>Adversarial Cyber Behavior Profiling </a:t>
                      </a:r>
                    </a:p>
                  </a:txBody>
                  <a:tcPr anchor="ctr">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400" b="0">
                          <a:solidFill>
                            <a:schemeClr val="tx1"/>
                          </a:solidFill>
                          <a:latin typeface="Arial" panose="020B0604020202020204" pitchFamily="34" charset="0"/>
                          <a:cs typeface="Arial" panose="020B0604020202020204" pitchFamily="34" charset="0"/>
                        </a:rPr>
                        <a:t>Ensemble learning and BLSTM are used for profiling.</a:t>
                      </a:r>
                    </a:p>
                    <a:p>
                      <a:pPr marL="285750" indent="-285750">
                        <a:buFont typeface="Arial" panose="020B0604020202020204" pitchFamily="34" charset="0"/>
                        <a:buChar char="•"/>
                      </a:pPr>
                      <a:r>
                        <a:rPr lang="en-US" sz="1400" b="0">
                          <a:solidFill>
                            <a:schemeClr val="tx1"/>
                          </a:solidFill>
                          <a:latin typeface="Arial" panose="020B0604020202020204" pitchFamily="34" charset="0"/>
                          <a:cs typeface="Arial" panose="020B0604020202020204" pitchFamily="34" charset="0"/>
                        </a:rPr>
                        <a:t>Multimodal MTD-style approach.</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graphicFrame>
        <p:nvGraphicFramePr>
          <p:cNvPr id="83" name="Table 82">
            <a:extLst>
              <a:ext uri="{FF2B5EF4-FFF2-40B4-BE49-F238E27FC236}">
                <a16:creationId xmlns:a16="http://schemas.microsoft.com/office/drawing/2014/main" xmlns="" id="{4CBB3C1B-4564-9743-94F9-405446704DEB}"/>
              </a:ext>
            </a:extLst>
          </p:cNvPr>
          <p:cNvGraphicFramePr>
            <a:graphicFrameLocks noGrp="1"/>
          </p:cNvGraphicFramePr>
          <p:nvPr>
            <p:extLst>
              <p:ext uri="{D42A27DB-BD31-4B8C-83A1-F6EECF244321}">
                <p14:modId xmlns:p14="http://schemas.microsoft.com/office/powerpoint/2010/main" val="3479532151"/>
              </p:ext>
            </p:extLst>
          </p:nvPr>
        </p:nvGraphicFramePr>
        <p:xfrm>
          <a:off x="3657600" y="1447800"/>
          <a:ext cx="4953000" cy="731520"/>
        </p:xfrm>
        <a:graphic>
          <a:graphicData uri="http://schemas.openxmlformats.org/drawingml/2006/table">
            <a:tbl>
              <a:tblPr firstRow="1" bandRow="1">
                <a:tableStyleId>{5C22544A-7EE6-4342-B048-85BDC9FD1C3A}</a:tableStyleId>
              </a:tblPr>
              <a:tblGrid>
                <a:gridCol w="1885204">
                  <a:extLst>
                    <a:ext uri="{9D8B030D-6E8A-4147-A177-3AD203B41FA5}">
                      <a16:colId xmlns:a16="http://schemas.microsoft.com/office/drawing/2014/main" xmlns="" val="630471898"/>
                    </a:ext>
                  </a:extLst>
                </a:gridCol>
                <a:gridCol w="3067796">
                  <a:extLst>
                    <a:ext uri="{9D8B030D-6E8A-4147-A177-3AD203B41FA5}">
                      <a16:colId xmlns:a16="http://schemas.microsoft.com/office/drawing/2014/main" xmlns="" val="4117904492"/>
                    </a:ext>
                  </a:extLst>
                </a:gridCol>
              </a:tblGrid>
              <a:tr h="370840">
                <a:tc>
                  <a:txBody>
                    <a:bodyPr/>
                    <a:lstStyle/>
                    <a:p>
                      <a:r>
                        <a:rPr lang="en-US" sz="1500" b="1">
                          <a:solidFill>
                            <a:schemeClr val="tx1"/>
                          </a:solidFill>
                          <a:latin typeface="Arial" panose="020B0604020202020204" pitchFamily="34" charset="0"/>
                          <a:cs typeface="Arial" panose="020B0604020202020204" pitchFamily="34" charset="0"/>
                        </a:rPr>
                        <a:t>Content-Focus (ConFoc)</a:t>
                      </a:r>
                    </a:p>
                  </a:txBody>
                  <a:tcPr anchor="ctr">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sym typeface="Wingdings" pitchFamily="2" charset="2"/>
                        </a:rPr>
                        <a:t>Model hardening technique to increase the robustness against adversarial ML attacks.</a:t>
                      </a:r>
                      <a:endParaRPr lang="en-US"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graphicFrame>
        <p:nvGraphicFramePr>
          <p:cNvPr id="84" name="Table 83">
            <a:extLst>
              <a:ext uri="{FF2B5EF4-FFF2-40B4-BE49-F238E27FC236}">
                <a16:creationId xmlns:a16="http://schemas.microsoft.com/office/drawing/2014/main" xmlns="" id="{A27E88FD-A250-0349-81FD-E9FF4828C147}"/>
              </a:ext>
            </a:extLst>
          </p:cNvPr>
          <p:cNvGraphicFramePr>
            <a:graphicFrameLocks noGrp="1"/>
          </p:cNvGraphicFramePr>
          <p:nvPr>
            <p:extLst>
              <p:ext uri="{D42A27DB-BD31-4B8C-83A1-F6EECF244321}">
                <p14:modId xmlns:p14="http://schemas.microsoft.com/office/powerpoint/2010/main" val="2423201095"/>
              </p:ext>
            </p:extLst>
          </p:nvPr>
        </p:nvGraphicFramePr>
        <p:xfrm>
          <a:off x="3657600" y="3178564"/>
          <a:ext cx="4953000" cy="548640"/>
        </p:xfrm>
        <a:graphic>
          <a:graphicData uri="http://schemas.openxmlformats.org/drawingml/2006/table">
            <a:tbl>
              <a:tblPr firstRow="1" bandRow="1">
                <a:tableStyleId>{5C22544A-7EE6-4342-B048-85BDC9FD1C3A}</a:tableStyleId>
              </a:tblPr>
              <a:tblGrid>
                <a:gridCol w="1885204">
                  <a:extLst>
                    <a:ext uri="{9D8B030D-6E8A-4147-A177-3AD203B41FA5}">
                      <a16:colId xmlns:a16="http://schemas.microsoft.com/office/drawing/2014/main" xmlns="" val="630471898"/>
                    </a:ext>
                  </a:extLst>
                </a:gridCol>
                <a:gridCol w="3067796">
                  <a:extLst>
                    <a:ext uri="{9D8B030D-6E8A-4147-A177-3AD203B41FA5}">
                      <a16:colId xmlns:a16="http://schemas.microsoft.com/office/drawing/2014/main" xmlns="" val="4117904492"/>
                    </a:ext>
                  </a:extLst>
                </a:gridCol>
              </a:tblGrid>
              <a:tr h="370840">
                <a:tc>
                  <a:txBody>
                    <a:bodyPr/>
                    <a:lstStyle/>
                    <a:p>
                      <a:r>
                        <a:rPr lang="en-US" sz="1500" b="1">
                          <a:solidFill>
                            <a:schemeClr val="tx1"/>
                          </a:solidFill>
                          <a:latin typeface="Arial" panose="020B0604020202020204" pitchFamily="34" charset="0"/>
                          <a:cs typeface="Arial" panose="020B0604020202020204" pitchFamily="34" charset="0"/>
                        </a:rPr>
                        <a:t>Attack Intent Determination</a:t>
                      </a:r>
                    </a:p>
                  </a:txBody>
                  <a:tcPr anchor="ctr">
                    <a:lnR w="12700" cap="flat" cmpd="sng" algn="ctr">
                      <a:solidFill>
                        <a:schemeClr val="tx1"/>
                      </a:solidFill>
                      <a:prstDash val="solid"/>
                      <a:round/>
                      <a:headEnd type="none" w="med" len="med"/>
                      <a:tailEnd type="none" w="med" len="med"/>
                    </a:lnR>
                    <a:no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latin typeface="Arial" panose="020B0604020202020204" pitchFamily="34" charset="0"/>
                          <a:cs typeface="Arial" panose="020B0604020202020204" pitchFamily="34" charset="0"/>
                        </a:rPr>
                        <a:t>Deep learning-based prediction of</a:t>
                      </a:r>
                      <a:r>
                        <a:rPr lang="en-US" sz="1400" b="0" baseline="0">
                          <a:solidFill>
                            <a:schemeClr val="tx1"/>
                          </a:solidFill>
                          <a:latin typeface="Arial" panose="020B0604020202020204" pitchFamily="34" charset="0"/>
                          <a:cs typeface="Arial" panose="020B0604020202020204" pitchFamily="34" charset="0"/>
                        </a:rPr>
                        <a:t> </a:t>
                      </a:r>
                      <a:r>
                        <a:rPr lang="en-US" sz="1400" b="0">
                          <a:solidFill>
                            <a:schemeClr val="tx1"/>
                          </a:solidFill>
                          <a:latin typeface="Arial" panose="020B0604020202020204" pitchFamily="34" charset="0"/>
                          <a:cs typeface="Arial" panose="020B0604020202020204" pitchFamily="34" charset="0"/>
                        </a:rPr>
                        <a:t>attack intent through RNN.</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graphicFrame>
        <p:nvGraphicFramePr>
          <p:cNvPr id="85" name="Table 84">
            <a:extLst>
              <a:ext uri="{FF2B5EF4-FFF2-40B4-BE49-F238E27FC236}">
                <a16:creationId xmlns:a16="http://schemas.microsoft.com/office/drawing/2014/main" xmlns="" id="{7A4A5C4B-F86C-F347-9945-A9E9A41E5885}"/>
              </a:ext>
            </a:extLst>
          </p:cNvPr>
          <p:cNvGraphicFramePr>
            <a:graphicFrameLocks noGrp="1"/>
          </p:cNvGraphicFramePr>
          <p:nvPr>
            <p:extLst>
              <p:ext uri="{D42A27DB-BD31-4B8C-83A1-F6EECF244321}">
                <p14:modId xmlns:p14="http://schemas.microsoft.com/office/powerpoint/2010/main" val="2567535446"/>
              </p:ext>
            </p:extLst>
          </p:nvPr>
        </p:nvGraphicFramePr>
        <p:xfrm>
          <a:off x="3657600" y="5257800"/>
          <a:ext cx="4953000" cy="777240"/>
        </p:xfrm>
        <a:graphic>
          <a:graphicData uri="http://schemas.openxmlformats.org/drawingml/2006/table">
            <a:tbl>
              <a:tblPr firstRow="1" bandRow="1">
                <a:tableStyleId>{5C22544A-7EE6-4342-B048-85BDC9FD1C3A}</a:tableStyleId>
              </a:tblPr>
              <a:tblGrid>
                <a:gridCol w="1885204">
                  <a:extLst>
                    <a:ext uri="{9D8B030D-6E8A-4147-A177-3AD203B41FA5}">
                      <a16:colId xmlns:a16="http://schemas.microsoft.com/office/drawing/2014/main" xmlns="" val="630471898"/>
                    </a:ext>
                  </a:extLst>
                </a:gridCol>
                <a:gridCol w="3067796">
                  <a:extLst>
                    <a:ext uri="{9D8B030D-6E8A-4147-A177-3AD203B41FA5}">
                      <a16:colId xmlns:a16="http://schemas.microsoft.com/office/drawing/2014/main" xmlns="" val="4117904492"/>
                    </a:ext>
                  </a:extLst>
                </a:gridCol>
              </a:tblGrid>
              <a:tr h="370840">
                <a:tc>
                  <a:txBody>
                    <a:bodyPr/>
                    <a:lstStyle/>
                    <a:p>
                      <a:r>
                        <a:rPr lang="en-US" sz="1500" b="1">
                          <a:solidFill>
                            <a:schemeClr val="tx1"/>
                          </a:solidFill>
                          <a:latin typeface="Arial" panose="020B0604020202020204" pitchFamily="34" charset="0"/>
                          <a:cs typeface="Arial" panose="020B0604020202020204" pitchFamily="34" charset="0"/>
                        </a:rPr>
                        <a:t>Threat Assessment with  Immutability</a:t>
                      </a:r>
                    </a:p>
                  </a:txBody>
                  <a:tcPr anchor="ctr">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400" b="0">
                          <a:solidFill>
                            <a:schemeClr val="tx1"/>
                          </a:solidFill>
                          <a:latin typeface="Arial" panose="020B0604020202020204" pitchFamily="34" charset="0"/>
                          <a:cs typeface="Arial" panose="020B0604020202020204" pitchFamily="34" charset="0"/>
                        </a:rPr>
                        <a:t>LSTM-based evasive threat assessment and detection using immutable system counters.  </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graphicFrame>
        <p:nvGraphicFramePr>
          <p:cNvPr id="86" name="Table 85">
            <a:extLst>
              <a:ext uri="{FF2B5EF4-FFF2-40B4-BE49-F238E27FC236}">
                <a16:creationId xmlns:a16="http://schemas.microsoft.com/office/drawing/2014/main" xmlns="" id="{0CC33B7E-7894-2B4C-BF5C-51031C849119}"/>
              </a:ext>
            </a:extLst>
          </p:cNvPr>
          <p:cNvGraphicFramePr>
            <a:graphicFrameLocks noGrp="1"/>
          </p:cNvGraphicFramePr>
          <p:nvPr>
            <p:extLst>
              <p:ext uri="{D42A27DB-BD31-4B8C-83A1-F6EECF244321}">
                <p14:modId xmlns:p14="http://schemas.microsoft.com/office/powerpoint/2010/main" val="2179343327"/>
              </p:ext>
            </p:extLst>
          </p:nvPr>
        </p:nvGraphicFramePr>
        <p:xfrm>
          <a:off x="3657600" y="4572000"/>
          <a:ext cx="4953000" cy="731520"/>
        </p:xfrm>
        <a:graphic>
          <a:graphicData uri="http://schemas.openxmlformats.org/drawingml/2006/table">
            <a:tbl>
              <a:tblPr firstRow="1" bandRow="1">
                <a:tableStyleId>{5C22544A-7EE6-4342-B048-85BDC9FD1C3A}</a:tableStyleId>
              </a:tblPr>
              <a:tblGrid>
                <a:gridCol w="1885204">
                  <a:extLst>
                    <a:ext uri="{9D8B030D-6E8A-4147-A177-3AD203B41FA5}">
                      <a16:colId xmlns:a16="http://schemas.microsoft.com/office/drawing/2014/main" xmlns="" val="630471898"/>
                    </a:ext>
                  </a:extLst>
                </a:gridCol>
                <a:gridCol w="3067796">
                  <a:extLst>
                    <a:ext uri="{9D8B030D-6E8A-4147-A177-3AD203B41FA5}">
                      <a16:colId xmlns:a16="http://schemas.microsoft.com/office/drawing/2014/main" xmlns="" val="4117904492"/>
                    </a:ext>
                  </a:extLst>
                </a:gridCol>
              </a:tblGrid>
              <a:tr h="370840">
                <a:tc>
                  <a:txBody>
                    <a:bodyPr/>
                    <a:lstStyle/>
                    <a:p>
                      <a:r>
                        <a:rPr lang="en-US" sz="1500" b="1">
                          <a:solidFill>
                            <a:schemeClr val="tx1"/>
                          </a:solidFill>
                          <a:latin typeface="Arial" panose="020B0604020202020204" pitchFamily="34" charset="0"/>
                          <a:cs typeface="Arial" panose="020B0604020202020204" pitchFamily="34" charset="0"/>
                        </a:rPr>
                        <a:t>ML Trust Explainability</a:t>
                      </a:r>
                    </a:p>
                  </a:txBody>
                  <a:tcPr anchor="ctr">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400" b="0">
                          <a:solidFill>
                            <a:schemeClr val="tx1"/>
                          </a:solidFill>
                          <a:latin typeface="Arial" panose="020B0604020202020204" pitchFamily="34" charset="0"/>
                          <a:cs typeface="Arial" panose="020B0604020202020204" pitchFamily="34" charset="0"/>
                        </a:rPr>
                        <a:t>Explainable ML model to enable human-in-the-loop for adaptive decision making.</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cxnSp>
        <p:nvCxnSpPr>
          <p:cNvPr id="96" name="Straight Connector 95">
            <a:extLst>
              <a:ext uri="{FF2B5EF4-FFF2-40B4-BE49-F238E27FC236}">
                <a16:creationId xmlns:a16="http://schemas.microsoft.com/office/drawing/2014/main" xmlns="" id="{BAE2331B-D55F-3045-B2B2-12F782EB53A1}"/>
              </a:ext>
            </a:extLst>
          </p:cNvPr>
          <p:cNvCxnSpPr>
            <a:stCxn id="70" idx="4"/>
            <a:endCxn id="71" idx="0"/>
          </p:cNvCxnSpPr>
          <p:nvPr/>
        </p:nvCxnSpPr>
        <p:spPr>
          <a:xfrm>
            <a:off x="453612" y="1958061"/>
            <a:ext cx="3588" cy="3345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xmlns="" id="{11DB800A-B5B3-B740-8CBD-7039998BDEAB}"/>
              </a:ext>
            </a:extLst>
          </p:cNvPr>
          <p:cNvSpPr/>
          <p:nvPr/>
        </p:nvSpPr>
        <p:spPr>
          <a:xfrm>
            <a:off x="301212" y="2292596"/>
            <a:ext cx="304800" cy="304800"/>
          </a:xfrm>
          <a:prstGeom prst="ellipse">
            <a:avLst/>
          </a:prstGeom>
          <a:solidFill>
            <a:srgbClr val="235EA5"/>
          </a:solidFill>
          <a:ln>
            <a:solidFill>
              <a:srgbClr val="235EA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F6EFC63E-F8D9-44BB-A462-AC735E845F95}" type="slidenum">
              <a:rPr lang="en-US" smtClean="0"/>
              <a:pPr/>
              <a:t>6</a:t>
            </a:fld>
            <a:endParaRPr lang="en-US"/>
          </a:p>
        </p:txBody>
      </p:sp>
      <p:sp>
        <p:nvSpPr>
          <p:cNvPr id="20" name="Title 4"/>
          <p:cNvSpPr txBox="1">
            <a:spLocks/>
          </p:cNvSpPr>
          <p:nvPr/>
        </p:nvSpPr>
        <p:spPr bwMode="auto">
          <a:xfrm>
            <a:off x="304800" y="762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189" algn="l" rtl="0" eaLnBrk="1" fontAlgn="base" hangingPunct="1">
              <a:spcBef>
                <a:spcPct val="0"/>
              </a:spcBef>
              <a:spcAft>
                <a:spcPct val="0"/>
              </a:spcAft>
              <a:defRPr sz="2600">
                <a:solidFill>
                  <a:schemeClr val="tx1"/>
                </a:solidFill>
                <a:latin typeface="Tahoma" charset="0"/>
                <a:cs typeface="Arial" charset="0"/>
              </a:defRPr>
            </a:lvl6pPr>
            <a:lvl7pPr marL="914377" algn="l" rtl="0" eaLnBrk="1" fontAlgn="base" hangingPunct="1">
              <a:spcBef>
                <a:spcPct val="0"/>
              </a:spcBef>
              <a:spcAft>
                <a:spcPct val="0"/>
              </a:spcAft>
              <a:defRPr sz="2600">
                <a:solidFill>
                  <a:schemeClr val="tx1"/>
                </a:solidFill>
                <a:latin typeface="Tahoma" charset="0"/>
                <a:cs typeface="Arial" charset="0"/>
              </a:defRPr>
            </a:lvl7pPr>
            <a:lvl8pPr marL="1371566" algn="l" rtl="0" eaLnBrk="1" fontAlgn="base" hangingPunct="1">
              <a:spcBef>
                <a:spcPct val="0"/>
              </a:spcBef>
              <a:spcAft>
                <a:spcPct val="0"/>
              </a:spcAft>
              <a:defRPr sz="2600">
                <a:solidFill>
                  <a:schemeClr val="tx1"/>
                </a:solidFill>
                <a:latin typeface="Tahoma" charset="0"/>
                <a:cs typeface="Arial" charset="0"/>
              </a:defRPr>
            </a:lvl8pPr>
            <a:lvl9pPr marL="1828754" algn="l" rtl="0" eaLnBrk="1" fontAlgn="base" hangingPunct="1">
              <a:spcBef>
                <a:spcPct val="0"/>
              </a:spcBef>
              <a:spcAft>
                <a:spcPct val="0"/>
              </a:spcAft>
              <a:defRPr sz="2600">
                <a:solidFill>
                  <a:schemeClr val="tx1"/>
                </a:solidFill>
                <a:latin typeface="Tahoma" charset="0"/>
                <a:cs typeface="Arial" charset="0"/>
              </a:defRPr>
            </a:lvl9pPr>
          </a:lstStyle>
          <a:p>
            <a:r>
              <a:rPr lang="en-US" sz="2800"/>
              <a:t>Proposed Research Project</a:t>
            </a:r>
          </a:p>
        </p:txBody>
      </p:sp>
      <p:graphicFrame>
        <p:nvGraphicFramePr>
          <p:cNvPr id="18" name="Table 17">
            <a:extLst>
              <a:ext uri="{FF2B5EF4-FFF2-40B4-BE49-F238E27FC236}">
                <a16:creationId xmlns:a16="http://schemas.microsoft.com/office/drawing/2014/main" xmlns="" id="{4CBB3C1B-4564-9743-94F9-405446704DEB}"/>
              </a:ext>
            </a:extLst>
          </p:cNvPr>
          <p:cNvGraphicFramePr>
            <a:graphicFrameLocks noGrp="1"/>
          </p:cNvGraphicFramePr>
          <p:nvPr>
            <p:extLst>
              <p:ext uri="{D42A27DB-BD31-4B8C-83A1-F6EECF244321}">
                <p14:modId xmlns:p14="http://schemas.microsoft.com/office/powerpoint/2010/main" val="1746825946"/>
              </p:ext>
            </p:extLst>
          </p:nvPr>
        </p:nvGraphicFramePr>
        <p:xfrm>
          <a:off x="3657600" y="2286000"/>
          <a:ext cx="4953000" cy="731520"/>
        </p:xfrm>
        <a:graphic>
          <a:graphicData uri="http://schemas.openxmlformats.org/drawingml/2006/table">
            <a:tbl>
              <a:tblPr firstRow="1" bandRow="1">
                <a:tableStyleId>{5C22544A-7EE6-4342-B048-85BDC9FD1C3A}</a:tableStyleId>
              </a:tblPr>
              <a:tblGrid>
                <a:gridCol w="1885204">
                  <a:extLst>
                    <a:ext uri="{9D8B030D-6E8A-4147-A177-3AD203B41FA5}">
                      <a16:colId xmlns:a16="http://schemas.microsoft.com/office/drawing/2014/main" xmlns="" val="630471898"/>
                    </a:ext>
                  </a:extLst>
                </a:gridCol>
                <a:gridCol w="3067796">
                  <a:extLst>
                    <a:ext uri="{9D8B030D-6E8A-4147-A177-3AD203B41FA5}">
                      <a16:colId xmlns:a16="http://schemas.microsoft.com/office/drawing/2014/main" xmlns="" val="4117904492"/>
                    </a:ext>
                  </a:extLst>
                </a:gridCol>
              </a:tblGrid>
              <a:tr h="370840">
                <a:tc>
                  <a:txBody>
                    <a:bodyPr/>
                    <a:lstStyle/>
                    <a:p>
                      <a:r>
                        <a:rPr lang="en-US" sz="1500" b="1">
                          <a:solidFill>
                            <a:schemeClr val="tx1"/>
                          </a:solidFill>
                          <a:latin typeface="Arial" panose="020B0604020202020204" pitchFamily="34" charset="0"/>
                          <a:cs typeface="Arial" panose="020B0604020202020204" pitchFamily="34" charset="0"/>
                        </a:rPr>
                        <a:t>ConFoc + Explainable AI</a:t>
                      </a:r>
                    </a:p>
                  </a:txBody>
                  <a:tcPr anchor="ctr">
                    <a:lnR w="12700" cap="flat" cmpd="sng" algn="ctr">
                      <a:solidFill>
                        <a:schemeClr val="tx1"/>
                      </a:solidFill>
                      <a:prstDash val="solid"/>
                      <a:round/>
                      <a:headEnd type="none" w="med" len="med"/>
                      <a:tailEnd type="none" w="med" len="med"/>
                    </a:lnR>
                    <a:noFill/>
                  </a:tcPr>
                </a:tc>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Threat explanation and assessment.</a:t>
                      </a:r>
                    </a:p>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Explain ML model behavior.</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2782813640"/>
                  </a:ext>
                </a:extLst>
              </a:tr>
            </a:tbl>
          </a:graphicData>
        </a:graphic>
      </p:graphicFrame>
    </p:spTree>
    <p:extLst>
      <p:ext uri="{BB962C8B-B14F-4D97-AF65-F5344CB8AC3E}">
        <p14:creationId xmlns:p14="http://schemas.microsoft.com/office/powerpoint/2010/main" val="18521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715000" y="4648200"/>
            <a:ext cx="2286000" cy="1600200"/>
            <a:chOff x="5715000" y="4648200"/>
            <a:chExt cx="2286000" cy="1600200"/>
          </a:xfrm>
        </p:grpSpPr>
        <p:sp>
          <p:nvSpPr>
            <p:cNvPr id="12" name="TextBox 11"/>
            <p:cNvSpPr txBox="1"/>
            <p:nvPr/>
          </p:nvSpPr>
          <p:spPr>
            <a:xfrm>
              <a:off x="5791200" y="5105400"/>
              <a:ext cx="2209800" cy="707886"/>
            </a:xfrm>
            <a:prstGeom prst="rect">
              <a:avLst/>
            </a:prstGeom>
            <a:noFill/>
          </p:spPr>
          <p:txBody>
            <a:bodyPr wrap="square" rtlCol="0">
              <a:spAutoFit/>
            </a:bodyPr>
            <a:lstStyle/>
            <a:p>
              <a:pPr algn="ctr"/>
              <a:r>
                <a:rPr lang="en-US" sz="2000" b="1">
                  <a:latin typeface="Arial" pitchFamily="34" charset="0"/>
                  <a:cs typeface="Arial" pitchFamily="34" charset="0"/>
                </a:rPr>
                <a:t>Threat Recognition</a:t>
              </a:r>
            </a:p>
          </p:txBody>
        </p:sp>
        <p:sp>
          <p:nvSpPr>
            <p:cNvPr id="11" name="Oval 10"/>
            <p:cNvSpPr/>
            <p:nvPr/>
          </p:nvSpPr>
          <p:spPr>
            <a:xfrm>
              <a:off x="5715000" y="4648200"/>
              <a:ext cx="2286000" cy="1600200"/>
            </a:xfrm>
            <a:prstGeom prst="ellipse">
              <a:avLst/>
            </a:prstGeom>
            <a:solidFill>
              <a:srgbClr val="FF0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9" name="Group 8"/>
          <p:cNvGrpSpPr/>
          <p:nvPr/>
        </p:nvGrpSpPr>
        <p:grpSpPr>
          <a:xfrm>
            <a:off x="1371600" y="4648200"/>
            <a:ext cx="2286000" cy="1600200"/>
            <a:chOff x="1371600" y="4648200"/>
            <a:chExt cx="2286000" cy="1600200"/>
          </a:xfrm>
        </p:grpSpPr>
        <p:sp>
          <p:nvSpPr>
            <p:cNvPr id="10" name="TextBox 9"/>
            <p:cNvSpPr txBox="1"/>
            <p:nvPr/>
          </p:nvSpPr>
          <p:spPr>
            <a:xfrm>
              <a:off x="1447800" y="5083314"/>
              <a:ext cx="2209800" cy="707886"/>
            </a:xfrm>
            <a:prstGeom prst="rect">
              <a:avLst/>
            </a:prstGeom>
            <a:noFill/>
          </p:spPr>
          <p:txBody>
            <a:bodyPr wrap="square" rtlCol="0">
              <a:spAutoFit/>
            </a:bodyPr>
            <a:lstStyle/>
            <a:p>
              <a:pPr algn="ctr"/>
              <a:r>
                <a:rPr lang="en-US" sz="2000" b="1">
                  <a:latin typeface="Arial" pitchFamily="34" charset="0"/>
                  <a:cs typeface="Arial" pitchFamily="34" charset="0"/>
                </a:rPr>
                <a:t>Countering Adversarial ML</a:t>
              </a:r>
            </a:p>
          </p:txBody>
        </p:sp>
        <p:sp>
          <p:nvSpPr>
            <p:cNvPr id="8" name="Oval 7"/>
            <p:cNvSpPr/>
            <p:nvPr/>
          </p:nvSpPr>
          <p:spPr>
            <a:xfrm>
              <a:off x="1371600" y="4648200"/>
              <a:ext cx="2286000" cy="1600200"/>
            </a:xfrm>
            <a:prstGeom prst="ellipse">
              <a:avLst/>
            </a:prstGeom>
            <a:solidFill>
              <a:schemeClr val="accent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6" name="Title 4"/>
          <p:cNvSpPr>
            <a:spLocks noGrp="1"/>
          </p:cNvSpPr>
          <p:nvPr>
            <p:ph type="title"/>
          </p:nvPr>
        </p:nvSpPr>
        <p:spPr>
          <a:xfrm>
            <a:off x="304800" y="76200"/>
            <a:ext cx="6705600" cy="838200"/>
          </a:xfrm>
        </p:spPr>
        <p:txBody>
          <a:bodyPr/>
          <a:lstStyle/>
          <a:p>
            <a:r>
              <a:rPr lang="tr-TR" sz="2800"/>
              <a:t>Graphical Illustration of Solution</a:t>
            </a:r>
            <a:endParaRPr lang="en-US" sz="2800"/>
          </a:p>
        </p:txBody>
      </p:sp>
      <p:pic>
        <p:nvPicPr>
          <p:cNvPr id="7" name="Content Placeholder 6">
            <a:extLst>
              <a:ext uri="{FF2B5EF4-FFF2-40B4-BE49-F238E27FC236}">
                <a16:creationId xmlns:a16="http://schemas.microsoft.com/office/drawing/2014/main" xmlns="" id="{D933ACBE-D90E-7D41-8AE5-8483DEB9BE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731" y="1294467"/>
            <a:ext cx="8382000" cy="3048933"/>
          </a:xfrm>
        </p:spPr>
      </p:pic>
      <p:sp>
        <p:nvSpPr>
          <p:cNvPr id="15" name="Down Arrow 14"/>
          <p:cNvSpPr/>
          <p:nvPr/>
        </p:nvSpPr>
        <p:spPr>
          <a:xfrm>
            <a:off x="4419600" y="4419600"/>
            <a:ext cx="457200" cy="838200"/>
          </a:xfrm>
          <a:prstGeom prst="downArrow">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304800" y="1219200"/>
            <a:ext cx="8610600" cy="3200400"/>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fld id="{F6EFC63E-F8D9-44BB-A462-AC735E845F95}" type="slidenum">
              <a:rPr lang="en-US" smtClean="0"/>
              <a:pPr/>
              <a:t>7</a:t>
            </a:fld>
            <a:endParaRPr lang="en-US"/>
          </a:p>
        </p:txBody>
      </p:sp>
      <p:sp>
        <p:nvSpPr>
          <p:cNvPr id="4" name="TextBox 3"/>
          <p:cNvSpPr txBox="1"/>
          <p:nvPr/>
        </p:nvSpPr>
        <p:spPr>
          <a:xfrm>
            <a:off x="2819400" y="3886200"/>
            <a:ext cx="3810000" cy="338554"/>
          </a:xfrm>
          <a:prstGeom prst="rect">
            <a:avLst/>
          </a:prstGeom>
          <a:solidFill>
            <a:schemeClr val="accent1"/>
          </a:solidFill>
        </p:spPr>
        <p:txBody>
          <a:bodyPr wrap="square" rtlCol="0">
            <a:spAutoFit/>
          </a:bodyPr>
          <a:lstStyle/>
          <a:p>
            <a:pPr algn="ctr"/>
            <a:r>
              <a:rPr lang="en-US" sz="1600" b="1">
                <a:solidFill>
                  <a:schemeClr val="bg1"/>
                </a:solidFill>
                <a:latin typeface="Arial" pitchFamily="34" charset="0"/>
                <a:cs typeface="Arial" pitchFamily="34" charset="0"/>
              </a:rPr>
              <a:t>Threat Recognition and Assessment</a:t>
            </a:r>
          </a:p>
        </p:txBody>
      </p:sp>
      <p:sp>
        <p:nvSpPr>
          <p:cNvPr id="5" name="Rectangle 4"/>
          <p:cNvSpPr/>
          <p:nvPr/>
        </p:nvSpPr>
        <p:spPr>
          <a:xfrm>
            <a:off x="2057400" y="1371600"/>
            <a:ext cx="2590800" cy="457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TextBox 19"/>
          <p:cNvSpPr txBox="1"/>
          <p:nvPr/>
        </p:nvSpPr>
        <p:spPr>
          <a:xfrm>
            <a:off x="2057400" y="1381780"/>
            <a:ext cx="3048000" cy="523220"/>
          </a:xfrm>
          <a:prstGeom prst="rect">
            <a:avLst/>
          </a:prstGeom>
          <a:noFill/>
        </p:spPr>
        <p:txBody>
          <a:bodyPr wrap="square" rtlCol="0">
            <a:spAutoFit/>
          </a:bodyPr>
          <a:lstStyle/>
          <a:p>
            <a:pPr algn="ctr"/>
            <a:r>
              <a:rPr lang="en-US" sz="1400" b="1">
                <a:latin typeface="Arial" pitchFamily="34" charset="0"/>
                <a:cs typeface="Arial" pitchFamily="34" charset="0"/>
              </a:rPr>
              <a:t>Adversarial ML </a:t>
            </a:r>
          </a:p>
          <a:p>
            <a:pPr algn="ctr"/>
            <a:r>
              <a:rPr lang="en-US" sz="1400" b="1">
                <a:latin typeface="Arial" pitchFamily="34" charset="0"/>
                <a:cs typeface="Arial" pitchFamily="34" charset="0"/>
              </a:rPr>
              <a:t>Countering Module</a:t>
            </a:r>
          </a:p>
        </p:txBody>
      </p:sp>
      <p:sp>
        <p:nvSpPr>
          <p:cNvPr id="21" name="Rectangle 20"/>
          <p:cNvSpPr/>
          <p:nvPr/>
        </p:nvSpPr>
        <p:spPr>
          <a:xfrm>
            <a:off x="4953000" y="1905000"/>
            <a:ext cx="2209800" cy="2286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extBox 21"/>
          <p:cNvSpPr txBox="1"/>
          <p:nvPr/>
        </p:nvSpPr>
        <p:spPr>
          <a:xfrm>
            <a:off x="5181600" y="1905000"/>
            <a:ext cx="2286000" cy="523220"/>
          </a:xfrm>
          <a:prstGeom prst="rect">
            <a:avLst/>
          </a:prstGeom>
          <a:noFill/>
        </p:spPr>
        <p:txBody>
          <a:bodyPr wrap="square" rtlCol="0">
            <a:spAutoFit/>
          </a:bodyPr>
          <a:lstStyle/>
          <a:p>
            <a:pPr algn="ctr"/>
            <a:r>
              <a:rPr lang="en-US" sz="1400" b="1">
                <a:latin typeface="Arial" pitchFamily="34" charset="0"/>
                <a:cs typeface="Arial" pitchFamily="34" charset="0"/>
              </a:rPr>
              <a:t>Attack Prediction  Engine</a:t>
            </a:r>
          </a:p>
        </p:txBody>
      </p:sp>
    </p:spTree>
    <p:extLst>
      <p:ext uri="{BB962C8B-B14F-4D97-AF65-F5344CB8AC3E}">
        <p14:creationId xmlns:p14="http://schemas.microsoft.com/office/powerpoint/2010/main" val="8142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8445E-6 -2.98473E-6 L 0.12498 -2.98473E-6 " pathEditMode="relative" ptsTypes="AA">
                                      <p:cBhvr>
                                        <p:cTn id="6" dur="5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52873E-6 -2.98473E-6 L -0.14165 -2.98473E-6 " pathEditMode="relative" ptsTypes="AA">
                                      <p:cBhvr>
                                        <p:cTn id="8" dur="500" fill="hold"/>
                                        <p:tgtEl>
                                          <p:spTgt spid="23"/>
                                        </p:tgtEl>
                                        <p:attrNameLst>
                                          <p:attrName>ppt_x</p:attrName>
                                          <p:attrName>ppt_y</p:attrName>
                                        </p:attrNameLst>
                                      </p:cBhvr>
                                    </p:animMotion>
                                  </p:childTnLst>
                                </p:cTn>
                              </p:par>
                              <p:par>
                                <p:cTn id="9" presetID="1" presetClass="entr" presetSubtype="0"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04800" y="76200"/>
            <a:ext cx="6705600" cy="838200"/>
          </a:xfrm>
        </p:spPr>
        <p:txBody>
          <a:bodyPr/>
          <a:lstStyle/>
          <a:p>
            <a:r>
              <a:rPr lang="tr-TR" sz="2800" dirty="0" err="1"/>
              <a:t>Countering</a:t>
            </a:r>
            <a:r>
              <a:rPr lang="tr-TR" sz="2800" dirty="0"/>
              <a:t> </a:t>
            </a:r>
            <a:r>
              <a:rPr lang="tr-TR" sz="2800" dirty="0" err="1"/>
              <a:t>Adversarial</a:t>
            </a:r>
            <a:r>
              <a:rPr lang="tr-TR" sz="2800" dirty="0"/>
              <a:t> ML &amp; </a:t>
            </a:r>
            <a:r>
              <a:rPr lang="tr-TR" sz="2800" dirty="0" err="1"/>
              <a:t>Threat</a:t>
            </a:r>
            <a:r>
              <a:rPr lang="tr-TR" sz="2800" dirty="0"/>
              <a:t> </a:t>
            </a:r>
            <a:r>
              <a:rPr lang="tr-TR" sz="2800" dirty="0" err="1"/>
              <a:t>Recognition</a:t>
            </a:r>
            <a:r>
              <a:rPr lang="tr-TR" sz="2800" dirty="0"/>
              <a:t>: </a:t>
            </a:r>
            <a:r>
              <a:rPr lang="tr-TR" sz="2800" dirty="0" err="1"/>
              <a:t>Implemented</a:t>
            </a:r>
            <a:r>
              <a:rPr lang="tr-TR" sz="2800" dirty="0"/>
              <a:t> Solutions</a:t>
            </a:r>
            <a:endParaRPr lang="en-US" sz="2800" dirty="0"/>
          </a:p>
        </p:txBody>
      </p:sp>
      <p:sp>
        <p:nvSpPr>
          <p:cNvPr id="17" name="TextBox 16"/>
          <p:cNvSpPr txBox="1"/>
          <p:nvPr/>
        </p:nvSpPr>
        <p:spPr>
          <a:xfrm>
            <a:off x="2502877" y="2336800"/>
            <a:ext cx="184666" cy="338554"/>
          </a:xfrm>
          <a:prstGeom prst="rect">
            <a:avLst/>
          </a:prstGeom>
          <a:noFill/>
        </p:spPr>
        <p:txBody>
          <a:bodyPr wrap="none" rtlCol="0">
            <a:spAutoFit/>
          </a:bodyPr>
          <a:lstStyle/>
          <a:p>
            <a:endParaRPr lang="en-US" sz="1600" dirty="0">
              <a:latin typeface="Arial" pitchFamily="34" charset="0"/>
              <a:cs typeface="Arial" pitchFamily="34" charset="0"/>
            </a:endParaRPr>
          </a:p>
        </p:txBody>
      </p:sp>
      <p:sp>
        <p:nvSpPr>
          <p:cNvPr id="3" name="Rectangle 2"/>
          <p:cNvSpPr/>
          <p:nvPr/>
        </p:nvSpPr>
        <p:spPr>
          <a:xfrm>
            <a:off x="228600" y="2971800"/>
            <a:ext cx="4267200" cy="3139321"/>
          </a:xfrm>
          <a:prstGeom prst="rect">
            <a:avLst/>
          </a:prstGeom>
        </p:spPr>
        <p:txBody>
          <a:bodyPr wrap="square">
            <a:spAutoFit/>
          </a:bodyPr>
          <a:lstStyle/>
          <a:p>
            <a:pPr marL="342900" indent="-342900" algn="just">
              <a:buFont typeface="+mj-lt"/>
              <a:buAutoNum type="arabicPeriod"/>
            </a:pPr>
            <a:r>
              <a:rPr lang="en-US" dirty="0"/>
              <a:t>Content-focus (ConFoc) Defensive Models to Counter Trojan Attacks. Slides 13 </a:t>
            </a:r>
            <a:r>
              <a:rPr lang="mr-IN" dirty="0"/>
              <a:t>–</a:t>
            </a:r>
            <a:r>
              <a:rPr lang="en-US" dirty="0"/>
              <a:t> 21.</a:t>
            </a:r>
          </a:p>
          <a:p>
            <a:pPr marL="342900" indent="-342900" algn="just">
              <a:buFont typeface="+mj-lt"/>
              <a:buAutoNum type="arabicPeriod"/>
            </a:pPr>
            <a:endParaRPr lang="en-US" dirty="0"/>
          </a:p>
          <a:p>
            <a:pPr marL="342900" indent="-342900" algn="just">
              <a:buFont typeface="+mj-lt"/>
              <a:buAutoNum type="arabicPeriod"/>
            </a:pPr>
            <a:r>
              <a:rPr lang="en-US" dirty="0" err="1"/>
              <a:t>ConFoc</a:t>
            </a:r>
            <a:r>
              <a:rPr lang="en-US" dirty="0"/>
              <a:t> + Explainable AI to Counter Both Trojan and Adversarial Sample Attacks. Slides 22 </a:t>
            </a:r>
            <a:r>
              <a:rPr lang="mr-IN" dirty="0"/>
              <a:t>–</a:t>
            </a:r>
            <a:r>
              <a:rPr lang="en-US" dirty="0"/>
              <a:t> 26.</a:t>
            </a:r>
          </a:p>
          <a:p>
            <a:pPr marL="342900" indent="-342900" algn="just">
              <a:buFont typeface="+mj-lt"/>
              <a:buAutoNum type="arabicPeriod"/>
            </a:pPr>
            <a:endParaRPr lang="en-US" dirty="0"/>
          </a:p>
          <a:p>
            <a:pPr marL="342900" indent="-342900" algn="just">
              <a:buFont typeface="+mj-lt"/>
              <a:buAutoNum type="arabicPeriod"/>
            </a:pPr>
            <a:r>
              <a:rPr lang="en-US" dirty="0"/>
              <a:t>Trusted Classification With Semantic Factors Under Poisoning Attacks. Slides 27 </a:t>
            </a:r>
            <a:r>
              <a:rPr lang="mr-IN" dirty="0"/>
              <a:t>–</a:t>
            </a:r>
            <a:r>
              <a:rPr lang="en-US" dirty="0"/>
              <a:t> 29.</a:t>
            </a:r>
          </a:p>
        </p:txBody>
      </p:sp>
      <p:cxnSp>
        <p:nvCxnSpPr>
          <p:cNvPr id="18" name="Straight Connector 17"/>
          <p:cNvCxnSpPr/>
          <p:nvPr/>
        </p:nvCxnSpPr>
        <p:spPr>
          <a:xfrm flipV="1">
            <a:off x="4648200" y="1546390"/>
            <a:ext cx="1" cy="500681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876800" y="2971800"/>
            <a:ext cx="4114800" cy="3416320"/>
          </a:xfrm>
          <a:prstGeom prst="rect">
            <a:avLst/>
          </a:prstGeom>
        </p:spPr>
        <p:txBody>
          <a:bodyPr wrap="square">
            <a:spAutoFit/>
          </a:bodyPr>
          <a:lstStyle/>
          <a:p>
            <a:pPr marL="342900" indent="-342900" algn="just">
              <a:buFont typeface="+mj-lt"/>
              <a:buAutoNum type="arabicPeriod" startAt="4"/>
            </a:pPr>
            <a:r>
              <a:rPr lang="en-US" dirty="0"/>
              <a:t>Identifying evasion attack intent using Deep Learning </a:t>
            </a:r>
            <a:r>
              <a:rPr lang="mr-IN" dirty="0"/>
              <a:t>–</a:t>
            </a:r>
            <a:r>
              <a:rPr lang="en-US" dirty="0"/>
              <a:t> Recurrent Neural Networks (RNNs). </a:t>
            </a:r>
            <a:br>
              <a:rPr lang="en-US" dirty="0"/>
            </a:br>
            <a:r>
              <a:rPr lang="en-US" dirty="0"/>
              <a:t>Slides 35 </a:t>
            </a:r>
            <a:r>
              <a:rPr lang="mr-IN" dirty="0"/>
              <a:t>–</a:t>
            </a:r>
            <a:r>
              <a:rPr lang="en-US" dirty="0"/>
              <a:t> 45. </a:t>
            </a:r>
          </a:p>
          <a:p>
            <a:pPr marL="342900" indent="-342900" algn="just">
              <a:buFont typeface="+mj-lt"/>
              <a:buAutoNum type="arabicPeriod" startAt="4"/>
            </a:pPr>
            <a:endParaRPr lang="en-US" dirty="0"/>
          </a:p>
          <a:p>
            <a:pPr marL="342900" indent="-342900" algn="just">
              <a:buFont typeface="+mj-lt"/>
              <a:buAutoNum type="arabicPeriod" startAt="4"/>
            </a:pPr>
            <a:r>
              <a:rPr lang="en-US" dirty="0"/>
              <a:t>Threat Recognition Using Performance Counters Data. Slides 46 </a:t>
            </a:r>
            <a:r>
              <a:rPr lang="mr-IN" dirty="0"/>
              <a:t>–</a:t>
            </a:r>
            <a:r>
              <a:rPr lang="en-US" dirty="0"/>
              <a:t> 52. </a:t>
            </a:r>
          </a:p>
          <a:p>
            <a:pPr marL="342900" indent="-342900" algn="just">
              <a:buFont typeface="+mj-lt"/>
              <a:buAutoNum type="arabicPeriod" startAt="4"/>
            </a:pPr>
            <a:endParaRPr lang="en-US" dirty="0"/>
          </a:p>
          <a:p>
            <a:pPr marL="342900" indent="-342900" algn="just">
              <a:buFont typeface="+mj-lt"/>
              <a:buAutoNum type="arabicPeriod" startAt="4"/>
            </a:pPr>
            <a:r>
              <a:rPr lang="en-US" dirty="0"/>
              <a:t>Code as Natural Language: Threat Recognition Using Instruction Sequences. Slides 53 </a:t>
            </a:r>
            <a:r>
              <a:rPr lang="mr-IN" dirty="0"/>
              <a:t>–</a:t>
            </a:r>
            <a:r>
              <a:rPr lang="en-US" dirty="0"/>
              <a:t> 56. </a:t>
            </a:r>
          </a:p>
        </p:txBody>
      </p:sp>
      <p:sp>
        <p:nvSpPr>
          <p:cNvPr id="2" name="Slide Number Placeholder 1"/>
          <p:cNvSpPr>
            <a:spLocks noGrp="1"/>
          </p:cNvSpPr>
          <p:nvPr>
            <p:ph type="sldNum" sz="quarter" idx="11"/>
          </p:nvPr>
        </p:nvSpPr>
        <p:spPr/>
        <p:txBody>
          <a:bodyPr/>
          <a:lstStyle/>
          <a:p>
            <a:fld id="{F6EFC63E-F8D9-44BB-A462-AC735E845F95}" type="slidenum">
              <a:rPr lang="en-US" smtClean="0"/>
              <a:pPr/>
              <a:t>8</a:t>
            </a:fld>
            <a:endParaRPr lang="en-US" dirty="0"/>
          </a:p>
        </p:txBody>
      </p:sp>
      <p:grpSp>
        <p:nvGrpSpPr>
          <p:cNvPr id="15" name="Group 14"/>
          <p:cNvGrpSpPr/>
          <p:nvPr/>
        </p:nvGrpSpPr>
        <p:grpSpPr>
          <a:xfrm>
            <a:off x="5943600" y="1219200"/>
            <a:ext cx="2286000" cy="1600200"/>
            <a:chOff x="5715000" y="4648200"/>
            <a:chExt cx="2286000" cy="1600200"/>
          </a:xfrm>
        </p:grpSpPr>
        <p:sp>
          <p:nvSpPr>
            <p:cNvPr id="16" name="TextBox 15"/>
            <p:cNvSpPr txBox="1"/>
            <p:nvPr/>
          </p:nvSpPr>
          <p:spPr>
            <a:xfrm>
              <a:off x="5791200" y="5105400"/>
              <a:ext cx="2209800" cy="707886"/>
            </a:xfrm>
            <a:prstGeom prst="rect">
              <a:avLst/>
            </a:prstGeom>
            <a:noFill/>
          </p:spPr>
          <p:txBody>
            <a:bodyPr wrap="square" rtlCol="0">
              <a:spAutoFit/>
            </a:bodyPr>
            <a:lstStyle/>
            <a:p>
              <a:pPr algn="ctr"/>
              <a:r>
                <a:rPr lang="en-US" sz="2000" b="1" dirty="0">
                  <a:latin typeface="Arial" pitchFamily="34" charset="0"/>
                  <a:cs typeface="Arial" pitchFamily="34" charset="0"/>
                </a:rPr>
                <a:t>Threat Recognition</a:t>
              </a:r>
            </a:p>
          </p:txBody>
        </p:sp>
        <p:sp>
          <p:nvSpPr>
            <p:cNvPr id="20" name="Oval 19"/>
            <p:cNvSpPr/>
            <p:nvPr/>
          </p:nvSpPr>
          <p:spPr>
            <a:xfrm>
              <a:off x="5715000" y="4648200"/>
              <a:ext cx="2286000" cy="1600200"/>
            </a:xfrm>
            <a:prstGeom prst="ellipse">
              <a:avLst/>
            </a:prstGeom>
            <a:solidFill>
              <a:srgbClr val="FF0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1" name="Group 20"/>
          <p:cNvGrpSpPr/>
          <p:nvPr/>
        </p:nvGrpSpPr>
        <p:grpSpPr>
          <a:xfrm>
            <a:off x="1143000" y="1219200"/>
            <a:ext cx="2286000" cy="1600200"/>
            <a:chOff x="1371600" y="4648200"/>
            <a:chExt cx="2286000" cy="1600200"/>
          </a:xfrm>
        </p:grpSpPr>
        <p:sp>
          <p:nvSpPr>
            <p:cNvPr id="22" name="TextBox 21"/>
            <p:cNvSpPr txBox="1"/>
            <p:nvPr/>
          </p:nvSpPr>
          <p:spPr>
            <a:xfrm>
              <a:off x="1447800" y="5083314"/>
              <a:ext cx="2209800" cy="707886"/>
            </a:xfrm>
            <a:prstGeom prst="rect">
              <a:avLst/>
            </a:prstGeom>
            <a:noFill/>
          </p:spPr>
          <p:txBody>
            <a:bodyPr wrap="square" rtlCol="0">
              <a:spAutoFit/>
            </a:bodyPr>
            <a:lstStyle/>
            <a:p>
              <a:pPr algn="ctr"/>
              <a:r>
                <a:rPr lang="en-US" sz="2000" b="1" dirty="0">
                  <a:latin typeface="Arial" pitchFamily="34" charset="0"/>
                  <a:cs typeface="Arial" pitchFamily="34" charset="0"/>
                </a:rPr>
                <a:t>Countering Adversarial ML</a:t>
              </a:r>
            </a:p>
          </p:txBody>
        </p:sp>
        <p:sp>
          <p:nvSpPr>
            <p:cNvPr id="23" name="Oval 22"/>
            <p:cNvSpPr/>
            <p:nvPr/>
          </p:nvSpPr>
          <p:spPr>
            <a:xfrm>
              <a:off x="1371600" y="4648200"/>
              <a:ext cx="2286000" cy="1600200"/>
            </a:xfrm>
            <a:prstGeom prst="ellipse">
              <a:avLst/>
            </a:prstGeom>
            <a:solidFill>
              <a:schemeClr val="accent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4" name="Rectangle 13"/>
          <p:cNvSpPr/>
          <p:nvPr/>
        </p:nvSpPr>
        <p:spPr>
          <a:xfrm>
            <a:off x="4876800" y="1143000"/>
            <a:ext cx="4343400" cy="5334000"/>
          </a:xfrm>
          <a:prstGeom prst="rect">
            <a:avLst/>
          </a:prstGeom>
          <a:solidFill>
            <a:schemeClr val="accent3">
              <a:alpha val="7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85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696200" cy="838200"/>
          </a:xfrm>
        </p:spPr>
        <p:txBody>
          <a:bodyPr/>
          <a:lstStyle/>
          <a:p>
            <a:pPr lvl="1" algn="ctr"/>
            <a:r>
              <a:rPr lang="en-US" dirty="0"/>
              <a:t>Countering Adversarial ML </a:t>
            </a:r>
            <a:r>
              <a:rPr lang="en-US" sz="2200" dirty="0">
                <a:solidFill>
                  <a:schemeClr val="tx1">
                    <a:lumMod val="50000"/>
                    <a:lumOff val="50000"/>
                  </a:schemeClr>
                </a:solidFill>
              </a:rPr>
              <a:t>(Slides 9-30)</a:t>
            </a:r>
            <a:endParaRPr lang="en-US" dirty="0"/>
          </a:p>
        </p:txBody>
      </p:sp>
      <p:sp>
        <p:nvSpPr>
          <p:cNvPr id="5" name="Slide Number Placeholder 4"/>
          <p:cNvSpPr>
            <a:spLocks noGrp="1"/>
          </p:cNvSpPr>
          <p:nvPr>
            <p:ph type="sldNum" sz="quarter" idx="11"/>
          </p:nvPr>
        </p:nvSpPr>
        <p:spPr/>
        <p:txBody>
          <a:bodyPr/>
          <a:lstStyle/>
          <a:p>
            <a:fld id="{F6EFC63E-F8D9-44BB-A462-AC735E845F95}" type="slidenum">
              <a:rPr lang="en-US" smtClean="0"/>
              <a:pPr/>
              <a:t>9</a:t>
            </a:fld>
            <a:endParaRPr lang="en-US"/>
          </a:p>
        </p:txBody>
      </p:sp>
      <p:sp>
        <p:nvSpPr>
          <p:cNvPr id="6" name="Rectangle 5"/>
          <p:cNvSpPr/>
          <p:nvPr/>
        </p:nvSpPr>
        <p:spPr>
          <a:xfrm>
            <a:off x="685800" y="2895600"/>
            <a:ext cx="7848600" cy="990600"/>
          </a:xfrm>
          <a:prstGeom prst="rect">
            <a:avLst/>
          </a:prstGeom>
          <a:noFill/>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982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22888</TotalTime>
  <Words>4671</Words>
  <Application>Microsoft Office PowerPoint</Application>
  <PresentationFormat>On-screen Show (4:3)</PresentationFormat>
  <Paragraphs>809</Paragraphs>
  <Slides>57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Malgun Gothic</vt:lpstr>
      <vt:lpstr>ＭＳ Ｐゴシック</vt:lpstr>
      <vt:lpstr>Arial</vt:lpstr>
      <vt:lpstr>Arial Narrow</vt:lpstr>
      <vt:lpstr>Calibri</vt:lpstr>
      <vt:lpstr>DejaVu Sans</vt:lpstr>
      <vt:lpstr>Symantec Sans</vt:lpstr>
      <vt:lpstr>Tahoma</vt:lpstr>
      <vt:lpstr>Wingdings</vt:lpstr>
      <vt:lpstr>2012_PPT_TEMPLATE Master Slide</vt:lpstr>
      <vt:lpstr>Countering Adversarial AI/ML and Threat Recognition with Deep Learning</vt:lpstr>
      <vt:lpstr>Collaboration with NGCRC</vt:lpstr>
      <vt:lpstr>Collaboration With NGCRC</vt:lpstr>
      <vt:lpstr>Publications</vt:lpstr>
      <vt:lpstr>PowerPoint Presentation</vt:lpstr>
      <vt:lpstr>PowerPoint Presentation</vt:lpstr>
      <vt:lpstr>Graphical Illustration of Solution</vt:lpstr>
      <vt:lpstr>Countering Adversarial ML &amp; Threat Recognition: Implemented Solutions</vt:lpstr>
      <vt:lpstr>Countering Adversarial ML (Slides 9-30)</vt:lpstr>
      <vt:lpstr>Problem Statement</vt:lpstr>
      <vt:lpstr>Problem Statement</vt:lpstr>
      <vt:lpstr>Problem Statement</vt:lpstr>
      <vt:lpstr>Content-focus (ConFoc) Defensive Models to Counter  Trojan Attacks (Slides 13-21)</vt:lpstr>
      <vt:lpstr>Proposed Solution: ConFoc</vt:lpstr>
      <vt:lpstr>Proposed Solution: ConFoc</vt:lpstr>
      <vt:lpstr>Proposed Solution: ConFoc</vt:lpstr>
      <vt:lpstr>Evaluation Setup</vt:lpstr>
      <vt:lpstr>Evaluation Setup</vt:lpstr>
      <vt:lpstr>Evaluation Setup</vt:lpstr>
      <vt:lpstr>Experimental Results and Findings</vt:lpstr>
      <vt:lpstr>Experimental Results and Findings</vt:lpstr>
      <vt:lpstr>PowerPoint Presentation</vt:lpstr>
      <vt:lpstr>Proposed Solution: ConFoc + ExplainableAI</vt:lpstr>
      <vt:lpstr>Proposed Solution: ConFoc + ExplainableAI</vt:lpstr>
      <vt:lpstr>Experimental Results and Findings</vt:lpstr>
      <vt:lpstr>Experimental Results and Findings</vt:lpstr>
      <vt:lpstr>Trusted Classification with Semantic Factors Under Poisoning Attacks (Slides 27-29)</vt:lpstr>
      <vt:lpstr>Proposed Solution: Semantic Factors</vt:lpstr>
      <vt:lpstr>Experimental Results and Findings</vt:lpstr>
      <vt:lpstr>Research Innovations and Deliverables</vt:lpstr>
      <vt:lpstr>Countering Adversarial ML &amp; Threat Recognition: Implemented Solutions</vt:lpstr>
      <vt:lpstr>Threat Recognition: Determination of Cyber Attack Intent and Impact (Slides 32-57) </vt:lpstr>
      <vt:lpstr>Problem Statement</vt:lpstr>
      <vt:lpstr>Problem Statement</vt:lpstr>
      <vt:lpstr>Identifying evasion attack intent using Deep Learning – Recurrent Neural Networks (Slides 35-45)</vt:lpstr>
      <vt:lpstr>Why LSTM-based models?</vt:lpstr>
      <vt:lpstr>Proposed Solution: LADOHD</vt:lpstr>
      <vt:lpstr>Proposed Solution: LADOHD</vt:lpstr>
      <vt:lpstr>Proposed Solution: LADOHD</vt:lpstr>
      <vt:lpstr>Evaluation Setup</vt:lpstr>
      <vt:lpstr>Experimental Results and Findings</vt:lpstr>
      <vt:lpstr>Experimental Results and Findings</vt:lpstr>
      <vt:lpstr>Experimental Results and Findings</vt:lpstr>
      <vt:lpstr>Experimental Results and Findings</vt:lpstr>
      <vt:lpstr>Experimental Results and Findings</vt:lpstr>
      <vt:lpstr>Threat Recognition Using Performance  Counters Data (Slides 46-52)</vt:lpstr>
      <vt:lpstr>Threat Model</vt:lpstr>
      <vt:lpstr>Research Approach</vt:lpstr>
      <vt:lpstr>Model Selection Framework</vt:lpstr>
      <vt:lpstr>Experimental Results and Findings</vt:lpstr>
      <vt:lpstr>Experimental Results and Findings</vt:lpstr>
      <vt:lpstr>Experimental Results and Findings</vt:lpstr>
      <vt:lpstr>Code as Natural Language: Threat Recognition Using Instruction Sequences (Slides 53-56)</vt:lpstr>
      <vt:lpstr>Research Approach</vt:lpstr>
      <vt:lpstr>BLSTM-based Adversarial Profiling</vt:lpstr>
      <vt:lpstr>Experimental Results and Findings</vt:lpstr>
      <vt:lpstr>PowerPoint Presentation</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IRAD Planning Template Guidance</dc:title>
  <dc:creator>Pesetski, Hong (ES)</dc:creator>
  <cp:lastModifiedBy>BB-User</cp:lastModifiedBy>
  <cp:revision>1309</cp:revision>
  <cp:lastPrinted>2018-05-08T10:46:52Z</cp:lastPrinted>
  <dcterms:created xsi:type="dcterms:W3CDTF">2017-05-01T19:32:59Z</dcterms:created>
  <dcterms:modified xsi:type="dcterms:W3CDTF">2020-07-02T15:38:18Z</dcterms:modified>
</cp:coreProperties>
</file>